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Lst>
  <p:notesMasterIdLst>
    <p:notesMasterId r:id="rId44"/>
  </p:notesMasterIdLst>
  <p:sldIdLst>
    <p:sldId id="326" r:id="rId4"/>
    <p:sldId id="383" r:id="rId5"/>
    <p:sldId id="361" r:id="rId6"/>
    <p:sldId id="542" r:id="rId7"/>
    <p:sldId id="541" r:id="rId8"/>
    <p:sldId id="363" r:id="rId9"/>
    <p:sldId id="533" r:id="rId10"/>
    <p:sldId id="534" r:id="rId11"/>
    <p:sldId id="519" r:id="rId12"/>
    <p:sldId id="548" r:id="rId13"/>
    <p:sldId id="536" r:id="rId14"/>
    <p:sldId id="520" r:id="rId15"/>
    <p:sldId id="283" r:id="rId16"/>
    <p:sldId id="286" r:id="rId17"/>
    <p:sldId id="305" r:id="rId18"/>
    <p:sldId id="544" r:id="rId19"/>
    <p:sldId id="291" r:id="rId20"/>
    <p:sldId id="545" r:id="rId21"/>
    <p:sldId id="290" r:id="rId22"/>
    <p:sldId id="524" r:id="rId23"/>
    <p:sldId id="314" r:id="rId24"/>
    <p:sldId id="547" r:id="rId25"/>
    <p:sldId id="319" r:id="rId26"/>
    <p:sldId id="529" r:id="rId27"/>
    <p:sldId id="317" r:id="rId28"/>
    <p:sldId id="318" r:id="rId29"/>
    <p:sldId id="307" r:id="rId30"/>
    <p:sldId id="308" r:id="rId31"/>
    <p:sldId id="309" r:id="rId32"/>
    <p:sldId id="530" r:id="rId33"/>
    <p:sldId id="310" r:id="rId34"/>
    <p:sldId id="549" r:id="rId35"/>
    <p:sldId id="311" r:id="rId36"/>
    <p:sldId id="296" r:id="rId37"/>
    <p:sldId id="297" r:id="rId38"/>
    <p:sldId id="298" r:id="rId39"/>
    <p:sldId id="523" r:id="rId40"/>
    <p:sldId id="526" r:id="rId41"/>
    <p:sldId id="543" r:id="rId42"/>
    <p:sldId id="52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678" autoAdjust="0"/>
  </p:normalViewPr>
  <p:slideViewPr>
    <p:cSldViewPr snapToGrid="0">
      <p:cViewPr varScale="1">
        <p:scale>
          <a:sx n="100" d="100"/>
          <a:sy n="100" d="100"/>
        </p:scale>
        <p:origin x="99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s>
</file>

<file path=ppt/diagrams/_rels/data5.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 Id="rId14" Type="http://schemas.openxmlformats.org/officeDocument/2006/relationships/image" Target="../media/image65.svg"/></Relationships>
</file>

<file path=ppt/diagrams/_rels/drawing5.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 Id="rId14" Type="http://schemas.openxmlformats.org/officeDocument/2006/relationships/image" Target="../media/image65.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A8F452-BECB-4222-B4F3-0BB892DFDC07}" type="doc">
      <dgm:prSet loTypeId="urn:microsoft.com/office/officeart/2005/8/layout/cycle7" loCatId="cycle" qsTypeId="urn:microsoft.com/office/officeart/2005/8/quickstyle/3d4" qsCatId="3D" csTypeId="urn:microsoft.com/office/officeart/2005/8/colors/accent2_2" csCatId="accent2" phldr="1"/>
      <dgm:spPr/>
      <dgm:t>
        <a:bodyPr/>
        <a:lstStyle/>
        <a:p>
          <a:endParaRPr lang="en-GB"/>
        </a:p>
      </dgm:t>
    </dgm:pt>
    <dgm:pt modelId="{DD18DEB8-3B42-4214-BB54-779A82B64581}">
      <dgm:prSet phldrT="[Text]" custT="1"/>
      <dgm:spPr/>
      <dgm:t>
        <a:bodyPr/>
        <a:lstStyle/>
        <a:p>
          <a:pPr algn="ctr"/>
          <a:r>
            <a:rPr lang="en-GB" sz="4800" b="1" i="0" cap="none" spc="0" dirty="0">
              <a:ln w="22225">
                <a:prstDash val="solid"/>
              </a:ln>
              <a:effectLst/>
              <a:latin typeface="system-ui"/>
            </a:rPr>
            <a:t>Coronary Reperfusion therapy</a:t>
          </a:r>
          <a:endParaRPr lang="en-GB" sz="4800" dirty="0"/>
        </a:p>
      </dgm:t>
    </dgm:pt>
    <dgm:pt modelId="{2228D773-674D-4FC1-81D1-BC40AD33877A}" type="parTrans" cxnId="{EC098D12-06B4-4DA0-A832-B6026A55D335}">
      <dgm:prSet/>
      <dgm:spPr/>
      <dgm:t>
        <a:bodyPr/>
        <a:lstStyle/>
        <a:p>
          <a:pPr algn="ctr"/>
          <a:endParaRPr lang="en-GB"/>
        </a:p>
      </dgm:t>
    </dgm:pt>
    <dgm:pt modelId="{0C33BBF1-A7B7-4AD1-9F12-9AA08866CED1}" type="sibTrans" cxnId="{EC098D12-06B4-4DA0-A832-B6026A55D335}">
      <dgm:prSet/>
      <dgm:spPr/>
      <dgm:t>
        <a:bodyPr/>
        <a:lstStyle/>
        <a:p>
          <a:pPr algn="ctr"/>
          <a:endParaRPr lang="en-GB"/>
        </a:p>
      </dgm:t>
    </dgm:pt>
    <dgm:pt modelId="{937D2787-CD96-47B0-ABC2-1B7574734854}">
      <dgm:prSet phldrT="[Text]"/>
      <dgm:spPr/>
      <dgm:t>
        <a:bodyPr/>
        <a:lstStyle/>
        <a:p>
          <a:pPr algn="ctr"/>
          <a:r>
            <a:rPr lang="en-GB" b="0" i="0" dirty="0"/>
            <a:t>Fibrinolysis</a:t>
          </a:r>
          <a:endParaRPr lang="en-GB" dirty="0"/>
        </a:p>
      </dgm:t>
    </dgm:pt>
    <dgm:pt modelId="{94F1BD60-4C2D-47A8-8D20-B09DE907CAEB}" type="parTrans" cxnId="{A3387828-1363-4C57-88D1-4F69CCF9CE17}">
      <dgm:prSet/>
      <dgm:spPr/>
      <dgm:t>
        <a:bodyPr/>
        <a:lstStyle/>
        <a:p>
          <a:pPr algn="ctr"/>
          <a:endParaRPr lang="en-GB"/>
        </a:p>
      </dgm:t>
    </dgm:pt>
    <dgm:pt modelId="{04DB5C27-4CA1-4710-BAA2-B147692B8C8A}" type="sibTrans" cxnId="{A3387828-1363-4C57-88D1-4F69CCF9CE17}">
      <dgm:prSet/>
      <dgm:spPr/>
      <dgm:t>
        <a:bodyPr/>
        <a:lstStyle/>
        <a:p>
          <a:pPr algn="ctr"/>
          <a:endParaRPr lang="en-GB"/>
        </a:p>
      </dgm:t>
    </dgm:pt>
    <dgm:pt modelId="{7FA45CBC-4B3F-4CE4-B2BA-0CF00215C943}">
      <dgm:prSet phldrT="[Text]" custT="1"/>
      <dgm:spPr/>
      <dgm:t>
        <a:bodyPr/>
        <a:lstStyle/>
        <a:p>
          <a:pPr algn="ctr"/>
          <a:r>
            <a:rPr lang="en-GB" sz="3200" b="1" i="0" dirty="0"/>
            <a:t>Percutaneous coronary intervention</a:t>
          </a:r>
          <a:endParaRPr lang="en-GB" sz="3200" b="1" dirty="0"/>
        </a:p>
      </dgm:t>
    </dgm:pt>
    <dgm:pt modelId="{5C9186D8-8FB3-4AB4-9FB6-266B38D7DCB0}" type="parTrans" cxnId="{2E3F78D5-072E-4475-B4E6-4E0FA0BE6C26}">
      <dgm:prSet/>
      <dgm:spPr/>
      <dgm:t>
        <a:bodyPr/>
        <a:lstStyle/>
        <a:p>
          <a:pPr algn="ctr"/>
          <a:endParaRPr lang="en-GB"/>
        </a:p>
      </dgm:t>
    </dgm:pt>
    <dgm:pt modelId="{3554BB36-887A-4C2C-B67A-BD8D2A416F3A}" type="sibTrans" cxnId="{2E3F78D5-072E-4475-B4E6-4E0FA0BE6C26}">
      <dgm:prSet/>
      <dgm:spPr/>
      <dgm:t>
        <a:bodyPr/>
        <a:lstStyle/>
        <a:p>
          <a:pPr algn="ctr"/>
          <a:endParaRPr lang="en-GB"/>
        </a:p>
      </dgm:t>
    </dgm:pt>
    <dgm:pt modelId="{9D1ECA43-CAD9-498B-A348-ACAEFFD843C1}" type="pres">
      <dgm:prSet presAssocID="{6BA8F452-BECB-4222-B4F3-0BB892DFDC07}" presName="Name0" presStyleCnt="0">
        <dgm:presLayoutVars>
          <dgm:dir/>
          <dgm:resizeHandles val="exact"/>
        </dgm:presLayoutVars>
      </dgm:prSet>
      <dgm:spPr/>
    </dgm:pt>
    <dgm:pt modelId="{4501BB9F-FE84-4888-AC04-C56183DE0E53}" type="pres">
      <dgm:prSet presAssocID="{DD18DEB8-3B42-4214-BB54-779A82B64581}" presName="node" presStyleLbl="node1" presStyleIdx="0" presStyleCnt="3" custScaleX="219670">
        <dgm:presLayoutVars>
          <dgm:bulletEnabled val="1"/>
        </dgm:presLayoutVars>
      </dgm:prSet>
      <dgm:spPr/>
    </dgm:pt>
    <dgm:pt modelId="{A40A99DA-EA84-4116-96FA-0BC44195171F}" type="pres">
      <dgm:prSet presAssocID="{0C33BBF1-A7B7-4AD1-9F12-9AA08866CED1}" presName="sibTrans" presStyleLbl="sibTrans2D1" presStyleIdx="0" presStyleCnt="3" custScaleX="212046"/>
      <dgm:spPr/>
    </dgm:pt>
    <dgm:pt modelId="{F3D84131-C67D-4B1B-A32B-E8705A7570A1}" type="pres">
      <dgm:prSet presAssocID="{0C33BBF1-A7B7-4AD1-9F12-9AA08866CED1}" presName="connectorText" presStyleLbl="sibTrans2D1" presStyleIdx="0" presStyleCnt="3"/>
      <dgm:spPr/>
    </dgm:pt>
    <dgm:pt modelId="{842511AF-731F-4DF0-B609-22028426D8A9}" type="pres">
      <dgm:prSet presAssocID="{937D2787-CD96-47B0-ABC2-1B7574734854}" presName="node" presStyleLbl="node1" presStyleIdx="1" presStyleCnt="3" custScaleX="127592" custRadScaleRad="108635" custRadScaleInc="-5577">
        <dgm:presLayoutVars>
          <dgm:bulletEnabled val="1"/>
        </dgm:presLayoutVars>
      </dgm:prSet>
      <dgm:spPr/>
    </dgm:pt>
    <dgm:pt modelId="{8606A231-6F35-479B-B01A-61DBB6A4C43D}" type="pres">
      <dgm:prSet presAssocID="{04DB5C27-4CA1-4710-BAA2-B147692B8C8A}" presName="sibTrans" presStyleLbl="sibTrans2D1" presStyleIdx="1" presStyleCnt="3" custFlipVert="1" custFlipHor="0" custScaleX="17735" custScaleY="31710" custLinFactX="408620" custLinFactY="-100000" custLinFactNeighborX="500000" custLinFactNeighborY="-107897"/>
      <dgm:spPr/>
    </dgm:pt>
    <dgm:pt modelId="{9DBE0957-3270-420C-96AA-9150D73DC945}" type="pres">
      <dgm:prSet presAssocID="{04DB5C27-4CA1-4710-BAA2-B147692B8C8A}" presName="connectorText" presStyleLbl="sibTrans2D1" presStyleIdx="1" presStyleCnt="3"/>
      <dgm:spPr/>
    </dgm:pt>
    <dgm:pt modelId="{BF7CEBDD-7D34-4AA6-8A32-FFBF35462972}" type="pres">
      <dgm:prSet presAssocID="{7FA45CBC-4B3F-4CE4-B2BA-0CF00215C943}" presName="node" presStyleLbl="node1" presStyleIdx="2" presStyleCnt="3" custScaleX="131712" custRadScaleRad="113384" custRadScaleInc="3323">
        <dgm:presLayoutVars>
          <dgm:bulletEnabled val="1"/>
        </dgm:presLayoutVars>
      </dgm:prSet>
      <dgm:spPr/>
    </dgm:pt>
    <dgm:pt modelId="{97F41053-A049-4297-9358-104FFE26067A}" type="pres">
      <dgm:prSet presAssocID="{3554BB36-887A-4C2C-B67A-BD8D2A416F3A}" presName="sibTrans" presStyleLbl="sibTrans2D1" presStyleIdx="2" presStyleCnt="3" custScaleX="220978"/>
      <dgm:spPr/>
    </dgm:pt>
    <dgm:pt modelId="{A0FD5DDD-5FC6-4E8A-B5AC-A3FA44C4527A}" type="pres">
      <dgm:prSet presAssocID="{3554BB36-887A-4C2C-B67A-BD8D2A416F3A}" presName="connectorText" presStyleLbl="sibTrans2D1" presStyleIdx="2" presStyleCnt="3"/>
      <dgm:spPr/>
    </dgm:pt>
  </dgm:ptLst>
  <dgm:cxnLst>
    <dgm:cxn modelId="{528B2300-9DEC-423C-BFBB-9287EA79E696}" type="presOf" srcId="{3554BB36-887A-4C2C-B67A-BD8D2A416F3A}" destId="{A0FD5DDD-5FC6-4E8A-B5AC-A3FA44C4527A}" srcOrd="1" destOrd="0" presId="urn:microsoft.com/office/officeart/2005/8/layout/cycle7"/>
    <dgm:cxn modelId="{EC098D12-06B4-4DA0-A832-B6026A55D335}" srcId="{6BA8F452-BECB-4222-B4F3-0BB892DFDC07}" destId="{DD18DEB8-3B42-4214-BB54-779A82B64581}" srcOrd="0" destOrd="0" parTransId="{2228D773-674D-4FC1-81D1-BC40AD33877A}" sibTransId="{0C33BBF1-A7B7-4AD1-9F12-9AA08866CED1}"/>
    <dgm:cxn modelId="{1446221E-9AF9-4543-8428-C761C1093636}" type="presOf" srcId="{DD18DEB8-3B42-4214-BB54-779A82B64581}" destId="{4501BB9F-FE84-4888-AC04-C56183DE0E53}" srcOrd="0" destOrd="0" presId="urn:microsoft.com/office/officeart/2005/8/layout/cycle7"/>
    <dgm:cxn modelId="{A3387828-1363-4C57-88D1-4F69CCF9CE17}" srcId="{6BA8F452-BECB-4222-B4F3-0BB892DFDC07}" destId="{937D2787-CD96-47B0-ABC2-1B7574734854}" srcOrd="1" destOrd="0" parTransId="{94F1BD60-4C2D-47A8-8D20-B09DE907CAEB}" sibTransId="{04DB5C27-4CA1-4710-BAA2-B147692B8C8A}"/>
    <dgm:cxn modelId="{299C3161-2707-4F78-8D33-CC4374204AF2}" type="presOf" srcId="{04DB5C27-4CA1-4710-BAA2-B147692B8C8A}" destId="{8606A231-6F35-479B-B01A-61DBB6A4C43D}" srcOrd="0" destOrd="0" presId="urn:microsoft.com/office/officeart/2005/8/layout/cycle7"/>
    <dgm:cxn modelId="{AB307649-E1DB-40A8-9F9C-C617058F8165}" type="presOf" srcId="{0C33BBF1-A7B7-4AD1-9F12-9AA08866CED1}" destId="{F3D84131-C67D-4B1B-A32B-E8705A7570A1}" srcOrd="1" destOrd="0" presId="urn:microsoft.com/office/officeart/2005/8/layout/cycle7"/>
    <dgm:cxn modelId="{C9F15F55-E95C-4A79-8335-7978D536ACCA}" type="presOf" srcId="{3554BB36-887A-4C2C-B67A-BD8D2A416F3A}" destId="{97F41053-A049-4297-9358-104FFE26067A}" srcOrd="0" destOrd="0" presId="urn:microsoft.com/office/officeart/2005/8/layout/cycle7"/>
    <dgm:cxn modelId="{0703099A-F4ED-4350-891E-955C0FCEB76F}" type="presOf" srcId="{6BA8F452-BECB-4222-B4F3-0BB892DFDC07}" destId="{9D1ECA43-CAD9-498B-A348-ACAEFFD843C1}" srcOrd="0" destOrd="0" presId="urn:microsoft.com/office/officeart/2005/8/layout/cycle7"/>
    <dgm:cxn modelId="{4BEF389B-FBAF-4D50-8A68-752ADB238A52}" type="presOf" srcId="{937D2787-CD96-47B0-ABC2-1B7574734854}" destId="{842511AF-731F-4DF0-B609-22028426D8A9}" srcOrd="0" destOrd="0" presId="urn:microsoft.com/office/officeart/2005/8/layout/cycle7"/>
    <dgm:cxn modelId="{7F6E49B4-D5A2-483A-B9E6-0F81609C5C5B}" type="presOf" srcId="{7FA45CBC-4B3F-4CE4-B2BA-0CF00215C943}" destId="{BF7CEBDD-7D34-4AA6-8A32-FFBF35462972}" srcOrd="0" destOrd="0" presId="urn:microsoft.com/office/officeart/2005/8/layout/cycle7"/>
    <dgm:cxn modelId="{9D5FD3C1-EF2C-412D-93E0-543836AD49E6}" type="presOf" srcId="{0C33BBF1-A7B7-4AD1-9F12-9AA08866CED1}" destId="{A40A99DA-EA84-4116-96FA-0BC44195171F}" srcOrd="0" destOrd="0" presId="urn:microsoft.com/office/officeart/2005/8/layout/cycle7"/>
    <dgm:cxn modelId="{2E3F78D5-072E-4475-B4E6-4E0FA0BE6C26}" srcId="{6BA8F452-BECB-4222-B4F3-0BB892DFDC07}" destId="{7FA45CBC-4B3F-4CE4-B2BA-0CF00215C943}" srcOrd="2" destOrd="0" parTransId="{5C9186D8-8FB3-4AB4-9FB6-266B38D7DCB0}" sibTransId="{3554BB36-887A-4C2C-B67A-BD8D2A416F3A}"/>
    <dgm:cxn modelId="{460988E8-5255-4DF9-A34B-AA5D22C82E91}" type="presOf" srcId="{04DB5C27-4CA1-4710-BAA2-B147692B8C8A}" destId="{9DBE0957-3270-420C-96AA-9150D73DC945}" srcOrd="1" destOrd="0" presId="urn:microsoft.com/office/officeart/2005/8/layout/cycle7"/>
    <dgm:cxn modelId="{A0A2DD75-7BB9-43DB-83CB-79F65C80088F}" type="presParOf" srcId="{9D1ECA43-CAD9-498B-A348-ACAEFFD843C1}" destId="{4501BB9F-FE84-4888-AC04-C56183DE0E53}" srcOrd="0" destOrd="0" presId="urn:microsoft.com/office/officeart/2005/8/layout/cycle7"/>
    <dgm:cxn modelId="{EEE37017-6482-44C8-B8C1-9923733E8D67}" type="presParOf" srcId="{9D1ECA43-CAD9-498B-A348-ACAEFFD843C1}" destId="{A40A99DA-EA84-4116-96FA-0BC44195171F}" srcOrd="1" destOrd="0" presId="urn:microsoft.com/office/officeart/2005/8/layout/cycle7"/>
    <dgm:cxn modelId="{6EFDFBB6-3487-458C-BA24-7E998A8A9A37}" type="presParOf" srcId="{A40A99DA-EA84-4116-96FA-0BC44195171F}" destId="{F3D84131-C67D-4B1B-A32B-E8705A7570A1}" srcOrd="0" destOrd="0" presId="urn:microsoft.com/office/officeart/2005/8/layout/cycle7"/>
    <dgm:cxn modelId="{2F91C031-4E43-4102-9C38-2E23D27AAE74}" type="presParOf" srcId="{9D1ECA43-CAD9-498B-A348-ACAEFFD843C1}" destId="{842511AF-731F-4DF0-B609-22028426D8A9}" srcOrd="2" destOrd="0" presId="urn:microsoft.com/office/officeart/2005/8/layout/cycle7"/>
    <dgm:cxn modelId="{2EA41978-3DAF-4954-89F4-AC3A71A99EA0}" type="presParOf" srcId="{9D1ECA43-CAD9-498B-A348-ACAEFFD843C1}" destId="{8606A231-6F35-479B-B01A-61DBB6A4C43D}" srcOrd="3" destOrd="0" presId="urn:microsoft.com/office/officeart/2005/8/layout/cycle7"/>
    <dgm:cxn modelId="{997E5A4D-3C92-41D7-87DF-4EF9F886CEB4}" type="presParOf" srcId="{8606A231-6F35-479B-B01A-61DBB6A4C43D}" destId="{9DBE0957-3270-420C-96AA-9150D73DC945}" srcOrd="0" destOrd="0" presId="urn:microsoft.com/office/officeart/2005/8/layout/cycle7"/>
    <dgm:cxn modelId="{5D9E0C20-12D6-4279-8E8A-4330E3BFC77F}" type="presParOf" srcId="{9D1ECA43-CAD9-498B-A348-ACAEFFD843C1}" destId="{BF7CEBDD-7D34-4AA6-8A32-FFBF35462972}" srcOrd="4" destOrd="0" presId="urn:microsoft.com/office/officeart/2005/8/layout/cycle7"/>
    <dgm:cxn modelId="{5567C4BC-F789-4A36-9E81-7C19118675DB}" type="presParOf" srcId="{9D1ECA43-CAD9-498B-A348-ACAEFFD843C1}" destId="{97F41053-A049-4297-9358-104FFE26067A}" srcOrd="5" destOrd="0" presId="urn:microsoft.com/office/officeart/2005/8/layout/cycle7"/>
    <dgm:cxn modelId="{E46842BD-AA69-4A31-AB71-1D1956645B4F}" type="presParOf" srcId="{97F41053-A049-4297-9358-104FFE26067A}" destId="{A0FD5DDD-5FC6-4E8A-B5AC-A3FA44C4527A}"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5BC1BD-8F13-4D96-9681-1A3148E4F5CF}"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GB"/>
        </a:p>
      </dgm:t>
    </dgm:pt>
    <dgm:pt modelId="{D8AC631D-2057-4B0F-BBDB-D89FDFFD8DED}">
      <dgm:prSet phldrT="[Text]"/>
      <dgm:spPr/>
      <dgm:t>
        <a:bodyPr/>
        <a:lstStyle/>
        <a:p>
          <a:r>
            <a:rPr lang="en-US" b="1" dirty="0"/>
            <a:t>Treatment of choice</a:t>
          </a:r>
          <a:endParaRPr lang="en-GB" b="1" dirty="0"/>
        </a:p>
      </dgm:t>
    </dgm:pt>
    <dgm:pt modelId="{38ED43A4-5FC8-48AA-A473-1B8BA1CC140F}" type="parTrans" cxnId="{189FF615-857D-427F-A45D-5558A0E02279}">
      <dgm:prSet/>
      <dgm:spPr/>
      <dgm:t>
        <a:bodyPr/>
        <a:lstStyle/>
        <a:p>
          <a:endParaRPr lang="en-GB"/>
        </a:p>
      </dgm:t>
    </dgm:pt>
    <dgm:pt modelId="{A4BBDB57-10D6-4228-A9E2-D30A732BE95B}" type="sibTrans" cxnId="{189FF615-857D-427F-A45D-5558A0E02279}">
      <dgm:prSet/>
      <dgm:spPr/>
      <dgm:t>
        <a:bodyPr/>
        <a:lstStyle/>
        <a:p>
          <a:endParaRPr lang="en-GB"/>
        </a:p>
      </dgm:t>
    </dgm:pt>
    <dgm:pt modelId="{5217ED22-FB6A-4EF6-860A-8F6443EF500A}">
      <dgm:prSet phldrT="[Text]"/>
      <dgm:spPr/>
      <dgm:t>
        <a:bodyPr/>
        <a:lstStyle/>
        <a:p>
          <a:r>
            <a:rPr lang="en-US" b="1" dirty="0"/>
            <a:t>Percutaneous coronary intervention (PCI)</a:t>
          </a:r>
          <a:endParaRPr lang="en-GB" b="1" dirty="0"/>
        </a:p>
      </dgm:t>
    </dgm:pt>
    <dgm:pt modelId="{5497CD2B-DBC5-4A47-BD06-9A96D0836155}" type="parTrans" cxnId="{880BEA51-8644-47BE-A99A-B3236A45862C}">
      <dgm:prSet/>
      <dgm:spPr/>
      <dgm:t>
        <a:bodyPr/>
        <a:lstStyle/>
        <a:p>
          <a:endParaRPr lang="en-GB"/>
        </a:p>
      </dgm:t>
    </dgm:pt>
    <dgm:pt modelId="{85CF375B-8A36-4D68-852A-B9B0FF4C442B}" type="sibTrans" cxnId="{880BEA51-8644-47BE-A99A-B3236A45862C}">
      <dgm:prSet/>
      <dgm:spPr/>
      <dgm:t>
        <a:bodyPr/>
        <a:lstStyle/>
        <a:p>
          <a:endParaRPr lang="en-GB"/>
        </a:p>
      </dgm:t>
    </dgm:pt>
    <dgm:pt modelId="{94EE23DF-8DF5-40E2-91F3-634EA198D565}">
      <dgm:prSet phldrT="[Text]"/>
      <dgm:spPr/>
      <dgm:t>
        <a:bodyPr/>
        <a:lstStyle/>
        <a:p>
          <a:r>
            <a:rPr lang="en-US" dirty="0"/>
            <a:t>90 minutes from</a:t>
          </a:r>
        </a:p>
        <a:p>
          <a:r>
            <a:rPr lang="en-US" dirty="0"/>
            <a:t> (FMC)</a:t>
          </a:r>
          <a:endParaRPr lang="en-GB" dirty="0"/>
        </a:p>
      </dgm:t>
    </dgm:pt>
    <dgm:pt modelId="{1019CC64-8CCB-4C58-BFCA-87EF2E660496}" type="parTrans" cxnId="{AF23DAD0-E5E6-4324-99DB-01F02F53E67D}">
      <dgm:prSet/>
      <dgm:spPr/>
      <dgm:t>
        <a:bodyPr/>
        <a:lstStyle/>
        <a:p>
          <a:endParaRPr lang="en-GB"/>
        </a:p>
      </dgm:t>
    </dgm:pt>
    <dgm:pt modelId="{1A7660E2-633A-4492-9879-E8B0592E7D3C}" type="sibTrans" cxnId="{AF23DAD0-E5E6-4324-99DB-01F02F53E67D}">
      <dgm:prSet/>
      <dgm:spPr/>
      <dgm:t>
        <a:bodyPr/>
        <a:lstStyle/>
        <a:p>
          <a:endParaRPr lang="en-GB"/>
        </a:p>
      </dgm:t>
    </dgm:pt>
    <dgm:pt modelId="{731C08D3-4144-43BB-89D6-0ADE20F606B6}">
      <dgm:prSet phldrT="[Text]"/>
      <dgm:spPr/>
      <dgm:t>
        <a:bodyPr/>
        <a:lstStyle/>
        <a:p>
          <a:r>
            <a:rPr lang="en-US" b="1" dirty="0">
              <a:solidFill>
                <a:srgbClr val="FF0000"/>
              </a:solidFill>
            </a:rPr>
            <a:t>If more than 120 minutes</a:t>
          </a:r>
          <a:endParaRPr lang="en-GB" b="1" dirty="0">
            <a:solidFill>
              <a:srgbClr val="FF0000"/>
            </a:solidFill>
          </a:endParaRPr>
        </a:p>
      </dgm:t>
    </dgm:pt>
    <dgm:pt modelId="{3B41A90D-22FF-4ABC-97E0-D8B744A64B52}" type="parTrans" cxnId="{3E4AA1D7-2913-4DA1-A384-1ADA72091CC4}">
      <dgm:prSet/>
      <dgm:spPr/>
      <dgm:t>
        <a:bodyPr/>
        <a:lstStyle/>
        <a:p>
          <a:endParaRPr lang="en-GB"/>
        </a:p>
      </dgm:t>
    </dgm:pt>
    <dgm:pt modelId="{BD1D4305-230D-4DF2-8AA7-F1AB30EC49C4}" type="sibTrans" cxnId="{3E4AA1D7-2913-4DA1-A384-1ADA72091CC4}">
      <dgm:prSet/>
      <dgm:spPr/>
      <dgm:t>
        <a:bodyPr/>
        <a:lstStyle/>
        <a:p>
          <a:endParaRPr lang="en-GB"/>
        </a:p>
      </dgm:t>
    </dgm:pt>
    <dgm:pt modelId="{40274DF4-9539-45A4-BD81-9DC944E7D426}">
      <dgm:prSet phldrT="[Text]"/>
      <dgm:spPr/>
      <dgm:t>
        <a:bodyPr/>
        <a:lstStyle/>
        <a:p>
          <a:r>
            <a:rPr lang="en-US" dirty="0"/>
            <a:t>Intravenous fibrinolytics </a:t>
          </a:r>
        </a:p>
        <a:p>
          <a:r>
            <a:rPr lang="en-US" dirty="0"/>
            <a:t>(30 minutes)</a:t>
          </a:r>
          <a:endParaRPr lang="en-GB" dirty="0"/>
        </a:p>
      </dgm:t>
    </dgm:pt>
    <dgm:pt modelId="{762FA326-42CC-40AE-8B02-7DC9FB20F510}" type="parTrans" cxnId="{3EB209B9-B31E-412A-99A6-91A527084F31}">
      <dgm:prSet/>
      <dgm:spPr/>
      <dgm:t>
        <a:bodyPr/>
        <a:lstStyle/>
        <a:p>
          <a:endParaRPr lang="en-GB"/>
        </a:p>
      </dgm:t>
    </dgm:pt>
    <dgm:pt modelId="{5B2FC8AC-E62B-4C4D-B9AA-06072C5E0448}" type="sibTrans" cxnId="{3EB209B9-B31E-412A-99A6-91A527084F31}">
      <dgm:prSet/>
      <dgm:spPr/>
      <dgm:t>
        <a:bodyPr/>
        <a:lstStyle/>
        <a:p>
          <a:endParaRPr lang="en-GB"/>
        </a:p>
      </dgm:t>
    </dgm:pt>
    <dgm:pt modelId="{90B7A035-A7DD-467D-9222-62063F6B5088}">
      <dgm:prSet phldrT="[Text]"/>
      <dgm:spPr/>
      <dgm:t>
        <a:bodyPr/>
        <a:lstStyle/>
        <a:p>
          <a:r>
            <a:rPr lang="en-US" dirty="0"/>
            <a:t>No contraindications</a:t>
          </a:r>
        </a:p>
        <a:p>
          <a:r>
            <a:rPr lang="en-US" dirty="0"/>
            <a:t>&lt;12 hours</a:t>
          </a:r>
          <a:endParaRPr lang="en-GB" dirty="0"/>
        </a:p>
      </dgm:t>
    </dgm:pt>
    <dgm:pt modelId="{82B5CDDC-DF14-42E5-8D29-6D721075BA8E}" type="parTrans" cxnId="{83FC25CC-4D0A-4CC1-A637-AE56AB47C26B}">
      <dgm:prSet/>
      <dgm:spPr/>
      <dgm:t>
        <a:bodyPr/>
        <a:lstStyle/>
        <a:p>
          <a:endParaRPr lang="en-GB"/>
        </a:p>
      </dgm:t>
    </dgm:pt>
    <dgm:pt modelId="{92B7F4D2-CB03-4BFE-9423-818D15DAB9CB}" type="sibTrans" cxnId="{83FC25CC-4D0A-4CC1-A637-AE56AB47C26B}">
      <dgm:prSet/>
      <dgm:spPr/>
      <dgm:t>
        <a:bodyPr/>
        <a:lstStyle/>
        <a:p>
          <a:endParaRPr lang="en-GB"/>
        </a:p>
      </dgm:t>
    </dgm:pt>
    <dgm:pt modelId="{1E9776C0-E9DC-40B8-874B-918FE66EAE45}" type="pres">
      <dgm:prSet presAssocID="{6F5BC1BD-8F13-4D96-9681-1A3148E4F5CF}" presName="diagram" presStyleCnt="0">
        <dgm:presLayoutVars>
          <dgm:chPref val="1"/>
          <dgm:dir/>
          <dgm:animOne val="branch"/>
          <dgm:animLvl val="lvl"/>
          <dgm:resizeHandles val="exact"/>
        </dgm:presLayoutVars>
      </dgm:prSet>
      <dgm:spPr/>
    </dgm:pt>
    <dgm:pt modelId="{D44BB30C-EE70-43C2-BA24-F2C66A240EE5}" type="pres">
      <dgm:prSet presAssocID="{D8AC631D-2057-4B0F-BBDB-D89FDFFD8DED}" presName="root1" presStyleCnt="0"/>
      <dgm:spPr/>
    </dgm:pt>
    <dgm:pt modelId="{6C6BB0B2-9B37-4F7D-821F-5262EE2C05E2}" type="pres">
      <dgm:prSet presAssocID="{D8AC631D-2057-4B0F-BBDB-D89FDFFD8DED}" presName="LevelOneTextNode" presStyleLbl="node0" presStyleIdx="0" presStyleCnt="1">
        <dgm:presLayoutVars>
          <dgm:chPref val="3"/>
        </dgm:presLayoutVars>
      </dgm:prSet>
      <dgm:spPr/>
    </dgm:pt>
    <dgm:pt modelId="{6DD51048-BBF1-4E3C-8ED3-88B597966057}" type="pres">
      <dgm:prSet presAssocID="{D8AC631D-2057-4B0F-BBDB-D89FDFFD8DED}" presName="level2hierChild" presStyleCnt="0"/>
      <dgm:spPr/>
    </dgm:pt>
    <dgm:pt modelId="{2D34AFC0-D720-4E4A-B0E8-8D652FDA6FD3}" type="pres">
      <dgm:prSet presAssocID="{5497CD2B-DBC5-4A47-BD06-9A96D0836155}" presName="conn2-1" presStyleLbl="parChTrans1D2" presStyleIdx="0" presStyleCnt="2"/>
      <dgm:spPr/>
    </dgm:pt>
    <dgm:pt modelId="{7AE6143E-0996-415F-8FB4-787D36DEEA72}" type="pres">
      <dgm:prSet presAssocID="{5497CD2B-DBC5-4A47-BD06-9A96D0836155}" presName="connTx" presStyleLbl="parChTrans1D2" presStyleIdx="0" presStyleCnt="2"/>
      <dgm:spPr/>
    </dgm:pt>
    <dgm:pt modelId="{ECCE91DF-DD5B-4A09-A692-8DDF7BBD3F02}" type="pres">
      <dgm:prSet presAssocID="{5217ED22-FB6A-4EF6-860A-8F6443EF500A}" presName="root2" presStyleCnt="0"/>
      <dgm:spPr/>
    </dgm:pt>
    <dgm:pt modelId="{307C1FD5-667C-4FFB-8923-54CC1E14B654}" type="pres">
      <dgm:prSet presAssocID="{5217ED22-FB6A-4EF6-860A-8F6443EF500A}" presName="LevelTwoTextNode" presStyleLbl="node2" presStyleIdx="0" presStyleCnt="2">
        <dgm:presLayoutVars>
          <dgm:chPref val="3"/>
        </dgm:presLayoutVars>
      </dgm:prSet>
      <dgm:spPr/>
    </dgm:pt>
    <dgm:pt modelId="{FF216BF4-39BC-42F1-8E98-2AB3782C1DCB}" type="pres">
      <dgm:prSet presAssocID="{5217ED22-FB6A-4EF6-860A-8F6443EF500A}" presName="level3hierChild" presStyleCnt="0"/>
      <dgm:spPr/>
    </dgm:pt>
    <dgm:pt modelId="{EDEB525E-BB42-4CD9-AA5C-E4305EB178A2}" type="pres">
      <dgm:prSet presAssocID="{1019CC64-8CCB-4C58-BFCA-87EF2E660496}" presName="conn2-1" presStyleLbl="parChTrans1D3" presStyleIdx="0" presStyleCnt="3"/>
      <dgm:spPr/>
    </dgm:pt>
    <dgm:pt modelId="{9ABF6B08-C38F-4A83-84F9-9AEFDE25E49F}" type="pres">
      <dgm:prSet presAssocID="{1019CC64-8CCB-4C58-BFCA-87EF2E660496}" presName="connTx" presStyleLbl="parChTrans1D3" presStyleIdx="0" presStyleCnt="3"/>
      <dgm:spPr/>
    </dgm:pt>
    <dgm:pt modelId="{483E4C5E-537B-47E9-9D05-EDF3BC7C4EEA}" type="pres">
      <dgm:prSet presAssocID="{94EE23DF-8DF5-40E2-91F3-634EA198D565}" presName="root2" presStyleCnt="0"/>
      <dgm:spPr/>
    </dgm:pt>
    <dgm:pt modelId="{63130C2E-B36D-453D-8EF7-3378B9DBC247}" type="pres">
      <dgm:prSet presAssocID="{94EE23DF-8DF5-40E2-91F3-634EA198D565}" presName="LevelTwoTextNode" presStyleLbl="node3" presStyleIdx="0" presStyleCnt="3">
        <dgm:presLayoutVars>
          <dgm:chPref val="3"/>
        </dgm:presLayoutVars>
      </dgm:prSet>
      <dgm:spPr/>
    </dgm:pt>
    <dgm:pt modelId="{A37D72CD-25B4-4292-88DD-42110DC05D0C}" type="pres">
      <dgm:prSet presAssocID="{94EE23DF-8DF5-40E2-91F3-634EA198D565}" presName="level3hierChild" presStyleCnt="0"/>
      <dgm:spPr/>
    </dgm:pt>
    <dgm:pt modelId="{B7A81F5A-2099-42E0-BEEE-A5BC077EE2D6}" type="pres">
      <dgm:prSet presAssocID="{3B41A90D-22FF-4ABC-97E0-D8B744A64B52}" presName="conn2-1" presStyleLbl="parChTrans1D3" presStyleIdx="1" presStyleCnt="3"/>
      <dgm:spPr/>
    </dgm:pt>
    <dgm:pt modelId="{9E8379E3-123D-47A2-A1C6-EFF7ABAC4F53}" type="pres">
      <dgm:prSet presAssocID="{3B41A90D-22FF-4ABC-97E0-D8B744A64B52}" presName="connTx" presStyleLbl="parChTrans1D3" presStyleIdx="1" presStyleCnt="3"/>
      <dgm:spPr/>
    </dgm:pt>
    <dgm:pt modelId="{F5DFB32B-8505-4DD2-A29F-1F922F1FBE60}" type="pres">
      <dgm:prSet presAssocID="{731C08D3-4144-43BB-89D6-0ADE20F606B6}" presName="root2" presStyleCnt="0"/>
      <dgm:spPr/>
    </dgm:pt>
    <dgm:pt modelId="{970B86BD-574C-4CFE-A59D-A2F818A0A085}" type="pres">
      <dgm:prSet presAssocID="{731C08D3-4144-43BB-89D6-0ADE20F606B6}" presName="LevelTwoTextNode" presStyleLbl="node3" presStyleIdx="1" presStyleCnt="3">
        <dgm:presLayoutVars>
          <dgm:chPref val="3"/>
        </dgm:presLayoutVars>
      </dgm:prSet>
      <dgm:spPr/>
    </dgm:pt>
    <dgm:pt modelId="{9364FF3F-C37C-4B01-A3AD-B2362F525F2C}" type="pres">
      <dgm:prSet presAssocID="{731C08D3-4144-43BB-89D6-0ADE20F606B6}" presName="level3hierChild" presStyleCnt="0"/>
      <dgm:spPr/>
    </dgm:pt>
    <dgm:pt modelId="{38B4957D-8D1C-4066-A8FA-6D3EFE86A005}" type="pres">
      <dgm:prSet presAssocID="{762FA326-42CC-40AE-8B02-7DC9FB20F510}" presName="conn2-1" presStyleLbl="parChTrans1D2" presStyleIdx="1" presStyleCnt="2"/>
      <dgm:spPr/>
    </dgm:pt>
    <dgm:pt modelId="{A322EEA1-56F2-4DB4-8812-D32AF22412B0}" type="pres">
      <dgm:prSet presAssocID="{762FA326-42CC-40AE-8B02-7DC9FB20F510}" presName="connTx" presStyleLbl="parChTrans1D2" presStyleIdx="1" presStyleCnt="2"/>
      <dgm:spPr/>
    </dgm:pt>
    <dgm:pt modelId="{E6BB8B8B-0633-4FFC-8744-1E4BC54C3E03}" type="pres">
      <dgm:prSet presAssocID="{40274DF4-9539-45A4-BD81-9DC944E7D426}" presName="root2" presStyleCnt="0"/>
      <dgm:spPr/>
    </dgm:pt>
    <dgm:pt modelId="{245A375B-B71F-48D4-A802-9822DF3C1E3F}" type="pres">
      <dgm:prSet presAssocID="{40274DF4-9539-45A4-BD81-9DC944E7D426}" presName="LevelTwoTextNode" presStyleLbl="node2" presStyleIdx="1" presStyleCnt="2">
        <dgm:presLayoutVars>
          <dgm:chPref val="3"/>
        </dgm:presLayoutVars>
      </dgm:prSet>
      <dgm:spPr/>
    </dgm:pt>
    <dgm:pt modelId="{95009724-A755-4EDA-872F-8BC95556DAC5}" type="pres">
      <dgm:prSet presAssocID="{40274DF4-9539-45A4-BD81-9DC944E7D426}" presName="level3hierChild" presStyleCnt="0"/>
      <dgm:spPr/>
    </dgm:pt>
    <dgm:pt modelId="{6966B72B-9EB4-4C0B-BA76-081710D18DF0}" type="pres">
      <dgm:prSet presAssocID="{82B5CDDC-DF14-42E5-8D29-6D721075BA8E}" presName="conn2-1" presStyleLbl="parChTrans1D3" presStyleIdx="2" presStyleCnt="3"/>
      <dgm:spPr/>
    </dgm:pt>
    <dgm:pt modelId="{AA70E7C4-B554-43AD-8044-1C864EF24448}" type="pres">
      <dgm:prSet presAssocID="{82B5CDDC-DF14-42E5-8D29-6D721075BA8E}" presName="connTx" presStyleLbl="parChTrans1D3" presStyleIdx="2" presStyleCnt="3"/>
      <dgm:spPr/>
    </dgm:pt>
    <dgm:pt modelId="{200C17CC-737E-4AC9-B13C-CDA2DE4F35E6}" type="pres">
      <dgm:prSet presAssocID="{90B7A035-A7DD-467D-9222-62063F6B5088}" presName="root2" presStyleCnt="0"/>
      <dgm:spPr/>
    </dgm:pt>
    <dgm:pt modelId="{B3BF2333-790C-44E8-8BAB-84011DEC28A2}" type="pres">
      <dgm:prSet presAssocID="{90B7A035-A7DD-467D-9222-62063F6B5088}" presName="LevelTwoTextNode" presStyleLbl="node3" presStyleIdx="2" presStyleCnt="3">
        <dgm:presLayoutVars>
          <dgm:chPref val="3"/>
        </dgm:presLayoutVars>
      </dgm:prSet>
      <dgm:spPr/>
    </dgm:pt>
    <dgm:pt modelId="{FCE56328-39FC-4265-9D06-1474CFCF1A2E}" type="pres">
      <dgm:prSet presAssocID="{90B7A035-A7DD-467D-9222-62063F6B5088}" presName="level3hierChild" presStyleCnt="0"/>
      <dgm:spPr/>
    </dgm:pt>
  </dgm:ptLst>
  <dgm:cxnLst>
    <dgm:cxn modelId="{AEE9F811-CEC0-423B-B422-826C511F1A49}" type="presOf" srcId="{94EE23DF-8DF5-40E2-91F3-634EA198D565}" destId="{63130C2E-B36D-453D-8EF7-3378B9DBC247}" srcOrd="0" destOrd="0" presId="urn:microsoft.com/office/officeart/2005/8/layout/hierarchy2"/>
    <dgm:cxn modelId="{189FF615-857D-427F-A45D-5558A0E02279}" srcId="{6F5BC1BD-8F13-4D96-9681-1A3148E4F5CF}" destId="{D8AC631D-2057-4B0F-BBDB-D89FDFFD8DED}" srcOrd="0" destOrd="0" parTransId="{38ED43A4-5FC8-48AA-A473-1B8BA1CC140F}" sibTransId="{A4BBDB57-10D6-4228-A9E2-D30A732BE95B}"/>
    <dgm:cxn modelId="{511EDA1D-6C80-4CB6-A509-A496DC84DF63}" type="presOf" srcId="{762FA326-42CC-40AE-8B02-7DC9FB20F510}" destId="{38B4957D-8D1C-4066-A8FA-6D3EFE86A005}" srcOrd="0" destOrd="0" presId="urn:microsoft.com/office/officeart/2005/8/layout/hierarchy2"/>
    <dgm:cxn modelId="{F24BAD31-CD87-4AB9-88ED-C1BA0AEDB876}" type="presOf" srcId="{6F5BC1BD-8F13-4D96-9681-1A3148E4F5CF}" destId="{1E9776C0-E9DC-40B8-874B-918FE66EAE45}" srcOrd="0" destOrd="0" presId="urn:microsoft.com/office/officeart/2005/8/layout/hierarchy2"/>
    <dgm:cxn modelId="{F2E85049-8CD1-4F7E-B2AD-31784AE3A65B}" type="presOf" srcId="{3B41A90D-22FF-4ABC-97E0-D8B744A64B52}" destId="{9E8379E3-123D-47A2-A1C6-EFF7ABAC4F53}" srcOrd="1" destOrd="0" presId="urn:microsoft.com/office/officeart/2005/8/layout/hierarchy2"/>
    <dgm:cxn modelId="{08A7266B-1FD9-44BD-98E8-EEDAC864D3DB}" type="presOf" srcId="{40274DF4-9539-45A4-BD81-9DC944E7D426}" destId="{245A375B-B71F-48D4-A802-9822DF3C1E3F}" srcOrd="0" destOrd="0" presId="urn:microsoft.com/office/officeart/2005/8/layout/hierarchy2"/>
    <dgm:cxn modelId="{E8F64D6B-6C1A-4E19-9FAA-53CC7D0E0665}" type="presOf" srcId="{5497CD2B-DBC5-4A47-BD06-9A96D0836155}" destId="{2D34AFC0-D720-4E4A-B0E8-8D652FDA6FD3}" srcOrd="0" destOrd="0" presId="urn:microsoft.com/office/officeart/2005/8/layout/hierarchy2"/>
    <dgm:cxn modelId="{53378E6C-383B-4CFA-B70C-F32B56178BC6}" type="presOf" srcId="{1019CC64-8CCB-4C58-BFCA-87EF2E660496}" destId="{EDEB525E-BB42-4CD9-AA5C-E4305EB178A2}" srcOrd="0" destOrd="0" presId="urn:microsoft.com/office/officeart/2005/8/layout/hierarchy2"/>
    <dgm:cxn modelId="{880BEA51-8644-47BE-A99A-B3236A45862C}" srcId="{D8AC631D-2057-4B0F-BBDB-D89FDFFD8DED}" destId="{5217ED22-FB6A-4EF6-860A-8F6443EF500A}" srcOrd="0" destOrd="0" parTransId="{5497CD2B-DBC5-4A47-BD06-9A96D0836155}" sibTransId="{85CF375B-8A36-4D68-852A-B9B0FF4C442B}"/>
    <dgm:cxn modelId="{6EFA1679-DE43-484F-AAC3-5D6D80563F45}" type="presOf" srcId="{762FA326-42CC-40AE-8B02-7DC9FB20F510}" destId="{A322EEA1-56F2-4DB4-8812-D32AF22412B0}" srcOrd="1" destOrd="0" presId="urn:microsoft.com/office/officeart/2005/8/layout/hierarchy2"/>
    <dgm:cxn modelId="{F2774B7A-E9D6-4001-A645-7AC60CEDF5CF}" type="presOf" srcId="{82B5CDDC-DF14-42E5-8D29-6D721075BA8E}" destId="{AA70E7C4-B554-43AD-8044-1C864EF24448}" srcOrd="1" destOrd="0" presId="urn:microsoft.com/office/officeart/2005/8/layout/hierarchy2"/>
    <dgm:cxn modelId="{EE85037E-7BCA-45B8-94A9-9747EC55DBF5}" type="presOf" srcId="{D8AC631D-2057-4B0F-BBDB-D89FDFFD8DED}" destId="{6C6BB0B2-9B37-4F7D-821F-5262EE2C05E2}" srcOrd="0" destOrd="0" presId="urn:microsoft.com/office/officeart/2005/8/layout/hierarchy2"/>
    <dgm:cxn modelId="{2AEB1681-F6D5-44FE-BC67-A28B7D87C68A}" type="presOf" srcId="{90B7A035-A7DD-467D-9222-62063F6B5088}" destId="{B3BF2333-790C-44E8-8BAB-84011DEC28A2}" srcOrd="0" destOrd="0" presId="urn:microsoft.com/office/officeart/2005/8/layout/hierarchy2"/>
    <dgm:cxn modelId="{E917288E-AE1D-44BE-B9FC-2A90177E2B16}" type="presOf" srcId="{3B41A90D-22FF-4ABC-97E0-D8B744A64B52}" destId="{B7A81F5A-2099-42E0-BEEE-A5BC077EE2D6}" srcOrd="0" destOrd="0" presId="urn:microsoft.com/office/officeart/2005/8/layout/hierarchy2"/>
    <dgm:cxn modelId="{3EB209B9-B31E-412A-99A6-91A527084F31}" srcId="{D8AC631D-2057-4B0F-BBDB-D89FDFFD8DED}" destId="{40274DF4-9539-45A4-BD81-9DC944E7D426}" srcOrd="1" destOrd="0" parTransId="{762FA326-42CC-40AE-8B02-7DC9FB20F510}" sibTransId="{5B2FC8AC-E62B-4C4D-B9AA-06072C5E0448}"/>
    <dgm:cxn modelId="{8F8F75BC-9CBA-4759-9007-359B0481E50E}" type="presOf" srcId="{5497CD2B-DBC5-4A47-BD06-9A96D0836155}" destId="{7AE6143E-0996-415F-8FB4-787D36DEEA72}" srcOrd="1" destOrd="0" presId="urn:microsoft.com/office/officeart/2005/8/layout/hierarchy2"/>
    <dgm:cxn modelId="{677F6DBF-3736-4C6F-A6F4-E9900E2A25BB}" type="presOf" srcId="{5217ED22-FB6A-4EF6-860A-8F6443EF500A}" destId="{307C1FD5-667C-4FFB-8923-54CC1E14B654}" srcOrd="0" destOrd="0" presId="urn:microsoft.com/office/officeart/2005/8/layout/hierarchy2"/>
    <dgm:cxn modelId="{80278AC4-D1A6-4DFA-9968-6E7239CCAEB0}" type="presOf" srcId="{1019CC64-8CCB-4C58-BFCA-87EF2E660496}" destId="{9ABF6B08-C38F-4A83-84F9-9AEFDE25E49F}" srcOrd="1" destOrd="0" presId="urn:microsoft.com/office/officeart/2005/8/layout/hierarchy2"/>
    <dgm:cxn modelId="{83FC25CC-4D0A-4CC1-A637-AE56AB47C26B}" srcId="{40274DF4-9539-45A4-BD81-9DC944E7D426}" destId="{90B7A035-A7DD-467D-9222-62063F6B5088}" srcOrd="0" destOrd="0" parTransId="{82B5CDDC-DF14-42E5-8D29-6D721075BA8E}" sibTransId="{92B7F4D2-CB03-4BFE-9423-818D15DAB9CB}"/>
    <dgm:cxn modelId="{AF23DAD0-E5E6-4324-99DB-01F02F53E67D}" srcId="{5217ED22-FB6A-4EF6-860A-8F6443EF500A}" destId="{94EE23DF-8DF5-40E2-91F3-634EA198D565}" srcOrd="0" destOrd="0" parTransId="{1019CC64-8CCB-4C58-BFCA-87EF2E660496}" sibTransId="{1A7660E2-633A-4492-9879-E8B0592E7D3C}"/>
    <dgm:cxn modelId="{3E4AA1D7-2913-4DA1-A384-1ADA72091CC4}" srcId="{5217ED22-FB6A-4EF6-860A-8F6443EF500A}" destId="{731C08D3-4144-43BB-89D6-0ADE20F606B6}" srcOrd="1" destOrd="0" parTransId="{3B41A90D-22FF-4ABC-97E0-D8B744A64B52}" sibTransId="{BD1D4305-230D-4DF2-8AA7-F1AB30EC49C4}"/>
    <dgm:cxn modelId="{6F2E93DB-3C77-4D2D-BD72-2410D8600A08}" type="presOf" srcId="{82B5CDDC-DF14-42E5-8D29-6D721075BA8E}" destId="{6966B72B-9EB4-4C0B-BA76-081710D18DF0}" srcOrd="0" destOrd="0" presId="urn:microsoft.com/office/officeart/2005/8/layout/hierarchy2"/>
    <dgm:cxn modelId="{7D64A0F0-19E9-4712-AE11-77AF632A8251}" type="presOf" srcId="{731C08D3-4144-43BB-89D6-0ADE20F606B6}" destId="{970B86BD-574C-4CFE-A59D-A2F818A0A085}" srcOrd="0" destOrd="0" presId="urn:microsoft.com/office/officeart/2005/8/layout/hierarchy2"/>
    <dgm:cxn modelId="{75B6100A-6741-4EB9-9573-B126D0545391}" type="presParOf" srcId="{1E9776C0-E9DC-40B8-874B-918FE66EAE45}" destId="{D44BB30C-EE70-43C2-BA24-F2C66A240EE5}" srcOrd="0" destOrd="0" presId="urn:microsoft.com/office/officeart/2005/8/layout/hierarchy2"/>
    <dgm:cxn modelId="{A61ED688-4139-49BB-9D96-2B0237FCE2EE}" type="presParOf" srcId="{D44BB30C-EE70-43C2-BA24-F2C66A240EE5}" destId="{6C6BB0B2-9B37-4F7D-821F-5262EE2C05E2}" srcOrd="0" destOrd="0" presId="urn:microsoft.com/office/officeart/2005/8/layout/hierarchy2"/>
    <dgm:cxn modelId="{277F5BB7-C101-495D-B5B3-7C4AA604F88F}" type="presParOf" srcId="{D44BB30C-EE70-43C2-BA24-F2C66A240EE5}" destId="{6DD51048-BBF1-4E3C-8ED3-88B597966057}" srcOrd="1" destOrd="0" presId="urn:microsoft.com/office/officeart/2005/8/layout/hierarchy2"/>
    <dgm:cxn modelId="{609846D3-EFD8-4468-A5DA-EC7C94A556B3}" type="presParOf" srcId="{6DD51048-BBF1-4E3C-8ED3-88B597966057}" destId="{2D34AFC0-D720-4E4A-B0E8-8D652FDA6FD3}" srcOrd="0" destOrd="0" presId="urn:microsoft.com/office/officeart/2005/8/layout/hierarchy2"/>
    <dgm:cxn modelId="{9F4217F7-655D-4BAC-B4C5-7EC3C4BDBAD4}" type="presParOf" srcId="{2D34AFC0-D720-4E4A-B0E8-8D652FDA6FD3}" destId="{7AE6143E-0996-415F-8FB4-787D36DEEA72}" srcOrd="0" destOrd="0" presId="urn:microsoft.com/office/officeart/2005/8/layout/hierarchy2"/>
    <dgm:cxn modelId="{A85A558F-C993-4572-9D1D-6560CBCCE3C5}" type="presParOf" srcId="{6DD51048-BBF1-4E3C-8ED3-88B597966057}" destId="{ECCE91DF-DD5B-4A09-A692-8DDF7BBD3F02}" srcOrd="1" destOrd="0" presId="urn:microsoft.com/office/officeart/2005/8/layout/hierarchy2"/>
    <dgm:cxn modelId="{A1DDF8F4-61BC-4309-9405-41614D2E205E}" type="presParOf" srcId="{ECCE91DF-DD5B-4A09-A692-8DDF7BBD3F02}" destId="{307C1FD5-667C-4FFB-8923-54CC1E14B654}" srcOrd="0" destOrd="0" presId="urn:microsoft.com/office/officeart/2005/8/layout/hierarchy2"/>
    <dgm:cxn modelId="{CEE7B18D-60CD-4CE9-BBC9-296C0BACC114}" type="presParOf" srcId="{ECCE91DF-DD5B-4A09-A692-8DDF7BBD3F02}" destId="{FF216BF4-39BC-42F1-8E98-2AB3782C1DCB}" srcOrd="1" destOrd="0" presId="urn:microsoft.com/office/officeart/2005/8/layout/hierarchy2"/>
    <dgm:cxn modelId="{6C46D616-F848-450F-B214-10194C199083}" type="presParOf" srcId="{FF216BF4-39BC-42F1-8E98-2AB3782C1DCB}" destId="{EDEB525E-BB42-4CD9-AA5C-E4305EB178A2}" srcOrd="0" destOrd="0" presId="urn:microsoft.com/office/officeart/2005/8/layout/hierarchy2"/>
    <dgm:cxn modelId="{7386BA6C-9520-48B2-A1FE-1D8DFDA404E8}" type="presParOf" srcId="{EDEB525E-BB42-4CD9-AA5C-E4305EB178A2}" destId="{9ABF6B08-C38F-4A83-84F9-9AEFDE25E49F}" srcOrd="0" destOrd="0" presId="urn:microsoft.com/office/officeart/2005/8/layout/hierarchy2"/>
    <dgm:cxn modelId="{DB4BA519-B4A8-4983-8126-EA7BAC00FD5E}" type="presParOf" srcId="{FF216BF4-39BC-42F1-8E98-2AB3782C1DCB}" destId="{483E4C5E-537B-47E9-9D05-EDF3BC7C4EEA}" srcOrd="1" destOrd="0" presId="urn:microsoft.com/office/officeart/2005/8/layout/hierarchy2"/>
    <dgm:cxn modelId="{4F75BAD7-1D6A-417B-B252-F263BE384F61}" type="presParOf" srcId="{483E4C5E-537B-47E9-9D05-EDF3BC7C4EEA}" destId="{63130C2E-B36D-453D-8EF7-3378B9DBC247}" srcOrd="0" destOrd="0" presId="urn:microsoft.com/office/officeart/2005/8/layout/hierarchy2"/>
    <dgm:cxn modelId="{B5CC0B00-771D-4795-979E-7E13A7262215}" type="presParOf" srcId="{483E4C5E-537B-47E9-9D05-EDF3BC7C4EEA}" destId="{A37D72CD-25B4-4292-88DD-42110DC05D0C}" srcOrd="1" destOrd="0" presId="urn:microsoft.com/office/officeart/2005/8/layout/hierarchy2"/>
    <dgm:cxn modelId="{B9594768-861B-4E46-83DC-2C123E1B3BAC}" type="presParOf" srcId="{FF216BF4-39BC-42F1-8E98-2AB3782C1DCB}" destId="{B7A81F5A-2099-42E0-BEEE-A5BC077EE2D6}" srcOrd="2" destOrd="0" presId="urn:microsoft.com/office/officeart/2005/8/layout/hierarchy2"/>
    <dgm:cxn modelId="{9565DC56-3A3A-45CD-BF79-A7D91E76B6D5}" type="presParOf" srcId="{B7A81F5A-2099-42E0-BEEE-A5BC077EE2D6}" destId="{9E8379E3-123D-47A2-A1C6-EFF7ABAC4F53}" srcOrd="0" destOrd="0" presId="urn:microsoft.com/office/officeart/2005/8/layout/hierarchy2"/>
    <dgm:cxn modelId="{713F01A0-6E5C-4ADF-8E27-70989518A061}" type="presParOf" srcId="{FF216BF4-39BC-42F1-8E98-2AB3782C1DCB}" destId="{F5DFB32B-8505-4DD2-A29F-1F922F1FBE60}" srcOrd="3" destOrd="0" presId="urn:microsoft.com/office/officeart/2005/8/layout/hierarchy2"/>
    <dgm:cxn modelId="{114FFCE7-BDCC-4B51-9032-6CE472886CCA}" type="presParOf" srcId="{F5DFB32B-8505-4DD2-A29F-1F922F1FBE60}" destId="{970B86BD-574C-4CFE-A59D-A2F818A0A085}" srcOrd="0" destOrd="0" presId="urn:microsoft.com/office/officeart/2005/8/layout/hierarchy2"/>
    <dgm:cxn modelId="{C77EC59C-7DBF-4938-A5CC-345519D0F3BC}" type="presParOf" srcId="{F5DFB32B-8505-4DD2-A29F-1F922F1FBE60}" destId="{9364FF3F-C37C-4B01-A3AD-B2362F525F2C}" srcOrd="1" destOrd="0" presId="urn:microsoft.com/office/officeart/2005/8/layout/hierarchy2"/>
    <dgm:cxn modelId="{6BA5D798-17BF-4FBB-813F-C9222E3A4DA7}" type="presParOf" srcId="{6DD51048-BBF1-4E3C-8ED3-88B597966057}" destId="{38B4957D-8D1C-4066-A8FA-6D3EFE86A005}" srcOrd="2" destOrd="0" presId="urn:microsoft.com/office/officeart/2005/8/layout/hierarchy2"/>
    <dgm:cxn modelId="{239BFF73-A841-45A7-9948-604815CE1997}" type="presParOf" srcId="{38B4957D-8D1C-4066-A8FA-6D3EFE86A005}" destId="{A322EEA1-56F2-4DB4-8812-D32AF22412B0}" srcOrd="0" destOrd="0" presId="urn:microsoft.com/office/officeart/2005/8/layout/hierarchy2"/>
    <dgm:cxn modelId="{C8871A63-334A-40B4-BE7C-75201D710422}" type="presParOf" srcId="{6DD51048-BBF1-4E3C-8ED3-88B597966057}" destId="{E6BB8B8B-0633-4FFC-8744-1E4BC54C3E03}" srcOrd="3" destOrd="0" presId="urn:microsoft.com/office/officeart/2005/8/layout/hierarchy2"/>
    <dgm:cxn modelId="{B8823BD3-501D-44E7-BAA7-81A896440005}" type="presParOf" srcId="{E6BB8B8B-0633-4FFC-8744-1E4BC54C3E03}" destId="{245A375B-B71F-48D4-A802-9822DF3C1E3F}" srcOrd="0" destOrd="0" presId="urn:microsoft.com/office/officeart/2005/8/layout/hierarchy2"/>
    <dgm:cxn modelId="{63FFED5F-2780-436C-97DB-40F79A726BC3}" type="presParOf" srcId="{E6BB8B8B-0633-4FFC-8744-1E4BC54C3E03}" destId="{95009724-A755-4EDA-872F-8BC95556DAC5}" srcOrd="1" destOrd="0" presId="urn:microsoft.com/office/officeart/2005/8/layout/hierarchy2"/>
    <dgm:cxn modelId="{2E245744-4610-4E26-9C89-906533455D69}" type="presParOf" srcId="{95009724-A755-4EDA-872F-8BC95556DAC5}" destId="{6966B72B-9EB4-4C0B-BA76-081710D18DF0}" srcOrd="0" destOrd="0" presId="urn:microsoft.com/office/officeart/2005/8/layout/hierarchy2"/>
    <dgm:cxn modelId="{4A4291CC-4731-4DD6-B5E9-F59A7856D0F3}" type="presParOf" srcId="{6966B72B-9EB4-4C0B-BA76-081710D18DF0}" destId="{AA70E7C4-B554-43AD-8044-1C864EF24448}" srcOrd="0" destOrd="0" presId="urn:microsoft.com/office/officeart/2005/8/layout/hierarchy2"/>
    <dgm:cxn modelId="{0C4E2D93-31B0-4C37-9739-73BFFF9DE81E}" type="presParOf" srcId="{95009724-A755-4EDA-872F-8BC95556DAC5}" destId="{200C17CC-737E-4AC9-B13C-CDA2DE4F35E6}" srcOrd="1" destOrd="0" presId="urn:microsoft.com/office/officeart/2005/8/layout/hierarchy2"/>
    <dgm:cxn modelId="{D1319C0D-0D89-4722-84CA-9BE9F007019D}" type="presParOf" srcId="{200C17CC-737E-4AC9-B13C-CDA2DE4F35E6}" destId="{B3BF2333-790C-44E8-8BAB-84011DEC28A2}" srcOrd="0" destOrd="0" presId="urn:microsoft.com/office/officeart/2005/8/layout/hierarchy2"/>
    <dgm:cxn modelId="{49357EFB-AC92-49FB-9871-ED9DADFF56B0}" type="presParOf" srcId="{200C17CC-737E-4AC9-B13C-CDA2DE4F35E6}" destId="{FCE56328-39FC-4265-9D06-1474CFCF1A2E}"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2C459F-8399-4745-B3E8-41E0B2F20B77}"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2DF8F3F6-8F44-4C30-A689-4691C51B7444}">
      <dgm:prSet custT="1"/>
      <dgm:spPr/>
      <dgm:t>
        <a:bodyPr/>
        <a:lstStyle/>
        <a:p>
          <a:r>
            <a:rPr lang="en-US" sz="2800" dirty="0"/>
            <a:t>O2 </a:t>
          </a:r>
        </a:p>
      </dgm:t>
    </dgm:pt>
    <dgm:pt modelId="{CB2F9506-5C2F-45F2-AE5B-70E4B65DB623}" type="parTrans" cxnId="{C99DB1B7-89E3-44E9-90D7-36D0019BC803}">
      <dgm:prSet/>
      <dgm:spPr/>
      <dgm:t>
        <a:bodyPr/>
        <a:lstStyle/>
        <a:p>
          <a:endParaRPr lang="en-US"/>
        </a:p>
      </dgm:t>
    </dgm:pt>
    <dgm:pt modelId="{BA714503-1558-4407-AD53-C6C8CF19C416}" type="sibTrans" cxnId="{C99DB1B7-89E3-44E9-90D7-36D0019BC803}">
      <dgm:prSet/>
      <dgm:spPr/>
      <dgm:t>
        <a:bodyPr/>
        <a:lstStyle/>
        <a:p>
          <a:endParaRPr lang="en-US"/>
        </a:p>
      </dgm:t>
    </dgm:pt>
    <dgm:pt modelId="{B651950F-8A92-4A86-9832-B6BCAEB76C18}">
      <dgm:prSet custT="1"/>
      <dgm:spPr/>
      <dgm:t>
        <a:bodyPr/>
        <a:lstStyle/>
        <a:p>
          <a:r>
            <a:rPr lang="en-US" sz="2800" b="0" dirty="0"/>
            <a:t>Morphine and anti emetic (IV morphine: ! vomit)</a:t>
          </a:r>
        </a:p>
      </dgm:t>
    </dgm:pt>
    <dgm:pt modelId="{07465D25-5B41-4189-B4B2-3EC586A5F7DA}" type="parTrans" cxnId="{BFAC7D25-3E84-450B-969D-3F68B2EB46EE}">
      <dgm:prSet/>
      <dgm:spPr/>
      <dgm:t>
        <a:bodyPr/>
        <a:lstStyle/>
        <a:p>
          <a:endParaRPr lang="en-US"/>
        </a:p>
      </dgm:t>
    </dgm:pt>
    <dgm:pt modelId="{176FFAFA-4E77-4AC6-9307-834C035A384A}" type="sibTrans" cxnId="{BFAC7D25-3E84-450B-969D-3F68B2EB46EE}">
      <dgm:prSet/>
      <dgm:spPr/>
      <dgm:t>
        <a:bodyPr/>
        <a:lstStyle/>
        <a:p>
          <a:endParaRPr lang="en-US"/>
        </a:p>
      </dgm:t>
    </dgm:pt>
    <dgm:pt modelId="{31D1941D-07B7-4E47-AA7C-21E2EE17A986}">
      <dgm:prSet custT="1"/>
      <dgm:spPr/>
      <dgm:t>
        <a:bodyPr/>
        <a:lstStyle/>
        <a:p>
          <a:r>
            <a:rPr lang="en-US" sz="2800" dirty="0"/>
            <a:t>Aspirin </a:t>
          </a:r>
        </a:p>
      </dgm:t>
    </dgm:pt>
    <dgm:pt modelId="{75D21E51-D036-484D-BA15-B6B07E4C25EE}" type="parTrans" cxnId="{FB07FF5E-8CD3-419D-B7C4-6A4A76A3E811}">
      <dgm:prSet/>
      <dgm:spPr/>
      <dgm:t>
        <a:bodyPr/>
        <a:lstStyle/>
        <a:p>
          <a:endParaRPr lang="en-US"/>
        </a:p>
      </dgm:t>
    </dgm:pt>
    <dgm:pt modelId="{9CD758DA-EA54-4B5C-85C2-B3FAFBCBF3F5}" type="sibTrans" cxnId="{FB07FF5E-8CD3-419D-B7C4-6A4A76A3E811}">
      <dgm:prSet/>
      <dgm:spPr/>
      <dgm:t>
        <a:bodyPr/>
        <a:lstStyle/>
        <a:p>
          <a:endParaRPr lang="en-US"/>
        </a:p>
      </dgm:t>
    </dgm:pt>
    <dgm:pt modelId="{C55F47F2-2D23-4448-A24D-82DE4F432337}">
      <dgm:prSet custT="1"/>
      <dgm:spPr/>
      <dgm:t>
        <a:bodyPr/>
        <a:lstStyle/>
        <a:p>
          <a:pPr algn="ctr"/>
          <a:r>
            <a:rPr lang="en-US" sz="2400" b="1" dirty="0"/>
            <a:t>Anti platelet agent: </a:t>
          </a:r>
          <a:r>
            <a:rPr lang="en-US" sz="2400" b="1" dirty="0" err="1"/>
            <a:t>Clopidrogrel</a:t>
          </a:r>
          <a:r>
            <a:rPr lang="en-US" sz="2400" b="1" dirty="0"/>
            <a:t> / </a:t>
          </a:r>
          <a:r>
            <a:rPr lang="en-GB" sz="2400" b="1" i="0" dirty="0">
              <a:solidFill>
                <a:srgbClr val="444444"/>
              </a:solidFill>
              <a:effectLst/>
              <a:latin typeface="system-ui"/>
            </a:rPr>
            <a:t>prasugrel/ </a:t>
          </a:r>
          <a:r>
            <a:rPr lang="en-US" sz="2400" b="1" i="1" u="none" strike="noStrike" baseline="0" dirty="0">
              <a:latin typeface="HelveticaNeueLTStd-BdIt"/>
            </a:rPr>
            <a:t>ticagrelor</a:t>
          </a:r>
          <a:r>
            <a:rPr lang="en-GB" sz="2400" b="1" i="0" dirty="0">
              <a:solidFill>
                <a:srgbClr val="444444"/>
              </a:solidFill>
              <a:effectLst/>
              <a:latin typeface="system-ui"/>
            </a:rPr>
            <a:t> </a:t>
          </a:r>
          <a:r>
            <a:rPr lang="en-US" sz="2400" b="1" dirty="0"/>
            <a:t>  </a:t>
          </a:r>
        </a:p>
      </dgm:t>
    </dgm:pt>
    <dgm:pt modelId="{CC327096-CD04-4A44-81D2-B2D5B4146B31}" type="parTrans" cxnId="{C50B37FD-B41B-4312-AED2-3E74ACB201F5}">
      <dgm:prSet/>
      <dgm:spPr/>
      <dgm:t>
        <a:bodyPr/>
        <a:lstStyle/>
        <a:p>
          <a:endParaRPr lang="en-US"/>
        </a:p>
      </dgm:t>
    </dgm:pt>
    <dgm:pt modelId="{5816CC0F-4BF4-4B23-A65D-0D019FF52D9D}" type="sibTrans" cxnId="{C50B37FD-B41B-4312-AED2-3E74ACB201F5}">
      <dgm:prSet/>
      <dgm:spPr/>
      <dgm:t>
        <a:bodyPr/>
        <a:lstStyle/>
        <a:p>
          <a:endParaRPr lang="en-US"/>
        </a:p>
      </dgm:t>
    </dgm:pt>
    <dgm:pt modelId="{746E735E-CE5C-4E0C-B032-FDA8D90E2C86}">
      <dgm:prSet custT="1"/>
      <dgm:spPr/>
      <dgm:t>
        <a:bodyPr/>
        <a:lstStyle/>
        <a:p>
          <a:r>
            <a:rPr lang="en-US" sz="2400" b="1" kern="1200" dirty="0"/>
            <a:t>Antithrombin drugs: </a:t>
          </a:r>
          <a:r>
            <a:rPr lang="en-US" sz="2400" b="1" kern="1200" dirty="0" err="1"/>
            <a:t>Enoxaprin</a:t>
          </a:r>
          <a:r>
            <a:rPr lang="en-US" sz="2400" b="1" kern="1200" dirty="0"/>
            <a:t>-  </a:t>
          </a:r>
          <a:r>
            <a:rPr lang="en-US" sz="2400" b="1" kern="1200" dirty="0">
              <a:solidFill>
                <a:prstClr val="black">
                  <a:hueOff val="0"/>
                  <a:satOff val="0"/>
                  <a:lumOff val="0"/>
                  <a:alphaOff val="0"/>
                </a:prstClr>
              </a:solidFill>
              <a:latin typeface="Calibri" panose="020F0502020204030204"/>
              <a:ea typeface="+mn-ea"/>
              <a:cs typeface="+mn-cs"/>
            </a:rPr>
            <a:t>low molecular heparin/Bivalirudin / Fondaparinux / Rivaroxaban  </a:t>
          </a:r>
        </a:p>
      </dgm:t>
    </dgm:pt>
    <dgm:pt modelId="{857FAA44-57D3-441F-8C1A-250714003CAC}" type="parTrans" cxnId="{B087D9D4-8C81-465A-ADBB-D221709B8CD4}">
      <dgm:prSet/>
      <dgm:spPr/>
      <dgm:t>
        <a:bodyPr/>
        <a:lstStyle/>
        <a:p>
          <a:endParaRPr lang="en-US"/>
        </a:p>
      </dgm:t>
    </dgm:pt>
    <dgm:pt modelId="{C6378AA5-3928-4C4F-895F-378E7C3249EE}" type="sibTrans" cxnId="{B087D9D4-8C81-465A-ADBB-D221709B8CD4}">
      <dgm:prSet/>
      <dgm:spPr/>
      <dgm:t>
        <a:bodyPr/>
        <a:lstStyle/>
        <a:p>
          <a:endParaRPr lang="en-US"/>
        </a:p>
      </dgm:t>
    </dgm:pt>
    <dgm:pt modelId="{242C2F08-F6FC-441A-A3AC-CEE2737BC2A0}">
      <dgm:prSet custT="1"/>
      <dgm:spPr/>
      <dgm:t>
        <a:bodyPr/>
        <a:lstStyle/>
        <a:p>
          <a:r>
            <a:rPr lang="en-US" sz="2800" dirty="0"/>
            <a:t>Beta blocker  </a:t>
          </a:r>
        </a:p>
      </dgm:t>
    </dgm:pt>
    <dgm:pt modelId="{A1BDE2E5-D538-415B-9705-8B41A8B76EDB}" type="parTrans" cxnId="{CC1E3E63-0906-443B-95C1-DE34EE8C8F40}">
      <dgm:prSet/>
      <dgm:spPr/>
      <dgm:t>
        <a:bodyPr/>
        <a:lstStyle/>
        <a:p>
          <a:endParaRPr lang="en-US"/>
        </a:p>
      </dgm:t>
    </dgm:pt>
    <dgm:pt modelId="{21315838-7F50-4961-8873-69CFD0FA24E3}" type="sibTrans" cxnId="{CC1E3E63-0906-443B-95C1-DE34EE8C8F40}">
      <dgm:prSet/>
      <dgm:spPr/>
      <dgm:t>
        <a:bodyPr/>
        <a:lstStyle/>
        <a:p>
          <a:endParaRPr lang="en-US"/>
        </a:p>
      </dgm:t>
    </dgm:pt>
    <dgm:pt modelId="{75B07C64-E86F-4BE0-BCC8-23CCCD028BC7}">
      <dgm:prSet custT="1"/>
      <dgm:spPr/>
      <dgm:t>
        <a:bodyPr/>
        <a:lstStyle/>
        <a:p>
          <a:r>
            <a:rPr lang="en-US" sz="2800"/>
            <a:t>ACE-Inhibitors</a:t>
          </a:r>
        </a:p>
      </dgm:t>
    </dgm:pt>
    <dgm:pt modelId="{E6CC83FB-B118-440E-B0AE-A196C0C734CD}" type="parTrans" cxnId="{B537EA30-6885-4D55-8E03-568B36175461}">
      <dgm:prSet/>
      <dgm:spPr/>
      <dgm:t>
        <a:bodyPr/>
        <a:lstStyle/>
        <a:p>
          <a:endParaRPr lang="en-US"/>
        </a:p>
      </dgm:t>
    </dgm:pt>
    <dgm:pt modelId="{81B4E06A-DBE6-4A1C-934E-44BC986A3435}" type="sibTrans" cxnId="{B537EA30-6885-4D55-8E03-568B36175461}">
      <dgm:prSet/>
      <dgm:spPr/>
      <dgm:t>
        <a:bodyPr/>
        <a:lstStyle/>
        <a:p>
          <a:endParaRPr lang="en-US"/>
        </a:p>
      </dgm:t>
    </dgm:pt>
    <dgm:pt modelId="{2A31872F-C3AA-472E-AF2C-9C559180BE45}">
      <dgm:prSet custT="1"/>
      <dgm:spPr/>
      <dgm:t>
        <a:bodyPr/>
        <a:lstStyle/>
        <a:p>
          <a:r>
            <a:rPr lang="en-US" sz="2800" dirty="0"/>
            <a:t>Nitrates </a:t>
          </a:r>
        </a:p>
      </dgm:t>
    </dgm:pt>
    <dgm:pt modelId="{545C0C58-F6F0-4176-A045-EFDA5FE550F1}" type="parTrans" cxnId="{D71A985C-54EA-40A5-8B1C-ED54F124699A}">
      <dgm:prSet/>
      <dgm:spPr/>
      <dgm:t>
        <a:bodyPr/>
        <a:lstStyle/>
        <a:p>
          <a:endParaRPr lang="en-US"/>
        </a:p>
      </dgm:t>
    </dgm:pt>
    <dgm:pt modelId="{066E4B80-40F9-4ECE-9BE5-B25E280921EB}" type="sibTrans" cxnId="{D71A985C-54EA-40A5-8B1C-ED54F124699A}">
      <dgm:prSet/>
      <dgm:spPr/>
      <dgm:t>
        <a:bodyPr/>
        <a:lstStyle/>
        <a:p>
          <a:endParaRPr lang="en-US"/>
        </a:p>
      </dgm:t>
    </dgm:pt>
    <dgm:pt modelId="{1937DBF4-8DEB-41D8-AF59-6E54787542A8}">
      <dgm:prSet custT="1"/>
      <dgm:spPr/>
      <dgm:t>
        <a:bodyPr/>
        <a:lstStyle/>
        <a:p>
          <a:r>
            <a:rPr lang="en-US" sz="2800" dirty="0"/>
            <a:t>Statins </a:t>
          </a:r>
          <a:r>
            <a:rPr lang="en-US" sz="2800" dirty="0" err="1"/>
            <a:t>eg</a:t>
          </a:r>
          <a:r>
            <a:rPr lang="en-US" sz="2800" dirty="0"/>
            <a:t> </a:t>
          </a:r>
          <a:r>
            <a:rPr lang="en-US" sz="2800" dirty="0" err="1"/>
            <a:t>lipitor</a:t>
          </a:r>
          <a:endParaRPr lang="en-US" sz="2800" dirty="0"/>
        </a:p>
      </dgm:t>
    </dgm:pt>
    <dgm:pt modelId="{EF98B075-A624-4862-BC80-095C07F50036}" type="parTrans" cxnId="{99FB8660-6E9C-4F47-9F52-6D4AF40F3FC3}">
      <dgm:prSet/>
      <dgm:spPr/>
      <dgm:t>
        <a:bodyPr/>
        <a:lstStyle/>
        <a:p>
          <a:endParaRPr lang="en-US"/>
        </a:p>
      </dgm:t>
    </dgm:pt>
    <dgm:pt modelId="{1495759B-A717-4DDB-B9CD-DF6DD8BC3F4B}" type="sibTrans" cxnId="{99FB8660-6E9C-4F47-9F52-6D4AF40F3FC3}">
      <dgm:prSet/>
      <dgm:spPr/>
      <dgm:t>
        <a:bodyPr/>
        <a:lstStyle/>
        <a:p>
          <a:endParaRPr lang="en-US"/>
        </a:p>
      </dgm:t>
    </dgm:pt>
    <dgm:pt modelId="{22401D9C-BED6-4943-8F0E-A07FE525D8E5}">
      <dgm:prSet custT="1"/>
      <dgm:spPr/>
      <dgm:t>
        <a:bodyPr/>
        <a:lstStyle/>
        <a:p>
          <a:r>
            <a:rPr lang="en-US" sz="2800" dirty="0"/>
            <a:t>Glycoprotein IIB/IIIA inhibitors: Abciximab</a:t>
          </a:r>
        </a:p>
      </dgm:t>
    </dgm:pt>
    <dgm:pt modelId="{30769126-BD2D-40C5-A86C-67B8ABC246C5}" type="parTrans" cxnId="{536D0A11-F834-49DC-9440-CB90706C8EA8}">
      <dgm:prSet/>
      <dgm:spPr/>
      <dgm:t>
        <a:bodyPr/>
        <a:lstStyle/>
        <a:p>
          <a:endParaRPr lang="en-US"/>
        </a:p>
      </dgm:t>
    </dgm:pt>
    <dgm:pt modelId="{96C990D0-99AA-498D-BE15-580C31C8ED20}" type="sibTrans" cxnId="{536D0A11-F834-49DC-9440-CB90706C8EA8}">
      <dgm:prSet/>
      <dgm:spPr/>
      <dgm:t>
        <a:bodyPr/>
        <a:lstStyle/>
        <a:p>
          <a:endParaRPr lang="en-US"/>
        </a:p>
      </dgm:t>
    </dgm:pt>
    <dgm:pt modelId="{6C7655BA-5A93-4C25-8971-27E272921FC7}" type="pres">
      <dgm:prSet presAssocID="{D92C459F-8399-4745-B3E8-41E0B2F20B77}" presName="vert0" presStyleCnt="0">
        <dgm:presLayoutVars>
          <dgm:dir/>
          <dgm:animOne val="branch"/>
          <dgm:animLvl val="lvl"/>
        </dgm:presLayoutVars>
      </dgm:prSet>
      <dgm:spPr/>
    </dgm:pt>
    <dgm:pt modelId="{3A8D1867-E007-4B31-BDE4-EE6FD9D04208}" type="pres">
      <dgm:prSet presAssocID="{2DF8F3F6-8F44-4C30-A689-4691C51B7444}" presName="thickLine" presStyleLbl="alignNode1" presStyleIdx="0" presStyleCnt="10"/>
      <dgm:spPr/>
    </dgm:pt>
    <dgm:pt modelId="{356E5D47-32A0-4C32-81D0-66E963086FA2}" type="pres">
      <dgm:prSet presAssocID="{2DF8F3F6-8F44-4C30-A689-4691C51B7444}" presName="horz1" presStyleCnt="0"/>
      <dgm:spPr/>
    </dgm:pt>
    <dgm:pt modelId="{0B5D80E0-6BC8-4B50-B3DE-6408DBFBFD45}" type="pres">
      <dgm:prSet presAssocID="{2DF8F3F6-8F44-4C30-A689-4691C51B7444}" presName="tx1" presStyleLbl="revTx" presStyleIdx="0" presStyleCnt="10"/>
      <dgm:spPr/>
    </dgm:pt>
    <dgm:pt modelId="{8C391FBB-DD18-42ED-AD75-4B85DD985DC4}" type="pres">
      <dgm:prSet presAssocID="{2DF8F3F6-8F44-4C30-A689-4691C51B7444}" presName="vert1" presStyleCnt="0"/>
      <dgm:spPr/>
    </dgm:pt>
    <dgm:pt modelId="{E15064E0-EC06-442A-B0FA-28E3B2529581}" type="pres">
      <dgm:prSet presAssocID="{B651950F-8A92-4A86-9832-B6BCAEB76C18}" presName="thickLine" presStyleLbl="alignNode1" presStyleIdx="1" presStyleCnt="10"/>
      <dgm:spPr/>
    </dgm:pt>
    <dgm:pt modelId="{52EF2145-9CCA-4217-8C36-73189A2FF91E}" type="pres">
      <dgm:prSet presAssocID="{B651950F-8A92-4A86-9832-B6BCAEB76C18}" presName="horz1" presStyleCnt="0"/>
      <dgm:spPr/>
    </dgm:pt>
    <dgm:pt modelId="{B1D3CB03-6E8C-4BB0-8ABA-B00EB536DDB6}" type="pres">
      <dgm:prSet presAssocID="{B651950F-8A92-4A86-9832-B6BCAEB76C18}" presName="tx1" presStyleLbl="revTx" presStyleIdx="1" presStyleCnt="10"/>
      <dgm:spPr/>
    </dgm:pt>
    <dgm:pt modelId="{5D5B4694-1391-4DE6-A177-D3F81181AAC4}" type="pres">
      <dgm:prSet presAssocID="{B651950F-8A92-4A86-9832-B6BCAEB76C18}" presName="vert1" presStyleCnt="0"/>
      <dgm:spPr/>
    </dgm:pt>
    <dgm:pt modelId="{BE964288-88FD-4E5A-B76A-3D9F6E57E7D2}" type="pres">
      <dgm:prSet presAssocID="{31D1941D-07B7-4E47-AA7C-21E2EE17A986}" presName="thickLine" presStyleLbl="alignNode1" presStyleIdx="2" presStyleCnt="10"/>
      <dgm:spPr/>
    </dgm:pt>
    <dgm:pt modelId="{3A94FEA6-FBCC-437E-908F-BB64747BB248}" type="pres">
      <dgm:prSet presAssocID="{31D1941D-07B7-4E47-AA7C-21E2EE17A986}" presName="horz1" presStyleCnt="0"/>
      <dgm:spPr/>
    </dgm:pt>
    <dgm:pt modelId="{FFF6A2C5-634E-4504-97A4-74495E56D9D4}" type="pres">
      <dgm:prSet presAssocID="{31D1941D-07B7-4E47-AA7C-21E2EE17A986}" presName="tx1" presStyleLbl="revTx" presStyleIdx="2" presStyleCnt="10"/>
      <dgm:spPr/>
    </dgm:pt>
    <dgm:pt modelId="{0E2BD0EF-FF77-4793-BACA-D5DC5B016513}" type="pres">
      <dgm:prSet presAssocID="{31D1941D-07B7-4E47-AA7C-21E2EE17A986}" presName="vert1" presStyleCnt="0"/>
      <dgm:spPr/>
    </dgm:pt>
    <dgm:pt modelId="{C61C1CAC-F09B-4AEA-A283-BECF8B80D89A}" type="pres">
      <dgm:prSet presAssocID="{C55F47F2-2D23-4448-A24D-82DE4F432337}" presName="thickLine" presStyleLbl="alignNode1" presStyleIdx="3" presStyleCnt="10"/>
      <dgm:spPr/>
    </dgm:pt>
    <dgm:pt modelId="{82B57EDD-FFB4-4BBD-9AC9-220501512857}" type="pres">
      <dgm:prSet presAssocID="{C55F47F2-2D23-4448-A24D-82DE4F432337}" presName="horz1" presStyleCnt="0"/>
      <dgm:spPr/>
    </dgm:pt>
    <dgm:pt modelId="{6DF82AAF-D935-4A92-A74F-B34687A4FF0B}" type="pres">
      <dgm:prSet presAssocID="{C55F47F2-2D23-4448-A24D-82DE4F432337}" presName="tx1" presStyleLbl="revTx" presStyleIdx="3" presStyleCnt="10"/>
      <dgm:spPr/>
    </dgm:pt>
    <dgm:pt modelId="{A24F3BDE-A63E-423B-8479-4B5D2F42D1A5}" type="pres">
      <dgm:prSet presAssocID="{C55F47F2-2D23-4448-A24D-82DE4F432337}" presName="vert1" presStyleCnt="0"/>
      <dgm:spPr/>
    </dgm:pt>
    <dgm:pt modelId="{0B9DD806-7271-4448-89C9-E47C3018BF59}" type="pres">
      <dgm:prSet presAssocID="{746E735E-CE5C-4E0C-B032-FDA8D90E2C86}" presName="thickLine" presStyleLbl="alignNode1" presStyleIdx="4" presStyleCnt="10"/>
      <dgm:spPr/>
    </dgm:pt>
    <dgm:pt modelId="{A3DE202F-CBEC-45BE-9EA5-24FF7207AE89}" type="pres">
      <dgm:prSet presAssocID="{746E735E-CE5C-4E0C-B032-FDA8D90E2C86}" presName="horz1" presStyleCnt="0"/>
      <dgm:spPr/>
    </dgm:pt>
    <dgm:pt modelId="{0D6DE89B-0A0A-4ECD-A8D1-CF751D0A63FA}" type="pres">
      <dgm:prSet presAssocID="{746E735E-CE5C-4E0C-B032-FDA8D90E2C86}" presName="tx1" presStyleLbl="revTx" presStyleIdx="4" presStyleCnt="10" custScaleY="170519"/>
      <dgm:spPr/>
    </dgm:pt>
    <dgm:pt modelId="{50511E86-9DA3-4B99-B2A9-1CC9127821BC}" type="pres">
      <dgm:prSet presAssocID="{746E735E-CE5C-4E0C-B032-FDA8D90E2C86}" presName="vert1" presStyleCnt="0"/>
      <dgm:spPr/>
    </dgm:pt>
    <dgm:pt modelId="{365340B9-219C-4C94-8C80-C77AB4E4EBC8}" type="pres">
      <dgm:prSet presAssocID="{22401D9C-BED6-4943-8F0E-A07FE525D8E5}" presName="thickLine" presStyleLbl="alignNode1" presStyleIdx="5" presStyleCnt="10"/>
      <dgm:spPr/>
    </dgm:pt>
    <dgm:pt modelId="{5A8ACF5E-31AE-401C-97CE-0063E53CF219}" type="pres">
      <dgm:prSet presAssocID="{22401D9C-BED6-4943-8F0E-A07FE525D8E5}" presName="horz1" presStyleCnt="0"/>
      <dgm:spPr/>
    </dgm:pt>
    <dgm:pt modelId="{804A7262-0F8A-4C07-884C-62809BA76CC7}" type="pres">
      <dgm:prSet presAssocID="{22401D9C-BED6-4943-8F0E-A07FE525D8E5}" presName="tx1" presStyleLbl="revTx" presStyleIdx="5" presStyleCnt="10"/>
      <dgm:spPr/>
    </dgm:pt>
    <dgm:pt modelId="{6E2DF5BC-1F8F-4FF1-B06D-5EEF671B9162}" type="pres">
      <dgm:prSet presAssocID="{22401D9C-BED6-4943-8F0E-A07FE525D8E5}" presName="vert1" presStyleCnt="0"/>
      <dgm:spPr/>
    </dgm:pt>
    <dgm:pt modelId="{A7F983E0-F7C7-4DF4-9132-735392810B4A}" type="pres">
      <dgm:prSet presAssocID="{242C2F08-F6FC-441A-A3AC-CEE2737BC2A0}" presName="thickLine" presStyleLbl="alignNode1" presStyleIdx="6" presStyleCnt="10"/>
      <dgm:spPr/>
    </dgm:pt>
    <dgm:pt modelId="{34962AA9-C904-4BF9-AC6F-D530A1A3B702}" type="pres">
      <dgm:prSet presAssocID="{242C2F08-F6FC-441A-A3AC-CEE2737BC2A0}" presName="horz1" presStyleCnt="0"/>
      <dgm:spPr/>
    </dgm:pt>
    <dgm:pt modelId="{0E38D6B0-8816-49C8-801F-370A1728040A}" type="pres">
      <dgm:prSet presAssocID="{242C2F08-F6FC-441A-A3AC-CEE2737BC2A0}" presName="tx1" presStyleLbl="revTx" presStyleIdx="6" presStyleCnt="10"/>
      <dgm:spPr/>
    </dgm:pt>
    <dgm:pt modelId="{E01FF060-45E9-49ED-A6F4-1DAC9506D02C}" type="pres">
      <dgm:prSet presAssocID="{242C2F08-F6FC-441A-A3AC-CEE2737BC2A0}" presName="vert1" presStyleCnt="0"/>
      <dgm:spPr/>
    </dgm:pt>
    <dgm:pt modelId="{AE947CF4-1608-4302-A077-63F7D5EF8FAF}" type="pres">
      <dgm:prSet presAssocID="{75B07C64-E86F-4BE0-BCC8-23CCCD028BC7}" presName="thickLine" presStyleLbl="alignNode1" presStyleIdx="7" presStyleCnt="10"/>
      <dgm:spPr/>
    </dgm:pt>
    <dgm:pt modelId="{29DBAE43-E126-4A09-A02B-6ABDB0F1222C}" type="pres">
      <dgm:prSet presAssocID="{75B07C64-E86F-4BE0-BCC8-23CCCD028BC7}" presName="horz1" presStyleCnt="0"/>
      <dgm:spPr/>
    </dgm:pt>
    <dgm:pt modelId="{8DB8D03E-2F25-41AB-AB1F-2D8CE252045E}" type="pres">
      <dgm:prSet presAssocID="{75B07C64-E86F-4BE0-BCC8-23CCCD028BC7}" presName="tx1" presStyleLbl="revTx" presStyleIdx="7" presStyleCnt="10"/>
      <dgm:spPr/>
    </dgm:pt>
    <dgm:pt modelId="{A287AF63-57EB-4D15-868C-2949A6AAE3AB}" type="pres">
      <dgm:prSet presAssocID="{75B07C64-E86F-4BE0-BCC8-23CCCD028BC7}" presName="vert1" presStyleCnt="0"/>
      <dgm:spPr/>
    </dgm:pt>
    <dgm:pt modelId="{E3A3DC46-51EA-4B7C-A17D-75272C6F2145}" type="pres">
      <dgm:prSet presAssocID="{2A31872F-C3AA-472E-AF2C-9C559180BE45}" presName="thickLine" presStyleLbl="alignNode1" presStyleIdx="8" presStyleCnt="10"/>
      <dgm:spPr/>
    </dgm:pt>
    <dgm:pt modelId="{A6A0CDE8-44E4-46B3-B86E-F17334D99555}" type="pres">
      <dgm:prSet presAssocID="{2A31872F-C3AA-472E-AF2C-9C559180BE45}" presName="horz1" presStyleCnt="0"/>
      <dgm:spPr/>
    </dgm:pt>
    <dgm:pt modelId="{F687C079-90B7-4702-B8B2-6D1AF0F71D4F}" type="pres">
      <dgm:prSet presAssocID="{2A31872F-C3AA-472E-AF2C-9C559180BE45}" presName="tx1" presStyleLbl="revTx" presStyleIdx="8" presStyleCnt="10"/>
      <dgm:spPr/>
    </dgm:pt>
    <dgm:pt modelId="{3F3E41BF-1F45-4466-A94E-1BAC5F991761}" type="pres">
      <dgm:prSet presAssocID="{2A31872F-C3AA-472E-AF2C-9C559180BE45}" presName="vert1" presStyleCnt="0"/>
      <dgm:spPr/>
    </dgm:pt>
    <dgm:pt modelId="{509BC2CB-FA6F-47B1-9AD8-0256A32FF45B}" type="pres">
      <dgm:prSet presAssocID="{1937DBF4-8DEB-41D8-AF59-6E54787542A8}" presName="thickLine" presStyleLbl="alignNode1" presStyleIdx="9" presStyleCnt="10"/>
      <dgm:spPr/>
    </dgm:pt>
    <dgm:pt modelId="{0C223068-B8BC-4D36-8D98-5DBCB14E5BF9}" type="pres">
      <dgm:prSet presAssocID="{1937DBF4-8DEB-41D8-AF59-6E54787542A8}" presName="horz1" presStyleCnt="0"/>
      <dgm:spPr/>
    </dgm:pt>
    <dgm:pt modelId="{8231256B-BAF1-47FB-BED4-7A945BB4A220}" type="pres">
      <dgm:prSet presAssocID="{1937DBF4-8DEB-41D8-AF59-6E54787542A8}" presName="tx1" presStyleLbl="revTx" presStyleIdx="9" presStyleCnt="10"/>
      <dgm:spPr/>
    </dgm:pt>
    <dgm:pt modelId="{ED456A89-3D7E-47F5-AB12-0DFC557F322A}" type="pres">
      <dgm:prSet presAssocID="{1937DBF4-8DEB-41D8-AF59-6E54787542A8}" presName="vert1" presStyleCnt="0"/>
      <dgm:spPr/>
    </dgm:pt>
  </dgm:ptLst>
  <dgm:cxnLst>
    <dgm:cxn modelId="{95B2C00F-35F8-419B-8611-44CA6C81F9E3}" type="presOf" srcId="{D92C459F-8399-4745-B3E8-41E0B2F20B77}" destId="{6C7655BA-5A93-4C25-8971-27E272921FC7}" srcOrd="0" destOrd="0" presId="urn:microsoft.com/office/officeart/2008/layout/LinedList"/>
    <dgm:cxn modelId="{536D0A11-F834-49DC-9440-CB90706C8EA8}" srcId="{D92C459F-8399-4745-B3E8-41E0B2F20B77}" destId="{22401D9C-BED6-4943-8F0E-A07FE525D8E5}" srcOrd="5" destOrd="0" parTransId="{30769126-BD2D-40C5-A86C-67B8ABC246C5}" sibTransId="{96C990D0-99AA-498D-BE15-580C31C8ED20}"/>
    <dgm:cxn modelId="{D2ECE917-F496-45E4-8F5A-F9E838BB613C}" type="presOf" srcId="{22401D9C-BED6-4943-8F0E-A07FE525D8E5}" destId="{804A7262-0F8A-4C07-884C-62809BA76CC7}" srcOrd="0" destOrd="0" presId="urn:microsoft.com/office/officeart/2008/layout/LinedList"/>
    <dgm:cxn modelId="{BFAC7D25-3E84-450B-969D-3F68B2EB46EE}" srcId="{D92C459F-8399-4745-B3E8-41E0B2F20B77}" destId="{B651950F-8A92-4A86-9832-B6BCAEB76C18}" srcOrd="1" destOrd="0" parTransId="{07465D25-5B41-4189-B4B2-3EC586A5F7DA}" sibTransId="{176FFAFA-4E77-4AC6-9307-834C035A384A}"/>
    <dgm:cxn modelId="{A6333726-4A57-4EC9-A81F-6A3885B4E59A}" type="presOf" srcId="{1937DBF4-8DEB-41D8-AF59-6E54787542A8}" destId="{8231256B-BAF1-47FB-BED4-7A945BB4A220}" srcOrd="0" destOrd="0" presId="urn:microsoft.com/office/officeart/2008/layout/LinedList"/>
    <dgm:cxn modelId="{B537EA30-6885-4D55-8E03-568B36175461}" srcId="{D92C459F-8399-4745-B3E8-41E0B2F20B77}" destId="{75B07C64-E86F-4BE0-BCC8-23CCCD028BC7}" srcOrd="7" destOrd="0" parTransId="{E6CC83FB-B118-440E-B0AE-A196C0C734CD}" sibTransId="{81B4E06A-DBE6-4A1C-934E-44BC986A3435}"/>
    <dgm:cxn modelId="{D71A985C-54EA-40A5-8B1C-ED54F124699A}" srcId="{D92C459F-8399-4745-B3E8-41E0B2F20B77}" destId="{2A31872F-C3AA-472E-AF2C-9C559180BE45}" srcOrd="8" destOrd="0" parTransId="{545C0C58-F6F0-4176-A045-EFDA5FE550F1}" sibTransId="{066E4B80-40F9-4ECE-9BE5-B25E280921EB}"/>
    <dgm:cxn modelId="{FB07FF5E-8CD3-419D-B7C4-6A4A76A3E811}" srcId="{D92C459F-8399-4745-B3E8-41E0B2F20B77}" destId="{31D1941D-07B7-4E47-AA7C-21E2EE17A986}" srcOrd="2" destOrd="0" parTransId="{75D21E51-D036-484D-BA15-B6B07E4C25EE}" sibTransId="{9CD758DA-EA54-4B5C-85C2-B3FAFBCBF3F5}"/>
    <dgm:cxn modelId="{99FB8660-6E9C-4F47-9F52-6D4AF40F3FC3}" srcId="{D92C459F-8399-4745-B3E8-41E0B2F20B77}" destId="{1937DBF4-8DEB-41D8-AF59-6E54787542A8}" srcOrd="9" destOrd="0" parTransId="{EF98B075-A624-4862-BC80-095C07F50036}" sibTransId="{1495759B-A717-4DDB-B9CD-DF6DD8BC3F4B}"/>
    <dgm:cxn modelId="{CC1E3E63-0906-443B-95C1-DE34EE8C8F40}" srcId="{D92C459F-8399-4745-B3E8-41E0B2F20B77}" destId="{242C2F08-F6FC-441A-A3AC-CEE2737BC2A0}" srcOrd="6" destOrd="0" parTransId="{A1BDE2E5-D538-415B-9705-8B41A8B76EDB}" sibTransId="{21315838-7F50-4961-8873-69CFD0FA24E3}"/>
    <dgm:cxn modelId="{EB34869D-5E85-4C47-AC4B-532C38C6803C}" type="presOf" srcId="{2A31872F-C3AA-472E-AF2C-9C559180BE45}" destId="{F687C079-90B7-4702-B8B2-6D1AF0F71D4F}" srcOrd="0" destOrd="0" presId="urn:microsoft.com/office/officeart/2008/layout/LinedList"/>
    <dgm:cxn modelId="{94C0FCA5-75A1-4AED-9223-F55BAFE6B422}" type="presOf" srcId="{2DF8F3F6-8F44-4C30-A689-4691C51B7444}" destId="{0B5D80E0-6BC8-4B50-B3DE-6408DBFBFD45}" srcOrd="0" destOrd="0" presId="urn:microsoft.com/office/officeart/2008/layout/LinedList"/>
    <dgm:cxn modelId="{02127AAB-E92B-4BD5-9C54-888F8A376A2E}" type="presOf" srcId="{B651950F-8A92-4A86-9832-B6BCAEB76C18}" destId="{B1D3CB03-6E8C-4BB0-8ABA-B00EB536DDB6}" srcOrd="0" destOrd="0" presId="urn:microsoft.com/office/officeart/2008/layout/LinedList"/>
    <dgm:cxn modelId="{C99DB1B7-89E3-44E9-90D7-36D0019BC803}" srcId="{D92C459F-8399-4745-B3E8-41E0B2F20B77}" destId="{2DF8F3F6-8F44-4C30-A689-4691C51B7444}" srcOrd="0" destOrd="0" parTransId="{CB2F9506-5C2F-45F2-AE5B-70E4B65DB623}" sibTransId="{BA714503-1558-4407-AD53-C6C8CF19C416}"/>
    <dgm:cxn modelId="{51BE39BF-17F4-480C-9279-48CA6AA7D4FD}" type="presOf" srcId="{75B07C64-E86F-4BE0-BCC8-23CCCD028BC7}" destId="{8DB8D03E-2F25-41AB-AB1F-2D8CE252045E}" srcOrd="0" destOrd="0" presId="urn:microsoft.com/office/officeart/2008/layout/LinedList"/>
    <dgm:cxn modelId="{A54DC9D2-10FE-4069-8A9F-ABEA5821B3DD}" type="presOf" srcId="{746E735E-CE5C-4E0C-B032-FDA8D90E2C86}" destId="{0D6DE89B-0A0A-4ECD-A8D1-CF751D0A63FA}" srcOrd="0" destOrd="0" presId="urn:microsoft.com/office/officeart/2008/layout/LinedList"/>
    <dgm:cxn modelId="{B087D9D4-8C81-465A-ADBB-D221709B8CD4}" srcId="{D92C459F-8399-4745-B3E8-41E0B2F20B77}" destId="{746E735E-CE5C-4E0C-B032-FDA8D90E2C86}" srcOrd="4" destOrd="0" parTransId="{857FAA44-57D3-441F-8C1A-250714003CAC}" sibTransId="{C6378AA5-3928-4C4F-895F-378E7C3249EE}"/>
    <dgm:cxn modelId="{CF1CA6E6-B3DD-422D-9504-72ED06596773}" type="presOf" srcId="{242C2F08-F6FC-441A-A3AC-CEE2737BC2A0}" destId="{0E38D6B0-8816-49C8-801F-370A1728040A}" srcOrd="0" destOrd="0" presId="urn:microsoft.com/office/officeart/2008/layout/LinedList"/>
    <dgm:cxn modelId="{29E1EEF4-1734-4AAD-9175-F9377BD692D9}" type="presOf" srcId="{31D1941D-07B7-4E47-AA7C-21E2EE17A986}" destId="{FFF6A2C5-634E-4504-97A4-74495E56D9D4}" srcOrd="0" destOrd="0" presId="urn:microsoft.com/office/officeart/2008/layout/LinedList"/>
    <dgm:cxn modelId="{96619CFC-3BB8-4C60-859F-D5AC5EF622F7}" type="presOf" srcId="{C55F47F2-2D23-4448-A24D-82DE4F432337}" destId="{6DF82AAF-D935-4A92-A74F-B34687A4FF0B}" srcOrd="0" destOrd="0" presId="urn:microsoft.com/office/officeart/2008/layout/LinedList"/>
    <dgm:cxn modelId="{C50B37FD-B41B-4312-AED2-3E74ACB201F5}" srcId="{D92C459F-8399-4745-B3E8-41E0B2F20B77}" destId="{C55F47F2-2D23-4448-A24D-82DE4F432337}" srcOrd="3" destOrd="0" parTransId="{CC327096-CD04-4A44-81D2-B2D5B4146B31}" sibTransId="{5816CC0F-4BF4-4B23-A65D-0D019FF52D9D}"/>
    <dgm:cxn modelId="{517D7E12-5DDA-40B0-9EA0-F4022C81D109}" type="presParOf" srcId="{6C7655BA-5A93-4C25-8971-27E272921FC7}" destId="{3A8D1867-E007-4B31-BDE4-EE6FD9D04208}" srcOrd="0" destOrd="0" presId="urn:microsoft.com/office/officeart/2008/layout/LinedList"/>
    <dgm:cxn modelId="{4DB36C1F-A127-4526-ACDB-08CFE2F61E3F}" type="presParOf" srcId="{6C7655BA-5A93-4C25-8971-27E272921FC7}" destId="{356E5D47-32A0-4C32-81D0-66E963086FA2}" srcOrd="1" destOrd="0" presId="urn:microsoft.com/office/officeart/2008/layout/LinedList"/>
    <dgm:cxn modelId="{EEC5CF0A-0153-4770-BECC-BA518A9BFB2B}" type="presParOf" srcId="{356E5D47-32A0-4C32-81D0-66E963086FA2}" destId="{0B5D80E0-6BC8-4B50-B3DE-6408DBFBFD45}" srcOrd="0" destOrd="0" presId="urn:microsoft.com/office/officeart/2008/layout/LinedList"/>
    <dgm:cxn modelId="{9D7B0911-BF78-4ED1-A681-B240CB3290BA}" type="presParOf" srcId="{356E5D47-32A0-4C32-81D0-66E963086FA2}" destId="{8C391FBB-DD18-42ED-AD75-4B85DD985DC4}" srcOrd="1" destOrd="0" presId="urn:microsoft.com/office/officeart/2008/layout/LinedList"/>
    <dgm:cxn modelId="{9CB0CB83-DEBC-4B87-8544-14ECDAAE642A}" type="presParOf" srcId="{6C7655BA-5A93-4C25-8971-27E272921FC7}" destId="{E15064E0-EC06-442A-B0FA-28E3B2529581}" srcOrd="2" destOrd="0" presId="urn:microsoft.com/office/officeart/2008/layout/LinedList"/>
    <dgm:cxn modelId="{93DC3609-FC16-4B9D-BFB4-3546F1B77007}" type="presParOf" srcId="{6C7655BA-5A93-4C25-8971-27E272921FC7}" destId="{52EF2145-9CCA-4217-8C36-73189A2FF91E}" srcOrd="3" destOrd="0" presId="urn:microsoft.com/office/officeart/2008/layout/LinedList"/>
    <dgm:cxn modelId="{0351E254-65CC-46B7-A03F-7FABD2AE29B3}" type="presParOf" srcId="{52EF2145-9CCA-4217-8C36-73189A2FF91E}" destId="{B1D3CB03-6E8C-4BB0-8ABA-B00EB536DDB6}" srcOrd="0" destOrd="0" presId="urn:microsoft.com/office/officeart/2008/layout/LinedList"/>
    <dgm:cxn modelId="{0CB0FFCE-FE85-4434-A80B-68D19A8AFFDE}" type="presParOf" srcId="{52EF2145-9CCA-4217-8C36-73189A2FF91E}" destId="{5D5B4694-1391-4DE6-A177-D3F81181AAC4}" srcOrd="1" destOrd="0" presId="urn:microsoft.com/office/officeart/2008/layout/LinedList"/>
    <dgm:cxn modelId="{92BE0FEA-1CED-460D-9C75-B00E5F5F37B9}" type="presParOf" srcId="{6C7655BA-5A93-4C25-8971-27E272921FC7}" destId="{BE964288-88FD-4E5A-B76A-3D9F6E57E7D2}" srcOrd="4" destOrd="0" presId="urn:microsoft.com/office/officeart/2008/layout/LinedList"/>
    <dgm:cxn modelId="{CBAFF408-BC7B-432A-A442-B4F8582F3048}" type="presParOf" srcId="{6C7655BA-5A93-4C25-8971-27E272921FC7}" destId="{3A94FEA6-FBCC-437E-908F-BB64747BB248}" srcOrd="5" destOrd="0" presId="urn:microsoft.com/office/officeart/2008/layout/LinedList"/>
    <dgm:cxn modelId="{FAEE7F8A-0C88-41BA-A50F-74A5027CDD5E}" type="presParOf" srcId="{3A94FEA6-FBCC-437E-908F-BB64747BB248}" destId="{FFF6A2C5-634E-4504-97A4-74495E56D9D4}" srcOrd="0" destOrd="0" presId="urn:microsoft.com/office/officeart/2008/layout/LinedList"/>
    <dgm:cxn modelId="{BBC11FC0-BFA1-4B28-839F-894D2FCF21E6}" type="presParOf" srcId="{3A94FEA6-FBCC-437E-908F-BB64747BB248}" destId="{0E2BD0EF-FF77-4793-BACA-D5DC5B016513}" srcOrd="1" destOrd="0" presId="urn:microsoft.com/office/officeart/2008/layout/LinedList"/>
    <dgm:cxn modelId="{396D15AF-FA21-4194-9451-A1CE6FA219A3}" type="presParOf" srcId="{6C7655BA-5A93-4C25-8971-27E272921FC7}" destId="{C61C1CAC-F09B-4AEA-A283-BECF8B80D89A}" srcOrd="6" destOrd="0" presId="urn:microsoft.com/office/officeart/2008/layout/LinedList"/>
    <dgm:cxn modelId="{C3CA756C-240E-46DD-9CFD-ACE62D0F9113}" type="presParOf" srcId="{6C7655BA-5A93-4C25-8971-27E272921FC7}" destId="{82B57EDD-FFB4-4BBD-9AC9-220501512857}" srcOrd="7" destOrd="0" presId="urn:microsoft.com/office/officeart/2008/layout/LinedList"/>
    <dgm:cxn modelId="{18AE65F2-E35F-4E14-B355-26B65E7DFC8D}" type="presParOf" srcId="{82B57EDD-FFB4-4BBD-9AC9-220501512857}" destId="{6DF82AAF-D935-4A92-A74F-B34687A4FF0B}" srcOrd="0" destOrd="0" presId="urn:microsoft.com/office/officeart/2008/layout/LinedList"/>
    <dgm:cxn modelId="{FF82CF8F-CFE5-4B7C-B17A-8E6B037C4749}" type="presParOf" srcId="{82B57EDD-FFB4-4BBD-9AC9-220501512857}" destId="{A24F3BDE-A63E-423B-8479-4B5D2F42D1A5}" srcOrd="1" destOrd="0" presId="urn:microsoft.com/office/officeart/2008/layout/LinedList"/>
    <dgm:cxn modelId="{F73EE81B-75D8-48E9-8850-FCE0F605E0FA}" type="presParOf" srcId="{6C7655BA-5A93-4C25-8971-27E272921FC7}" destId="{0B9DD806-7271-4448-89C9-E47C3018BF59}" srcOrd="8" destOrd="0" presId="urn:microsoft.com/office/officeart/2008/layout/LinedList"/>
    <dgm:cxn modelId="{1B046727-673A-49B3-8B25-49F97FE328B4}" type="presParOf" srcId="{6C7655BA-5A93-4C25-8971-27E272921FC7}" destId="{A3DE202F-CBEC-45BE-9EA5-24FF7207AE89}" srcOrd="9" destOrd="0" presId="urn:microsoft.com/office/officeart/2008/layout/LinedList"/>
    <dgm:cxn modelId="{99D1DD3E-C7D9-43EB-8405-95926953E84C}" type="presParOf" srcId="{A3DE202F-CBEC-45BE-9EA5-24FF7207AE89}" destId="{0D6DE89B-0A0A-4ECD-A8D1-CF751D0A63FA}" srcOrd="0" destOrd="0" presId="urn:microsoft.com/office/officeart/2008/layout/LinedList"/>
    <dgm:cxn modelId="{5EA8DD2A-8E1C-4594-B8B3-679B09028CCE}" type="presParOf" srcId="{A3DE202F-CBEC-45BE-9EA5-24FF7207AE89}" destId="{50511E86-9DA3-4B99-B2A9-1CC9127821BC}" srcOrd="1" destOrd="0" presId="urn:microsoft.com/office/officeart/2008/layout/LinedList"/>
    <dgm:cxn modelId="{699E3C63-7BDC-45D1-887F-EB7D5C4E6967}" type="presParOf" srcId="{6C7655BA-5A93-4C25-8971-27E272921FC7}" destId="{365340B9-219C-4C94-8C80-C77AB4E4EBC8}" srcOrd="10" destOrd="0" presId="urn:microsoft.com/office/officeart/2008/layout/LinedList"/>
    <dgm:cxn modelId="{517AEA87-FF92-4167-BB5A-3E8F91585550}" type="presParOf" srcId="{6C7655BA-5A93-4C25-8971-27E272921FC7}" destId="{5A8ACF5E-31AE-401C-97CE-0063E53CF219}" srcOrd="11" destOrd="0" presId="urn:microsoft.com/office/officeart/2008/layout/LinedList"/>
    <dgm:cxn modelId="{E1F041A1-A56F-4763-A5E1-79F2F5C71D56}" type="presParOf" srcId="{5A8ACF5E-31AE-401C-97CE-0063E53CF219}" destId="{804A7262-0F8A-4C07-884C-62809BA76CC7}" srcOrd="0" destOrd="0" presId="urn:microsoft.com/office/officeart/2008/layout/LinedList"/>
    <dgm:cxn modelId="{1DB80D09-86DC-4C4F-8D1B-5F244B77B5B5}" type="presParOf" srcId="{5A8ACF5E-31AE-401C-97CE-0063E53CF219}" destId="{6E2DF5BC-1F8F-4FF1-B06D-5EEF671B9162}" srcOrd="1" destOrd="0" presId="urn:microsoft.com/office/officeart/2008/layout/LinedList"/>
    <dgm:cxn modelId="{5859B770-24A6-4257-9887-BB2079FA3E2E}" type="presParOf" srcId="{6C7655BA-5A93-4C25-8971-27E272921FC7}" destId="{A7F983E0-F7C7-4DF4-9132-735392810B4A}" srcOrd="12" destOrd="0" presId="urn:microsoft.com/office/officeart/2008/layout/LinedList"/>
    <dgm:cxn modelId="{02E2C799-1D00-482E-B421-73D678AD470A}" type="presParOf" srcId="{6C7655BA-5A93-4C25-8971-27E272921FC7}" destId="{34962AA9-C904-4BF9-AC6F-D530A1A3B702}" srcOrd="13" destOrd="0" presId="urn:microsoft.com/office/officeart/2008/layout/LinedList"/>
    <dgm:cxn modelId="{42DC2AA8-AC34-4A4C-B5B3-D3138949547E}" type="presParOf" srcId="{34962AA9-C904-4BF9-AC6F-D530A1A3B702}" destId="{0E38D6B0-8816-49C8-801F-370A1728040A}" srcOrd="0" destOrd="0" presId="urn:microsoft.com/office/officeart/2008/layout/LinedList"/>
    <dgm:cxn modelId="{785B3CE9-37C8-4E74-AEFB-B1C7850793F0}" type="presParOf" srcId="{34962AA9-C904-4BF9-AC6F-D530A1A3B702}" destId="{E01FF060-45E9-49ED-A6F4-1DAC9506D02C}" srcOrd="1" destOrd="0" presId="urn:microsoft.com/office/officeart/2008/layout/LinedList"/>
    <dgm:cxn modelId="{BCF206B3-D044-4D6E-BFE4-C7D33B1AEE6E}" type="presParOf" srcId="{6C7655BA-5A93-4C25-8971-27E272921FC7}" destId="{AE947CF4-1608-4302-A077-63F7D5EF8FAF}" srcOrd="14" destOrd="0" presId="urn:microsoft.com/office/officeart/2008/layout/LinedList"/>
    <dgm:cxn modelId="{40C6F820-5952-4851-9C3D-DBA91F075945}" type="presParOf" srcId="{6C7655BA-5A93-4C25-8971-27E272921FC7}" destId="{29DBAE43-E126-4A09-A02B-6ABDB0F1222C}" srcOrd="15" destOrd="0" presId="urn:microsoft.com/office/officeart/2008/layout/LinedList"/>
    <dgm:cxn modelId="{85D1AB85-A211-4D61-A18A-83ED1E165024}" type="presParOf" srcId="{29DBAE43-E126-4A09-A02B-6ABDB0F1222C}" destId="{8DB8D03E-2F25-41AB-AB1F-2D8CE252045E}" srcOrd="0" destOrd="0" presId="urn:microsoft.com/office/officeart/2008/layout/LinedList"/>
    <dgm:cxn modelId="{A1B349D0-9967-4661-A668-3347526FA0AF}" type="presParOf" srcId="{29DBAE43-E126-4A09-A02B-6ABDB0F1222C}" destId="{A287AF63-57EB-4D15-868C-2949A6AAE3AB}" srcOrd="1" destOrd="0" presId="urn:microsoft.com/office/officeart/2008/layout/LinedList"/>
    <dgm:cxn modelId="{A75EAD73-4455-4ED3-B936-8F1B41D084AB}" type="presParOf" srcId="{6C7655BA-5A93-4C25-8971-27E272921FC7}" destId="{E3A3DC46-51EA-4B7C-A17D-75272C6F2145}" srcOrd="16" destOrd="0" presId="urn:microsoft.com/office/officeart/2008/layout/LinedList"/>
    <dgm:cxn modelId="{12A4CE07-67E0-4394-BF22-27580CC3DF3F}" type="presParOf" srcId="{6C7655BA-5A93-4C25-8971-27E272921FC7}" destId="{A6A0CDE8-44E4-46B3-B86E-F17334D99555}" srcOrd="17" destOrd="0" presId="urn:microsoft.com/office/officeart/2008/layout/LinedList"/>
    <dgm:cxn modelId="{1EE9DAA2-7DE9-4408-AE27-1173461CD28F}" type="presParOf" srcId="{A6A0CDE8-44E4-46B3-B86E-F17334D99555}" destId="{F687C079-90B7-4702-B8B2-6D1AF0F71D4F}" srcOrd="0" destOrd="0" presId="urn:microsoft.com/office/officeart/2008/layout/LinedList"/>
    <dgm:cxn modelId="{1AF94DE2-7E42-4885-AB1E-0A1742C96A41}" type="presParOf" srcId="{A6A0CDE8-44E4-46B3-B86E-F17334D99555}" destId="{3F3E41BF-1F45-4466-A94E-1BAC5F991761}" srcOrd="1" destOrd="0" presId="urn:microsoft.com/office/officeart/2008/layout/LinedList"/>
    <dgm:cxn modelId="{A4947F65-EEEC-4D9A-939B-D103D33A1793}" type="presParOf" srcId="{6C7655BA-5A93-4C25-8971-27E272921FC7}" destId="{509BC2CB-FA6F-47B1-9AD8-0256A32FF45B}" srcOrd="18" destOrd="0" presId="urn:microsoft.com/office/officeart/2008/layout/LinedList"/>
    <dgm:cxn modelId="{FBCB8E5D-02E8-4EFB-82CC-2D89D7DFD1BF}" type="presParOf" srcId="{6C7655BA-5A93-4C25-8971-27E272921FC7}" destId="{0C223068-B8BC-4D36-8D98-5DBCB14E5BF9}" srcOrd="19" destOrd="0" presId="urn:microsoft.com/office/officeart/2008/layout/LinedList"/>
    <dgm:cxn modelId="{44BD46D0-5813-4831-98A3-DCDBE49E0132}" type="presParOf" srcId="{0C223068-B8BC-4D36-8D98-5DBCB14E5BF9}" destId="{8231256B-BAF1-47FB-BED4-7A945BB4A220}" srcOrd="0" destOrd="0" presId="urn:microsoft.com/office/officeart/2008/layout/LinedList"/>
    <dgm:cxn modelId="{B6D772F1-E72E-4CF4-8311-5C2FAF1196F5}" type="presParOf" srcId="{0C223068-B8BC-4D36-8D98-5DBCB14E5BF9}" destId="{ED456A89-3D7E-47F5-AB12-0DFC557F322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245366-4991-4679-9A23-95A8D2E8D672}"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281DD4E1-E419-478F-8B7C-8685CD91A575}">
      <dgm:prSet/>
      <dgm:spPr/>
      <dgm:t>
        <a:bodyPr/>
        <a:lstStyle/>
        <a:p>
          <a:r>
            <a:rPr lang="en-US"/>
            <a:t>Ventricular  tachycardia </a:t>
          </a:r>
        </a:p>
      </dgm:t>
    </dgm:pt>
    <dgm:pt modelId="{78126FF1-A2FC-450C-9E77-79EB35100643}" type="parTrans" cxnId="{EB2B8195-6517-4EF7-B273-96960C6769A8}">
      <dgm:prSet/>
      <dgm:spPr/>
      <dgm:t>
        <a:bodyPr/>
        <a:lstStyle/>
        <a:p>
          <a:endParaRPr lang="en-US"/>
        </a:p>
      </dgm:t>
    </dgm:pt>
    <dgm:pt modelId="{9CE7FC74-2E37-441B-BCB8-41D189DE4324}" type="sibTrans" cxnId="{EB2B8195-6517-4EF7-B273-96960C6769A8}">
      <dgm:prSet/>
      <dgm:spPr/>
      <dgm:t>
        <a:bodyPr/>
        <a:lstStyle/>
        <a:p>
          <a:endParaRPr lang="en-US"/>
        </a:p>
      </dgm:t>
    </dgm:pt>
    <dgm:pt modelId="{09DE2EDD-5208-4DF7-B846-EEAE936C20E6}">
      <dgm:prSet/>
      <dgm:spPr/>
      <dgm:t>
        <a:bodyPr/>
        <a:lstStyle/>
        <a:p>
          <a:r>
            <a:rPr lang="en-US" dirty="0"/>
            <a:t>Ventricular fibrillation </a:t>
          </a:r>
        </a:p>
        <a:p>
          <a:r>
            <a:rPr lang="en-US" dirty="0"/>
            <a:t> ( C death )</a:t>
          </a:r>
        </a:p>
      </dgm:t>
    </dgm:pt>
    <dgm:pt modelId="{B9733502-6046-4DAB-9C20-0832F50181A4}" type="parTrans" cxnId="{81935A6A-0BC8-48A9-8E33-14C8E75169CE}">
      <dgm:prSet/>
      <dgm:spPr/>
      <dgm:t>
        <a:bodyPr/>
        <a:lstStyle/>
        <a:p>
          <a:endParaRPr lang="en-US"/>
        </a:p>
      </dgm:t>
    </dgm:pt>
    <dgm:pt modelId="{440A10F7-A0E7-469A-8E0E-12967AE5B06C}" type="sibTrans" cxnId="{81935A6A-0BC8-48A9-8E33-14C8E75169CE}">
      <dgm:prSet/>
      <dgm:spPr/>
      <dgm:t>
        <a:bodyPr/>
        <a:lstStyle/>
        <a:p>
          <a:endParaRPr lang="en-US"/>
        </a:p>
      </dgm:t>
    </dgm:pt>
    <dgm:pt modelId="{DDAE18B2-7ABF-470B-BD15-5717398C9440}">
      <dgm:prSet/>
      <dgm:spPr/>
      <dgm:t>
        <a:bodyPr/>
        <a:lstStyle/>
        <a:p>
          <a:r>
            <a:rPr lang="en-US"/>
            <a:t>Cardiac arrest </a:t>
          </a:r>
        </a:p>
      </dgm:t>
    </dgm:pt>
    <dgm:pt modelId="{406D918C-85E0-49F2-9ACD-F21A8CE9CED9}" type="parTrans" cxnId="{9111336A-2CE1-49CB-B110-232E46B6A2FC}">
      <dgm:prSet/>
      <dgm:spPr/>
      <dgm:t>
        <a:bodyPr/>
        <a:lstStyle/>
        <a:p>
          <a:endParaRPr lang="en-US"/>
        </a:p>
      </dgm:t>
    </dgm:pt>
    <dgm:pt modelId="{602E8165-EEF7-41A5-BC72-667244542260}" type="sibTrans" cxnId="{9111336A-2CE1-49CB-B110-232E46B6A2FC}">
      <dgm:prSet/>
      <dgm:spPr/>
      <dgm:t>
        <a:bodyPr/>
        <a:lstStyle/>
        <a:p>
          <a:endParaRPr lang="en-US"/>
        </a:p>
      </dgm:t>
    </dgm:pt>
    <dgm:pt modelId="{F40F6270-C661-43CC-9DBB-0CA12CA79E6B}">
      <dgm:prSet/>
      <dgm:spPr/>
      <dgm:t>
        <a:bodyPr/>
        <a:lstStyle/>
        <a:p>
          <a:r>
            <a:rPr lang="en-US"/>
            <a:t>Atrial fibrillation  </a:t>
          </a:r>
        </a:p>
      </dgm:t>
    </dgm:pt>
    <dgm:pt modelId="{B22EF88B-4115-44DD-8755-FDC1BD29894B}" type="parTrans" cxnId="{D50B466A-1849-42C1-B7B7-09D2FF12AB90}">
      <dgm:prSet/>
      <dgm:spPr/>
      <dgm:t>
        <a:bodyPr/>
        <a:lstStyle/>
        <a:p>
          <a:endParaRPr lang="en-US"/>
        </a:p>
      </dgm:t>
    </dgm:pt>
    <dgm:pt modelId="{46DE3232-73B2-498D-9260-C311125CA05E}" type="sibTrans" cxnId="{D50B466A-1849-42C1-B7B7-09D2FF12AB90}">
      <dgm:prSet/>
      <dgm:spPr/>
      <dgm:t>
        <a:bodyPr/>
        <a:lstStyle/>
        <a:p>
          <a:endParaRPr lang="en-US"/>
        </a:p>
      </dgm:t>
    </dgm:pt>
    <dgm:pt modelId="{37E01AEE-CD2C-4AD5-89B7-FC1AEFA20C72}">
      <dgm:prSet/>
      <dgm:spPr/>
      <dgm:t>
        <a:bodyPr/>
        <a:lstStyle/>
        <a:p>
          <a:r>
            <a:rPr lang="en-US" dirty="0"/>
            <a:t>Conduction defect  - common with INFERIOR MI  as Rt CA supplies SA &amp; AV nodes</a:t>
          </a:r>
        </a:p>
      </dgm:t>
    </dgm:pt>
    <dgm:pt modelId="{3DE0BA91-4FC9-4EC8-8BF9-F2638469394F}" type="parTrans" cxnId="{93AE738C-D22A-4A44-98C9-4AD901DB44D9}">
      <dgm:prSet/>
      <dgm:spPr/>
      <dgm:t>
        <a:bodyPr/>
        <a:lstStyle/>
        <a:p>
          <a:endParaRPr lang="en-US"/>
        </a:p>
      </dgm:t>
    </dgm:pt>
    <dgm:pt modelId="{9DA74CBB-ABB1-4BE9-8BCE-884BCB24724E}" type="sibTrans" cxnId="{93AE738C-D22A-4A44-98C9-4AD901DB44D9}">
      <dgm:prSet/>
      <dgm:spPr/>
      <dgm:t>
        <a:bodyPr/>
        <a:lstStyle/>
        <a:p>
          <a:endParaRPr lang="en-US"/>
        </a:p>
      </dgm:t>
    </dgm:pt>
    <dgm:pt modelId="{57CAEED3-9F8E-4B93-A1B1-454022F9F2B8}" type="pres">
      <dgm:prSet presAssocID="{8C245366-4991-4679-9A23-95A8D2E8D672}" presName="diagram" presStyleCnt="0">
        <dgm:presLayoutVars>
          <dgm:dir/>
          <dgm:resizeHandles val="exact"/>
        </dgm:presLayoutVars>
      </dgm:prSet>
      <dgm:spPr/>
    </dgm:pt>
    <dgm:pt modelId="{C8E2C6C0-DD75-4C48-811C-956306AA3219}" type="pres">
      <dgm:prSet presAssocID="{281DD4E1-E419-478F-8B7C-8685CD91A575}" presName="node" presStyleLbl="node1" presStyleIdx="0" presStyleCnt="5">
        <dgm:presLayoutVars>
          <dgm:bulletEnabled val="1"/>
        </dgm:presLayoutVars>
      </dgm:prSet>
      <dgm:spPr/>
    </dgm:pt>
    <dgm:pt modelId="{C546EF49-B410-4400-B6F9-083C94E66658}" type="pres">
      <dgm:prSet presAssocID="{9CE7FC74-2E37-441B-BCB8-41D189DE4324}" presName="sibTrans" presStyleCnt="0"/>
      <dgm:spPr/>
    </dgm:pt>
    <dgm:pt modelId="{2954D010-6F2D-4D31-80BE-1910B9D6B9F0}" type="pres">
      <dgm:prSet presAssocID="{09DE2EDD-5208-4DF7-B846-EEAE936C20E6}" presName="node" presStyleLbl="node1" presStyleIdx="1" presStyleCnt="5">
        <dgm:presLayoutVars>
          <dgm:bulletEnabled val="1"/>
        </dgm:presLayoutVars>
      </dgm:prSet>
      <dgm:spPr/>
    </dgm:pt>
    <dgm:pt modelId="{E109BFD5-93B9-4B6A-B14E-D7A6D74ED857}" type="pres">
      <dgm:prSet presAssocID="{440A10F7-A0E7-469A-8E0E-12967AE5B06C}" presName="sibTrans" presStyleCnt="0"/>
      <dgm:spPr/>
    </dgm:pt>
    <dgm:pt modelId="{17C9F230-4E29-4E89-ACC0-705042F4DE31}" type="pres">
      <dgm:prSet presAssocID="{DDAE18B2-7ABF-470B-BD15-5717398C9440}" presName="node" presStyleLbl="node1" presStyleIdx="2" presStyleCnt="5">
        <dgm:presLayoutVars>
          <dgm:bulletEnabled val="1"/>
        </dgm:presLayoutVars>
      </dgm:prSet>
      <dgm:spPr/>
    </dgm:pt>
    <dgm:pt modelId="{00E91197-05E7-4E6E-9AE8-1F4B02E06FE2}" type="pres">
      <dgm:prSet presAssocID="{602E8165-EEF7-41A5-BC72-667244542260}" presName="sibTrans" presStyleCnt="0"/>
      <dgm:spPr/>
    </dgm:pt>
    <dgm:pt modelId="{F06FE954-17F2-47BC-A8C2-F57D2FDA9A67}" type="pres">
      <dgm:prSet presAssocID="{F40F6270-C661-43CC-9DBB-0CA12CA79E6B}" presName="node" presStyleLbl="node1" presStyleIdx="3" presStyleCnt="5">
        <dgm:presLayoutVars>
          <dgm:bulletEnabled val="1"/>
        </dgm:presLayoutVars>
      </dgm:prSet>
      <dgm:spPr/>
    </dgm:pt>
    <dgm:pt modelId="{1FA6C7C5-D5D3-4CF2-810A-53C5BC987A90}" type="pres">
      <dgm:prSet presAssocID="{46DE3232-73B2-498D-9260-C311125CA05E}" presName="sibTrans" presStyleCnt="0"/>
      <dgm:spPr/>
    </dgm:pt>
    <dgm:pt modelId="{C001A0D3-F461-4F75-B79C-11BEDB4E1CD2}" type="pres">
      <dgm:prSet presAssocID="{37E01AEE-CD2C-4AD5-89B7-FC1AEFA20C72}" presName="node" presStyleLbl="node1" presStyleIdx="4" presStyleCnt="5">
        <dgm:presLayoutVars>
          <dgm:bulletEnabled val="1"/>
        </dgm:presLayoutVars>
      </dgm:prSet>
      <dgm:spPr/>
    </dgm:pt>
  </dgm:ptLst>
  <dgm:cxnLst>
    <dgm:cxn modelId="{3A437001-E163-4AFD-AE06-1B04E1BC34DB}" type="presOf" srcId="{37E01AEE-CD2C-4AD5-89B7-FC1AEFA20C72}" destId="{C001A0D3-F461-4F75-B79C-11BEDB4E1CD2}" srcOrd="0" destOrd="0" presId="urn:microsoft.com/office/officeart/2005/8/layout/default"/>
    <dgm:cxn modelId="{9111336A-2CE1-49CB-B110-232E46B6A2FC}" srcId="{8C245366-4991-4679-9A23-95A8D2E8D672}" destId="{DDAE18B2-7ABF-470B-BD15-5717398C9440}" srcOrd="2" destOrd="0" parTransId="{406D918C-85E0-49F2-9ACD-F21A8CE9CED9}" sibTransId="{602E8165-EEF7-41A5-BC72-667244542260}"/>
    <dgm:cxn modelId="{D50B466A-1849-42C1-B7B7-09D2FF12AB90}" srcId="{8C245366-4991-4679-9A23-95A8D2E8D672}" destId="{F40F6270-C661-43CC-9DBB-0CA12CA79E6B}" srcOrd="3" destOrd="0" parTransId="{B22EF88B-4115-44DD-8755-FDC1BD29894B}" sibTransId="{46DE3232-73B2-498D-9260-C311125CA05E}"/>
    <dgm:cxn modelId="{81935A6A-0BC8-48A9-8E33-14C8E75169CE}" srcId="{8C245366-4991-4679-9A23-95A8D2E8D672}" destId="{09DE2EDD-5208-4DF7-B846-EEAE936C20E6}" srcOrd="1" destOrd="0" parTransId="{B9733502-6046-4DAB-9C20-0832F50181A4}" sibTransId="{440A10F7-A0E7-469A-8E0E-12967AE5B06C}"/>
    <dgm:cxn modelId="{D177ED4F-693C-4542-AC28-54D72D757C76}" type="presOf" srcId="{F40F6270-C661-43CC-9DBB-0CA12CA79E6B}" destId="{F06FE954-17F2-47BC-A8C2-F57D2FDA9A67}" srcOrd="0" destOrd="0" presId="urn:microsoft.com/office/officeart/2005/8/layout/default"/>
    <dgm:cxn modelId="{6920028B-4A47-4CE7-854C-F23F79120A4F}" type="presOf" srcId="{09DE2EDD-5208-4DF7-B846-EEAE936C20E6}" destId="{2954D010-6F2D-4D31-80BE-1910B9D6B9F0}" srcOrd="0" destOrd="0" presId="urn:microsoft.com/office/officeart/2005/8/layout/default"/>
    <dgm:cxn modelId="{93AE738C-D22A-4A44-98C9-4AD901DB44D9}" srcId="{8C245366-4991-4679-9A23-95A8D2E8D672}" destId="{37E01AEE-CD2C-4AD5-89B7-FC1AEFA20C72}" srcOrd="4" destOrd="0" parTransId="{3DE0BA91-4FC9-4EC8-8BF9-F2638469394F}" sibTransId="{9DA74CBB-ABB1-4BE9-8BCE-884BCB24724E}"/>
    <dgm:cxn modelId="{EB2B8195-6517-4EF7-B273-96960C6769A8}" srcId="{8C245366-4991-4679-9A23-95A8D2E8D672}" destId="{281DD4E1-E419-478F-8B7C-8685CD91A575}" srcOrd="0" destOrd="0" parTransId="{78126FF1-A2FC-450C-9E77-79EB35100643}" sibTransId="{9CE7FC74-2E37-441B-BCB8-41D189DE4324}"/>
    <dgm:cxn modelId="{0CC342B3-8BBC-4233-95C7-01CBA4162C52}" type="presOf" srcId="{281DD4E1-E419-478F-8B7C-8685CD91A575}" destId="{C8E2C6C0-DD75-4C48-811C-956306AA3219}" srcOrd="0" destOrd="0" presId="urn:microsoft.com/office/officeart/2005/8/layout/default"/>
    <dgm:cxn modelId="{708188F7-92A5-48E7-818A-A42042532995}" type="presOf" srcId="{8C245366-4991-4679-9A23-95A8D2E8D672}" destId="{57CAEED3-9F8E-4B93-A1B1-454022F9F2B8}" srcOrd="0" destOrd="0" presId="urn:microsoft.com/office/officeart/2005/8/layout/default"/>
    <dgm:cxn modelId="{699332FD-884B-4504-B0C7-9FBCE3EC3E28}" type="presOf" srcId="{DDAE18B2-7ABF-470B-BD15-5717398C9440}" destId="{17C9F230-4E29-4E89-ACC0-705042F4DE31}" srcOrd="0" destOrd="0" presId="urn:microsoft.com/office/officeart/2005/8/layout/default"/>
    <dgm:cxn modelId="{B92F2C0D-46CB-4D91-8A04-0BF527EEC74B}" type="presParOf" srcId="{57CAEED3-9F8E-4B93-A1B1-454022F9F2B8}" destId="{C8E2C6C0-DD75-4C48-811C-956306AA3219}" srcOrd="0" destOrd="0" presId="urn:microsoft.com/office/officeart/2005/8/layout/default"/>
    <dgm:cxn modelId="{90126634-CDE3-4390-96DE-621BE0E49D0A}" type="presParOf" srcId="{57CAEED3-9F8E-4B93-A1B1-454022F9F2B8}" destId="{C546EF49-B410-4400-B6F9-083C94E66658}" srcOrd="1" destOrd="0" presId="urn:microsoft.com/office/officeart/2005/8/layout/default"/>
    <dgm:cxn modelId="{D6DFE313-516B-4C21-A8B6-B8BFF94852C1}" type="presParOf" srcId="{57CAEED3-9F8E-4B93-A1B1-454022F9F2B8}" destId="{2954D010-6F2D-4D31-80BE-1910B9D6B9F0}" srcOrd="2" destOrd="0" presId="urn:microsoft.com/office/officeart/2005/8/layout/default"/>
    <dgm:cxn modelId="{B89B0B4E-AC1A-4AD5-AF58-C92709EA5C83}" type="presParOf" srcId="{57CAEED3-9F8E-4B93-A1B1-454022F9F2B8}" destId="{E109BFD5-93B9-4B6A-B14E-D7A6D74ED857}" srcOrd="3" destOrd="0" presId="urn:microsoft.com/office/officeart/2005/8/layout/default"/>
    <dgm:cxn modelId="{3BA75D40-945D-45C3-8BD0-F280AB567602}" type="presParOf" srcId="{57CAEED3-9F8E-4B93-A1B1-454022F9F2B8}" destId="{17C9F230-4E29-4E89-ACC0-705042F4DE31}" srcOrd="4" destOrd="0" presId="urn:microsoft.com/office/officeart/2005/8/layout/default"/>
    <dgm:cxn modelId="{82562A7E-1DB4-4529-A01C-39E9FD14F8FC}" type="presParOf" srcId="{57CAEED3-9F8E-4B93-A1B1-454022F9F2B8}" destId="{00E91197-05E7-4E6E-9AE8-1F4B02E06FE2}" srcOrd="5" destOrd="0" presId="urn:microsoft.com/office/officeart/2005/8/layout/default"/>
    <dgm:cxn modelId="{4EF1AE45-B04A-458C-AC17-B967D75F5869}" type="presParOf" srcId="{57CAEED3-9F8E-4B93-A1B1-454022F9F2B8}" destId="{F06FE954-17F2-47BC-A8C2-F57D2FDA9A67}" srcOrd="6" destOrd="0" presId="urn:microsoft.com/office/officeart/2005/8/layout/default"/>
    <dgm:cxn modelId="{92505ED5-BB69-4D98-B7F7-A69966C10ED1}" type="presParOf" srcId="{57CAEED3-9F8E-4B93-A1B1-454022F9F2B8}" destId="{1FA6C7C5-D5D3-4CF2-810A-53C5BC987A90}" srcOrd="7" destOrd="0" presId="urn:microsoft.com/office/officeart/2005/8/layout/default"/>
    <dgm:cxn modelId="{1642D89F-4623-4AA8-BC61-673B393D2F5C}" type="presParOf" srcId="{57CAEED3-9F8E-4B93-A1B1-454022F9F2B8}" destId="{C001A0D3-F461-4F75-B79C-11BEDB4E1CD2}"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103DAFA-EC65-43AC-8EB0-84732D8F4EF0}"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20C24BCD-7AB6-48F1-9AF2-8E1995EF4F5A}">
      <dgm:prSet/>
      <dgm:spPr/>
      <dgm:t>
        <a:bodyPr/>
        <a:lstStyle/>
        <a:p>
          <a:pPr>
            <a:lnSpc>
              <a:spcPct val="100000"/>
            </a:lnSpc>
          </a:pPr>
          <a:r>
            <a:rPr lang="en-US" dirty="0">
              <a:solidFill>
                <a:schemeClr val="bg1"/>
              </a:solidFill>
            </a:rPr>
            <a:t>Diet-  Omega- 3 fatty acid from fish </a:t>
          </a:r>
        </a:p>
      </dgm:t>
    </dgm:pt>
    <dgm:pt modelId="{5D4A41F6-4E33-4B7A-8BF2-D141754979A0}" type="parTrans" cxnId="{EB88D207-5A7F-4473-955D-B37F1226B1D4}">
      <dgm:prSet/>
      <dgm:spPr/>
      <dgm:t>
        <a:bodyPr/>
        <a:lstStyle/>
        <a:p>
          <a:endParaRPr lang="en-US"/>
        </a:p>
      </dgm:t>
    </dgm:pt>
    <dgm:pt modelId="{2FBDD0E0-0A22-419B-B09F-5CCB1CDB8498}" type="sibTrans" cxnId="{EB88D207-5A7F-4473-955D-B37F1226B1D4}">
      <dgm:prSet/>
      <dgm:spPr/>
      <dgm:t>
        <a:bodyPr/>
        <a:lstStyle/>
        <a:p>
          <a:pPr>
            <a:lnSpc>
              <a:spcPct val="100000"/>
            </a:lnSpc>
          </a:pPr>
          <a:endParaRPr lang="en-US"/>
        </a:p>
      </dgm:t>
    </dgm:pt>
    <dgm:pt modelId="{8ACFBCDA-D24E-4608-BBF9-93E964D6A94C}">
      <dgm:prSet/>
      <dgm:spPr/>
      <dgm:t>
        <a:bodyPr/>
        <a:lstStyle/>
        <a:p>
          <a:pPr>
            <a:lnSpc>
              <a:spcPct val="100000"/>
            </a:lnSpc>
          </a:pPr>
          <a:r>
            <a:rPr lang="en-US" dirty="0">
              <a:solidFill>
                <a:schemeClr val="bg1"/>
              </a:solidFill>
            </a:rPr>
            <a:t>Daily walk 20- 30 min daily </a:t>
          </a:r>
        </a:p>
      </dgm:t>
    </dgm:pt>
    <dgm:pt modelId="{030008BD-377A-4D6C-85F2-C8C23E465AB5}" type="parTrans" cxnId="{585D60D7-1FF0-46D2-AA79-7DE3E4CF3831}">
      <dgm:prSet/>
      <dgm:spPr/>
      <dgm:t>
        <a:bodyPr/>
        <a:lstStyle/>
        <a:p>
          <a:endParaRPr lang="en-US"/>
        </a:p>
      </dgm:t>
    </dgm:pt>
    <dgm:pt modelId="{AD3AE3C4-7A5C-4FB5-8FF3-874705E57853}" type="sibTrans" cxnId="{585D60D7-1FF0-46D2-AA79-7DE3E4CF3831}">
      <dgm:prSet/>
      <dgm:spPr/>
      <dgm:t>
        <a:bodyPr/>
        <a:lstStyle/>
        <a:p>
          <a:pPr>
            <a:lnSpc>
              <a:spcPct val="100000"/>
            </a:lnSpc>
          </a:pPr>
          <a:endParaRPr lang="en-US"/>
        </a:p>
      </dgm:t>
    </dgm:pt>
    <dgm:pt modelId="{B4549EBC-73C7-48D5-9EE4-D2C41C8883D2}">
      <dgm:prSet/>
      <dgm:spPr/>
      <dgm:t>
        <a:bodyPr/>
        <a:lstStyle/>
        <a:p>
          <a:pPr>
            <a:lnSpc>
              <a:spcPct val="100000"/>
            </a:lnSpc>
          </a:pPr>
          <a:r>
            <a:rPr lang="en-US">
              <a:solidFill>
                <a:schemeClr val="bg1"/>
              </a:solidFill>
            </a:rPr>
            <a:t>Stop smoking </a:t>
          </a:r>
        </a:p>
      </dgm:t>
    </dgm:pt>
    <dgm:pt modelId="{362833F1-C21D-4858-B80A-BD6D2AA6F896}" type="parTrans" cxnId="{E87A4452-D517-43CA-9D34-22DCB64D41D2}">
      <dgm:prSet/>
      <dgm:spPr/>
      <dgm:t>
        <a:bodyPr/>
        <a:lstStyle/>
        <a:p>
          <a:endParaRPr lang="en-US"/>
        </a:p>
      </dgm:t>
    </dgm:pt>
    <dgm:pt modelId="{89251B16-1CCC-471C-A0A7-E212265C75EC}" type="sibTrans" cxnId="{E87A4452-D517-43CA-9D34-22DCB64D41D2}">
      <dgm:prSet/>
      <dgm:spPr/>
      <dgm:t>
        <a:bodyPr/>
        <a:lstStyle/>
        <a:p>
          <a:pPr>
            <a:lnSpc>
              <a:spcPct val="100000"/>
            </a:lnSpc>
          </a:pPr>
          <a:endParaRPr lang="en-US"/>
        </a:p>
      </dgm:t>
    </dgm:pt>
    <dgm:pt modelId="{45D055C0-772A-4925-8151-FF89E5C94F92}">
      <dgm:prSet/>
      <dgm:spPr/>
      <dgm:t>
        <a:bodyPr/>
        <a:lstStyle/>
        <a:p>
          <a:pPr>
            <a:lnSpc>
              <a:spcPct val="100000"/>
            </a:lnSpc>
          </a:pPr>
          <a:r>
            <a:rPr lang="en-US" dirty="0">
              <a:solidFill>
                <a:schemeClr val="bg1"/>
              </a:solidFill>
            </a:rPr>
            <a:t>Maintain alcohol consumption in safe limits 21 units/ week </a:t>
          </a:r>
        </a:p>
      </dgm:t>
    </dgm:pt>
    <dgm:pt modelId="{8FBDFC0F-7301-49FA-AF2C-3ED510F67547}" type="parTrans" cxnId="{B58BCDF6-FE05-4820-A6DB-94C5226E58DF}">
      <dgm:prSet/>
      <dgm:spPr/>
      <dgm:t>
        <a:bodyPr/>
        <a:lstStyle/>
        <a:p>
          <a:endParaRPr lang="en-US"/>
        </a:p>
      </dgm:t>
    </dgm:pt>
    <dgm:pt modelId="{1572B7FA-B096-4379-A062-163B3B801232}" type="sibTrans" cxnId="{B58BCDF6-FE05-4820-A6DB-94C5226E58DF}">
      <dgm:prSet/>
      <dgm:spPr/>
      <dgm:t>
        <a:bodyPr/>
        <a:lstStyle/>
        <a:p>
          <a:pPr>
            <a:lnSpc>
              <a:spcPct val="100000"/>
            </a:lnSpc>
          </a:pPr>
          <a:endParaRPr lang="en-US"/>
        </a:p>
      </dgm:t>
    </dgm:pt>
    <dgm:pt modelId="{FA8BD5CE-F69E-487B-A402-46A603ECBC1A}">
      <dgm:prSet/>
      <dgm:spPr/>
      <dgm:t>
        <a:bodyPr/>
        <a:lstStyle/>
        <a:p>
          <a:pPr>
            <a:lnSpc>
              <a:spcPct val="100000"/>
            </a:lnSpc>
          </a:pPr>
          <a:r>
            <a:rPr lang="en-US" dirty="0">
              <a:solidFill>
                <a:schemeClr val="bg1"/>
              </a:solidFill>
            </a:rPr>
            <a:t>If over-weight – reduce weight  </a:t>
          </a:r>
        </a:p>
      </dgm:t>
    </dgm:pt>
    <dgm:pt modelId="{BC245C07-61D1-416D-81D6-F4645357C6EA}" type="parTrans" cxnId="{72D922A2-349F-463E-B973-358A6E8F51B2}">
      <dgm:prSet/>
      <dgm:spPr/>
      <dgm:t>
        <a:bodyPr/>
        <a:lstStyle/>
        <a:p>
          <a:endParaRPr lang="en-US"/>
        </a:p>
      </dgm:t>
    </dgm:pt>
    <dgm:pt modelId="{164866FB-81DE-47F3-9FF6-B3BEE641BFF9}" type="sibTrans" cxnId="{72D922A2-349F-463E-B973-358A6E8F51B2}">
      <dgm:prSet/>
      <dgm:spPr/>
      <dgm:t>
        <a:bodyPr/>
        <a:lstStyle/>
        <a:p>
          <a:pPr>
            <a:lnSpc>
              <a:spcPct val="100000"/>
            </a:lnSpc>
          </a:pPr>
          <a:endParaRPr lang="en-US"/>
        </a:p>
      </dgm:t>
    </dgm:pt>
    <dgm:pt modelId="{71931F6D-38CC-4916-BCFE-3E85FFCDF8B8}">
      <dgm:prSet/>
      <dgm:spPr/>
      <dgm:t>
        <a:bodyPr/>
        <a:lstStyle/>
        <a:p>
          <a:pPr>
            <a:lnSpc>
              <a:spcPct val="100000"/>
            </a:lnSpc>
          </a:pPr>
          <a:r>
            <a:rPr lang="en-US" dirty="0">
              <a:solidFill>
                <a:schemeClr val="bg1"/>
              </a:solidFill>
            </a:rPr>
            <a:t>Control Hypertension less than 140/90 mmHg , DM: 130/ 90 mmHg </a:t>
          </a:r>
        </a:p>
      </dgm:t>
    </dgm:pt>
    <dgm:pt modelId="{9E9C868B-1FD6-45CF-9B09-1A87D84DD075}" type="parTrans" cxnId="{3FEBE1E0-63B7-42DB-8999-00BD23817995}">
      <dgm:prSet/>
      <dgm:spPr/>
      <dgm:t>
        <a:bodyPr/>
        <a:lstStyle/>
        <a:p>
          <a:endParaRPr lang="en-US"/>
        </a:p>
      </dgm:t>
    </dgm:pt>
    <dgm:pt modelId="{14AE8FA3-99EA-41DD-B50F-C84952AE7DE1}" type="sibTrans" cxnId="{3FEBE1E0-63B7-42DB-8999-00BD23817995}">
      <dgm:prSet/>
      <dgm:spPr/>
      <dgm:t>
        <a:bodyPr/>
        <a:lstStyle/>
        <a:p>
          <a:pPr>
            <a:lnSpc>
              <a:spcPct val="100000"/>
            </a:lnSpc>
          </a:pPr>
          <a:endParaRPr lang="en-US"/>
        </a:p>
      </dgm:t>
    </dgm:pt>
    <dgm:pt modelId="{2982C691-BCA4-45E7-B375-5F3DB3EB53DB}">
      <dgm:prSet/>
      <dgm:spPr/>
      <dgm:t>
        <a:bodyPr/>
        <a:lstStyle/>
        <a:p>
          <a:pPr>
            <a:lnSpc>
              <a:spcPct val="100000"/>
            </a:lnSpc>
          </a:pPr>
          <a:r>
            <a:rPr lang="en-US" dirty="0">
              <a:solidFill>
                <a:schemeClr val="bg1"/>
              </a:solidFill>
            </a:rPr>
            <a:t>Maintain Hb A1c less than 7% in Diabetic patient</a:t>
          </a:r>
        </a:p>
      </dgm:t>
    </dgm:pt>
    <dgm:pt modelId="{6E679716-E5A0-40C4-BC98-C59D9D89C5F0}" type="parTrans" cxnId="{2315509D-B49C-4027-9C3B-E663D84FBF8C}">
      <dgm:prSet/>
      <dgm:spPr/>
      <dgm:t>
        <a:bodyPr/>
        <a:lstStyle/>
        <a:p>
          <a:endParaRPr lang="en-US"/>
        </a:p>
      </dgm:t>
    </dgm:pt>
    <dgm:pt modelId="{5FACB5E8-12EF-43FB-982B-2248ACCF49F1}" type="sibTrans" cxnId="{2315509D-B49C-4027-9C3B-E663D84FBF8C}">
      <dgm:prSet/>
      <dgm:spPr/>
      <dgm:t>
        <a:bodyPr/>
        <a:lstStyle/>
        <a:p>
          <a:endParaRPr lang="en-US"/>
        </a:p>
      </dgm:t>
    </dgm:pt>
    <dgm:pt modelId="{6469DE4C-9E92-4243-BCD8-1264C4D18885}" type="pres">
      <dgm:prSet presAssocID="{9103DAFA-EC65-43AC-8EB0-84732D8F4EF0}" presName="root" presStyleCnt="0">
        <dgm:presLayoutVars>
          <dgm:dir/>
          <dgm:resizeHandles val="exact"/>
        </dgm:presLayoutVars>
      </dgm:prSet>
      <dgm:spPr/>
    </dgm:pt>
    <dgm:pt modelId="{7C9B9280-19FB-4BD0-90A7-EA9E96078B94}" type="pres">
      <dgm:prSet presAssocID="{9103DAFA-EC65-43AC-8EB0-84732D8F4EF0}" presName="container" presStyleCnt="0">
        <dgm:presLayoutVars>
          <dgm:dir/>
          <dgm:resizeHandles val="exact"/>
        </dgm:presLayoutVars>
      </dgm:prSet>
      <dgm:spPr/>
    </dgm:pt>
    <dgm:pt modelId="{595A0BFA-FA67-4E95-8E92-B22668D0FB13}" type="pres">
      <dgm:prSet presAssocID="{20C24BCD-7AB6-48F1-9AF2-8E1995EF4F5A}" presName="compNode" presStyleCnt="0"/>
      <dgm:spPr/>
    </dgm:pt>
    <dgm:pt modelId="{D690DE26-4844-4C24-B656-9993818B727F}" type="pres">
      <dgm:prSet presAssocID="{20C24BCD-7AB6-48F1-9AF2-8E1995EF4F5A}" presName="iconBgRect" presStyleLbl="bgShp" presStyleIdx="0" presStyleCnt="7"/>
      <dgm:spPr/>
    </dgm:pt>
    <dgm:pt modelId="{D2C8DAF1-2561-4855-827F-513DB9B96AD5}" type="pres">
      <dgm:prSet presAssocID="{20C24BCD-7AB6-48F1-9AF2-8E1995EF4F5A}"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sh"/>
        </a:ext>
      </dgm:extLst>
    </dgm:pt>
    <dgm:pt modelId="{C0B35D83-6D65-486F-AB91-470E3A2E3875}" type="pres">
      <dgm:prSet presAssocID="{20C24BCD-7AB6-48F1-9AF2-8E1995EF4F5A}" presName="spaceRect" presStyleCnt="0"/>
      <dgm:spPr/>
    </dgm:pt>
    <dgm:pt modelId="{FC4ABD29-50AC-4207-B21C-DB4EEC853EBB}" type="pres">
      <dgm:prSet presAssocID="{20C24BCD-7AB6-48F1-9AF2-8E1995EF4F5A}" presName="textRect" presStyleLbl="revTx" presStyleIdx="0" presStyleCnt="7">
        <dgm:presLayoutVars>
          <dgm:chMax val="1"/>
          <dgm:chPref val="1"/>
        </dgm:presLayoutVars>
      </dgm:prSet>
      <dgm:spPr/>
    </dgm:pt>
    <dgm:pt modelId="{E2D0424E-8660-4FF8-A204-F8CADCF74931}" type="pres">
      <dgm:prSet presAssocID="{2FBDD0E0-0A22-419B-B09F-5CCB1CDB8498}" presName="sibTrans" presStyleLbl="sibTrans2D1" presStyleIdx="0" presStyleCnt="0"/>
      <dgm:spPr/>
    </dgm:pt>
    <dgm:pt modelId="{1A6F0EBF-B68C-4612-8D30-B9DB0020CA22}" type="pres">
      <dgm:prSet presAssocID="{8ACFBCDA-D24E-4608-BBF9-93E964D6A94C}" presName="compNode" presStyleCnt="0"/>
      <dgm:spPr/>
    </dgm:pt>
    <dgm:pt modelId="{1F08FB00-DE15-467A-9707-60243D67502F}" type="pres">
      <dgm:prSet presAssocID="{8ACFBCDA-D24E-4608-BBF9-93E964D6A94C}" presName="iconBgRect" presStyleLbl="bgShp" presStyleIdx="1" presStyleCnt="7"/>
      <dgm:spPr/>
    </dgm:pt>
    <dgm:pt modelId="{6D65B40E-8522-4F8B-B4E1-95D5921AFC2D}" type="pres">
      <dgm:prSet presAssocID="{8ACFBCDA-D24E-4608-BBF9-93E964D6A94C}"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alk"/>
        </a:ext>
      </dgm:extLst>
    </dgm:pt>
    <dgm:pt modelId="{3E30CAC7-8F1E-46D2-9859-85329BBD174B}" type="pres">
      <dgm:prSet presAssocID="{8ACFBCDA-D24E-4608-BBF9-93E964D6A94C}" presName="spaceRect" presStyleCnt="0"/>
      <dgm:spPr/>
    </dgm:pt>
    <dgm:pt modelId="{6BA9022E-63ED-41DB-9CBE-9EEC9A651319}" type="pres">
      <dgm:prSet presAssocID="{8ACFBCDA-D24E-4608-BBF9-93E964D6A94C}" presName="textRect" presStyleLbl="revTx" presStyleIdx="1" presStyleCnt="7">
        <dgm:presLayoutVars>
          <dgm:chMax val="1"/>
          <dgm:chPref val="1"/>
        </dgm:presLayoutVars>
      </dgm:prSet>
      <dgm:spPr/>
    </dgm:pt>
    <dgm:pt modelId="{D8BAA990-CDF5-4518-B01F-9D2CA04BB54B}" type="pres">
      <dgm:prSet presAssocID="{AD3AE3C4-7A5C-4FB5-8FF3-874705E57853}" presName="sibTrans" presStyleLbl="sibTrans2D1" presStyleIdx="0" presStyleCnt="0"/>
      <dgm:spPr/>
    </dgm:pt>
    <dgm:pt modelId="{B51541C9-9AC6-49FC-9313-6477BF66D471}" type="pres">
      <dgm:prSet presAssocID="{B4549EBC-73C7-48D5-9EE4-D2C41C8883D2}" presName="compNode" presStyleCnt="0"/>
      <dgm:spPr/>
    </dgm:pt>
    <dgm:pt modelId="{900D2473-4B1E-4027-836D-EBBC6CF6D9BD}" type="pres">
      <dgm:prSet presAssocID="{B4549EBC-73C7-48D5-9EE4-D2C41C8883D2}" presName="iconBgRect" presStyleLbl="bgShp" presStyleIdx="2" presStyleCnt="7"/>
      <dgm:spPr/>
    </dgm:pt>
    <dgm:pt modelId="{BB6BC440-CA14-4E1A-A519-ABBB608963C0}" type="pres">
      <dgm:prSet presAssocID="{B4549EBC-73C7-48D5-9EE4-D2C41C8883D2}"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o Smoking"/>
        </a:ext>
      </dgm:extLst>
    </dgm:pt>
    <dgm:pt modelId="{D5A136EB-57D0-4362-B893-E7D407394EC5}" type="pres">
      <dgm:prSet presAssocID="{B4549EBC-73C7-48D5-9EE4-D2C41C8883D2}" presName="spaceRect" presStyleCnt="0"/>
      <dgm:spPr/>
    </dgm:pt>
    <dgm:pt modelId="{A8410090-8A16-493A-8F09-83D1E105CD34}" type="pres">
      <dgm:prSet presAssocID="{B4549EBC-73C7-48D5-9EE4-D2C41C8883D2}" presName="textRect" presStyleLbl="revTx" presStyleIdx="2" presStyleCnt="7">
        <dgm:presLayoutVars>
          <dgm:chMax val="1"/>
          <dgm:chPref val="1"/>
        </dgm:presLayoutVars>
      </dgm:prSet>
      <dgm:spPr/>
    </dgm:pt>
    <dgm:pt modelId="{CF28F3F3-90B7-4A59-9AAE-AC848E896540}" type="pres">
      <dgm:prSet presAssocID="{89251B16-1CCC-471C-A0A7-E212265C75EC}" presName="sibTrans" presStyleLbl="sibTrans2D1" presStyleIdx="0" presStyleCnt="0"/>
      <dgm:spPr/>
    </dgm:pt>
    <dgm:pt modelId="{ECD1EAAE-69A5-40F2-941B-401CD8429B32}" type="pres">
      <dgm:prSet presAssocID="{45D055C0-772A-4925-8151-FF89E5C94F92}" presName="compNode" presStyleCnt="0"/>
      <dgm:spPr/>
    </dgm:pt>
    <dgm:pt modelId="{51AE4EA3-7545-46E5-909C-98DD5A4857DD}" type="pres">
      <dgm:prSet presAssocID="{45D055C0-772A-4925-8151-FF89E5C94F92}" presName="iconBgRect" presStyleLbl="bgShp" presStyleIdx="3" presStyleCnt="7"/>
      <dgm:spPr/>
    </dgm:pt>
    <dgm:pt modelId="{F73B1587-188D-417E-AF23-29F6C01B32FF}" type="pres">
      <dgm:prSet presAssocID="{45D055C0-772A-4925-8151-FF89E5C94F92}"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mpagne Glasses"/>
        </a:ext>
      </dgm:extLst>
    </dgm:pt>
    <dgm:pt modelId="{6304BA87-903A-4028-A368-AC4F025494C2}" type="pres">
      <dgm:prSet presAssocID="{45D055C0-772A-4925-8151-FF89E5C94F92}" presName="spaceRect" presStyleCnt="0"/>
      <dgm:spPr/>
    </dgm:pt>
    <dgm:pt modelId="{C2D49C06-E349-4B7C-BD1B-AA2592DA5D2B}" type="pres">
      <dgm:prSet presAssocID="{45D055C0-772A-4925-8151-FF89E5C94F92}" presName="textRect" presStyleLbl="revTx" presStyleIdx="3" presStyleCnt="7">
        <dgm:presLayoutVars>
          <dgm:chMax val="1"/>
          <dgm:chPref val="1"/>
        </dgm:presLayoutVars>
      </dgm:prSet>
      <dgm:spPr/>
    </dgm:pt>
    <dgm:pt modelId="{95D356C0-B67C-458C-8344-BB768496BB2B}" type="pres">
      <dgm:prSet presAssocID="{1572B7FA-B096-4379-A062-163B3B801232}" presName="sibTrans" presStyleLbl="sibTrans2D1" presStyleIdx="0" presStyleCnt="0"/>
      <dgm:spPr/>
    </dgm:pt>
    <dgm:pt modelId="{DFD9A5F4-423A-4D20-B039-E486A706D07C}" type="pres">
      <dgm:prSet presAssocID="{FA8BD5CE-F69E-487B-A402-46A603ECBC1A}" presName="compNode" presStyleCnt="0"/>
      <dgm:spPr/>
    </dgm:pt>
    <dgm:pt modelId="{0B70F5CC-C643-4D3C-93FF-533533CD87F3}" type="pres">
      <dgm:prSet presAssocID="{FA8BD5CE-F69E-487B-A402-46A603ECBC1A}" presName="iconBgRect" presStyleLbl="bgShp" presStyleIdx="4" presStyleCnt="7"/>
      <dgm:spPr/>
    </dgm:pt>
    <dgm:pt modelId="{01555A69-0F2A-4896-A02A-B9D2E1E985FF}" type="pres">
      <dgm:prSet presAssocID="{FA8BD5CE-F69E-487B-A402-46A603ECBC1A}"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cale"/>
        </a:ext>
      </dgm:extLst>
    </dgm:pt>
    <dgm:pt modelId="{9BD30E3B-39EF-4C9B-91FB-7470143279B6}" type="pres">
      <dgm:prSet presAssocID="{FA8BD5CE-F69E-487B-A402-46A603ECBC1A}" presName="spaceRect" presStyleCnt="0"/>
      <dgm:spPr/>
    </dgm:pt>
    <dgm:pt modelId="{51018F31-5687-43E5-8A2F-B42F9036CA3C}" type="pres">
      <dgm:prSet presAssocID="{FA8BD5CE-F69E-487B-A402-46A603ECBC1A}" presName="textRect" presStyleLbl="revTx" presStyleIdx="4" presStyleCnt="7">
        <dgm:presLayoutVars>
          <dgm:chMax val="1"/>
          <dgm:chPref val="1"/>
        </dgm:presLayoutVars>
      </dgm:prSet>
      <dgm:spPr/>
    </dgm:pt>
    <dgm:pt modelId="{09032474-3607-4429-BC3F-8757CBEFBA94}" type="pres">
      <dgm:prSet presAssocID="{164866FB-81DE-47F3-9FF6-B3BEE641BFF9}" presName="sibTrans" presStyleLbl="sibTrans2D1" presStyleIdx="0" presStyleCnt="0"/>
      <dgm:spPr/>
    </dgm:pt>
    <dgm:pt modelId="{27791A1E-FAD5-4B96-80FD-0EF58DCD4C2D}" type="pres">
      <dgm:prSet presAssocID="{71931F6D-38CC-4916-BCFE-3E85FFCDF8B8}" presName="compNode" presStyleCnt="0"/>
      <dgm:spPr/>
    </dgm:pt>
    <dgm:pt modelId="{6D379253-DC6D-4EBB-9E42-98C4E59191B5}" type="pres">
      <dgm:prSet presAssocID="{71931F6D-38CC-4916-BCFE-3E85FFCDF8B8}" presName="iconBgRect" presStyleLbl="bgShp" presStyleIdx="5" presStyleCnt="7"/>
      <dgm:spPr/>
    </dgm:pt>
    <dgm:pt modelId="{58132858-74BE-451E-AEEC-0DF534868C1A}" type="pres">
      <dgm:prSet presAssocID="{71931F6D-38CC-4916-BCFE-3E85FFCDF8B8}"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eart Organ"/>
        </a:ext>
      </dgm:extLst>
    </dgm:pt>
    <dgm:pt modelId="{C9DC912D-2821-40AE-B20A-2A7BADC0930B}" type="pres">
      <dgm:prSet presAssocID="{71931F6D-38CC-4916-BCFE-3E85FFCDF8B8}" presName="spaceRect" presStyleCnt="0"/>
      <dgm:spPr/>
    </dgm:pt>
    <dgm:pt modelId="{F8111FDA-AAD0-4306-8FE3-93A6D51D872B}" type="pres">
      <dgm:prSet presAssocID="{71931F6D-38CC-4916-BCFE-3E85FFCDF8B8}" presName="textRect" presStyleLbl="revTx" presStyleIdx="5" presStyleCnt="7">
        <dgm:presLayoutVars>
          <dgm:chMax val="1"/>
          <dgm:chPref val="1"/>
        </dgm:presLayoutVars>
      </dgm:prSet>
      <dgm:spPr/>
    </dgm:pt>
    <dgm:pt modelId="{0624F289-0CE8-4B6D-B40A-C312E960096F}" type="pres">
      <dgm:prSet presAssocID="{14AE8FA3-99EA-41DD-B50F-C84952AE7DE1}" presName="sibTrans" presStyleLbl="sibTrans2D1" presStyleIdx="0" presStyleCnt="0"/>
      <dgm:spPr/>
    </dgm:pt>
    <dgm:pt modelId="{EEB7CC22-5D9D-4396-8083-4383969EE12C}" type="pres">
      <dgm:prSet presAssocID="{2982C691-BCA4-45E7-B375-5F3DB3EB53DB}" presName="compNode" presStyleCnt="0"/>
      <dgm:spPr/>
    </dgm:pt>
    <dgm:pt modelId="{D4601116-7E02-4237-8D7F-5F829037FFDD}" type="pres">
      <dgm:prSet presAssocID="{2982C691-BCA4-45E7-B375-5F3DB3EB53DB}" presName="iconBgRect" presStyleLbl="bgShp" presStyleIdx="6" presStyleCnt="7"/>
      <dgm:spPr/>
    </dgm:pt>
    <dgm:pt modelId="{39A3561C-5CC1-4C83-B84E-8A69DE65B9E8}" type="pres">
      <dgm:prSet presAssocID="{2982C691-BCA4-45E7-B375-5F3DB3EB53DB}"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Needle"/>
        </a:ext>
      </dgm:extLst>
    </dgm:pt>
    <dgm:pt modelId="{B848A581-6161-448B-8C86-715ED92E2C45}" type="pres">
      <dgm:prSet presAssocID="{2982C691-BCA4-45E7-B375-5F3DB3EB53DB}" presName="spaceRect" presStyleCnt="0"/>
      <dgm:spPr/>
    </dgm:pt>
    <dgm:pt modelId="{AEA38C38-A6D3-4C54-AF7A-53328CD91A03}" type="pres">
      <dgm:prSet presAssocID="{2982C691-BCA4-45E7-B375-5F3DB3EB53DB}" presName="textRect" presStyleLbl="revTx" presStyleIdx="6" presStyleCnt="7">
        <dgm:presLayoutVars>
          <dgm:chMax val="1"/>
          <dgm:chPref val="1"/>
        </dgm:presLayoutVars>
      </dgm:prSet>
      <dgm:spPr/>
    </dgm:pt>
  </dgm:ptLst>
  <dgm:cxnLst>
    <dgm:cxn modelId="{EB88D207-5A7F-4473-955D-B37F1226B1D4}" srcId="{9103DAFA-EC65-43AC-8EB0-84732D8F4EF0}" destId="{20C24BCD-7AB6-48F1-9AF2-8E1995EF4F5A}" srcOrd="0" destOrd="0" parTransId="{5D4A41F6-4E33-4B7A-8BF2-D141754979A0}" sibTransId="{2FBDD0E0-0A22-419B-B09F-5CCB1CDB8498}"/>
    <dgm:cxn modelId="{02DC0D2E-BC64-471C-B8D2-629E0D4760AA}" type="presOf" srcId="{2982C691-BCA4-45E7-B375-5F3DB3EB53DB}" destId="{AEA38C38-A6D3-4C54-AF7A-53328CD91A03}" srcOrd="0" destOrd="0" presId="urn:microsoft.com/office/officeart/2018/2/layout/IconCircleList"/>
    <dgm:cxn modelId="{48B7F133-B4AD-4BCA-B714-56EB49709F65}" type="presOf" srcId="{B4549EBC-73C7-48D5-9EE4-D2C41C8883D2}" destId="{A8410090-8A16-493A-8F09-83D1E105CD34}" srcOrd="0" destOrd="0" presId="urn:microsoft.com/office/officeart/2018/2/layout/IconCircleList"/>
    <dgm:cxn modelId="{9538F741-18E9-4CF6-B687-D11DDD6C764F}" type="presOf" srcId="{89251B16-1CCC-471C-A0A7-E212265C75EC}" destId="{CF28F3F3-90B7-4A59-9AAE-AC848E896540}" srcOrd="0" destOrd="0" presId="urn:microsoft.com/office/officeart/2018/2/layout/IconCircleList"/>
    <dgm:cxn modelId="{3F03D342-B0D3-44D9-82C4-A788E1EB9CC3}" type="presOf" srcId="{14AE8FA3-99EA-41DD-B50F-C84952AE7DE1}" destId="{0624F289-0CE8-4B6D-B40A-C312E960096F}" srcOrd="0" destOrd="0" presId="urn:microsoft.com/office/officeart/2018/2/layout/IconCircleList"/>
    <dgm:cxn modelId="{E87A4452-D517-43CA-9D34-22DCB64D41D2}" srcId="{9103DAFA-EC65-43AC-8EB0-84732D8F4EF0}" destId="{B4549EBC-73C7-48D5-9EE4-D2C41C8883D2}" srcOrd="2" destOrd="0" parTransId="{362833F1-C21D-4858-B80A-BD6D2AA6F896}" sibTransId="{89251B16-1CCC-471C-A0A7-E212265C75EC}"/>
    <dgm:cxn modelId="{9A73688E-76C5-472F-AF58-E5E8CA450910}" type="presOf" srcId="{45D055C0-772A-4925-8151-FF89E5C94F92}" destId="{C2D49C06-E349-4B7C-BD1B-AA2592DA5D2B}" srcOrd="0" destOrd="0" presId="urn:microsoft.com/office/officeart/2018/2/layout/IconCircleList"/>
    <dgm:cxn modelId="{C55C809B-7992-4B0E-B230-F456C2D67326}" type="presOf" srcId="{8ACFBCDA-D24E-4608-BBF9-93E964D6A94C}" destId="{6BA9022E-63ED-41DB-9CBE-9EEC9A651319}" srcOrd="0" destOrd="0" presId="urn:microsoft.com/office/officeart/2018/2/layout/IconCircleList"/>
    <dgm:cxn modelId="{2315509D-B49C-4027-9C3B-E663D84FBF8C}" srcId="{9103DAFA-EC65-43AC-8EB0-84732D8F4EF0}" destId="{2982C691-BCA4-45E7-B375-5F3DB3EB53DB}" srcOrd="6" destOrd="0" parTransId="{6E679716-E5A0-40C4-BC98-C59D9D89C5F0}" sibTransId="{5FACB5E8-12EF-43FB-982B-2248ACCF49F1}"/>
    <dgm:cxn modelId="{5D23BE9E-5D50-4A07-8D5C-BFC9E2B140E9}" type="presOf" srcId="{1572B7FA-B096-4379-A062-163B3B801232}" destId="{95D356C0-B67C-458C-8344-BB768496BB2B}" srcOrd="0" destOrd="0" presId="urn:microsoft.com/office/officeart/2018/2/layout/IconCircleList"/>
    <dgm:cxn modelId="{FDE36BA1-7506-44EA-91C6-D78F6957D333}" type="presOf" srcId="{FA8BD5CE-F69E-487B-A402-46A603ECBC1A}" destId="{51018F31-5687-43E5-8A2F-B42F9036CA3C}" srcOrd="0" destOrd="0" presId="urn:microsoft.com/office/officeart/2018/2/layout/IconCircleList"/>
    <dgm:cxn modelId="{72D922A2-349F-463E-B973-358A6E8F51B2}" srcId="{9103DAFA-EC65-43AC-8EB0-84732D8F4EF0}" destId="{FA8BD5CE-F69E-487B-A402-46A603ECBC1A}" srcOrd="4" destOrd="0" parTransId="{BC245C07-61D1-416D-81D6-F4645357C6EA}" sibTransId="{164866FB-81DE-47F3-9FF6-B3BEE641BFF9}"/>
    <dgm:cxn modelId="{7069AFA4-FA07-477B-8056-02F6AEFDE2D0}" type="presOf" srcId="{AD3AE3C4-7A5C-4FB5-8FF3-874705E57853}" destId="{D8BAA990-CDF5-4518-B01F-9D2CA04BB54B}" srcOrd="0" destOrd="0" presId="urn:microsoft.com/office/officeart/2018/2/layout/IconCircleList"/>
    <dgm:cxn modelId="{A1D191AB-021C-4C5D-ACE7-D8D6F9A4B4DB}" type="presOf" srcId="{2FBDD0E0-0A22-419B-B09F-5CCB1CDB8498}" destId="{E2D0424E-8660-4FF8-A204-F8CADCF74931}" srcOrd="0" destOrd="0" presId="urn:microsoft.com/office/officeart/2018/2/layout/IconCircleList"/>
    <dgm:cxn modelId="{114E01B4-9D99-4222-91D1-D5D59A3CC1AF}" type="presOf" srcId="{71931F6D-38CC-4916-BCFE-3E85FFCDF8B8}" destId="{F8111FDA-AAD0-4306-8FE3-93A6D51D872B}" srcOrd="0" destOrd="0" presId="urn:microsoft.com/office/officeart/2018/2/layout/IconCircleList"/>
    <dgm:cxn modelId="{209A7DBE-9968-4F55-AE84-24E726B8ACDE}" type="presOf" srcId="{20C24BCD-7AB6-48F1-9AF2-8E1995EF4F5A}" destId="{FC4ABD29-50AC-4207-B21C-DB4EEC853EBB}" srcOrd="0" destOrd="0" presId="urn:microsoft.com/office/officeart/2018/2/layout/IconCircleList"/>
    <dgm:cxn modelId="{1A90E8C4-5493-480C-8D2C-BF08DF58D063}" type="presOf" srcId="{164866FB-81DE-47F3-9FF6-B3BEE641BFF9}" destId="{09032474-3607-4429-BC3F-8757CBEFBA94}" srcOrd="0" destOrd="0" presId="urn:microsoft.com/office/officeart/2018/2/layout/IconCircleList"/>
    <dgm:cxn modelId="{585D60D7-1FF0-46D2-AA79-7DE3E4CF3831}" srcId="{9103DAFA-EC65-43AC-8EB0-84732D8F4EF0}" destId="{8ACFBCDA-D24E-4608-BBF9-93E964D6A94C}" srcOrd="1" destOrd="0" parTransId="{030008BD-377A-4D6C-85F2-C8C23E465AB5}" sibTransId="{AD3AE3C4-7A5C-4FB5-8FF3-874705E57853}"/>
    <dgm:cxn modelId="{3FEBE1E0-63B7-42DB-8999-00BD23817995}" srcId="{9103DAFA-EC65-43AC-8EB0-84732D8F4EF0}" destId="{71931F6D-38CC-4916-BCFE-3E85FFCDF8B8}" srcOrd="5" destOrd="0" parTransId="{9E9C868B-1FD6-45CF-9B09-1A87D84DD075}" sibTransId="{14AE8FA3-99EA-41DD-B50F-C84952AE7DE1}"/>
    <dgm:cxn modelId="{104668E5-0241-44F2-9525-90026A6A30E4}" type="presOf" srcId="{9103DAFA-EC65-43AC-8EB0-84732D8F4EF0}" destId="{6469DE4C-9E92-4243-BCD8-1264C4D18885}" srcOrd="0" destOrd="0" presId="urn:microsoft.com/office/officeart/2018/2/layout/IconCircleList"/>
    <dgm:cxn modelId="{B58BCDF6-FE05-4820-A6DB-94C5226E58DF}" srcId="{9103DAFA-EC65-43AC-8EB0-84732D8F4EF0}" destId="{45D055C0-772A-4925-8151-FF89E5C94F92}" srcOrd="3" destOrd="0" parTransId="{8FBDFC0F-7301-49FA-AF2C-3ED510F67547}" sibTransId="{1572B7FA-B096-4379-A062-163B3B801232}"/>
    <dgm:cxn modelId="{1E129EEC-1C0A-4F5F-AE6F-123B0FE137FA}" type="presParOf" srcId="{6469DE4C-9E92-4243-BCD8-1264C4D18885}" destId="{7C9B9280-19FB-4BD0-90A7-EA9E96078B94}" srcOrd="0" destOrd="0" presId="urn:microsoft.com/office/officeart/2018/2/layout/IconCircleList"/>
    <dgm:cxn modelId="{630F4AA3-1C2E-4AE1-9BE1-90A2B4F72E12}" type="presParOf" srcId="{7C9B9280-19FB-4BD0-90A7-EA9E96078B94}" destId="{595A0BFA-FA67-4E95-8E92-B22668D0FB13}" srcOrd="0" destOrd="0" presId="urn:microsoft.com/office/officeart/2018/2/layout/IconCircleList"/>
    <dgm:cxn modelId="{843A6C20-9B46-470F-AA8F-3A2F58BFA09E}" type="presParOf" srcId="{595A0BFA-FA67-4E95-8E92-B22668D0FB13}" destId="{D690DE26-4844-4C24-B656-9993818B727F}" srcOrd="0" destOrd="0" presId="urn:microsoft.com/office/officeart/2018/2/layout/IconCircleList"/>
    <dgm:cxn modelId="{BBF3C363-2EDB-4E1A-8B30-6A8F8B9778C2}" type="presParOf" srcId="{595A0BFA-FA67-4E95-8E92-B22668D0FB13}" destId="{D2C8DAF1-2561-4855-827F-513DB9B96AD5}" srcOrd="1" destOrd="0" presId="urn:microsoft.com/office/officeart/2018/2/layout/IconCircleList"/>
    <dgm:cxn modelId="{99C4DE6D-6F4B-498B-AB39-F9389DD2CD33}" type="presParOf" srcId="{595A0BFA-FA67-4E95-8E92-B22668D0FB13}" destId="{C0B35D83-6D65-486F-AB91-470E3A2E3875}" srcOrd="2" destOrd="0" presId="urn:microsoft.com/office/officeart/2018/2/layout/IconCircleList"/>
    <dgm:cxn modelId="{A15696D7-D960-4E61-A73E-5C8C9BFAF1A7}" type="presParOf" srcId="{595A0BFA-FA67-4E95-8E92-B22668D0FB13}" destId="{FC4ABD29-50AC-4207-B21C-DB4EEC853EBB}" srcOrd="3" destOrd="0" presId="urn:microsoft.com/office/officeart/2018/2/layout/IconCircleList"/>
    <dgm:cxn modelId="{866B550D-5C08-4369-953F-8DBB89F8B681}" type="presParOf" srcId="{7C9B9280-19FB-4BD0-90A7-EA9E96078B94}" destId="{E2D0424E-8660-4FF8-A204-F8CADCF74931}" srcOrd="1" destOrd="0" presId="urn:microsoft.com/office/officeart/2018/2/layout/IconCircleList"/>
    <dgm:cxn modelId="{0EE15466-8248-404A-AC01-4DE2B36801A5}" type="presParOf" srcId="{7C9B9280-19FB-4BD0-90A7-EA9E96078B94}" destId="{1A6F0EBF-B68C-4612-8D30-B9DB0020CA22}" srcOrd="2" destOrd="0" presId="urn:microsoft.com/office/officeart/2018/2/layout/IconCircleList"/>
    <dgm:cxn modelId="{7ED0D329-FE63-4CC7-9294-A4DBADA0F88C}" type="presParOf" srcId="{1A6F0EBF-B68C-4612-8D30-B9DB0020CA22}" destId="{1F08FB00-DE15-467A-9707-60243D67502F}" srcOrd="0" destOrd="0" presId="urn:microsoft.com/office/officeart/2018/2/layout/IconCircleList"/>
    <dgm:cxn modelId="{A9EEBF9F-8196-4A6D-BC72-F61AE045173E}" type="presParOf" srcId="{1A6F0EBF-B68C-4612-8D30-B9DB0020CA22}" destId="{6D65B40E-8522-4F8B-B4E1-95D5921AFC2D}" srcOrd="1" destOrd="0" presId="urn:microsoft.com/office/officeart/2018/2/layout/IconCircleList"/>
    <dgm:cxn modelId="{1B101E8B-04BE-449A-8D5C-547022E41119}" type="presParOf" srcId="{1A6F0EBF-B68C-4612-8D30-B9DB0020CA22}" destId="{3E30CAC7-8F1E-46D2-9859-85329BBD174B}" srcOrd="2" destOrd="0" presId="urn:microsoft.com/office/officeart/2018/2/layout/IconCircleList"/>
    <dgm:cxn modelId="{DB1DFD79-467B-408E-A531-874B94D9F806}" type="presParOf" srcId="{1A6F0EBF-B68C-4612-8D30-B9DB0020CA22}" destId="{6BA9022E-63ED-41DB-9CBE-9EEC9A651319}" srcOrd="3" destOrd="0" presId="urn:microsoft.com/office/officeart/2018/2/layout/IconCircleList"/>
    <dgm:cxn modelId="{BF00A21F-D6FD-481F-8D32-F36B268072CD}" type="presParOf" srcId="{7C9B9280-19FB-4BD0-90A7-EA9E96078B94}" destId="{D8BAA990-CDF5-4518-B01F-9D2CA04BB54B}" srcOrd="3" destOrd="0" presId="urn:microsoft.com/office/officeart/2018/2/layout/IconCircleList"/>
    <dgm:cxn modelId="{FF486E79-41CA-4DDB-A467-4FD237C74EA1}" type="presParOf" srcId="{7C9B9280-19FB-4BD0-90A7-EA9E96078B94}" destId="{B51541C9-9AC6-49FC-9313-6477BF66D471}" srcOrd="4" destOrd="0" presId="urn:microsoft.com/office/officeart/2018/2/layout/IconCircleList"/>
    <dgm:cxn modelId="{097CF4B1-BFFC-4C67-B717-DA09C577F636}" type="presParOf" srcId="{B51541C9-9AC6-49FC-9313-6477BF66D471}" destId="{900D2473-4B1E-4027-836D-EBBC6CF6D9BD}" srcOrd="0" destOrd="0" presId="urn:microsoft.com/office/officeart/2018/2/layout/IconCircleList"/>
    <dgm:cxn modelId="{086046E7-4386-49A9-864C-A5656D7584C2}" type="presParOf" srcId="{B51541C9-9AC6-49FC-9313-6477BF66D471}" destId="{BB6BC440-CA14-4E1A-A519-ABBB608963C0}" srcOrd="1" destOrd="0" presId="urn:microsoft.com/office/officeart/2018/2/layout/IconCircleList"/>
    <dgm:cxn modelId="{D1907FB0-9004-43C0-BC7E-2E35B14AEFB7}" type="presParOf" srcId="{B51541C9-9AC6-49FC-9313-6477BF66D471}" destId="{D5A136EB-57D0-4362-B893-E7D407394EC5}" srcOrd="2" destOrd="0" presId="urn:microsoft.com/office/officeart/2018/2/layout/IconCircleList"/>
    <dgm:cxn modelId="{B3986D66-F11D-4F67-A92D-EFEC1A357038}" type="presParOf" srcId="{B51541C9-9AC6-49FC-9313-6477BF66D471}" destId="{A8410090-8A16-493A-8F09-83D1E105CD34}" srcOrd="3" destOrd="0" presId="urn:microsoft.com/office/officeart/2018/2/layout/IconCircleList"/>
    <dgm:cxn modelId="{6F6AB6B1-6913-45D9-A4A6-EB9A2E726811}" type="presParOf" srcId="{7C9B9280-19FB-4BD0-90A7-EA9E96078B94}" destId="{CF28F3F3-90B7-4A59-9AAE-AC848E896540}" srcOrd="5" destOrd="0" presId="urn:microsoft.com/office/officeart/2018/2/layout/IconCircleList"/>
    <dgm:cxn modelId="{9570E304-16B4-4663-8BDA-15A0F5B22075}" type="presParOf" srcId="{7C9B9280-19FB-4BD0-90A7-EA9E96078B94}" destId="{ECD1EAAE-69A5-40F2-941B-401CD8429B32}" srcOrd="6" destOrd="0" presId="urn:microsoft.com/office/officeart/2018/2/layout/IconCircleList"/>
    <dgm:cxn modelId="{4BE357E2-89E0-4466-9DBE-9007854C011A}" type="presParOf" srcId="{ECD1EAAE-69A5-40F2-941B-401CD8429B32}" destId="{51AE4EA3-7545-46E5-909C-98DD5A4857DD}" srcOrd="0" destOrd="0" presId="urn:microsoft.com/office/officeart/2018/2/layout/IconCircleList"/>
    <dgm:cxn modelId="{E0300748-F024-47A8-81C6-4C8307B28839}" type="presParOf" srcId="{ECD1EAAE-69A5-40F2-941B-401CD8429B32}" destId="{F73B1587-188D-417E-AF23-29F6C01B32FF}" srcOrd="1" destOrd="0" presId="urn:microsoft.com/office/officeart/2018/2/layout/IconCircleList"/>
    <dgm:cxn modelId="{484B322B-261C-4CB0-BB7C-A1ACC6559C88}" type="presParOf" srcId="{ECD1EAAE-69A5-40F2-941B-401CD8429B32}" destId="{6304BA87-903A-4028-A368-AC4F025494C2}" srcOrd="2" destOrd="0" presId="urn:microsoft.com/office/officeart/2018/2/layout/IconCircleList"/>
    <dgm:cxn modelId="{DD1E4269-B66F-4B1A-A462-6AEE3E996876}" type="presParOf" srcId="{ECD1EAAE-69A5-40F2-941B-401CD8429B32}" destId="{C2D49C06-E349-4B7C-BD1B-AA2592DA5D2B}" srcOrd="3" destOrd="0" presId="urn:microsoft.com/office/officeart/2018/2/layout/IconCircleList"/>
    <dgm:cxn modelId="{D5BEB5CB-639F-4598-8F1D-080E3224026C}" type="presParOf" srcId="{7C9B9280-19FB-4BD0-90A7-EA9E96078B94}" destId="{95D356C0-B67C-458C-8344-BB768496BB2B}" srcOrd="7" destOrd="0" presId="urn:microsoft.com/office/officeart/2018/2/layout/IconCircleList"/>
    <dgm:cxn modelId="{7E069CA8-B118-4A05-8E88-DFF783B1F56E}" type="presParOf" srcId="{7C9B9280-19FB-4BD0-90A7-EA9E96078B94}" destId="{DFD9A5F4-423A-4D20-B039-E486A706D07C}" srcOrd="8" destOrd="0" presId="urn:microsoft.com/office/officeart/2018/2/layout/IconCircleList"/>
    <dgm:cxn modelId="{2E13602B-C72A-431E-B3C8-D528DE67EB80}" type="presParOf" srcId="{DFD9A5F4-423A-4D20-B039-E486A706D07C}" destId="{0B70F5CC-C643-4D3C-93FF-533533CD87F3}" srcOrd="0" destOrd="0" presId="urn:microsoft.com/office/officeart/2018/2/layout/IconCircleList"/>
    <dgm:cxn modelId="{5D6B085D-13C4-4F8F-9F6B-307E69F9C69A}" type="presParOf" srcId="{DFD9A5F4-423A-4D20-B039-E486A706D07C}" destId="{01555A69-0F2A-4896-A02A-B9D2E1E985FF}" srcOrd="1" destOrd="0" presId="urn:microsoft.com/office/officeart/2018/2/layout/IconCircleList"/>
    <dgm:cxn modelId="{7AF63A81-49F6-438C-BD9C-41AEE567454D}" type="presParOf" srcId="{DFD9A5F4-423A-4D20-B039-E486A706D07C}" destId="{9BD30E3B-39EF-4C9B-91FB-7470143279B6}" srcOrd="2" destOrd="0" presId="urn:microsoft.com/office/officeart/2018/2/layout/IconCircleList"/>
    <dgm:cxn modelId="{F14CBEBE-3104-484F-BA42-801ECC47AA97}" type="presParOf" srcId="{DFD9A5F4-423A-4D20-B039-E486A706D07C}" destId="{51018F31-5687-43E5-8A2F-B42F9036CA3C}" srcOrd="3" destOrd="0" presId="urn:microsoft.com/office/officeart/2018/2/layout/IconCircleList"/>
    <dgm:cxn modelId="{C01028CD-8F87-48A1-BE36-2DC3B9158BBC}" type="presParOf" srcId="{7C9B9280-19FB-4BD0-90A7-EA9E96078B94}" destId="{09032474-3607-4429-BC3F-8757CBEFBA94}" srcOrd="9" destOrd="0" presId="urn:microsoft.com/office/officeart/2018/2/layout/IconCircleList"/>
    <dgm:cxn modelId="{9A6D6573-55A6-4EF2-A515-E8F7B1945207}" type="presParOf" srcId="{7C9B9280-19FB-4BD0-90A7-EA9E96078B94}" destId="{27791A1E-FAD5-4B96-80FD-0EF58DCD4C2D}" srcOrd="10" destOrd="0" presId="urn:microsoft.com/office/officeart/2018/2/layout/IconCircleList"/>
    <dgm:cxn modelId="{5D184C90-0681-4161-B2D9-88E3304494A1}" type="presParOf" srcId="{27791A1E-FAD5-4B96-80FD-0EF58DCD4C2D}" destId="{6D379253-DC6D-4EBB-9E42-98C4E59191B5}" srcOrd="0" destOrd="0" presId="urn:microsoft.com/office/officeart/2018/2/layout/IconCircleList"/>
    <dgm:cxn modelId="{691BABA3-09F9-4EE3-A4FE-9E84B4F4973F}" type="presParOf" srcId="{27791A1E-FAD5-4B96-80FD-0EF58DCD4C2D}" destId="{58132858-74BE-451E-AEEC-0DF534868C1A}" srcOrd="1" destOrd="0" presId="urn:microsoft.com/office/officeart/2018/2/layout/IconCircleList"/>
    <dgm:cxn modelId="{75CF9BF3-E777-4550-960D-5763F2ACCF09}" type="presParOf" srcId="{27791A1E-FAD5-4B96-80FD-0EF58DCD4C2D}" destId="{C9DC912D-2821-40AE-B20A-2A7BADC0930B}" srcOrd="2" destOrd="0" presId="urn:microsoft.com/office/officeart/2018/2/layout/IconCircleList"/>
    <dgm:cxn modelId="{606D16C7-4796-4D22-B4A0-6DD885067750}" type="presParOf" srcId="{27791A1E-FAD5-4B96-80FD-0EF58DCD4C2D}" destId="{F8111FDA-AAD0-4306-8FE3-93A6D51D872B}" srcOrd="3" destOrd="0" presId="urn:microsoft.com/office/officeart/2018/2/layout/IconCircleList"/>
    <dgm:cxn modelId="{089B8751-314C-4A58-83D5-11F448CC377D}" type="presParOf" srcId="{7C9B9280-19FB-4BD0-90A7-EA9E96078B94}" destId="{0624F289-0CE8-4B6D-B40A-C312E960096F}" srcOrd="11" destOrd="0" presId="urn:microsoft.com/office/officeart/2018/2/layout/IconCircleList"/>
    <dgm:cxn modelId="{0C55EAD4-D978-4B6A-B163-F38A34AC92A4}" type="presParOf" srcId="{7C9B9280-19FB-4BD0-90A7-EA9E96078B94}" destId="{EEB7CC22-5D9D-4396-8083-4383969EE12C}" srcOrd="12" destOrd="0" presId="urn:microsoft.com/office/officeart/2018/2/layout/IconCircleList"/>
    <dgm:cxn modelId="{431C1524-46B1-407C-9EDD-35228CA01B5C}" type="presParOf" srcId="{EEB7CC22-5D9D-4396-8083-4383969EE12C}" destId="{D4601116-7E02-4237-8D7F-5F829037FFDD}" srcOrd="0" destOrd="0" presId="urn:microsoft.com/office/officeart/2018/2/layout/IconCircleList"/>
    <dgm:cxn modelId="{A2450130-1354-473A-B857-12C323EDCBFA}" type="presParOf" srcId="{EEB7CC22-5D9D-4396-8083-4383969EE12C}" destId="{39A3561C-5CC1-4C83-B84E-8A69DE65B9E8}" srcOrd="1" destOrd="0" presId="urn:microsoft.com/office/officeart/2018/2/layout/IconCircleList"/>
    <dgm:cxn modelId="{BB603BD4-9C94-426C-A0AF-ADE268580BD5}" type="presParOf" srcId="{EEB7CC22-5D9D-4396-8083-4383969EE12C}" destId="{B848A581-6161-448B-8C86-715ED92E2C45}" srcOrd="2" destOrd="0" presId="urn:microsoft.com/office/officeart/2018/2/layout/IconCircleList"/>
    <dgm:cxn modelId="{FE47BA3D-9D00-4A35-A3A9-F8D435ED58A2}" type="presParOf" srcId="{EEB7CC22-5D9D-4396-8083-4383969EE12C}" destId="{AEA38C38-A6D3-4C54-AF7A-53328CD91A03}"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D6828E7-3CAC-4622-A3B8-93E23D4A91A1}"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4AB72CB7-D550-4E29-8C08-AD4B0793C624}">
      <dgm:prSet/>
      <dgm:spPr/>
      <dgm:t>
        <a:bodyPr/>
        <a:lstStyle/>
        <a:p>
          <a:r>
            <a:rPr lang="en-US"/>
            <a:t>Patient having high risk score  , these are those patient having</a:t>
          </a:r>
        </a:p>
      </dgm:t>
    </dgm:pt>
    <dgm:pt modelId="{87453988-E506-47E8-8618-5A942C839F45}" type="parTrans" cxnId="{ECE50106-C79F-401F-AF00-73893447AADC}">
      <dgm:prSet/>
      <dgm:spPr/>
      <dgm:t>
        <a:bodyPr/>
        <a:lstStyle/>
        <a:p>
          <a:endParaRPr lang="en-US"/>
        </a:p>
      </dgm:t>
    </dgm:pt>
    <dgm:pt modelId="{1862DF28-401F-4D87-A548-19E99A8F0436}" type="sibTrans" cxnId="{ECE50106-C79F-401F-AF00-73893447AADC}">
      <dgm:prSet/>
      <dgm:spPr/>
      <dgm:t>
        <a:bodyPr/>
        <a:lstStyle/>
        <a:p>
          <a:endParaRPr lang="en-US"/>
        </a:p>
      </dgm:t>
    </dgm:pt>
    <dgm:pt modelId="{3CFE453C-1E58-4ECC-A1C0-A22C03633848}">
      <dgm:prSet/>
      <dgm:spPr/>
      <dgm:t>
        <a:bodyPr/>
        <a:lstStyle/>
        <a:p>
          <a:r>
            <a:rPr lang="en-US"/>
            <a:t>Increased Troponin  </a:t>
          </a:r>
        </a:p>
      </dgm:t>
    </dgm:pt>
    <dgm:pt modelId="{AEE86A1D-2BA0-41EC-B8F5-3791E725EBC3}" type="parTrans" cxnId="{600DDDB6-35BB-4C03-9236-07F284975783}">
      <dgm:prSet/>
      <dgm:spPr/>
      <dgm:t>
        <a:bodyPr/>
        <a:lstStyle/>
        <a:p>
          <a:endParaRPr lang="en-US"/>
        </a:p>
      </dgm:t>
    </dgm:pt>
    <dgm:pt modelId="{997EE179-6BD4-4167-81C1-BB97C07425D9}" type="sibTrans" cxnId="{600DDDB6-35BB-4C03-9236-07F284975783}">
      <dgm:prSet/>
      <dgm:spPr/>
      <dgm:t>
        <a:bodyPr/>
        <a:lstStyle/>
        <a:p>
          <a:endParaRPr lang="en-US"/>
        </a:p>
      </dgm:t>
    </dgm:pt>
    <dgm:pt modelId="{29827204-F81E-4F34-9102-2E6492E5A1F3}">
      <dgm:prSet/>
      <dgm:spPr/>
      <dgm:t>
        <a:bodyPr/>
        <a:lstStyle/>
        <a:p>
          <a:r>
            <a:rPr lang="en-US"/>
            <a:t>Dynamic ST or T wave changes  </a:t>
          </a:r>
        </a:p>
      </dgm:t>
    </dgm:pt>
    <dgm:pt modelId="{487D4E0D-4926-4345-962B-4E8D3C792726}" type="parTrans" cxnId="{8B83A4EE-6517-4EA2-B445-0389C950AAF0}">
      <dgm:prSet/>
      <dgm:spPr/>
      <dgm:t>
        <a:bodyPr/>
        <a:lstStyle/>
        <a:p>
          <a:endParaRPr lang="en-US"/>
        </a:p>
      </dgm:t>
    </dgm:pt>
    <dgm:pt modelId="{488A1C8C-F893-4F2F-9289-B308582489DB}" type="sibTrans" cxnId="{8B83A4EE-6517-4EA2-B445-0389C950AAF0}">
      <dgm:prSet/>
      <dgm:spPr/>
      <dgm:t>
        <a:bodyPr/>
        <a:lstStyle/>
        <a:p>
          <a:endParaRPr lang="en-US"/>
        </a:p>
      </dgm:t>
    </dgm:pt>
    <dgm:pt modelId="{9A8C6921-96F6-446D-902B-7797024B6B2B}">
      <dgm:prSet/>
      <dgm:spPr/>
      <dgm:t>
        <a:bodyPr/>
        <a:lstStyle/>
        <a:p>
          <a:r>
            <a:rPr lang="en-US"/>
            <a:t>Previous MI </a:t>
          </a:r>
        </a:p>
      </dgm:t>
    </dgm:pt>
    <dgm:pt modelId="{B6BC3635-605D-4242-8F73-9FFCFAAD22DE}" type="parTrans" cxnId="{64BFA094-B08D-4261-ACBB-9CDF007272D6}">
      <dgm:prSet/>
      <dgm:spPr/>
      <dgm:t>
        <a:bodyPr/>
        <a:lstStyle/>
        <a:p>
          <a:endParaRPr lang="en-US"/>
        </a:p>
      </dgm:t>
    </dgm:pt>
    <dgm:pt modelId="{9D59BBC5-9C81-461D-A64E-E87A0F08434B}" type="sibTrans" cxnId="{64BFA094-B08D-4261-ACBB-9CDF007272D6}">
      <dgm:prSet/>
      <dgm:spPr/>
      <dgm:t>
        <a:bodyPr/>
        <a:lstStyle/>
        <a:p>
          <a:endParaRPr lang="en-US"/>
        </a:p>
      </dgm:t>
    </dgm:pt>
    <dgm:pt modelId="{3EB97A49-8AB1-478A-9A85-1516380CA1A8}">
      <dgm:prSet/>
      <dgm:spPr/>
      <dgm:t>
        <a:bodyPr/>
        <a:lstStyle/>
        <a:p>
          <a:r>
            <a:rPr lang="en-US"/>
            <a:t>PCI within last 6 months  </a:t>
          </a:r>
        </a:p>
      </dgm:t>
    </dgm:pt>
    <dgm:pt modelId="{1D00514A-33B0-4DD1-B4B2-079434DB22C9}" type="parTrans" cxnId="{A49FF28C-FFB2-4905-8545-ADB7723D0D22}">
      <dgm:prSet/>
      <dgm:spPr/>
      <dgm:t>
        <a:bodyPr/>
        <a:lstStyle/>
        <a:p>
          <a:endParaRPr lang="en-US"/>
        </a:p>
      </dgm:t>
    </dgm:pt>
    <dgm:pt modelId="{F3D60D89-4EA0-46E9-AB2D-960351728569}" type="sibTrans" cxnId="{A49FF28C-FFB2-4905-8545-ADB7723D0D22}">
      <dgm:prSet/>
      <dgm:spPr/>
      <dgm:t>
        <a:bodyPr/>
        <a:lstStyle/>
        <a:p>
          <a:endParaRPr lang="en-US"/>
        </a:p>
      </dgm:t>
    </dgm:pt>
    <dgm:pt modelId="{0E069352-326F-45E7-83FD-DD01C7715A38}">
      <dgm:prSet/>
      <dgm:spPr/>
      <dgm:t>
        <a:bodyPr/>
        <a:lstStyle/>
        <a:p>
          <a:r>
            <a:rPr lang="en-US"/>
            <a:t>Previous CABG  </a:t>
          </a:r>
        </a:p>
      </dgm:t>
    </dgm:pt>
    <dgm:pt modelId="{51027279-9A1A-40A7-B95E-D4870634DADD}" type="parTrans" cxnId="{0EF73ADC-870F-4D25-B837-5343C182B7E1}">
      <dgm:prSet/>
      <dgm:spPr/>
      <dgm:t>
        <a:bodyPr/>
        <a:lstStyle/>
        <a:p>
          <a:endParaRPr lang="en-US"/>
        </a:p>
      </dgm:t>
    </dgm:pt>
    <dgm:pt modelId="{20A10E8E-D8F8-411D-BF43-84E32302C431}" type="sibTrans" cxnId="{0EF73ADC-870F-4D25-B837-5343C182B7E1}">
      <dgm:prSet/>
      <dgm:spPr/>
      <dgm:t>
        <a:bodyPr/>
        <a:lstStyle/>
        <a:p>
          <a:endParaRPr lang="en-US"/>
        </a:p>
      </dgm:t>
    </dgm:pt>
    <dgm:pt modelId="{5E28BF75-D982-4887-A87E-FECCF4EECB34}" type="pres">
      <dgm:prSet presAssocID="{4D6828E7-3CAC-4622-A3B8-93E23D4A91A1}" presName="diagram" presStyleCnt="0">
        <dgm:presLayoutVars>
          <dgm:dir/>
          <dgm:resizeHandles val="exact"/>
        </dgm:presLayoutVars>
      </dgm:prSet>
      <dgm:spPr/>
    </dgm:pt>
    <dgm:pt modelId="{5789F6A0-A8AE-4AA8-8D82-D5556B5B7A77}" type="pres">
      <dgm:prSet presAssocID="{4AB72CB7-D550-4E29-8C08-AD4B0793C624}" presName="node" presStyleLbl="node1" presStyleIdx="0" presStyleCnt="1">
        <dgm:presLayoutVars>
          <dgm:bulletEnabled val="1"/>
        </dgm:presLayoutVars>
      </dgm:prSet>
      <dgm:spPr/>
    </dgm:pt>
  </dgm:ptLst>
  <dgm:cxnLst>
    <dgm:cxn modelId="{ECE50106-C79F-401F-AF00-73893447AADC}" srcId="{4D6828E7-3CAC-4622-A3B8-93E23D4A91A1}" destId="{4AB72CB7-D550-4E29-8C08-AD4B0793C624}" srcOrd="0" destOrd="0" parTransId="{87453988-E506-47E8-8618-5A942C839F45}" sibTransId="{1862DF28-401F-4D87-A548-19E99A8F0436}"/>
    <dgm:cxn modelId="{CB9BD10A-1CD8-46F9-80E2-48E170BFF51E}" type="presOf" srcId="{29827204-F81E-4F34-9102-2E6492E5A1F3}" destId="{5789F6A0-A8AE-4AA8-8D82-D5556B5B7A77}" srcOrd="0" destOrd="2" presId="urn:microsoft.com/office/officeart/2005/8/layout/default"/>
    <dgm:cxn modelId="{BA410A0F-28D0-4A9D-9ADE-6993B310E441}" type="presOf" srcId="{4AB72CB7-D550-4E29-8C08-AD4B0793C624}" destId="{5789F6A0-A8AE-4AA8-8D82-D5556B5B7A77}" srcOrd="0" destOrd="0" presId="urn:microsoft.com/office/officeart/2005/8/layout/default"/>
    <dgm:cxn modelId="{E17DAB17-3825-4592-99D7-D44D8A0FED84}" type="presOf" srcId="{4D6828E7-3CAC-4622-A3B8-93E23D4A91A1}" destId="{5E28BF75-D982-4887-A87E-FECCF4EECB34}" srcOrd="0" destOrd="0" presId="urn:microsoft.com/office/officeart/2005/8/layout/default"/>
    <dgm:cxn modelId="{B3D7D830-A6B2-4F1E-9366-F58259E9EBA0}" type="presOf" srcId="{0E069352-326F-45E7-83FD-DD01C7715A38}" destId="{5789F6A0-A8AE-4AA8-8D82-D5556B5B7A77}" srcOrd="0" destOrd="5" presId="urn:microsoft.com/office/officeart/2005/8/layout/default"/>
    <dgm:cxn modelId="{4C097231-C7DA-423E-9DFC-B1CC31733F58}" type="presOf" srcId="{3EB97A49-8AB1-478A-9A85-1516380CA1A8}" destId="{5789F6A0-A8AE-4AA8-8D82-D5556B5B7A77}" srcOrd="0" destOrd="4" presId="urn:microsoft.com/office/officeart/2005/8/layout/default"/>
    <dgm:cxn modelId="{A49FF28C-FFB2-4905-8545-ADB7723D0D22}" srcId="{4AB72CB7-D550-4E29-8C08-AD4B0793C624}" destId="{3EB97A49-8AB1-478A-9A85-1516380CA1A8}" srcOrd="3" destOrd="0" parTransId="{1D00514A-33B0-4DD1-B4B2-079434DB22C9}" sibTransId="{F3D60D89-4EA0-46E9-AB2D-960351728569}"/>
    <dgm:cxn modelId="{64BFA094-B08D-4261-ACBB-9CDF007272D6}" srcId="{4AB72CB7-D550-4E29-8C08-AD4B0793C624}" destId="{9A8C6921-96F6-446D-902B-7797024B6B2B}" srcOrd="2" destOrd="0" parTransId="{B6BC3635-605D-4242-8F73-9FFCFAAD22DE}" sibTransId="{9D59BBC5-9C81-461D-A64E-E87A0F08434B}"/>
    <dgm:cxn modelId="{B52F149C-D513-4E5F-8270-3F5B404EF76C}" type="presOf" srcId="{9A8C6921-96F6-446D-902B-7797024B6B2B}" destId="{5789F6A0-A8AE-4AA8-8D82-D5556B5B7A77}" srcOrd="0" destOrd="3" presId="urn:microsoft.com/office/officeart/2005/8/layout/default"/>
    <dgm:cxn modelId="{600DDDB6-35BB-4C03-9236-07F284975783}" srcId="{4AB72CB7-D550-4E29-8C08-AD4B0793C624}" destId="{3CFE453C-1E58-4ECC-A1C0-A22C03633848}" srcOrd="0" destOrd="0" parTransId="{AEE86A1D-2BA0-41EC-B8F5-3791E725EBC3}" sibTransId="{997EE179-6BD4-4167-81C1-BB97C07425D9}"/>
    <dgm:cxn modelId="{0EF73ADC-870F-4D25-B837-5343C182B7E1}" srcId="{4AB72CB7-D550-4E29-8C08-AD4B0793C624}" destId="{0E069352-326F-45E7-83FD-DD01C7715A38}" srcOrd="4" destOrd="0" parTransId="{51027279-9A1A-40A7-B95E-D4870634DADD}" sibTransId="{20A10E8E-D8F8-411D-BF43-84E32302C431}"/>
    <dgm:cxn modelId="{8B83A4EE-6517-4EA2-B445-0389C950AAF0}" srcId="{4AB72CB7-D550-4E29-8C08-AD4B0793C624}" destId="{29827204-F81E-4F34-9102-2E6492E5A1F3}" srcOrd="1" destOrd="0" parTransId="{487D4E0D-4926-4345-962B-4E8D3C792726}" sibTransId="{488A1C8C-F893-4F2F-9289-B308582489DB}"/>
    <dgm:cxn modelId="{DF27E2FF-07BA-4503-A022-BF50D2D9F4D5}" type="presOf" srcId="{3CFE453C-1E58-4ECC-A1C0-A22C03633848}" destId="{5789F6A0-A8AE-4AA8-8D82-D5556B5B7A77}" srcOrd="0" destOrd="1" presId="urn:microsoft.com/office/officeart/2005/8/layout/default"/>
    <dgm:cxn modelId="{D3CE1FB9-9809-4501-9675-EDB261072119}" type="presParOf" srcId="{5E28BF75-D982-4887-A87E-FECCF4EECB34}" destId="{5789F6A0-A8AE-4AA8-8D82-D5556B5B7A77}"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D73C041-1CD1-4456-86BD-9DF70BD63993}"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4E3D1828-5771-43CB-B09D-DBC9702A44F4}">
      <dgm:prSet custT="1"/>
      <dgm:spPr/>
      <dgm:t>
        <a:bodyPr/>
        <a:lstStyle/>
        <a:p>
          <a:r>
            <a:rPr lang="en-US" sz="2400" dirty="0"/>
            <a:t>O2 </a:t>
          </a:r>
        </a:p>
      </dgm:t>
    </dgm:pt>
    <dgm:pt modelId="{E9962382-84D8-4F98-A7BA-404B46FD4CA3}" type="parTrans" cxnId="{DD1CFBD9-8918-4CDC-84CD-8BCE0EB6ECC3}">
      <dgm:prSet/>
      <dgm:spPr/>
      <dgm:t>
        <a:bodyPr/>
        <a:lstStyle/>
        <a:p>
          <a:endParaRPr lang="en-US"/>
        </a:p>
      </dgm:t>
    </dgm:pt>
    <dgm:pt modelId="{DAF82171-72E4-4183-BE52-AE30945117DA}" type="sibTrans" cxnId="{DD1CFBD9-8918-4CDC-84CD-8BCE0EB6ECC3}">
      <dgm:prSet/>
      <dgm:spPr/>
      <dgm:t>
        <a:bodyPr/>
        <a:lstStyle/>
        <a:p>
          <a:endParaRPr lang="en-US"/>
        </a:p>
      </dgm:t>
    </dgm:pt>
    <dgm:pt modelId="{58C4F375-843D-4E39-B26E-3400C95612BF}">
      <dgm:prSet custT="1"/>
      <dgm:spPr/>
      <dgm:t>
        <a:bodyPr/>
        <a:lstStyle/>
        <a:p>
          <a:r>
            <a:rPr lang="en-US" sz="2400"/>
            <a:t>Morphine and anti emetic</a:t>
          </a:r>
        </a:p>
      </dgm:t>
    </dgm:pt>
    <dgm:pt modelId="{97F9C0DE-C99D-4F74-9783-92E901BAB39A}" type="parTrans" cxnId="{59E4D52C-978D-4C6B-A447-AA20C0759E32}">
      <dgm:prSet/>
      <dgm:spPr/>
      <dgm:t>
        <a:bodyPr/>
        <a:lstStyle/>
        <a:p>
          <a:endParaRPr lang="en-US"/>
        </a:p>
      </dgm:t>
    </dgm:pt>
    <dgm:pt modelId="{D94F0600-3727-4A00-A29C-4D12EC4D9146}" type="sibTrans" cxnId="{59E4D52C-978D-4C6B-A447-AA20C0759E32}">
      <dgm:prSet/>
      <dgm:spPr/>
      <dgm:t>
        <a:bodyPr/>
        <a:lstStyle/>
        <a:p>
          <a:endParaRPr lang="en-US"/>
        </a:p>
      </dgm:t>
    </dgm:pt>
    <dgm:pt modelId="{B36C3055-B176-4ED3-8AFE-58CB2C2819B2}">
      <dgm:prSet custT="1"/>
      <dgm:spPr/>
      <dgm:t>
        <a:bodyPr/>
        <a:lstStyle/>
        <a:p>
          <a:r>
            <a:rPr lang="en-US" sz="2400"/>
            <a:t>Aspirin </a:t>
          </a:r>
        </a:p>
      </dgm:t>
    </dgm:pt>
    <dgm:pt modelId="{EACC7B01-CAA8-4394-84D5-D245A54AD09F}" type="parTrans" cxnId="{A342DC14-CF59-400A-89A7-B2E9EB5D7E6E}">
      <dgm:prSet/>
      <dgm:spPr/>
      <dgm:t>
        <a:bodyPr/>
        <a:lstStyle/>
        <a:p>
          <a:endParaRPr lang="en-US"/>
        </a:p>
      </dgm:t>
    </dgm:pt>
    <dgm:pt modelId="{DEF3B0DB-DE17-471F-94F9-864909C9694F}" type="sibTrans" cxnId="{A342DC14-CF59-400A-89A7-B2E9EB5D7E6E}">
      <dgm:prSet/>
      <dgm:spPr/>
      <dgm:t>
        <a:bodyPr/>
        <a:lstStyle/>
        <a:p>
          <a:endParaRPr lang="en-US"/>
        </a:p>
      </dgm:t>
    </dgm:pt>
    <dgm:pt modelId="{13EA4579-13F3-46CD-8CEC-1C6B82EAFA06}">
      <dgm:prSet custT="1"/>
      <dgm:spPr/>
      <dgm:t>
        <a:bodyPr/>
        <a:lstStyle/>
        <a:p>
          <a:r>
            <a:rPr lang="en-US" sz="2400" kern="1200" dirty="0" err="1"/>
            <a:t>Clopidrogrel</a:t>
          </a:r>
          <a:r>
            <a:rPr lang="en-US" sz="2400" kern="1200" dirty="0"/>
            <a:t> (</a:t>
          </a:r>
          <a:r>
            <a:rPr lang="en-US" sz="2000" kern="1200" dirty="0">
              <a:solidFill>
                <a:prstClr val="white"/>
              </a:solidFill>
              <a:latin typeface="Calibri" panose="020F0502020204030204"/>
              <a:ea typeface="+mn-ea"/>
              <a:cs typeface="+mn-cs"/>
            </a:rPr>
            <a:t>Plavix )- anti platelet agent  OR </a:t>
          </a:r>
          <a:r>
            <a:rPr lang="en-GB" sz="2000" kern="1200" dirty="0">
              <a:solidFill>
                <a:prstClr val="white"/>
              </a:solidFill>
              <a:latin typeface="Calibri" panose="020F0502020204030204"/>
              <a:ea typeface="+mn-ea"/>
              <a:cs typeface="+mn-cs"/>
            </a:rPr>
            <a:t> : Dual AP therapy with Aspirin &amp; Prasugrel or ticagrelor</a:t>
          </a:r>
          <a:endParaRPr lang="en-US" sz="2000" kern="1200" dirty="0">
            <a:solidFill>
              <a:prstClr val="white"/>
            </a:solidFill>
            <a:latin typeface="Calibri" panose="020F0502020204030204"/>
            <a:ea typeface="+mn-ea"/>
            <a:cs typeface="+mn-cs"/>
          </a:endParaRPr>
        </a:p>
      </dgm:t>
    </dgm:pt>
    <dgm:pt modelId="{67DD927F-BB41-4CD6-B3A6-0508AD953CD4}" type="parTrans" cxnId="{4AD5C04C-FCD9-43EC-AD87-EB6E61B79435}">
      <dgm:prSet/>
      <dgm:spPr/>
      <dgm:t>
        <a:bodyPr/>
        <a:lstStyle/>
        <a:p>
          <a:endParaRPr lang="en-US"/>
        </a:p>
      </dgm:t>
    </dgm:pt>
    <dgm:pt modelId="{74FBE9BD-769A-4BB8-83B6-18948FF3AC7D}" type="sibTrans" cxnId="{4AD5C04C-FCD9-43EC-AD87-EB6E61B79435}">
      <dgm:prSet/>
      <dgm:spPr/>
      <dgm:t>
        <a:bodyPr/>
        <a:lstStyle/>
        <a:p>
          <a:endParaRPr lang="en-US"/>
        </a:p>
      </dgm:t>
    </dgm:pt>
    <dgm:pt modelId="{F8D2F537-E4A9-4C8C-8163-18D07ABDAC9A}">
      <dgm:prSet custT="1"/>
      <dgm:spPr/>
      <dgm:t>
        <a:bodyPr/>
        <a:lstStyle/>
        <a:p>
          <a:r>
            <a:rPr lang="en-US" sz="2400" dirty="0" err="1"/>
            <a:t>Enoxaprin</a:t>
          </a:r>
          <a:r>
            <a:rPr lang="en-US" sz="2400" dirty="0"/>
            <a:t>-  low molecular heparin</a:t>
          </a:r>
        </a:p>
      </dgm:t>
    </dgm:pt>
    <dgm:pt modelId="{F3A21F36-26F7-4135-997F-DDCB53DEA805}" type="parTrans" cxnId="{80ABC115-444F-4FF5-9599-7C223BE73D63}">
      <dgm:prSet/>
      <dgm:spPr/>
      <dgm:t>
        <a:bodyPr/>
        <a:lstStyle/>
        <a:p>
          <a:endParaRPr lang="en-US"/>
        </a:p>
      </dgm:t>
    </dgm:pt>
    <dgm:pt modelId="{EB858A6D-C300-4230-97A8-B1172863B210}" type="sibTrans" cxnId="{80ABC115-444F-4FF5-9599-7C223BE73D63}">
      <dgm:prSet/>
      <dgm:spPr/>
      <dgm:t>
        <a:bodyPr/>
        <a:lstStyle/>
        <a:p>
          <a:endParaRPr lang="en-US"/>
        </a:p>
      </dgm:t>
    </dgm:pt>
    <dgm:pt modelId="{1415296B-2AE1-44E0-BF00-2401A9550223}">
      <dgm:prSet custT="1"/>
      <dgm:spPr/>
      <dgm:t>
        <a:bodyPr/>
        <a:lstStyle/>
        <a:p>
          <a:r>
            <a:rPr lang="en-US" sz="2400" dirty="0"/>
            <a:t>Beta blocker</a:t>
          </a:r>
        </a:p>
        <a:p>
          <a:r>
            <a:rPr lang="en-US" sz="2400" dirty="0"/>
            <a:t>(Bisoprolol)  </a:t>
          </a:r>
        </a:p>
      </dgm:t>
    </dgm:pt>
    <dgm:pt modelId="{A770B2A5-B194-40CF-811A-4ABAC65C31B8}" type="parTrans" cxnId="{0C177A7C-0BFC-4A8A-832E-1E8A42591CC7}">
      <dgm:prSet/>
      <dgm:spPr/>
      <dgm:t>
        <a:bodyPr/>
        <a:lstStyle/>
        <a:p>
          <a:endParaRPr lang="en-US"/>
        </a:p>
      </dgm:t>
    </dgm:pt>
    <dgm:pt modelId="{ADE0014E-8465-44AC-B295-763987E97D8A}" type="sibTrans" cxnId="{0C177A7C-0BFC-4A8A-832E-1E8A42591CC7}">
      <dgm:prSet/>
      <dgm:spPr/>
      <dgm:t>
        <a:bodyPr/>
        <a:lstStyle/>
        <a:p>
          <a:endParaRPr lang="en-US"/>
        </a:p>
      </dgm:t>
    </dgm:pt>
    <dgm:pt modelId="{5EA27DEB-8848-4E3B-B8C0-C5C79D124804}">
      <dgm:prSet custT="1"/>
      <dgm:spPr/>
      <dgm:t>
        <a:bodyPr/>
        <a:lstStyle/>
        <a:p>
          <a:r>
            <a:rPr lang="en-US" sz="2400" dirty="0"/>
            <a:t>ACE-Inhibitors</a:t>
          </a:r>
        </a:p>
      </dgm:t>
    </dgm:pt>
    <dgm:pt modelId="{82C8C936-5981-46D8-A8BA-EC0E42C445C2}" type="parTrans" cxnId="{3A19E540-4D71-4BBB-80F4-DBDB85A01B2F}">
      <dgm:prSet/>
      <dgm:spPr/>
      <dgm:t>
        <a:bodyPr/>
        <a:lstStyle/>
        <a:p>
          <a:endParaRPr lang="en-US"/>
        </a:p>
      </dgm:t>
    </dgm:pt>
    <dgm:pt modelId="{A672ADBE-9BFE-4CAE-8AFD-24D34A64DF5D}" type="sibTrans" cxnId="{3A19E540-4D71-4BBB-80F4-DBDB85A01B2F}">
      <dgm:prSet/>
      <dgm:spPr/>
      <dgm:t>
        <a:bodyPr/>
        <a:lstStyle/>
        <a:p>
          <a:endParaRPr lang="en-US"/>
        </a:p>
      </dgm:t>
    </dgm:pt>
    <dgm:pt modelId="{2C6F9F11-5214-4A26-BDEA-C449B257D530}">
      <dgm:prSet custT="1"/>
      <dgm:spPr/>
      <dgm:t>
        <a:bodyPr/>
        <a:lstStyle/>
        <a:p>
          <a:r>
            <a:rPr lang="en-US" sz="2400" dirty="0"/>
            <a:t>Nitrates </a:t>
          </a:r>
        </a:p>
      </dgm:t>
    </dgm:pt>
    <dgm:pt modelId="{C53169C4-68A2-4AF8-A95D-6D62AF7CDB62}" type="parTrans" cxnId="{3BC2B49C-CEF3-411F-8A5C-F71A3E08E8FC}">
      <dgm:prSet/>
      <dgm:spPr/>
      <dgm:t>
        <a:bodyPr/>
        <a:lstStyle/>
        <a:p>
          <a:endParaRPr lang="en-US"/>
        </a:p>
      </dgm:t>
    </dgm:pt>
    <dgm:pt modelId="{8254515B-6925-4FD0-B8F0-A061A677BFB0}" type="sibTrans" cxnId="{3BC2B49C-CEF3-411F-8A5C-F71A3E08E8FC}">
      <dgm:prSet/>
      <dgm:spPr/>
      <dgm:t>
        <a:bodyPr/>
        <a:lstStyle/>
        <a:p>
          <a:endParaRPr lang="en-US"/>
        </a:p>
      </dgm:t>
    </dgm:pt>
    <dgm:pt modelId="{036C8846-7995-41D8-B89E-CB7B784A3486}">
      <dgm:prSet custT="1"/>
      <dgm:spPr/>
      <dgm:t>
        <a:bodyPr/>
        <a:lstStyle/>
        <a:p>
          <a:r>
            <a:rPr lang="en-US" sz="2400" dirty="0"/>
            <a:t>Statins</a:t>
          </a:r>
        </a:p>
      </dgm:t>
    </dgm:pt>
    <dgm:pt modelId="{0EEBE703-70F0-4575-A068-51761F096D01}" type="parTrans" cxnId="{2D0EDB31-1151-4E54-B3F2-650626DACA81}">
      <dgm:prSet/>
      <dgm:spPr/>
      <dgm:t>
        <a:bodyPr/>
        <a:lstStyle/>
        <a:p>
          <a:endParaRPr lang="en-US"/>
        </a:p>
      </dgm:t>
    </dgm:pt>
    <dgm:pt modelId="{D546B533-0991-4C63-9877-621D2C3BFB24}" type="sibTrans" cxnId="{2D0EDB31-1151-4E54-B3F2-650626DACA81}">
      <dgm:prSet/>
      <dgm:spPr/>
      <dgm:t>
        <a:bodyPr/>
        <a:lstStyle/>
        <a:p>
          <a:endParaRPr lang="en-US"/>
        </a:p>
      </dgm:t>
    </dgm:pt>
    <dgm:pt modelId="{E678E7C8-DACE-40A2-81C3-6529D3A82511}" type="pres">
      <dgm:prSet presAssocID="{4D73C041-1CD1-4456-86BD-9DF70BD63993}" presName="Name0" presStyleCnt="0">
        <dgm:presLayoutVars>
          <dgm:dir/>
          <dgm:resizeHandles val="exact"/>
        </dgm:presLayoutVars>
      </dgm:prSet>
      <dgm:spPr/>
    </dgm:pt>
    <dgm:pt modelId="{8195DAE0-D4B9-40BF-ADF0-1DC27969B6C2}" type="pres">
      <dgm:prSet presAssocID="{4E3D1828-5771-43CB-B09D-DBC9702A44F4}" presName="node" presStyleLbl="node1" presStyleIdx="0" presStyleCnt="9">
        <dgm:presLayoutVars>
          <dgm:bulletEnabled val="1"/>
        </dgm:presLayoutVars>
      </dgm:prSet>
      <dgm:spPr/>
    </dgm:pt>
    <dgm:pt modelId="{562150CD-D242-4FAF-9478-C8AAF5CC5E7B}" type="pres">
      <dgm:prSet presAssocID="{DAF82171-72E4-4183-BE52-AE30945117DA}" presName="sibTrans" presStyleLbl="sibTrans1D1" presStyleIdx="0" presStyleCnt="8"/>
      <dgm:spPr/>
    </dgm:pt>
    <dgm:pt modelId="{DE35D2D0-37F5-4F5D-B12B-C8DAD74A09C4}" type="pres">
      <dgm:prSet presAssocID="{DAF82171-72E4-4183-BE52-AE30945117DA}" presName="connectorText" presStyleLbl="sibTrans1D1" presStyleIdx="0" presStyleCnt="8"/>
      <dgm:spPr/>
    </dgm:pt>
    <dgm:pt modelId="{0B783F86-532E-474D-97BB-F4D0F8AA7A88}" type="pres">
      <dgm:prSet presAssocID="{58C4F375-843D-4E39-B26E-3400C95612BF}" presName="node" presStyleLbl="node1" presStyleIdx="1" presStyleCnt="9">
        <dgm:presLayoutVars>
          <dgm:bulletEnabled val="1"/>
        </dgm:presLayoutVars>
      </dgm:prSet>
      <dgm:spPr/>
    </dgm:pt>
    <dgm:pt modelId="{ADAB345F-73B7-4BF8-96AD-61FCD539A1FA}" type="pres">
      <dgm:prSet presAssocID="{D94F0600-3727-4A00-A29C-4D12EC4D9146}" presName="sibTrans" presStyleLbl="sibTrans1D1" presStyleIdx="1" presStyleCnt="8"/>
      <dgm:spPr/>
    </dgm:pt>
    <dgm:pt modelId="{589BF3EE-DBEB-435C-B27F-898006A5D4F3}" type="pres">
      <dgm:prSet presAssocID="{D94F0600-3727-4A00-A29C-4D12EC4D9146}" presName="connectorText" presStyleLbl="sibTrans1D1" presStyleIdx="1" presStyleCnt="8"/>
      <dgm:spPr/>
    </dgm:pt>
    <dgm:pt modelId="{13D7AAA2-8B2B-467C-BC03-03928EDB863B}" type="pres">
      <dgm:prSet presAssocID="{B36C3055-B176-4ED3-8AFE-58CB2C2819B2}" presName="node" presStyleLbl="node1" presStyleIdx="2" presStyleCnt="9">
        <dgm:presLayoutVars>
          <dgm:bulletEnabled val="1"/>
        </dgm:presLayoutVars>
      </dgm:prSet>
      <dgm:spPr/>
    </dgm:pt>
    <dgm:pt modelId="{56F59CB6-D457-466A-A04E-1659CCFCD76E}" type="pres">
      <dgm:prSet presAssocID="{DEF3B0DB-DE17-471F-94F9-864909C9694F}" presName="sibTrans" presStyleLbl="sibTrans1D1" presStyleIdx="2" presStyleCnt="8"/>
      <dgm:spPr/>
    </dgm:pt>
    <dgm:pt modelId="{80638361-D74D-467A-BC87-091C9EECF29D}" type="pres">
      <dgm:prSet presAssocID="{DEF3B0DB-DE17-471F-94F9-864909C9694F}" presName="connectorText" presStyleLbl="sibTrans1D1" presStyleIdx="2" presStyleCnt="8"/>
      <dgm:spPr/>
    </dgm:pt>
    <dgm:pt modelId="{3583BB4C-61CF-41F2-8DE4-B76A79884716}" type="pres">
      <dgm:prSet presAssocID="{13EA4579-13F3-46CD-8CEC-1C6B82EAFA06}" presName="node" presStyleLbl="node1" presStyleIdx="3" presStyleCnt="9" custScaleX="152236">
        <dgm:presLayoutVars>
          <dgm:bulletEnabled val="1"/>
        </dgm:presLayoutVars>
      </dgm:prSet>
      <dgm:spPr/>
    </dgm:pt>
    <dgm:pt modelId="{A7FF4E67-CC9B-461E-AAFD-8EB38FCB8B1C}" type="pres">
      <dgm:prSet presAssocID="{74FBE9BD-769A-4BB8-83B6-18948FF3AC7D}" presName="sibTrans" presStyleLbl="sibTrans1D1" presStyleIdx="3" presStyleCnt="8"/>
      <dgm:spPr/>
    </dgm:pt>
    <dgm:pt modelId="{2A2E30F8-5C5A-495E-95F8-588B55FC01FF}" type="pres">
      <dgm:prSet presAssocID="{74FBE9BD-769A-4BB8-83B6-18948FF3AC7D}" presName="connectorText" presStyleLbl="sibTrans1D1" presStyleIdx="3" presStyleCnt="8"/>
      <dgm:spPr/>
    </dgm:pt>
    <dgm:pt modelId="{01FDD205-121E-4162-8392-12D24505BECF}" type="pres">
      <dgm:prSet presAssocID="{F8D2F537-E4A9-4C8C-8163-18D07ABDAC9A}" presName="node" presStyleLbl="node1" presStyleIdx="4" presStyleCnt="9">
        <dgm:presLayoutVars>
          <dgm:bulletEnabled val="1"/>
        </dgm:presLayoutVars>
      </dgm:prSet>
      <dgm:spPr/>
    </dgm:pt>
    <dgm:pt modelId="{FD2466B4-1142-4D45-9B86-499C5ECC75FC}" type="pres">
      <dgm:prSet presAssocID="{EB858A6D-C300-4230-97A8-B1172863B210}" presName="sibTrans" presStyleLbl="sibTrans1D1" presStyleIdx="4" presStyleCnt="8"/>
      <dgm:spPr/>
    </dgm:pt>
    <dgm:pt modelId="{55F260A5-6078-4896-A73C-9B973DE1D242}" type="pres">
      <dgm:prSet presAssocID="{EB858A6D-C300-4230-97A8-B1172863B210}" presName="connectorText" presStyleLbl="sibTrans1D1" presStyleIdx="4" presStyleCnt="8"/>
      <dgm:spPr/>
    </dgm:pt>
    <dgm:pt modelId="{C9C63C85-A7D8-4807-BE00-ABD4B35D439D}" type="pres">
      <dgm:prSet presAssocID="{1415296B-2AE1-44E0-BF00-2401A9550223}" presName="node" presStyleLbl="node1" presStyleIdx="5" presStyleCnt="9">
        <dgm:presLayoutVars>
          <dgm:bulletEnabled val="1"/>
        </dgm:presLayoutVars>
      </dgm:prSet>
      <dgm:spPr/>
    </dgm:pt>
    <dgm:pt modelId="{4B0B5AE5-79CF-4105-8C23-4E3949FD20CB}" type="pres">
      <dgm:prSet presAssocID="{ADE0014E-8465-44AC-B295-763987E97D8A}" presName="sibTrans" presStyleLbl="sibTrans1D1" presStyleIdx="5" presStyleCnt="8"/>
      <dgm:spPr/>
    </dgm:pt>
    <dgm:pt modelId="{63B29087-6672-495C-B539-EE6A3E31A30D}" type="pres">
      <dgm:prSet presAssocID="{ADE0014E-8465-44AC-B295-763987E97D8A}" presName="connectorText" presStyleLbl="sibTrans1D1" presStyleIdx="5" presStyleCnt="8"/>
      <dgm:spPr/>
    </dgm:pt>
    <dgm:pt modelId="{0514D4F9-E715-45A5-9265-2CD57AF99CF4}" type="pres">
      <dgm:prSet presAssocID="{5EA27DEB-8848-4E3B-B8C0-C5C79D124804}" presName="node" presStyleLbl="node1" presStyleIdx="6" presStyleCnt="9">
        <dgm:presLayoutVars>
          <dgm:bulletEnabled val="1"/>
        </dgm:presLayoutVars>
      </dgm:prSet>
      <dgm:spPr/>
    </dgm:pt>
    <dgm:pt modelId="{ECCB12E1-65B8-49DB-A173-AD72F9146224}" type="pres">
      <dgm:prSet presAssocID="{A672ADBE-9BFE-4CAE-8AFD-24D34A64DF5D}" presName="sibTrans" presStyleLbl="sibTrans1D1" presStyleIdx="6" presStyleCnt="8"/>
      <dgm:spPr/>
    </dgm:pt>
    <dgm:pt modelId="{DED5CAA9-D347-40E4-9BBB-573AE1BDA942}" type="pres">
      <dgm:prSet presAssocID="{A672ADBE-9BFE-4CAE-8AFD-24D34A64DF5D}" presName="connectorText" presStyleLbl="sibTrans1D1" presStyleIdx="6" presStyleCnt="8"/>
      <dgm:spPr/>
    </dgm:pt>
    <dgm:pt modelId="{99E44879-21A1-4749-A15A-8555933D476D}" type="pres">
      <dgm:prSet presAssocID="{2C6F9F11-5214-4A26-BDEA-C449B257D530}" presName="node" presStyleLbl="node1" presStyleIdx="7" presStyleCnt="9">
        <dgm:presLayoutVars>
          <dgm:bulletEnabled val="1"/>
        </dgm:presLayoutVars>
      </dgm:prSet>
      <dgm:spPr/>
    </dgm:pt>
    <dgm:pt modelId="{74936B94-1D92-4900-9185-D57B7397FA4D}" type="pres">
      <dgm:prSet presAssocID="{8254515B-6925-4FD0-B8F0-A061A677BFB0}" presName="sibTrans" presStyleLbl="sibTrans1D1" presStyleIdx="7" presStyleCnt="8"/>
      <dgm:spPr/>
    </dgm:pt>
    <dgm:pt modelId="{1ED34EA5-D1E8-4FCD-ADDF-EF214F2FFE9B}" type="pres">
      <dgm:prSet presAssocID="{8254515B-6925-4FD0-B8F0-A061A677BFB0}" presName="connectorText" presStyleLbl="sibTrans1D1" presStyleIdx="7" presStyleCnt="8"/>
      <dgm:spPr/>
    </dgm:pt>
    <dgm:pt modelId="{10FC4189-A19C-4D34-AE44-E90246D77C62}" type="pres">
      <dgm:prSet presAssocID="{036C8846-7995-41D8-B89E-CB7B784A3486}" presName="node" presStyleLbl="node1" presStyleIdx="8" presStyleCnt="9">
        <dgm:presLayoutVars>
          <dgm:bulletEnabled val="1"/>
        </dgm:presLayoutVars>
      </dgm:prSet>
      <dgm:spPr/>
    </dgm:pt>
  </dgm:ptLst>
  <dgm:cxnLst>
    <dgm:cxn modelId="{28BDDF02-EF26-4B12-BAD2-010CC226E72D}" type="presOf" srcId="{D94F0600-3727-4A00-A29C-4D12EC4D9146}" destId="{589BF3EE-DBEB-435C-B27F-898006A5D4F3}" srcOrd="1" destOrd="0" presId="urn:microsoft.com/office/officeart/2016/7/layout/RepeatingBendingProcessNew"/>
    <dgm:cxn modelId="{5782C50B-D1FA-4D56-801A-CDE94D36A223}" type="presOf" srcId="{4E3D1828-5771-43CB-B09D-DBC9702A44F4}" destId="{8195DAE0-D4B9-40BF-ADF0-1DC27969B6C2}" srcOrd="0" destOrd="0" presId="urn:microsoft.com/office/officeart/2016/7/layout/RepeatingBendingProcessNew"/>
    <dgm:cxn modelId="{5245E80E-130D-4861-A595-901A368D8929}" type="presOf" srcId="{DAF82171-72E4-4183-BE52-AE30945117DA}" destId="{DE35D2D0-37F5-4F5D-B12B-C8DAD74A09C4}" srcOrd="1" destOrd="0" presId="urn:microsoft.com/office/officeart/2016/7/layout/RepeatingBendingProcessNew"/>
    <dgm:cxn modelId="{A342DC14-CF59-400A-89A7-B2E9EB5D7E6E}" srcId="{4D73C041-1CD1-4456-86BD-9DF70BD63993}" destId="{B36C3055-B176-4ED3-8AFE-58CB2C2819B2}" srcOrd="2" destOrd="0" parTransId="{EACC7B01-CAA8-4394-84D5-D245A54AD09F}" sibTransId="{DEF3B0DB-DE17-471F-94F9-864909C9694F}"/>
    <dgm:cxn modelId="{E71B0915-152F-4AA3-AC43-AC3C6108F3F4}" type="presOf" srcId="{036C8846-7995-41D8-B89E-CB7B784A3486}" destId="{10FC4189-A19C-4D34-AE44-E90246D77C62}" srcOrd="0" destOrd="0" presId="urn:microsoft.com/office/officeart/2016/7/layout/RepeatingBendingProcessNew"/>
    <dgm:cxn modelId="{80ABC115-444F-4FF5-9599-7C223BE73D63}" srcId="{4D73C041-1CD1-4456-86BD-9DF70BD63993}" destId="{F8D2F537-E4A9-4C8C-8163-18D07ABDAC9A}" srcOrd="4" destOrd="0" parTransId="{F3A21F36-26F7-4135-997F-DDCB53DEA805}" sibTransId="{EB858A6D-C300-4230-97A8-B1172863B210}"/>
    <dgm:cxn modelId="{3E192C16-4361-4B34-8A08-D56D22E30561}" type="presOf" srcId="{DAF82171-72E4-4183-BE52-AE30945117DA}" destId="{562150CD-D242-4FAF-9478-C8AAF5CC5E7B}" srcOrd="0" destOrd="0" presId="urn:microsoft.com/office/officeart/2016/7/layout/RepeatingBendingProcessNew"/>
    <dgm:cxn modelId="{3D7DF81D-A207-4023-9F7C-87F9CCF67C8A}" type="presOf" srcId="{ADE0014E-8465-44AC-B295-763987E97D8A}" destId="{4B0B5AE5-79CF-4105-8C23-4E3949FD20CB}" srcOrd="0" destOrd="0" presId="urn:microsoft.com/office/officeart/2016/7/layout/RepeatingBendingProcessNew"/>
    <dgm:cxn modelId="{55263E29-B1B4-4CAD-B0A1-726575653B03}" type="presOf" srcId="{EB858A6D-C300-4230-97A8-B1172863B210}" destId="{55F260A5-6078-4896-A73C-9B973DE1D242}" srcOrd="1" destOrd="0" presId="urn:microsoft.com/office/officeart/2016/7/layout/RepeatingBendingProcessNew"/>
    <dgm:cxn modelId="{3A025E29-D810-4869-A590-51A18B2D95B0}" type="presOf" srcId="{8254515B-6925-4FD0-B8F0-A061A677BFB0}" destId="{1ED34EA5-D1E8-4FCD-ADDF-EF214F2FFE9B}" srcOrd="1" destOrd="0" presId="urn:microsoft.com/office/officeart/2016/7/layout/RepeatingBendingProcessNew"/>
    <dgm:cxn modelId="{59E4D52C-978D-4C6B-A447-AA20C0759E32}" srcId="{4D73C041-1CD1-4456-86BD-9DF70BD63993}" destId="{58C4F375-843D-4E39-B26E-3400C95612BF}" srcOrd="1" destOrd="0" parTransId="{97F9C0DE-C99D-4F74-9783-92E901BAB39A}" sibTransId="{D94F0600-3727-4A00-A29C-4D12EC4D9146}"/>
    <dgm:cxn modelId="{CE40EA2D-C555-4EEC-90F7-BD521D425A17}" type="presOf" srcId="{ADE0014E-8465-44AC-B295-763987E97D8A}" destId="{63B29087-6672-495C-B539-EE6A3E31A30D}" srcOrd="1" destOrd="0" presId="urn:microsoft.com/office/officeart/2016/7/layout/RepeatingBendingProcessNew"/>
    <dgm:cxn modelId="{2D0EDB31-1151-4E54-B3F2-650626DACA81}" srcId="{4D73C041-1CD1-4456-86BD-9DF70BD63993}" destId="{036C8846-7995-41D8-B89E-CB7B784A3486}" srcOrd="8" destOrd="0" parTransId="{0EEBE703-70F0-4575-A068-51761F096D01}" sibTransId="{D546B533-0991-4C63-9877-621D2C3BFB24}"/>
    <dgm:cxn modelId="{18DDC034-86E5-4CAC-8648-E9A7B75CBA97}" type="presOf" srcId="{4D73C041-1CD1-4456-86BD-9DF70BD63993}" destId="{E678E7C8-DACE-40A2-81C3-6529D3A82511}" srcOrd="0" destOrd="0" presId="urn:microsoft.com/office/officeart/2016/7/layout/RepeatingBendingProcessNew"/>
    <dgm:cxn modelId="{754F5F3A-7DA7-48DD-91DC-9EAC1CA1D13F}" type="presOf" srcId="{D94F0600-3727-4A00-A29C-4D12EC4D9146}" destId="{ADAB345F-73B7-4BF8-96AD-61FCD539A1FA}" srcOrd="0" destOrd="0" presId="urn:microsoft.com/office/officeart/2016/7/layout/RepeatingBendingProcessNew"/>
    <dgm:cxn modelId="{3A19E540-4D71-4BBB-80F4-DBDB85A01B2F}" srcId="{4D73C041-1CD1-4456-86BD-9DF70BD63993}" destId="{5EA27DEB-8848-4E3B-B8C0-C5C79D124804}" srcOrd="6" destOrd="0" parTransId="{82C8C936-5981-46D8-A8BA-EC0E42C445C2}" sibTransId="{A672ADBE-9BFE-4CAE-8AFD-24D34A64DF5D}"/>
    <dgm:cxn modelId="{DB579E64-3F6A-4FD4-8DF3-EBA531B95DD8}" type="presOf" srcId="{58C4F375-843D-4E39-B26E-3400C95612BF}" destId="{0B783F86-532E-474D-97BB-F4D0F8AA7A88}" srcOrd="0" destOrd="0" presId="urn:microsoft.com/office/officeart/2016/7/layout/RepeatingBendingProcessNew"/>
    <dgm:cxn modelId="{859CFF66-D4F8-4F61-AD7C-D950BE9C6184}" type="presOf" srcId="{DEF3B0DB-DE17-471F-94F9-864909C9694F}" destId="{56F59CB6-D457-466A-A04E-1659CCFCD76E}" srcOrd="0" destOrd="0" presId="urn:microsoft.com/office/officeart/2016/7/layout/RepeatingBendingProcessNew"/>
    <dgm:cxn modelId="{17BD4549-0F86-4133-A86E-7BCF0FDE054D}" type="presOf" srcId="{8254515B-6925-4FD0-B8F0-A061A677BFB0}" destId="{74936B94-1D92-4900-9185-D57B7397FA4D}" srcOrd="0" destOrd="0" presId="urn:microsoft.com/office/officeart/2016/7/layout/RepeatingBendingProcessNew"/>
    <dgm:cxn modelId="{1A1D924B-8ACA-444E-A63C-04618AD0A5B7}" type="presOf" srcId="{F8D2F537-E4A9-4C8C-8163-18D07ABDAC9A}" destId="{01FDD205-121E-4162-8392-12D24505BECF}" srcOrd="0" destOrd="0" presId="urn:microsoft.com/office/officeart/2016/7/layout/RepeatingBendingProcessNew"/>
    <dgm:cxn modelId="{4AD5C04C-FCD9-43EC-AD87-EB6E61B79435}" srcId="{4D73C041-1CD1-4456-86BD-9DF70BD63993}" destId="{13EA4579-13F3-46CD-8CEC-1C6B82EAFA06}" srcOrd="3" destOrd="0" parTransId="{67DD927F-BB41-4CD6-B3A6-0508AD953CD4}" sibTransId="{74FBE9BD-769A-4BB8-83B6-18948FF3AC7D}"/>
    <dgm:cxn modelId="{07930952-4FC8-480B-B138-B966527A41D6}" type="presOf" srcId="{5EA27DEB-8848-4E3B-B8C0-C5C79D124804}" destId="{0514D4F9-E715-45A5-9265-2CD57AF99CF4}" srcOrd="0" destOrd="0" presId="urn:microsoft.com/office/officeart/2016/7/layout/RepeatingBendingProcessNew"/>
    <dgm:cxn modelId="{0D62D754-D7D1-460F-90E4-5664BEAB5177}" type="presOf" srcId="{EB858A6D-C300-4230-97A8-B1172863B210}" destId="{FD2466B4-1142-4D45-9B86-499C5ECC75FC}" srcOrd="0" destOrd="0" presId="urn:microsoft.com/office/officeart/2016/7/layout/RepeatingBendingProcessNew"/>
    <dgm:cxn modelId="{0C177A7C-0BFC-4A8A-832E-1E8A42591CC7}" srcId="{4D73C041-1CD1-4456-86BD-9DF70BD63993}" destId="{1415296B-2AE1-44E0-BF00-2401A9550223}" srcOrd="5" destOrd="0" parTransId="{A770B2A5-B194-40CF-811A-4ABAC65C31B8}" sibTransId="{ADE0014E-8465-44AC-B295-763987E97D8A}"/>
    <dgm:cxn modelId="{DF754083-5838-4683-9290-FE59A79B6D81}" type="presOf" srcId="{74FBE9BD-769A-4BB8-83B6-18948FF3AC7D}" destId="{2A2E30F8-5C5A-495E-95F8-588B55FC01FF}" srcOrd="1" destOrd="0" presId="urn:microsoft.com/office/officeart/2016/7/layout/RepeatingBendingProcessNew"/>
    <dgm:cxn modelId="{3BC2B49C-CEF3-411F-8A5C-F71A3E08E8FC}" srcId="{4D73C041-1CD1-4456-86BD-9DF70BD63993}" destId="{2C6F9F11-5214-4A26-BDEA-C449B257D530}" srcOrd="7" destOrd="0" parTransId="{C53169C4-68A2-4AF8-A95D-6D62AF7CDB62}" sibTransId="{8254515B-6925-4FD0-B8F0-A061A677BFB0}"/>
    <dgm:cxn modelId="{78BA01AA-2EEF-4059-9B73-EBE195902655}" type="presOf" srcId="{A672ADBE-9BFE-4CAE-8AFD-24D34A64DF5D}" destId="{ECCB12E1-65B8-49DB-A173-AD72F9146224}" srcOrd="0" destOrd="0" presId="urn:microsoft.com/office/officeart/2016/7/layout/RepeatingBendingProcessNew"/>
    <dgm:cxn modelId="{D24D52AE-2472-447D-B3A5-E2161F69178F}" type="presOf" srcId="{1415296B-2AE1-44E0-BF00-2401A9550223}" destId="{C9C63C85-A7D8-4807-BE00-ABD4B35D439D}" srcOrd="0" destOrd="0" presId="urn:microsoft.com/office/officeart/2016/7/layout/RepeatingBendingProcessNew"/>
    <dgm:cxn modelId="{77F91DB3-4CDC-4544-B337-C2ABDE0B881F}" type="presOf" srcId="{13EA4579-13F3-46CD-8CEC-1C6B82EAFA06}" destId="{3583BB4C-61CF-41F2-8DE4-B76A79884716}" srcOrd="0" destOrd="0" presId="urn:microsoft.com/office/officeart/2016/7/layout/RepeatingBendingProcessNew"/>
    <dgm:cxn modelId="{E0E958BA-A458-4091-958B-3F1D39F0BAFE}" type="presOf" srcId="{B36C3055-B176-4ED3-8AFE-58CB2C2819B2}" destId="{13D7AAA2-8B2B-467C-BC03-03928EDB863B}" srcOrd="0" destOrd="0" presId="urn:microsoft.com/office/officeart/2016/7/layout/RepeatingBendingProcessNew"/>
    <dgm:cxn modelId="{A54CA7BE-5A3F-49DC-8227-1BCBAD5D8E3B}" type="presOf" srcId="{A672ADBE-9BFE-4CAE-8AFD-24D34A64DF5D}" destId="{DED5CAA9-D347-40E4-9BBB-573AE1BDA942}" srcOrd="1" destOrd="0" presId="urn:microsoft.com/office/officeart/2016/7/layout/RepeatingBendingProcessNew"/>
    <dgm:cxn modelId="{2B4776CF-BF14-4E41-A5D0-4C5C2C4DEEDD}" type="presOf" srcId="{2C6F9F11-5214-4A26-BDEA-C449B257D530}" destId="{99E44879-21A1-4749-A15A-8555933D476D}" srcOrd="0" destOrd="0" presId="urn:microsoft.com/office/officeart/2016/7/layout/RepeatingBendingProcessNew"/>
    <dgm:cxn modelId="{0D5CC3D3-830D-4E54-BF71-873D21ED2386}" type="presOf" srcId="{DEF3B0DB-DE17-471F-94F9-864909C9694F}" destId="{80638361-D74D-467A-BC87-091C9EECF29D}" srcOrd="1" destOrd="0" presId="urn:microsoft.com/office/officeart/2016/7/layout/RepeatingBendingProcessNew"/>
    <dgm:cxn modelId="{7E4B84D6-DAE5-484E-AEBE-4480278A06CF}" type="presOf" srcId="{74FBE9BD-769A-4BB8-83B6-18948FF3AC7D}" destId="{A7FF4E67-CC9B-461E-AAFD-8EB38FCB8B1C}" srcOrd="0" destOrd="0" presId="urn:microsoft.com/office/officeart/2016/7/layout/RepeatingBendingProcessNew"/>
    <dgm:cxn modelId="{DD1CFBD9-8918-4CDC-84CD-8BCE0EB6ECC3}" srcId="{4D73C041-1CD1-4456-86BD-9DF70BD63993}" destId="{4E3D1828-5771-43CB-B09D-DBC9702A44F4}" srcOrd="0" destOrd="0" parTransId="{E9962382-84D8-4F98-A7BA-404B46FD4CA3}" sibTransId="{DAF82171-72E4-4183-BE52-AE30945117DA}"/>
    <dgm:cxn modelId="{E330693C-32CD-4BBA-AB62-E9F1B7472AEE}" type="presParOf" srcId="{E678E7C8-DACE-40A2-81C3-6529D3A82511}" destId="{8195DAE0-D4B9-40BF-ADF0-1DC27969B6C2}" srcOrd="0" destOrd="0" presId="urn:microsoft.com/office/officeart/2016/7/layout/RepeatingBendingProcessNew"/>
    <dgm:cxn modelId="{F649F638-264C-4BDE-92E4-8EA1761359EF}" type="presParOf" srcId="{E678E7C8-DACE-40A2-81C3-6529D3A82511}" destId="{562150CD-D242-4FAF-9478-C8AAF5CC5E7B}" srcOrd="1" destOrd="0" presId="urn:microsoft.com/office/officeart/2016/7/layout/RepeatingBendingProcessNew"/>
    <dgm:cxn modelId="{44DB193C-6B72-4526-933F-EDB529E28E0C}" type="presParOf" srcId="{562150CD-D242-4FAF-9478-C8AAF5CC5E7B}" destId="{DE35D2D0-37F5-4F5D-B12B-C8DAD74A09C4}" srcOrd="0" destOrd="0" presId="urn:microsoft.com/office/officeart/2016/7/layout/RepeatingBendingProcessNew"/>
    <dgm:cxn modelId="{92CF40B0-EBAE-4BEE-A618-7C0399566B57}" type="presParOf" srcId="{E678E7C8-DACE-40A2-81C3-6529D3A82511}" destId="{0B783F86-532E-474D-97BB-F4D0F8AA7A88}" srcOrd="2" destOrd="0" presId="urn:microsoft.com/office/officeart/2016/7/layout/RepeatingBendingProcessNew"/>
    <dgm:cxn modelId="{28957625-E99B-4FB1-B752-4F89C17229D6}" type="presParOf" srcId="{E678E7C8-DACE-40A2-81C3-6529D3A82511}" destId="{ADAB345F-73B7-4BF8-96AD-61FCD539A1FA}" srcOrd="3" destOrd="0" presId="urn:microsoft.com/office/officeart/2016/7/layout/RepeatingBendingProcessNew"/>
    <dgm:cxn modelId="{EF56324F-765F-44B9-BD5D-77CB296A7CE4}" type="presParOf" srcId="{ADAB345F-73B7-4BF8-96AD-61FCD539A1FA}" destId="{589BF3EE-DBEB-435C-B27F-898006A5D4F3}" srcOrd="0" destOrd="0" presId="urn:microsoft.com/office/officeart/2016/7/layout/RepeatingBendingProcessNew"/>
    <dgm:cxn modelId="{8485CE26-30F4-4292-8DF8-5DF3062956F9}" type="presParOf" srcId="{E678E7C8-DACE-40A2-81C3-6529D3A82511}" destId="{13D7AAA2-8B2B-467C-BC03-03928EDB863B}" srcOrd="4" destOrd="0" presId="urn:microsoft.com/office/officeart/2016/7/layout/RepeatingBendingProcessNew"/>
    <dgm:cxn modelId="{08180B85-9F3B-47DF-B76D-1547BA833F6E}" type="presParOf" srcId="{E678E7C8-DACE-40A2-81C3-6529D3A82511}" destId="{56F59CB6-D457-466A-A04E-1659CCFCD76E}" srcOrd="5" destOrd="0" presId="urn:microsoft.com/office/officeart/2016/7/layout/RepeatingBendingProcessNew"/>
    <dgm:cxn modelId="{FD558825-019F-426E-86E5-E463AFE44C51}" type="presParOf" srcId="{56F59CB6-D457-466A-A04E-1659CCFCD76E}" destId="{80638361-D74D-467A-BC87-091C9EECF29D}" srcOrd="0" destOrd="0" presId="urn:microsoft.com/office/officeart/2016/7/layout/RepeatingBendingProcessNew"/>
    <dgm:cxn modelId="{55CCB15A-65FC-45C0-AE46-9EE8BCEFB85B}" type="presParOf" srcId="{E678E7C8-DACE-40A2-81C3-6529D3A82511}" destId="{3583BB4C-61CF-41F2-8DE4-B76A79884716}" srcOrd="6" destOrd="0" presId="urn:microsoft.com/office/officeart/2016/7/layout/RepeatingBendingProcessNew"/>
    <dgm:cxn modelId="{736DEFF6-9906-4526-BD22-5EF835E820EB}" type="presParOf" srcId="{E678E7C8-DACE-40A2-81C3-6529D3A82511}" destId="{A7FF4E67-CC9B-461E-AAFD-8EB38FCB8B1C}" srcOrd="7" destOrd="0" presId="urn:microsoft.com/office/officeart/2016/7/layout/RepeatingBendingProcessNew"/>
    <dgm:cxn modelId="{890A4C3B-32FC-45D7-8731-D1A77F3E2D42}" type="presParOf" srcId="{A7FF4E67-CC9B-461E-AAFD-8EB38FCB8B1C}" destId="{2A2E30F8-5C5A-495E-95F8-588B55FC01FF}" srcOrd="0" destOrd="0" presId="urn:microsoft.com/office/officeart/2016/7/layout/RepeatingBendingProcessNew"/>
    <dgm:cxn modelId="{9F75A1EF-03FF-476E-A25B-96410D6FA9B3}" type="presParOf" srcId="{E678E7C8-DACE-40A2-81C3-6529D3A82511}" destId="{01FDD205-121E-4162-8392-12D24505BECF}" srcOrd="8" destOrd="0" presId="urn:microsoft.com/office/officeart/2016/7/layout/RepeatingBendingProcessNew"/>
    <dgm:cxn modelId="{9B11E34A-D530-4A06-9615-C8468EAB5997}" type="presParOf" srcId="{E678E7C8-DACE-40A2-81C3-6529D3A82511}" destId="{FD2466B4-1142-4D45-9B86-499C5ECC75FC}" srcOrd="9" destOrd="0" presId="urn:microsoft.com/office/officeart/2016/7/layout/RepeatingBendingProcessNew"/>
    <dgm:cxn modelId="{88132750-ACCD-4F81-9598-FABE60BB40D5}" type="presParOf" srcId="{FD2466B4-1142-4D45-9B86-499C5ECC75FC}" destId="{55F260A5-6078-4896-A73C-9B973DE1D242}" srcOrd="0" destOrd="0" presId="urn:microsoft.com/office/officeart/2016/7/layout/RepeatingBendingProcessNew"/>
    <dgm:cxn modelId="{B4D6E9EA-EC11-472B-8B94-ED6241649590}" type="presParOf" srcId="{E678E7C8-DACE-40A2-81C3-6529D3A82511}" destId="{C9C63C85-A7D8-4807-BE00-ABD4B35D439D}" srcOrd="10" destOrd="0" presId="urn:microsoft.com/office/officeart/2016/7/layout/RepeatingBendingProcessNew"/>
    <dgm:cxn modelId="{283E50E1-5087-4F68-9D6D-E729F370CE2A}" type="presParOf" srcId="{E678E7C8-DACE-40A2-81C3-6529D3A82511}" destId="{4B0B5AE5-79CF-4105-8C23-4E3949FD20CB}" srcOrd="11" destOrd="0" presId="urn:microsoft.com/office/officeart/2016/7/layout/RepeatingBendingProcessNew"/>
    <dgm:cxn modelId="{20E17DB7-0F14-46C4-B7C2-13F00E6236B7}" type="presParOf" srcId="{4B0B5AE5-79CF-4105-8C23-4E3949FD20CB}" destId="{63B29087-6672-495C-B539-EE6A3E31A30D}" srcOrd="0" destOrd="0" presId="urn:microsoft.com/office/officeart/2016/7/layout/RepeatingBendingProcessNew"/>
    <dgm:cxn modelId="{68B6371C-8EBF-491A-922C-641EBC0FD565}" type="presParOf" srcId="{E678E7C8-DACE-40A2-81C3-6529D3A82511}" destId="{0514D4F9-E715-45A5-9265-2CD57AF99CF4}" srcOrd="12" destOrd="0" presId="urn:microsoft.com/office/officeart/2016/7/layout/RepeatingBendingProcessNew"/>
    <dgm:cxn modelId="{214F134B-4ADD-4EDD-ACA1-EC27CCFDB6ED}" type="presParOf" srcId="{E678E7C8-DACE-40A2-81C3-6529D3A82511}" destId="{ECCB12E1-65B8-49DB-A173-AD72F9146224}" srcOrd="13" destOrd="0" presId="urn:microsoft.com/office/officeart/2016/7/layout/RepeatingBendingProcessNew"/>
    <dgm:cxn modelId="{2809CB2F-7753-469D-8C18-166ADDB7D4CF}" type="presParOf" srcId="{ECCB12E1-65B8-49DB-A173-AD72F9146224}" destId="{DED5CAA9-D347-40E4-9BBB-573AE1BDA942}" srcOrd="0" destOrd="0" presId="urn:microsoft.com/office/officeart/2016/7/layout/RepeatingBendingProcessNew"/>
    <dgm:cxn modelId="{D4BE7604-A181-4BDF-AFAF-F7ADAF7A0DA3}" type="presParOf" srcId="{E678E7C8-DACE-40A2-81C3-6529D3A82511}" destId="{99E44879-21A1-4749-A15A-8555933D476D}" srcOrd="14" destOrd="0" presId="urn:microsoft.com/office/officeart/2016/7/layout/RepeatingBendingProcessNew"/>
    <dgm:cxn modelId="{59B303FD-3049-48DE-B586-2F4A2973FE39}" type="presParOf" srcId="{E678E7C8-DACE-40A2-81C3-6529D3A82511}" destId="{74936B94-1D92-4900-9185-D57B7397FA4D}" srcOrd="15" destOrd="0" presId="urn:microsoft.com/office/officeart/2016/7/layout/RepeatingBendingProcessNew"/>
    <dgm:cxn modelId="{58501CFD-E6BB-4DB6-B20C-068D6E3F7C5A}" type="presParOf" srcId="{74936B94-1D92-4900-9185-D57B7397FA4D}" destId="{1ED34EA5-D1E8-4FCD-ADDF-EF214F2FFE9B}" srcOrd="0" destOrd="0" presId="urn:microsoft.com/office/officeart/2016/7/layout/RepeatingBendingProcessNew"/>
    <dgm:cxn modelId="{F58CAC7A-54F8-4DAE-A31D-B7B485D44E89}" type="presParOf" srcId="{E678E7C8-DACE-40A2-81C3-6529D3A82511}" destId="{10FC4189-A19C-4D34-AE44-E90246D77C62}" srcOrd="16"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E9BB5AD-95E5-43A5-B573-186656EBF601}"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76CE8EF4-C118-4922-A4C1-C4ECB965C5E7}">
      <dgm:prSet/>
      <dgm:spPr/>
      <dgm:t>
        <a:bodyPr/>
        <a:lstStyle/>
        <a:p>
          <a:r>
            <a:rPr lang="en-US"/>
            <a:t>A 50 year old smoker with hypertension develops central crushing chest pain radiating to his jaw. He has vomited and now feels short of breath. ECG was done which is shown.</a:t>
          </a:r>
        </a:p>
      </dgm:t>
    </dgm:pt>
    <dgm:pt modelId="{12153FF7-13D0-4838-AF85-3EFD098CE81D}" type="parTrans" cxnId="{100A5285-4F91-4419-B227-609190158892}">
      <dgm:prSet/>
      <dgm:spPr/>
      <dgm:t>
        <a:bodyPr/>
        <a:lstStyle/>
        <a:p>
          <a:endParaRPr lang="en-US"/>
        </a:p>
      </dgm:t>
    </dgm:pt>
    <dgm:pt modelId="{31B3B2BC-F663-4AE9-8735-40846449228E}" type="sibTrans" cxnId="{100A5285-4F91-4419-B227-609190158892}">
      <dgm:prSet/>
      <dgm:spPr/>
      <dgm:t>
        <a:bodyPr/>
        <a:lstStyle/>
        <a:p>
          <a:endParaRPr lang="en-US"/>
        </a:p>
      </dgm:t>
    </dgm:pt>
    <dgm:pt modelId="{E02E466D-AC0A-480F-9654-02AD631A8516}" type="pres">
      <dgm:prSet presAssocID="{3E9BB5AD-95E5-43A5-B573-186656EBF601}" presName="linear" presStyleCnt="0">
        <dgm:presLayoutVars>
          <dgm:animLvl val="lvl"/>
          <dgm:resizeHandles val="exact"/>
        </dgm:presLayoutVars>
      </dgm:prSet>
      <dgm:spPr/>
    </dgm:pt>
    <dgm:pt modelId="{4BB5425C-9AE7-4C43-82E1-200D6E7F4086}" type="pres">
      <dgm:prSet presAssocID="{76CE8EF4-C118-4922-A4C1-C4ECB965C5E7}" presName="parentText" presStyleLbl="node1" presStyleIdx="0" presStyleCnt="1">
        <dgm:presLayoutVars>
          <dgm:chMax val="0"/>
          <dgm:bulletEnabled val="1"/>
        </dgm:presLayoutVars>
      </dgm:prSet>
      <dgm:spPr/>
    </dgm:pt>
  </dgm:ptLst>
  <dgm:cxnLst>
    <dgm:cxn modelId="{052A3E20-DF52-45D7-AFBB-8330B9F335A4}" type="presOf" srcId="{3E9BB5AD-95E5-43A5-B573-186656EBF601}" destId="{E02E466D-AC0A-480F-9654-02AD631A8516}" srcOrd="0" destOrd="0" presId="urn:microsoft.com/office/officeart/2005/8/layout/vList2"/>
    <dgm:cxn modelId="{75AB704A-78E1-42B0-AFDD-8154841E9469}" type="presOf" srcId="{76CE8EF4-C118-4922-A4C1-C4ECB965C5E7}" destId="{4BB5425C-9AE7-4C43-82E1-200D6E7F4086}" srcOrd="0" destOrd="0" presId="urn:microsoft.com/office/officeart/2005/8/layout/vList2"/>
    <dgm:cxn modelId="{100A5285-4F91-4419-B227-609190158892}" srcId="{3E9BB5AD-95E5-43A5-B573-186656EBF601}" destId="{76CE8EF4-C118-4922-A4C1-C4ECB965C5E7}" srcOrd="0" destOrd="0" parTransId="{12153FF7-13D0-4838-AF85-3EFD098CE81D}" sibTransId="{31B3B2BC-F663-4AE9-8735-40846449228E}"/>
    <dgm:cxn modelId="{5A869CCA-79B9-47CF-8EA1-B2C54BCE6B62}" type="presParOf" srcId="{E02E466D-AC0A-480F-9654-02AD631A8516}" destId="{4BB5425C-9AE7-4C43-82E1-200D6E7F4086}"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01BB9F-FE84-4888-AC04-C56183DE0E53}">
      <dsp:nvSpPr>
        <dsp:cNvPr id="0" name=""/>
        <dsp:cNvSpPr/>
      </dsp:nvSpPr>
      <dsp:spPr>
        <a:xfrm>
          <a:off x="2043735" y="1710"/>
          <a:ext cx="7224006" cy="1644286"/>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GB" sz="4800" b="1" i="0" kern="1200" cap="none" spc="0" dirty="0">
              <a:ln w="22225">
                <a:prstDash val="solid"/>
              </a:ln>
              <a:effectLst/>
              <a:latin typeface="system-ui"/>
            </a:rPr>
            <a:t>Coronary Reperfusion therapy</a:t>
          </a:r>
          <a:endParaRPr lang="en-GB" sz="4800" kern="1200" dirty="0"/>
        </a:p>
      </dsp:txBody>
      <dsp:txXfrm>
        <a:off x="2091894" y="49869"/>
        <a:ext cx="7127688" cy="1547968"/>
      </dsp:txXfrm>
    </dsp:sp>
    <dsp:sp modelId="{A40A99DA-EA84-4116-96FA-0BC44195171F}">
      <dsp:nvSpPr>
        <dsp:cNvPr id="0" name=""/>
        <dsp:cNvSpPr/>
      </dsp:nvSpPr>
      <dsp:spPr>
        <a:xfrm rot="3411850">
          <a:off x="5550582" y="2867398"/>
          <a:ext cx="3253972" cy="575500"/>
        </a:xfrm>
        <a:prstGeom prst="lef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GB" sz="2400" kern="1200"/>
        </a:p>
      </dsp:txBody>
      <dsp:txXfrm>
        <a:off x="5723232" y="2982498"/>
        <a:ext cx="2908672" cy="345300"/>
      </dsp:txXfrm>
    </dsp:sp>
    <dsp:sp modelId="{842511AF-731F-4DF0-B609-22028426D8A9}">
      <dsp:nvSpPr>
        <dsp:cNvPr id="0" name=""/>
        <dsp:cNvSpPr/>
      </dsp:nvSpPr>
      <dsp:spPr>
        <a:xfrm>
          <a:off x="6601421" y="4664300"/>
          <a:ext cx="4195955" cy="1644286"/>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en-GB" sz="6200" b="0" i="0" kern="1200" dirty="0"/>
            <a:t>Fibrinolysis</a:t>
          </a:r>
          <a:endParaRPr lang="en-GB" sz="6200" kern="1200" dirty="0"/>
        </a:p>
      </dsp:txBody>
      <dsp:txXfrm>
        <a:off x="6649580" y="4712459"/>
        <a:ext cx="4099637" cy="1547968"/>
      </dsp:txXfrm>
    </dsp:sp>
    <dsp:sp modelId="{8606A231-6F35-479B-B01A-61DBB6A4C43D}">
      <dsp:nvSpPr>
        <dsp:cNvPr id="0" name=""/>
        <dsp:cNvSpPr/>
      </dsp:nvSpPr>
      <dsp:spPr>
        <a:xfrm rot="10823030" flipV="1">
          <a:off x="11107655" y="4219229"/>
          <a:ext cx="272154" cy="182491"/>
        </a:xfrm>
        <a:prstGeom prst="lef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rot="10800000">
        <a:off x="11162402" y="4255727"/>
        <a:ext cx="162660" cy="109495"/>
      </dsp:txXfrm>
    </dsp:sp>
    <dsp:sp modelId="{BF7CEBDD-7D34-4AA6-8A32-FFBF35462972}">
      <dsp:nvSpPr>
        <dsp:cNvPr id="0" name=""/>
        <dsp:cNvSpPr/>
      </dsp:nvSpPr>
      <dsp:spPr>
        <a:xfrm>
          <a:off x="351820" y="4705713"/>
          <a:ext cx="4331444" cy="1644286"/>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b="1" i="0" kern="1200" dirty="0"/>
            <a:t>Percutaneous coronary intervention</a:t>
          </a:r>
          <a:endParaRPr lang="en-GB" sz="3200" b="1" kern="1200" dirty="0"/>
        </a:p>
      </dsp:txBody>
      <dsp:txXfrm>
        <a:off x="399979" y="4753872"/>
        <a:ext cx="4235126" cy="1547968"/>
      </dsp:txXfrm>
    </dsp:sp>
    <dsp:sp modelId="{97F41053-A049-4297-9358-104FFE26067A}">
      <dsp:nvSpPr>
        <dsp:cNvPr id="0" name=""/>
        <dsp:cNvSpPr/>
      </dsp:nvSpPr>
      <dsp:spPr>
        <a:xfrm rot="18222514">
          <a:off x="2391121" y="2888105"/>
          <a:ext cx="3391038" cy="575500"/>
        </a:xfrm>
        <a:prstGeom prst="lef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GB" sz="2400" kern="1200"/>
        </a:p>
      </dsp:txBody>
      <dsp:txXfrm>
        <a:off x="2563771" y="3003205"/>
        <a:ext cx="3045738" cy="3453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BB0B2-9B37-4F7D-821F-5262EE2C05E2}">
      <dsp:nvSpPr>
        <dsp:cNvPr id="0" name=""/>
        <dsp:cNvSpPr/>
      </dsp:nvSpPr>
      <dsp:spPr>
        <a:xfrm>
          <a:off x="1667" y="2072695"/>
          <a:ext cx="1884483" cy="9422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t>Treatment of choice</a:t>
          </a:r>
          <a:endParaRPr lang="en-GB" sz="1800" b="1" kern="1200" dirty="0"/>
        </a:p>
      </dsp:txBody>
      <dsp:txXfrm>
        <a:off x="29264" y="2100292"/>
        <a:ext cx="1829289" cy="887047"/>
      </dsp:txXfrm>
    </dsp:sp>
    <dsp:sp modelId="{2D34AFC0-D720-4E4A-B0E8-8D652FDA6FD3}">
      <dsp:nvSpPr>
        <dsp:cNvPr id="0" name=""/>
        <dsp:cNvSpPr/>
      </dsp:nvSpPr>
      <dsp:spPr>
        <a:xfrm rot="18770822">
          <a:off x="1708822" y="2118819"/>
          <a:ext cx="1108448" cy="37309"/>
        </a:xfrm>
        <a:custGeom>
          <a:avLst/>
          <a:gdLst/>
          <a:ahLst/>
          <a:cxnLst/>
          <a:rect l="0" t="0" r="0" b="0"/>
          <a:pathLst>
            <a:path>
              <a:moveTo>
                <a:pt x="0" y="18654"/>
              </a:moveTo>
              <a:lnTo>
                <a:pt x="1108448" y="18654"/>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235336" y="2109763"/>
        <a:ext cx="55422" cy="55422"/>
      </dsp:txXfrm>
    </dsp:sp>
    <dsp:sp modelId="{307C1FD5-667C-4FFB-8923-54CC1E14B654}">
      <dsp:nvSpPr>
        <dsp:cNvPr id="0" name=""/>
        <dsp:cNvSpPr/>
      </dsp:nvSpPr>
      <dsp:spPr>
        <a:xfrm>
          <a:off x="2639943" y="1260012"/>
          <a:ext cx="1884483" cy="9422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t>Percutaneous coronary intervention (PCI)</a:t>
          </a:r>
          <a:endParaRPr lang="en-GB" sz="1800" b="1" kern="1200" dirty="0"/>
        </a:p>
      </dsp:txBody>
      <dsp:txXfrm>
        <a:off x="2667540" y="1287609"/>
        <a:ext cx="1829289" cy="887047"/>
      </dsp:txXfrm>
    </dsp:sp>
    <dsp:sp modelId="{EDEB525E-BB42-4CD9-AA5C-E4305EB178A2}">
      <dsp:nvSpPr>
        <dsp:cNvPr id="0" name=""/>
        <dsp:cNvSpPr/>
      </dsp:nvSpPr>
      <dsp:spPr>
        <a:xfrm rot="19457599">
          <a:off x="4437174" y="1441583"/>
          <a:ext cx="928299" cy="37309"/>
        </a:xfrm>
        <a:custGeom>
          <a:avLst/>
          <a:gdLst/>
          <a:ahLst/>
          <a:cxnLst/>
          <a:rect l="0" t="0" r="0" b="0"/>
          <a:pathLst>
            <a:path>
              <a:moveTo>
                <a:pt x="0" y="18654"/>
              </a:moveTo>
              <a:lnTo>
                <a:pt x="928299" y="18654"/>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878116" y="1437031"/>
        <a:ext cx="46414" cy="46414"/>
      </dsp:txXfrm>
    </dsp:sp>
    <dsp:sp modelId="{63130C2E-B36D-453D-8EF7-3378B9DBC247}">
      <dsp:nvSpPr>
        <dsp:cNvPr id="0" name=""/>
        <dsp:cNvSpPr/>
      </dsp:nvSpPr>
      <dsp:spPr>
        <a:xfrm>
          <a:off x="5278220" y="718223"/>
          <a:ext cx="1884483" cy="9422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90 minutes from</a:t>
          </a:r>
        </a:p>
        <a:p>
          <a:pPr marL="0" lvl="0" indent="0" algn="ctr" defTabSz="800100">
            <a:lnSpc>
              <a:spcPct val="90000"/>
            </a:lnSpc>
            <a:spcBef>
              <a:spcPct val="0"/>
            </a:spcBef>
            <a:spcAft>
              <a:spcPct val="35000"/>
            </a:spcAft>
            <a:buNone/>
          </a:pPr>
          <a:r>
            <a:rPr lang="en-US" sz="1800" kern="1200" dirty="0"/>
            <a:t> (FMC)</a:t>
          </a:r>
          <a:endParaRPr lang="en-GB" sz="1800" kern="1200" dirty="0"/>
        </a:p>
      </dsp:txBody>
      <dsp:txXfrm>
        <a:off x="5305817" y="745820"/>
        <a:ext cx="1829289" cy="887047"/>
      </dsp:txXfrm>
    </dsp:sp>
    <dsp:sp modelId="{B7A81F5A-2099-42E0-BEEE-A5BC077EE2D6}">
      <dsp:nvSpPr>
        <dsp:cNvPr id="0" name=""/>
        <dsp:cNvSpPr/>
      </dsp:nvSpPr>
      <dsp:spPr>
        <a:xfrm rot="2142401">
          <a:off x="4437174" y="1983372"/>
          <a:ext cx="928299" cy="37309"/>
        </a:xfrm>
        <a:custGeom>
          <a:avLst/>
          <a:gdLst/>
          <a:ahLst/>
          <a:cxnLst/>
          <a:rect l="0" t="0" r="0" b="0"/>
          <a:pathLst>
            <a:path>
              <a:moveTo>
                <a:pt x="0" y="18654"/>
              </a:moveTo>
              <a:lnTo>
                <a:pt x="928299" y="18654"/>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878116" y="1978820"/>
        <a:ext cx="46414" cy="46414"/>
      </dsp:txXfrm>
    </dsp:sp>
    <dsp:sp modelId="{970B86BD-574C-4CFE-A59D-A2F818A0A085}">
      <dsp:nvSpPr>
        <dsp:cNvPr id="0" name=""/>
        <dsp:cNvSpPr/>
      </dsp:nvSpPr>
      <dsp:spPr>
        <a:xfrm>
          <a:off x="5278220" y="1801801"/>
          <a:ext cx="1884483" cy="9422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FF0000"/>
              </a:solidFill>
            </a:rPr>
            <a:t>If more than 120 minutes</a:t>
          </a:r>
          <a:endParaRPr lang="en-GB" sz="1800" b="1" kern="1200" dirty="0">
            <a:solidFill>
              <a:srgbClr val="FF0000"/>
            </a:solidFill>
          </a:endParaRPr>
        </a:p>
      </dsp:txBody>
      <dsp:txXfrm>
        <a:off x="5305817" y="1829398"/>
        <a:ext cx="1829289" cy="887047"/>
      </dsp:txXfrm>
    </dsp:sp>
    <dsp:sp modelId="{38B4957D-8D1C-4066-A8FA-6D3EFE86A005}">
      <dsp:nvSpPr>
        <dsp:cNvPr id="0" name=""/>
        <dsp:cNvSpPr/>
      </dsp:nvSpPr>
      <dsp:spPr>
        <a:xfrm rot="2829178">
          <a:off x="1708822" y="2931503"/>
          <a:ext cx="1108448" cy="37309"/>
        </a:xfrm>
        <a:custGeom>
          <a:avLst/>
          <a:gdLst/>
          <a:ahLst/>
          <a:cxnLst/>
          <a:rect l="0" t="0" r="0" b="0"/>
          <a:pathLst>
            <a:path>
              <a:moveTo>
                <a:pt x="0" y="18654"/>
              </a:moveTo>
              <a:lnTo>
                <a:pt x="1108448" y="18654"/>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235336" y="2922446"/>
        <a:ext cx="55422" cy="55422"/>
      </dsp:txXfrm>
    </dsp:sp>
    <dsp:sp modelId="{245A375B-B71F-48D4-A802-9822DF3C1E3F}">
      <dsp:nvSpPr>
        <dsp:cNvPr id="0" name=""/>
        <dsp:cNvSpPr/>
      </dsp:nvSpPr>
      <dsp:spPr>
        <a:xfrm>
          <a:off x="2639943" y="2885379"/>
          <a:ext cx="1884483" cy="9422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Intravenous fibrinolytics </a:t>
          </a:r>
        </a:p>
        <a:p>
          <a:pPr marL="0" lvl="0" indent="0" algn="ctr" defTabSz="800100">
            <a:lnSpc>
              <a:spcPct val="90000"/>
            </a:lnSpc>
            <a:spcBef>
              <a:spcPct val="0"/>
            </a:spcBef>
            <a:spcAft>
              <a:spcPct val="35000"/>
            </a:spcAft>
            <a:buNone/>
          </a:pPr>
          <a:r>
            <a:rPr lang="en-US" sz="1800" kern="1200" dirty="0"/>
            <a:t>(30 minutes)</a:t>
          </a:r>
          <a:endParaRPr lang="en-GB" sz="1800" kern="1200" dirty="0"/>
        </a:p>
      </dsp:txBody>
      <dsp:txXfrm>
        <a:off x="2667540" y="2912976"/>
        <a:ext cx="1829289" cy="887047"/>
      </dsp:txXfrm>
    </dsp:sp>
    <dsp:sp modelId="{6966B72B-9EB4-4C0B-BA76-081710D18DF0}">
      <dsp:nvSpPr>
        <dsp:cNvPr id="0" name=""/>
        <dsp:cNvSpPr/>
      </dsp:nvSpPr>
      <dsp:spPr>
        <a:xfrm>
          <a:off x="4524427" y="3337845"/>
          <a:ext cx="753793" cy="37309"/>
        </a:xfrm>
        <a:custGeom>
          <a:avLst/>
          <a:gdLst/>
          <a:ahLst/>
          <a:cxnLst/>
          <a:rect l="0" t="0" r="0" b="0"/>
          <a:pathLst>
            <a:path>
              <a:moveTo>
                <a:pt x="0" y="18654"/>
              </a:moveTo>
              <a:lnTo>
                <a:pt x="753793" y="18654"/>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882478" y="3337654"/>
        <a:ext cx="37689" cy="37689"/>
      </dsp:txXfrm>
    </dsp:sp>
    <dsp:sp modelId="{B3BF2333-790C-44E8-8BAB-84011DEC28A2}">
      <dsp:nvSpPr>
        <dsp:cNvPr id="0" name=""/>
        <dsp:cNvSpPr/>
      </dsp:nvSpPr>
      <dsp:spPr>
        <a:xfrm>
          <a:off x="5278220" y="2885379"/>
          <a:ext cx="1884483" cy="9422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No contraindications</a:t>
          </a:r>
        </a:p>
        <a:p>
          <a:pPr marL="0" lvl="0" indent="0" algn="ctr" defTabSz="800100">
            <a:lnSpc>
              <a:spcPct val="90000"/>
            </a:lnSpc>
            <a:spcBef>
              <a:spcPct val="0"/>
            </a:spcBef>
            <a:spcAft>
              <a:spcPct val="35000"/>
            </a:spcAft>
            <a:buNone/>
          </a:pPr>
          <a:r>
            <a:rPr lang="en-US" sz="1800" kern="1200" dirty="0"/>
            <a:t>&lt;12 hours</a:t>
          </a:r>
          <a:endParaRPr lang="en-GB" sz="1800" kern="1200" dirty="0"/>
        </a:p>
      </dsp:txBody>
      <dsp:txXfrm>
        <a:off x="5305817" y="2912976"/>
        <a:ext cx="1829289" cy="8870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D1867-E007-4B31-BDE4-EE6FD9D04208}">
      <dsp:nvSpPr>
        <dsp:cNvPr id="0" name=""/>
        <dsp:cNvSpPr/>
      </dsp:nvSpPr>
      <dsp:spPr>
        <a:xfrm>
          <a:off x="0" y="980"/>
          <a:ext cx="745272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5D80E0-6BC8-4B50-B3DE-6408DBFBFD45}">
      <dsp:nvSpPr>
        <dsp:cNvPr id="0" name=""/>
        <dsp:cNvSpPr/>
      </dsp:nvSpPr>
      <dsp:spPr>
        <a:xfrm>
          <a:off x="0" y="980"/>
          <a:ext cx="7452720" cy="592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O2 </a:t>
          </a:r>
        </a:p>
      </dsp:txBody>
      <dsp:txXfrm>
        <a:off x="0" y="980"/>
        <a:ext cx="7452720" cy="592792"/>
      </dsp:txXfrm>
    </dsp:sp>
    <dsp:sp modelId="{E15064E0-EC06-442A-B0FA-28E3B2529581}">
      <dsp:nvSpPr>
        <dsp:cNvPr id="0" name=""/>
        <dsp:cNvSpPr/>
      </dsp:nvSpPr>
      <dsp:spPr>
        <a:xfrm>
          <a:off x="0" y="593772"/>
          <a:ext cx="7452720" cy="0"/>
        </a:xfrm>
        <a:prstGeom prst="line">
          <a:avLst/>
        </a:prstGeom>
        <a:solidFill>
          <a:schemeClr val="accent2">
            <a:hueOff val="-161707"/>
            <a:satOff val="-9325"/>
            <a:lumOff val="959"/>
            <a:alphaOff val="0"/>
          </a:schemeClr>
        </a:solidFill>
        <a:ln w="12700" cap="flat" cmpd="sng" algn="ctr">
          <a:solidFill>
            <a:schemeClr val="accent2">
              <a:hueOff val="-161707"/>
              <a:satOff val="-9325"/>
              <a:lumOff val="9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D3CB03-6E8C-4BB0-8ABA-B00EB536DDB6}">
      <dsp:nvSpPr>
        <dsp:cNvPr id="0" name=""/>
        <dsp:cNvSpPr/>
      </dsp:nvSpPr>
      <dsp:spPr>
        <a:xfrm>
          <a:off x="0" y="593772"/>
          <a:ext cx="7452720" cy="592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0" kern="1200" dirty="0"/>
            <a:t>Morphine and anti emetic (IV morphine: ! vomit)</a:t>
          </a:r>
        </a:p>
      </dsp:txBody>
      <dsp:txXfrm>
        <a:off x="0" y="593772"/>
        <a:ext cx="7452720" cy="592792"/>
      </dsp:txXfrm>
    </dsp:sp>
    <dsp:sp modelId="{BE964288-88FD-4E5A-B76A-3D9F6E57E7D2}">
      <dsp:nvSpPr>
        <dsp:cNvPr id="0" name=""/>
        <dsp:cNvSpPr/>
      </dsp:nvSpPr>
      <dsp:spPr>
        <a:xfrm>
          <a:off x="0" y="1186564"/>
          <a:ext cx="7452720" cy="0"/>
        </a:xfrm>
        <a:prstGeom prst="line">
          <a:avLst/>
        </a:prstGeom>
        <a:solidFill>
          <a:schemeClr val="accent2">
            <a:hueOff val="-323414"/>
            <a:satOff val="-18651"/>
            <a:lumOff val="1917"/>
            <a:alphaOff val="0"/>
          </a:schemeClr>
        </a:solidFill>
        <a:ln w="12700" cap="flat" cmpd="sng" algn="ctr">
          <a:solidFill>
            <a:schemeClr val="accent2">
              <a:hueOff val="-323414"/>
              <a:satOff val="-18651"/>
              <a:lumOff val="191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F6A2C5-634E-4504-97A4-74495E56D9D4}">
      <dsp:nvSpPr>
        <dsp:cNvPr id="0" name=""/>
        <dsp:cNvSpPr/>
      </dsp:nvSpPr>
      <dsp:spPr>
        <a:xfrm>
          <a:off x="0" y="1186564"/>
          <a:ext cx="7452720" cy="592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Aspirin </a:t>
          </a:r>
        </a:p>
      </dsp:txBody>
      <dsp:txXfrm>
        <a:off x="0" y="1186564"/>
        <a:ext cx="7452720" cy="592792"/>
      </dsp:txXfrm>
    </dsp:sp>
    <dsp:sp modelId="{C61C1CAC-F09B-4AEA-A283-BECF8B80D89A}">
      <dsp:nvSpPr>
        <dsp:cNvPr id="0" name=""/>
        <dsp:cNvSpPr/>
      </dsp:nvSpPr>
      <dsp:spPr>
        <a:xfrm>
          <a:off x="0" y="1779356"/>
          <a:ext cx="7452720"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F82AAF-D935-4A92-A74F-B34687A4FF0B}">
      <dsp:nvSpPr>
        <dsp:cNvPr id="0" name=""/>
        <dsp:cNvSpPr/>
      </dsp:nvSpPr>
      <dsp:spPr>
        <a:xfrm>
          <a:off x="0" y="1779356"/>
          <a:ext cx="7452720" cy="592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b="1" kern="1200" dirty="0"/>
            <a:t>Anti platelet agent: </a:t>
          </a:r>
          <a:r>
            <a:rPr lang="en-US" sz="2400" b="1" kern="1200" dirty="0" err="1"/>
            <a:t>Clopidrogrel</a:t>
          </a:r>
          <a:r>
            <a:rPr lang="en-US" sz="2400" b="1" kern="1200" dirty="0"/>
            <a:t> / </a:t>
          </a:r>
          <a:r>
            <a:rPr lang="en-GB" sz="2400" b="1" i="0" kern="1200" dirty="0">
              <a:solidFill>
                <a:srgbClr val="444444"/>
              </a:solidFill>
              <a:effectLst/>
              <a:latin typeface="system-ui"/>
            </a:rPr>
            <a:t>prasugrel/ </a:t>
          </a:r>
          <a:r>
            <a:rPr lang="en-US" sz="2400" b="1" i="1" u="none" strike="noStrike" kern="1200" baseline="0" dirty="0">
              <a:latin typeface="HelveticaNeueLTStd-BdIt"/>
            </a:rPr>
            <a:t>ticagrelor</a:t>
          </a:r>
          <a:r>
            <a:rPr lang="en-GB" sz="2400" b="1" i="0" kern="1200" dirty="0">
              <a:solidFill>
                <a:srgbClr val="444444"/>
              </a:solidFill>
              <a:effectLst/>
              <a:latin typeface="system-ui"/>
            </a:rPr>
            <a:t> </a:t>
          </a:r>
          <a:r>
            <a:rPr lang="en-US" sz="2400" b="1" kern="1200" dirty="0"/>
            <a:t>  </a:t>
          </a:r>
        </a:p>
      </dsp:txBody>
      <dsp:txXfrm>
        <a:off x="0" y="1779356"/>
        <a:ext cx="7452720" cy="592792"/>
      </dsp:txXfrm>
    </dsp:sp>
    <dsp:sp modelId="{0B9DD806-7271-4448-89C9-E47C3018BF59}">
      <dsp:nvSpPr>
        <dsp:cNvPr id="0" name=""/>
        <dsp:cNvSpPr/>
      </dsp:nvSpPr>
      <dsp:spPr>
        <a:xfrm>
          <a:off x="0" y="2372149"/>
          <a:ext cx="7452720" cy="0"/>
        </a:xfrm>
        <a:prstGeom prst="line">
          <a:avLst/>
        </a:prstGeom>
        <a:solidFill>
          <a:schemeClr val="accent2">
            <a:hueOff val="-646828"/>
            <a:satOff val="-37301"/>
            <a:lumOff val="3835"/>
            <a:alphaOff val="0"/>
          </a:schemeClr>
        </a:solidFill>
        <a:ln w="12700" cap="flat" cmpd="sng" algn="ctr">
          <a:solidFill>
            <a:schemeClr val="accent2">
              <a:hueOff val="-646828"/>
              <a:satOff val="-37301"/>
              <a:lumOff val="383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6DE89B-0A0A-4ECD-A8D1-CF751D0A63FA}">
      <dsp:nvSpPr>
        <dsp:cNvPr id="0" name=""/>
        <dsp:cNvSpPr/>
      </dsp:nvSpPr>
      <dsp:spPr>
        <a:xfrm>
          <a:off x="0" y="2372149"/>
          <a:ext cx="7445441" cy="1010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Antithrombin drugs: </a:t>
          </a:r>
          <a:r>
            <a:rPr lang="en-US" sz="2400" b="1" kern="1200" dirty="0" err="1"/>
            <a:t>Enoxaprin</a:t>
          </a:r>
          <a:r>
            <a:rPr lang="en-US" sz="2400" b="1" kern="1200" dirty="0"/>
            <a:t>-  </a:t>
          </a:r>
          <a:r>
            <a:rPr lang="en-US" sz="2400" b="1" kern="1200" dirty="0">
              <a:solidFill>
                <a:prstClr val="black">
                  <a:hueOff val="0"/>
                  <a:satOff val="0"/>
                  <a:lumOff val="0"/>
                  <a:alphaOff val="0"/>
                </a:prstClr>
              </a:solidFill>
              <a:latin typeface="Calibri" panose="020F0502020204030204"/>
              <a:ea typeface="+mn-ea"/>
              <a:cs typeface="+mn-cs"/>
            </a:rPr>
            <a:t>low molecular heparin/Bivalirudin / Fondaparinux / Rivaroxaban  </a:t>
          </a:r>
        </a:p>
      </dsp:txBody>
      <dsp:txXfrm>
        <a:off x="0" y="2372149"/>
        <a:ext cx="7445441" cy="1010823"/>
      </dsp:txXfrm>
    </dsp:sp>
    <dsp:sp modelId="{365340B9-219C-4C94-8C80-C77AB4E4EBC8}">
      <dsp:nvSpPr>
        <dsp:cNvPr id="0" name=""/>
        <dsp:cNvSpPr/>
      </dsp:nvSpPr>
      <dsp:spPr>
        <a:xfrm>
          <a:off x="0" y="3382972"/>
          <a:ext cx="7452720" cy="0"/>
        </a:xfrm>
        <a:prstGeom prst="line">
          <a:avLst/>
        </a:prstGeom>
        <a:solidFill>
          <a:schemeClr val="accent2">
            <a:hueOff val="-808535"/>
            <a:satOff val="-46627"/>
            <a:lumOff val="4793"/>
            <a:alphaOff val="0"/>
          </a:schemeClr>
        </a:solidFill>
        <a:ln w="12700" cap="flat" cmpd="sng" algn="ctr">
          <a:solidFill>
            <a:schemeClr val="accent2">
              <a:hueOff val="-808535"/>
              <a:satOff val="-46627"/>
              <a:lumOff val="479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4A7262-0F8A-4C07-884C-62809BA76CC7}">
      <dsp:nvSpPr>
        <dsp:cNvPr id="0" name=""/>
        <dsp:cNvSpPr/>
      </dsp:nvSpPr>
      <dsp:spPr>
        <a:xfrm>
          <a:off x="0" y="3382972"/>
          <a:ext cx="7452720" cy="592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Glycoprotein IIB/IIIA inhibitors: Abciximab</a:t>
          </a:r>
        </a:p>
      </dsp:txBody>
      <dsp:txXfrm>
        <a:off x="0" y="3382972"/>
        <a:ext cx="7452720" cy="592792"/>
      </dsp:txXfrm>
    </dsp:sp>
    <dsp:sp modelId="{A7F983E0-F7C7-4DF4-9132-735392810B4A}">
      <dsp:nvSpPr>
        <dsp:cNvPr id="0" name=""/>
        <dsp:cNvSpPr/>
      </dsp:nvSpPr>
      <dsp:spPr>
        <a:xfrm>
          <a:off x="0" y="3975764"/>
          <a:ext cx="7452720"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38D6B0-8816-49C8-801F-370A1728040A}">
      <dsp:nvSpPr>
        <dsp:cNvPr id="0" name=""/>
        <dsp:cNvSpPr/>
      </dsp:nvSpPr>
      <dsp:spPr>
        <a:xfrm>
          <a:off x="0" y="3975764"/>
          <a:ext cx="7452720" cy="592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Beta blocker  </a:t>
          </a:r>
        </a:p>
      </dsp:txBody>
      <dsp:txXfrm>
        <a:off x="0" y="3975764"/>
        <a:ext cx="7452720" cy="592792"/>
      </dsp:txXfrm>
    </dsp:sp>
    <dsp:sp modelId="{AE947CF4-1608-4302-A077-63F7D5EF8FAF}">
      <dsp:nvSpPr>
        <dsp:cNvPr id="0" name=""/>
        <dsp:cNvSpPr/>
      </dsp:nvSpPr>
      <dsp:spPr>
        <a:xfrm>
          <a:off x="0" y="4568557"/>
          <a:ext cx="7452720" cy="0"/>
        </a:xfrm>
        <a:prstGeom prst="line">
          <a:avLst/>
        </a:prstGeom>
        <a:solidFill>
          <a:schemeClr val="accent2">
            <a:hueOff val="-1131949"/>
            <a:satOff val="-65277"/>
            <a:lumOff val="6711"/>
            <a:alphaOff val="0"/>
          </a:schemeClr>
        </a:solidFill>
        <a:ln w="12700" cap="flat" cmpd="sng" algn="ctr">
          <a:solidFill>
            <a:schemeClr val="accent2">
              <a:hueOff val="-1131949"/>
              <a:satOff val="-65277"/>
              <a:lumOff val="671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B8D03E-2F25-41AB-AB1F-2D8CE252045E}">
      <dsp:nvSpPr>
        <dsp:cNvPr id="0" name=""/>
        <dsp:cNvSpPr/>
      </dsp:nvSpPr>
      <dsp:spPr>
        <a:xfrm>
          <a:off x="0" y="4568557"/>
          <a:ext cx="7452720" cy="592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ACE-Inhibitors</a:t>
          </a:r>
        </a:p>
      </dsp:txBody>
      <dsp:txXfrm>
        <a:off x="0" y="4568557"/>
        <a:ext cx="7452720" cy="592792"/>
      </dsp:txXfrm>
    </dsp:sp>
    <dsp:sp modelId="{E3A3DC46-51EA-4B7C-A17D-75272C6F2145}">
      <dsp:nvSpPr>
        <dsp:cNvPr id="0" name=""/>
        <dsp:cNvSpPr/>
      </dsp:nvSpPr>
      <dsp:spPr>
        <a:xfrm>
          <a:off x="0" y="5161349"/>
          <a:ext cx="7452720" cy="0"/>
        </a:xfrm>
        <a:prstGeom prst="line">
          <a:avLst/>
        </a:prstGeom>
        <a:solidFill>
          <a:schemeClr val="accent2">
            <a:hueOff val="-1293656"/>
            <a:satOff val="-74603"/>
            <a:lumOff val="7669"/>
            <a:alphaOff val="0"/>
          </a:schemeClr>
        </a:solidFill>
        <a:ln w="12700" cap="flat" cmpd="sng" algn="ctr">
          <a:solidFill>
            <a:schemeClr val="accent2">
              <a:hueOff val="-1293656"/>
              <a:satOff val="-74603"/>
              <a:lumOff val="766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87C079-90B7-4702-B8B2-6D1AF0F71D4F}">
      <dsp:nvSpPr>
        <dsp:cNvPr id="0" name=""/>
        <dsp:cNvSpPr/>
      </dsp:nvSpPr>
      <dsp:spPr>
        <a:xfrm>
          <a:off x="0" y="5161349"/>
          <a:ext cx="7452720" cy="592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Nitrates </a:t>
          </a:r>
        </a:p>
      </dsp:txBody>
      <dsp:txXfrm>
        <a:off x="0" y="5161349"/>
        <a:ext cx="7452720" cy="592792"/>
      </dsp:txXfrm>
    </dsp:sp>
    <dsp:sp modelId="{509BC2CB-FA6F-47B1-9AD8-0256A32FF45B}">
      <dsp:nvSpPr>
        <dsp:cNvPr id="0" name=""/>
        <dsp:cNvSpPr/>
      </dsp:nvSpPr>
      <dsp:spPr>
        <a:xfrm>
          <a:off x="0" y="5754141"/>
          <a:ext cx="7452720"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31256B-BAF1-47FB-BED4-7A945BB4A220}">
      <dsp:nvSpPr>
        <dsp:cNvPr id="0" name=""/>
        <dsp:cNvSpPr/>
      </dsp:nvSpPr>
      <dsp:spPr>
        <a:xfrm>
          <a:off x="0" y="5754141"/>
          <a:ext cx="7452720" cy="592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Statins </a:t>
          </a:r>
          <a:r>
            <a:rPr lang="en-US" sz="2800" kern="1200" dirty="0" err="1"/>
            <a:t>eg</a:t>
          </a:r>
          <a:r>
            <a:rPr lang="en-US" sz="2800" kern="1200" dirty="0"/>
            <a:t> </a:t>
          </a:r>
          <a:r>
            <a:rPr lang="en-US" sz="2800" kern="1200" dirty="0" err="1"/>
            <a:t>lipitor</a:t>
          </a:r>
          <a:endParaRPr lang="en-US" sz="2800" kern="1200" dirty="0"/>
        </a:p>
      </dsp:txBody>
      <dsp:txXfrm>
        <a:off x="0" y="5754141"/>
        <a:ext cx="7452720" cy="5927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E2C6C0-DD75-4C48-811C-956306AA3219}">
      <dsp:nvSpPr>
        <dsp:cNvPr id="0" name=""/>
        <dsp:cNvSpPr/>
      </dsp:nvSpPr>
      <dsp:spPr>
        <a:xfrm>
          <a:off x="0" y="39687"/>
          <a:ext cx="3286125" cy="19716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Ventricular  tachycardia </a:t>
          </a:r>
        </a:p>
      </dsp:txBody>
      <dsp:txXfrm>
        <a:off x="0" y="39687"/>
        <a:ext cx="3286125" cy="1971675"/>
      </dsp:txXfrm>
    </dsp:sp>
    <dsp:sp modelId="{2954D010-6F2D-4D31-80BE-1910B9D6B9F0}">
      <dsp:nvSpPr>
        <dsp:cNvPr id="0" name=""/>
        <dsp:cNvSpPr/>
      </dsp:nvSpPr>
      <dsp:spPr>
        <a:xfrm>
          <a:off x="3614737" y="39687"/>
          <a:ext cx="3286125" cy="19716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Ventricular fibrillation </a:t>
          </a:r>
        </a:p>
        <a:p>
          <a:pPr marL="0" lvl="0" indent="0" algn="ctr" defTabSz="1111250">
            <a:lnSpc>
              <a:spcPct val="90000"/>
            </a:lnSpc>
            <a:spcBef>
              <a:spcPct val="0"/>
            </a:spcBef>
            <a:spcAft>
              <a:spcPct val="35000"/>
            </a:spcAft>
            <a:buNone/>
          </a:pPr>
          <a:r>
            <a:rPr lang="en-US" sz="2500" kern="1200" dirty="0"/>
            <a:t> ( C death )</a:t>
          </a:r>
        </a:p>
      </dsp:txBody>
      <dsp:txXfrm>
        <a:off x="3614737" y="39687"/>
        <a:ext cx="3286125" cy="1971675"/>
      </dsp:txXfrm>
    </dsp:sp>
    <dsp:sp modelId="{17C9F230-4E29-4E89-ACC0-705042F4DE31}">
      <dsp:nvSpPr>
        <dsp:cNvPr id="0" name=""/>
        <dsp:cNvSpPr/>
      </dsp:nvSpPr>
      <dsp:spPr>
        <a:xfrm>
          <a:off x="7229475" y="39687"/>
          <a:ext cx="3286125" cy="19716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Cardiac arrest </a:t>
          </a:r>
        </a:p>
      </dsp:txBody>
      <dsp:txXfrm>
        <a:off x="7229475" y="39687"/>
        <a:ext cx="3286125" cy="1971675"/>
      </dsp:txXfrm>
    </dsp:sp>
    <dsp:sp modelId="{F06FE954-17F2-47BC-A8C2-F57D2FDA9A67}">
      <dsp:nvSpPr>
        <dsp:cNvPr id="0" name=""/>
        <dsp:cNvSpPr/>
      </dsp:nvSpPr>
      <dsp:spPr>
        <a:xfrm>
          <a:off x="1807368" y="2339975"/>
          <a:ext cx="3286125" cy="19716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Atrial fibrillation  </a:t>
          </a:r>
        </a:p>
      </dsp:txBody>
      <dsp:txXfrm>
        <a:off x="1807368" y="2339975"/>
        <a:ext cx="3286125" cy="1971675"/>
      </dsp:txXfrm>
    </dsp:sp>
    <dsp:sp modelId="{C001A0D3-F461-4F75-B79C-11BEDB4E1CD2}">
      <dsp:nvSpPr>
        <dsp:cNvPr id="0" name=""/>
        <dsp:cNvSpPr/>
      </dsp:nvSpPr>
      <dsp:spPr>
        <a:xfrm>
          <a:off x="5422106" y="2339975"/>
          <a:ext cx="3286125" cy="19716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Conduction defect  - common with INFERIOR MI  as Rt CA supplies SA &amp; AV nodes</a:t>
          </a:r>
        </a:p>
      </dsp:txBody>
      <dsp:txXfrm>
        <a:off x="5422106" y="2339975"/>
        <a:ext cx="3286125" cy="19716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90DE26-4844-4C24-B656-9993818B727F}">
      <dsp:nvSpPr>
        <dsp:cNvPr id="0" name=""/>
        <dsp:cNvSpPr/>
      </dsp:nvSpPr>
      <dsp:spPr>
        <a:xfrm>
          <a:off x="79887" y="167643"/>
          <a:ext cx="896925" cy="89692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C8DAF1-2561-4855-827F-513DB9B96AD5}">
      <dsp:nvSpPr>
        <dsp:cNvPr id="0" name=""/>
        <dsp:cNvSpPr/>
      </dsp:nvSpPr>
      <dsp:spPr>
        <a:xfrm>
          <a:off x="268241" y="355997"/>
          <a:ext cx="520217" cy="5202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4ABD29-50AC-4207-B21C-DB4EEC853EBB}">
      <dsp:nvSpPr>
        <dsp:cNvPr id="0" name=""/>
        <dsp:cNvSpPr/>
      </dsp:nvSpPr>
      <dsp:spPr>
        <a:xfrm>
          <a:off x="1169011" y="167643"/>
          <a:ext cx="2114182" cy="896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dirty="0">
              <a:solidFill>
                <a:schemeClr val="bg1"/>
              </a:solidFill>
            </a:rPr>
            <a:t>Diet-  Omega- 3 fatty acid from fish </a:t>
          </a:r>
        </a:p>
      </dsp:txBody>
      <dsp:txXfrm>
        <a:off x="1169011" y="167643"/>
        <a:ext cx="2114182" cy="896925"/>
      </dsp:txXfrm>
    </dsp:sp>
    <dsp:sp modelId="{1F08FB00-DE15-467A-9707-60243D67502F}">
      <dsp:nvSpPr>
        <dsp:cNvPr id="0" name=""/>
        <dsp:cNvSpPr/>
      </dsp:nvSpPr>
      <dsp:spPr>
        <a:xfrm>
          <a:off x="3651574" y="167643"/>
          <a:ext cx="896925" cy="89692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65B40E-8522-4F8B-B4E1-95D5921AFC2D}">
      <dsp:nvSpPr>
        <dsp:cNvPr id="0" name=""/>
        <dsp:cNvSpPr/>
      </dsp:nvSpPr>
      <dsp:spPr>
        <a:xfrm>
          <a:off x="3839928" y="355997"/>
          <a:ext cx="520217" cy="52021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A9022E-63ED-41DB-9CBE-9EEC9A651319}">
      <dsp:nvSpPr>
        <dsp:cNvPr id="0" name=""/>
        <dsp:cNvSpPr/>
      </dsp:nvSpPr>
      <dsp:spPr>
        <a:xfrm>
          <a:off x="4740698" y="167643"/>
          <a:ext cx="2114182" cy="896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dirty="0">
              <a:solidFill>
                <a:schemeClr val="bg1"/>
              </a:solidFill>
            </a:rPr>
            <a:t>Daily walk 20- 30 min daily </a:t>
          </a:r>
        </a:p>
      </dsp:txBody>
      <dsp:txXfrm>
        <a:off x="4740698" y="167643"/>
        <a:ext cx="2114182" cy="896925"/>
      </dsp:txXfrm>
    </dsp:sp>
    <dsp:sp modelId="{900D2473-4B1E-4027-836D-EBBC6CF6D9BD}">
      <dsp:nvSpPr>
        <dsp:cNvPr id="0" name=""/>
        <dsp:cNvSpPr/>
      </dsp:nvSpPr>
      <dsp:spPr>
        <a:xfrm>
          <a:off x="7223261" y="167643"/>
          <a:ext cx="896925" cy="89692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6BC440-CA14-4E1A-A519-ABBB608963C0}">
      <dsp:nvSpPr>
        <dsp:cNvPr id="0" name=""/>
        <dsp:cNvSpPr/>
      </dsp:nvSpPr>
      <dsp:spPr>
        <a:xfrm>
          <a:off x="7411616" y="355997"/>
          <a:ext cx="520217" cy="52021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410090-8A16-493A-8F09-83D1E105CD34}">
      <dsp:nvSpPr>
        <dsp:cNvPr id="0" name=""/>
        <dsp:cNvSpPr/>
      </dsp:nvSpPr>
      <dsp:spPr>
        <a:xfrm>
          <a:off x="8312386" y="167643"/>
          <a:ext cx="2114182" cy="896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solidFill>
                <a:schemeClr val="bg1"/>
              </a:solidFill>
            </a:rPr>
            <a:t>Stop smoking </a:t>
          </a:r>
        </a:p>
      </dsp:txBody>
      <dsp:txXfrm>
        <a:off x="8312386" y="167643"/>
        <a:ext cx="2114182" cy="896925"/>
      </dsp:txXfrm>
    </dsp:sp>
    <dsp:sp modelId="{51AE4EA3-7545-46E5-909C-98DD5A4857DD}">
      <dsp:nvSpPr>
        <dsp:cNvPr id="0" name=""/>
        <dsp:cNvSpPr/>
      </dsp:nvSpPr>
      <dsp:spPr>
        <a:xfrm>
          <a:off x="79887" y="1844010"/>
          <a:ext cx="896925" cy="89692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3B1587-188D-417E-AF23-29F6C01B32FF}">
      <dsp:nvSpPr>
        <dsp:cNvPr id="0" name=""/>
        <dsp:cNvSpPr/>
      </dsp:nvSpPr>
      <dsp:spPr>
        <a:xfrm>
          <a:off x="268241" y="2032364"/>
          <a:ext cx="520217" cy="52021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D49C06-E349-4B7C-BD1B-AA2592DA5D2B}">
      <dsp:nvSpPr>
        <dsp:cNvPr id="0" name=""/>
        <dsp:cNvSpPr/>
      </dsp:nvSpPr>
      <dsp:spPr>
        <a:xfrm>
          <a:off x="1169011" y="1844010"/>
          <a:ext cx="2114182" cy="896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dirty="0">
              <a:solidFill>
                <a:schemeClr val="bg1"/>
              </a:solidFill>
            </a:rPr>
            <a:t>Maintain alcohol consumption in safe limits 21 units/ week </a:t>
          </a:r>
        </a:p>
      </dsp:txBody>
      <dsp:txXfrm>
        <a:off x="1169011" y="1844010"/>
        <a:ext cx="2114182" cy="896925"/>
      </dsp:txXfrm>
    </dsp:sp>
    <dsp:sp modelId="{0B70F5CC-C643-4D3C-93FF-533533CD87F3}">
      <dsp:nvSpPr>
        <dsp:cNvPr id="0" name=""/>
        <dsp:cNvSpPr/>
      </dsp:nvSpPr>
      <dsp:spPr>
        <a:xfrm>
          <a:off x="3651574" y="1844010"/>
          <a:ext cx="896925" cy="896925"/>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555A69-0F2A-4896-A02A-B9D2E1E985FF}">
      <dsp:nvSpPr>
        <dsp:cNvPr id="0" name=""/>
        <dsp:cNvSpPr/>
      </dsp:nvSpPr>
      <dsp:spPr>
        <a:xfrm>
          <a:off x="3839928" y="2032364"/>
          <a:ext cx="520217" cy="52021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018F31-5687-43E5-8A2F-B42F9036CA3C}">
      <dsp:nvSpPr>
        <dsp:cNvPr id="0" name=""/>
        <dsp:cNvSpPr/>
      </dsp:nvSpPr>
      <dsp:spPr>
        <a:xfrm>
          <a:off x="4740698" y="1844010"/>
          <a:ext cx="2114182" cy="896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dirty="0">
              <a:solidFill>
                <a:schemeClr val="bg1"/>
              </a:solidFill>
            </a:rPr>
            <a:t>If over-weight – reduce weight  </a:t>
          </a:r>
        </a:p>
      </dsp:txBody>
      <dsp:txXfrm>
        <a:off x="4740698" y="1844010"/>
        <a:ext cx="2114182" cy="896925"/>
      </dsp:txXfrm>
    </dsp:sp>
    <dsp:sp modelId="{6D379253-DC6D-4EBB-9E42-98C4E59191B5}">
      <dsp:nvSpPr>
        <dsp:cNvPr id="0" name=""/>
        <dsp:cNvSpPr/>
      </dsp:nvSpPr>
      <dsp:spPr>
        <a:xfrm>
          <a:off x="7223261" y="1844010"/>
          <a:ext cx="896925" cy="89692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132858-74BE-451E-AEEC-0DF534868C1A}">
      <dsp:nvSpPr>
        <dsp:cNvPr id="0" name=""/>
        <dsp:cNvSpPr/>
      </dsp:nvSpPr>
      <dsp:spPr>
        <a:xfrm>
          <a:off x="7411616" y="2032364"/>
          <a:ext cx="520217" cy="52021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111FDA-AAD0-4306-8FE3-93A6D51D872B}">
      <dsp:nvSpPr>
        <dsp:cNvPr id="0" name=""/>
        <dsp:cNvSpPr/>
      </dsp:nvSpPr>
      <dsp:spPr>
        <a:xfrm>
          <a:off x="8312386" y="1844010"/>
          <a:ext cx="2114182" cy="896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dirty="0">
              <a:solidFill>
                <a:schemeClr val="bg1"/>
              </a:solidFill>
            </a:rPr>
            <a:t>Control Hypertension less than 140/90 mmHg , DM: 130/ 90 mmHg </a:t>
          </a:r>
        </a:p>
      </dsp:txBody>
      <dsp:txXfrm>
        <a:off x="8312386" y="1844010"/>
        <a:ext cx="2114182" cy="896925"/>
      </dsp:txXfrm>
    </dsp:sp>
    <dsp:sp modelId="{D4601116-7E02-4237-8D7F-5F829037FFDD}">
      <dsp:nvSpPr>
        <dsp:cNvPr id="0" name=""/>
        <dsp:cNvSpPr/>
      </dsp:nvSpPr>
      <dsp:spPr>
        <a:xfrm>
          <a:off x="79887" y="3520376"/>
          <a:ext cx="896925" cy="89692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A3561C-5CC1-4C83-B84E-8A69DE65B9E8}">
      <dsp:nvSpPr>
        <dsp:cNvPr id="0" name=""/>
        <dsp:cNvSpPr/>
      </dsp:nvSpPr>
      <dsp:spPr>
        <a:xfrm>
          <a:off x="268241" y="3708731"/>
          <a:ext cx="520217" cy="520217"/>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A38C38-A6D3-4C54-AF7A-53328CD91A03}">
      <dsp:nvSpPr>
        <dsp:cNvPr id="0" name=""/>
        <dsp:cNvSpPr/>
      </dsp:nvSpPr>
      <dsp:spPr>
        <a:xfrm>
          <a:off x="1169011" y="3520376"/>
          <a:ext cx="2114182" cy="896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dirty="0">
              <a:solidFill>
                <a:schemeClr val="bg1"/>
              </a:solidFill>
            </a:rPr>
            <a:t>Maintain Hb A1c less than 7% in Diabetic patient</a:t>
          </a:r>
        </a:p>
      </dsp:txBody>
      <dsp:txXfrm>
        <a:off x="1169011" y="3520376"/>
        <a:ext cx="2114182" cy="8969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9F6A0-A8AE-4AA8-8D82-D5556B5B7A77}">
      <dsp:nvSpPr>
        <dsp:cNvPr id="0" name=""/>
        <dsp:cNvSpPr/>
      </dsp:nvSpPr>
      <dsp:spPr>
        <a:xfrm>
          <a:off x="0" y="53035"/>
          <a:ext cx="6254496" cy="375269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Patient having high risk score  , these are those patient having</a:t>
          </a:r>
        </a:p>
        <a:p>
          <a:pPr marL="285750" lvl="1" indent="-285750" algn="l" defTabSz="1244600">
            <a:lnSpc>
              <a:spcPct val="90000"/>
            </a:lnSpc>
            <a:spcBef>
              <a:spcPct val="0"/>
            </a:spcBef>
            <a:spcAft>
              <a:spcPct val="15000"/>
            </a:spcAft>
            <a:buChar char="•"/>
          </a:pPr>
          <a:r>
            <a:rPr lang="en-US" sz="2800" kern="1200"/>
            <a:t>Increased Troponin  </a:t>
          </a:r>
        </a:p>
        <a:p>
          <a:pPr marL="285750" lvl="1" indent="-285750" algn="l" defTabSz="1244600">
            <a:lnSpc>
              <a:spcPct val="90000"/>
            </a:lnSpc>
            <a:spcBef>
              <a:spcPct val="0"/>
            </a:spcBef>
            <a:spcAft>
              <a:spcPct val="15000"/>
            </a:spcAft>
            <a:buChar char="•"/>
          </a:pPr>
          <a:r>
            <a:rPr lang="en-US" sz="2800" kern="1200"/>
            <a:t>Dynamic ST or T wave changes  </a:t>
          </a:r>
        </a:p>
        <a:p>
          <a:pPr marL="285750" lvl="1" indent="-285750" algn="l" defTabSz="1244600">
            <a:lnSpc>
              <a:spcPct val="90000"/>
            </a:lnSpc>
            <a:spcBef>
              <a:spcPct val="0"/>
            </a:spcBef>
            <a:spcAft>
              <a:spcPct val="15000"/>
            </a:spcAft>
            <a:buChar char="•"/>
          </a:pPr>
          <a:r>
            <a:rPr lang="en-US" sz="2800" kern="1200"/>
            <a:t>Previous MI </a:t>
          </a:r>
        </a:p>
        <a:p>
          <a:pPr marL="285750" lvl="1" indent="-285750" algn="l" defTabSz="1244600">
            <a:lnSpc>
              <a:spcPct val="90000"/>
            </a:lnSpc>
            <a:spcBef>
              <a:spcPct val="0"/>
            </a:spcBef>
            <a:spcAft>
              <a:spcPct val="15000"/>
            </a:spcAft>
            <a:buChar char="•"/>
          </a:pPr>
          <a:r>
            <a:rPr lang="en-US" sz="2800" kern="1200"/>
            <a:t>PCI within last 6 months  </a:t>
          </a:r>
        </a:p>
        <a:p>
          <a:pPr marL="285750" lvl="1" indent="-285750" algn="l" defTabSz="1244600">
            <a:lnSpc>
              <a:spcPct val="90000"/>
            </a:lnSpc>
            <a:spcBef>
              <a:spcPct val="0"/>
            </a:spcBef>
            <a:spcAft>
              <a:spcPct val="15000"/>
            </a:spcAft>
            <a:buChar char="•"/>
          </a:pPr>
          <a:r>
            <a:rPr lang="en-US" sz="2800" kern="1200"/>
            <a:t>Previous CABG  </a:t>
          </a:r>
        </a:p>
      </dsp:txBody>
      <dsp:txXfrm>
        <a:off x="0" y="53035"/>
        <a:ext cx="6254496" cy="375269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2150CD-D242-4FAF-9478-C8AAF5CC5E7B}">
      <dsp:nvSpPr>
        <dsp:cNvPr id="0" name=""/>
        <dsp:cNvSpPr/>
      </dsp:nvSpPr>
      <dsp:spPr>
        <a:xfrm>
          <a:off x="3098482" y="610779"/>
          <a:ext cx="470349" cy="91440"/>
        </a:xfrm>
        <a:custGeom>
          <a:avLst/>
          <a:gdLst/>
          <a:ahLst/>
          <a:cxnLst/>
          <a:rect l="0" t="0" r="0" b="0"/>
          <a:pathLst>
            <a:path>
              <a:moveTo>
                <a:pt x="0" y="45720"/>
              </a:moveTo>
              <a:lnTo>
                <a:pt x="470349"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21132" y="653992"/>
        <a:ext cx="25047" cy="5014"/>
      </dsp:txXfrm>
    </dsp:sp>
    <dsp:sp modelId="{8195DAE0-D4B9-40BF-ADF0-1DC27969B6C2}">
      <dsp:nvSpPr>
        <dsp:cNvPr id="0" name=""/>
        <dsp:cNvSpPr/>
      </dsp:nvSpPr>
      <dsp:spPr>
        <a:xfrm>
          <a:off x="922242" y="3087"/>
          <a:ext cx="2178039" cy="130682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726" tIns="112027" rIns="106726" bIns="112027" numCol="1" spcCol="1270" anchor="ctr" anchorCtr="0">
          <a:noAutofit/>
        </a:bodyPr>
        <a:lstStyle/>
        <a:p>
          <a:pPr marL="0" lvl="0" indent="0" algn="ctr" defTabSz="1066800">
            <a:lnSpc>
              <a:spcPct val="90000"/>
            </a:lnSpc>
            <a:spcBef>
              <a:spcPct val="0"/>
            </a:spcBef>
            <a:spcAft>
              <a:spcPct val="35000"/>
            </a:spcAft>
            <a:buNone/>
          </a:pPr>
          <a:r>
            <a:rPr lang="en-US" sz="2400" kern="1200" dirty="0"/>
            <a:t>O2 </a:t>
          </a:r>
        </a:p>
      </dsp:txBody>
      <dsp:txXfrm>
        <a:off x="922242" y="3087"/>
        <a:ext cx="2178039" cy="1306823"/>
      </dsp:txXfrm>
    </dsp:sp>
    <dsp:sp modelId="{ADAB345F-73B7-4BF8-96AD-61FCD539A1FA}">
      <dsp:nvSpPr>
        <dsp:cNvPr id="0" name=""/>
        <dsp:cNvSpPr/>
      </dsp:nvSpPr>
      <dsp:spPr>
        <a:xfrm>
          <a:off x="5777470" y="610779"/>
          <a:ext cx="470349" cy="91440"/>
        </a:xfrm>
        <a:custGeom>
          <a:avLst/>
          <a:gdLst/>
          <a:ahLst/>
          <a:cxnLst/>
          <a:rect l="0" t="0" r="0" b="0"/>
          <a:pathLst>
            <a:path>
              <a:moveTo>
                <a:pt x="0" y="45720"/>
              </a:moveTo>
              <a:lnTo>
                <a:pt x="470349"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000121" y="653992"/>
        <a:ext cx="25047" cy="5014"/>
      </dsp:txXfrm>
    </dsp:sp>
    <dsp:sp modelId="{0B783F86-532E-474D-97BB-F4D0F8AA7A88}">
      <dsp:nvSpPr>
        <dsp:cNvPr id="0" name=""/>
        <dsp:cNvSpPr/>
      </dsp:nvSpPr>
      <dsp:spPr>
        <a:xfrm>
          <a:off x="3601231" y="3087"/>
          <a:ext cx="2178039" cy="130682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726" tIns="112027" rIns="106726" bIns="112027" numCol="1" spcCol="1270" anchor="ctr" anchorCtr="0">
          <a:noAutofit/>
        </a:bodyPr>
        <a:lstStyle/>
        <a:p>
          <a:pPr marL="0" lvl="0" indent="0" algn="ctr" defTabSz="1066800">
            <a:lnSpc>
              <a:spcPct val="90000"/>
            </a:lnSpc>
            <a:spcBef>
              <a:spcPct val="0"/>
            </a:spcBef>
            <a:spcAft>
              <a:spcPct val="35000"/>
            </a:spcAft>
            <a:buNone/>
          </a:pPr>
          <a:r>
            <a:rPr lang="en-US" sz="2400" kern="1200"/>
            <a:t>Morphine and anti emetic</a:t>
          </a:r>
        </a:p>
      </dsp:txBody>
      <dsp:txXfrm>
        <a:off x="3601231" y="3087"/>
        <a:ext cx="2178039" cy="1306823"/>
      </dsp:txXfrm>
    </dsp:sp>
    <dsp:sp modelId="{56F59CB6-D457-466A-A04E-1659CCFCD76E}">
      <dsp:nvSpPr>
        <dsp:cNvPr id="0" name=""/>
        <dsp:cNvSpPr/>
      </dsp:nvSpPr>
      <dsp:spPr>
        <a:xfrm>
          <a:off x="2580122" y="1308111"/>
          <a:ext cx="4789117" cy="470349"/>
        </a:xfrm>
        <a:custGeom>
          <a:avLst/>
          <a:gdLst/>
          <a:ahLst/>
          <a:cxnLst/>
          <a:rect l="0" t="0" r="0" b="0"/>
          <a:pathLst>
            <a:path>
              <a:moveTo>
                <a:pt x="4789117" y="0"/>
              </a:moveTo>
              <a:lnTo>
                <a:pt x="4789117" y="252274"/>
              </a:lnTo>
              <a:lnTo>
                <a:pt x="0" y="252274"/>
              </a:lnTo>
              <a:lnTo>
                <a:pt x="0" y="470349"/>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854300" y="1540778"/>
        <a:ext cx="240762" cy="5014"/>
      </dsp:txXfrm>
    </dsp:sp>
    <dsp:sp modelId="{13D7AAA2-8B2B-467C-BC03-03928EDB863B}">
      <dsp:nvSpPr>
        <dsp:cNvPr id="0" name=""/>
        <dsp:cNvSpPr/>
      </dsp:nvSpPr>
      <dsp:spPr>
        <a:xfrm>
          <a:off x="6280220" y="3087"/>
          <a:ext cx="2178039" cy="130682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726" tIns="112027" rIns="106726" bIns="112027" numCol="1" spcCol="1270" anchor="ctr" anchorCtr="0">
          <a:noAutofit/>
        </a:bodyPr>
        <a:lstStyle/>
        <a:p>
          <a:pPr marL="0" lvl="0" indent="0" algn="ctr" defTabSz="1066800">
            <a:lnSpc>
              <a:spcPct val="90000"/>
            </a:lnSpc>
            <a:spcBef>
              <a:spcPct val="0"/>
            </a:spcBef>
            <a:spcAft>
              <a:spcPct val="35000"/>
            </a:spcAft>
            <a:buNone/>
          </a:pPr>
          <a:r>
            <a:rPr lang="en-US" sz="2400" kern="1200"/>
            <a:t>Aspirin </a:t>
          </a:r>
        </a:p>
      </dsp:txBody>
      <dsp:txXfrm>
        <a:off x="6280220" y="3087"/>
        <a:ext cx="2178039" cy="1306823"/>
      </dsp:txXfrm>
    </dsp:sp>
    <dsp:sp modelId="{A7FF4E67-CC9B-461E-AAFD-8EB38FCB8B1C}">
      <dsp:nvSpPr>
        <dsp:cNvPr id="0" name=""/>
        <dsp:cNvSpPr/>
      </dsp:nvSpPr>
      <dsp:spPr>
        <a:xfrm>
          <a:off x="4236202" y="2418552"/>
          <a:ext cx="470349" cy="91440"/>
        </a:xfrm>
        <a:custGeom>
          <a:avLst/>
          <a:gdLst/>
          <a:ahLst/>
          <a:cxnLst/>
          <a:rect l="0" t="0" r="0" b="0"/>
          <a:pathLst>
            <a:path>
              <a:moveTo>
                <a:pt x="0" y="45720"/>
              </a:moveTo>
              <a:lnTo>
                <a:pt x="470349"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458853" y="2461765"/>
        <a:ext cx="25047" cy="5014"/>
      </dsp:txXfrm>
    </dsp:sp>
    <dsp:sp modelId="{3583BB4C-61CF-41F2-8DE4-B76A79884716}">
      <dsp:nvSpPr>
        <dsp:cNvPr id="0" name=""/>
        <dsp:cNvSpPr/>
      </dsp:nvSpPr>
      <dsp:spPr>
        <a:xfrm>
          <a:off x="922242" y="1810860"/>
          <a:ext cx="3315760" cy="130682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726" tIns="112027" rIns="106726" bIns="112027" numCol="1" spcCol="1270" anchor="ctr" anchorCtr="0">
          <a:noAutofit/>
        </a:bodyPr>
        <a:lstStyle/>
        <a:p>
          <a:pPr marL="0" lvl="0" indent="0" algn="ctr" defTabSz="1066800">
            <a:lnSpc>
              <a:spcPct val="90000"/>
            </a:lnSpc>
            <a:spcBef>
              <a:spcPct val="0"/>
            </a:spcBef>
            <a:spcAft>
              <a:spcPct val="35000"/>
            </a:spcAft>
            <a:buNone/>
          </a:pPr>
          <a:r>
            <a:rPr lang="en-US" sz="2400" kern="1200" dirty="0" err="1"/>
            <a:t>Clopidrogrel</a:t>
          </a:r>
          <a:r>
            <a:rPr lang="en-US" sz="2400" kern="1200" dirty="0"/>
            <a:t> (</a:t>
          </a:r>
          <a:r>
            <a:rPr lang="en-US" sz="2000" kern="1200" dirty="0">
              <a:solidFill>
                <a:prstClr val="white"/>
              </a:solidFill>
              <a:latin typeface="Calibri" panose="020F0502020204030204"/>
              <a:ea typeface="+mn-ea"/>
              <a:cs typeface="+mn-cs"/>
            </a:rPr>
            <a:t>Plavix )- anti platelet agent  OR </a:t>
          </a:r>
          <a:r>
            <a:rPr lang="en-GB" sz="2000" kern="1200" dirty="0">
              <a:solidFill>
                <a:prstClr val="white"/>
              </a:solidFill>
              <a:latin typeface="Calibri" panose="020F0502020204030204"/>
              <a:ea typeface="+mn-ea"/>
              <a:cs typeface="+mn-cs"/>
            </a:rPr>
            <a:t> : Dual AP therapy with Aspirin &amp; Prasugrel or ticagrelor</a:t>
          </a:r>
          <a:endParaRPr lang="en-US" sz="2000" kern="1200" dirty="0">
            <a:solidFill>
              <a:prstClr val="white"/>
            </a:solidFill>
            <a:latin typeface="Calibri" panose="020F0502020204030204"/>
            <a:ea typeface="+mn-ea"/>
            <a:cs typeface="+mn-cs"/>
          </a:endParaRPr>
        </a:p>
      </dsp:txBody>
      <dsp:txXfrm>
        <a:off x="922242" y="1810860"/>
        <a:ext cx="3315760" cy="1306823"/>
      </dsp:txXfrm>
    </dsp:sp>
    <dsp:sp modelId="{FD2466B4-1142-4D45-9B86-499C5ECC75FC}">
      <dsp:nvSpPr>
        <dsp:cNvPr id="0" name=""/>
        <dsp:cNvSpPr/>
      </dsp:nvSpPr>
      <dsp:spPr>
        <a:xfrm>
          <a:off x="6915191" y="2418552"/>
          <a:ext cx="470349" cy="91440"/>
        </a:xfrm>
        <a:custGeom>
          <a:avLst/>
          <a:gdLst/>
          <a:ahLst/>
          <a:cxnLst/>
          <a:rect l="0" t="0" r="0" b="0"/>
          <a:pathLst>
            <a:path>
              <a:moveTo>
                <a:pt x="0" y="45720"/>
              </a:moveTo>
              <a:lnTo>
                <a:pt x="470349"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137842" y="2461765"/>
        <a:ext cx="25047" cy="5014"/>
      </dsp:txXfrm>
    </dsp:sp>
    <dsp:sp modelId="{01FDD205-121E-4162-8392-12D24505BECF}">
      <dsp:nvSpPr>
        <dsp:cNvPr id="0" name=""/>
        <dsp:cNvSpPr/>
      </dsp:nvSpPr>
      <dsp:spPr>
        <a:xfrm>
          <a:off x="4738952" y="1810860"/>
          <a:ext cx="2178039" cy="130682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726" tIns="112027" rIns="106726" bIns="112027" numCol="1" spcCol="1270" anchor="ctr" anchorCtr="0">
          <a:noAutofit/>
        </a:bodyPr>
        <a:lstStyle/>
        <a:p>
          <a:pPr marL="0" lvl="0" indent="0" algn="ctr" defTabSz="1066800">
            <a:lnSpc>
              <a:spcPct val="90000"/>
            </a:lnSpc>
            <a:spcBef>
              <a:spcPct val="0"/>
            </a:spcBef>
            <a:spcAft>
              <a:spcPct val="35000"/>
            </a:spcAft>
            <a:buNone/>
          </a:pPr>
          <a:r>
            <a:rPr lang="en-US" sz="2400" kern="1200" dirty="0" err="1"/>
            <a:t>Enoxaprin</a:t>
          </a:r>
          <a:r>
            <a:rPr lang="en-US" sz="2400" kern="1200" dirty="0"/>
            <a:t>-  low molecular heparin</a:t>
          </a:r>
        </a:p>
      </dsp:txBody>
      <dsp:txXfrm>
        <a:off x="4738952" y="1810860"/>
        <a:ext cx="2178039" cy="1306823"/>
      </dsp:txXfrm>
    </dsp:sp>
    <dsp:sp modelId="{4B0B5AE5-79CF-4105-8C23-4E3949FD20CB}">
      <dsp:nvSpPr>
        <dsp:cNvPr id="0" name=""/>
        <dsp:cNvSpPr/>
      </dsp:nvSpPr>
      <dsp:spPr>
        <a:xfrm>
          <a:off x="2011262" y="3115884"/>
          <a:ext cx="6495698" cy="470349"/>
        </a:xfrm>
        <a:custGeom>
          <a:avLst/>
          <a:gdLst/>
          <a:ahLst/>
          <a:cxnLst/>
          <a:rect l="0" t="0" r="0" b="0"/>
          <a:pathLst>
            <a:path>
              <a:moveTo>
                <a:pt x="6495698" y="0"/>
              </a:moveTo>
              <a:lnTo>
                <a:pt x="6495698" y="252274"/>
              </a:lnTo>
              <a:lnTo>
                <a:pt x="0" y="252274"/>
              </a:lnTo>
              <a:lnTo>
                <a:pt x="0" y="470349"/>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96236" y="3348551"/>
        <a:ext cx="325749" cy="5014"/>
      </dsp:txXfrm>
    </dsp:sp>
    <dsp:sp modelId="{C9C63C85-A7D8-4807-BE00-ABD4B35D439D}">
      <dsp:nvSpPr>
        <dsp:cNvPr id="0" name=""/>
        <dsp:cNvSpPr/>
      </dsp:nvSpPr>
      <dsp:spPr>
        <a:xfrm>
          <a:off x="7417940" y="1810860"/>
          <a:ext cx="2178039" cy="130682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726" tIns="112027" rIns="106726" bIns="112027" numCol="1" spcCol="1270" anchor="ctr" anchorCtr="0">
          <a:noAutofit/>
        </a:bodyPr>
        <a:lstStyle/>
        <a:p>
          <a:pPr marL="0" lvl="0" indent="0" algn="ctr" defTabSz="1066800">
            <a:lnSpc>
              <a:spcPct val="90000"/>
            </a:lnSpc>
            <a:spcBef>
              <a:spcPct val="0"/>
            </a:spcBef>
            <a:spcAft>
              <a:spcPct val="35000"/>
            </a:spcAft>
            <a:buNone/>
          </a:pPr>
          <a:r>
            <a:rPr lang="en-US" sz="2400" kern="1200" dirty="0"/>
            <a:t>Beta blocker</a:t>
          </a:r>
        </a:p>
        <a:p>
          <a:pPr marL="0" lvl="0" indent="0" algn="ctr" defTabSz="1066800">
            <a:lnSpc>
              <a:spcPct val="90000"/>
            </a:lnSpc>
            <a:spcBef>
              <a:spcPct val="0"/>
            </a:spcBef>
            <a:spcAft>
              <a:spcPct val="35000"/>
            </a:spcAft>
            <a:buNone/>
          </a:pPr>
          <a:r>
            <a:rPr lang="en-US" sz="2400" kern="1200" dirty="0"/>
            <a:t>(Bisoprolol)  </a:t>
          </a:r>
        </a:p>
      </dsp:txBody>
      <dsp:txXfrm>
        <a:off x="7417940" y="1810860"/>
        <a:ext cx="2178039" cy="1306823"/>
      </dsp:txXfrm>
    </dsp:sp>
    <dsp:sp modelId="{ECCB12E1-65B8-49DB-A173-AD72F9146224}">
      <dsp:nvSpPr>
        <dsp:cNvPr id="0" name=""/>
        <dsp:cNvSpPr/>
      </dsp:nvSpPr>
      <dsp:spPr>
        <a:xfrm>
          <a:off x="3098482" y="4226325"/>
          <a:ext cx="470349" cy="91440"/>
        </a:xfrm>
        <a:custGeom>
          <a:avLst/>
          <a:gdLst/>
          <a:ahLst/>
          <a:cxnLst/>
          <a:rect l="0" t="0" r="0" b="0"/>
          <a:pathLst>
            <a:path>
              <a:moveTo>
                <a:pt x="0" y="45720"/>
              </a:moveTo>
              <a:lnTo>
                <a:pt x="470349"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21132" y="4269538"/>
        <a:ext cx="25047" cy="5014"/>
      </dsp:txXfrm>
    </dsp:sp>
    <dsp:sp modelId="{0514D4F9-E715-45A5-9265-2CD57AF99CF4}">
      <dsp:nvSpPr>
        <dsp:cNvPr id="0" name=""/>
        <dsp:cNvSpPr/>
      </dsp:nvSpPr>
      <dsp:spPr>
        <a:xfrm>
          <a:off x="922242" y="3618633"/>
          <a:ext cx="2178039" cy="130682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726" tIns="112027" rIns="106726" bIns="112027" numCol="1" spcCol="1270" anchor="ctr" anchorCtr="0">
          <a:noAutofit/>
        </a:bodyPr>
        <a:lstStyle/>
        <a:p>
          <a:pPr marL="0" lvl="0" indent="0" algn="ctr" defTabSz="1066800">
            <a:lnSpc>
              <a:spcPct val="90000"/>
            </a:lnSpc>
            <a:spcBef>
              <a:spcPct val="0"/>
            </a:spcBef>
            <a:spcAft>
              <a:spcPct val="35000"/>
            </a:spcAft>
            <a:buNone/>
          </a:pPr>
          <a:r>
            <a:rPr lang="en-US" sz="2400" kern="1200" dirty="0"/>
            <a:t>ACE-Inhibitors</a:t>
          </a:r>
        </a:p>
      </dsp:txBody>
      <dsp:txXfrm>
        <a:off x="922242" y="3618633"/>
        <a:ext cx="2178039" cy="1306823"/>
      </dsp:txXfrm>
    </dsp:sp>
    <dsp:sp modelId="{74936B94-1D92-4900-9185-D57B7397FA4D}">
      <dsp:nvSpPr>
        <dsp:cNvPr id="0" name=""/>
        <dsp:cNvSpPr/>
      </dsp:nvSpPr>
      <dsp:spPr>
        <a:xfrm>
          <a:off x="5777470" y="4226325"/>
          <a:ext cx="470349" cy="91440"/>
        </a:xfrm>
        <a:custGeom>
          <a:avLst/>
          <a:gdLst/>
          <a:ahLst/>
          <a:cxnLst/>
          <a:rect l="0" t="0" r="0" b="0"/>
          <a:pathLst>
            <a:path>
              <a:moveTo>
                <a:pt x="0" y="45720"/>
              </a:moveTo>
              <a:lnTo>
                <a:pt x="470349"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000121" y="4269538"/>
        <a:ext cx="25047" cy="5014"/>
      </dsp:txXfrm>
    </dsp:sp>
    <dsp:sp modelId="{99E44879-21A1-4749-A15A-8555933D476D}">
      <dsp:nvSpPr>
        <dsp:cNvPr id="0" name=""/>
        <dsp:cNvSpPr/>
      </dsp:nvSpPr>
      <dsp:spPr>
        <a:xfrm>
          <a:off x="3601231" y="3618633"/>
          <a:ext cx="2178039" cy="130682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726" tIns="112027" rIns="106726" bIns="112027" numCol="1" spcCol="1270" anchor="ctr" anchorCtr="0">
          <a:noAutofit/>
        </a:bodyPr>
        <a:lstStyle/>
        <a:p>
          <a:pPr marL="0" lvl="0" indent="0" algn="ctr" defTabSz="1066800">
            <a:lnSpc>
              <a:spcPct val="90000"/>
            </a:lnSpc>
            <a:spcBef>
              <a:spcPct val="0"/>
            </a:spcBef>
            <a:spcAft>
              <a:spcPct val="35000"/>
            </a:spcAft>
            <a:buNone/>
          </a:pPr>
          <a:r>
            <a:rPr lang="en-US" sz="2400" kern="1200" dirty="0"/>
            <a:t>Nitrates </a:t>
          </a:r>
        </a:p>
      </dsp:txBody>
      <dsp:txXfrm>
        <a:off x="3601231" y="3618633"/>
        <a:ext cx="2178039" cy="1306823"/>
      </dsp:txXfrm>
    </dsp:sp>
    <dsp:sp modelId="{10FC4189-A19C-4D34-AE44-E90246D77C62}">
      <dsp:nvSpPr>
        <dsp:cNvPr id="0" name=""/>
        <dsp:cNvSpPr/>
      </dsp:nvSpPr>
      <dsp:spPr>
        <a:xfrm>
          <a:off x="6280220" y="3618633"/>
          <a:ext cx="2178039" cy="130682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726" tIns="112027" rIns="106726" bIns="112027" numCol="1" spcCol="1270" anchor="ctr" anchorCtr="0">
          <a:noAutofit/>
        </a:bodyPr>
        <a:lstStyle/>
        <a:p>
          <a:pPr marL="0" lvl="0" indent="0" algn="ctr" defTabSz="1066800">
            <a:lnSpc>
              <a:spcPct val="90000"/>
            </a:lnSpc>
            <a:spcBef>
              <a:spcPct val="0"/>
            </a:spcBef>
            <a:spcAft>
              <a:spcPct val="35000"/>
            </a:spcAft>
            <a:buNone/>
          </a:pPr>
          <a:r>
            <a:rPr lang="en-US" sz="2400" kern="1200" dirty="0"/>
            <a:t>Statins</a:t>
          </a:r>
        </a:p>
      </dsp:txBody>
      <dsp:txXfrm>
        <a:off x="6280220" y="3618633"/>
        <a:ext cx="2178039" cy="130682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B5425C-9AE7-4C43-82E1-200D6E7F4086}">
      <dsp:nvSpPr>
        <dsp:cNvPr id="0" name=""/>
        <dsp:cNvSpPr/>
      </dsp:nvSpPr>
      <dsp:spPr>
        <a:xfrm>
          <a:off x="0" y="95699"/>
          <a:ext cx="6492875" cy="49140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a:t>A 50 year old smoker with hypertension develops central crushing chest pain radiating to his jaw. He has vomited and now feels short of breath. ECG was done which is shown.</a:t>
          </a:r>
        </a:p>
      </dsp:txBody>
      <dsp:txXfrm>
        <a:off x="239882" y="335581"/>
        <a:ext cx="6013111" cy="4434236"/>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5A9BC3-BA8D-483B-B080-5E2BBE3DECCC}" type="datetimeFigureOut">
              <a:rPr lang="en-US" smtClean="0"/>
              <a:t>8/17/2024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998E22-EBA0-440E-A4B1-44720CAF819B}" type="slidenum">
              <a:rPr lang="en-US" smtClean="0"/>
              <a:t>‹#›</a:t>
            </a:fld>
            <a:endParaRPr lang="en-US"/>
          </a:p>
        </p:txBody>
      </p:sp>
    </p:spTree>
    <p:extLst>
      <p:ext uri="{BB962C8B-B14F-4D97-AF65-F5344CB8AC3E}">
        <p14:creationId xmlns:p14="http://schemas.microsoft.com/office/powerpoint/2010/main" val="930026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next.amboss.com/us/questions/bQGsHu_w1/6/article/Xh09cf#Zce0d4554dd0bc7f9fba742d2827ffc63"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next.amboss.com/us/questions/bQGsHu_w1/6/article/8T0Os2#Za54a6f543be9d7a8008180f1a5474ce5" TargetMode="External"/><Relationship Id="rId5" Type="http://schemas.openxmlformats.org/officeDocument/2006/relationships/hyperlink" Target="https://next.amboss.com/us/questions/bQGsHu_w1/6/article/WM0Png#Z8c3bce39ca977e0f872b6d9fb3be8cfb" TargetMode="External"/><Relationship Id="rId4" Type="http://schemas.openxmlformats.org/officeDocument/2006/relationships/hyperlink" Target="https://next.amboss.com/us/questions/bQGsHu_w1/6/article/vo0AdS#Z4617e4b27255a30946edb12a68ce139d"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1FFDD-B6FA-46DE-A23F-8F904A32993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3082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1" u="none" strike="noStrike" baseline="0" dirty="0">
                <a:latin typeface="HelveticaNeueLTStd-BdIt"/>
              </a:rPr>
              <a:t>Killip I </a:t>
            </a:r>
            <a:r>
              <a:rPr lang="en-US" sz="1800" b="0" i="0" u="none" strike="noStrike" baseline="0" dirty="0">
                <a:latin typeface="HelveticaNeueLTStd-Roman"/>
              </a:rPr>
              <a:t>– no crackles and no third heart sound</a:t>
            </a:r>
          </a:p>
          <a:p>
            <a:pPr algn="l"/>
            <a:r>
              <a:rPr lang="en-US" sz="1800" b="0" i="0" u="none" strike="noStrike" baseline="0" dirty="0">
                <a:latin typeface="HelveticaNeueLTStd-Roman"/>
              </a:rPr>
              <a:t>• </a:t>
            </a:r>
            <a:r>
              <a:rPr lang="en-US" sz="1800" b="0" i="1" u="none" strike="noStrike" baseline="0" dirty="0">
                <a:latin typeface="HelveticaNeueLTStd-BdIt"/>
              </a:rPr>
              <a:t>Killip II </a:t>
            </a:r>
            <a:r>
              <a:rPr lang="en-US" sz="1800" b="0" i="0" u="none" strike="noStrike" baseline="0" dirty="0">
                <a:latin typeface="HelveticaNeueLTStd-Roman"/>
              </a:rPr>
              <a:t>– crackles in &lt;50% of the lung fields or a third heart sound</a:t>
            </a:r>
          </a:p>
          <a:p>
            <a:pPr algn="l"/>
            <a:r>
              <a:rPr lang="en-US" sz="1800" b="0" i="0" u="none" strike="noStrike" baseline="0" dirty="0">
                <a:latin typeface="HelveticaNeueLTStd-Roman"/>
              </a:rPr>
              <a:t>• </a:t>
            </a:r>
            <a:r>
              <a:rPr lang="en-US" sz="1800" b="0" i="1" u="none" strike="noStrike" baseline="0" dirty="0">
                <a:latin typeface="HelveticaNeueLTStd-BdIt"/>
              </a:rPr>
              <a:t>Killip III </a:t>
            </a:r>
            <a:r>
              <a:rPr lang="en-US" sz="1800" b="0" i="0" u="none" strike="noStrike" baseline="0" dirty="0">
                <a:latin typeface="HelveticaNeueLTStd-Roman"/>
              </a:rPr>
              <a:t>– crackles in &gt;50% of the lung fields</a:t>
            </a:r>
          </a:p>
          <a:p>
            <a:pPr algn="l"/>
            <a:r>
              <a:rPr lang="en-US" sz="1800" b="0" i="0" u="none" strike="noStrike" baseline="0" dirty="0">
                <a:latin typeface="HelveticaNeueLTStd-Roman"/>
              </a:rPr>
              <a:t>• </a:t>
            </a:r>
            <a:r>
              <a:rPr lang="en-US" sz="1800" b="0" i="1" u="none" strike="noStrike" baseline="0" dirty="0">
                <a:latin typeface="HelveticaNeueLTStd-BdIt"/>
              </a:rPr>
              <a:t>Killip IV </a:t>
            </a:r>
            <a:r>
              <a:rPr lang="en-US" sz="1800" b="0" i="0" u="none" strike="noStrike" baseline="0" dirty="0">
                <a:latin typeface="HelveticaNeueLTStd-Roman"/>
              </a:rPr>
              <a:t>– cardiogenic shock.</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58DF4F-4ECE-4936-8A57-1856C762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418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 fib is more dangerous than v tach</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58DF4F-4ECE-4936-8A57-1856C762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400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1FFDD-B6FA-46DE-A23F-8F904A32993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72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E3C0B002-142F-A87C-6113-62A6D58363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tx2"/>
                </a:solidFill>
                <a:latin typeface="Garamond" panose="02020404030301010803" pitchFamily="18" charset="0"/>
              </a:defRPr>
            </a:lvl1pPr>
            <a:lvl2pPr marL="742950" indent="-285750">
              <a:defRPr sz="4400" b="1">
                <a:solidFill>
                  <a:schemeClr val="tx2"/>
                </a:solidFill>
                <a:latin typeface="Garamond" panose="02020404030301010803" pitchFamily="18" charset="0"/>
              </a:defRPr>
            </a:lvl2pPr>
            <a:lvl3pPr marL="1143000" indent="-228600">
              <a:defRPr sz="4400" b="1">
                <a:solidFill>
                  <a:schemeClr val="tx2"/>
                </a:solidFill>
                <a:latin typeface="Garamond" panose="02020404030301010803" pitchFamily="18" charset="0"/>
              </a:defRPr>
            </a:lvl3pPr>
            <a:lvl4pPr marL="1600200" indent="-228600">
              <a:defRPr sz="4400" b="1">
                <a:solidFill>
                  <a:schemeClr val="tx2"/>
                </a:solidFill>
                <a:latin typeface="Garamond" panose="02020404030301010803" pitchFamily="18" charset="0"/>
              </a:defRPr>
            </a:lvl4pPr>
            <a:lvl5pPr marL="2057400" indent="-228600">
              <a:defRPr sz="4400" b="1">
                <a:solidFill>
                  <a:schemeClr val="tx2"/>
                </a:solidFill>
                <a:latin typeface="Garamond" panose="02020404030301010803" pitchFamily="18" charset="0"/>
              </a:defRPr>
            </a:lvl5pPr>
            <a:lvl6pPr marL="2514600" indent="-228600" eaLnBrk="0" fontAlgn="base" hangingPunct="0">
              <a:spcBef>
                <a:spcPct val="0"/>
              </a:spcBef>
              <a:spcAft>
                <a:spcPct val="0"/>
              </a:spcAft>
              <a:defRPr sz="4400" b="1">
                <a:solidFill>
                  <a:schemeClr val="tx2"/>
                </a:solidFill>
                <a:latin typeface="Garamond" panose="02020404030301010803" pitchFamily="18" charset="0"/>
              </a:defRPr>
            </a:lvl6pPr>
            <a:lvl7pPr marL="2971800" indent="-228600" eaLnBrk="0" fontAlgn="base" hangingPunct="0">
              <a:spcBef>
                <a:spcPct val="0"/>
              </a:spcBef>
              <a:spcAft>
                <a:spcPct val="0"/>
              </a:spcAft>
              <a:defRPr sz="4400" b="1">
                <a:solidFill>
                  <a:schemeClr val="tx2"/>
                </a:solidFill>
                <a:latin typeface="Garamond" panose="02020404030301010803" pitchFamily="18" charset="0"/>
              </a:defRPr>
            </a:lvl7pPr>
            <a:lvl8pPr marL="3429000" indent="-228600" eaLnBrk="0" fontAlgn="base" hangingPunct="0">
              <a:spcBef>
                <a:spcPct val="0"/>
              </a:spcBef>
              <a:spcAft>
                <a:spcPct val="0"/>
              </a:spcAft>
              <a:defRPr sz="4400" b="1">
                <a:solidFill>
                  <a:schemeClr val="tx2"/>
                </a:solidFill>
                <a:latin typeface="Garamond" panose="02020404030301010803" pitchFamily="18" charset="0"/>
              </a:defRPr>
            </a:lvl8pPr>
            <a:lvl9pPr marL="3886200" indent="-228600" eaLnBrk="0" fontAlgn="base" hangingPunct="0">
              <a:spcBef>
                <a:spcPct val="0"/>
              </a:spcBef>
              <a:spcAft>
                <a:spcPct val="0"/>
              </a:spcAft>
              <a:defRPr sz="4400" b="1">
                <a:solidFill>
                  <a:schemeClr val="tx2"/>
                </a:solidFill>
                <a:latin typeface="Garamond" panose="02020404030301010803"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EB112A5-8ED8-4A7E-B6D4-053F93A2F23F}" type="slidenum">
              <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12291" name="Rectangle 2">
            <a:extLst>
              <a:ext uri="{FF2B5EF4-FFF2-40B4-BE49-F238E27FC236}">
                <a16:creationId xmlns:a16="http://schemas.microsoft.com/office/drawing/2014/main" id="{6E37F2AB-C1D2-0E0D-4A09-21F32D4C9F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2" name="Rectangle 3">
            <a:extLst>
              <a:ext uri="{FF2B5EF4-FFF2-40B4-BE49-F238E27FC236}">
                <a16:creationId xmlns:a16="http://schemas.microsoft.com/office/drawing/2014/main" id="{6E626AE6-9385-1BAB-5A78-E1DC407DBB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1257456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1FFDD-B6FA-46DE-A23F-8F904A32993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7071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1FFDD-B6FA-46DE-A23F-8F904A32993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4070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THROMBOLYTIC GIVE IN PERIPHERY HOSPITAL WHEN PCI NOT AVAILABLE!!!!!!!!!!!!!!!!!!!!!!!!!!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58DF4F-4ECE-4936-8A57-1856C762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834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212529"/>
                </a:solidFill>
                <a:effectLst/>
                <a:latin typeface="system-ui"/>
              </a:rPr>
              <a:t>Primary percutaneous coronary intervention (PCI) has emerged as the gold-standard treatment for STEMI</a:t>
            </a:r>
            <a:r>
              <a:rPr lang="en-GB" b="0" i="0" dirty="0">
                <a:solidFill>
                  <a:srgbClr val="212529"/>
                </a:solidFill>
                <a:effectLst/>
                <a:latin typeface="system-ui"/>
              </a:rPr>
              <a:t> but is not available in all centres. Thrombolysis should be performed in patients without access to primary PCI</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1682AA-69A7-488C-9290-B60CA27BC9E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868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ECG findings can change over time and with fluctuations in symptoms. FMC: First medical contact.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1A34D-577B-4C83-89E5-8B235010722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5460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Severe </a:t>
            </a:r>
            <a:r>
              <a:rPr lang="en-US" dirty="0">
                <a:hlinkClick r:id="rId3"/>
              </a:rPr>
              <a:t>hypertension</a:t>
            </a:r>
            <a:r>
              <a:rPr lang="en-US" dirty="0"/>
              <a:t> unresponsive to emergency therapy Presence of intracranial conditions that increase the risk of bleeding (e.g. </a:t>
            </a:r>
            <a:r>
              <a:rPr lang="en-US" dirty="0">
                <a:hlinkClick r:id="rId4"/>
              </a:rPr>
              <a:t>arteriovenous malformation</a:t>
            </a:r>
            <a:r>
              <a:rPr lang="en-US" dirty="0"/>
              <a:t>) Intracranial </a:t>
            </a:r>
            <a:r>
              <a:rPr lang="en-US" dirty="0">
                <a:hlinkClick r:id="rId5"/>
              </a:rPr>
              <a:t>malignancy</a:t>
            </a:r>
            <a:r>
              <a:rPr lang="en-US" dirty="0"/>
              <a:t> Additionally for </a:t>
            </a:r>
            <a:r>
              <a:rPr lang="en-US" dirty="0">
                <a:hlinkClick r:id="rId6"/>
              </a:rPr>
              <a:t>streptokinase</a:t>
            </a:r>
            <a:r>
              <a:rPr lang="en-US" dirty="0"/>
              <a:t>: previous exposure within 6 months (highly antigenic)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1A34D-577B-4C83-89E5-8B235010722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4978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HelveticaNeueLTStd-Roman"/>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1FFDD-B6FA-46DE-A23F-8F904A32993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463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none"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8/17/2024</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587384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8/17/2024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622483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8/17/2024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033549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
            <a:extLst>
              <a:ext uri="{FF2B5EF4-FFF2-40B4-BE49-F238E27FC236}">
                <a16:creationId xmlns:a16="http://schemas.microsoft.com/office/drawing/2014/main" id="{F7D0ABA6-3F42-7943-47E2-8067D74C3D9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423C2A12-6FD2-A30D-B94F-C973B6EB2E78}"/>
              </a:ext>
            </a:extLst>
          </p:cNvPr>
          <p:cNvSpPr>
            <a:spLocks noGrp="1" noChangeArrowheads="1"/>
          </p:cNvSpPr>
          <p:nvPr>
            <p:ph type="sldNum" sz="quarter" idx="11"/>
          </p:nvPr>
        </p:nvSpPr>
        <p:spPr>
          <a:ln/>
        </p:spPr>
        <p:txBody>
          <a:bodyPr/>
          <a:lstStyle>
            <a:lvl1pPr>
              <a:defRPr/>
            </a:lvl1pPr>
          </a:lstStyle>
          <a:p>
            <a:fld id="{96F67F0F-7562-4DE3-9DEB-8CCDCB49614B}" type="slidenum">
              <a:rPr lang="en-US" altLang="en-US"/>
              <a:pPr/>
              <a:t>‹#›</a:t>
            </a:fld>
            <a:endParaRPr lang="en-US" altLang="en-US"/>
          </a:p>
        </p:txBody>
      </p:sp>
      <p:sp>
        <p:nvSpPr>
          <p:cNvPr id="7" name="Rectangle 14">
            <a:extLst>
              <a:ext uri="{FF2B5EF4-FFF2-40B4-BE49-F238E27FC236}">
                <a16:creationId xmlns:a16="http://schemas.microsoft.com/office/drawing/2014/main" id="{63690576-9143-D599-B37A-720F701F9748}"/>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21419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
            <a:extLst>
              <a:ext uri="{FF2B5EF4-FFF2-40B4-BE49-F238E27FC236}">
                <a16:creationId xmlns:a16="http://schemas.microsoft.com/office/drawing/2014/main" id="{5ABBB579-462D-6E91-E5FD-1AB77272D71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20E189CC-BCFB-DA5C-122B-3DCE025637E9}"/>
              </a:ext>
            </a:extLst>
          </p:cNvPr>
          <p:cNvSpPr>
            <a:spLocks noGrp="1" noChangeArrowheads="1"/>
          </p:cNvSpPr>
          <p:nvPr>
            <p:ph type="sldNum" sz="quarter" idx="11"/>
          </p:nvPr>
        </p:nvSpPr>
        <p:spPr>
          <a:ln/>
        </p:spPr>
        <p:txBody>
          <a:bodyPr/>
          <a:lstStyle>
            <a:lvl1pPr>
              <a:defRPr/>
            </a:lvl1pPr>
          </a:lstStyle>
          <a:p>
            <a:fld id="{8530323F-97F2-4F56-9EE7-9D55BC21418D}" type="slidenum">
              <a:rPr lang="en-US" altLang="en-US"/>
              <a:pPr/>
              <a:t>‹#›</a:t>
            </a:fld>
            <a:endParaRPr lang="en-US" altLang="en-US"/>
          </a:p>
        </p:txBody>
      </p:sp>
      <p:sp>
        <p:nvSpPr>
          <p:cNvPr id="7" name="Rectangle 14">
            <a:extLst>
              <a:ext uri="{FF2B5EF4-FFF2-40B4-BE49-F238E27FC236}">
                <a16:creationId xmlns:a16="http://schemas.microsoft.com/office/drawing/2014/main" id="{D9406899-0F67-0DC6-E8F5-0F6F2FE52A0E}"/>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67439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88C63-83CD-D72F-C904-D722321C23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43F3679-F31A-F50A-10A6-FFE7422D68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64001CD-58C2-91B3-4149-50B8D1AD1022}"/>
              </a:ext>
            </a:extLst>
          </p:cNvPr>
          <p:cNvSpPr>
            <a:spLocks noGrp="1"/>
          </p:cNvSpPr>
          <p:nvPr>
            <p:ph type="dt" sz="half" idx="10"/>
          </p:nvPr>
        </p:nvSpPr>
        <p:spPr/>
        <p:txBody>
          <a:bodyPr/>
          <a:lstStyle/>
          <a:p>
            <a:fld id="{1C6D5718-E77F-42C3-A912-6416836E08D9}" type="datetimeFigureOut">
              <a:rPr lang="en-GB" smtClean="0"/>
              <a:t>17/08/2024</a:t>
            </a:fld>
            <a:endParaRPr lang="en-GB"/>
          </a:p>
        </p:txBody>
      </p:sp>
      <p:sp>
        <p:nvSpPr>
          <p:cNvPr id="5" name="Footer Placeholder 4">
            <a:extLst>
              <a:ext uri="{FF2B5EF4-FFF2-40B4-BE49-F238E27FC236}">
                <a16:creationId xmlns:a16="http://schemas.microsoft.com/office/drawing/2014/main" id="{FB03EACC-6EDF-C67E-639F-C10F1BFC9C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2F4615-7128-6655-1879-F5D7500706DC}"/>
              </a:ext>
            </a:extLst>
          </p:cNvPr>
          <p:cNvSpPr>
            <a:spLocks noGrp="1"/>
          </p:cNvSpPr>
          <p:nvPr>
            <p:ph type="sldNum" sz="quarter" idx="12"/>
          </p:nvPr>
        </p:nvSpPr>
        <p:spPr/>
        <p:txBody>
          <a:bodyPr/>
          <a:lstStyle/>
          <a:p>
            <a:fld id="{98A42CDF-11C3-4B58-BC41-51425C9D36DF}" type="slidenum">
              <a:rPr lang="en-GB" smtClean="0"/>
              <a:t>‹#›</a:t>
            </a:fld>
            <a:endParaRPr lang="en-GB"/>
          </a:p>
        </p:txBody>
      </p:sp>
    </p:spTree>
    <p:extLst>
      <p:ext uri="{BB962C8B-B14F-4D97-AF65-F5344CB8AC3E}">
        <p14:creationId xmlns:p14="http://schemas.microsoft.com/office/powerpoint/2010/main" val="651416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8B47C-B918-43AC-5FA8-03F244FD537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65ACC08-E1FF-4793-164E-D0327994D7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274752-B714-FF52-451F-65E8C8A721D8}"/>
              </a:ext>
            </a:extLst>
          </p:cNvPr>
          <p:cNvSpPr>
            <a:spLocks noGrp="1"/>
          </p:cNvSpPr>
          <p:nvPr>
            <p:ph type="dt" sz="half" idx="10"/>
          </p:nvPr>
        </p:nvSpPr>
        <p:spPr/>
        <p:txBody>
          <a:bodyPr/>
          <a:lstStyle/>
          <a:p>
            <a:fld id="{1C6D5718-E77F-42C3-A912-6416836E08D9}" type="datetimeFigureOut">
              <a:rPr lang="en-GB" smtClean="0"/>
              <a:t>17/08/2024</a:t>
            </a:fld>
            <a:endParaRPr lang="en-GB"/>
          </a:p>
        </p:txBody>
      </p:sp>
      <p:sp>
        <p:nvSpPr>
          <p:cNvPr id="5" name="Footer Placeholder 4">
            <a:extLst>
              <a:ext uri="{FF2B5EF4-FFF2-40B4-BE49-F238E27FC236}">
                <a16:creationId xmlns:a16="http://schemas.microsoft.com/office/drawing/2014/main" id="{D0633EC9-BD41-CD34-023A-02EF66DB85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07335F-33C8-4066-E39F-773BAE08D14F}"/>
              </a:ext>
            </a:extLst>
          </p:cNvPr>
          <p:cNvSpPr>
            <a:spLocks noGrp="1"/>
          </p:cNvSpPr>
          <p:nvPr>
            <p:ph type="sldNum" sz="quarter" idx="12"/>
          </p:nvPr>
        </p:nvSpPr>
        <p:spPr/>
        <p:txBody>
          <a:bodyPr/>
          <a:lstStyle/>
          <a:p>
            <a:fld id="{98A42CDF-11C3-4B58-BC41-51425C9D36DF}" type="slidenum">
              <a:rPr lang="en-GB" smtClean="0"/>
              <a:t>‹#›</a:t>
            </a:fld>
            <a:endParaRPr lang="en-GB"/>
          </a:p>
        </p:txBody>
      </p:sp>
    </p:spTree>
    <p:extLst>
      <p:ext uri="{BB962C8B-B14F-4D97-AF65-F5344CB8AC3E}">
        <p14:creationId xmlns:p14="http://schemas.microsoft.com/office/powerpoint/2010/main" val="38897871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B9F22-691F-7DB0-3F94-0FFFD9B2E0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CBC6FE1-8A81-D508-276E-573B3E5C42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96D468-CE73-4260-32BA-ECDE48821DBC}"/>
              </a:ext>
            </a:extLst>
          </p:cNvPr>
          <p:cNvSpPr>
            <a:spLocks noGrp="1"/>
          </p:cNvSpPr>
          <p:nvPr>
            <p:ph type="dt" sz="half" idx="10"/>
          </p:nvPr>
        </p:nvSpPr>
        <p:spPr/>
        <p:txBody>
          <a:bodyPr/>
          <a:lstStyle/>
          <a:p>
            <a:fld id="{1C6D5718-E77F-42C3-A912-6416836E08D9}" type="datetimeFigureOut">
              <a:rPr lang="en-GB" smtClean="0"/>
              <a:t>17/08/2024</a:t>
            </a:fld>
            <a:endParaRPr lang="en-GB"/>
          </a:p>
        </p:txBody>
      </p:sp>
      <p:sp>
        <p:nvSpPr>
          <p:cNvPr id="5" name="Footer Placeholder 4">
            <a:extLst>
              <a:ext uri="{FF2B5EF4-FFF2-40B4-BE49-F238E27FC236}">
                <a16:creationId xmlns:a16="http://schemas.microsoft.com/office/drawing/2014/main" id="{26511C49-95B2-EECF-BF22-2CAE3B656E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376F53-94DF-21D6-4EB5-F4CAEE6A52F6}"/>
              </a:ext>
            </a:extLst>
          </p:cNvPr>
          <p:cNvSpPr>
            <a:spLocks noGrp="1"/>
          </p:cNvSpPr>
          <p:nvPr>
            <p:ph type="sldNum" sz="quarter" idx="12"/>
          </p:nvPr>
        </p:nvSpPr>
        <p:spPr/>
        <p:txBody>
          <a:bodyPr/>
          <a:lstStyle/>
          <a:p>
            <a:fld id="{98A42CDF-11C3-4B58-BC41-51425C9D36DF}" type="slidenum">
              <a:rPr lang="en-GB" smtClean="0"/>
              <a:t>‹#›</a:t>
            </a:fld>
            <a:endParaRPr lang="en-GB"/>
          </a:p>
        </p:txBody>
      </p:sp>
    </p:spTree>
    <p:extLst>
      <p:ext uri="{BB962C8B-B14F-4D97-AF65-F5344CB8AC3E}">
        <p14:creationId xmlns:p14="http://schemas.microsoft.com/office/powerpoint/2010/main" val="25717007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49C62-93EA-68EB-535F-D647A41CC20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05361B-AF5D-C837-677F-BA41689007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5EC1019-2F80-F5C5-58BC-BF5F7C8C32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F033FD8-F2F4-8B83-D86F-014ED3FD85A1}"/>
              </a:ext>
            </a:extLst>
          </p:cNvPr>
          <p:cNvSpPr>
            <a:spLocks noGrp="1"/>
          </p:cNvSpPr>
          <p:nvPr>
            <p:ph type="dt" sz="half" idx="10"/>
          </p:nvPr>
        </p:nvSpPr>
        <p:spPr/>
        <p:txBody>
          <a:bodyPr/>
          <a:lstStyle/>
          <a:p>
            <a:fld id="{1C6D5718-E77F-42C3-A912-6416836E08D9}" type="datetimeFigureOut">
              <a:rPr lang="en-GB" smtClean="0"/>
              <a:t>17/08/2024</a:t>
            </a:fld>
            <a:endParaRPr lang="en-GB"/>
          </a:p>
        </p:txBody>
      </p:sp>
      <p:sp>
        <p:nvSpPr>
          <p:cNvPr id="6" name="Footer Placeholder 5">
            <a:extLst>
              <a:ext uri="{FF2B5EF4-FFF2-40B4-BE49-F238E27FC236}">
                <a16:creationId xmlns:a16="http://schemas.microsoft.com/office/drawing/2014/main" id="{57A94EF5-E343-C5FC-EAA3-811870B1969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231F615-A3F3-E45E-5226-9656D5331739}"/>
              </a:ext>
            </a:extLst>
          </p:cNvPr>
          <p:cNvSpPr>
            <a:spLocks noGrp="1"/>
          </p:cNvSpPr>
          <p:nvPr>
            <p:ph type="sldNum" sz="quarter" idx="12"/>
          </p:nvPr>
        </p:nvSpPr>
        <p:spPr/>
        <p:txBody>
          <a:bodyPr/>
          <a:lstStyle/>
          <a:p>
            <a:fld id="{98A42CDF-11C3-4B58-BC41-51425C9D36DF}" type="slidenum">
              <a:rPr lang="en-GB" smtClean="0"/>
              <a:t>‹#›</a:t>
            </a:fld>
            <a:endParaRPr lang="en-GB"/>
          </a:p>
        </p:txBody>
      </p:sp>
    </p:spTree>
    <p:extLst>
      <p:ext uri="{BB962C8B-B14F-4D97-AF65-F5344CB8AC3E}">
        <p14:creationId xmlns:p14="http://schemas.microsoft.com/office/powerpoint/2010/main" val="5767888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14EF0-F4F1-AB97-0628-9999166C0E1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DBF60CE-34FF-614F-2B1D-A1283CA607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767EF7-08C9-B8B6-7C13-D61DCAD9C7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1D976A8-32B3-921F-F7CB-F1F6F4D35F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096C6C-4561-BA60-6355-61F4DA9C67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E52A125-7EBD-B8DC-3A23-DBD5243EADBA}"/>
              </a:ext>
            </a:extLst>
          </p:cNvPr>
          <p:cNvSpPr>
            <a:spLocks noGrp="1"/>
          </p:cNvSpPr>
          <p:nvPr>
            <p:ph type="dt" sz="half" idx="10"/>
          </p:nvPr>
        </p:nvSpPr>
        <p:spPr/>
        <p:txBody>
          <a:bodyPr/>
          <a:lstStyle/>
          <a:p>
            <a:fld id="{1C6D5718-E77F-42C3-A912-6416836E08D9}" type="datetimeFigureOut">
              <a:rPr lang="en-GB" smtClean="0"/>
              <a:t>17/08/2024</a:t>
            </a:fld>
            <a:endParaRPr lang="en-GB"/>
          </a:p>
        </p:txBody>
      </p:sp>
      <p:sp>
        <p:nvSpPr>
          <p:cNvPr id="8" name="Footer Placeholder 7">
            <a:extLst>
              <a:ext uri="{FF2B5EF4-FFF2-40B4-BE49-F238E27FC236}">
                <a16:creationId xmlns:a16="http://schemas.microsoft.com/office/drawing/2014/main" id="{B8359D4E-E796-7559-AB50-C6D22DDA175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BCD842A-E83B-7CFE-AA4B-A8CA70992CFA}"/>
              </a:ext>
            </a:extLst>
          </p:cNvPr>
          <p:cNvSpPr>
            <a:spLocks noGrp="1"/>
          </p:cNvSpPr>
          <p:nvPr>
            <p:ph type="sldNum" sz="quarter" idx="12"/>
          </p:nvPr>
        </p:nvSpPr>
        <p:spPr/>
        <p:txBody>
          <a:bodyPr/>
          <a:lstStyle/>
          <a:p>
            <a:fld id="{98A42CDF-11C3-4B58-BC41-51425C9D36DF}" type="slidenum">
              <a:rPr lang="en-GB" smtClean="0"/>
              <a:t>‹#›</a:t>
            </a:fld>
            <a:endParaRPr lang="en-GB"/>
          </a:p>
        </p:txBody>
      </p:sp>
    </p:spTree>
    <p:extLst>
      <p:ext uri="{BB962C8B-B14F-4D97-AF65-F5344CB8AC3E}">
        <p14:creationId xmlns:p14="http://schemas.microsoft.com/office/powerpoint/2010/main" val="23417011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F6B86-1199-C474-3C61-4039B5CB44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36F4091-241B-5703-2A50-1721A3A758F1}"/>
              </a:ext>
            </a:extLst>
          </p:cNvPr>
          <p:cNvSpPr>
            <a:spLocks noGrp="1"/>
          </p:cNvSpPr>
          <p:nvPr>
            <p:ph type="dt" sz="half" idx="10"/>
          </p:nvPr>
        </p:nvSpPr>
        <p:spPr/>
        <p:txBody>
          <a:bodyPr/>
          <a:lstStyle/>
          <a:p>
            <a:fld id="{1C6D5718-E77F-42C3-A912-6416836E08D9}" type="datetimeFigureOut">
              <a:rPr lang="en-GB" smtClean="0"/>
              <a:t>17/08/2024</a:t>
            </a:fld>
            <a:endParaRPr lang="en-GB"/>
          </a:p>
        </p:txBody>
      </p:sp>
      <p:sp>
        <p:nvSpPr>
          <p:cNvPr id="4" name="Footer Placeholder 3">
            <a:extLst>
              <a:ext uri="{FF2B5EF4-FFF2-40B4-BE49-F238E27FC236}">
                <a16:creationId xmlns:a16="http://schemas.microsoft.com/office/drawing/2014/main" id="{D6DA02BF-25DC-5657-95FB-2B0BCC7B9F6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AE73540-1EF8-3F56-ED54-A61AD067F370}"/>
              </a:ext>
            </a:extLst>
          </p:cNvPr>
          <p:cNvSpPr>
            <a:spLocks noGrp="1"/>
          </p:cNvSpPr>
          <p:nvPr>
            <p:ph type="sldNum" sz="quarter" idx="12"/>
          </p:nvPr>
        </p:nvSpPr>
        <p:spPr/>
        <p:txBody>
          <a:bodyPr/>
          <a:lstStyle/>
          <a:p>
            <a:fld id="{98A42CDF-11C3-4B58-BC41-51425C9D36DF}" type="slidenum">
              <a:rPr lang="en-GB" smtClean="0"/>
              <a:t>‹#›</a:t>
            </a:fld>
            <a:endParaRPr lang="en-GB"/>
          </a:p>
        </p:txBody>
      </p:sp>
    </p:spTree>
    <p:extLst>
      <p:ext uri="{BB962C8B-B14F-4D97-AF65-F5344CB8AC3E}">
        <p14:creationId xmlns:p14="http://schemas.microsoft.com/office/powerpoint/2010/main" val="3824149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8/17/2024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3764609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2EA971-EAAD-BCBF-8D5A-59B1F3EA240F}"/>
              </a:ext>
            </a:extLst>
          </p:cNvPr>
          <p:cNvSpPr>
            <a:spLocks noGrp="1"/>
          </p:cNvSpPr>
          <p:nvPr>
            <p:ph type="dt" sz="half" idx="10"/>
          </p:nvPr>
        </p:nvSpPr>
        <p:spPr/>
        <p:txBody>
          <a:bodyPr/>
          <a:lstStyle/>
          <a:p>
            <a:fld id="{1C6D5718-E77F-42C3-A912-6416836E08D9}" type="datetimeFigureOut">
              <a:rPr lang="en-GB" smtClean="0"/>
              <a:t>17/08/2024</a:t>
            </a:fld>
            <a:endParaRPr lang="en-GB"/>
          </a:p>
        </p:txBody>
      </p:sp>
      <p:sp>
        <p:nvSpPr>
          <p:cNvPr id="3" name="Footer Placeholder 2">
            <a:extLst>
              <a:ext uri="{FF2B5EF4-FFF2-40B4-BE49-F238E27FC236}">
                <a16:creationId xmlns:a16="http://schemas.microsoft.com/office/drawing/2014/main" id="{EAEBE7EC-08F9-51EB-0C7A-C63A3CC1431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391C694-4FD7-184B-923A-EB8EB164C145}"/>
              </a:ext>
            </a:extLst>
          </p:cNvPr>
          <p:cNvSpPr>
            <a:spLocks noGrp="1"/>
          </p:cNvSpPr>
          <p:nvPr>
            <p:ph type="sldNum" sz="quarter" idx="12"/>
          </p:nvPr>
        </p:nvSpPr>
        <p:spPr/>
        <p:txBody>
          <a:bodyPr/>
          <a:lstStyle/>
          <a:p>
            <a:fld id="{98A42CDF-11C3-4B58-BC41-51425C9D36DF}" type="slidenum">
              <a:rPr lang="en-GB" smtClean="0"/>
              <a:t>‹#›</a:t>
            </a:fld>
            <a:endParaRPr lang="en-GB"/>
          </a:p>
        </p:txBody>
      </p:sp>
    </p:spTree>
    <p:extLst>
      <p:ext uri="{BB962C8B-B14F-4D97-AF65-F5344CB8AC3E}">
        <p14:creationId xmlns:p14="http://schemas.microsoft.com/office/powerpoint/2010/main" val="4224831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898A9-CD82-AD1E-C3D9-53387425FC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EAD8BC7-365B-8657-6054-E424E43C59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DF33AEB-5C84-62F6-0634-46B866EDAB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977AEF-BFA3-0CA8-9817-5E7024B77097}"/>
              </a:ext>
            </a:extLst>
          </p:cNvPr>
          <p:cNvSpPr>
            <a:spLocks noGrp="1"/>
          </p:cNvSpPr>
          <p:nvPr>
            <p:ph type="dt" sz="half" idx="10"/>
          </p:nvPr>
        </p:nvSpPr>
        <p:spPr/>
        <p:txBody>
          <a:bodyPr/>
          <a:lstStyle/>
          <a:p>
            <a:fld id="{1C6D5718-E77F-42C3-A912-6416836E08D9}" type="datetimeFigureOut">
              <a:rPr lang="en-GB" smtClean="0"/>
              <a:t>17/08/2024</a:t>
            </a:fld>
            <a:endParaRPr lang="en-GB"/>
          </a:p>
        </p:txBody>
      </p:sp>
      <p:sp>
        <p:nvSpPr>
          <p:cNvPr id="6" name="Footer Placeholder 5">
            <a:extLst>
              <a:ext uri="{FF2B5EF4-FFF2-40B4-BE49-F238E27FC236}">
                <a16:creationId xmlns:a16="http://schemas.microsoft.com/office/drawing/2014/main" id="{EF7FF14B-09AE-0ADC-DC7D-F305823779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726CA9E-7DE0-95D5-A0B8-169999426237}"/>
              </a:ext>
            </a:extLst>
          </p:cNvPr>
          <p:cNvSpPr>
            <a:spLocks noGrp="1"/>
          </p:cNvSpPr>
          <p:nvPr>
            <p:ph type="sldNum" sz="quarter" idx="12"/>
          </p:nvPr>
        </p:nvSpPr>
        <p:spPr/>
        <p:txBody>
          <a:bodyPr/>
          <a:lstStyle/>
          <a:p>
            <a:fld id="{98A42CDF-11C3-4B58-BC41-51425C9D36DF}" type="slidenum">
              <a:rPr lang="en-GB" smtClean="0"/>
              <a:t>‹#›</a:t>
            </a:fld>
            <a:endParaRPr lang="en-GB"/>
          </a:p>
        </p:txBody>
      </p:sp>
    </p:spTree>
    <p:extLst>
      <p:ext uri="{BB962C8B-B14F-4D97-AF65-F5344CB8AC3E}">
        <p14:creationId xmlns:p14="http://schemas.microsoft.com/office/powerpoint/2010/main" val="8698641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72339-AD91-75C2-55CD-D0065AA0E5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EC09565-7BAE-D4D1-05FD-56A64AD9D9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B73ECBD-9F6B-9999-58B6-536054EE45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F7D294-8888-2190-5F6D-65D6208DA74F}"/>
              </a:ext>
            </a:extLst>
          </p:cNvPr>
          <p:cNvSpPr>
            <a:spLocks noGrp="1"/>
          </p:cNvSpPr>
          <p:nvPr>
            <p:ph type="dt" sz="half" idx="10"/>
          </p:nvPr>
        </p:nvSpPr>
        <p:spPr/>
        <p:txBody>
          <a:bodyPr/>
          <a:lstStyle/>
          <a:p>
            <a:fld id="{1C6D5718-E77F-42C3-A912-6416836E08D9}" type="datetimeFigureOut">
              <a:rPr lang="en-GB" smtClean="0"/>
              <a:t>17/08/2024</a:t>
            </a:fld>
            <a:endParaRPr lang="en-GB"/>
          </a:p>
        </p:txBody>
      </p:sp>
      <p:sp>
        <p:nvSpPr>
          <p:cNvPr id="6" name="Footer Placeholder 5">
            <a:extLst>
              <a:ext uri="{FF2B5EF4-FFF2-40B4-BE49-F238E27FC236}">
                <a16:creationId xmlns:a16="http://schemas.microsoft.com/office/drawing/2014/main" id="{984EE025-D436-A31D-53AC-EE5F138136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AC4EA5D-F568-2BD4-1FC2-C474D2070E45}"/>
              </a:ext>
            </a:extLst>
          </p:cNvPr>
          <p:cNvSpPr>
            <a:spLocks noGrp="1"/>
          </p:cNvSpPr>
          <p:nvPr>
            <p:ph type="sldNum" sz="quarter" idx="12"/>
          </p:nvPr>
        </p:nvSpPr>
        <p:spPr/>
        <p:txBody>
          <a:bodyPr/>
          <a:lstStyle/>
          <a:p>
            <a:fld id="{98A42CDF-11C3-4B58-BC41-51425C9D36DF}" type="slidenum">
              <a:rPr lang="en-GB" smtClean="0"/>
              <a:t>‹#›</a:t>
            </a:fld>
            <a:endParaRPr lang="en-GB"/>
          </a:p>
        </p:txBody>
      </p:sp>
    </p:spTree>
    <p:extLst>
      <p:ext uri="{BB962C8B-B14F-4D97-AF65-F5344CB8AC3E}">
        <p14:creationId xmlns:p14="http://schemas.microsoft.com/office/powerpoint/2010/main" val="1389838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41F61-54EC-9367-60E6-A7D359E28E3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0C7A4C1-4771-5DB1-F318-092A1A5FF0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7E91427-EE23-223C-CF24-E4806361F771}"/>
              </a:ext>
            </a:extLst>
          </p:cNvPr>
          <p:cNvSpPr>
            <a:spLocks noGrp="1"/>
          </p:cNvSpPr>
          <p:nvPr>
            <p:ph type="dt" sz="half" idx="10"/>
          </p:nvPr>
        </p:nvSpPr>
        <p:spPr/>
        <p:txBody>
          <a:bodyPr/>
          <a:lstStyle/>
          <a:p>
            <a:fld id="{1C6D5718-E77F-42C3-A912-6416836E08D9}" type="datetimeFigureOut">
              <a:rPr lang="en-GB" smtClean="0"/>
              <a:t>17/08/2024</a:t>
            </a:fld>
            <a:endParaRPr lang="en-GB"/>
          </a:p>
        </p:txBody>
      </p:sp>
      <p:sp>
        <p:nvSpPr>
          <p:cNvPr id="5" name="Footer Placeholder 4">
            <a:extLst>
              <a:ext uri="{FF2B5EF4-FFF2-40B4-BE49-F238E27FC236}">
                <a16:creationId xmlns:a16="http://schemas.microsoft.com/office/drawing/2014/main" id="{DC7D270E-A66D-BD0F-97CB-5028BA53C5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4C06A8-5E52-96B8-4D51-E15EEB4ABEE4}"/>
              </a:ext>
            </a:extLst>
          </p:cNvPr>
          <p:cNvSpPr>
            <a:spLocks noGrp="1"/>
          </p:cNvSpPr>
          <p:nvPr>
            <p:ph type="sldNum" sz="quarter" idx="12"/>
          </p:nvPr>
        </p:nvSpPr>
        <p:spPr/>
        <p:txBody>
          <a:bodyPr/>
          <a:lstStyle/>
          <a:p>
            <a:fld id="{98A42CDF-11C3-4B58-BC41-51425C9D36DF}" type="slidenum">
              <a:rPr lang="en-GB" smtClean="0"/>
              <a:t>‹#›</a:t>
            </a:fld>
            <a:endParaRPr lang="en-GB"/>
          </a:p>
        </p:txBody>
      </p:sp>
    </p:spTree>
    <p:extLst>
      <p:ext uri="{BB962C8B-B14F-4D97-AF65-F5344CB8AC3E}">
        <p14:creationId xmlns:p14="http://schemas.microsoft.com/office/powerpoint/2010/main" val="35520256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EE0834-023F-4510-7F6A-BF6139C6EB4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56F9A04-22FB-6295-830B-6648C17682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8F2BE7-E7B5-356E-E483-9E3BF83EEC4C}"/>
              </a:ext>
            </a:extLst>
          </p:cNvPr>
          <p:cNvSpPr>
            <a:spLocks noGrp="1"/>
          </p:cNvSpPr>
          <p:nvPr>
            <p:ph type="dt" sz="half" idx="10"/>
          </p:nvPr>
        </p:nvSpPr>
        <p:spPr/>
        <p:txBody>
          <a:bodyPr/>
          <a:lstStyle/>
          <a:p>
            <a:fld id="{1C6D5718-E77F-42C3-A912-6416836E08D9}" type="datetimeFigureOut">
              <a:rPr lang="en-GB" smtClean="0"/>
              <a:t>17/08/2024</a:t>
            </a:fld>
            <a:endParaRPr lang="en-GB"/>
          </a:p>
        </p:txBody>
      </p:sp>
      <p:sp>
        <p:nvSpPr>
          <p:cNvPr id="5" name="Footer Placeholder 4">
            <a:extLst>
              <a:ext uri="{FF2B5EF4-FFF2-40B4-BE49-F238E27FC236}">
                <a16:creationId xmlns:a16="http://schemas.microsoft.com/office/drawing/2014/main" id="{9C1E45BC-6536-C55A-3BFA-2A1BBB3676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F4A258-0155-ED96-E81D-20D6C9E17A7F}"/>
              </a:ext>
            </a:extLst>
          </p:cNvPr>
          <p:cNvSpPr>
            <a:spLocks noGrp="1"/>
          </p:cNvSpPr>
          <p:nvPr>
            <p:ph type="sldNum" sz="quarter" idx="12"/>
          </p:nvPr>
        </p:nvSpPr>
        <p:spPr/>
        <p:txBody>
          <a:bodyPr/>
          <a:lstStyle/>
          <a:p>
            <a:fld id="{98A42CDF-11C3-4B58-BC41-51425C9D36DF}" type="slidenum">
              <a:rPr lang="en-GB" smtClean="0"/>
              <a:t>‹#›</a:t>
            </a:fld>
            <a:endParaRPr lang="en-GB"/>
          </a:p>
        </p:txBody>
      </p:sp>
    </p:spTree>
    <p:extLst>
      <p:ext uri="{BB962C8B-B14F-4D97-AF65-F5344CB8AC3E}">
        <p14:creationId xmlns:p14="http://schemas.microsoft.com/office/powerpoint/2010/main" val="35166907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30923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02471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87717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05567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2475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8/17/2024</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64780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101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80415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71881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25626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5815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2692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8/17/2024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127287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8/17/2024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040418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8/17/2024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25229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8/17/2024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201699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8/17/2024</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697176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8/17/2024</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63210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8/17/2024</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0238870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l" defTabSz="914400" rtl="0" eaLnBrk="1" latinLnBrk="0" hangingPunct="1">
        <a:lnSpc>
          <a:spcPct val="90000"/>
        </a:lnSpc>
        <a:spcBef>
          <a:spcPct val="0"/>
        </a:spcBef>
        <a:buNone/>
        <a:defRPr lang="en-US" sz="4800" i="1" kern="1200" cap="none" spc="-7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700" kern="1200">
          <a:solidFill>
            <a:schemeClr val="tx1"/>
          </a:solidFill>
          <a:latin typeface="+mn-lt"/>
          <a:ea typeface="+mn-ea"/>
          <a:cs typeface="+mn-cs"/>
        </a:defRPr>
      </a:lvl1pPr>
      <a:lvl2pPr marL="45720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500" kern="1200">
          <a:solidFill>
            <a:schemeClr val="tx1"/>
          </a:solidFill>
          <a:latin typeface="+mn-lt"/>
          <a:ea typeface="+mn-ea"/>
          <a:cs typeface="+mn-cs"/>
        </a:defRPr>
      </a:lvl2pPr>
      <a:lvl3pPr marL="73152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3pPr>
      <a:lvl4pPr marL="100584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4pPr>
      <a:lvl5pPr marL="128016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58D6A4-D2CA-1D8C-3A46-26ECC4CB6A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420C7F-BABF-55D0-7DF8-88CC1EAAD2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87C39E-C69B-AF6E-4DEC-6BE83D3E93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6D5718-E77F-42C3-A912-6416836E08D9}" type="datetimeFigureOut">
              <a:rPr lang="en-GB" smtClean="0"/>
              <a:t>17/08/2024</a:t>
            </a:fld>
            <a:endParaRPr lang="en-GB"/>
          </a:p>
        </p:txBody>
      </p:sp>
      <p:sp>
        <p:nvSpPr>
          <p:cNvPr id="5" name="Footer Placeholder 4">
            <a:extLst>
              <a:ext uri="{FF2B5EF4-FFF2-40B4-BE49-F238E27FC236}">
                <a16:creationId xmlns:a16="http://schemas.microsoft.com/office/drawing/2014/main" id="{25F1F221-C8E9-BF83-B70E-2F709846F4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9BCA847-BE25-43F0-6C9D-AE25E46EC4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A42CDF-11C3-4B58-BC41-51425C9D36DF}" type="slidenum">
              <a:rPr lang="en-GB" smtClean="0"/>
              <a:t>‹#›</a:t>
            </a:fld>
            <a:endParaRPr lang="en-GB"/>
          </a:p>
        </p:txBody>
      </p:sp>
    </p:spTree>
    <p:extLst>
      <p:ext uri="{BB962C8B-B14F-4D97-AF65-F5344CB8AC3E}">
        <p14:creationId xmlns:p14="http://schemas.microsoft.com/office/powerpoint/2010/main" val="9536210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8/17/2024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4117533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77.png"/><Relationship Id="rId2" Type="http://schemas.openxmlformats.org/officeDocument/2006/relationships/image" Target="../media/image24.png"/><Relationship Id="rId1" Type="http://schemas.openxmlformats.org/officeDocument/2006/relationships/slideLayout" Target="../slideLayouts/slideLayout2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xml"/><Relationship Id="rId1" Type="http://schemas.openxmlformats.org/officeDocument/2006/relationships/slideLayout" Target="../slideLayouts/slideLayout26.xml"/><Relationship Id="rId5" Type="http://schemas.openxmlformats.org/officeDocument/2006/relationships/image" Target="../media/image38.png"/><Relationship Id="rId4" Type="http://schemas.openxmlformats.org/officeDocument/2006/relationships/hyperlink" Target="https://www.belmarrahealth.com/elevated-heart-enzymes/"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hqmeded-ecg.blogspot.ca/2016/11/chest-pain-and-cardiogenic-shock-with.html" TargetMode="External"/><Relationship Id="rId13" Type="http://schemas.openxmlformats.org/officeDocument/2006/relationships/image" Target="../media/image44.png"/><Relationship Id="rId3" Type="http://schemas.openxmlformats.org/officeDocument/2006/relationships/hyperlink" Target="https://litfl.com/inferior-stemi-ecg-library/" TargetMode="External"/><Relationship Id="rId7" Type="http://schemas.openxmlformats.org/officeDocument/2006/relationships/image" Target="../media/image41.png"/><Relationship Id="rId12" Type="http://schemas.openxmlformats.org/officeDocument/2006/relationships/image" Target="../media/image43.png"/><Relationship Id="rId2" Type="http://schemas.openxmlformats.org/officeDocument/2006/relationships/image" Target="../media/image39.jpg"/><Relationship Id="rId1" Type="http://schemas.openxmlformats.org/officeDocument/2006/relationships/slideLayout" Target="../slideLayouts/slideLayout20.xml"/><Relationship Id="rId6" Type="http://schemas.openxmlformats.org/officeDocument/2006/relationships/hyperlink" Target="https://pixabay.com/en/plus-add-increase-icon-button-1270001/" TargetMode="External"/><Relationship Id="rId11" Type="http://schemas.openxmlformats.org/officeDocument/2006/relationships/hyperlink" Target="http://hqmeded-ecg.blogspot.com/2018/10/a-normal-ecg-on-busy-night.html" TargetMode="External"/><Relationship Id="rId5" Type="http://schemas.openxmlformats.org/officeDocument/2006/relationships/image" Target="../media/image40.png"/><Relationship Id="rId10" Type="http://schemas.openxmlformats.org/officeDocument/2006/relationships/image" Target="../media/image42.png"/><Relationship Id="rId4" Type="http://schemas.openxmlformats.org/officeDocument/2006/relationships/hyperlink" Target="https://creativecommons.org/licenses/by-nc-sa/3.0/" TargetMode="External"/><Relationship Id="rId9" Type="http://schemas.openxmlformats.org/officeDocument/2006/relationships/hyperlink" Target="https://creativecommons.org/licenses/by-nc/3.0/"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hqmeded-ecg.blogspot.ca/2016/11/chest-pain-and-cardiogenic-shock-with.html" TargetMode="External"/><Relationship Id="rId13" Type="http://schemas.openxmlformats.org/officeDocument/2006/relationships/image" Target="../media/image44.png"/><Relationship Id="rId3" Type="http://schemas.openxmlformats.org/officeDocument/2006/relationships/hyperlink" Target="https://litfl.com/inferior-stemi-ecg-library/" TargetMode="External"/><Relationship Id="rId7" Type="http://schemas.openxmlformats.org/officeDocument/2006/relationships/image" Target="../media/image41.png"/><Relationship Id="rId12" Type="http://schemas.openxmlformats.org/officeDocument/2006/relationships/image" Target="../media/image43.png"/><Relationship Id="rId2" Type="http://schemas.openxmlformats.org/officeDocument/2006/relationships/image" Target="../media/image39.jpg"/><Relationship Id="rId1" Type="http://schemas.openxmlformats.org/officeDocument/2006/relationships/slideLayout" Target="../slideLayouts/slideLayout20.xml"/><Relationship Id="rId6" Type="http://schemas.openxmlformats.org/officeDocument/2006/relationships/hyperlink" Target="https://pixabay.com/en/plus-add-increase-icon-button-1270001/" TargetMode="External"/><Relationship Id="rId11" Type="http://schemas.openxmlformats.org/officeDocument/2006/relationships/hyperlink" Target="http://hqmeded-ecg.blogspot.com/2018/10/a-normal-ecg-on-busy-night.html" TargetMode="External"/><Relationship Id="rId5" Type="http://schemas.openxmlformats.org/officeDocument/2006/relationships/image" Target="../media/image40.png"/><Relationship Id="rId10" Type="http://schemas.openxmlformats.org/officeDocument/2006/relationships/image" Target="../media/image42.png"/><Relationship Id="rId4" Type="http://schemas.openxmlformats.org/officeDocument/2006/relationships/hyperlink" Target="https://creativecommons.org/licenses/by-nc-sa/3.0/" TargetMode="External"/><Relationship Id="rId9" Type="http://schemas.openxmlformats.org/officeDocument/2006/relationships/hyperlink" Target="https://creativecommons.org/licenses/by-nc/3.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hyperlink" Target="https://openclipart.org/detail/3042/zeimusu-thumbtack-note-important-by-zeimusu"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20.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hyperlink" Target="https://pixabay.com/en/clock-alarm-clock-deadline-minute-3035731/"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66.jpeg"/><Relationship Id="rId1" Type="http://schemas.openxmlformats.org/officeDocument/2006/relationships/slideLayout" Target="../slideLayouts/slideLayout1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2" Type="http://schemas.openxmlformats.org/officeDocument/2006/relationships/hyperlink" Target="https://www.youthvoices.live/category/writing-communication/poetry/i-remember/" TargetMode="Externa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slideLayout" Target="../slideLayouts/slideLayout19.xml"/><Relationship Id="rId7" Type="http://schemas.openxmlformats.org/officeDocument/2006/relationships/image" Target="../media/image7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www.kensington.newham.sch.uk/news/?pid=6&amp;nid=1&amp;storyid=115" TargetMode="External"/><Relationship Id="rId5" Type="http://schemas.openxmlformats.org/officeDocument/2006/relationships/image" Target="../media/image76.jpg"/><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8" Type="http://schemas.openxmlformats.org/officeDocument/2006/relationships/hyperlink" Target="https://www.aliem.com/approach-difficult-vascular-access/" TargetMode="External"/><Relationship Id="rId13" Type="http://schemas.openxmlformats.org/officeDocument/2006/relationships/image" Target="../media/image22.png"/><Relationship Id="rId3" Type="http://schemas.openxmlformats.org/officeDocument/2006/relationships/slideLayout" Target="../slideLayouts/slideLayout1.xml"/><Relationship Id="rId7" Type="http://schemas.openxmlformats.org/officeDocument/2006/relationships/image" Target="../media/image18.jpg"/><Relationship Id="rId12"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notesSlide" Target="../notesSlides/notesSlide2.xml"/><Relationship Id="rId9" Type="http://schemas.openxmlformats.org/officeDocument/2006/relationships/hyperlink" Target="https://creativecommons.org/licenses/by-nc-nd/3.0/" TargetMode="External"/><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0.xml"/><Relationship Id="rId6" Type="http://schemas.openxmlformats.org/officeDocument/2006/relationships/image" Target="../media/image680.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of an electromagnetic radiation">
            <a:extLst>
              <a:ext uri="{FF2B5EF4-FFF2-40B4-BE49-F238E27FC236}">
                <a16:creationId xmlns:a16="http://schemas.microsoft.com/office/drawing/2014/main" id="{93F5F015-460D-D1CD-9966-289B671856D9}"/>
              </a:ext>
            </a:extLst>
          </p:cNvPr>
          <p:cNvPicPr>
            <a:picLocks noChangeAspect="1"/>
          </p:cNvPicPr>
          <p:nvPr/>
        </p:nvPicPr>
        <p:blipFill rotWithShape="1">
          <a:blip r:embed="rId3">
            <a:alphaModFix/>
          </a:blip>
          <a:srcRect t="9588" b="6457"/>
          <a:stretch/>
        </p:blipFill>
        <p:spPr>
          <a:xfrm>
            <a:off x="20" y="10"/>
            <a:ext cx="12191979" cy="6857990"/>
          </a:xfrm>
          <a:prstGeom prst="rect">
            <a:avLst/>
          </a:prstGeom>
        </p:spPr>
      </p:pic>
      <p:sp>
        <p:nvSpPr>
          <p:cNvPr id="23" name="Rectangle 22">
            <a:extLst>
              <a:ext uri="{FF2B5EF4-FFF2-40B4-BE49-F238E27FC236}">
                <a16:creationId xmlns:a16="http://schemas.microsoft.com/office/drawing/2014/main" id="{BCFF10A9-48A8-49DE-BCC0-36CD4D617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69" y="1267730"/>
            <a:ext cx="9576262" cy="43079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9E6EC7A-73F0-4AA6-8CCE-7492D8F65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68" y="1267730"/>
            <a:ext cx="9576262" cy="4307950"/>
          </a:xfrm>
          <a:prstGeom prst="rect">
            <a:avLst/>
          </a:prstGeom>
          <a:solidFill>
            <a:srgbClr val="AAA08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txBody>
          <a:bodyPr/>
          <a:lstStyle/>
          <a:p>
            <a:endParaRPr lang="en-US"/>
          </a:p>
        </p:txBody>
      </p:sp>
      <p:sp>
        <p:nvSpPr>
          <p:cNvPr id="2" name="Title 1">
            <a:extLst>
              <a:ext uri="{FF2B5EF4-FFF2-40B4-BE49-F238E27FC236}">
                <a16:creationId xmlns:a16="http://schemas.microsoft.com/office/drawing/2014/main" id="{E59898D0-8FCB-2059-0811-528658E068B8}"/>
              </a:ext>
            </a:extLst>
          </p:cNvPr>
          <p:cNvSpPr>
            <a:spLocks noGrp="1"/>
          </p:cNvSpPr>
          <p:nvPr>
            <p:ph type="ctrTitle"/>
          </p:nvPr>
        </p:nvSpPr>
        <p:spPr>
          <a:xfrm>
            <a:off x="1769532" y="2091263"/>
            <a:ext cx="8652938" cy="2461504"/>
          </a:xfrm>
        </p:spPr>
        <p:txBody>
          <a:bodyPr>
            <a:normAutofit/>
          </a:bodyPr>
          <a:lstStyle/>
          <a:p>
            <a:r>
              <a:rPr lang="en-US" sz="6300" b="1" dirty="0">
                <a:solidFill>
                  <a:schemeClr val="bg1"/>
                </a:solidFill>
                <a:highlight>
                  <a:srgbClr val="C0C0C0"/>
                </a:highlight>
              </a:rPr>
              <a:t>Acute</a:t>
            </a:r>
            <a:r>
              <a:rPr lang="en-US" sz="6300" b="1" dirty="0">
                <a:highlight>
                  <a:srgbClr val="C0C0C0"/>
                </a:highlight>
              </a:rPr>
              <a:t> </a:t>
            </a:r>
            <a:r>
              <a:rPr lang="en-US" sz="6300" b="1" dirty="0">
                <a:solidFill>
                  <a:schemeClr val="bg1"/>
                </a:solidFill>
                <a:highlight>
                  <a:srgbClr val="C0C0C0"/>
                </a:highlight>
              </a:rPr>
              <a:t>Coronary Syndrome</a:t>
            </a:r>
            <a:br>
              <a:rPr lang="en-US" sz="6300" b="1" dirty="0">
                <a:highlight>
                  <a:srgbClr val="FFFF00"/>
                </a:highlight>
              </a:rPr>
            </a:br>
            <a:endParaRPr lang="en-US" sz="6300" b="1" dirty="0">
              <a:highlight>
                <a:srgbClr val="FFFF00"/>
              </a:highlight>
            </a:endParaRPr>
          </a:p>
        </p:txBody>
      </p:sp>
      <p:sp>
        <p:nvSpPr>
          <p:cNvPr id="3" name="Subtitle 2">
            <a:extLst>
              <a:ext uri="{FF2B5EF4-FFF2-40B4-BE49-F238E27FC236}">
                <a16:creationId xmlns:a16="http://schemas.microsoft.com/office/drawing/2014/main" id="{544339DA-A3E4-9A6B-FC29-8D9D48DEEE25}"/>
              </a:ext>
            </a:extLst>
          </p:cNvPr>
          <p:cNvSpPr>
            <a:spLocks noGrp="1"/>
          </p:cNvSpPr>
          <p:nvPr>
            <p:ph type="subTitle" idx="1"/>
          </p:nvPr>
        </p:nvSpPr>
        <p:spPr>
          <a:xfrm>
            <a:off x="1769532" y="4623127"/>
            <a:ext cx="8655200" cy="457201"/>
          </a:xfrm>
        </p:spPr>
        <p:txBody>
          <a:bodyPr>
            <a:noAutofit/>
          </a:bodyPr>
          <a:lstStyle/>
          <a:p>
            <a:pPr>
              <a:spcAft>
                <a:spcPts val="600"/>
              </a:spcAft>
            </a:pPr>
            <a:r>
              <a:rPr lang="en-GB" sz="5400" b="1" dirty="0">
                <a:solidFill>
                  <a:schemeClr val="tx1"/>
                </a:solidFill>
              </a:rPr>
              <a:t>Dr Nada Abdelrahman</a:t>
            </a:r>
          </a:p>
        </p:txBody>
      </p:sp>
      <p:sp>
        <p:nvSpPr>
          <p:cNvPr id="29" name="Rectangle 28">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txBody>
          <a:bodyPr/>
          <a:lstStyle/>
          <a:p>
            <a:endParaRPr lang="en-US"/>
          </a:p>
        </p:txBody>
      </p:sp>
    </p:spTree>
    <p:extLst>
      <p:ext uri="{BB962C8B-B14F-4D97-AF65-F5344CB8AC3E}">
        <p14:creationId xmlns:p14="http://schemas.microsoft.com/office/powerpoint/2010/main" val="382318828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6D911-59B0-648E-A1B1-0B794BADDA61}"/>
              </a:ext>
            </a:extLst>
          </p:cNvPr>
          <p:cNvSpPr>
            <a:spLocks noGrp="1"/>
          </p:cNvSpPr>
          <p:nvPr>
            <p:ph type="title"/>
          </p:nvPr>
        </p:nvSpPr>
        <p:spPr>
          <a:xfrm>
            <a:off x="838200" y="0"/>
            <a:ext cx="10515600" cy="1325563"/>
          </a:xfrm>
        </p:spPr>
        <p:txBody>
          <a:bodyPr/>
          <a:lstStyle/>
          <a:p>
            <a:r>
              <a:rPr lang="en-US" b="1" dirty="0">
                <a:solidFill>
                  <a:schemeClr val="bg1"/>
                </a:solidFill>
              </a:rPr>
              <a:t>Posterior MI</a:t>
            </a:r>
          </a:p>
        </p:txBody>
      </p:sp>
      <p:pic>
        <p:nvPicPr>
          <p:cNvPr id="5" name="Content Placeholder 4">
            <a:extLst>
              <a:ext uri="{FF2B5EF4-FFF2-40B4-BE49-F238E27FC236}">
                <a16:creationId xmlns:a16="http://schemas.microsoft.com/office/drawing/2014/main" id="{C3B214C4-4EDF-0C44-9C9A-F843FE0BE9D4}"/>
              </a:ext>
            </a:extLst>
          </p:cNvPr>
          <p:cNvPicPr>
            <a:picLocks noGrp="1" noChangeAspect="1"/>
          </p:cNvPicPr>
          <p:nvPr>
            <p:ph idx="1"/>
          </p:nvPr>
        </p:nvPicPr>
        <p:blipFill>
          <a:blip r:embed="rId2"/>
          <a:stretch>
            <a:fillRect/>
          </a:stretch>
        </p:blipFill>
        <p:spPr>
          <a:xfrm>
            <a:off x="154408" y="1018902"/>
            <a:ext cx="7239169" cy="5747657"/>
          </a:xfrm>
        </p:spPr>
      </p:pic>
      <p:sp>
        <p:nvSpPr>
          <p:cNvPr id="6" name="Rectangle 5">
            <a:extLst>
              <a:ext uri="{FF2B5EF4-FFF2-40B4-BE49-F238E27FC236}">
                <a16:creationId xmlns:a16="http://schemas.microsoft.com/office/drawing/2014/main" id="{48CE7FF1-CC57-B79D-99F1-6204E87801C1}"/>
              </a:ext>
            </a:extLst>
          </p:cNvPr>
          <p:cNvSpPr/>
          <p:nvPr/>
        </p:nvSpPr>
        <p:spPr>
          <a:xfrm>
            <a:off x="7670852" y="1989352"/>
            <a:ext cx="4484914" cy="312202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F606569-F395-9FFF-C679-E1AA3B88098B}"/>
              </a:ext>
            </a:extLst>
          </p:cNvPr>
          <p:cNvPicPr>
            <a:picLocks noChangeAspect="1"/>
          </p:cNvPicPr>
          <p:nvPr/>
        </p:nvPicPr>
        <p:blipFill>
          <a:blip r:embed="rId3"/>
          <a:stretch>
            <a:fillRect/>
          </a:stretch>
        </p:blipFill>
        <p:spPr>
          <a:xfrm>
            <a:off x="7962432" y="2096358"/>
            <a:ext cx="4075159" cy="3015017"/>
          </a:xfrm>
          <a:prstGeom prst="rect">
            <a:avLst/>
          </a:prstGeom>
        </p:spPr>
      </p:pic>
    </p:spTree>
    <p:extLst>
      <p:ext uri="{BB962C8B-B14F-4D97-AF65-F5344CB8AC3E}">
        <p14:creationId xmlns:p14="http://schemas.microsoft.com/office/powerpoint/2010/main" val="1895670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FDB4FC-AE6F-EF9F-171E-F8F9E3597704}"/>
              </a:ext>
            </a:extLst>
          </p:cNvPr>
          <p:cNvPicPr>
            <a:picLocks noChangeAspect="1"/>
          </p:cNvPicPr>
          <p:nvPr/>
        </p:nvPicPr>
        <p:blipFill>
          <a:blip r:embed="rId2"/>
          <a:stretch>
            <a:fillRect/>
          </a:stretch>
        </p:blipFill>
        <p:spPr>
          <a:xfrm>
            <a:off x="13869569" y="-1559859"/>
            <a:ext cx="6963238" cy="6701246"/>
          </a:xfrm>
          <a:prstGeom prst="rect">
            <a:avLst/>
          </a:prstGeom>
        </p:spPr>
      </p:pic>
      <p:pic>
        <p:nvPicPr>
          <p:cNvPr id="7" name="Picture 6">
            <a:extLst>
              <a:ext uri="{FF2B5EF4-FFF2-40B4-BE49-F238E27FC236}">
                <a16:creationId xmlns:a16="http://schemas.microsoft.com/office/drawing/2014/main" id="{CC8BEE79-4455-94A9-C593-8E23EF8B2231}"/>
              </a:ext>
            </a:extLst>
          </p:cNvPr>
          <p:cNvPicPr>
            <a:picLocks noChangeAspect="1"/>
          </p:cNvPicPr>
          <p:nvPr/>
        </p:nvPicPr>
        <p:blipFill rotWithShape="1">
          <a:blip r:embed="rId2"/>
          <a:srcRect l="1" r="-1564" b="18909"/>
          <a:stretch/>
        </p:blipFill>
        <p:spPr>
          <a:xfrm>
            <a:off x="12929682" y="907868"/>
            <a:ext cx="7072096" cy="5434149"/>
          </a:xfrm>
          <a:prstGeom prst="rect">
            <a:avLst/>
          </a:prstGeom>
        </p:spPr>
      </p:pic>
      <p:pic>
        <p:nvPicPr>
          <p:cNvPr id="8" name="Picture 7">
            <a:extLst>
              <a:ext uri="{FF2B5EF4-FFF2-40B4-BE49-F238E27FC236}">
                <a16:creationId xmlns:a16="http://schemas.microsoft.com/office/drawing/2014/main" id="{2760DE20-0F8A-6428-480D-F308E4D68C6C}"/>
              </a:ext>
            </a:extLst>
          </p:cNvPr>
          <p:cNvPicPr>
            <a:picLocks noChangeAspect="1"/>
          </p:cNvPicPr>
          <p:nvPr/>
        </p:nvPicPr>
        <p:blipFill rotWithShape="1">
          <a:blip r:embed="rId2"/>
          <a:srcRect t="82261" r="75138"/>
          <a:stretch/>
        </p:blipFill>
        <p:spPr>
          <a:xfrm>
            <a:off x="157827" y="5512526"/>
            <a:ext cx="1731197" cy="1188720"/>
          </a:xfrm>
          <a:prstGeom prst="rect">
            <a:avLst/>
          </a:prstGeom>
        </p:spPr>
      </p:pic>
      <p:pic>
        <p:nvPicPr>
          <p:cNvPr id="3" name="Picture 2">
            <a:extLst>
              <a:ext uri="{FF2B5EF4-FFF2-40B4-BE49-F238E27FC236}">
                <a16:creationId xmlns:a16="http://schemas.microsoft.com/office/drawing/2014/main" id="{4FC66A70-96FA-747B-4CE4-F511255343C3}"/>
              </a:ext>
            </a:extLst>
          </p:cNvPr>
          <p:cNvPicPr>
            <a:picLocks noChangeAspect="1"/>
          </p:cNvPicPr>
          <p:nvPr/>
        </p:nvPicPr>
        <p:blipFill>
          <a:blip r:embed="rId3"/>
          <a:stretch>
            <a:fillRect/>
          </a:stretch>
        </p:blipFill>
        <p:spPr>
          <a:xfrm>
            <a:off x="2324083" y="404390"/>
            <a:ext cx="7438482" cy="6296856"/>
          </a:xfrm>
          <a:prstGeom prst="rect">
            <a:avLst/>
          </a:prstGeom>
        </p:spPr>
      </p:pic>
      <p:pic>
        <p:nvPicPr>
          <p:cNvPr id="4" name="Picture 3">
            <a:extLst>
              <a:ext uri="{FF2B5EF4-FFF2-40B4-BE49-F238E27FC236}">
                <a16:creationId xmlns:a16="http://schemas.microsoft.com/office/drawing/2014/main" id="{B3AC7F95-8E5F-A1CC-237D-BFFD2652A7BB}"/>
              </a:ext>
            </a:extLst>
          </p:cNvPr>
          <p:cNvPicPr>
            <a:picLocks noChangeAspect="1"/>
          </p:cNvPicPr>
          <p:nvPr/>
        </p:nvPicPr>
        <p:blipFill>
          <a:blip r:embed="rId4"/>
          <a:stretch>
            <a:fillRect/>
          </a:stretch>
        </p:blipFill>
        <p:spPr>
          <a:xfrm>
            <a:off x="9165586" y="156754"/>
            <a:ext cx="2822693" cy="2926334"/>
          </a:xfrm>
          <a:prstGeom prst="rect">
            <a:avLst/>
          </a:prstGeom>
        </p:spPr>
      </p:pic>
      <p:pic>
        <p:nvPicPr>
          <p:cNvPr id="5" name="Picture 4">
            <a:extLst>
              <a:ext uri="{FF2B5EF4-FFF2-40B4-BE49-F238E27FC236}">
                <a16:creationId xmlns:a16="http://schemas.microsoft.com/office/drawing/2014/main" id="{BBA1C666-8A5D-7D76-4FDA-1660C34E8599}"/>
              </a:ext>
            </a:extLst>
          </p:cNvPr>
          <p:cNvPicPr>
            <a:picLocks noChangeAspect="1"/>
          </p:cNvPicPr>
          <p:nvPr/>
        </p:nvPicPr>
        <p:blipFill>
          <a:blip r:embed="rId5"/>
          <a:stretch>
            <a:fillRect/>
          </a:stretch>
        </p:blipFill>
        <p:spPr>
          <a:xfrm>
            <a:off x="203721" y="82028"/>
            <a:ext cx="3980763" cy="2541494"/>
          </a:xfrm>
          <a:prstGeom prst="rect">
            <a:avLst/>
          </a:prstGeom>
        </p:spPr>
      </p:pic>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5B9F4072-BD45-3F0F-015E-3E46BBD9CDBE}"/>
                  </a:ext>
                </a:extLst>
              </p:cNvPr>
              <p:cNvGraphicFramePr>
                <a:graphicFrameLocks noChangeAspect="1"/>
              </p:cNvGraphicFramePr>
              <p:nvPr/>
            </p:nvGraphicFramePr>
            <p:xfrm>
              <a:off x="7113494" y="1714050"/>
              <a:ext cx="739968" cy="416232"/>
            </p:xfrm>
            <a:graphic>
              <a:graphicData uri="http://schemas.microsoft.com/office/powerpoint/2016/slidezoom">
                <pslz:sldZm>
                  <pslz:sldZmObj sldId="520" cId="3580526964">
                    <pslz:zmPr id="{8E7F89B6-B2D6-4345-8D53-0B2F9F0A97D1}" transitionDur="1000">
                      <p166:blipFill xmlns:p166="http://schemas.microsoft.com/office/powerpoint/2016/6/main">
                        <a:blip r:embed="rId6"/>
                        <a:stretch>
                          <a:fillRect/>
                        </a:stretch>
                      </p166:blipFill>
                      <p166:spPr xmlns:p166="http://schemas.microsoft.com/office/powerpoint/2016/6/main">
                        <a:xfrm>
                          <a:off x="0" y="0"/>
                          <a:ext cx="739968" cy="416232"/>
                        </a:xfrm>
                        <a:prstGeom prst="rect">
                          <a:avLst/>
                        </a:prstGeom>
                        <a:ln w="3175">
                          <a:solidFill>
                            <a:prstClr val="ltGray"/>
                          </a:solidFill>
                        </a:ln>
                      </p166:spPr>
                    </pslz:zmPr>
                  </pslz:sldZmObj>
                </pslz:sldZm>
              </a:graphicData>
            </a:graphic>
          </p:graphicFrame>
        </mc:Choice>
        <mc:Fallback xmlns="">
          <p:pic>
            <p:nvPicPr>
              <p:cNvPr id="10" name="Slide Zoom 9">
                <a:extLst>
                  <a:ext uri="{FF2B5EF4-FFF2-40B4-BE49-F238E27FC236}">
                    <a16:creationId xmlns:a16="http://schemas.microsoft.com/office/drawing/2014/main" id="{5B9F4072-BD45-3F0F-015E-3E46BBD9CDBE}"/>
                  </a:ext>
                </a:extLst>
              </p:cNvPr>
              <p:cNvPicPr>
                <a:picLocks noGrp="1" noRot="1" noChangeAspect="1" noMove="1" noResize="1" noEditPoints="1" noAdjustHandles="1" noChangeArrowheads="1" noChangeShapeType="1"/>
              </p:cNvPicPr>
              <p:nvPr/>
            </p:nvPicPr>
            <p:blipFill>
              <a:blip r:embed="rId7"/>
              <a:stretch>
                <a:fillRect/>
              </a:stretch>
            </p:blipFill>
            <p:spPr>
              <a:xfrm>
                <a:off x="7113494" y="1714050"/>
                <a:ext cx="739968" cy="416232"/>
              </a:xfrm>
              <a:prstGeom prst="rect">
                <a:avLst/>
              </a:prstGeom>
              <a:ln w="3175">
                <a:solidFill>
                  <a:prstClr val="ltGray"/>
                </a:solidFill>
              </a:ln>
            </p:spPr>
          </p:pic>
        </mc:Fallback>
      </mc:AlternateContent>
      <p:sp>
        <p:nvSpPr>
          <p:cNvPr id="12" name="TextBox 11">
            <a:extLst>
              <a:ext uri="{FF2B5EF4-FFF2-40B4-BE49-F238E27FC236}">
                <a16:creationId xmlns:a16="http://schemas.microsoft.com/office/drawing/2014/main" id="{AF76BA61-39D9-4F06-42FE-69111663E35B}"/>
              </a:ext>
            </a:extLst>
          </p:cNvPr>
          <p:cNvSpPr txBox="1"/>
          <p:nvPr/>
        </p:nvSpPr>
        <p:spPr>
          <a:xfrm>
            <a:off x="3248192" y="829555"/>
            <a:ext cx="107485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0.5 mm or 0.05 mV</a:t>
            </a:r>
          </a:p>
        </p:txBody>
      </p:sp>
    </p:spTree>
    <p:extLst>
      <p:ext uri="{BB962C8B-B14F-4D97-AF65-F5344CB8AC3E}">
        <p14:creationId xmlns:p14="http://schemas.microsoft.com/office/powerpoint/2010/main" val="3959135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6EC37162-B8D6-F3B0-BD58-968C04C406CD}"/>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4033" r="7375" b="-1"/>
          <a:stretch/>
        </p:blipFill>
        <p:spPr>
          <a:xfrm>
            <a:off x="4117521" y="10"/>
            <a:ext cx="8074479" cy="6857990"/>
          </a:xfrm>
          <a:prstGeom prst="rect">
            <a:avLst/>
          </a:prstGeom>
        </p:spPr>
      </p:pic>
      <p:sp>
        <p:nvSpPr>
          <p:cNvPr id="9" name="Freeform: Shape 8">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Freeform: Shape 10">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Content Placeholder 2"/>
          <p:cNvSpPr>
            <a:spLocks noGrp="1"/>
          </p:cNvSpPr>
          <p:nvPr>
            <p:ph idx="1"/>
          </p:nvPr>
        </p:nvSpPr>
        <p:spPr>
          <a:xfrm>
            <a:off x="156754" y="71845"/>
            <a:ext cx="6988629" cy="6642464"/>
          </a:xfrm>
        </p:spPr>
        <p:txBody>
          <a:bodyPr>
            <a:normAutofit/>
          </a:bodyPr>
          <a:lstStyle/>
          <a:p>
            <a:pPr>
              <a:lnSpc>
                <a:spcPct val="90000"/>
              </a:lnSpc>
              <a:buFont typeface="Wingdings" pitchFamily="2" charset="2"/>
              <a:buChar char="q"/>
            </a:pPr>
            <a:r>
              <a:rPr lang="en-US" sz="2400" dirty="0"/>
              <a:t>Troponin T and I: </a:t>
            </a:r>
            <a:r>
              <a:rPr lang="en-US" sz="2400" u="sng" dirty="0"/>
              <a:t>highest sensitivity and specificity</a:t>
            </a:r>
            <a:r>
              <a:rPr lang="en-US" sz="2400" dirty="0"/>
              <a:t> for detecting MI; appear </a:t>
            </a:r>
            <a:r>
              <a:rPr lang="en-US" sz="2400" u="sng" dirty="0"/>
              <a:t>within 4 hours</a:t>
            </a:r>
            <a:r>
              <a:rPr lang="en-US" sz="2400" dirty="0"/>
              <a:t>; peak at 24 to 48 hours and decline slowly; remain 7 to 10 days</a:t>
            </a:r>
          </a:p>
          <a:p>
            <a:pPr>
              <a:lnSpc>
                <a:spcPct val="90000"/>
              </a:lnSpc>
              <a:buFont typeface="Wingdings" pitchFamily="2" charset="2"/>
              <a:buChar char="q"/>
            </a:pPr>
            <a:endParaRPr lang="en-US" sz="2400" dirty="0"/>
          </a:p>
          <a:p>
            <a:pPr>
              <a:lnSpc>
                <a:spcPct val="90000"/>
              </a:lnSpc>
              <a:buFont typeface="Wingdings" pitchFamily="2" charset="2"/>
              <a:buChar char="q"/>
            </a:pPr>
            <a:r>
              <a:rPr lang="en-US" sz="2400" dirty="0"/>
              <a:t>Creatine phosphokinase myocardial band (CPK-MB): first measurable at 6 to 10 hours; peaks at 24 hours; </a:t>
            </a:r>
            <a:r>
              <a:rPr lang="en-US" sz="2400" u="sng" dirty="0"/>
              <a:t>baseline by 48 to 72 hours </a:t>
            </a:r>
          </a:p>
        </p:txBody>
      </p:sp>
      <p:pic>
        <p:nvPicPr>
          <p:cNvPr id="5" name="Picture 4">
            <a:extLst>
              <a:ext uri="{FF2B5EF4-FFF2-40B4-BE49-F238E27FC236}">
                <a16:creationId xmlns:a16="http://schemas.microsoft.com/office/drawing/2014/main" id="{3AED7A33-0FDC-5ACA-80D9-0646E320A8FA}"/>
              </a:ext>
            </a:extLst>
          </p:cNvPr>
          <p:cNvPicPr>
            <a:picLocks noChangeAspect="1"/>
          </p:cNvPicPr>
          <p:nvPr/>
        </p:nvPicPr>
        <p:blipFill>
          <a:blip r:embed="rId5"/>
          <a:stretch>
            <a:fillRect/>
          </a:stretch>
        </p:blipFill>
        <p:spPr>
          <a:xfrm>
            <a:off x="156754" y="2731747"/>
            <a:ext cx="7859800" cy="4054408"/>
          </a:xfrm>
          <a:prstGeom prst="rect">
            <a:avLst/>
          </a:prstGeom>
        </p:spPr>
      </p:pic>
    </p:spTree>
    <p:extLst>
      <p:ext uri="{BB962C8B-B14F-4D97-AF65-F5344CB8AC3E}">
        <p14:creationId xmlns:p14="http://schemas.microsoft.com/office/powerpoint/2010/main" val="3580526964"/>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0860A1-38F2-EF82-229C-67AA10B6F5E6}"/>
              </a:ext>
            </a:extLst>
          </p:cNvPr>
          <p:cNvSpPr txBox="1"/>
          <p:nvPr/>
        </p:nvSpPr>
        <p:spPr>
          <a:xfrm>
            <a:off x="1123950" y="-74763"/>
            <a:ext cx="1044286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system-ui"/>
                <a:ea typeface="+mn-ea"/>
                <a:cs typeface="+mn-cs"/>
              </a:rPr>
              <a:t>Acute coronary syndrome classification</a:t>
            </a:r>
            <a:endParaRPr kumimoji="0" lang="en-GB" sz="4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A picture containing text, line">
            <a:extLst>
              <a:ext uri="{FF2B5EF4-FFF2-40B4-BE49-F238E27FC236}">
                <a16:creationId xmlns:a16="http://schemas.microsoft.com/office/drawing/2014/main" id="{749319F7-FF2C-192B-BF59-FF5354C7E60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 r="379" b="25368"/>
          <a:stretch/>
        </p:blipFill>
        <p:spPr>
          <a:xfrm>
            <a:off x="98628" y="764747"/>
            <a:ext cx="4360718" cy="1957389"/>
          </a:xfrm>
          <a:prstGeom prst="rect">
            <a:avLst/>
          </a:prstGeom>
        </p:spPr>
      </p:pic>
      <p:sp>
        <p:nvSpPr>
          <p:cNvPr id="6" name="TextBox 5">
            <a:extLst>
              <a:ext uri="{FF2B5EF4-FFF2-40B4-BE49-F238E27FC236}">
                <a16:creationId xmlns:a16="http://schemas.microsoft.com/office/drawing/2014/main" id="{DCA7A215-D37B-8ECB-2BC4-A19611617F81}"/>
              </a:ext>
            </a:extLst>
          </p:cNvPr>
          <p:cNvSpPr txBox="1"/>
          <p:nvPr/>
        </p:nvSpPr>
        <p:spPr>
          <a:xfrm>
            <a:off x="689263" y="2925035"/>
            <a:ext cx="97536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hlinkClick r:id="rId3" tooltip="https://litfl.com/inferior-stemi-ecg-library/"/>
              </a:rPr>
              <a:t>This Photo</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 by Unknown Author is licensed under </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hlinkClick r:id="rId4" tooltip="https://creativecommons.org/licenses/by-nc-sa/3.0/"/>
              </a:rPr>
              <a:t>CC BY-SA-NC</a:t>
            </a:r>
            <a:endPar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picture containing symbol, circle, logo, font">
            <a:extLst>
              <a:ext uri="{FF2B5EF4-FFF2-40B4-BE49-F238E27FC236}">
                <a16:creationId xmlns:a16="http://schemas.microsoft.com/office/drawing/2014/main" id="{110DD481-2D0C-A49C-3AE9-006D6C72BE1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497649" y="1318011"/>
            <a:ext cx="819068" cy="865265"/>
          </a:xfrm>
          <a:prstGeom prst="rect">
            <a:avLst/>
          </a:prstGeom>
        </p:spPr>
      </p:pic>
      <p:sp>
        <p:nvSpPr>
          <p:cNvPr id="13" name="Arrow: Right 12">
            <a:extLst>
              <a:ext uri="{FF2B5EF4-FFF2-40B4-BE49-F238E27FC236}">
                <a16:creationId xmlns:a16="http://schemas.microsoft.com/office/drawing/2014/main" id="{4937BB88-26AC-009B-B29A-AA22121DC233}"/>
              </a:ext>
            </a:extLst>
          </p:cNvPr>
          <p:cNvSpPr/>
          <p:nvPr/>
        </p:nvSpPr>
        <p:spPr>
          <a:xfrm>
            <a:off x="8984463" y="1235419"/>
            <a:ext cx="674845" cy="829655"/>
          </a:xfrm>
          <a:prstGeom prst="rightArrow">
            <a:avLst/>
          </a:prstGeom>
          <a:solidFill>
            <a:srgbClr val="FF5E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CB84CBD-701D-B1E6-FE3D-985431259EEB}"/>
              </a:ext>
            </a:extLst>
          </p:cNvPr>
          <p:cNvSpPr/>
          <p:nvPr/>
        </p:nvSpPr>
        <p:spPr>
          <a:xfrm>
            <a:off x="9339463" y="1188581"/>
            <a:ext cx="2698399"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STEMI</a:t>
            </a:r>
          </a:p>
        </p:txBody>
      </p:sp>
      <p:pic>
        <p:nvPicPr>
          <p:cNvPr id="16" name="Picture 15" descr="A picture containing text, handwriting">
            <a:extLst>
              <a:ext uri="{FF2B5EF4-FFF2-40B4-BE49-F238E27FC236}">
                <a16:creationId xmlns:a16="http://schemas.microsoft.com/office/drawing/2014/main" id="{845E8BC5-72FF-728C-C15E-CDB857FEDCEF}"/>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b="26618"/>
          <a:stretch/>
        </p:blipFill>
        <p:spPr>
          <a:xfrm>
            <a:off x="98628" y="2925035"/>
            <a:ext cx="4343399" cy="1875849"/>
          </a:xfrm>
          <a:prstGeom prst="rect">
            <a:avLst/>
          </a:prstGeom>
        </p:spPr>
      </p:pic>
      <p:sp>
        <p:nvSpPr>
          <p:cNvPr id="17" name="TextBox 16">
            <a:extLst>
              <a:ext uri="{FF2B5EF4-FFF2-40B4-BE49-F238E27FC236}">
                <a16:creationId xmlns:a16="http://schemas.microsoft.com/office/drawing/2014/main" id="{1956073E-4D09-BAEC-01CA-0E5AA176029A}"/>
              </a:ext>
            </a:extLst>
          </p:cNvPr>
          <p:cNvSpPr txBox="1"/>
          <p:nvPr/>
        </p:nvSpPr>
        <p:spPr>
          <a:xfrm>
            <a:off x="249382" y="4573141"/>
            <a:ext cx="121920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panose="020F0502020204030204"/>
                <a:ea typeface="+mn-ea"/>
                <a:cs typeface="+mn-cs"/>
                <a:hlinkClick r:id="rId8" tooltip="http://hqmeded-ecg.blogspot.ca/2016/11/chest-pain-and-cardiogenic-shock-with.html"/>
              </a:rPr>
              <a:t>This Photo</a:t>
            </a:r>
            <a:r>
              <a:rPr kumimoji="0" lang="en-GB"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GB" sz="900" b="0" i="0" u="none" strike="noStrike" kern="1200" cap="none" spc="0" normalizeH="0" baseline="0" noProof="0">
                <a:ln>
                  <a:noFill/>
                </a:ln>
                <a:solidFill>
                  <a:prstClr val="black"/>
                </a:solidFill>
                <a:effectLst/>
                <a:uLnTx/>
                <a:uFillTx/>
                <a:latin typeface="Calibri" panose="020F0502020204030204"/>
                <a:ea typeface="+mn-ea"/>
                <a:cs typeface="+mn-cs"/>
                <a:hlinkClick r:id="rId9" tooltip="https://creativecommons.org/licenses/by-nc/3.0/"/>
              </a:rPr>
              <a:t>CC BY-NC</a:t>
            </a:r>
            <a:endParaRPr kumimoji="0" lang="en-GB"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8" name="Picture 17" descr="A picture containing symbol, circle, logo, font">
            <a:extLst>
              <a:ext uri="{FF2B5EF4-FFF2-40B4-BE49-F238E27FC236}">
                <a16:creationId xmlns:a16="http://schemas.microsoft.com/office/drawing/2014/main" id="{A65EE777-6DE1-F752-E302-F272EC3B843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511664" y="3400106"/>
            <a:ext cx="880477" cy="880477"/>
          </a:xfrm>
          <a:prstGeom prst="rect">
            <a:avLst/>
          </a:prstGeom>
        </p:spPr>
      </p:pic>
      <p:sp>
        <p:nvSpPr>
          <p:cNvPr id="25" name="Arrow: Right 24">
            <a:extLst>
              <a:ext uri="{FF2B5EF4-FFF2-40B4-BE49-F238E27FC236}">
                <a16:creationId xmlns:a16="http://schemas.microsoft.com/office/drawing/2014/main" id="{880C083C-64D9-C1D5-07A8-7FBD930697D7}"/>
              </a:ext>
            </a:extLst>
          </p:cNvPr>
          <p:cNvSpPr/>
          <p:nvPr/>
        </p:nvSpPr>
        <p:spPr>
          <a:xfrm>
            <a:off x="9019618" y="3424339"/>
            <a:ext cx="639690" cy="829655"/>
          </a:xfrm>
          <a:prstGeom prst="rightArrow">
            <a:avLst/>
          </a:prstGeom>
          <a:solidFill>
            <a:srgbClr val="FF5E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1DB3515E-FD88-34D7-5209-1000A4F95125}"/>
              </a:ext>
            </a:extLst>
          </p:cNvPr>
          <p:cNvSpPr/>
          <p:nvPr/>
        </p:nvSpPr>
        <p:spPr>
          <a:xfrm>
            <a:off x="9493601" y="3336841"/>
            <a:ext cx="2698399"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NSTEMI</a:t>
            </a:r>
          </a:p>
        </p:txBody>
      </p:sp>
      <p:pic>
        <p:nvPicPr>
          <p:cNvPr id="28" name="Picture 27" descr="A picture containing line">
            <a:extLst>
              <a:ext uri="{FF2B5EF4-FFF2-40B4-BE49-F238E27FC236}">
                <a16:creationId xmlns:a16="http://schemas.microsoft.com/office/drawing/2014/main" id="{CDA049AC-8A3F-1594-BAB8-BC8861A78006}"/>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t="4612" b="20853"/>
          <a:stretch/>
        </p:blipFill>
        <p:spPr>
          <a:xfrm>
            <a:off x="105294" y="4912103"/>
            <a:ext cx="4336734" cy="1896187"/>
          </a:xfrm>
          <a:prstGeom prst="rect">
            <a:avLst/>
          </a:prstGeom>
        </p:spPr>
      </p:pic>
      <p:sp>
        <p:nvSpPr>
          <p:cNvPr id="29" name="TextBox 28">
            <a:extLst>
              <a:ext uri="{FF2B5EF4-FFF2-40B4-BE49-F238E27FC236}">
                <a16:creationId xmlns:a16="http://schemas.microsoft.com/office/drawing/2014/main" id="{2879BF4B-3744-97AA-57D7-B865CC894FC3}"/>
              </a:ext>
            </a:extLst>
          </p:cNvPr>
          <p:cNvSpPr txBox="1"/>
          <p:nvPr/>
        </p:nvSpPr>
        <p:spPr>
          <a:xfrm>
            <a:off x="229783" y="6627853"/>
            <a:ext cx="745807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hlinkClick r:id="rId11" tooltip="http://hqmeded-ecg.blogspot.com/2018/10/a-normal-ecg-on-busy-night.html"/>
              </a:rPr>
              <a:t>This Photo</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 by Unknown Author is licensed under </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hlinkClick r:id="rId9" tooltip="https://creativecommons.org/licenses/by-nc/3.0/"/>
              </a:rPr>
              <a:t>CC BY-NC</a:t>
            </a:r>
            <a:endPar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 name="Picture 29" descr="A picture containing symbol, circle, logo, font">
            <a:extLst>
              <a:ext uri="{FF2B5EF4-FFF2-40B4-BE49-F238E27FC236}">
                <a16:creationId xmlns:a16="http://schemas.microsoft.com/office/drawing/2014/main" id="{8BBC75AF-636C-61D0-25A9-58CDCE38B33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480960" y="5340770"/>
            <a:ext cx="880477" cy="880477"/>
          </a:xfrm>
          <a:prstGeom prst="rect">
            <a:avLst/>
          </a:prstGeom>
        </p:spPr>
      </p:pic>
      <p:sp>
        <p:nvSpPr>
          <p:cNvPr id="32" name="Arrow: Right 31">
            <a:extLst>
              <a:ext uri="{FF2B5EF4-FFF2-40B4-BE49-F238E27FC236}">
                <a16:creationId xmlns:a16="http://schemas.microsoft.com/office/drawing/2014/main" id="{181E6F2E-FE81-051C-E314-90D7625017A3}"/>
              </a:ext>
            </a:extLst>
          </p:cNvPr>
          <p:cNvSpPr/>
          <p:nvPr/>
        </p:nvSpPr>
        <p:spPr>
          <a:xfrm>
            <a:off x="9015274" y="5301085"/>
            <a:ext cx="639690" cy="829655"/>
          </a:xfrm>
          <a:prstGeom prst="rightArrow">
            <a:avLst/>
          </a:prstGeom>
          <a:solidFill>
            <a:srgbClr val="FF5E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77F449C1-25BC-B441-ABB4-50200F448A0C}"/>
              </a:ext>
            </a:extLst>
          </p:cNvPr>
          <p:cNvSpPr/>
          <p:nvPr/>
        </p:nvSpPr>
        <p:spPr>
          <a:xfrm>
            <a:off x="9493601" y="5252521"/>
            <a:ext cx="2798844" cy="1631216"/>
          </a:xfrm>
          <a:prstGeom prst="rect">
            <a:avLst/>
          </a:prstGeom>
          <a:noFill/>
        </p:spPr>
        <p:txBody>
          <a:bodyPr wrap="square" lIns="91440" tIns="45720" rIns="91440" bIns="4572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Unstable Angina</a:t>
            </a:r>
          </a:p>
        </p:txBody>
      </p:sp>
      <p:pic>
        <p:nvPicPr>
          <p:cNvPr id="35" name="Picture 34">
            <a:extLst>
              <a:ext uri="{FF2B5EF4-FFF2-40B4-BE49-F238E27FC236}">
                <a16:creationId xmlns:a16="http://schemas.microsoft.com/office/drawing/2014/main" id="{88CC987E-32B3-0F75-993E-008C018D3FF1}"/>
              </a:ext>
            </a:extLst>
          </p:cNvPr>
          <p:cNvPicPr>
            <a:picLocks noChangeAspect="1"/>
          </p:cNvPicPr>
          <p:nvPr/>
        </p:nvPicPr>
        <p:blipFill>
          <a:blip r:embed="rId12"/>
          <a:stretch>
            <a:fillRect/>
          </a:stretch>
        </p:blipFill>
        <p:spPr>
          <a:xfrm>
            <a:off x="5361437" y="1182838"/>
            <a:ext cx="3578306" cy="1123943"/>
          </a:xfrm>
          <a:prstGeom prst="rect">
            <a:avLst/>
          </a:prstGeom>
        </p:spPr>
      </p:pic>
      <p:pic>
        <p:nvPicPr>
          <p:cNvPr id="36" name="Picture 35">
            <a:extLst>
              <a:ext uri="{FF2B5EF4-FFF2-40B4-BE49-F238E27FC236}">
                <a16:creationId xmlns:a16="http://schemas.microsoft.com/office/drawing/2014/main" id="{11A1387A-A624-16D7-92C4-63EB1EAF81E3}"/>
              </a:ext>
            </a:extLst>
          </p:cNvPr>
          <p:cNvPicPr>
            <a:picLocks noChangeAspect="1"/>
          </p:cNvPicPr>
          <p:nvPr/>
        </p:nvPicPr>
        <p:blipFill>
          <a:blip r:embed="rId12"/>
          <a:stretch>
            <a:fillRect/>
          </a:stretch>
        </p:blipFill>
        <p:spPr>
          <a:xfrm>
            <a:off x="5422426" y="3184990"/>
            <a:ext cx="3578306" cy="1280021"/>
          </a:xfrm>
          <a:prstGeom prst="rect">
            <a:avLst/>
          </a:prstGeom>
        </p:spPr>
      </p:pic>
      <p:pic>
        <p:nvPicPr>
          <p:cNvPr id="37" name="Picture 36">
            <a:extLst>
              <a:ext uri="{FF2B5EF4-FFF2-40B4-BE49-F238E27FC236}">
                <a16:creationId xmlns:a16="http://schemas.microsoft.com/office/drawing/2014/main" id="{A9D016BF-09E2-DC6C-6FF7-FC7C9B0495A0}"/>
              </a:ext>
            </a:extLst>
          </p:cNvPr>
          <p:cNvPicPr>
            <a:picLocks noChangeAspect="1"/>
          </p:cNvPicPr>
          <p:nvPr/>
        </p:nvPicPr>
        <p:blipFill>
          <a:blip r:embed="rId13"/>
          <a:stretch>
            <a:fillRect/>
          </a:stretch>
        </p:blipFill>
        <p:spPr>
          <a:xfrm>
            <a:off x="5433001" y="5078689"/>
            <a:ext cx="3557155" cy="1274448"/>
          </a:xfrm>
          <a:prstGeom prst="rect">
            <a:avLst/>
          </a:prstGeom>
        </p:spPr>
      </p:pic>
    </p:spTree>
    <p:extLst>
      <p:ext uri="{BB962C8B-B14F-4D97-AF65-F5344CB8AC3E}">
        <p14:creationId xmlns:p14="http://schemas.microsoft.com/office/powerpoint/2010/main" val="73328755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1+#ppt_w/2"/>
                                          </p:val>
                                        </p:tav>
                                        <p:tav tm="100000">
                                          <p:val>
                                            <p:strVal val="#ppt_x"/>
                                          </p:val>
                                        </p:tav>
                                      </p:tavLst>
                                    </p:anim>
                                    <p:anim calcmode="lin" valueType="num">
                                      <p:cBhvr additive="base">
                                        <p:cTn id="14" dur="500" fill="hold"/>
                                        <p:tgtEl>
                                          <p:spTgt spid="3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fltVal val="0"/>
                                          </p:val>
                                        </p:tav>
                                        <p:tav tm="100000">
                                          <p:val>
                                            <p:strVal val="#ppt_w"/>
                                          </p:val>
                                        </p:tav>
                                      </p:tavLst>
                                    </p:anim>
                                    <p:anim calcmode="lin" valueType="num">
                                      <p:cBhvr>
                                        <p:cTn id="20" dur="1000" fill="hold"/>
                                        <p:tgtEl>
                                          <p:spTgt spid="14"/>
                                        </p:tgtEl>
                                        <p:attrNameLst>
                                          <p:attrName>ppt_h</p:attrName>
                                        </p:attrNameLst>
                                      </p:cBhvr>
                                      <p:tavLst>
                                        <p:tav tm="0">
                                          <p:val>
                                            <p:fltVal val="0"/>
                                          </p:val>
                                        </p:tav>
                                        <p:tav tm="100000">
                                          <p:val>
                                            <p:strVal val="#ppt_h"/>
                                          </p:val>
                                        </p:tav>
                                      </p:tavLst>
                                    </p:anim>
                                    <p:anim calcmode="lin" valueType="num">
                                      <p:cBhvr>
                                        <p:cTn id="21" dur="1000" fill="hold"/>
                                        <p:tgtEl>
                                          <p:spTgt spid="14"/>
                                        </p:tgtEl>
                                        <p:attrNameLst>
                                          <p:attrName>style.rotation</p:attrName>
                                        </p:attrNameLst>
                                      </p:cBhvr>
                                      <p:tavLst>
                                        <p:tav tm="0">
                                          <p:val>
                                            <p:fltVal val="90"/>
                                          </p:val>
                                        </p:tav>
                                        <p:tav tm="100000">
                                          <p:val>
                                            <p:fltVal val="0"/>
                                          </p:val>
                                        </p:tav>
                                      </p:tavLst>
                                    </p:anim>
                                    <p:animEffect transition="in" filter="fade">
                                      <p:cBhvr>
                                        <p:cTn id="22" dur="1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12"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3"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additive="base">
                                        <p:cTn id="33" dur="500" fill="hold"/>
                                        <p:tgtEl>
                                          <p:spTgt spid="36"/>
                                        </p:tgtEl>
                                        <p:attrNameLst>
                                          <p:attrName>ppt_x</p:attrName>
                                        </p:attrNameLst>
                                      </p:cBhvr>
                                      <p:tavLst>
                                        <p:tav tm="0">
                                          <p:val>
                                            <p:strVal val="1+#ppt_w/2"/>
                                          </p:val>
                                        </p:tav>
                                        <p:tav tm="100000">
                                          <p:val>
                                            <p:strVal val="#ppt_x"/>
                                          </p:val>
                                        </p:tav>
                                      </p:tavLst>
                                    </p:anim>
                                    <p:anim calcmode="lin" valueType="num">
                                      <p:cBhvr additive="base">
                                        <p:cTn id="34"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0-#ppt_w/2"/>
                                          </p:val>
                                        </p:tav>
                                        <p:tav tm="100000">
                                          <p:val>
                                            <p:strVal val="#ppt_x"/>
                                          </p:val>
                                        </p:tav>
                                      </p:tavLst>
                                    </p:anim>
                                    <p:anim calcmode="lin" valueType="num">
                                      <p:cBhvr additive="base">
                                        <p:cTn id="40"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p:cTn id="45" dur="1000" fill="hold"/>
                                        <p:tgtEl>
                                          <p:spTgt spid="26"/>
                                        </p:tgtEl>
                                        <p:attrNameLst>
                                          <p:attrName>ppt_w</p:attrName>
                                        </p:attrNameLst>
                                      </p:cBhvr>
                                      <p:tavLst>
                                        <p:tav tm="0">
                                          <p:val>
                                            <p:fltVal val="0"/>
                                          </p:val>
                                        </p:tav>
                                        <p:tav tm="100000">
                                          <p:val>
                                            <p:strVal val="#ppt_w"/>
                                          </p:val>
                                        </p:tav>
                                      </p:tavLst>
                                    </p:anim>
                                    <p:anim calcmode="lin" valueType="num">
                                      <p:cBhvr>
                                        <p:cTn id="46" dur="1000" fill="hold"/>
                                        <p:tgtEl>
                                          <p:spTgt spid="26"/>
                                        </p:tgtEl>
                                        <p:attrNameLst>
                                          <p:attrName>ppt_h</p:attrName>
                                        </p:attrNameLst>
                                      </p:cBhvr>
                                      <p:tavLst>
                                        <p:tav tm="0">
                                          <p:val>
                                            <p:fltVal val="0"/>
                                          </p:val>
                                        </p:tav>
                                        <p:tav tm="100000">
                                          <p:val>
                                            <p:strVal val="#ppt_h"/>
                                          </p:val>
                                        </p:tav>
                                      </p:tavLst>
                                    </p:anim>
                                    <p:anim calcmode="lin" valueType="num">
                                      <p:cBhvr>
                                        <p:cTn id="47" dur="1000" fill="hold"/>
                                        <p:tgtEl>
                                          <p:spTgt spid="26"/>
                                        </p:tgtEl>
                                        <p:attrNameLst>
                                          <p:attrName>style.rotation</p:attrName>
                                        </p:attrNameLst>
                                      </p:cBhvr>
                                      <p:tavLst>
                                        <p:tav tm="0">
                                          <p:val>
                                            <p:fltVal val="90"/>
                                          </p:val>
                                        </p:tav>
                                        <p:tav tm="100000">
                                          <p:val>
                                            <p:fltVal val="0"/>
                                          </p:val>
                                        </p:tav>
                                      </p:tavLst>
                                    </p:anim>
                                    <p:animEffect transition="in" filter="fade">
                                      <p:cBhvr>
                                        <p:cTn id="48" dur="10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12" fill="hold" nodeType="click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additive="base">
                                        <p:cTn id="53" dur="500" fill="hold"/>
                                        <p:tgtEl>
                                          <p:spTgt spid="28"/>
                                        </p:tgtEl>
                                        <p:attrNameLst>
                                          <p:attrName>ppt_x</p:attrName>
                                        </p:attrNameLst>
                                      </p:cBhvr>
                                      <p:tavLst>
                                        <p:tav tm="0">
                                          <p:val>
                                            <p:strVal val="0-#ppt_w/2"/>
                                          </p:val>
                                        </p:tav>
                                        <p:tav tm="100000">
                                          <p:val>
                                            <p:strVal val="#ppt_x"/>
                                          </p:val>
                                        </p:tav>
                                      </p:tavLst>
                                    </p:anim>
                                    <p:anim calcmode="lin" valueType="num">
                                      <p:cBhvr additive="base">
                                        <p:cTn id="5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6" fill="hold" nodeType="click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additive="base">
                                        <p:cTn id="59" dur="500" fill="hold"/>
                                        <p:tgtEl>
                                          <p:spTgt spid="37"/>
                                        </p:tgtEl>
                                        <p:attrNameLst>
                                          <p:attrName>ppt_x</p:attrName>
                                        </p:attrNameLst>
                                      </p:cBhvr>
                                      <p:tavLst>
                                        <p:tav tm="0">
                                          <p:val>
                                            <p:strVal val="1+#ppt_w/2"/>
                                          </p:val>
                                        </p:tav>
                                        <p:tav tm="100000">
                                          <p:val>
                                            <p:strVal val="#ppt_x"/>
                                          </p:val>
                                        </p:tav>
                                      </p:tavLst>
                                    </p:anim>
                                    <p:anim calcmode="lin" valueType="num">
                                      <p:cBhvr additive="base">
                                        <p:cTn id="6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additive="base">
                                        <p:cTn id="65" dur="500" fill="hold"/>
                                        <p:tgtEl>
                                          <p:spTgt spid="32"/>
                                        </p:tgtEl>
                                        <p:attrNameLst>
                                          <p:attrName>ppt_x</p:attrName>
                                        </p:attrNameLst>
                                      </p:cBhvr>
                                      <p:tavLst>
                                        <p:tav tm="0">
                                          <p:val>
                                            <p:strVal val="0-#ppt_w/2"/>
                                          </p:val>
                                        </p:tav>
                                        <p:tav tm="100000">
                                          <p:val>
                                            <p:strVal val="#ppt_x"/>
                                          </p:val>
                                        </p:tav>
                                      </p:tavLst>
                                    </p:anim>
                                    <p:anim calcmode="lin" valueType="num">
                                      <p:cBhvr additive="base">
                                        <p:cTn id="66"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nodeType="clickEffect">
                                  <p:stCondLst>
                                    <p:cond delay="0"/>
                                  </p:stCondLst>
                                  <p:childTnLst>
                                    <p:set>
                                      <p:cBhvr>
                                        <p:cTn id="70" dur="1" fill="hold">
                                          <p:stCondLst>
                                            <p:cond delay="0"/>
                                          </p:stCondLst>
                                        </p:cTn>
                                        <p:tgtEl>
                                          <p:spTgt spid="33">
                                            <p:txEl>
                                              <p:pRg st="0" end="0"/>
                                            </p:txEl>
                                          </p:spTgt>
                                        </p:tgtEl>
                                        <p:attrNameLst>
                                          <p:attrName>style.visibility</p:attrName>
                                        </p:attrNameLst>
                                      </p:cBhvr>
                                      <p:to>
                                        <p:strVal val="visible"/>
                                      </p:to>
                                    </p:set>
                                    <p:anim calcmode="lin" valueType="num">
                                      <p:cBhvr>
                                        <p:cTn id="71" dur="1000" fill="hold"/>
                                        <p:tgtEl>
                                          <p:spTgt spid="33">
                                            <p:txEl>
                                              <p:pRg st="0" end="0"/>
                                            </p:txEl>
                                          </p:spTgt>
                                        </p:tgtEl>
                                        <p:attrNameLst>
                                          <p:attrName>ppt_w</p:attrName>
                                        </p:attrNameLst>
                                      </p:cBhvr>
                                      <p:tavLst>
                                        <p:tav tm="0">
                                          <p:val>
                                            <p:fltVal val="0"/>
                                          </p:val>
                                        </p:tav>
                                        <p:tav tm="100000">
                                          <p:val>
                                            <p:strVal val="#ppt_w"/>
                                          </p:val>
                                        </p:tav>
                                      </p:tavLst>
                                    </p:anim>
                                    <p:anim calcmode="lin" valueType="num">
                                      <p:cBhvr>
                                        <p:cTn id="72" dur="1000" fill="hold"/>
                                        <p:tgtEl>
                                          <p:spTgt spid="33">
                                            <p:txEl>
                                              <p:pRg st="0" end="0"/>
                                            </p:txEl>
                                          </p:spTgt>
                                        </p:tgtEl>
                                        <p:attrNameLst>
                                          <p:attrName>ppt_h</p:attrName>
                                        </p:attrNameLst>
                                      </p:cBhvr>
                                      <p:tavLst>
                                        <p:tav tm="0">
                                          <p:val>
                                            <p:fltVal val="0"/>
                                          </p:val>
                                        </p:tav>
                                        <p:tav tm="100000">
                                          <p:val>
                                            <p:strVal val="#ppt_h"/>
                                          </p:val>
                                        </p:tav>
                                      </p:tavLst>
                                    </p:anim>
                                    <p:anim calcmode="lin" valueType="num">
                                      <p:cBhvr>
                                        <p:cTn id="73" dur="1000" fill="hold"/>
                                        <p:tgtEl>
                                          <p:spTgt spid="33">
                                            <p:txEl>
                                              <p:pRg st="0" end="0"/>
                                            </p:txEl>
                                          </p:spTgt>
                                        </p:tgtEl>
                                        <p:attrNameLst>
                                          <p:attrName>style.rotation</p:attrName>
                                        </p:attrNameLst>
                                      </p:cBhvr>
                                      <p:tavLst>
                                        <p:tav tm="0">
                                          <p:val>
                                            <p:fltVal val="90"/>
                                          </p:val>
                                        </p:tav>
                                        <p:tav tm="100000">
                                          <p:val>
                                            <p:fltVal val="0"/>
                                          </p:val>
                                        </p:tav>
                                      </p:tavLst>
                                    </p:anim>
                                    <p:animEffect transition="in" filter="fade">
                                      <p:cBhvr>
                                        <p:cTn id="74" dur="10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5" grpId="0" animBg="1"/>
      <p:bldP spid="26" grpId="0"/>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0E4753F-0150-A781-EA3D-194AFBAAD76A}"/>
              </a:ext>
            </a:extLst>
          </p:cNvPr>
          <p:cNvGrpSpPr/>
          <p:nvPr/>
        </p:nvGrpSpPr>
        <p:grpSpPr>
          <a:xfrm>
            <a:off x="77846" y="-100500"/>
            <a:ext cx="12342754" cy="6958500"/>
            <a:chOff x="98628" y="-74763"/>
            <a:chExt cx="12342754" cy="6958500"/>
          </a:xfrm>
        </p:grpSpPr>
        <p:sp>
          <p:nvSpPr>
            <p:cNvPr id="3" name="TextBox 2">
              <a:extLst>
                <a:ext uri="{FF2B5EF4-FFF2-40B4-BE49-F238E27FC236}">
                  <a16:creationId xmlns:a16="http://schemas.microsoft.com/office/drawing/2014/main" id="{6D0860A1-38F2-EF82-229C-67AA10B6F5E6}"/>
                </a:ext>
              </a:extLst>
            </p:cNvPr>
            <p:cNvSpPr txBox="1"/>
            <p:nvPr/>
          </p:nvSpPr>
          <p:spPr>
            <a:xfrm>
              <a:off x="1123950" y="-74763"/>
              <a:ext cx="1044286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system-ui"/>
                  <a:ea typeface="+mn-ea"/>
                  <a:cs typeface="+mn-cs"/>
                </a:rPr>
                <a:t>Acute coronary syndrome   </a:t>
              </a:r>
              <a:r>
                <a:rPr kumimoji="0" lang="en-GB" sz="4800" b="1" i="0" u="none" strike="noStrike" kern="1200" cap="none" spc="0" normalizeH="0" baseline="0" noProof="0" dirty="0" err="1">
                  <a:ln>
                    <a:noFill/>
                  </a:ln>
                  <a:solidFill>
                    <a:prstClr val="white"/>
                  </a:solidFill>
                  <a:effectLst/>
                  <a:uLnTx/>
                  <a:uFillTx/>
                  <a:latin typeface="system-ui"/>
                  <a:ea typeface="+mn-ea"/>
                  <a:cs typeface="+mn-cs"/>
                </a:rPr>
                <a:t>Managment</a:t>
              </a:r>
              <a:endParaRPr kumimoji="0" lang="en-GB" sz="4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A picture containing text, line">
              <a:extLst>
                <a:ext uri="{FF2B5EF4-FFF2-40B4-BE49-F238E27FC236}">
                  <a16:creationId xmlns:a16="http://schemas.microsoft.com/office/drawing/2014/main" id="{749319F7-FF2C-192B-BF59-FF5354C7E60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 r="379" b="25368"/>
            <a:stretch/>
          </p:blipFill>
          <p:spPr>
            <a:xfrm>
              <a:off x="98628" y="764747"/>
              <a:ext cx="4360718" cy="1957389"/>
            </a:xfrm>
            <a:prstGeom prst="rect">
              <a:avLst/>
            </a:prstGeom>
          </p:spPr>
        </p:pic>
        <p:sp>
          <p:nvSpPr>
            <p:cNvPr id="6" name="TextBox 5">
              <a:extLst>
                <a:ext uri="{FF2B5EF4-FFF2-40B4-BE49-F238E27FC236}">
                  <a16:creationId xmlns:a16="http://schemas.microsoft.com/office/drawing/2014/main" id="{DCA7A215-D37B-8ECB-2BC4-A19611617F81}"/>
                </a:ext>
              </a:extLst>
            </p:cNvPr>
            <p:cNvSpPr txBox="1"/>
            <p:nvPr/>
          </p:nvSpPr>
          <p:spPr>
            <a:xfrm>
              <a:off x="689263" y="2925035"/>
              <a:ext cx="97536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hlinkClick r:id="rId3" tooltip="https://litfl.com/inferior-stemi-ecg-library/"/>
                </a:rPr>
                <a:t>This Photo</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 by Unknown Author is licensed under </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hlinkClick r:id="rId4" tooltip="https://creativecommons.org/licenses/by-nc-sa/3.0/"/>
                </a:rPr>
                <a:t>CC BY-SA-NC</a:t>
              </a:r>
              <a:endPar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picture containing symbol, circle, logo, font">
              <a:extLst>
                <a:ext uri="{FF2B5EF4-FFF2-40B4-BE49-F238E27FC236}">
                  <a16:creationId xmlns:a16="http://schemas.microsoft.com/office/drawing/2014/main" id="{110DD481-2D0C-A49C-3AE9-006D6C72BE1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497649" y="1318011"/>
              <a:ext cx="819068" cy="865265"/>
            </a:xfrm>
            <a:prstGeom prst="rect">
              <a:avLst/>
            </a:prstGeom>
          </p:spPr>
        </p:pic>
        <p:sp>
          <p:nvSpPr>
            <p:cNvPr id="13" name="Arrow: Right 12">
              <a:extLst>
                <a:ext uri="{FF2B5EF4-FFF2-40B4-BE49-F238E27FC236}">
                  <a16:creationId xmlns:a16="http://schemas.microsoft.com/office/drawing/2014/main" id="{4937BB88-26AC-009B-B29A-AA22121DC233}"/>
                </a:ext>
              </a:extLst>
            </p:cNvPr>
            <p:cNvSpPr/>
            <p:nvPr/>
          </p:nvSpPr>
          <p:spPr>
            <a:xfrm>
              <a:off x="8984463" y="1235419"/>
              <a:ext cx="674845" cy="829655"/>
            </a:xfrm>
            <a:prstGeom prst="rightArrow">
              <a:avLst/>
            </a:prstGeom>
            <a:solidFill>
              <a:srgbClr val="FF5E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CB84CBD-701D-B1E6-FE3D-985431259EEB}"/>
                </a:ext>
              </a:extLst>
            </p:cNvPr>
            <p:cNvSpPr/>
            <p:nvPr/>
          </p:nvSpPr>
          <p:spPr>
            <a:xfrm>
              <a:off x="9339463" y="1188581"/>
              <a:ext cx="2698399"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STEMI</a:t>
              </a:r>
            </a:p>
          </p:txBody>
        </p:sp>
        <p:pic>
          <p:nvPicPr>
            <p:cNvPr id="16" name="Picture 15" descr="A picture containing text, handwriting">
              <a:extLst>
                <a:ext uri="{FF2B5EF4-FFF2-40B4-BE49-F238E27FC236}">
                  <a16:creationId xmlns:a16="http://schemas.microsoft.com/office/drawing/2014/main" id="{845E8BC5-72FF-728C-C15E-CDB857FEDCEF}"/>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b="26618"/>
            <a:stretch/>
          </p:blipFill>
          <p:spPr>
            <a:xfrm>
              <a:off x="98628" y="2925035"/>
              <a:ext cx="4343399" cy="1875849"/>
            </a:xfrm>
            <a:prstGeom prst="rect">
              <a:avLst/>
            </a:prstGeom>
          </p:spPr>
        </p:pic>
        <p:sp>
          <p:nvSpPr>
            <p:cNvPr id="17" name="TextBox 16">
              <a:extLst>
                <a:ext uri="{FF2B5EF4-FFF2-40B4-BE49-F238E27FC236}">
                  <a16:creationId xmlns:a16="http://schemas.microsoft.com/office/drawing/2014/main" id="{1956073E-4D09-BAEC-01CA-0E5AA176029A}"/>
                </a:ext>
              </a:extLst>
            </p:cNvPr>
            <p:cNvSpPr txBox="1"/>
            <p:nvPr/>
          </p:nvSpPr>
          <p:spPr>
            <a:xfrm>
              <a:off x="249382" y="4573141"/>
              <a:ext cx="121920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panose="020F0502020204030204"/>
                  <a:ea typeface="+mn-ea"/>
                  <a:cs typeface="+mn-cs"/>
                  <a:hlinkClick r:id="rId8" tooltip="http://hqmeded-ecg.blogspot.ca/2016/11/chest-pain-and-cardiogenic-shock-with.html"/>
                </a:rPr>
                <a:t>This Photo</a:t>
              </a:r>
              <a:r>
                <a:rPr kumimoji="0" lang="en-GB"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GB" sz="900" b="0" i="0" u="none" strike="noStrike" kern="1200" cap="none" spc="0" normalizeH="0" baseline="0" noProof="0">
                  <a:ln>
                    <a:noFill/>
                  </a:ln>
                  <a:solidFill>
                    <a:prstClr val="black"/>
                  </a:solidFill>
                  <a:effectLst/>
                  <a:uLnTx/>
                  <a:uFillTx/>
                  <a:latin typeface="Calibri" panose="020F0502020204030204"/>
                  <a:ea typeface="+mn-ea"/>
                  <a:cs typeface="+mn-cs"/>
                  <a:hlinkClick r:id="rId9" tooltip="https://creativecommons.org/licenses/by-nc/3.0/"/>
                </a:rPr>
                <a:t>CC BY-NC</a:t>
              </a:r>
              <a:endParaRPr kumimoji="0" lang="en-GB"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8" name="Picture 17" descr="A picture containing symbol, circle, logo, font">
              <a:extLst>
                <a:ext uri="{FF2B5EF4-FFF2-40B4-BE49-F238E27FC236}">
                  <a16:creationId xmlns:a16="http://schemas.microsoft.com/office/drawing/2014/main" id="{A65EE777-6DE1-F752-E302-F272EC3B843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511664" y="3400106"/>
              <a:ext cx="880477" cy="880477"/>
            </a:xfrm>
            <a:prstGeom prst="rect">
              <a:avLst/>
            </a:prstGeom>
          </p:spPr>
        </p:pic>
        <p:sp>
          <p:nvSpPr>
            <p:cNvPr id="25" name="Arrow: Right 24">
              <a:extLst>
                <a:ext uri="{FF2B5EF4-FFF2-40B4-BE49-F238E27FC236}">
                  <a16:creationId xmlns:a16="http://schemas.microsoft.com/office/drawing/2014/main" id="{880C083C-64D9-C1D5-07A8-7FBD930697D7}"/>
                </a:ext>
              </a:extLst>
            </p:cNvPr>
            <p:cNvSpPr/>
            <p:nvPr/>
          </p:nvSpPr>
          <p:spPr>
            <a:xfrm>
              <a:off x="9019618" y="3424339"/>
              <a:ext cx="639690" cy="829655"/>
            </a:xfrm>
            <a:prstGeom prst="rightArrow">
              <a:avLst/>
            </a:prstGeom>
            <a:solidFill>
              <a:srgbClr val="FF5E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1DB3515E-FD88-34D7-5209-1000A4F95125}"/>
                </a:ext>
              </a:extLst>
            </p:cNvPr>
            <p:cNvSpPr/>
            <p:nvPr/>
          </p:nvSpPr>
          <p:spPr>
            <a:xfrm>
              <a:off x="9493601" y="3336841"/>
              <a:ext cx="2698399"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NSTEMI</a:t>
              </a:r>
            </a:p>
          </p:txBody>
        </p:sp>
        <p:pic>
          <p:nvPicPr>
            <p:cNvPr id="28" name="Picture 27" descr="A picture containing line">
              <a:extLst>
                <a:ext uri="{FF2B5EF4-FFF2-40B4-BE49-F238E27FC236}">
                  <a16:creationId xmlns:a16="http://schemas.microsoft.com/office/drawing/2014/main" id="{CDA049AC-8A3F-1594-BAB8-BC8861A78006}"/>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t="4612" b="20853"/>
            <a:stretch/>
          </p:blipFill>
          <p:spPr>
            <a:xfrm>
              <a:off x="105294" y="4912103"/>
              <a:ext cx="4336734" cy="1896187"/>
            </a:xfrm>
            <a:prstGeom prst="rect">
              <a:avLst/>
            </a:prstGeom>
          </p:spPr>
        </p:pic>
        <p:sp>
          <p:nvSpPr>
            <p:cNvPr id="29" name="TextBox 28">
              <a:extLst>
                <a:ext uri="{FF2B5EF4-FFF2-40B4-BE49-F238E27FC236}">
                  <a16:creationId xmlns:a16="http://schemas.microsoft.com/office/drawing/2014/main" id="{2879BF4B-3744-97AA-57D7-B865CC894FC3}"/>
                </a:ext>
              </a:extLst>
            </p:cNvPr>
            <p:cNvSpPr txBox="1"/>
            <p:nvPr/>
          </p:nvSpPr>
          <p:spPr>
            <a:xfrm>
              <a:off x="229783" y="6627853"/>
              <a:ext cx="745807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hlinkClick r:id="rId11" tooltip="http://hqmeded-ecg.blogspot.com/2018/10/a-normal-ecg-on-busy-night.html"/>
                </a:rPr>
                <a:t>This Photo</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 by Unknown Author is licensed under </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hlinkClick r:id="rId9" tooltip="https://creativecommons.org/licenses/by-nc/3.0/"/>
                </a:rPr>
                <a:t>CC BY-NC</a:t>
              </a:r>
              <a:endPar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 name="Picture 29" descr="A picture containing symbol, circle, logo, font">
              <a:extLst>
                <a:ext uri="{FF2B5EF4-FFF2-40B4-BE49-F238E27FC236}">
                  <a16:creationId xmlns:a16="http://schemas.microsoft.com/office/drawing/2014/main" id="{8BBC75AF-636C-61D0-25A9-58CDCE38B33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480960" y="5340770"/>
              <a:ext cx="880477" cy="880477"/>
            </a:xfrm>
            <a:prstGeom prst="rect">
              <a:avLst/>
            </a:prstGeom>
          </p:spPr>
        </p:pic>
        <p:sp>
          <p:nvSpPr>
            <p:cNvPr id="32" name="Arrow: Right 31">
              <a:extLst>
                <a:ext uri="{FF2B5EF4-FFF2-40B4-BE49-F238E27FC236}">
                  <a16:creationId xmlns:a16="http://schemas.microsoft.com/office/drawing/2014/main" id="{181E6F2E-FE81-051C-E314-90D7625017A3}"/>
                </a:ext>
              </a:extLst>
            </p:cNvPr>
            <p:cNvSpPr/>
            <p:nvPr/>
          </p:nvSpPr>
          <p:spPr>
            <a:xfrm>
              <a:off x="9015274" y="5301085"/>
              <a:ext cx="639690" cy="829655"/>
            </a:xfrm>
            <a:prstGeom prst="rightArrow">
              <a:avLst/>
            </a:prstGeom>
            <a:solidFill>
              <a:srgbClr val="FF5E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77F449C1-25BC-B441-ABB4-50200F448A0C}"/>
                </a:ext>
              </a:extLst>
            </p:cNvPr>
            <p:cNvSpPr/>
            <p:nvPr/>
          </p:nvSpPr>
          <p:spPr>
            <a:xfrm>
              <a:off x="9493601" y="5252521"/>
              <a:ext cx="2798844" cy="1631216"/>
            </a:xfrm>
            <a:prstGeom prst="rect">
              <a:avLst/>
            </a:prstGeom>
            <a:noFill/>
          </p:spPr>
          <p:txBody>
            <a:bodyPr wrap="square" lIns="91440" tIns="45720" rIns="91440" bIns="4572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Unstable Angina</a:t>
              </a:r>
            </a:p>
          </p:txBody>
        </p:sp>
        <p:pic>
          <p:nvPicPr>
            <p:cNvPr id="35" name="Picture 34">
              <a:extLst>
                <a:ext uri="{FF2B5EF4-FFF2-40B4-BE49-F238E27FC236}">
                  <a16:creationId xmlns:a16="http://schemas.microsoft.com/office/drawing/2014/main" id="{88CC987E-32B3-0F75-993E-008C018D3FF1}"/>
                </a:ext>
              </a:extLst>
            </p:cNvPr>
            <p:cNvPicPr>
              <a:picLocks noChangeAspect="1"/>
            </p:cNvPicPr>
            <p:nvPr/>
          </p:nvPicPr>
          <p:blipFill>
            <a:blip r:embed="rId12"/>
            <a:stretch>
              <a:fillRect/>
            </a:stretch>
          </p:blipFill>
          <p:spPr>
            <a:xfrm>
              <a:off x="5361437" y="1182838"/>
              <a:ext cx="3578306" cy="1123943"/>
            </a:xfrm>
            <a:prstGeom prst="rect">
              <a:avLst/>
            </a:prstGeom>
          </p:spPr>
        </p:pic>
        <p:pic>
          <p:nvPicPr>
            <p:cNvPr id="36" name="Picture 35">
              <a:extLst>
                <a:ext uri="{FF2B5EF4-FFF2-40B4-BE49-F238E27FC236}">
                  <a16:creationId xmlns:a16="http://schemas.microsoft.com/office/drawing/2014/main" id="{11A1387A-A624-16D7-92C4-63EB1EAF81E3}"/>
                </a:ext>
              </a:extLst>
            </p:cNvPr>
            <p:cNvPicPr>
              <a:picLocks noChangeAspect="1"/>
            </p:cNvPicPr>
            <p:nvPr/>
          </p:nvPicPr>
          <p:blipFill>
            <a:blip r:embed="rId12"/>
            <a:stretch>
              <a:fillRect/>
            </a:stretch>
          </p:blipFill>
          <p:spPr>
            <a:xfrm>
              <a:off x="5422426" y="3184990"/>
              <a:ext cx="3578306" cy="1280021"/>
            </a:xfrm>
            <a:prstGeom prst="rect">
              <a:avLst/>
            </a:prstGeom>
          </p:spPr>
        </p:pic>
        <p:pic>
          <p:nvPicPr>
            <p:cNvPr id="37" name="Picture 36">
              <a:extLst>
                <a:ext uri="{FF2B5EF4-FFF2-40B4-BE49-F238E27FC236}">
                  <a16:creationId xmlns:a16="http://schemas.microsoft.com/office/drawing/2014/main" id="{A9D016BF-09E2-DC6C-6FF7-FC7C9B0495A0}"/>
                </a:ext>
              </a:extLst>
            </p:cNvPr>
            <p:cNvPicPr>
              <a:picLocks noChangeAspect="1"/>
            </p:cNvPicPr>
            <p:nvPr/>
          </p:nvPicPr>
          <p:blipFill>
            <a:blip r:embed="rId13"/>
            <a:stretch>
              <a:fillRect/>
            </a:stretch>
          </p:blipFill>
          <p:spPr>
            <a:xfrm>
              <a:off x="5433001" y="5078689"/>
              <a:ext cx="3557155" cy="1274448"/>
            </a:xfrm>
            <a:prstGeom prst="rect">
              <a:avLst/>
            </a:prstGeom>
          </p:spPr>
        </p:pic>
      </p:grpSp>
      <p:sp>
        <p:nvSpPr>
          <p:cNvPr id="7" name="Rectangle 6">
            <a:extLst>
              <a:ext uri="{FF2B5EF4-FFF2-40B4-BE49-F238E27FC236}">
                <a16:creationId xmlns:a16="http://schemas.microsoft.com/office/drawing/2014/main" id="{559D23E1-FEFC-E250-2F05-88E2B4310207}"/>
              </a:ext>
            </a:extLst>
          </p:cNvPr>
          <p:cNvSpPr/>
          <p:nvPr/>
        </p:nvSpPr>
        <p:spPr>
          <a:xfrm>
            <a:off x="84512" y="643582"/>
            <a:ext cx="11798963" cy="20221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931E8CD-B65A-1576-3984-E6CE92D46F3D}"/>
              </a:ext>
            </a:extLst>
          </p:cNvPr>
          <p:cNvSpPr/>
          <p:nvPr/>
        </p:nvSpPr>
        <p:spPr>
          <a:xfrm>
            <a:off x="69273" y="2835681"/>
            <a:ext cx="11939234" cy="394687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5075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3002" y="448253"/>
            <a:ext cx="10520702" cy="1325563"/>
          </a:xfrm>
        </p:spPr>
        <p:txBody>
          <a:bodyPr>
            <a:normAutofit/>
          </a:bodyPr>
          <a:lstStyle/>
          <a:p>
            <a:r>
              <a:rPr lang="en-US" b="1" u="sng" dirty="0"/>
              <a:t>STEMI (cont)</a:t>
            </a:r>
            <a:endParaRPr lang="en-US" dirty="0"/>
          </a:p>
        </p:txBody>
      </p:sp>
      <p:sp>
        <p:nvSpPr>
          <p:cNvPr id="3" name="Content Placeholder 2"/>
          <p:cNvSpPr>
            <a:spLocks noGrp="1"/>
          </p:cNvSpPr>
          <p:nvPr>
            <p:ph idx="1"/>
          </p:nvPr>
        </p:nvSpPr>
        <p:spPr>
          <a:xfrm>
            <a:off x="399952" y="1773816"/>
            <a:ext cx="6712048" cy="4411083"/>
          </a:xfrm>
        </p:spPr>
        <p:txBody>
          <a:bodyPr>
            <a:normAutofit/>
          </a:bodyPr>
          <a:lstStyle/>
          <a:p>
            <a:r>
              <a:rPr lang="en-US" sz="3100" dirty="0"/>
              <a:t>Thrombolytic therapy is given in STEMI</a:t>
            </a:r>
          </a:p>
          <a:p>
            <a:endParaRPr lang="en-US" sz="3100" dirty="0"/>
          </a:p>
          <a:p>
            <a:endParaRPr lang="en-US" sz="3100" dirty="0"/>
          </a:p>
          <a:p>
            <a:r>
              <a:rPr lang="en-US" sz="3100" dirty="0"/>
              <a:t> Thrombolytic therapy  is NOT GIVEN IN UNSTABLE       ANGINA  AND NSTEMI  </a:t>
            </a:r>
          </a:p>
          <a:p>
            <a:endParaRPr lang="en-US" sz="3100" dirty="0"/>
          </a:p>
          <a:p>
            <a:endParaRPr lang="en-US" sz="2000" dirty="0"/>
          </a:p>
        </p:txBody>
      </p:sp>
      <p:pic>
        <p:nvPicPr>
          <p:cNvPr id="6" name="Picture 5" descr="Text">
            <a:extLst>
              <a:ext uri="{FF2B5EF4-FFF2-40B4-BE49-F238E27FC236}">
                <a16:creationId xmlns:a16="http://schemas.microsoft.com/office/drawing/2014/main" id="{4E834ECA-AEB7-7D4C-6755-894A483A3E5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302645" y="299765"/>
            <a:ext cx="4935970" cy="3479857"/>
          </a:xfrm>
          <a:prstGeom prst="rect">
            <a:avLst/>
          </a:prstGeom>
        </p:spPr>
      </p:pic>
      <p:sp>
        <p:nvSpPr>
          <p:cNvPr id="4" name="Slide Number Placeholder 3"/>
          <p:cNvSpPr>
            <a:spLocks noGrp="1"/>
          </p:cNvSpPr>
          <p:nvPr>
            <p:ph type="sldNum" sz="quarter" idx="12"/>
          </p:nvPr>
        </p:nvSpPr>
        <p:spPr>
          <a:xfrm>
            <a:off x="8610600" y="6356350"/>
            <a:ext cx="274320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07370D7-F732-4DA0-98F3-67852FCFEDFE}" type="slidenum">
              <a:rPr kumimoji="0" lang="en-US" sz="1200" b="0" i="0" u="none" strike="noStrike" kern="1200" cap="none" spc="0" normalizeH="0" baseline="0" noProof="0">
                <a:ln>
                  <a:noFill/>
                </a:ln>
                <a:solidFill>
                  <a:prstClr val="white">
                    <a:alpha val="8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15</a:t>
            </a:fld>
            <a:endParaRPr kumimoji="0" lang="en-US" sz="1200" b="0" i="0" u="none" strike="noStrike" kern="1200" cap="none" spc="0" normalizeH="0" baseline="0" noProof="0">
              <a:ln>
                <a:noFill/>
              </a:ln>
              <a:solidFill>
                <a:prstClr val="white">
                  <a:alpha val="80000"/>
                </a:prstClr>
              </a:solidFill>
              <a:effectLst/>
              <a:uLnTx/>
              <a:uFillTx/>
              <a:latin typeface="Calibri" panose="020F0502020204030204"/>
              <a:ea typeface="+mn-ea"/>
              <a:cs typeface="+mn-cs"/>
            </a:endParaRPr>
          </a:p>
        </p:txBody>
      </p:sp>
    </p:spTree>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595A5C-530F-728B-0524-FB7F9E4932BA}"/>
              </a:ext>
            </a:extLst>
          </p:cNvPr>
          <p:cNvSpPr/>
          <p:nvPr/>
        </p:nvSpPr>
        <p:spPr>
          <a:xfrm>
            <a:off x="404311" y="2421511"/>
            <a:ext cx="11383378" cy="212365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STEMI confirmed  what is the next step !!!</a:t>
            </a:r>
          </a:p>
        </p:txBody>
      </p:sp>
      <p:pic>
        <p:nvPicPr>
          <p:cNvPr id="10" name="Graphic 9" descr="Aspiration with solid fill">
            <a:extLst>
              <a:ext uri="{FF2B5EF4-FFF2-40B4-BE49-F238E27FC236}">
                <a16:creationId xmlns:a16="http://schemas.microsoft.com/office/drawing/2014/main" id="{D99E350C-DF2B-DBDA-DDC1-482188CD8C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25169" y="-162299"/>
            <a:ext cx="2770031" cy="2770031"/>
          </a:xfrm>
          <a:prstGeom prst="rect">
            <a:avLst/>
          </a:prstGeom>
        </p:spPr>
      </p:pic>
    </p:spTree>
    <p:extLst>
      <p:ext uri="{BB962C8B-B14F-4D97-AF65-F5344CB8AC3E}">
        <p14:creationId xmlns:p14="http://schemas.microsoft.com/office/powerpoint/2010/main" val="140285216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Graphic 9" descr="Aspiration with solid fill">
            <a:extLst>
              <a:ext uri="{FF2B5EF4-FFF2-40B4-BE49-F238E27FC236}">
                <a16:creationId xmlns:a16="http://schemas.microsoft.com/office/drawing/2014/main" id="{D99E350C-DF2B-DBDA-DDC1-482188CD8C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08235" y="4223435"/>
            <a:ext cx="2770031" cy="2770031"/>
          </a:xfrm>
          <a:prstGeom prst="rect">
            <a:avLst/>
          </a:prstGeom>
        </p:spPr>
      </p:pic>
      <p:sp>
        <p:nvSpPr>
          <p:cNvPr id="2" name="Rectangle 1">
            <a:extLst>
              <a:ext uri="{FF2B5EF4-FFF2-40B4-BE49-F238E27FC236}">
                <a16:creationId xmlns:a16="http://schemas.microsoft.com/office/drawing/2014/main" id="{2B2C02D9-3DD4-8872-B5AB-21481B69EEB8}"/>
              </a:ext>
            </a:extLst>
          </p:cNvPr>
          <p:cNvSpPr/>
          <p:nvPr/>
        </p:nvSpPr>
        <p:spPr>
          <a:xfrm>
            <a:off x="1053384" y="2120690"/>
            <a:ext cx="9939866" cy="286232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system-ui"/>
                <a:ea typeface="+mn-ea"/>
                <a:cs typeface="+mn-cs"/>
              </a:rPr>
              <a:t>Immediately assess eligibility for coronary reperfusion therapy</a:t>
            </a:r>
            <a:endParaRPr kumimoji="0" lang="en-GB"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2975366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0FE6268F-D0E6-CE55-F3FA-48FCB25562B8}"/>
              </a:ext>
            </a:extLst>
          </p:cNvPr>
          <p:cNvGraphicFramePr/>
          <p:nvPr/>
        </p:nvGraphicFramePr>
        <p:xfrm>
          <a:off x="575734" y="254000"/>
          <a:ext cx="11243733" cy="635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Arrow: Right 8">
            <a:extLst>
              <a:ext uri="{FF2B5EF4-FFF2-40B4-BE49-F238E27FC236}">
                <a16:creationId xmlns:a16="http://schemas.microsoft.com/office/drawing/2014/main" id="{F27717A7-0843-EE22-19B4-952079E5B03C}"/>
              </a:ext>
            </a:extLst>
          </p:cNvPr>
          <p:cNvSpPr/>
          <p:nvPr/>
        </p:nvSpPr>
        <p:spPr>
          <a:xfrm rot="10800000">
            <a:off x="5435600" y="5266266"/>
            <a:ext cx="1320800" cy="897466"/>
          </a:xfrm>
          <a:prstGeom prst="rightArrow">
            <a:avLst/>
          </a:prstGeom>
          <a:solidFill>
            <a:srgbClr val="AB8580"/>
          </a:solidFill>
          <a:ln>
            <a:solidFill>
              <a:srgbClr val="AB85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D6FD895-DB97-523C-F308-473151C27C37}"/>
              </a:ext>
            </a:extLst>
          </p:cNvPr>
          <p:cNvSpPr txBox="1"/>
          <p:nvPr/>
        </p:nvSpPr>
        <p:spPr>
          <a:xfrm>
            <a:off x="1676400" y="6163733"/>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Gold-standard treatment </a:t>
            </a:r>
          </a:p>
        </p:txBody>
      </p:sp>
    </p:spTree>
    <p:extLst>
      <p:ext uri="{BB962C8B-B14F-4D97-AF65-F5344CB8AC3E}">
        <p14:creationId xmlns:p14="http://schemas.microsoft.com/office/powerpoint/2010/main" val="59876471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4501BB9F-FE84-4888-AC04-C56183DE0E5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dgm id="{A40A99DA-EA84-4116-96FA-0BC44195171F}"/>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graphicEl>
                                              <a:dgm id="{842511AF-731F-4DF0-B609-22028426D8A9}"/>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graphicEl>
                                              <a:dgm id="{8606A231-6F35-479B-B01A-61DBB6A4C43D}"/>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graphicEl>
                                              <a:dgm id="{BF7CEBDD-7D34-4AA6-8A32-FFBF35462972}"/>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graphicEl>
                                              <a:dgm id="{97F41053-A049-4297-9358-104FFE26067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descr="A red alarm clock with bells">
            <a:extLst>
              <a:ext uri="{FF2B5EF4-FFF2-40B4-BE49-F238E27FC236}">
                <a16:creationId xmlns:a16="http://schemas.microsoft.com/office/drawing/2014/main" id="{2D25CEE3-AB8C-62B7-A38E-24CFC9DCD756}"/>
              </a:ext>
            </a:extLst>
          </p:cNvPr>
          <p:cNvPicPr>
            <a:picLocks noGrp="1" noChangeAspect="1"/>
          </p:cNvPicPr>
          <p:nvPr>
            <p:ph idx="4294967295"/>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226311" y="191616"/>
            <a:ext cx="3806757" cy="2810933"/>
          </a:xfrm>
        </p:spPr>
      </p:pic>
      <p:pic>
        <p:nvPicPr>
          <p:cNvPr id="7" name="Graphic 6" descr="Heart organ outline">
            <a:extLst>
              <a:ext uri="{FF2B5EF4-FFF2-40B4-BE49-F238E27FC236}">
                <a16:creationId xmlns:a16="http://schemas.microsoft.com/office/drawing/2014/main" id="{B87079E2-DB23-D50A-BFEC-33A299EB4E6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56176" y="3079256"/>
            <a:ext cx="3355411" cy="3355411"/>
          </a:xfrm>
          <a:prstGeom prst="rect">
            <a:avLst/>
          </a:prstGeom>
        </p:spPr>
      </p:pic>
      <p:sp>
        <p:nvSpPr>
          <p:cNvPr id="9" name="Rectangle 8">
            <a:extLst>
              <a:ext uri="{FF2B5EF4-FFF2-40B4-BE49-F238E27FC236}">
                <a16:creationId xmlns:a16="http://schemas.microsoft.com/office/drawing/2014/main" id="{F05E42F1-7517-45CE-5B49-4C54774ADE22}"/>
              </a:ext>
            </a:extLst>
          </p:cNvPr>
          <p:cNvSpPr/>
          <p:nvPr/>
        </p:nvSpPr>
        <p:spPr>
          <a:xfrm>
            <a:off x="180413" y="1905506"/>
            <a:ext cx="8675222" cy="304698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When time is muscle</a:t>
            </a:r>
          </a:p>
        </p:txBody>
      </p:sp>
      <p:sp>
        <p:nvSpPr>
          <p:cNvPr id="10" name="TextBox 9">
            <a:extLst>
              <a:ext uri="{FF2B5EF4-FFF2-40B4-BE49-F238E27FC236}">
                <a16:creationId xmlns:a16="http://schemas.microsoft.com/office/drawing/2014/main" id="{C278C91D-3D12-9737-9B08-588F58287790}"/>
              </a:ext>
            </a:extLst>
          </p:cNvPr>
          <p:cNvSpPr txBox="1"/>
          <p:nvPr/>
        </p:nvSpPr>
        <p:spPr>
          <a:xfrm>
            <a:off x="1523995" y="5958498"/>
            <a:ext cx="6908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alibri" panose="020F0502020204030204"/>
                <a:ea typeface="+mn-ea"/>
                <a:cs typeface="+mn-cs"/>
              </a:rPr>
              <a:t>Few minutes can save a life</a:t>
            </a:r>
          </a:p>
        </p:txBody>
      </p:sp>
    </p:spTree>
    <p:extLst>
      <p:ext uri="{BB962C8B-B14F-4D97-AF65-F5344CB8AC3E}">
        <p14:creationId xmlns:p14="http://schemas.microsoft.com/office/powerpoint/2010/main" val="99792587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78C14B1D-1787-7EDD-2430-D8E56FFA2450}"/>
              </a:ext>
            </a:extLst>
          </p:cNvPr>
          <p:cNvSpPr>
            <a:spLocks noGrp="1" noChangeArrowheads="1"/>
          </p:cNvSpPr>
          <p:nvPr>
            <p:ph type="title"/>
          </p:nvPr>
        </p:nvSpPr>
        <p:spPr>
          <a:xfrm>
            <a:off x="2209800" y="228600"/>
            <a:ext cx="8229600" cy="685800"/>
          </a:xfrm>
        </p:spPr>
        <p:txBody>
          <a:bodyPr>
            <a:normAutofit/>
          </a:bodyPr>
          <a:lstStyle/>
          <a:p>
            <a:pPr>
              <a:defRPr/>
            </a:pPr>
            <a:r>
              <a:rPr lang="en-US" sz="3600" b="1" dirty="0">
                <a:solidFill>
                  <a:schemeClr val="accent1">
                    <a:satMod val="150000"/>
                  </a:schemeClr>
                </a:solidFill>
              </a:rPr>
              <a:t>I walk into the ED and what do I see?</a:t>
            </a:r>
          </a:p>
        </p:txBody>
      </p:sp>
      <p:pic>
        <p:nvPicPr>
          <p:cNvPr id="8195" name="Picture 3" descr="ChestPainPt">
            <a:extLst>
              <a:ext uri="{FF2B5EF4-FFF2-40B4-BE49-F238E27FC236}">
                <a16:creationId xmlns:a16="http://schemas.microsoft.com/office/drawing/2014/main" id="{A3F15780-5CC3-0BB0-FF5F-7CC74A20DC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890588"/>
            <a:ext cx="1600200"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5">
            <a:extLst>
              <a:ext uri="{FF2B5EF4-FFF2-40B4-BE49-F238E27FC236}">
                <a16:creationId xmlns:a16="http://schemas.microsoft.com/office/drawing/2014/main" id="{882DFBEB-0CA4-4C3D-641A-2B8189187986}"/>
              </a:ext>
            </a:extLst>
          </p:cNvPr>
          <p:cNvSpPr txBox="1">
            <a:spLocks noChangeArrowheads="1"/>
          </p:cNvSpPr>
          <p:nvPr/>
        </p:nvSpPr>
        <p:spPr bwMode="auto">
          <a:xfrm>
            <a:off x="5486400" y="2971801"/>
            <a:ext cx="6858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vs.</a:t>
            </a:r>
          </a:p>
        </p:txBody>
      </p:sp>
      <p:pic>
        <p:nvPicPr>
          <p:cNvPr id="8197" name="Picture 2" descr="Image result for chest pain">
            <a:extLst>
              <a:ext uri="{FF2B5EF4-FFF2-40B4-BE49-F238E27FC236}">
                <a16:creationId xmlns:a16="http://schemas.microsoft.com/office/drawing/2014/main" id="{E9A616FF-931F-3100-B31B-91BA5EF551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300" y="4044950"/>
            <a:ext cx="327660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2">
            <a:extLst>
              <a:ext uri="{FF2B5EF4-FFF2-40B4-BE49-F238E27FC236}">
                <a16:creationId xmlns:a16="http://schemas.microsoft.com/office/drawing/2014/main" id="{AAF0BE07-FFF2-949C-CC69-71EB968B145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61301" y="828676"/>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3">
            <a:extLst>
              <a:ext uri="{FF2B5EF4-FFF2-40B4-BE49-F238E27FC236}">
                <a16:creationId xmlns:a16="http://schemas.microsoft.com/office/drawing/2014/main" id="{F2FD7457-FEA6-9D30-D949-77233F34853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10050" y="1236663"/>
            <a:ext cx="25527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4">
            <a:extLst>
              <a:ext uri="{FF2B5EF4-FFF2-40B4-BE49-F238E27FC236}">
                <a16:creationId xmlns:a16="http://schemas.microsoft.com/office/drawing/2014/main" id="{09409F9F-72BB-D11B-6C9A-2310309D126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25600" y="3730625"/>
            <a:ext cx="2762250"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6" descr="Image result for chest pain">
            <a:extLst>
              <a:ext uri="{FF2B5EF4-FFF2-40B4-BE49-F238E27FC236}">
                <a16:creationId xmlns:a16="http://schemas.microsoft.com/office/drawing/2014/main" id="{667189D4-AACB-D071-CCCC-71D6D11673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61350" y="4044950"/>
            <a:ext cx="203835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3448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7A3C7-7F1E-F2FB-F5BE-16D93E62D9DC}"/>
              </a:ext>
            </a:extLst>
          </p:cNvPr>
          <p:cNvSpPr>
            <a:spLocks noGrp="1"/>
          </p:cNvSpPr>
          <p:nvPr>
            <p:ph type="title"/>
          </p:nvPr>
        </p:nvSpPr>
        <p:spPr/>
        <p:txBody>
          <a:bodyPr/>
          <a:lstStyle/>
          <a:p>
            <a:r>
              <a:rPr lang="en-US" dirty="0"/>
              <a:t>Management options for STEMI</a:t>
            </a:r>
            <a:endParaRPr lang="en-GB" dirty="0"/>
          </a:p>
        </p:txBody>
      </p:sp>
      <p:sp>
        <p:nvSpPr>
          <p:cNvPr id="3" name="Content Placeholder 2">
            <a:extLst>
              <a:ext uri="{FF2B5EF4-FFF2-40B4-BE49-F238E27FC236}">
                <a16:creationId xmlns:a16="http://schemas.microsoft.com/office/drawing/2014/main" id="{60446F6B-3CAC-597D-7ABA-4983FD2E8EE1}"/>
              </a:ext>
            </a:extLst>
          </p:cNvPr>
          <p:cNvSpPr>
            <a:spLocks noGrp="1"/>
          </p:cNvSpPr>
          <p:nvPr>
            <p:ph idx="1"/>
          </p:nvPr>
        </p:nvSpPr>
        <p:spPr>
          <a:xfrm>
            <a:off x="461865" y="2024563"/>
            <a:ext cx="10058400" cy="3457925"/>
          </a:xfrm>
        </p:spPr>
        <p:txBody>
          <a:bodyPr/>
          <a:lstStyle/>
          <a:p>
            <a:r>
              <a:rPr lang="en-US" sz="2800" b="1" dirty="0"/>
              <a:t>Immediate revascularization</a:t>
            </a:r>
            <a:r>
              <a:rPr lang="en-US" dirty="0"/>
              <a:t>. </a:t>
            </a:r>
          </a:p>
        </p:txBody>
      </p:sp>
      <p:sp>
        <p:nvSpPr>
          <p:cNvPr id="6" name="Thought Bubble: Cloud 5">
            <a:extLst>
              <a:ext uri="{FF2B5EF4-FFF2-40B4-BE49-F238E27FC236}">
                <a16:creationId xmlns:a16="http://schemas.microsoft.com/office/drawing/2014/main" id="{20348919-D1D3-3A40-9578-4003B4B7D57E}"/>
              </a:ext>
            </a:extLst>
          </p:cNvPr>
          <p:cNvSpPr/>
          <p:nvPr/>
        </p:nvSpPr>
        <p:spPr>
          <a:xfrm>
            <a:off x="8630816" y="214604"/>
            <a:ext cx="3359020" cy="258458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Goudy Old Style" panose="02020404030301010803"/>
              <a:ea typeface="+mn-ea"/>
              <a:cs typeface="+mn-cs"/>
            </a:endParaRPr>
          </a:p>
        </p:txBody>
      </p:sp>
      <p:sp>
        <p:nvSpPr>
          <p:cNvPr id="7" name="TextBox 6">
            <a:extLst>
              <a:ext uri="{FF2B5EF4-FFF2-40B4-BE49-F238E27FC236}">
                <a16:creationId xmlns:a16="http://schemas.microsoft.com/office/drawing/2014/main" id="{95CF2FA6-2470-895B-4525-A452FC96456B}"/>
              </a:ext>
            </a:extLst>
          </p:cNvPr>
          <p:cNvSpPr txBox="1"/>
          <p:nvPr/>
        </p:nvSpPr>
        <p:spPr>
          <a:xfrm>
            <a:off x="9050694" y="902791"/>
            <a:ext cx="293914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oudy Old Style" panose="02020404030301010803"/>
                <a:ea typeface="+mn-ea"/>
                <a:cs typeface="+mn-cs"/>
              </a:rPr>
              <a:t>Diagnosis of STEMI should not be excluded based on a single ECG. </a:t>
            </a:r>
            <a:endParaRPr kumimoji="0" lang="en-GB" sz="1800" b="1" i="0" u="none" strike="noStrike" kern="1200" cap="none" spc="0" normalizeH="0" baseline="0" noProof="0" dirty="0">
              <a:ln>
                <a:noFill/>
              </a:ln>
              <a:solidFill>
                <a:srgbClr val="000000"/>
              </a:solidFill>
              <a:effectLst/>
              <a:uLnTx/>
              <a:uFillTx/>
              <a:latin typeface="Goudy Old Style" panose="020204040303010108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Goudy Old Style" panose="02020404030301010803"/>
              <a:ea typeface="+mn-ea"/>
              <a:cs typeface="+mn-cs"/>
            </a:endParaRPr>
          </a:p>
        </p:txBody>
      </p:sp>
      <p:graphicFrame>
        <p:nvGraphicFramePr>
          <p:cNvPr id="8" name="Diagram 7">
            <a:extLst>
              <a:ext uri="{FF2B5EF4-FFF2-40B4-BE49-F238E27FC236}">
                <a16:creationId xmlns:a16="http://schemas.microsoft.com/office/drawing/2014/main" id="{C0CBA5D4-EE0B-A613-4D13-81F1784DCB20}"/>
              </a:ext>
            </a:extLst>
          </p:cNvPr>
          <p:cNvGraphicFramePr/>
          <p:nvPr/>
        </p:nvGraphicFramePr>
        <p:xfrm>
          <a:off x="1113429" y="1894788"/>
          <a:ext cx="7164371" cy="45458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0" name="Straight Arrow Connector 9">
            <a:extLst>
              <a:ext uri="{FF2B5EF4-FFF2-40B4-BE49-F238E27FC236}">
                <a16:creationId xmlns:a16="http://schemas.microsoft.com/office/drawing/2014/main" id="{33D4965B-7A91-A8E5-4E35-951A885D32BA}"/>
              </a:ext>
            </a:extLst>
          </p:cNvPr>
          <p:cNvCxnSpPr>
            <a:cxnSpLocks/>
          </p:cNvCxnSpPr>
          <p:nvPr/>
        </p:nvCxnSpPr>
        <p:spPr>
          <a:xfrm flipH="1">
            <a:off x="5627802" y="4167710"/>
            <a:ext cx="744718" cy="54569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373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2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19" presetClass="emph" presetSubtype="0" fill="hold" nodeType="withEffect">
                                  <p:stCondLst>
                                    <p:cond delay="0"/>
                                  </p:stCondLst>
                                  <p:iterate type="lt">
                                    <p:tmPct val="2000"/>
                                  </p:iterate>
                                  <p:childTnLst>
                                    <p:animClr clrSpc="rgb" dir="cw">
                                      <p:cBhvr override="childStyle">
                                        <p:cTn id="12" dur="500" fill="hold"/>
                                        <p:tgtEl>
                                          <p:spTgt spid="3">
                                            <p:txEl>
                                              <p:pRg st="0" end="0"/>
                                            </p:txEl>
                                          </p:spTgt>
                                        </p:tgtEl>
                                        <p:attrNameLst>
                                          <p:attrName>style.color</p:attrName>
                                        </p:attrNameLst>
                                      </p:cBhvr>
                                      <p:to>
                                        <a:srgbClr val="FA4D40"/>
                                      </p:to>
                                    </p:animClr>
                                    <p:animClr clrSpc="rgb" dir="cw">
                                      <p:cBhvr>
                                        <p:cTn id="13" dur="500" fill="hold"/>
                                        <p:tgtEl>
                                          <p:spTgt spid="3">
                                            <p:txEl>
                                              <p:pRg st="0" end="0"/>
                                            </p:txEl>
                                          </p:spTgt>
                                        </p:tgtEl>
                                        <p:attrNameLst>
                                          <p:attrName>fillcolor</p:attrName>
                                        </p:attrNameLst>
                                      </p:cBhvr>
                                      <p:to>
                                        <a:srgbClr val="FA4D40"/>
                                      </p:to>
                                    </p:animClr>
                                    <p:set>
                                      <p:cBhvr>
                                        <p:cTn id="14" dur="500" fill="hold"/>
                                        <p:tgtEl>
                                          <p:spTgt spid="3">
                                            <p:txEl>
                                              <p:pRg st="0" end="0"/>
                                            </p:txEl>
                                          </p:spTgt>
                                        </p:tgtEl>
                                        <p:attrNameLst>
                                          <p:attrName>fill.type</p:attrName>
                                        </p:attrNameLst>
                                      </p:cBhvr>
                                      <p:to>
                                        <p:strVal val="solid"/>
                                      </p:to>
                                    </p:set>
                                    <p:set>
                                      <p:cBhvr>
                                        <p:cTn id="15" dur="500" fill="hold"/>
                                        <p:tgtEl>
                                          <p:spTgt spid="3">
                                            <p:txEl>
                                              <p:pRg st="0" end="0"/>
                                            </p:txEl>
                                          </p:spTgt>
                                        </p:tgtEl>
                                        <p:attrNameLst>
                                          <p:attrName>fill.on</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18" presetClass="emph" presetSubtype="0" fill="hold" nodeType="clickEffect">
                                  <p:stCondLst>
                                    <p:cond delay="0"/>
                                  </p:stCondLst>
                                  <p:iterate type="lt">
                                    <p:tmPct val="4000"/>
                                  </p:iterate>
                                  <p:childTnLst>
                                    <p:set>
                                      <p:cBhvr override="childStyle">
                                        <p:cTn id="19" dur="500" fill="hold"/>
                                        <p:tgtEl>
                                          <p:spTgt spid="3">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264F718-7FAC-4056-9FA9-A603EC682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0"/>
            <a:ext cx="121904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74639F7-E3C7-4165-A83E-6386A86BA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6356349"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8B3AF0F1-707A-463E-B5EE-33C63A40CF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979591"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05116" y="1800622"/>
            <a:ext cx="3529953" cy="2980944"/>
          </a:xfrm>
        </p:spPr>
        <p:txBody>
          <a:bodyPr>
            <a:normAutofit/>
          </a:bodyPr>
          <a:lstStyle/>
          <a:p>
            <a:r>
              <a:rPr lang="en-US" sz="8000" b="1" dirty="0">
                <a:solidFill>
                  <a:schemeClr val="bg1"/>
                </a:solidFill>
              </a:rPr>
              <a:t>STEMI</a:t>
            </a:r>
            <a:endParaRPr lang="ar-SA" sz="8000" b="1" dirty="0">
              <a:solidFill>
                <a:schemeClr val="bg1"/>
              </a:solidFill>
            </a:endParaRPr>
          </a:p>
        </p:txBody>
      </p:sp>
      <p:sp>
        <p:nvSpPr>
          <p:cNvPr id="3" name="Content Placeholder 2"/>
          <p:cNvSpPr>
            <a:spLocks noGrp="1"/>
          </p:cNvSpPr>
          <p:nvPr>
            <p:ph idx="1"/>
          </p:nvPr>
        </p:nvSpPr>
        <p:spPr>
          <a:xfrm>
            <a:off x="5538651" y="136526"/>
            <a:ext cx="6640649" cy="4448538"/>
          </a:xfrm>
        </p:spPr>
        <p:txBody>
          <a:bodyPr anchor="ctr">
            <a:normAutofit/>
          </a:bodyPr>
          <a:lstStyle/>
          <a:p>
            <a:pPr marL="0" indent="0" algn="ctr">
              <a:buNone/>
            </a:pPr>
            <a:r>
              <a:rPr lang="en-US" sz="2000" dirty="0"/>
              <a:t>    </a:t>
            </a:r>
            <a:r>
              <a:rPr lang="en-US" sz="3200" b="1" dirty="0"/>
              <a:t>PCI  </a:t>
            </a:r>
          </a:p>
          <a:p>
            <a:r>
              <a:rPr lang="en-US" sz="3200" dirty="0"/>
              <a:t>  PCI is advised within 90 min, where facilities are available   when patient presented to hospital in 6 hours(up to 12 hours) of  pain. </a:t>
            </a:r>
          </a:p>
          <a:p>
            <a:pPr marL="0" indent="0">
              <a:buNone/>
            </a:pPr>
            <a:r>
              <a:rPr lang="en-US" sz="3500" dirty="0"/>
              <a:t>  </a:t>
            </a:r>
          </a:p>
          <a:p>
            <a:pPr marL="0" indent="0">
              <a:buNone/>
            </a:pPr>
            <a:r>
              <a:rPr lang="en-US" sz="3500" dirty="0"/>
              <a:t>  </a:t>
            </a:r>
          </a:p>
          <a:p>
            <a:endParaRPr lang="ar-SA" sz="2000" dirty="0"/>
          </a:p>
        </p:txBody>
      </p:sp>
      <p:sp>
        <p:nvSpPr>
          <p:cNvPr id="4" name="Slide Number Placeholder 3"/>
          <p:cNvSpPr>
            <a:spLocks noGrp="1"/>
          </p:cNvSpPr>
          <p:nvPr>
            <p:ph type="sldNum" sz="quarter" idx="12"/>
          </p:nvPr>
        </p:nvSpPr>
        <p:spPr>
          <a:xfrm>
            <a:off x="8610600" y="6356350"/>
            <a:ext cx="274320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DD61E0A-BD3C-4D0C-90A6-15B44246EDC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86DDB68-EB6B-81CB-9909-8FD97E93A6F0}"/>
              </a:ext>
            </a:extLst>
          </p:cNvPr>
          <p:cNvSpPr txBox="1"/>
          <p:nvPr/>
        </p:nvSpPr>
        <p:spPr>
          <a:xfrm>
            <a:off x="5057330" y="2881559"/>
            <a:ext cx="8056931" cy="1900007"/>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THROMBOLYSIS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If PCI not available ( small hospital ) Fibrinolysis (Thrombolysis) is done within 6 hours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Up to 12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hrs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)of STEMI   </a:t>
            </a:r>
            <a:endPar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20E5DAB-E055-7B7C-A404-1A8D73EF2704}"/>
              </a:ext>
            </a:extLst>
          </p:cNvPr>
          <p:cNvSpPr txBox="1"/>
          <p:nvPr/>
        </p:nvSpPr>
        <p:spPr>
          <a:xfrm>
            <a:off x="4446525" y="4859502"/>
            <a:ext cx="7732775" cy="1900007"/>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Drugs used for Thrombolysis  are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Alteplase  (human tissue plasminogen activator or tPA)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Streptokinase</a:t>
            </a:r>
            <a:endPar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395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0674D-BF15-F29A-45F4-0E15F565B967}"/>
              </a:ext>
            </a:extLst>
          </p:cNvPr>
          <p:cNvSpPr>
            <a:spLocks noGrp="1"/>
          </p:cNvSpPr>
          <p:nvPr>
            <p:ph type="title"/>
          </p:nvPr>
        </p:nvSpPr>
        <p:spPr>
          <a:xfrm>
            <a:off x="1066800" y="3761295"/>
            <a:ext cx="10058400" cy="663018"/>
          </a:xfrm>
        </p:spPr>
        <p:txBody>
          <a:bodyPr>
            <a:noAutofit/>
          </a:bodyPr>
          <a:lstStyle/>
          <a:p>
            <a:pPr algn="ctr"/>
            <a:r>
              <a:rPr lang="en-US" sz="9600" b="1" dirty="0">
                <a:solidFill>
                  <a:srgbClr val="FF0000"/>
                </a:solidFill>
                <a:highlight>
                  <a:srgbClr val="FFFF00"/>
                </a:highlight>
              </a:rPr>
              <a:t>Contraindications </a:t>
            </a:r>
            <a:r>
              <a:rPr lang="en-GB" sz="9600" b="1" dirty="0">
                <a:solidFill>
                  <a:srgbClr val="FF0000"/>
                </a:solidFill>
                <a:highlight>
                  <a:srgbClr val="FFFF00"/>
                </a:highlight>
              </a:rPr>
              <a:t>for fibrinolysis</a:t>
            </a:r>
            <a:r>
              <a:rPr lang="en-US" sz="9600" b="1" dirty="0">
                <a:solidFill>
                  <a:srgbClr val="FF0000"/>
                </a:solidFill>
                <a:highlight>
                  <a:srgbClr val="FFFF00"/>
                </a:highlight>
              </a:rPr>
              <a:t> </a:t>
            </a:r>
            <a:br>
              <a:rPr lang="en-US" sz="9600" dirty="0"/>
            </a:br>
            <a:r>
              <a:rPr lang="en-US" sz="9600" b="1" dirty="0">
                <a:solidFill>
                  <a:srgbClr val="FF0000"/>
                </a:solidFill>
                <a:highlight>
                  <a:srgbClr val="FFFF00"/>
                </a:highlight>
              </a:rPr>
              <a:t>SDL</a:t>
            </a:r>
            <a:br>
              <a:rPr lang="en-US" sz="9600" dirty="0"/>
            </a:br>
            <a:br>
              <a:rPr lang="en-US" sz="6000" dirty="0"/>
            </a:br>
            <a:endParaRPr lang="en-GB" sz="6000" dirty="0"/>
          </a:p>
        </p:txBody>
      </p:sp>
    </p:spTree>
    <p:extLst>
      <p:ext uri="{BB962C8B-B14F-4D97-AF65-F5344CB8AC3E}">
        <p14:creationId xmlns:p14="http://schemas.microsoft.com/office/powerpoint/2010/main" val="3242228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p:cNvSpPr>
            <a:spLocks noGrp="1"/>
          </p:cNvSpPr>
          <p:nvPr>
            <p:ph type="title"/>
          </p:nvPr>
        </p:nvSpPr>
        <p:spPr>
          <a:xfrm>
            <a:off x="535020" y="685800"/>
            <a:ext cx="2780271" cy="5105400"/>
          </a:xfrm>
        </p:spPr>
        <p:txBody>
          <a:bodyPr>
            <a:normAutofit/>
          </a:bodyPr>
          <a:lstStyle/>
          <a:p>
            <a:r>
              <a:rPr lang="en-US" sz="4000" dirty="0">
                <a:solidFill>
                  <a:srgbClr val="FFFFFF"/>
                </a:solidFill>
              </a:rPr>
              <a:t>Medical Treatment ACS</a:t>
            </a:r>
          </a:p>
        </p:txBody>
      </p:sp>
      <p:sp>
        <p:nvSpPr>
          <p:cNvPr id="4" name="Slide Number Placeholder 3"/>
          <p:cNvSpPr>
            <a:spLocks noGrp="1"/>
          </p:cNvSpPr>
          <p:nvPr>
            <p:ph type="sldNum" sz="quarter" idx="12"/>
          </p:nvPr>
        </p:nvSpPr>
        <p:spPr>
          <a:xfrm>
            <a:off x="10265568" y="6309360"/>
            <a:ext cx="1088231"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DD61E0A-BD3C-4D0C-90A6-15B44246EDC9}"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6" name="Content Placeholder 2">
            <a:extLst>
              <a:ext uri="{FF2B5EF4-FFF2-40B4-BE49-F238E27FC236}">
                <a16:creationId xmlns:a16="http://schemas.microsoft.com/office/drawing/2014/main" id="{B76D069C-F3B7-46D9-4BDB-C61A7ECBC342}"/>
              </a:ext>
            </a:extLst>
          </p:cNvPr>
          <p:cNvGraphicFramePr>
            <a:graphicFrameLocks noGrp="1"/>
          </p:cNvGraphicFramePr>
          <p:nvPr>
            <p:ph idx="1"/>
          </p:nvPr>
        </p:nvGraphicFramePr>
        <p:xfrm>
          <a:off x="4739280" y="183515"/>
          <a:ext cx="7452720" cy="63479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77174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Flowchart: Document 22">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171162"/>
            <a:ext cx="2840182" cy="2371148"/>
          </a:xfrm>
        </p:spPr>
        <p:txBody>
          <a:bodyPr vert="horz" lIns="91440" tIns="45720" rIns="91440" bIns="45720" rtlCol="0" anchor="ctr">
            <a:normAutofit/>
          </a:bodyPr>
          <a:lstStyle/>
          <a:p>
            <a:r>
              <a:rPr lang="en-US" sz="3000" kern="1200">
                <a:solidFill>
                  <a:srgbClr val="FFFFFF"/>
                </a:solidFill>
                <a:latin typeface="+mj-lt"/>
                <a:ea typeface="+mj-ea"/>
                <a:cs typeface="+mj-cs"/>
              </a:rPr>
              <a:t>STEMI -COMPLICATIONS</a:t>
            </a:r>
          </a:p>
        </p:txBody>
      </p:sp>
      <p:pic>
        <p:nvPicPr>
          <p:cNvPr id="7" name="Picture 6">
            <a:extLst>
              <a:ext uri="{FF2B5EF4-FFF2-40B4-BE49-F238E27FC236}">
                <a16:creationId xmlns:a16="http://schemas.microsoft.com/office/drawing/2014/main" id="{6A8C6934-3CDB-521A-1695-5D72B277A590}"/>
              </a:ext>
            </a:extLst>
          </p:cNvPr>
          <p:cNvPicPr>
            <a:picLocks noChangeAspect="1"/>
          </p:cNvPicPr>
          <p:nvPr/>
        </p:nvPicPr>
        <p:blipFill>
          <a:blip r:embed="rId3"/>
          <a:stretch>
            <a:fillRect/>
          </a:stretch>
        </p:blipFill>
        <p:spPr>
          <a:xfrm>
            <a:off x="3997979" y="600892"/>
            <a:ext cx="7967597" cy="5865222"/>
          </a:xfrm>
          <a:prstGeom prst="rect">
            <a:avLst/>
          </a:prstGeom>
        </p:spPr>
      </p:pic>
      <p:sp>
        <p:nvSpPr>
          <p:cNvPr id="4" name="Slide Number Placeholder 3"/>
          <p:cNvSpPr>
            <a:spLocks noGrp="1"/>
          </p:cNvSpPr>
          <p:nvPr>
            <p:ph type="sldNum" sz="quarter" idx="12"/>
          </p:nvPr>
        </p:nvSpPr>
        <p:spPr>
          <a:xfrm>
            <a:off x="10926476" y="6356350"/>
            <a:ext cx="625443" cy="365125"/>
          </a:xfrm>
          <a:noFill/>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8DD61E0A-BD3C-4D0C-90A6-15B44246EDC9}"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ECF3496-06BF-A7C9-3166-A09DF000BACA}"/>
              </a:ext>
            </a:extLst>
          </p:cNvPr>
          <p:cNvSpPr txBox="1"/>
          <p:nvPr/>
        </p:nvSpPr>
        <p:spPr>
          <a:xfrm>
            <a:off x="418011" y="4284617"/>
            <a:ext cx="26256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NeueLTStd-Bd"/>
                <a:ea typeface="+mn-ea"/>
                <a:cs typeface="+mn-cs"/>
              </a:rPr>
              <a:t>Heart failure: </a:t>
            </a:r>
            <a:r>
              <a:rPr kumimoji="0" lang="en-US" sz="1800" b="1" i="1" u="none" strike="noStrike" kern="1200" cap="none" spc="0" normalizeH="0" baseline="0" noProof="0" dirty="0">
                <a:ln>
                  <a:noFill/>
                </a:ln>
                <a:solidFill>
                  <a:prstClr val="black"/>
                </a:solidFill>
                <a:effectLst/>
                <a:highlight>
                  <a:srgbClr val="FFFF00"/>
                </a:highlight>
                <a:uLnTx/>
                <a:uFillTx/>
                <a:latin typeface="HelveticaNeueLTStd-BdIt"/>
                <a:ea typeface="+mn-ea"/>
                <a:cs typeface="+mn-cs"/>
              </a:rPr>
              <a:t>Killip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highlight>
                  <a:srgbClr val="FFFF00"/>
                </a:highlight>
                <a:uLnTx/>
                <a:uFillTx/>
                <a:latin typeface="HelveticaNeueLTStd-BdIt"/>
                <a:ea typeface="+mn-ea"/>
                <a:cs typeface="+mn-cs"/>
              </a:rPr>
              <a:t>Pericarditis</a:t>
            </a:r>
            <a:endParaRPr kumimoji="0" lang="en-US"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Tree>
    <p:extLst>
      <p:ext uri="{BB962C8B-B14F-4D97-AF65-F5344CB8AC3E}">
        <p14:creationId xmlns:p14="http://schemas.microsoft.com/office/powerpoint/2010/main" val="3599127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a:extLst>
              <a:ext uri="{FF2B5EF4-FFF2-40B4-BE49-F238E27FC236}">
                <a16:creationId xmlns:a16="http://schemas.microsoft.com/office/drawing/2014/main" id="{21ED5FCA-9564-42B4-9F52-2CCED8ED6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365125"/>
            <a:ext cx="10515600" cy="1325563"/>
          </a:xfrm>
        </p:spPr>
        <p:txBody>
          <a:bodyPr>
            <a:normAutofit/>
          </a:bodyPr>
          <a:lstStyle/>
          <a:p>
            <a:r>
              <a:rPr lang="en-US">
                <a:solidFill>
                  <a:srgbClr val="FFFFFF"/>
                </a:solidFill>
              </a:rPr>
              <a:t>STEMI – CARDIAC ARRHYTHMIAS</a:t>
            </a:r>
            <a:endParaRPr lang="ar-SA">
              <a:solidFill>
                <a:srgbClr val="FFFFFF"/>
              </a:solidFill>
            </a:endParaRPr>
          </a:p>
        </p:txBody>
      </p:sp>
      <p:sp>
        <p:nvSpPr>
          <p:cNvPr id="36" name="Arc 3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DD61E0A-BD3C-4D0C-90A6-15B44246EDC9}"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25</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6" name="Content Placeholder 2">
            <a:extLst>
              <a:ext uri="{FF2B5EF4-FFF2-40B4-BE49-F238E27FC236}">
                <a16:creationId xmlns:a16="http://schemas.microsoft.com/office/drawing/2014/main" id="{28E8E86A-AEF6-22AF-50D2-BBE7F1CE13C2}"/>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82035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AFF8D2E5-2C4E-47B1-930B-6C82B7C3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41248" y="251312"/>
            <a:ext cx="10506456" cy="1010264"/>
          </a:xfrm>
        </p:spPr>
        <p:txBody>
          <a:bodyPr anchor="ctr">
            <a:normAutofit/>
          </a:bodyPr>
          <a:lstStyle/>
          <a:p>
            <a:r>
              <a:rPr lang="en-US" b="1" dirty="0"/>
              <a:t>Post </a:t>
            </a:r>
            <a:r>
              <a:rPr lang="en-US" b="1" dirty="0">
                <a:solidFill>
                  <a:schemeClr val="bg1"/>
                </a:solidFill>
              </a:rPr>
              <a:t>ACS Life-style modification</a:t>
            </a:r>
            <a:endParaRPr lang="ar-SA" b="1" dirty="0">
              <a:solidFill>
                <a:schemeClr val="bg1"/>
              </a:solidFill>
            </a:endParaRPr>
          </a:p>
        </p:txBody>
      </p:sp>
      <p:sp>
        <p:nvSpPr>
          <p:cNvPr id="47" name="Rectangle 46">
            <a:extLst>
              <a:ext uri="{FF2B5EF4-FFF2-40B4-BE49-F238E27FC236}">
                <a16:creationId xmlns:a16="http://schemas.microsoft.com/office/drawing/2014/main" id="{801E4ADA-0EA9-4930-846E-3C11E8BE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618"/>
            <a:ext cx="128016" cy="6314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38086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860536" y="6356350"/>
            <a:ext cx="2490216"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DD61E0A-BD3C-4D0C-90A6-15B44246EDC9}" type="slidenum">
              <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26</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graphicFrame>
        <p:nvGraphicFramePr>
          <p:cNvPr id="6" name="Content Placeholder 2">
            <a:extLst>
              <a:ext uri="{FF2B5EF4-FFF2-40B4-BE49-F238E27FC236}">
                <a16:creationId xmlns:a16="http://schemas.microsoft.com/office/drawing/2014/main" id="{D8239ECC-B465-18E9-CAE1-7BAD2FBB34F3}"/>
              </a:ext>
            </a:extLst>
          </p:cNvPr>
          <p:cNvGraphicFramePr>
            <a:graphicFrameLocks noGrp="1"/>
          </p:cNvGraphicFramePr>
          <p:nvPr>
            <p:ph idx="1"/>
          </p:nvPr>
        </p:nvGraphicFramePr>
        <p:xfrm>
          <a:off x="838200" y="1650222"/>
          <a:ext cx="10506456" cy="45849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3302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254496" cy="1828800"/>
          </a:xfrm>
        </p:spPr>
        <p:txBody>
          <a:bodyPr>
            <a:normAutofit/>
          </a:bodyPr>
          <a:lstStyle/>
          <a:p>
            <a:r>
              <a:rPr lang="en-US" dirty="0"/>
              <a:t>NSTEMI &amp; UNSTABLE ANGINA</a:t>
            </a:r>
          </a:p>
        </p:txBody>
      </p:sp>
      <p:sp>
        <p:nvSpPr>
          <p:cNvPr id="3" name="Content Placeholder 2"/>
          <p:cNvSpPr>
            <a:spLocks noGrp="1"/>
          </p:cNvSpPr>
          <p:nvPr>
            <p:ph idx="1"/>
          </p:nvPr>
        </p:nvSpPr>
        <p:spPr>
          <a:xfrm>
            <a:off x="317500" y="2089531"/>
            <a:ext cx="6896100" cy="4403344"/>
          </a:xfrm>
        </p:spPr>
        <p:txBody>
          <a:bodyPr>
            <a:normAutofit fontScale="92500" lnSpcReduction="20000"/>
          </a:bodyPr>
          <a:lstStyle/>
          <a:p>
            <a:pPr>
              <a:buNone/>
            </a:pPr>
            <a:r>
              <a:rPr lang="en-US" sz="2400" dirty="0"/>
              <a:t>  </a:t>
            </a:r>
            <a:r>
              <a:rPr lang="en-US" sz="3600" dirty="0"/>
              <a:t>Investigations and Treatment  </a:t>
            </a:r>
          </a:p>
          <a:p>
            <a:r>
              <a:rPr lang="en-US" sz="3600" dirty="0"/>
              <a:t> High risk patient who are likely to progress to MI require urgent coronary angiography in less than 72 Hours </a:t>
            </a:r>
          </a:p>
          <a:p>
            <a:endParaRPr lang="en-US" sz="3600" dirty="0"/>
          </a:p>
          <a:p>
            <a:endParaRPr lang="en-US" sz="3600" dirty="0"/>
          </a:p>
          <a:p>
            <a:pPr>
              <a:buNone/>
            </a:pPr>
            <a:r>
              <a:rPr lang="en-US" sz="3600" dirty="0"/>
              <a:t> Who are high risk patient ?  </a:t>
            </a:r>
          </a:p>
          <a:p>
            <a:pPr>
              <a:buNone/>
            </a:pPr>
            <a:r>
              <a:rPr lang="en-US" sz="2400" dirty="0"/>
              <a:t> </a:t>
            </a:r>
          </a:p>
          <a:p>
            <a:pPr>
              <a:buNone/>
            </a:pPr>
            <a:r>
              <a:rPr lang="en-US" sz="2400" dirty="0"/>
              <a:t> </a:t>
            </a:r>
          </a:p>
        </p:txBody>
      </p:sp>
      <p:pic>
        <p:nvPicPr>
          <p:cNvPr id="6" name="Picture 5" descr="A picture of an electromagnetic radiation">
            <a:extLst>
              <a:ext uri="{FF2B5EF4-FFF2-40B4-BE49-F238E27FC236}">
                <a16:creationId xmlns:a16="http://schemas.microsoft.com/office/drawing/2014/main" id="{CF29C3DF-B8D2-8382-7C1F-C8589F3B3FCC}"/>
              </a:ext>
            </a:extLst>
          </p:cNvPr>
          <p:cNvPicPr>
            <a:picLocks noChangeAspect="1"/>
          </p:cNvPicPr>
          <p:nvPr/>
        </p:nvPicPr>
        <p:blipFill rotWithShape="1">
          <a:blip r:embed="rId2"/>
          <a:srcRect l="27892" r="26781" b="2"/>
          <a:stretch/>
        </p:blipFill>
        <p:spPr>
          <a:xfrm>
            <a:off x="7552266" y="10"/>
            <a:ext cx="4639733" cy="6857990"/>
          </a:xfrm>
          <a:prstGeom prst="rect">
            <a:avLst/>
          </a:prstGeom>
        </p:spPr>
      </p:pic>
      <p:sp>
        <p:nvSpPr>
          <p:cNvPr id="4" name="Slide Number Placeholder 3"/>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DD61E0A-BD3C-4D0C-90A6-15B44246EDC9}"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27</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254496" cy="1828800"/>
          </a:xfrm>
        </p:spPr>
        <p:txBody>
          <a:bodyPr>
            <a:normAutofit/>
          </a:bodyPr>
          <a:lstStyle/>
          <a:p>
            <a:r>
              <a:rPr lang="en-US" dirty="0"/>
              <a:t>NSTEMI &amp; UNSTABLE ANGINA (Cont)</a:t>
            </a:r>
          </a:p>
        </p:txBody>
      </p:sp>
      <p:pic>
        <p:nvPicPr>
          <p:cNvPr id="7" name="Picture 6">
            <a:extLst>
              <a:ext uri="{FF2B5EF4-FFF2-40B4-BE49-F238E27FC236}">
                <a16:creationId xmlns:a16="http://schemas.microsoft.com/office/drawing/2014/main" id="{E9C5C9B6-D816-9354-B6E2-46D73DB60B2F}"/>
              </a:ext>
            </a:extLst>
          </p:cNvPr>
          <p:cNvPicPr>
            <a:picLocks noChangeAspect="1"/>
          </p:cNvPicPr>
          <p:nvPr/>
        </p:nvPicPr>
        <p:blipFill rotWithShape="1">
          <a:blip r:embed="rId2"/>
          <a:srcRect l="28330" r="26680"/>
          <a:stretch/>
        </p:blipFill>
        <p:spPr>
          <a:xfrm>
            <a:off x="7552266" y="10"/>
            <a:ext cx="4639733" cy="6857990"/>
          </a:xfrm>
          <a:prstGeom prst="rect">
            <a:avLst/>
          </a:prstGeom>
        </p:spPr>
      </p:pic>
      <p:sp>
        <p:nvSpPr>
          <p:cNvPr id="4" name="Slide Number Placeholder 3"/>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DD61E0A-BD3C-4D0C-90A6-15B44246EDC9}"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28</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6" name="Content Placeholder 2">
            <a:extLst>
              <a:ext uri="{FF2B5EF4-FFF2-40B4-BE49-F238E27FC236}">
                <a16:creationId xmlns:a16="http://schemas.microsoft.com/office/drawing/2014/main" id="{D1675ABA-8511-293E-760A-D87D223A6198}"/>
              </a:ext>
            </a:extLst>
          </p:cNvPr>
          <p:cNvGraphicFramePr>
            <a:graphicFrameLocks noGrp="1"/>
          </p:cNvGraphicFramePr>
          <p:nvPr>
            <p:ph idx="1"/>
          </p:nvPr>
        </p:nvGraphicFramePr>
        <p:xfrm>
          <a:off x="838200" y="2322576"/>
          <a:ext cx="6254496" cy="38587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D1A2CED-DA9B-4CCF-8215-CFC65FE71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Rectangle 23">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115568" y="509521"/>
            <a:ext cx="10232136" cy="1014984"/>
          </a:xfrm>
        </p:spPr>
        <p:txBody>
          <a:bodyPr>
            <a:normAutofit/>
          </a:bodyPr>
          <a:lstStyle/>
          <a:p>
            <a:r>
              <a:rPr lang="en-US" sz="4000" dirty="0">
                <a:solidFill>
                  <a:schemeClr val="bg1"/>
                </a:solidFill>
              </a:rPr>
              <a:t>Medical Treatment Unstable Angina &amp;NSTEMI</a:t>
            </a:r>
          </a:p>
        </p:txBody>
      </p:sp>
      <p:sp>
        <p:nvSpPr>
          <p:cNvPr id="25" name="Rectangle 24">
            <a:extLst>
              <a:ext uri="{FF2B5EF4-FFF2-40B4-BE49-F238E27FC236}">
                <a16:creationId xmlns:a16="http://schemas.microsoft.com/office/drawing/2014/main" id="{15589D35-CF9F-4DE9-A792-8571A09E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DD61E0A-BD3C-4D0C-90A6-15B44246EDC9}" type="slidenum">
              <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29</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graphicFrame>
        <p:nvGraphicFramePr>
          <p:cNvPr id="9" name="Content Placeholder 2">
            <a:extLst>
              <a:ext uri="{FF2B5EF4-FFF2-40B4-BE49-F238E27FC236}">
                <a16:creationId xmlns:a16="http://schemas.microsoft.com/office/drawing/2014/main" id="{ACAACC11-5FE5-6EF5-365B-4436C92A1257}"/>
              </a:ext>
            </a:extLst>
          </p:cNvPr>
          <p:cNvGraphicFramePr>
            <a:graphicFrameLocks noGrp="1"/>
          </p:cNvGraphicFramePr>
          <p:nvPr>
            <p:ph idx="1"/>
          </p:nvPr>
        </p:nvGraphicFramePr>
        <p:xfrm>
          <a:off x="1115567" y="1524505"/>
          <a:ext cx="10518223" cy="49285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736" name="Rectangle 73735">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panose="02020404030301010803"/>
              <a:ea typeface="+mn-ea"/>
              <a:cs typeface="+mn-cs"/>
            </a:endParaRPr>
          </a:p>
        </p:txBody>
      </p:sp>
      <p:sp>
        <p:nvSpPr>
          <p:cNvPr id="73738" name="Rectangle 73737">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udy Old Style" panose="02020404030301010803"/>
              <a:ea typeface="+mn-ea"/>
              <a:cs typeface="+mn-cs"/>
            </a:endParaRPr>
          </a:p>
        </p:txBody>
      </p:sp>
      <p:sp>
        <p:nvSpPr>
          <p:cNvPr id="73740" name="Rectangle 73739">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udy Old Style" panose="02020404030301010803"/>
              <a:ea typeface="+mn-ea"/>
              <a:cs typeface="+mn-cs"/>
            </a:endParaRPr>
          </a:p>
        </p:txBody>
      </p:sp>
      <p:sp>
        <p:nvSpPr>
          <p:cNvPr id="73742" name="Rectangle 73741">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panose="02020404030301010803"/>
              <a:ea typeface="+mn-ea"/>
              <a:cs typeface="+mn-cs"/>
            </a:endParaRPr>
          </a:p>
        </p:txBody>
      </p:sp>
      <p:pic>
        <p:nvPicPr>
          <p:cNvPr id="9220" name="Picture 4" descr="MPj01828020000[1]">
            <a:extLst>
              <a:ext uri="{FF2B5EF4-FFF2-40B4-BE49-F238E27FC236}">
                <a16:creationId xmlns:a16="http://schemas.microsoft.com/office/drawing/2014/main" id="{6EC421F2-364E-2E94-4F4D-C239F26793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706" r="4306"/>
          <a:stretch/>
        </p:blipFill>
        <p:spPr bwMode="auto">
          <a:xfrm>
            <a:off x="20" y="10"/>
            <a:ext cx="6392647"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4" name="Rectangle 73743">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panose="02020404030301010803"/>
              <a:ea typeface="+mn-ea"/>
              <a:cs typeface="+mn-cs"/>
            </a:endParaRPr>
          </a:p>
        </p:txBody>
      </p:sp>
      <p:sp>
        <p:nvSpPr>
          <p:cNvPr id="73746" name="Rectangle 73745">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panose="02020404030301010803"/>
              <a:ea typeface="+mn-ea"/>
              <a:cs typeface="+mn-cs"/>
            </a:endParaRPr>
          </a:p>
        </p:txBody>
      </p:sp>
      <p:sp>
        <p:nvSpPr>
          <p:cNvPr id="73730" name="Rectangle 2">
            <a:extLst>
              <a:ext uri="{FF2B5EF4-FFF2-40B4-BE49-F238E27FC236}">
                <a16:creationId xmlns:a16="http://schemas.microsoft.com/office/drawing/2014/main" id="{65C54CE0-1F06-C7B7-FBB7-6659A99192DC}"/>
              </a:ext>
            </a:extLst>
          </p:cNvPr>
          <p:cNvSpPr>
            <a:spLocks noGrp="1" noRot="1" noChangeArrowheads="1"/>
          </p:cNvSpPr>
          <p:nvPr>
            <p:ph type="title"/>
          </p:nvPr>
        </p:nvSpPr>
        <p:spPr>
          <a:xfrm>
            <a:off x="7064082" y="642594"/>
            <a:ext cx="4472921" cy="781257"/>
          </a:xfrm>
        </p:spPr>
        <p:txBody>
          <a:bodyPr vert="horz" lIns="91440" tIns="45720" rIns="91440" bIns="45720" rtlCol="0" anchor="ctr">
            <a:normAutofit/>
          </a:bodyPr>
          <a:lstStyle/>
          <a:p>
            <a:pPr>
              <a:defRPr/>
            </a:pPr>
            <a:r>
              <a:rPr lang="en-US" sz="4000" b="1" spc="0" dirty="0"/>
              <a:t>Acute Management</a:t>
            </a:r>
          </a:p>
        </p:txBody>
      </p:sp>
      <p:sp>
        <p:nvSpPr>
          <p:cNvPr id="73731" name="Rectangle 3">
            <a:extLst>
              <a:ext uri="{FF2B5EF4-FFF2-40B4-BE49-F238E27FC236}">
                <a16:creationId xmlns:a16="http://schemas.microsoft.com/office/drawing/2014/main" id="{371B3F21-8105-3645-5B02-9D026A9EF9F7}"/>
              </a:ext>
            </a:extLst>
          </p:cNvPr>
          <p:cNvSpPr>
            <a:spLocks noGrp="1" noChangeArrowheads="1"/>
          </p:cNvSpPr>
          <p:nvPr>
            <p:ph type="body" sz="half" idx="2"/>
          </p:nvPr>
        </p:nvSpPr>
        <p:spPr>
          <a:xfrm>
            <a:off x="6763004" y="2314361"/>
            <a:ext cx="4472922" cy="1395490"/>
          </a:xfrm>
        </p:spPr>
        <p:txBody>
          <a:bodyPr vert="horz" lIns="91440" tIns="45720" rIns="91440" bIns="45720" rtlCol="0">
            <a:normAutofit/>
          </a:bodyPr>
          <a:lstStyle/>
          <a:p>
            <a:pPr eaLnBrk="1" hangingPunct="1">
              <a:defRPr/>
            </a:pPr>
            <a:r>
              <a:rPr lang="en-US" dirty="0"/>
              <a:t>Efficient &amp; direct history </a:t>
            </a:r>
          </a:p>
          <a:p>
            <a:pPr eaLnBrk="1" hangingPunct="1">
              <a:defRPr/>
            </a:pPr>
            <a:r>
              <a:rPr lang="en-US" dirty="0"/>
              <a:t>Initiate stabilization interventions</a:t>
            </a:r>
          </a:p>
          <a:p>
            <a:pPr eaLnBrk="1" hangingPunct="1">
              <a:defRPr/>
            </a:pPr>
            <a:r>
              <a:rPr lang="en-US" dirty="0"/>
              <a:t>Plan for  further cardiac care</a:t>
            </a:r>
          </a:p>
          <a:p>
            <a:pPr>
              <a:lnSpc>
                <a:spcPct val="100000"/>
              </a:lnSpc>
              <a:defRPr/>
            </a:pPr>
            <a:endParaRPr lang="en-US" dirty="0"/>
          </a:p>
        </p:txBody>
      </p:sp>
      <p:pic>
        <p:nvPicPr>
          <p:cNvPr id="3" name="Picture 2">
            <a:extLst>
              <a:ext uri="{FF2B5EF4-FFF2-40B4-BE49-F238E27FC236}">
                <a16:creationId xmlns:a16="http://schemas.microsoft.com/office/drawing/2014/main" id="{73058C90-9C05-5DC3-4823-25C7E701AC04}"/>
              </a:ext>
            </a:extLst>
          </p:cNvPr>
          <p:cNvPicPr>
            <a:picLocks noChangeAspect="1"/>
          </p:cNvPicPr>
          <p:nvPr/>
        </p:nvPicPr>
        <p:blipFill>
          <a:blip r:embed="rId3"/>
          <a:stretch>
            <a:fillRect/>
          </a:stretch>
        </p:blipFill>
        <p:spPr>
          <a:xfrm>
            <a:off x="9757291" y="2330398"/>
            <a:ext cx="463336" cy="1231499"/>
          </a:xfrm>
          <a:prstGeom prst="rect">
            <a:avLst/>
          </a:prstGeom>
        </p:spPr>
      </p:pic>
      <p:sp>
        <p:nvSpPr>
          <p:cNvPr id="4" name="Rectangle 5">
            <a:extLst>
              <a:ext uri="{FF2B5EF4-FFF2-40B4-BE49-F238E27FC236}">
                <a16:creationId xmlns:a16="http://schemas.microsoft.com/office/drawing/2014/main" id="{08978D14-9D44-AE1D-7449-49B3F5E3B515}"/>
              </a:ext>
            </a:extLst>
          </p:cNvPr>
          <p:cNvSpPr>
            <a:spLocks noRot="1" noChangeArrowheads="1"/>
          </p:cNvSpPr>
          <p:nvPr/>
        </p:nvSpPr>
        <p:spPr bwMode="auto">
          <a:xfrm>
            <a:off x="9906678" y="1733097"/>
            <a:ext cx="2119206" cy="182880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Goudy Old Style" panose="02020404030301010803"/>
                <a:ea typeface="+mn-ea"/>
                <a:cs typeface="+mn-cs"/>
              </a:rPr>
              <a:t>simultaneously</a:t>
            </a:r>
          </a:p>
        </p:txBody>
      </p:sp>
      <p:pic>
        <p:nvPicPr>
          <p:cNvPr id="5" name="Picture 4">
            <a:extLst>
              <a:ext uri="{FF2B5EF4-FFF2-40B4-BE49-F238E27FC236}">
                <a16:creationId xmlns:a16="http://schemas.microsoft.com/office/drawing/2014/main" id="{7DF4E61A-165E-5B97-A31D-7ED3E88A0A6F}"/>
              </a:ext>
            </a:extLst>
          </p:cNvPr>
          <p:cNvPicPr>
            <a:picLocks noChangeAspect="1"/>
          </p:cNvPicPr>
          <p:nvPr/>
        </p:nvPicPr>
        <p:blipFill>
          <a:blip r:embed="rId4"/>
          <a:stretch>
            <a:fillRect/>
          </a:stretch>
        </p:blipFill>
        <p:spPr>
          <a:xfrm>
            <a:off x="7064082" y="4054656"/>
            <a:ext cx="3926723" cy="22146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B8F81-56A0-7DFA-DBA1-AF898D5E4B3D}"/>
              </a:ext>
            </a:extLst>
          </p:cNvPr>
          <p:cNvSpPr>
            <a:spLocks noGrp="1"/>
          </p:cNvSpPr>
          <p:nvPr>
            <p:ph type="title"/>
          </p:nvPr>
        </p:nvSpPr>
        <p:spPr>
          <a:xfrm>
            <a:off x="1066800" y="642594"/>
            <a:ext cx="10058400" cy="820446"/>
          </a:xfrm>
        </p:spPr>
        <p:txBody>
          <a:bodyPr/>
          <a:lstStyle/>
          <a:p>
            <a:r>
              <a:rPr lang="en-US" dirty="0"/>
              <a:t>Case Scenario</a:t>
            </a:r>
          </a:p>
        </p:txBody>
      </p:sp>
      <p:sp>
        <p:nvSpPr>
          <p:cNvPr id="3" name="Content Placeholder 2">
            <a:extLst>
              <a:ext uri="{FF2B5EF4-FFF2-40B4-BE49-F238E27FC236}">
                <a16:creationId xmlns:a16="http://schemas.microsoft.com/office/drawing/2014/main" id="{C71829EB-BDD5-F297-8E71-6A1E205734AE}"/>
              </a:ext>
            </a:extLst>
          </p:cNvPr>
          <p:cNvSpPr>
            <a:spLocks noGrp="1"/>
          </p:cNvSpPr>
          <p:nvPr>
            <p:ph idx="1"/>
          </p:nvPr>
        </p:nvSpPr>
        <p:spPr>
          <a:xfrm>
            <a:off x="505097" y="1463040"/>
            <a:ext cx="6078583" cy="4752366"/>
          </a:xfrm>
        </p:spPr>
        <p:txBody>
          <a:bodyPr>
            <a:normAutofit fontScale="62500" lnSpcReduction="20000"/>
          </a:bodyPr>
          <a:lstStyle/>
          <a:p>
            <a:r>
              <a:rPr lang="en-US" sz="3400" dirty="0"/>
              <a:t>A 55-year-old man presented with severe, substernal chest pain. The pain started 3 hours ago with the sensation of pressure in his chest, and it has been increasing in severity. </a:t>
            </a:r>
          </a:p>
          <a:p>
            <a:r>
              <a:rPr lang="en-US" sz="3400" dirty="0"/>
              <a:t>He had a few similar episodes in the past couple of days, but the pain resolved on its own. The patient’s temperature is 37.0°C , blood pressure is 80/40 mmHg, pulse is 60/minute, and respirations are 25/minute. </a:t>
            </a:r>
          </a:p>
          <a:p>
            <a:r>
              <a:rPr lang="en-US" sz="3400" dirty="0"/>
              <a:t>The patient appears in distress and diaphoretic. Physical examination is otherwise unremarkable. An intravenous line is obtained, and normal saline is administered. Which of the following is the most appropriate next step in the management of this patient?  </a:t>
            </a:r>
          </a:p>
          <a:p>
            <a:endParaRPr lang="en-US" dirty="0"/>
          </a:p>
        </p:txBody>
      </p:sp>
      <p:sp>
        <p:nvSpPr>
          <p:cNvPr id="5" name="TextBox 4">
            <a:extLst>
              <a:ext uri="{FF2B5EF4-FFF2-40B4-BE49-F238E27FC236}">
                <a16:creationId xmlns:a16="http://schemas.microsoft.com/office/drawing/2014/main" id="{ED50FA4C-3224-770A-30C9-595415F0F97B}"/>
              </a:ext>
            </a:extLst>
          </p:cNvPr>
          <p:cNvSpPr txBox="1"/>
          <p:nvPr/>
        </p:nvSpPr>
        <p:spPr>
          <a:xfrm>
            <a:off x="7240089" y="1928029"/>
            <a:ext cx="4686300" cy="341632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lphaUcPeriod"/>
              <a:tabLst/>
              <a:defRPr/>
            </a:pPr>
            <a:r>
              <a:rPr kumimoji="0" lang="en-US" sz="1800" b="0" i="0" u="none" strike="noStrike" kern="1200" cap="none" spc="0" normalizeH="0" baseline="0" noProof="0" dirty="0">
                <a:ln>
                  <a:noFill/>
                </a:ln>
                <a:solidFill>
                  <a:srgbClr val="000000"/>
                </a:solidFill>
                <a:effectLst/>
                <a:uLnTx/>
                <a:uFillTx/>
                <a:latin typeface="Goudy Old Style" panose="02020404030301010803"/>
                <a:ea typeface="+mn-ea"/>
                <a:cs typeface="+mn-cs"/>
              </a:rPr>
              <a:t>Obtain an echocardiogram  </a:t>
            </a:r>
          </a:p>
          <a:p>
            <a:pPr marL="342900" marR="0" lvl="0" indent="-342900" algn="l" defTabSz="914400" rtl="0" eaLnBrk="1" fontAlgn="auto" latinLnBrk="0" hangingPunct="1">
              <a:lnSpc>
                <a:spcPct val="100000"/>
              </a:lnSpc>
              <a:spcBef>
                <a:spcPts val="0"/>
              </a:spcBef>
              <a:spcAft>
                <a:spcPts val="0"/>
              </a:spcAft>
              <a:buClrTx/>
              <a:buSzTx/>
              <a:buFont typeface="+mj-lt"/>
              <a:buAutoNum type="alphaUcPeriod"/>
              <a:tabLst/>
              <a:defRPr/>
            </a:pPr>
            <a:endParaRPr kumimoji="0" lang="en-US" sz="1800" b="0" i="0" u="none" strike="noStrike" kern="1200" cap="none" spc="0" normalizeH="0" baseline="0" noProof="0" dirty="0">
              <a:ln>
                <a:noFill/>
              </a:ln>
              <a:solidFill>
                <a:srgbClr val="000000"/>
              </a:solidFill>
              <a:effectLst/>
              <a:uLnTx/>
              <a:uFillTx/>
              <a:latin typeface="Goudy Old Style" panose="02020404030301010803"/>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UcPeriod"/>
              <a:tabLst/>
              <a:defRPr/>
            </a:pPr>
            <a:r>
              <a:rPr kumimoji="0" lang="en-US" sz="1800" b="0" i="0" u="none" strike="noStrike" kern="1200" cap="none" spc="0" normalizeH="0" baseline="0" noProof="0" dirty="0">
                <a:ln>
                  <a:noFill/>
                </a:ln>
                <a:solidFill>
                  <a:srgbClr val="000000"/>
                </a:solidFill>
                <a:effectLst/>
                <a:uLnTx/>
                <a:uFillTx/>
                <a:latin typeface="Goudy Old Style" panose="02020404030301010803"/>
                <a:ea typeface="+mn-ea"/>
                <a:cs typeface="+mn-cs"/>
              </a:rPr>
              <a:t>Obtain an emergent chest x-ray</a:t>
            </a:r>
          </a:p>
          <a:p>
            <a:pPr marL="342900" marR="0" lvl="0" indent="-342900" algn="l" defTabSz="914400" rtl="0" eaLnBrk="1" fontAlgn="auto" latinLnBrk="0" hangingPunct="1">
              <a:lnSpc>
                <a:spcPct val="100000"/>
              </a:lnSpc>
              <a:spcBef>
                <a:spcPts val="0"/>
              </a:spcBef>
              <a:spcAft>
                <a:spcPts val="0"/>
              </a:spcAft>
              <a:buClrTx/>
              <a:buSzTx/>
              <a:buFont typeface="+mj-lt"/>
              <a:buAutoNum type="alphaUcPeriod"/>
              <a:tabLst/>
              <a:defRPr/>
            </a:pPr>
            <a:endParaRPr kumimoji="0" lang="en-US" sz="1800" b="0" i="0" u="none" strike="noStrike" kern="1200" cap="none" spc="0" normalizeH="0" baseline="0" noProof="0" dirty="0">
              <a:ln>
                <a:noFill/>
              </a:ln>
              <a:solidFill>
                <a:srgbClr val="000000"/>
              </a:solidFill>
              <a:effectLst/>
              <a:uLnTx/>
              <a:uFillTx/>
              <a:latin typeface="Goudy Old Style" panose="02020404030301010803"/>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UcPeriod"/>
              <a:tabLst/>
              <a:defRPr/>
            </a:pPr>
            <a:r>
              <a:rPr kumimoji="0" lang="en-US" sz="1800" b="0" i="0" u="none" strike="noStrike" kern="1200" cap="none" spc="0" normalizeH="0" baseline="0" noProof="0" dirty="0">
                <a:ln>
                  <a:noFill/>
                </a:ln>
                <a:solidFill>
                  <a:srgbClr val="000000"/>
                </a:solidFill>
                <a:effectLst/>
                <a:uLnTx/>
                <a:uFillTx/>
                <a:latin typeface="Goudy Old Style" panose="02020404030301010803"/>
                <a:ea typeface="+mn-ea"/>
                <a:cs typeface="+mn-cs"/>
              </a:rPr>
              <a:t>Obtain a 12-lead ECG</a:t>
            </a:r>
          </a:p>
          <a:p>
            <a:pPr marL="342900" marR="0" lvl="0" indent="-342900" algn="l" defTabSz="914400" rtl="0" eaLnBrk="1" fontAlgn="auto" latinLnBrk="0" hangingPunct="1">
              <a:lnSpc>
                <a:spcPct val="100000"/>
              </a:lnSpc>
              <a:spcBef>
                <a:spcPts val="0"/>
              </a:spcBef>
              <a:spcAft>
                <a:spcPts val="0"/>
              </a:spcAft>
              <a:buClrTx/>
              <a:buSzTx/>
              <a:buFont typeface="+mj-lt"/>
              <a:buAutoNum type="alphaUcPeriod"/>
              <a:tabLst/>
              <a:defRPr/>
            </a:pPr>
            <a:endParaRPr kumimoji="0" lang="en-US" sz="1800" b="0" i="0" u="none" strike="noStrike" kern="1200" cap="none" spc="0" normalizeH="0" baseline="0" noProof="0" dirty="0">
              <a:ln>
                <a:noFill/>
              </a:ln>
              <a:solidFill>
                <a:srgbClr val="000000"/>
              </a:solidFill>
              <a:effectLst/>
              <a:uLnTx/>
              <a:uFillTx/>
              <a:latin typeface="Goudy Old Style" panose="02020404030301010803"/>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UcPeriod"/>
              <a:tabLst/>
              <a:defRPr/>
            </a:pPr>
            <a:r>
              <a:rPr kumimoji="0" lang="en-US" sz="1800" b="0" i="0" u="none" strike="noStrike" kern="1200" cap="none" spc="0" normalizeH="0" baseline="0" noProof="0" dirty="0">
                <a:ln>
                  <a:noFill/>
                </a:ln>
                <a:solidFill>
                  <a:srgbClr val="000000"/>
                </a:solidFill>
                <a:effectLst/>
                <a:uLnTx/>
                <a:uFillTx/>
                <a:latin typeface="Goudy Old Style" panose="02020404030301010803"/>
                <a:ea typeface="+mn-ea"/>
                <a:cs typeface="+mn-cs"/>
              </a:rPr>
              <a:t>Immediate admission of the patient for catheterization </a:t>
            </a:r>
          </a:p>
          <a:p>
            <a:pPr marL="342900" marR="0" lvl="0" indent="-342900" algn="l" defTabSz="914400" rtl="0" eaLnBrk="1" fontAlgn="auto" latinLnBrk="0" hangingPunct="1">
              <a:lnSpc>
                <a:spcPct val="100000"/>
              </a:lnSpc>
              <a:spcBef>
                <a:spcPts val="0"/>
              </a:spcBef>
              <a:spcAft>
                <a:spcPts val="0"/>
              </a:spcAft>
              <a:buClrTx/>
              <a:buSzTx/>
              <a:buFont typeface="+mj-lt"/>
              <a:buAutoNum type="alphaUcPeriod"/>
              <a:tabLst/>
              <a:defRPr/>
            </a:pPr>
            <a:endParaRPr kumimoji="0" lang="en-US" sz="1800" b="0" i="0" u="none" strike="noStrike" kern="1200" cap="none" spc="0" normalizeH="0" baseline="0" noProof="0" dirty="0">
              <a:ln>
                <a:noFill/>
              </a:ln>
              <a:solidFill>
                <a:srgbClr val="000000"/>
              </a:solidFill>
              <a:effectLst/>
              <a:uLnTx/>
              <a:uFillTx/>
              <a:latin typeface="Goudy Old Style" panose="02020404030301010803"/>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UcPeriod"/>
              <a:tabLst/>
              <a:defRPr/>
            </a:pPr>
            <a:r>
              <a:rPr kumimoji="0" lang="en-US" sz="1800" b="0" i="0" u="none" strike="noStrike" kern="1200" cap="none" spc="0" normalizeH="0" baseline="0" noProof="0" dirty="0">
                <a:ln>
                  <a:noFill/>
                </a:ln>
                <a:solidFill>
                  <a:srgbClr val="000000"/>
                </a:solidFill>
                <a:effectLst/>
                <a:uLnTx/>
                <a:uFillTx/>
                <a:latin typeface="Goudy Old Style" panose="02020404030301010803"/>
                <a:ea typeface="+mn-ea"/>
                <a:cs typeface="+mn-cs"/>
              </a:rPr>
              <a:t>Immediate administration of fibrinolytic agent </a:t>
            </a:r>
          </a:p>
          <a:p>
            <a:pPr marL="342900" marR="0" lvl="0" indent="-342900" algn="l" defTabSz="914400" rtl="0" eaLnBrk="1" fontAlgn="auto" latinLnBrk="0" hangingPunct="1">
              <a:lnSpc>
                <a:spcPct val="100000"/>
              </a:lnSpc>
              <a:spcBef>
                <a:spcPts val="0"/>
              </a:spcBef>
              <a:spcAft>
                <a:spcPts val="0"/>
              </a:spcAft>
              <a:buClrTx/>
              <a:buSzTx/>
              <a:buFont typeface="+mj-lt"/>
              <a:buAutoNum type="alphaUcPeriod"/>
              <a:tabLst/>
              <a:defRPr/>
            </a:pPr>
            <a:endParaRPr kumimoji="0" lang="en-US" sz="1800" b="0" i="0" u="none" strike="noStrike" kern="1200" cap="none" spc="0" normalizeH="0" baseline="0" noProof="0" dirty="0">
              <a:ln>
                <a:noFill/>
              </a:ln>
              <a:solidFill>
                <a:srgbClr val="000000"/>
              </a:solidFill>
              <a:effectLst/>
              <a:uLnTx/>
              <a:uFillTx/>
              <a:latin typeface="Goudy Old Style" panose="02020404030301010803"/>
              <a:ea typeface="+mn-ea"/>
              <a:cs typeface="+mn-cs"/>
            </a:endParaRPr>
          </a:p>
        </p:txBody>
      </p:sp>
    </p:spTree>
    <p:extLst>
      <p:ext uri="{BB962C8B-B14F-4D97-AF65-F5344CB8AC3E}">
        <p14:creationId xmlns:p14="http://schemas.microsoft.com/office/powerpoint/2010/main" val="38459723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64595"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46337"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85395" y="640263"/>
            <a:ext cx="5476493" cy="1344975"/>
          </a:xfrm>
        </p:spPr>
        <p:txBody>
          <a:bodyPr>
            <a:normAutofit/>
          </a:bodyPr>
          <a:lstStyle/>
          <a:p>
            <a:r>
              <a:rPr lang="en-US" sz="4000" dirty="0"/>
              <a:t>ST Elevation MI ( STEMI )</a:t>
            </a:r>
            <a:endParaRPr lang="ar-SA" sz="4000" dirty="0"/>
          </a:p>
        </p:txBody>
      </p:sp>
      <p:sp>
        <p:nvSpPr>
          <p:cNvPr id="3" name="Content Placeholder 2"/>
          <p:cNvSpPr>
            <a:spLocks noGrp="1"/>
          </p:cNvSpPr>
          <p:nvPr>
            <p:ph idx="1"/>
          </p:nvPr>
        </p:nvSpPr>
        <p:spPr>
          <a:xfrm>
            <a:off x="804672" y="2121763"/>
            <a:ext cx="5157216" cy="3773010"/>
          </a:xfrm>
        </p:spPr>
        <p:txBody>
          <a:bodyPr>
            <a:normAutofit/>
          </a:bodyPr>
          <a:lstStyle/>
          <a:p>
            <a:r>
              <a:rPr lang="en-US" sz="2000" dirty="0"/>
              <a:t>ECG changes in myocardial infarction (STEMI)</a:t>
            </a:r>
          </a:p>
          <a:p>
            <a:endParaRPr lang="en-US" sz="2000" dirty="0"/>
          </a:p>
        </p:txBody>
      </p:sp>
      <p:sp>
        <p:nvSpPr>
          <p:cNvPr id="4" name="Slide Number Placeholder 3"/>
          <p:cNvSpPr>
            <a:spLocks noGrp="1"/>
          </p:cNvSpPr>
          <p:nvPr>
            <p:ph type="sldNum" sz="quarter" idx="12"/>
          </p:nvPr>
        </p:nvSpPr>
        <p:spPr>
          <a:xfrm>
            <a:off x="10260418" y="6356350"/>
            <a:ext cx="1096429"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DD61E0A-BD3C-4D0C-90A6-15B44246EDC9}" type="slidenum">
              <a:rPr kumimoji="0" lang="en-US" sz="1200" b="0" i="0" u="none" strike="noStrike" kern="1200" cap="none" spc="0" normalizeH="0" baseline="0" noProof="0">
                <a:ln>
                  <a:noFill/>
                </a:ln>
                <a:solidFill>
                  <a:prstClr val="black">
                    <a:alpha val="8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31</a:t>
            </a:fld>
            <a:endParaRPr kumimoji="0" lang="en-US" sz="1200" b="0" i="0" u="none" strike="noStrike" kern="1200" cap="none" spc="0" normalizeH="0" baseline="0" noProof="0">
              <a:ln>
                <a:noFill/>
              </a:ln>
              <a:solidFill>
                <a:prstClr val="black">
                  <a:alpha val="80000"/>
                </a:prstClr>
              </a:solidFill>
              <a:effectLst/>
              <a:uLnTx/>
              <a:uFillTx/>
              <a:latin typeface="Calibri" panose="020F0502020204030204"/>
              <a:ea typeface="+mn-ea"/>
              <a:cs typeface="+mn-cs"/>
            </a:endParaRPr>
          </a:p>
        </p:txBody>
      </p:sp>
      <p:graphicFrame>
        <p:nvGraphicFramePr>
          <p:cNvPr id="5" name="Table 4"/>
          <p:cNvGraphicFramePr>
            <a:graphicFrameLocks noGrp="1"/>
          </p:cNvGraphicFramePr>
          <p:nvPr/>
        </p:nvGraphicFramePr>
        <p:xfrm>
          <a:off x="6363896" y="470262"/>
          <a:ext cx="5342709" cy="5656218"/>
        </p:xfrm>
        <a:graphic>
          <a:graphicData uri="http://schemas.openxmlformats.org/drawingml/2006/table">
            <a:tbl>
              <a:tblPr rtl="1" firstRow="1" bandRow="1">
                <a:tableStyleId>{5C22544A-7EE6-4342-B048-85BDC9FD1C3A}</a:tableStyleId>
              </a:tblPr>
              <a:tblGrid>
                <a:gridCol w="3086232">
                  <a:extLst>
                    <a:ext uri="{9D8B030D-6E8A-4147-A177-3AD203B41FA5}">
                      <a16:colId xmlns:a16="http://schemas.microsoft.com/office/drawing/2014/main" val="20000"/>
                    </a:ext>
                  </a:extLst>
                </a:gridCol>
                <a:gridCol w="2256477">
                  <a:extLst>
                    <a:ext uri="{9D8B030D-6E8A-4147-A177-3AD203B41FA5}">
                      <a16:colId xmlns:a16="http://schemas.microsoft.com/office/drawing/2014/main" val="20001"/>
                    </a:ext>
                  </a:extLst>
                </a:gridCol>
              </a:tblGrid>
              <a:tr h="1251192">
                <a:tc>
                  <a:txBody>
                    <a:bodyPr/>
                    <a:lstStyle/>
                    <a:p>
                      <a:pPr algn="ctr" rtl="1"/>
                      <a:r>
                        <a:rPr lang="en-US" sz="2100" b="1"/>
                        <a:t>Leads Showing ST Elevation</a:t>
                      </a:r>
                      <a:endParaRPr lang="ar-SA" sz="2100" b="1"/>
                    </a:p>
                  </a:txBody>
                  <a:tcPr marL="96968" marR="96968" marT="48484" marB="48484" anchor="ctr" anchorCtr="1"/>
                </a:tc>
                <a:tc>
                  <a:txBody>
                    <a:bodyPr/>
                    <a:lstStyle/>
                    <a:p>
                      <a:pPr algn="ctr" rtl="1"/>
                      <a:r>
                        <a:rPr lang="en-US" sz="2100" b="1"/>
                        <a:t>Infarct Site</a:t>
                      </a:r>
                      <a:endParaRPr lang="ar-SA" sz="2100" b="1"/>
                    </a:p>
                  </a:txBody>
                  <a:tcPr marL="96968" marR="96968" marT="48484" marB="48484" anchor="ctr" anchorCtr="1"/>
                </a:tc>
                <a:extLst>
                  <a:ext uri="{0D108BD9-81ED-4DB2-BD59-A6C34878D82A}">
                    <a16:rowId xmlns:a16="http://schemas.microsoft.com/office/drawing/2014/main" val="10000"/>
                  </a:ext>
                </a:extLst>
              </a:tr>
              <a:tr h="734171">
                <a:tc>
                  <a:txBody>
                    <a:bodyPr/>
                    <a:lstStyle/>
                    <a:p>
                      <a:pPr algn="ctr" rtl="1"/>
                      <a:r>
                        <a:rPr lang="en-US" sz="2100" b="1"/>
                        <a:t>V2</a:t>
                      </a:r>
                      <a:r>
                        <a:rPr lang="en-US" sz="2100" b="1" baseline="0"/>
                        <a:t> – V5</a:t>
                      </a:r>
                      <a:endParaRPr lang="ar-SA" sz="2100" b="1"/>
                    </a:p>
                  </a:txBody>
                  <a:tcPr marL="96968" marR="96968" marT="48484" marB="48484" anchor="ctr" anchorCtr="1"/>
                </a:tc>
                <a:tc>
                  <a:txBody>
                    <a:bodyPr/>
                    <a:lstStyle/>
                    <a:p>
                      <a:pPr algn="ctr" rtl="1"/>
                      <a:r>
                        <a:rPr lang="en-US" sz="2100" b="1"/>
                        <a:t>Anterior </a:t>
                      </a:r>
                      <a:endParaRPr lang="ar-SA" sz="2100" b="1"/>
                    </a:p>
                  </a:txBody>
                  <a:tcPr marL="96968" marR="96968" marT="48484" marB="48484" anchor="ctr" anchorCtr="1"/>
                </a:tc>
                <a:extLst>
                  <a:ext uri="{0D108BD9-81ED-4DB2-BD59-A6C34878D82A}">
                    <a16:rowId xmlns:a16="http://schemas.microsoft.com/office/drawing/2014/main" val="10001"/>
                  </a:ext>
                </a:extLst>
              </a:tr>
              <a:tr h="734171">
                <a:tc>
                  <a:txBody>
                    <a:bodyPr/>
                    <a:lstStyle/>
                    <a:p>
                      <a:pPr algn="ctr" rtl="1"/>
                      <a:r>
                        <a:rPr lang="en-US" sz="2100" b="1"/>
                        <a:t>V1 – V3</a:t>
                      </a:r>
                      <a:endParaRPr lang="ar-SA" sz="2100" b="1"/>
                    </a:p>
                  </a:txBody>
                  <a:tcPr marL="96968" marR="96968" marT="48484" marB="48484" anchor="ctr" anchorCtr="1"/>
                </a:tc>
                <a:tc>
                  <a:txBody>
                    <a:bodyPr/>
                    <a:lstStyle/>
                    <a:p>
                      <a:pPr algn="ctr" rtl="1"/>
                      <a:r>
                        <a:rPr lang="en-US" sz="2100" b="1" err="1"/>
                        <a:t>Anteroseptal</a:t>
                      </a:r>
                      <a:endParaRPr lang="ar-SA" sz="2100" b="1"/>
                    </a:p>
                  </a:txBody>
                  <a:tcPr marL="96968" marR="96968" marT="48484" marB="48484" anchor="ctr" anchorCtr="1"/>
                </a:tc>
                <a:extLst>
                  <a:ext uri="{0D108BD9-81ED-4DB2-BD59-A6C34878D82A}">
                    <a16:rowId xmlns:a16="http://schemas.microsoft.com/office/drawing/2014/main" val="10002"/>
                  </a:ext>
                </a:extLst>
              </a:tr>
              <a:tr h="734171">
                <a:tc>
                  <a:txBody>
                    <a:bodyPr/>
                    <a:lstStyle/>
                    <a:p>
                      <a:pPr algn="ctr" rtl="1"/>
                      <a:r>
                        <a:rPr lang="en-US" sz="2100" b="1"/>
                        <a:t>V4</a:t>
                      </a:r>
                      <a:r>
                        <a:rPr lang="en-US" sz="2100" b="1" baseline="0"/>
                        <a:t> – V6, I, </a:t>
                      </a:r>
                      <a:r>
                        <a:rPr lang="en-US" sz="2100" b="1" baseline="0" err="1"/>
                        <a:t>aVL</a:t>
                      </a:r>
                      <a:endParaRPr lang="ar-SA" sz="2100" b="1"/>
                    </a:p>
                  </a:txBody>
                  <a:tcPr marL="96968" marR="96968" marT="48484" marB="48484" anchor="ctr" anchorCtr="1"/>
                </a:tc>
                <a:tc>
                  <a:txBody>
                    <a:bodyPr/>
                    <a:lstStyle/>
                    <a:p>
                      <a:pPr algn="ctr" rtl="1"/>
                      <a:r>
                        <a:rPr lang="en-US" sz="2100" b="1"/>
                        <a:t>Anterolateral</a:t>
                      </a:r>
                      <a:endParaRPr lang="ar-SA" sz="2100" b="1"/>
                    </a:p>
                  </a:txBody>
                  <a:tcPr marL="96968" marR="96968" marT="48484" marB="48484" anchor="ctr" anchorCtr="1"/>
                </a:tc>
                <a:extLst>
                  <a:ext uri="{0D108BD9-81ED-4DB2-BD59-A6C34878D82A}">
                    <a16:rowId xmlns:a16="http://schemas.microsoft.com/office/drawing/2014/main" val="10003"/>
                  </a:ext>
                </a:extLst>
              </a:tr>
              <a:tr h="734171">
                <a:tc>
                  <a:txBody>
                    <a:bodyPr/>
                    <a:lstStyle/>
                    <a:p>
                      <a:pPr algn="ctr" rtl="1"/>
                      <a:r>
                        <a:rPr lang="en-US" sz="2100" b="1"/>
                        <a:t>I, </a:t>
                      </a:r>
                      <a:r>
                        <a:rPr lang="en-US" sz="2100" b="1" err="1"/>
                        <a:t>aVL</a:t>
                      </a:r>
                      <a:endParaRPr lang="ar-SA" sz="2100" b="1"/>
                    </a:p>
                  </a:txBody>
                  <a:tcPr marL="96968" marR="96968" marT="48484" marB="48484" anchor="ctr" anchorCtr="1"/>
                </a:tc>
                <a:tc>
                  <a:txBody>
                    <a:bodyPr/>
                    <a:lstStyle/>
                    <a:p>
                      <a:pPr algn="ctr" rtl="1"/>
                      <a:r>
                        <a:rPr lang="en-US" sz="2100" b="1"/>
                        <a:t>Lateral</a:t>
                      </a:r>
                      <a:endParaRPr lang="ar-SA" sz="2100" b="1"/>
                    </a:p>
                  </a:txBody>
                  <a:tcPr marL="96968" marR="96968" marT="48484" marB="48484" anchor="ctr" anchorCtr="1"/>
                </a:tc>
                <a:extLst>
                  <a:ext uri="{0D108BD9-81ED-4DB2-BD59-A6C34878D82A}">
                    <a16:rowId xmlns:a16="http://schemas.microsoft.com/office/drawing/2014/main" val="10004"/>
                  </a:ext>
                </a:extLst>
              </a:tr>
              <a:tr h="734171">
                <a:tc>
                  <a:txBody>
                    <a:bodyPr/>
                    <a:lstStyle/>
                    <a:p>
                      <a:pPr algn="ctr" rtl="1"/>
                      <a:r>
                        <a:rPr lang="en-US" sz="2100" b="1"/>
                        <a:t>II, III, </a:t>
                      </a:r>
                      <a:r>
                        <a:rPr lang="en-US" sz="2100" b="1" err="1"/>
                        <a:t>aVF</a:t>
                      </a:r>
                      <a:endParaRPr lang="ar-SA" sz="2100" b="1"/>
                    </a:p>
                  </a:txBody>
                  <a:tcPr marL="96968" marR="96968" marT="48484" marB="48484" anchor="ctr" anchorCtr="1"/>
                </a:tc>
                <a:tc>
                  <a:txBody>
                    <a:bodyPr/>
                    <a:lstStyle/>
                    <a:p>
                      <a:pPr algn="ctr" rtl="1"/>
                      <a:r>
                        <a:rPr lang="en-US" sz="2100" b="1"/>
                        <a:t>Inferior</a:t>
                      </a:r>
                      <a:endParaRPr lang="ar-SA" sz="2100" b="1"/>
                    </a:p>
                  </a:txBody>
                  <a:tcPr marL="96968" marR="96968" marT="48484" marB="48484" anchor="ctr" anchorCtr="1"/>
                </a:tc>
                <a:extLst>
                  <a:ext uri="{0D108BD9-81ED-4DB2-BD59-A6C34878D82A}">
                    <a16:rowId xmlns:a16="http://schemas.microsoft.com/office/drawing/2014/main" val="10005"/>
                  </a:ext>
                </a:extLst>
              </a:tr>
              <a:tr h="734171">
                <a:tc>
                  <a:txBody>
                    <a:bodyPr/>
                    <a:lstStyle/>
                    <a:p>
                      <a:pPr algn="ctr" rtl="1"/>
                      <a:r>
                        <a:rPr lang="en-US" sz="2100" b="1" dirty="0"/>
                        <a:t>V1, V2(Reciprocal)</a:t>
                      </a:r>
                      <a:endParaRPr lang="ar-SA" sz="2100" b="1" dirty="0"/>
                    </a:p>
                  </a:txBody>
                  <a:tcPr marL="96968" marR="96968" marT="48484" marB="48484" anchor="ctr" anchorCtr="1"/>
                </a:tc>
                <a:tc>
                  <a:txBody>
                    <a:bodyPr/>
                    <a:lstStyle/>
                    <a:p>
                      <a:pPr algn="ctr" rtl="1"/>
                      <a:r>
                        <a:rPr lang="en-US" sz="2100" b="1" dirty="0"/>
                        <a:t>Posterior</a:t>
                      </a:r>
                      <a:endParaRPr lang="ar-SA" sz="2100" b="1" dirty="0"/>
                    </a:p>
                  </a:txBody>
                  <a:tcPr marL="96968" marR="96968" marT="48484" marB="48484" anchor="ctr" anchorCtr="1"/>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147838580"/>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64595"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46337"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85395" y="444954"/>
            <a:ext cx="5476493" cy="518273"/>
          </a:xfrm>
        </p:spPr>
        <p:txBody>
          <a:bodyPr>
            <a:normAutofit fontScale="90000"/>
          </a:bodyPr>
          <a:lstStyle/>
          <a:p>
            <a:r>
              <a:rPr lang="en-US" sz="4000" dirty="0"/>
              <a:t>Case scenario</a:t>
            </a:r>
            <a:endParaRPr lang="ar-SA" sz="4000" dirty="0"/>
          </a:p>
        </p:txBody>
      </p:sp>
      <p:sp>
        <p:nvSpPr>
          <p:cNvPr id="3" name="Content Placeholder 2"/>
          <p:cNvSpPr>
            <a:spLocks noGrp="1"/>
          </p:cNvSpPr>
          <p:nvPr>
            <p:ph idx="1"/>
          </p:nvPr>
        </p:nvSpPr>
        <p:spPr>
          <a:xfrm>
            <a:off x="348249" y="1228985"/>
            <a:ext cx="5747751" cy="5492489"/>
          </a:xfrm>
        </p:spPr>
        <p:txBody>
          <a:bodyPr>
            <a:normAutofit fontScale="92500"/>
          </a:bodyPr>
          <a:lstStyle/>
          <a:p>
            <a:r>
              <a:rPr lang="en-US" sz="2600" dirty="0"/>
              <a:t>A 71-year-old diabetic woman presented with severe central chest pain for 30 minutes this morning. She says the pain was cramping in nature and radiated down her left arm. </a:t>
            </a:r>
          </a:p>
          <a:p>
            <a:endParaRPr lang="en-US" sz="2600" dirty="0"/>
          </a:p>
          <a:p>
            <a:r>
              <a:rPr lang="en-US" sz="2600" dirty="0"/>
              <a:t>Her temperature is 36.8°C (98°F), pulse is 97/min, respirations are 18/min, and blood pressure is 163/91 mm Hg. Cardiovascular examination shows no abnormalities. ECG is obtained and is shown below. </a:t>
            </a:r>
          </a:p>
          <a:p>
            <a:r>
              <a:rPr lang="en-US" sz="2600" dirty="0"/>
              <a:t>Which of the following biochemical measures would most likely be elevated and remain elevated for a week after this acute event?</a:t>
            </a:r>
            <a:endParaRPr lang="en-US" sz="2000" dirty="0"/>
          </a:p>
          <a:p>
            <a:endParaRPr lang="en-US" sz="2000" dirty="0"/>
          </a:p>
          <a:p>
            <a:endParaRPr lang="en-US" sz="2000" dirty="0"/>
          </a:p>
        </p:txBody>
      </p:sp>
      <p:sp>
        <p:nvSpPr>
          <p:cNvPr id="4" name="Slide Number Placeholder 3"/>
          <p:cNvSpPr>
            <a:spLocks noGrp="1"/>
          </p:cNvSpPr>
          <p:nvPr>
            <p:ph type="sldNum" sz="quarter" idx="12"/>
          </p:nvPr>
        </p:nvSpPr>
        <p:spPr>
          <a:xfrm>
            <a:off x="10260418" y="6356350"/>
            <a:ext cx="1096429"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DD61E0A-BD3C-4D0C-90A6-15B44246EDC9}" type="slidenum">
              <a:rPr kumimoji="0" lang="en-US" sz="1200" b="0" i="0" u="none" strike="noStrike" kern="1200" cap="none" spc="0" normalizeH="0" baseline="0" noProof="0">
                <a:ln>
                  <a:noFill/>
                </a:ln>
                <a:solidFill>
                  <a:prstClr val="black">
                    <a:alpha val="8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32</a:t>
            </a:fld>
            <a:endParaRPr kumimoji="0" lang="en-US" sz="1200" b="0" i="0" u="none" strike="noStrike" kern="1200" cap="none" spc="0" normalizeH="0" baseline="0" noProof="0">
              <a:ln>
                <a:noFill/>
              </a:ln>
              <a:solidFill>
                <a:prstClr val="black">
                  <a:alpha val="80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E2ACB8D-AFEC-31EB-C1F4-F0BD77FC2907}"/>
              </a:ext>
            </a:extLst>
          </p:cNvPr>
          <p:cNvSpPr txBox="1"/>
          <p:nvPr/>
        </p:nvSpPr>
        <p:spPr>
          <a:xfrm>
            <a:off x="6899802" y="3582153"/>
            <a:ext cx="5290674" cy="31393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U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Creatinine kinase-MB</a:t>
            </a:r>
          </a:p>
          <a:p>
            <a:pPr marL="342900" marR="0" lvl="0" indent="-342900" algn="l" defTabSz="914400" rtl="0" eaLnBrk="1" fontAlgn="auto" latinLnBrk="0" hangingPunct="1">
              <a:lnSpc>
                <a:spcPct val="100000"/>
              </a:lnSpc>
              <a:spcBef>
                <a:spcPts val="0"/>
              </a:spcBef>
              <a:spcAft>
                <a:spcPts val="0"/>
              </a:spcAft>
              <a:buClrTx/>
              <a:buSzTx/>
              <a:buFont typeface="+mj-lt"/>
              <a:buAutoNum type="alphaUcPeriod"/>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U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Alanine aminotransferase</a:t>
            </a:r>
          </a:p>
          <a:p>
            <a:pPr marL="342900" marR="0" lvl="0" indent="-342900" algn="l" defTabSz="914400" rtl="0" eaLnBrk="1" fontAlgn="auto" latinLnBrk="0" hangingPunct="1">
              <a:lnSpc>
                <a:spcPct val="100000"/>
              </a:lnSpc>
              <a:spcBef>
                <a:spcPts val="0"/>
              </a:spcBef>
              <a:spcAft>
                <a:spcPts val="0"/>
              </a:spcAft>
              <a:buClrTx/>
              <a:buSzTx/>
              <a:buFont typeface="+mj-lt"/>
              <a:buAutoNum type="alphaUcPeriod"/>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U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Lactate dehydrogenase (LDH)</a:t>
            </a:r>
          </a:p>
          <a:p>
            <a:pPr marL="342900" marR="0" lvl="0" indent="-342900" algn="l" defTabSz="914400" rtl="0" eaLnBrk="1" fontAlgn="auto" latinLnBrk="0" hangingPunct="1">
              <a:lnSpc>
                <a:spcPct val="100000"/>
              </a:lnSpc>
              <a:spcBef>
                <a:spcPts val="0"/>
              </a:spcBef>
              <a:spcAft>
                <a:spcPts val="0"/>
              </a:spcAft>
              <a:buClrTx/>
              <a:buSzTx/>
              <a:buFont typeface="+mj-lt"/>
              <a:buAutoNum type="alphaUcPeriod"/>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U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Aspartate transaminase</a:t>
            </a:r>
          </a:p>
          <a:p>
            <a:pPr marL="342900" marR="0" lvl="0" indent="-342900" algn="l" defTabSz="914400" rtl="0" eaLnBrk="1" fontAlgn="auto" latinLnBrk="0" hangingPunct="1">
              <a:lnSpc>
                <a:spcPct val="100000"/>
              </a:lnSpc>
              <a:spcBef>
                <a:spcPts val="0"/>
              </a:spcBef>
              <a:spcAft>
                <a:spcPts val="0"/>
              </a:spcAft>
              <a:buClrTx/>
              <a:buSzTx/>
              <a:buFont typeface="+mj-lt"/>
              <a:buAutoNum type="alphaUcPeriod"/>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U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Troponin 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2CDC871-29CC-ECF8-49E1-14580CBC93F0}"/>
              </a:ext>
            </a:extLst>
          </p:cNvPr>
          <p:cNvPicPr>
            <a:picLocks noChangeAspect="1"/>
          </p:cNvPicPr>
          <p:nvPr/>
        </p:nvPicPr>
        <p:blipFill>
          <a:blip r:embed="rId2"/>
          <a:stretch>
            <a:fillRect/>
          </a:stretch>
        </p:blipFill>
        <p:spPr>
          <a:xfrm>
            <a:off x="6579872" y="444953"/>
            <a:ext cx="5263880" cy="2830893"/>
          </a:xfrm>
          <a:prstGeom prst="rect">
            <a:avLst/>
          </a:prstGeom>
        </p:spPr>
      </p:pic>
    </p:spTree>
    <p:extLst>
      <p:ext uri="{BB962C8B-B14F-4D97-AF65-F5344CB8AC3E}">
        <p14:creationId xmlns:p14="http://schemas.microsoft.com/office/powerpoint/2010/main" val="85654058"/>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31" name="Straight Connector 1030">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33" name="Rectangle 1032">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5400" kern="1200" dirty="0">
                <a:solidFill>
                  <a:schemeClr val="bg1"/>
                </a:solidFill>
                <a:latin typeface="+mj-lt"/>
                <a:ea typeface="+mj-ea"/>
                <a:cs typeface="+mj-cs"/>
              </a:rPr>
              <a:t>ST ELEVATION MI</a:t>
            </a:r>
          </a:p>
        </p:txBody>
      </p:sp>
      <p:sp>
        <p:nvSpPr>
          <p:cNvPr id="3" name="Content Placeholder 2"/>
          <p:cNvSpPr>
            <a:spLocks noGrp="1"/>
          </p:cNvSpPr>
          <p:nvPr>
            <p:ph idx="1"/>
          </p:nvPr>
        </p:nvSpPr>
        <p:spPr>
          <a:xfrm>
            <a:off x="1524000" y="1548499"/>
            <a:ext cx="9144000" cy="420001"/>
          </a:xfrm>
        </p:spPr>
        <p:txBody>
          <a:bodyPr vert="horz" lIns="91440" tIns="45720" rIns="91440" bIns="45720" rtlCol="0">
            <a:normAutofit/>
          </a:bodyPr>
          <a:lstStyle/>
          <a:p>
            <a:pPr marL="0" indent="0" algn="ctr">
              <a:buNone/>
            </a:pPr>
            <a:r>
              <a:rPr lang="en-US" sz="2000" kern="1200">
                <a:solidFill>
                  <a:srgbClr val="E990B2"/>
                </a:solidFill>
                <a:latin typeface="+mn-lt"/>
                <a:ea typeface="+mn-ea"/>
                <a:cs typeface="+mn-cs"/>
              </a:rPr>
              <a:t>COMMENT ON ECG</a:t>
            </a:r>
          </a:p>
        </p:txBody>
      </p:sp>
      <p:cxnSp>
        <p:nvCxnSpPr>
          <p:cNvPr id="1035" name="Straight Connector 1034">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C:\Users\zali\Pictures\NEW ECGs\Acute_Anterolateral_M_I_[1].bmp"/>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416630" y="2370925"/>
            <a:ext cx="9249298" cy="399763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a:xfrm>
            <a:off x="8610600" y="6522430"/>
            <a:ext cx="2743200" cy="347472"/>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DD61E0A-BD3C-4D0C-90A6-15B44246EDC9}" type="slidenum">
              <a:rPr kumimoji="0" lang="en-US" sz="1200" b="0" i="0" u="none" strike="noStrike" kern="1200" cap="none" spc="0" normalizeH="0" baseline="0" noProof="0">
                <a:ln>
                  <a:noFill/>
                </a:ln>
                <a:solidFill>
                  <a:srgbClr val="89898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33</a:t>
            </a:fld>
            <a:endParaRPr kumimoji="0" lang="en-US" sz="1200" b="0" i="0" u="none" strike="noStrike" kern="1200" cap="none" spc="0" normalizeH="0" baseline="0" noProof="0">
              <a:ln>
                <a:noFill/>
              </a:ln>
              <a:solidFill>
                <a:srgbClr val="89898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2041729-8D60-7516-774A-43017BA0A6BF}"/>
              </a:ext>
            </a:extLst>
          </p:cNvPr>
          <p:cNvSpPr txBox="1"/>
          <p:nvPr/>
        </p:nvSpPr>
        <p:spPr>
          <a:xfrm>
            <a:off x="304801" y="2993936"/>
            <a:ext cx="2298700"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ST elevation 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a:ln>
                  <a:noFill/>
                </a:ln>
                <a:solidFill>
                  <a:srgbClr val="FF0000"/>
                </a:solidFill>
                <a:effectLst/>
                <a:uLnTx/>
                <a:uFillTx/>
                <a:latin typeface="Calibri" panose="020F0502020204030204"/>
                <a:ea typeface="+mn-ea"/>
                <a:cs typeface="+mn-cs"/>
              </a:rPr>
              <a:t>lead  1 ,aVL, V2, V3 , v4,v5, v6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ANTERO-LATERAL MI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LAD</a:t>
            </a:r>
          </a:p>
        </p:txBody>
      </p:sp>
    </p:spTree>
    <p:extLst>
      <p:ext uri="{BB962C8B-B14F-4D97-AF65-F5344CB8AC3E}">
        <p14:creationId xmlns:p14="http://schemas.microsoft.com/office/powerpoint/2010/main" val="271675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p:cNvSpPr>
            <a:spLocks noGrp="1"/>
          </p:cNvSpPr>
          <p:nvPr>
            <p:ph type="title"/>
          </p:nvPr>
        </p:nvSpPr>
        <p:spPr>
          <a:xfrm>
            <a:off x="535020" y="685800"/>
            <a:ext cx="2780271" cy="5105400"/>
          </a:xfrm>
        </p:spPr>
        <p:txBody>
          <a:bodyPr>
            <a:normAutofit/>
          </a:bodyPr>
          <a:lstStyle/>
          <a:p>
            <a:r>
              <a:rPr lang="en-US" sz="3700" b="1" u="sng">
                <a:solidFill>
                  <a:srgbClr val="FFFFFF"/>
                </a:solidFill>
              </a:rPr>
              <a:t>CASE HISTORY – A patient with hypertension and chest pain</a:t>
            </a:r>
          </a:p>
        </p:txBody>
      </p:sp>
      <p:sp>
        <p:nvSpPr>
          <p:cNvPr id="4" name="Slide Number Placeholder 3"/>
          <p:cNvSpPr>
            <a:spLocks noGrp="1"/>
          </p:cNvSpPr>
          <p:nvPr>
            <p:ph type="sldNum" sz="quarter" idx="12"/>
          </p:nvPr>
        </p:nvSpPr>
        <p:spPr>
          <a:xfrm>
            <a:off x="10265568" y="6309360"/>
            <a:ext cx="1088231"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DD61E0A-BD3C-4D0C-90A6-15B44246EDC9}"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6" name="Content Placeholder 2">
            <a:extLst>
              <a:ext uri="{FF2B5EF4-FFF2-40B4-BE49-F238E27FC236}">
                <a16:creationId xmlns:a16="http://schemas.microsoft.com/office/drawing/2014/main" id="{8BA138DD-9BA0-B3C7-2C6F-8808CF564113}"/>
              </a:ext>
            </a:extLst>
          </p:cNvPr>
          <p:cNvGraphicFramePr>
            <a:graphicFrameLocks noGrp="1"/>
          </p:cNvGraphicFramePr>
          <p:nvPr>
            <p:ph idx="1"/>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C:\Users\Dr.Zahoor Ali\Desktop\anterolateral.jpg"/>
          <p:cNvPicPr>
            <a:picLocks noChangeAspect="1" noChangeArrowheads="1"/>
          </p:cNvPicPr>
          <p:nvPr/>
        </p:nvPicPr>
        <p:blipFill rotWithShape="1">
          <a:blip r:embed="rId2" cstate="print"/>
          <a:srcRect l="585" r="9762" b="1"/>
          <a:stretch/>
        </p:blipFill>
        <p:spPr bwMode="auto">
          <a:xfrm>
            <a:off x="457200" y="457200"/>
            <a:ext cx="11277600" cy="5943600"/>
          </a:xfrm>
          <a:prstGeom prst="rect">
            <a:avLst/>
          </a:prstGeom>
          <a:noFill/>
        </p:spPr>
      </p:pic>
      <p:sp>
        <p:nvSpPr>
          <p:cNvPr id="2" name="Slide Number Placeholder 1"/>
          <p:cNvSpPr>
            <a:spLocks noGrp="1"/>
          </p:cNvSpPr>
          <p:nvPr>
            <p:ph type="sldNum" sz="quarter" idx="12"/>
          </p:nvPr>
        </p:nvSpPr>
        <p:spPr>
          <a:xfrm>
            <a:off x="11704320" y="6455664"/>
            <a:ext cx="448056"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DD61E0A-BD3C-4D0C-90A6-15B44246EDC9}" type="slidenum">
              <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35</a:t>
            </a:fld>
            <a:endPar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a:xfrm>
            <a:off x="466722" y="586855"/>
            <a:ext cx="3201366" cy="3387497"/>
          </a:xfrm>
        </p:spPr>
        <p:txBody>
          <a:bodyPr anchor="b">
            <a:normAutofit/>
          </a:bodyPr>
          <a:lstStyle/>
          <a:p>
            <a:pPr algn="r"/>
            <a:r>
              <a:rPr lang="en-US" sz="4000" b="1" u="sng">
                <a:solidFill>
                  <a:srgbClr val="FFFFFF"/>
                </a:solidFill>
              </a:rPr>
              <a:t>Questions:</a:t>
            </a:r>
          </a:p>
        </p:txBody>
      </p:sp>
      <p:sp>
        <p:nvSpPr>
          <p:cNvPr id="3" name="Content Placeholder 2"/>
          <p:cNvSpPr>
            <a:spLocks noGrp="1"/>
          </p:cNvSpPr>
          <p:nvPr>
            <p:ph idx="1"/>
          </p:nvPr>
        </p:nvSpPr>
        <p:spPr>
          <a:xfrm>
            <a:off x="4810259" y="649480"/>
            <a:ext cx="6555347" cy="5546047"/>
          </a:xfrm>
        </p:spPr>
        <p:txBody>
          <a:bodyPr anchor="ctr">
            <a:normAutofit/>
          </a:bodyPr>
          <a:lstStyle/>
          <a:p>
            <a:pPr marL="514350" indent="-514350">
              <a:buAutoNum type="arabicPeriod"/>
            </a:pPr>
            <a:r>
              <a:rPr lang="en-US" sz="2000" dirty="0"/>
              <a:t>What is the diagnosis?</a:t>
            </a:r>
          </a:p>
          <a:p>
            <a:pPr marL="514350" indent="-514350">
              <a:buNone/>
            </a:pPr>
            <a:r>
              <a:rPr lang="en-US" sz="2000" dirty="0"/>
              <a:t>         a. Posterior MI</a:t>
            </a:r>
          </a:p>
          <a:p>
            <a:pPr marL="514350" indent="-514350">
              <a:buNone/>
            </a:pPr>
            <a:r>
              <a:rPr lang="en-US" sz="2000" dirty="0"/>
              <a:t>         b. Inferior MI</a:t>
            </a:r>
          </a:p>
          <a:p>
            <a:pPr marL="514350" indent="-514350">
              <a:buNone/>
            </a:pPr>
            <a:r>
              <a:rPr lang="en-US" sz="2000" dirty="0"/>
              <a:t>         c. </a:t>
            </a:r>
            <a:r>
              <a:rPr lang="en-US" sz="2000" dirty="0" err="1"/>
              <a:t>Antrolateral</a:t>
            </a:r>
            <a:r>
              <a:rPr lang="en-US" sz="2000" dirty="0"/>
              <a:t> MI</a:t>
            </a:r>
          </a:p>
          <a:p>
            <a:pPr marL="514350" indent="-514350">
              <a:buNone/>
            </a:pPr>
            <a:r>
              <a:rPr lang="en-US" sz="2000" dirty="0"/>
              <a:t>         d. Pericarditis</a:t>
            </a:r>
          </a:p>
          <a:p>
            <a:pPr marL="514350" indent="-514350">
              <a:buNone/>
            </a:pPr>
            <a:endParaRPr lang="en-US" sz="2000" dirty="0"/>
          </a:p>
          <a:p>
            <a:pPr marL="514350" indent="-514350">
              <a:buAutoNum type="arabicPeriod" startAt="2"/>
            </a:pPr>
            <a:r>
              <a:rPr lang="en-US" sz="2000" dirty="0"/>
              <a:t>Patient is given Morphine, anti-emetic and aspirin. He is taken immediately to the cardiac </a:t>
            </a:r>
            <a:r>
              <a:rPr lang="en-US" sz="2000" dirty="0" err="1"/>
              <a:t>cath</a:t>
            </a:r>
            <a:r>
              <a:rPr lang="en-US" sz="2000" dirty="0"/>
              <a:t> lab, where he undergoes coronary angiography and stenting to one of the vessels. Which coronary artery is stented?</a:t>
            </a:r>
          </a:p>
          <a:p>
            <a:pPr marL="514350" indent="-514350">
              <a:buNone/>
            </a:pPr>
            <a:r>
              <a:rPr lang="en-US" sz="2000" dirty="0"/>
              <a:t>          a. Right </a:t>
            </a:r>
          </a:p>
          <a:p>
            <a:pPr marL="514350" indent="-514350">
              <a:buNone/>
            </a:pPr>
            <a:r>
              <a:rPr lang="en-US" sz="2000" dirty="0"/>
              <a:t>          b. Circumflex </a:t>
            </a:r>
          </a:p>
          <a:p>
            <a:pPr marL="514350" indent="-514350">
              <a:buNone/>
            </a:pPr>
            <a:r>
              <a:rPr lang="en-US" sz="2000" dirty="0"/>
              <a:t>          c. Diagonal </a:t>
            </a:r>
          </a:p>
          <a:p>
            <a:pPr marL="514350" indent="-514350">
              <a:buNone/>
            </a:pPr>
            <a:r>
              <a:rPr lang="en-US" sz="2000" dirty="0"/>
              <a:t>          d. Left anterior descending (LAD)  </a:t>
            </a:r>
          </a:p>
        </p:txBody>
      </p:sp>
      <p:sp>
        <p:nvSpPr>
          <p:cNvPr id="4" name="Slide Number Placeholder 3"/>
          <p:cNvSpPr>
            <a:spLocks noGrp="1"/>
          </p:cNvSpPr>
          <p:nvPr>
            <p:ph type="sldNum" sz="quarter" idx="12"/>
          </p:nvPr>
        </p:nvSpPr>
        <p:spPr>
          <a:xfrm>
            <a:off x="11704320" y="6455664"/>
            <a:ext cx="448056"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DD61E0A-BD3C-4D0C-90A6-15B44246EDC9}"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36</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panose="02020404030301010803"/>
              <a:ea typeface="+mn-ea"/>
              <a:cs typeface="+mn-cs"/>
            </a:endParaRPr>
          </a:p>
        </p:txBody>
      </p:sp>
      <p:sp useBgFill="1">
        <p:nvSpPr>
          <p:cNvPr id="12" name="Rectangle 11">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panose="02020404030301010803"/>
              <a:ea typeface="+mn-ea"/>
              <a:cs typeface="+mn-cs"/>
            </a:endParaRPr>
          </a:p>
        </p:txBody>
      </p:sp>
      <p:sp>
        <p:nvSpPr>
          <p:cNvPr id="14" name="Rectangle 13">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panose="02020404030301010803"/>
              <a:ea typeface="+mn-ea"/>
              <a:cs typeface="+mn-cs"/>
            </a:endParaRPr>
          </a:p>
        </p:txBody>
      </p:sp>
      <p:sp>
        <p:nvSpPr>
          <p:cNvPr id="16" name="Rectangle 15">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panose="02020404030301010803"/>
              <a:ea typeface="+mn-ea"/>
              <a:cs typeface="+mn-cs"/>
            </a:endParaRPr>
          </a:p>
        </p:txBody>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panose="02020404030301010803"/>
              <a:ea typeface="+mn-ea"/>
              <a:cs typeface="+mn-cs"/>
            </a:endParaRPr>
          </a:p>
        </p:txBody>
      </p:sp>
      <p:sp>
        <p:nvSpPr>
          <p:cNvPr id="25" name="Rectangle 24">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panose="02020404030301010803"/>
              <a:ea typeface="+mn-ea"/>
              <a:cs typeface="+mn-cs"/>
            </a:endParaRPr>
          </a:p>
        </p:txBody>
      </p:sp>
      <p:sp>
        <p:nvSpPr>
          <p:cNvPr id="27" name="Rectangle 26">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panose="02020404030301010803"/>
              <a:ea typeface="+mn-ea"/>
              <a:cs typeface="+mn-cs"/>
            </a:endParaRPr>
          </a:p>
        </p:txBody>
      </p:sp>
      <p:sp>
        <p:nvSpPr>
          <p:cNvPr id="29" name="Rectangle 28">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panose="02020404030301010803"/>
              <a:ea typeface="+mn-ea"/>
              <a:cs typeface="+mn-cs"/>
            </a:endParaRPr>
          </a:p>
        </p:txBody>
      </p:sp>
      <p:sp>
        <p:nvSpPr>
          <p:cNvPr id="31" name="Rectangle 30">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panose="02020404030301010803"/>
              <a:ea typeface="+mn-ea"/>
              <a:cs typeface="+mn-cs"/>
            </a:endParaRPr>
          </a:p>
        </p:txBody>
      </p:sp>
      <p:sp>
        <p:nvSpPr>
          <p:cNvPr id="33" name="Rectangle 32">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panose="02020404030301010803"/>
              <a:ea typeface="+mn-ea"/>
              <a:cs typeface="+mn-cs"/>
            </a:endParaRPr>
          </a:p>
        </p:txBody>
      </p:sp>
      <p:cxnSp>
        <p:nvCxnSpPr>
          <p:cNvPr id="35" name="Straight Connector 34">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84B5F0DE-9711-6C63-7600-86B6AAF00B93}"/>
              </a:ext>
            </a:extLst>
          </p:cNvPr>
          <p:cNvPicPr>
            <a:picLocks noGrp="1" noChangeAspect="1"/>
          </p:cNvPicPr>
          <p:nvPr>
            <p:ph idx="1"/>
          </p:nvPr>
        </p:nvPicPr>
        <p:blipFill>
          <a:blip r:embed="rId3"/>
          <a:stretch>
            <a:fillRect/>
          </a:stretch>
        </p:blipFill>
        <p:spPr>
          <a:xfrm>
            <a:off x="5049153" y="645848"/>
            <a:ext cx="6989308" cy="55663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B7D1F261-6E75-6016-2F2C-87B3442E0A4E}"/>
              </a:ext>
            </a:extLst>
          </p:cNvPr>
          <p:cNvSpPr txBox="1"/>
          <p:nvPr/>
        </p:nvSpPr>
        <p:spPr>
          <a:xfrm>
            <a:off x="819720" y="1494656"/>
            <a:ext cx="372023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venir-Medium"/>
                <a:ea typeface="+mn-ea"/>
                <a:cs typeface="+mn-cs"/>
              </a:rPr>
              <a:t>A 75-year-old man presented with a 2hour history of c</a:t>
            </a:r>
            <a:r>
              <a:rPr kumimoji="0" lang="en-GB" sz="1800" b="0" i="0" u="none" strike="noStrike" kern="1200" cap="none" spc="0" normalizeH="0" baseline="0" noProof="0" dirty="0">
                <a:ln>
                  <a:noFill/>
                </a:ln>
                <a:solidFill>
                  <a:srgbClr val="000000"/>
                </a:solidFill>
                <a:effectLst/>
                <a:uLnTx/>
                <a:uFillTx/>
                <a:latin typeface="Avenir-Roman"/>
                <a:ea typeface="+mn-ea"/>
                <a:cs typeface="+mn-cs"/>
              </a:rPr>
              <a:t>rushing central chest pain. He is known to be an ex-smoker, hypertensive and diabetic on medications. </a:t>
            </a:r>
            <a:r>
              <a:rPr kumimoji="0" lang="en-GB" sz="1800" b="0" i="0" u="none" strike="noStrike" kern="1200" cap="none" spc="0" normalizeH="0" baseline="0" noProof="0" dirty="0">
                <a:ln>
                  <a:noFill/>
                </a:ln>
                <a:solidFill>
                  <a:srgbClr val="000000"/>
                </a:solidFill>
                <a:effectLst/>
                <a:uLnTx/>
                <a:uFillTx/>
                <a:latin typeface="Avenir-Book"/>
                <a:ea typeface="+mn-ea"/>
                <a:cs typeface="+mn-cs"/>
              </a:rPr>
              <a:t>Physical examination was unremarkable. His ECG is shown</a:t>
            </a:r>
          </a:p>
        </p:txBody>
      </p:sp>
      <p:sp>
        <p:nvSpPr>
          <p:cNvPr id="2" name="Title 1">
            <a:extLst>
              <a:ext uri="{FF2B5EF4-FFF2-40B4-BE49-F238E27FC236}">
                <a16:creationId xmlns:a16="http://schemas.microsoft.com/office/drawing/2014/main" id="{0C4F6522-B1F8-4F13-77F9-9E25092B0E22}"/>
              </a:ext>
            </a:extLst>
          </p:cNvPr>
          <p:cNvSpPr>
            <a:spLocks noGrp="1"/>
          </p:cNvSpPr>
          <p:nvPr>
            <p:ph type="title"/>
          </p:nvPr>
        </p:nvSpPr>
        <p:spPr>
          <a:xfrm>
            <a:off x="649506" y="817701"/>
            <a:ext cx="4143830" cy="286388"/>
          </a:xfrm>
        </p:spPr>
        <p:txBody>
          <a:bodyPr vert="horz" lIns="91440" tIns="45720" rIns="91440" bIns="45720" rtlCol="0" anchor="ctr">
            <a:noAutofit/>
          </a:bodyPr>
          <a:lstStyle/>
          <a:p>
            <a:pPr algn="ctr">
              <a:lnSpc>
                <a:spcPct val="83000"/>
              </a:lnSpc>
            </a:pPr>
            <a:r>
              <a:rPr lang="en-US" sz="2400" b="1" cap="all" spc="-100" dirty="0">
                <a:solidFill>
                  <a:schemeClr val="bg1"/>
                </a:solidFill>
              </a:rPr>
              <a:t>Clinical scenario 3</a:t>
            </a:r>
          </a:p>
        </p:txBody>
      </p:sp>
      <p:sp>
        <p:nvSpPr>
          <p:cNvPr id="7" name="TextBox 6">
            <a:extLst>
              <a:ext uri="{FF2B5EF4-FFF2-40B4-BE49-F238E27FC236}">
                <a16:creationId xmlns:a16="http://schemas.microsoft.com/office/drawing/2014/main" id="{7652C0D6-7598-F518-2289-A4C74289E2C8}"/>
              </a:ext>
            </a:extLst>
          </p:cNvPr>
          <p:cNvSpPr txBox="1"/>
          <p:nvPr/>
        </p:nvSpPr>
        <p:spPr>
          <a:xfrm>
            <a:off x="933061" y="3564294"/>
            <a:ext cx="360689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oudy Old Style" panose="02020404030301010803"/>
                <a:ea typeface="+mn-ea"/>
                <a:cs typeface="+mn-cs"/>
              </a:rPr>
              <a:t>What is his most- likely diagnosis?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Goudy Old Style" panose="020204040303010108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oudy Old Style" panose="02020404030301010803"/>
                <a:ea typeface="+mn-ea"/>
                <a:cs typeface="+mn-cs"/>
              </a:rPr>
              <a:t>What are his management options?</a:t>
            </a:r>
            <a:endParaRPr kumimoji="0" lang="en-GB" sz="2400" b="1" i="0" u="none" strike="noStrike" kern="1200" cap="none" spc="0" normalizeH="0" baseline="0" noProof="0" dirty="0">
              <a:ln>
                <a:noFill/>
              </a:ln>
              <a:solidFill>
                <a:srgbClr val="000000"/>
              </a:solidFill>
              <a:effectLst/>
              <a:uLnTx/>
              <a:uFillTx/>
              <a:latin typeface="Goudy Old Style" panose="02020404030301010803"/>
              <a:ea typeface="+mn-ea"/>
              <a:cs typeface="+mn-cs"/>
            </a:endParaRPr>
          </a:p>
        </p:txBody>
      </p:sp>
      <p:sp>
        <p:nvSpPr>
          <p:cNvPr id="8" name="TextBox 7">
            <a:extLst>
              <a:ext uri="{FF2B5EF4-FFF2-40B4-BE49-F238E27FC236}">
                <a16:creationId xmlns:a16="http://schemas.microsoft.com/office/drawing/2014/main" id="{29DE73E7-9927-E062-7E92-47E26DB89202}"/>
              </a:ext>
            </a:extLst>
          </p:cNvPr>
          <p:cNvSpPr txBox="1"/>
          <p:nvPr/>
        </p:nvSpPr>
        <p:spPr>
          <a:xfrm>
            <a:off x="5286310" y="2002487"/>
            <a:ext cx="28271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venir-Roman"/>
                <a:ea typeface="+mn-ea"/>
                <a:cs typeface="+mn-cs"/>
              </a:rPr>
              <a:t>Acute inferior STEMI</a:t>
            </a:r>
            <a:endParaRPr kumimoji="0" lang="en-GB" sz="1800" b="1" i="0" u="none" strike="noStrike" kern="1200" cap="none" spc="0" normalizeH="0" baseline="0" noProof="0" dirty="0">
              <a:ln>
                <a:noFill/>
              </a:ln>
              <a:solidFill>
                <a:srgbClr val="000000"/>
              </a:solidFill>
              <a:effectLst/>
              <a:uLnTx/>
              <a:uFillTx/>
              <a:latin typeface="Goudy Old Style" panose="02020404030301010803"/>
              <a:ea typeface="+mn-ea"/>
              <a:cs typeface="+mn-cs"/>
            </a:endParaRPr>
          </a:p>
        </p:txBody>
      </p:sp>
    </p:spTree>
    <p:extLst>
      <p:ext uri="{BB962C8B-B14F-4D97-AF65-F5344CB8AC3E}">
        <p14:creationId xmlns:p14="http://schemas.microsoft.com/office/powerpoint/2010/main" val="15915222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p:cTn id="15" dur="1000" fill="hold"/>
                                        <p:tgtEl>
                                          <p:spTgt spid="7">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7">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7">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7D686D6-D104-CA31-10B5-9FC832BA46F0}"/>
              </a:ext>
            </a:extLst>
          </p:cNvPr>
          <p:cNvSpPr txBox="1"/>
          <p:nvPr/>
        </p:nvSpPr>
        <p:spPr>
          <a:xfrm>
            <a:off x="567840" y="1898778"/>
            <a:ext cx="360997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Goudy Old Style" panose="02020404030301010803"/>
                <a:ea typeface="+mn-ea"/>
                <a:cs typeface="+mn-cs"/>
                <a:hlinkClick r:id="rId2" tooltip="https://www.youthvoices.live/category/writing-communication/poetry/i-remember/"/>
              </a:rPr>
              <a:t>This Photo</a:t>
            </a:r>
            <a:r>
              <a:rPr kumimoji="0" lang="en-GB" sz="900" b="0" i="0" u="none" strike="noStrike" kern="1200" cap="none" spc="0" normalizeH="0" baseline="0" noProof="0" dirty="0">
                <a:ln>
                  <a:noFill/>
                </a:ln>
                <a:solidFill>
                  <a:srgbClr val="000000"/>
                </a:solidFill>
                <a:effectLst/>
                <a:uLnTx/>
                <a:uFillTx/>
                <a:latin typeface="Goudy Old Style" panose="02020404030301010803"/>
                <a:ea typeface="+mn-ea"/>
                <a:cs typeface="+mn-cs"/>
              </a:rPr>
              <a:t> by Unknown Author is licensed under </a:t>
            </a:r>
            <a:r>
              <a:rPr kumimoji="0" lang="en-GB" sz="900" b="0" i="0" u="none" strike="noStrike" kern="1200" cap="none" spc="0" normalizeH="0" baseline="0" noProof="0" dirty="0">
                <a:ln>
                  <a:noFill/>
                </a:ln>
                <a:solidFill>
                  <a:srgbClr val="000000"/>
                </a:solidFill>
                <a:effectLst/>
                <a:uLnTx/>
                <a:uFillTx/>
                <a:latin typeface="Goudy Old Style" panose="02020404030301010803"/>
                <a:ea typeface="+mn-ea"/>
                <a:cs typeface="+mn-cs"/>
                <a:hlinkClick r:id="rId3" tooltip="https://creativecommons.org/licenses/by-sa/3.0/"/>
              </a:rPr>
              <a:t>CC BY-SA</a:t>
            </a:r>
            <a:endParaRPr kumimoji="0" lang="en-GB" sz="900" b="0" i="0" u="none" strike="noStrike" kern="1200" cap="none" spc="0" normalizeH="0" baseline="0" noProof="0" dirty="0">
              <a:ln>
                <a:noFill/>
              </a:ln>
              <a:solidFill>
                <a:srgbClr val="000000"/>
              </a:solidFill>
              <a:effectLst/>
              <a:uLnTx/>
              <a:uFillTx/>
              <a:latin typeface="Goudy Old Style" panose="02020404030301010803"/>
              <a:ea typeface="+mn-ea"/>
              <a:cs typeface="+mn-cs"/>
            </a:endParaRPr>
          </a:p>
        </p:txBody>
      </p:sp>
      <p:sp>
        <p:nvSpPr>
          <p:cNvPr id="2" name="Title 1">
            <a:extLst>
              <a:ext uri="{FF2B5EF4-FFF2-40B4-BE49-F238E27FC236}">
                <a16:creationId xmlns:a16="http://schemas.microsoft.com/office/drawing/2014/main" id="{A900B31F-15BB-472D-2CC4-1008327A32F8}"/>
              </a:ext>
            </a:extLst>
          </p:cNvPr>
          <p:cNvSpPr>
            <a:spLocks noGrp="1"/>
          </p:cNvSpPr>
          <p:nvPr>
            <p:ph type="title"/>
          </p:nvPr>
        </p:nvSpPr>
        <p:spPr/>
        <p:txBody>
          <a:bodyPr/>
          <a:lstStyle/>
          <a:p>
            <a:endParaRPr lang="en-GB" dirty="0"/>
          </a:p>
        </p:txBody>
      </p:sp>
      <p:pic>
        <p:nvPicPr>
          <p:cNvPr id="5" name="Content Placeholder 4" descr="Graphical user interface, website">
            <a:extLst>
              <a:ext uri="{FF2B5EF4-FFF2-40B4-BE49-F238E27FC236}">
                <a16:creationId xmlns:a16="http://schemas.microsoft.com/office/drawing/2014/main" id="{34A56A7E-F084-55B7-342B-92A48E3914B5}"/>
              </a:ext>
            </a:extLst>
          </p:cNvPr>
          <p:cNvPicPr>
            <a:picLocks noGrp="1" noChangeAspect="1"/>
          </p:cNvPicPr>
          <p:nvPr>
            <p:ph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2"/>
              </a:ext>
            </a:extLst>
          </a:blip>
          <a:stretch>
            <a:fillRect/>
          </a:stretch>
        </p:blipFill>
        <p:spPr>
          <a:xfrm>
            <a:off x="310665" y="423519"/>
            <a:ext cx="3609975" cy="2571750"/>
          </a:xfrm>
        </p:spPr>
      </p:pic>
      <p:sp>
        <p:nvSpPr>
          <p:cNvPr id="9" name="Oval 8">
            <a:extLst>
              <a:ext uri="{FF2B5EF4-FFF2-40B4-BE49-F238E27FC236}">
                <a16:creationId xmlns:a16="http://schemas.microsoft.com/office/drawing/2014/main" id="{40ABA81A-BD19-8FDE-DB20-CA30DD0C4D27}"/>
              </a:ext>
            </a:extLst>
          </p:cNvPr>
          <p:cNvSpPr/>
          <p:nvPr/>
        </p:nvSpPr>
        <p:spPr>
          <a:xfrm>
            <a:off x="3662549" y="1752380"/>
            <a:ext cx="7648575" cy="4448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oudy Old Style" panose="02020404030301010803"/>
              <a:ea typeface="+mn-ea"/>
              <a:cs typeface="+mn-cs"/>
            </a:endParaRPr>
          </a:p>
        </p:txBody>
      </p:sp>
      <p:sp>
        <p:nvSpPr>
          <p:cNvPr id="12" name="TextBox 11">
            <a:extLst>
              <a:ext uri="{FF2B5EF4-FFF2-40B4-BE49-F238E27FC236}">
                <a16:creationId xmlns:a16="http://schemas.microsoft.com/office/drawing/2014/main" id="{9C1213EA-7BB6-E053-E69B-D607240D42E9}"/>
              </a:ext>
            </a:extLst>
          </p:cNvPr>
          <p:cNvSpPr txBox="1"/>
          <p:nvPr/>
        </p:nvSpPr>
        <p:spPr>
          <a:xfrm>
            <a:off x="5026456" y="2523904"/>
            <a:ext cx="661401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oudy Old Style" panose="02020404030301010803"/>
                <a:ea typeface="+mn-ea"/>
                <a:cs typeface="+mn-cs"/>
              </a:rPr>
              <a:t> </a:t>
            </a:r>
            <a:r>
              <a:rPr kumimoji="0" lang="en-US" sz="2400" b="1" i="0" u="none" strike="noStrike" kern="1200" cap="none" spc="0" normalizeH="0" baseline="0" noProof="0" dirty="0">
                <a:ln>
                  <a:noFill/>
                </a:ln>
                <a:solidFill>
                  <a:srgbClr val="000000"/>
                </a:solidFill>
                <a:effectLst/>
                <a:uLnTx/>
                <a:uFillTx/>
                <a:latin typeface="Goudy Old Style" panose="02020404030301010803"/>
                <a:ea typeface="+mn-ea"/>
                <a:cs typeface="+mn-cs"/>
              </a:rPr>
              <a:t>For all patients with STEMI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Goudy Old Style" panose="02020404030301010803"/>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srgbClr val="000000"/>
                </a:solidFill>
                <a:effectLst/>
                <a:uLnTx/>
                <a:uFillTx/>
                <a:latin typeface="Goudy Old Style" panose="02020404030301010803"/>
                <a:ea typeface="+mn-ea"/>
                <a:cs typeface="+mn-cs"/>
              </a:rPr>
              <a:t>Adjunctive medical therapy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srgbClr val="000000"/>
                </a:solidFill>
                <a:effectLst/>
                <a:uLnTx/>
                <a:uFillTx/>
                <a:latin typeface="Goudy Old Style" panose="02020404030301010803"/>
                <a:ea typeface="+mn-ea"/>
                <a:cs typeface="+mn-cs"/>
              </a:rPr>
              <a:t>Continuous telemetry, serial ECG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srgbClr val="000000"/>
                </a:solidFill>
                <a:effectLst/>
                <a:uLnTx/>
                <a:uFillTx/>
                <a:latin typeface="Goudy Old Style" panose="02020404030301010803"/>
                <a:ea typeface="+mn-ea"/>
                <a:cs typeface="+mn-cs"/>
              </a:rPr>
              <a:t>Serum troponins every 4–6 hours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srgbClr val="000000"/>
                </a:solidFill>
                <a:effectLst/>
                <a:uLnTx/>
                <a:uFillTx/>
                <a:latin typeface="Goudy Old Style" panose="02020404030301010803"/>
                <a:ea typeface="+mn-ea"/>
                <a:cs typeface="+mn-cs"/>
              </a:rPr>
              <a:t>ICU level of care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Goudy Old Style" panose="02020404030301010803"/>
              <a:ea typeface="+mn-ea"/>
              <a:cs typeface="+mn-cs"/>
            </a:endParaRPr>
          </a:p>
        </p:txBody>
      </p:sp>
    </p:spTree>
    <p:extLst>
      <p:ext uri="{BB962C8B-B14F-4D97-AF65-F5344CB8AC3E}">
        <p14:creationId xmlns:p14="http://schemas.microsoft.com/office/powerpoint/2010/main" val="17205870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2D65EE-220B-E693-C686-6BF0DDF7169E}"/>
              </a:ext>
            </a:extLst>
          </p:cNvPr>
          <p:cNvPicPr>
            <a:picLocks noChangeAspect="1"/>
          </p:cNvPicPr>
          <p:nvPr/>
        </p:nvPicPr>
        <p:blipFill>
          <a:blip r:embed="rId2"/>
          <a:stretch>
            <a:fillRect/>
          </a:stretch>
        </p:blipFill>
        <p:spPr>
          <a:xfrm>
            <a:off x="186267" y="220134"/>
            <a:ext cx="9654549" cy="6417733"/>
          </a:xfrm>
          <a:prstGeom prst="rect">
            <a:avLst/>
          </a:prstGeom>
        </p:spPr>
      </p:pic>
      <p:sp>
        <p:nvSpPr>
          <p:cNvPr id="4" name="Oval 3">
            <a:extLst>
              <a:ext uri="{FF2B5EF4-FFF2-40B4-BE49-F238E27FC236}">
                <a16:creationId xmlns:a16="http://schemas.microsoft.com/office/drawing/2014/main" id="{0DA1E700-853D-AD51-9543-4CCF21C3D8B3}"/>
              </a:ext>
            </a:extLst>
          </p:cNvPr>
          <p:cNvSpPr/>
          <p:nvPr/>
        </p:nvSpPr>
        <p:spPr>
          <a:xfrm>
            <a:off x="7128933" y="220133"/>
            <a:ext cx="2421467" cy="8297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63F3A22-8936-87AE-BD0B-6C172E77647F}"/>
              </a:ext>
            </a:extLst>
          </p:cNvPr>
          <p:cNvPicPr>
            <a:picLocks noChangeAspect="1"/>
          </p:cNvPicPr>
          <p:nvPr/>
        </p:nvPicPr>
        <p:blipFill>
          <a:blip r:embed="rId3"/>
          <a:stretch>
            <a:fillRect/>
          </a:stretch>
        </p:blipFill>
        <p:spPr>
          <a:xfrm>
            <a:off x="10024533" y="2692400"/>
            <a:ext cx="1981200" cy="1981200"/>
          </a:xfrm>
          <a:prstGeom prst="rect">
            <a:avLst/>
          </a:prstGeom>
        </p:spPr>
      </p:pic>
    </p:spTree>
    <p:extLst>
      <p:ext uri="{BB962C8B-B14F-4D97-AF65-F5344CB8AC3E}">
        <p14:creationId xmlns:p14="http://schemas.microsoft.com/office/powerpoint/2010/main" val="26253111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3" name="Rectangle 13322">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panose="02020404030301010803"/>
              <a:ea typeface="+mn-ea"/>
              <a:cs typeface="+mn-cs"/>
            </a:endParaRPr>
          </a:p>
        </p:txBody>
      </p:sp>
      <p:sp>
        <p:nvSpPr>
          <p:cNvPr id="13325" name="Rectangle 13324">
            <a:extLst>
              <a:ext uri="{FF2B5EF4-FFF2-40B4-BE49-F238E27FC236}">
                <a16:creationId xmlns:a16="http://schemas.microsoft.com/office/drawing/2014/main" id="{C85092EC-A0A1-457B-A77A-118A7E047E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panose="02020404030301010803"/>
              <a:ea typeface="+mn-ea"/>
              <a:cs typeface="+mn-cs"/>
            </a:endParaRPr>
          </a:p>
        </p:txBody>
      </p:sp>
      <p:sp>
        <p:nvSpPr>
          <p:cNvPr id="13327" name="Rectangle 13326">
            <a:extLst>
              <a:ext uri="{FF2B5EF4-FFF2-40B4-BE49-F238E27FC236}">
                <a16:creationId xmlns:a16="http://schemas.microsoft.com/office/drawing/2014/main" id="{BA17D8B1-7092-4E5C-AFB2-2A1715976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panose="02020404030301010803"/>
              <a:ea typeface="+mn-ea"/>
              <a:cs typeface="+mn-cs"/>
            </a:endParaRPr>
          </a:p>
        </p:txBody>
      </p:sp>
      <p:sp>
        <p:nvSpPr>
          <p:cNvPr id="13329" name="Rectangle 13328">
            <a:extLst>
              <a:ext uri="{FF2B5EF4-FFF2-40B4-BE49-F238E27FC236}">
                <a16:creationId xmlns:a16="http://schemas.microsoft.com/office/drawing/2014/main" id="{2DC4AA0A-D9C3-4A0B-990D-1BCB0022A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1219386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oudy Old Style" panose="02020404030301010803"/>
              <a:ea typeface="+mn-ea"/>
              <a:cs typeface="+mn-cs"/>
            </a:endParaRPr>
          </a:p>
        </p:txBody>
      </p:sp>
      <p:sp>
        <p:nvSpPr>
          <p:cNvPr id="13331" name="Rectangle 13330">
            <a:extLst>
              <a:ext uri="{FF2B5EF4-FFF2-40B4-BE49-F238E27FC236}">
                <a16:creationId xmlns:a16="http://schemas.microsoft.com/office/drawing/2014/main" id="{370878C7-7719-40BD-AA97-751A856705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501" y="4212709"/>
            <a:ext cx="10905302" cy="1997060"/>
          </a:xfrm>
          <a:prstGeom prst="rect">
            <a:avLst/>
          </a:prstGeom>
          <a:solidFill>
            <a:srgbClr val="AAA081"/>
          </a:solidFill>
          <a:ln w="6350" cap="flat" cmpd="sng" algn="ctr">
            <a:noFill/>
            <a:prstDash val="solid"/>
          </a:ln>
          <a:effectLst>
            <a:outerShdw blurRad="50800" algn="ctr" rotWithShape="0">
              <a:prstClr val="black">
                <a:alpha val="66000"/>
              </a:prstClr>
            </a:outerShdw>
            <a:softEdge rad="0"/>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panose="02020404030301010803"/>
              <a:ea typeface="+mn-ea"/>
              <a:cs typeface="+mn-cs"/>
            </a:endParaRPr>
          </a:p>
        </p:txBody>
      </p:sp>
      <p:sp>
        <p:nvSpPr>
          <p:cNvPr id="13333" name="Rectangle 13332">
            <a:extLst>
              <a:ext uri="{FF2B5EF4-FFF2-40B4-BE49-F238E27FC236}">
                <a16:creationId xmlns:a16="http://schemas.microsoft.com/office/drawing/2014/main" id="{1D9D3865-C494-4C4A-8495-8245E9054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3348" y="4379135"/>
            <a:ext cx="10579608" cy="1664208"/>
          </a:xfrm>
          <a:prstGeom prst="rect">
            <a:avLst/>
          </a:prstGeom>
          <a:noFill/>
          <a:ln w="6350" cap="sq" cmpd="sng" algn="ctr">
            <a:solidFill>
              <a:srgbClr val="FFFFFF"/>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panose="02020404030301010803"/>
              <a:ea typeface="+mn-ea"/>
              <a:cs typeface="+mn-cs"/>
            </a:endParaRPr>
          </a:p>
        </p:txBody>
      </p:sp>
      <p:sp>
        <p:nvSpPr>
          <p:cNvPr id="2" name="Title 1">
            <a:extLst>
              <a:ext uri="{FF2B5EF4-FFF2-40B4-BE49-F238E27FC236}">
                <a16:creationId xmlns:a16="http://schemas.microsoft.com/office/drawing/2014/main" id="{CADF6005-D921-109A-CB24-D6BA51ED0EC8}"/>
              </a:ext>
            </a:extLst>
          </p:cNvPr>
          <p:cNvSpPr>
            <a:spLocks noGrp="1"/>
          </p:cNvSpPr>
          <p:nvPr>
            <p:ph type="title"/>
          </p:nvPr>
        </p:nvSpPr>
        <p:spPr>
          <a:xfrm>
            <a:off x="956234" y="4495894"/>
            <a:ext cx="4942542" cy="1444718"/>
          </a:xfrm>
        </p:spPr>
        <p:txBody>
          <a:bodyPr vert="horz" lIns="91440" tIns="45720" rIns="91440" bIns="45720" rtlCol="0" anchor="ctr">
            <a:normAutofit/>
          </a:bodyPr>
          <a:lstStyle/>
          <a:p>
            <a:pPr algn="ctr">
              <a:defRPr/>
            </a:pPr>
            <a:r>
              <a:rPr kumimoji="0" lang="en-US" sz="3100" b="1" i="1" u="none" strike="noStrike" spc="0" normalizeH="0" noProof="0" dirty="0">
                <a:ln>
                  <a:noFill/>
                </a:ln>
                <a:solidFill>
                  <a:srgbClr val="FF0000"/>
                </a:solidFill>
                <a:uLnTx/>
                <a:uFillTx/>
              </a:rPr>
              <a:t>Remember important </a:t>
            </a:r>
            <a:r>
              <a:rPr lang="en-US" sz="3100" b="1" spc="0" dirty="0">
                <a:solidFill>
                  <a:srgbClr val="FF0000"/>
                </a:solidFill>
              </a:rPr>
              <a:t>Life threating conditions  causing chest pain</a:t>
            </a:r>
          </a:p>
        </p:txBody>
      </p:sp>
      <p:pic>
        <p:nvPicPr>
          <p:cNvPr id="13318" name="Picture 5">
            <a:extLst>
              <a:ext uri="{FF2B5EF4-FFF2-40B4-BE49-F238E27FC236}">
                <a16:creationId xmlns:a16="http://schemas.microsoft.com/office/drawing/2014/main" id="{41FFCCCE-2946-5002-678B-F14B862E83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71855" y="910839"/>
            <a:ext cx="2729087" cy="31647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descr="Image result for pulmonary embolism ct scan">
            <a:extLst>
              <a:ext uri="{FF2B5EF4-FFF2-40B4-BE49-F238E27FC236}">
                <a16:creationId xmlns:a16="http://schemas.microsoft.com/office/drawing/2014/main" id="{140260E1-D9EB-CDB7-8EE7-70AEFF25E09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99943" y="1167001"/>
            <a:ext cx="2518672" cy="2529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4">
            <a:extLst>
              <a:ext uri="{FF2B5EF4-FFF2-40B4-BE49-F238E27FC236}">
                <a16:creationId xmlns:a16="http://schemas.microsoft.com/office/drawing/2014/main" id="{1B0D70A2-5C92-9CF6-39EC-F269801A01CB}"/>
              </a:ext>
            </a:extLst>
          </p:cNvPr>
          <p:cNvPicPr>
            <a:picLocks noChangeAspect="1"/>
          </p:cNvPicPr>
          <p:nvPr/>
        </p:nvPicPr>
        <p:blipFill rotWithShape="1">
          <a:blip r:embed="rId4">
            <a:extLst>
              <a:ext uri="{28A0092B-C50C-407E-A947-70E740481C1C}">
                <a14:useLocalDpi xmlns:a14="http://schemas.microsoft.com/office/drawing/2010/main" val="0"/>
              </a:ext>
            </a:extLst>
          </a:blip>
          <a:srcRect l="18413" t="138" r="17121"/>
          <a:stretch/>
        </p:blipFill>
        <p:spPr bwMode="auto">
          <a:xfrm>
            <a:off x="6253311" y="1167001"/>
            <a:ext cx="2496369" cy="26342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2" descr="Image result for pneumothorax chest x ray">
            <a:extLst>
              <a:ext uri="{FF2B5EF4-FFF2-40B4-BE49-F238E27FC236}">
                <a16:creationId xmlns:a16="http://schemas.microsoft.com/office/drawing/2014/main" id="{D71D1CA4-63CB-2D34-2EA3-269D4F2890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5229" r="52039"/>
          <a:stretch>
            <a:fillRect/>
          </a:stretch>
        </p:blipFill>
        <p:spPr bwMode="auto">
          <a:xfrm>
            <a:off x="8989932" y="982466"/>
            <a:ext cx="2939543" cy="30930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335" name="Straight Connector 13334">
            <a:extLst>
              <a:ext uri="{FF2B5EF4-FFF2-40B4-BE49-F238E27FC236}">
                <a16:creationId xmlns:a16="http://schemas.microsoft.com/office/drawing/2014/main" id="{B78EE79F-FCAA-4CF9-9746-730B51FC4C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634895"/>
            <a:ext cx="0" cy="1152689"/>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82F1FE2-4118-3EA9-E302-F0AFAF29DE2B}"/>
              </a:ext>
            </a:extLst>
          </p:cNvPr>
          <p:cNvSpPr txBox="1"/>
          <p:nvPr/>
        </p:nvSpPr>
        <p:spPr>
          <a:xfrm>
            <a:off x="6256866" y="4495894"/>
            <a:ext cx="4978899" cy="1444718"/>
          </a:xfrm>
          <a:prstGeom prst="rect">
            <a:avLst/>
          </a:prstGeom>
        </p:spPr>
        <p:txBody>
          <a:bodyPr vert="horz" lIns="91440" tIns="45720" rIns="91440" bIns="45720" rtlCol="0" anchor="ctr">
            <a:normAutofit/>
          </a:bodyPr>
          <a:lstStyle/>
          <a:p>
            <a:pPr marL="0" marR="0" lvl="0" indent="-182880" algn="l" defTabSz="914400" rtl="0" eaLnBrk="1" fontAlgn="auto" latinLnBrk="0" hangingPunct="1">
              <a:lnSpc>
                <a:spcPct val="100000"/>
              </a:lnSpc>
              <a:spcBef>
                <a:spcPct val="0"/>
              </a:spcBef>
              <a:spcAft>
                <a:spcPts val="600"/>
              </a:spcAft>
              <a:buClr>
                <a:srgbClr val="FFFFFF">
                  <a:lumMod val="85000"/>
                  <a:lumOff val="15000"/>
                </a:srgbClr>
              </a:buClr>
              <a:buSzTx/>
              <a:buFont typeface="Garamond" pitchFamily="18" charset="0"/>
              <a:buChar char="◦"/>
              <a:tabLst/>
              <a:defRPr/>
            </a:pPr>
            <a:r>
              <a:rPr kumimoji="0" lang="en-US" altLang="ar-EG" sz="1800" b="1" i="0" u="none" strike="noStrike" kern="1200" cap="none" spc="0" normalizeH="0" baseline="0" noProof="0" dirty="0">
                <a:ln>
                  <a:noFill/>
                </a:ln>
                <a:solidFill>
                  <a:srgbClr val="FF0000"/>
                </a:solidFill>
                <a:effectLst/>
                <a:highlight>
                  <a:srgbClr val="FFFF00"/>
                </a:highlight>
                <a:uLnTx/>
                <a:uFillTx/>
                <a:latin typeface="Goudy Old Style" panose="02020404030301010803"/>
                <a:ea typeface="+mn-ea"/>
                <a:cs typeface="Tahoma" panose="020B0604030504040204" pitchFamily="34" charset="0"/>
              </a:rPr>
              <a:t>They </a:t>
            </a:r>
          </a:p>
          <a:p>
            <a:pPr marL="0" marR="0" lvl="0" indent="-182880" algn="l" defTabSz="914400" rtl="0" eaLnBrk="1" fontAlgn="auto" latinLnBrk="0" hangingPunct="1">
              <a:lnSpc>
                <a:spcPct val="100000"/>
              </a:lnSpc>
              <a:spcBef>
                <a:spcPct val="0"/>
              </a:spcBef>
              <a:spcAft>
                <a:spcPts val="600"/>
              </a:spcAft>
              <a:buClr>
                <a:srgbClr val="FFFFFF">
                  <a:lumMod val="85000"/>
                  <a:lumOff val="15000"/>
                </a:srgbClr>
              </a:buClr>
              <a:buSzTx/>
              <a:buFont typeface="Garamond" pitchFamily="18" charset="0"/>
              <a:buChar char="◦"/>
              <a:tabLst/>
              <a:defRPr/>
            </a:pPr>
            <a:r>
              <a:rPr kumimoji="0" lang="en-US" altLang="ar-EG" sz="1800" b="1" i="0" u="none" strike="noStrike" kern="1200" cap="none" spc="0" normalizeH="0" baseline="0" noProof="0" dirty="0">
                <a:ln>
                  <a:noFill/>
                </a:ln>
                <a:solidFill>
                  <a:srgbClr val="FF0000"/>
                </a:solidFill>
                <a:effectLst/>
                <a:highlight>
                  <a:srgbClr val="FFFF00"/>
                </a:highlight>
                <a:uLnTx/>
                <a:uFillTx/>
                <a:latin typeface="Goudy Old Style" panose="02020404030301010803"/>
                <a:ea typeface="+mn-ea"/>
                <a:cs typeface="Tahoma" panose="020B0604030504040204" pitchFamily="34" charset="0"/>
              </a:rPr>
              <a:t>Can’t</a:t>
            </a:r>
          </a:p>
          <a:p>
            <a:pPr marL="0" marR="0" lvl="0" indent="-182880" algn="l" defTabSz="914400" rtl="0" eaLnBrk="1" fontAlgn="auto" latinLnBrk="0" hangingPunct="1">
              <a:lnSpc>
                <a:spcPct val="100000"/>
              </a:lnSpc>
              <a:spcBef>
                <a:spcPct val="0"/>
              </a:spcBef>
              <a:spcAft>
                <a:spcPts val="600"/>
              </a:spcAft>
              <a:buClr>
                <a:srgbClr val="FFFFFF">
                  <a:lumMod val="85000"/>
                  <a:lumOff val="15000"/>
                </a:srgbClr>
              </a:buClr>
              <a:buSzTx/>
              <a:buFont typeface="Garamond" pitchFamily="18" charset="0"/>
              <a:buChar char="◦"/>
              <a:tabLst/>
              <a:defRPr/>
            </a:pPr>
            <a:r>
              <a:rPr kumimoji="0" lang="en-US" altLang="ar-EG" sz="1800" b="1" i="0" u="none" strike="noStrike" kern="1200" cap="none" spc="0" normalizeH="0" baseline="0" noProof="0" dirty="0">
                <a:ln>
                  <a:noFill/>
                </a:ln>
                <a:solidFill>
                  <a:srgbClr val="FF0000"/>
                </a:solidFill>
                <a:effectLst/>
                <a:highlight>
                  <a:srgbClr val="FFFF00"/>
                </a:highlight>
                <a:uLnTx/>
                <a:uFillTx/>
                <a:latin typeface="Goudy Old Style" panose="02020404030301010803"/>
                <a:ea typeface="+mn-ea"/>
                <a:cs typeface="Tahoma" panose="020B0604030504040204" pitchFamily="34" charset="0"/>
              </a:rPr>
              <a:t>Misses</a:t>
            </a:r>
          </a:p>
        </p:txBody>
      </p:sp>
    </p:spTree>
    <p:extLst>
      <p:ext uri="{BB962C8B-B14F-4D97-AF65-F5344CB8AC3E}">
        <p14:creationId xmlns:p14="http://schemas.microsoft.com/office/powerpoint/2010/main" val="899205241"/>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3" y="0"/>
            <a:ext cx="142074"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Video 4">
            <a:extLst>
              <a:ext uri="{FF2B5EF4-FFF2-40B4-BE49-F238E27FC236}">
                <a16:creationId xmlns:a16="http://schemas.microsoft.com/office/drawing/2014/main" id="{93901335-3EB4-AFC4-8F7B-FE12AB2A113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5597525" y="642938"/>
            <a:ext cx="5815013" cy="4094162"/>
          </a:xfrm>
          <a:prstGeom prst="rect">
            <a:avLst/>
          </a:prstGeom>
        </p:spPr>
      </p:pic>
      <p:pic>
        <p:nvPicPr>
          <p:cNvPr id="6" name="Picture 5" descr="A picture containing clipart&#10;&#10;Description automatically generated">
            <a:extLst>
              <a:ext uri="{FF2B5EF4-FFF2-40B4-BE49-F238E27FC236}">
                <a16:creationId xmlns:a16="http://schemas.microsoft.com/office/drawing/2014/main" id="{2DA35EFE-09B8-BF8F-36EC-09FDC0A6E3D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597525" y="3952875"/>
            <a:ext cx="5815013" cy="2262188"/>
          </a:xfrm>
          <a:prstGeom prst="rect">
            <a:avLst/>
          </a:prstGeom>
        </p:spPr>
      </p:pic>
      <p:sp>
        <p:nvSpPr>
          <p:cNvPr id="2" name="Title 1"/>
          <p:cNvSpPr>
            <a:spLocks noGrp="1"/>
          </p:cNvSpPr>
          <p:nvPr>
            <p:ph type="title"/>
          </p:nvPr>
        </p:nvSpPr>
        <p:spPr>
          <a:xfrm>
            <a:off x="4963285" y="5511177"/>
            <a:ext cx="3335594" cy="1346823"/>
          </a:xfrm>
        </p:spPr>
        <p:txBody>
          <a:bodyPr vert="horz" lIns="91440" tIns="45720" rIns="91440" bIns="45720" rtlCol="0" anchor="ctr">
            <a:normAutofit/>
          </a:bodyPr>
          <a:lstStyle/>
          <a:p>
            <a:r>
              <a:rPr lang="en-US" sz="6000" b="1" kern="1200" dirty="0">
                <a:solidFill>
                  <a:srgbClr val="FF0000"/>
                </a:solidFill>
                <a:latin typeface="+mj-lt"/>
                <a:ea typeface="+mj-ea"/>
                <a:cs typeface="+mj-cs"/>
              </a:rPr>
              <a:t>Thank you</a:t>
            </a:r>
          </a:p>
        </p:txBody>
      </p:sp>
      <p:sp>
        <p:nvSpPr>
          <p:cNvPr id="3" name="Slide Number Placeholder 2"/>
          <p:cNvSpPr>
            <a:spLocks noGrp="1"/>
          </p:cNvSpPr>
          <p:nvPr>
            <p:ph type="sldNum" sz="quarter" idx="12"/>
          </p:nvPr>
        </p:nvSpPr>
        <p:spPr>
          <a:xfrm>
            <a:off x="11000232" y="6108192"/>
            <a:ext cx="548640" cy="548640"/>
          </a:xfrm>
          <a:prstGeom prst="ellipse">
            <a:avLst/>
          </a:prstGeom>
          <a:solidFill>
            <a:srgbClr val="898989"/>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8DD61E0A-BD3C-4D0C-90A6-15B44246EDC9}" type="slidenum">
              <a:rPr kumimoji="0" lang="en-US" sz="1500" b="0" i="0" u="none" strike="noStrike" kern="1200" cap="none" spc="0" normalizeH="0" baseline="0" noProof="0">
                <a:ln>
                  <a:noFill/>
                </a:ln>
                <a:solidFill>
                  <a:srgbClr val="FFFFFF">
                    <a:alpha val="80000"/>
                  </a:srgb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40</a:t>
            </a:fld>
            <a:endParaRPr kumimoji="0" lang="en-US" sz="1500" b="0" i="0" u="none" strike="noStrike" kern="1200" cap="none" spc="0" normalizeH="0" baseline="0" noProof="0">
              <a:ln>
                <a:noFill/>
              </a:ln>
              <a:solidFill>
                <a:srgbClr val="FFFFFF">
                  <a:alpha val="8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BF7EBEB-725B-0F0D-A9E5-76ABF5B212F0}"/>
              </a:ext>
            </a:extLst>
          </p:cNvPr>
          <p:cNvSpPr txBox="1"/>
          <p:nvPr/>
        </p:nvSpPr>
        <p:spPr>
          <a:xfrm>
            <a:off x="512064" y="642938"/>
            <a:ext cx="298094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Calibri" panose="020F0502020204030204"/>
                <a:ea typeface="+mn-ea"/>
                <a:cs typeface="+mn-cs"/>
              </a:rPr>
              <a:t>References</a:t>
            </a:r>
          </a:p>
        </p:txBody>
      </p:sp>
      <p:sp>
        <p:nvSpPr>
          <p:cNvPr id="7" name="TextBox 6">
            <a:extLst>
              <a:ext uri="{FF2B5EF4-FFF2-40B4-BE49-F238E27FC236}">
                <a16:creationId xmlns:a16="http://schemas.microsoft.com/office/drawing/2014/main" id="{56DDAC0E-579F-F1F9-63EA-105FA1561443}"/>
              </a:ext>
            </a:extLst>
          </p:cNvPr>
          <p:cNvSpPr txBox="1"/>
          <p:nvPr/>
        </p:nvSpPr>
        <p:spPr>
          <a:xfrm>
            <a:off x="704088" y="1947672"/>
            <a:ext cx="34564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Kumar &amp; Clark P: </a:t>
            </a:r>
            <a:r>
              <a:rPr kumimoji="0" lang="en-GB" sz="1800" b="1" i="0" u="none" strike="noStrike" kern="1200" cap="none" spc="0" normalizeH="0" baseline="0" noProof="0" dirty="0">
                <a:ln>
                  <a:noFill/>
                </a:ln>
                <a:solidFill>
                  <a:prstClr val="black"/>
                </a:solidFill>
                <a:effectLst/>
                <a:highlight>
                  <a:srgbClr val="FFFF00"/>
                </a:highlight>
                <a:uLnTx/>
                <a:uFillTx/>
                <a:latin typeface="HelveticaNeueLTStd-Bd"/>
                <a:ea typeface="+mn-ea"/>
                <a:cs typeface="+mn-cs"/>
              </a:rPr>
              <a:t>1079-1091</a:t>
            </a:r>
            <a:endParaRPr kumimoji="0" lang="en-GB" sz="1800" b="1" i="0" u="none" strike="noStrike" kern="120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EC6D3B8-B853-9DE1-8DB7-411956A954FD}"/>
              </a:ext>
            </a:extLst>
          </p:cNvPr>
          <p:cNvPicPr>
            <a:picLocks noChangeAspect="1"/>
          </p:cNvPicPr>
          <p:nvPr/>
        </p:nvPicPr>
        <p:blipFill>
          <a:blip r:embed="rId7"/>
          <a:stretch>
            <a:fillRect/>
          </a:stretch>
        </p:blipFill>
        <p:spPr>
          <a:xfrm>
            <a:off x="367017" y="3144943"/>
            <a:ext cx="1854477" cy="1939026"/>
          </a:xfrm>
          <a:prstGeom prst="rect">
            <a:avLst/>
          </a:prstGeom>
        </p:spPr>
      </p:pic>
      <p:pic>
        <p:nvPicPr>
          <p:cNvPr id="9" name="Picture 8">
            <a:extLst>
              <a:ext uri="{FF2B5EF4-FFF2-40B4-BE49-F238E27FC236}">
                <a16:creationId xmlns:a16="http://schemas.microsoft.com/office/drawing/2014/main" id="{8970A488-35B6-616E-96B2-F76AB30BFB09}"/>
              </a:ext>
            </a:extLst>
          </p:cNvPr>
          <p:cNvPicPr>
            <a:picLocks noChangeAspect="1"/>
          </p:cNvPicPr>
          <p:nvPr/>
        </p:nvPicPr>
        <p:blipFill>
          <a:blip r:embed="rId8"/>
          <a:stretch>
            <a:fillRect/>
          </a:stretch>
        </p:blipFill>
        <p:spPr>
          <a:xfrm>
            <a:off x="2468381" y="3144943"/>
            <a:ext cx="1939026" cy="19390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628" name="Video 26627">
            <a:extLst>
              <a:ext uri="{FF2B5EF4-FFF2-40B4-BE49-F238E27FC236}">
                <a16:creationId xmlns:a16="http://schemas.microsoft.com/office/drawing/2014/main" id="{3342D743-50F5-8460-AF45-D4B7D2E2931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84" r="-1" b="-1"/>
          <a:stretch/>
        </p:blipFill>
        <p:spPr>
          <a:xfrm>
            <a:off x="20" y="-22"/>
            <a:ext cx="12191977" cy="6858022"/>
          </a:xfrm>
          <a:prstGeom prst="rect">
            <a:avLst/>
          </a:prstGeom>
        </p:spPr>
      </p:pic>
      <p:sp>
        <p:nvSpPr>
          <p:cNvPr id="26632" name="Rectangle 26631">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panose="02020404030301010803"/>
              <a:ea typeface="+mn-ea"/>
              <a:cs typeface="+mn-cs"/>
            </a:endParaRPr>
          </a:p>
        </p:txBody>
      </p:sp>
      <p:sp>
        <p:nvSpPr>
          <p:cNvPr id="26625" name="Title 1">
            <a:extLst>
              <a:ext uri="{FF2B5EF4-FFF2-40B4-BE49-F238E27FC236}">
                <a16:creationId xmlns:a16="http://schemas.microsoft.com/office/drawing/2014/main" id="{3C2F3E48-EE62-777C-175B-B0E716BEF772}"/>
              </a:ext>
            </a:extLst>
          </p:cNvPr>
          <p:cNvSpPr>
            <a:spLocks noGrp="1"/>
          </p:cNvSpPr>
          <p:nvPr>
            <p:ph type="ctrTitle"/>
          </p:nvPr>
        </p:nvSpPr>
        <p:spPr>
          <a:xfrm>
            <a:off x="244354" y="433285"/>
            <a:ext cx="5452529" cy="1055882"/>
          </a:xfrm>
        </p:spPr>
        <p:txBody>
          <a:bodyPr anchor="t">
            <a:normAutofit fontScale="90000"/>
          </a:bodyPr>
          <a:lstStyle/>
          <a:p>
            <a:pPr algn="l">
              <a:defRPr/>
            </a:pPr>
            <a:r>
              <a:rPr lang="en-US" altLang="en-US" sz="6000" b="1" dirty="0">
                <a:solidFill>
                  <a:schemeClr val="bg1"/>
                </a:solidFill>
              </a:rPr>
              <a:t>Initial Approach</a:t>
            </a:r>
            <a:br>
              <a:rPr lang="en-US" altLang="en-US" sz="6000" dirty="0">
                <a:solidFill>
                  <a:schemeClr val="bg1"/>
                </a:solidFill>
              </a:rPr>
            </a:br>
            <a:endParaRPr lang="en-US" altLang="en-US" sz="6000" dirty="0">
              <a:solidFill>
                <a:schemeClr val="bg1"/>
              </a:solidFill>
            </a:endParaRPr>
          </a:p>
        </p:txBody>
      </p:sp>
      <p:sp>
        <p:nvSpPr>
          <p:cNvPr id="26634" name="Rectangle 26633">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731935" y="1397930"/>
            <a:ext cx="6858003" cy="4062128"/>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panose="02020404030301010803"/>
              <a:ea typeface="+mn-ea"/>
              <a:cs typeface="+mn-cs"/>
            </a:endParaRPr>
          </a:p>
        </p:txBody>
      </p:sp>
      <p:pic>
        <p:nvPicPr>
          <p:cNvPr id="6" name="Picture 5">
            <a:extLst>
              <a:ext uri="{FF2B5EF4-FFF2-40B4-BE49-F238E27FC236}">
                <a16:creationId xmlns:a16="http://schemas.microsoft.com/office/drawing/2014/main" id="{2889E736-24AB-7F40-AA2C-131C72E7D1F6}"/>
              </a:ext>
            </a:extLst>
          </p:cNvPr>
          <p:cNvPicPr>
            <a:picLocks noChangeAspect="1"/>
          </p:cNvPicPr>
          <p:nvPr/>
        </p:nvPicPr>
        <p:blipFill>
          <a:blip r:embed="rId6"/>
          <a:stretch>
            <a:fillRect/>
          </a:stretch>
        </p:blipFill>
        <p:spPr>
          <a:xfrm>
            <a:off x="-3054" y="3100780"/>
            <a:ext cx="2754658" cy="2624590"/>
          </a:xfrm>
          <a:prstGeom prst="rect">
            <a:avLst/>
          </a:prstGeom>
        </p:spPr>
      </p:pic>
      <p:pic>
        <p:nvPicPr>
          <p:cNvPr id="8" name="Picture 7" descr="A gloved hand holding a syringe&#10;&#10;Description automatically generated">
            <a:extLst>
              <a:ext uri="{FF2B5EF4-FFF2-40B4-BE49-F238E27FC236}">
                <a16:creationId xmlns:a16="http://schemas.microsoft.com/office/drawing/2014/main" id="{2ACBD78C-1FCE-CC3F-F919-C3FA9362BA9A}"/>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325624" y="2904940"/>
            <a:ext cx="2470482" cy="1791099"/>
          </a:xfrm>
          <a:prstGeom prst="rect">
            <a:avLst/>
          </a:prstGeom>
        </p:spPr>
      </p:pic>
      <p:sp>
        <p:nvSpPr>
          <p:cNvPr id="9" name="TextBox 8">
            <a:extLst>
              <a:ext uri="{FF2B5EF4-FFF2-40B4-BE49-F238E27FC236}">
                <a16:creationId xmlns:a16="http://schemas.microsoft.com/office/drawing/2014/main" id="{2526E338-07A6-D4C0-1C0B-5477E8F93B2D}"/>
              </a:ext>
            </a:extLst>
          </p:cNvPr>
          <p:cNvSpPr txBox="1"/>
          <p:nvPr/>
        </p:nvSpPr>
        <p:spPr>
          <a:xfrm>
            <a:off x="5596000" y="3649980"/>
            <a:ext cx="1000000"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Goudy Old Style" panose="02020404030301010803"/>
                <a:ea typeface="+mn-ea"/>
                <a:cs typeface="+mn-cs"/>
                <a:hlinkClick r:id="rId8" tooltip="https://www.aliem.com/approach-difficult-vascular-access/"/>
              </a:rPr>
              <a:t>This Photo</a:t>
            </a:r>
            <a:r>
              <a:rPr kumimoji="0" lang="en-US" sz="900" b="0" i="0" u="none" strike="noStrike" kern="1200" cap="none" spc="0" normalizeH="0" baseline="0" noProof="0">
                <a:ln>
                  <a:noFill/>
                </a:ln>
                <a:solidFill>
                  <a:srgbClr val="000000"/>
                </a:solidFill>
                <a:effectLst/>
                <a:uLnTx/>
                <a:uFillTx/>
                <a:latin typeface="Goudy Old Style" panose="02020404030301010803"/>
                <a:ea typeface="+mn-ea"/>
                <a:cs typeface="+mn-cs"/>
              </a:rPr>
              <a:t> by Unknown Author is licensed under </a:t>
            </a:r>
            <a:r>
              <a:rPr kumimoji="0" lang="en-US" sz="900" b="0" i="0" u="none" strike="noStrike" kern="1200" cap="none" spc="0" normalizeH="0" baseline="0" noProof="0">
                <a:ln>
                  <a:noFill/>
                </a:ln>
                <a:solidFill>
                  <a:srgbClr val="000000"/>
                </a:solidFill>
                <a:effectLst/>
                <a:uLnTx/>
                <a:uFillTx/>
                <a:latin typeface="Goudy Old Style" panose="02020404030301010803"/>
                <a:ea typeface="+mn-ea"/>
                <a:cs typeface="+mn-cs"/>
                <a:hlinkClick r:id="rId9" tooltip="https://creativecommons.org/licenses/by-nc-nd/3.0/"/>
              </a:rPr>
              <a:t>CC BY-NC-ND</a:t>
            </a:r>
            <a:endParaRPr kumimoji="0" lang="en-US" sz="900" b="0" i="0" u="none" strike="noStrike" kern="1200" cap="none" spc="0" normalizeH="0" baseline="0" noProof="0">
              <a:ln>
                <a:noFill/>
              </a:ln>
              <a:solidFill>
                <a:srgbClr val="000000"/>
              </a:solidFill>
              <a:effectLst/>
              <a:uLnTx/>
              <a:uFillTx/>
              <a:latin typeface="Goudy Old Style" panose="02020404030301010803"/>
              <a:ea typeface="+mn-ea"/>
              <a:cs typeface="+mn-cs"/>
            </a:endParaRPr>
          </a:p>
        </p:txBody>
      </p:sp>
      <p:pic>
        <p:nvPicPr>
          <p:cNvPr id="10" name="Picture 9">
            <a:extLst>
              <a:ext uri="{FF2B5EF4-FFF2-40B4-BE49-F238E27FC236}">
                <a16:creationId xmlns:a16="http://schemas.microsoft.com/office/drawing/2014/main" id="{A5E6035A-734C-2E9C-6068-FE49A03811C3}"/>
              </a:ext>
            </a:extLst>
          </p:cNvPr>
          <p:cNvPicPr>
            <a:picLocks noChangeAspect="1"/>
          </p:cNvPicPr>
          <p:nvPr/>
        </p:nvPicPr>
        <p:blipFill>
          <a:blip r:embed="rId10"/>
          <a:stretch>
            <a:fillRect/>
          </a:stretch>
        </p:blipFill>
        <p:spPr>
          <a:xfrm>
            <a:off x="7397185" y="632213"/>
            <a:ext cx="2378705" cy="2468567"/>
          </a:xfrm>
          <a:prstGeom prst="rect">
            <a:avLst/>
          </a:prstGeom>
        </p:spPr>
      </p:pic>
      <p:pic>
        <p:nvPicPr>
          <p:cNvPr id="11" name="Picture 10">
            <a:extLst>
              <a:ext uri="{FF2B5EF4-FFF2-40B4-BE49-F238E27FC236}">
                <a16:creationId xmlns:a16="http://schemas.microsoft.com/office/drawing/2014/main" id="{63059C2C-957E-9243-1904-EC0D09F2C08B}"/>
              </a:ext>
            </a:extLst>
          </p:cNvPr>
          <p:cNvPicPr>
            <a:picLocks noChangeAspect="1"/>
          </p:cNvPicPr>
          <p:nvPr/>
        </p:nvPicPr>
        <p:blipFill>
          <a:blip r:embed="rId11"/>
          <a:stretch>
            <a:fillRect/>
          </a:stretch>
        </p:blipFill>
        <p:spPr>
          <a:xfrm>
            <a:off x="4907953" y="1368580"/>
            <a:ext cx="2255551" cy="2331227"/>
          </a:xfrm>
          <a:prstGeom prst="rect">
            <a:avLst/>
          </a:prstGeom>
        </p:spPr>
      </p:pic>
      <p:pic>
        <p:nvPicPr>
          <p:cNvPr id="12" name="Picture 11">
            <a:extLst>
              <a:ext uri="{FF2B5EF4-FFF2-40B4-BE49-F238E27FC236}">
                <a16:creationId xmlns:a16="http://schemas.microsoft.com/office/drawing/2014/main" id="{72301C23-A62A-0A68-02DA-4B6302FDB37D}"/>
              </a:ext>
            </a:extLst>
          </p:cNvPr>
          <p:cNvPicPr>
            <a:picLocks noChangeAspect="1"/>
          </p:cNvPicPr>
          <p:nvPr/>
        </p:nvPicPr>
        <p:blipFill>
          <a:blip r:embed="rId12"/>
          <a:stretch>
            <a:fillRect/>
          </a:stretch>
        </p:blipFill>
        <p:spPr>
          <a:xfrm>
            <a:off x="9880114" y="-22772"/>
            <a:ext cx="2310584" cy="3023878"/>
          </a:xfrm>
          <a:prstGeom prst="rect">
            <a:avLst/>
          </a:prstGeom>
        </p:spPr>
      </p:pic>
      <p:grpSp>
        <p:nvGrpSpPr>
          <p:cNvPr id="15" name="Group 14">
            <a:extLst>
              <a:ext uri="{FF2B5EF4-FFF2-40B4-BE49-F238E27FC236}">
                <a16:creationId xmlns:a16="http://schemas.microsoft.com/office/drawing/2014/main" id="{13CF09D9-D27D-1901-CF74-6868AB6F0F9A}"/>
              </a:ext>
            </a:extLst>
          </p:cNvPr>
          <p:cNvGrpSpPr/>
          <p:nvPr/>
        </p:nvGrpSpPr>
        <p:grpSpPr>
          <a:xfrm>
            <a:off x="7841043" y="3428989"/>
            <a:ext cx="1675737" cy="2054968"/>
            <a:chOff x="7822938" y="3407326"/>
            <a:chExt cx="1675737" cy="2054968"/>
          </a:xfrm>
        </p:grpSpPr>
        <p:pic>
          <p:nvPicPr>
            <p:cNvPr id="13" name="Picture 12">
              <a:extLst>
                <a:ext uri="{FF2B5EF4-FFF2-40B4-BE49-F238E27FC236}">
                  <a16:creationId xmlns:a16="http://schemas.microsoft.com/office/drawing/2014/main" id="{B84AFF75-0F8B-89D4-8E6E-6BAF5CFDB343}"/>
                </a:ext>
              </a:extLst>
            </p:cNvPr>
            <p:cNvPicPr>
              <a:picLocks noChangeAspect="1"/>
            </p:cNvPicPr>
            <p:nvPr/>
          </p:nvPicPr>
          <p:blipFill>
            <a:blip r:embed="rId13"/>
            <a:stretch>
              <a:fillRect/>
            </a:stretch>
          </p:blipFill>
          <p:spPr>
            <a:xfrm>
              <a:off x="7822938" y="3407326"/>
              <a:ext cx="1636857" cy="2054968"/>
            </a:xfrm>
            <a:prstGeom prst="rect">
              <a:avLst/>
            </a:prstGeom>
          </p:spPr>
        </p:pic>
        <p:sp>
          <p:nvSpPr>
            <p:cNvPr id="14" name="TextBox 13">
              <a:extLst>
                <a:ext uri="{FF2B5EF4-FFF2-40B4-BE49-F238E27FC236}">
                  <a16:creationId xmlns:a16="http://schemas.microsoft.com/office/drawing/2014/main" id="{5EB1D576-365F-DBD9-9359-254D812E91C1}"/>
                </a:ext>
              </a:extLst>
            </p:cNvPr>
            <p:cNvSpPr txBox="1"/>
            <p:nvPr/>
          </p:nvSpPr>
          <p:spPr>
            <a:xfrm>
              <a:off x="8586537" y="4579278"/>
              <a:ext cx="91213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12529"/>
                  </a:solidFill>
                  <a:effectLst/>
                  <a:uLnTx/>
                  <a:uFillTx/>
                  <a:latin typeface="system-ui"/>
                  <a:ea typeface="+mn-ea"/>
                  <a:cs typeface="+mn-cs"/>
                </a:rPr>
                <a:t>300mg</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6" name="Picture 15">
            <a:extLst>
              <a:ext uri="{FF2B5EF4-FFF2-40B4-BE49-F238E27FC236}">
                <a16:creationId xmlns:a16="http://schemas.microsoft.com/office/drawing/2014/main" id="{2E7007F1-80C9-891C-B182-CE7B86D06A95}"/>
              </a:ext>
            </a:extLst>
          </p:cNvPr>
          <p:cNvPicPr>
            <a:picLocks noChangeAspect="1"/>
          </p:cNvPicPr>
          <p:nvPr/>
        </p:nvPicPr>
        <p:blipFill>
          <a:blip r:embed="rId14"/>
          <a:stretch>
            <a:fillRect/>
          </a:stretch>
        </p:blipFill>
        <p:spPr>
          <a:xfrm>
            <a:off x="9596493" y="3221995"/>
            <a:ext cx="2310584" cy="2503375"/>
          </a:xfrm>
          <a:prstGeom prst="rect">
            <a:avLst/>
          </a:prstGeom>
        </p:spPr>
      </p:pic>
    </p:spTree>
    <p:extLst>
      <p:ext uri="{BB962C8B-B14F-4D97-AF65-F5344CB8AC3E}">
        <p14:creationId xmlns:p14="http://schemas.microsoft.com/office/powerpoint/2010/main" val="136607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17" fill="hold"/>
                                        <p:tgtEl>
                                          <p:spTgt spid="2662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style.rotation</p:attrName>
                                        </p:attrNameLst>
                                      </p:cBhvr>
                                      <p:tavLst>
                                        <p:tav tm="0">
                                          <p:val>
                                            <p:fltVal val="90"/>
                                          </p:val>
                                        </p:tav>
                                        <p:tav tm="100000">
                                          <p:val>
                                            <p:fltVal val="0"/>
                                          </p:val>
                                        </p:tav>
                                      </p:tavLst>
                                    </p:anim>
                                    <p:animEffect transition="in" filter="fade">
                                      <p:cBhvr>
                                        <p:cTn id="26" dur="1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1000" fill="hold"/>
                                        <p:tgtEl>
                                          <p:spTgt spid="15"/>
                                        </p:tgtEl>
                                        <p:attrNameLst>
                                          <p:attrName>ppt_w</p:attrName>
                                        </p:attrNameLst>
                                      </p:cBhvr>
                                      <p:tavLst>
                                        <p:tav tm="0">
                                          <p:val>
                                            <p:fltVal val="0"/>
                                          </p:val>
                                        </p:tav>
                                        <p:tav tm="100000">
                                          <p:val>
                                            <p:strVal val="#ppt_w"/>
                                          </p:val>
                                        </p:tav>
                                      </p:tavLst>
                                    </p:anim>
                                    <p:anim calcmode="lin" valueType="num">
                                      <p:cBhvr>
                                        <p:cTn id="40" dur="1000" fill="hold"/>
                                        <p:tgtEl>
                                          <p:spTgt spid="15"/>
                                        </p:tgtEl>
                                        <p:attrNameLst>
                                          <p:attrName>ppt_h</p:attrName>
                                        </p:attrNameLst>
                                      </p:cBhvr>
                                      <p:tavLst>
                                        <p:tav tm="0">
                                          <p:val>
                                            <p:fltVal val="0"/>
                                          </p:val>
                                        </p:tav>
                                        <p:tav tm="100000">
                                          <p:val>
                                            <p:strVal val="#ppt_h"/>
                                          </p:val>
                                        </p:tav>
                                      </p:tavLst>
                                    </p:anim>
                                    <p:anim calcmode="lin" valueType="num">
                                      <p:cBhvr>
                                        <p:cTn id="41" dur="1000" fill="hold"/>
                                        <p:tgtEl>
                                          <p:spTgt spid="15"/>
                                        </p:tgtEl>
                                        <p:attrNameLst>
                                          <p:attrName>style.rotation</p:attrName>
                                        </p:attrNameLst>
                                      </p:cBhvr>
                                      <p:tavLst>
                                        <p:tav tm="0">
                                          <p:val>
                                            <p:fltVal val="90"/>
                                          </p:val>
                                        </p:tav>
                                        <p:tav tm="100000">
                                          <p:val>
                                            <p:fltVal val="0"/>
                                          </p:val>
                                        </p:tav>
                                      </p:tavLst>
                                    </p:anim>
                                    <p:animEffect transition="in" filter="fade">
                                      <p:cBhvr>
                                        <p:cTn id="42" dur="1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1000" fill="hold"/>
                                        <p:tgtEl>
                                          <p:spTgt spid="16"/>
                                        </p:tgtEl>
                                        <p:attrNameLst>
                                          <p:attrName>ppt_w</p:attrName>
                                        </p:attrNameLst>
                                      </p:cBhvr>
                                      <p:tavLst>
                                        <p:tav tm="0">
                                          <p:val>
                                            <p:fltVal val="0"/>
                                          </p:val>
                                        </p:tav>
                                        <p:tav tm="100000">
                                          <p:val>
                                            <p:strVal val="#ppt_w"/>
                                          </p:val>
                                        </p:tav>
                                      </p:tavLst>
                                    </p:anim>
                                    <p:anim calcmode="lin" valueType="num">
                                      <p:cBhvr>
                                        <p:cTn id="48" dur="1000" fill="hold"/>
                                        <p:tgtEl>
                                          <p:spTgt spid="16"/>
                                        </p:tgtEl>
                                        <p:attrNameLst>
                                          <p:attrName>ppt_h</p:attrName>
                                        </p:attrNameLst>
                                      </p:cBhvr>
                                      <p:tavLst>
                                        <p:tav tm="0">
                                          <p:val>
                                            <p:fltVal val="0"/>
                                          </p:val>
                                        </p:tav>
                                        <p:tav tm="100000">
                                          <p:val>
                                            <p:strVal val="#ppt_h"/>
                                          </p:val>
                                        </p:tav>
                                      </p:tavLst>
                                    </p:anim>
                                    <p:anim calcmode="lin" valueType="num">
                                      <p:cBhvr>
                                        <p:cTn id="49" dur="1000" fill="hold"/>
                                        <p:tgtEl>
                                          <p:spTgt spid="16"/>
                                        </p:tgtEl>
                                        <p:attrNameLst>
                                          <p:attrName>style.rotation</p:attrName>
                                        </p:attrNameLst>
                                      </p:cBhvr>
                                      <p:tavLst>
                                        <p:tav tm="0">
                                          <p:val>
                                            <p:fltVal val="90"/>
                                          </p:val>
                                        </p:tav>
                                        <p:tav tm="100000">
                                          <p:val>
                                            <p:fltVal val="0"/>
                                          </p:val>
                                        </p:tav>
                                      </p:tavLst>
                                    </p:anim>
                                    <p:animEffect transition="in" filter="fade">
                                      <p:cBhvr>
                                        <p:cTn id="5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26628"/>
                    </p:tgtEl>
                  </p:cond>
                </p:stCondLst>
                <p:endSync evt="end" delay="0">
                  <p:rtn val="all"/>
                </p:endSync>
                <p:childTnLst>
                  <p:par>
                    <p:cTn id="52" fill="hold">
                      <p:stCondLst>
                        <p:cond delay="0"/>
                      </p:stCondLst>
                      <p:childTnLst>
                        <p:par>
                          <p:cTn id="53" fill="hold">
                            <p:stCondLst>
                              <p:cond delay="0"/>
                            </p:stCondLst>
                            <p:childTnLst>
                              <p:par>
                                <p:cTn id="54" presetID="2" presetClass="mediacall" presetSubtype="0" fill="hold" nodeType="clickEffect">
                                  <p:stCondLst>
                                    <p:cond delay="0"/>
                                  </p:stCondLst>
                                  <p:childTnLst>
                                    <p:cmd type="call" cmd="togglePause">
                                      <p:cBhvr>
                                        <p:cTn id="55" dur="1" fill="hold"/>
                                        <p:tgtEl>
                                          <p:spTgt spid="26628"/>
                                        </p:tgtEl>
                                      </p:cBhvr>
                                    </p:cmd>
                                  </p:childTnLst>
                                </p:cTn>
                              </p:par>
                            </p:childTnLst>
                          </p:cTn>
                        </p:par>
                      </p:childTnLst>
                    </p:cTn>
                  </p:par>
                </p:childTnLst>
              </p:cTn>
              <p:nextCondLst>
                <p:cond evt="onClick" delay="0">
                  <p:tgtEl>
                    <p:spTgt spid="26628"/>
                  </p:tgtEl>
                </p:cond>
              </p:nextCondLst>
            </p:seq>
            <p:video>
              <p:cMediaNode mute="1">
                <p:cTn id="56" repeatCount="indefinite" fill="hold" display="0">
                  <p:stCondLst>
                    <p:cond delay="indefinite"/>
                  </p:stCondLst>
                </p:cTn>
                <p:tgtEl>
                  <p:spTgt spid="2662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E1456C78-7FDF-E36D-9ECC-42966B54C031}"/>
              </a:ext>
            </a:extLst>
          </p:cNvPr>
          <p:cNvSpPr>
            <a:spLocks noGrp="1" noRot="1" noChangeArrowheads="1"/>
          </p:cNvSpPr>
          <p:nvPr>
            <p:ph type="title"/>
          </p:nvPr>
        </p:nvSpPr>
        <p:spPr>
          <a:xfrm>
            <a:off x="1981200" y="546098"/>
            <a:ext cx="8229600" cy="868363"/>
          </a:xfrm>
        </p:spPr>
        <p:txBody>
          <a:bodyPr>
            <a:normAutofit fontScale="90000"/>
          </a:bodyPr>
          <a:lstStyle/>
          <a:p>
            <a:pPr eaLnBrk="1" hangingPunct="1">
              <a:defRPr/>
            </a:pPr>
            <a:r>
              <a:rPr lang="en-US" sz="4000" dirty="0">
                <a:solidFill>
                  <a:schemeClr val="tx1"/>
                </a:solidFill>
              </a:rPr>
              <a:t>Chest pain suggestive of ischemia</a:t>
            </a:r>
            <a:br>
              <a:rPr lang="en-US" sz="4000" dirty="0"/>
            </a:br>
            <a:endParaRPr lang="en-US" sz="4000" dirty="0"/>
          </a:p>
        </p:txBody>
      </p:sp>
      <p:sp>
        <p:nvSpPr>
          <p:cNvPr id="16387" name="Rectangle 3">
            <a:extLst>
              <a:ext uri="{FF2B5EF4-FFF2-40B4-BE49-F238E27FC236}">
                <a16:creationId xmlns:a16="http://schemas.microsoft.com/office/drawing/2014/main" id="{A99B4798-087B-AA71-E061-0EC24676D574}"/>
              </a:ext>
            </a:extLst>
          </p:cNvPr>
          <p:cNvSpPr>
            <a:spLocks noGrp="1" noChangeArrowheads="1"/>
          </p:cNvSpPr>
          <p:nvPr>
            <p:ph type="body" idx="1"/>
          </p:nvPr>
        </p:nvSpPr>
        <p:spPr>
          <a:xfrm>
            <a:off x="1371600" y="2971801"/>
            <a:ext cx="3276600" cy="3230563"/>
          </a:xfrm>
        </p:spPr>
        <p:txBody>
          <a:bodyPr/>
          <a:lstStyle/>
          <a:p>
            <a:pPr lvl="1" eaLnBrk="1" hangingPunct="1">
              <a:defRPr/>
            </a:pPr>
            <a:r>
              <a:rPr lang="en-US" dirty="0"/>
              <a:t>12 lead ECG</a:t>
            </a:r>
          </a:p>
          <a:p>
            <a:pPr lvl="1" eaLnBrk="1" hangingPunct="1">
              <a:defRPr/>
            </a:pPr>
            <a:r>
              <a:rPr lang="en-US" dirty="0"/>
              <a:t>Obtain initial cardiac enzymes</a:t>
            </a:r>
          </a:p>
          <a:p>
            <a:pPr lvl="1" eaLnBrk="1" hangingPunct="1">
              <a:defRPr/>
            </a:pPr>
            <a:r>
              <a:rPr lang="en-US" dirty="0"/>
              <a:t>electrolytes, </a:t>
            </a:r>
            <a:r>
              <a:rPr lang="en-US" dirty="0" err="1"/>
              <a:t>cbc</a:t>
            </a:r>
            <a:r>
              <a:rPr lang="en-US" dirty="0"/>
              <a:t> lipids, bun/</a:t>
            </a:r>
            <a:r>
              <a:rPr lang="en-US" dirty="0" err="1"/>
              <a:t>cr</a:t>
            </a:r>
            <a:r>
              <a:rPr lang="en-US" dirty="0"/>
              <a:t>, glucose, </a:t>
            </a:r>
            <a:r>
              <a:rPr lang="en-US" dirty="0" err="1"/>
              <a:t>coags</a:t>
            </a:r>
            <a:endParaRPr lang="en-US" dirty="0"/>
          </a:p>
          <a:p>
            <a:pPr lvl="1" eaLnBrk="1" hangingPunct="1">
              <a:defRPr/>
            </a:pPr>
            <a:r>
              <a:rPr lang="en-US" dirty="0"/>
              <a:t>CXR</a:t>
            </a:r>
          </a:p>
          <a:p>
            <a:pPr eaLnBrk="1" hangingPunct="1">
              <a:defRPr/>
            </a:pPr>
            <a:endParaRPr lang="en-US" sz="2800" dirty="0"/>
          </a:p>
        </p:txBody>
      </p:sp>
      <p:sp>
        <p:nvSpPr>
          <p:cNvPr id="16388" name="Text Box 6">
            <a:extLst>
              <a:ext uri="{FF2B5EF4-FFF2-40B4-BE49-F238E27FC236}">
                <a16:creationId xmlns:a16="http://schemas.microsoft.com/office/drawing/2014/main" id="{A0B237BC-71D9-E8B5-21A9-71BACB93FC3F}"/>
              </a:ext>
            </a:extLst>
          </p:cNvPr>
          <p:cNvSpPr txBox="1">
            <a:spLocks noChangeArrowheads="1"/>
          </p:cNvSpPr>
          <p:nvPr/>
        </p:nvSpPr>
        <p:spPr bwMode="auto">
          <a:xfrm>
            <a:off x="2057400" y="1371600"/>
            <a:ext cx="7924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sng" strike="noStrike" kern="1200" cap="none" spc="0" normalizeH="0" baseline="0" noProof="0">
                <a:ln>
                  <a:noFill/>
                </a:ln>
                <a:solidFill>
                  <a:srgbClr val="000000"/>
                </a:solidFill>
                <a:effectLst/>
                <a:uLnTx/>
                <a:uFillTx/>
                <a:latin typeface="Garamond" panose="02020404030301010803" pitchFamily="18" charset="0"/>
                <a:ea typeface="+mn-ea"/>
                <a:cs typeface="+mn-cs"/>
              </a:rPr>
              <a:t>Immediate assessment within 10 Minutes</a:t>
            </a:r>
          </a:p>
        </p:txBody>
      </p:sp>
      <p:sp>
        <p:nvSpPr>
          <p:cNvPr id="16389" name="AutoShape 7">
            <a:extLst>
              <a:ext uri="{FF2B5EF4-FFF2-40B4-BE49-F238E27FC236}">
                <a16:creationId xmlns:a16="http://schemas.microsoft.com/office/drawing/2014/main" id="{1032B803-03CF-882C-BFB5-6A0724E93950}"/>
              </a:ext>
            </a:extLst>
          </p:cNvPr>
          <p:cNvSpPr>
            <a:spLocks noChangeArrowheads="1"/>
          </p:cNvSpPr>
          <p:nvPr/>
        </p:nvSpPr>
        <p:spPr bwMode="auto">
          <a:xfrm>
            <a:off x="5486400" y="914400"/>
            <a:ext cx="533400" cy="609600"/>
          </a:xfrm>
          <a:prstGeom prst="downArrow">
            <a:avLst>
              <a:gd name="adj1" fmla="val 50000"/>
              <a:gd name="adj2" fmla="val 28571"/>
            </a:avLst>
          </a:prstGeom>
          <a:solidFill>
            <a:srgbClr val="FF0000"/>
          </a:solidFill>
          <a:ln w="9525">
            <a:solidFill>
              <a:schemeClr val="tx1"/>
            </a:solidFill>
            <a:miter lim="800000"/>
            <a:headEnd/>
            <a:tailEnd/>
          </a:ln>
        </p:spPr>
        <p:txBody>
          <a:bodyPr vert="eaVert"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990033"/>
              </a:solidFill>
              <a:effectLst/>
              <a:uLnTx/>
              <a:uFillTx/>
              <a:latin typeface="Garamond" panose="02020404030301010803" pitchFamily="18" charset="0"/>
              <a:ea typeface="+mn-ea"/>
              <a:cs typeface="+mn-cs"/>
            </a:endParaRPr>
          </a:p>
        </p:txBody>
      </p:sp>
      <p:sp>
        <p:nvSpPr>
          <p:cNvPr id="16396" name="Rectangle 12">
            <a:extLst>
              <a:ext uri="{FF2B5EF4-FFF2-40B4-BE49-F238E27FC236}">
                <a16:creationId xmlns:a16="http://schemas.microsoft.com/office/drawing/2014/main" id="{2E8319EC-A1BC-C23F-CCB1-25641E14F26E}"/>
              </a:ext>
            </a:extLst>
          </p:cNvPr>
          <p:cNvSpPr>
            <a:spLocks noChangeArrowheads="1"/>
          </p:cNvSpPr>
          <p:nvPr/>
        </p:nvSpPr>
        <p:spPr bwMode="auto">
          <a:xfrm>
            <a:off x="7391400" y="2895601"/>
            <a:ext cx="2895600" cy="3306763"/>
          </a:xfrm>
          <a:prstGeom prst="rect">
            <a:avLst/>
          </a:prstGeom>
          <a:noFill/>
          <a:ln w="9525">
            <a:noFill/>
            <a:miter lim="800000"/>
            <a:headEnd/>
            <a:tailEnd/>
          </a:ln>
          <a:effectLst/>
        </p:spPr>
        <p:txBody>
          <a:bodyPr/>
          <a:lstStyle/>
          <a:p>
            <a:pPr marL="742950" marR="0" lvl="1" indent="-285750" algn="l" defTabSz="914400" rtl="0" eaLnBrk="1" fontAlgn="auto" latinLnBrk="0" hangingPunct="1">
              <a:lnSpc>
                <a:spcPct val="100000"/>
              </a:lnSpc>
              <a:spcBef>
                <a:spcPct val="20000"/>
              </a:spcBef>
              <a:spcAft>
                <a:spcPts val="0"/>
              </a:spcAft>
              <a:buClr>
                <a:srgbClr val="BA947F"/>
              </a:buClr>
              <a:buSzPct val="70000"/>
              <a:buFont typeface="Wingdings" pitchFamily="2" charset="2"/>
              <a:buChar char="n"/>
              <a:tabLst/>
              <a:defRPr/>
            </a:pPr>
            <a:r>
              <a:rPr kumimoji="0" lang="en-US" sz="2800" b="0" i="0" u="none" strike="noStrike" kern="1200" cap="none" spc="0" normalizeH="0" baseline="0" noProof="0">
                <a:ln>
                  <a:noFill/>
                </a:ln>
                <a:solidFill>
                  <a:srgbClr val="000000"/>
                </a:solidFill>
                <a:effectLst>
                  <a:outerShdw blurRad="38100" dist="38100" dir="2700000" algn="tl">
                    <a:srgbClr val="000000"/>
                  </a:outerShdw>
                </a:effectLst>
                <a:uLnTx/>
                <a:uFillTx/>
                <a:latin typeface="Goudy Old Style" panose="02020404030301010803"/>
                <a:ea typeface="+mn-ea"/>
                <a:cs typeface="+mn-cs"/>
              </a:rPr>
              <a:t>Establish diagnosis</a:t>
            </a:r>
          </a:p>
          <a:p>
            <a:pPr marL="742950" marR="0" lvl="1" indent="-285750" algn="l" defTabSz="914400" rtl="0" eaLnBrk="1" fontAlgn="auto" latinLnBrk="0" hangingPunct="1">
              <a:lnSpc>
                <a:spcPct val="100000"/>
              </a:lnSpc>
              <a:spcBef>
                <a:spcPct val="20000"/>
              </a:spcBef>
              <a:spcAft>
                <a:spcPts val="0"/>
              </a:spcAft>
              <a:buClr>
                <a:srgbClr val="BA947F"/>
              </a:buClr>
              <a:buSzPct val="70000"/>
              <a:buFont typeface="Wingdings" pitchFamily="2" charset="2"/>
              <a:buChar char="n"/>
              <a:tabLst/>
              <a:defRPr/>
            </a:pPr>
            <a:r>
              <a:rPr kumimoji="0" lang="en-US" sz="2800" b="0" i="0" u="none" strike="noStrike" kern="1200" cap="none" spc="0" normalizeH="0" baseline="0" noProof="0">
                <a:ln>
                  <a:noFill/>
                </a:ln>
                <a:solidFill>
                  <a:srgbClr val="000000"/>
                </a:solidFill>
                <a:effectLst>
                  <a:outerShdw blurRad="38100" dist="38100" dir="2700000" algn="tl">
                    <a:srgbClr val="000000"/>
                  </a:outerShdw>
                </a:effectLst>
                <a:uLnTx/>
                <a:uFillTx/>
                <a:latin typeface="Goudy Old Style" panose="02020404030301010803"/>
                <a:ea typeface="+mn-ea"/>
                <a:cs typeface="+mn-cs"/>
              </a:rPr>
              <a:t>Read ECG</a:t>
            </a:r>
          </a:p>
          <a:p>
            <a:pPr marL="742950" marR="0" lvl="1" indent="-285750" algn="l" defTabSz="914400" rtl="0" eaLnBrk="1" fontAlgn="auto" latinLnBrk="0" hangingPunct="1">
              <a:lnSpc>
                <a:spcPct val="100000"/>
              </a:lnSpc>
              <a:spcBef>
                <a:spcPct val="20000"/>
              </a:spcBef>
              <a:spcAft>
                <a:spcPts val="0"/>
              </a:spcAft>
              <a:buClr>
                <a:srgbClr val="BA947F"/>
              </a:buClr>
              <a:buSzPct val="70000"/>
              <a:buFont typeface="Wingdings" pitchFamily="2" charset="2"/>
              <a:buChar char="n"/>
              <a:tabLst/>
              <a:defRPr/>
            </a:pPr>
            <a:r>
              <a:rPr kumimoji="0" lang="en-US" sz="2800" b="0" i="0" u="none" strike="noStrike" kern="1200" cap="none" spc="0" normalizeH="0" baseline="0" noProof="0">
                <a:ln>
                  <a:noFill/>
                </a:ln>
                <a:solidFill>
                  <a:srgbClr val="000000"/>
                </a:solidFill>
                <a:effectLst>
                  <a:outerShdw blurRad="38100" dist="38100" dir="2700000" algn="tl">
                    <a:srgbClr val="000000"/>
                  </a:outerShdw>
                </a:effectLst>
                <a:uLnTx/>
                <a:uFillTx/>
                <a:latin typeface="Goudy Old Style" panose="02020404030301010803"/>
                <a:ea typeface="+mn-ea"/>
                <a:cs typeface="+mn-cs"/>
              </a:rPr>
              <a:t>Identify complications</a:t>
            </a:r>
          </a:p>
          <a:p>
            <a:pPr marL="742950" marR="0" lvl="1" indent="-285750" algn="l" defTabSz="914400" rtl="0" eaLnBrk="1" fontAlgn="auto" latinLnBrk="0" hangingPunct="1">
              <a:lnSpc>
                <a:spcPct val="100000"/>
              </a:lnSpc>
              <a:spcBef>
                <a:spcPct val="20000"/>
              </a:spcBef>
              <a:spcAft>
                <a:spcPts val="0"/>
              </a:spcAft>
              <a:buClr>
                <a:srgbClr val="BA947F"/>
              </a:buClr>
              <a:buSzPct val="70000"/>
              <a:buFont typeface="Wingdings" pitchFamily="2" charset="2"/>
              <a:buChar char="n"/>
              <a:tabLst/>
              <a:defRPr/>
            </a:pPr>
            <a:r>
              <a:rPr kumimoji="0" lang="en-US" sz="2800" b="0" i="0" u="none" strike="noStrike" kern="1200" cap="none" spc="0" normalizeH="0" baseline="0" noProof="0">
                <a:ln>
                  <a:noFill/>
                </a:ln>
                <a:solidFill>
                  <a:srgbClr val="000000"/>
                </a:solidFill>
                <a:effectLst>
                  <a:outerShdw blurRad="38100" dist="38100" dir="2700000" algn="tl">
                    <a:srgbClr val="000000"/>
                  </a:outerShdw>
                </a:effectLst>
                <a:uLnTx/>
                <a:uFillTx/>
                <a:latin typeface="Goudy Old Style" panose="02020404030301010803"/>
                <a:ea typeface="+mn-ea"/>
                <a:cs typeface="+mn-cs"/>
              </a:rPr>
              <a:t>Assess for reperfusion</a:t>
            </a:r>
          </a:p>
        </p:txBody>
      </p:sp>
      <p:sp>
        <p:nvSpPr>
          <p:cNvPr id="16399" name="AutoShape 15">
            <a:extLst>
              <a:ext uri="{FF2B5EF4-FFF2-40B4-BE49-F238E27FC236}">
                <a16:creationId xmlns:a16="http://schemas.microsoft.com/office/drawing/2014/main" id="{4CDD4114-5AB1-3449-CEFE-CF2DB49814B4}"/>
              </a:ext>
            </a:extLst>
          </p:cNvPr>
          <p:cNvSpPr>
            <a:spLocks noChangeArrowheads="1"/>
          </p:cNvSpPr>
          <p:nvPr/>
        </p:nvSpPr>
        <p:spPr bwMode="auto">
          <a:xfrm>
            <a:off x="1676400" y="2004219"/>
            <a:ext cx="2057400" cy="914400"/>
          </a:xfrm>
          <a:prstGeom prst="roundRect">
            <a:avLst>
              <a:gd name="adj" fmla="val 16667"/>
            </a:avLst>
          </a:prstGeom>
          <a:solidFill>
            <a:srgbClr val="000080"/>
          </a:solidFill>
          <a:ln w="31750" algn="ctr">
            <a:solidFill>
              <a:srgbClr val="FFFF00"/>
            </a:solidFill>
            <a:round/>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outerShdw blurRad="38100" dist="38100" dir="2700000" algn="tl">
                    <a:srgbClr val="000000"/>
                  </a:outerShdw>
                </a:effectLst>
                <a:highlight>
                  <a:srgbClr val="FFFF00"/>
                </a:highlight>
                <a:uLnTx/>
                <a:uFillTx/>
                <a:latin typeface="Goudy Old Style" panose="02020404030301010803"/>
                <a:ea typeface="+mn-ea"/>
                <a:cs typeface="+mn-cs"/>
              </a:rPr>
              <a:t>Initial labs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outerShdw blurRad="38100" dist="38100" dir="2700000" algn="tl">
                    <a:srgbClr val="000000"/>
                  </a:outerShdw>
                </a:effectLst>
                <a:highlight>
                  <a:srgbClr val="FFFF00"/>
                </a:highlight>
                <a:uLnTx/>
                <a:uFillTx/>
                <a:latin typeface="Goudy Old Style" panose="02020404030301010803"/>
                <a:ea typeface="+mn-ea"/>
                <a:cs typeface="+mn-cs"/>
              </a:rPr>
              <a:t>and tests</a:t>
            </a:r>
          </a:p>
        </p:txBody>
      </p:sp>
      <p:sp>
        <p:nvSpPr>
          <p:cNvPr id="16400" name="AutoShape 16">
            <a:extLst>
              <a:ext uri="{FF2B5EF4-FFF2-40B4-BE49-F238E27FC236}">
                <a16:creationId xmlns:a16="http://schemas.microsoft.com/office/drawing/2014/main" id="{2754E2A6-A3E4-F266-EA20-39FA3DB8A2E4}"/>
              </a:ext>
            </a:extLst>
          </p:cNvPr>
          <p:cNvSpPr>
            <a:spLocks noChangeArrowheads="1"/>
          </p:cNvSpPr>
          <p:nvPr/>
        </p:nvSpPr>
        <p:spPr bwMode="auto">
          <a:xfrm>
            <a:off x="4876800" y="1981200"/>
            <a:ext cx="2057400" cy="914400"/>
          </a:xfrm>
          <a:prstGeom prst="roundRect">
            <a:avLst>
              <a:gd name="adj" fmla="val 16667"/>
            </a:avLst>
          </a:prstGeom>
          <a:solidFill>
            <a:srgbClr val="000080"/>
          </a:solidFill>
          <a:ln w="31750" algn="ctr">
            <a:solidFill>
              <a:srgbClr val="FFFF00"/>
            </a:solidFill>
            <a:round/>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outerShdw blurRad="38100" dist="38100" dir="2700000" algn="tl">
                    <a:srgbClr val="000000"/>
                  </a:outerShdw>
                </a:effectLst>
                <a:highlight>
                  <a:srgbClr val="FFFF00"/>
                </a:highlight>
                <a:uLnTx/>
                <a:uFillTx/>
                <a:latin typeface="Goudy Old Style" panose="02020404030301010803"/>
                <a:ea typeface="+mn-ea"/>
                <a:cs typeface="+mn-cs"/>
              </a:rPr>
              <a:t>Emergent care</a:t>
            </a:r>
          </a:p>
        </p:txBody>
      </p:sp>
      <p:sp>
        <p:nvSpPr>
          <p:cNvPr id="16401" name="AutoShape 17">
            <a:extLst>
              <a:ext uri="{FF2B5EF4-FFF2-40B4-BE49-F238E27FC236}">
                <a16:creationId xmlns:a16="http://schemas.microsoft.com/office/drawing/2014/main" id="{EEB6AEE2-1C60-D22E-DF71-8B0A92CA7827}"/>
              </a:ext>
            </a:extLst>
          </p:cNvPr>
          <p:cNvSpPr>
            <a:spLocks noChangeArrowheads="1"/>
          </p:cNvSpPr>
          <p:nvPr/>
        </p:nvSpPr>
        <p:spPr bwMode="auto">
          <a:xfrm>
            <a:off x="7772400" y="1981200"/>
            <a:ext cx="1981200" cy="914400"/>
          </a:xfrm>
          <a:prstGeom prst="roundRect">
            <a:avLst>
              <a:gd name="adj" fmla="val 16667"/>
            </a:avLst>
          </a:prstGeom>
          <a:solidFill>
            <a:srgbClr val="000080"/>
          </a:solidFill>
          <a:ln w="31750" algn="ctr">
            <a:solidFill>
              <a:srgbClr val="FFFF00"/>
            </a:solidFill>
            <a:round/>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outerShdw blurRad="38100" dist="38100" dir="2700000" algn="tl">
                    <a:srgbClr val="000000"/>
                  </a:outerShdw>
                </a:effectLst>
                <a:highlight>
                  <a:srgbClr val="FFFF00"/>
                </a:highlight>
                <a:uLnTx/>
                <a:uFillTx/>
                <a:latin typeface="Goudy Old Style" panose="02020404030301010803"/>
                <a:ea typeface="+mn-ea"/>
                <a:cs typeface="+mn-cs"/>
              </a:rPr>
              <a:t>History &amp; Physical</a:t>
            </a:r>
          </a:p>
        </p:txBody>
      </p:sp>
      <p:sp>
        <p:nvSpPr>
          <p:cNvPr id="16403" name="Rectangle 19">
            <a:extLst>
              <a:ext uri="{FF2B5EF4-FFF2-40B4-BE49-F238E27FC236}">
                <a16:creationId xmlns:a16="http://schemas.microsoft.com/office/drawing/2014/main" id="{76E53EEC-920E-29E0-5D28-B2A86126C5E8}"/>
              </a:ext>
            </a:extLst>
          </p:cNvPr>
          <p:cNvSpPr>
            <a:spLocks noChangeArrowheads="1"/>
          </p:cNvSpPr>
          <p:nvPr/>
        </p:nvSpPr>
        <p:spPr bwMode="auto">
          <a:xfrm>
            <a:off x="4572000" y="2895601"/>
            <a:ext cx="2895600" cy="3154363"/>
          </a:xfrm>
          <a:prstGeom prst="rect">
            <a:avLst/>
          </a:prstGeom>
          <a:noFill/>
          <a:ln w="9525">
            <a:noFill/>
            <a:miter lim="800000"/>
            <a:headEnd/>
            <a:tailEnd/>
          </a:ln>
          <a:effectLst/>
        </p:spPr>
        <p:txBody>
          <a:bodyPr/>
          <a:lstStyle/>
          <a:p>
            <a:pPr marL="742950" marR="0" lvl="1" indent="-285750" algn="l" defTabSz="914400" rtl="0" eaLnBrk="1" fontAlgn="auto" latinLnBrk="0" hangingPunct="1">
              <a:lnSpc>
                <a:spcPct val="100000"/>
              </a:lnSpc>
              <a:spcBef>
                <a:spcPct val="20000"/>
              </a:spcBef>
              <a:spcAft>
                <a:spcPts val="0"/>
              </a:spcAft>
              <a:buClr>
                <a:srgbClr val="BA947F"/>
              </a:buClr>
              <a:buSzPct val="70000"/>
              <a:buFont typeface="Wingdings" pitchFamily="2" charset="2"/>
              <a:buChar char="n"/>
              <a:tabLst/>
              <a:defRPr/>
            </a:pPr>
            <a:r>
              <a:rPr kumimoji="0" lang="en-US" sz="2800" b="0" i="0" u="none" strike="noStrike" kern="1200" cap="none" spc="0" normalizeH="0" baseline="0" noProof="0">
                <a:ln>
                  <a:noFill/>
                </a:ln>
                <a:solidFill>
                  <a:srgbClr val="000000"/>
                </a:solidFill>
                <a:effectLst>
                  <a:outerShdw blurRad="38100" dist="38100" dir="2700000" algn="tl">
                    <a:srgbClr val="000000"/>
                  </a:outerShdw>
                </a:effectLst>
                <a:uLnTx/>
                <a:uFillTx/>
                <a:latin typeface="Goudy Old Style" panose="02020404030301010803"/>
                <a:ea typeface="+mn-ea"/>
                <a:cs typeface="+mn-cs"/>
              </a:rPr>
              <a:t>IV access</a:t>
            </a:r>
          </a:p>
          <a:p>
            <a:pPr marL="742950" marR="0" lvl="1" indent="-285750" algn="l" defTabSz="914400" rtl="0" eaLnBrk="1" fontAlgn="auto" latinLnBrk="0" hangingPunct="1">
              <a:lnSpc>
                <a:spcPct val="100000"/>
              </a:lnSpc>
              <a:spcBef>
                <a:spcPct val="20000"/>
              </a:spcBef>
              <a:spcAft>
                <a:spcPts val="0"/>
              </a:spcAft>
              <a:buClr>
                <a:srgbClr val="BA947F"/>
              </a:buClr>
              <a:buSzPct val="70000"/>
              <a:buFont typeface="Wingdings" pitchFamily="2" charset="2"/>
              <a:buChar char="n"/>
              <a:tabLst/>
              <a:defRPr/>
            </a:pPr>
            <a:r>
              <a:rPr kumimoji="0" lang="en-US" sz="2800" b="0" i="0" u="none" strike="noStrike" kern="1200" cap="none" spc="0" normalizeH="0" baseline="0" noProof="0">
                <a:ln>
                  <a:noFill/>
                </a:ln>
                <a:solidFill>
                  <a:srgbClr val="000000"/>
                </a:solidFill>
                <a:effectLst>
                  <a:outerShdw blurRad="38100" dist="38100" dir="2700000" algn="tl">
                    <a:srgbClr val="000000"/>
                  </a:outerShdw>
                </a:effectLst>
                <a:uLnTx/>
                <a:uFillTx/>
                <a:latin typeface="Goudy Old Style" panose="02020404030301010803"/>
                <a:ea typeface="+mn-ea"/>
                <a:cs typeface="+mn-cs"/>
              </a:rPr>
              <a:t>Cardiac monitoring</a:t>
            </a:r>
          </a:p>
          <a:p>
            <a:pPr marL="742950" marR="0" lvl="1" indent="-285750" algn="l" defTabSz="914400" rtl="0" eaLnBrk="1" fontAlgn="auto" latinLnBrk="0" hangingPunct="1">
              <a:lnSpc>
                <a:spcPct val="100000"/>
              </a:lnSpc>
              <a:spcBef>
                <a:spcPct val="20000"/>
              </a:spcBef>
              <a:spcAft>
                <a:spcPts val="0"/>
              </a:spcAft>
              <a:buClr>
                <a:srgbClr val="BA947F"/>
              </a:buClr>
              <a:buSzPct val="70000"/>
              <a:buFont typeface="Wingdings" pitchFamily="2" charset="2"/>
              <a:buChar char="n"/>
              <a:tabLst/>
              <a:defRPr/>
            </a:pPr>
            <a:r>
              <a:rPr kumimoji="0" lang="en-US" sz="2800" b="0" i="0" u="none" strike="noStrike" kern="1200" cap="none" spc="0" normalizeH="0" baseline="0" noProof="0">
                <a:ln>
                  <a:noFill/>
                </a:ln>
                <a:solidFill>
                  <a:srgbClr val="000000"/>
                </a:solidFill>
                <a:effectLst>
                  <a:outerShdw blurRad="38100" dist="38100" dir="2700000" algn="tl">
                    <a:srgbClr val="000000"/>
                  </a:outerShdw>
                </a:effectLst>
                <a:uLnTx/>
                <a:uFillTx/>
                <a:latin typeface="Goudy Old Style" panose="02020404030301010803"/>
                <a:ea typeface="+mn-ea"/>
                <a:cs typeface="+mn-cs"/>
              </a:rPr>
              <a:t>Oxygen</a:t>
            </a:r>
          </a:p>
          <a:p>
            <a:pPr marL="742950" marR="0" lvl="1" indent="-285750" algn="l" defTabSz="914400" rtl="0" eaLnBrk="1" fontAlgn="auto" latinLnBrk="0" hangingPunct="1">
              <a:lnSpc>
                <a:spcPct val="100000"/>
              </a:lnSpc>
              <a:spcBef>
                <a:spcPct val="20000"/>
              </a:spcBef>
              <a:spcAft>
                <a:spcPts val="0"/>
              </a:spcAft>
              <a:buClr>
                <a:srgbClr val="BA947F"/>
              </a:buClr>
              <a:buSzPct val="70000"/>
              <a:buFont typeface="Wingdings" pitchFamily="2" charset="2"/>
              <a:buChar char="n"/>
              <a:tabLst/>
              <a:defRPr/>
            </a:pPr>
            <a:r>
              <a:rPr kumimoji="0" lang="en-US" sz="2800" b="0" i="0" u="none" strike="noStrike" kern="1200" cap="none" spc="0" normalizeH="0" baseline="0" noProof="0">
                <a:ln>
                  <a:noFill/>
                </a:ln>
                <a:solidFill>
                  <a:srgbClr val="000000"/>
                </a:solidFill>
                <a:effectLst>
                  <a:outerShdw blurRad="38100" dist="38100" dir="2700000" algn="tl">
                    <a:srgbClr val="000000"/>
                  </a:outerShdw>
                </a:effectLst>
                <a:uLnTx/>
                <a:uFillTx/>
                <a:latin typeface="Goudy Old Style" panose="02020404030301010803"/>
                <a:ea typeface="+mn-ea"/>
                <a:cs typeface="+mn-cs"/>
              </a:rPr>
              <a:t>Aspirin</a:t>
            </a:r>
          </a:p>
          <a:p>
            <a:pPr marL="742950" marR="0" lvl="1" indent="-285750" algn="l" defTabSz="914400" rtl="0" eaLnBrk="1" fontAlgn="auto" latinLnBrk="0" hangingPunct="1">
              <a:lnSpc>
                <a:spcPct val="100000"/>
              </a:lnSpc>
              <a:spcBef>
                <a:spcPct val="20000"/>
              </a:spcBef>
              <a:spcAft>
                <a:spcPts val="0"/>
              </a:spcAft>
              <a:buClr>
                <a:srgbClr val="BA947F"/>
              </a:buClr>
              <a:buSzPct val="70000"/>
              <a:buFont typeface="Wingdings" pitchFamily="2" charset="2"/>
              <a:buChar char="n"/>
              <a:tabLst/>
              <a:defRPr/>
            </a:pPr>
            <a:r>
              <a:rPr kumimoji="0" lang="en-US" sz="2800" b="0" i="0" u="none" strike="noStrike" kern="1200" cap="none" spc="0" normalizeH="0" baseline="0" noProof="0">
                <a:ln>
                  <a:noFill/>
                </a:ln>
                <a:solidFill>
                  <a:srgbClr val="000000"/>
                </a:solidFill>
                <a:effectLst>
                  <a:outerShdw blurRad="38100" dist="38100" dir="2700000" algn="tl">
                    <a:srgbClr val="000000"/>
                  </a:outerShdw>
                </a:effectLst>
                <a:uLnTx/>
                <a:uFillTx/>
                <a:latin typeface="Goudy Old Style" panose="02020404030301010803"/>
                <a:ea typeface="+mn-ea"/>
                <a:cs typeface="+mn-cs"/>
              </a:rPr>
              <a:t>Nitrates</a:t>
            </a:r>
          </a:p>
        </p:txBody>
      </p:sp>
    </p:spTree>
    <p:extLst>
      <p:ext uri="{BB962C8B-B14F-4D97-AF65-F5344CB8AC3E}">
        <p14:creationId xmlns:p14="http://schemas.microsoft.com/office/powerpoint/2010/main" val="2294953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760DE20-0F8A-6428-480D-F308E4D68C6C}"/>
              </a:ext>
            </a:extLst>
          </p:cNvPr>
          <p:cNvPicPr>
            <a:picLocks noChangeAspect="1"/>
          </p:cNvPicPr>
          <p:nvPr/>
        </p:nvPicPr>
        <p:blipFill rotWithShape="1">
          <a:blip r:embed="rId2"/>
          <a:srcRect t="82261" r="75138"/>
          <a:stretch/>
        </p:blipFill>
        <p:spPr>
          <a:xfrm>
            <a:off x="157827" y="5512526"/>
            <a:ext cx="1731197" cy="1188720"/>
          </a:xfrm>
          <a:prstGeom prst="rect">
            <a:avLst/>
          </a:prstGeom>
        </p:spPr>
      </p:pic>
      <p:pic>
        <p:nvPicPr>
          <p:cNvPr id="3" name="Picture 2">
            <a:extLst>
              <a:ext uri="{FF2B5EF4-FFF2-40B4-BE49-F238E27FC236}">
                <a16:creationId xmlns:a16="http://schemas.microsoft.com/office/drawing/2014/main" id="{700E8949-5A35-C9A5-5CD4-3F34F14C9813}"/>
              </a:ext>
            </a:extLst>
          </p:cNvPr>
          <p:cNvPicPr>
            <a:picLocks noChangeAspect="1"/>
          </p:cNvPicPr>
          <p:nvPr/>
        </p:nvPicPr>
        <p:blipFill rotWithShape="1">
          <a:blip r:embed="rId3"/>
          <a:srcRect t="5637" r="40"/>
          <a:stretch/>
        </p:blipFill>
        <p:spPr>
          <a:xfrm>
            <a:off x="770782" y="378824"/>
            <a:ext cx="10776784" cy="5560364"/>
          </a:xfrm>
          <a:prstGeom prst="rect">
            <a:avLst/>
          </a:prstGeom>
        </p:spPr>
      </p:pic>
    </p:spTree>
    <p:extLst>
      <p:ext uri="{BB962C8B-B14F-4D97-AF65-F5344CB8AC3E}">
        <p14:creationId xmlns:p14="http://schemas.microsoft.com/office/powerpoint/2010/main" val="14653561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760DE20-0F8A-6428-480D-F308E4D68C6C}"/>
              </a:ext>
            </a:extLst>
          </p:cNvPr>
          <p:cNvPicPr>
            <a:picLocks noChangeAspect="1"/>
          </p:cNvPicPr>
          <p:nvPr/>
        </p:nvPicPr>
        <p:blipFill rotWithShape="1">
          <a:blip r:embed="rId2"/>
          <a:srcRect t="82261" r="75138"/>
          <a:stretch/>
        </p:blipFill>
        <p:spPr>
          <a:xfrm>
            <a:off x="157827" y="5512526"/>
            <a:ext cx="1731197" cy="1188720"/>
          </a:xfrm>
          <a:prstGeom prst="rect">
            <a:avLst/>
          </a:prstGeom>
        </p:spPr>
      </p:pic>
      <p:pic>
        <p:nvPicPr>
          <p:cNvPr id="3" name="Picture 2">
            <a:extLst>
              <a:ext uri="{FF2B5EF4-FFF2-40B4-BE49-F238E27FC236}">
                <a16:creationId xmlns:a16="http://schemas.microsoft.com/office/drawing/2014/main" id="{6A3F67C8-4369-634A-5A59-9DB0CD14D659}"/>
              </a:ext>
            </a:extLst>
          </p:cNvPr>
          <p:cNvPicPr>
            <a:picLocks noChangeAspect="1"/>
          </p:cNvPicPr>
          <p:nvPr/>
        </p:nvPicPr>
        <p:blipFill>
          <a:blip r:embed="rId3"/>
          <a:stretch>
            <a:fillRect/>
          </a:stretch>
        </p:blipFill>
        <p:spPr>
          <a:xfrm>
            <a:off x="1502228" y="130628"/>
            <a:ext cx="9052561" cy="6632459"/>
          </a:xfrm>
          <a:prstGeom prst="rect">
            <a:avLst/>
          </a:prstGeom>
        </p:spPr>
      </p:pic>
      <p:pic>
        <p:nvPicPr>
          <p:cNvPr id="4" name="Picture 3">
            <a:extLst>
              <a:ext uri="{FF2B5EF4-FFF2-40B4-BE49-F238E27FC236}">
                <a16:creationId xmlns:a16="http://schemas.microsoft.com/office/drawing/2014/main" id="{8DA31D9C-8562-E38B-4AE3-DB744BB27574}"/>
              </a:ext>
            </a:extLst>
          </p:cNvPr>
          <p:cNvPicPr>
            <a:picLocks noChangeAspect="1"/>
          </p:cNvPicPr>
          <p:nvPr/>
        </p:nvPicPr>
        <p:blipFill>
          <a:blip r:embed="rId4"/>
          <a:stretch>
            <a:fillRect/>
          </a:stretch>
        </p:blipFill>
        <p:spPr>
          <a:xfrm>
            <a:off x="9191692" y="0"/>
            <a:ext cx="2824933" cy="2926081"/>
          </a:xfrm>
          <a:prstGeom prst="rect">
            <a:avLst/>
          </a:prstGeom>
        </p:spPr>
      </p:pic>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847EC5F4-06A3-1909-DCF9-8D3040056044}"/>
                  </a:ext>
                </a:extLst>
              </p:cNvPr>
              <p:cNvGraphicFramePr>
                <a:graphicFrameLocks noChangeAspect="1"/>
              </p:cNvGraphicFramePr>
              <p:nvPr/>
            </p:nvGraphicFramePr>
            <p:xfrm>
              <a:off x="2417492" y="396784"/>
              <a:ext cx="1524000" cy="857250"/>
            </p:xfrm>
            <a:graphic>
              <a:graphicData uri="http://schemas.microsoft.com/office/powerpoint/2016/slidezoom">
                <pslz:sldZm>
                  <pslz:sldZmObj sldId="519" cId="331019241">
                    <pslz:zmPr id="{572ED4DA-E301-46CB-9815-53242133B7E6}" transitionDur="1000">
                      <p166:blipFill xmlns:p166="http://schemas.microsoft.com/office/powerpoint/2016/6/main">
                        <a:blip r:embed="rId5"/>
                        <a:stretch>
                          <a:fillRect/>
                        </a:stretch>
                      </p166:blipFill>
                      <p166:spPr xmlns:p166="http://schemas.microsoft.com/office/powerpoint/2016/6/main">
                        <a:xfrm>
                          <a:off x="0" y="0"/>
                          <a:ext cx="1524000" cy="857250"/>
                        </a:xfrm>
                        <a:prstGeom prst="rect">
                          <a:avLst/>
                        </a:prstGeom>
                        <a:ln w="3175">
                          <a:solidFill>
                            <a:prstClr val="ltGray"/>
                          </a:solidFill>
                        </a:ln>
                      </p166:spPr>
                    </pslz:zmPr>
                  </pslz:sldZmObj>
                </pslz:sldZm>
              </a:graphicData>
            </a:graphic>
          </p:graphicFrame>
        </mc:Choice>
        <mc:Fallback xmlns="">
          <p:pic>
            <p:nvPicPr>
              <p:cNvPr id="9" name="Slide Zoom 8">
                <a:extLst>
                  <a:ext uri="{FF2B5EF4-FFF2-40B4-BE49-F238E27FC236}">
                    <a16:creationId xmlns:a16="http://schemas.microsoft.com/office/drawing/2014/main" id="{847EC5F4-06A3-1909-DCF9-8D3040056044}"/>
                  </a:ext>
                </a:extLst>
              </p:cNvPr>
              <p:cNvPicPr>
                <a:picLocks noGrp="1" noRot="1" noChangeAspect="1" noMove="1" noResize="1" noEditPoints="1" noAdjustHandles="1" noChangeArrowheads="1" noChangeShapeType="1"/>
              </p:cNvPicPr>
              <p:nvPr/>
            </p:nvPicPr>
            <p:blipFill>
              <a:blip r:embed="rId6"/>
              <a:stretch>
                <a:fillRect/>
              </a:stretch>
            </p:blipFill>
            <p:spPr>
              <a:xfrm>
                <a:off x="2417492" y="396784"/>
                <a:ext cx="1524000" cy="857250"/>
              </a:xfrm>
              <a:prstGeom prst="rect">
                <a:avLst/>
              </a:prstGeom>
              <a:ln w="3175">
                <a:solidFill>
                  <a:prstClr val="ltGray"/>
                </a:solidFill>
              </a:ln>
            </p:spPr>
          </p:pic>
        </mc:Fallback>
      </mc:AlternateContent>
      <p:sp>
        <p:nvSpPr>
          <p:cNvPr id="11" name="Rectangle 10">
            <a:extLst>
              <a:ext uri="{FF2B5EF4-FFF2-40B4-BE49-F238E27FC236}">
                <a16:creationId xmlns:a16="http://schemas.microsoft.com/office/drawing/2014/main" id="{4CA1F41A-21B0-28AE-05F3-D267F5AF1E2D}"/>
              </a:ext>
            </a:extLst>
          </p:cNvPr>
          <p:cNvSpPr/>
          <p:nvPr/>
        </p:nvSpPr>
        <p:spPr>
          <a:xfrm>
            <a:off x="4911634" y="5003074"/>
            <a:ext cx="535577" cy="1698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A3748B7-8C6D-BC2D-A4D5-77CEB19990E3}"/>
              </a:ext>
            </a:extLst>
          </p:cNvPr>
          <p:cNvSpPr txBox="1"/>
          <p:nvPr/>
        </p:nvSpPr>
        <p:spPr>
          <a:xfrm>
            <a:off x="4911634" y="4961024"/>
            <a:ext cx="1184366"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98BFD9"/>
                </a:solidFill>
                <a:effectLst/>
                <a:uLnTx/>
                <a:uFillTx/>
                <a:latin typeface="Calibri" panose="020F0502020204030204"/>
                <a:ea typeface="+mn-ea"/>
                <a:cs typeface="+mn-cs"/>
              </a:rPr>
              <a:t>120 mins</a:t>
            </a:r>
          </a:p>
        </p:txBody>
      </p:sp>
    </p:spTree>
    <p:extLst>
      <p:ext uri="{BB962C8B-B14F-4D97-AF65-F5344CB8AC3E}">
        <p14:creationId xmlns:p14="http://schemas.microsoft.com/office/powerpoint/2010/main" val="17977762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31" name="Straight Connector 1030">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33" name="Rectangle 1032">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5400" b="1" kern="1200" dirty="0">
                <a:solidFill>
                  <a:schemeClr val="bg1"/>
                </a:solidFill>
                <a:latin typeface="+mj-lt"/>
                <a:ea typeface="+mj-ea"/>
                <a:cs typeface="+mj-cs"/>
              </a:rPr>
              <a:t>ST ELEVATION MI</a:t>
            </a:r>
          </a:p>
        </p:txBody>
      </p:sp>
      <p:sp>
        <p:nvSpPr>
          <p:cNvPr id="3" name="Content Placeholder 2"/>
          <p:cNvSpPr>
            <a:spLocks noGrp="1"/>
          </p:cNvSpPr>
          <p:nvPr>
            <p:ph idx="1"/>
          </p:nvPr>
        </p:nvSpPr>
        <p:spPr>
          <a:xfrm>
            <a:off x="1524000" y="1548499"/>
            <a:ext cx="9144000" cy="420001"/>
          </a:xfrm>
        </p:spPr>
        <p:txBody>
          <a:bodyPr vert="horz" lIns="91440" tIns="45720" rIns="91440" bIns="45720" rtlCol="0">
            <a:normAutofit/>
          </a:bodyPr>
          <a:lstStyle/>
          <a:p>
            <a:pPr marL="0" indent="0" algn="ctr">
              <a:buNone/>
            </a:pPr>
            <a:r>
              <a:rPr lang="en-US" sz="2000" kern="1200">
                <a:solidFill>
                  <a:srgbClr val="E990B2"/>
                </a:solidFill>
                <a:latin typeface="+mn-lt"/>
                <a:ea typeface="+mn-ea"/>
                <a:cs typeface="+mn-cs"/>
              </a:rPr>
              <a:t>COMMENT ON ECG</a:t>
            </a:r>
          </a:p>
        </p:txBody>
      </p:sp>
      <p:cxnSp>
        <p:nvCxnSpPr>
          <p:cNvPr id="1035" name="Straight Connector 1034">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a:xfrm>
            <a:off x="8610600" y="6522430"/>
            <a:ext cx="2743200" cy="347472"/>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DD61E0A-BD3C-4D0C-90A6-15B44246EDC9}" type="slidenum">
              <a:rPr kumimoji="0" lang="en-US" sz="1200" b="0" i="0" u="none" strike="noStrike" kern="1200" cap="none" spc="0" normalizeH="0" baseline="0" noProof="0">
                <a:ln>
                  <a:noFill/>
                </a:ln>
                <a:solidFill>
                  <a:srgbClr val="89898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9</a:t>
            </a:fld>
            <a:endParaRPr kumimoji="0" lang="en-US" sz="1200" b="0" i="0" u="none" strike="noStrike" kern="1200" cap="none" spc="0" normalizeH="0" baseline="0" noProof="0">
              <a:ln>
                <a:noFill/>
              </a:ln>
              <a:solidFill>
                <a:srgbClr val="89898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2041729-8D60-7516-774A-43017BA0A6BF}"/>
              </a:ext>
            </a:extLst>
          </p:cNvPr>
          <p:cNvSpPr txBox="1"/>
          <p:nvPr/>
        </p:nvSpPr>
        <p:spPr>
          <a:xfrm>
            <a:off x="374650" y="1045170"/>
            <a:ext cx="229870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 ELEVATION IN LEAD  </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II , III, </a:t>
            </a:r>
            <a:r>
              <a:rPr kumimoji="0" lang="en-US" sz="1800" b="0" i="0" u="none" strike="noStrike" kern="1200" cap="none" spc="0" normalizeH="0" baseline="0" noProof="0" dirty="0" err="1">
                <a:ln>
                  <a:noFill/>
                </a:ln>
                <a:solidFill>
                  <a:srgbClr val="FF0000"/>
                </a:solidFill>
                <a:effectLst/>
                <a:uLnTx/>
                <a:uFillTx/>
                <a:latin typeface="Calibri" panose="020F0502020204030204"/>
                <a:ea typeface="+mn-ea"/>
                <a:cs typeface="+mn-cs"/>
              </a:rPr>
              <a:t>aVF</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INFERIOR MI</a:t>
            </a:r>
            <a:endParaRPr kumimoji="0" lang="ar-SA"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5" name="Picture 2" descr="C:\Users\zali\Pictures\NEW ECGs\INF MI.jpg">
            <a:extLst>
              <a:ext uri="{FF2B5EF4-FFF2-40B4-BE49-F238E27FC236}">
                <a16:creationId xmlns:a16="http://schemas.microsoft.com/office/drawing/2014/main" id="{A4B9B6D2-1CE3-6ECD-B2E2-281FB43177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1429" y="2652312"/>
            <a:ext cx="5529217" cy="33793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098A207-6BDA-43D8-4B7D-4C2D39961A71}"/>
              </a:ext>
            </a:extLst>
          </p:cNvPr>
          <p:cNvPicPr>
            <a:picLocks noChangeAspect="1"/>
          </p:cNvPicPr>
          <p:nvPr/>
        </p:nvPicPr>
        <p:blipFill>
          <a:blip r:embed="rId4"/>
          <a:stretch>
            <a:fillRect/>
          </a:stretch>
        </p:blipFill>
        <p:spPr>
          <a:xfrm>
            <a:off x="131353" y="2298654"/>
            <a:ext cx="6400075" cy="4389525"/>
          </a:xfrm>
          <a:prstGeom prst="rect">
            <a:avLst/>
          </a:prstGeom>
        </p:spPr>
      </p:pic>
    </p:spTree>
    <p:extLst>
      <p:ext uri="{BB962C8B-B14F-4D97-AF65-F5344CB8AC3E}">
        <p14:creationId xmlns:p14="http://schemas.microsoft.com/office/powerpoint/2010/main" val="33101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style.rotation</p:attrName>
                                        </p:attrNameLst>
                                      </p:cBhvr>
                                      <p:tavLst>
                                        <p:tav tm="0">
                                          <p:val>
                                            <p:fltVal val="90"/>
                                          </p:val>
                                        </p:tav>
                                        <p:tav tm="100000">
                                          <p:val>
                                            <p:fltVal val="0"/>
                                          </p:val>
                                        </p:tav>
                                      </p:tavLst>
                                    </p:anim>
                                    <p:animEffect transition="in" filter="fade">
                                      <p:cBhvr>
                                        <p:cTn id="25" dur="1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 calcmode="lin" valueType="num">
                                      <p:cBhvr>
                                        <p:cTn id="30"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31"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32"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33" dur="1000"/>
                                        <p:tgtEl>
                                          <p:spTgt spid="6">
                                            <p:txEl>
                                              <p:pRg st="0" end="0"/>
                                            </p:txEl>
                                          </p:spTgt>
                                        </p:tgtEl>
                                      </p:cBhvr>
                                    </p:animEffect>
                                  </p:childTnLst>
                                </p:cTn>
                              </p:par>
                              <p:par>
                                <p:cTn id="34" presetID="31" presetClass="entr" presetSubtype="0" fill="hold" nodeType="with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 calcmode="lin" valueType="num">
                                      <p:cBhvr>
                                        <p:cTn id="36"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37"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38"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39"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AnalogousFromLightSeedLeftStep">
      <a:dk1>
        <a:srgbClr val="000000"/>
      </a:dk1>
      <a:lt1>
        <a:srgbClr val="FFFFFF"/>
      </a:lt1>
      <a:dk2>
        <a:srgbClr val="412426"/>
      </a:dk2>
      <a:lt2>
        <a:srgbClr val="E2E3E8"/>
      </a:lt2>
      <a:accent1>
        <a:srgbClr val="AAA081"/>
      </a:accent1>
      <a:accent2>
        <a:srgbClr val="BA947F"/>
      </a:accent2>
      <a:accent3>
        <a:srgbClr val="C59396"/>
      </a:accent3>
      <a:accent4>
        <a:srgbClr val="BA7F9B"/>
      </a:accent4>
      <a:accent5>
        <a:srgbClr val="C38FBD"/>
      </a:accent5>
      <a:accent6>
        <a:srgbClr val="A87FBA"/>
      </a:accent6>
      <a:hlink>
        <a:srgbClr val="6979AE"/>
      </a:hlink>
      <a:folHlink>
        <a:srgbClr val="7F7F7F"/>
      </a:folHlink>
    </a:clrScheme>
    <a:fontScheme name="Savon">
      <a:majorFont>
        <a:latin typeface="Goudy Old Style"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oudy Old Style"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502</TotalTime>
  <Words>1488</Words>
  <Application>Microsoft Office PowerPoint</Application>
  <PresentationFormat>Widescreen</PresentationFormat>
  <Paragraphs>269</Paragraphs>
  <Slides>40</Slides>
  <Notes>12</Notes>
  <HiddenSlides>0</HiddenSlides>
  <MMClips>2</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40</vt:i4>
      </vt:variant>
    </vt:vector>
  </HeadingPairs>
  <TitlesOfParts>
    <vt:vector size="58" baseType="lpstr">
      <vt:lpstr>Aptos</vt:lpstr>
      <vt:lpstr>Arial</vt:lpstr>
      <vt:lpstr>Avenir-Book</vt:lpstr>
      <vt:lpstr>Avenir-Medium</vt:lpstr>
      <vt:lpstr>Avenir-Roman</vt:lpstr>
      <vt:lpstr>Calibri</vt:lpstr>
      <vt:lpstr>Calibri Light</vt:lpstr>
      <vt:lpstr>Garamond</vt:lpstr>
      <vt:lpstr>Goudy Old Style</vt:lpstr>
      <vt:lpstr>HelveticaNeueLTStd-Bd</vt:lpstr>
      <vt:lpstr>HelveticaNeueLTStd-BdIt</vt:lpstr>
      <vt:lpstr>HelveticaNeueLTStd-Roman</vt:lpstr>
      <vt:lpstr>system-ui</vt:lpstr>
      <vt:lpstr>Times New Roman</vt:lpstr>
      <vt:lpstr>Wingdings</vt:lpstr>
      <vt:lpstr>SavonVTI</vt:lpstr>
      <vt:lpstr>1_Office Theme</vt:lpstr>
      <vt:lpstr>2_Office Theme</vt:lpstr>
      <vt:lpstr>Acute Coronary Syndrome </vt:lpstr>
      <vt:lpstr>I walk into the ED and what do I see?</vt:lpstr>
      <vt:lpstr>Acute Management</vt:lpstr>
      <vt:lpstr>Remember important Life threating conditions  causing chest pain</vt:lpstr>
      <vt:lpstr>Initial Approach </vt:lpstr>
      <vt:lpstr>Chest pain suggestive of ischemia </vt:lpstr>
      <vt:lpstr>PowerPoint Presentation</vt:lpstr>
      <vt:lpstr>PowerPoint Presentation</vt:lpstr>
      <vt:lpstr>ST ELEVATION MI</vt:lpstr>
      <vt:lpstr>Posterior MI</vt:lpstr>
      <vt:lpstr>PowerPoint Presentation</vt:lpstr>
      <vt:lpstr>PowerPoint Presentation</vt:lpstr>
      <vt:lpstr>PowerPoint Presentation</vt:lpstr>
      <vt:lpstr>PowerPoint Presentation</vt:lpstr>
      <vt:lpstr>STEMI (cont)</vt:lpstr>
      <vt:lpstr>PowerPoint Presentation</vt:lpstr>
      <vt:lpstr>PowerPoint Presentation</vt:lpstr>
      <vt:lpstr>PowerPoint Presentation</vt:lpstr>
      <vt:lpstr>PowerPoint Presentation</vt:lpstr>
      <vt:lpstr>Management options for STEMI</vt:lpstr>
      <vt:lpstr>STEMI</vt:lpstr>
      <vt:lpstr>Contraindications for fibrinolysis  SDL  </vt:lpstr>
      <vt:lpstr>Medical Treatment ACS</vt:lpstr>
      <vt:lpstr>STEMI -COMPLICATIONS</vt:lpstr>
      <vt:lpstr>STEMI – CARDIAC ARRHYTHMIAS</vt:lpstr>
      <vt:lpstr>Post ACS Life-style modification</vt:lpstr>
      <vt:lpstr>NSTEMI &amp; UNSTABLE ANGINA</vt:lpstr>
      <vt:lpstr>NSTEMI &amp; UNSTABLE ANGINA (Cont)</vt:lpstr>
      <vt:lpstr>Medical Treatment Unstable Angina &amp;NSTEMI</vt:lpstr>
      <vt:lpstr>Case Scenario</vt:lpstr>
      <vt:lpstr>ST Elevation MI ( STEMI )</vt:lpstr>
      <vt:lpstr>Case scenario</vt:lpstr>
      <vt:lpstr>ST ELEVATION MI</vt:lpstr>
      <vt:lpstr>CASE HISTORY – A patient with hypertension and chest pain</vt:lpstr>
      <vt:lpstr>PowerPoint Presentation</vt:lpstr>
      <vt:lpstr>Questions:</vt:lpstr>
      <vt:lpstr>Clinical scenario 3</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Acute Coronary Syndrome</dc:title>
  <dc:creator>Nada Hassan Ahmed Abdelrahman</dc:creator>
  <cp:lastModifiedBy>Dr Nada Hassan Ahmed Abdelrahman</cp:lastModifiedBy>
  <cp:revision>2</cp:revision>
  <dcterms:created xsi:type="dcterms:W3CDTF">2024-03-03T05:48:30Z</dcterms:created>
  <dcterms:modified xsi:type="dcterms:W3CDTF">2024-08-18T04:06:30Z</dcterms:modified>
</cp:coreProperties>
</file>