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20"/>
  </p:notesMasterIdLst>
  <p:sldIdLst>
    <p:sldId id="257" r:id="rId3"/>
    <p:sldId id="407" r:id="rId4"/>
    <p:sldId id="408" r:id="rId5"/>
    <p:sldId id="410" r:id="rId6"/>
    <p:sldId id="411" r:id="rId7"/>
    <p:sldId id="412" r:id="rId8"/>
    <p:sldId id="413" r:id="rId9"/>
    <p:sldId id="424" r:id="rId10"/>
    <p:sldId id="393" r:id="rId11"/>
    <p:sldId id="415" r:id="rId12"/>
    <p:sldId id="409" r:id="rId13"/>
    <p:sldId id="416" r:id="rId14"/>
    <p:sldId id="417" r:id="rId15"/>
    <p:sldId id="425" r:id="rId16"/>
    <p:sldId id="422" r:id="rId17"/>
    <p:sldId id="418" r:id="rId18"/>
    <p:sldId id="42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8DC3"/>
    <a:srgbClr val="344FDF"/>
    <a:srgbClr val="9AC2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9" autoAdjust="0"/>
    <p:restoredTop sz="74659" autoAdjust="0"/>
  </p:normalViewPr>
  <p:slideViewPr>
    <p:cSldViewPr snapToGrid="0">
      <p:cViewPr varScale="1">
        <p:scale>
          <a:sx n="79" d="100"/>
          <a:sy n="79" d="100"/>
        </p:scale>
        <p:origin x="15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2282A1-6DDB-4FE5-87B5-70ACE9B5E69F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4B6A963-A96D-4197-AAAD-C50508FDB341}">
      <dgm:prSet/>
      <dgm:spPr/>
      <dgm:t>
        <a:bodyPr/>
        <a:lstStyle/>
        <a:p>
          <a:r>
            <a:rPr lang="en-GB" b="0" i="0" baseline="0" dirty="0"/>
            <a:t>Brucellosis is a </a:t>
          </a:r>
          <a:r>
            <a:rPr lang="en-GB" dirty="0"/>
            <a:t>highly contagious  bacterial </a:t>
          </a:r>
          <a:r>
            <a:rPr lang="en-GB" b="0" i="0" baseline="0" dirty="0"/>
            <a:t>zoonosis, i.e., a disease which spreads from animals to humans.</a:t>
          </a:r>
          <a:endParaRPr lang="en-US" dirty="0"/>
        </a:p>
      </dgm:t>
    </dgm:pt>
    <dgm:pt modelId="{60E0888F-C01F-42A9-A6E7-0F8BE6EEAC46}" type="parTrans" cxnId="{508809AA-B411-4DE2-9C7B-55987A03873A}">
      <dgm:prSet/>
      <dgm:spPr/>
      <dgm:t>
        <a:bodyPr/>
        <a:lstStyle/>
        <a:p>
          <a:endParaRPr lang="en-US"/>
        </a:p>
      </dgm:t>
    </dgm:pt>
    <dgm:pt modelId="{4298B679-060A-4012-9A2A-7F7BE5C7F46E}" type="sibTrans" cxnId="{508809AA-B411-4DE2-9C7B-55987A03873A}">
      <dgm:prSet/>
      <dgm:spPr/>
      <dgm:t>
        <a:bodyPr/>
        <a:lstStyle/>
        <a:p>
          <a:endParaRPr lang="en-US"/>
        </a:p>
      </dgm:t>
    </dgm:pt>
    <dgm:pt modelId="{7E3C43D6-0B79-43A9-B425-408747894668}">
      <dgm:prSet/>
      <dgm:spPr/>
      <dgm:t>
        <a:bodyPr/>
        <a:lstStyle/>
        <a:p>
          <a:r>
            <a:rPr lang="en-GB" b="0" i="0" baseline="0"/>
            <a:t>It is a major public health problem in many countries, specially KSA. </a:t>
          </a:r>
          <a:endParaRPr lang="en-US"/>
        </a:p>
      </dgm:t>
    </dgm:pt>
    <dgm:pt modelId="{0FF70049-E06F-42D9-9CAB-EB2A951F4C33}" type="parTrans" cxnId="{2141BB1B-DBA8-4083-A169-177B8ACFDE1F}">
      <dgm:prSet/>
      <dgm:spPr/>
      <dgm:t>
        <a:bodyPr/>
        <a:lstStyle/>
        <a:p>
          <a:endParaRPr lang="en-US"/>
        </a:p>
      </dgm:t>
    </dgm:pt>
    <dgm:pt modelId="{57098E82-03E0-4F52-B4D6-CB8B23DAEE22}" type="sibTrans" cxnId="{2141BB1B-DBA8-4083-A169-177B8ACFDE1F}">
      <dgm:prSet/>
      <dgm:spPr/>
      <dgm:t>
        <a:bodyPr/>
        <a:lstStyle/>
        <a:p>
          <a:endParaRPr lang="en-US"/>
        </a:p>
      </dgm:t>
    </dgm:pt>
    <dgm:pt modelId="{AB572A73-980B-4946-8D8F-497A12810ED9}">
      <dgm:prSet/>
      <dgm:spPr/>
      <dgm:t>
        <a:bodyPr/>
        <a:lstStyle/>
        <a:p>
          <a:r>
            <a:rPr lang="en-GB" dirty="0"/>
            <a:t> It is caused by ingestion of unsterilized milk or meat from infected animals or close contact with their secretions (sheep, cattle, goats, pigs, or other animals). Occupational is a risk (</a:t>
          </a:r>
          <a:r>
            <a:rPr lang="en-IN" dirty="0"/>
            <a:t>veterinarians, and slaughterhouse workers. </a:t>
          </a:r>
          <a:endParaRPr lang="en-US" dirty="0"/>
        </a:p>
      </dgm:t>
    </dgm:pt>
    <dgm:pt modelId="{068CC09D-02EA-447D-BA67-AD0F5FCEF9E1}" type="parTrans" cxnId="{FE576098-9FD6-41D0-BC56-F6A51FF0F2BC}">
      <dgm:prSet/>
      <dgm:spPr/>
      <dgm:t>
        <a:bodyPr/>
        <a:lstStyle/>
        <a:p>
          <a:endParaRPr lang="en-US"/>
        </a:p>
      </dgm:t>
    </dgm:pt>
    <dgm:pt modelId="{2913455C-6E3A-443C-89D0-C3B872759ADA}" type="sibTrans" cxnId="{FE576098-9FD6-41D0-BC56-F6A51FF0F2BC}">
      <dgm:prSet/>
      <dgm:spPr/>
      <dgm:t>
        <a:bodyPr/>
        <a:lstStyle/>
        <a:p>
          <a:endParaRPr lang="en-US"/>
        </a:p>
      </dgm:t>
    </dgm:pt>
    <dgm:pt modelId="{5DEA214C-08B8-46CA-9F28-E16DFEA01689}" type="pres">
      <dgm:prSet presAssocID="{3A2282A1-6DDB-4FE5-87B5-70ACE9B5E69F}" presName="linear" presStyleCnt="0">
        <dgm:presLayoutVars>
          <dgm:animLvl val="lvl"/>
          <dgm:resizeHandles val="exact"/>
        </dgm:presLayoutVars>
      </dgm:prSet>
      <dgm:spPr/>
    </dgm:pt>
    <dgm:pt modelId="{CF2E2704-42E0-437F-ACE8-CF9682E6B860}" type="pres">
      <dgm:prSet presAssocID="{04B6A963-A96D-4197-AAAD-C50508FDB34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D4CEE8B-DF62-4F71-B47B-612332AE6074}" type="pres">
      <dgm:prSet presAssocID="{4298B679-060A-4012-9A2A-7F7BE5C7F46E}" presName="spacer" presStyleCnt="0"/>
      <dgm:spPr/>
    </dgm:pt>
    <dgm:pt modelId="{DCFD4225-7DF5-406F-9B06-40250544D610}" type="pres">
      <dgm:prSet presAssocID="{7E3C43D6-0B79-43A9-B425-40874789466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E67E6D9-8D79-47AD-877E-C74346B4BB9F}" type="pres">
      <dgm:prSet presAssocID="{57098E82-03E0-4F52-B4D6-CB8B23DAEE22}" presName="spacer" presStyleCnt="0"/>
      <dgm:spPr/>
    </dgm:pt>
    <dgm:pt modelId="{FF914C39-3C51-45B2-86BA-CA91194AEFCF}" type="pres">
      <dgm:prSet presAssocID="{AB572A73-980B-4946-8D8F-497A12810ED9}" presName="parentText" presStyleLbl="node1" presStyleIdx="2" presStyleCnt="3" custLinFactY="4010" custLinFactNeighborX="-1151" custLinFactNeighborY="100000">
        <dgm:presLayoutVars>
          <dgm:chMax val="0"/>
          <dgm:bulletEnabled val="1"/>
        </dgm:presLayoutVars>
      </dgm:prSet>
      <dgm:spPr/>
    </dgm:pt>
  </dgm:ptLst>
  <dgm:cxnLst>
    <dgm:cxn modelId="{2141BB1B-DBA8-4083-A169-177B8ACFDE1F}" srcId="{3A2282A1-6DDB-4FE5-87B5-70ACE9B5E69F}" destId="{7E3C43D6-0B79-43A9-B425-408747894668}" srcOrd="1" destOrd="0" parTransId="{0FF70049-E06F-42D9-9CAB-EB2A951F4C33}" sibTransId="{57098E82-03E0-4F52-B4D6-CB8B23DAEE22}"/>
    <dgm:cxn modelId="{9EEA2923-0E7B-4F32-A948-15E1E27AD849}" type="presOf" srcId="{04B6A963-A96D-4197-AAAD-C50508FDB341}" destId="{CF2E2704-42E0-437F-ACE8-CF9682E6B860}" srcOrd="0" destOrd="0" presId="urn:microsoft.com/office/officeart/2005/8/layout/vList2"/>
    <dgm:cxn modelId="{FE576098-9FD6-41D0-BC56-F6A51FF0F2BC}" srcId="{3A2282A1-6DDB-4FE5-87B5-70ACE9B5E69F}" destId="{AB572A73-980B-4946-8D8F-497A12810ED9}" srcOrd="2" destOrd="0" parTransId="{068CC09D-02EA-447D-BA67-AD0F5FCEF9E1}" sibTransId="{2913455C-6E3A-443C-89D0-C3B872759ADA}"/>
    <dgm:cxn modelId="{508809AA-B411-4DE2-9C7B-55987A03873A}" srcId="{3A2282A1-6DDB-4FE5-87B5-70ACE9B5E69F}" destId="{04B6A963-A96D-4197-AAAD-C50508FDB341}" srcOrd="0" destOrd="0" parTransId="{60E0888F-C01F-42A9-A6E7-0F8BE6EEAC46}" sibTransId="{4298B679-060A-4012-9A2A-7F7BE5C7F46E}"/>
    <dgm:cxn modelId="{096EF5C0-FD7F-4FB9-819A-3CFB9EEEDF16}" type="presOf" srcId="{7E3C43D6-0B79-43A9-B425-408747894668}" destId="{DCFD4225-7DF5-406F-9B06-40250544D610}" srcOrd="0" destOrd="0" presId="urn:microsoft.com/office/officeart/2005/8/layout/vList2"/>
    <dgm:cxn modelId="{3E7778C7-0B29-44AC-9662-A88F062CF1DD}" type="presOf" srcId="{3A2282A1-6DDB-4FE5-87B5-70ACE9B5E69F}" destId="{5DEA214C-08B8-46CA-9F28-E16DFEA01689}" srcOrd="0" destOrd="0" presId="urn:microsoft.com/office/officeart/2005/8/layout/vList2"/>
    <dgm:cxn modelId="{765C9EE7-F190-4938-B9B5-4830D8362972}" type="presOf" srcId="{AB572A73-980B-4946-8D8F-497A12810ED9}" destId="{FF914C39-3C51-45B2-86BA-CA91194AEFCF}" srcOrd="0" destOrd="0" presId="urn:microsoft.com/office/officeart/2005/8/layout/vList2"/>
    <dgm:cxn modelId="{F5FDC788-E10A-4593-8897-F201871FE7EE}" type="presParOf" srcId="{5DEA214C-08B8-46CA-9F28-E16DFEA01689}" destId="{CF2E2704-42E0-437F-ACE8-CF9682E6B860}" srcOrd="0" destOrd="0" presId="urn:microsoft.com/office/officeart/2005/8/layout/vList2"/>
    <dgm:cxn modelId="{C89C8E5F-A93E-427D-BB09-2C5466C20CC7}" type="presParOf" srcId="{5DEA214C-08B8-46CA-9F28-E16DFEA01689}" destId="{9D4CEE8B-DF62-4F71-B47B-612332AE6074}" srcOrd="1" destOrd="0" presId="urn:microsoft.com/office/officeart/2005/8/layout/vList2"/>
    <dgm:cxn modelId="{08AFC225-6D1D-42A0-A6B1-9103CD1AFFFF}" type="presParOf" srcId="{5DEA214C-08B8-46CA-9F28-E16DFEA01689}" destId="{DCFD4225-7DF5-406F-9B06-40250544D610}" srcOrd="2" destOrd="0" presId="urn:microsoft.com/office/officeart/2005/8/layout/vList2"/>
    <dgm:cxn modelId="{D7326DB0-25F6-4027-AD82-272976FC6182}" type="presParOf" srcId="{5DEA214C-08B8-46CA-9F28-E16DFEA01689}" destId="{3E67E6D9-8D79-47AD-877E-C74346B4BB9F}" srcOrd="3" destOrd="0" presId="urn:microsoft.com/office/officeart/2005/8/layout/vList2"/>
    <dgm:cxn modelId="{1379F20E-6D75-47D2-B32B-89BE1F206F5A}" type="presParOf" srcId="{5DEA214C-08B8-46CA-9F28-E16DFEA01689}" destId="{FF914C39-3C51-45B2-86BA-CA91194AEFC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477E80-4902-49DC-9281-C9150689AD07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C4041FF-A6F3-4EC9-BED8-4D600CDF69BE}">
      <dgm:prSet custT="1"/>
      <dgm:spPr/>
      <dgm:t>
        <a:bodyPr/>
        <a:lstStyle/>
        <a:p>
          <a:r>
            <a:rPr lang="en-GB" sz="2800" b="1" dirty="0"/>
            <a:t>Usually presenting as meningitis - 1 to 2%</a:t>
          </a:r>
          <a:endParaRPr lang="en-US" sz="2800" b="1" dirty="0"/>
        </a:p>
      </dgm:t>
    </dgm:pt>
    <dgm:pt modelId="{E36431B2-1311-48A7-812A-38C83A8E8867}" type="parTrans" cxnId="{A0344786-7859-48C0-9418-437D447D86AD}">
      <dgm:prSet/>
      <dgm:spPr/>
      <dgm:t>
        <a:bodyPr/>
        <a:lstStyle/>
        <a:p>
          <a:endParaRPr lang="en-US"/>
        </a:p>
      </dgm:t>
    </dgm:pt>
    <dgm:pt modelId="{86CDBD1E-9EE6-45E8-B296-7B6C3C0C3E7F}" type="sibTrans" cxnId="{A0344786-7859-48C0-9418-437D447D86AD}">
      <dgm:prSet/>
      <dgm:spPr/>
      <dgm:t>
        <a:bodyPr/>
        <a:lstStyle/>
        <a:p>
          <a:endParaRPr lang="en-US"/>
        </a:p>
      </dgm:t>
    </dgm:pt>
    <dgm:pt modelId="{364C09FA-4929-437F-91FE-C99E0A16E723}">
      <dgm:prSet custT="1"/>
      <dgm:spPr/>
      <dgm:t>
        <a:bodyPr/>
        <a:lstStyle/>
        <a:p>
          <a:r>
            <a:rPr lang="en-GB" sz="28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Encephalitis, radiculopathy &amp; peripheral neuropathy, intracerebral abscesses</a:t>
          </a:r>
          <a:endParaRPr lang="en-US" sz="2800" b="1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07C79CD7-A77D-4AF6-AD04-E2BE00A4E010}" type="parTrans" cxnId="{27E0D3D9-1CF4-45EC-90A1-C6653A653E5B}">
      <dgm:prSet/>
      <dgm:spPr/>
      <dgm:t>
        <a:bodyPr/>
        <a:lstStyle/>
        <a:p>
          <a:endParaRPr lang="en-US"/>
        </a:p>
      </dgm:t>
    </dgm:pt>
    <dgm:pt modelId="{F25C4E38-3DE7-41FD-A24E-70509A0FFCE6}" type="sibTrans" cxnId="{27E0D3D9-1CF4-45EC-90A1-C6653A653E5B}">
      <dgm:prSet/>
      <dgm:spPr/>
      <dgm:t>
        <a:bodyPr/>
        <a:lstStyle/>
        <a:p>
          <a:endParaRPr lang="en-US"/>
        </a:p>
      </dgm:t>
    </dgm:pt>
    <dgm:pt modelId="{01F6A368-8540-4A8F-A79C-49E74B80430F}">
      <dgm:prSet custT="1"/>
      <dgm:spPr/>
      <dgm:t>
        <a:bodyPr/>
        <a:lstStyle/>
        <a:p>
          <a:r>
            <a:rPr lang="en-GB" sz="1600" b="1" dirty="0"/>
            <a:t>Neck rigidity &lt; 50%</a:t>
          </a:r>
          <a:endParaRPr lang="en-US" sz="1600" b="1" dirty="0"/>
        </a:p>
      </dgm:t>
    </dgm:pt>
    <dgm:pt modelId="{1AE52714-F2AF-41A3-8A3E-2AAB54240EF1}" type="parTrans" cxnId="{3A6C73C8-4A9D-4852-9778-6FE938C44454}">
      <dgm:prSet/>
      <dgm:spPr/>
      <dgm:t>
        <a:bodyPr/>
        <a:lstStyle/>
        <a:p>
          <a:endParaRPr lang="en-US"/>
        </a:p>
      </dgm:t>
    </dgm:pt>
    <dgm:pt modelId="{0EBD0225-30C8-4C3E-8A90-E4AF9708D7D6}" type="sibTrans" cxnId="{3A6C73C8-4A9D-4852-9778-6FE938C44454}">
      <dgm:prSet/>
      <dgm:spPr/>
      <dgm:t>
        <a:bodyPr/>
        <a:lstStyle/>
        <a:p>
          <a:endParaRPr lang="en-US"/>
        </a:p>
      </dgm:t>
    </dgm:pt>
    <dgm:pt modelId="{A901E028-B371-46E0-AC0D-C160160A17BC}">
      <dgm:prSet custT="1"/>
      <dgm:spPr/>
      <dgm:t>
        <a:bodyPr/>
        <a:lstStyle/>
        <a:p>
          <a:r>
            <a:rPr lang="en-GB" sz="1600" b="1" dirty="0"/>
            <a:t>CSF</a:t>
          </a:r>
          <a:endParaRPr lang="en-US" sz="1600" b="1" dirty="0"/>
        </a:p>
      </dgm:t>
    </dgm:pt>
    <dgm:pt modelId="{CFF8E574-609D-44CB-A281-2EC64A4907F7}" type="parTrans" cxnId="{28B10561-371D-4BB3-931C-43121F263F8E}">
      <dgm:prSet/>
      <dgm:spPr/>
      <dgm:t>
        <a:bodyPr/>
        <a:lstStyle/>
        <a:p>
          <a:endParaRPr lang="en-US"/>
        </a:p>
      </dgm:t>
    </dgm:pt>
    <dgm:pt modelId="{B88095A6-2021-4E31-A3CC-FDF9F27A9008}" type="sibTrans" cxnId="{28B10561-371D-4BB3-931C-43121F263F8E}">
      <dgm:prSet/>
      <dgm:spPr/>
      <dgm:t>
        <a:bodyPr/>
        <a:lstStyle/>
        <a:p>
          <a:endParaRPr lang="en-US"/>
        </a:p>
      </dgm:t>
    </dgm:pt>
    <dgm:pt modelId="{FEA28377-4501-4CE2-A353-F9E230C9B142}">
      <dgm:prSet custT="1"/>
      <dgm:spPr/>
      <dgm:t>
        <a:bodyPr/>
        <a:lstStyle/>
        <a:p>
          <a:r>
            <a:rPr lang="en-GB" sz="1600" b="1" dirty="0"/>
            <a:t>Lymphocytic pleocytosis</a:t>
          </a:r>
          <a:endParaRPr lang="en-US" sz="1600" b="1" dirty="0"/>
        </a:p>
      </dgm:t>
    </dgm:pt>
    <dgm:pt modelId="{A59D5BEE-EEF6-4EDF-97D6-8698A3D0FF81}" type="parTrans" cxnId="{CA725CA6-2B30-4E54-8D40-AF08B289F429}">
      <dgm:prSet/>
      <dgm:spPr/>
      <dgm:t>
        <a:bodyPr/>
        <a:lstStyle/>
        <a:p>
          <a:endParaRPr lang="en-US"/>
        </a:p>
      </dgm:t>
    </dgm:pt>
    <dgm:pt modelId="{0D41E3D6-7722-434C-A597-94D82D88F90B}" type="sibTrans" cxnId="{CA725CA6-2B30-4E54-8D40-AF08B289F429}">
      <dgm:prSet/>
      <dgm:spPr/>
      <dgm:t>
        <a:bodyPr/>
        <a:lstStyle/>
        <a:p>
          <a:endParaRPr lang="en-US"/>
        </a:p>
      </dgm:t>
    </dgm:pt>
    <dgm:pt modelId="{EFA44149-5144-42F1-99D4-1D2247A34715}">
      <dgm:prSet custT="1"/>
      <dgm:spPr/>
      <dgm:t>
        <a:bodyPr/>
        <a:lstStyle/>
        <a:p>
          <a:r>
            <a:rPr lang="en-GB" sz="1600" b="1" dirty="0"/>
            <a:t>(N) or low sugar</a:t>
          </a:r>
          <a:endParaRPr lang="en-US" sz="1600" b="1" dirty="0"/>
        </a:p>
      </dgm:t>
    </dgm:pt>
    <dgm:pt modelId="{EF481D1F-7F01-443E-888E-1C5231EFCF44}" type="sibTrans" cxnId="{52685B44-3E6E-4F70-8EB1-9E4D58AF3727}">
      <dgm:prSet/>
      <dgm:spPr/>
      <dgm:t>
        <a:bodyPr/>
        <a:lstStyle/>
        <a:p>
          <a:endParaRPr lang="en-US"/>
        </a:p>
      </dgm:t>
    </dgm:pt>
    <dgm:pt modelId="{6ABF6937-34BE-4DF2-890F-77E811F2CB34}" type="parTrans" cxnId="{52685B44-3E6E-4F70-8EB1-9E4D58AF3727}">
      <dgm:prSet/>
      <dgm:spPr/>
      <dgm:t>
        <a:bodyPr/>
        <a:lstStyle/>
        <a:p>
          <a:endParaRPr lang="en-US"/>
        </a:p>
      </dgm:t>
    </dgm:pt>
    <dgm:pt modelId="{1FEBE0A5-F6E8-448B-AB7F-E4A951376C1E}">
      <dgm:prSet custT="1"/>
      <dgm:spPr/>
      <dgm:t>
        <a:bodyPr/>
        <a:lstStyle/>
        <a:p>
          <a:r>
            <a:rPr lang="en-GB" sz="1600" b="1" dirty="0"/>
            <a:t>increase protein</a:t>
          </a:r>
          <a:endParaRPr lang="en-US" sz="1600" b="1" dirty="0"/>
        </a:p>
      </dgm:t>
    </dgm:pt>
    <dgm:pt modelId="{F5554083-650E-4096-8C95-FFFCCBE00AC3}" type="sibTrans" cxnId="{B0314941-9772-422A-96FF-F0FE3B7B314A}">
      <dgm:prSet/>
      <dgm:spPr/>
      <dgm:t>
        <a:bodyPr/>
        <a:lstStyle/>
        <a:p>
          <a:endParaRPr lang="en-US"/>
        </a:p>
      </dgm:t>
    </dgm:pt>
    <dgm:pt modelId="{0ECA6F29-4B63-4153-AEC4-D5167EFBD282}" type="parTrans" cxnId="{B0314941-9772-422A-96FF-F0FE3B7B314A}">
      <dgm:prSet/>
      <dgm:spPr/>
      <dgm:t>
        <a:bodyPr/>
        <a:lstStyle/>
        <a:p>
          <a:endParaRPr lang="en-US"/>
        </a:p>
      </dgm:t>
    </dgm:pt>
    <dgm:pt modelId="{B5EE7BAB-2A7F-4978-9AF3-498DD6F74748}">
      <dgm:prSet custT="1"/>
      <dgm:spPr/>
      <dgm:t>
        <a:bodyPr/>
        <a:lstStyle/>
        <a:p>
          <a:r>
            <a:rPr lang="en-GB" sz="1600" b="1" dirty="0"/>
            <a:t>Culture +</a:t>
          </a:r>
          <a:r>
            <a:rPr lang="en-GB" sz="1600" b="1" dirty="0" err="1"/>
            <a:t>ve</a:t>
          </a:r>
          <a:r>
            <a:rPr lang="en-GB" sz="1600" b="1" dirty="0"/>
            <a:t> &lt; 50%</a:t>
          </a:r>
          <a:endParaRPr lang="en-US" sz="1600" b="1" dirty="0"/>
        </a:p>
      </dgm:t>
    </dgm:pt>
    <dgm:pt modelId="{53814E56-21E2-442C-9183-C1F5725C168F}" type="sibTrans" cxnId="{1AA241F4-039F-40ED-A744-90196E9CF175}">
      <dgm:prSet/>
      <dgm:spPr/>
      <dgm:t>
        <a:bodyPr/>
        <a:lstStyle/>
        <a:p>
          <a:endParaRPr lang="en-US"/>
        </a:p>
      </dgm:t>
    </dgm:pt>
    <dgm:pt modelId="{88804F3C-F2E5-4460-AC1E-11950EB574A6}" type="parTrans" cxnId="{1AA241F4-039F-40ED-A744-90196E9CF175}">
      <dgm:prSet/>
      <dgm:spPr/>
      <dgm:t>
        <a:bodyPr/>
        <a:lstStyle/>
        <a:p>
          <a:endParaRPr lang="en-US"/>
        </a:p>
      </dgm:t>
    </dgm:pt>
    <dgm:pt modelId="{CB3D17E8-1808-4BEB-83BC-02B7A4CEA878}">
      <dgm:prSet custT="1"/>
      <dgm:spPr/>
      <dgm:t>
        <a:bodyPr/>
        <a:lstStyle/>
        <a:p>
          <a:r>
            <a:rPr lang="en-GB" sz="1600" b="1" dirty="0"/>
            <a:t>Agglutination +</a:t>
          </a:r>
          <a:r>
            <a:rPr lang="en-GB" sz="1600" b="1" dirty="0" err="1"/>
            <a:t>ve</a:t>
          </a:r>
          <a:r>
            <a:rPr lang="en-GB" sz="1600" b="1" dirty="0"/>
            <a:t> in &gt;95%</a:t>
          </a:r>
          <a:endParaRPr lang="en-US" sz="1600" b="1" dirty="0"/>
        </a:p>
      </dgm:t>
    </dgm:pt>
    <dgm:pt modelId="{0D7261C2-A07C-4A6F-8EBD-4896CB61DFC1}" type="sibTrans" cxnId="{8661503C-0E89-42AF-AFE9-F2A09F88B480}">
      <dgm:prSet/>
      <dgm:spPr/>
      <dgm:t>
        <a:bodyPr/>
        <a:lstStyle/>
        <a:p>
          <a:endParaRPr lang="en-US"/>
        </a:p>
      </dgm:t>
    </dgm:pt>
    <dgm:pt modelId="{EF4D2947-731D-43C7-A63B-75FC1BFE3A67}" type="parTrans" cxnId="{8661503C-0E89-42AF-AFE9-F2A09F88B480}">
      <dgm:prSet/>
      <dgm:spPr/>
      <dgm:t>
        <a:bodyPr/>
        <a:lstStyle/>
        <a:p>
          <a:endParaRPr lang="en-US"/>
        </a:p>
      </dgm:t>
    </dgm:pt>
    <dgm:pt modelId="{8F723F72-5118-468B-A1B9-3C4B3A284711}" type="pres">
      <dgm:prSet presAssocID="{2A477E80-4902-49DC-9281-C9150689AD07}" presName="linear" presStyleCnt="0">
        <dgm:presLayoutVars>
          <dgm:animLvl val="lvl"/>
          <dgm:resizeHandles val="exact"/>
        </dgm:presLayoutVars>
      </dgm:prSet>
      <dgm:spPr/>
    </dgm:pt>
    <dgm:pt modelId="{72D0C891-9B21-4814-AF0E-70B4198C8FBB}" type="pres">
      <dgm:prSet presAssocID="{7C4041FF-A6F3-4EC9-BED8-4D600CDF69B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F4BDA27-7BC1-4B8C-89F7-D6D5FB2B72A7}" type="pres">
      <dgm:prSet presAssocID="{86CDBD1E-9EE6-45E8-B296-7B6C3C0C3E7F}" presName="spacer" presStyleCnt="0"/>
      <dgm:spPr/>
    </dgm:pt>
    <dgm:pt modelId="{2B8BA0A6-A4AB-46F1-B664-88FE98443B21}" type="pres">
      <dgm:prSet presAssocID="{364C09FA-4929-437F-91FE-C99E0A16E72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F97A8B2-600F-4A3A-82AC-E29ED73F73E4}" type="pres">
      <dgm:prSet presAssocID="{F25C4E38-3DE7-41FD-A24E-70509A0FFCE6}" presName="spacer" presStyleCnt="0"/>
      <dgm:spPr/>
    </dgm:pt>
    <dgm:pt modelId="{AFA65A92-E07C-4936-8CB0-70DF81A2AC1A}" type="pres">
      <dgm:prSet presAssocID="{01F6A368-8540-4A8F-A79C-49E74B80430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237C31F-FA7D-47AF-98D1-48404AC8700C}" type="pres">
      <dgm:prSet presAssocID="{0EBD0225-30C8-4C3E-8A90-E4AF9708D7D6}" presName="spacer" presStyleCnt="0"/>
      <dgm:spPr/>
    </dgm:pt>
    <dgm:pt modelId="{DB604A56-9F91-4E56-BD35-EF02AE96DEAF}" type="pres">
      <dgm:prSet presAssocID="{A901E028-B371-46E0-AC0D-C160160A17BC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54B2A4B1-B58A-43F7-AA8A-68EBFBA9A326}" type="pres">
      <dgm:prSet presAssocID="{A901E028-B371-46E0-AC0D-C160160A17BC}" presName="childText" presStyleLbl="revTx" presStyleIdx="0" presStyleCnt="1" custScaleX="99373" custScaleY="152986">
        <dgm:presLayoutVars>
          <dgm:bulletEnabled val="1"/>
        </dgm:presLayoutVars>
      </dgm:prSet>
      <dgm:spPr/>
    </dgm:pt>
  </dgm:ptLst>
  <dgm:cxnLst>
    <dgm:cxn modelId="{4ACEE30E-1C68-4069-9326-819A49E49550}" type="presOf" srcId="{7C4041FF-A6F3-4EC9-BED8-4D600CDF69BE}" destId="{72D0C891-9B21-4814-AF0E-70B4198C8FBB}" srcOrd="0" destOrd="0" presId="urn:microsoft.com/office/officeart/2005/8/layout/vList2"/>
    <dgm:cxn modelId="{50982312-E37E-450F-81F4-4DD8A6336CA5}" type="presOf" srcId="{A901E028-B371-46E0-AC0D-C160160A17BC}" destId="{DB604A56-9F91-4E56-BD35-EF02AE96DEAF}" srcOrd="0" destOrd="0" presId="urn:microsoft.com/office/officeart/2005/8/layout/vList2"/>
    <dgm:cxn modelId="{8C74EF15-194B-4826-A4D4-102AADA72961}" type="presOf" srcId="{B5EE7BAB-2A7F-4978-9AF3-498DD6F74748}" destId="{54B2A4B1-B58A-43F7-AA8A-68EBFBA9A326}" srcOrd="0" destOrd="3" presId="urn:microsoft.com/office/officeart/2005/8/layout/vList2"/>
    <dgm:cxn modelId="{5A7A662A-28D3-4D7D-8707-C99AA88323C1}" type="presOf" srcId="{FEA28377-4501-4CE2-A353-F9E230C9B142}" destId="{54B2A4B1-B58A-43F7-AA8A-68EBFBA9A326}" srcOrd="0" destOrd="0" presId="urn:microsoft.com/office/officeart/2005/8/layout/vList2"/>
    <dgm:cxn modelId="{347DC036-89F4-4C37-B941-340E43DD583E}" type="presOf" srcId="{CB3D17E8-1808-4BEB-83BC-02B7A4CEA878}" destId="{54B2A4B1-B58A-43F7-AA8A-68EBFBA9A326}" srcOrd="0" destOrd="4" presId="urn:microsoft.com/office/officeart/2005/8/layout/vList2"/>
    <dgm:cxn modelId="{8661503C-0E89-42AF-AFE9-F2A09F88B480}" srcId="{A901E028-B371-46E0-AC0D-C160160A17BC}" destId="{CB3D17E8-1808-4BEB-83BC-02B7A4CEA878}" srcOrd="4" destOrd="0" parTransId="{EF4D2947-731D-43C7-A63B-75FC1BFE3A67}" sibTransId="{0D7261C2-A07C-4A6F-8EBD-4896CB61DFC1}"/>
    <dgm:cxn modelId="{28B10561-371D-4BB3-931C-43121F263F8E}" srcId="{2A477E80-4902-49DC-9281-C9150689AD07}" destId="{A901E028-B371-46E0-AC0D-C160160A17BC}" srcOrd="3" destOrd="0" parTransId="{CFF8E574-609D-44CB-A281-2EC64A4907F7}" sibTransId="{B88095A6-2021-4E31-A3CC-FDF9F27A9008}"/>
    <dgm:cxn modelId="{B0314941-9772-422A-96FF-F0FE3B7B314A}" srcId="{A901E028-B371-46E0-AC0D-C160160A17BC}" destId="{1FEBE0A5-F6E8-448B-AB7F-E4A951376C1E}" srcOrd="2" destOrd="0" parTransId="{0ECA6F29-4B63-4153-AEC4-D5167EFBD282}" sibTransId="{F5554083-650E-4096-8C95-FFFCCBE00AC3}"/>
    <dgm:cxn modelId="{52685B44-3E6E-4F70-8EB1-9E4D58AF3727}" srcId="{A901E028-B371-46E0-AC0D-C160160A17BC}" destId="{EFA44149-5144-42F1-99D4-1D2247A34715}" srcOrd="1" destOrd="0" parTransId="{6ABF6937-34BE-4DF2-890F-77E811F2CB34}" sibTransId="{EF481D1F-7F01-443E-888E-1C5231EFCF44}"/>
    <dgm:cxn modelId="{86A7AD73-0BC6-4E71-92F6-18E7C892C32D}" type="presOf" srcId="{2A477E80-4902-49DC-9281-C9150689AD07}" destId="{8F723F72-5118-468B-A1B9-3C4B3A284711}" srcOrd="0" destOrd="0" presId="urn:microsoft.com/office/officeart/2005/8/layout/vList2"/>
    <dgm:cxn modelId="{A0344786-7859-48C0-9418-437D447D86AD}" srcId="{2A477E80-4902-49DC-9281-C9150689AD07}" destId="{7C4041FF-A6F3-4EC9-BED8-4D600CDF69BE}" srcOrd="0" destOrd="0" parTransId="{E36431B2-1311-48A7-812A-38C83A8E8867}" sibTransId="{86CDBD1E-9EE6-45E8-B296-7B6C3C0C3E7F}"/>
    <dgm:cxn modelId="{33AFE28B-1310-4723-AB2A-7B44778F6A07}" type="presOf" srcId="{364C09FA-4929-437F-91FE-C99E0A16E723}" destId="{2B8BA0A6-A4AB-46F1-B664-88FE98443B21}" srcOrd="0" destOrd="0" presId="urn:microsoft.com/office/officeart/2005/8/layout/vList2"/>
    <dgm:cxn modelId="{84DDE0A3-5B97-428D-9D00-1D0F54BC5579}" type="presOf" srcId="{1FEBE0A5-F6E8-448B-AB7F-E4A951376C1E}" destId="{54B2A4B1-B58A-43F7-AA8A-68EBFBA9A326}" srcOrd="0" destOrd="2" presId="urn:microsoft.com/office/officeart/2005/8/layout/vList2"/>
    <dgm:cxn modelId="{CA725CA6-2B30-4E54-8D40-AF08B289F429}" srcId="{A901E028-B371-46E0-AC0D-C160160A17BC}" destId="{FEA28377-4501-4CE2-A353-F9E230C9B142}" srcOrd="0" destOrd="0" parTransId="{A59D5BEE-EEF6-4EDF-97D6-8698A3D0FF81}" sibTransId="{0D41E3D6-7722-434C-A597-94D82D88F90B}"/>
    <dgm:cxn modelId="{3A6C73C8-4A9D-4852-9778-6FE938C44454}" srcId="{2A477E80-4902-49DC-9281-C9150689AD07}" destId="{01F6A368-8540-4A8F-A79C-49E74B80430F}" srcOrd="2" destOrd="0" parTransId="{1AE52714-F2AF-41A3-8A3E-2AAB54240EF1}" sibTransId="{0EBD0225-30C8-4C3E-8A90-E4AF9708D7D6}"/>
    <dgm:cxn modelId="{C564D0D5-EE97-450E-A05B-C8EAE6AF67C5}" type="presOf" srcId="{01F6A368-8540-4A8F-A79C-49E74B80430F}" destId="{AFA65A92-E07C-4936-8CB0-70DF81A2AC1A}" srcOrd="0" destOrd="0" presId="urn:microsoft.com/office/officeart/2005/8/layout/vList2"/>
    <dgm:cxn modelId="{27E0D3D9-1CF4-45EC-90A1-C6653A653E5B}" srcId="{2A477E80-4902-49DC-9281-C9150689AD07}" destId="{364C09FA-4929-437F-91FE-C99E0A16E723}" srcOrd="1" destOrd="0" parTransId="{07C79CD7-A77D-4AF6-AD04-E2BE00A4E010}" sibTransId="{F25C4E38-3DE7-41FD-A24E-70509A0FFCE6}"/>
    <dgm:cxn modelId="{2434B5E8-D8AE-4211-B9D1-F3200A96D517}" type="presOf" srcId="{EFA44149-5144-42F1-99D4-1D2247A34715}" destId="{54B2A4B1-B58A-43F7-AA8A-68EBFBA9A326}" srcOrd="0" destOrd="1" presId="urn:microsoft.com/office/officeart/2005/8/layout/vList2"/>
    <dgm:cxn modelId="{1AA241F4-039F-40ED-A744-90196E9CF175}" srcId="{A901E028-B371-46E0-AC0D-C160160A17BC}" destId="{B5EE7BAB-2A7F-4978-9AF3-498DD6F74748}" srcOrd="3" destOrd="0" parTransId="{88804F3C-F2E5-4460-AC1E-11950EB574A6}" sibTransId="{53814E56-21E2-442C-9183-C1F5725C168F}"/>
    <dgm:cxn modelId="{0DEEB251-D9F9-4F10-8B61-12BB94566912}" type="presParOf" srcId="{8F723F72-5118-468B-A1B9-3C4B3A284711}" destId="{72D0C891-9B21-4814-AF0E-70B4198C8FBB}" srcOrd="0" destOrd="0" presId="urn:microsoft.com/office/officeart/2005/8/layout/vList2"/>
    <dgm:cxn modelId="{CB51274C-6B71-489C-A84E-BE7B32F8C74D}" type="presParOf" srcId="{8F723F72-5118-468B-A1B9-3C4B3A284711}" destId="{BF4BDA27-7BC1-4B8C-89F7-D6D5FB2B72A7}" srcOrd="1" destOrd="0" presId="urn:microsoft.com/office/officeart/2005/8/layout/vList2"/>
    <dgm:cxn modelId="{AA8ECD20-D924-4308-9736-E2560D90A95D}" type="presParOf" srcId="{8F723F72-5118-468B-A1B9-3C4B3A284711}" destId="{2B8BA0A6-A4AB-46F1-B664-88FE98443B21}" srcOrd="2" destOrd="0" presId="urn:microsoft.com/office/officeart/2005/8/layout/vList2"/>
    <dgm:cxn modelId="{8786E9BF-BB34-4839-BDEC-37E06E1F8E3A}" type="presParOf" srcId="{8F723F72-5118-468B-A1B9-3C4B3A284711}" destId="{CF97A8B2-600F-4A3A-82AC-E29ED73F73E4}" srcOrd="3" destOrd="0" presId="urn:microsoft.com/office/officeart/2005/8/layout/vList2"/>
    <dgm:cxn modelId="{593E9CDA-1C80-4548-9102-7233DEFDEEFE}" type="presParOf" srcId="{8F723F72-5118-468B-A1B9-3C4B3A284711}" destId="{AFA65A92-E07C-4936-8CB0-70DF81A2AC1A}" srcOrd="4" destOrd="0" presId="urn:microsoft.com/office/officeart/2005/8/layout/vList2"/>
    <dgm:cxn modelId="{C88EA817-687D-47BB-B3E2-D90F4C985B5C}" type="presParOf" srcId="{8F723F72-5118-468B-A1B9-3C4B3A284711}" destId="{7237C31F-FA7D-47AF-98D1-48404AC8700C}" srcOrd="5" destOrd="0" presId="urn:microsoft.com/office/officeart/2005/8/layout/vList2"/>
    <dgm:cxn modelId="{D57CAB69-CD49-4C80-BD35-0EFAA22BF4F7}" type="presParOf" srcId="{8F723F72-5118-468B-A1B9-3C4B3A284711}" destId="{DB604A56-9F91-4E56-BD35-EF02AE96DEAF}" srcOrd="6" destOrd="0" presId="urn:microsoft.com/office/officeart/2005/8/layout/vList2"/>
    <dgm:cxn modelId="{03F67DD2-1772-491B-83AB-8AA09EA4CBDC}" type="presParOf" srcId="{8F723F72-5118-468B-A1B9-3C4B3A284711}" destId="{54B2A4B1-B58A-43F7-AA8A-68EBFBA9A326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7AD7EB2-EED8-47F4-8A95-13D22989827C}" type="doc">
      <dgm:prSet loTypeId="urn:microsoft.com/office/officeart/2005/8/layout/vList2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325A2F5-5817-4B32-98D7-E0B8C09DF48F}">
      <dgm:prSet custT="1"/>
      <dgm:spPr/>
      <dgm:t>
        <a:bodyPr/>
        <a:lstStyle/>
        <a:p>
          <a:r>
            <a:rPr lang="en-GB" sz="2000" dirty="0"/>
            <a:t>1- Clinical features. CBC: Neutropenia, </a:t>
          </a:r>
          <a:r>
            <a:rPr lang="en-GB" sz="2000" dirty="0" err="1"/>
            <a:t>anemia</a:t>
          </a:r>
          <a:r>
            <a:rPr lang="en-GB" sz="2000" dirty="0"/>
            <a:t> (Pancytopenia)</a:t>
          </a:r>
          <a:endParaRPr lang="en-US" sz="2000" dirty="0"/>
        </a:p>
      </dgm:t>
    </dgm:pt>
    <dgm:pt modelId="{56C2C1E8-DAF4-4D18-A6E4-F48E0DED7998}" type="parTrans" cxnId="{80B67BFE-7521-4BCF-83A0-7B616BAC21F8}">
      <dgm:prSet/>
      <dgm:spPr/>
      <dgm:t>
        <a:bodyPr/>
        <a:lstStyle/>
        <a:p>
          <a:endParaRPr lang="en-US"/>
        </a:p>
      </dgm:t>
    </dgm:pt>
    <dgm:pt modelId="{8D051AEF-FF88-453A-B838-E592FB7ED908}" type="sibTrans" cxnId="{80B67BFE-7521-4BCF-83A0-7B616BAC21F8}">
      <dgm:prSet/>
      <dgm:spPr/>
      <dgm:t>
        <a:bodyPr/>
        <a:lstStyle/>
        <a:p>
          <a:endParaRPr lang="en-US"/>
        </a:p>
      </dgm:t>
    </dgm:pt>
    <dgm:pt modelId="{AC33A312-DE07-4951-A397-803CD8D1BB00}">
      <dgm:prSet custT="1"/>
      <dgm:spPr/>
      <dgm:t>
        <a:bodyPr/>
        <a:lstStyle/>
        <a:p>
          <a:r>
            <a:rPr lang="en-GB" sz="2000" dirty="0"/>
            <a:t>2- Serology (</a:t>
          </a:r>
          <a:r>
            <a:rPr lang="en-GB" sz="2000" b="0" i="0" dirty="0"/>
            <a:t>Rose Bengal test)</a:t>
          </a:r>
          <a:r>
            <a:rPr lang="en-GB" sz="2000" dirty="0"/>
            <a:t>: Brucella agglutination test</a:t>
          </a:r>
          <a:endParaRPr lang="en-US" sz="2000" dirty="0"/>
        </a:p>
      </dgm:t>
    </dgm:pt>
    <dgm:pt modelId="{468851BF-428A-4B48-A954-8727D28F48DD}" type="parTrans" cxnId="{9877A288-6200-4F0D-A65D-C1855E67E262}">
      <dgm:prSet/>
      <dgm:spPr/>
      <dgm:t>
        <a:bodyPr/>
        <a:lstStyle/>
        <a:p>
          <a:endParaRPr lang="en-US"/>
        </a:p>
      </dgm:t>
    </dgm:pt>
    <dgm:pt modelId="{A71D8338-2404-4497-A793-BBB7C68A9BA6}" type="sibTrans" cxnId="{9877A288-6200-4F0D-A65D-C1855E67E262}">
      <dgm:prSet/>
      <dgm:spPr/>
      <dgm:t>
        <a:bodyPr/>
        <a:lstStyle/>
        <a:p>
          <a:endParaRPr lang="en-US"/>
        </a:p>
      </dgm:t>
    </dgm:pt>
    <dgm:pt modelId="{DD650D1F-A32F-4AF4-BACA-F91A5762FF29}">
      <dgm:prSet custT="1"/>
      <dgm:spPr/>
      <dgm:t>
        <a:bodyPr/>
        <a:lstStyle/>
        <a:p>
          <a:r>
            <a:rPr lang="en-GB" sz="2000" dirty="0"/>
            <a:t>4- Polymerase Chain Reaction (PCR).</a:t>
          </a:r>
          <a:endParaRPr lang="en-US" sz="2000" dirty="0"/>
        </a:p>
      </dgm:t>
    </dgm:pt>
    <dgm:pt modelId="{F10866FD-1104-4D10-94C5-39D3A64B3FED}" type="parTrans" cxnId="{389822E0-94AB-4656-AEB9-5410286AF503}">
      <dgm:prSet/>
      <dgm:spPr/>
      <dgm:t>
        <a:bodyPr/>
        <a:lstStyle/>
        <a:p>
          <a:endParaRPr lang="en-US"/>
        </a:p>
      </dgm:t>
    </dgm:pt>
    <dgm:pt modelId="{9528AC8A-0647-43AB-9004-1039A8A5E890}" type="sibTrans" cxnId="{389822E0-94AB-4656-AEB9-5410286AF503}">
      <dgm:prSet/>
      <dgm:spPr/>
      <dgm:t>
        <a:bodyPr/>
        <a:lstStyle/>
        <a:p>
          <a:endParaRPr lang="en-US"/>
        </a:p>
      </dgm:t>
    </dgm:pt>
    <dgm:pt modelId="{295FAA01-1600-46FE-8ED8-DA4FA4956A9C}">
      <dgm:prSet custT="1"/>
      <dgm:spPr/>
      <dgm:t>
        <a:bodyPr/>
        <a:lstStyle/>
        <a:p>
          <a:r>
            <a:rPr lang="en-GB" sz="2000" dirty="0"/>
            <a:t>3- Blood or tissue culture: definitive diagnosis but time &gt; 2 months. Lymph node or bone marrow biopsy specimen and culture. Histopathology: </a:t>
          </a:r>
          <a:r>
            <a:rPr lang="en-GB" sz="2000" b="1" dirty="0"/>
            <a:t>noncaseating granulomas</a:t>
          </a:r>
          <a:endParaRPr lang="en-US" sz="2000" b="1" dirty="0"/>
        </a:p>
      </dgm:t>
    </dgm:pt>
    <dgm:pt modelId="{55E08159-4C4E-46D5-8F94-4DBED7E2DB67}" type="parTrans" cxnId="{49533C58-69B3-411A-A79C-A0750594B13B}">
      <dgm:prSet/>
      <dgm:spPr/>
      <dgm:t>
        <a:bodyPr/>
        <a:lstStyle/>
        <a:p>
          <a:endParaRPr lang="en-GB"/>
        </a:p>
      </dgm:t>
    </dgm:pt>
    <dgm:pt modelId="{18BE534C-4F9A-4DC6-AE91-D13137DCB4E0}" type="sibTrans" cxnId="{49533C58-69B3-411A-A79C-A0750594B13B}">
      <dgm:prSet/>
      <dgm:spPr/>
      <dgm:t>
        <a:bodyPr/>
        <a:lstStyle/>
        <a:p>
          <a:endParaRPr lang="en-GB"/>
        </a:p>
      </dgm:t>
    </dgm:pt>
    <dgm:pt modelId="{5D4BA69E-3CC2-401C-AF53-91DEA3C07975}" type="pres">
      <dgm:prSet presAssocID="{B7AD7EB2-EED8-47F4-8A95-13D22989827C}" presName="linear" presStyleCnt="0">
        <dgm:presLayoutVars>
          <dgm:animLvl val="lvl"/>
          <dgm:resizeHandles val="exact"/>
        </dgm:presLayoutVars>
      </dgm:prSet>
      <dgm:spPr/>
    </dgm:pt>
    <dgm:pt modelId="{C0DFAC4A-AACE-449A-A959-2DA471F0A3E8}" type="pres">
      <dgm:prSet presAssocID="{D325A2F5-5817-4B32-98D7-E0B8C09DF48F}" presName="parentText" presStyleLbl="node1" presStyleIdx="0" presStyleCnt="4" custLinFactY="-24543" custLinFactNeighborY="-100000">
        <dgm:presLayoutVars>
          <dgm:chMax val="0"/>
          <dgm:bulletEnabled val="1"/>
        </dgm:presLayoutVars>
      </dgm:prSet>
      <dgm:spPr/>
    </dgm:pt>
    <dgm:pt modelId="{339BD2CE-B3AA-4A64-B517-6B1C873FE876}" type="pres">
      <dgm:prSet presAssocID="{8D051AEF-FF88-453A-B838-E592FB7ED908}" presName="spacer" presStyleCnt="0"/>
      <dgm:spPr/>
    </dgm:pt>
    <dgm:pt modelId="{F941D151-CC02-4918-86FA-C48BBF5FBAC7}" type="pres">
      <dgm:prSet presAssocID="{AC33A312-DE07-4951-A397-803CD8D1BB00}" presName="parentText" presStyleLbl="node1" presStyleIdx="1" presStyleCnt="4" custLinFactY="-9567" custLinFactNeighborX="177" custLinFactNeighborY="-100000">
        <dgm:presLayoutVars>
          <dgm:chMax val="0"/>
          <dgm:bulletEnabled val="1"/>
        </dgm:presLayoutVars>
      </dgm:prSet>
      <dgm:spPr/>
    </dgm:pt>
    <dgm:pt modelId="{91BC6F0A-8D6A-4AE2-9592-9BBF564E54D7}" type="pres">
      <dgm:prSet presAssocID="{A71D8338-2404-4497-A793-BBB7C68A9BA6}" presName="spacer" presStyleCnt="0"/>
      <dgm:spPr/>
    </dgm:pt>
    <dgm:pt modelId="{81427385-A393-4678-A1A0-718838DED96E}" type="pres">
      <dgm:prSet presAssocID="{295FAA01-1600-46FE-8ED8-DA4FA4956A9C}" presName="parentText" presStyleLbl="node1" presStyleIdx="2" presStyleCnt="4" custLinFactY="-8285" custLinFactNeighborX="177" custLinFactNeighborY="-100000">
        <dgm:presLayoutVars>
          <dgm:chMax val="0"/>
          <dgm:bulletEnabled val="1"/>
        </dgm:presLayoutVars>
      </dgm:prSet>
      <dgm:spPr/>
    </dgm:pt>
    <dgm:pt modelId="{117EA18B-C6A3-46BA-9807-814C914E62B3}" type="pres">
      <dgm:prSet presAssocID="{18BE534C-4F9A-4DC6-AE91-D13137DCB4E0}" presName="spacer" presStyleCnt="0"/>
      <dgm:spPr/>
    </dgm:pt>
    <dgm:pt modelId="{F884C064-803E-449E-A80F-E1D437983636}" type="pres">
      <dgm:prSet presAssocID="{DD650D1F-A32F-4AF4-BACA-F91A5762FF2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9533C58-69B3-411A-A79C-A0750594B13B}" srcId="{B7AD7EB2-EED8-47F4-8A95-13D22989827C}" destId="{295FAA01-1600-46FE-8ED8-DA4FA4956A9C}" srcOrd="2" destOrd="0" parTransId="{55E08159-4C4E-46D5-8F94-4DBED7E2DB67}" sibTransId="{18BE534C-4F9A-4DC6-AE91-D13137DCB4E0}"/>
    <dgm:cxn modelId="{9877A288-6200-4F0D-A65D-C1855E67E262}" srcId="{B7AD7EB2-EED8-47F4-8A95-13D22989827C}" destId="{AC33A312-DE07-4951-A397-803CD8D1BB00}" srcOrd="1" destOrd="0" parTransId="{468851BF-428A-4B48-A954-8727D28F48DD}" sibTransId="{A71D8338-2404-4497-A793-BBB7C68A9BA6}"/>
    <dgm:cxn modelId="{B8578AAE-63D9-4BB1-9052-92E790A90C70}" type="presOf" srcId="{B7AD7EB2-EED8-47F4-8A95-13D22989827C}" destId="{5D4BA69E-3CC2-401C-AF53-91DEA3C07975}" srcOrd="0" destOrd="0" presId="urn:microsoft.com/office/officeart/2005/8/layout/vList2"/>
    <dgm:cxn modelId="{B2A86FD7-9036-42FF-8B6A-95200A0CDCF6}" type="presOf" srcId="{AC33A312-DE07-4951-A397-803CD8D1BB00}" destId="{F941D151-CC02-4918-86FA-C48BBF5FBAC7}" srcOrd="0" destOrd="0" presId="urn:microsoft.com/office/officeart/2005/8/layout/vList2"/>
    <dgm:cxn modelId="{389822E0-94AB-4656-AEB9-5410286AF503}" srcId="{B7AD7EB2-EED8-47F4-8A95-13D22989827C}" destId="{DD650D1F-A32F-4AF4-BACA-F91A5762FF29}" srcOrd="3" destOrd="0" parTransId="{F10866FD-1104-4D10-94C5-39D3A64B3FED}" sibTransId="{9528AC8A-0647-43AB-9004-1039A8A5E890}"/>
    <dgm:cxn modelId="{70BD76E1-3796-4A4C-8438-997851FDD22A}" type="presOf" srcId="{DD650D1F-A32F-4AF4-BACA-F91A5762FF29}" destId="{F884C064-803E-449E-A80F-E1D437983636}" srcOrd="0" destOrd="0" presId="urn:microsoft.com/office/officeart/2005/8/layout/vList2"/>
    <dgm:cxn modelId="{A24A5CF0-8383-4A6F-8D00-D1C12AEC31A7}" type="presOf" srcId="{D325A2F5-5817-4B32-98D7-E0B8C09DF48F}" destId="{C0DFAC4A-AACE-449A-A959-2DA471F0A3E8}" srcOrd="0" destOrd="0" presId="urn:microsoft.com/office/officeart/2005/8/layout/vList2"/>
    <dgm:cxn modelId="{BE3D41F2-4D28-44EE-AF15-D68CAAF26A69}" type="presOf" srcId="{295FAA01-1600-46FE-8ED8-DA4FA4956A9C}" destId="{81427385-A393-4678-A1A0-718838DED96E}" srcOrd="0" destOrd="0" presId="urn:microsoft.com/office/officeart/2005/8/layout/vList2"/>
    <dgm:cxn modelId="{80B67BFE-7521-4BCF-83A0-7B616BAC21F8}" srcId="{B7AD7EB2-EED8-47F4-8A95-13D22989827C}" destId="{D325A2F5-5817-4B32-98D7-E0B8C09DF48F}" srcOrd="0" destOrd="0" parTransId="{56C2C1E8-DAF4-4D18-A6E4-F48E0DED7998}" sibTransId="{8D051AEF-FF88-453A-B838-E592FB7ED908}"/>
    <dgm:cxn modelId="{B85CF7A5-0A5A-44C0-99DE-5E6664CD0ADD}" type="presParOf" srcId="{5D4BA69E-3CC2-401C-AF53-91DEA3C07975}" destId="{C0DFAC4A-AACE-449A-A959-2DA471F0A3E8}" srcOrd="0" destOrd="0" presId="urn:microsoft.com/office/officeart/2005/8/layout/vList2"/>
    <dgm:cxn modelId="{CE0275D1-E060-451F-A52E-9596549ABBEE}" type="presParOf" srcId="{5D4BA69E-3CC2-401C-AF53-91DEA3C07975}" destId="{339BD2CE-B3AA-4A64-B517-6B1C873FE876}" srcOrd="1" destOrd="0" presId="urn:microsoft.com/office/officeart/2005/8/layout/vList2"/>
    <dgm:cxn modelId="{B9A2ED0D-1241-42A1-8DDB-B95CDC223EAD}" type="presParOf" srcId="{5D4BA69E-3CC2-401C-AF53-91DEA3C07975}" destId="{F941D151-CC02-4918-86FA-C48BBF5FBAC7}" srcOrd="2" destOrd="0" presId="urn:microsoft.com/office/officeart/2005/8/layout/vList2"/>
    <dgm:cxn modelId="{A772318D-407A-4A5C-A064-49C843B2214E}" type="presParOf" srcId="{5D4BA69E-3CC2-401C-AF53-91DEA3C07975}" destId="{91BC6F0A-8D6A-4AE2-9592-9BBF564E54D7}" srcOrd="3" destOrd="0" presId="urn:microsoft.com/office/officeart/2005/8/layout/vList2"/>
    <dgm:cxn modelId="{618701B5-5955-46CA-9B0E-C8E1FD9D730E}" type="presParOf" srcId="{5D4BA69E-3CC2-401C-AF53-91DEA3C07975}" destId="{81427385-A393-4678-A1A0-718838DED96E}" srcOrd="4" destOrd="0" presId="urn:microsoft.com/office/officeart/2005/8/layout/vList2"/>
    <dgm:cxn modelId="{080C4BCE-6344-4A97-B691-1A9F245DA997}" type="presParOf" srcId="{5D4BA69E-3CC2-401C-AF53-91DEA3C07975}" destId="{117EA18B-C6A3-46BA-9807-814C914E62B3}" srcOrd="5" destOrd="0" presId="urn:microsoft.com/office/officeart/2005/8/layout/vList2"/>
    <dgm:cxn modelId="{E940E70A-88AC-481E-8946-24C0F64900D7}" type="presParOf" srcId="{5D4BA69E-3CC2-401C-AF53-91DEA3C07975}" destId="{F884C064-803E-449E-A80F-E1D43798363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BEF4E1B-35C0-42FC-9F9A-BA88F6873B79}" type="doc">
      <dgm:prSet loTypeId="urn:microsoft.com/office/officeart/2008/layout/Lin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25552E4-25E4-4B7E-B0EF-16EF49BC1480}">
      <dgm:prSet/>
      <dgm:spPr/>
      <dgm:t>
        <a:bodyPr/>
        <a:lstStyle/>
        <a:p>
          <a:r>
            <a:rPr lang="en-US" dirty="0"/>
            <a:t>Brucellosis in pregnancy can cause maternal symptoms as well as high risk of abortion and intrauterine fetal death.</a:t>
          </a:r>
        </a:p>
      </dgm:t>
    </dgm:pt>
    <dgm:pt modelId="{E81BF242-8A17-4C74-B7A7-E28EF6202C4C}" type="parTrans" cxnId="{9CFEA233-1C5F-4100-AD2B-581EA9BADBE2}">
      <dgm:prSet/>
      <dgm:spPr/>
      <dgm:t>
        <a:bodyPr/>
        <a:lstStyle/>
        <a:p>
          <a:endParaRPr lang="en-US"/>
        </a:p>
      </dgm:t>
    </dgm:pt>
    <dgm:pt modelId="{95E64965-1442-4868-B0A6-CF5DD9ED617D}" type="sibTrans" cxnId="{9CFEA233-1C5F-4100-AD2B-581EA9BADBE2}">
      <dgm:prSet/>
      <dgm:spPr/>
      <dgm:t>
        <a:bodyPr/>
        <a:lstStyle/>
        <a:p>
          <a:endParaRPr lang="en-US"/>
        </a:p>
      </dgm:t>
    </dgm:pt>
    <dgm:pt modelId="{C993C104-ED40-4CB8-AAF2-FE05804E59E5}">
      <dgm:prSet/>
      <dgm:spPr/>
      <dgm:t>
        <a:bodyPr/>
        <a:lstStyle/>
        <a:p>
          <a:r>
            <a:rPr lang="en-US" u="sng" dirty="0"/>
            <a:t>Treatment of choice in pregnancy is</a:t>
          </a:r>
          <a:r>
            <a:rPr lang="en-US" dirty="0"/>
            <a:t>: </a:t>
          </a:r>
          <a:r>
            <a:rPr lang="en-GB" b="0" i="0" u="none" strike="noStrike" baseline="0" dirty="0">
              <a:solidFill>
                <a:srgbClr val="000000"/>
              </a:solidFill>
              <a:latin typeface="p343_g_d0_f487"/>
            </a:rPr>
            <a:t>co-trimoxazole</a:t>
          </a:r>
          <a:r>
            <a:rPr lang="en-US" dirty="0"/>
            <a:t> ( sulfamethoxazole + trimethoprim) + </a:t>
          </a:r>
          <a:r>
            <a:rPr lang="en-US" b="1" dirty="0"/>
            <a:t>RIFAMPICIN</a:t>
          </a:r>
          <a:r>
            <a:rPr lang="en-US" dirty="0"/>
            <a:t> for 4 weeks.</a:t>
          </a:r>
        </a:p>
      </dgm:t>
    </dgm:pt>
    <dgm:pt modelId="{64D85A7B-37D0-4CE2-A9BB-78010EE6A7BA}" type="parTrans" cxnId="{5B9C2E35-42F6-4D77-AEB0-8FA14E9BA6CB}">
      <dgm:prSet/>
      <dgm:spPr/>
      <dgm:t>
        <a:bodyPr/>
        <a:lstStyle/>
        <a:p>
          <a:endParaRPr lang="en-US"/>
        </a:p>
      </dgm:t>
    </dgm:pt>
    <dgm:pt modelId="{959824C3-8C16-4FFA-8C1F-4079231D339C}" type="sibTrans" cxnId="{5B9C2E35-42F6-4D77-AEB0-8FA14E9BA6CB}">
      <dgm:prSet/>
      <dgm:spPr/>
      <dgm:t>
        <a:bodyPr/>
        <a:lstStyle/>
        <a:p>
          <a:endParaRPr lang="en-US"/>
        </a:p>
      </dgm:t>
    </dgm:pt>
    <dgm:pt modelId="{03046954-3C20-4BB0-8E4D-5C31A07B5E8B}" type="pres">
      <dgm:prSet presAssocID="{FBEF4E1B-35C0-42FC-9F9A-BA88F6873B79}" presName="vert0" presStyleCnt="0">
        <dgm:presLayoutVars>
          <dgm:dir/>
          <dgm:animOne val="branch"/>
          <dgm:animLvl val="lvl"/>
        </dgm:presLayoutVars>
      </dgm:prSet>
      <dgm:spPr/>
    </dgm:pt>
    <dgm:pt modelId="{2C115920-6918-4CFE-97DC-FDF75F413E33}" type="pres">
      <dgm:prSet presAssocID="{725552E4-25E4-4B7E-B0EF-16EF49BC1480}" presName="thickLine" presStyleLbl="alignNode1" presStyleIdx="0" presStyleCnt="2"/>
      <dgm:spPr/>
    </dgm:pt>
    <dgm:pt modelId="{A305E5BC-5461-42D0-8DE5-BCD28CA66F39}" type="pres">
      <dgm:prSet presAssocID="{725552E4-25E4-4B7E-B0EF-16EF49BC1480}" presName="horz1" presStyleCnt="0"/>
      <dgm:spPr/>
    </dgm:pt>
    <dgm:pt modelId="{FCD6B97E-2292-43BE-A5C7-8E5630C84BCF}" type="pres">
      <dgm:prSet presAssocID="{725552E4-25E4-4B7E-B0EF-16EF49BC1480}" presName="tx1" presStyleLbl="revTx" presStyleIdx="0" presStyleCnt="2"/>
      <dgm:spPr/>
    </dgm:pt>
    <dgm:pt modelId="{C0A1B338-9849-46CA-BC61-4D82C496ECC1}" type="pres">
      <dgm:prSet presAssocID="{725552E4-25E4-4B7E-B0EF-16EF49BC1480}" presName="vert1" presStyleCnt="0"/>
      <dgm:spPr/>
    </dgm:pt>
    <dgm:pt modelId="{38735812-3C66-45AC-8018-41A3E98D16D9}" type="pres">
      <dgm:prSet presAssocID="{C993C104-ED40-4CB8-AAF2-FE05804E59E5}" presName="thickLine" presStyleLbl="alignNode1" presStyleIdx="1" presStyleCnt="2"/>
      <dgm:spPr/>
    </dgm:pt>
    <dgm:pt modelId="{FC134A33-5AAA-4B48-A693-C9E30DD15CDB}" type="pres">
      <dgm:prSet presAssocID="{C993C104-ED40-4CB8-AAF2-FE05804E59E5}" presName="horz1" presStyleCnt="0"/>
      <dgm:spPr/>
    </dgm:pt>
    <dgm:pt modelId="{21CEDBB5-3024-4AC2-AA33-A1B56B1CE005}" type="pres">
      <dgm:prSet presAssocID="{C993C104-ED40-4CB8-AAF2-FE05804E59E5}" presName="tx1" presStyleLbl="revTx" presStyleIdx="1" presStyleCnt="2" custScaleY="96013"/>
      <dgm:spPr/>
    </dgm:pt>
    <dgm:pt modelId="{3B7427DA-8463-49F6-8FED-11D825A6AF71}" type="pres">
      <dgm:prSet presAssocID="{C993C104-ED40-4CB8-AAF2-FE05804E59E5}" presName="vert1" presStyleCnt="0"/>
      <dgm:spPr/>
    </dgm:pt>
  </dgm:ptLst>
  <dgm:cxnLst>
    <dgm:cxn modelId="{87AF1512-CD69-4F1F-9671-DAB688BFB889}" type="presOf" srcId="{FBEF4E1B-35C0-42FC-9F9A-BA88F6873B79}" destId="{03046954-3C20-4BB0-8E4D-5C31A07B5E8B}" srcOrd="0" destOrd="0" presId="urn:microsoft.com/office/officeart/2008/layout/LinedList"/>
    <dgm:cxn modelId="{FA900522-8D8C-4717-9696-DF31C79251DB}" type="presOf" srcId="{725552E4-25E4-4B7E-B0EF-16EF49BC1480}" destId="{FCD6B97E-2292-43BE-A5C7-8E5630C84BCF}" srcOrd="0" destOrd="0" presId="urn:microsoft.com/office/officeart/2008/layout/LinedList"/>
    <dgm:cxn modelId="{9CFEA233-1C5F-4100-AD2B-581EA9BADBE2}" srcId="{FBEF4E1B-35C0-42FC-9F9A-BA88F6873B79}" destId="{725552E4-25E4-4B7E-B0EF-16EF49BC1480}" srcOrd="0" destOrd="0" parTransId="{E81BF242-8A17-4C74-B7A7-E28EF6202C4C}" sibTransId="{95E64965-1442-4868-B0A6-CF5DD9ED617D}"/>
    <dgm:cxn modelId="{5B9C2E35-42F6-4D77-AEB0-8FA14E9BA6CB}" srcId="{FBEF4E1B-35C0-42FC-9F9A-BA88F6873B79}" destId="{C993C104-ED40-4CB8-AAF2-FE05804E59E5}" srcOrd="1" destOrd="0" parTransId="{64D85A7B-37D0-4CE2-A9BB-78010EE6A7BA}" sibTransId="{959824C3-8C16-4FFA-8C1F-4079231D339C}"/>
    <dgm:cxn modelId="{30DF37FE-622A-41F5-B1F3-37B51DA8362B}" type="presOf" srcId="{C993C104-ED40-4CB8-AAF2-FE05804E59E5}" destId="{21CEDBB5-3024-4AC2-AA33-A1B56B1CE005}" srcOrd="0" destOrd="0" presId="urn:microsoft.com/office/officeart/2008/layout/LinedList"/>
    <dgm:cxn modelId="{B2A70452-DDEB-4B18-AEF3-36D8555285ED}" type="presParOf" srcId="{03046954-3C20-4BB0-8E4D-5C31A07B5E8B}" destId="{2C115920-6918-4CFE-97DC-FDF75F413E33}" srcOrd="0" destOrd="0" presId="urn:microsoft.com/office/officeart/2008/layout/LinedList"/>
    <dgm:cxn modelId="{CDE5571F-18A9-4D97-8809-6AC22AA12F41}" type="presParOf" srcId="{03046954-3C20-4BB0-8E4D-5C31A07B5E8B}" destId="{A305E5BC-5461-42D0-8DE5-BCD28CA66F39}" srcOrd="1" destOrd="0" presId="urn:microsoft.com/office/officeart/2008/layout/LinedList"/>
    <dgm:cxn modelId="{E441B8EB-EFB5-4DEC-AC88-EB6245B559E1}" type="presParOf" srcId="{A305E5BC-5461-42D0-8DE5-BCD28CA66F39}" destId="{FCD6B97E-2292-43BE-A5C7-8E5630C84BCF}" srcOrd="0" destOrd="0" presId="urn:microsoft.com/office/officeart/2008/layout/LinedList"/>
    <dgm:cxn modelId="{E36C8DF1-0E67-4117-9198-779915B4F60B}" type="presParOf" srcId="{A305E5BC-5461-42D0-8DE5-BCD28CA66F39}" destId="{C0A1B338-9849-46CA-BC61-4D82C496ECC1}" srcOrd="1" destOrd="0" presId="urn:microsoft.com/office/officeart/2008/layout/LinedList"/>
    <dgm:cxn modelId="{0A51C603-7AE2-443D-B2FF-571E71F213FF}" type="presParOf" srcId="{03046954-3C20-4BB0-8E4D-5C31A07B5E8B}" destId="{38735812-3C66-45AC-8018-41A3E98D16D9}" srcOrd="2" destOrd="0" presId="urn:microsoft.com/office/officeart/2008/layout/LinedList"/>
    <dgm:cxn modelId="{C7CC57C6-14A5-456F-A46F-637864BD02E7}" type="presParOf" srcId="{03046954-3C20-4BB0-8E4D-5C31A07B5E8B}" destId="{FC134A33-5AAA-4B48-A693-C9E30DD15CDB}" srcOrd="3" destOrd="0" presId="urn:microsoft.com/office/officeart/2008/layout/LinedList"/>
    <dgm:cxn modelId="{B2101F3D-C672-4B3F-9695-18408D816DA6}" type="presParOf" srcId="{FC134A33-5AAA-4B48-A693-C9E30DD15CDB}" destId="{21CEDBB5-3024-4AC2-AA33-A1B56B1CE005}" srcOrd="0" destOrd="0" presId="urn:microsoft.com/office/officeart/2008/layout/LinedList"/>
    <dgm:cxn modelId="{454E9638-F36D-4D85-AC0B-AF4833147290}" type="presParOf" srcId="{FC134A33-5AAA-4B48-A693-C9E30DD15CDB}" destId="{3B7427DA-8463-49F6-8FED-11D825A6AF7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E6BFA9E-DA20-4BAF-948F-0FB96DF2A1F8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9D3170A-EBD0-4EEB-A050-ACA3A0F24EBE}">
      <dgm:prSet custT="1"/>
      <dgm:spPr/>
      <dgm:t>
        <a:bodyPr/>
        <a:lstStyle/>
        <a:p>
          <a:r>
            <a:rPr lang="en-GB" sz="2000" b="1" dirty="0"/>
            <a:t>Control of disease in domestic animals</a:t>
          </a:r>
          <a:endParaRPr lang="en-US" sz="2000" b="1" dirty="0"/>
        </a:p>
      </dgm:t>
    </dgm:pt>
    <dgm:pt modelId="{EB2AABCB-8D69-4A95-847E-ECE189FEF7E4}" type="parTrans" cxnId="{6FAAA333-C89A-41D4-868A-5946FC8477DF}">
      <dgm:prSet/>
      <dgm:spPr/>
      <dgm:t>
        <a:bodyPr/>
        <a:lstStyle/>
        <a:p>
          <a:endParaRPr lang="en-US"/>
        </a:p>
      </dgm:t>
    </dgm:pt>
    <dgm:pt modelId="{85943FBD-F2F0-46E6-9C05-7618FBBF3A82}" type="sibTrans" cxnId="{6FAAA333-C89A-41D4-868A-5946FC8477DF}">
      <dgm:prSet/>
      <dgm:spPr/>
      <dgm:t>
        <a:bodyPr/>
        <a:lstStyle/>
        <a:p>
          <a:endParaRPr lang="en-US"/>
        </a:p>
      </dgm:t>
    </dgm:pt>
    <dgm:pt modelId="{12682C71-FB56-4EA6-8A84-4B41B0FCDB87}">
      <dgm:prSet custT="1"/>
      <dgm:spPr/>
      <dgm:t>
        <a:bodyPr/>
        <a:lstStyle/>
        <a:p>
          <a:r>
            <a:rPr lang="en-GB" sz="2000" dirty="0"/>
            <a:t>Immunization </a:t>
          </a:r>
          <a:endParaRPr lang="en-US" sz="2000" dirty="0"/>
        </a:p>
      </dgm:t>
    </dgm:pt>
    <dgm:pt modelId="{5BE2DC4A-9E47-427C-988A-7863483EA74F}" type="parTrans" cxnId="{FA7B7625-C643-4AA1-90FA-5C29E701D64B}">
      <dgm:prSet/>
      <dgm:spPr/>
      <dgm:t>
        <a:bodyPr/>
        <a:lstStyle/>
        <a:p>
          <a:endParaRPr lang="en-US"/>
        </a:p>
      </dgm:t>
    </dgm:pt>
    <dgm:pt modelId="{A8EAC63A-BCBC-41F5-9DF4-DFF3FB9B8326}" type="sibTrans" cxnId="{FA7B7625-C643-4AA1-90FA-5C29E701D64B}">
      <dgm:prSet/>
      <dgm:spPr/>
      <dgm:t>
        <a:bodyPr/>
        <a:lstStyle/>
        <a:p>
          <a:endParaRPr lang="en-US"/>
        </a:p>
      </dgm:t>
    </dgm:pt>
    <dgm:pt modelId="{8D116E77-135E-43C9-BA03-5CAE7368304D}">
      <dgm:prSet custT="1"/>
      <dgm:spPr/>
      <dgm:t>
        <a:bodyPr/>
        <a:lstStyle/>
        <a:p>
          <a:r>
            <a:rPr lang="en-GB" sz="2000"/>
            <a:t>Routine pasteurization of milk</a:t>
          </a:r>
          <a:endParaRPr lang="en-US" sz="2000"/>
        </a:p>
      </dgm:t>
    </dgm:pt>
    <dgm:pt modelId="{5432C8D5-470A-4B66-8625-F4A23C1D3F88}" type="parTrans" cxnId="{772A9ABD-01F0-4677-B3F5-2D7BECE3BDF6}">
      <dgm:prSet/>
      <dgm:spPr/>
      <dgm:t>
        <a:bodyPr/>
        <a:lstStyle/>
        <a:p>
          <a:endParaRPr lang="en-US"/>
        </a:p>
      </dgm:t>
    </dgm:pt>
    <dgm:pt modelId="{B27B9AA2-E3AA-450E-A210-68A5C7DD6F85}" type="sibTrans" cxnId="{772A9ABD-01F0-4677-B3F5-2D7BECE3BDF6}">
      <dgm:prSet/>
      <dgm:spPr/>
      <dgm:t>
        <a:bodyPr/>
        <a:lstStyle/>
        <a:p>
          <a:endParaRPr lang="en-US"/>
        </a:p>
      </dgm:t>
    </dgm:pt>
    <dgm:pt modelId="{73D92FE2-EBED-4748-B435-7A2ABA58782A}">
      <dgm:prSet custT="1"/>
      <dgm:spPr/>
      <dgm:t>
        <a:bodyPr/>
        <a:lstStyle/>
        <a:p>
          <a:r>
            <a:rPr lang="en-GB" sz="2000"/>
            <a:t>In labs strict biosafety precautions</a:t>
          </a:r>
          <a:endParaRPr lang="en-US" sz="2000"/>
        </a:p>
      </dgm:t>
    </dgm:pt>
    <dgm:pt modelId="{CDAF1DF1-FA95-43D4-8357-C3397BFB46B4}" type="parTrans" cxnId="{313B104D-343F-4F83-9302-41EB64AB2321}">
      <dgm:prSet/>
      <dgm:spPr/>
      <dgm:t>
        <a:bodyPr/>
        <a:lstStyle/>
        <a:p>
          <a:endParaRPr lang="en-US"/>
        </a:p>
      </dgm:t>
    </dgm:pt>
    <dgm:pt modelId="{1338393D-25E6-4498-899A-30BBCC9B2A9A}" type="sibTrans" cxnId="{313B104D-343F-4F83-9302-41EB64AB2321}">
      <dgm:prSet/>
      <dgm:spPr/>
      <dgm:t>
        <a:bodyPr/>
        <a:lstStyle/>
        <a:p>
          <a:endParaRPr lang="en-US"/>
        </a:p>
      </dgm:t>
    </dgm:pt>
    <dgm:pt modelId="{6EAB8C81-31D8-46D4-9BE6-2B5497325445}">
      <dgm:prSet custT="1"/>
      <dgm:spPr/>
      <dgm:t>
        <a:bodyPr/>
        <a:lstStyle/>
        <a:p>
          <a:r>
            <a:rPr lang="en-GB" sz="2000" dirty="0"/>
            <a:t>In slaughterhouses : careful wound dressing, the use of protective glasses and clothing, the prohibition of raw meat ingestion, and the use of previously infected (immune) individuals in high-risk areas</a:t>
          </a:r>
          <a:endParaRPr lang="en-US" sz="2000" dirty="0"/>
        </a:p>
      </dgm:t>
    </dgm:pt>
    <dgm:pt modelId="{AC3807CB-2891-42E9-8389-BEF91899CF0B}" type="parTrans" cxnId="{5046D3AD-4C98-41F4-9665-39391DB55B3C}">
      <dgm:prSet/>
      <dgm:spPr/>
      <dgm:t>
        <a:bodyPr/>
        <a:lstStyle/>
        <a:p>
          <a:endParaRPr lang="en-US"/>
        </a:p>
      </dgm:t>
    </dgm:pt>
    <dgm:pt modelId="{2B0DB84A-F94D-4B05-AC83-18535A01C3A4}" type="sibTrans" cxnId="{5046D3AD-4C98-41F4-9665-39391DB55B3C}">
      <dgm:prSet/>
      <dgm:spPr/>
      <dgm:t>
        <a:bodyPr/>
        <a:lstStyle/>
        <a:p>
          <a:endParaRPr lang="en-US"/>
        </a:p>
      </dgm:t>
    </dgm:pt>
    <dgm:pt modelId="{12B7CB4A-F4BB-4C99-8D7B-60305F0B2448}" type="pres">
      <dgm:prSet presAssocID="{8E6BFA9E-DA20-4BAF-948F-0FB96DF2A1F8}" presName="vert0" presStyleCnt="0">
        <dgm:presLayoutVars>
          <dgm:dir/>
          <dgm:animOne val="branch"/>
          <dgm:animLvl val="lvl"/>
        </dgm:presLayoutVars>
      </dgm:prSet>
      <dgm:spPr/>
    </dgm:pt>
    <dgm:pt modelId="{1DE65710-C01A-48A0-897E-83922DCFCB9D}" type="pres">
      <dgm:prSet presAssocID="{59D3170A-EBD0-4EEB-A050-ACA3A0F24EBE}" presName="thickLine" presStyleLbl="alignNode1" presStyleIdx="0" presStyleCnt="5"/>
      <dgm:spPr/>
    </dgm:pt>
    <dgm:pt modelId="{08095C2E-47F0-4C1D-A2AC-DD8328B2A891}" type="pres">
      <dgm:prSet presAssocID="{59D3170A-EBD0-4EEB-A050-ACA3A0F24EBE}" presName="horz1" presStyleCnt="0"/>
      <dgm:spPr/>
    </dgm:pt>
    <dgm:pt modelId="{0D16F4A5-ADE9-4030-9C21-DDB860370156}" type="pres">
      <dgm:prSet presAssocID="{59D3170A-EBD0-4EEB-A050-ACA3A0F24EBE}" presName="tx1" presStyleLbl="revTx" presStyleIdx="0" presStyleCnt="5"/>
      <dgm:spPr/>
    </dgm:pt>
    <dgm:pt modelId="{7274D21C-D287-48E5-B22F-3F33D78C0E52}" type="pres">
      <dgm:prSet presAssocID="{59D3170A-EBD0-4EEB-A050-ACA3A0F24EBE}" presName="vert1" presStyleCnt="0"/>
      <dgm:spPr/>
    </dgm:pt>
    <dgm:pt modelId="{DC386F0A-9EFC-4C24-B38D-8AA424B2E832}" type="pres">
      <dgm:prSet presAssocID="{12682C71-FB56-4EA6-8A84-4B41B0FCDB87}" presName="thickLine" presStyleLbl="alignNode1" presStyleIdx="1" presStyleCnt="5"/>
      <dgm:spPr/>
    </dgm:pt>
    <dgm:pt modelId="{1CE6778C-3119-4157-BAA7-8D8A46C8404F}" type="pres">
      <dgm:prSet presAssocID="{12682C71-FB56-4EA6-8A84-4B41B0FCDB87}" presName="horz1" presStyleCnt="0"/>
      <dgm:spPr/>
    </dgm:pt>
    <dgm:pt modelId="{BF1A258C-F724-4AB6-9E94-2706274C2116}" type="pres">
      <dgm:prSet presAssocID="{12682C71-FB56-4EA6-8A84-4B41B0FCDB87}" presName="tx1" presStyleLbl="revTx" presStyleIdx="1" presStyleCnt="5"/>
      <dgm:spPr/>
    </dgm:pt>
    <dgm:pt modelId="{9BE1292F-49F6-41D2-9FEA-0953AED733BF}" type="pres">
      <dgm:prSet presAssocID="{12682C71-FB56-4EA6-8A84-4B41B0FCDB87}" presName="vert1" presStyleCnt="0"/>
      <dgm:spPr/>
    </dgm:pt>
    <dgm:pt modelId="{AEC1C591-D512-4FC8-B2DD-B2A856145219}" type="pres">
      <dgm:prSet presAssocID="{8D116E77-135E-43C9-BA03-5CAE7368304D}" presName="thickLine" presStyleLbl="alignNode1" presStyleIdx="2" presStyleCnt="5"/>
      <dgm:spPr/>
    </dgm:pt>
    <dgm:pt modelId="{F2B40A62-870F-4796-9B3B-D8B49056F5FE}" type="pres">
      <dgm:prSet presAssocID="{8D116E77-135E-43C9-BA03-5CAE7368304D}" presName="horz1" presStyleCnt="0"/>
      <dgm:spPr/>
    </dgm:pt>
    <dgm:pt modelId="{0912F5AF-D4C8-43A4-94A4-7FC426806DF3}" type="pres">
      <dgm:prSet presAssocID="{8D116E77-135E-43C9-BA03-5CAE7368304D}" presName="tx1" presStyleLbl="revTx" presStyleIdx="2" presStyleCnt="5"/>
      <dgm:spPr/>
    </dgm:pt>
    <dgm:pt modelId="{E54FD2CC-07BE-44EA-BD3E-ECFC80595993}" type="pres">
      <dgm:prSet presAssocID="{8D116E77-135E-43C9-BA03-5CAE7368304D}" presName="vert1" presStyleCnt="0"/>
      <dgm:spPr/>
    </dgm:pt>
    <dgm:pt modelId="{972E812F-5B42-4242-8419-005E3D3707D5}" type="pres">
      <dgm:prSet presAssocID="{73D92FE2-EBED-4748-B435-7A2ABA58782A}" presName="thickLine" presStyleLbl="alignNode1" presStyleIdx="3" presStyleCnt="5"/>
      <dgm:spPr/>
    </dgm:pt>
    <dgm:pt modelId="{E4F79262-106B-4A81-85B9-62BE39CF5F3B}" type="pres">
      <dgm:prSet presAssocID="{73D92FE2-EBED-4748-B435-7A2ABA58782A}" presName="horz1" presStyleCnt="0"/>
      <dgm:spPr/>
    </dgm:pt>
    <dgm:pt modelId="{11BC85A9-5969-4DF0-AE59-10A6BDF07488}" type="pres">
      <dgm:prSet presAssocID="{73D92FE2-EBED-4748-B435-7A2ABA58782A}" presName="tx1" presStyleLbl="revTx" presStyleIdx="3" presStyleCnt="5"/>
      <dgm:spPr/>
    </dgm:pt>
    <dgm:pt modelId="{43FC1276-DE26-4EBD-8A79-AD6083216162}" type="pres">
      <dgm:prSet presAssocID="{73D92FE2-EBED-4748-B435-7A2ABA58782A}" presName="vert1" presStyleCnt="0"/>
      <dgm:spPr/>
    </dgm:pt>
    <dgm:pt modelId="{F64050F9-172F-48D8-9879-A5ACF8A4F35D}" type="pres">
      <dgm:prSet presAssocID="{6EAB8C81-31D8-46D4-9BE6-2B5497325445}" presName="thickLine" presStyleLbl="alignNode1" presStyleIdx="4" presStyleCnt="5"/>
      <dgm:spPr/>
    </dgm:pt>
    <dgm:pt modelId="{D0248BBF-A129-42BA-9C59-71362599088C}" type="pres">
      <dgm:prSet presAssocID="{6EAB8C81-31D8-46D4-9BE6-2B5497325445}" presName="horz1" presStyleCnt="0"/>
      <dgm:spPr/>
    </dgm:pt>
    <dgm:pt modelId="{7A90E307-60B5-43C9-BA3A-9D03E807C443}" type="pres">
      <dgm:prSet presAssocID="{6EAB8C81-31D8-46D4-9BE6-2B5497325445}" presName="tx1" presStyleLbl="revTx" presStyleIdx="4" presStyleCnt="5"/>
      <dgm:spPr/>
    </dgm:pt>
    <dgm:pt modelId="{7E48048F-B7C9-44CC-A468-32C9416E02CC}" type="pres">
      <dgm:prSet presAssocID="{6EAB8C81-31D8-46D4-9BE6-2B5497325445}" presName="vert1" presStyleCnt="0"/>
      <dgm:spPr/>
    </dgm:pt>
  </dgm:ptLst>
  <dgm:cxnLst>
    <dgm:cxn modelId="{FA7B7625-C643-4AA1-90FA-5C29E701D64B}" srcId="{8E6BFA9E-DA20-4BAF-948F-0FB96DF2A1F8}" destId="{12682C71-FB56-4EA6-8A84-4B41B0FCDB87}" srcOrd="1" destOrd="0" parTransId="{5BE2DC4A-9E47-427C-988A-7863483EA74F}" sibTransId="{A8EAC63A-BCBC-41F5-9DF4-DFF3FB9B8326}"/>
    <dgm:cxn modelId="{1B413C27-EB40-41E9-B410-0CA07CD11BB8}" type="presOf" srcId="{6EAB8C81-31D8-46D4-9BE6-2B5497325445}" destId="{7A90E307-60B5-43C9-BA3A-9D03E807C443}" srcOrd="0" destOrd="0" presId="urn:microsoft.com/office/officeart/2008/layout/LinedList"/>
    <dgm:cxn modelId="{6FAAA333-C89A-41D4-868A-5946FC8477DF}" srcId="{8E6BFA9E-DA20-4BAF-948F-0FB96DF2A1F8}" destId="{59D3170A-EBD0-4EEB-A050-ACA3A0F24EBE}" srcOrd="0" destOrd="0" parTransId="{EB2AABCB-8D69-4A95-847E-ECE189FEF7E4}" sibTransId="{85943FBD-F2F0-46E6-9C05-7618FBBF3A82}"/>
    <dgm:cxn modelId="{313B104D-343F-4F83-9302-41EB64AB2321}" srcId="{8E6BFA9E-DA20-4BAF-948F-0FB96DF2A1F8}" destId="{73D92FE2-EBED-4748-B435-7A2ABA58782A}" srcOrd="3" destOrd="0" parTransId="{CDAF1DF1-FA95-43D4-8357-C3397BFB46B4}" sibTransId="{1338393D-25E6-4498-899A-30BBCC9B2A9A}"/>
    <dgm:cxn modelId="{AAB6074F-E281-422F-8950-620089B6400B}" type="presOf" srcId="{73D92FE2-EBED-4748-B435-7A2ABA58782A}" destId="{11BC85A9-5969-4DF0-AE59-10A6BDF07488}" srcOrd="0" destOrd="0" presId="urn:microsoft.com/office/officeart/2008/layout/LinedList"/>
    <dgm:cxn modelId="{5046D3AD-4C98-41F4-9665-39391DB55B3C}" srcId="{8E6BFA9E-DA20-4BAF-948F-0FB96DF2A1F8}" destId="{6EAB8C81-31D8-46D4-9BE6-2B5497325445}" srcOrd="4" destOrd="0" parTransId="{AC3807CB-2891-42E9-8389-BEF91899CF0B}" sibTransId="{2B0DB84A-F94D-4B05-AC83-18535A01C3A4}"/>
    <dgm:cxn modelId="{E03D1EB3-EA73-4212-A66E-9F6C2FE4D948}" type="presOf" srcId="{8E6BFA9E-DA20-4BAF-948F-0FB96DF2A1F8}" destId="{12B7CB4A-F4BB-4C99-8D7B-60305F0B2448}" srcOrd="0" destOrd="0" presId="urn:microsoft.com/office/officeart/2008/layout/LinedList"/>
    <dgm:cxn modelId="{772A9ABD-01F0-4677-B3F5-2D7BECE3BDF6}" srcId="{8E6BFA9E-DA20-4BAF-948F-0FB96DF2A1F8}" destId="{8D116E77-135E-43C9-BA03-5CAE7368304D}" srcOrd="2" destOrd="0" parTransId="{5432C8D5-470A-4B66-8625-F4A23C1D3F88}" sibTransId="{B27B9AA2-E3AA-450E-A210-68A5C7DD6F85}"/>
    <dgm:cxn modelId="{74B6CDC9-FABB-4C63-87FE-33E34E7BA2B6}" type="presOf" srcId="{59D3170A-EBD0-4EEB-A050-ACA3A0F24EBE}" destId="{0D16F4A5-ADE9-4030-9C21-DDB860370156}" srcOrd="0" destOrd="0" presId="urn:microsoft.com/office/officeart/2008/layout/LinedList"/>
    <dgm:cxn modelId="{646A67CA-DE23-461C-9A50-D23CDAF1C655}" type="presOf" srcId="{12682C71-FB56-4EA6-8A84-4B41B0FCDB87}" destId="{BF1A258C-F724-4AB6-9E94-2706274C2116}" srcOrd="0" destOrd="0" presId="urn:microsoft.com/office/officeart/2008/layout/LinedList"/>
    <dgm:cxn modelId="{CB4C2EE3-003D-4814-A302-FD336FEDDCDF}" type="presOf" srcId="{8D116E77-135E-43C9-BA03-5CAE7368304D}" destId="{0912F5AF-D4C8-43A4-94A4-7FC426806DF3}" srcOrd="0" destOrd="0" presId="urn:microsoft.com/office/officeart/2008/layout/LinedList"/>
    <dgm:cxn modelId="{F27B2353-E67B-4EAD-BA8E-905A9ECD2B0F}" type="presParOf" srcId="{12B7CB4A-F4BB-4C99-8D7B-60305F0B2448}" destId="{1DE65710-C01A-48A0-897E-83922DCFCB9D}" srcOrd="0" destOrd="0" presId="urn:microsoft.com/office/officeart/2008/layout/LinedList"/>
    <dgm:cxn modelId="{C2D84297-792A-404C-BA19-A18D0797B717}" type="presParOf" srcId="{12B7CB4A-F4BB-4C99-8D7B-60305F0B2448}" destId="{08095C2E-47F0-4C1D-A2AC-DD8328B2A891}" srcOrd="1" destOrd="0" presId="urn:microsoft.com/office/officeart/2008/layout/LinedList"/>
    <dgm:cxn modelId="{C5FFAE7E-E39E-466E-86C6-45DC6EF61EAB}" type="presParOf" srcId="{08095C2E-47F0-4C1D-A2AC-DD8328B2A891}" destId="{0D16F4A5-ADE9-4030-9C21-DDB860370156}" srcOrd="0" destOrd="0" presId="urn:microsoft.com/office/officeart/2008/layout/LinedList"/>
    <dgm:cxn modelId="{9E10EE6C-DD5E-4573-9132-30968B1B7043}" type="presParOf" srcId="{08095C2E-47F0-4C1D-A2AC-DD8328B2A891}" destId="{7274D21C-D287-48E5-B22F-3F33D78C0E52}" srcOrd="1" destOrd="0" presId="urn:microsoft.com/office/officeart/2008/layout/LinedList"/>
    <dgm:cxn modelId="{865FF294-0DF1-4332-87CC-30A32FFE07AF}" type="presParOf" srcId="{12B7CB4A-F4BB-4C99-8D7B-60305F0B2448}" destId="{DC386F0A-9EFC-4C24-B38D-8AA424B2E832}" srcOrd="2" destOrd="0" presId="urn:microsoft.com/office/officeart/2008/layout/LinedList"/>
    <dgm:cxn modelId="{1C2A5E53-0668-4414-BE1D-755E397FA154}" type="presParOf" srcId="{12B7CB4A-F4BB-4C99-8D7B-60305F0B2448}" destId="{1CE6778C-3119-4157-BAA7-8D8A46C8404F}" srcOrd="3" destOrd="0" presId="urn:microsoft.com/office/officeart/2008/layout/LinedList"/>
    <dgm:cxn modelId="{D8F13395-C1F9-4C5D-A8FE-AEC3C8822B41}" type="presParOf" srcId="{1CE6778C-3119-4157-BAA7-8D8A46C8404F}" destId="{BF1A258C-F724-4AB6-9E94-2706274C2116}" srcOrd="0" destOrd="0" presId="urn:microsoft.com/office/officeart/2008/layout/LinedList"/>
    <dgm:cxn modelId="{CA0A1343-AB88-49B3-85BB-965FD60356E1}" type="presParOf" srcId="{1CE6778C-3119-4157-BAA7-8D8A46C8404F}" destId="{9BE1292F-49F6-41D2-9FEA-0953AED733BF}" srcOrd="1" destOrd="0" presId="urn:microsoft.com/office/officeart/2008/layout/LinedList"/>
    <dgm:cxn modelId="{6A4A044E-3CC7-43D2-A0E2-86B457752EBC}" type="presParOf" srcId="{12B7CB4A-F4BB-4C99-8D7B-60305F0B2448}" destId="{AEC1C591-D512-4FC8-B2DD-B2A856145219}" srcOrd="4" destOrd="0" presId="urn:microsoft.com/office/officeart/2008/layout/LinedList"/>
    <dgm:cxn modelId="{B4972CD0-427E-4BAC-AA53-41357F1B1FB9}" type="presParOf" srcId="{12B7CB4A-F4BB-4C99-8D7B-60305F0B2448}" destId="{F2B40A62-870F-4796-9B3B-D8B49056F5FE}" srcOrd="5" destOrd="0" presId="urn:microsoft.com/office/officeart/2008/layout/LinedList"/>
    <dgm:cxn modelId="{A5FF4DA9-036B-4CC9-94B1-A0FBD39AB3ED}" type="presParOf" srcId="{F2B40A62-870F-4796-9B3B-D8B49056F5FE}" destId="{0912F5AF-D4C8-43A4-94A4-7FC426806DF3}" srcOrd="0" destOrd="0" presId="urn:microsoft.com/office/officeart/2008/layout/LinedList"/>
    <dgm:cxn modelId="{190754E3-4BDC-41DC-A192-1CF519388064}" type="presParOf" srcId="{F2B40A62-870F-4796-9B3B-D8B49056F5FE}" destId="{E54FD2CC-07BE-44EA-BD3E-ECFC80595993}" srcOrd="1" destOrd="0" presId="urn:microsoft.com/office/officeart/2008/layout/LinedList"/>
    <dgm:cxn modelId="{CAB51BBC-D9E6-402D-97BE-DE202FA703B5}" type="presParOf" srcId="{12B7CB4A-F4BB-4C99-8D7B-60305F0B2448}" destId="{972E812F-5B42-4242-8419-005E3D3707D5}" srcOrd="6" destOrd="0" presId="urn:microsoft.com/office/officeart/2008/layout/LinedList"/>
    <dgm:cxn modelId="{60176F39-82E5-4581-9F7D-0E4CF42BD08F}" type="presParOf" srcId="{12B7CB4A-F4BB-4C99-8D7B-60305F0B2448}" destId="{E4F79262-106B-4A81-85B9-62BE39CF5F3B}" srcOrd="7" destOrd="0" presId="urn:microsoft.com/office/officeart/2008/layout/LinedList"/>
    <dgm:cxn modelId="{37D2E9A9-E2DB-4965-9440-A218AB769742}" type="presParOf" srcId="{E4F79262-106B-4A81-85B9-62BE39CF5F3B}" destId="{11BC85A9-5969-4DF0-AE59-10A6BDF07488}" srcOrd="0" destOrd="0" presId="urn:microsoft.com/office/officeart/2008/layout/LinedList"/>
    <dgm:cxn modelId="{856F5F8A-65AC-4541-8A4E-6E87E5594637}" type="presParOf" srcId="{E4F79262-106B-4A81-85B9-62BE39CF5F3B}" destId="{43FC1276-DE26-4EBD-8A79-AD6083216162}" srcOrd="1" destOrd="0" presId="urn:microsoft.com/office/officeart/2008/layout/LinedList"/>
    <dgm:cxn modelId="{65D79348-8EB8-40BE-8A69-82C7A77D6556}" type="presParOf" srcId="{12B7CB4A-F4BB-4C99-8D7B-60305F0B2448}" destId="{F64050F9-172F-48D8-9879-A5ACF8A4F35D}" srcOrd="8" destOrd="0" presId="urn:microsoft.com/office/officeart/2008/layout/LinedList"/>
    <dgm:cxn modelId="{12A51F97-78DE-4A8F-96D3-629C97C48B42}" type="presParOf" srcId="{12B7CB4A-F4BB-4C99-8D7B-60305F0B2448}" destId="{D0248BBF-A129-42BA-9C59-71362599088C}" srcOrd="9" destOrd="0" presId="urn:microsoft.com/office/officeart/2008/layout/LinedList"/>
    <dgm:cxn modelId="{B6FD9E62-932A-4E32-BCCB-C680B3F42F88}" type="presParOf" srcId="{D0248BBF-A129-42BA-9C59-71362599088C}" destId="{7A90E307-60B5-43C9-BA3A-9D03E807C443}" srcOrd="0" destOrd="0" presId="urn:microsoft.com/office/officeart/2008/layout/LinedList"/>
    <dgm:cxn modelId="{6D47D349-52BD-465A-A754-E054A70A1924}" type="presParOf" srcId="{D0248BBF-A129-42BA-9C59-71362599088C}" destId="{7E48048F-B7C9-44CC-A468-32C9416E02C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2E2704-42E0-437F-ACE8-CF9682E6B860}">
      <dsp:nvSpPr>
        <dsp:cNvPr id="0" name=""/>
        <dsp:cNvSpPr/>
      </dsp:nvSpPr>
      <dsp:spPr>
        <a:xfrm>
          <a:off x="0" y="30662"/>
          <a:ext cx="6620505" cy="120458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0" i="0" kern="1200" baseline="0" dirty="0"/>
            <a:t>Brucellosis is a </a:t>
          </a:r>
          <a:r>
            <a:rPr lang="en-GB" sz="1700" kern="1200" dirty="0"/>
            <a:t>highly contagious  bacterial </a:t>
          </a:r>
          <a:r>
            <a:rPr lang="en-GB" sz="1700" b="0" i="0" kern="1200" baseline="0" dirty="0"/>
            <a:t>zoonosis, i.e., a disease which spreads from animals to humans.</a:t>
          </a:r>
          <a:endParaRPr lang="en-US" sz="1700" kern="1200" dirty="0"/>
        </a:p>
      </dsp:txBody>
      <dsp:txXfrm>
        <a:off x="58803" y="89465"/>
        <a:ext cx="6502899" cy="1086982"/>
      </dsp:txXfrm>
    </dsp:sp>
    <dsp:sp modelId="{DCFD4225-7DF5-406F-9B06-40250544D610}">
      <dsp:nvSpPr>
        <dsp:cNvPr id="0" name=""/>
        <dsp:cNvSpPr/>
      </dsp:nvSpPr>
      <dsp:spPr>
        <a:xfrm>
          <a:off x="0" y="1284210"/>
          <a:ext cx="6620505" cy="1204588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0" i="0" kern="1200" baseline="0"/>
            <a:t>It is a major public health problem in many countries, specially KSA. </a:t>
          </a:r>
          <a:endParaRPr lang="en-US" sz="1700" kern="1200"/>
        </a:p>
      </dsp:txBody>
      <dsp:txXfrm>
        <a:off x="58803" y="1343013"/>
        <a:ext cx="6502899" cy="1086982"/>
      </dsp:txXfrm>
    </dsp:sp>
    <dsp:sp modelId="{FF914C39-3C51-45B2-86BA-CA91194AEFCF}">
      <dsp:nvSpPr>
        <dsp:cNvPr id="0" name=""/>
        <dsp:cNvSpPr/>
      </dsp:nvSpPr>
      <dsp:spPr>
        <a:xfrm>
          <a:off x="0" y="2568421"/>
          <a:ext cx="6620505" cy="1204588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 It is caused by ingestion of unsterilized milk or meat from infected animals or close contact with their secretions (sheep, cattle, goats, pigs, or other animals). Occupational is a risk (</a:t>
          </a:r>
          <a:r>
            <a:rPr lang="en-IN" sz="1700" kern="1200" dirty="0"/>
            <a:t>veterinarians, and slaughterhouse workers. </a:t>
          </a:r>
          <a:endParaRPr lang="en-US" sz="1700" kern="1200" dirty="0"/>
        </a:p>
      </dsp:txBody>
      <dsp:txXfrm>
        <a:off x="58803" y="2627224"/>
        <a:ext cx="6502899" cy="10869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D0C891-9B21-4814-AF0E-70B4198C8FBB}">
      <dsp:nvSpPr>
        <dsp:cNvPr id="0" name=""/>
        <dsp:cNvSpPr/>
      </dsp:nvSpPr>
      <dsp:spPr>
        <a:xfrm>
          <a:off x="0" y="840"/>
          <a:ext cx="6620505" cy="81925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 dirty="0"/>
            <a:t>Usually presenting as meningitis - 1 to 2%</a:t>
          </a:r>
          <a:endParaRPr lang="en-US" sz="2800" b="1" kern="1200" dirty="0"/>
        </a:p>
      </dsp:txBody>
      <dsp:txXfrm>
        <a:off x="39993" y="40833"/>
        <a:ext cx="6540519" cy="739271"/>
      </dsp:txXfrm>
    </dsp:sp>
    <dsp:sp modelId="{2B8BA0A6-A4AB-46F1-B664-88FE98443B21}">
      <dsp:nvSpPr>
        <dsp:cNvPr id="0" name=""/>
        <dsp:cNvSpPr/>
      </dsp:nvSpPr>
      <dsp:spPr>
        <a:xfrm>
          <a:off x="0" y="834005"/>
          <a:ext cx="6620505" cy="819257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Encephalitis, radiculopathy &amp; peripheral neuropathy, intracerebral abscesses</a:t>
          </a:r>
          <a:endParaRPr lang="en-US" sz="2800" b="1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39993" y="873998"/>
        <a:ext cx="6540519" cy="739271"/>
      </dsp:txXfrm>
    </dsp:sp>
    <dsp:sp modelId="{AFA65A92-E07C-4936-8CB0-70DF81A2AC1A}">
      <dsp:nvSpPr>
        <dsp:cNvPr id="0" name=""/>
        <dsp:cNvSpPr/>
      </dsp:nvSpPr>
      <dsp:spPr>
        <a:xfrm>
          <a:off x="0" y="1667170"/>
          <a:ext cx="6620505" cy="819257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Neck rigidity &lt; 50%</a:t>
          </a:r>
          <a:endParaRPr lang="en-US" sz="1600" b="1" kern="1200" dirty="0"/>
        </a:p>
      </dsp:txBody>
      <dsp:txXfrm>
        <a:off x="39993" y="1707163"/>
        <a:ext cx="6540519" cy="739271"/>
      </dsp:txXfrm>
    </dsp:sp>
    <dsp:sp modelId="{DB604A56-9F91-4E56-BD35-EF02AE96DEAF}">
      <dsp:nvSpPr>
        <dsp:cNvPr id="0" name=""/>
        <dsp:cNvSpPr/>
      </dsp:nvSpPr>
      <dsp:spPr>
        <a:xfrm>
          <a:off x="0" y="2500335"/>
          <a:ext cx="6620505" cy="819257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CSF</a:t>
          </a:r>
          <a:endParaRPr lang="en-US" sz="1600" b="1" kern="1200" dirty="0"/>
        </a:p>
      </dsp:txBody>
      <dsp:txXfrm>
        <a:off x="39993" y="2540328"/>
        <a:ext cx="6540519" cy="739271"/>
      </dsp:txXfrm>
    </dsp:sp>
    <dsp:sp modelId="{54B2A4B1-B58A-43F7-AA8A-68EBFBA9A326}">
      <dsp:nvSpPr>
        <dsp:cNvPr id="0" name=""/>
        <dsp:cNvSpPr/>
      </dsp:nvSpPr>
      <dsp:spPr>
        <a:xfrm>
          <a:off x="41380" y="3319592"/>
          <a:ext cx="6537744" cy="20186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8883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600" b="1" kern="1200" dirty="0"/>
            <a:t>Lymphocytic pleocytosis</a:t>
          </a:r>
          <a:endParaRPr lang="en-US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600" b="1" kern="1200" dirty="0"/>
            <a:t>(N) or low sugar</a:t>
          </a:r>
          <a:endParaRPr lang="en-US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600" b="1" kern="1200" dirty="0"/>
            <a:t>increase protein</a:t>
          </a:r>
          <a:endParaRPr lang="en-US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600" b="1" kern="1200" dirty="0"/>
            <a:t>Culture +</a:t>
          </a:r>
          <a:r>
            <a:rPr lang="en-GB" sz="1600" b="1" kern="1200" dirty="0" err="1"/>
            <a:t>ve</a:t>
          </a:r>
          <a:r>
            <a:rPr lang="en-GB" sz="1600" b="1" kern="1200" dirty="0"/>
            <a:t> &lt; 50%</a:t>
          </a:r>
          <a:endParaRPr lang="en-US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600" b="1" kern="1200" dirty="0"/>
            <a:t>Agglutination +</a:t>
          </a:r>
          <a:r>
            <a:rPr lang="en-GB" sz="1600" b="1" kern="1200" dirty="0" err="1"/>
            <a:t>ve</a:t>
          </a:r>
          <a:r>
            <a:rPr lang="en-GB" sz="1600" b="1" kern="1200" dirty="0"/>
            <a:t> in &gt;95%</a:t>
          </a:r>
          <a:endParaRPr lang="en-US" sz="1600" b="1" kern="1200" dirty="0"/>
        </a:p>
      </dsp:txBody>
      <dsp:txXfrm>
        <a:off x="41380" y="3319592"/>
        <a:ext cx="6537744" cy="20186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DFAC4A-AACE-449A-A959-2DA471F0A3E8}">
      <dsp:nvSpPr>
        <dsp:cNvPr id="0" name=""/>
        <dsp:cNvSpPr/>
      </dsp:nvSpPr>
      <dsp:spPr>
        <a:xfrm>
          <a:off x="0" y="0"/>
          <a:ext cx="6620505" cy="108005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1- Clinical features. CBC: Neutropenia, </a:t>
          </a:r>
          <a:r>
            <a:rPr lang="en-GB" sz="2000" kern="1200" dirty="0" err="1"/>
            <a:t>anemia</a:t>
          </a:r>
          <a:r>
            <a:rPr lang="en-GB" sz="2000" kern="1200" dirty="0"/>
            <a:t> (Pancytopenia)</a:t>
          </a:r>
          <a:endParaRPr lang="en-US" sz="2000" kern="1200" dirty="0"/>
        </a:p>
      </dsp:txBody>
      <dsp:txXfrm>
        <a:off x="52724" y="52724"/>
        <a:ext cx="6515057" cy="974608"/>
      </dsp:txXfrm>
    </dsp:sp>
    <dsp:sp modelId="{F941D151-CC02-4918-86FA-C48BBF5FBAC7}">
      <dsp:nvSpPr>
        <dsp:cNvPr id="0" name=""/>
        <dsp:cNvSpPr/>
      </dsp:nvSpPr>
      <dsp:spPr>
        <a:xfrm>
          <a:off x="0" y="978551"/>
          <a:ext cx="6620505" cy="1080056"/>
        </a:xfrm>
        <a:prstGeom prst="roundRect">
          <a:avLst/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2- Serology (</a:t>
          </a:r>
          <a:r>
            <a:rPr lang="en-GB" sz="2000" b="0" i="0" kern="1200" dirty="0"/>
            <a:t>Rose Bengal test)</a:t>
          </a:r>
          <a:r>
            <a:rPr lang="en-GB" sz="2000" kern="1200" dirty="0"/>
            <a:t>: Brucella agglutination test</a:t>
          </a:r>
          <a:endParaRPr lang="en-US" sz="2000" kern="1200" dirty="0"/>
        </a:p>
      </dsp:txBody>
      <dsp:txXfrm>
        <a:off x="52724" y="1031275"/>
        <a:ext cx="6515057" cy="974608"/>
      </dsp:txXfrm>
    </dsp:sp>
    <dsp:sp modelId="{81427385-A393-4678-A1A0-718838DED96E}">
      <dsp:nvSpPr>
        <dsp:cNvPr id="0" name=""/>
        <dsp:cNvSpPr/>
      </dsp:nvSpPr>
      <dsp:spPr>
        <a:xfrm>
          <a:off x="0" y="2086475"/>
          <a:ext cx="6620505" cy="1080056"/>
        </a:xfrm>
        <a:prstGeom prst="roundRect">
          <a:avLst/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3- Blood or tissue culture: definitive diagnosis but time &gt; 2 months. Lymph node or bone marrow biopsy specimen and culture. Histopathology: </a:t>
          </a:r>
          <a:r>
            <a:rPr lang="en-GB" sz="2000" b="1" kern="1200" dirty="0"/>
            <a:t>noncaseating granulomas</a:t>
          </a:r>
          <a:endParaRPr lang="en-US" sz="2000" b="1" kern="1200" dirty="0"/>
        </a:p>
      </dsp:txBody>
      <dsp:txXfrm>
        <a:off x="52724" y="2139199"/>
        <a:ext cx="6515057" cy="974608"/>
      </dsp:txXfrm>
    </dsp:sp>
    <dsp:sp modelId="{F884C064-803E-449E-A80F-E1D437983636}">
      <dsp:nvSpPr>
        <dsp:cNvPr id="0" name=""/>
        <dsp:cNvSpPr/>
      </dsp:nvSpPr>
      <dsp:spPr>
        <a:xfrm>
          <a:off x="0" y="3284055"/>
          <a:ext cx="6620505" cy="1080056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4- Polymerase Chain Reaction (PCR).</a:t>
          </a:r>
          <a:endParaRPr lang="en-US" sz="2000" kern="1200" dirty="0"/>
        </a:p>
      </dsp:txBody>
      <dsp:txXfrm>
        <a:off x="52724" y="3336779"/>
        <a:ext cx="6515057" cy="9746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115920-6918-4CFE-97DC-FDF75F413E33}">
      <dsp:nvSpPr>
        <dsp:cNvPr id="0" name=""/>
        <dsp:cNvSpPr/>
      </dsp:nvSpPr>
      <dsp:spPr>
        <a:xfrm>
          <a:off x="0" y="2348"/>
          <a:ext cx="5422392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D6B97E-2292-43BE-A5C7-8E5630C84BCF}">
      <dsp:nvSpPr>
        <dsp:cNvPr id="0" name=""/>
        <dsp:cNvSpPr/>
      </dsp:nvSpPr>
      <dsp:spPr>
        <a:xfrm>
          <a:off x="0" y="2348"/>
          <a:ext cx="5422392" cy="3018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Brucellosis in pregnancy can cause maternal symptoms as well as high risk of abortion and intrauterine fetal death.</a:t>
          </a:r>
        </a:p>
      </dsp:txBody>
      <dsp:txXfrm>
        <a:off x="0" y="2348"/>
        <a:ext cx="5422392" cy="3018341"/>
      </dsp:txXfrm>
    </dsp:sp>
    <dsp:sp modelId="{38735812-3C66-45AC-8018-41A3E98D16D9}">
      <dsp:nvSpPr>
        <dsp:cNvPr id="0" name=""/>
        <dsp:cNvSpPr/>
      </dsp:nvSpPr>
      <dsp:spPr>
        <a:xfrm>
          <a:off x="0" y="3020689"/>
          <a:ext cx="5422392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CEDBB5-3024-4AC2-AA33-A1B56B1CE005}">
      <dsp:nvSpPr>
        <dsp:cNvPr id="0" name=""/>
        <dsp:cNvSpPr/>
      </dsp:nvSpPr>
      <dsp:spPr>
        <a:xfrm>
          <a:off x="0" y="3020689"/>
          <a:ext cx="5422392" cy="2897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u="sng" kern="1200" dirty="0"/>
            <a:t>Treatment of choice in pregnancy is</a:t>
          </a:r>
          <a:r>
            <a:rPr lang="en-US" sz="3500" kern="1200" dirty="0"/>
            <a:t>: </a:t>
          </a:r>
          <a:r>
            <a:rPr lang="en-GB" sz="3500" b="0" i="0" u="none" strike="noStrike" kern="1200" baseline="0" dirty="0">
              <a:solidFill>
                <a:srgbClr val="000000"/>
              </a:solidFill>
              <a:latin typeface="p343_g_d0_f487"/>
            </a:rPr>
            <a:t>co-trimoxazole</a:t>
          </a:r>
          <a:r>
            <a:rPr lang="en-US" sz="3500" kern="1200" dirty="0"/>
            <a:t> ( sulfamethoxazole + trimethoprim) + </a:t>
          </a:r>
          <a:r>
            <a:rPr lang="en-US" sz="3500" b="1" kern="1200" dirty="0"/>
            <a:t>RIFAMPICIN</a:t>
          </a:r>
          <a:r>
            <a:rPr lang="en-US" sz="3500" kern="1200" dirty="0"/>
            <a:t> for 4 weeks.</a:t>
          </a:r>
        </a:p>
      </dsp:txBody>
      <dsp:txXfrm>
        <a:off x="0" y="3020689"/>
        <a:ext cx="5422392" cy="28979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E65710-C01A-48A0-897E-83922DCFCB9D}">
      <dsp:nvSpPr>
        <dsp:cNvPr id="0" name=""/>
        <dsp:cNvSpPr/>
      </dsp:nvSpPr>
      <dsp:spPr>
        <a:xfrm>
          <a:off x="0" y="460"/>
          <a:ext cx="68545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16F4A5-ADE9-4030-9C21-DDB860370156}">
      <dsp:nvSpPr>
        <dsp:cNvPr id="0" name=""/>
        <dsp:cNvSpPr/>
      </dsp:nvSpPr>
      <dsp:spPr>
        <a:xfrm>
          <a:off x="0" y="460"/>
          <a:ext cx="6854508" cy="754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Control of disease in domestic animals</a:t>
          </a:r>
          <a:endParaRPr lang="en-US" sz="2000" b="1" kern="1200" dirty="0"/>
        </a:p>
      </dsp:txBody>
      <dsp:txXfrm>
        <a:off x="0" y="460"/>
        <a:ext cx="6854508" cy="754417"/>
      </dsp:txXfrm>
    </dsp:sp>
    <dsp:sp modelId="{DC386F0A-9EFC-4C24-B38D-8AA424B2E832}">
      <dsp:nvSpPr>
        <dsp:cNvPr id="0" name=""/>
        <dsp:cNvSpPr/>
      </dsp:nvSpPr>
      <dsp:spPr>
        <a:xfrm>
          <a:off x="0" y="754878"/>
          <a:ext cx="68545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1A258C-F724-4AB6-9E94-2706274C2116}">
      <dsp:nvSpPr>
        <dsp:cNvPr id="0" name=""/>
        <dsp:cNvSpPr/>
      </dsp:nvSpPr>
      <dsp:spPr>
        <a:xfrm>
          <a:off x="0" y="754878"/>
          <a:ext cx="6854508" cy="754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Immunization </a:t>
          </a:r>
          <a:endParaRPr lang="en-US" sz="2000" kern="1200" dirty="0"/>
        </a:p>
      </dsp:txBody>
      <dsp:txXfrm>
        <a:off x="0" y="754878"/>
        <a:ext cx="6854508" cy="754417"/>
      </dsp:txXfrm>
    </dsp:sp>
    <dsp:sp modelId="{AEC1C591-D512-4FC8-B2DD-B2A856145219}">
      <dsp:nvSpPr>
        <dsp:cNvPr id="0" name=""/>
        <dsp:cNvSpPr/>
      </dsp:nvSpPr>
      <dsp:spPr>
        <a:xfrm>
          <a:off x="0" y="1509296"/>
          <a:ext cx="68545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12F5AF-D4C8-43A4-94A4-7FC426806DF3}">
      <dsp:nvSpPr>
        <dsp:cNvPr id="0" name=""/>
        <dsp:cNvSpPr/>
      </dsp:nvSpPr>
      <dsp:spPr>
        <a:xfrm>
          <a:off x="0" y="1509296"/>
          <a:ext cx="6854508" cy="754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Routine pasteurization of milk</a:t>
          </a:r>
          <a:endParaRPr lang="en-US" sz="2000" kern="1200"/>
        </a:p>
      </dsp:txBody>
      <dsp:txXfrm>
        <a:off x="0" y="1509296"/>
        <a:ext cx="6854508" cy="754417"/>
      </dsp:txXfrm>
    </dsp:sp>
    <dsp:sp modelId="{972E812F-5B42-4242-8419-005E3D3707D5}">
      <dsp:nvSpPr>
        <dsp:cNvPr id="0" name=""/>
        <dsp:cNvSpPr/>
      </dsp:nvSpPr>
      <dsp:spPr>
        <a:xfrm>
          <a:off x="0" y="2263713"/>
          <a:ext cx="68545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BC85A9-5969-4DF0-AE59-10A6BDF07488}">
      <dsp:nvSpPr>
        <dsp:cNvPr id="0" name=""/>
        <dsp:cNvSpPr/>
      </dsp:nvSpPr>
      <dsp:spPr>
        <a:xfrm>
          <a:off x="0" y="2263713"/>
          <a:ext cx="6854508" cy="754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In labs strict biosafety precautions</a:t>
          </a:r>
          <a:endParaRPr lang="en-US" sz="2000" kern="1200"/>
        </a:p>
      </dsp:txBody>
      <dsp:txXfrm>
        <a:off x="0" y="2263713"/>
        <a:ext cx="6854508" cy="754417"/>
      </dsp:txXfrm>
    </dsp:sp>
    <dsp:sp modelId="{F64050F9-172F-48D8-9879-A5ACF8A4F35D}">
      <dsp:nvSpPr>
        <dsp:cNvPr id="0" name=""/>
        <dsp:cNvSpPr/>
      </dsp:nvSpPr>
      <dsp:spPr>
        <a:xfrm>
          <a:off x="0" y="3018131"/>
          <a:ext cx="68545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90E307-60B5-43C9-BA3A-9D03E807C443}">
      <dsp:nvSpPr>
        <dsp:cNvPr id="0" name=""/>
        <dsp:cNvSpPr/>
      </dsp:nvSpPr>
      <dsp:spPr>
        <a:xfrm>
          <a:off x="0" y="3018131"/>
          <a:ext cx="6854508" cy="754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In slaughterhouses : careful wound dressing, the use of protective glasses and clothing, the prohibition of raw meat ingestion, and the use of previously infected (immune) individuals in high-risk areas</a:t>
          </a:r>
          <a:endParaRPr lang="en-US" sz="2000" kern="1200" dirty="0"/>
        </a:p>
      </dsp:txBody>
      <dsp:txXfrm>
        <a:off x="0" y="3018131"/>
        <a:ext cx="6854508" cy="7544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64B6F1-CB6B-4DD2-97AA-CA4E0F3B8B0A}" type="datetimeFigureOut">
              <a:rPr lang="en-GB" smtClean="0"/>
              <a:t>26/08/2024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8890F-F68C-4F0A-B08C-4D4215A9BF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0970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8890F-F68C-4F0A-B08C-4D4215A9BFF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6298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latin typeface="p343_g_d0_f487"/>
              </a:rPr>
              <a:t>Rifampicin 600–900 mg orally once daily and co-trimoxazole 5 mg/kg of</a:t>
            </a:r>
          </a:p>
          <a:p>
            <a:pPr algn="l"/>
            <a:r>
              <a:rPr lang="en-US" sz="1800" b="0" i="0" u="none" strike="noStrike" baseline="0" dirty="0">
                <a:latin typeface="p343_g_d0_f487"/>
              </a:rPr>
              <a:t>trimethoprim component for 4 weeks, but caution in last week of pregnancy due to</a:t>
            </a:r>
          </a:p>
          <a:p>
            <a:pPr algn="l"/>
            <a:r>
              <a:rPr lang="en-US" sz="1800" b="0" i="0" u="none" strike="noStrike" baseline="0" dirty="0">
                <a:latin typeface="p343_g_d0_f487"/>
              </a:rPr>
              <a:t>displacement of bilirubin from albumin by drugs and risk of kernicterus to the fetus.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8890F-F68C-4F0A-B08C-4D4215A9BFF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5842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dirty="0"/>
              <a:t>Occupational exposure of laboratory workers, veterinarians, and slaughterhouse workers.</a:t>
            </a:r>
            <a:r>
              <a:rPr lang="en-IN" dirty="0"/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8890F-F68C-4F0A-B08C-4D4215A9BFF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4840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en-US" altLang="ar-SA" dirty="0"/>
              <a:t>B. abortus - mainly cattle			</a:t>
            </a:r>
          </a:p>
          <a:p>
            <a:pPr marL="0" indent="0">
              <a:buFontTx/>
              <a:buNone/>
              <a:defRPr/>
            </a:pPr>
            <a:r>
              <a:rPr lang="en-US" altLang="ar-SA" dirty="0"/>
              <a:t>2. B. </a:t>
            </a:r>
            <a:r>
              <a:rPr lang="en-US" altLang="ar-SA" dirty="0" err="1"/>
              <a:t>melitensis</a:t>
            </a:r>
            <a:r>
              <a:rPr lang="en-US" altLang="ar-SA" dirty="0"/>
              <a:t> - </a:t>
            </a:r>
            <a:r>
              <a:rPr lang="en-US" altLang="ar-SA" dirty="0" err="1"/>
              <a:t>sheeps</a:t>
            </a:r>
            <a:r>
              <a:rPr lang="en-US" altLang="ar-SA" dirty="0"/>
              <a:t> &amp; goats--most common worldwide</a:t>
            </a:r>
          </a:p>
          <a:p>
            <a:pPr marL="0" indent="0">
              <a:buFontTx/>
              <a:buNone/>
              <a:defRPr/>
            </a:pPr>
            <a:r>
              <a:rPr lang="en-US" altLang="ar-SA" dirty="0"/>
              <a:t>3. B. </a:t>
            </a:r>
            <a:r>
              <a:rPr lang="en-US" altLang="ar-SA" dirty="0" err="1"/>
              <a:t>suis</a:t>
            </a:r>
            <a:r>
              <a:rPr lang="en-US" altLang="ar-SA" dirty="0"/>
              <a:t> - pigs 					</a:t>
            </a:r>
          </a:p>
          <a:p>
            <a:pPr marL="0" indent="0">
              <a:buFontTx/>
              <a:buNone/>
              <a:defRPr/>
            </a:pPr>
            <a:r>
              <a:rPr lang="en-US" altLang="ar-SA" dirty="0"/>
              <a:t>4. B. </a:t>
            </a:r>
            <a:r>
              <a:rPr lang="en-US" altLang="ar-SA" dirty="0" err="1"/>
              <a:t>canis</a:t>
            </a:r>
            <a:r>
              <a:rPr lang="en-US" altLang="ar-SA" dirty="0"/>
              <a:t> - dogs					</a:t>
            </a:r>
          </a:p>
          <a:p>
            <a:pPr marL="0" indent="0">
              <a:buFontTx/>
              <a:buNone/>
              <a:defRPr/>
            </a:pPr>
            <a:r>
              <a:rPr lang="en-US" altLang="ar-SA" dirty="0"/>
              <a:t>5. B. </a:t>
            </a:r>
            <a:r>
              <a:rPr lang="en-US" altLang="ar-SA" dirty="0" err="1"/>
              <a:t>ovis</a:t>
            </a:r>
            <a:r>
              <a:rPr lang="en-US" altLang="ar-SA" dirty="0"/>
              <a:t> - sheep (not human pathogen)	</a:t>
            </a:r>
          </a:p>
          <a:p>
            <a:pPr marL="0" indent="0">
              <a:buFontTx/>
              <a:buNone/>
              <a:defRPr/>
            </a:pPr>
            <a:r>
              <a:rPr lang="en-US" altLang="ar-SA" dirty="0"/>
              <a:t>6. B. </a:t>
            </a:r>
            <a:r>
              <a:rPr lang="en-US" altLang="ar-SA" dirty="0" err="1"/>
              <a:t>neotomae</a:t>
            </a:r>
            <a:r>
              <a:rPr lang="en-US" altLang="ar-SA" dirty="0"/>
              <a:t> - desert wood rat 	    (not human pathogen)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8890F-F68C-4F0A-B08C-4D4215A9BFF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080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AutoNum type="arabicParenR"/>
            </a:pPr>
            <a:r>
              <a:rPr lang="en-US" dirty="0"/>
              <a:t>By using</a:t>
            </a:r>
            <a:r>
              <a:rPr lang="en-US" b="1" dirty="0"/>
              <a:t> unpasteurized </a:t>
            </a:r>
            <a:r>
              <a:rPr lang="en-US" dirty="0"/>
              <a:t>milk &amp; milk products </a:t>
            </a:r>
            <a:r>
              <a:rPr lang="en-US" dirty="0" err="1"/>
              <a:t>eg.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cheese, yogurt, </a:t>
            </a:r>
            <a:r>
              <a:rPr lang="en-US" dirty="0" err="1"/>
              <a:t>laban</a:t>
            </a:r>
            <a:endParaRPr lang="en-US" dirty="0"/>
          </a:p>
          <a:p>
            <a:pPr marL="514350" indent="-514350">
              <a:buAutoNum type="arabicParenR"/>
            </a:pPr>
            <a:r>
              <a:rPr lang="en-US" dirty="0"/>
              <a:t>Eating “poorly cooked” meat of infected animals</a:t>
            </a:r>
          </a:p>
          <a:p>
            <a:pPr marL="514350" indent="-514350">
              <a:buAutoNum type="arabicParenR"/>
            </a:pPr>
            <a:r>
              <a:rPr lang="en-US" dirty="0"/>
              <a:t>Contact with body fluids &amp; tissues of infected animals </a:t>
            </a:r>
            <a:r>
              <a:rPr lang="en-US" dirty="0" err="1"/>
              <a:t>eg.</a:t>
            </a:r>
            <a:r>
              <a:rPr lang="en-US" dirty="0"/>
              <a:t> </a:t>
            </a:r>
            <a:r>
              <a:rPr lang="en-US" dirty="0" err="1"/>
              <a:t>Veterenarians</a:t>
            </a:r>
            <a:r>
              <a:rPr lang="en-US" dirty="0"/>
              <a:t> (animal doctors), shepherds, farmers, butchers etc.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8890F-F68C-4F0A-B08C-4D4215A9BFF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359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>
            <a:extLst>
              <a:ext uri="{FF2B5EF4-FFF2-40B4-BE49-F238E27FC236}">
                <a16:creationId xmlns:a16="http://schemas.microsoft.com/office/drawing/2014/main" id="{9C3847A4-853C-4B2C-B31E-9EA830C1BA6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>
            <a:extLst>
              <a:ext uri="{FF2B5EF4-FFF2-40B4-BE49-F238E27FC236}">
                <a16:creationId xmlns:a16="http://schemas.microsoft.com/office/drawing/2014/main" id="{6F795642-5EF5-4209-81D1-C6CF5F174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>
              <a:buNone/>
            </a:pPr>
            <a:r>
              <a:rPr lang="en-US" u="sng" dirty="0"/>
              <a:t>Other features include:</a:t>
            </a:r>
          </a:p>
          <a:p>
            <a:pPr marL="514350" indent="-514350">
              <a:buAutoNum type="arabicParenR"/>
            </a:pPr>
            <a:r>
              <a:rPr lang="en-US" dirty="0"/>
              <a:t>Chronic ill health</a:t>
            </a:r>
          </a:p>
          <a:p>
            <a:pPr marL="514350" indent="-514350">
              <a:buAutoNum type="arabicParenR"/>
            </a:pPr>
            <a:r>
              <a:rPr lang="en-US" dirty="0"/>
              <a:t>Hepatomegaly/splenomegaly</a:t>
            </a:r>
          </a:p>
          <a:p>
            <a:pPr marL="514350" indent="-514350">
              <a:buAutoNum type="arabicParenR"/>
            </a:pPr>
            <a:r>
              <a:rPr lang="en-US" dirty="0"/>
              <a:t>Lymph node enlargement</a:t>
            </a:r>
          </a:p>
          <a:p>
            <a:pPr marL="514350" indent="-514350">
              <a:buAutoNum type="arabicParenR"/>
            </a:pPr>
            <a:r>
              <a:rPr lang="en-US" dirty="0"/>
              <a:t>GIT symptoms ( nausea, vomiting, </a:t>
            </a:r>
            <a:r>
              <a:rPr lang="en-US" dirty="0" err="1"/>
              <a:t>wt</a:t>
            </a:r>
            <a:r>
              <a:rPr lang="en-US" dirty="0"/>
              <a:t> loss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marL="514350" indent="-514350">
              <a:buAutoNum type="arabicParenR"/>
            </a:pPr>
            <a:r>
              <a:rPr lang="en-US" b="1" dirty="0"/>
              <a:t>Sacro-</a:t>
            </a:r>
            <a:r>
              <a:rPr lang="en-US" b="1" dirty="0" err="1"/>
              <a:t>iliitis</a:t>
            </a:r>
            <a:r>
              <a:rPr lang="en-US" b="1" dirty="0"/>
              <a:t> </a:t>
            </a:r>
            <a:r>
              <a:rPr lang="en-US" dirty="0"/>
              <a:t>( very characteristic)</a:t>
            </a:r>
          </a:p>
          <a:p>
            <a:pPr marL="514350" indent="-514350">
              <a:buAutoNum type="arabicParenR"/>
            </a:pPr>
            <a:r>
              <a:rPr lang="en-US" dirty="0"/>
              <a:t>)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8890F-F68C-4F0A-B08C-4D4215A9BFF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4603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Brucellosis is a systemic disease and almost any system can be affected. It can present in an acute form or chronic form where S/S are present for months &amp; years.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u="sng" dirty="0"/>
              <a:t>Most common symptoms are:</a:t>
            </a:r>
          </a:p>
          <a:p>
            <a:pPr marL="514350" indent="-514350">
              <a:buAutoNum type="arabicParenR"/>
            </a:pPr>
            <a:r>
              <a:rPr lang="en-US" b="1" dirty="0"/>
              <a:t>Body &amp; joint pains, fatigue</a:t>
            </a:r>
          </a:p>
          <a:p>
            <a:pPr marL="514350" indent="-514350">
              <a:buAutoNum type="arabicParenR"/>
            </a:pPr>
            <a:r>
              <a:rPr lang="en-US" dirty="0"/>
              <a:t>Fever </a:t>
            </a:r>
          </a:p>
          <a:p>
            <a:pPr marL="514350" indent="-514350">
              <a:buAutoNum type="arabicParenR"/>
            </a:pPr>
            <a:r>
              <a:rPr lang="en-US" dirty="0"/>
              <a:t>Excess sweating ( sweat is very foul smelling)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Other features include:</a:t>
            </a:r>
          </a:p>
          <a:p>
            <a:pPr marL="514350" indent="-514350">
              <a:buAutoNum type="arabicParenR"/>
            </a:pPr>
            <a:r>
              <a:rPr lang="en-US" dirty="0"/>
              <a:t>Chronic ill health</a:t>
            </a:r>
          </a:p>
          <a:p>
            <a:pPr marL="514350" indent="-514350">
              <a:buAutoNum type="arabicParenR"/>
            </a:pPr>
            <a:r>
              <a:rPr lang="en-US" dirty="0"/>
              <a:t>Hepatomegaly/splenomegaly</a:t>
            </a:r>
          </a:p>
          <a:p>
            <a:pPr marL="514350" indent="-514350">
              <a:buAutoNum type="arabicParenR"/>
            </a:pPr>
            <a:r>
              <a:rPr lang="en-US" dirty="0"/>
              <a:t>Lymph node enlargement</a:t>
            </a:r>
          </a:p>
          <a:p>
            <a:pPr marL="514350" indent="-514350">
              <a:buAutoNum type="arabicParenR"/>
            </a:pPr>
            <a:r>
              <a:rPr lang="en-US" dirty="0"/>
              <a:t>GIT symptoms ( nausea, vomiting, </a:t>
            </a:r>
            <a:r>
              <a:rPr lang="en-US" dirty="0" err="1"/>
              <a:t>wt</a:t>
            </a:r>
            <a:r>
              <a:rPr lang="en-US" dirty="0"/>
              <a:t> loss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marL="514350" indent="-514350">
              <a:buAutoNum type="arabicParenR"/>
            </a:pPr>
            <a:r>
              <a:rPr lang="en-US" b="1" dirty="0"/>
              <a:t>Sacro-</a:t>
            </a:r>
            <a:r>
              <a:rPr lang="en-US" b="1" dirty="0" err="1"/>
              <a:t>iliitis</a:t>
            </a:r>
            <a:r>
              <a:rPr lang="en-US" b="1" dirty="0"/>
              <a:t> </a:t>
            </a:r>
            <a:r>
              <a:rPr lang="en-US" dirty="0"/>
              <a:t>( very characteristic)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8890F-F68C-4F0A-B08C-4D4215A9BFF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836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Blood &amp; tissue culture 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 This gives definitive diagnosis but it is not done routinely coz it takes a long time to grow (2 months).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8890F-F68C-4F0A-B08C-4D4215A9BFF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0323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AutoNum type="arabicParenR"/>
            </a:pPr>
            <a:r>
              <a:rPr lang="en-US" u="sng" dirty="0"/>
              <a:t>Antibody titers in the blood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   * Here, we check the titers of antibody which </a:t>
            </a:r>
          </a:p>
          <a:p>
            <a:pPr marL="0" indent="0">
              <a:buNone/>
            </a:pPr>
            <a:r>
              <a:rPr lang="en-US" dirty="0"/>
              <a:t>      is formed against Brucella bacteria. </a:t>
            </a:r>
          </a:p>
          <a:p>
            <a:pPr marL="0" indent="0">
              <a:buNone/>
            </a:pPr>
            <a:r>
              <a:rPr lang="en-US" dirty="0"/>
              <a:t>   * It is a simple &amp; easily available test</a:t>
            </a:r>
          </a:p>
          <a:p>
            <a:pPr marL="0" indent="0">
              <a:buNone/>
            </a:pPr>
            <a:r>
              <a:rPr lang="en-US" dirty="0"/>
              <a:t>   * Titers are written as a ratio, </a:t>
            </a:r>
            <a:r>
              <a:rPr lang="en-US" dirty="0" err="1"/>
              <a:t>eg.</a:t>
            </a:r>
            <a:r>
              <a:rPr lang="en-US" dirty="0"/>
              <a:t> 1:80 etc.</a:t>
            </a:r>
          </a:p>
          <a:p>
            <a:pPr marL="0" indent="0">
              <a:buNone/>
            </a:pPr>
            <a:r>
              <a:rPr lang="en-US" dirty="0"/>
              <a:t>   * In non-endemic areas( places where Brucella </a:t>
            </a:r>
          </a:p>
          <a:p>
            <a:pPr marL="0" indent="0">
              <a:buNone/>
            </a:pPr>
            <a:r>
              <a:rPr lang="en-US" dirty="0"/>
              <a:t>      is not common), titers of 1:160 or more are </a:t>
            </a:r>
          </a:p>
          <a:p>
            <a:pPr marL="0" indent="0">
              <a:buNone/>
            </a:pPr>
            <a:r>
              <a:rPr lang="en-US" dirty="0"/>
              <a:t>      considered significant &amp; need treatment.</a:t>
            </a:r>
          </a:p>
          <a:p>
            <a:pPr marL="0" indent="0">
              <a:buNone/>
            </a:pPr>
            <a:r>
              <a:rPr lang="en-US" dirty="0"/>
              <a:t>   * In endemic areas( where Brucella is very </a:t>
            </a:r>
          </a:p>
          <a:p>
            <a:pPr marL="0" indent="0">
              <a:buNone/>
            </a:pPr>
            <a:r>
              <a:rPr lang="en-US" dirty="0"/>
              <a:t>      common), titers of 1:320 or more are </a:t>
            </a:r>
          </a:p>
          <a:p>
            <a:pPr marL="0" indent="0">
              <a:buNone/>
            </a:pPr>
            <a:r>
              <a:rPr lang="en-US" dirty="0"/>
              <a:t>      considered positive.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8890F-F68C-4F0A-B08C-4D4215A9BFF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4612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05BF6-4DEC-4A24-AFDB-37F40F50E1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A14CD0-5CB3-4FF0-B9C1-06CEFE1D6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553B0-ACF2-41D8-AE04-A89BFD70B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93925-363A-42A7-B0DE-2BD44EAF5891}" type="datetimeFigureOut">
              <a:rPr lang="en-GB" smtClean="0"/>
              <a:t>26/08/2024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BD7E4-7E62-4306-BEDE-96D1A8013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9777CF-3BC3-458C-A98B-F3BCAC102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2A72E-38CA-4AD7-A652-FE86E9BA45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7709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61EFB-7BB6-4ADB-88CA-BAF980489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AE293B-0E1D-4CDE-BC35-A2D0AB0B70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37879B-9FFE-49EC-8FF7-1B80B0BC9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93925-363A-42A7-B0DE-2BD44EAF5891}" type="datetimeFigureOut">
              <a:rPr lang="en-GB" smtClean="0"/>
              <a:t>26/08/2024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12970A-382C-4252-89BB-6624B0668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215676-D1A1-489D-B6A4-4C57AF257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2A72E-38CA-4AD7-A652-FE86E9BA45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053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BCAA1B-DAE7-4588-AD15-8C51BC0785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A9A1E8-F82D-44A2-B96E-BA575840BB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74C64-C8BE-4EBF-B2B3-81A7352D3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93925-363A-42A7-B0DE-2BD44EAF5891}" type="datetimeFigureOut">
              <a:rPr lang="en-GB" smtClean="0"/>
              <a:t>26/08/2024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DAB8A5-6C94-4873-8916-66F7F50D7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0B6C0-CDF5-43CA-8FA2-F062A17FF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2A72E-38CA-4AD7-A652-FE86E9BA45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5685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626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466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487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5109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209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755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664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430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36272-2F56-4EFE-9F8C-E33EE6D9D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CD54C-E66E-42B6-B75D-6AFEEA07FD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B23BBD-4BE9-4D7A-84FC-F2C1CE1BE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93925-363A-42A7-B0DE-2BD44EAF5891}" type="datetimeFigureOut">
              <a:rPr lang="en-GB" smtClean="0"/>
              <a:t>26/08/2024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179D4-D097-4DE5-81D4-17A0AE970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0B6A7-C1BB-4434-90EB-6DFD4351D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2A72E-38CA-4AD7-A652-FE86E9BA45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6586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1870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444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84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31920-4F69-4AED-9D14-A5C12CD3F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80D6AA-671A-49CD-8286-A0EB63FC62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EDE9DE-B707-4D31-A6F8-63E7A04F3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93925-363A-42A7-B0DE-2BD44EAF5891}" type="datetimeFigureOut">
              <a:rPr lang="en-GB" smtClean="0"/>
              <a:t>26/08/2024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06786D-853D-4622-A125-636E9DC1A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B5519-70DC-45A9-B5F4-479E1E04E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2A72E-38CA-4AD7-A652-FE86E9BA45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391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B04D0-5067-4EFF-9177-386AC16B9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8C811-34A7-482E-9E02-A5674A84AA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1E8F8-9AE5-46C6-A2AA-10058D763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118246-0399-494E-BD32-BE18B2BB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93925-363A-42A7-B0DE-2BD44EAF5891}" type="datetimeFigureOut">
              <a:rPr lang="en-GB" smtClean="0"/>
              <a:t>26/08/2024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4DE2C8-835C-4233-8A2C-40D04D2ED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7F2175-668F-42FC-BA0A-3F6F64F95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2A72E-38CA-4AD7-A652-FE86E9BA45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8235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A039E-73E0-438A-9BC4-E6757EC22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E14B4B-DCBE-44A2-81D2-DF4392534B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B57C01-523F-43F4-9714-EEA5E98360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0C0967-9588-40BC-976C-934D7EE43B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4736D7-64B3-4338-BB11-57FE5BA56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B2D575-A3A4-4E27-AA85-B7623CE73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93925-363A-42A7-B0DE-2BD44EAF5891}" type="datetimeFigureOut">
              <a:rPr lang="en-GB" smtClean="0"/>
              <a:t>26/08/2024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B2CA96-7765-4510-A0A9-3FFBDE681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3B990C-247A-400A-B695-4E8F7CAA9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2A72E-38CA-4AD7-A652-FE86E9BA45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599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FFA41-3C77-4A23-9499-13F84B572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3B0466-A411-40C1-B4FB-668D6BC75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93925-363A-42A7-B0DE-2BD44EAF5891}" type="datetimeFigureOut">
              <a:rPr lang="en-GB" smtClean="0"/>
              <a:t>26/08/2024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E0481E-EDED-40D9-9B41-A048C07A6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37E12B-C738-4329-9806-1C9F2C6A8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2A72E-38CA-4AD7-A652-FE86E9BA45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2042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DC8B66-780A-4503-ACF0-BAE81EC65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93925-363A-42A7-B0DE-2BD44EAF5891}" type="datetimeFigureOut">
              <a:rPr lang="en-GB" smtClean="0"/>
              <a:t>26/08/2024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56D82E-0E70-42E4-8D09-FE4160B83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C9C6CF-B198-4134-8905-D8BD2C8EE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2A72E-38CA-4AD7-A652-FE86E9BA45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9820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DDC83-1938-4BD9-B06B-D8FA5360A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9E3FA-0838-4A80-84DF-98C7F7EF55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2179DE-D3D3-4C70-9885-5DDBC528B2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82E1AF-18A1-4E0D-B6FA-43CC91E6C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93925-363A-42A7-B0DE-2BD44EAF5891}" type="datetimeFigureOut">
              <a:rPr lang="en-GB" smtClean="0"/>
              <a:t>26/08/2024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F7A6F7-7FA4-4E42-B88E-A61D561FC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1C5A9F-1DB9-43E1-848C-4A1B3F438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2A72E-38CA-4AD7-A652-FE86E9BA45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91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CE8B6-319F-4CBC-A53C-15ED2674F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1EDC00-F9CE-4066-9872-03D7AEA7CC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03D324-6E28-4716-80BC-F7734B42D9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FF56AE-5BA0-436D-B2BE-BC51595A5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93925-363A-42A7-B0DE-2BD44EAF5891}" type="datetimeFigureOut">
              <a:rPr lang="en-GB" smtClean="0"/>
              <a:t>26/08/2024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B2029-51A1-4029-B8DB-99D6DE967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CD9F4A-BBE3-484C-8940-8870E710A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2A72E-38CA-4AD7-A652-FE86E9BA45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384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EEEEE8-C9E0-4E8E-8A57-D6B63015C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FAC47-BDC5-49ED-8D1F-A229C2283C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6B37F9-624D-4AF1-A3F3-2365BDB576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93925-363A-42A7-B0DE-2BD44EAF5891}" type="datetimeFigureOut">
              <a:rPr lang="en-GB" smtClean="0"/>
              <a:t>26/08/2024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A0BE8-890A-452F-8D01-9DDE4EDE89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C59F9-9DE2-4EE1-8E93-C7A88A39D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2A72E-38CA-4AD7-A652-FE86E9BA45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2739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063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1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3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theconversation.com/new-paracetamol-overdose-treatment-costs-millions-but-doesnt-save-many-lives-24862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d/3.0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82D3880-AE96-4652-9ACA-30E3C4EE3D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65" b="78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7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62543-5095-4291-AD9B-B0B9BF1DA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0985" y="3231931"/>
            <a:ext cx="4163077" cy="183405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7200" b="1" dirty="0"/>
              <a:t>Brucellosis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88CD75F-F8C6-4E0A-862C-67EA6B0B3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2910" y="5242675"/>
            <a:ext cx="4330262" cy="68328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b="1"/>
              <a:t>Presented by Dr. Nada Abdelrahman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8315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4D6746A-4982-4F4D-B7F0-4226806C42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37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A9FFBE-3535-4659-B01D-D01C5F23BB1C}"/>
              </a:ext>
            </a:extLst>
          </p:cNvPr>
          <p:cNvSpPr txBox="1"/>
          <p:nvPr/>
        </p:nvSpPr>
        <p:spPr>
          <a:xfrm>
            <a:off x="717066" y="347693"/>
            <a:ext cx="60975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3200" dirty="0"/>
              <a:t>Neurologic (</a:t>
            </a:r>
            <a:r>
              <a:rPr lang="en-GB" sz="3200" dirty="0" err="1"/>
              <a:t>Neurobrucellosis</a:t>
            </a:r>
            <a:r>
              <a:rPr lang="en-GB" sz="3200" dirty="0"/>
              <a:t>)</a:t>
            </a:r>
          </a:p>
        </p:txBody>
      </p:sp>
      <p:graphicFrame>
        <p:nvGraphicFramePr>
          <p:cNvPr id="8" name="TextBox 2">
            <a:extLst>
              <a:ext uri="{FF2B5EF4-FFF2-40B4-BE49-F238E27FC236}">
                <a16:creationId xmlns:a16="http://schemas.microsoft.com/office/drawing/2014/main" id="{F19C8A2D-93D4-40F5-B3EF-12A06E19BF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0439264"/>
              </p:ext>
            </p:extLst>
          </p:nvPr>
        </p:nvGraphicFramePr>
        <p:xfrm>
          <a:off x="480996" y="905347"/>
          <a:ext cx="6620505" cy="5339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0AE304D-FD77-439F-9E6C-728527230C58}"/>
              </a:ext>
            </a:extLst>
          </p:cNvPr>
          <p:cNvSpPr txBox="1"/>
          <p:nvPr/>
        </p:nvSpPr>
        <p:spPr>
          <a:xfrm>
            <a:off x="612018" y="1349048"/>
            <a:ext cx="4270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800" b="1" dirty="0">
                <a:solidFill>
                  <a:schemeClr val="bg1"/>
                </a:solidFill>
              </a:rPr>
              <a:t>Depression</a:t>
            </a:r>
          </a:p>
        </p:txBody>
      </p:sp>
    </p:spTree>
    <p:extLst>
      <p:ext uri="{BB962C8B-B14F-4D97-AF65-F5344CB8AC3E}">
        <p14:creationId xmlns:p14="http://schemas.microsoft.com/office/powerpoint/2010/main" val="1680566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8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5E13D6-1D94-417B-BF0F-851B3A1B2162}"/>
              </a:ext>
            </a:extLst>
          </p:cNvPr>
          <p:cNvSpPr txBox="1"/>
          <p:nvPr/>
        </p:nvSpPr>
        <p:spPr>
          <a:xfrm>
            <a:off x="7730110" y="4642757"/>
            <a:ext cx="28139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2"/>
                </a:solidFill>
              </a:rPr>
              <a:t>Clinical Features of brucellosis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151287-8712-123B-4F9D-1584566B3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340" y="256032"/>
            <a:ext cx="7329066" cy="61691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62214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5E6469D-934A-4C7A-824E-1B9D1896FD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81653A-31BA-4FCA-9C56-D12898CF6B10}"/>
              </a:ext>
            </a:extLst>
          </p:cNvPr>
          <p:cNvSpPr txBox="1"/>
          <p:nvPr/>
        </p:nvSpPr>
        <p:spPr>
          <a:xfrm>
            <a:off x="1199643" y="321176"/>
            <a:ext cx="609750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6600" b="1" dirty="0"/>
              <a:t>Diagnosis</a:t>
            </a:r>
          </a:p>
        </p:txBody>
      </p:sp>
      <p:graphicFrame>
        <p:nvGraphicFramePr>
          <p:cNvPr id="14" name="TextBox 2">
            <a:extLst>
              <a:ext uri="{FF2B5EF4-FFF2-40B4-BE49-F238E27FC236}">
                <a16:creationId xmlns:a16="http://schemas.microsoft.com/office/drawing/2014/main" id="{E11EADBF-A13C-4AA5-9652-F755ED5DF0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6003138"/>
              </p:ext>
            </p:extLst>
          </p:nvPr>
        </p:nvGraphicFramePr>
        <p:xfrm>
          <a:off x="465156" y="1542495"/>
          <a:ext cx="6620505" cy="4365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77441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w of samples for medical testing">
            <a:extLst>
              <a:ext uri="{FF2B5EF4-FFF2-40B4-BE49-F238E27FC236}">
                <a16:creationId xmlns:a16="http://schemas.microsoft.com/office/drawing/2014/main" id="{4396805F-9659-4822-838E-7DD8D50808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91" b="22010"/>
          <a:stretch/>
        </p:blipFill>
        <p:spPr>
          <a:xfrm>
            <a:off x="-2418" y="-159448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817E97-0122-46F3-AEC2-1540DEF61D41}"/>
              </a:ext>
            </a:extLst>
          </p:cNvPr>
          <p:cNvSpPr txBox="1"/>
          <p:nvPr/>
        </p:nvSpPr>
        <p:spPr>
          <a:xfrm>
            <a:off x="623417" y="352381"/>
            <a:ext cx="3759240" cy="7087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>
                <a:latin typeface="+mj-lt"/>
                <a:ea typeface="+mj-ea"/>
                <a:cs typeface="+mj-cs"/>
              </a:rPr>
              <a:t>Serology</a:t>
            </a:r>
            <a:endParaRPr lang="en-US" sz="6000" b="1" dirty="0"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AC1587-E9C9-4E86-808C-85E6593D04C0}"/>
              </a:ext>
            </a:extLst>
          </p:cNvPr>
          <p:cNvSpPr txBox="1"/>
          <p:nvPr/>
        </p:nvSpPr>
        <p:spPr>
          <a:xfrm>
            <a:off x="181068" y="1156187"/>
            <a:ext cx="4488123" cy="4226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Main diagnostic method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Serum agglutination test - most widely used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Measures agglutination for IgG, IgM, IgA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which level is diagnostic ??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1 : 160 – non-endemic area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1 : 320 - endemic area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F5AFD6-4824-4C4A-9C80-9EF410B06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3245" y="159458"/>
            <a:ext cx="4922768" cy="24251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05E18AE-D6F4-4F74-8F53-3588B1712E8E}"/>
              </a:ext>
            </a:extLst>
          </p:cNvPr>
          <p:cNvSpPr txBox="1"/>
          <p:nvPr/>
        </p:nvSpPr>
        <p:spPr>
          <a:xfrm>
            <a:off x="5008493" y="5694699"/>
            <a:ext cx="39767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or a fourfold rise in titre</a:t>
            </a:r>
          </a:p>
        </p:txBody>
      </p:sp>
    </p:spTree>
    <p:extLst>
      <p:ext uri="{BB962C8B-B14F-4D97-AF65-F5344CB8AC3E}">
        <p14:creationId xmlns:p14="http://schemas.microsoft.com/office/powerpoint/2010/main" val="2764163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7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8BBE2E-6B61-4F03-9ED7-1A7A9CFB8B2F}"/>
              </a:ext>
            </a:extLst>
          </p:cNvPr>
          <p:cNvSpPr txBox="1"/>
          <p:nvPr/>
        </p:nvSpPr>
        <p:spPr>
          <a:xfrm>
            <a:off x="387514" y="1550091"/>
            <a:ext cx="6084367" cy="50393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Oral Doxycycline daily for six weeks in combination with gentamycin injection for 1 week. </a:t>
            </a:r>
            <a:r>
              <a:rPr lang="en-US" b="1" dirty="0"/>
              <a:t>Best management option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Another option: Oral Doxy. + oral Rifampicin both for 6 wks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/>
              <a:t>Bone disease</a:t>
            </a:r>
            <a:r>
              <a:rPr lang="en-US" dirty="0"/>
              <a:t>: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Doxycycline + rifampicin for 6 weeks + gentamicin  for 7 days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Ciprofloxacin + rifampicin for </a:t>
            </a:r>
            <a:r>
              <a:rPr lang="en-US" b="1" dirty="0"/>
              <a:t>3 months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 err="1"/>
              <a:t>Neurobrucellosis</a:t>
            </a:r>
            <a:endParaRPr lang="en-US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Doxycycline + rifampicin for 6 weeks + ceftriaxone.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	</a:t>
            </a:r>
          </a:p>
          <a:p>
            <a:pPr algn="l"/>
            <a:r>
              <a:rPr lang="en-GB" sz="1800" b="1" i="0" u="none" strike="noStrike" baseline="0" dirty="0">
                <a:solidFill>
                  <a:srgbClr val="000000"/>
                </a:solidFill>
                <a:latin typeface="p343_g_d0_f488"/>
              </a:rPr>
              <a:t>Endocarditis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GB" sz="1800" b="0" i="0" u="none" strike="noStrike" baseline="0" dirty="0">
                <a:solidFill>
                  <a:srgbClr val="000000"/>
                </a:solidFill>
                <a:latin typeface="p343_g_d0_f487"/>
              </a:rPr>
              <a:t>Surgical intervention + </a:t>
            </a:r>
            <a:endParaRPr lang="en-GB" sz="1800" b="0" i="0" u="none" strike="noStrike" baseline="0" dirty="0">
              <a:solidFill>
                <a:srgbClr val="000000"/>
              </a:solidFill>
              <a:latin typeface="p343_g_d0_f496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GB" sz="1800" b="0" i="0" u="none" strike="noStrike" baseline="0" dirty="0">
                <a:solidFill>
                  <a:srgbClr val="000000"/>
                </a:solidFill>
                <a:latin typeface="p343_g_d0_f487"/>
              </a:rPr>
              <a:t>Doxycycline + rifampicin + co-trimoxazole 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p343_g_d0_f496"/>
              </a:rPr>
              <a:t>+ 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p343_g_d0_f487"/>
              </a:rPr>
              <a:t>gentamicin  for </a:t>
            </a:r>
            <a:r>
              <a:rPr lang="en-GB" sz="1800" b="1" i="0" u="none" strike="noStrike" baseline="0" dirty="0">
                <a:solidFill>
                  <a:srgbClr val="000000"/>
                </a:solidFill>
                <a:latin typeface="p343_g_d0_f487"/>
              </a:rPr>
              <a:t>2–4 weeks</a:t>
            </a:r>
            <a:endParaRPr lang="en-US" b="1" dirty="0"/>
          </a:p>
        </p:txBody>
      </p:sp>
      <p:pic>
        <p:nvPicPr>
          <p:cNvPr id="5" name="Picture 4" descr="Calendar">
            <a:extLst>
              <a:ext uri="{FF2B5EF4-FFF2-40B4-BE49-F238E27FC236}">
                <a16:creationId xmlns:a16="http://schemas.microsoft.com/office/drawing/2014/main" id="{EED2698E-62DC-F8B5-5FF1-41A54E5146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457" r="35293" b="-1"/>
          <a:stretch/>
        </p:blipFill>
        <p:spPr>
          <a:xfrm>
            <a:off x="6871027" y="188846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26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62D750-5BDA-1B08-C31E-2394F78074BB}"/>
              </a:ext>
            </a:extLst>
          </p:cNvPr>
          <p:cNvSpPr txBox="1"/>
          <p:nvPr/>
        </p:nvSpPr>
        <p:spPr>
          <a:xfrm>
            <a:off x="9865722" y="6657945"/>
            <a:ext cx="232627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3" tooltip="http://theconversation.com/new-paracetamol-overdose-treatment-costs-millions-but-doesnt-save-many-lives-2486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4" tooltip="https://creativecommons.org/licenses/by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BY-ND</a:t>
            </a:r>
            <a:endParaRPr lang="en-GB" sz="700">
              <a:solidFill>
                <a:srgbClr val="FFFF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D22F20-2755-25B7-6FBC-813FF74D51A7}"/>
              </a:ext>
            </a:extLst>
          </p:cNvPr>
          <p:cNvSpPr txBox="1"/>
          <p:nvPr/>
        </p:nvSpPr>
        <p:spPr>
          <a:xfrm>
            <a:off x="387514" y="268544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b="1" dirty="0"/>
              <a:t>Treatment of Choice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1CBC9C-D676-263B-5054-CA824CFD3125}"/>
              </a:ext>
            </a:extLst>
          </p:cNvPr>
          <p:cNvSpPr txBox="1"/>
          <p:nvPr/>
        </p:nvSpPr>
        <p:spPr>
          <a:xfrm>
            <a:off x="490110" y="112124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Combination therapy has the best efficacy.</a:t>
            </a:r>
          </a:p>
        </p:txBody>
      </p:sp>
    </p:spTree>
    <p:extLst>
      <p:ext uri="{BB962C8B-B14F-4D97-AF65-F5344CB8AC3E}">
        <p14:creationId xmlns:p14="http://schemas.microsoft.com/office/powerpoint/2010/main" val="1746782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5628E5CB-913B-4378-97CE-18C9F6410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3CB371-03EB-4532-AA80-5C53C4AED9B1}"/>
              </a:ext>
            </a:extLst>
          </p:cNvPr>
          <p:cNvSpPr txBox="1"/>
          <p:nvPr/>
        </p:nvSpPr>
        <p:spPr>
          <a:xfrm>
            <a:off x="-1" y="278595"/>
            <a:ext cx="5854554" cy="1210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Brucellosis  in Pregnancy</a:t>
            </a:r>
          </a:p>
        </p:txBody>
      </p:sp>
      <p:graphicFrame>
        <p:nvGraphicFramePr>
          <p:cNvPr id="26" name="Content Placeholder 2">
            <a:extLst>
              <a:ext uri="{FF2B5EF4-FFF2-40B4-BE49-F238E27FC236}">
                <a16:creationId xmlns:a16="http://schemas.microsoft.com/office/drawing/2014/main" id="{B3FFB67F-9AD8-476C-8B2A-CA92E3F7CF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8771320"/>
              </p:ext>
            </p:extLst>
          </p:nvPr>
        </p:nvGraphicFramePr>
        <p:xfrm>
          <a:off x="6099048" y="621791"/>
          <a:ext cx="5422392" cy="5921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5119F8CC-4953-7924-D3EF-811EA683430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437" r="21195"/>
          <a:stretch/>
        </p:blipFill>
        <p:spPr>
          <a:xfrm>
            <a:off x="387750" y="1767841"/>
            <a:ext cx="4657661" cy="506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479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6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1E78BA-E4A8-4EB6-A324-BD0FFD2D0E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12" b="1011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8F5BF2-FC49-44BE-B6DC-EB909E8B7DDC}"/>
              </a:ext>
            </a:extLst>
          </p:cNvPr>
          <p:cNvSpPr txBox="1"/>
          <p:nvPr/>
        </p:nvSpPr>
        <p:spPr>
          <a:xfrm>
            <a:off x="594804" y="410609"/>
            <a:ext cx="6619811" cy="1344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+mj-lt"/>
                <a:ea typeface="+mj-ea"/>
                <a:cs typeface="+mj-cs"/>
              </a:rPr>
              <a:t>Prevention</a:t>
            </a:r>
          </a:p>
        </p:txBody>
      </p:sp>
      <p:graphicFrame>
        <p:nvGraphicFramePr>
          <p:cNvPr id="7" name="TextBox 2">
            <a:extLst>
              <a:ext uri="{FF2B5EF4-FFF2-40B4-BE49-F238E27FC236}">
                <a16:creationId xmlns:a16="http://schemas.microsoft.com/office/drawing/2014/main" id="{808BC54F-E405-4F35-8526-37BAD6B131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9543847"/>
              </p:ext>
            </p:extLst>
          </p:nvPr>
        </p:nvGraphicFramePr>
        <p:xfrm>
          <a:off x="594804" y="1329407"/>
          <a:ext cx="6854508" cy="37730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77605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C21BEC-5380-A331-33D3-C607D2C69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52" y="0"/>
            <a:ext cx="1158849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0A08F4-BBE1-8120-D9A6-5A2B8ECBE805}"/>
              </a:ext>
            </a:extLst>
          </p:cNvPr>
          <p:cNvSpPr txBox="1"/>
          <p:nvPr/>
        </p:nvSpPr>
        <p:spPr>
          <a:xfrm>
            <a:off x="301752" y="192316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63DE8"/>
                </a:solidFill>
                <a:effectLst>
                  <a:outerShdw dist="38096" dir="2700000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Reference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63DE8"/>
                </a:solidFill>
                <a:effectLst>
                  <a:outerShdw dist="38096" dir="2700000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63DE8"/>
                </a:solidFill>
                <a:effectLst>
                  <a:outerShdw dist="38096" dir="2700000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Kumar : 548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2797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2240920-085C-4749-9524-42F659054C49}"/>
              </a:ext>
            </a:extLst>
          </p:cNvPr>
          <p:cNvSpPr/>
          <p:nvPr/>
        </p:nvSpPr>
        <p:spPr>
          <a:xfrm>
            <a:off x="1928574" y="1849756"/>
            <a:ext cx="234348" cy="199874"/>
          </a:xfrm>
          <a:custGeom>
            <a:avLst/>
            <a:gdLst>
              <a:gd name="connsiteX0" fmla="*/ 223157 w 446314"/>
              <a:gd name="connsiteY0" fmla="*/ 0 h 380657"/>
              <a:gd name="connsiteX1" fmla="*/ 446314 w 446314"/>
              <a:gd name="connsiteY1" fmla="*/ 342729 h 380657"/>
              <a:gd name="connsiteX2" fmla="*/ 441328 w 446314"/>
              <a:gd name="connsiteY2" fmla="*/ 380657 h 380657"/>
              <a:gd name="connsiteX3" fmla="*/ 4986 w 446314"/>
              <a:gd name="connsiteY3" fmla="*/ 380657 h 380657"/>
              <a:gd name="connsiteX4" fmla="*/ 0 w 446314"/>
              <a:gd name="connsiteY4" fmla="*/ 342729 h 380657"/>
              <a:gd name="connsiteX5" fmla="*/ 223157 w 446314"/>
              <a:gd name="connsiteY5" fmla="*/ 0 h 38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6314" h="380657">
                <a:moveTo>
                  <a:pt x="223157" y="0"/>
                </a:moveTo>
                <a:cubicBezTo>
                  <a:pt x="346403" y="0"/>
                  <a:pt x="446314" y="153445"/>
                  <a:pt x="446314" y="342729"/>
                </a:cubicBezTo>
                <a:lnTo>
                  <a:pt x="441328" y="380657"/>
                </a:lnTo>
                <a:lnTo>
                  <a:pt x="4986" y="380657"/>
                </a:lnTo>
                <a:lnTo>
                  <a:pt x="0" y="342729"/>
                </a:lnTo>
                <a:cubicBezTo>
                  <a:pt x="0" y="153445"/>
                  <a:pt x="99911" y="0"/>
                  <a:pt x="223157" y="0"/>
                </a:cubicBezTo>
                <a:close/>
              </a:path>
            </a:pathLst>
          </a:custGeom>
          <a:solidFill>
            <a:srgbClr val="26B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0E3C9CB-63AC-49A9-BD03-1080C7DF2D1C}"/>
              </a:ext>
            </a:extLst>
          </p:cNvPr>
          <p:cNvSpPr/>
          <p:nvPr/>
        </p:nvSpPr>
        <p:spPr>
          <a:xfrm>
            <a:off x="656201" y="1849756"/>
            <a:ext cx="1458279" cy="1274068"/>
          </a:xfrm>
          <a:custGeom>
            <a:avLst/>
            <a:gdLst>
              <a:gd name="connsiteX0" fmla="*/ 228605 w 2777281"/>
              <a:gd name="connsiteY0" fmla="*/ 0 h 2426447"/>
              <a:gd name="connsiteX1" fmla="*/ 1928944 w 2777281"/>
              <a:gd name="connsiteY1" fmla="*/ 0 h 2426447"/>
              <a:gd name="connsiteX2" fmla="*/ 2157549 w 2777281"/>
              <a:gd name="connsiteY2" fmla="*/ 228605 h 2426447"/>
              <a:gd name="connsiteX3" fmla="*/ 2157549 w 2777281"/>
              <a:gd name="connsiteY3" fmla="*/ 1132114 h 2426447"/>
              <a:gd name="connsiteX4" fmla="*/ 2157550 w 2777281"/>
              <a:gd name="connsiteY4" fmla="*/ 1132114 h 2426447"/>
              <a:gd name="connsiteX5" fmla="*/ 2157550 w 2777281"/>
              <a:gd name="connsiteY5" fmla="*/ 1689085 h 2426447"/>
              <a:gd name="connsiteX6" fmla="*/ 2755852 w 2777281"/>
              <a:gd name="connsiteY6" fmla="*/ 2423177 h 2426447"/>
              <a:gd name="connsiteX7" fmla="*/ 2777281 w 2777281"/>
              <a:gd name="connsiteY7" fmla="*/ 2426447 h 2426447"/>
              <a:gd name="connsiteX8" fmla="*/ 749315 w 2777281"/>
              <a:gd name="connsiteY8" fmla="*/ 2426447 h 2426447"/>
              <a:gd name="connsiteX9" fmla="*/ 0 w 2777281"/>
              <a:gd name="connsiteY9" fmla="*/ 1677132 h 2426447"/>
              <a:gd name="connsiteX10" fmla="*/ 0 w 2777281"/>
              <a:gd name="connsiteY10" fmla="*/ 1142995 h 2426447"/>
              <a:gd name="connsiteX11" fmla="*/ 0 w 2777281"/>
              <a:gd name="connsiteY11" fmla="*/ 1132114 h 2426447"/>
              <a:gd name="connsiteX12" fmla="*/ 0 w 2777281"/>
              <a:gd name="connsiteY12" fmla="*/ 228605 h 2426447"/>
              <a:gd name="connsiteX13" fmla="*/ 228605 w 2777281"/>
              <a:gd name="connsiteY13" fmla="*/ 0 h 2426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777281" h="2426447">
                <a:moveTo>
                  <a:pt x="228605" y="0"/>
                </a:moveTo>
                <a:lnTo>
                  <a:pt x="1928944" y="0"/>
                </a:lnTo>
                <a:cubicBezTo>
                  <a:pt x="2055199" y="0"/>
                  <a:pt x="2157549" y="102350"/>
                  <a:pt x="2157549" y="228605"/>
                </a:cubicBezTo>
                <a:lnTo>
                  <a:pt x="2157549" y="1132114"/>
                </a:lnTo>
                <a:lnTo>
                  <a:pt x="2157550" y="1132114"/>
                </a:lnTo>
                <a:lnTo>
                  <a:pt x="2157550" y="1689085"/>
                </a:lnTo>
                <a:cubicBezTo>
                  <a:pt x="2157550" y="2051191"/>
                  <a:pt x="2414402" y="2353306"/>
                  <a:pt x="2755852" y="2423177"/>
                </a:cubicBezTo>
                <a:lnTo>
                  <a:pt x="2777281" y="2426447"/>
                </a:lnTo>
                <a:lnTo>
                  <a:pt x="749315" y="2426447"/>
                </a:lnTo>
                <a:cubicBezTo>
                  <a:pt x="335480" y="2426447"/>
                  <a:pt x="0" y="2090967"/>
                  <a:pt x="0" y="1677132"/>
                </a:cubicBezTo>
                <a:lnTo>
                  <a:pt x="0" y="1142995"/>
                </a:lnTo>
                <a:lnTo>
                  <a:pt x="0" y="1132114"/>
                </a:ln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rgbClr val="44D7FB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D93B373-F02E-4B39-A1E5-C1915E53A6C3}"/>
              </a:ext>
            </a:extLst>
          </p:cNvPr>
          <p:cNvSpPr/>
          <p:nvPr/>
        </p:nvSpPr>
        <p:spPr>
          <a:xfrm>
            <a:off x="1924192" y="1849756"/>
            <a:ext cx="2913444" cy="440119"/>
          </a:xfrm>
          <a:custGeom>
            <a:avLst/>
            <a:gdLst>
              <a:gd name="connsiteX0" fmla="*/ 231505 w 5548632"/>
              <a:gd name="connsiteY0" fmla="*/ 0 h 838201"/>
              <a:gd name="connsiteX1" fmla="*/ 607008 w 5548632"/>
              <a:gd name="connsiteY1" fmla="*/ 0 h 838201"/>
              <a:gd name="connsiteX2" fmla="*/ 5308602 w 5548632"/>
              <a:gd name="connsiteY2" fmla="*/ 0 h 838201"/>
              <a:gd name="connsiteX3" fmla="*/ 5311170 w 5548632"/>
              <a:gd name="connsiteY3" fmla="*/ 0 h 838201"/>
              <a:gd name="connsiteX4" fmla="*/ 5318832 w 5548632"/>
              <a:gd name="connsiteY4" fmla="*/ 1547 h 838201"/>
              <a:gd name="connsiteX5" fmla="*/ 5354673 w 5548632"/>
              <a:gd name="connsiteY5" fmla="*/ 6967 h 838201"/>
              <a:gd name="connsiteX6" fmla="*/ 5519237 w 5548632"/>
              <a:gd name="connsiteY6" fmla="*/ 209428 h 838201"/>
              <a:gd name="connsiteX7" fmla="*/ 5520241 w 5548632"/>
              <a:gd name="connsiteY7" fmla="*/ 216883 h 838201"/>
              <a:gd name="connsiteX8" fmla="*/ 5525198 w 5548632"/>
              <a:gd name="connsiteY8" fmla="*/ 230515 h 838201"/>
              <a:gd name="connsiteX9" fmla="*/ 5548632 w 5548632"/>
              <a:gd name="connsiteY9" fmla="*/ 419100 h 838201"/>
              <a:gd name="connsiteX10" fmla="*/ 5525198 w 5548632"/>
              <a:gd name="connsiteY10" fmla="*/ 607686 h 838201"/>
              <a:gd name="connsiteX11" fmla="*/ 5520241 w 5548632"/>
              <a:gd name="connsiteY11" fmla="*/ 621318 h 838201"/>
              <a:gd name="connsiteX12" fmla="*/ 5519237 w 5548632"/>
              <a:gd name="connsiteY12" fmla="*/ 628772 h 838201"/>
              <a:gd name="connsiteX13" fmla="*/ 5376581 w 5548632"/>
              <a:gd name="connsiteY13" fmla="*/ 822784 h 838201"/>
              <a:gd name="connsiteX14" fmla="*/ 5373232 w 5548632"/>
              <a:gd name="connsiteY14" fmla="*/ 823942 h 838201"/>
              <a:gd name="connsiteX15" fmla="*/ 5360971 w 5548632"/>
              <a:gd name="connsiteY15" fmla="*/ 832208 h 838201"/>
              <a:gd name="connsiteX16" fmla="*/ 5331287 w 5548632"/>
              <a:gd name="connsiteY16" fmla="*/ 838201 h 838201"/>
              <a:gd name="connsiteX17" fmla="*/ 5168899 w 5548632"/>
              <a:gd name="connsiteY17" fmla="*/ 838201 h 838201"/>
              <a:gd name="connsiteX18" fmla="*/ 3673293 w 5548632"/>
              <a:gd name="connsiteY18" fmla="*/ 838201 h 838201"/>
              <a:gd name="connsiteX19" fmla="*/ 594365 w 5548632"/>
              <a:gd name="connsiteY19" fmla="*/ 838201 h 838201"/>
              <a:gd name="connsiteX20" fmla="*/ 454662 w 5548632"/>
              <a:gd name="connsiteY20" fmla="*/ 698498 h 838201"/>
              <a:gd name="connsiteX21" fmla="*/ 454662 w 5548632"/>
              <a:gd name="connsiteY21" fmla="*/ 396062 h 838201"/>
              <a:gd name="connsiteX22" fmla="*/ 451090 w 5548632"/>
              <a:gd name="connsiteY22" fmla="*/ 396062 h 838201"/>
              <a:gd name="connsiteX23" fmla="*/ 215874 w 5548632"/>
              <a:gd name="connsiteY23" fmla="*/ 396062 h 838201"/>
              <a:gd name="connsiteX24" fmla="*/ 1035 w 5548632"/>
              <a:gd name="connsiteY24" fmla="*/ 396062 h 838201"/>
              <a:gd name="connsiteX25" fmla="*/ 0 w 5548632"/>
              <a:gd name="connsiteY25" fmla="*/ 380657 h 838201"/>
              <a:gd name="connsiteX26" fmla="*/ 13334 w 5548632"/>
              <a:gd name="connsiteY26" fmla="*/ 380657 h 838201"/>
              <a:gd name="connsiteX27" fmla="*/ 380762 w 5548632"/>
              <a:gd name="connsiteY27" fmla="*/ 380657 h 838201"/>
              <a:gd name="connsiteX28" fmla="*/ 449676 w 5548632"/>
              <a:gd name="connsiteY28" fmla="*/ 380657 h 838201"/>
              <a:gd name="connsiteX29" fmla="*/ 454662 w 5548632"/>
              <a:gd name="connsiteY29" fmla="*/ 342729 h 838201"/>
              <a:gd name="connsiteX30" fmla="*/ 231505 w 5548632"/>
              <a:gd name="connsiteY30" fmla="*/ 0 h 838201"/>
              <a:gd name="connsiteX31" fmla="*/ 215874 w 5548632"/>
              <a:gd name="connsiteY31" fmla="*/ 0 h 838201"/>
              <a:gd name="connsiteX32" fmla="*/ 231505 w 5548632"/>
              <a:gd name="connsiteY32" fmla="*/ 0 h 838201"/>
              <a:gd name="connsiteX33" fmla="*/ 197048 w 5548632"/>
              <a:gd name="connsiteY33" fmla="*/ 5335 h 838201"/>
              <a:gd name="connsiteX34" fmla="*/ 192750 w 5548632"/>
              <a:gd name="connsiteY34" fmla="*/ 4669 h 838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548632" h="838201">
                <a:moveTo>
                  <a:pt x="231505" y="0"/>
                </a:moveTo>
                <a:lnTo>
                  <a:pt x="607008" y="0"/>
                </a:lnTo>
                <a:lnTo>
                  <a:pt x="5308602" y="0"/>
                </a:lnTo>
                <a:lnTo>
                  <a:pt x="5311170" y="0"/>
                </a:lnTo>
                <a:lnTo>
                  <a:pt x="5318832" y="1547"/>
                </a:lnTo>
                <a:lnTo>
                  <a:pt x="5354673" y="6967"/>
                </a:lnTo>
                <a:cubicBezTo>
                  <a:pt x="5429079" y="29806"/>
                  <a:pt x="5490318" y="106868"/>
                  <a:pt x="5519237" y="209428"/>
                </a:cubicBezTo>
                <a:lnTo>
                  <a:pt x="5520241" y="216883"/>
                </a:lnTo>
                <a:lnTo>
                  <a:pt x="5525198" y="230515"/>
                </a:lnTo>
                <a:cubicBezTo>
                  <a:pt x="5539677" y="278778"/>
                  <a:pt x="5548632" y="345453"/>
                  <a:pt x="5548632" y="419100"/>
                </a:cubicBezTo>
                <a:cubicBezTo>
                  <a:pt x="5548632" y="492747"/>
                  <a:pt x="5539677" y="559422"/>
                  <a:pt x="5525198" y="607686"/>
                </a:cubicBezTo>
                <a:lnTo>
                  <a:pt x="5520241" y="621318"/>
                </a:lnTo>
                <a:lnTo>
                  <a:pt x="5519237" y="628772"/>
                </a:lnTo>
                <a:cubicBezTo>
                  <a:pt x="5493210" y="721076"/>
                  <a:pt x="5441004" y="792727"/>
                  <a:pt x="5376581" y="822784"/>
                </a:cubicBezTo>
                <a:lnTo>
                  <a:pt x="5373232" y="823942"/>
                </a:lnTo>
                <a:lnTo>
                  <a:pt x="5360971" y="832208"/>
                </a:lnTo>
                <a:cubicBezTo>
                  <a:pt x="5351847" y="836067"/>
                  <a:pt x="5341816" y="838201"/>
                  <a:pt x="5331287" y="838201"/>
                </a:cubicBezTo>
                <a:lnTo>
                  <a:pt x="5168899" y="838201"/>
                </a:lnTo>
                <a:lnTo>
                  <a:pt x="3673293" y="838201"/>
                </a:lnTo>
                <a:lnTo>
                  <a:pt x="594365" y="838201"/>
                </a:lnTo>
                <a:cubicBezTo>
                  <a:pt x="517209" y="838201"/>
                  <a:pt x="454662" y="775654"/>
                  <a:pt x="454662" y="698498"/>
                </a:cubicBezTo>
                <a:lnTo>
                  <a:pt x="454662" y="396062"/>
                </a:lnTo>
                <a:lnTo>
                  <a:pt x="451090" y="396062"/>
                </a:lnTo>
                <a:lnTo>
                  <a:pt x="215874" y="396062"/>
                </a:lnTo>
                <a:lnTo>
                  <a:pt x="1035" y="396062"/>
                </a:lnTo>
                <a:lnTo>
                  <a:pt x="0" y="380657"/>
                </a:lnTo>
                <a:lnTo>
                  <a:pt x="13334" y="380657"/>
                </a:lnTo>
                <a:lnTo>
                  <a:pt x="380762" y="380657"/>
                </a:lnTo>
                <a:lnTo>
                  <a:pt x="449676" y="380657"/>
                </a:lnTo>
                <a:lnTo>
                  <a:pt x="454662" y="342729"/>
                </a:lnTo>
                <a:cubicBezTo>
                  <a:pt x="454662" y="153445"/>
                  <a:pt x="354751" y="0"/>
                  <a:pt x="231505" y="0"/>
                </a:cubicBezTo>
                <a:close/>
                <a:moveTo>
                  <a:pt x="215874" y="0"/>
                </a:moveTo>
                <a:lnTo>
                  <a:pt x="231505" y="0"/>
                </a:lnTo>
                <a:lnTo>
                  <a:pt x="197048" y="5335"/>
                </a:lnTo>
                <a:lnTo>
                  <a:pt x="192750" y="4669"/>
                </a:lnTo>
                <a:close/>
              </a:path>
            </a:pathLst>
          </a:custGeom>
          <a:solidFill>
            <a:srgbClr val="44D7FB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B4BD89-4A75-4512-9147-B636C72A6107}"/>
              </a:ext>
            </a:extLst>
          </p:cNvPr>
          <p:cNvSpPr>
            <a:spLocks noChangeAspect="1"/>
          </p:cNvSpPr>
          <p:nvPr/>
        </p:nvSpPr>
        <p:spPr>
          <a:xfrm>
            <a:off x="4773158" y="2409907"/>
            <a:ext cx="912243" cy="912246"/>
          </a:xfrm>
          <a:prstGeom prst="ellipse">
            <a:avLst/>
          </a:prstGeom>
          <a:solidFill>
            <a:srgbClr val="44D7FB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D1B0E92-4490-4775-8BF7-3724740971AA}"/>
              </a:ext>
            </a:extLst>
          </p:cNvPr>
          <p:cNvSpPr>
            <a:spLocks noChangeAspect="1"/>
          </p:cNvSpPr>
          <p:nvPr/>
        </p:nvSpPr>
        <p:spPr>
          <a:xfrm>
            <a:off x="4857180" y="2493929"/>
            <a:ext cx="744198" cy="744201"/>
          </a:xfrm>
          <a:custGeom>
            <a:avLst/>
            <a:gdLst>
              <a:gd name="connsiteX0" fmla="*/ 708660 w 1417320"/>
              <a:gd name="connsiteY0" fmla="*/ 91440 h 1417320"/>
              <a:gd name="connsiteX1" fmla="*/ 91440 w 1417320"/>
              <a:gd name="connsiteY1" fmla="*/ 708660 h 1417320"/>
              <a:gd name="connsiteX2" fmla="*/ 708660 w 1417320"/>
              <a:gd name="connsiteY2" fmla="*/ 1325880 h 1417320"/>
              <a:gd name="connsiteX3" fmla="*/ 1325880 w 1417320"/>
              <a:gd name="connsiteY3" fmla="*/ 708660 h 1417320"/>
              <a:gd name="connsiteX4" fmla="*/ 708660 w 1417320"/>
              <a:gd name="connsiteY4" fmla="*/ 91440 h 1417320"/>
              <a:gd name="connsiteX5" fmla="*/ 708660 w 1417320"/>
              <a:gd name="connsiteY5" fmla="*/ 0 h 1417320"/>
              <a:gd name="connsiteX6" fmla="*/ 1417320 w 1417320"/>
              <a:gd name="connsiteY6" fmla="*/ 708660 h 1417320"/>
              <a:gd name="connsiteX7" fmla="*/ 708660 w 1417320"/>
              <a:gd name="connsiteY7" fmla="*/ 1417320 h 1417320"/>
              <a:gd name="connsiteX8" fmla="*/ 0 w 1417320"/>
              <a:gd name="connsiteY8" fmla="*/ 708660 h 1417320"/>
              <a:gd name="connsiteX9" fmla="*/ 708660 w 1417320"/>
              <a:gd name="connsiteY9" fmla="*/ 0 h 1417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17320" h="1417320">
                <a:moveTo>
                  <a:pt x="708660" y="91440"/>
                </a:moveTo>
                <a:cubicBezTo>
                  <a:pt x="367779" y="91440"/>
                  <a:pt x="91440" y="367779"/>
                  <a:pt x="91440" y="708660"/>
                </a:cubicBezTo>
                <a:cubicBezTo>
                  <a:pt x="91440" y="1049541"/>
                  <a:pt x="367779" y="1325880"/>
                  <a:pt x="708660" y="1325880"/>
                </a:cubicBezTo>
                <a:cubicBezTo>
                  <a:pt x="1049541" y="1325880"/>
                  <a:pt x="1325880" y="1049541"/>
                  <a:pt x="1325880" y="708660"/>
                </a:cubicBezTo>
                <a:cubicBezTo>
                  <a:pt x="1325880" y="367779"/>
                  <a:pt x="1049541" y="91440"/>
                  <a:pt x="708660" y="91440"/>
                </a:cubicBezTo>
                <a:close/>
                <a:moveTo>
                  <a:pt x="708660" y="0"/>
                </a:moveTo>
                <a:cubicBezTo>
                  <a:pt x="1100042" y="0"/>
                  <a:pt x="1417320" y="317278"/>
                  <a:pt x="1417320" y="708660"/>
                </a:cubicBezTo>
                <a:cubicBezTo>
                  <a:pt x="1417320" y="1100042"/>
                  <a:pt x="1100042" y="1417320"/>
                  <a:pt x="708660" y="1417320"/>
                </a:cubicBezTo>
                <a:cubicBezTo>
                  <a:pt x="317278" y="1417320"/>
                  <a:pt x="0" y="1100042"/>
                  <a:pt x="0" y="708660"/>
                </a:cubicBezTo>
                <a:cubicBezTo>
                  <a:pt x="0" y="317278"/>
                  <a:pt x="317278" y="0"/>
                  <a:pt x="70866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BF7D084-9023-4133-B8E6-F20977A1BCA7}"/>
              </a:ext>
            </a:extLst>
          </p:cNvPr>
          <p:cNvSpPr/>
          <p:nvPr/>
        </p:nvSpPr>
        <p:spPr>
          <a:xfrm>
            <a:off x="1928574" y="3527375"/>
            <a:ext cx="234348" cy="199874"/>
          </a:xfrm>
          <a:custGeom>
            <a:avLst/>
            <a:gdLst>
              <a:gd name="connsiteX0" fmla="*/ 223157 w 446314"/>
              <a:gd name="connsiteY0" fmla="*/ 0 h 380657"/>
              <a:gd name="connsiteX1" fmla="*/ 446314 w 446314"/>
              <a:gd name="connsiteY1" fmla="*/ 342729 h 380657"/>
              <a:gd name="connsiteX2" fmla="*/ 441328 w 446314"/>
              <a:gd name="connsiteY2" fmla="*/ 380657 h 380657"/>
              <a:gd name="connsiteX3" fmla="*/ 4986 w 446314"/>
              <a:gd name="connsiteY3" fmla="*/ 380657 h 380657"/>
              <a:gd name="connsiteX4" fmla="*/ 0 w 446314"/>
              <a:gd name="connsiteY4" fmla="*/ 342729 h 380657"/>
              <a:gd name="connsiteX5" fmla="*/ 223157 w 446314"/>
              <a:gd name="connsiteY5" fmla="*/ 0 h 38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6314" h="380657">
                <a:moveTo>
                  <a:pt x="223157" y="0"/>
                </a:moveTo>
                <a:cubicBezTo>
                  <a:pt x="346403" y="0"/>
                  <a:pt x="446314" y="153445"/>
                  <a:pt x="446314" y="342729"/>
                </a:cubicBezTo>
                <a:lnTo>
                  <a:pt x="441328" y="380657"/>
                </a:lnTo>
                <a:lnTo>
                  <a:pt x="4986" y="380657"/>
                </a:lnTo>
                <a:lnTo>
                  <a:pt x="0" y="342729"/>
                </a:lnTo>
                <a:cubicBezTo>
                  <a:pt x="0" y="153445"/>
                  <a:pt x="99911" y="0"/>
                  <a:pt x="223157" y="0"/>
                </a:cubicBezTo>
                <a:close/>
              </a:path>
            </a:pathLst>
          </a:custGeom>
          <a:solidFill>
            <a:srgbClr val="189A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4E4C604-3D6D-4AC5-93F9-45610874A328}"/>
              </a:ext>
            </a:extLst>
          </p:cNvPr>
          <p:cNvSpPr/>
          <p:nvPr/>
        </p:nvSpPr>
        <p:spPr>
          <a:xfrm>
            <a:off x="656201" y="3527374"/>
            <a:ext cx="1458279" cy="1513587"/>
          </a:xfrm>
          <a:custGeom>
            <a:avLst/>
            <a:gdLst>
              <a:gd name="connsiteX0" fmla="*/ 228605 w 2777281"/>
              <a:gd name="connsiteY0" fmla="*/ 0 h 2426447"/>
              <a:gd name="connsiteX1" fmla="*/ 1928944 w 2777281"/>
              <a:gd name="connsiteY1" fmla="*/ 0 h 2426447"/>
              <a:gd name="connsiteX2" fmla="*/ 2157549 w 2777281"/>
              <a:gd name="connsiteY2" fmla="*/ 228605 h 2426447"/>
              <a:gd name="connsiteX3" fmla="*/ 2157549 w 2777281"/>
              <a:gd name="connsiteY3" fmla="*/ 1132114 h 2426447"/>
              <a:gd name="connsiteX4" fmla="*/ 2157550 w 2777281"/>
              <a:gd name="connsiteY4" fmla="*/ 1132114 h 2426447"/>
              <a:gd name="connsiteX5" fmla="*/ 2157550 w 2777281"/>
              <a:gd name="connsiteY5" fmla="*/ 1689085 h 2426447"/>
              <a:gd name="connsiteX6" fmla="*/ 2755852 w 2777281"/>
              <a:gd name="connsiteY6" fmla="*/ 2423177 h 2426447"/>
              <a:gd name="connsiteX7" fmla="*/ 2777281 w 2777281"/>
              <a:gd name="connsiteY7" fmla="*/ 2426447 h 2426447"/>
              <a:gd name="connsiteX8" fmla="*/ 749315 w 2777281"/>
              <a:gd name="connsiteY8" fmla="*/ 2426447 h 2426447"/>
              <a:gd name="connsiteX9" fmla="*/ 0 w 2777281"/>
              <a:gd name="connsiteY9" fmla="*/ 1677132 h 2426447"/>
              <a:gd name="connsiteX10" fmla="*/ 0 w 2777281"/>
              <a:gd name="connsiteY10" fmla="*/ 1142995 h 2426447"/>
              <a:gd name="connsiteX11" fmla="*/ 0 w 2777281"/>
              <a:gd name="connsiteY11" fmla="*/ 1132114 h 2426447"/>
              <a:gd name="connsiteX12" fmla="*/ 0 w 2777281"/>
              <a:gd name="connsiteY12" fmla="*/ 228605 h 2426447"/>
              <a:gd name="connsiteX13" fmla="*/ 228605 w 2777281"/>
              <a:gd name="connsiteY13" fmla="*/ 0 h 2426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777281" h="2426447">
                <a:moveTo>
                  <a:pt x="228605" y="0"/>
                </a:moveTo>
                <a:lnTo>
                  <a:pt x="1928944" y="0"/>
                </a:lnTo>
                <a:cubicBezTo>
                  <a:pt x="2055199" y="0"/>
                  <a:pt x="2157549" y="102350"/>
                  <a:pt x="2157549" y="228605"/>
                </a:cubicBezTo>
                <a:lnTo>
                  <a:pt x="2157549" y="1132114"/>
                </a:lnTo>
                <a:lnTo>
                  <a:pt x="2157550" y="1132114"/>
                </a:lnTo>
                <a:lnTo>
                  <a:pt x="2157550" y="1689085"/>
                </a:lnTo>
                <a:cubicBezTo>
                  <a:pt x="2157550" y="2051191"/>
                  <a:pt x="2414402" y="2353306"/>
                  <a:pt x="2755852" y="2423177"/>
                </a:cubicBezTo>
                <a:lnTo>
                  <a:pt x="2777281" y="2426447"/>
                </a:lnTo>
                <a:lnTo>
                  <a:pt x="749315" y="2426447"/>
                </a:lnTo>
                <a:cubicBezTo>
                  <a:pt x="335480" y="2426447"/>
                  <a:pt x="0" y="2090967"/>
                  <a:pt x="0" y="1677132"/>
                </a:cubicBezTo>
                <a:lnTo>
                  <a:pt x="0" y="1142995"/>
                </a:lnTo>
                <a:lnTo>
                  <a:pt x="0" y="1132114"/>
                </a:ln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rgbClr val="36B8E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B20338-63F0-40D1-AF66-851995B2E8B7}"/>
              </a:ext>
            </a:extLst>
          </p:cNvPr>
          <p:cNvSpPr/>
          <p:nvPr/>
        </p:nvSpPr>
        <p:spPr>
          <a:xfrm>
            <a:off x="1924192" y="3527375"/>
            <a:ext cx="2913444" cy="440119"/>
          </a:xfrm>
          <a:custGeom>
            <a:avLst/>
            <a:gdLst>
              <a:gd name="connsiteX0" fmla="*/ 231505 w 5548632"/>
              <a:gd name="connsiteY0" fmla="*/ 0 h 838201"/>
              <a:gd name="connsiteX1" fmla="*/ 607008 w 5548632"/>
              <a:gd name="connsiteY1" fmla="*/ 0 h 838201"/>
              <a:gd name="connsiteX2" fmla="*/ 5308602 w 5548632"/>
              <a:gd name="connsiteY2" fmla="*/ 0 h 838201"/>
              <a:gd name="connsiteX3" fmla="*/ 5311170 w 5548632"/>
              <a:gd name="connsiteY3" fmla="*/ 0 h 838201"/>
              <a:gd name="connsiteX4" fmla="*/ 5318832 w 5548632"/>
              <a:gd name="connsiteY4" fmla="*/ 1547 h 838201"/>
              <a:gd name="connsiteX5" fmla="*/ 5354673 w 5548632"/>
              <a:gd name="connsiteY5" fmla="*/ 6967 h 838201"/>
              <a:gd name="connsiteX6" fmla="*/ 5519237 w 5548632"/>
              <a:gd name="connsiteY6" fmla="*/ 209428 h 838201"/>
              <a:gd name="connsiteX7" fmla="*/ 5520241 w 5548632"/>
              <a:gd name="connsiteY7" fmla="*/ 216883 h 838201"/>
              <a:gd name="connsiteX8" fmla="*/ 5525198 w 5548632"/>
              <a:gd name="connsiteY8" fmla="*/ 230515 h 838201"/>
              <a:gd name="connsiteX9" fmla="*/ 5548632 w 5548632"/>
              <a:gd name="connsiteY9" fmla="*/ 419100 h 838201"/>
              <a:gd name="connsiteX10" fmla="*/ 5525198 w 5548632"/>
              <a:gd name="connsiteY10" fmla="*/ 607686 h 838201"/>
              <a:gd name="connsiteX11" fmla="*/ 5520241 w 5548632"/>
              <a:gd name="connsiteY11" fmla="*/ 621318 h 838201"/>
              <a:gd name="connsiteX12" fmla="*/ 5519237 w 5548632"/>
              <a:gd name="connsiteY12" fmla="*/ 628772 h 838201"/>
              <a:gd name="connsiteX13" fmla="*/ 5376581 w 5548632"/>
              <a:gd name="connsiteY13" fmla="*/ 822784 h 838201"/>
              <a:gd name="connsiteX14" fmla="*/ 5373232 w 5548632"/>
              <a:gd name="connsiteY14" fmla="*/ 823942 h 838201"/>
              <a:gd name="connsiteX15" fmla="*/ 5360971 w 5548632"/>
              <a:gd name="connsiteY15" fmla="*/ 832208 h 838201"/>
              <a:gd name="connsiteX16" fmla="*/ 5331287 w 5548632"/>
              <a:gd name="connsiteY16" fmla="*/ 838201 h 838201"/>
              <a:gd name="connsiteX17" fmla="*/ 5168899 w 5548632"/>
              <a:gd name="connsiteY17" fmla="*/ 838201 h 838201"/>
              <a:gd name="connsiteX18" fmla="*/ 3673293 w 5548632"/>
              <a:gd name="connsiteY18" fmla="*/ 838201 h 838201"/>
              <a:gd name="connsiteX19" fmla="*/ 594365 w 5548632"/>
              <a:gd name="connsiteY19" fmla="*/ 838201 h 838201"/>
              <a:gd name="connsiteX20" fmla="*/ 454662 w 5548632"/>
              <a:gd name="connsiteY20" fmla="*/ 698498 h 838201"/>
              <a:gd name="connsiteX21" fmla="*/ 454662 w 5548632"/>
              <a:gd name="connsiteY21" fmla="*/ 396062 h 838201"/>
              <a:gd name="connsiteX22" fmla="*/ 451090 w 5548632"/>
              <a:gd name="connsiteY22" fmla="*/ 396062 h 838201"/>
              <a:gd name="connsiteX23" fmla="*/ 215874 w 5548632"/>
              <a:gd name="connsiteY23" fmla="*/ 396062 h 838201"/>
              <a:gd name="connsiteX24" fmla="*/ 1035 w 5548632"/>
              <a:gd name="connsiteY24" fmla="*/ 396062 h 838201"/>
              <a:gd name="connsiteX25" fmla="*/ 0 w 5548632"/>
              <a:gd name="connsiteY25" fmla="*/ 380657 h 838201"/>
              <a:gd name="connsiteX26" fmla="*/ 13334 w 5548632"/>
              <a:gd name="connsiteY26" fmla="*/ 380657 h 838201"/>
              <a:gd name="connsiteX27" fmla="*/ 380762 w 5548632"/>
              <a:gd name="connsiteY27" fmla="*/ 380657 h 838201"/>
              <a:gd name="connsiteX28" fmla="*/ 449676 w 5548632"/>
              <a:gd name="connsiteY28" fmla="*/ 380657 h 838201"/>
              <a:gd name="connsiteX29" fmla="*/ 454662 w 5548632"/>
              <a:gd name="connsiteY29" fmla="*/ 342729 h 838201"/>
              <a:gd name="connsiteX30" fmla="*/ 231505 w 5548632"/>
              <a:gd name="connsiteY30" fmla="*/ 0 h 838201"/>
              <a:gd name="connsiteX31" fmla="*/ 215874 w 5548632"/>
              <a:gd name="connsiteY31" fmla="*/ 0 h 838201"/>
              <a:gd name="connsiteX32" fmla="*/ 231505 w 5548632"/>
              <a:gd name="connsiteY32" fmla="*/ 0 h 838201"/>
              <a:gd name="connsiteX33" fmla="*/ 197048 w 5548632"/>
              <a:gd name="connsiteY33" fmla="*/ 5335 h 838201"/>
              <a:gd name="connsiteX34" fmla="*/ 192750 w 5548632"/>
              <a:gd name="connsiteY34" fmla="*/ 4669 h 838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548632" h="838201">
                <a:moveTo>
                  <a:pt x="231505" y="0"/>
                </a:moveTo>
                <a:lnTo>
                  <a:pt x="607008" y="0"/>
                </a:lnTo>
                <a:lnTo>
                  <a:pt x="5308602" y="0"/>
                </a:lnTo>
                <a:lnTo>
                  <a:pt x="5311170" y="0"/>
                </a:lnTo>
                <a:lnTo>
                  <a:pt x="5318832" y="1547"/>
                </a:lnTo>
                <a:lnTo>
                  <a:pt x="5354673" y="6967"/>
                </a:lnTo>
                <a:cubicBezTo>
                  <a:pt x="5429079" y="29806"/>
                  <a:pt x="5490318" y="106868"/>
                  <a:pt x="5519237" y="209428"/>
                </a:cubicBezTo>
                <a:lnTo>
                  <a:pt x="5520241" y="216883"/>
                </a:lnTo>
                <a:lnTo>
                  <a:pt x="5525198" y="230515"/>
                </a:lnTo>
                <a:cubicBezTo>
                  <a:pt x="5539677" y="278778"/>
                  <a:pt x="5548632" y="345453"/>
                  <a:pt x="5548632" y="419100"/>
                </a:cubicBezTo>
                <a:cubicBezTo>
                  <a:pt x="5548632" y="492747"/>
                  <a:pt x="5539677" y="559422"/>
                  <a:pt x="5525198" y="607686"/>
                </a:cubicBezTo>
                <a:lnTo>
                  <a:pt x="5520241" y="621318"/>
                </a:lnTo>
                <a:lnTo>
                  <a:pt x="5519237" y="628772"/>
                </a:lnTo>
                <a:cubicBezTo>
                  <a:pt x="5493210" y="721076"/>
                  <a:pt x="5441004" y="792727"/>
                  <a:pt x="5376581" y="822784"/>
                </a:cubicBezTo>
                <a:lnTo>
                  <a:pt x="5373232" y="823942"/>
                </a:lnTo>
                <a:lnTo>
                  <a:pt x="5360971" y="832208"/>
                </a:lnTo>
                <a:cubicBezTo>
                  <a:pt x="5351847" y="836067"/>
                  <a:pt x="5341816" y="838201"/>
                  <a:pt x="5331287" y="838201"/>
                </a:cubicBezTo>
                <a:lnTo>
                  <a:pt x="5168899" y="838201"/>
                </a:lnTo>
                <a:lnTo>
                  <a:pt x="3673293" y="838201"/>
                </a:lnTo>
                <a:lnTo>
                  <a:pt x="594365" y="838201"/>
                </a:lnTo>
                <a:cubicBezTo>
                  <a:pt x="517209" y="838201"/>
                  <a:pt x="454662" y="775654"/>
                  <a:pt x="454662" y="698498"/>
                </a:cubicBezTo>
                <a:lnTo>
                  <a:pt x="454662" y="396062"/>
                </a:lnTo>
                <a:lnTo>
                  <a:pt x="451090" y="396062"/>
                </a:lnTo>
                <a:lnTo>
                  <a:pt x="215874" y="396062"/>
                </a:lnTo>
                <a:lnTo>
                  <a:pt x="1035" y="396062"/>
                </a:lnTo>
                <a:lnTo>
                  <a:pt x="0" y="380657"/>
                </a:lnTo>
                <a:lnTo>
                  <a:pt x="13334" y="380657"/>
                </a:lnTo>
                <a:lnTo>
                  <a:pt x="380762" y="380657"/>
                </a:lnTo>
                <a:lnTo>
                  <a:pt x="449676" y="380657"/>
                </a:lnTo>
                <a:lnTo>
                  <a:pt x="454662" y="342729"/>
                </a:lnTo>
                <a:cubicBezTo>
                  <a:pt x="454662" y="153445"/>
                  <a:pt x="354751" y="0"/>
                  <a:pt x="231505" y="0"/>
                </a:cubicBezTo>
                <a:close/>
                <a:moveTo>
                  <a:pt x="215874" y="0"/>
                </a:moveTo>
                <a:lnTo>
                  <a:pt x="231505" y="0"/>
                </a:lnTo>
                <a:lnTo>
                  <a:pt x="197048" y="5335"/>
                </a:lnTo>
                <a:lnTo>
                  <a:pt x="192750" y="4669"/>
                </a:lnTo>
                <a:close/>
              </a:path>
            </a:pathLst>
          </a:custGeom>
          <a:solidFill>
            <a:srgbClr val="36B8E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1521323-67F3-43F8-BE29-9D2E4560AEB3}"/>
              </a:ext>
            </a:extLst>
          </p:cNvPr>
          <p:cNvSpPr>
            <a:spLocks noChangeAspect="1"/>
          </p:cNvSpPr>
          <p:nvPr/>
        </p:nvSpPr>
        <p:spPr>
          <a:xfrm>
            <a:off x="4857180" y="4171548"/>
            <a:ext cx="744198" cy="744201"/>
          </a:xfrm>
          <a:custGeom>
            <a:avLst/>
            <a:gdLst>
              <a:gd name="connsiteX0" fmla="*/ 708660 w 1417320"/>
              <a:gd name="connsiteY0" fmla="*/ 91440 h 1417320"/>
              <a:gd name="connsiteX1" fmla="*/ 91440 w 1417320"/>
              <a:gd name="connsiteY1" fmla="*/ 708660 h 1417320"/>
              <a:gd name="connsiteX2" fmla="*/ 708660 w 1417320"/>
              <a:gd name="connsiteY2" fmla="*/ 1325880 h 1417320"/>
              <a:gd name="connsiteX3" fmla="*/ 1325880 w 1417320"/>
              <a:gd name="connsiteY3" fmla="*/ 708660 h 1417320"/>
              <a:gd name="connsiteX4" fmla="*/ 708660 w 1417320"/>
              <a:gd name="connsiteY4" fmla="*/ 91440 h 1417320"/>
              <a:gd name="connsiteX5" fmla="*/ 708660 w 1417320"/>
              <a:gd name="connsiteY5" fmla="*/ 0 h 1417320"/>
              <a:gd name="connsiteX6" fmla="*/ 1417320 w 1417320"/>
              <a:gd name="connsiteY6" fmla="*/ 708660 h 1417320"/>
              <a:gd name="connsiteX7" fmla="*/ 708660 w 1417320"/>
              <a:gd name="connsiteY7" fmla="*/ 1417320 h 1417320"/>
              <a:gd name="connsiteX8" fmla="*/ 0 w 1417320"/>
              <a:gd name="connsiteY8" fmla="*/ 708660 h 1417320"/>
              <a:gd name="connsiteX9" fmla="*/ 708660 w 1417320"/>
              <a:gd name="connsiteY9" fmla="*/ 0 h 1417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17320" h="1417320">
                <a:moveTo>
                  <a:pt x="708660" y="91440"/>
                </a:moveTo>
                <a:cubicBezTo>
                  <a:pt x="367779" y="91440"/>
                  <a:pt x="91440" y="367779"/>
                  <a:pt x="91440" y="708660"/>
                </a:cubicBezTo>
                <a:cubicBezTo>
                  <a:pt x="91440" y="1049541"/>
                  <a:pt x="367779" y="1325880"/>
                  <a:pt x="708660" y="1325880"/>
                </a:cubicBezTo>
                <a:cubicBezTo>
                  <a:pt x="1049541" y="1325880"/>
                  <a:pt x="1325880" y="1049541"/>
                  <a:pt x="1325880" y="708660"/>
                </a:cubicBezTo>
                <a:cubicBezTo>
                  <a:pt x="1325880" y="367779"/>
                  <a:pt x="1049541" y="91440"/>
                  <a:pt x="708660" y="91440"/>
                </a:cubicBezTo>
                <a:close/>
                <a:moveTo>
                  <a:pt x="708660" y="0"/>
                </a:moveTo>
                <a:cubicBezTo>
                  <a:pt x="1100042" y="0"/>
                  <a:pt x="1417320" y="317278"/>
                  <a:pt x="1417320" y="708660"/>
                </a:cubicBezTo>
                <a:cubicBezTo>
                  <a:pt x="1417320" y="1100042"/>
                  <a:pt x="1100042" y="1417320"/>
                  <a:pt x="708660" y="1417320"/>
                </a:cubicBezTo>
                <a:cubicBezTo>
                  <a:pt x="317278" y="1417320"/>
                  <a:pt x="0" y="1100042"/>
                  <a:pt x="0" y="708660"/>
                </a:cubicBezTo>
                <a:cubicBezTo>
                  <a:pt x="0" y="317278"/>
                  <a:pt x="317278" y="0"/>
                  <a:pt x="70866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7CEB8E9-0243-4C83-8606-90BF4F4FB5E3}"/>
              </a:ext>
            </a:extLst>
          </p:cNvPr>
          <p:cNvSpPr/>
          <p:nvPr/>
        </p:nvSpPr>
        <p:spPr>
          <a:xfrm rot="20496138">
            <a:off x="1808856" y="3021507"/>
            <a:ext cx="4173047" cy="2748216"/>
          </a:xfrm>
          <a:custGeom>
            <a:avLst/>
            <a:gdLst>
              <a:gd name="connsiteX0" fmla="*/ 451347 w 6786792"/>
              <a:gd name="connsiteY0" fmla="*/ 0 h 4147698"/>
              <a:gd name="connsiteX1" fmla="*/ 5946552 w 6786792"/>
              <a:gd name="connsiteY1" fmla="*/ 1827766 h 4147698"/>
              <a:gd name="connsiteX2" fmla="*/ 6183448 w 6786792"/>
              <a:gd name="connsiteY2" fmla="*/ 2076507 h 4147698"/>
              <a:gd name="connsiteX3" fmla="*/ 6187885 w 6786792"/>
              <a:gd name="connsiteY3" fmla="*/ 2101425 h 4147698"/>
              <a:gd name="connsiteX4" fmla="*/ 6200632 w 6786792"/>
              <a:gd name="connsiteY4" fmla="*/ 2122181 h 4147698"/>
              <a:gd name="connsiteX5" fmla="*/ 6781331 w 6786792"/>
              <a:gd name="connsiteY5" fmla="*/ 3705313 h 4147698"/>
              <a:gd name="connsiteX6" fmla="*/ 6778532 w 6786792"/>
              <a:gd name="connsiteY6" fmla="*/ 3773298 h 4147698"/>
              <a:gd name="connsiteX7" fmla="*/ 6775434 w 6786792"/>
              <a:gd name="connsiteY7" fmla="*/ 3777582 h 4147698"/>
              <a:gd name="connsiteX8" fmla="*/ 6774930 w 6786792"/>
              <a:gd name="connsiteY8" fmla="*/ 3802676 h 4147698"/>
              <a:gd name="connsiteX9" fmla="*/ 6758716 w 6786792"/>
              <a:gd name="connsiteY9" fmla="*/ 3874967 h 4147698"/>
              <a:gd name="connsiteX10" fmla="*/ 6509976 w 6786792"/>
              <a:gd name="connsiteY10" fmla="*/ 4111864 h 4147698"/>
              <a:gd name="connsiteX11" fmla="*/ 6457658 w 6786792"/>
              <a:gd name="connsiteY11" fmla="*/ 4121178 h 4147698"/>
              <a:gd name="connsiteX12" fmla="*/ 6435484 w 6786792"/>
              <a:gd name="connsiteY12" fmla="*/ 4138262 h 4147698"/>
              <a:gd name="connsiteX13" fmla="*/ 6367616 w 6786792"/>
              <a:gd name="connsiteY13" fmla="*/ 4143130 h 4147698"/>
              <a:gd name="connsiteX14" fmla="*/ 5045638 w 6786792"/>
              <a:gd name="connsiteY14" fmla="*/ 3703426 h 4147698"/>
              <a:gd name="connsiteX15" fmla="*/ 5016129 w 6786792"/>
              <a:gd name="connsiteY15" fmla="*/ 3686518 h 4147698"/>
              <a:gd name="connsiteX16" fmla="*/ 513026 w 6786792"/>
              <a:gd name="connsiteY16" fmla="*/ 2188735 h 4147698"/>
              <a:gd name="connsiteX17" fmla="*/ 38501 w 6786792"/>
              <a:gd name="connsiteY17" fmla="*/ 1241227 h 4147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786792" h="4147698">
                <a:moveTo>
                  <a:pt x="451347" y="0"/>
                </a:moveTo>
                <a:lnTo>
                  <a:pt x="5946552" y="1827766"/>
                </a:lnTo>
                <a:cubicBezTo>
                  <a:pt x="6066352" y="1867613"/>
                  <a:pt x="6151785" y="1963441"/>
                  <a:pt x="6183448" y="2076507"/>
                </a:cubicBezTo>
                <a:lnTo>
                  <a:pt x="6187885" y="2101425"/>
                </a:lnTo>
                <a:lnTo>
                  <a:pt x="6200632" y="2122181"/>
                </a:lnTo>
                <a:lnTo>
                  <a:pt x="6781331" y="3705313"/>
                </a:lnTo>
                <a:cubicBezTo>
                  <a:pt x="6789785" y="3728361"/>
                  <a:pt x="6788096" y="3752654"/>
                  <a:pt x="6778532" y="3773298"/>
                </a:cubicBezTo>
                <a:lnTo>
                  <a:pt x="6775434" y="3777582"/>
                </a:lnTo>
                <a:lnTo>
                  <a:pt x="6774930" y="3802676"/>
                </a:lnTo>
                <a:cubicBezTo>
                  <a:pt x="6772038" y="3826807"/>
                  <a:pt x="6766686" y="3851007"/>
                  <a:pt x="6758716" y="3874967"/>
                </a:cubicBezTo>
                <a:cubicBezTo>
                  <a:pt x="6718870" y="3994767"/>
                  <a:pt x="6623041" y="4080201"/>
                  <a:pt x="6509976" y="4111864"/>
                </a:cubicBezTo>
                <a:lnTo>
                  <a:pt x="6457658" y="4121178"/>
                </a:lnTo>
                <a:lnTo>
                  <a:pt x="6435484" y="4138262"/>
                </a:lnTo>
                <a:cubicBezTo>
                  <a:pt x="6415141" y="4148451"/>
                  <a:pt x="6390911" y="4150878"/>
                  <a:pt x="6367616" y="4143130"/>
                </a:cubicBezTo>
                <a:lnTo>
                  <a:pt x="5045638" y="3703426"/>
                </a:lnTo>
                <a:lnTo>
                  <a:pt x="5016129" y="3686518"/>
                </a:lnTo>
                <a:lnTo>
                  <a:pt x="513026" y="2188735"/>
                </a:lnTo>
                <a:cubicBezTo>
                  <a:pt x="120343" y="2058124"/>
                  <a:pt x="-92109" y="1633910"/>
                  <a:pt x="38501" y="1241227"/>
                </a:cubicBezTo>
                <a:close/>
              </a:path>
            </a:pathLst>
          </a:custGeom>
          <a:solidFill>
            <a:srgbClr val="36B8E3">
              <a:alpha val="5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87AF35-34C1-4F9D-AC8E-2281B76EC666}"/>
              </a:ext>
            </a:extLst>
          </p:cNvPr>
          <p:cNvSpPr txBox="1"/>
          <p:nvPr/>
        </p:nvSpPr>
        <p:spPr>
          <a:xfrm>
            <a:off x="700138" y="3780422"/>
            <a:ext cx="1213234" cy="94563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OPTION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02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748C29-6D3B-4644-B6D1-10C0EB1F48F5}"/>
              </a:ext>
            </a:extLst>
          </p:cNvPr>
          <p:cNvSpPr txBox="1"/>
          <p:nvPr/>
        </p:nvSpPr>
        <p:spPr>
          <a:xfrm>
            <a:off x="1950107" y="4103012"/>
            <a:ext cx="2779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Outline the clinical feature of brucellosis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6FCB5E-C4DA-4FAE-815A-64584880BA84}"/>
              </a:ext>
            </a:extLst>
          </p:cNvPr>
          <p:cNvSpPr txBox="1"/>
          <p:nvPr/>
        </p:nvSpPr>
        <p:spPr>
          <a:xfrm>
            <a:off x="2266257" y="3610466"/>
            <a:ext cx="2380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Clinical feature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2100521-3142-4B17-AA6F-2411EBE0CD97}"/>
              </a:ext>
            </a:extLst>
          </p:cNvPr>
          <p:cNvSpPr txBox="1"/>
          <p:nvPr/>
        </p:nvSpPr>
        <p:spPr>
          <a:xfrm>
            <a:off x="700138" y="5385763"/>
            <a:ext cx="1075235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OPTIO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03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1ECDDCA9-E298-474F-AA48-A30E7DEA8301}"/>
              </a:ext>
            </a:extLst>
          </p:cNvPr>
          <p:cNvSpPr/>
          <p:nvPr/>
        </p:nvSpPr>
        <p:spPr>
          <a:xfrm>
            <a:off x="7749373" y="1867158"/>
            <a:ext cx="234348" cy="199874"/>
          </a:xfrm>
          <a:custGeom>
            <a:avLst/>
            <a:gdLst>
              <a:gd name="connsiteX0" fmla="*/ 223157 w 446314"/>
              <a:gd name="connsiteY0" fmla="*/ 0 h 380657"/>
              <a:gd name="connsiteX1" fmla="*/ 446314 w 446314"/>
              <a:gd name="connsiteY1" fmla="*/ 342729 h 380657"/>
              <a:gd name="connsiteX2" fmla="*/ 441328 w 446314"/>
              <a:gd name="connsiteY2" fmla="*/ 380657 h 380657"/>
              <a:gd name="connsiteX3" fmla="*/ 4986 w 446314"/>
              <a:gd name="connsiteY3" fmla="*/ 380657 h 380657"/>
              <a:gd name="connsiteX4" fmla="*/ 0 w 446314"/>
              <a:gd name="connsiteY4" fmla="*/ 342729 h 380657"/>
              <a:gd name="connsiteX5" fmla="*/ 223157 w 446314"/>
              <a:gd name="connsiteY5" fmla="*/ 0 h 38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6314" h="380657">
                <a:moveTo>
                  <a:pt x="223157" y="0"/>
                </a:moveTo>
                <a:cubicBezTo>
                  <a:pt x="346403" y="0"/>
                  <a:pt x="446314" y="153445"/>
                  <a:pt x="446314" y="342729"/>
                </a:cubicBezTo>
                <a:lnTo>
                  <a:pt x="441328" y="380657"/>
                </a:lnTo>
                <a:lnTo>
                  <a:pt x="4986" y="380657"/>
                </a:lnTo>
                <a:lnTo>
                  <a:pt x="0" y="342729"/>
                </a:lnTo>
                <a:cubicBezTo>
                  <a:pt x="0" y="153445"/>
                  <a:pt x="99911" y="0"/>
                  <a:pt x="223157" y="0"/>
                </a:cubicBezTo>
                <a:close/>
              </a:path>
            </a:pathLst>
          </a:custGeom>
          <a:solidFill>
            <a:srgbClr val="0060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A95373D4-3198-479E-8EF9-8E490017BC6D}"/>
              </a:ext>
            </a:extLst>
          </p:cNvPr>
          <p:cNvSpPr/>
          <p:nvPr/>
        </p:nvSpPr>
        <p:spPr>
          <a:xfrm rot="20496138">
            <a:off x="7620886" y="1524000"/>
            <a:ext cx="3563570" cy="2177855"/>
          </a:xfrm>
          <a:custGeom>
            <a:avLst/>
            <a:gdLst>
              <a:gd name="connsiteX0" fmla="*/ 451347 w 6786792"/>
              <a:gd name="connsiteY0" fmla="*/ 0 h 4147698"/>
              <a:gd name="connsiteX1" fmla="*/ 5946552 w 6786792"/>
              <a:gd name="connsiteY1" fmla="*/ 1827766 h 4147698"/>
              <a:gd name="connsiteX2" fmla="*/ 6183448 w 6786792"/>
              <a:gd name="connsiteY2" fmla="*/ 2076507 h 4147698"/>
              <a:gd name="connsiteX3" fmla="*/ 6187885 w 6786792"/>
              <a:gd name="connsiteY3" fmla="*/ 2101425 h 4147698"/>
              <a:gd name="connsiteX4" fmla="*/ 6200632 w 6786792"/>
              <a:gd name="connsiteY4" fmla="*/ 2122181 h 4147698"/>
              <a:gd name="connsiteX5" fmla="*/ 6781331 w 6786792"/>
              <a:gd name="connsiteY5" fmla="*/ 3705313 h 4147698"/>
              <a:gd name="connsiteX6" fmla="*/ 6778532 w 6786792"/>
              <a:gd name="connsiteY6" fmla="*/ 3773298 h 4147698"/>
              <a:gd name="connsiteX7" fmla="*/ 6775434 w 6786792"/>
              <a:gd name="connsiteY7" fmla="*/ 3777582 h 4147698"/>
              <a:gd name="connsiteX8" fmla="*/ 6774930 w 6786792"/>
              <a:gd name="connsiteY8" fmla="*/ 3802676 h 4147698"/>
              <a:gd name="connsiteX9" fmla="*/ 6758716 w 6786792"/>
              <a:gd name="connsiteY9" fmla="*/ 3874967 h 4147698"/>
              <a:gd name="connsiteX10" fmla="*/ 6509976 w 6786792"/>
              <a:gd name="connsiteY10" fmla="*/ 4111864 h 4147698"/>
              <a:gd name="connsiteX11" fmla="*/ 6457658 w 6786792"/>
              <a:gd name="connsiteY11" fmla="*/ 4121178 h 4147698"/>
              <a:gd name="connsiteX12" fmla="*/ 6435484 w 6786792"/>
              <a:gd name="connsiteY12" fmla="*/ 4138262 h 4147698"/>
              <a:gd name="connsiteX13" fmla="*/ 6367616 w 6786792"/>
              <a:gd name="connsiteY13" fmla="*/ 4143130 h 4147698"/>
              <a:gd name="connsiteX14" fmla="*/ 5045638 w 6786792"/>
              <a:gd name="connsiteY14" fmla="*/ 3703426 h 4147698"/>
              <a:gd name="connsiteX15" fmla="*/ 5016129 w 6786792"/>
              <a:gd name="connsiteY15" fmla="*/ 3686518 h 4147698"/>
              <a:gd name="connsiteX16" fmla="*/ 513026 w 6786792"/>
              <a:gd name="connsiteY16" fmla="*/ 2188735 h 4147698"/>
              <a:gd name="connsiteX17" fmla="*/ 38501 w 6786792"/>
              <a:gd name="connsiteY17" fmla="*/ 1241227 h 4147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786792" h="4147698">
                <a:moveTo>
                  <a:pt x="451347" y="0"/>
                </a:moveTo>
                <a:lnTo>
                  <a:pt x="5946552" y="1827766"/>
                </a:lnTo>
                <a:cubicBezTo>
                  <a:pt x="6066352" y="1867613"/>
                  <a:pt x="6151785" y="1963441"/>
                  <a:pt x="6183448" y="2076507"/>
                </a:cubicBezTo>
                <a:lnTo>
                  <a:pt x="6187885" y="2101425"/>
                </a:lnTo>
                <a:lnTo>
                  <a:pt x="6200632" y="2122181"/>
                </a:lnTo>
                <a:lnTo>
                  <a:pt x="6781331" y="3705313"/>
                </a:lnTo>
                <a:cubicBezTo>
                  <a:pt x="6789785" y="3728361"/>
                  <a:pt x="6788096" y="3752654"/>
                  <a:pt x="6778532" y="3773298"/>
                </a:cubicBezTo>
                <a:lnTo>
                  <a:pt x="6775434" y="3777582"/>
                </a:lnTo>
                <a:lnTo>
                  <a:pt x="6774930" y="3802676"/>
                </a:lnTo>
                <a:cubicBezTo>
                  <a:pt x="6772038" y="3826807"/>
                  <a:pt x="6766686" y="3851007"/>
                  <a:pt x="6758716" y="3874967"/>
                </a:cubicBezTo>
                <a:cubicBezTo>
                  <a:pt x="6718870" y="3994767"/>
                  <a:pt x="6623041" y="4080201"/>
                  <a:pt x="6509976" y="4111864"/>
                </a:cubicBezTo>
                <a:lnTo>
                  <a:pt x="6457658" y="4121178"/>
                </a:lnTo>
                <a:lnTo>
                  <a:pt x="6435484" y="4138262"/>
                </a:lnTo>
                <a:cubicBezTo>
                  <a:pt x="6415141" y="4148451"/>
                  <a:pt x="6390911" y="4150878"/>
                  <a:pt x="6367616" y="4143130"/>
                </a:cubicBezTo>
                <a:lnTo>
                  <a:pt x="5045638" y="3703426"/>
                </a:lnTo>
                <a:lnTo>
                  <a:pt x="5016129" y="3686518"/>
                </a:lnTo>
                <a:lnTo>
                  <a:pt x="513026" y="2188735"/>
                </a:lnTo>
                <a:cubicBezTo>
                  <a:pt x="120343" y="2058124"/>
                  <a:pt x="-92109" y="1633910"/>
                  <a:pt x="38501" y="1241227"/>
                </a:cubicBezTo>
                <a:close/>
              </a:path>
            </a:pathLst>
          </a:custGeom>
          <a:solidFill>
            <a:srgbClr val="157EBF">
              <a:alpha val="5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2395FCEA-4C4D-404D-8868-A00C51B6CDDA}"/>
              </a:ext>
            </a:extLst>
          </p:cNvPr>
          <p:cNvSpPr/>
          <p:nvPr/>
        </p:nvSpPr>
        <p:spPr>
          <a:xfrm>
            <a:off x="6477000" y="1867158"/>
            <a:ext cx="1458279" cy="1274068"/>
          </a:xfrm>
          <a:custGeom>
            <a:avLst/>
            <a:gdLst>
              <a:gd name="connsiteX0" fmla="*/ 228605 w 2777281"/>
              <a:gd name="connsiteY0" fmla="*/ 0 h 2426447"/>
              <a:gd name="connsiteX1" fmla="*/ 1928944 w 2777281"/>
              <a:gd name="connsiteY1" fmla="*/ 0 h 2426447"/>
              <a:gd name="connsiteX2" fmla="*/ 2157549 w 2777281"/>
              <a:gd name="connsiteY2" fmla="*/ 228605 h 2426447"/>
              <a:gd name="connsiteX3" fmla="*/ 2157549 w 2777281"/>
              <a:gd name="connsiteY3" fmla="*/ 1132114 h 2426447"/>
              <a:gd name="connsiteX4" fmla="*/ 2157550 w 2777281"/>
              <a:gd name="connsiteY4" fmla="*/ 1132114 h 2426447"/>
              <a:gd name="connsiteX5" fmla="*/ 2157550 w 2777281"/>
              <a:gd name="connsiteY5" fmla="*/ 1689085 h 2426447"/>
              <a:gd name="connsiteX6" fmla="*/ 2755852 w 2777281"/>
              <a:gd name="connsiteY6" fmla="*/ 2423177 h 2426447"/>
              <a:gd name="connsiteX7" fmla="*/ 2777281 w 2777281"/>
              <a:gd name="connsiteY7" fmla="*/ 2426447 h 2426447"/>
              <a:gd name="connsiteX8" fmla="*/ 749315 w 2777281"/>
              <a:gd name="connsiteY8" fmla="*/ 2426447 h 2426447"/>
              <a:gd name="connsiteX9" fmla="*/ 0 w 2777281"/>
              <a:gd name="connsiteY9" fmla="*/ 1677132 h 2426447"/>
              <a:gd name="connsiteX10" fmla="*/ 0 w 2777281"/>
              <a:gd name="connsiteY10" fmla="*/ 1142995 h 2426447"/>
              <a:gd name="connsiteX11" fmla="*/ 0 w 2777281"/>
              <a:gd name="connsiteY11" fmla="*/ 1132114 h 2426447"/>
              <a:gd name="connsiteX12" fmla="*/ 0 w 2777281"/>
              <a:gd name="connsiteY12" fmla="*/ 228605 h 2426447"/>
              <a:gd name="connsiteX13" fmla="*/ 228605 w 2777281"/>
              <a:gd name="connsiteY13" fmla="*/ 0 h 2426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777281" h="2426447">
                <a:moveTo>
                  <a:pt x="228605" y="0"/>
                </a:moveTo>
                <a:lnTo>
                  <a:pt x="1928944" y="0"/>
                </a:lnTo>
                <a:cubicBezTo>
                  <a:pt x="2055199" y="0"/>
                  <a:pt x="2157549" y="102350"/>
                  <a:pt x="2157549" y="228605"/>
                </a:cubicBezTo>
                <a:lnTo>
                  <a:pt x="2157549" y="1132114"/>
                </a:lnTo>
                <a:lnTo>
                  <a:pt x="2157550" y="1132114"/>
                </a:lnTo>
                <a:lnTo>
                  <a:pt x="2157550" y="1689085"/>
                </a:lnTo>
                <a:cubicBezTo>
                  <a:pt x="2157550" y="2051191"/>
                  <a:pt x="2414402" y="2353306"/>
                  <a:pt x="2755852" y="2423177"/>
                </a:cubicBezTo>
                <a:lnTo>
                  <a:pt x="2777281" y="2426447"/>
                </a:lnTo>
                <a:lnTo>
                  <a:pt x="749315" y="2426447"/>
                </a:lnTo>
                <a:cubicBezTo>
                  <a:pt x="335480" y="2426447"/>
                  <a:pt x="0" y="2090967"/>
                  <a:pt x="0" y="1677132"/>
                </a:cubicBezTo>
                <a:lnTo>
                  <a:pt x="0" y="1142995"/>
                </a:lnTo>
                <a:lnTo>
                  <a:pt x="0" y="1132114"/>
                </a:ln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rgbClr val="157EB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170EDEEA-B52A-46CC-B94F-2B17BD5D77E5}"/>
              </a:ext>
            </a:extLst>
          </p:cNvPr>
          <p:cNvSpPr/>
          <p:nvPr/>
        </p:nvSpPr>
        <p:spPr>
          <a:xfrm>
            <a:off x="7744991" y="1867158"/>
            <a:ext cx="2913444" cy="440119"/>
          </a:xfrm>
          <a:custGeom>
            <a:avLst/>
            <a:gdLst>
              <a:gd name="connsiteX0" fmla="*/ 231505 w 5548632"/>
              <a:gd name="connsiteY0" fmla="*/ 0 h 838201"/>
              <a:gd name="connsiteX1" fmla="*/ 607008 w 5548632"/>
              <a:gd name="connsiteY1" fmla="*/ 0 h 838201"/>
              <a:gd name="connsiteX2" fmla="*/ 5308602 w 5548632"/>
              <a:gd name="connsiteY2" fmla="*/ 0 h 838201"/>
              <a:gd name="connsiteX3" fmla="*/ 5311170 w 5548632"/>
              <a:gd name="connsiteY3" fmla="*/ 0 h 838201"/>
              <a:gd name="connsiteX4" fmla="*/ 5318832 w 5548632"/>
              <a:gd name="connsiteY4" fmla="*/ 1547 h 838201"/>
              <a:gd name="connsiteX5" fmla="*/ 5354673 w 5548632"/>
              <a:gd name="connsiteY5" fmla="*/ 6967 h 838201"/>
              <a:gd name="connsiteX6" fmla="*/ 5519237 w 5548632"/>
              <a:gd name="connsiteY6" fmla="*/ 209428 h 838201"/>
              <a:gd name="connsiteX7" fmla="*/ 5520241 w 5548632"/>
              <a:gd name="connsiteY7" fmla="*/ 216883 h 838201"/>
              <a:gd name="connsiteX8" fmla="*/ 5525198 w 5548632"/>
              <a:gd name="connsiteY8" fmla="*/ 230515 h 838201"/>
              <a:gd name="connsiteX9" fmla="*/ 5548632 w 5548632"/>
              <a:gd name="connsiteY9" fmla="*/ 419100 h 838201"/>
              <a:gd name="connsiteX10" fmla="*/ 5525198 w 5548632"/>
              <a:gd name="connsiteY10" fmla="*/ 607686 h 838201"/>
              <a:gd name="connsiteX11" fmla="*/ 5520241 w 5548632"/>
              <a:gd name="connsiteY11" fmla="*/ 621318 h 838201"/>
              <a:gd name="connsiteX12" fmla="*/ 5519237 w 5548632"/>
              <a:gd name="connsiteY12" fmla="*/ 628772 h 838201"/>
              <a:gd name="connsiteX13" fmla="*/ 5376581 w 5548632"/>
              <a:gd name="connsiteY13" fmla="*/ 822784 h 838201"/>
              <a:gd name="connsiteX14" fmla="*/ 5373232 w 5548632"/>
              <a:gd name="connsiteY14" fmla="*/ 823942 h 838201"/>
              <a:gd name="connsiteX15" fmla="*/ 5360971 w 5548632"/>
              <a:gd name="connsiteY15" fmla="*/ 832208 h 838201"/>
              <a:gd name="connsiteX16" fmla="*/ 5331287 w 5548632"/>
              <a:gd name="connsiteY16" fmla="*/ 838201 h 838201"/>
              <a:gd name="connsiteX17" fmla="*/ 5168899 w 5548632"/>
              <a:gd name="connsiteY17" fmla="*/ 838201 h 838201"/>
              <a:gd name="connsiteX18" fmla="*/ 3673293 w 5548632"/>
              <a:gd name="connsiteY18" fmla="*/ 838201 h 838201"/>
              <a:gd name="connsiteX19" fmla="*/ 594365 w 5548632"/>
              <a:gd name="connsiteY19" fmla="*/ 838201 h 838201"/>
              <a:gd name="connsiteX20" fmla="*/ 454662 w 5548632"/>
              <a:gd name="connsiteY20" fmla="*/ 698498 h 838201"/>
              <a:gd name="connsiteX21" fmla="*/ 454662 w 5548632"/>
              <a:gd name="connsiteY21" fmla="*/ 396062 h 838201"/>
              <a:gd name="connsiteX22" fmla="*/ 451090 w 5548632"/>
              <a:gd name="connsiteY22" fmla="*/ 396062 h 838201"/>
              <a:gd name="connsiteX23" fmla="*/ 215874 w 5548632"/>
              <a:gd name="connsiteY23" fmla="*/ 396062 h 838201"/>
              <a:gd name="connsiteX24" fmla="*/ 1035 w 5548632"/>
              <a:gd name="connsiteY24" fmla="*/ 396062 h 838201"/>
              <a:gd name="connsiteX25" fmla="*/ 0 w 5548632"/>
              <a:gd name="connsiteY25" fmla="*/ 380657 h 838201"/>
              <a:gd name="connsiteX26" fmla="*/ 13334 w 5548632"/>
              <a:gd name="connsiteY26" fmla="*/ 380657 h 838201"/>
              <a:gd name="connsiteX27" fmla="*/ 380762 w 5548632"/>
              <a:gd name="connsiteY27" fmla="*/ 380657 h 838201"/>
              <a:gd name="connsiteX28" fmla="*/ 449676 w 5548632"/>
              <a:gd name="connsiteY28" fmla="*/ 380657 h 838201"/>
              <a:gd name="connsiteX29" fmla="*/ 454662 w 5548632"/>
              <a:gd name="connsiteY29" fmla="*/ 342729 h 838201"/>
              <a:gd name="connsiteX30" fmla="*/ 231505 w 5548632"/>
              <a:gd name="connsiteY30" fmla="*/ 0 h 838201"/>
              <a:gd name="connsiteX31" fmla="*/ 215874 w 5548632"/>
              <a:gd name="connsiteY31" fmla="*/ 0 h 838201"/>
              <a:gd name="connsiteX32" fmla="*/ 231505 w 5548632"/>
              <a:gd name="connsiteY32" fmla="*/ 0 h 838201"/>
              <a:gd name="connsiteX33" fmla="*/ 197048 w 5548632"/>
              <a:gd name="connsiteY33" fmla="*/ 5335 h 838201"/>
              <a:gd name="connsiteX34" fmla="*/ 192750 w 5548632"/>
              <a:gd name="connsiteY34" fmla="*/ 4669 h 838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548632" h="838201">
                <a:moveTo>
                  <a:pt x="231505" y="0"/>
                </a:moveTo>
                <a:lnTo>
                  <a:pt x="607008" y="0"/>
                </a:lnTo>
                <a:lnTo>
                  <a:pt x="5308602" y="0"/>
                </a:lnTo>
                <a:lnTo>
                  <a:pt x="5311170" y="0"/>
                </a:lnTo>
                <a:lnTo>
                  <a:pt x="5318832" y="1547"/>
                </a:lnTo>
                <a:lnTo>
                  <a:pt x="5354673" y="6967"/>
                </a:lnTo>
                <a:cubicBezTo>
                  <a:pt x="5429079" y="29806"/>
                  <a:pt x="5490318" y="106868"/>
                  <a:pt x="5519237" y="209428"/>
                </a:cubicBezTo>
                <a:lnTo>
                  <a:pt x="5520241" y="216883"/>
                </a:lnTo>
                <a:lnTo>
                  <a:pt x="5525198" y="230515"/>
                </a:lnTo>
                <a:cubicBezTo>
                  <a:pt x="5539677" y="278778"/>
                  <a:pt x="5548632" y="345453"/>
                  <a:pt x="5548632" y="419100"/>
                </a:cubicBezTo>
                <a:cubicBezTo>
                  <a:pt x="5548632" y="492747"/>
                  <a:pt x="5539677" y="559422"/>
                  <a:pt x="5525198" y="607686"/>
                </a:cubicBezTo>
                <a:lnTo>
                  <a:pt x="5520241" y="621318"/>
                </a:lnTo>
                <a:lnTo>
                  <a:pt x="5519237" y="628772"/>
                </a:lnTo>
                <a:cubicBezTo>
                  <a:pt x="5493210" y="721076"/>
                  <a:pt x="5441004" y="792727"/>
                  <a:pt x="5376581" y="822784"/>
                </a:cubicBezTo>
                <a:lnTo>
                  <a:pt x="5373232" y="823942"/>
                </a:lnTo>
                <a:lnTo>
                  <a:pt x="5360971" y="832208"/>
                </a:lnTo>
                <a:cubicBezTo>
                  <a:pt x="5351847" y="836067"/>
                  <a:pt x="5341816" y="838201"/>
                  <a:pt x="5331287" y="838201"/>
                </a:cubicBezTo>
                <a:lnTo>
                  <a:pt x="5168899" y="838201"/>
                </a:lnTo>
                <a:lnTo>
                  <a:pt x="3673293" y="838201"/>
                </a:lnTo>
                <a:lnTo>
                  <a:pt x="594365" y="838201"/>
                </a:lnTo>
                <a:cubicBezTo>
                  <a:pt x="517209" y="838201"/>
                  <a:pt x="454662" y="775654"/>
                  <a:pt x="454662" y="698498"/>
                </a:cubicBezTo>
                <a:lnTo>
                  <a:pt x="454662" y="396062"/>
                </a:lnTo>
                <a:lnTo>
                  <a:pt x="451090" y="396062"/>
                </a:lnTo>
                <a:lnTo>
                  <a:pt x="215874" y="396062"/>
                </a:lnTo>
                <a:lnTo>
                  <a:pt x="1035" y="396062"/>
                </a:lnTo>
                <a:lnTo>
                  <a:pt x="0" y="380657"/>
                </a:lnTo>
                <a:lnTo>
                  <a:pt x="13334" y="380657"/>
                </a:lnTo>
                <a:lnTo>
                  <a:pt x="380762" y="380657"/>
                </a:lnTo>
                <a:lnTo>
                  <a:pt x="449676" y="380657"/>
                </a:lnTo>
                <a:lnTo>
                  <a:pt x="454662" y="342729"/>
                </a:lnTo>
                <a:cubicBezTo>
                  <a:pt x="454662" y="153445"/>
                  <a:pt x="354751" y="0"/>
                  <a:pt x="231505" y="0"/>
                </a:cubicBezTo>
                <a:close/>
                <a:moveTo>
                  <a:pt x="215874" y="0"/>
                </a:moveTo>
                <a:lnTo>
                  <a:pt x="231505" y="0"/>
                </a:lnTo>
                <a:lnTo>
                  <a:pt x="197048" y="5335"/>
                </a:lnTo>
                <a:lnTo>
                  <a:pt x="192750" y="4669"/>
                </a:lnTo>
                <a:close/>
              </a:path>
            </a:pathLst>
          </a:custGeom>
          <a:solidFill>
            <a:srgbClr val="157EB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CADA610-FF77-4A30-9189-872AA74BC477}"/>
              </a:ext>
            </a:extLst>
          </p:cNvPr>
          <p:cNvSpPr>
            <a:spLocks noChangeAspect="1"/>
          </p:cNvSpPr>
          <p:nvPr/>
        </p:nvSpPr>
        <p:spPr>
          <a:xfrm>
            <a:off x="10593957" y="2427309"/>
            <a:ext cx="912243" cy="912246"/>
          </a:xfrm>
          <a:prstGeom prst="ellipse">
            <a:avLst/>
          </a:prstGeom>
          <a:solidFill>
            <a:srgbClr val="157EB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CE03AF54-961E-49F9-9DF8-A3B27F8864F9}"/>
              </a:ext>
            </a:extLst>
          </p:cNvPr>
          <p:cNvSpPr>
            <a:spLocks noChangeAspect="1"/>
          </p:cNvSpPr>
          <p:nvPr/>
        </p:nvSpPr>
        <p:spPr>
          <a:xfrm>
            <a:off x="10677979" y="2511331"/>
            <a:ext cx="744198" cy="744201"/>
          </a:xfrm>
          <a:custGeom>
            <a:avLst/>
            <a:gdLst>
              <a:gd name="connsiteX0" fmla="*/ 708660 w 1417320"/>
              <a:gd name="connsiteY0" fmla="*/ 91440 h 1417320"/>
              <a:gd name="connsiteX1" fmla="*/ 91440 w 1417320"/>
              <a:gd name="connsiteY1" fmla="*/ 708660 h 1417320"/>
              <a:gd name="connsiteX2" fmla="*/ 708660 w 1417320"/>
              <a:gd name="connsiteY2" fmla="*/ 1325880 h 1417320"/>
              <a:gd name="connsiteX3" fmla="*/ 1325880 w 1417320"/>
              <a:gd name="connsiteY3" fmla="*/ 708660 h 1417320"/>
              <a:gd name="connsiteX4" fmla="*/ 708660 w 1417320"/>
              <a:gd name="connsiteY4" fmla="*/ 91440 h 1417320"/>
              <a:gd name="connsiteX5" fmla="*/ 708660 w 1417320"/>
              <a:gd name="connsiteY5" fmla="*/ 0 h 1417320"/>
              <a:gd name="connsiteX6" fmla="*/ 1417320 w 1417320"/>
              <a:gd name="connsiteY6" fmla="*/ 708660 h 1417320"/>
              <a:gd name="connsiteX7" fmla="*/ 708660 w 1417320"/>
              <a:gd name="connsiteY7" fmla="*/ 1417320 h 1417320"/>
              <a:gd name="connsiteX8" fmla="*/ 0 w 1417320"/>
              <a:gd name="connsiteY8" fmla="*/ 708660 h 1417320"/>
              <a:gd name="connsiteX9" fmla="*/ 708660 w 1417320"/>
              <a:gd name="connsiteY9" fmla="*/ 0 h 1417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17320" h="1417320">
                <a:moveTo>
                  <a:pt x="708660" y="91440"/>
                </a:moveTo>
                <a:cubicBezTo>
                  <a:pt x="367779" y="91440"/>
                  <a:pt x="91440" y="367779"/>
                  <a:pt x="91440" y="708660"/>
                </a:cubicBezTo>
                <a:cubicBezTo>
                  <a:pt x="91440" y="1049541"/>
                  <a:pt x="367779" y="1325880"/>
                  <a:pt x="708660" y="1325880"/>
                </a:cubicBezTo>
                <a:cubicBezTo>
                  <a:pt x="1049541" y="1325880"/>
                  <a:pt x="1325880" y="1049541"/>
                  <a:pt x="1325880" y="708660"/>
                </a:cubicBezTo>
                <a:cubicBezTo>
                  <a:pt x="1325880" y="367779"/>
                  <a:pt x="1049541" y="91440"/>
                  <a:pt x="708660" y="91440"/>
                </a:cubicBezTo>
                <a:close/>
                <a:moveTo>
                  <a:pt x="708660" y="0"/>
                </a:moveTo>
                <a:cubicBezTo>
                  <a:pt x="1100042" y="0"/>
                  <a:pt x="1417320" y="317278"/>
                  <a:pt x="1417320" y="708660"/>
                </a:cubicBezTo>
                <a:cubicBezTo>
                  <a:pt x="1417320" y="1100042"/>
                  <a:pt x="1100042" y="1417320"/>
                  <a:pt x="708660" y="1417320"/>
                </a:cubicBezTo>
                <a:cubicBezTo>
                  <a:pt x="317278" y="1417320"/>
                  <a:pt x="0" y="1100042"/>
                  <a:pt x="0" y="708660"/>
                </a:cubicBezTo>
                <a:cubicBezTo>
                  <a:pt x="0" y="317278"/>
                  <a:pt x="317278" y="0"/>
                  <a:pt x="70866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50B74FC-658B-4F4A-834B-70B860A233E4}"/>
              </a:ext>
            </a:extLst>
          </p:cNvPr>
          <p:cNvSpPr txBox="1"/>
          <p:nvPr/>
        </p:nvSpPr>
        <p:spPr>
          <a:xfrm>
            <a:off x="6520937" y="2047927"/>
            <a:ext cx="1075235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OPTION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03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11360D0-A055-4311-8FB4-B6C76F3CB301}"/>
              </a:ext>
            </a:extLst>
          </p:cNvPr>
          <p:cNvSpPr txBox="1"/>
          <p:nvPr/>
        </p:nvSpPr>
        <p:spPr>
          <a:xfrm>
            <a:off x="7757624" y="2390088"/>
            <a:ext cx="27795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Diagnose and manage a case of Brucellosis.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C7377AF-14C2-4C0D-AB01-2550F2253C02}"/>
              </a:ext>
            </a:extLst>
          </p:cNvPr>
          <p:cNvSpPr txBox="1"/>
          <p:nvPr/>
        </p:nvSpPr>
        <p:spPr>
          <a:xfrm>
            <a:off x="8087056" y="1950249"/>
            <a:ext cx="2380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Diagnosi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953CE487-C019-41CE-B79E-55ABD4382F6F}"/>
              </a:ext>
            </a:extLst>
          </p:cNvPr>
          <p:cNvSpPr/>
          <p:nvPr/>
        </p:nvSpPr>
        <p:spPr>
          <a:xfrm>
            <a:off x="7749373" y="3544777"/>
            <a:ext cx="234348" cy="199874"/>
          </a:xfrm>
          <a:custGeom>
            <a:avLst/>
            <a:gdLst>
              <a:gd name="connsiteX0" fmla="*/ 223157 w 446314"/>
              <a:gd name="connsiteY0" fmla="*/ 0 h 380657"/>
              <a:gd name="connsiteX1" fmla="*/ 446314 w 446314"/>
              <a:gd name="connsiteY1" fmla="*/ 342729 h 380657"/>
              <a:gd name="connsiteX2" fmla="*/ 441328 w 446314"/>
              <a:gd name="connsiteY2" fmla="*/ 380657 h 380657"/>
              <a:gd name="connsiteX3" fmla="*/ 4986 w 446314"/>
              <a:gd name="connsiteY3" fmla="*/ 380657 h 380657"/>
              <a:gd name="connsiteX4" fmla="*/ 0 w 446314"/>
              <a:gd name="connsiteY4" fmla="*/ 342729 h 380657"/>
              <a:gd name="connsiteX5" fmla="*/ 223157 w 446314"/>
              <a:gd name="connsiteY5" fmla="*/ 0 h 38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6314" h="380657">
                <a:moveTo>
                  <a:pt x="223157" y="0"/>
                </a:moveTo>
                <a:cubicBezTo>
                  <a:pt x="346403" y="0"/>
                  <a:pt x="446314" y="153445"/>
                  <a:pt x="446314" y="342729"/>
                </a:cubicBezTo>
                <a:lnTo>
                  <a:pt x="441328" y="380657"/>
                </a:lnTo>
                <a:lnTo>
                  <a:pt x="4986" y="380657"/>
                </a:lnTo>
                <a:lnTo>
                  <a:pt x="0" y="342729"/>
                </a:lnTo>
                <a:cubicBezTo>
                  <a:pt x="0" y="153445"/>
                  <a:pt x="99911" y="0"/>
                  <a:pt x="223157" y="0"/>
                </a:cubicBezTo>
                <a:close/>
              </a:path>
            </a:pathLst>
          </a:custGeom>
          <a:solidFill>
            <a:srgbClr val="004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77574B2A-4171-4228-9DFF-A74FE350622C}"/>
              </a:ext>
            </a:extLst>
          </p:cNvPr>
          <p:cNvSpPr/>
          <p:nvPr/>
        </p:nvSpPr>
        <p:spPr>
          <a:xfrm rot="20496138">
            <a:off x="7643955" y="3197883"/>
            <a:ext cx="3618490" cy="2663170"/>
          </a:xfrm>
          <a:custGeom>
            <a:avLst/>
            <a:gdLst>
              <a:gd name="connsiteX0" fmla="*/ 451347 w 6786792"/>
              <a:gd name="connsiteY0" fmla="*/ 0 h 4147698"/>
              <a:gd name="connsiteX1" fmla="*/ 5946552 w 6786792"/>
              <a:gd name="connsiteY1" fmla="*/ 1827766 h 4147698"/>
              <a:gd name="connsiteX2" fmla="*/ 6183448 w 6786792"/>
              <a:gd name="connsiteY2" fmla="*/ 2076507 h 4147698"/>
              <a:gd name="connsiteX3" fmla="*/ 6187885 w 6786792"/>
              <a:gd name="connsiteY3" fmla="*/ 2101425 h 4147698"/>
              <a:gd name="connsiteX4" fmla="*/ 6200632 w 6786792"/>
              <a:gd name="connsiteY4" fmla="*/ 2122181 h 4147698"/>
              <a:gd name="connsiteX5" fmla="*/ 6781331 w 6786792"/>
              <a:gd name="connsiteY5" fmla="*/ 3705313 h 4147698"/>
              <a:gd name="connsiteX6" fmla="*/ 6778532 w 6786792"/>
              <a:gd name="connsiteY6" fmla="*/ 3773298 h 4147698"/>
              <a:gd name="connsiteX7" fmla="*/ 6775434 w 6786792"/>
              <a:gd name="connsiteY7" fmla="*/ 3777582 h 4147698"/>
              <a:gd name="connsiteX8" fmla="*/ 6774930 w 6786792"/>
              <a:gd name="connsiteY8" fmla="*/ 3802676 h 4147698"/>
              <a:gd name="connsiteX9" fmla="*/ 6758716 w 6786792"/>
              <a:gd name="connsiteY9" fmla="*/ 3874967 h 4147698"/>
              <a:gd name="connsiteX10" fmla="*/ 6509976 w 6786792"/>
              <a:gd name="connsiteY10" fmla="*/ 4111864 h 4147698"/>
              <a:gd name="connsiteX11" fmla="*/ 6457658 w 6786792"/>
              <a:gd name="connsiteY11" fmla="*/ 4121178 h 4147698"/>
              <a:gd name="connsiteX12" fmla="*/ 6435484 w 6786792"/>
              <a:gd name="connsiteY12" fmla="*/ 4138262 h 4147698"/>
              <a:gd name="connsiteX13" fmla="*/ 6367616 w 6786792"/>
              <a:gd name="connsiteY13" fmla="*/ 4143130 h 4147698"/>
              <a:gd name="connsiteX14" fmla="*/ 5045638 w 6786792"/>
              <a:gd name="connsiteY14" fmla="*/ 3703426 h 4147698"/>
              <a:gd name="connsiteX15" fmla="*/ 5016129 w 6786792"/>
              <a:gd name="connsiteY15" fmla="*/ 3686518 h 4147698"/>
              <a:gd name="connsiteX16" fmla="*/ 513026 w 6786792"/>
              <a:gd name="connsiteY16" fmla="*/ 2188735 h 4147698"/>
              <a:gd name="connsiteX17" fmla="*/ 38501 w 6786792"/>
              <a:gd name="connsiteY17" fmla="*/ 1241227 h 4147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786792" h="4147698">
                <a:moveTo>
                  <a:pt x="451347" y="0"/>
                </a:moveTo>
                <a:lnTo>
                  <a:pt x="5946552" y="1827766"/>
                </a:lnTo>
                <a:cubicBezTo>
                  <a:pt x="6066352" y="1867613"/>
                  <a:pt x="6151785" y="1963441"/>
                  <a:pt x="6183448" y="2076507"/>
                </a:cubicBezTo>
                <a:lnTo>
                  <a:pt x="6187885" y="2101425"/>
                </a:lnTo>
                <a:lnTo>
                  <a:pt x="6200632" y="2122181"/>
                </a:lnTo>
                <a:lnTo>
                  <a:pt x="6781331" y="3705313"/>
                </a:lnTo>
                <a:cubicBezTo>
                  <a:pt x="6789785" y="3728361"/>
                  <a:pt x="6788096" y="3752654"/>
                  <a:pt x="6778532" y="3773298"/>
                </a:cubicBezTo>
                <a:lnTo>
                  <a:pt x="6775434" y="3777582"/>
                </a:lnTo>
                <a:lnTo>
                  <a:pt x="6774930" y="3802676"/>
                </a:lnTo>
                <a:cubicBezTo>
                  <a:pt x="6772038" y="3826807"/>
                  <a:pt x="6766686" y="3851007"/>
                  <a:pt x="6758716" y="3874967"/>
                </a:cubicBezTo>
                <a:cubicBezTo>
                  <a:pt x="6718870" y="3994767"/>
                  <a:pt x="6623041" y="4080201"/>
                  <a:pt x="6509976" y="4111864"/>
                </a:cubicBezTo>
                <a:lnTo>
                  <a:pt x="6457658" y="4121178"/>
                </a:lnTo>
                <a:lnTo>
                  <a:pt x="6435484" y="4138262"/>
                </a:lnTo>
                <a:cubicBezTo>
                  <a:pt x="6415141" y="4148451"/>
                  <a:pt x="6390911" y="4150878"/>
                  <a:pt x="6367616" y="4143130"/>
                </a:cubicBezTo>
                <a:lnTo>
                  <a:pt x="5045638" y="3703426"/>
                </a:lnTo>
                <a:lnTo>
                  <a:pt x="5016129" y="3686518"/>
                </a:lnTo>
                <a:lnTo>
                  <a:pt x="513026" y="2188735"/>
                </a:lnTo>
                <a:cubicBezTo>
                  <a:pt x="120343" y="2058124"/>
                  <a:pt x="-92109" y="1633910"/>
                  <a:pt x="38501" y="1241227"/>
                </a:cubicBezTo>
                <a:close/>
              </a:path>
            </a:pathLst>
          </a:custGeom>
          <a:solidFill>
            <a:srgbClr val="0967B9">
              <a:alpha val="5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83C6253A-0524-477E-9433-DD3FAFB6D0A2}"/>
              </a:ext>
            </a:extLst>
          </p:cNvPr>
          <p:cNvSpPr/>
          <p:nvPr/>
        </p:nvSpPr>
        <p:spPr>
          <a:xfrm>
            <a:off x="6492655" y="3624865"/>
            <a:ext cx="1458279" cy="1474059"/>
          </a:xfrm>
          <a:custGeom>
            <a:avLst/>
            <a:gdLst>
              <a:gd name="connsiteX0" fmla="*/ 228605 w 2777281"/>
              <a:gd name="connsiteY0" fmla="*/ 0 h 2426447"/>
              <a:gd name="connsiteX1" fmla="*/ 1928944 w 2777281"/>
              <a:gd name="connsiteY1" fmla="*/ 0 h 2426447"/>
              <a:gd name="connsiteX2" fmla="*/ 2157549 w 2777281"/>
              <a:gd name="connsiteY2" fmla="*/ 228605 h 2426447"/>
              <a:gd name="connsiteX3" fmla="*/ 2157549 w 2777281"/>
              <a:gd name="connsiteY3" fmla="*/ 1132114 h 2426447"/>
              <a:gd name="connsiteX4" fmla="*/ 2157550 w 2777281"/>
              <a:gd name="connsiteY4" fmla="*/ 1132114 h 2426447"/>
              <a:gd name="connsiteX5" fmla="*/ 2157550 w 2777281"/>
              <a:gd name="connsiteY5" fmla="*/ 1689085 h 2426447"/>
              <a:gd name="connsiteX6" fmla="*/ 2755852 w 2777281"/>
              <a:gd name="connsiteY6" fmla="*/ 2423177 h 2426447"/>
              <a:gd name="connsiteX7" fmla="*/ 2777281 w 2777281"/>
              <a:gd name="connsiteY7" fmla="*/ 2426447 h 2426447"/>
              <a:gd name="connsiteX8" fmla="*/ 749315 w 2777281"/>
              <a:gd name="connsiteY8" fmla="*/ 2426447 h 2426447"/>
              <a:gd name="connsiteX9" fmla="*/ 0 w 2777281"/>
              <a:gd name="connsiteY9" fmla="*/ 1677132 h 2426447"/>
              <a:gd name="connsiteX10" fmla="*/ 0 w 2777281"/>
              <a:gd name="connsiteY10" fmla="*/ 1142995 h 2426447"/>
              <a:gd name="connsiteX11" fmla="*/ 0 w 2777281"/>
              <a:gd name="connsiteY11" fmla="*/ 1132114 h 2426447"/>
              <a:gd name="connsiteX12" fmla="*/ 0 w 2777281"/>
              <a:gd name="connsiteY12" fmla="*/ 228605 h 2426447"/>
              <a:gd name="connsiteX13" fmla="*/ 228605 w 2777281"/>
              <a:gd name="connsiteY13" fmla="*/ 0 h 2426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777281" h="2426447">
                <a:moveTo>
                  <a:pt x="228605" y="0"/>
                </a:moveTo>
                <a:lnTo>
                  <a:pt x="1928944" y="0"/>
                </a:lnTo>
                <a:cubicBezTo>
                  <a:pt x="2055199" y="0"/>
                  <a:pt x="2157549" y="102350"/>
                  <a:pt x="2157549" y="228605"/>
                </a:cubicBezTo>
                <a:lnTo>
                  <a:pt x="2157549" y="1132114"/>
                </a:lnTo>
                <a:lnTo>
                  <a:pt x="2157550" y="1132114"/>
                </a:lnTo>
                <a:lnTo>
                  <a:pt x="2157550" y="1689085"/>
                </a:lnTo>
                <a:cubicBezTo>
                  <a:pt x="2157550" y="2051191"/>
                  <a:pt x="2414402" y="2353306"/>
                  <a:pt x="2755852" y="2423177"/>
                </a:cubicBezTo>
                <a:lnTo>
                  <a:pt x="2777281" y="2426447"/>
                </a:lnTo>
                <a:lnTo>
                  <a:pt x="749315" y="2426447"/>
                </a:lnTo>
                <a:cubicBezTo>
                  <a:pt x="335480" y="2426447"/>
                  <a:pt x="0" y="2090967"/>
                  <a:pt x="0" y="1677132"/>
                </a:cubicBezTo>
                <a:lnTo>
                  <a:pt x="0" y="1142995"/>
                </a:lnTo>
                <a:lnTo>
                  <a:pt x="0" y="1132114"/>
                </a:lnTo>
                <a:lnTo>
                  <a:pt x="0" y="228605"/>
                </a:lnTo>
                <a:cubicBezTo>
                  <a:pt x="0" y="102350"/>
                  <a:pt x="102350" y="0"/>
                  <a:pt x="228605" y="0"/>
                </a:cubicBezTo>
                <a:close/>
              </a:path>
            </a:pathLst>
          </a:custGeom>
          <a:solidFill>
            <a:srgbClr val="0967B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8B488E6B-7550-433A-A0DD-FAAB2A488DEC}"/>
              </a:ext>
            </a:extLst>
          </p:cNvPr>
          <p:cNvSpPr/>
          <p:nvPr/>
        </p:nvSpPr>
        <p:spPr>
          <a:xfrm>
            <a:off x="7744991" y="3544777"/>
            <a:ext cx="2913444" cy="440119"/>
          </a:xfrm>
          <a:custGeom>
            <a:avLst/>
            <a:gdLst>
              <a:gd name="connsiteX0" fmla="*/ 231505 w 5548632"/>
              <a:gd name="connsiteY0" fmla="*/ 0 h 838201"/>
              <a:gd name="connsiteX1" fmla="*/ 607008 w 5548632"/>
              <a:gd name="connsiteY1" fmla="*/ 0 h 838201"/>
              <a:gd name="connsiteX2" fmla="*/ 5308602 w 5548632"/>
              <a:gd name="connsiteY2" fmla="*/ 0 h 838201"/>
              <a:gd name="connsiteX3" fmla="*/ 5311170 w 5548632"/>
              <a:gd name="connsiteY3" fmla="*/ 0 h 838201"/>
              <a:gd name="connsiteX4" fmla="*/ 5318832 w 5548632"/>
              <a:gd name="connsiteY4" fmla="*/ 1547 h 838201"/>
              <a:gd name="connsiteX5" fmla="*/ 5354673 w 5548632"/>
              <a:gd name="connsiteY5" fmla="*/ 6967 h 838201"/>
              <a:gd name="connsiteX6" fmla="*/ 5519237 w 5548632"/>
              <a:gd name="connsiteY6" fmla="*/ 209428 h 838201"/>
              <a:gd name="connsiteX7" fmla="*/ 5520241 w 5548632"/>
              <a:gd name="connsiteY7" fmla="*/ 216883 h 838201"/>
              <a:gd name="connsiteX8" fmla="*/ 5525198 w 5548632"/>
              <a:gd name="connsiteY8" fmla="*/ 230515 h 838201"/>
              <a:gd name="connsiteX9" fmla="*/ 5548632 w 5548632"/>
              <a:gd name="connsiteY9" fmla="*/ 419100 h 838201"/>
              <a:gd name="connsiteX10" fmla="*/ 5525198 w 5548632"/>
              <a:gd name="connsiteY10" fmla="*/ 607686 h 838201"/>
              <a:gd name="connsiteX11" fmla="*/ 5520241 w 5548632"/>
              <a:gd name="connsiteY11" fmla="*/ 621318 h 838201"/>
              <a:gd name="connsiteX12" fmla="*/ 5519237 w 5548632"/>
              <a:gd name="connsiteY12" fmla="*/ 628772 h 838201"/>
              <a:gd name="connsiteX13" fmla="*/ 5376581 w 5548632"/>
              <a:gd name="connsiteY13" fmla="*/ 822784 h 838201"/>
              <a:gd name="connsiteX14" fmla="*/ 5373232 w 5548632"/>
              <a:gd name="connsiteY14" fmla="*/ 823942 h 838201"/>
              <a:gd name="connsiteX15" fmla="*/ 5360971 w 5548632"/>
              <a:gd name="connsiteY15" fmla="*/ 832208 h 838201"/>
              <a:gd name="connsiteX16" fmla="*/ 5331287 w 5548632"/>
              <a:gd name="connsiteY16" fmla="*/ 838201 h 838201"/>
              <a:gd name="connsiteX17" fmla="*/ 5168899 w 5548632"/>
              <a:gd name="connsiteY17" fmla="*/ 838201 h 838201"/>
              <a:gd name="connsiteX18" fmla="*/ 3673293 w 5548632"/>
              <a:gd name="connsiteY18" fmla="*/ 838201 h 838201"/>
              <a:gd name="connsiteX19" fmla="*/ 594365 w 5548632"/>
              <a:gd name="connsiteY19" fmla="*/ 838201 h 838201"/>
              <a:gd name="connsiteX20" fmla="*/ 454662 w 5548632"/>
              <a:gd name="connsiteY20" fmla="*/ 698498 h 838201"/>
              <a:gd name="connsiteX21" fmla="*/ 454662 w 5548632"/>
              <a:gd name="connsiteY21" fmla="*/ 396062 h 838201"/>
              <a:gd name="connsiteX22" fmla="*/ 451090 w 5548632"/>
              <a:gd name="connsiteY22" fmla="*/ 396062 h 838201"/>
              <a:gd name="connsiteX23" fmla="*/ 215874 w 5548632"/>
              <a:gd name="connsiteY23" fmla="*/ 396062 h 838201"/>
              <a:gd name="connsiteX24" fmla="*/ 1035 w 5548632"/>
              <a:gd name="connsiteY24" fmla="*/ 396062 h 838201"/>
              <a:gd name="connsiteX25" fmla="*/ 0 w 5548632"/>
              <a:gd name="connsiteY25" fmla="*/ 380657 h 838201"/>
              <a:gd name="connsiteX26" fmla="*/ 13334 w 5548632"/>
              <a:gd name="connsiteY26" fmla="*/ 380657 h 838201"/>
              <a:gd name="connsiteX27" fmla="*/ 380762 w 5548632"/>
              <a:gd name="connsiteY27" fmla="*/ 380657 h 838201"/>
              <a:gd name="connsiteX28" fmla="*/ 449676 w 5548632"/>
              <a:gd name="connsiteY28" fmla="*/ 380657 h 838201"/>
              <a:gd name="connsiteX29" fmla="*/ 454662 w 5548632"/>
              <a:gd name="connsiteY29" fmla="*/ 342729 h 838201"/>
              <a:gd name="connsiteX30" fmla="*/ 231505 w 5548632"/>
              <a:gd name="connsiteY30" fmla="*/ 0 h 838201"/>
              <a:gd name="connsiteX31" fmla="*/ 215874 w 5548632"/>
              <a:gd name="connsiteY31" fmla="*/ 0 h 838201"/>
              <a:gd name="connsiteX32" fmla="*/ 231505 w 5548632"/>
              <a:gd name="connsiteY32" fmla="*/ 0 h 838201"/>
              <a:gd name="connsiteX33" fmla="*/ 197048 w 5548632"/>
              <a:gd name="connsiteY33" fmla="*/ 5335 h 838201"/>
              <a:gd name="connsiteX34" fmla="*/ 192750 w 5548632"/>
              <a:gd name="connsiteY34" fmla="*/ 4669 h 838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548632" h="838201">
                <a:moveTo>
                  <a:pt x="231505" y="0"/>
                </a:moveTo>
                <a:lnTo>
                  <a:pt x="607008" y="0"/>
                </a:lnTo>
                <a:lnTo>
                  <a:pt x="5308602" y="0"/>
                </a:lnTo>
                <a:lnTo>
                  <a:pt x="5311170" y="0"/>
                </a:lnTo>
                <a:lnTo>
                  <a:pt x="5318832" y="1547"/>
                </a:lnTo>
                <a:lnTo>
                  <a:pt x="5354673" y="6967"/>
                </a:lnTo>
                <a:cubicBezTo>
                  <a:pt x="5429079" y="29806"/>
                  <a:pt x="5490318" y="106868"/>
                  <a:pt x="5519237" y="209428"/>
                </a:cubicBezTo>
                <a:lnTo>
                  <a:pt x="5520241" y="216883"/>
                </a:lnTo>
                <a:lnTo>
                  <a:pt x="5525198" y="230515"/>
                </a:lnTo>
                <a:cubicBezTo>
                  <a:pt x="5539677" y="278778"/>
                  <a:pt x="5548632" y="345453"/>
                  <a:pt x="5548632" y="419100"/>
                </a:cubicBezTo>
                <a:cubicBezTo>
                  <a:pt x="5548632" y="492747"/>
                  <a:pt x="5539677" y="559422"/>
                  <a:pt x="5525198" y="607686"/>
                </a:cubicBezTo>
                <a:lnTo>
                  <a:pt x="5520241" y="621318"/>
                </a:lnTo>
                <a:lnTo>
                  <a:pt x="5519237" y="628772"/>
                </a:lnTo>
                <a:cubicBezTo>
                  <a:pt x="5493210" y="721076"/>
                  <a:pt x="5441004" y="792727"/>
                  <a:pt x="5376581" y="822784"/>
                </a:cubicBezTo>
                <a:lnTo>
                  <a:pt x="5373232" y="823942"/>
                </a:lnTo>
                <a:lnTo>
                  <a:pt x="5360971" y="832208"/>
                </a:lnTo>
                <a:cubicBezTo>
                  <a:pt x="5351847" y="836067"/>
                  <a:pt x="5341816" y="838201"/>
                  <a:pt x="5331287" y="838201"/>
                </a:cubicBezTo>
                <a:lnTo>
                  <a:pt x="5168899" y="838201"/>
                </a:lnTo>
                <a:lnTo>
                  <a:pt x="3673293" y="838201"/>
                </a:lnTo>
                <a:lnTo>
                  <a:pt x="594365" y="838201"/>
                </a:lnTo>
                <a:cubicBezTo>
                  <a:pt x="517209" y="838201"/>
                  <a:pt x="454662" y="775654"/>
                  <a:pt x="454662" y="698498"/>
                </a:cubicBezTo>
                <a:lnTo>
                  <a:pt x="454662" y="396062"/>
                </a:lnTo>
                <a:lnTo>
                  <a:pt x="451090" y="396062"/>
                </a:lnTo>
                <a:lnTo>
                  <a:pt x="215874" y="396062"/>
                </a:lnTo>
                <a:lnTo>
                  <a:pt x="1035" y="396062"/>
                </a:lnTo>
                <a:lnTo>
                  <a:pt x="0" y="380657"/>
                </a:lnTo>
                <a:lnTo>
                  <a:pt x="13334" y="380657"/>
                </a:lnTo>
                <a:lnTo>
                  <a:pt x="380762" y="380657"/>
                </a:lnTo>
                <a:lnTo>
                  <a:pt x="449676" y="380657"/>
                </a:lnTo>
                <a:lnTo>
                  <a:pt x="454662" y="342729"/>
                </a:lnTo>
                <a:cubicBezTo>
                  <a:pt x="454662" y="153445"/>
                  <a:pt x="354751" y="0"/>
                  <a:pt x="231505" y="0"/>
                </a:cubicBezTo>
                <a:close/>
                <a:moveTo>
                  <a:pt x="215874" y="0"/>
                </a:moveTo>
                <a:lnTo>
                  <a:pt x="231505" y="0"/>
                </a:lnTo>
                <a:lnTo>
                  <a:pt x="197048" y="5335"/>
                </a:lnTo>
                <a:lnTo>
                  <a:pt x="192750" y="4669"/>
                </a:lnTo>
                <a:close/>
              </a:path>
            </a:pathLst>
          </a:custGeom>
          <a:solidFill>
            <a:srgbClr val="0967B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65B9298-D99A-4468-9E68-D06FD1D80B5B}"/>
              </a:ext>
            </a:extLst>
          </p:cNvPr>
          <p:cNvSpPr>
            <a:spLocks noChangeAspect="1"/>
          </p:cNvSpPr>
          <p:nvPr/>
        </p:nvSpPr>
        <p:spPr>
          <a:xfrm>
            <a:off x="10467904" y="4395615"/>
            <a:ext cx="912243" cy="912246"/>
          </a:xfrm>
          <a:prstGeom prst="ellipse">
            <a:avLst/>
          </a:prstGeom>
          <a:solidFill>
            <a:srgbClr val="0967B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430DFF8A-072D-4C41-BEE3-6815CFBC5B46}"/>
              </a:ext>
            </a:extLst>
          </p:cNvPr>
          <p:cNvSpPr>
            <a:spLocks noChangeAspect="1"/>
          </p:cNvSpPr>
          <p:nvPr/>
        </p:nvSpPr>
        <p:spPr>
          <a:xfrm>
            <a:off x="10578982" y="4513386"/>
            <a:ext cx="744198" cy="744201"/>
          </a:xfrm>
          <a:custGeom>
            <a:avLst/>
            <a:gdLst>
              <a:gd name="connsiteX0" fmla="*/ 708660 w 1417320"/>
              <a:gd name="connsiteY0" fmla="*/ 91440 h 1417320"/>
              <a:gd name="connsiteX1" fmla="*/ 91440 w 1417320"/>
              <a:gd name="connsiteY1" fmla="*/ 708660 h 1417320"/>
              <a:gd name="connsiteX2" fmla="*/ 708660 w 1417320"/>
              <a:gd name="connsiteY2" fmla="*/ 1325880 h 1417320"/>
              <a:gd name="connsiteX3" fmla="*/ 1325880 w 1417320"/>
              <a:gd name="connsiteY3" fmla="*/ 708660 h 1417320"/>
              <a:gd name="connsiteX4" fmla="*/ 708660 w 1417320"/>
              <a:gd name="connsiteY4" fmla="*/ 91440 h 1417320"/>
              <a:gd name="connsiteX5" fmla="*/ 708660 w 1417320"/>
              <a:gd name="connsiteY5" fmla="*/ 0 h 1417320"/>
              <a:gd name="connsiteX6" fmla="*/ 1417320 w 1417320"/>
              <a:gd name="connsiteY6" fmla="*/ 708660 h 1417320"/>
              <a:gd name="connsiteX7" fmla="*/ 708660 w 1417320"/>
              <a:gd name="connsiteY7" fmla="*/ 1417320 h 1417320"/>
              <a:gd name="connsiteX8" fmla="*/ 0 w 1417320"/>
              <a:gd name="connsiteY8" fmla="*/ 708660 h 1417320"/>
              <a:gd name="connsiteX9" fmla="*/ 708660 w 1417320"/>
              <a:gd name="connsiteY9" fmla="*/ 0 h 1417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17320" h="1417320">
                <a:moveTo>
                  <a:pt x="708660" y="91440"/>
                </a:moveTo>
                <a:cubicBezTo>
                  <a:pt x="367779" y="91440"/>
                  <a:pt x="91440" y="367779"/>
                  <a:pt x="91440" y="708660"/>
                </a:cubicBezTo>
                <a:cubicBezTo>
                  <a:pt x="91440" y="1049541"/>
                  <a:pt x="367779" y="1325880"/>
                  <a:pt x="708660" y="1325880"/>
                </a:cubicBezTo>
                <a:cubicBezTo>
                  <a:pt x="1049541" y="1325880"/>
                  <a:pt x="1325880" y="1049541"/>
                  <a:pt x="1325880" y="708660"/>
                </a:cubicBezTo>
                <a:cubicBezTo>
                  <a:pt x="1325880" y="367779"/>
                  <a:pt x="1049541" y="91440"/>
                  <a:pt x="708660" y="91440"/>
                </a:cubicBezTo>
                <a:close/>
                <a:moveTo>
                  <a:pt x="708660" y="0"/>
                </a:moveTo>
                <a:cubicBezTo>
                  <a:pt x="1100042" y="0"/>
                  <a:pt x="1417320" y="317278"/>
                  <a:pt x="1417320" y="708660"/>
                </a:cubicBezTo>
                <a:cubicBezTo>
                  <a:pt x="1417320" y="1100042"/>
                  <a:pt x="1100042" y="1417320"/>
                  <a:pt x="708660" y="1417320"/>
                </a:cubicBezTo>
                <a:cubicBezTo>
                  <a:pt x="317278" y="1417320"/>
                  <a:pt x="0" y="1100042"/>
                  <a:pt x="0" y="708660"/>
                </a:cubicBezTo>
                <a:cubicBezTo>
                  <a:pt x="0" y="317278"/>
                  <a:pt x="317278" y="0"/>
                  <a:pt x="70866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034D22D-9E2D-4ACF-969C-34E3999CA8AC}"/>
              </a:ext>
            </a:extLst>
          </p:cNvPr>
          <p:cNvSpPr txBox="1"/>
          <p:nvPr/>
        </p:nvSpPr>
        <p:spPr>
          <a:xfrm>
            <a:off x="6520937" y="3725546"/>
            <a:ext cx="1075235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OPTION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05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6636599-C178-429B-8132-3E68C64EA608}"/>
              </a:ext>
            </a:extLst>
          </p:cNvPr>
          <p:cNvSpPr txBox="1"/>
          <p:nvPr/>
        </p:nvSpPr>
        <p:spPr>
          <a:xfrm>
            <a:off x="7757624" y="4067707"/>
            <a:ext cx="277951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Lorem ipsum dolor sit amet, consectetur adipiscing elit , sed do eiusmod tempor incididunt ut labore.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4180B3B-A406-4289-B8C9-E0AA05E4358D}"/>
              </a:ext>
            </a:extLst>
          </p:cNvPr>
          <p:cNvSpPr txBox="1"/>
          <p:nvPr/>
        </p:nvSpPr>
        <p:spPr>
          <a:xfrm>
            <a:off x="8087056" y="3627868"/>
            <a:ext cx="2380848" cy="273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LOREM IPSUM DOLOR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23C8B7E-F36B-4389-8D47-6F1CAED3B101}"/>
              </a:ext>
            </a:extLst>
          </p:cNvPr>
          <p:cNvSpPr txBox="1"/>
          <p:nvPr/>
        </p:nvSpPr>
        <p:spPr>
          <a:xfrm>
            <a:off x="6520937" y="5403165"/>
            <a:ext cx="1075235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OPTION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06</a:t>
            </a:r>
          </a:p>
        </p:txBody>
      </p:sp>
      <p:sp>
        <p:nvSpPr>
          <p:cNvPr id="60" name="Freeform 145">
            <a:extLst>
              <a:ext uri="{FF2B5EF4-FFF2-40B4-BE49-F238E27FC236}">
                <a16:creationId xmlns:a16="http://schemas.microsoft.com/office/drawing/2014/main" id="{C5274337-83CD-4CEC-8127-ACF49DC60DD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841907" y="4668903"/>
            <a:ext cx="308227" cy="365760"/>
          </a:xfrm>
          <a:custGeom>
            <a:avLst/>
            <a:gdLst>
              <a:gd name="T0" fmla="*/ 1321 w 3102"/>
              <a:gd name="T1" fmla="*/ 1301 h 3681"/>
              <a:gd name="T2" fmla="*/ 896 w 3102"/>
              <a:gd name="T3" fmla="*/ 2150 h 3681"/>
              <a:gd name="T4" fmla="*/ 1733 w 3102"/>
              <a:gd name="T5" fmla="*/ 1374 h 3681"/>
              <a:gd name="T6" fmla="*/ 1697 w 3102"/>
              <a:gd name="T7" fmla="*/ 309 h 3681"/>
              <a:gd name="T8" fmla="*/ 920 w 3102"/>
              <a:gd name="T9" fmla="*/ 0 h 3681"/>
              <a:gd name="T10" fmla="*/ 2126 w 3102"/>
              <a:gd name="T11" fmla="*/ 3 h 3681"/>
              <a:gd name="T12" fmla="*/ 2160 w 3102"/>
              <a:gd name="T13" fmla="*/ 23 h 3681"/>
              <a:gd name="T14" fmla="*/ 2180 w 3102"/>
              <a:gd name="T15" fmla="*/ 57 h 3681"/>
              <a:gd name="T16" fmla="*/ 2182 w 3102"/>
              <a:gd name="T17" fmla="*/ 232 h 3681"/>
              <a:gd name="T18" fmla="*/ 2172 w 3102"/>
              <a:gd name="T19" fmla="*/ 271 h 3681"/>
              <a:gd name="T20" fmla="*/ 2145 w 3102"/>
              <a:gd name="T21" fmla="*/ 299 h 3681"/>
              <a:gd name="T22" fmla="*/ 2105 w 3102"/>
              <a:gd name="T23" fmla="*/ 309 h 3681"/>
              <a:gd name="T24" fmla="*/ 2008 w 3102"/>
              <a:gd name="T25" fmla="*/ 1229 h 3681"/>
              <a:gd name="T26" fmla="*/ 3024 w 3102"/>
              <a:gd name="T27" fmla="*/ 3097 h 3681"/>
              <a:gd name="T28" fmla="*/ 3073 w 3102"/>
              <a:gd name="T29" fmla="*/ 3204 h 3681"/>
              <a:gd name="T30" fmla="*/ 3098 w 3102"/>
              <a:gd name="T31" fmla="*/ 3303 h 3681"/>
              <a:gd name="T32" fmla="*/ 3098 w 3102"/>
              <a:gd name="T33" fmla="*/ 3395 h 3681"/>
              <a:gd name="T34" fmla="*/ 3076 w 3102"/>
              <a:gd name="T35" fmla="*/ 3475 h 3681"/>
              <a:gd name="T36" fmla="*/ 3031 w 3102"/>
              <a:gd name="T37" fmla="*/ 3546 h 3681"/>
              <a:gd name="T38" fmla="*/ 2964 w 3102"/>
              <a:gd name="T39" fmla="*/ 3603 h 3681"/>
              <a:gd name="T40" fmla="*/ 2876 w 3102"/>
              <a:gd name="T41" fmla="*/ 3645 h 3681"/>
              <a:gd name="T42" fmla="*/ 2769 w 3102"/>
              <a:gd name="T43" fmla="*/ 3671 h 3681"/>
              <a:gd name="T44" fmla="*/ 2643 w 3102"/>
              <a:gd name="T45" fmla="*/ 3681 h 3681"/>
              <a:gd name="T46" fmla="*/ 399 w 3102"/>
              <a:gd name="T47" fmla="*/ 3678 h 3681"/>
              <a:gd name="T48" fmla="*/ 282 w 3102"/>
              <a:gd name="T49" fmla="*/ 3660 h 3681"/>
              <a:gd name="T50" fmla="*/ 184 w 3102"/>
              <a:gd name="T51" fmla="*/ 3625 h 3681"/>
              <a:gd name="T52" fmla="*/ 106 w 3102"/>
              <a:gd name="T53" fmla="*/ 3574 h 3681"/>
              <a:gd name="T54" fmla="*/ 48 w 3102"/>
              <a:gd name="T55" fmla="*/ 3510 h 3681"/>
              <a:gd name="T56" fmla="*/ 13 w 3102"/>
              <a:gd name="T57" fmla="*/ 3433 h 3681"/>
              <a:gd name="T58" fmla="*/ 0 w 3102"/>
              <a:gd name="T59" fmla="*/ 3346 h 3681"/>
              <a:gd name="T60" fmla="*/ 11 w 3102"/>
              <a:gd name="T61" fmla="*/ 3250 h 3681"/>
              <a:gd name="T62" fmla="*/ 46 w 3102"/>
              <a:gd name="T63" fmla="*/ 3145 h 3681"/>
              <a:gd name="T64" fmla="*/ 106 w 3102"/>
              <a:gd name="T65" fmla="*/ 3035 h 3681"/>
              <a:gd name="T66" fmla="*/ 1010 w 3102"/>
              <a:gd name="T67" fmla="*/ 309 h 3681"/>
              <a:gd name="T68" fmla="*/ 900 w 3102"/>
              <a:gd name="T69" fmla="*/ 307 h 3681"/>
              <a:gd name="T70" fmla="*/ 865 w 3102"/>
              <a:gd name="T71" fmla="*/ 287 h 3681"/>
              <a:gd name="T72" fmla="*/ 845 w 3102"/>
              <a:gd name="T73" fmla="*/ 253 h 3681"/>
              <a:gd name="T74" fmla="*/ 843 w 3102"/>
              <a:gd name="T75" fmla="*/ 78 h 3681"/>
              <a:gd name="T76" fmla="*/ 853 w 3102"/>
              <a:gd name="T77" fmla="*/ 38 h 3681"/>
              <a:gd name="T78" fmla="*/ 881 w 3102"/>
              <a:gd name="T79" fmla="*/ 12 h 3681"/>
              <a:gd name="T80" fmla="*/ 920 w 3102"/>
              <a:gd name="T81" fmla="*/ 0 h 3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3102" h="3681">
                <a:moveTo>
                  <a:pt x="1321" y="309"/>
                </a:moveTo>
                <a:lnTo>
                  <a:pt x="1321" y="1301"/>
                </a:lnTo>
                <a:lnTo>
                  <a:pt x="1288" y="1365"/>
                </a:lnTo>
                <a:lnTo>
                  <a:pt x="896" y="2150"/>
                </a:lnTo>
                <a:lnTo>
                  <a:pt x="2154" y="2150"/>
                </a:lnTo>
                <a:lnTo>
                  <a:pt x="1733" y="1374"/>
                </a:lnTo>
                <a:lnTo>
                  <a:pt x="1697" y="1307"/>
                </a:lnTo>
                <a:lnTo>
                  <a:pt x="1697" y="309"/>
                </a:lnTo>
                <a:lnTo>
                  <a:pt x="1321" y="309"/>
                </a:lnTo>
                <a:close/>
                <a:moveTo>
                  <a:pt x="920" y="0"/>
                </a:moveTo>
                <a:lnTo>
                  <a:pt x="2105" y="0"/>
                </a:lnTo>
                <a:lnTo>
                  <a:pt x="2126" y="3"/>
                </a:lnTo>
                <a:lnTo>
                  <a:pt x="2145" y="12"/>
                </a:lnTo>
                <a:lnTo>
                  <a:pt x="2160" y="23"/>
                </a:lnTo>
                <a:lnTo>
                  <a:pt x="2172" y="38"/>
                </a:lnTo>
                <a:lnTo>
                  <a:pt x="2180" y="57"/>
                </a:lnTo>
                <a:lnTo>
                  <a:pt x="2182" y="78"/>
                </a:lnTo>
                <a:lnTo>
                  <a:pt x="2182" y="232"/>
                </a:lnTo>
                <a:lnTo>
                  <a:pt x="2180" y="253"/>
                </a:lnTo>
                <a:lnTo>
                  <a:pt x="2172" y="271"/>
                </a:lnTo>
                <a:lnTo>
                  <a:pt x="2160" y="287"/>
                </a:lnTo>
                <a:lnTo>
                  <a:pt x="2145" y="299"/>
                </a:lnTo>
                <a:lnTo>
                  <a:pt x="2126" y="307"/>
                </a:lnTo>
                <a:lnTo>
                  <a:pt x="2105" y="309"/>
                </a:lnTo>
                <a:lnTo>
                  <a:pt x="2008" y="309"/>
                </a:lnTo>
                <a:lnTo>
                  <a:pt x="2008" y="1229"/>
                </a:lnTo>
                <a:lnTo>
                  <a:pt x="2990" y="3043"/>
                </a:lnTo>
                <a:lnTo>
                  <a:pt x="3024" y="3097"/>
                </a:lnTo>
                <a:lnTo>
                  <a:pt x="3052" y="3152"/>
                </a:lnTo>
                <a:lnTo>
                  <a:pt x="3073" y="3204"/>
                </a:lnTo>
                <a:lnTo>
                  <a:pt x="3089" y="3254"/>
                </a:lnTo>
                <a:lnTo>
                  <a:pt x="3098" y="3303"/>
                </a:lnTo>
                <a:lnTo>
                  <a:pt x="3102" y="3349"/>
                </a:lnTo>
                <a:lnTo>
                  <a:pt x="3098" y="3395"/>
                </a:lnTo>
                <a:lnTo>
                  <a:pt x="3090" y="3437"/>
                </a:lnTo>
                <a:lnTo>
                  <a:pt x="3076" y="3475"/>
                </a:lnTo>
                <a:lnTo>
                  <a:pt x="3056" y="3512"/>
                </a:lnTo>
                <a:lnTo>
                  <a:pt x="3031" y="3546"/>
                </a:lnTo>
                <a:lnTo>
                  <a:pt x="3000" y="3576"/>
                </a:lnTo>
                <a:lnTo>
                  <a:pt x="2964" y="3603"/>
                </a:lnTo>
                <a:lnTo>
                  <a:pt x="2922" y="3626"/>
                </a:lnTo>
                <a:lnTo>
                  <a:pt x="2876" y="3645"/>
                </a:lnTo>
                <a:lnTo>
                  <a:pt x="2825" y="3661"/>
                </a:lnTo>
                <a:lnTo>
                  <a:pt x="2769" y="3671"/>
                </a:lnTo>
                <a:lnTo>
                  <a:pt x="2708" y="3678"/>
                </a:lnTo>
                <a:lnTo>
                  <a:pt x="2643" y="3681"/>
                </a:lnTo>
                <a:lnTo>
                  <a:pt x="464" y="3681"/>
                </a:lnTo>
                <a:lnTo>
                  <a:pt x="399" y="3678"/>
                </a:lnTo>
                <a:lnTo>
                  <a:pt x="338" y="3671"/>
                </a:lnTo>
                <a:lnTo>
                  <a:pt x="282" y="3660"/>
                </a:lnTo>
                <a:lnTo>
                  <a:pt x="231" y="3645"/>
                </a:lnTo>
                <a:lnTo>
                  <a:pt x="184" y="3625"/>
                </a:lnTo>
                <a:lnTo>
                  <a:pt x="143" y="3602"/>
                </a:lnTo>
                <a:lnTo>
                  <a:pt x="106" y="3574"/>
                </a:lnTo>
                <a:lnTo>
                  <a:pt x="74" y="3543"/>
                </a:lnTo>
                <a:lnTo>
                  <a:pt x="48" y="3510"/>
                </a:lnTo>
                <a:lnTo>
                  <a:pt x="28" y="3473"/>
                </a:lnTo>
                <a:lnTo>
                  <a:pt x="13" y="3433"/>
                </a:lnTo>
                <a:lnTo>
                  <a:pt x="4" y="3390"/>
                </a:lnTo>
                <a:lnTo>
                  <a:pt x="0" y="3346"/>
                </a:lnTo>
                <a:lnTo>
                  <a:pt x="2" y="3298"/>
                </a:lnTo>
                <a:lnTo>
                  <a:pt x="11" y="3250"/>
                </a:lnTo>
                <a:lnTo>
                  <a:pt x="25" y="3198"/>
                </a:lnTo>
                <a:lnTo>
                  <a:pt x="46" y="3145"/>
                </a:lnTo>
                <a:lnTo>
                  <a:pt x="72" y="3090"/>
                </a:lnTo>
                <a:lnTo>
                  <a:pt x="106" y="3035"/>
                </a:lnTo>
                <a:lnTo>
                  <a:pt x="1010" y="1229"/>
                </a:lnTo>
                <a:lnTo>
                  <a:pt x="1010" y="309"/>
                </a:lnTo>
                <a:lnTo>
                  <a:pt x="920" y="309"/>
                </a:lnTo>
                <a:lnTo>
                  <a:pt x="900" y="307"/>
                </a:lnTo>
                <a:lnTo>
                  <a:pt x="881" y="299"/>
                </a:lnTo>
                <a:lnTo>
                  <a:pt x="865" y="287"/>
                </a:lnTo>
                <a:lnTo>
                  <a:pt x="853" y="271"/>
                </a:lnTo>
                <a:lnTo>
                  <a:pt x="845" y="253"/>
                </a:lnTo>
                <a:lnTo>
                  <a:pt x="843" y="232"/>
                </a:lnTo>
                <a:lnTo>
                  <a:pt x="843" y="78"/>
                </a:lnTo>
                <a:lnTo>
                  <a:pt x="845" y="57"/>
                </a:lnTo>
                <a:lnTo>
                  <a:pt x="853" y="38"/>
                </a:lnTo>
                <a:lnTo>
                  <a:pt x="865" y="23"/>
                </a:lnTo>
                <a:lnTo>
                  <a:pt x="881" y="12"/>
                </a:lnTo>
                <a:lnTo>
                  <a:pt x="900" y="3"/>
                </a:lnTo>
                <a:lnTo>
                  <a:pt x="92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49FCA4CF-87EB-4321-B462-DAFDE6C772BF}"/>
              </a:ext>
            </a:extLst>
          </p:cNvPr>
          <p:cNvGrpSpPr/>
          <p:nvPr/>
        </p:nvGrpSpPr>
        <p:grpSpPr>
          <a:xfrm>
            <a:off x="617041" y="1152655"/>
            <a:ext cx="5459276" cy="2866141"/>
            <a:chOff x="755437" y="1494429"/>
            <a:chExt cx="4626516" cy="2177855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0FA238A-C16A-4092-AC93-78E4D1DF0415}"/>
                </a:ext>
              </a:extLst>
            </p:cNvPr>
            <p:cNvSpPr/>
            <p:nvPr/>
          </p:nvSpPr>
          <p:spPr>
            <a:xfrm rot="20496138">
              <a:off x="1818383" y="1494429"/>
              <a:ext cx="3563570" cy="2177855"/>
            </a:xfrm>
            <a:custGeom>
              <a:avLst/>
              <a:gdLst>
                <a:gd name="connsiteX0" fmla="*/ 451347 w 6786792"/>
                <a:gd name="connsiteY0" fmla="*/ 0 h 4147698"/>
                <a:gd name="connsiteX1" fmla="*/ 5946552 w 6786792"/>
                <a:gd name="connsiteY1" fmla="*/ 1827766 h 4147698"/>
                <a:gd name="connsiteX2" fmla="*/ 6183448 w 6786792"/>
                <a:gd name="connsiteY2" fmla="*/ 2076507 h 4147698"/>
                <a:gd name="connsiteX3" fmla="*/ 6187885 w 6786792"/>
                <a:gd name="connsiteY3" fmla="*/ 2101425 h 4147698"/>
                <a:gd name="connsiteX4" fmla="*/ 6200632 w 6786792"/>
                <a:gd name="connsiteY4" fmla="*/ 2122181 h 4147698"/>
                <a:gd name="connsiteX5" fmla="*/ 6781331 w 6786792"/>
                <a:gd name="connsiteY5" fmla="*/ 3705313 h 4147698"/>
                <a:gd name="connsiteX6" fmla="*/ 6778532 w 6786792"/>
                <a:gd name="connsiteY6" fmla="*/ 3773298 h 4147698"/>
                <a:gd name="connsiteX7" fmla="*/ 6775434 w 6786792"/>
                <a:gd name="connsiteY7" fmla="*/ 3777582 h 4147698"/>
                <a:gd name="connsiteX8" fmla="*/ 6774930 w 6786792"/>
                <a:gd name="connsiteY8" fmla="*/ 3802676 h 4147698"/>
                <a:gd name="connsiteX9" fmla="*/ 6758716 w 6786792"/>
                <a:gd name="connsiteY9" fmla="*/ 3874967 h 4147698"/>
                <a:gd name="connsiteX10" fmla="*/ 6509976 w 6786792"/>
                <a:gd name="connsiteY10" fmla="*/ 4111864 h 4147698"/>
                <a:gd name="connsiteX11" fmla="*/ 6457658 w 6786792"/>
                <a:gd name="connsiteY11" fmla="*/ 4121178 h 4147698"/>
                <a:gd name="connsiteX12" fmla="*/ 6435484 w 6786792"/>
                <a:gd name="connsiteY12" fmla="*/ 4138262 h 4147698"/>
                <a:gd name="connsiteX13" fmla="*/ 6367616 w 6786792"/>
                <a:gd name="connsiteY13" fmla="*/ 4143130 h 4147698"/>
                <a:gd name="connsiteX14" fmla="*/ 5045638 w 6786792"/>
                <a:gd name="connsiteY14" fmla="*/ 3703426 h 4147698"/>
                <a:gd name="connsiteX15" fmla="*/ 5016129 w 6786792"/>
                <a:gd name="connsiteY15" fmla="*/ 3686518 h 4147698"/>
                <a:gd name="connsiteX16" fmla="*/ 513026 w 6786792"/>
                <a:gd name="connsiteY16" fmla="*/ 2188735 h 4147698"/>
                <a:gd name="connsiteX17" fmla="*/ 38501 w 6786792"/>
                <a:gd name="connsiteY17" fmla="*/ 1241227 h 4147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786792" h="4147698">
                  <a:moveTo>
                    <a:pt x="451347" y="0"/>
                  </a:moveTo>
                  <a:lnTo>
                    <a:pt x="5946552" y="1827766"/>
                  </a:lnTo>
                  <a:cubicBezTo>
                    <a:pt x="6066352" y="1867613"/>
                    <a:pt x="6151785" y="1963441"/>
                    <a:pt x="6183448" y="2076507"/>
                  </a:cubicBezTo>
                  <a:lnTo>
                    <a:pt x="6187885" y="2101425"/>
                  </a:lnTo>
                  <a:lnTo>
                    <a:pt x="6200632" y="2122181"/>
                  </a:lnTo>
                  <a:lnTo>
                    <a:pt x="6781331" y="3705313"/>
                  </a:lnTo>
                  <a:cubicBezTo>
                    <a:pt x="6789785" y="3728361"/>
                    <a:pt x="6788096" y="3752654"/>
                    <a:pt x="6778532" y="3773298"/>
                  </a:cubicBezTo>
                  <a:lnTo>
                    <a:pt x="6775434" y="3777582"/>
                  </a:lnTo>
                  <a:lnTo>
                    <a:pt x="6774930" y="3802676"/>
                  </a:lnTo>
                  <a:cubicBezTo>
                    <a:pt x="6772038" y="3826807"/>
                    <a:pt x="6766686" y="3851007"/>
                    <a:pt x="6758716" y="3874967"/>
                  </a:cubicBezTo>
                  <a:cubicBezTo>
                    <a:pt x="6718870" y="3994767"/>
                    <a:pt x="6623041" y="4080201"/>
                    <a:pt x="6509976" y="4111864"/>
                  </a:cubicBezTo>
                  <a:lnTo>
                    <a:pt x="6457658" y="4121178"/>
                  </a:lnTo>
                  <a:lnTo>
                    <a:pt x="6435484" y="4138262"/>
                  </a:lnTo>
                  <a:cubicBezTo>
                    <a:pt x="6415141" y="4148451"/>
                    <a:pt x="6390911" y="4150878"/>
                    <a:pt x="6367616" y="4143130"/>
                  </a:cubicBezTo>
                  <a:lnTo>
                    <a:pt x="5045638" y="3703426"/>
                  </a:lnTo>
                  <a:lnTo>
                    <a:pt x="5016129" y="3686518"/>
                  </a:lnTo>
                  <a:lnTo>
                    <a:pt x="513026" y="2188735"/>
                  </a:lnTo>
                  <a:cubicBezTo>
                    <a:pt x="120343" y="2058124"/>
                    <a:pt x="-92109" y="1633910"/>
                    <a:pt x="38501" y="1241227"/>
                  </a:cubicBezTo>
                  <a:close/>
                </a:path>
              </a:pathLst>
            </a:custGeom>
            <a:solidFill>
              <a:srgbClr val="44D7FB">
                <a:alpha val="50000"/>
              </a:srgb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A145C72-B3FA-481A-AFB3-49D655A3CC14}"/>
                </a:ext>
              </a:extLst>
            </p:cNvPr>
            <p:cNvSpPr txBox="1"/>
            <p:nvPr/>
          </p:nvSpPr>
          <p:spPr>
            <a:xfrm>
              <a:off x="755437" y="2030525"/>
              <a:ext cx="1075235" cy="84919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OPTION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01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593FE4B-FE42-462E-B1FE-699B74AC3462}"/>
                </a:ext>
              </a:extLst>
            </p:cNvPr>
            <p:cNvSpPr txBox="1"/>
            <p:nvPr/>
          </p:nvSpPr>
          <p:spPr>
            <a:xfrm>
              <a:off x="1992124" y="2372686"/>
              <a:ext cx="2352579" cy="537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Define and describe the life cycle of Brucellosis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C38E7CC-0B4C-42EA-A064-30EFF1BF8A52}"/>
                </a:ext>
              </a:extLst>
            </p:cNvPr>
            <p:cNvSpPr txBox="1"/>
            <p:nvPr/>
          </p:nvSpPr>
          <p:spPr>
            <a:xfrm>
              <a:off x="1973884" y="1970319"/>
              <a:ext cx="23808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Definition </a:t>
              </a:r>
            </a:p>
          </p:txBody>
        </p:sp>
      </p:grpSp>
      <p:grpSp>
        <p:nvGrpSpPr>
          <p:cNvPr id="64" name="Группа 379">
            <a:extLst>
              <a:ext uri="{FF2B5EF4-FFF2-40B4-BE49-F238E27FC236}">
                <a16:creationId xmlns:a16="http://schemas.microsoft.com/office/drawing/2014/main" id="{5871C1EF-8298-456C-A205-B67B61B0451A}"/>
              </a:ext>
            </a:extLst>
          </p:cNvPr>
          <p:cNvGrpSpPr>
            <a:grpSpLocks noChangeAspect="1"/>
          </p:cNvGrpSpPr>
          <p:nvPr/>
        </p:nvGrpSpPr>
        <p:grpSpPr>
          <a:xfrm>
            <a:off x="10817550" y="2714246"/>
            <a:ext cx="406676" cy="365760"/>
            <a:chOff x="5834063" y="3221038"/>
            <a:chExt cx="2335212" cy="2100262"/>
          </a:xfr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65" name="Freeform 337">
              <a:extLst>
                <a:ext uri="{FF2B5EF4-FFF2-40B4-BE49-F238E27FC236}">
                  <a16:creationId xmlns:a16="http://schemas.microsoft.com/office/drawing/2014/main" id="{9D1F04D3-35D1-4386-878C-5338188C02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9250" y="3617913"/>
              <a:ext cx="1470025" cy="768350"/>
            </a:xfrm>
            <a:custGeom>
              <a:avLst/>
              <a:gdLst>
                <a:gd name="T0" fmla="*/ 113 w 2777"/>
                <a:gd name="T1" fmla="*/ 0 h 1453"/>
                <a:gd name="T2" fmla="*/ 2686 w 2777"/>
                <a:gd name="T3" fmla="*/ 0 h 1453"/>
                <a:gd name="T4" fmla="*/ 2713 w 2777"/>
                <a:gd name="T5" fmla="*/ 2 h 1453"/>
                <a:gd name="T6" fmla="*/ 2736 w 2777"/>
                <a:gd name="T7" fmla="*/ 10 h 1453"/>
                <a:gd name="T8" fmla="*/ 2753 w 2777"/>
                <a:gd name="T9" fmla="*/ 25 h 1453"/>
                <a:gd name="T10" fmla="*/ 2767 w 2777"/>
                <a:gd name="T11" fmla="*/ 43 h 1453"/>
                <a:gd name="T12" fmla="*/ 2775 w 2777"/>
                <a:gd name="T13" fmla="*/ 65 h 1453"/>
                <a:gd name="T14" fmla="*/ 2777 w 2777"/>
                <a:gd name="T15" fmla="*/ 89 h 1453"/>
                <a:gd name="T16" fmla="*/ 2771 w 2777"/>
                <a:gd name="T17" fmla="*/ 116 h 1453"/>
                <a:gd name="T18" fmla="*/ 2416 w 2777"/>
                <a:gd name="T19" fmla="*/ 1337 h 1453"/>
                <a:gd name="T20" fmla="*/ 2403 w 2777"/>
                <a:gd name="T21" fmla="*/ 1368 h 1453"/>
                <a:gd name="T22" fmla="*/ 2381 w 2777"/>
                <a:gd name="T23" fmla="*/ 1396 h 1453"/>
                <a:gd name="T24" fmla="*/ 2356 w 2777"/>
                <a:gd name="T25" fmla="*/ 1419 h 1453"/>
                <a:gd name="T26" fmla="*/ 2324 w 2777"/>
                <a:gd name="T27" fmla="*/ 1438 h 1453"/>
                <a:gd name="T28" fmla="*/ 2292 w 2777"/>
                <a:gd name="T29" fmla="*/ 1449 h 1453"/>
                <a:gd name="T30" fmla="*/ 2258 w 2777"/>
                <a:gd name="T31" fmla="*/ 1453 h 1453"/>
                <a:gd name="T32" fmla="*/ 571 w 2777"/>
                <a:gd name="T33" fmla="*/ 1453 h 1453"/>
                <a:gd name="T34" fmla="*/ 538 w 2777"/>
                <a:gd name="T35" fmla="*/ 1449 h 1453"/>
                <a:gd name="T36" fmla="*/ 505 w 2777"/>
                <a:gd name="T37" fmla="*/ 1438 h 1453"/>
                <a:gd name="T38" fmla="*/ 475 w 2777"/>
                <a:gd name="T39" fmla="*/ 1419 h 1453"/>
                <a:gd name="T40" fmla="*/ 448 w 2777"/>
                <a:gd name="T41" fmla="*/ 1396 h 1453"/>
                <a:gd name="T42" fmla="*/ 428 w 2777"/>
                <a:gd name="T43" fmla="*/ 1368 h 1453"/>
                <a:gd name="T44" fmla="*/ 413 w 2777"/>
                <a:gd name="T45" fmla="*/ 1337 h 1453"/>
                <a:gd name="T46" fmla="*/ 7 w 2777"/>
                <a:gd name="T47" fmla="*/ 145 h 1453"/>
                <a:gd name="T48" fmla="*/ 0 w 2777"/>
                <a:gd name="T49" fmla="*/ 115 h 1453"/>
                <a:gd name="T50" fmla="*/ 0 w 2777"/>
                <a:gd name="T51" fmla="*/ 88 h 1453"/>
                <a:gd name="T52" fmla="*/ 7 w 2777"/>
                <a:gd name="T53" fmla="*/ 63 h 1453"/>
                <a:gd name="T54" fmla="*/ 19 w 2777"/>
                <a:gd name="T55" fmla="*/ 42 h 1453"/>
                <a:gd name="T56" fmla="*/ 35 w 2777"/>
                <a:gd name="T57" fmla="*/ 24 h 1453"/>
                <a:gd name="T58" fmla="*/ 57 w 2777"/>
                <a:gd name="T59" fmla="*/ 10 h 1453"/>
                <a:gd name="T60" fmla="*/ 83 w 2777"/>
                <a:gd name="T61" fmla="*/ 2 h 1453"/>
                <a:gd name="T62" fmla="*/ 113 w 2777"/>
                <a:gd name="T63" fmla="*/ 0 h 1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777" h="1453">
                  <a:moveTo>
                    <a:pt x="113" y="0"/>
                  </a:moveTo>
                  <a:lnTo>
                    <a:pt x="2686" y="0"/>
                  </a:lnTo>
                  <a:lnTo>
                    <a:pt x="2713" y="2"/>
                  </a:lnTo>
                  <a:lnTo>
                    <a:pt x="2736" y="10"/>
                  </a:lnTo>
                  <a:lnTo>
                    <a:pt x="2753" y="25"/>
                  </a:lnTo>
                  <a:lnTo>
                    <a:pt x="2767" y="43"/>
                  </a:lnTo>
                  <a:lnTo>
                    <a:pt x="2775" y="65"/>
                  </a:lnTo>
                  <a:lnTo>
                    <a:pt x="2777" y="89"/>
                  </a:lnTo>
                  <a:lnTo>
                    <a:pt x="2771" y="116"/>
                  </a:lnTo>
                  <a:lnTo>
                    <a:pt x="2416" y="1337"/>
                  </a:lnTo>
                  <a:lnTo>
                    <a:pt x="2403" y="1368"/>
                  </a:lnTo>
                  <a:lnTo>
                    <a:pt x="2381" y="1396"/>
                  </a:lnTo>
                  <a:lnTo>
                    <a:pt x="2356" y="1419"/>
                  </a:lnTo>
                  <a:lnTo>
                    <a:pt x="2324" y="1438"/>
                  </a:lnTo>
                  <a:lnTo>
                    <a:pt x="2292" y="1449"/>
                  </a:lnTo>
                  <a:lnTo>
                    <a:pt x="2258" y="1453"/>
                  </a:lnTo>
                  <a:lnTo>
                    <a:pt x="571" y="1453"/>
                  </a:lnTo>
                  <a:lnTo>
                    <a:pt x="538" y="1449"/>
                  </a:lnTo>
                  <a:lnTo>
                    <a:pt x="505" y="1438"/>
                  </a:lnTo>
                  <a:lnTo>
                    <a:pt x="475" y="1419"/>
                  </a:lnTo>
                  <a:lnTo>
                    <a:pt x="448" y="1396"/>
                  </a:lnTo>
                  <a:lnTo>
                    <a:pt x="428" y="1368"/>
                  </a:lnTo>
                  <a:lnTo>
                    <a:pt x="413" y="1337"/>
                  </a:lnTo>
                  <a:lnTo>
                    <a:pt x="7" y="145"/>
                  </a:lnTo>
                  <a:lnTo>
                    <a:pt x="0" y="115"/>
                  </a:lnTo>
                  <a:lnTo>
                    <a:pt x="0" y="88"/>
                  </a:lnTo>
                  <a:lnTo>
                    <a:pt x="7" y="63"/>
                  </a:lnTo>
                  <a:lnTo>
                    <a:pt x="19" y="42"/>
                  </a:lnTo>
                  <a:lnTo>
                    <a:pt x="35" y="24"/>
                  </a:lnTo>
                  <a:lnTo>
                    <a:pt x="57" y="10"/>
                  </a:lnTo>
                  <a:lnTo>
                    <a:pt x="83" y="2"/>
                  </a:lnTo>
                  <a:lnTo>
                    <a:pt x="1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 338">
              <a:extLst>
                <a:ext uri="{FF2B5EF4-FFF2-40B4-BE49-F238E27FC236}">
                  <a16:creationId xmlns:a16="http://schemas.microsoft.com/office/drawing/2014/main" id="{E683350C-2F09-4A05-BB51-0584FBCDF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8613" y="4911725"/>
              <a:ext cx="406400" cy="406400"/>
            </a:xfrm>
            <a:custGeom>
              <a:avLst/>
              <a:gdLst>
                <a:gd name="T0" fmla="*/ 384 w 769"/>
                <a:gd name="T1" fmla="*/ 0 h 769"/>
                <a:gd name="T2" fmla="*/ 441 w 769"/>
                <a:gd name="T3" fmla="*/ 4 h 769"/>
                <a:gd name="T4" fmla="*/ 495 w 769"/>
                <a:gd name="T5" fmla="*/ 16 h 769"/>
                <a:gd name="T6" fmla="*/ 547 w 769"/>
                <a:gd name="T7" fmla="*/ 35 h 769"/>
                <a:gd name="T8" fmla="*/ 594 w 769"/>
                <a:gd name="T9" fmla="*/ 61 h 769"/>
                <a:gd name="T10" fmla="*/ 636 w 769"/>
                <a:gd name="T11" fmla="*/ 93 h 769"/>
                <a:gd name="T12" fmla="*/ 675 w 769"/>
                <a:gd name="T13" fmla="*/ 131 h 769"/>
                <a:gd name="T14" fmla="*/ 708 w 769"/>
                <a:gd name="T15" fmla="*/ 174 h 769"/>
                <a:gd name="T16" fmla="*/ 734 w 769"/>
                <a:gd name="T17" fmla="*/ 222 h 769"/>
                <a:gd name="T18" fmla="*/ 753 w 769"/>
                <a:gd name="T19" fmla="*/ 273 h 769"/>
                <a:gd name="T20" fmla="*/ 765 w 769"/>
                <a:gd name="T21" fmla="*/ 328 h 769"/>
                <a:gd name="T22" fmla="*/ 769 w 769"/>
                <a:gd name="T23" fmla="*/ 384 h 769"/>
                <a:gd name="T24" fmla="*/ 765 w 769"/>
                <a:gd name="T25" fmla="*/ 441 h 769"/>
                <a:gd name="T26" fmla="*/ 753 w 769"/>
                <a:gd name="T27" fmla="*/ 496 h 769"/>
                <a:gd name="T28" fmla="*/ 734 w 769"/>
                <a:gd name="T29" fmla="*/ 547 h 769"/>
                <a:gd name="T30" fmla="*/ 708 w 769"/>
                <a:gd name="T31" fmla="*/ 594 h 769"/>
                <a:gd name="T32" fmla="*/ 675 w 769"/>
                <a:gd name="T33" fmla="*/ 636 h 769"/>
                <a:gd name="T34" fmla="*/ 636 w 769"/>
                <a:gd name="T35" fmla="*/ 674 h 769"/>
                <a:gd name="T36" fmla="*/ 594 w 769"/>
                <a:gd name="T37" fmla="*/ 707 h 769"/>
                <a:gd name="T38" fmla="*/ 547 w 769"/>
                <a:gd name="T39" fmla="*/ 734 h 769"/>
                <a:gd name="T40" fmla="*/ 495 w 769"/>
                <a:gd name="T41" fmla="*/ 753 h 769"/>
                <a:gd name="T42" fmla="*/ 441 w 769"/>
                <a:gd name="T43" fmla="*/ 765 h 769"/>
                <a:gd name="T44" fmla="*/ 384 w 769"/>
                <a:gd name="T45" fmla="*/ 769 h 769"/>
                <a:gd name="T46" fmla="*/ 328 w 769"/>
                <a:gd name="T47" fmla="*/ 765 h 769"/>
                <a:gd name="T48" fmla="*/ 273 w 769"/>
                <a:gd name="T49" fmla="*/ 753 h 769"/>
                <a:gd name="T50" fmla="*/ 222 w 769"/>
                <a:gd name="T51" fmla="*/ 734 h 769"/>
                <a:gd name="T52" fmla="*/ 175 w 769"/>
                <a:gd name="T53" fmla="*/ 707 h 769"/>
                <a:gd name="T54" fmla="*/ 133 w 769"/>
                <a:gd name="T55" fmla="*/ 674 h 769"/>
                <a:gd name="T56" fmla="*/ 95 w 769"/>
                <a:gd name="T57" fmla="*/ 636 h 769"/>
                <a:gd name="T58" fmla="*/ 62 w 769"/>
                <a:gd name="T59" fmla="*/ 594 h 769"/>
                <a:gd name="T60" fmla="*/ 35 w 769"/>
                <a:gd name="T61" fmla="*/ 547 h 769"/>
                <a:gd name="T62" fmla="*/ 16 w 769"/>
                <a:gd name="T63" fmla="*/ 496 h 769"/>
                <a:gd name="T64" fmla="*/ 4 w 769"/>
                <a:gd name="T65" fmla="*/ 441 h 769"/>
                <a:gd name="T66" fmla="*/ 0 w 769"/>
                <a:gd name="T67" fmla="*/ 384 h 769"/>
                <a:gd name="T68" fmla="*/ 4 w 769"/>
                <a:gd name="T69" fmla="*/ 328 h 769"/>
                <a:gd name="T70" fmla="*/ 16 w 769"/>
                <a:gd name="T71" fmla="*/ 273 h 769"/>
                <a:gd name="T72" fmla="*/ 35 w 769"/>
                <a:gd name="T73" fmla="*/ 222 h 769"/>
                <a:gd name="T74" fmla="*/ 62 w 769"/>
                <a:gd name="T75" fmla="*/ 174 h 769"/>
                <a:gd name="T76" fmla="*/ 95 w 769"/>
                <a:gd name="T77" fmla="*/ 131 h 769"/>
                <a:gd name="T78" fmla="*/ 133 w 769"/>
                <a:gd name="T79" fmla="*/ 93 h 769"/>
                <a:gd name="T80" fmla="*/ 175 w 769"/>
                <a:gd name="T81" fmla="*/ 61 h 769"/>
                <a:gd name="T82" fmla="*/ 222 w 769"/>
                <a:gd name="T83" fmla="*/ 35 h 769"/>
                <a:gd name="T84" fmla="*/ 273 w 769"/>
                <a:gd name="T85" fmla="*/ 16 h 769"/>
                <a:gd name="T86" fmla="*/ 328 w 769"/>
                <a:gd name="T87" fmla="*/ 4 h 769"/>
                <a:gd name="T88" fmla="*/ 384 w 769"/>
                <a:gd name="T89" fmla="*/ 0 h 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69" h="769">
                  <a:moveTo>
                    <a:pt x="384" y="0"/>
                  </a:moveTo>
                  <a:lnTo>
                    <a:pt x="441" y="4"/>
                  </a:lnTo>
                  <a:lnTo>
                    <a:pt x="495" y="16"/>
                  </a:lnTo>
                  <a:lnTo>
                    <a:pt x="547" y="35"/>
                  </a:lnTo>
                  <a:lnTo>
                    <a:pt x="594" y="61"/>
                  </a:lnTo>
                  <a:lnTo>
                    <a:pt x="636" y="93"/>
                  </a:lnTo>
                  <a:lnTo>
                    <a:pt x="675" y="131"/>
                  </a:lnTo>
                  <a:lnTo>
                    <a:pt x="708" y="174"/>
                  </a:lnTo>
                  <a:lnTo>
                    <a:pt x="734" y="222"/>
                  </a:lnTo>
                  <a:lnTo>
                    <a:pt x="753" y="273"/>
                  </a:lnTo>
                  <a:lnTo>
                    <a:pt x="765" y="328"/>
                  </a:lnTo>
                  <a:lnTo>
                    <a:pt x="769" y="384"/>
                  </a:lnTo>
                  <a:lnTo>
                    <a:pt x="765" y="441"/>
                  </a:lnTo>
                  <a:lnTo>
                    <a:pt x="753" y="496"/>
                  </a:lnTo>
                  <a:lnTo>
                    <a:pt x="734" y="547"/>
                  </a:lnTo>
                  <a:lnTo>
                    <a:pt x="708" y="594"/>
                  </a:lnTo>
                  <a:lnTo>
                    <a:pt x="675" y="636"/>
                  </a:lnTo>
                  <a:lnTo>
                    <a:pt x="636" y="674"/>
                  </a:lnTo>
                  <a:lnTo>
                    <a:pt x="594" y="707"/>
                  </a:lnTo>
                  <a:lnTo>
                    <a:pt x="547" y="734"/>
                  </a:lnTo>
                  <a:lnTo>
                    <a:pt x="495" y="753"/>
                  </a:lnTo>
                  <a:lnTo>
                    <a:pt x="441" y="765"/>
                  </a:lnTo>
                  <a:lnTo>
                    <a:pt x="384" y="769"/>
                  </a:lnTo>
                  <a:lnTo>
                    <a:pt x="328" y="765"/>
                  </a:lnTo>
                  <a:lnTo>
                    <a:pt x="273" y="753"/>
                  </a:lnTo>
                  <a:lnTo>
                    <a:pt x="222" y="734"/>
                  </a:lnTo>
                  <a:lnTo>
                    <a:pt x="175" y="707"/>
                  </a:lnTo>
                  <a:lnTo>
                    <a:pt x="133" y="674"/>
                  </a:lnTo>
                  <a:lnTo>
                    <a:pt x="95" y="636"/>
                  </a:lnTo>
                  <a:lnTo>
                    <a:pt x="62" y="594"/>
                  </a:lnTo>
                  <a:lnTo>
                    <a:pt x="35" y="547"/>
                  </a:lnTo>
                  <a:lnTo>
                    <a:pt x="16" y="496"/>
                  </a:lnTo>
                  <a:lnTo>
                    <a:pt x="4" y="441"/>
                  </a:lnTo>
                  <a:lnTo>
                    <a:pt x="0" y="384"/>
                  </a:lnTo>
                  <a:lnTo>
                    <a:pt x="4" y="328"/>
                  </a:lnTo>
                  <a:lnTo>
                    <a:pt x="16" y="273"/>
                  </a:lnTo>
                  <a:lnTo>
                    <a:pt x="35" y="222"/>
                  </a:lnTo>
                  <a:lnTo>
                    <a:pt x="62" y="174"/>
                  </a:lnTo>
                  <a:lnTo>
                    <a:pt x="95" y="131"/>
                  </a:lnTo>
                  <a:lnTo>
                    <a:pt x="133" y="93"/>
                  </a:lnTo>
                  <a:lnTo>
                    <a:pt x="175" y="61"/>
                  </a:lnTo>
                  <a:lnTo>
                    <a:pt x="222" y="35"/>
                  </a:lnTo>
                  <a:lnTo>
                    <a:pt x="273" y="16"/>
                  </a:lnTo>
                  <a:lnTo>
                    <a:pt x="328" y="4"/>
                  </a:lnTo>
                  <a:lnTo>
                    <a:pt x="38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 339">
              <a:extLst>
                <a:ext uri="{FF2B5EF4-FFF2-40B4-BE49-F238E27FC236}">
                  <a16:creationId xmlns:a16="http://schemas.microsoft.com/office/drawing/2014/main" id="{3F1B048F-FB48-4F57-9A98-7F7BA0093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625" y="4913313"/>
              <a:ext cx="406400" cy="407987"/>
            </a:xfrm>
            <a:custGeom>
              <a:avLst/>
              <a:gdLst>
                <a:gd name="T0" fmla="*/ 385 w 769"/>
                <a:gd name="T1" fmla="*/ 0 h 771"/>
                <a:gd name="T2" fmla="*/ 442 w 769"/>
                <a:gd name="T3" fmla="*/ 4 h 771"/>
                <a:gd name="T4" fmla="*/ 496 w 769"/>
                <a:gd name="T5" fmla="*/ 16 h 771"/>
                <a:gd name="T6" fmla="*/ 547 w 769"/>
                <a:gd name="T7" fmla="*/ 36 h 771"/>
                <a:gd name="T8" fmla="*/ 595 w 769"/>
                <a:gd name="T9" fmla="*/ 62 h 771"/>
                <a:gd name="T10" fmla="*/ 638 w 769"/>
                <a:gd name="T11" fmla="*/ 95 h 771"/>
                <a:gd name="T12" fmla="*/ 676 w 769"/>
                <a:gd name="T13" fmla="*/ 133 h 771"/>
                <a:gd name="T14" fmla="*/ 708 w 769"/>
                <a:gd name="T15" fmla="*/ 176 h 771"/>
                <a:gd name="T16" fmla="*/ 734 w 769"/>
                <a:gd name="T17" fmla="*/ 223 h 771"/>
                <a:gd name="T18" fmla="*/ 753 w 769"/>
                <a:gd name="T19" fmla="*/ 273 h 771"/>
                <a:gd name="T20" fmla="*/ 765 w 769"/>
                <a:gd name="T21" fmla="*/ 328 h 771"/>
                <a:gd name="T22" fmla="*/ 769 w 769"/>
                <a:gd name="T23" fmla="*/ 384 h 771"/>
                <a:gd name="T24" fmla="*/ 765 w 769"/>
                <a:gd name="T25" fmla="*/ 441 h 771"/>
                <a:gd name="T26" fmla="*/ 753 w 769"/>
                <a:gd name="T27" fmla="*/ 497 h 771"/>
                <a:gd name="T28" fmla="*/ 734 w 769"/>
                <a:gd name="T29" fmla="*/ 547 h 771"/>
                <a:gd name="T30" fmla="*/ 708 w 769"/>
                <a:gd name="T31" fmla="*/ 594 h 771"/>
                <a:gd name="T32" fmla="*/ 676 w 769"/>
                <a:gd name="T33" fmla="*/ 638 h 771"/>
                <a:gd name="T34" fmla="*/ 638 w 769"/>
                <a:gd name="T35" fmla="*/ 676 h 771"/>
                <a:gd name="T36" fmla="*/ 595 w 769"/>
                <a:gd name="T37" fmla="*/ 708 h 771"/>
                <a:gd name="T38" fmla="*/ 547 w 769"/>
                <a:gd name="T39" fmla="*/ 734 h 771"/>
                <a:gd name="T40" fmla="*/ 496 w 769"/>
                <a:gd name="T41" fmla="*/ 754 h 771"/>
                <a:gd name="T42" fmla="*/ 442 w 769"/>
                <a:gd name="T43" fmla="*/ 767 h 771"/>
                <a:gd name="T44" fmla="*/ 385 w 769"/>
                <a:gd name="T45" fmla="*/ 771 h 771"/>
                <a:gd name="T46" fmla="*/ 328 w 769"/>
                <a:gd name="T47" fmla="*/ 767 h 771"/>
                <a:gd name="T48" fmla="*/ 274 w 769"/>
                <a:gd name="T49" fmla="*/ 754 h 771"/>
                <a:gd name="T50" fmla="*/ 222 w 769"/>
                <a:gd name="T51" fmla="*/ 734 h 771"/>
                <a:gd name="T52" fmla="*/ 175 w 769"/>
                <a:gd name="T53" fmla="*/ 708 h 771"/>
                <a:gd name="T54" fmla="*/ 133 w 769"/>
                <a:gd name="T55" fmla="*/ 676 h 771"/>
                <a:gd name="T56" fmla="*/ 95 w 769"/>
                <a:gd name="T57" fmla="*/ 638 h 771"/>
                <a:gd name="T58" fmla="*/ 63 w 769"/>
                <a:gd name="T59" fmla="*/ 594 h 771"/>
                <a:gd name="T60" fmla="*/ 36 w 769"/>
                <a:gd name="T61" fmla="*/ 547 h 771"/>
                <a:gd name="T62" fmla="*/ 17 w 769"/>
                <a:gd name="T63" fmla="*/ 497 h 771"/>
                <a:gd name="T64" fmla="*/ 4 w 769"/>
                <a:gd name="T65" fmla="*/ 441 h 771"/>
                <a:gd name="T66" fmla="*/ 0 w 769"/>
                <a:gd name="T67" fmla="*/ 384 h 771"/>
                <a:gd name="T68" fmla="*/ 4 w 769"/>
                <a:gd name="T69" fmla="*/ 328 h 771"/>
                <a:gd name="T70" fmla="*/ 17 w 769"/>
                <a:gd name="T71" fmla="*/ 273 h 771"/>
                <a:gd name="T72" fmla="*/ 36 w 769"/>
                <a:gd name="T73" fmla="*/ 223 h 771"/>
                <a:gd name="T74" fmla="*/ 63 w 769"/>
                <a:gd name="T75" fmla="*/ 176 h 771"/>
                <a:gd name="T76" fmla="*/ 95 w 769"/>
                <a:gd name="T77" fmla="*/ 133 h 771"/>
                <a:gd name="T78" fmla="*/ 133 w 769"/>
                <a:gd name="T79" fmla="*/ 95 h 771"/>
                <a:gd name="T80" fmla="*/ 175 w 769"/>
                <a:gd name="T81" fmla="*/ 62 h 771"/>
                <a:gd name="T82" fmla="*/ 222 w 769"/>
                <a:gd name="T83" fmla="*/ 36 h 771"/>
                <a:gd name="T84" fmla="*/ 274 w 769"/>
                <a:gd name="T85" fmla="*/ 16 h 771"/>
                <a:gd name="T86" fmla="*/ 328 w 769"/>
                <a:gd name="T87" fmla="*/ 4 h 771"/>
                <a:gd name="T88" fmla="*/ 385 w 769"/>
                <a:gd name="T89" fmla="*/ 0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69" h="771">
                  <a:moveTo>
                    <a:pt x="385" y="0"/>
                  </a:moveTo>
                  <a:lnTo>
                    <a:pt x="442" y="4"/>
                  </a:lnTo>
                  <a:lnTo>
                    <a:pt x="496" y="16"/>
                  </a:lnTo>
                  <a:lnTo>
                    <a:pt x="547" y="36"/>
                  </a:lnTo>
                  <a:lnTo>
                    <a:pt x="595" y="62"/>
                  </a:lnTo>
                  <a:lnTo>
                    <a:pt x="638" y="95"/>
                  </a:lnTo>
                  <a:lnTo>
                    <a:pt x="676" y="133"/>
                  </a:lnTo>
                  <a:lnTo>
                    <a:pt x="708" y="176"/>
                  </a:lnTo>
                  <a:lnTo>
                    <a:pt x="734" y="223"/>
                  </a:lnTo>
                  <a:lnTo>
                    <a:pt x="753" y="273"/>
                  </a:lnTo>
                  <a:lnTo>
                    <a:pt x="765" y="328"/>
                  </a:lnTo>
                  <a:lnTo>
                    <a:pt x="769" y="384"/>
                  </a:lnTo>
                  <a:lnTo>
                    <a:pt x="765" y="441"/>
                  </a:lnTo>
                  <a:lnTo>
                    <a:pt x="753" y="497"/>
                  </a:lnTo>
                  <a:lnTo>
                    <a:pt x="734" y="547"/>
                  </a:lnTo>
                  <a:lnTo>
                    <a:pt x="708" y="594"/>
                  </a:lnTo>
                  <a:lnTo>
                    <a:pt x="676" y="638"/>
                  </a:lnTo>
                  <a:lnTo>
                    <a:pt x="638" y="676"/>
                  </a:lnTo>
                  <a:lnTo>
                    <a:pt x="595" y="708"/>
                  </a:lnTo>
                  <a:lnTo>
                    <a:pt x="547" y="734"/>
                  </a:lnTo>
                  <a:lnTo>
                    <a:pt x="496" y="754"/>
                  </a:lnTo>
                  <a:lnTo>
                    <a:pt x="442" y="767"/>
                  </a:lnTo>
                  <a:lnTo>
                    <a:pt x="385" y="771"/>
                  </a:lnTo>
                  <a:lnTo>
                    <a:pt x="328" y="767"/>
                  </a:lnTo>
                  <a:lnTo>
                    <a:pt x="274" y="754"/>
                  </a:lnTo>
                  <a:lnTo>
                    <a:pt x="222" y="734"/>
                  </a:lnTo>
                  <a:lnTo>
                    <a:pt x="175" y="708"/>
                  </a:lnTo>
                  <a:lnTo>
                    <a:pt x="133" y="676"/>
                  </a:lnTo>
                  <a:lnTo>
                    <a:pt x="95" y="638"/>
                  </a:lnTo>
                  <a:lnTo>
                    <a:pt x="63" y="594"/>
                  </a:lnTo>
                  <a:lnTo>
                    <a:pt x="36" y="547"/>
                  </a:lnTo>
                  <a:lnTo>
                    <a:pt x="17" y="497"/>
                  </a:lnTo>
                  <a:lnTo>
                    <a:pt x="4" y="441"/>
                  </a:lnTo>
                  <a:lnTo>
                    <a:pt x="0" y="384"/>
                  </a:lnTo>
                  <a:lnTo>
                    <a:pt x="4" y="328"/>
                  </a:lnTo>
                  <a:lnTo>
                    <a:pt x="17" y="273"/>
                  </a:lnTo>
                  <a:lnTo>
                    <a:pt x="36" y="223"/>
                  </a:lnTo>
                  <a:lnTo>
                    <a:pt x="63" y="176"/>
                  </a:lnTo>
                  <a:lnTo>
                    <a:pt x="95" y="133"/>
                  </a:lnTo>
                  <a:lnTo>
                    <a:pt x="133" y="95"/>
                  </a:lnTo>
                  <a:lnTo>
                    <a:pt x="175" y="62"/>
                  </a:lnTo>
                  <a:lnTo>
                    <a:pt x="222" y="36"/>
                  </a:lnTo>
                  <a:lnTo>
                    <a:pt x="274" y="16"/>
                  </a:lnTo>
                  <a:lnTo>
                    <a:pt x="328" y="4"/>
                  </a:lnTo>
                  <a:lnTo>
                    <a:pt x="38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 340">
              <a:extLst>
                <a:ext uri="{FF2B5EF4-FFF2-40B4-BE49-F238E27FC236}">
                  <a16:creationId xmlns:a16="http://schemas.microsoft.com/office/drawing/2014/main" id="{3F8CE423-2DC7-416C-95A1-1BF753762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4063" y="3221038"/>
              <a:ext cx="2270125" cy="1603375"/>
            </a:xfrm>
            <a:custGeom>
              <a:avLst/>
              <a:gdLst>
                <a:gd name="T0" fmla="*/ 218 w 4290"/>
                <a:gd name="T1" fmla="*/ 0 h 3031"/>
                <a:gd name="T2" fmla="*/ 919 w 4290"/>
                <a:gd name="T3" fmla="*/ 0 h 3031"/>
                <a:gd name="T4" fmla="*/ 1821 w 4290"/>
                <a:gd name="T5" fmla="*/ 2596 h 3031"/>
                <a:gd name="T6" fmla="*/ 4072 w 4290"/>
                <a:gd name="T7" fmla="*/ 2596 h 3031"/>
                <a:gd name="T8" fmla="*/ 4110 w 4290"/>
                <a:gd name="T9" fmla="*/ 2599 h 3031"/>
                <a:gd name="T10" fmla="*/ 4148 w 4290"/>
                <a:gd name="T11" fmla="*/ 2610 h 3031"/>
                <a:gd name="T12" fmla="*/ 4181 w 4290"/>
                <a:gd name="T13" fmla="*/ 2626 h 3031"/>
                <a:gd name="T14" fmla="*/ 4211 w 4290"/>
                <a:gd name="T15" fmla="*/ 2646 h 3031"/>
                <a:gd name="T16" fmla="*/ 4238 w 4290"/>
                <a:gd name="T17" fmla="*/ 2673 h 3031"/>
                <a:gd name="T18" fmla="*/ 4260 w 4290"/>
                <a:gd name="T19" fmla="*/ 2703 h 3031"/>
                <a:gd name="T20" fmla="*/ 4275 w 4290"/>
                <a:gd name="T21" fmla="*/ 2737 h 3031"/>
                <a:gd name="T22" fmla="*/ 4286 w 4290"/>
                <a:gd name="T23" fmla="*/ 2775 h 3031"/>
                <a:gd name="T24" fmla="*/ 4290 w 4290"/>
                <a:gd name="T25" fmla="*/ 2813 h 3031"/>
                <a:gd name="T26" fmla="*/ 4286 w 4290"/>
                <a:gd name="T27" fmla="*/ 2852 h 3031"/>
                <a:gd name="T28" fmla="*/ 4275 w 4290"/>
                <a:gd name="T29" fmla="*/ 2890 h 3031"/>
                <a:gd name="T30" fmla="*/ 4260 w 4290"/>
                <a:gd name="T31" fmla="*/ 2924 h 3031"/>
                <a:gd name="T32" fmla="*/ 4238 w 4290"/>
                <a:gd name="T33" fmla="*/ 2954 h 3031"/>
                <a:gd name="T34" fmla="*/ 4211 w 4290"/>
                <a:gd name="T35" fmla="*/ 2981 h 3031"/>
                <a:gd name="T36" fmla="*/ 4181 w 4290"/>
                <a:gd name="T37" fmla="*/ 3003 h 3031"/>
                <a:gd name="T38" fmla="*/ 4148 w 4290"/>
                <a:gd name="T39" fmla="*/ 3018 h 3031"/>
                <a:gd name="T40" fmla="*/ 4110 w 4290"/>
                <a:gd name="T41" fmla="*/ 3028 h 3031"/>
                <a:gd name="T42" fmla="*/ 4072 w 4290"/>
                <a:gd name="T43" fmla="*/ 3031 h 3031"/>
                <a:gd name="T44" fmla="*/ 1511 w 4290"/>
                <a:gd name="T45" fmla="*/ 3031 h 3031"/>
                <a:gd name="T46" fmla="*/ 609 w 4290"/>
                <a:gd name="T47" fmla="*/ 437 h 3031"/>
                <a:gd name="T48" fmla="*/ 218 w 4290"/>
                <a:gd name="T49" fmla="*/ 437 h 3031"/>
                <a:gd name="T50" fmla="*/ 179 w 4290"/>
                <a:gd name="T51" fmla="*/ 434 h 3031"/>
                <a:gd name="T52" fmla="*/ 142 w 4290"/>
                <a:gd name="T53" fmla="*/ 423 h 3031"/>
                <a:gd name="T54" fmla="*/ 108 w 4290"/>
                <a:gd name="T55" fmla="*/ 407 h 3031"/>
                <a:gd name="T56" fmla="*/ 77 w 4290"/>
                <a:gd name="T57" fmla="*/ 387 h 3031"/>
                <a:gd name="T58" fmla="*/ 51 w 4290"/>
                <a:gd name="T59" fmla="*/ 359 h 3031"/>
                <a:gd name="T60" fmla="*/ 30 w 4290"/>
                <a:gd name="T61" fmla="*/ 330 h 3031"/>
                <a:gd name="T62" fmla="*/ 14 w 4290"/>
                <a:gd name="T63" fmla="*/ 296 h 3031"/>
                <a:gd name="T64" fmla="*/ 4 w 4290"/>
                <a:gd name="T65" fmla="*/ 258 h 3031"/>
                <a:gd name="T66" fmla="*/ 0 w 4290"/>
                <a:gd name="T67" fmla="*/ 219 h 3031"/>
                <a:gd name="T68" fmla="*/ 4 w 4290"/>
                <a:gd name="T69" fmla="*/ 181 h 3031"/>
                <a:gd name="T70" fmla="*/ 14 w 4290"/>
                <a:gd name="T71" fmla="*/ 143 h 3031"/>
                <a:gd name="T72" fmla="*/ 30 w 4290"/>
                <a:gd name="T73" fmla="*/ 109 h 3031"/>
                <a:gd name="T74" fmla="*/ 51 w 4290"/>
                <a:gd name="T75" fmla="*/ 79 h 3031"/>
                <a:gd name="T76" fmla="*/ 77 w 4290"/>
                <a:gd name="T77" fmla="*/ 52 h 3031"/>
                <a:gd name="T78" fmla="*/ 108 w 4290"/>
                <a:gd name="T79" fmla="*/ 30 h 3031"/>
                <a:gd name="T80" fmla="*/ 142 w 4290"/>
                <a:gd name="T81" fmla="*/ 15 h 3031"/>
                <a:gd name="T82" fmla="*/ 179 w 4290"/>
                <a:gd name="T83" fmla="*/ 4 h 3031"/>
                <a:gd name="T84" fmla="*/ 218 w 4290"/>
                <a:gd name="T85" fmla="*/ 0 h 3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290" h="3031">
                  <a:moveTo>
                    <a:pt x="218" y="0"/>
                  </a:moveTo>
                  <a:lnTo>
                    <a:pt x="919" y="0"/>
                  </a:lnTo>
                  <a:lnTo>
                    <a:pt x="1821" y="2596"/>
                  </a:lnTo>
                  <a:lnTo>
                    <a:pt x="4072" y="2596"/>
                  </a:lnTo>
                  <a:lnTo>
                    <a:pt x="4110" y="2599"/>
                  </a:lnTo>
                  <a:lnTo>
                    <a:pt x="4148" y="2610"/>
                  </a:lnTo>
                  <a:lnTo>
                    <a:pt x="4181" y="2626"/>
                  </a:lnTo>
                  <a:lnTo>
                    <a:pt x="4211" y="2646"/>
                  </a:lnTo>
                  <a:lnTo>
                    <a:pt x="4238" y="2673"/>
                  </a:lnTo>
                  <a:lnTo>
                    <a:pt x="4260" y="2703"/>
                  </a:lnTo>
                  <a:lnTo>
                    <a:pt x="4275" y="2737"/>
                  </a:lnTo>
                  <a:lnTo>
                    <a:pt x="4286" y="2775"/>
                  </a:lnTo>
                  <a:lnTo>
                    <a:pt x="4290" y="2813"/>
                  </a:lnTo>
                  <a:lnTo>
                    <a:pt x="4286" y="2852"/>
                  </a:lnTo>
                  <a:lnTo>
                    <a:pt x="4275" y="2890"/>
                  </a:lnTo>
                  <a:lnTo>
                    <a:pt x="4260" y="2924"/>
                  </a:lnTo>
                  <a:lnTo>
                    <a:pt x="4238" y="2954"/>
                  </a:lnTo>
                  <a:lnTo>
                    <a:pt x="4211" y="2981"/>
                  </a:lnTo>
                  <a:lnTo>
                    <a:pt x="4181" y="3003"/>
                  </a:lnTo>
                  <a:lnTo>
                    <a:pt x="4148" y="3018"/>
                  </a:lnTo>
                  <a:lnTo>
                    <a:pt x="4110" y="3028"/>
                  </a:lnTo>
                  <a:lnTo>
                    <a:pt x="4072" y="3031"/>
                  </a:lnTo>
                  <a:lnTo>
                    <a:pt x="1511" y="3031"/>
                  </a:lnTo>
                  <a:lnTo>
                    <a:pt x="609" y="437"/>
                  </a:lnTo>
                  <a:lnTo>
                    <a:pt x="218" y="437"/>
                  </a:lnTo>
                  <a:lnTo>
                    <a:pt x="179" y="434"/>
                  </a:lnTo>
                  <a:lnTo>
                    <a:pt x="142" y="423"/>
                  </a:lnTo>
                  <a:lnTo>
                    <a:pt x="108" y="407"/>
                  </a:lnTo>
                  <a:lnTo>
                    <a:pt x="77" y="387"/>
                  </a:lnTo>
                  <a:lnTo>
                    <a:pt x="51" y="359"/>
                  </a:lnTo>
                  <a:lnTo>
                    <a:pt x="30" y="330"/>
                  </a:lnTo>
                  <a:lnTo>
                    <a:pt x="14" y="296"/>
                  </a:lnTo>
                  <a:lnTo>
                    <a:pt x="4" y="258"/>
                  </a:lnTo>
                  <a:lnTo>
                    <a:pt x="0" y="219"/>
                  </a:lnTo>
                  <a:lnTo>
                    <a:pt x="4" y="181"/>
                  </a:lnTo>
                  <a:lnTo>
                    <a:pt x="14" y="143"/>
                  </a:lnTo>
                  <a:lnTo>
                    <a:pt x="30" y="109"/>
                  </a:lnTo>
                  <a:lnTo>
                    <a:pt x="51" y="79"/>
                  </a:lnTo>
                  <a:lnTo>
                    <a:pt x="77" y="52"/>
                  </a:lnTo>
                  <a:lnTo>
                    <a:pt x="108" y="30"/>
                  </a:lnTo>
                  <a:lnTo>
                    <a:pt x="142" y="15"/>
                  </a:lnTo>
                  <a:lnTo>
                    <a:pt x="179" y="4"/>
                  </a:lnTo>
                  <a:lnTo>
                    <a:pt x="2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FEB544C9-4B3F-449D-BCDE-33E993499563}"/>
              </a:ext>
            </a:extLst>
          </p:cNvPr>
          <p:cNvSpPr txBox="1"/>
          <p:nvPr/>
        </p:nvSpPr>
        <p:spPr>
          <a:xfrm>
            <a:off x="612771" y="62231"/>
            <a:ext cx="117284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Learning Outcomes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By the end of this lecture, the student should be able to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1BE789B-3427-48CD-9B35-1C49030308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065358-F9F0-D2C8-CE60-97942DF1940A}"/>
              </a:ext>
            </a:extLst>
          </p:cNvPr>
          <p:cNvSpPr/>
          <p:nvPr/>
        </p:nvSpPr>
        <p:spPr>
          <a:xfrm>
            <a:off x="8635650" y="1888206"/>
            <a:ext cx="1412034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Diagnosis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E8CCA7-AE40-603F-EE88-AB8B1BBBFC98}"/>
              </a:ext>
            </a:extLst>
          </p:cNvPr>
          <p:cNvSpPr/>
          <p:nvPr/>
        </p:nvSpPr>
        <p:spPr>
          <a:xfrm>
            <a:off x="8290560" y="3624865"/>
            <a:ext cx="1972866" cy="2933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Management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86312F-4D36-6108-F39B-88E616F9F8ED}"/>
              </a:ext>
            </a:extLst>
          </p:cNvPr>
          <p:cNvSpPr/>
          <p:nvPr/>
        </p:nvSpPr>
        <p:spPr>
          <a:xfrm>
            <a:off x="7757624" y="4103012"/>
            <a:ext cx="2668188" cy="707886"/>
          </a:xfrm>
          <a:prstGeom prst="rect">
            <a:avLst/>
          </a:prstGeom>
          <a:solidFill>
            <a:srgbClr val="5F8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886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000"/>
                            </p:stCondLst>
                            <p:childTnLst>
                              <p:par>
                                <p:cTn id="8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000"/>
                            </p:stCondLst>
                            <p:childTnLst>
                              <p:par>
                                <p:cTn id="9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5" grpId="0" animBg="1"/>
      <p:bldP spid="17" grpId="0" animBg="1"/>
      <p:bldP spid="18" grpId="0" animBg="1"/>
      <p:bldP spid="20" grpId="0" animBg="1"/>
      <p:bldP spid="22" grpId="0"/>
      <p:bldP spid="23" grpId="0"/>
      <p:bldP spid="30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40" grpId="0"/>
      <p:bldP spid="41" grpId="0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/>
      <p:bldP spid="49" grpId="0"/>
      <p:bldP spid="50" grpId="0"/>
      <p:bldP spid="57" grpId="0"/>
      <p:bldP spid="60" grpId="0" animBg="1"/>
      <p:bldP spid="7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green field&#10;&#10;Description automatically generated with low confidence">
            <a:extLst>
              <a:ext uri="{FF2B5EF4-FFF2-40B4-BE49-F238E27FC236}">
                <a16:creationId xmlns:a16="http://schemas.microsoft.com/office/drawing/2014/main" id="{689055E2-5AD4-48C6-A816-C8C553919C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extBox 2">
            <a:extLst>
              <a:ext uri="{FF2B5EF4-FFF2-40B4-BE49-F238E27FC236}">
                <a16:creationId xmlns:a16="http://schemas.microsoft.com/office/drawing/2014/main" id="{819288DD-D9CC-42F7-B151-C7A32C46F2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0920591"/>
              </p:ext>
            </p:extLst>
          </p:nvPr>
        </p:nvGraphicFramePr>
        <p:xfrm>
          <a:off x="594109" y="2121763"/>
          <a:ext cx="6620505" cy="37730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01324A7-8193-4A66-975D-4F6413C69A37}"/>
              </a:ext>
            </a:extLst>
          </p:cNvPr>
          <p:cNvSpPr txBox="1"/>
          <p:nvPr/>
        </p:nvSpPr>
        <p:spPr>
          <a:xfrm>
            <a:off x="8659586" y="2121763"/>
            <a:ext cx="31514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Examples zoonotic diseases: rabies, West Nile virus infection, leptospirosis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FA5366-16CF-4D0F-BA2C-1697134AFF89}"/>
              </a:ext>
            </a:extLst>
          </p:cNvPr>
          <p:cNvSpPr txBox="1"/>
          <p:nvPr/>
        </p:nvSpPr>
        <p:spPr>
          <a:xfrm>
            <a:off x="1480457" y="963227"/>
            <a:ext cx="4561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/>
              <a:t>Definition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0A5526-4001-4C57-84FD-063BA9F7D459}"/>
              </a:ext>
            </a:extLst>
          </p:cNvPr>
          <p:cNvSpPr txBox="1"/>
          <p:nvPr/>
        </p:nvSpPr>
        <p:spPr>
          <a:xfrm>
            <a:off x="8434648" y="5593820"/>
            <a:ext cx="30268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9AC27B"/>
                </a:solidFill>
              </a:rPr>
              <a:t>Malta fever, Maltese fever</a:t>
            </a:r>
          </a:p>
          <a:p>
            <a:r>
              <a:rPr lang="en-GB" b="1" dirty="0">
                <a:solidFill>
                  <a:srgbClr val="9AC27B"/>
                </a:solidFill>
              </a:rPr>
              <a:t>Mediterranean fever</a:t>
            </a:r>
          </a:p>
          <a:p>
            <a:r>
              <a:rPr lang="en-GB" b="1" dirty="0">
                <a:solidFill>
                  <a:srgbClr val="9AC27B"/>
                </a:solidFill>
              </a:rPr>
              <a:t>Rock fever, or undulant fever,</a:t>
            </a:r>
            <a:r>
              <a:rPr lang="en-GB" dirty="0">
                <a:solidFill>
                  <a:srgbClr val="9AC27B"/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E1CE77-C784-47C2-9C38-63E58EAC3AA5}"/>
              </a:ext>
            </a:extLst>
          </p:cNvPr>
          <p:cNvSpPr txBox="1"/>
          <p:nvPr/>
        </p:nvSpPr>
        <p:spPr>
          <a:xfrm>
            <a:off x="8805949" y="5166856"/>
            <a:ext cx="1873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Other names</a:t>
            </a:r>
          </a:p>
        </p:txBody>
      </p:sp>
    </p:spTree>
    <p:extLst>
      <p:ext uri="{BB962C8B-B14F-4D97-AF65-F5344CB8AC3E}">
        <p14:creationId xmlns:p14="http://schemas.microsoft.com/office/powerpoint/2010/main" val="3332739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Graphic spid="6" grpId="0">
        <p:bldAsOne/>
      </p:bldGraphic>
      <p:bldP spid="9" grpId="0"/>
      <p:bldP spid="8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F2776D2-0475-4BF8-9CB4-57E0CD0198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t="4602" b="7610"/>
          <a:stretch/>
        </p:blipFill>
        <p:spPr>
          <a:xfrm>
            <a:off x="20" y="-2008"/>
            <a:ext cx="12191980" cy="6857990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0141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D4D03E-5D26-4874-8D54-F978A5EDDC61}"/>
              </a:ext>
            </a:extLst>
          </p:cNvPr>
          <p:cNvSpPr txBox="1"/>
          <p:nvPr/>
        </p:nvSpPr>
        <p:spPr>
          <a:xfrm>
            <a:off x="7950619" y="0"/>
            <a:ext cx="4062643" cy="1043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latin typeface="+mj-lt"/>
                <a:ea typeface="+mj-ea"/>
                <a:cs typeface="+mj-cs"/>
              </a:rPr>
              <a:t>Epidemiology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5C5878-3C5C-46E0-94CB-004B82A82ABF}"/>
              </a:ext>
            </a:extLst>
          </p:cNvPr>
          <p:cNvSpPr txBox="1"/>
          <p:nvPr/>
        </p:nvSpPr>
        <p:spPr>
          <a:xfrm>
            <a:off x="7177762" y="851358"/>
            <a:ext cx="5181599" cy="338404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u="sng" dirty="0"/>
              <a:t>ETIOLOGIC AGENT</a:t>
            </a:r>
            <a:r>
              <a:rPr lang="en-US" sz="2400" dirty="0"/>
              <a:t>: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It is caused by  </a:t>
            </a:r>
            <a:r>
              <a:rPr lang="en-US" sz="2400" b="1" dirty="0"/>
              <a:t>Gram negative </a:t>
            </a:r>
            <a:r>
              <a:rPr lang="en-US" sz="2400" dirty="0"/>
              <a:t>bacteria called Brucella. There are many species of Brucella but only 4 types can infect humans: </a:t>
            </a:r>
          </a:p>
          <a:p>
            <a:pPr marL="514350" indent="-514350">
              <a:buAutoNum type="arabicParenR"/>
            </a:pPr>
            <a:r>
              <a:rPr lang="en-US" sz="2400" dirty="0"/>
              <a:t>Brucella </a:t>
            </a:r>
            <a:r>
              <a:rPr lang="en-US" sz="2400" dirty="0" err="1"/>
              <a:t>Abortis</a:t>
            </a:r>
            <a:r>
              <a:rPr lang="en-US" sz="2400" dirty="0"/>
              <a:t>  (Cattle)</a:t>
            </a:r>
          </a:p>
          <a:p>
            <a:pPr marL="514350" indent="-514350">
              <a:buAutoNum type="arabicParenR"/>
            </a:pPr>
            <a:r>
              <a:rPr lang="en-US" sz="2400" dirty="0"/>
              <a:t>Brucella Canis   (dogs)</a:t>
            </a:r>
          </a:p>
          <a:p>
            <a:pPr marL="514350" indent="-514350">
              <a:buAutoNum type="arabicParenR"/>
            </a:pPr>
            <a:r>
              <a:rPr lang="en-US" sz="2400" dirty="0"/>
              <a:t>Brucella </a:t>
            </a:r>
            <a:r>
              <a:rPr lang="en-US" sz="2400" dirty="0" err="1"/>
              <a:t>Militensis</a:t>
            </a:r>
            <a:r>
              <a:rPr lang="en-US" sz="2400" dirty="0"/>
              <a:t> </a:t>
            </a:r>
            <a:r>
              <a:rPr lang="en-US" altLang="ar-SA" sz="2400" dirty="0" err="1"/>
              <a:t>sheeps</a:t>
            </a:r>
            <a:r>
              <a:rPr lang="en-US" altLang="ar-SA" sz="2400" dirty="0"/>
              <a:t> &amp; goats- </a:t>
            </a:r>
            <a:r>
              <a:rPr lang="en-US" sz="2400" dirty="0"/>
              <a:t>(</a:t>
            </a:r>
            <a:r>
              <a:rPr lang="en-US" sz="2400" b="1" dirty="0"/>
              <a:t>commonest in KSA</a:t>
            </a:r>
            <a:r>
              <a:rPr lang="en-US" sz="2400" dirty="0"/>
              <a:t>)</a:t>
            </a:r>
          </a:p>
          <a:p>
            <a:pPr marL="514350" indent="-514350">
              <a:buAutoNum type="arabicParenR"/>
            </a:pPr>
            <a:r>
              <a:rPr lang="en-US" sz="2400" dirty="0"/>
              <a:t>Brucella </a:t>
            </a:r>
            <a:r>
              <a:rPr lang="en-US" sz="2400" dirty="0" err="1"/>
              <a:t>Suis</a:t>
            </a:r>
            <a:r>
              <a:rPr lang="en-US" sz="2400" dirty="0"/>
              <a:t> (Pigs)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4A4629-38BE-48D1-8142-A2C570EC2F77}"/>
              </a:ext>
            </a:extLst>
          </p:cNvPr>
          <p:cNvSpPr txBox="1"/>
          <p:nvPr/>
        </p:nvSpPr>
        <p:spPr>
          <a:xfrm>
            <a:off x="130447" y="1087731"/>
            <a:ext cx="6134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b="1" dirty="0">
                <a:solidFill>
                  <a:schemeClr val="bg1"/>
                </a:solidFill>
              </a:rPr>
              <a:t>Related to the prevalence of domestic animals</a:t>
            </a:r>
          </a:p>
        </p:txBody>
      </p:sp>
    </p:spTree>
    <p:extLst>
      <p:ext uri="{BB962C8B-B14F-4D97-AF65-F5344CB8AC3E}">
        <p14:creationId xmlns:p14="http://schemas.microsoft.com/office/powerpoint/2010/main" val="79705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75F1D9D-1EED-41C2-93B3-D8B95B44FA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672" y="417665"/>
            <a:ext cx="5277333" cy="13255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ar-SA" sz="4400" b="1" dirty="0">
                <a:latin typeface="+mj-lt"/>
                <a:ea typeface="+mj-ea"/>
                <a:cs typeface="+mj-cs"/>
              </a:rPr>
              <a:t>Occurrence in KSA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F8D474-ACC8-4BDD-8E57-3DA9867D4536}"/>
              </a:ext>
            </a:extLst>
          </p:cNvPr>
          <p:cNvSpPr txBox="1"/>
          <p:nvPr/>
        </p:nvSpPr>
        <p:spPr>
          <a:xfrm>
            <a:off x="202315" y="1473912"/>
            <a:ext cx="5606517" cy="477448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mar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800" b="1" dirty="0"/>
              <a:t>Brucella is endemic ( very common) in the</a:t>
            </a:r>
          </a:p>
          <a:p>
            <a:pPr mar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800" b="1" dirty="0"/>
              <a:t>Mediterranean countries ( Malta, Greece, Cyprus), Arabian Gulf, Asia, Latin America &amp; KSA.</a:t>
            </a:r>
          </a:p>
          <a:p>
            <a:pPr mar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800" dirty="0"/>
          </a:p>
          <a:p>
            <a:pPr mar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800" dirty="0"/>
          </a:p>
          <a:p>
            <a:pPr mar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8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800" dirty="0"/>
              <a:t>     </a:t>
            </a:r>
            <a:r>
              <a:rPr lang="en-US" sz="3800" b="1" u="sng" dirty="0"/>
              <a:t>WHY BRUCELLA IS VERY COMMON IN KSA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8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800" dirty="0"/>
              <a:t>1) People living in the desert have close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800" dirty="0"/>
              <a:t>    contact with camels, sheep etc.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8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8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800" dirty="0"/>
              <a:t>2) Custom of drinking unpasteurized camel milk    in deserts &amp; villages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5005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6114379-CEF2-4927-BEAC-763037C09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9597" y="2815229"/>
            <a:ext cx="2788920" cy="2788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14C23C8-0D86-4D9E-A9C7-76291675C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0603" y="1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bighorn">
            <a:extLst>
              <a:ext uri="{FF2B5EF4-FFF2-40B4-BE49-F238E27FC236}">
                <a16:creationId xmlns:a16="http://schemas.microsoft.com/office/drawing/2014/main" id="{43946F37-DD8E-40AB-8B19-545E075B1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0774" y="335584"/>
            <a:ext cx="3028386" cy="227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13" descr="camel">
            <a:extLst>
              <a:ext uri="{FF2B5EF4-FFF2-40B4-BE49-F238E27FC236}">
                <a16:creationId xmlns:a16="http://schemas.microsoft.com/office/drawing/2014/main" id="{BACEAA45-7997-406F-BE97-E64CB5648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9366" y="3427920"/>
            <a:ext cx="1741359" cy="165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32248578-C6EF-47FB-8B88-AD65C2745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53088" y="4197206"/>
            <a:ext cx="3138912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frican buff">
            <a:extLst>
              <a:ext uri="{FF2B5EF4-FFF2-40B4-BE49-F238E27FC236}">
                <a16:creationId xmlns:a16="http://schemas.microsoft.com/office/drawing/2014/main" id="{89420903-BD30-43A9-8A2B-D8B4D8CA9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82150" y="4934116"/>
            <a:ext cx="2407535" cy="167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13959BB-B61B-4C6D-82F5-CE1D3CA14892}"/>
              </a:ext>
            </a:extLst>
          </p:cNvPr>
          <p:cNvSpPr txBox="1">
            <a:spLocks/>
          </p:cNvSpPr>
          <p:nvPr/>
        </p:nvSpPr>
        <p:spPr bwMode="auto">
          <a:xfrm>
            <a:off x="71247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18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18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18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18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EA95FF9F-0D49-43A3-B31F-CAB9F65D6FAA}" type="slidenum">
              <a:rPr lang="fa-IR" altLang="ar-S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spcAft>
                  <a:spcPts val="600"/>
                </a:spcAft>
              </a:pPr>
              <a:t>5</a:t>
            </a:fld>
            <a:endParaRPr lang="en-US" altLang="ar-S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1183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E86CBB7-36A5-4E02-A1E2-BD1775123C3F}"/>
              </a:ext>
            </a:extLst>
          </p:cNvPr>
          <p:cNvSpPr/>
          <p:nvPr/>
        </p:nvSpPr>
        <p:spPr>
          <a:xfrm>
            <a:off x="0" y="0"/>
            <a:ext cx="12285552" cy="686000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690D44-93B9-4912-BA23-849504042A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13" r="30731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4012C9-D564-4BD5-A33C-73505E686963}"/>
              </a:ext>
            </a:extLst>
          </p:cNvPr>
          <p:cNvSpPr txBox="1"/>
          <p:nvPr/>
        </p:nvSpPr>
        <p:spPr>
          <a:xfrm>
            <a:off x="633742" y="127202"/>
            <a:ext cx="4693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srgbClr val="7030A0"/>
                </a:solidFill>
              </a:rPr>
              <a:t>Organism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A7E28B-C238-49E1-979C-903885CBFF51}"/>
              </a:ext>
            </a:extLst>
          </p:cNvPr>
          <p:cNvSpPr txBox="1"/>
          <p:nvPr/>
        </p:nvSpPr>
        <p:spPr>
          <a:xfrm>
            <a:off x="371191" y="1546806"/>
            <a:ext cx="6750141" cy="49595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rgbClr val="7030A0"/>
                </a:solidFill>
              </a:rPr>
              <a:t>Gram negative, intracellular coccobacilli bacteria.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rgbClr val="7030A0"/>
                </a:solidFill>
              </a:rPr>
              <a:t>Non-motile, non-capsulated, non-spore forming.</a:t>
            </a:r>
            <a:endParaRPr lang="en-US" sz="2800" dirty="0">
              <a:solidFill>
                <a:srgbClr val="7030A0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7030A0"/>
                </a:solidFill>
              </a:rPr>
              <a:t>Brucella spp. are intracellular organisms that survive for long periods within the </a:t>
            </a:r>
            <a:r>
              <a:rPr lang="en-US" sz="2800" dirty="0" err="1">
                <a:solidFill>
                  <a:srgbClr val="7030A0"/>
                </a:solidFill>
              </a:rPr>
              <a:t>reticulo</a:t>
            </a:r>
            <a:r>
              <a:rPr lang="en-US" sz="2800" dirty="0">
                <a:solidFill>
                  <a:srgbClr val="7030A0"/>
                </a:solidFill>
              </a:rPr>
              <a:t>-endothelial system. </a:t>
            </a:r>
            <a:r>
              <a:rPr lang="en-GB" sz="2800" dirty="0">
                <a:solidFill>
                  <a:srgbClr val="7030A0"/>
                </a:solidFill>
              </a:rPr>
              <a:t>Formation of noncaseating granulomas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7030A0"/>
                </a:solidFill>
              </a:rPr>
              <a:t>This explains the disease chronicity and tendency to relapse.</a:t>
            </a:r>
          </a:p>
        </p:txBody>
      </p:sp>
    </p:spTree>
    <p:extLst>
      <p:ext uri="{BB962C8B-B14F-4D97-AF65-F5344CB8AC3E}">
        <p14:creationId xmlns:p14="http://schemas.microsoft.com/office/powerpoint/2010/main" val="26432742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ECF2E6-7EEE-447F-80B0-C9FAA3E17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95" y="0"/>
            <a:ext cx="1165181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8C0AAE-A3F0-4302-ACFB-C02C708700A0}"/>
              </a:ext>
            </a:extLst>
          </p:cNvPr>
          <p:cNvSpPr txBox="1"/>
          <p:nvPr/>
        </p:nvSpPr>
        <p:spPr>
          <a:xfrm>
            <a:off x="6732759" y="4826675"/>
            <a:ext cx="545924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b="1" dirty="0"/>
              <a:t>Oral : unpasteurised milk &amp; products raw milk or meat.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b="1" dirty="0"/>
              <a:t>Respiratory: lab workers.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b="1" dirty="0"/>
              <a:t>Skin: accidental penetration or abrasion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b="1" dirty="0"/>
              <a:t>At risk farmers &amp; veterinarians.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b="1" dirty="0"/>
              <a:t>Other routes: Conjunctival, Blood transfusion, Transplacental, ? person to person</a:t>
            </a:r>
            <a:r>
              <a:rPr lang="en-GB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74DB9A-2EAD-41AB-9F2C-659399C85D90}"/>
              </a:ext>
            </a:extLst>
          </p:cNvPr>
          <p:cNvSpPr txBox="1"/>
          <p:nvPr/>
        </p:nvSpPr>
        <p:spPr>
          <a:xfrm>
            <a:off x="6862526" y="4242056"/>
            <a:ext cx="62468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ROUTES OF TRANSMISSION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6A0295-79FA-4F48-B0DB-CD6341D8B981}"/>
              </a:ext>
            </a:extLst>
          </p:cNvPr>
          <p:cNvSpPr txBox="1"/>
          <p:nvPr/>
        </p:nvSpPr>
        <p:spPr>
          <a:xfrm>
            <a:off x="4443046" y="5411527"/>
            <a:ext cx="1547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IP: 7 days-3 months</a:t>
            </a:r>
          </a:p>
        </p:txBody>
      </p:sp>
    </p:spTree>
    <p:extLst>
      <p:ext uri="{BB962C8B-B14F-4D97-AF65-F5344CB8AC3E}">
        <p14:creationId xmlns:p14="http://schemas.microsoft.com/office/powerpoint/2010/main" val="2491514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219A74-3B95-53F5-70D3-EEDEFF38C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422" y="1967266"/>
            <a:ext cx="2940178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Types of fever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CC1D01A-D94B-4E24-A38B-D5A726F01F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3504" y="85344"/>
            <a:ext cx="7498080" cy="677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8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BAA64-0251-4495-B572-7045928B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685" y="180668"/>
            <a:ext cx="5314536" cy="52646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/>
              <a:t>Acute Brucellosis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74261-E62E-407F-8C57-9D331A4FE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739" y="800726"/>
            <a:ext cx="6629186" cy="5485356"/>
          </a:xfrm>
        </p:spPr>
        <p:txBody>
          <a:bodyPr anchor="t">
            <a:normAutofit fontScale="25000" lnSpcReduction="20000"/>
          </a:bodyPr>
          <a:lstStyle/>
          <a:p>
            <a:pPr>
              <a:defRPr/>
            </a:pPr>
            <a:r>
              <a:rPr lang="en-US" sz="11200" dirty="0"/>
              <a:t>IP: 1-3 weeks</a:t>
            </a:r>
          </a:p>
          <a:p>
            <a:pPr>
              <a:defRPr/>
            </a:pPr>
            <a:r>
              <a:rPr lang="en-US" sz="11200" dirty="0"/>
              <a:t>Mild, transient illness (B. abortus or </a:t>
            </a:r>
            <a:r>
              <a:rPr lang="en-US" sz="11200" dirty="0" err="1"/>
              <a:t>canis</a:t>
            </a:r>
            <a:r>
              <a:rPr lang="en-US" sz="11200" dirty="0"/>
              <a:t>) </a:t>
            </a:r>
          </a:p>
          <a:p>
            <a:pPr>
              <a:defRPr/>
            </a:pPr>
            <a:r>
              <a:rPr lang="en-US" sz="11200" dirty="0"/>
              <a:t>Toxic illness with multiple complications (B. </a:t>
            </a:r>
            <a:r>
              <a:rPr lang="en-US" sz="11200" dirty="0" err="1"/>
              <a:t>melitensis</a:t>
            </a:r>
            <a:r>
              <a:rPr lang="en-US" sz="11200" dirty="0"/>
              <a:t>).</a:t>
            </a:r>
          </a:p>
          <a:p>
            <a:pPr>
              <a:defRPr/>
            </a:pPr>
            <a:r>
              <a:rPr lang="en-US" sz="11200" dirty="0"/>
              <a:t>50% an abrupt onset over days.</a:t>
            </a:r>
          </a:p>
          <a:p>
            <a:pPr>
              <a:defRPr/>
            </a:pPr>
            <a:endParaRPr lang="en-US" sz="11200" dirty="0"/>
          </a:p>
          <a:p>
            <a:pPr marL="0" indent="0">
              <a:buNone/>
              <a:defRPr/>
            </a:pPr>
            <a:r>
              <a:rPr lang="en-US" sz="11200" b="1" dirty="0"/>
              <a:t>Symptoms in brucellosis are nonspecific. </a:t>
            </a:r>
          </a:p>
          <a:p>
            <a:pPr>
              <a:defRPr/>
            </a:pPr>
            <a:r>
              <a:rPr lang="en-US" sz="11200" dirty="0"/>
              <a:t>&gt; 90%  malaise, chills, sweats, fatigue. </a:t>
            </a:r>
          </a:p>
          <a:p>
            <a:pPr>
              <a:defRPr/>
            </a:pPr>
            <a:r>
              <a:rPr lang="en-US" sz="11200" dirty="0"/>
              <a:t>&gt; 50% myalgias, anorexia, and weight loss. </a:t>
            </a:r>
          </a:p>
          <a:p>
            <a:pPr>
              <a:defRPr/>
            </a:pPr>
            <a:r>
              <a:rPr lang="en-US" sz="9600" b="1" dirty="0" err="1"/>
              <a:t>Sacroilitis</a:t>
            </a:r>
            <a:r>
              <a:rPr lang="en-US" sz="9600" b="1" dirty="0"/>
              <a:t> </a:t>
            </a:r>
            <a:r>
              <a:rPr lang="en-US" sz="9600" dirty="0"/>
              <a:t>( very characteristic)</a:t>
            </a:r>
          </a:p>
          <a:p>
            <a:pPr>
              <a:defRPr/>
            </a:pPr>
            <a:r>
              <a:rPr lang="en-US" sz="11200" dirty="0"/>
              <a:t>Others: arthralgias, cough, testicular pain, dysuria, ocular pain, or blurring of vision. </a:t>
            </a:r>
          </a:p>
          <a:p>
            <a:pPr>
              <a:defRPr/>
            </a:pPr>
            <a:r>
              <a:rPr lang="en-US" sz="11200" dirty="0"/>
              <a:t>Splenomegaly is present in 10% - 15%</a:t>
            </a:r>
          </a:p>
          <a:p>
            <a:pPr>
              <a:defRPr/>
            </a:pPr>
            <a:r>
              <a:rPr lang="en-US" sz="11200" dirty="0"/>
              <a:t>Painful Lymphadenopathy</a:t>
            </a:r>
          </a:p>
          <a:p>
            <a:pPr>
              <a:defRPr/>
            </a:pPr>
            <a:endParaRPr lang="en-US" sz="150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2AC6D7F-F068-4E11-BB06-F601D89BB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470559-37D5-4FD9-AA23-D676A15A6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2056" y="1153435"/>
            <a:ext cx="4220792" cy="28135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08E072-30A5-42A4-B9E5-EAA70055C632}"/>
              </a:ext>
            </a:extLst>
          </p:cNvPr>
          <p:cNvSpPr txBox="1"/>
          <p:nvPr/>
        </p:nvSpPr>
        <p:spPr>
          <a:xfrm>
            <a:off x="7884057" y="3001166"/>
            <a:ext cx="3796790" cy="114942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GB" sz="800" dirty="0">
                <a:solidFill>
                  <a:srgbClr val="FFFFFF"/>
                </a:solidFill>
              </a:rPr>
              <a:t>Fever  be intermittent or undulant.</a:t>
            </a:r>
          </a:p>
          <a:p>
            <a:pPr algn="ctr">
              <a:spcAft>
                <a:spcPts val="600"/>
              </a:spcAft>
            </a:pPr>
            <a:r>
              <a:rPr lang="en-GB" sz="800" dirty="0">
                <a:solidFill>
                  <a:srgbClr val="FFFFFF"/>
                </a:solidFill>
              </a:rPr>
              <a:t>Fever, often persists for months or</a:t>
            </a:r>
          </a:p>
          <a:p>
            <a:pPr algn="ctr">
              <a:spcAft>
                <a:spcPts val="600"/>
              </a:spcAft>
            </a:pPr>
            <a:r>
              <a:rPr lang="en-GB" sz="800" dirty="0">
                <a:solidFill>
                  <a:srgbClr val="FFFFFF"/>
                </a:solidFill>
              </a:rPr>
              <a:t>years.</a:t>
            </a:r>
          </a:p>
          <a:p>
            <a:pPr algn="ctr">
              <a:spcAft>
                <a:spcPts val="600"/>
              </a:spcAft>
            </a:pPr>
            <a:endParaRPr lang="en-GB" sz="800" dirty="0">
              <a:solidFill>
                <a:srgbClr val="FFFFFF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1309</Words>
  <Application>Microsoft Office PowerPoint</Application>
  <PresentationFormat>Widescreen</PresentationFormat>
  <Paragraphs>195</Paragraphs>
  <Slides>17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Calibri</vt:lpstr>
      <vt:lpstr>Calibri Light</vt:lpstr>
      <vt:lpstr>Candara</vt:lpstr>
      <vt:lpstr>Lato</vt:lpstr>
      <vt:lpstr>p343_g_d0_f487</vt:lpstr>
      <vt:lpstr>p343_g_d0_f488</vt:lpstr>
      <vt:lpstr>p343_g_d0_f496</vt:lpstr>
      <vt:lpstr>Times New Roman</vt:lpstr>
      <vt:lpstr>Wingdings</vt:lpstr>
      <vt:lpstr>Office Theme</vt:lpstr>
      <vt:lpstr>1_Office Theme</vt:lpstr>
      <vt:lpstr>Brucellosis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Types of fever</vt:lpstr>
      <vt:lpstr>Acute Brucellosis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Brucellosis</dc:title>
  <dc:creator>Nada Hassan Ahmed AbdelRahman</dc:creator>
  <cp:lastModifiedBy>Dr Nada Hassan Ahmed Abdelrahman</cp:lastModifiedBy>
  <cp:revision>18</cp:revision>
  <dcterms:created xsi:type="dcterms:W3CDTF">2021-03-18T07:36:28Z</dcterms:created>
  <dcterms:modified xsi:type="dcterms:W3CDTF">2024-08-26T07:40:32Z</dcterms:modified>
</cp:coreProperties>
</file>