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Lato" panose="020F0502020204030203" pitchFamily="34" charset="0"/>
      <p:regular r:id="rId46"/>
      <p:bold r:id="rId47"/>
      <p:italic r:id="rId48"/>
      <p:boldItalic r:id="rId49"/>
    </p:embeddedFont>
    <p:embeddedFont>
      <p:font typeface="Lucida Sans" panose="020B0602030504020204" pitchFamily="34" charset="0"/>
      <p:regular r:id="rId50"/>
      <p:bold r:id="rId51"/>
      <p:italic r:id="rId52"/>
      <p:boldItalic r:id="rId53"/>
    </p:embeddedFont>
    <p:embeddedFont>
      <p:font typeface="Montserrat" panose="00000500000000000000" pitchFamily="2" charset="0"/>
      <p:regular r:id="rId54"/>
      <p:bold r:id="rId55"/>
      <p:italic r:id="rId56"/>
      <p:boldItalic r:id="rId57"/>
    </p:embeddedFont>
    <p:embeddedFont>
      <p:font typeface="Roboto Serif" panose="020B0604020202020204" charset="0"/>
      <p:regular r:id="rId58"/>
      <p:bold r:id="rId59"/>
      <p:italic r:id="rId60"/>
      <p:boldItalic r:id="rId61"/>
    </p:embeddedFont>
    <p:embeddedFont>
      <p:font typeface="Roboto Serif Medium" panose="020B0604020202020204" charset="0"/>
      <p:regular r:id="rId62"/>
      <p:bold r:id="rId63"/>
      <p:italic r:id="rId64"/>
      <p:boldItalic r:id="rId65"/>
    </p:embeddedFont>
    <p:embeddedFont>
      <p:font typeface="Roboto Serif SemiBold" panose="020B0604020202020204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1" roundtripDataSignature="AMtx7miCM0LGiR7wJNlg3Od2CtOlNvSO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053B05-F541-4BDD-A81F-9BED45F084D4}">
  <a:tblStyle styleId="{73053B05-F541-4BDD-A81F-9BED45F084D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1E6E6"/>
          </a:solidFill>
        </a:fill>
      </a:tcStyle>
    </a:wholeTbl>
    <a:band1H>
      <a:tcTxStyle/>
      <a:tcStyle>
        <a:tcBdr/>
        <a:fill>
          <a:solidFill>
            <a:srgbClr val="E2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2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63" Type="http://schemas.openxmlformats.org/officeDocument/2006/relationships/font" Target="fonts/font22.fntdata"/><Relationship Id="rId68" Type="http://schemas.openxmlformats.org/officeDocument/2006/relationships/font" Target="fonts/font2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font" Target="fonts/font25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font" Target="fonts/font23.fntdata"/><Relationship Id="rId69" Type="http://schemas.openxmlformats.org/officeDocument/2006/relationships/font" Target="fonts/font28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font" Target="fonts/font26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font" Target="fonts/font24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0378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6afafc0544_0_464"/>
          <p:cNvSpPr/>
          <p:nvPr/>
        </p:nvSpPr>
        <p:spPr>
          <a:xfrm rot="5400000">
            <a:off x="7226400" y="274573"/>
            <a:ext cx="21915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g26afafc0544_0_464"/>
          <p:cNvGrpSpPr/>
          <p:nvPr/>
        </p:nvGrpSpPr>
        <p:grpSpPr>
          <a:xfrm>
            <a:off x="0" y="654"/>
            <a:ext cx="5153705" cy="6845694"/>
            <a:chOff x="0" y="75"/>
            <a:chExt cx="5153705" cy="5152950"/>
          </a:xfrm>
        </p:grpSpPr>
        <p:sp>
          <p:nvSpPr>
            <p:cNvPr id="12" name="Google Shape;12;g26afafc0544_0_464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g26afafc0544_0_464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g26afafc0544_0_46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g26afafc0544_0_464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g26afafc0544_0_464"/>
          <p:cNvSpPr txBox="1">
            <a:spLocks noGrp="1"/>
          </p:cNvSpPr>
          <p:nvPr>
            <p:ph type="ctrTitle"/>
          </p:nvPr>
        </p:nvSpPr>
        <p:spPr>
          <a:xfrm>
            <a:off x="3537150" y="2104533"/>
            <a:ext cx="5017500" cy="21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g26afafc0544_0_464"/>
          <p:cNvSpPr txBox="1">
            <a:spLocks noGrp="1"/>
          </p:cNvSpPr>
          <p:nvPr>
            <p:ph type="subTitle" idx="1"/>
          </p:nvPr>
        </p:nvSpPr>
        <p:spPr>
          <a:xfrm>
            <a:off x="5083950" y="5233233"/>
            <a:ext cx="34707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g26afafc0544_0_46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g26afafc0544_0_560"/>
          <p:cNvGrpSpPr/>
          <p:nvPr/>
        </p:nvGrpSpPr>
        <p:grpSpPr>
          <a:xfrm>
            <a:off x="4406400" y="0"/>
            <a:ext cx="4737600" cy="6857248"/>
            <a:chOff x="4406400" y="0"/>
            <a:chExt cx="4737600" cy="5143065"/>
          </a:xfrm>
        </p:grpSpPr>
        <p:sp>
          <p:nvSpPr>
            <p:cNvPr id="107" name="Google Shape;107;g26afafc0544_0_560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g26afafc0544_0_560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g26afafc0544_0_560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g26afafc0544_0_56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g26afafc0544_0_560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g26afafc0544_0_560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g26afafc0544_0_560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g26afafc0544_0_560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g26afafc0544_0_560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g26afafc0544_0_56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g26afafc0544_0_560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g26afafc0544_0_560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g26afafc0544_0_560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g26afafc0544_0_56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g26afafc0544_0_560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g26afafc0544_0_560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g26afafc0544_0_560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g26afafc0544_0_560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g26afafc0544_0_560"/>
          <p:cNvSpPr txBox="1">
            <a:spLocks noGrp="1"/>
          </p:cNvSpPr>
          <p:nvPr>
            <p:ph type="title" hasCustomPrompt="1"/>
          </p:nvPr>
        </p:nvSpPr>
        <p:spPr>
          <a:xfrm>
            <a:off x="823850" y="1712900"/>
            <a:ext cx="47760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g26afafc0544_0_560"/>
          <p:cNvSpPr txBox="1">
            <a:spLocks noGrp="1"/>
          </p:cNvSpPr>
          <p:nvPr>
            <p:ph type="body" idx="1"/>
          </p:nvPr>
        </p:nvSpPr>
        <p:spPr>
          <a:xfrm>
            <a:off x="823850" y="3524166"/>
            <a:ext cx="4776000" cy="16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g26afafc0544_0_56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afafc0544_0_58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afafc0544_0_5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26afafc0544_0_5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g26afafc0544_0_5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6afafc0544_0_5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6afafc0544_0_5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g26afafc0544_0_474"/>
          <p:cNvGrpSpPr/>
          <p:nvPr/>
        </p:nvGrpSpPr>
        <p:grpSpPr>
          <a:xfrm>
            <a:off x="4406400" y="0"/>
            <a:ext cx="4737600" cy="6857248"/>
            <a:chOff x="4406400" y="0"/>
            <a:chExt cx="4737600" cy="5143065"/>
          </a:xfrm>
        </p:grpSpPr>
        <p:sp>
          <p:nvSpPr>
            <p:cNvPr id="21" name="Google Shape;21;g26afafc0544_0_47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g26afafc0544_0_47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g26afafc0544_0_47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g26afafc0544_0_47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g26afafc0544_0_47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g26afafc0544_0_47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g26afafc0544_0_47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g26afafc0544_0_47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g26afafc0544_0_47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g26afafc0544_0_47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g26afafc0544_0_47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g26afafc0544_0_47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g26afafc0544_0_47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g26afafc0544_0_47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g26afafc0544_0_47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g26afafc0544_0_47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g26afafc0544_0_47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g26afafc0544_0_47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g26afafc0544_0_474"/>
          <p:cNvSpPr txBox="1">
            <a:spLocks noGrp="1"/>
          </p:cNvSpPr>
          <p:nvPr>
            <p:ph type="title"/>
          </p:nvPr>
        </p:nvSpPr>
        <p:spPr>
          <a:xfrm>
            <a:off x="823850" y="2737333"/>
            <a:ext cx="4587000" cy="15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26afafc0544_0_47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g26afafc0544_0_496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43" name="Google Shape;43;g26afafc0544_0_49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g26afafc0544_0_49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g26afafc0544_0_496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g26afafc0544_0_496"/>
          <p:cNvSpPr txBox="1">
            <a:spLocks noGrp="1"/>
          </p:cNvSpPr>
          <p:nvPr>
            <p:ph type="body" idx="1"/>
          </p:nvPr>
        </p:nvSpPr>
        <p:spPr>
          <a:xfrm>
            <a:off x="1297500" y="2090067"/>
            <a:ext cx="7038900" cy="3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26afafc0544_0_49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g26afafc0544_0_503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50" name="Google Shape;50;g26afafc0544_0_50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g26afafc0544_0_50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g26afafc0544_0_503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g26afafc0544_0_503"/>
          <p:cNvSpPr txBox="1">
            <a:spLocks noGrp="1"/>
          </p:cNvSpPr>
          <p:nvPr>
            <p:ph type="body" idx="1"/>
          </p:nvPr>
        </p:nvSpPr>
        <p:spPr>
          <a:xfrm>
            <a:off x="1297500" y="2090067"/>
            <a:ext cx="3403200" cy="3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g26afafc0544_0_503"/>
          <p:cNvSpPr txBox="1">
            <a:spLocks noGrp="1"/>
          </p:cNvSpPr>
          <p:nvPr>
            <p:ph type="body" idx="2"/>
          </p:nvPr>
        </p:nvSpPr>
        <p:spPr>
          <a:xfrm>
            <a:off x="4933221" y="2090067"/>
            <a:ext cx="3403200" cy="3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26afafc0544_0_50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g26afafc0544_0_511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58" name="Google Shape;58;g26afafc0544_0_511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g26afafc0544_0_51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g26afafc0544_0_511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g26afafc0544_0_5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g26afafc0544_0_517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64" name="Google Shape;64;g26afafc0544_0_51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g26afafc0544_0_51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g26afafc0544_0_517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3798900" cy="19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g26afafc0544_0_517"/>
          <p:cNvSpPr txBox="1">
            <a:spLocks noGrp="1"/>
          </p:cNvSpPr>
          <p:nvPr>
            <p:ph type="body" idx="1"/>
          </p:nvPr>
        </p:nvSpPr>
        <p:spPr>
          <a:xfrm>
            <a:off x="1297500" y="2630067"/>
            <a:ext cx="37989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g26afafc0544_0_5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g26afafc0544_0_524"/>
          <p:cNvGrpSpPr/>
          <p:nvPr/>
        </p:nvGrpSpPr>
        <p:grpSpPr>
          <a:xfrm>
            <a:off x="4406400" y="0"/>
            <a:ext cx="4737600" cy="6857829"/>
            <a:chOff x="4406400" y="0"/>
            <a:chExt cx="4737600" cy="5143500"/>
          </a:xfrm>
        </p:grpSpPr>
        <p:sp>
          <p:nvSpPr>
            <p:cNvPr id="71" name="Google Shape;71;g26afafc0544_0_524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g26afafc0544_0_524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g26afafc0544_0_524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g26afafc0544_0_52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g26afafc0544_0_524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g26afafc0544_0_524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g26afafc0544_0_524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g26afafc0544_0_524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g26afafc0544_0_524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g26afafc0544_0_524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g26afafc0544_0_524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g26afafc0544_0_524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g26afafc0544_0_524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g26afafc0544_0_52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g26afafc0544_0_524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g26afafc0544_0_524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g26afafc0544_0_524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g26afafc0544_0_524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g26afafc0544_0_524"/>
          <p:cNvSpPr txBox="1">
            <a:spLocks noGrp="1"/>
          </p:cNvSpPr>
          <p:nvPr>
            <p:ph type="title"/>
          </p:nvPr>
        </p:nvSpPr>
        <p:spPr>
          <a:xfrm>
            <a:off x="823850" y="1155700"/>
            <a:ext cx="4587000" cy="46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26afafc0544_0_5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g26afafc0544_0_546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93" name="Google Shape;93;g26afafc0544_0_54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g26afafc0544_0_54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g26afafc0544_0_546"/>
          <p:cNvSpPr txBox="1">
            <a:spLocks noGrp="1"/>
          </p:cNvSpPr>
          <p:nvPr>
            <p:ph type="title"/>
          </p:nvPr>
        </p:nvSpPr>
        <p:spPr>
          <a:xfrm>
            <a:off x="1297500" y="2211100"/>
            <a:ext cx="3036300" cy="23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g26afafc0544_0_546"/>
          <p:cNvSpPr txBox="1">
            <a:spLocks noGrp="1"/>
          </p:cNvSpPr>
          <p:nvPr>
            <p:ph type="subTitle" idx="1"/>
          </p:nvPr>
        </p:nvSpPr>
        <p:spPr>
          <a:xfrm>
            <a:off x="1297500" y="4717333"/>
            <a:ext cx="30363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g26afafc0544_0_546"/>
          <p:cNvSpPr txBox="1">
            <a:spLocks noGrp="1"/>
          </p:cNvSpPr>
          <p:nvPr>
            <p:ph type="body" idx="2"/>
          </p:nvPr>
        </p:nvSpPr>
        <p:spPr>
          <a:xfrm>
            <a:off x="4648200" y="2262133"/>
            <a:ext cx="3676800" cy="31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g26afafc0544_0_54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g26afafc0544_0_554"/>
          <p:cNvGrpSpPr/>
          <p:nvPr/>
        </p:nvGrpSpPr>
        <p:grpSpPr>
          <a:xfrm>
            <a:off x="0" y="5504636"/>
            <a:ext cx="698925" cy="912853"/>
            <a:chOff x="0" y="3785672"/>
            <a:chExt cx="698925" cy="684657"/>
          </a:xfrm>
        </p:grpSpPr>
        <p:sp>
          <p:nvSpPr>
            <p:cNvPr id="101" name="Google Shape;101;g26afafc0544_0_554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g26afafc0544_0_554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g26afafc0544_0_554"/>
          <p:cNvSpPr txBox="1">
            <a:spLocks noGrp="1"/>
          </p:cNvSpPr>
          <p:nvPr>
            <p:ph type="body" idx="1"/>
          </p:nvPr>
        </p:nvSpPr>
        <p:spPr>
          <a:xfrm>
            <a:off x="812725" y="5740500"/>
            <a:ext cx="69360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g26afafc0544_0_55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6afafc0544_0_46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g26afafc0544_0_46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g26afafc0544_0_46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>
            <a:spLocks noGrp="1"/>
          </p:cNvSpPr>
          <p:nvPr>
            <p:ph type="ctrTitle"/>
          </p:nvPr>
        </p:nvSpPr>
        <p:spPr>
          <a:xfrm>
            <a:off x="3353900" y="1935599"/>
            <a:ext cx="5200800" cy="2274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  <a:latin typeface="Roboto Serif"/>
                <a:ea typeface="Roboto Serif"/>
                <a:cs typeface="Roboto Serif"/>
                <a:sym typeface="Roboto Serif"/>
              </a:rPr>
              <a:t>HTN &amp; RENAL ARTERY STENOSIS</a:t>
            </a:r>
            <a:endParaRPr b="1"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41" name="Google Shape;141;p1"/>
          <p:cNvSpPr txBox="1">
            <a:spLocks noGrp="1"/>
          </p:cNvSpPr>
          <p:nvPr>
            <p:ph type="subTitle" idx="1"/>
          </p:nvPr>
        </p:nvSpPr>
        <p:spPr>
          <a:xfrm>
            <a:off x="3533450" y="4638700"/>
            <a:ext cx="4841700" cy="1585200"/>
          </a:xfrm>
          <a:prstGeom prst="rect">
            <a:avLst/>
          </a:prstGeom>
          <a:gradFill>
            <a:gsLst>
              <a:gs pos="0">
                <a:srgbClr val="B9BFC8"/>
              </a:gs>
              <a:gs pos="35000">
                <a:srgbClr val="CED4D7"/>
              </a:gs>
              <a:gs pos="100000">
                <a:srgbClr val="ECECF0"/>
              </a:gs>
            </a:gsLst>
            <a:lin ang="16200000" scaled="0"/>
          </a:gradFill>
          <a:ln w="9525" cap="flat" cmpd="sng">
            <a:solidFill>
              <a:srgbClr val="3F4C5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3333"/>
              <a:buNone/>
            </a:pPr>
            <a:endParaRPr sz="6000">
              <a:solidFill>
                <a:schemeClr val="dk1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>
                <a:solidFill>
                  <a:schemeClr val="dk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Professor Salih Bin Salih</a:t>
            </a:r>
            <a:endParaRPr sz="6400">
              <a:solidFill>
                <a:schemeClr val="dk1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>
                <a:solidFill>
                  <a:schemeClr val="dk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Professor of Medicine, KSAU-HS</a:t>
            </a:r>
            <a:endParaRPr sz="6400">
              <a:solidFill>
                <a:schemeClr val="dk1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>
                <a:solidFill>
                  <a:schemeClr val="dk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     Former Chairman, Department of Medicine</a:t>
            </a:r>
            <a:endParaRPr sz="6400">
              <a:solidFill>
                <a:schemeClr val="dk1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>
                <a:solidFill>
                  <a:schemeClr val="dk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King Abdulaziz Medical City</a:t>
            </a:r>
            <a:endParaRPr sz="6400">
              <a:solidFill>
                <a:schemeClr val="dk1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>
                <a:solidFill>
                  <a:schemeClr val="dk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Ministry of National Guard Health Affairs</a:t>
            </a:r>
            <a:endParaRPr sz="6400">
              <a:solidFill>
                <a:schemeClr val="dk1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None/>
            </a:pPr>
            <a:endParaRPr sz="6400">
              <a:solidFill>
                <a:schemeClr val="dk1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latin typeface="Roboto Serif SemiBold"/>
                <a:ea typeface="Roboto Serif SemiBold"/>
                <a:cs typeface="Roboto Serif SemiBold"/>
                <a:sym typeface="Roboto Serif SemiBold"/>
              </a:rPr>
              <a:t>TERMS IN</a:t>
            </a:r>
            <a:r>
              <a:rPr lang="en-US" dirty="0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 HTN</a:t>
            </a:r>
            <a:endParaRPr dirty="0"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203" name="Google Shape;20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gradFill>
            <a:gsLst>
              <a:gs pos="0">
                <a:srgbClr val="BFCBE6"/>
              </a:gs>
              <a:gs pos="35000">
                <a:srgbClr val="D0D9ED"/>
              </a:gs>
              <a:gs pos="100000">
                <a:srgbClr val="EDF0F7"/>
              </a:gs>
            </a:gsLst>
            <a:lin ang="16200000" scaled="0"/>
          </a:gradFill>
          <a:ln w="9525" cap="flat" cmpd="sng">
            <a:solidFill>
              <a:srgbClr val="7B88A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7973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erif Medium"/>
              <a:buChar char="●"/>
            </a:pPr>
            <a:r>
              <a:rPr lang="en-US" sz="3400" dirty="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Elevated B.P. : Systolic between 120-130</a:t>
            </a:r>
            <a:endParaRPr sz="3400" dirty="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457200" lvl="0" indent="-37973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erif Medium"/>
              <a:buChar char="●"/>
            </a:pPr>
            <a:r>
              <a:rPr lang="en-US" sz="3400" dirty="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Stage 1 HTN : Systolic between 130-140 </a:t>
            </a:r>
            <a:endParaRPr sz="3400" dirty="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457200" lvl="0" indent="0" algn="l" rtl="0"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</a:t>
            </a:r>
            <a:r>
              <a:rPr lang="en-US" sz="3400" b="1" dirty="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and/or</a:t>
            </a:r>
            <a:r>
              <a:rPr lang="en-US" sz="3400" dirty="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diastolic b/w 80 &amp; 90</a:t>
            </a:r>
            <a:endParaRPr sz="3400" dirty="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457200" lvl="0" indent="-3797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erif Medium"/>
              <a:buChar char="●"/>
            </a:pPr>
            <a:r>
              <a:rPr lang="en-US" sz="3400" dirty="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Stage 2 : Systolic 140 or more </a:t>
            </a:r>
            <a:r>
              <a:rPr lang="en-US" sz="3400" b="1" dirty="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and/or </a:t>
            </a:r>
            <a:r>
              <a:rPr lang="en-US" sz="3400" dirty="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diastolic 90 or more </a:t>
            </a:r>
            <a:endParaRPr sz="3400" dirty="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457200" lvl="0" indent="0" algn="l" rtl="0"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               </a:t>
            </a:r>
            <a:endParaRPr sz="3400" dirty="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* Hypertensive Crisis : Systolic usually more than 180 and diastolic more than 120</a:t>
            </a:r>
            <a:endParaRPr sz="3400" b="1" dirty="0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None/>
            </a:pPr>
            <a:endParaRPr sz="3400" dirty="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None/>
            </a:pPr>
            <a:endParaRPr sz="3400" dirty="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457200" lvl="0" indent="0" algn="l" rtl="0"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     Urgency               Emergency</a:t>
            </a:r>
            <a:endParaRPr sz="3400" dirty="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46153"/>
              <a:buNone/>
            </a:pPr>
            <a:endParaRPr dirty="0"/>
          </a:p>
          <a:p>
            <a:pPr marL="342900" lvl="0" indent="-154940" algn="l" rtl="0">
              <a:spcBef>
                <a:spcPts val="592"/>
              </a:spcBef>
              <a:spcAft>
                <a:spcPts val="1200"/>
              </a:spcAft>
              <a:buClr>
                <a:schemeClr val="dk1"/>
              </a:buClr>
              <a:buSzPct val="246153"/>
              <a:buNone/>
            </a:pPr>
            <a:endParaRPr dirty="0"/>
          </a:p>
        </p:txBody>
      </p:sp>
      <p:sp>
        <p:nvSpPr>
          <p:cNvPr id="204" name="Google Shape;204;p11"/>
          <p:cNvSpPr/>
          <p:nvPr/>
        </p:nvSpPr>
        <p:spPr>
          <a:xfrm rot="1675536">
            <a:off x="2195595" y="4737299"/>
            <a:ext cx="231145" cy="65370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1"/>
          <p:cNvSpPr/>
          <p:nvPr/>
        </p:nvSpPr>
        <p:spPr>
          <a:xfrm rot="-2262858">
            <a:off x="4801804" y="4738849"/>
            <a:ext cx="105103" cy="787224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11" name="Google Shape;21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gradFill>
            <a:gsLst>
              <a:gs pos="0">
                <a:srgbClr val="BFCBE6"/>
              </a:gs>
              <a:gs pos="35000">
                <a:srgbClr val="D0D9ED"/>
              </a:gs>
              <a:gs pos="100000">
                <a:srgbClr val="EDF0F7"/>
              </a:gs>
            </a:gsLst>
            <a:lin ang="16200000" scaled="0"/>
          </a:gradFill>
          <a:ln w="9525" cap="flat" cmpd="sng">
            <a:solidFill>
              <a:srgbClr val="7B88A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Char char="●"/>
            </a:pPr>
            <a:r>
              <a:rPr lang="en-US"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Hypertensive Urgency:</a:t>
            </a:r>
            <a:endParaRPr sz="2400" b="1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* Very high BP. DBP usually &gt;120, but </a:t>
            </a:r>
            <a:r>
              <a:rPr lang="en-US" sz="2400" u="sng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NO</a:t>
            </a: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acute 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end organ damage (encephalopathy, angina, 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 papilloedema etc)</a:t>
            </a:r>
            <a:endParaRPr sz="2400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</a:t>
            </a:r>
            <a:r>
              <a:rPr lang="en-US"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Hypertensive Emergency :</a:t>
            </a:r>
            <a:endParaRPr sz="2400" b="1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* Very high BP ( SBP &gt; 210, and DBP&gt; 130) +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  </a:t>
            </a:r>
            <a:r>
              <a:rPr lang="en-US" sz="2400" b="1" u="sng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end organ damage begins </a:t>
            </a:r>
            <a:r>
              <a:rPr lang="en-US" sz="2400" u="sng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( e</a:t>
            </a: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g encephalo-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  -pathy, angina/MI/blurred vision etc)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0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0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1200"/>
              </a:spcAft>
              <a:buNone/>
            </a:pPr>
            <a:endParaRPr sz="20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TYPES OF HTN 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217" name="Google Shape;217;p13"/>
          <p:cNvSpPr txBox="1">
            <a:spLocks noGrp="1"/>
          </p:cNvSpPr>
          <p:nvPr>
            <p:ph type="body" idx="1"/>
          </p:nvPr>
        </p:nvSpPr>
        <p:spPr>
          <a:xfrm>
            <a:off x="457200" y="1551150"/>
            <a:ext cx="8229600" cy="4526100"/>
          </a:xfrm>
          <a:prstGeom prst="rect">
            <a:avLst/>
          </a:prstGeom>
          <a:gradFill>
            <a:gsLst>
              <a:gs pos="0">
                <a:srgbClr val="BFCBE6"/>
              </a:gs>
              <a:gs pos="35000">
                <a:srgbClr val="D0D9ED"/>
              </a:gs>
              <a:gs pos="100000">
                <a:srgbClr val="EDF0F7"/>
              </a:gs>
            </a:gsLst>
            <a:lin ang="16200000" scaled="0"/>
          </a:gradFill>
          <a:ln w="9525" cap="flat" cmpd="sng">
            <a:solidFill>
              <a:srgbClr val="7B88A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</a:t>
            </a:r>
            <a:r>
              <a:rPr lang="en-US"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     PRIMARY </a:t>
            </a: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                     </a:t>
            </a:r>
            <a:r>
              <a:rPr lang="en-US"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SECONDARY</a:t>
            </a:r>
            <a:endParaRPr sz="2400" b="1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( no known cause)             ( secondary to an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Also called essential              underlying disease)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HTN                                 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( </a:t>
            </a:r>
            <a:r>
              <a:rPr lang="en-US"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most cases are prim.</a:t>
            </a: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)                                                      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218" name="Google Shape;218;p13"/>
          <p:cNvSpPr/>
          <p:nvPr/>
        </p:nvSpPr>
        <p:spPr>
          <a:xfrm rot="2558473">
            <a:off x="3011491" y="1107787"/>
            <a:ext cx="484496" cy="97833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3"/>
          <p:cNvSpPr/>
          <p:nvPr/>
        </p:nvSpPr>
        <p:spPr>
          <a:xfrm rot="-2674424">
            <a:off x="5410177" y="1102371"/>
            <a:ext cx="484735" cy="9783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Primary HTN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225" name="Google Shape;22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0">
                <a:srgbClr val="BFCBE6"/>
              </a:gs>
              <a:gs pos="35000">
                <a:srgbClr val="D0D9ED"/>
              </a:gs>
              <a:gs pos="100000">
                <a:srgbClr val="EDF0F7"/>
              </a:gs>
            </a:gsLst>
            <a:lin ang="16200000" scaled="0"/>
          </a:gradFill>
          <a:ln w="9525" cap="flat" cmpd="sng">
            <a:solidFill>
              <a:srgbClr val="7B88A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Also called Essential HTN. Etiology not known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342900" lvl="0" indent="-412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Most cases are primary HTN( &gt;90%)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342900" lvl="0" indent="-412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Not due to any underlying disease, but the following may contribute to it :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</a:t>
            </a:r>
            <a:b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</a:b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  </a:t>
            </a:r>
            <a:r>
              <a:rPr lang="en-US"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genetics, obesity, high salt intake, alcohol,</a:t>
            </a:r>
            <a:endParaRPr sz="2400" b="1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       smoking.</a:t>
            </a:r>
            <a:endParaRPr sz="2400" b="1">
              <a:latin typeface="Roboto Serif"/>
              <a:ea typeface="Roboto Serif"/>
              <a:cs typeface="Roboto Serif"/>
              <a:sym typeface="Roboto Serif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endParaRPr sz="2400" b="1"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Secondary HTN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231" name="Google Shape;23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gradFill>
            <a:gsLst>
              <a:gs pos="0">
                <a:srgbClr val="BFCBE6"/>
              </a:gs>
              <a:gs pos="35000">
                <a:srgbClr val="D0D9ED"/>
              </a:gs>
              <a:gs pos="100000">
                <a:srgbClr val="EDF0F7"/>
              </a:gs>
            </a:gsLst>
            <a:lin ang="16200000" scaled="0"/>
          </a:gradFill>
          <a:ln w="9525" cap="flat" cmpd="sng">
            <a:solidFill>
              <a:srgbClr val="7B88A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Secondary to some other disease</a:t>
            </a:r>
            <a:endParaRPr sz="2400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Accounts for less than 10% of HTN cases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                  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 b="1" u="sng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Renal etiologies</a:t>
            </a:r>
            <a:r>
              <a:rPr lang="en-US"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:</a:t>
            </a: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Commonest etiology of secondary HTN is renal disease : </a:t>
            </a:r>
            <a:endParaRPr sz="2400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Chronic renal failure ( due to any cause)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Renal artery stenosis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DM nephropathy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Polycystic kidney disease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gradFill>
            <a:gsLst>
              <a:gs pos="0">
                <a:srgbClr val="BFCBE6"/>
              </a:gs>
              <a:gs pos="35000">
                <a:srgbClr val="D0D9ED"/>
              </a:gs>
              <a:gs pos="100000">
                <a:srgbClr val="EDF0F7"/>
              </a:gs>
            </a:gsLst>
            <a:lin ang="16200000" scaled="0"/>
          </a:gradFill>
          <a:ln w="9525" cap="flat" cmpd="sng">
            <a:solidFill>
              <a:srgbClr val="7B88A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2) </a:t>
            </a:r>
            <a:r>
              <a:rPr lang="en-US" sz="2400" b="1" u="sng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Endocrine Causes </a:t>
            </a:r>
            <a:r>
              <a:rPr lang="en-US"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:</a:t>
            </a:r>
            <a:endParaRPr sz="2400" b="1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* Excess cortisol (Cushing’s disease)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* Excess aldosterone ( Conn’s syndrome)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* Excess noradrenaline ( Pheochromocytoma)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        ( all above are adrenal diseases)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3) </a:t>
            </a:r>
            <a:r>
              <a:rPr lang="en-US" sz="2400" b="1" u="sng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Drugs &amp; Meds</a:t>
            </a:r>
            <a:r>
              <a:rPr lang="en-US"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. :</a:t>
            </a:r>
            <a:endParaRPr sz="2400" b="1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* NSAIDs, * Steroids, * Estrogens, * Flu &amp; cold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 meds ( will worsen HTN), * Cocaine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endParaRPr sz="2400" u="sng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Imagine kidney and adrenal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pic>
        <p:nvPicPr>
          <p:cNvPr id="243" name="Google Shape;243;p17" descr="C:\Users\wfarooqi\Desktop\rein_surrenale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91850" y="2275150"/>
            <a:ext cx="2160300" cy="36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457200" lvl="1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  <a:p>
            <a:pPr marL="457200" lvl="1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>
                <a:latin typeface="Roboto Serif SemiBold"/>
                <a:ea typeface="Roboto Serif SemiBold"/>
                <a:cs typeface="Roboto Serif SemiBold"/>
                <a:sym typeface="Roboto Serif SemiBold"/>
              </a:rPr>
              <a:t>WHEN TO SUSPECT SEC. HTN?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7142"/>
              <a:buFont typeface="Calibri"/>
              <a:buNone/>
            </a:pPr>
            <a:endParaRPr/>
          </a:p>
        </p:txBody>
      </p:sp>
      <p:sp>
        <p:nvSpPr>
          <p:cNvPr id="249" name="Google Shape;24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gradFill>
            <a:gsLst>
              <a:gs pos="0">
                <a:srgbClr val="BFCBE6"/>
              </a:gs>
              <a:gs pos="35000">
                <a:srgbClr val="D0D9ED"/>
              </a:gs>
              <a:gs pos="100000">
                <a:srgbClr val="EDF0F7"/>
              </a:gs>
            </a:gsLst>
            <a:lin ang="16200000" scaled="0"/>
          </a:gradFill>
          <a:ln w="9525" cap="flat" cmpd="sng">
            <a:solidFill>
              <a:srgbClr val="7B88A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1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971550" lvl="1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1) Young age ( less than 30 yrs)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971550" lvl="1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2) HTN not responding to max. therapy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971550" lvl="1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3) Clinical features of the secondary causes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971550" lvl="1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( acromegaly, Cushing’s etc)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971550" lvl="1" indent="-514350" algn="l" rtl="0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>
            <a:spLocks noGrp="1"/>
          </p:cNvSpPr>
          <p:nvPr>
            <p:ph type="title"/>
          </p:nvPr>
        </p:nvSpPr>
        <p:spPr>
          <a:xfrm>
            <a:off x="457200" y="207913"/>
            <a:ext cx="8229600" cy="1143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S/S of HTN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255" name="Google Shape;255;p19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229600" cy="4525963"/>
          </a:xfrm>
          <a:prstGeom prst="rect">
            <a:avLst/>
          </a:prstGeom>
          <a:gradFill>
            <a:gsLst>
              <a:gs pos="0">
                <a:srgbClr val="BFCBE6"/>
              </a:gs>
              <a:gs pos="35000">
                <a:srgbClr val="D0D9ED"/>
              </a:gs>
              <a:gs pos="100000">
                <a:srgbClr val="EDF0F7"/>
              </a:gs>
            </a:gsLst>
            <a:lin ang="16200000" scaled="0"/>
          </a:gradFill>
          <a:ln w="9525" cap="flat" cmpd="sng">
            <a:solidFill>
              <a:srgbClr val="7B88A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Very non-specific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Asymptomatic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Headache, dizziness, body pain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Sec. HTN: features of the underlying disease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Severe rise in BP can present as angina/MI, CHF, stroke/TIA, altered mental status (encephalopathy)              hypertensive crisis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256" name="Google Shape;256;p19"/>
          <p:cNvSpPr/>
          <p:nvPr/>
        </p:nvSpPr>
        <p:spPr>
          <a:xfrm>
            <a:off x="4031375" y="4253963"/>
            <a:ext cx="838200" cy="24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Physical Exam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262" name="Google Shape;262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gradFill>
            <a:gsLst>
              <a:gs pos="0">
                <a:srgbClr val="BFCBE6"/>
              </a:gs>
              <a:gs pos="35000">
                <a:srgbClr val="D0D9ED"/>
              </a:gs>
              <a:gs pos="100000">
                <a:srgbClr val="EDF0F7"/>
              </a:gs>
            </a:gsLst>
            <a:lin ang="16200000" scaled="0"/>
          </a:gradFill>
          <a:ln w="9525" cap="flat" cmpd="sng">
            <a:solidFill>
              <a:srgbClr val="7B88A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Do a detailed examination at the first visit.</a:t>
            </a:r>
            <a:endParaRPr sz="2400" b="1">
              <a:latin typeface="Roboto Serif"/>
              <a:ea typeface="Roboto Serif"/>
              <a:cs typeface="Roboto Serif"/>
              <a:sym typeface="Roboto Serif"/>
            </a:endParaRPr>
          </a:p>
          <a:p>
            <a:pPr marL="514350" lvl="0" indent="-463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AutoNum type="arabicParenR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Check the pulses, cardiac examination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514350" lvl="0" indent="-463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AutoNum type="arabicParenR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Examine for any S/S of stroke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514350" lvl="0" indent="-463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AutoNum type="arabicParenR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Examine the eyes for retinopathy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514350" lvl="0" indent="-463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AutoNum type="arabicParenR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Examine the heart for murmurs, CHF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514350" lvl="0" indent="-463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AutoNum type="arabicParenR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Auscultate the abdomen for renal artery bruit ( occurs in renal artery stenosis)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514350" lvl="0" indent="-46355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Roboto Serif Medium"/>
              <a:buAutoNum type="arabicParenR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Look for features of Cushing’s, acromegaly etc. if you suspect  these.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LATEST  DEFINITIONS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153" name="Google Shape;153;p3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  <a:prstGeom prst="rect">
            <a:avLst/>
          </a:prstGeom>
          <a:gradFill>
            <a:gsLst>
              <a:gs pos="0">
                <a:srgbClr val="BFCBE6"/>
              </a:gs>
              <a:gs pos="35000">
                <a:srgbClr val="D0D9ED"/>
              </a:gs>
              <a:gs pos="100000">
                <a:srgbClr val="EDF0F7"/>
              </a:gs>
            </a:gsLst>
            <a:lin ang="16200000" scaled="0"/>
          </a:gradFill>
          <a:ln w="9525" cap="flat" cmpd="sng">
            <a:solidFill>
              <a:srgbClr val="7B88A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 Serif Medium"/>
              <a:buChar char="●"/>
            </a:pPr>
            <a:r>
              <a:rPr lang="en-US" sz="2400" dirty="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According to A.C.C. ( American college of cardiology) &amp; AHA ( American heart association)           </a:t>
            </a:r>
            <a:endParaRPr sz="2400" dirty="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</a:pPr>
            <a:r>
              <a:rPr lang="en-US" sz="2400" dirty="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	Normal BP : 120/80 or less</a:t>
            </a:r>
            <a:endParaRPr sz="2400" dirty="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</a:pPr>
            <a:r>
              <a:rPr lang="en-US" sz="2400" dirty="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	If systolic BP is between 120 &amp; 130, its now 	called “elevated BP”.</a:t>
            </a:r>
            <a:endParaRPr sz="2400" dirty="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</a:pPr>
            <a:r>
              <a:rPr lang="en-US" sz="2400" dirty="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	Stage 1 HTN: Sys. 130 -140 , diastolic 80 to 90</a:t>
            </a:r>
            <a:endParaRPr sz="2400" dirty="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</a:pPr>
            <a:r>
              <a:rPr lang="en-US" sz="2400" dirty="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	Stage 2 HTN: Sys. 140 or more, diastolic 90 or 	more</a:t>
            </a:r>
            <a:endParaRPr sz="2400" dirty="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154" name="Google Shape;154;p3"/>
          <p:cNvSpPr/>
          <p:nvPr/>
        </p:nvSpPr>
        <p:spPr>
          <a:xfrm>
            <a:off x="2956068" y="2514600"/>
            <a:ext cx="3321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HYPERTENSIVE RETINOPATHY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268" name="Google Shape;268;p21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410200"/>
          </a:xfrm>
          <a:prstGeom prst="rect">
            <a:avLst/>
          </a:prstGeom>
          <a:gradFill>
            <a:gsLst>
              <a:gs pos="0">
                <a:srgbClr val="BFCBE6"/>
              </a:gs>
              <a:gs pos="35000">
                <a:srgbClr val="D0D9ED"/>
              </a:gs>
              <a:gs pos="100000">
                <a:srgbClr val="EDF0F7"/>
              </a:gs>
            </a:gsLst>
            <a:lin ang="16200000" scaled="0"/>
          </a:gradFill>
          <a:ln w="9525" cap="flat" cmpd="sng">
            <a:solidFill>
              <a:srgbClr val="7B88A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Divided into 4 grades , based on severity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Grade 1: Retinal vessels become less clear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Grade 2:  A-V nipping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Grade 3: Edema, hemorrhages, Copper wiring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Grade 4: Optic disc edema, silver wiring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DON’T MEMORIZE THIS !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Routine investigations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274" name="Google Shape;2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0">
                <a:srgbClr val="BFCBE6"/>
              </a:gs>
              <a:gs pos="35000">
                <a:srgbClr val="D0D9ED"/>
              </a:gs>
              <a:gs pos="100000">
                <a:srgbClr val="EDF0F7"/>
              </a:gs>
            </a:gsLst>
            <a:lin ang="16200000" scaled="0"/>
          </a:gradFill>
          <a:ln w="9525" cap="flat" cmpd="sng">
            <a:solidFill>
              <a:srgbClr val="7B88A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CBC, urea, creatinine, electrolytes, lipid profile, ECG, blood sugar, urinalysis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34290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If secondary HTN is suspected            order further tests accordingly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34290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ECG may show left ventricular hypertrophy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342900" lvl="0" indent="-29210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High creatinine           suspect renal pathology 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275" name="Google Shape;275;p22"/>
          <p:cNvSpPr/>
          <p:nvPr/>
        </p:nvSpPr>
        <p:spPr>
          <a:xfrm rot="10800000" flipH="1">
            <a:off x="5793400" y="2611925"/>
            <a:ext cx="838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2"/>
          <p:cNvSpPr/>
          <p:nvPr/>
        </p:nvSpPr>
        <p:spPr>
          <a:xfrm>
            <a:off x="3431225" y="4061950"/>
            <a:ext cx="762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TREATMENT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282" name="Google Shape;282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0">
                <a:srgbClr val="BFCBE6"/>
              </a:gs>
              <a:gs pos="35000">
                <a:srgbClr val="D0D9ED"/>
              </a:gs>
              <a:gs pos="100000">
                <a:srgbClr val="EDF0F7"/>
              </a:gs>
            </a:gsLst>
            <a:lin ang="16200000" scaled="0"/>
          </a:gradFill>
          <a:ln w="9525" cap="flat" cmpd="sng">
            <a:solidFill>
              <a:srgbClr val="7B88A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Char char="●"/>
            </a:pPr>
            <a:r>
              <a:rPr lang="en-US" sz="2400" i="1" u="sng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Aim of BP </a:t>
            </a: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: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      * &lt; 120/80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     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Rx  contd.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288" name="Google Shape;288;p2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  <a:prstGeom prst="rect">
            <a:avLst/>
          </a:prstGeom>
          <a:gradFill>
            <a:gsLst>
              <a:gs pos="0">
                <a:srgbClr val="BFCBE6"/>
              </a:gs>
              <a:gs pos="35000">
                <a:srgbClr val="D0D9ED"/>
              </a:gs>
              <a:gs pos="100000">
                <a:srgbClr val="EDF0F7"/>
              </a:gs>
            </a:gsLst>
            <a:lin ang="16200000" scaled="0"/>
          </a:gradFill>
          <a:ln w="9525" cap="flat" cmpd="sng">
            <a:solidFill>
              <a:srgbClr val="7B88A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1) First, a trial of diet &amp; exercise for about 2 months ( depending on the BP)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* low salt diet  * wt. reduction * exercise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* eat more fruits &amp; vegetables * stop smoking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2) Add medicine if the above fails.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3) Start with 1 medicine and gradually go to the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max. dose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4) </a:t>
            </a:r>
            <a:r>
              <a:rPr lang="en-US" sz="2400" b="1" i="1" u="sng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Give at least 2-3 wks for a medicine to work </a:t>
            </a:r>
            <a:endParaRPr sz="2400" b="1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en-US"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     </a:t>
            </a:r>
            <a:r>
              <a:rPr lang="en-US" sz="2400" b="1" u="sng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fully</a:t>
            </a: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. Then add another medicine if needed.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DRUGS FOR HTN</a:t>
            </a:r>
            <a:endParaRPr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294" name="Google Shape;294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0">
                <a:srgbClr val="BFCBE6"/>
              </a:gs>
              <a:gs pos="35000">
                <a:srgbClr val="D0D9ED"/>
              </a:gs>
              <a:gs pos="100000">
                <a:srgbClr val="EDF0F7"/>
              </a:gs>
            </a:gsLst>
            <a:lin ang="16200000" scaled="0"/>
          </a:gradFill>
          <a:ln w="9525" cap="flat" cmpd="sng">
            <a:solidFill>
              <a:srgbClr val="7B88A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AutoNum type="arabicParenR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Diuretics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514350" lvl="0" indent="-463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AutoNum type="arabicParenR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ACE inhibitors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514350" lvl="0" indent="-463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AutoNum type="arabicParenR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ARBs (angiotensin receptor blockers)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514350" lvl="0" indent="-463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AutoNum type="arabicParenR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Beta blockers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514350" lvl="0" indent="-463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AutoNum type="arabicParenR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Ca. channel blockers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514350" lvl="0" indent="-46355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Roboto Serif Medium"/>
              <a:buAutoNum type="arabicParenR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Others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9" name="Google Shape;299;p26"/>
          <p:cNvGraphicFramePr/>
          <p:nvPr/>
        </p:nvGraphicFramePr>
        <p:xfrm>
          <a:off x="2514600" y="613450"/>
          <a:ext cx="4494500" cy="5578500"/>
        </p:xfrm>
        <a:graphic>
          <a:graphicData uri="http://schemas.openxmlformats.org/drawingml/2006/table">
            <a:tbl>
              <a:tblPr firstRow="1" firstCol="1" bandRow="1">
                <a:noFill/>
                <a:tableStyleId>{73053B05-F541-4BDD-A81F-9BED45F084D4}</a:tableStyleId>
              </a:tblPr>
              <a:tblGrid>
                <a:gridCol w="112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 </a:t>
                      </a:r>
                      <a:r>
                        <a:rPr lang="en-US" sz="800" u="none" strike="noStrike" cap="none"/>
                        <a:t>DRUG  CLASS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  EXAMPLES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     COMMON SIDE</a:t>
                      </a:r>
                      <a:endParaRPr sz="6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          EFFECTS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   AVOID  IN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  </a:t>
                      </a:r>
                      <a:r>
                        <a:rPr lang="en-US" sz="800" u="none" strike="noStrike" cap="none"/>
                        <a:t> DIURETICS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THIAZIDES 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WEAKNESS, HYPOKALEMIA, HYPERGLYCEMIA, HIGH CHOLESTEROL, HIGH URIC ACID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DM, GOUT, HIGH CHOLESTEROL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6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ACE INHIBITORS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CAPTOPRIL, ENALAPRIL, LISINOPRIL, RAMIPRIL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DRY COUGH, RASH, ANGIOEDEMA,HYPERKALEMIA, HIGH CREATININE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PREGNANCY, RENAL ARTERY STENOSIS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     </a:t>
                      </a:r>
                      <a:r>
                        <a:rPr lang="en-US" sz="800" u="none" strike="noStrike" cap="none"/>
                        <a:t>ARBs</a:t>
                      </a:r>
                      <a:endParaRPr sz="6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 (angiotensin receptor blockers)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VALSARTAN, CANDESARTAN etc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ALLERGIC REACTIONS</a:t>
                      </a:r>
                      <a:endParaRPr sz="6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6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( DON’T CAUSE COUGH)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SAME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2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BETA BLOCKERS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PROPRANOLOL, BISOPROLOL, ATENOLOL, METOPROLOL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BRADYCARDIA, BRONCHOSPASM, WEAKNESS, IMPOTENCE, VASOSPASM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ASTHMA/COPD, PVD, DM, HEART BLOCK, ACUTE CHF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CALCIUM CHANNEL BLOCKERS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AMLODIPINE, VERAPAMIL, DILTIAZEM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CONSTIPATION , BRADYCARDIA &amp; HEART BLOCK (VERAPAMIL),  PEDAL  EDEMA, HEADACHE,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CHF, HEART BLOCK &amp; BRADYCARDIA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OTHERS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METHYLDOPA, ALPHA BLOCKERS, HYDRALAZINE, CLONIDINE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VARIOUS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950" marR="369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GUIDELINES TO START Rx.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305" name="Google Shape;305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0">
                <a:srgbClr val="BFCBE6"/>
              </a:gs>
              <a:gs pos="35000">
                <a:srgbClr val="D0D9ED"/>
              </a:gs>
              <a:gs pos="100000">
                <a:srgbClr val="EDF0F7"/>
              </a:gs>
            </a:gsLst>
            <a:lin ang="16200000" scaled="0"/>
          </a:gradFill>
          <a:ln w="9525" cap="flat" cmpd="sng">
            <a:solidFill>
              <a:srgbClr val="7B88A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Suggested by </a:t>
            </a:r>
            <a:r>
              <a:rPr lang="en-US"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N</a:t>
            </a: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ational </a:t>
            </a:r>
            <a:r>
              <a:rPr lang="en-US"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I</a:t>
            </a: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nstitute of </a:t>
            </a:r>
            <a:r>
              <a:rPr lang="en-US"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C</a:t>
            </a: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linical 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</a:t>
            </a:r>
            <a:r>
              <a:rPr lang="en-US"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E</a:t>
            </a: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xcellence , U.K. ( </a:t>
            </a:r>
            <a:r>
              <a:rPr lang="en-US"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NICE </a:t>
            </a: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guidelines)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514350" lvl="0" indent="-463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AutoNum type="arabicParenR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Age &lt; 55 or white race :   ACE or ARB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514350" lvl="0" indent="-463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AutoNum type="arabicParenR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Age &gt; 55, black race : Calcium channel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 blocker or diuretic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These are just “guidelines”, &amp; they are different in different countries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SPECIAL  SITUATIONS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311" name="Google Shape;31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0">
                <a:srgbClr val="BFCBE6"/>
              </a:gs>
              <a:gs pos="35000">
                <a:srgbClr val="D0D9ED"/>
              </a:gs>
              <a:gs pos="100000">
                <a:srgbClr val="EDF0F7"/>
              </a:gs>
            </a:gsLst>
            <a:lin ang="16200000" scaled="0"/>
          </a:gradFill>
          <a:ln w="9525" cap="flat" cmpd="sng">
            <a:solidFill>
              <a:srgbClr val="7B88A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4724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Serif Medium"/>
              <a:buAutoNum type="arabicParenR"/>
            </a:pPr>
            <a:r>
              <a:rPr lang="en-US" sz="23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HTN w/ DM :   First choice ACE or ARB</a:t>
            </a:r>
            <a:endParaRPr sz="23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514350" lvl="0" indent="-4724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Serif Medium"/>
              <a:buAutoNum type="arabicParenR"/>
            </a:pPr>
            <a:r>
              <a:rPr lang="en-US" sz="23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HTN w/ IHD :  First choice is beta blocker , ACEI</a:t>
            </a:r>
            <a:endParaRPr sz="23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514350" lvl="0" indent="-4724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Serif Medium"/>
              <a:buAutoNum type="arabicParenR"/>
            </a:pPr>
            <a:r>
              <a:rPr lang="en-US" sz="23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HTN w/ pregnancy: Methyldopa(aldomet), hydralazine, labetolol ( all safe)</a:t>
            </a:r>
            <a:endParaRPr sz="23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3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</a:t>
            </a:r>
            <a:r>
              <a:rPr lang="en-US" sz="23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 </a:t>
            </a:r>
            <a:r>
              <a:rPr lang="en-US" sz="2300" b="1" u="sng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ACEI  AND ARBs  ABSOLUTELY  “NO ” IN PREG.&amp; Bilateral renal artery stenosis</a:t>
            </a:r>
            <a:endParaRPr sz="2300" b="1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3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4) Patient w/ high sympathetic activity (tachycardia, anxious looking, </a:t>
            </a:r>
            <a:endParaRPr sz="2300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en-US" sz="23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hyperthyroid           beta blocker is better</a:t>
            </a:r>
            <a:endParaRPr sz="23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312" name="Google Shape;312;p28"/>
          <p:cNvSpPr/>
          <p:nvPr/>
        </p:nvSpPr>
        <p:spPr>
          <a:xfrm>
            <a:off x="2654775" y="5292275"/>
            <a:ext cx="6858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 txBox="1">
            <a:spLocks noGrp="1"/>
          </p:cNvSpPr>
          <p:nvPr>
            <p:ph type="title"/>
          </p:nvPr>
        </p:nvSpPr>
        <p:spPr>
          <a:xfrm>
            <a:off x="640750" y="157838"/>
            <a:ext cx="8229600" cy="1143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SOME IMPORTANT POINTS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318" name="Google Shape;318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0">
                <a:srgbClr val="BFCBE6"/>
              </a:gs>
              <a:gs pos="35000">
                <a:srgbClr val="D0D9ED"/>
              </a:gs>
              <a:gs pos="100000">
                <a:srgbClr val="EDF0F7"/>
              </a:gs>
            </a:gsLst>
            <a:lin ang="16200000" scaled="0"/>
          </a:gradFill>
          <a:ln w="9525" cap="flat" cmpd="sng">
            <a:solidFill>
              <a:srgbClr val="7B88A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AutoNum type="arabicParenR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Avoid beta blockers in asthma/COPD, heart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severe bradycardia/heart blocks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2) Avoid beta blockers in DM ( they mask the S/S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of hypoglycemia). Not an absolute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contraindication.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3) Never stop beta blockers suddenly. Always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taper.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HYPERTENSIVE  CRISIS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324" name="Google Shape;324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0">
                <a:srgbClr val="BFCBE6"/>
              </a:gs>
              <a:gs pos="35000">
                <a:srgbClr val="D0D9ED"/>
              </a:gs>
              <a:gs pos="100000">
                <a:srgbClr val="EDF0F7"/>
              </a:gs>
            </a:gsLst>
            <a:lin ang="16200000" scaled="0"/>
          </a:gradFill>
          <a:ln w="9525" cap="flat" cmpd="sng">
            <a:solidFill>
              <a:srgbClr val="7B88A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Very high BP, systolic usually &gt; 180 &amp; diast. &gt; 120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BP should be lowered gradually over few hours, to about 110-100 Diastolic.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Oral medicines can be given ( but not TAHT-AL LISAAN !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Char char="●"/>
            </a:pPr>
            <a:r>
              <a:rPr lang="en-US" sz="2400" b="1" u="sng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HTN emergency needs ICU admission &amp; i.v. meds.</a:t>
            </a:r>
            <a:endParaRPr sz="2400" b="1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* nitroglycerin    * nitroprusside 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592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* i.v. hydralazine   * Nicardipine    * labetolol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REMEMBER !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160" name="Google Shape;16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0">
                <a:srgbClr val="BFCBE6"/>
              </a:gs>
              <a:gs pos="35000">
                <a:srgbClr val="D0D9ED"/>
              </a:gs>
              <a:gs pos="100000">
                <a:srgbClr val="EDF0F7"/>
              </a:gs>
            </a:gsLst>
            <a:lin ang="16200000" scaled="0"/>
          </a:gradFill>
          <a:ln w="9525" cap="flat" cmpd="sng">
            <a:solidFill>
              <a:srgbClr val="7B88A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dirty="0"/>
          </a:p>
          <a:p>
            <a:pPr marL="7620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The diagnosis of HTN is made if BP is high on 2 different days, and the person should not be under stress or acutely sick.</a:t>
            </a:r>
            <a:endParaRPr sz="2400" dirty="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HYPERTENSIVE CRISIS  (contd.)</a:t>
            </a:r>
            <a:endParaRPr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330" name="Google Shape;330;p31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  <a:prstGeom prst="rect">
            <a:avLst/>
          </a:prstGeom>
          <a:gradFill>
            <a:gsLst>
              <a:gs pos="0">
                <a:srgbClr val="BFCBE6"/>
              </a:gs>
              <a:gs pos="35000">
                <a:srgbClr val="D0D9ED"/>
              </a:gs>
              <a:gs pos="100000">
                <a:srgbClr val="EDF0F7"/>
              </a:gs>
            </a:gsLst>
            <a:lin ang="16200000" scaled="0"/>
          </a:gradFill>
          <a:ln w="9525" cap="flat" cmpd="sng">
            <a:solidFill>
              <a:srgbClr val="7B88A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Don't “reduce” the BP quickly. Reduce by 10% in the first hour, then slowly. Normalisation can occur over few days.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34290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Don’t give sublingual medicines. It will cause sudden drop in BP          can cause ischemia to the brain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342900" lvl="0" indent="-29210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If not treated timely, hypertensive crisis can cause permanent end organ damage.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331" name="Google Shape;331;p31"/>
          <p:cNvSpPr/>
          <p:nvPr/>
        </p:nvSpPr>
        <p:spPr>
          <a:xfrm>
            <a:off x="3888425" y="31242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2"/>
          <p:cNvSpPr txBox="1">
            <a:spLocks noGrp="1"/>
          </p:cNvSpPr>
          <p:nvPr>
            <p:ph type="ctrTitle"/>
          </p:nvPr>
        </p:nvSpPr>
        <p:spPr>
          <a:xfrm>
            <a:off x="3537150" y="2104533"/>
            <a:ext cx="5017500" cy="21051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  <a:latin typeface="Roboto Serif"/>
                <a:ea typeface="Roboto Serif"/>
                <a:cs typeface="Roboto Serif"/>
                <a:sym typeface="Roboto Serif"/>
              </a:rPr>
              <a:t>RENAL ARTERY STENOSIS</a:t>
            </a:r>
            <a:endParaRPr b="1"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337" name="Google Shape;337;p32"/>
          <p:cNvSpPr txBox="1">
            <a:spLocks noGrp="1"/>
          </p:cNvSpPr>
          <p:nvPr>
            <p:ph type="subTitle" idx="1"/>
          </p:nvPr>
        </p:nvSpPr>
        <p:spPr>
          <a:xfrm>
            <a:off x="5083950" y="5233233"/>
            <a:ext cx="3470700" cy="674700"/>
          </a:xfrm>
          <a:prstGeom prst="rect">
            <a:avLst/>
          </a:prstGeom>
          <a:gradFill>
            <a:gsLst>
              <a:gs pos="0">
                <a:srgbClr val="ECD5B4"/>
              </a:gs>
              <a:gs pos="35000">
                <a:srgbClr val="F2E1C9"/>
              </a:gs>
              <a:gs pos="100000">
                <a:srgbClr val="FBF4E9"/>
              </a:gs>
            </a:gsLst>
            <a:lin ang="16200000" scaled="0"/>
          </a:gradFill>
          <a:ln w="9525" cap="flat" cmpd="sng">
            <a:solidFill>
              <a:srgbClr val="A9916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RENAL ARTERY STENOSIS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343" name="Google Shape;343;p3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  <a:prstGeom prst="rect">
            <a:avLst/>
          </a:prstGeom>
          <a:gradFill>
            <a:gsLst>
              <a:gs pos="0">
                <a:srgbClr val="ECD5B4"/>
              </a:gs>
              <a:gs pos="35000">
                <a:srgbClr val="F2E1C9"/>
              </a:gs>
              <a:gs pos="100000">
                <a:srgbClr val="FBF4E9"/>
              </a:gs>
            </a:gsLst>
            <a:lin ang="16200000" scaled="0"/>
          </a:gradFill>
          <a:ln w="9525" cap="flat" cmpd="sng">
            <a:solidFill>
              <a:srgbClr val="A9916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                           </a:t>
            </a:r>
            <a:r>
              <a:rPr lang="en-US" sz="2400" u="sng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Definition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Narrowing or complete stenosis of renal artery.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It can affect one or both arteries.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            </a:t>
            </a:r>
            <a:r>
              <a:rPr lang="en-US" sz="2400" b="1" u="sng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What Happens due to stenosis</a:t>
            </a:r>
            <a:endParaRPr sz="2400" b="1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Stenosis of renal artery         renal ischemia   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Release of renin, angiotensin and then </a:t>
            </a:r>
            <a:endParaRPr sz="2400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aldosterone          all these substances cause vasoconstriction &amp; raise the BP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344" name="Google Shape;344;p33"/>
          <p:cNvSpPr/>
          <p:nvPr/>
        </p:nvSpPr>
        <p:spPr>
          <a:xfrm>
            <a:off x="4327400" y="3950242"/>
            <a:ext cx="489300" cy="24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3"/>
          <p:cNvSpPr/>
          <p:nvPr/>
        </p:nvSpPr>
        <p:spPr>
          <a:xfrm>
            <a:off x="7405920" y="3950247"/>
            <a:ext cx="489300" cy="24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3"/>
          <p:cNvSpPr/>
          <p:nvPr/>
        </p:nvSpPr>
        <p:spPr>
          <a:xfrm>
            <a:off x="2580057" y="4985825"/>
            <a:ext cx="489300" cy="24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ETIOLOGY OF R.A.S.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352" name="Google Shape;352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0">
                <a:srgbClr val="ECD5B4"/>
              </a:gs>
              <a:gs pos="35000">
                <a:srgbClr val="F2E1C9"/>
              </a:gs>
              <a:gs pos="100000">
                <a:srgbClr val="FBF4E9"/>
              </a:gs>
            </a:gsLst>
            <a:lin ang="16200000" scaled="0"/>
          </a:gradFill>
          <a:ln w="9525" cap="flat" cmpd="sng">
            <a:solidFill>
              <a:srgbClr val="A9916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AutoNum type="arabicParenR"/>
            </a:pPr>
            <a:r>
              <a:rPr lang="en-US" sz="2400" u="sng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ATHEROSCLEROSIS</a:t>
            </a: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: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* 85% of RAS cases. More in elderly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* Patient usually has atherosclerosis in other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  vessels also ( C.A.D. &amp; PVD)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2) </a:t>
            </a:r>
            <a:r>
              <a:rPr lang="en-US" sz="2400" u="sng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FIBROMUSCULAR DYSPLASIA</a:t>
            </a: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: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* Thickening of the renal artery wall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* 10% -15% of cases. (</a:t>
            </a:r>
            <a:r>
              <a:rPr lang="en-US"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females, young ppl</a:t>
            </a: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)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WHEN TO SUSPECT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358" name="Google Shape;358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0">
                <a:srgbClr val="ECD5B4"/>
              </a:gs>
              <a:gs pos="35000">
                <a:srgbClr val="F2E1C9"/>
              </a:gs>
              <a:gs pos="100000">
                <a:srgbClr val="FBF4E9"/>
              </a:gs>
            </a:gsLst>
            <a:lin ang="16200000" scaled="0"/>
          </a:gradFill>
          <a:ln w="9525" cap="flat" cmpd="sng">
            <a:solidFill>
              <a:srgbClr val="A9916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Medium"/>
              <a:buAutoNum type="arabicParenR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BP not controlled even with 3 medicines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2) Occurrence of “ flash pulmonary edema”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w/out any cardiac disease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3) </a:t>
            </a:r>
            <a:r>
              <a:rPr lang="en-US"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Abdominal bruit on auscultation</a:t>
            </a:r>
            <a:endParaRPr sz="2400" b="1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4) Affected kidney is smaller than the other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5) HTN in a young person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6) Severe worsening of serum creatinine after starting ACE or ARB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IMAGING FOR R.A.S.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364" name="Google Shape;364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gradFill>
            <a:gsLst>
              <a:gs pos="0">
                <a:srgbClr val="ECD5B4"/>
              </a:gs>
              <a:gs pos="35000">
                <a:srgbClr val="F2E1C9"/>
              </a:gs>
              <a:gs pos="100000">
                <a:srgbClr val="FBF4E9"/>
              </a:gs>
            </a:gsLst>
            <a:lin ang="16200000" scaled="0"/>
          </a:gradFill>
          <a:ln w="9525" cap="flat" cmpd="sng">
            <a:solidFill>
              <a:srgbClr val="A9916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4787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AutoNum type="arabicParenR"/>
            </a:pPr>
            <a:r>
              <a:rPr lang="en-US" sz="2400" b="1" u="sng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Doppler u/s </a:t>
            </a:r>
            <a:r>
              <a:rPr lang="en-US"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:</a:t>
            </a:r>
            <a:endParaRPr sz="2400" b="1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* Initial test    * Non-invasive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2) </a:t>
            </a:r>
            <a:r>
              <a:rPr lang="en-US" sz="2400" b="1" u="sng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MRA/CT: </a:t>
            </a:r>
            <a:r>
              <a:rPr lang="en-US"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(magnetic resonance angiogram)</a:t>
            </a:r>
            <a:endParaRPr sz="2400" b="1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* More clear images   * done if u/s doppler not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 clear    * MRA is also non-invasive like Doppler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3) </a:t>
            </a:r>
            <a:r>
              <a:rPr lang="en-US" sz="2400" b="1" u="sng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Angiogram: </a:t>
            </a:r>
            <a:endParaRPr sz="2400" b="1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* Gold standard, but invasive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* Not the first step test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592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* Done if noninvasive tests are inconclusive.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Angiogram showing renal art. stenosis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pic>
        <p:nvPicPr>
          <p:cNvPr id="370" name="Google Shape;370;p37" descr="C:\Users\wfarooqi\Desktop\b3edfc7e5a322f529650da941535b2_gallery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990600"/>
            <a:ext cx="85344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ANGIOGRAM</a:t>
            </a:r>
            <a:endParaRPr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376" name="Google Shape;376;p3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800599"/>
          </a:xfrm>
          <a:prstGeom prst="rect">
            <a:avLst/>
          </a:prstGeom>
          <a:gradFill>
            <a:gsLst>
              <a:gs pos="0">
                <a:srgbClr val="ECD5B4"/>
              </a:gs>
              <a:gs pos="35000">
                <a:srgbClr val="F2E1C9"/>
              </a:gs>
              <a:gs pos="100000">
                <a:srgbClr val="FBF4E9"/>
              </a:gs>
            </a:gsLst>
            <a:lin ang="16200000" scaled="0"/>
          </a:gradFill>
          <a:ln w="9525" cap="flat" cmpd="sng">
            <a:solidFill>
              <a:srgbClr val="A9916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“String of beads” appearance of renal artery in </a:t>
            </a:r>
            <a:r>
              <a:rPr lang="en-US"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fibromuscular dysplasia</a:t>
            </a:r>
            <a:endParaRPr sz="2400" b="1"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377" name="Google Shape;377;p38" descr="C:\Users\wfarooqi\Desktop\0000000000000000000000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8300" y="2826075"/>
            <a:ext cx="58674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TREATMENT OF R.A.S.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383" name="Google Shape;383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gradFill>
            <a:gsLst>
              <a:gs pos="0">
                <a:srgbClr val="ECD5B4"/>
              </a:gs>
              <a:gs pos="35000">
                <a:srgbClr val="F2E1C9"/>
              </a:gs>
              <a:gs pos="100000">
                <a:srgbClr val="FBF4E9"/>
              </a:gs>
            </a:gsLst>
            <a:lin ang="16200000" scaled="0"/>
          </a:gradFill>
          <a:ln w="9525" cap="flat" cmpd="sng">
            <a:solidFill>
              <a:srgbClr val="A9916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6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117"/>
              <a:buNone/>
            </a:pPr>
            <a:r>
              <a:rPr lang="en-US" sz="3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1) </a:t>
            </a:r>
            <a:r>
              <a:rPr lang="en-US" sz="3400" b="1" u="sng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Atherosclerotic RAS: </a:t>
            </a:r>
            <a:endParaRPr sz="3400" b="1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94117"/>
              <a:buNone/>
            </a:pPr>
            <a:r>
              <a:rPr lang="en-US" sz="3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* BP control w/ meds.    * </a:t>
            </a:r>
            <a:r>
              <a:rPr lang="en-US" sz="3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No ACEI &amp; ARB</a:t>
            </a:r>
            <a:endParaRPr sz="3400" b="1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94117"/>
              <a:buNone/>
            </a:pPr>
            <a:r>
              <a:rPr lang="en-US" sz="3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* Treatment to lower the cholesterol ( because it is due </a:t>
            </a:r>
            <a:endParaRPr sz="3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94117"/>
              <a:buNone/>
            </a:pPr>
            <a:r>
              <a:rPr lang="en-US" sz="3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to atherosclerosis)</a:t>
            </a:r>
            <a:endParaRPr sz="3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94117"/>
              <a:buNone/>
            </a:pPr>
            <a:r>
              <a:rPr lang="en-US" sz="3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* Usually, no surgery or angioplasty ( done only if severe stenosis)</a:t>
            </a:r>
            <a:endParaRPr sz="3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94117"/>
              <a:buNone/>
            </a:pPr>
            <a:endParaRPr sz="3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94117"/>
              <a:buNone/>
            </a:pPr>
            <a:r>
              <a:rPr lang="en-US" sz="3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2) </a:t>
            </a:r>
            <a:r>
              <a:rPr lang="en-US" sz="3400" b="1" u="sng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Fibromuscular Dysplasia:</a:t>
            </a:r>
            <a:endParaRPr sz="3400" b="1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94117"/>
              <a:buNone/>
            </a:pPr>
            <a:r>
              <a:rPr lang="en-US" sz="3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* Dilation of the stenosis by angioplasty wth. or </a:t>
            </a:r>
            <a:endParaRPr sz="3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94117"/>
              <a:buNone/>
            </a:pPr>
            <a:r>
              <a:rPr lang="en-US" sz="3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without stent</a:t>
            </a:r>
            <a:endParaRPr sz="3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94117"/>
              <a:buNone/>
            </a:pPr>
            <a:r>
              <a:rPr lang="en-US" sz="3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</a:t>
            </a:r>
            <a:endParaRPr sz="3400" i="1" u="sng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246153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lvl="0" indent="0" algn="l" rtl="0">
              <a:spcBef>
                <a:spcPts val="544"/>
              </a:spcBef>
              <a:spcAft>
                <a:spcPts val="1200"/>
              </a:spcAft>
              <a:buClr>
                <a:schemeClr val="dk1"/>
              </a:buClr>
              <a:buSzPct val="246153"/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 dirty="0"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383" name="Google Shape;383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gradFill>
            <a:gsLst>
              <a:gs pos="0">
                <a:srgbClr val="ECD5B4"/>
              </a:gs>
              <a:gs pos="35000">
                <a:srgbClr val="F2E1C9"/>
              </a:gs>
              <a:gs pos="100000">
                <a:srgbClr val="FBF4E9"/>
              </a:gs>
            </a:gsLst>
            <a:lin ang="16200000" scaled="0"/>
          </a:gradFill>
          <a:ln w="9525" cap="flat" cmpd="sng">
            <a:solidFill>
              <a:srgbClr val="A9916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117"/>
              <a:buNone/>
            </a:pPr>
            <a:endParaRPr lang="en-US" sz="3400" i="1" u="sng" dirty="0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117"/>
              <a:buNone/>
            </a:pPr>
            <a:endParaRPr lang="en-US" sz="3400" i="1" u="sng" dirty="0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117"/>
              <a:buNone/>
            </a:pPr>
            <a:endParaRPr lang="en-US" sz="3400" i="1" u="sng" dirty="0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117"/>
              <a:buNone/>
            </a:pPr>
            <a:r>
              <a:rPr lang="en-US" sz="3400" b="1" dirty="0">
                <a:solidFill>
                  <a:schemeClr val="tx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T H A N K   Y O U</a:t>
            </a:r>
            <a:endParaRPr sz="3400" b="1" dirty="0">
              <a:solidFill>
                <a:schemeClr val="tx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246153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lvl="0" indent="0" algn="l" rtl="0">
              <a:spcBef>
                <a:spcPts val="544"/>
              </a:spcBef>
              <a:spcAft>
                <a:spcPts val="1200"/>
              </a:spcAft>
              <a:buClr>
                <a:schemeClr val="dk1"/>
              </a:buClr>
              <a:buSzPct val="246153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763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ECD5B4"/>
              </a:gs>
              <a:gs pos="35000">
                <a:srgbClr val="F2E1C9"/>
              </a:gs>
              <a:gs pos="100000">
                <a:srgbClr val="FBF4E9"/>
              </a:gs>
            </a:gsLst>
            <a:lin ang="16200000" scaled="0"/>
          </a:gradFill>
          <a:ln w="9525" cap="flat" cmpd="sng">
            <a:solidFill>
              <a:srgbClr val="A9916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CORRECT WAY OF BP CHECKING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pic>
        <p:nvPicPr>
          <p:cNvPr id="166" name="Google Shape;166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1447800"/>
            <a:ext cx="4419600" cy="5197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72" name="Google Shape;172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0">
                <a:srgbClr val="BFCBE6"/>
              </a:gs>
              <a:gs pos="35000">
                <a:srgbClr val="D0D9ED"/>
              </a:gs>
              <a:gs pos="100000">
                <a:srgbClr val="EDF0F7"/>
              </a:gs>
            </a:gsLst>
            <a:lin ang="16200000" scaled="0"/>
          </a:gradFill>
          <a:ln w="9525" cap="flat" cmpd="sng">
            <a:solidFill>
              <a:srgbClr val="7B88A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412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Beware of “ </a:t>
            </a:r>
            <a:r>
              <a:rPr lang="en-US" sz="2400" i="1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White Coat Hypertension</a:t>
            </a: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”( high BP in doctor’s office).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342900" lvl="0" indent="-412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Sometimes, you may need 24 hrs continuous BP monitoring at home ( ambulatory BP monitoring) to diagnose HTN. 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Roboto Serif SemiBold"/>
                <a:ea typeface="Roboto Serif SemiBold"/>
                <a:cs typeface="Roboto Serif SemiBold"/>
                <a:sym typeface="Roboto Serif SemiBold"/>
              </a:rPr>
              <a:t>24 hrs BP monitoring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pic>
        <p:nvPicPr>
          <p:cNvPr id="178" name="Google Shape;178;p7" descr="C:\Users\wfarooqi\Desktop\blood-pressure-monito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447800"/>
            <a:ext cx="68580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EPIDEMIOLOGY</a:t>
            </a:r>
            <a:endParaRPr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184" name="Google Shape;184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0">
                <a:srgbClr val="BFCBE6"/>
              </a:gs>
              <a:gs pos="35000">
                <a:srgbClr val="D0D9ED"/>
              </a:gs>
              <a:gs pos="100000">
                <a:srgbClr val="EDF0F7"/>
              </a:gs>
            </a:gsLst>
            <a:lin ang="16200000" scaled="0"/>
          </a:gradFill>
          <a:ln w="9525" cap="flat" cmpd="sng">
            <a:solidFill>
              <a:srgbClr val="7B88A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In K.S.A, more than 25% of the adult population has HTN ( saudi medical journal, 2007)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In the U.S., 29% of the adults have HTN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457200" lvl="0" indent="-412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 Serif Medium"/>
              <a:buChar char="●"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Incidence is rising throughout the world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457200" lvl="0" indent="0" algn="l" rtl="0">
              <a:spcBef>
                <a:spcPts val="64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 ( ? Due to lifestyle)</a:t>
            </a:r>
            <a:endParaRPr sz="24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90" name="Google Shape;190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0">
                <a:srgbClr val="BFCBE6"/>
              </a:gs>
              <a:gs pos="35000">
                <a:srgbClr val="D0D9ED"/>
              </a:gs>
              <a:gs pos="100000">
                <a:srgbClr val="EDF0F7"/>
              </a:gs>
            </a:gsLst>
            <a:lin ang="16200000" scaled="0"/>
          </a:gradFill>
          <a:ln w="9525" cap="flat" cmpd="sng">
            <a:solidFill>
              <a:srgbClr val="7B88A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>
              <a:latin typeface="Roboto Serif"/>
              <a:ea typeface="Roboto Serif"/>
              <a:cs typeface="Roboto Serif"/>
              <a:sym typeface="Roboto Serif"/>
            </a:endParaRPr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just" rtl="0">
              <a:spcBef>
                <a:spcPts val="72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                       </a:t>
            </a:r>
            <a:r>
              <a:rPr lang="en-US" sz="36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WHY  IS  HTN  HARMFUL?</a:t>
            </a:r>
            <a:endParaRPr b="1"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EF9386"/>
              </a:buClr>
              <a:buSzPts val="4100"/>
              <a:buFont typeface="Lucida Sans"/>
              <a:buNone/>
            </a:pPr>
            <a:endParaRPr/>
          </a:p>
        </p:txBody>
      </p:sp>
      <p:sp>
        <p:nvSpPr>
          <p:cNvPr id="196" name="Google Shape;196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r" rtl="1">
              <a:spcBef>
                <a:spcPts val="0"/>
              </a:spcBef>
              <a:spcAft>
                <a:spcPts val="1200"/>
              </a:spcAft>
              <a:buSzPts val="1820"/>
              <a:buNone/>
            </a:pPr>
            <a:endParaRPr/>
          </a:p>
        </p:txBody>
      </p:sp>
      <p:pic>
        <p:nvPicPr>
          <p:cNvPr id="197" name="Google Shape;197;p10" descr="http://image.slidesharecdn.com/htn-140115103100-phpapp02/95/hypertension-19-638.jpg?cb=13900205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36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1786</Words>
  <Application>Microsoft Office PowerPoint</Application>
  <PresentationFormat>On-screen Show (4:3)</PresentationFormat>
  <Paragraphs>273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Roboto Serif SemiBold</vt:lpstr>
      <vt:lpstr>Lato</vt:lpstr>
      <vt:lpstr>Arial</vt:lpstr>
      <vt:lpstr>Roboto Serif Medium</vt:lpstr>
      <vt:lpstr>Roboto Serif</vt:lpstr>
      <vt:lpstr>Calibri</vt:lpstr>
      <vt:lpstr>Montserrat</vt:lpstr>
      <vt:lpstr>Lucida Sans</vt:lpstr>
      <vt:lpstr>Focus</vt:lpstr>
      <vt:lpstr>HTN &amp; RENAL ARTERY STENOSIS</vt:lpstr>
      <vt:lpstr>LATEST  DEFINITIONS</vt:lpstr>
      <vt:lpstr>REMEMBER !</vt:lpstr>
      <vt:lpstr>CORRECT WAY OF BP CHECKING</vt:lpstr>
      <vt:lpstr>PowerPoint Presentation</vt:lpstr>
      <vt:lpstr>24 hrs BP monitoring</vt:lpstr>
      <vt:lpstr>EPIDEMIOLOGY</vt:lpstr>
      <vt:lpstr>PowerPoint Presentation</vt:lpstr>
      <vt:lpstr>PowerPoint Presentation</vt:lpstr>
      <vt:lpstr>TERMS IN HTN</vt:lpstr>
      <vt:lpstr>PowerPoint Presentation</vt:lpstr>
      <vt:lpstr>TYPES OF HTN </vt:lpstr>
      <vt:lpstr>Primary HTN</vt:lpstr>
      <vt:lpstr>Secondary HTN</vt:lpstr>
      <vt:lpstr>PowerPoint Presentation</vt:lpstr>
      <vt:lpstr>Imagine kidney and adrenal</vt:lpstr>
      <vt:lpstr> WHEN TO SUSPECT SEC. HTN? </vt:lpstr>
      <vt:lpstr>S/S of HTN</vt:lpstr>
      <vt:lpstr>Physical Exam</vt:lpstr>
      <vt:lpstr>HYPERTENSIVE RETINOPATHY</vt:lpstr>
      <vt:lpstr>Routine investigations</vt:lpstr>
      <vt:lpstr>TREATMENT</vt:lpstr>
      <vt:lpstr>Rx  contd.</vt:lpstr>
      <vt:lpstr>DRUGS FOR HTN</vt:lpstr>
      <vt:lpstr>PowerPoint Presentation</vt:lpstr>
      <vt:lpstr>GUIDELINES TO START Rx.</vt:lpstr>
      <vt:lpstr>SPECIAL  SITUATIONS</vt:lpstr>
      <vt:lpstr>SOME IMPORTANT POINTS</vt:lpstr>
      <vt:lpstr>HYPERTENSIVE  CRISIS</vt:lpstr>
      <vt:lpstr>HYPERTENSIVE CRISIS  (contd.)</vt:lpstr>
      <vt:lpstr>RENAL ARTERY STENOSIS</vt:lpstr>
      <vt:lpstr>RENAL ARTERY STENOSIS</vt:lpstr>
      <vt:lpstr>ETIOLOGY OF R.A.S.</vt:lpstr>
      <vt:lpstr>WHEN TO SUSPECT</vt:lpstr>
      <vt:lpstr>IMAGING FOR R.A.S.</vt:lpstr>
      <vt:lpstr>Angiogram showing renal art. stenosis</vt:lpstr>
      <vt:lpstr>ANGIOGRAM</vt:lpstr>
      <vt:lpstr>TREATMENT OF R.A.S.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HTN &amp; RENAL ARTERY STENOSIS</dc:title>
  <dc:creator>Waqar Farooqi</dc:creator>
  <cp:lastModifiedBy>Medicine Department</cp:lastModifiedBy>
  <cp:revision>2</cp:revision>
  <dcterms:created xsi:type="dcterms:W3CDTF">2006-08-16T00:00:00Z</dcterms:created>
  <dcterms:modified xsi:type="dcterms:W3CDTF">2024-03-07T06:19:59Z</dcterms:modified>
</cp:coreProperties>
</file>