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57" r:id="rId3"/>
    <p:sldId id="258" r:id="rId4"/>
    <p:sldId id="259" r:id="rId5"/>
    <p:sldId id="260" r:id="rId6"/>
    <p:sldId id="261" r:id="rId7"/>
    <p:sldId id="298" r:id="rId8"/>
    <p:sldId id="262" r:id="rId9"/>
    <p:sldId id="263" r:id="rId10"/>
    <p:sldId id="265" r:id="rId11"/>
    <p:sldId id="353" r:id="rId12"/>
    <p:sldId id="267" r:id="rId13"/>
    <p:sldId id="268" r:id="rId14"/>
    <p:sldId id="269" r:id="rId15"/>
    <p:sldId id="328" r:id="rId16"/>
    <p:sldId id="270" r:id="rId17"/>
    <p:sldId id="339" r:id="rId18"/>
    <p:sldId id="271" r:id="rId19"/>
    <p:sldId id="272" r:id="rId20"/>
    <p:sldId id="273" r:id="rId21"/>
    <p:sldId id="342" r:id="rId22"/>
    <p:sldId id="323" r:id="rId23"/>
    <p:sldId id="352" r:id="rId24"/>
    <p:sldId id="275" r:id="rId25"/>
    <p:sldId id="296" r:id="rId26"/>
    <p:sldId id="274" r:id="rId27"/>
    <p:sldId id="292" r:id="rId28"/>
    <p:sldId id="324" r:id="rId29"/>
    <p:sldId id="343" r:id="rId30"/>
    <p:sldId id="344" r:id="rId31"/>
    <p:sldId id="346" r:id="rId32"/>
    <p:sldId id="334" r:id="rId33"/>
    <p:sldId id="332" r:id="rId34"/>
    <p:sldId id="277" r:id="rId35"/>
    <p:sldId id="333" r:id="rId36"/>
    <p:sldId id="278" r:id="rId37"/>
    <p:sldId id="338" r:id="rId38"/>
    <p:sldId id="279" r:id="rId39"/>
    <p:sldId id="335" r:id="rId40"/>
    <p:sldId id="354" r:id="rId41"/>
    <p:sldId id="355" r:id="rId42"/>
    <p:sldId id="356" r:id="rId43"/>
    <p:sldId id="357" r:id="rId44"/>
    <p:sldId id="358" r:id="rId45"/>
    <p:sldId id="280" r:id="rId46"/>
    <p:sldId id="281" r:id="rId47"/>
    <p:sldId id="282" r:id="rId48"/>
    <p:sldId id="283" r:id="rId49"/>
    <p:sldId id="294" r:id="rId50"/>
    <p:sldId id="284" r:id="rId51"/>
    <p:sldId id="285" r:id="rId52"/>
    <p:sldId id="308" r:id="rId53"/>
    <p:sldId id="286" r:id="rId54"/>
    <p:sldId id="287" r:id="rId55"/>
    <p:sldId id="295" r:id="rId56"/>
    <p:sldId id="299" r:id="rId57"/>
    <p:sldId id="361" r:id="rId58"/>
    <p:sldId id="362" r:id="rId59"/>
    <p:sldId id="363" r:id="rId60"/>
    <p:sldId id="329" r:id="rId61"/>
    <p:sldId id="316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1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24T14:55:09.52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2070 551 24575,'-30'9'0,"-36"5"0,-19 6 0,-6 13 0,3 3 0,-142 81 0,183-88 0,1 2 0,1 1 0,2 2 0,2 3 0,-47 51 0,33-23 0,2 2 0,-74 124 0,-247 376 0,348-530 0,-16 32 0,2 1 0,4 3 0,-39 109 0,57-131 0,2 1 0,-9 58 0,-9 111 0,15-83 0,-112 778-130,81-548-603,16 2 0,20 514 0,23-744 683,6 0 0,7-1 0,6-1 0,5-1 0,77 199-1,-15-109-49,10-4 0,167 263 0,-187-344 1283,128 295 0,-103-195-569,-81-189-631,2-1 1,51 65-1,-73-105 17,1 1 0,0-2 0,1 1 0,1-2 0,-1 1 0,2-1 0,-1-1 0,2-1 0,-1 1 0,25 9 0,392 153 0,-241-92 0,-90-35 0,-57-24 0,2-1 0,0-3 0,89 22 0,-54-27 0,127 1 0,87-18 0,-181 2 0,-110 4 0,81-2 0,93-15 0,-98 8 0,1 4 0,86 6 0,-66 0 0,111 0 0,633-12 0,649-8 0,-1034 21 0,-406-5 0,-1-3 0,0-1 0,54-16 0,36-6 0,345-78 0,-421 90 0,244-77 0,-274 81 0,-9 4 0,0-1 0,-1 0 0,-1-2 0,0-1 0,0-1 0,35-29 0,-31 18 0,0-1 0,-2-1 0,-2-2 0,0-1 0,20-33 0,-33 44 0,-1 0 0,-1-1 0,-1 0 0,-1-1 0,0 1 0,-2-1 0,0 0 0,-1-1 0,-1 1 0,-1-30 0,-11-322 0,7 259 0,-5 1 0,-6 0 0,-4 0 0,-5 2 0,-45-135 0,-84-200 0,71 157 0,-5-12 0,-124-170 0,194 440 0,2 0 0,0-1 0,2-1 0,2 0 0,1 0 0,-7-56 0,-11-48 0,17 98 0,1 1 0,-5-79 0,11 75 0,3 0 0,1 0 0,2 0 0,1 0 0,19-66 0,-13 75 0,1 0 0,2 2 0,1-1 0,31-45 0,-32 58 0,1 0 0,0 1 0,1 0 0,2 1 0,-1 1 0,2 1 0,31-20 0,222-108 0,16-10 0,-255 132 0,-1-2 0,-1-1 0,-1-1 0,-1-2 0,-2-1 0,33-42 0,-39 41 0,-1-2 0,-2 0 0,-1-1 0,24-66 0,-35 73 0,-1-1 0,-1 0 0,-1 0 0,-1 0 0,-1 0 0,-4-29 0,2-4 0,2-9 0,-1-78 0,-19-168 0,8 202 0,-6-36 0,-4 4 0,5 61 0,-6-99 0,8-89 0,3 51 0,-34-194 0,43 406 0,0-1 0,-1 1 0,0 0 0,-1 0 0,1 0 0,-1 0 0,-1 0 0,0 1 0,0 0 0,0 0 0,-1 0 0,-7-6 0,-9-7 0,0 2 0,-34-21 0,28 20 0,-701-415 0,680 409 0,-1 1 0,-1 3 0,-1 2 0,0 2 0,-106-18 0,-359-44 0,15 3 0,390 57 0,-1 4 0,-120 1 0,226 14 0,-1 1 0,1 0 0,-1 0 0,0 1 0,1 0 0,0 0 0,0 1 0,-1 0 0,2 0 0,-1 1 0,0 0 0,1 0 0,-1 0 0,1 1 0,-6 5 0,-6 9 0,0 1 0,-30 43 0,22-28 0,-209 310 0,206-290 0,22-39 0,-1 0 0,-1-1 0,0 1 0,-1-2 0,-18 22 0,4-11 0,15-14 0,0-1 0,-1 0 0,-1-1 0,0 0 0,0 0 0,0-1 0,-16 8 0,-30 8 0,-1-2 0,0-3 0,-2-2 0,0-3 0,0-2 0,-75 3 0,-379-5 0,389-12 0,43-1 0,0-3 0,0-3 0,1-4 0,-98-30 0,-26-18 0,-111-29 0,227 68 0,-143-14 0,193 35 0,1 1 0,-1 2 0,-63 12 0,-38 2 0,-167-13-220,230-3-925,38-1-5681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24T14:55:19.06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24T14:55:19.80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24T14:55:25.20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3T15:14:36.101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3T15:16:26.909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png"/><Relationship Id="rId4" Type="http://schemas.openxmlformats.org/officeDocument/2006/relationships/customXml" Target="../ink/ink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customXml" Target="../ink/ink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HEPATITIS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</a:t>
            </a:r>
            <a:endParaRPr lang="en-US" sz="3600" dirty="0"/>
          </a:p>
          <a:p>
            <a:pPr marL="0" indent="0">
              <a:buNone/>
            </a:pPr>
            <a:r>
              <a:rPr lang="en-US" dirty="0"/>
              <a:t>                    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2743200"/>
            <a:ext cx="6400800" cy="1752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                              DR WAQAR</a:t>
            </a:r>
          </a:p>
          <a:p>
            <a:pPr marL="0" indent="0">
              <a:buNone/>
            </a:pPr>
            <a:r>
              <a:rPr lang="en-US" dirty="0"/>
              <a:t>         MBBS, MRCP, Int. Medicine( London)</a:t>
            </a:r>
          </a:p>
          <a:p>
            <a:pPr marL="0" indent="0">
              <a:buNone/>
            </a:pPr>
            <a:r>
              <a:rPr lang="en-US" dirty="0"/>
              <a:t>         MRCP, Endocrinology &amp; Diabetes Mellitus</a:t>
            </a:r>
          </a:p>
          <a:p>
            <a:pPr marL="0" indent="0">
              <a:buNone/>
            </a:pPr>
            <a:r>
              <a:rPr lang="en-US" dirty="0"/>
              <a:t>                               (London)</a:t>
            </a:r>
          </a:p>
          <a:p>
            <a:pPr marL="0" indent="0">
              <a:buNone/>
            </a:pPr>
            <a:r>
              <a:rPr lang="en-US" dirty="0"/>
              <a:t>                       ASST. PROFESSOR</a:t>
            </a:r>
          </a:p>
        </p:txBody>
      </p:sp>
    </p:spTree>
    <p:extLst>
      <p:ext uri="{BB962C8B-B14F-4D97-AF65-F5344CB8AC3E}">
        <p14:creationId xmlns:p14="http://schemas.microsoft.com/office/powerpoint/2010/main" val="35724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u="sng" dirty="0"/>
              <a:t> General Measures </a:t>
            </a:r>
            <a:r>
              <a:rPr lang="en-US" dirty="0"/>
              <a:t>                  </a:t>
            </a:r>
            <a:r>
              <a:rPr lang="en-US" i="1" u="sng" dirty="0"/>
              <a:t>Immunization</a:t>
            </a:r>
          </a:p>
          <a:p>
            <a:pPr marL="0" indent="0">
              <a:buNone/>
            </a:pPr>
            <a:r>
              <a:rPr lang="en-US" dirty="0"/>
              <a:t>* Good hygiene                         * </a:t>
            </a:r>
            <a:r>
              <a:rPr lang="en-US" dirty="0" err="1"/>
              <a:t>Hep.A</a:t>
            </a:r>
            <a:r>
              <a:rPr lang="en-US" dirty="0"/>
              <a:t> vaccine</a:t>
            </a:r>
          </a:p>
          <a:p>
            <a:pPr marL="0" indent="0">
              <a:buNone/>
            </a:pPr>
            <a:r>
              <a:rPr lang="en-US" dirty="0"/>
              <a:t>* Drink bottled water               </a:t>
            </a:r>
          </a:p>
          <a:p>
            <a:pPr marL="0" indent="0">
              <a:buNone/>
            </a:pPr>
            <a:r>
              <a:rPr lang="en-US" dirty="0"/>
              <a:t>   in high risk areas                  </a:t>
            </a:r>
          </a:p>
          <a:p>
            <a:pPr marL="0" indent="0">
              <a:buNone/>
            </a:pPr>
            <a:r>
              <a:rPr lang="en-US" dirty="0"/>
              <a:t>* Avoid risky foods</a:t>
            </a:r>
          </a:p>
          <a:p>
            <a:pPr marL="514350" indent="-514350">
              <a:buAutoNum type="arabicParenR"/>
            </a:pPr>
            <a:r>
              <a:rPr lang="en-US" b="1" dirty="0"/>
              <a:t>Vaccine: </a:t>
            </a:r>
            <a:r>
              <a:rPr lang="en-US" dirty="0" err="1"/>
              <a:t>Hep</a:t>
            </a:r>
            <a:r>
              <a:rPr lang="en-US" dirty="0"/>
              <a:t> A vaccine is given to the following people:</a:t>
            </a:r>
          </a:p>
          <a:p>
            <a:pPr marL="0" indent="0">
              <a:buNone/>
            </a:pPr>
            <a:r>
              <a:rPr lang="en-US" dirty="0"/>
              <a:t>         * </a:t>
            </a:r>
            <a:r>
              <a:rPr lang="en-US" i="1" u="sng" dirty="0"/>
              <a:t>Patients with other chronic liver disease</a:t>
            </a:r>
          </a:p>
          <a:p>
            <a:pPr marL="0" indent="0">
              <a:buNone/>
            </a:pPr>
            <a:r>
              <a:rPr lang="en-US" i="1" u="sng" dirty="0"/>
              <a:t> </a:t>
            </a:r>
            <a:r>
              <a:rPr lang="en-US" dirty="0"/>
              <a:t>        * </a:t>
            </a:r>
            <a:r>
              <a:rPr lang="en-US" i="1" u="sng" dirty="0"/>
              <a:t>Patients going to a high risk area for a long </a:t>
            </a:r>
          </a:p>
          <a:p>
            <a:pPr marL="0" indent="0">
              <a:buNone/>
            </a:pPr>
            <a:r>
              <a:rPr lang="en-US" i="1" dirty="0"/>
              <a:t>             </a:t>
            </a:r>
            <a:r>
              <a:rPr lang="en-US" i="1" u="sng" dirty="0"/>
              <a:t>time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362200" y="762000"/>
            <a:ext cx="8382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890655" y="782782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1957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RAPID FIRE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n-US" dirty="0"/>
              <a:t>Mode of transmission of </a:t>
            </a:r>
            <a:r>
              <a:rPr lang="en-US" dirty="0" err="1"/>
              <a:t>hep</a:t>
            </a:r>
            <a:r>
              <a:rPr lang="en-US" dirty="0"/>
              <a:t> A?</a:t>
            </a:r>
          </a:p>
          <a:p>
            <a:pPr marL="514350" indent="-514350">
              <a:buAutoNum type="arabicParenR"/>
            </a:pPr>
            <a:r>
              <a:rPr lang="en-US" dirty="0"/>
              <a:t>Which test is diagnostic?</a:t>
            </a:r>
          </a:p>
          <a:p>
            <a:pPr marL="514350" indent="-514350">
              <a:buAutoNum type="arabicParenR"/>
            </a:pPr>
            <a:r>
              <a:rPr lang="en-US" dirty="0"/>
              <a:t>In hepatitis, which type of bilirubin is elevated predominantly?</a:t>
            </a:r>
          </a:p>
          <a:p>
            <a:pPr marL="514350" indent="-514350">
              <a:buAutoNum type="arabicParenR"/>
            </a:pPr>
            <a:r>
              <a:rPr lang="en-US" dirty="0"/>
              <a:t>Which specific drug for </a:t>
            </a:r>
            <a:r>
              <a:rPr lang="en-US" dirty="0" err="1"/>
              <a:t>hep</a:t>
            </a:r>
            <a:r>
              <a:rPr lang="en-US" dirty="0"/>
              <a:t> A treatment?</a:t>
            </a:r>
          </a:p>
          <a:p>
            <a:pPr marL="514350" indent="-514350">
              <a:buAutoNum type="arabicParenR"/>
            </a:pPr>
            <a:r>
              <a:rPr lang="en-US" dirty="0"/>
              <a:t>Who </a:t>
            </a:r>
            <a:r>
              <a:rPr lang="en-US" dirty="0" err="1"/>
              <a:t>shud</a:t>
            </a:r>
            <a:r>
              <a:rPr lang="en-US" dirty="0"/>
              <a:t> get </a:t>
            </a:r>
            <a:r>
              <a:rPr lang="en-US" dirty="0" err="1"/>
              <a:t>hep</a:t>
            </a:r>
            <a:r>
              <a:rPr lang="en-US" dirty="0"/>
              <a:t> A vaccine?</a:t>
            </a:r>
          </a:p>
          <a:p>
            <a:pPr marL="514350" indent="-514350">
              <a:buAutoNum type="arabicParenR"/>
            </a:pPr>
            <a:r>
              <a:rPr lang="en-US" dirty="0"/>
              <a:t>How to avoid getting infected?</a:t>
            </a:r>
          </a:p>
          <a:p>
            <a:pPr marL="514350" indent="-514350">
              <a:buAutoNum type="arabicParenR"/>
            </a:pPr>
            <a:r>
              <a:rPr lang="en-US" dirty="0"/>
              <a:t>A man tells you that he had hep A 2 years ago. Now he is jaundiced. The doctor tells him that he has </a:t>
            </a:r>
            <a:r>
              <a:rPr lang="en-US" dirty="0" err="1"/>
              <a:t>hep</a:t>
            </a:r>
            <a:r>
              <a:rPr lang="en-US" dirty="0"/>
              <a:t> A re- infection. Is the doctor right?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266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HEPATITIS 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u="sng" dirty="0"/>
              <a:t>Epidemiology: </a:t>
            </a:r>
          </a:p>
          <a:p>
            <a:pPr marL="0" indent="0">
              <a:buNone/>
            </a:pPr>
            <a:r>
              <a:rPr lang="en-US" dirty="0"/>
              <a:t> * World wide problem( specially Africa, Mid-</a:t>
            </a:r>
          </a:p>
          <a:p>
            <a:pPr marL="0" indent="0">
              <a:buNone/>
            </a:pPr>
            <a:r>
              <a:rPr lang="en-US" dirty="0"/>
              <a:t>    East, </a:t>
            </a:r>
            <a:r>
              <a:rPr lang="en-US" dirty="0" err="1"/>
              <a:t>S.America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* 1/3</a:t>
            </a:r>
            <a:r>
              <a:rPr lang="en-US" baseline="30000" dirty="0"/>
              <a:t>rd</a:t>
            </a:r>
            <a:r>
              <a:rPr lang="en-US" dirty="0"/>
              <a:t>  of the world population has serological</a:t>
            </a:r>
          </a:p>
          <a:p>
            <a:pPr marL="0" indent="0">
              <a:buNone/>
            </a:pPr>
            <a:r>
              <a:rPr lang="en-US" dirty="0"/>
              <a:t>    evidence of past or present infection.</a:t>
            </a:r>
          </a:p>
          <a:p>
            <a:pPr marL="0" indent="0">
              <a:buNone/>
            </a:pPr>
            <a:r>
              <a:rPr lang="en-US" dirty="0"/>
              <a:t> * About 1 million deaths occur per year due to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Hep</a:t>
            </a:r>
            <a:r>
              <a:rPr lang="en-US" dirty="0"/>
              <a:t> B related liver disease &amp; carcinoma 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375843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Structure of </a:t>
            </a:r>
            <a:r>
              <a:rPr lang="en-US" dirty="0" err="1"/>
              <a:t>Hep</a:t>
            </a:r>
            <a:r>
              <a:rPr lang="en-US" dirty="0"/>
              <a:t> B virus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562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1) Outer covering has </a:t>
            </a:r>
          </a:p>
          <a:p>
            <a:pPr marL="0" indent="0">
              <a:buNone/>
            </a:pPr>
            <a:r>
              <a:rPr lang="en-US" dirty="0"/>
              <a:t>    surface antigen(</a:t>
            </a:r>
            <a:r>
              <a:rPr lang="en-US" b="1" dirty="0"/>
              <a:t> s </a:t>
            </a:r>
            <a:r>
              <a:rPr lang="en-US" dirty="0"/>
              <a:t>ag.)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2) Inner center has:</a:t>
            </a:r>
          </a:p>
          <a:p>
            <a:pPr marL="0" indent="0">
              <a:buNone/>
            </a:pPr>
            <a:r>
              <a:rPr lang="en-US" dirty="0"/>
              <a:t>     * “</a:t>
            </a:r>
            <a:r>
              <a:rPr lang="en-US" b="1" dirty="0"/>
              <a:t>e</a:t>
            </a:r>
            <a:r>
              <a:rPr lang="en-US" dirty="0"/>
              <a:t>” ag.(envelop</a:t>
            </a:r>
          </a:p>
          <a:p>
            <a:pPr marL="0" indent="0">
              <a:buNone/>
            </a:pPr>
            <a:r>
              <a:rPr lang="en-US" dirty="0"/>
              <a:t>                      antigen)</a:t>
            </a:r>
          </a:p>
          <a:p>
            <a:pPr marL="0" indent="0">
              <a:buNone/>
            </a:pPr>
            <a:r>
              <a:rPr lang="en-US" dirty="0"/>
              <a:t>     * “</a:t>
            </a:r>
            <a:r>
              <a:rPr lang="en-US" b="1" dirty="0" err="1"/>
              <a:t>c</a:t>
            </a:r>
            <a:r>
              <a:rPr lang="en-US" dirty="0" err="1"/>
              <a:t>”ag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  * DNA </a:t>
            </a:r>
          </a:p>
          <a:p>
            <a:pPr marL="0" indent="0">
              <a:buNone/>
            </a:pPr>
            <a:r>
              <a:rPr lang="en-US" dirty="0"/>
              <a:t> (so, 3 ag. plus DNA)</a:t>
            </a:r>
          </a:p>
          <a:p>
            <a:pPr marL="0" indent="0">
              <a:buNone/>
            </a:pPr>
            <a:r>
              <a:rPr lang="en-US" b="1" dirty="0"/>
              <a:t>It is a DNA virus </a:t>
            </a:r>
            <a:r>
              <a:rPr lang="en-US" dirty="0"/>
              <a:t>( </a:t>
            </a:r>
            <a:r>
              <a:rPr lang="en-US" dirty="0" err="1"/>
              <a:t>hep</a:t>
            </a:r>
            <a:r>
              <a:rPr lang="en-US" dirty="0"/>
              <a:t> A &amp; </a:t>
            </a:r>
            <a:r>
              <a:rPr lang="en-US" dirty="0" err="1"/>
              <a:t>hep</a:t>
            </a:r>
            <a:r>
              <a:rPr lang="en-US" dirty="0"/>
              <a:t> C are RNA viruses)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</p:txBody>
      </p:sp>
      <p:pic>
        <p:nvPicPr>
          <p:cNvPr id="1026" name="Picture 2" descr="C:\Users\wfarooqi\Desktop\Structure-of-Hepatitis-B-Virus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66800"/>
            <a:ext cx="40386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3549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SEROLOGIC MARKERS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1) After infection </a:t>
            </a:r>
            <a:r>
              <a:rPr lang="en-US" dirty="0" err="1"/>
              <a:t>wth</a:t>
            </a:r>
            <a:r>
              <a:rPr lang="en-US" dirty="0"/>
              <a:t> </a:t>
            </a:r>
            <a:r>
              <a:rPr lang="en-US" dirty="0" err="1"/>
              <a:t>Hep</a:t>
            </a:r>
            <a:r>
              <a:rPr lang="en-US" dirty="0"/>
              <a:t> B, “s” antigen, “e” ag.  </a:t>
            </a:r>
          </a:p>
          <a:p>
            <a:pPr marL="0" indent="0">
              <a:buNone/>
            </a:pPr>
            <a:r>
              <a:rPr lang="en-US" dirty="0"/>
              <a:t>     &amp; </a:t>
            </a:r>
            <a:r>
              <a:rPr lang="en-US" dirty="0" err="1"/>
              <a:t>HepB</a:t>
            </a:r>
            <a:r>
              <a:rPr lang="en-US" dirty="0"/>
              <a:t> DNA are detectable in the blood.</a:t>
            </a:r>
          </a:p>
          <a:p>
            <a:pPr marL="0" indent="0">
              <a:buNone/>
            </a:pPr>
            <a:r>
              <a:rPr lang="en-US" dirty="0"/>
              <a:t>2) “c” antigen </a:t>
            </a:r>
            <a:r>
              <a:rPr lang="en-US" i="1" u="sng" dirty="0"/>
              <a:t>is not </a:t>
            </a:r>
            <a:r>
              <a:rPr lang="en-US" dirty="0"/>
              <a:t> detectable in the blood.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u="sng" dirty="0"/>
              <a:t>Antibodies which appear in the blood (&amp; clear the infection)</a:t>
            </a:r>
          </a:p>
          <a:p>
            <a:pPr marL="0" indent="0">
              <a:buNone/>
            </a:pPr>
            <a:r>
              <a:rPr lang="en-US" dirty="0"/>
              <a:t> * Anti HB “s” ( against “s” ag.)</a:t>
            </a:r>
          </a:p>
          <a:p>
            <a:pPr marL="0" indent="0">
              <a:buNone/>
            </a:pPr>
            <a:r>
              <a:rPr lang="en-US" dirty="0"/>
              <a:t> * Anti </a:t>
            </a:r>
            <a:r>
              <a:rPr lang="en-US" dirty="0" err="1"/>
              <a:t>HB“e</a:t>
            </a:r>
            <a:r>
              <a:rPr lang="en-US" dirty="0"/>
              <a:t>”( </a:t>
            </a:r>
            <a:r>
              <a:rPr lang="en-US" dirty="0" err="1"/>
              <a:t>against“e</a:t>
            </a:r>
            <a:r>
              <a:rPr lang="en-US" dirty="0"/>
              <a:t>” ag.)</a:t>
            </a:r>
          </a:p>
          <a:p>
            <a:pPr marL="0" indent="0">
              <a:buNone/>
            </a:pPr>
            <a:r>
              <a:rPr lang="en-US" dirty="0"/>
              <a:t> * </a:t>
            </a:r>
            <a:r>
              <a:rPr lang="en-US" dirty="0" err="1"/>
              <a:t>AntiHB</a:t>
            </a:r>
            <a:r>
              <a:rPr lang="en-US" dirty="0"/>
              <a:t> “c” ( against “c” ag.)</a:t>
            </a:r>
          </a:p>
          <a:p>
            <a:pPr marL="0" indent="0">
              <a:buNone/>
            </a:pPr>
            <a:r>
              <a:rPr lang="en-US" b="1" dirty="0"/>
              <a:t>Note that “c” </a:t>
            </a:r>
            <a:r>
              <a:rPr lang="en-US" b="1" i="1" u="sng" dirty="0"/>
              <a:t>antigen</a:t>
            </a:r>
            <a:r>
              <a:rPr lang="en-US" b="1" dirty="0"/>
              <a:t> is not detectable in blood </a:t>
            </a:r>
          </a:p>
          <a:p>
            <a:pPr marL="0" indent="0">
              <a:buNone/>
            </a:pPr>
            <a:r>
              <a:rPr lang="en-US" b="1" dirty="0"/>
              <a:t> but c </a:t>
            </a:r>
            <a:r>
              <a:rPr lang="en-US" b="1" i="1" u="sng" dirty="0"/>
              <a:t>antibody</a:t>
            </a:r>
            <a:r>
              <a:rPr lang="en-US" b="1" dirty="0"/>
              <a:t> can be detected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10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*  APPEARANCE OF ANTI HBs &amp;  ANTI </a:t>
            </a:r>
            <a:r>
              <a:rPr lang="en-US" dirty="0" err="1"/>
              <a:t>HBe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MEANS INFECTION IS RESOLVED</a:t>
            </a:r>
          </a:p>
          <a:p>
            <a:pPr marL="0" indent="0">
              <a:buNone/>
            </a:pPr>
            <a:r>
              <a:rPr lang="en-US" dirty="0"/>
              <a:t>   * ANTI “c” does not kill the virus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982265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Routes of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1) </a:t>
            </a:r>
            <a:r>
              <a:rPr lang="en-US" u="sng" dirty="0"/>
              <a:t>VERTICAL</a:t>
            </a:r>
            <a:r>
              <a:rPr lang="en-US" dirty="0"/>
              <a:t>                                       2) </a:t>
            </a:r>
            <a:r>
              <a:rPr lang="en-US" u="sng" dirty="0"/>
              <a:t>PARENTERAL</a:t>
            </a:r>
          </a:p>
          <a:p>
            <a:pPr marL="0" indent="0">
              <a:buNone/>
            </a:pPr>
            <a:r>
              <a:rPr lang="en-US" dirty="0"/>
              <a:t>   (mother to fetus)                          </a:t>
            </a:r>
          </a:p>
          <a:p>
            <a:pPr marL="0" indent="0">
              <a:buNone/>
            </a:pPr>
            <a:r>
              <a:rPr lang="en-US" dirty="0"/>
              <a:t>  * </a:t>
            </a:r>
            <a:r>
              <a:rPr lang="en-US" b="1" dirty="0"/>
              <a:t>Most common route</a:t>
            </a:r>
            <a:r>
              <a:rPr lang="en-US" dirty="0"/>
              <a:t>                      </a:t>
            </a:r>
          </a:p>
          <a:p>
            <a:pPr marL="0" indent="0">
              <a:buNone/>
            </a:pPr>
            <a:r>
              <a:rPr lang="en-US" dirty="0"/>
              <a:t>     worldwide.                                      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            </a:t>
            </a:r>
            <a:r>
              <a:rPr lang="en-US" u="sng" dirty="0"/>
              <a:t>Modes of parenteral transfer</a:t>
            </a:r>
          </a:p>
          <a:p>
            <a:pPr marL="0" indent="0">
              <a:buNone/>
            </a:pPr>
            <a:r>
              <a:rPr lang="en-US" dirty="0"/>
              <a:t> 1) Needle sharing (</a:t>
            </a:r>
            <a:r>
              <a:rPr lang="en-US" dirty="0" err="1"/>
              <a:t>i.v.</a:t>
            </a:r>
            <a:r>
              <a:rPr lang="en-US" dirty="0"/>
              <a:t> drugs, tattooing)</a:t>
            </a:r>
          </a:p>
          <a:p>
            <a:pPr marL="0" indent="0">
              <a:buNone/>
            </a:pPr>
            <a:r>
              <a:rPr lang="en-US" dirty="0"/>
              <a:t> 2) Transfusion of infected blood &amp; blood </a:t>
            </a:r>
          </a:p>
          <a:p>
            <a:pPr marL="0" indent="0">
              <a:buNone/>
            </a:pPr>
            <a:r>
              <a:rPr lang="en-US" dirty="0"/>
              <a:t>      products: V. rare in developed countries coz of</a:t>
            </a:r>
          </a:p>
          <a:p>
            <a:pPr marL="0" indent="0">
              <a:buNone/>
            </a:pPr>
            <a:r>
              <a:rPr lang="en-US" dirty="0"/>
              <a:t>      blood screening.</a:t>
            </a:r>
          </a:p>
          <a:p>
            <a:pPr marL="0" indent="0">
              <a:buNone/>
            </a:pPr>
            <a:r>
              <a:rPr lang="en-US" dirty="0"/>
              <a:t> 4) Needle stick injuries ( doctors &amp;nurses at high risk)</a:t>
            </a:r>
          </a:p>
          <a:p>
            <a:pPr marL="0" indent="0">
              <a:buNone/>
            </a:pPr>
            <a:r>
              <a:rPr lang="en-US" dirty="0"/>
              <a:t> 5) Sexual transmission   6</a:t>
            </a:r>
            <a:r>
              <a:rPr lang="en-US" b="1" dirty="0"/>
              <a:t>) Direct contact with blood of </a:t>
            </a:r>
          </a:p>
          <a:p>
            <a:pPr marL="0" indent="0">
              <a:buNone/>
            </a:pPr>
            <a:r>
              <a:rPr lang="en-US" b="1" dirty="0"/>
              <a:t>    </a:t>
            </a:r>
            <a:r>
              <a:rPr lang="en-US" b="1" dirty="0" err="1"/>
              <a:t>HepB</a:t>
            </a:r>
            <a:r>
              <a:rPr lang="en-US" b="1" dirty="0"/>
              <a:t> patient ( even small skin breaks are risky)</a:t>
            </a:r>
          </a:p>
          <a:p>
            <a:pPr marL="0" indent="0">
              <a:buNone/>
            </a:pPr>
            <a:r>
              <a:rPr lang="en-US" b="1" dirty="0"/>
              <a:t>    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057402" y="838200"/>
            <a:ext cx="457198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953000" y="838200"/>
            <a:ext cx="533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own Arrow 5"/>
          <p:cNvSpPr/>
          <p:nvPr/>
        </p:nvSpPr>
        <p:spPr>
          <a:xfrm rot="3471889">
            <a:off x="5349966" y="1392232"/>
            <a:ext cx="484632" cy="20909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799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Saliva, sweat and tears also contain the virus but they are not considered as very significant modes (</a:t>
            </a:r>
            <a:r>
              <a:rPr lang="en-US" i="1" u="sng" dirty="0"/>
              <a:t>may</a:t>
            </a:r>
            <a:r>
              <a:rPr lang="en-US" dirty="0"/>
              <a:t> spread)</a:t>
            </a:r>
          </a:p>
        </p:txBody>
      </p:sp>
    </p:spTree>
    <p:extLst>
      <p:ext uri="{BB962C8B-B14F-4D97-AF65-F5344CB8AC3E}">
        <p14:creationId xmlns:p14="http://schemas.microsoft.com/office/powerpoint/2010/main" val="14058067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SPECTRUM OF HEP.B INFECTION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u="sng" dirty="0" err="1"/>
              <a:t>Hep</a:t>
            </a:r>
            <a:r>
              <a:rPr lang="en-US" u="sng" dirty="0"/>
              <a:t>. B can cause any of the following:</a:t>
            </a:r>
          </a:p>
          <a:p>
            <a:pPr marL="514350" indent="-514350">
              <a:buAutoNum type="arabicParenR"/>
            </a:pPr>
            <a:r>
              <a:rPr lang="en-US" u="sng" dirty="0"/>
              <a:t>Acute hepatitis </a:t>
            </a:r>
            <a:r>
              <a:rPr lang="en-US" dirty="0"/>
              <a:t>: Duration </a:t>
            </a:r>
            <a:r>
              <a:rPr lang="en-US" b="1" dirty="0"/>
              <a:t>less</a:t>
            </a:r>
            <a:r>
              <a:rPr lang="en-US" dirty="0"/>
              <a:t> than 6 months</a:t>
            </a:r>
          </a:p>
          <a:p>
            <a:pPr marL="514350" indent="-514350">
              <a:buAutoNum type="arabicParenR"/>
            </a:pPr>
            <a:r>
              <a:rPr lang="en-US" u="sng" dirty="0"/>
              <a:t>Chronic hepatitis: </a:t>
            </a:r>
            <a:r>
              <a:rPr lang="en-US" dirty="0"/>
              <a:t>Duration </a:t>
            </a:r>
            <a:r>
              <a:rPr lang="en-US" b="1" dirty="0"/>
              <a:t>more</a:t>
            </a:r>
            <a:r>
              <a:rPr lang="en-US" dirty="0"/>
              <a:t> than 6 months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/>
              <a:t>Chronic </a:t>
            </a:r>
            <a:r>
              <a:rPr lang="en-US" b="1" dirty="0" err="1"/>
              <a:t>hep</a:t>
            </a:r>
            <a:r>
              <a:rPr lang="en-US" b="1" dirty="0"/>
              <a:t> B is of further 2 types : </a:t>
            </a:r>
          </a:p>
          <a:p>
            <a:pPr marL="0" indent="0">
              <a:buNone/>
            </a:pPr>
            <a:r>
              <a:rPr lang="en-US" dirty="0"/>
              <a:t> a) Chr. Active hepatitis</a:t>
            </a:r>
          </a:p>
          <a:p>
            <a:pPr marL="0" indent="0">
              <a:buNone/>
            </a:pPr>
            <a:r>
              <a:rPr lang="en-US" dirty="0"/>
              <a:t> b) Chr. Carrier state  </a:t>
            </a:r>
          </a:p>
          <a:p>
            <a:pPr marL="0" indent="0">
              <a:buNone/>
            </a:pPr>
            <a:r>
              <a:rPr lang="en-US" dirty="0"/>
              <a:t>             ( details in later slides)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826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ACUTE  HEP. 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64207"/>
            <a:ext cx="8229600" cy="56734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en-US" u="sng" dirty="0"/>
              <a:t>Incubation Period</a:t>
            </a:r>
            <a:r>
              <a:rPr lang="en-US" dirty="0"/>
              <a:t>: Very variable. Avg. 6 </a:t>
            </a:r>
            <a:r>
              <a:rPr lang="en-US" dirty="0" err="1"/>
              <a:t>wks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u="sng" dirty="0"/>
              <a:t>S/S </a:t>
            </a:r>
            <a:r>
              <a:rPr lang="en-US" dirty="0"/>
              <a:t>: * Jaundice + all others like </a:t>
            </a:r>
            <a:r>
              <a:rPr lang="en-US" dirty="0" err="1"/>
              <a:t>Hep</a:t>
            </a:r>
            <a:r>
              <a:rPr lang="en-US" dirty="0"/>
              <a:t> A</a:t>
            </a:r>
          </a:p>
          <a:p>
            <a:pPr marL="0" indent="0">
              <a:buNone/>
            </a:pPr>
            <a:r>
              <a:rPr lang="en-US" dirty="0"/>
              <a:t>               * May be asymptomatic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</a:p>
          <a:p>
            <a:pPr marL="0" indent="0">
              <a:buNone/>
            </a:pPr>
            <a:r>
              <a:rPr lang="en-US" dirty="0"/>
              <a:t>A)  </a:t>
            </a:r>
            <a:r>
              <a:rPr lang="en-US" u="sng" dirty="0"/>
              <a:t>Blood Tests:</a:t>
            </a:r>
          </a:p>
          <a:p>
            <a:pPr marL="0" indent="0">
              <a:buNone/>
            </a:pPr>
            <a:r>
              <a:rPr lang="en-US" dirty="0"/>
              <a:t>    a) LFTs:    </a:t>
            </a:r>
            <a:r>
              <a:rPr lang="en-US" dirty="0" err="1"/>
              <a:t>bili</a:t>
            </a:r>
            <a:r>
              <a:rPr lang="en-US" dirty="0"/>
              <a:t>.,    AST &amp; ALT (same like </a:t>
            </a:r>
            <a:r>
              <a:rPr lang="en-US" dirty="0" err="1"/>
              <a:t>hepA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b) Hep B serology ( antigens &amp; antibodies)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SEE NEXT FEW SLIDES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</a:t>
            </a:r>
          </a:p>
        </p:txBody>
      </p:sp>
      <p:sp>
        <p:nvSpPr>
          <p:cNvPr id="4" name="Up Arrow 3"/>
          <p:cNvSpPr/>
          <p:nvPr/>
        </p:nvSpPr>
        <p:spPr>
          <a:xfrm>
            <a:off x="2209800" y="3501326"/>
            <a:ext cx="1905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3276600" y="3287288"/>
            <a:ext cx="190500" cy="55154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A6A07F29-EA12-3BEA-5A30-6C7E33FB4B8D}"/>
              </a:ext>
            </a:extLst>
          </p:cNvPr>
          <p:cNvSpPr/>
          <p:nvPr/>
        </p:nvSpPr>
        <p:spPr>
          <a:xfrm>
            <a:off x="4114800" y="4724400"/>
            <a:ext cx="324465" cy="60960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8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09600"/>
          </a:xfrm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/>
              <a:t>HEPATITIS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numCol="1"/>
          <a:lstStyle/>
          <a:p>
            <a:pPr marL="0" indent="0">
              <a:buNone/>
            </a:pPr>
            <a:r>
              <a:rPr lang="en-US" dirty="0"/>
              <a:t> It means inflammation of the hepatocytes.</a:t>
            </a:r>
          </a:p>
          <a:p>
            <a:pPr marL="0" indent="0">
              <a:buNone/>
            </a:pPr>
            <a:r>
              <a:rPr lang="en-US" dirty="0"/>
              <a:t>There are many etiologies of hepatitis :</a:t>
            </a:r>
          </a:p>
          <a:p>
            <a:pPr marL="514350" indent="-514350">
              <a:buAutoNum type="arabicParenR"/>
            </a:pPr>
            <a:r>
              <a:rPr lang="en-US" b="1" dirty="0"/>
              <a:t>Viruses</a:t>
            </a:r>
            <a:r>
              <a:rPr lang="en-US" dirty="0"/>
              <a:t>: Most common cause</a:t>
            </a:r>
          </a:p>
          <a:p>
            <a:pPr marL="514350" indent="-514350">
              <a:buAutoNum type="arabicParenR"/>
            </a:pPr>
            <a:r>
              <a:rPr lang="en-US" b="1" dirty="0"/>
              <a:t>Drugs </a:t>
            </a:r>
            <a:r>
              <a:rPr lang="en-US" dirty="0"/>
              <a:t>( </a:t>
            </a:r>
            <a:r>
              <a:rPr lang="en-US" dirty="0" err="1"/>
              <a:t>panadol</a:t>
            </a:r>
            <a:r>
              <a:rPr lang="en-US" dirty="0"/>
              <a:t>, INH)</a:t>
            </a:r>
          </a:p>
          <a:p>
            <a:pPr marL="514350" indent="-514350">
              <a:buAutoNum type="arabicParenR"/>
            </a:pPr>
            <a:r>
              <a:rPr lang="en-US" b="1" dirty="0"/>
              <a:t>Ischemia</a:t>
            </a:r>
            <a:r>
              <a:rPr lang="en-US" dirty="0"/>
              <a:t> of liver( ischemic hepatitis)</a:t>
            </a:r>
          </a:p>
          <a:p>
            <a:pPr marL="514350" indent="-514350">
              <a:buAutoNum type="arabicParenR"/>
            </a:pPr>
            <a:r>
              <a:rPr lang="en-US" b="1" dirty="0"/>
              <a:t>Autoimmune</a:t>
            </a:r>
            <a:r>
              <a:rPr lang="en-US" dirty="0"/>
              <a:t>             </a:t>
            </a:r>
            <a:r>
              <a:rPr lang="en-US" b="1" dirty="0"/>
              <a:t>5) Alcohol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    Treatment is steroids</a:t>
            </a:r>
          </a:p>
        </p:txBody>
      </p:sp>
      <p:sp>
        <p:nvSpPr>
          <p:cNvPr id="4" name="Down Arrow 3"/>
          <p:cNvSpPr/>
          <p:nvPr/>
        </p:nvSpPr>
        <p:spPr>
          <a:xfrm>
            <a:off x="2514600" y="4419600"/>
            <a:ext cx="204716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5545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SEROLOGY IN ACUTE HEP B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715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n-US" u="sng" dirty="0"/>
              <a:t>Antigens which appear</a:t>
            </a:r>
          </a:p>
          <a:p>
            <a:pPr marL="0" indent="0">
              <a:buNone/>
            </a:pPr>
            <a:r>
              <a:rPr lang="en-US" dirty="0"/>
              <a:t>   * “</a:t>
            </a:r>
            <a:r>
              <a:rPr lang="en-US" dirty="0" err="1"/>
              <a:t>s”ag</a:t>
            </a:r>
            <a:r>
              <a:rPr lang="en-US" dirty="0"/>
              <a:t>.       * “</a:t>
            </a:r>
            <a:r>
              <a:rPr lang="en-US" dirty="0" err="1"/>
              <a:t>e”ag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* </a:t>
            </a:r>
            <a:r>
              <a:rPr lang="en-US" dirty="0" err="1"/>
              <a:t>HepB</a:t>
            </a:r>
            <a:r>
              <a:rPr lang="en-US" dirty="0"/>
              <a:t>  DNA levels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u="sng" dirty="0"/>
              <a:t>Antibodies which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u="sng" dirty="0"/>
              <a:t>appear:</a:t>
            </a:r>
          </a:p>
          <a:p>
            <a:pPr>
              <a:buFont typeface="Arial" charset="0"/>
              <a:buChar char="•"/>
            </a:pPr>
            <a:r>
              <a:rPr lang="en-US" dirty="0" err="1"/>
              <a:t>AntiHBs</a:t>
            </a:r>
            <a:r>
              <a:rPr lang="en-US" dirty="0"/>
              <a:t>          means  </a:t>
            </a:r>
          </a:p>
          <a:p>
            <a:pPr marL="0" indent="0">
              <a:buNone/>
            </a:pPr>
            <a:r>
              <a:rPr lang="en-US" dirty="0"/>
              <a:t>*  Anti </a:t>
            </a:r>
            <a:r>
              <a:rPr lang="en-US" dirty="0" err="1"/>
              <a:t>Hbe</a:t>
            </a:r>
            <a:r>
              <a:rPr lang="en-US" dirty="0"/>
              <a:t>        recovery    </a:t>
            </a:r>
          </a:p>
          <a:p>
            <a:r>
              <a:rPr lang="en-US" dirty="0" err="1"/>
              <a:t>AntiHBc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Once antibodies appear, antigens disappear &amp; infection is resolved.</a:t>
            </a:r>
          </a:p>
          <a:p>
            <a:pPr marL="0" indent="0">
              <a:buNone/>
            </a:pPr>
            <a:r>
              <a:rPr lang="en-US" dirty="0"/>
              <a:t>( Disappearance of antigens &amp; appearance of antibodies is called </a:t>
            </a:r>
            <a:r>
              <a:rPr lang="en-US" b="1" dirty="0"/>
              <a:t>SEROCONVERSION</a:t>
            </a:r>
            <a:r>
              <a:rPr lang="en-US" dirty="0"/>
              <a:t>)        </a:t>
            </a:r>
          </a:p>
        </p:txBody>
      </p:sp>
      <p:pic>
        <p:nvPicPr>
          <p:cNvPr id="2050" name="Picture 2" descr="C:\Users\wfarooqi\Desktop\Hepatitis+serology+5-14-2014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2" y="914400"/>
            <a:ext cx="4471988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ight Brace 1">
            <a:extLst>
              <a:ext uri="{FF2B5EF4-FFF2-40B4-BE49-F238E27FC236}">
                <a16:creationId xmlns:a16="http://schemas.microsoft.com/office/drawing/2014/main" id="{F1825FF2-52CE-E5F5-0A48-39E68F223B45}"/>
              </a:ext>
            </a:extLst>
          </p:cNvPr>
          <p:cNvSpPr/>
          <p:nvPr/>
        </p:nvSpPr>
        <p:spPr>
          <a:xfrm>
            <a:off x="2209800" y="2971800"/>
            <a:ext cx="457200" cy="990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212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85E0DE2-716F-CBC1-EA4A-70E50ECA1A0C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0C8912-3B54-2C96-0D75-976E713E14B8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GB" b="1" u="sng" dirty="0"/>
              <a:t>ANTI “c” ANTIBODY: </a:t>
            </a:r>
          </a:p>
          <a:p>
            <a:pPr marL="0" indent="0">
              <a:buNone/>
            </a:pPr>
            <a:r>
              <a:rPr lang="en-GB" dirty="0"/>
              <a:t>    * does not kill the virus</a:t>
            </a:r>
          </a:p>
          <a:p>
            <a:pPr marL="0" indent="0">
              <a:buNone/>
            </a:pPr>
            <a:r>
              <a:rPr lang="en-GB" dirty="0"/>
              <a:t>    * appears early in infection &amp; persists for ever</a:t>
            </a:r>
          </a:p>
          <a:p>
            <a:pPr marL="0" indent="0">
              <a:buNone/>
            </a:pPr>
            <a:r>
              <a:rPr lang="en-GB" dirty="0"/>
              <a:t>    * Initially, it is of IgM type, then changes to </a:t>
            </a:r>
          </a:p>
          <a:p>
            <a:pPr marL="0" indent="0">
              <a:buNone/>
            </a:pPr>
            <a:r>
              <a:rPr lang="en-GB" dirty="0"/>
              <a:t>       IgG type.</a:t>
            </a:r>
          </a:p>
        </p:txBody>
      </p:sp>
    </p:spTree>
    <p:extLst>
      <p:ext uri="{BB962C8B-B14F-4D97-AF65-F5344CB8AC3E}">
        <p14:creationId xmlns:p14="http://schemas.microsoft.com/office/powerpoint/2010/main" val="41030297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SOME POINTS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en-US" dirty="0"/>
              <a:t>“s” antigen is the first to appear in blood</a:t>
            </a:r>
          </a:p>
          <a:p>
            <a:pPr marL="514350" indent="-514350">
              <a:buAutoNum type="arabicParenR"/>
            </a:pPr>
            <a:r>
              <a:rPr lang="en-US" dirty="0"/>
              <a:t>“e” antigen is highly infectious</a:t>
            </a:r>
          </a:p>
          <a:p>
            <a:pPr marL="514350" indent="-514350">
              <a:buAutoNum type="arabicParenR"/>
            </a:pPr>
            <a:r>
              <a:rPr lang="en-US" b="1" u="sng" dirty="0"/>
              <a:t>WINDOW PERIOD:</a:t>
            </a:r>
          </a:p>
          <a:p>
            <a:pPr marL="514350" indent="-514350">
              <a:buNone/>
            </a:pPr>
            <a:r>
              <a:rPr lang="en-US" dirty="0"/>
              <a:t>  It is the time period in acute hepatitis B when the infection has just resolved. “s” ag. has disappeared but </a:t>
            </a:r>
            <a:r>
              <a:rPr lang="en-US" dirty="0" err="1"/>
              <a:t>antiHBs</a:t>
            </a:r>
            <a:r>
              <a:rPr lang="en-US" dirty="0"/>
              <a:t> antibody is till </a:t>
            </a:r>
            <a:r>
              <a:rPr lang="en-US" b="1" dirty="0" err="1"/>
              <a:t>umeasurable</a:t>
            </a:r>
            <a:r>
              <a:rPr lang="en-US" b="1" dirty="0"/>
              <a:t>. </a:t>
            </a:r>
            <a:r>
              <a:rPr lang="en-US" dirty="0"/>
              <a:t>The only thing positive during this period is anti </a:t>
            </a:r>
            <a:r>
              <a:rPr lang="en-US" dirty="0" err="1"/>
              <a:t>HBc</a:t>
            </a:r>
            <a:r>
              <a:rPr lang="en-US" dirty="0"/>
              <a:t>, Ig M type (antibody to the “c” antigen)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88959-7881-1CC9-EF3D-949F534CC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PERIOD</a:t>
            </a:r>
          </a:p>
        </p:txBody>
      </p:sp>
      <p:pic>
        <p:nvPicPr>
          <p:cNvPr id="4" name="Picture 2" descr="C:\Users\wfarooqi\Desktop\Hepatitis+serology+5-14-2014.gif">
            <a:extLst>
              <a:ext uri="{FF2B5EF4-FFF2-40B4-BE49-F238E27FC236}">
                <a16:creationId xmlns:a16="http://schemas.microsoft.com/office/drawing/2014/main" id="{7A5F426F-02AD-652B-21F4-C70CC41A3A3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24000"/>
            <a:ext cx="63246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49361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Treatment of Acute </a:t>
            </a:r>
            <a:r>
              <a:rPr lang="en-US" dirty="0" err="1"/>
              <a:t>Hep</a:t>
            </a:r>
            <a:r>
              <a:rPr lang="en-US" dirty="0"/>
              <a:t> B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  <a:p>
            <a:r>
              <a:rPr lang="en-US" dirty="0"/>
              <a:t> Symptomatic</a:t>
            </a:r>
          </a:p>
          <a:p>
            <a:r>
              <a:rPr lang="en-US" dirty="0"/>
              <a:t>Usually, no specific treatment in acute cases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6674217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CHRONIC  </a:t>
            </a:r>
            <a:r>
              <a:rPr lang="en-US" dirty="0" err="1"/>
              <a:t>Hep</a:t>
            </a:r>
            <a:r>
              <a:rPr lang="en-US" dirty="0"/>
              <a:t> 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Chronic active                         Carrier  state</a:t>
            </a:r>
          </a:p>
          <a:p>
            <a:pPr>
              <a:buNone/>
            </a:pPr>
            <a:r>
              <a:rPr lang="en-US" dirty="0"/>
              <a:t>Hepatitis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( Infection present for more than ? 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</a:t>
            </a:r>
          </a:p>
        </p:txBody>
      </p:sp>
      <p:sp>
        <p:nvSpPr>
          <p:cNvPr id="4" name="Down Arrow 3"/>
          <p:cNvSpPr/>
          <p:nvPr/>
        </p:nvSpPr>
        <p:spPr>
          <a:xfrm rot="2922157">
            <a:off x="2190141" y="138730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 rot="19682038">
            <a:off x="5362223" y="1415801"/>
            <a:ext cx="430896" cy="9214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7E274E11-3E09-BBAD-4C28-A9490246F08C}"/>
                  </a:ext>
                </a:extLst>
              </p14:cNvPr>
              <p14:cNvContentPartPr/>
              <p14:nvPr/>
            </p14:nvContentPartPr>
            <p14:xfrm>
              <a:off x="3234770" y="3775188"/>
              <a:ext cx="360" cy="3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7E274E11-3E09-BBAD-4C28-A9490246F08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28650" y="3769068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298C69ED-ED0A-F2F7-C565-2E2F3984B744}"/>
                  </a:ext>
                </a:extLst>
              </p14:cNvPr>
              <p14:cNvContentPartPr/>
              <p14:nvPr/>
            </p14:nvContentPartPr>
            <p14:xfrm>
              <a:off x="1160090" y="3126221"/>
              <a:ext cx="360" cy="360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298C69ED-ED0A-F2F7-C565-2E2F3984B74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53970" y="3120101"/>
                <a:ext cx="12600" cy="12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/>
              <a:t>Chronic “Active” </a:t>
            </a:r>
            <a:r>
              <a:rPr lang="en-US" b="1" dirty="0" err="1"/>
              <a:t>Hep</a:t>
            </a:r>
            <a:r>
              <a:rPr lang="en-US" b="1" dirty="0"/>
              <a:t> B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endParaRPr lang="en-US" i="1" u="sng" dirty="0"/>
          </a:p>
          <a:p>
            <a:pPr marL="514350" indent="-514350">
              <a:buNone/>
            </a:pPr>
            <a:r>
              <a:rPr lang="en-US" dirty="0"/>
              <a:t>      * Infection present for more than 6 months</a:t>
            </a:r>
          </a:p>
          <a:p>
            <a:pPr marL="514350" indent="-514350">
              <a:buNone/>
            </a:pPr>
            <a:r>
              <a:rPr lang="en-US" dirty="0"/>
              <a:t>      * Patient may or may not have symptoms</a:t>
            </a:r>
          </a:p>
          <a:p>
            <a:pPr marL="514350" indent="-514350">
              <a:buNone/>
            </a:pPr>
            <a:r>
              <a:rPr lang="en-US" dirty="0"/>
              <a:t>      * </a:t>
            </a:r>
            <a:r>
              <a:rPr lang="en-US" b="1" dirty="0"/>
              <a:t>LFTs raised &amp; liver biopsy abnormal</a:t>
            </a:r>
          </a:p>
          <a:p>
            <a:pPr marL="514350" indent="-514350">
              <a:buNone/>
            </a:pPr>
            <a:r>
              <a:rPr lang="en-US" dirty="0"/>
              <a:t>      * “s” antigen, “e” antigen , </a:t>
            </a:r>
            <a:r>
              <a:rPr lang="en-US" dirty="0" err="1"/>
              <a:t>hep</a:t>
            </a:r>
            <a:r>
              <a:rPr lang="en-US" dirty="0"/>
              <a:t> B DNA </a:t>
            </a:r>
          </a:p>
          <a:p>
            <a:pPr marL="514350" indent="-514350">
              <a:buNone/>
            </a:pPr>
            <a:r>
              <a:rPr lang="en-US" dirty="0"/>
              <a:t>         present in blood</a:t>
            </a:r>
          </a:p>
          <a:p>
            <a:pPr marL="514350" indent="-514350">
              <a:buNone/>
            </a:pPr>
            <a:r>
              <a:rPr lang="en-US" dirty="0"/>
              <a:t>      * patient </a:t>
            </a:r>
            <a:r>
              <a:rPr lang="en-US" b="1" dirty="0"/>
              <a:t>highly infectious </a:t>
            </a:r>
            <a:r>
              <a:rPr lang="en-US" dirty="0"/>
              <a:t>( because </a:t>
            </a:r>
            <a:r>
              <a:rPr lang="en-US" b="1" dirty="0"/>
              <a:t>“e” </a:t>
            </a:r>
            <a:r>
              <a:rPr lang="en-US" b="1" dirty="0" err="1"/>
              <a:t>ag</a:t>
            </a:r>
            <a:r>
              <a:rPr lang="en-US" b="1" dirty="0"/>
              <a:t>. </a:t>
            </a:r>
          </a:p>
          <a:p>
            <a:pPr marL="514350" indent="-514350">
              <a:buNone/>
            </a:pPr>
            <a:r>
              <a:rPr lang="en-US" dirty="0"/>
              <a:t>                                                        </a:t>
            </a:r>
            <a:r>
              <a:rPr lang="en-US" b="1" dirty="0"/>
              <a:t>is present)</a:t>
            </a:r>
          </a:p>
          <a:p>
            <a:pPr marL="514350" indent="-514350">
              <a:buNone/>
            </a:pPr>
            <a:r>
              <a:rPr lang="en-US" dirty="0"/>
              <a:t>      * More chances of chronic infection in children   &amp; people with poor immunity( DM, long term steroid use, HIV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088966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Chronic “Carrier”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i="1" u="sng" dirty="0"/>
          </a:p>
          <a:p>
            <a:pPr>
              <a:buNone/>
            </a:pPr>
            <a:r>
              <a:rPr lang="en-US" dirty="0"/>
              <a:t>    * Infection present for more than 6 months.</a:t>
            </a:r>
            <a:endParaRPr lang="en-US" i="1" u="sng" dirty="0"/>
          </a:p>
          <a:p>
            <a:pPr>
              <a:buNone/>
            </a:pPr>
            <a:r>
              <a:rPr lang="en-US" dirty="0"/>
              <a:t>    * Patient asymptomatic</a:t>
            </a:r>
          </a:p>
          <a:p>
            <a:pPr>
              <a:buNone/>
            </a:pPr>
            <a:r>
              <a:rPr lang="en-US" dirty="0"/>
              <a:t>    * </a:t>
            </a:r>
            <a:r>
              <a:rPr lang="en-US" b="1" dirty="0"/>
              <a:t>LFTs &amp; biopsy are normal</a:t>
            </a:r>
          </a:p>
          <a:p>
            <a:pPr>
              <a:buNone/>
            </a:pPr>
            <a:r>
              <a:rPr lang="en-US" b="1" dirty="0"/>
              <a:t>    * “s” </a:t>
            </a:r>
            <a:r>
              <a:rPr lang="en-US" dirty="0"/>
              <a:t>antigen present in the blood</a:t>
            </a:r>
            <a:endParaRPr lang="en-US" b="1" dirty="0"/>
          </a:p>
          <a:p>
            <a:pPr>
              <a:buNone/>
            </a:pPr>
            <a:r>
              <a:rPr lang="en-US" dirty="0"/>
              <a:t>    * No “e” antigen in the blood (so patient is </a:t>
            </a:r>
          </a:p>
          <a:p>
            <a:pPr>
              <a:buNone/>
            </a:pPr>
            <a:r>
              <a:rPr lang="en-US" dirty="0"/>
              <a:t>       much less infectious)</a:t>
            </a:r>
          </a:p>
          <a:p>
            <a:pPr>
              <a:buNone/>
            </a:pPr>
            <a:r>
              <a:rPr lang="en-US" dirty="0"/>
              <a:t>    *  DNA levels may be low or absent in the blood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So :  s antigen yes,  e antigen no, </a:t>
            </a:r>
            <a:r>
              <a:rPr lang="en-US" dirty="0" err="1"/>
              <a:t>Hep</a:t>
            </a:r>
            <a:r>
              <a:rPr lang="en-US" dirty="0"/>
              <a:t> B DNA low or absent in the blood</a:t>
            </a:r>
          </a:p>
          <a:p>
            <a:pPr>
              <a:buNone/>
            </a:pPr>
            <a:r>
              <a:rPr lang="en-US" dirty="0"/>
              <a:t>  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COMPARISON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u="sng" dirty="0"/>
              <a:t>Chronic active </a:t>
            </a:r>
            <a:r>
              <a:rPr lang="en-US" u="sng" dirty="0" err="1"/>
              <a:t>hep</a:t>
            </a:r>
            <a:r>
              <a:rPr lang="en-US" u="sng" dirty="0"/>
              <a:t> B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457200" indent="-457200">
              <a:buAutoNum type="arabicParenR"/>
            </a:pPr>
            <a:r>
              <a:rPr lang="en-US" dirty="0"/>
              <a:t>Patient usually symptomatic</a:t>
            </a:r>
          </a:p>
          <a:p>
            <a:pPr marL="457200" indent="-457200">
              <a:buAutoNum type="arabicParenR"/>
            </a:pPr>
            <a:r>
              <a:rPr lang="en-US" b="1" dirty="0"/>
              <a:t>LFTs &amp; liver biopsy abnormal</a:t>
            </a:r>
          </a:p>
          <a:p>
            <a:pPr marL="457200" indent="-457200">
              <a:buAutoNum type="arabicParenR"/>
            </a:pPr>
            <a:r>
              <a:rPr lang="en-US" dirty="0"/>
              <a:t>“e” ag. usually present</a:t>
            </a:r>
          </a:p>
          <a:p>
            <a:pPr marL="457200" indent="-457200">
              <a:buAutoNum type="arabicParenR"/>
            </a:pPr>
            <a:r>
              <a:rPr lang="en-US" dirty="0" err="1"/>
              <a:t>Hep</a:t>
            </a:r>
            <a:r>
              <a:rPr lang="en-US" dirty="0"/>
              <a:t> B DNA levels high in the blood</a:t>
            </a:r>
          </a:p>
          <a:p>
            <a:pPr marL="457200" indent="-457200">
              <a:buAutoNum type="arabicParenR"/>
            </a:pPr>
            <a:r>
              <a:rPr lang="en-US" dirty="0"/>
              <a:t>Treatment is given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  </a:t>
            </a:r>
            <a:r>
              <a:rPr lang="en-US" u="sng" dirty="0"/>
              <a:t>Chronic carrier state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457200" indent="-457200">
              <a:buAutoNum type="arabicParenR"/>
            </a:pPr>
            <a:r>
              <a:rPr lang="en-US" dirty="0"/>
              <a:t>Patient usually asymptomatic</a:t>
            </a:r>
          </a:p>
          <a:p>
            <a:pPr marL="457200" indent="-457200">
              <a:buAutoNum type="arabicParenR"/>
            </a:pPr>
            <a:r>
              <a:rPr lang="en-US" b="1" dirty="0"/>
              <a:t>LFTs &amp; biopsy norm.</a:t>
            </a:r>
          </a:p>
          <a:p>
            <a:pPr marL="457200" indent="-457200">
              <a:buAutoNum type="arabicParenR"/>
            </a:pPr>
            <a:r>
              <a:rPr lang="en-US" dirty="0"/>
              <a:t>“e” </a:t>
            </a:r>
            <a:r>
              <a:rPr lang="en-US" dirty="0" err="1"/>
              <a:t>ag</a:t>
            </a:r>
            <a:r>
              <a:rPr lang="en-US" dirty="0"/>
              <a:t> absent</a:t>
            </a:r>
          </a:p>
          <a:p>
            <a:pPr marL="457200" indent="-457200">
              <a:buAutoNum type="arabicParenR"/>
            </a:pPr>
            <a:r>
              <a:rPr lang="en-US" dirty="0" err="1"/>
              <a:t>Hep</a:t>
            </a:r>
            <a:r>
              <a:rPr lang="en-US" dirty="0"/>
              <a:t> B </a:t>
            </a:r>
            <a:r>
              <a:rPr lang="en-US" dirty="0" err="1"/>
              <a:t>dna</a:t>
            </a:r>
            <a:r>
              <a:rPr lang="en-US" dirty="0"/>
              <a:t> levels low or absent</a:t>
            </a:r>
          </a:p>
          <a:p>
            <a:pPr marL="457200" indent="-457200">
              <a:buAutoNum type="arabicParenR"/>
            </a:pPr>
            <a:r>
              <a:rPr lang="en-US" dirty="0"/>
              <a:t>Treatment not given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414294A-963B-1C87-424D-A9AB0430B53C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/>
              <a:t>SEROLOGIES IN DIFFERENT PHASES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C4161DC-E7F1-36CD-1481-EF1B62010457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514350" indent="-514350">
              <a:buAutoNum type="arabicParenR"/>
            </a:pPr>
            <a:r>
              <a:rPr lang="en-GB" b="1" u="sng" dirty="0"/>
              <a:t>Acute hep B :</a:t>
            </a:r>
          </a:p>
          <a:p>
            <a:pPr marL="0" indent="0">
              <a:buNone/>
            </a:pPr>
            <a:r>
              <a:rPr lang="en-GB" dirty="0"/>
              <a:t>      a) s ag. Positive</a:t>
            </a:r>
          </a:p>
          <a:p>
            <a:pPr marL="0" indent="0">
              <a:buNone/>
            </a:pPr>
            <a:r>
              <a:rPr lang="en-GB" dirty="0"/>
              <a:t>      b) e ag. Positive</a:t>
            </a:r>
          </a:p>
          <a:p>
            <a:pPr marL="0" indent="0">
              <a:buNone/>
            </a:pPr>
            <a:r>
              <a:rPr lang="en-GB" dirty="0"/>
              <a:t>      c) Anti c positive (IgM type)</a:t>
            </a:r>
          </a:p>
          <a:p>
            <a:pPr marL="0" indent="0">
              <a:buNone/>
            </a:pPr>
            <a:r>
              <a:rPr lang="en-GB" dirty="0"/>
              <a:t>      d) Anti s neg. &amp; anti “e” </a:t>
            </a:r>
            <a:r>
              <a:rPr lang="en-GB" dirty="0" err="1"/>
              <a:t>neg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2) </a:t>
            </a:r>
            <a:r>
              <a:rPr lang="en-GB" b="1" u="sng" dirty="0"/>
              <a:t>Resolved infection:</a:t>
            </a:r>
          </a:p>
          <a:p>
            <a:pPr marL="0" indent="0">
              <a:buNone/>
            </a:pPr>
            <a:r>
              <a:rPr lang="en-GB" dirty="0"/>
              <a:t>      a) s ag. Neg.</a:t>
            </a:r>
          </a:p>
          <a:p>
            <a:pPr marL="0" indent="0">
              <a:buNone/>
            </a:pPr>
            <a:r>
              <a:rPr lang="en-GB" dirty="0"/>
              <a:t>      b) e ag. Neg.</a:t>
            </a:r>
          </a:p>
          <a:p>
            <a:pPr marL="0" indent="0">
              <a:buNone/>
            </a:pPr>
            <a:r>
              <a:rPr lang="en-GB" dirty="0"/>
              <a:t>      c) Anti c pos.( Ig G type)</a:t>
            </a:r>
          </a:p>
          <a:p>
            <a:pPr marL="0" indent="0">
              <a:buNone/>
            </a:pPr>
            <a:r>
              <a:rPr lang="en-GB" dirty="0"/>
              <a:t>      d)</a:t>
            </a:r>
            <a:r>
              <a:rPr lang="en-GB" b="1" dirty="0"/>
              <a:t> Anti s pos</a:t>
            </a:r>
            <a:r>
              <a:rPr lang="en-GB" dirty="0"/>
              <a:t>.      e</a:t>
            </a:r>
            <a:r>
              <a:rPr lang="en-GB" b="1" dirty="0"/>
              <a:t>) Anti e positive</a:t>
            </a:r>
          </a:p>
        </p:txBody>
      </p:sp>
    </p:spTree>
    <p:extLst>
      <p:ext uri="{BB962C8B-B14F-4D97-AF65-F5344CB8AC3E}">
        <p14:creationId xmlns:p14="http://schemas.microsoft.com/office/powerpoint/2010/main" val="506494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609600"/>
          </a:xfrm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u="sng" dirty="0"/>
              <a:t>VIRAL  HEPATITIS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5562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   </a:t>
            </a:r>
            <a:r>
              <a:rPr lang="en-US" u="sng" dirty="0"/>
              <a:t>Common </a:t>
            </a:r>
            <a:r>
              <a:rPr lang="en-US" dirty="0"/>
              <a:t>                        </a:t>
            </a:r>
            <a:r>
              <a:rPr lang="en-US" u="sng" dirty="0"/>
              <a:t> Uncommon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b="1" dirty="0"/>
              <a:t>A, B, C, D, E</a:t>
            </a:r>
            <a:r>
              <a:rPr lang="en-US" dirty="0"/>
              <a:t>                 * Epstein Barr virus</a:t>
            </a:r>
            <a:r>
              <a:rPr lang="en-US" b="1" dirty="0"/>
              <a:t>(EBV)</a:t>
            </a:r>
          </a:p>
          <a:p>
            <a:pPr marL="0" indent="0">
              <a:buNone/>
            </a:pPr>
            <a:r>
              <a:rPr lang="en-US" dirty="0"/>
              <a:t>  ( more common)          * Cytomegalovirus(</a:t>
            </a:r>
            <a:r>
              <a:rPr lang="en-US" b="1" dirty="0"/>
              <a:t>CMV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                                    * Other rare viruses</a:t>
            </a:r>
          </a:p>
          <a:p>
            <a:pPr marL="0" indent="0">
              <a:buNone/>
            </a:pPr>
            <a:r>
              <a:rPr lang="en-US" dirty="0"/>
              <a:t>                                                ( less common)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209800" y="990600"/>
            <a:ext cx="8382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876800" y="1018309"/>
            <a:ext cx="990600" cy="8866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89365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8E3B5-50F5-5036-C93B-6529EA3393A2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/>
              <a:t>      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F7163-9CF2-8B0E-CE83-283FC9604915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3) </a:t>
            </a:r>
            <a:r>
              <a:rPr lang="en-GB" b="1" u="sng" dirty="0"/>
              <a:t>Window period:</a:t>
            </a:r>
          </a:p>
          <a:p>
            <a:pPr marL="0" indent="0">
              <a:buNone/>
            </a:pPr>
            <a:r>
              <a:rPr lang="en-GB" dirty="0"/>
              <a:t>     a) s ag. Neg</a:t>
            </a:r>
          </a:p>
          <a:p>
            <a:pPr marL="0" indent="0">
              <a:buNone/>
            </a:pPr>
            <a:r>
              <a:rPr lang="en-GB" dirty="0"/>
              <a:t>     b) e ag neg.</a:t>
            </a:r>
          </a:p>
          <a:p>
            <a:pPr marL="0" indent="0">
              <a:buNone/>
            </a:pPr>
            <a:r>
              <a:rPr lang="en-GB" dirty="0"/>
              <a:t>     c) </a:t>
            </a:r>
            <a:r>
              <a:rPr lang="en-GB" b="1" dirty="0"/>
              <a:t>Anti c positive (IgM type)</a:t>
            </a:r>
          </a:p>
          <a:p>
            <a:pPr marL="0" indent="0">
              <a:buNone/>
            </a:pPr>
            <a:r>
              <a:rPr lang="en-GB" dirty="0"/>
              <a:t>     d) Anti s neg. </a:t>
            </a:r>
          </a:p>
          <a:p>
            <a:pPr marL="0" indent="0">
              <a:buNone/>
            </a:pPr>
            <a:r>
              <a:rPr lang="en-GB" dirty="0"/>
              <a:t>4) </a:t>
            </a:r>
            <a:r>
              <a:rPr lang="en-GB" b="1" u="sng" dirty="0"/>
              <a:t>Chronic hepatitis (active &amp; carrier) </a:t>
            </a:r>
          </a:p>
          <a:p>
            <a:pPr marL="0" indent="0">
              <a:buNone/>
            </a:pPr>
            <a:r>
              <a:rPr lang="en-GB" dirty="0"/>
              <a:t>     a) s ag. Positive</a:t>
            </a:r>
          </a:p>
          <a:p>
            <a:pPr marL="0" indent="0">
              <a:buNone/>
            </a:pPr>
            <a:r>
              <a:rPr lang="en-GB" dirty="0"/>
              <a:t>     b) e ag. Positive</a:t>
            </a:r>
          </a:p>
          <a:p>
            <a:pPr marL="0" indent="0">
              <a:buNone/>
            </a:pPr>
            <a:r>
              <a:rPr lang="en-GB" dirty="0"/>
              <a:t>     c) Anti c pos. (IgG type)</a:t>
            </a:r>
          </a:p>
          <a:p>
            <a:pPr marL="0" indent="0">
              <a:buNone/>
            </a:pPr>
            <a:r>
              <a:rPr lang="en-GB" dirty="0"/>
              <a:t>     d) Anti s neg.</a:t>
            </a:r>
          </a:p>
          <a:p>
            <a:pPr marL="0" indent="0">
              <a:buNone/>
            </a:pPr>
            <a:r>
              <a:rPr lang="en-GB" dirty="0"/>
              <a:t>     e) Anti e negative</a:t>
            </a:r>
          </a:p>
        </p:txBody>
      </p:sp>
    </p:spTree>
    <p:extLst>
      <p:ext uri="{BB962C8B-B14F-4D97-AF65-F5344CB8AC3E}">
        <p14:creationId xmlns:p14="http://schemas.microsoft.com/office/powerpoint/2010/main" val="5020415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SO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                      Look for “s” antigen first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b="1" u="sng" dirty="0"/>
              <a:t>Positive </a:t>
            </a:r>
            <a:r>
              <a:rPr lang="en-US" dirty="0"/>
              <a:t>                                  </a:t>
            </a:r>
            <a:r>
              <a:rPr lang="en-US" b="1" u="sng" dirty="0"/>
              <a:t>Negative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         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b="1" u="sng" dirty="0" err="1"/>
              <a:t>Infec</a:t>
            </a:r>
            <a:r>
              <a:rPr lang="en-US" b="1" u="sng" dirty="0"/>
              <a:t>. “MOJOOD</a:t>
            </a:r>
            <a:r>
              <a:rPr lang="en-US" dirty="0"/>
              <a:t>”                       </a:t>
            </a:r>
            <a:r>
              <a:rPr lang="en-US" b="1" u="sng" dirty="0"/>
              <a:t>No infection  </a:t>
            </a:r>
          </a:p>
          <a:p>
            <a:pPr marL="514350" indent="-514350">
              <a:buAutoNum type="alphaLcPeriod"/>
            </a:pPr>
            <a:r>
              <a:rPr lang="en-US" dirty="0"/>
              <a:t>Acute </a:t>
            </a:r>
            <a:r>
              <a:rPr lang="en-US" dirty="0" err="1"/>
              <a:t>infec</a:t>
            </a:r>
            <a:r>
              <a:rPr lang="en-US" dirty="0"/>
              <a:t>                          a. never infected</a:t>
            </a:r>
          </a:p>
          <a:p>
            <a:pPr marL="514350" indent="-514350">
              <a:buAutoNum type="alphaLcPeriod"/>
            </a:pPr>
            <a:r>
              <a:rPr lang="en-US" dirty="0" err="1"/>
              <a:t>Chr</a:t>
            </a:r>
            <a:r>
              <a:rPr lang="en-US" dirty="0"/>
              <a:t> active                            b. resolved </a:t>
            </a:r>
            <a:r>
              <a:rPr lang="en-US" dirty="0" err="1"/>
              <a:t>infec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/>
              <a:t>Chr</a:t>
            </a:r>
            <a:r>
              <a:rPr lang="en-US" dirty="0"/>
              <a:t> carrier                           c. window period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d. Vaccinated</a:t>
            </a:r>
          </a:p>
        </p:txBody>
      </p:sp>
      <p:sp>
        <p:nvSpPr>
          <p:cNvPr id="4" name="Down Arrow 3"/>
          <p:cNvSpPr/>
          <p:nvPr/>
        </p:nvSpPr>
        <p:spPr>
          <a:xfrm rot="2583079">
            <a:off x="2361956" y="1921879"/>
            <a:ext cx="202822" cy="7490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 rot="18817272">
            <a:off x="5164931" y="1891353"/>
            <a:ext cx="249302" cy="6923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1219200" y="2971800"/>
            <a:ext cx="3810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5289582" y="2971800"/>
            <a:ext cx="336583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6865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SUMMARY OF SEROLOGIES</a:t>
            </a:r>
          </a:p>
        </p:txBody>
      </p:sp>
      <p:pic>
        <p:nvPicPr>
          <p:cNvPr id="1026" name="Picture 2" descr="C:\Users\wfarooqi\Desktop\rrrrrrrrrrrrrrrrrrrrrrrrrr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541" y="1600200"/>
            <a:ext cx="501491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6678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TREATMENT OF </a:t>
            </a:r>
            <a:r>
              <a:rPr lang="en-US" b="1" dirty="0"/>
              <a:t>CHR. </a:t>
            </a:r>
            <a:r>
              <a:rPr lang="en-US" dirty="0"/>
              <a:t>HEP 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Drugs                      Liver transplant</a:t>
            </a:r>
          </a:p>
        </p:txBody>
      </p:sp>
      <p:sp>
        <p:nvSpPr>
          <p:cNvPr id="5" name="Left Arrow 4"/>
          <p:cNvSpPr/>
          <p:nvPr/>
        </p:nvSpPr>
        <p:spPr>
          <a:xfrm rot="17489266">
            <a:off x="1793998" y="1907680"/>
            <a:ext cx="1475519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rot="19367164">
            <a:off x="5000007" y="1215490"/>
            <a:ext cx="484632" cy="18309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8449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TREATMENT OF CHR.HEP 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en-US" u="sng" dirty="0"/>
              <a:t>Drugs used: </a:t>
            </a:r>
          </a:p>
          <a:p>
            <a:pPr marL="0" indent="0">
              <a:buNone/>
            </a:pPr>
            <a:r>
              <a:rPr lang="en-US" dirty="0"/>
              <a:t> * Nucleoside analogues: </a:t>
            </a:r>
            <a:r>
              <a:rPr lang="en-US" dirty="0" err="1"/>
              <a:t>eg</a:t>
            </a:r>
            <a:r>
              <a:rPr lang="en-US" dirty="0"/>
              <a:t> </a:t>
            </a:r>
            <a:r>
              <a:rPr lang="en-US" b="1" dirty="0" err="1"/>
              <a:t>Entecavir</a:t>
            </a:r>
            <a:r>
              <a:rPr lang="en-US" dirty="0"/>
              <a:t>         oral </a:t>
            </a:r>
          </a:p>
          <a:p>
            <a:pPr marL="0" indent="0">
              <a:buNone/>
            </a:pPr>
            <a:r>
              <a:rPr lang="en-US" dirty="0"/>
              <a:t> * Nucleotide analogues: </a:t>
            </a:r>
            <a:r>
              <a:rPr lang="en-US" dirty="0" err="1"/>
              <a:t>eg</a:t>
            </a:r>
            <a:r>
              <a:rPr lang="en-US" dirty="0"/>
              <a:t>. </a:t>
            </a:r>
            <a:r>
              <a:rPr lang="en-US" b="1" dirty="0" err="1"/>
              <a:t>Tenofovir</a:t>
            </a:r>
            <a:r>
              <a:rPr lang="en-US" dirty="0"/>
              <a:t>       drugs</a:t>
            </a:r>
          </a:p>
          <a:p>
            <a:pPr marL="0" indent="0">
              <a:buNone/>
            </a:pPr>
            <a:r>
              <a:rPr lang="en-US" dirty="0"/>
              <a:t> * Interferon ( Injections)</a:t>
            </a:r>
          </a:p>
          <a:p>
            <a:pPr marL="0" indent="0">
              <a:buNone/>
            </a:pPr>
            <a:r>
              <a:rPr lang="en-US" dirty="0"/>
              <a:t>2) Treatment is 6 months to 1 yr.</a:t>
            </a:r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b="1" dirty="0"/>
              <a:t>Treatment is not given to chronic carriers</a:t>
            </a:r>
          </a:p>
          <a:p>
            <a:pPr marL="0" indent="0">
              <a:buNone/>
            </a:pPr>
            <a:r>
              <a:rPr lang="en-US" dirty="0"/>
              <a:t>  ( patients who have only “s” antigen positive with normal LFTs &amp; normal liver biopsy)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7008876" y="2286000"/>
            <a:ext cx="606552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8692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Liver transplant is done in end stage liver disease or fulminant hepatic failure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So: </a:t>
            </a:r>
          </a:p>
          <a:p>
            <a:pPr marL="0" indent="0">
              <a:buNone/>
            </a:pPr>
            <a:r>
              <a:rPr lang="en-US" dirty="0"/>
              <a:t> * </a:t>
            </a:r>
            <a:r>
              <a:rPr lang="en-US" i="1" u="sng" dirty="0"/>
              <a:t>Acute </a:t>
            </a:r>
            <a:r>
              <a:rPr lang="en-US" i="1" u="sng" dirty="0" err="1"/>
              <a:t>hep</a:t>
            </a:r>
            <a:r>
              <a:rPr lang="en-US" i="1" u="sng" dirty="0"/>
              <a:t> B</a:t>
            </a:r>
            <a:r>
              <a:rPr lang="en-US" dirty="0"/>
              <a:t>: no antiviral meds</a:t>
            </a:r>
          </a:p>
          <a:p>
            <a:pPr marL="0" indent="0">
              <a:buNone/>
            </a:pPr>
            <a:r>
              <a:rPr lang="en-US" dirty="0"/>
              <a:t> * </a:t>
            </a:r>
            <a:r>
              <a:rPr lang="en-US" i="1" u="sng" dirty="0"/>
              <a:t>Chr. Active </a:t>
            </a:r>
            <a:r>
              <a:rPr lang="en-US" i="1" u="sng" dirty="0" err="1"/>
              <a:t>hep</a:t>
            </a:r>
            <a:r>
              <a:rPr lang="en-US" i="1" u="sng" dirty="0"/>
              <a:t> B</a:t>
            </a:r>
            <a:r>
              <a:rPr lang="en-US" dirty="0"/>
              <a:t>: antiviral meds yes</a:t>
            </a:r>
          </a:p>
          <a:p>
            <a:pPr marL="0" indent="0">
              <a:buNone/>
            </a:pPr>
            <a:r>
              <a:rPr lang="en-US" dirty="0"/>
              <a:t> * </a:t>
            </a:r>
            <a:r>
              <a:rPr lang="en-US" i="1" u="sng" dirty="0" err="1"/>
              <a:t>Chr</a:t>
            </a:r>
            <a:r>
              <a:rPr lang="en-US" i="1" u="sng" dirty="0"/>
              <a:t> carrier </a:t>
            </a:r>
            <a:r>
              <a:rPr lang="en-US" dirty="0"/>
              <a:t>: no meds</a:t>
            </a:r>
          </a:p>
        </p:txBody>
      </p:sp>
    </p:spTree>
    <p:extLst>
      <p:ext uri="{BB962C8B-B14F-4D97-AF65-F5344CB8AC3E}">
        <p14:creationId xmlns:p14="http://schemas.microsoft.com/office/powerpoint/2010/main" val="27136750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PREVENTION OF HEP B.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514350" indent="-514350">
              <a:buAutoNum type="arabicParenR"/>
            </a:pPr>
            <a:r>
              <a:rPr lang="en-US" dirty="0"/>
              <a:t>Avoid risk factors ( iv drugs, needle sharing, </a:t>
            </a:r>
          </a:p>
          <a:p>
            <a:pPr marL="0" indent="0">
              <a:buNone/>
            </a:pPr>
            <a:r>
              <a:rPr lang="en-US" dirty="0"/>
              <a:t>  sexual contact </a:t>
            </a:r>
            <a:r>
              <a:rPr lang="en-US" dirty="0" err="1"/>
              <a:t>wth</a:t>
            </a:r>
            <a:r>
              <a:rPr lang="en-US" dirty="0"/>
              <a:t>. unknown or </a:t>
            </a:r>
            <a:r>
              <a:rPr lang="en-US" dirty="0" err="1"/>
              <a:t>HepB</a:t>
            </a:r>
            <a:r>
              <a:rPr lang="en-US" dirty="0"/>
              <a:t> positive</a:t>
            </a:r>
          </a:p>
          <a:p>
            <a:pPr marL="0" indent="0">
              <a:buNone/>
            </a:pPr>
            <a:r>
              <a:rPr lang="en-US" dirty="0"/>
              <a:t>  person, avoid direct contact </a:t>
            </a:r>
            <a:r>
              <a:rPr lang="en-US" dirty="0" err="1"/>
              <a:t>wth</a:t>
            </a:r>
            <a:r>
              <a:rPr lang="en-US" dirty="0"/>
              <a:t> blood, no </a:t>
            </a:r>
          </a:p>
          <a:p>
            <a:pPr marL="0" indent="0">
              <a:buNone/>
            </a:pPr>
            <a:r>
              <a:rPr lang="en-US" dirty="0"/>
              <a:t>  sharing of razors etc.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b="1" u="sng" dirty="0"/>
              <a:t>Vaccine</a:t>
            </a:r>
            <a:r>
              <a:rPr lang="en-US" dirty="0"/>
              <a:t>: Given routinely to everyone. </a:t>
            </a:r>
          </a:p>
          <a:p>
            <a:pPr marL="0" indent="0">
              <a:buNone/>
            </a:pPr>
            <a:r>
              <a:rPr lang="en-US" dirty="0"/>
              <a:t>  * 3 doses: 0, I month,6 </a:t>
            </a:r>
            <a:r>
              <a:rPr lang="en-US" dirty="0" err="1"/>
              <a:t>mnth</a:t>
            </a:r>
            <a:r>
              <a:rPr lang="en-US" dirty="0"/>
              <a:t> (from the 1</a:t>
            </a:r>
            <a:r>
              <a:rPr lang="en-US" baseline="30000" dirty="0"/>
              <a:t>st</a:t>
            </a:r>
            <a:r>
              <a:rPr lang="en-US" dirty="0"/>
              <a:t> dose)</a:t>
            </a:r>
          </a:p>
          <a:p>
            <a:pPr marL="0" indent="0">
              <a:buNone/>
            </a:pPr>
            <a:r>
              <a:rPr lang="en-US" dirty="0"/>
              <a:t>                                            </a:t>
            </a:r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b="1" u="sng" dirty="0"/>
              <a:t>Immune globulins: </a:t>
            </a:r>
            <a:r>
              <a:rPr lang="en-US" dirty="0"/>
              <a:t>Given for immediate protection, if :</a:t>
            </a:r>
          </a:p>
          <a:p>
            <a:pPr marL="0" indent="0">
              <a:buNone/>
            </a:pPr>
            <a:r>
              <a:rPr lang="en-US" dirty="0"/>
              <a:t>* Needle stick injury from a </a:t>
            </a:r>
            <a:r>
              <a:rPr lang="en-US" dirty="0" err="1"/>
              <a:t>hep</a:t>
            </a:r>
            <a:r>
              <a:rPr lang="en-US" dirty="0"/>
              <a:t>. B patient</a:t>
            </a:r>
          </a:p>
          <a:p>
            <a:pPr marL="0" indent="0">
              <a:buNone/>
            </a:pPr>
            <a:r>
              <a:rPr lang="en-US" dirty="0"/>
              <a:t>* Sexual exposure to </a:t>
            </a:r>
            <a:r>
              <a:rPr lang="en-US" dirty="0" err="1"/>
              <a:t>hep</a:t>
            </a:r>
            <a:r>
              <a:rPr lang="en-US" dirty="0"/>
              <a:t> B patient</a:t>
            </a:r>
          </a:p>
          <a:p>
            <a:pPr marL="0" indent="0">
              <a:buNone/>
            </a:pPr>
            <a:r>
              <a:rPr lang="en-US" dirty="0"/>
              <a:t>* Newborn baby ( if mother is </a:t>
            </a:r>
            <a:r>
              <a:rPr lang="en-US" dirty="0" err="1"/>
              <a:t>hep</a:t>
            </a:r>
            <a:r>
              <a:rPr lang="en-US" dirty="0"/>
              <a:t> B positive)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urved Up Arrow 3"/>
          <p:cNvSpPr/>
          <p:nvPr/>
        </p:nvSpPr>
        <p:spPr>
          <a:xfrm>
            <a:off x="4267200" y="4008120"/>
            <a:ext cx="1216152" cy="36576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7444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Immunoglobulins are JAAHIZ  antibodies against the virus, available in ampoules. They provide quick but short term immunity.</a:t>
            </a:r>
          </a:p>
          <a:p>
            <a:r>
              <a:rPr lang="en-US" dirty="0"/>
              <a:t>Vaccines take time to be effective but provide long term immunity</a:t>
            </a:r>
          </a:p>
        </p:txBody>
      </p:sp>
    </p:spTree>
    <p:extLst>
      <p:ext uri="{BB962C8B-B14F-4D97-AF65-F5344CB8AC3E}">
        <p14:creationId xmlns:p14="http://schemas.microsoft.com/office/powerpoint/2010/main" val="24178525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u="sng" dirty="0"/>
              <a:t>COMPLICATION OF CHR.HEP B</a:t>
            </a:r>
          </a:p>
          <a:p>
            <a:pPr marL="0" indent="0">
              <a:buNone/>
            </a:pPr>
            <a:r>
              <a:rPr lang="en-US" dirty="0"/>
              <a:t> a) Cirrhosis                      b) Hepatic carcinoma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</a:t>
            </a:r>
            <a:r>
              <a:rPr lang="en-US" u="sng" dirty="0"/>
              <a:t>REMEMBER</a:t>
            </a:r>
          </a:p>
          <a:p>
            <a:pPr marL="0" indent="0">
              <a:buNone/>
            </a:pPr>
            <a:r>
              <a:rPr lang="en-US" dirty="0"/>
              <a:t> * Vaccine produces protective antibody after  </a:t>
            </a:r>
          </a:p>
          <a:p>
            <a:pPr marL="0" indent="0">
              <a:buNone/>
            </a:pPr>
            <a:r>
              <a:rPr lang="en-US" dirty="0"/>
              <a:t>     some time (</a:t>
            </a:r>
            <a:r>
              <a:rPr lang="en-US" dirty="0" err="1"/>
              <a:t>wks</a:t>
            </a:r>
            <a:r>
              <a:rPr lang="en-US" dirty="0"/>
              <a:t> to months) but lasts long.</a:t>
            </a:r>
          </a:p>
          <a:p>
            <a:pPr marL="0" indent="0">
              <a:buNone/>
            </a:pPr>
            <a:r>
              <a:rPr lang="en-US" dirty="0"/>
              <a:t>*  Immunoglobulins provide immediate </a:t>
            </a:r>
          </a:p>
          <a:p>
            <a:pPr marL="0" indent="0">
              <a:buNone/>
            </a:pPr>
            <a:r>
              <a:rPr lang="en-US" dirty="0"/>
              <a:t>    protection that lasts for a short time.</a:t>
            </a:r>
          </a:p>
          <a:p>
            <a:pPr marL="0" indent="0">
              <a:buNone/>
            </a:pPr>
            <a:r>
              <a:rPr lang="en-US" dirty="0"/>
              <a:t>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2196408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/>
              <a:t>Hep</a:t>
            </a:r>
            <a:r>
              <a:rPr lang="en-US" dirty="0"/>
              <a:t> B &amp; pregnancy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High chances of vertical transmission, so </a:t>
            </a:r>
            <a:r>
              <a:rPr lang="en-US" dirty="0" err="1"/>
              <a:t>Hep</a:t>
            </a:r>
            <a:r>
              <a:rPr lang="en-US" dirty="0"/>
              <a:t> B positive mother should be treated</a:t>
            </a:r>
          </a:p>
          <a:p>
            <a:r>
              <a:rPr lang="en-US" dirty="0" err="1"/>
              <a:t>Tenofovir</a:t>
            </a:r>
            <a:r>
              <a:rPr lang="en-US" dirty="0"/>
              <a:t> is safe to give during pregnancy</a:t>
            </a:r>
          </a:p>
          <a:p>
            <a:r>
              <a:rPr lang="en-US" dirty="0"/>
              <a:t>Breast milk does not transmit the infection to the baby</a:t>
            </a:r>
          </a:p>
          <a:p>
            <a:r>
              <a:rPr lang="en-US" dirty="0"/>
              <a:t>What to do to the baby who is born to a hep B </a:t>
            </a:r>
          </a:p>
          <a:p>
            <a:pPr marL="0" indent="0">
              <a:buNone/>
            </a:pPr>
            <a:r>
              <a:rPr lang="en-US" dirty="0"/>
              <a:t>    positive mother?             LISTEN TO ME !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0FA9F7B6-E0BA-F899-EB94-2E9B084519D7}"/>
              </a:ext>
            </a:extLst>
          </p:cNvPr>
          <p:cNvSpPr/>
          <p:nvPr/>
        </p:nvSpPr>
        <p:spPr>
          <a:xfrm>
            <a:off x="4038600" y="5105400"/>
            <a:ext cx="762000" cy="3810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246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685800"/>
          </a:xfrm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   Hepatitis can be acute or chronic.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u="sng" dirty="0"/>
              <a:t>Acute</a:t>
            </a:r>
            <a:r>
              <a:rPr lang="en-US" dirty="0"/>
              <a:t>: Duration of the disease is </a:t>
            </a:r>
            <a:r>
              <a:rPr lang="en-US" b="1" dirty="0"/>
              <a:t>less than 6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b="1" dirty="0"/>
              <a:t>months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u="sng" dirty="0"/>
              <a:t>Chronic</a:t>
            </a:r>
            <a:r>
              <a:rPr lang="en-US" dirty="0"/>
              <a:t>: Duration is </a:t>
            </a:r>
            <a:r>
              <a:rPr lang="en-US" b="1" dirty="0"/>
              <a:t>more than 6 months</a:t>
            </a:r>
          </a:p>
          <a:p>
            <a:pPr marL="0" indent="0">
              <a:buNone/>
            </a:pPr>
            <a:r>
              <a:rPr lang="en-US" b="1" dirty="0"/>
              <a:t>                     </a:t>
            </a:r>
            <a:r>
              <a:rPr lang="en-US" dirty="0"/>
              <a:t>(clinical S/S or abnormal blood tests)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   *</a:t>
            </a:r>
            <a:r>
              <a:rPr lang="en-US" dirty="0" err="1"/>
              <a:t>Hep</a:t>
            </a:r>
            <a:r>
              <a:rPr lang="en-US" dirty="0"/>
              <a:t> A causes </a:t>
            </a:r>
            <a:r>
              <a:rPr lang="en-US" b="1" dirty="0"/>
              <a:t>only</a:t>
            </a:r>
            <a:r>
              <a:rPr lang="en-US" dirty="0"/>
              <a:t> acute hepatitis</a:t>
            </a:r>
          </a:p>
          <a:p>
            <a:pPr marL="0" indent="0">
              <a:buNone/>
            </a:pPr>
            <a:r>
              <a:rPr lang="en-US" dirty="0"/>
              <a:t>   *</a:t>
            </a:r>
            <a:r>
              <a:rPr lang="en-US" dirty="0" err="1"/>
              <a:t>Hep</a:t>
            </a:r>
            <a:r>
              <a:rPr lang="en-US" dirty="0"/>
              <a:t> B,C,D &amp;E can cause </a:t>
            </a:r>
            <a:r>
              <a:rPr lang="en-US" b="1" dirty="0"/>
              <a:t>both, acute &amp; chronic.</a:t>
            </a:r>
          </a:p>
          <a:p>
            <a:pPr marL="0" indent="0">
              <a:buNone/>
            </a:pPr>
            <a:r>
              <a:rPr lang="en-US" dirty="0"/>
              <a:t> Chronic hepatitis B &amp; C is the main cause of chronic liver disease, cirrhosis &amp; hepatic cancer</a:t>
            </a:r>
          </a:p>
        </p:txBody>
      </p:sp>
    </p:spTree>
    <p:extLst>
      <p:ext uri="{BB962C8B-B14F-4D97-AF65-F5344CB8AC3E}">
        <p14:creationId xmlns:p14="http://schemas.microsoft.com/office/powerpoint/2010/main" val="32891114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10F11-275F-4E36-4980-4FF9E8423790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RAPID FIRE QUES FOR HEP 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8695E-DACD-B413-E288-E14ED2205A0F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en-US" dirty="0"/>
              <a:t>What are the modes of transmission?</a:t>
            </a:r>
          </a:p>
          <a:p>
            <a:pPr marL="514350" indent="-514350">
              <a:buAutoNum type="arabicParenR"/>
            </a:pPr>
            <a:r>
              <a:rPr lang="en-US" dirty="0"/>
              <a:t>Name the 3 antigens of hep B?</a:t>
            </a:r>
          </a:p>
          <a:p>
            <a:pPr marL="514350" indent="-514350">
              <a:buAutoNum type="arabicParenR"/>
            </a:pPr>
            <a:r>
              <a:rPr lang="en-US" dirty="0"/>
              <a:t>Which antibody is not detectable in the serum?</a:t>
            </a:r>
          </a:p>
          <a:p>
            <a:pPr marL="514350" indent="-514350">
              <a:buAutoNum type="arabicParenR"/>
            </a:pPr>
            <a:r>
              <a:rPr lang="en-US" dirty="0"/>
              <a:t>Which antibody is not protective ( does not kill the virus?</a:t>
            </a:r>
          </a:p>
          <a:p>
            <a:pPr marL="514350" indent="-514350">
              <a:buAutoNum type="arabicParenR"/>
            </a:pPr>
            <a:r>
              <a:rPr lang="en-US" dirty="0"/>
              <a:t>Of all the antigens, which is the most important to check to see infection?</a:t>
            </a:r>
          </a:p>
          <a:p>
            <a:pPr marL="514350" indent="-514350">
              <a:buAutoNum type="arabicParenR"/>
            </a:pPr>
            <a:r>
              <a:rPr lang="en-US" dirty="0"/>
              <a:t>Appearance of which antibodies means infection is resolved?</a:t>
            </a:r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9474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383FF-EEAB-E25C-827D-A74A0DD2113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CD714-93A4-BFC4-E3A8-D1B90D842765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7) Saliva, sweat and tears of hep B patient are </a:t>
            </a:r>
          </a:p>
          <a:p>
            <a:pPr marL="0" indent="0">
              <a:buNone/>
            </a:pPr>
            <a:r>
              <a:rPr lang="en-US" dirty="0"/>
              <a:t>     highly infectious, right or wrong?</a:t>
            </a:r>
          </a:p>
          <a:p>
            <a:pPr marL="0" indent="0">
              <a:buNone/>
            </a:pPr>
            <a:r>
              <a:rPr lang="en-US" dirty="0"/>
              <a:t>8) Duration of acute hep B?</a:t>
            </a:r>
          </a:p>
          <a:p>
            <a:pPr marL="0" indent="0">
              <a:buNone/>
            </a:pPr>
            <a:r>
              <a:rPr lang="en-US" dirty="0"/>
              <a:t>9) Duration of chronic hep B?</a:t>
            </a:r>
          </a:p>
          <a:p>
            <a:pPr marL="0" indent="0">
              <a:buNone/>
            </a:pPr>
            <a:r>
              <a:rPr lang="en-US" dirty="0"/>
              <a:t>10) Name the 2 types of chronic hep B?</a:t>
            </a:r>
          </a:p>
          <a:p>
            <a:pPr marL="0" indent="0">
              <a:buNone/>
            </a:pPr>
            <a:r>
              <a:rPr lang="en-US" dirty="0"/>
              <a:t>11) Name 2 differences between the 2?</a:t>
            </a:r>
          </a:p>
          <a:p>
            <a:pPr marL="0" indent="0">
              <a:buNone/>
            </a:pPr>
            <a:r>
              <a:rPr lang="en-US" dirty="0"/>
              <a:t>12) What will LFTs show in acute hep B?</a:t>
            </a:r>
          </a:p>
          <a:p>
            <a:pPr marL="0" indent="0">
              <a:buNone/>
            </a:pPr>
            <a:r>
              <a:rPr lang="en-US" dirty="0"/>
              <a:t>13)  What do you mean by “seroconversion” ? </a:t>
            </a:r>
          </a:p>
        </p:txBody>
      </p:sp>
    </p:spTree>
    <p:extLst>
      <p:ext uri="{BB962C8B-B14F-4D97-AF65-F5344CB8AC3E}">
        <p14:creationId xmlns:p14="http://schemas.microsoft.com/office/powerpoint/2010/main" val="33264486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AE12C-AD5B-FF09-92E5-E8D52EE6A77F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6C6EE-89B4-5448-AC24-9950AFEEFB15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14) In the window period, what is detectable in </a:t>
            </a:r>
          </a:p>
          <a:p>
            <a:pPr marL="0" indent="0">
              <a:buNone/>
            </a:pPr>
            <a:r>
              <a:rPr lang="en-US" dirty="0"/>
              <a:t>      the blood?</a:t>
            </a:r>
          </a:p>
          <a:p>
            <a:pPr marL="514350" indent="-514350">
              <a:buAutoNum type="arabicParenR" startAt="15"/>
            </a:pPr>
            <a:r>
              <a:rPr lang="en-US" dirty="0"/>
              <a:t>Which antiviral drug to treat acute hep B?</a:t>
            </a:r>
          </a:p>
          <a:p>
            <a:pPr marL="514350" indent="-514350">
              <a:buAutoNum type="arabicParenR" startAt="15"/>
            </a:pPr>
            <a:r>
              <a:rPr lang="en-US" dirty="0"/>
              <a:t> In acute hep B, what is detectable in the blood? </a:t>
            </a:r>
          </a:p>
          <a:p>
            <a:pPr marL="514350" indent="-514350">
              <a:buAutoNum type="arabicParenR" startAt="15"/>
            </a:pPr>
            <a:r>
              <a:rPr lang="en-US" dirty="0"/>
              <a:t> Which drug to use for chr carrier state/</a:t>
            </a:r>
          </a:p>
          <a:p>
            <a:pPr marL="514350" indent="-514350">
              <a:buAutoNum type="arabicParenR" startAt="15"/>
            </a:pPr>
            <a:r>
              <a:rPr lang="en-US" dirty="0"/>
              <a:t> Name the drugs used for hep B Rx?</a:t>
            </a:r>
          </a:p>
          <a:p>
            <a:pPr marL="514350" indent="-514350">
              <a:buAutoNum type="arabicParenR" startAt="15"/>
            </a:pPr>
            <a:r>
              <a:rPr lang="en-US" dirty="0"/>
              <a:t> </a:t>
            </a:r>
            <a:r>
              <a:rPr lang="en-US" dirty="0" err="1"/>
              <a:t>Whats</a:t>
            </a:r>
            <a:r>
              <a:rPr lang="en-US" dirty="0"/>
              <a:t> the vaccination schedule for hep B?</a:t>
            </a:r>
          </a:p>
          <a:p>
            <a:pPr marL="514350" indent="-514350">
              <a:buAutoNum type="arabicParenR" startAt="15"/>
            </a:pPr>
            <a:endParaRPr lang="en-US" dirty="0"/>
          </a:p>
          <a:p>
            <a:pPr marL="514350" indent="-514350">
              <a:buAutoNum type="arabicParenR" startAt="15"/>
            </a:pPr>
            <a:endParaRPr lang="en-US" dirty="0"/>
          </a:p>
          <a:p>
            <a:pPr marL="514350" indent="-514350">
              <a:buAutoNum type="arabicParenR" startAt="15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4034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ADCE0-509B-AAED-3DAE-03FF602C0D7F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1DF61-812A-09E7-7DAF-80798176FA45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20) Who should get vaccination?</a:t>
            </a:r>
          </a:p>
          <a:p>
            <a:pPr marL="0" indent="0">
              <a:buNone/>
            </a:pPr>
            <a:r>
              <a:rPr lang="en-US" dirty="0"/>
              <a:t>21) What to give immediately after exposure?</a:t>
            </a:r>
          </a:p>
          <a:p>
            <a:pPr marL="0" indent="0">
              <a:buNone/>
            </a:pPr>
            <a:r>
              <a:rPr lang="en-US" dirty="0"/>
              <a:t>22) Vaccines provide quick immunity, right or </a:t>
            </a:r>
          </a:p>
          <a:p>
            <a:pPr marL="0" indent="0">
              <a:buNone/>
            </a:pPr>
            <a:r>
              <a:rPr lang="en-US" dirty="0"/>
              <a:t>       wrong?</a:t>
            </a:r>
          </a:p>
          <a:p>
            <a:pPr marL="0" indent="0">
              <a:buNone/>
            </a:pPr>
            <a:r>
              <a:rPr lang="en-US" dirty="0"/>
              <a:t>23) Complications of chronic hep B?</a:t>
            </a:r>
          </a:p>
          <a:p>
            <a:pPr marL="0" indent="0">
              <a:buNone/>
            </a:pPr>
            <a:r>
              <a:rPr lang="en-US" dirty="0"/>
              <a:t>24) Hep B is a contraindication to for pregnancy,</a:t>
            </a:r>
          </a:p>
          <a:p>
            <a:pPr marL="0" indent="0">
              <a:buNone/>
            </a:pPr>
            <a:r>
              <a:rPr lang="en-US" dirty="0"/>
              <a:t>       right or wrong?</a:t>
            </a:r>
          </a:p>
          <a:p>
            <a:pPr marL="0" indent="0">
              <a:buNone/>
            </a:pPr>
            <a:r>
              <a:rPr lang="en-US" dirty="0"/>
              <a:t>25) What to give to the pregnant lady who has chr.</a:t>
            </a:r>
          </a:p>
          <a:p>
            <a:pPr marL="0" indent="0">
              <a:buNone/>
            </a:pPr>
            <a:r>
              <a:rPr lang="en-US" dirty="0"/>
              <a:t>        hep B?    </a:t>
            </a:r>
          </a:p>
        </p:txBody>
      </p:sp>
    </p:spTree>
    <p:extLst>
      <p:ext uri="{BB962C8B-B14F-4D97-AF65-F5344CB8AC3E}">
        <p14:creationId xmlns:p14="http://schemas.microsoft.com/office/powerpoint/2010/main" val="25468329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714DA-C783-406A-CA10-8BA5732EDA2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CE081-9633-1BB6-4DC7-6B48C8C85412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26) During pregnancy, hep B virus goes to the </a:t>
            </a:r>
          </a:p>
          <a:p>
            <a:pPr marL="0" indent="0">
              <a:buNone/>
            </a:pPr>
            <a:r>
              <a:rPr lang="en-US" dirty="0"/>
              <a:t>       baby during which trimester?</a:t>
            </a:r>
          </a:p>
          <a:p>
            <a:pPr marL="0" indent="0">
              <a:buNone/>
            </a:pPr>
            <a:r>
              <a:rPr lang="en-US" dirty="0"/>
              <a:t>27) Baby born to a hep B mother. How to deal</a:t>
            </a:r>
          </a:p>
          <a:p>
            <a:pPr marL="0" indent="0">
              <a:buNone/>
            </a:pPr>
            <a:r>
              <a:rPr lang="en-US" dirty="0"/>
              <a:t>       with?</a:t>
            </a:r>
          </a:p>
        </p:txBody>
      </p:sp>
    </p:spTree>
    <p:extLst>
      <p:ext uri="{BB962C8B-B14F-4D97-AF65-F5344CB8AC3E}">
        <p14:creationId xmlns:p14="http://schemas.microsoft.com/office/powerpoint/2010/main" val="2886941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HEP 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  <a:solidFill>
            <a:schemeClr val="bg2">
              <a:lumMod val="9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en-US" u="sng" dirty="0"/>
              <a:t>Epidemiology</a:t>
            </a:r>
            <a:r>
              <a:rPr lang="en-US" dirty="0"/>
              <a:t>: Occurs worldwide but very common in Africa &amp; Egypt.</a:t>
            </a:r>
          </a:p>
          <a:p>
            <a:pPr marL="0" indent="0">
              <a:buNone/>
            </a:pPr>
            <a:r>
              <a:rPr lang="en-US" dirty="0"/>
              <a:t>              </a:t>
            </a:r>
            <a:r>
              <a:rPr lang="en-US" b="1" dirty="0"/>
              <a:t>Prevalence in KSA : 1%</a:t>
            </a:r>
          </a:p>
          <a:p>
            <a:pPr marL="0" indent="0">
              <a:buNone/>
            </a:pPr>
            <a:r>
              <a:rPr lang="en-US" u="sng" dirty="0"/>
              <a:t>2) Mode of Spread</a:t>
            </a:r>
            <a:r>
              <a:rPr lang="en-US" dirty="0">
                <a:sym typeface="Wingdings" panose="05000000000000000000" pitchFamily="2" charset="2"/>
              </a:rPr>
              <a:t>: (Parenteral)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* </a:t>
            </a:r>
            <a:r>
              <a:rPr lang="en-US" dirty="0" err="1"/>
              <a:t>i.v.</a:t>
            </a:r>
            <a:r>
              <a:rPr lang="en-US" dirty="0"/>
              <a:t> drug use ( West)  * Blood transfusion (developing countries)   * Contaminated needles</a:t>
            </a:r>
          </a:p>
          <a:p>
            <a:pPr marL="0" indent="0">
              <a:buNone/>
            </a:pPr>
            <a:r>
              <a:rPr lang="en-US" dirty="0"/>
              <a:t> &amp; instruments (surg., dental)   *</a:t>
            </a:r>
            <a:r>
              <a:rPr lang="en-US" b="1" dirty="0"/>
              <a:t> Sexual transmission is very less(&lt;1%) </a:t>
            </a:r>
            <a:r>
              <a:rPr lang="en-US" dirty="0"/>
              <a:t>*</a:t>
            </a:r>
            <a:r>
              <a:rPr lang="en-US" b="1" dirty="0"/>
              <a:t>Perinatal : &lt;1%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* Contact with infected blood( razors, cuts)</a:t>
            </a:r>
          </a:p>
          <a:p>
            <a:pPr marL="0" indent="0">
              <a:buNone/>
            </a:pPr>
            <a:r>
              <a:rPr lang="en-US" dirty="0"/>
              <a:t>3) There are 7 subtypes of </a:t>
            </a:r>
            <a:r>
              <a:rPr lang="en-US" dirty="0" err="1"/>
              <a:t>HepC</a:t>
            </a:r>
            <a:r>
              <a:rPr lang="en-US" dirty="0"/>
              <a:t> ( 1 to 7) </a:t>
            </a:r>
          </a:p>
          <a:p>
            <a:pPr marL="0" indent="0">
              <a:buNone/>
            </a:pPr>
            <a:r>
              <a:rPr lang="en-US" dirty="0"/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22861541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WHAT HAPPENS AFTER INFECTION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  <a:solidFill>
            <a:schemeClr val="bg2">
              <a:lumMod val="9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en-US" dirty="0"/>
              <a:t>Few patients (10-20%) get mild acute hepatitis which resolves and the infection gets cleared.</a:t>
            </a:r>
          </a:p>
          <a:p>
            <a:pPr marL="514350" indent="-514350">
              <a:buAutoNum type="arabicParenR"/>
            </a:pPr>
            <a:r>
              <a:rPr lang="en-US" b="1" dirty="0"/>
              <a:t>Most patients develop chronic hepatitis </a:t>
            </a:r>
          </a:p>
          <a:p>
            <a:pPr marL="0" indent="0">
              <a:buNone/>
            </a:pPr>
            <a:r>
              <a:rPr lang="en-US" dirty="0"/>
              <a:t>                   </a:t>
            </a:r>
          </a:p>
          <a:p>
            <a:pPr marL="0" indent="0">
              <a:buNone/>
            </a:pPr>
            <a:r>
              <a:rPr lang="en-US" dirty="0"/>
              <a:t>                          </a:t>
            </a:r>
            <a:r>
              <a:rPr lang="en-US" b="1" u="sng" dirty="0"/>
              <a:t>CHRONIC HEP C</a:t>
            </a:r>
          </a:p>
          <a:p>
            <a:pPr marL="514350" indent="-514350">
              <a:buAutoNum type="arabicParenR"/>
            </a:pPr>
            <a:r>
              <a:rPr lang="en-US" dirty="0"/>
              <a:t>Usually asymptomatic &amp; detected by chance on routine blood tests(slightly high AST &amp; ALT). </a:t>
            </a:r>
            <a:r>
              <a:rPr lang="en-US" b="1" dirty="0"/>
              <a:t>LFTS often fluctuate.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Often presents as cirrhosis after many years</a:t>
            </a:r>
          </a:p>
          <a:p>
            <a:pPr marL="514350" indent="-514350">
              <a:buAutoNum type="arabicParenR"/>
            </a:pPr>
            <a:r>
              <a:rPr lang="en-US" dirty="0"/>
              <a:t>Mild jaundice, fatigue may occur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514350" indent="-514350">
              <a:buAutoNum type="arabicParenR"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3900055" y="2874333"/>
            <a:ext cx="381000" cy="6416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284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DIAGNOSIS (HEP 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638800"/>
          </a:xfrm>
          <a:solidFill>
            <a:schemeClr val="bg2">
              <a:lumMod val="9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514350" indent="-514350">
              <a:buAutoNum type="arabicParenR"/>
            </a:pPr>
            <a:r>
              <a:rPr lang="en-US" b="1" u="sng" dirty="0" err="1"/>
              <a:t>Hep</a:t>
            </a:r>
            <a:r>
              <a:rPr lang="en-US" b="1" u="sng" dirty="0"/>
              <a:t> C antibody ( Anti HCV ab.)</a:t>
            </a:r>
          </a:p>
          <a:p>
            <a:pPr marL="0" indent="0">
              <a:buNone/>
            </a:pPr>
            <a:r>
              <a:rPr lang="en-US" dirty="0"/>
              <a:t> * It is the initial test done</a:t>
            </a:r>
          </a:p>
          <a:p>
            <a:pPr marL="0" indent="0">
              <a:buNone/>
            </a:pPr>
            <a:r>
              <a:rPr lang="en-US" dirty="0"/>
              <a:t> * Can be detected in the blood about</a:t>
            </a:r>
            <a:r>
              <a:rPr lang="en-US" b="1" dirty="0"/>
              <a:t> 2 months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b="1" dirty="0"/>
              <a:t> after </a:t>
            </a:r>
            <a:r>
              <a:rPr lang="en-US" dirty="0"/>
              <a:t>infection</a:t>
            </a:r>
          </a:p>
          <a:p>
            <a:pPr marL="0" indent="0">
              <a:buNone/>
            </a:pPr>
            <a:r>
              <a:rPr lang="en-US" dirty="0"/>
              <a:t> *  </a:t>
            </a:r>
            <a:r>
              <a:rPr lang="en-US" b="1" dirty="0"/>
              <a:t>This</a:t>
            </a:r>
            <a:r>
              <a:rPr lang="en-US" dirty="0"/>
              <a:t> </a:t>
            </a:r>
            <a:r>
              <a:rPr lang="en-US" b="1" dirty="0"/>
              <a:t>antibody is not protective</a:t>
            </a:r>
            <a:r>
              <a:rPr lang="en-US" dirty="0"/>
              <a:t>(opposite of </a:t>
            </a:r>
            <a:r>
              <a:rPr lang="en-US" dirty="0" err="1"/>
              <a:t>Hep</a:t>
            </a:r>
            <a:r>
              <a:rPr lang="en-US" dirty="0"/>
              <a:t> B)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b="1" u="sng" dirty="0" err="1"/>
              <a:t>HepC</a:t>
            </a:r>
            <a:r>
              <a:rPr lang="en-US" b="1" u="sng" dirty="0"/>
              <a:t> RNA levels (by PCR):</a:t>
            </a:r>
          </a:p>
          <a:p>
            <a:pPr marL="0" indent="0">
              <a:buNone/>
            </a:pPr>
            <a:r>
              <a:rPr lang="en-US" dirty="0"/>
              <a:t> * This is actual virus level in the blood</a:t>
            </a:r>
          </a:p>
          <a:p>
            <a:pPr marL="0" indent="0">
              <a:buNone/>
            </a:pPr>
            <a:r>
              <a:rPr lang="en-US" dirty="0"/>
              <a:t> * Can be detected in blood after 1-2 wks of </a:t>
            </a:r>
            <a:r>
              <a:rPr lang="en-US" dirty="0" err="1"/>
              <a:t>infec</a:t>
            </a:r>
            <a:r>
              <a:rPr lang="en-US" dirty="0"/>
              <a:t>. ( earlier than antibody)</a:t>
            </a:r>
          </a:p>
          <a:p>
            <a:pPr marL="0" indent="0">
              <a:buNone/>
            </a:pPr>
            <a:r>
              <a:rPr lang="en-US" dirty="0"/>
              <a:t>    </a:t>
            </a:r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u="sng" dirty="0"/>
              <a:t>Liver Biopsy</a:t>
            </a:r>
            <a:r>
              <a:rPr lang="en-US" dirty="0"/>
              <a:t>: </a:t>
            </a:r>
            <a:r>
              <a:rPr lang="en-US" b="1" dirty="0"/>
              <a:t>Not done routinely for diagnosis</a:t>
            </a:r>
            <a:r>
              <a:rPr lang="en-US" dirty="0"/>
              <a:t>, </a:t>
            </a:r>
            <a:r>
              <a:rPr lang="en-US" b="1" dirty="0"/>
              <a:t>but only done before treatment to see disease severity</a:t>
            </a:r>
          </a:p>
        </p:txBody>
      </p:sp>
    </p:spTree>
    <p:extLst>
      <p:ext uri="{BB962C8B-B14F-4D97-AF65-F5344CB8AC3E}">
        <p14:creationId xmlns:p14="http://schemas.microsoft.com/office/powerpoint/2010/main" val="6737570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867400"/>
          </a:xfrm>
          <a:solidFill>
            <a:schemeClr val="bg2">
              <a:lumMod val="9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1) Offered to most patients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2) Response to treatment depends on genotype</a:t>
            </a:r>
          </a:p>
          <a:p>
            <a:pPr marL="0" indent="0">
              <a:buNone/>
            </a:pPr>
            <a:r>
              <a:rPr lang="en-US" dirty="0"/>
              <a:t>    ( 1 to 7) &amp;  some other factors (type 2 &amp; type  </a:t>
            </a:r>
          </a:p>
          <a:p>
            <a:pPr marL="0" indent="0">
              <a:buNone/>
            </a:pPr>
            <a:r>
              <a:rPr lang="en-US" dirty="0"/>
              <a:t>       3 </a:t>
            </a:r>
            <a:r>
              <a:rPr lang="en-US" dirty="0" err="1"/>
              <a:t>Hep</a:t>
            </a:r>
            <a:r>
              <a:rPr lang="en-US" dirty="0"/>
              <a:t> C have very good response to </a:t>
            </a:r>
          </a:p>
          <a:p>
            <a:pPr marL="0" indent="0">
              <a:buNone/>
            </a:pPr>
            <a:r>
              <a:rPr lang="en-US" dirty="0"/>
              <a:t>        treatment)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b="1" dirty="0"/>
              <a:t>Latest treatments </a:t>
            </a:r>
            <a:r>
              <a:rPr lang="en-US" dirty="0"/>
              <a:t>are mainly oral drugs. Sometimes, interferon can be added.</a:t>
            </a:r>
          </a:p>
        </p:txBody>
      </p:sp>
    </p:spTree>
    <p:extLst>
      <p:ext uri="{BB962C8B-B14F-4D97-AF65-F5344CB8AC3E}">
        <p14:creationId xmlns:p14="http://schemas.microsoft.com/office/powerpoint/2010/main" val="1064237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Drugs Used In </a:t>
            </a:r>
            <a:r>
              <a:rPr lang="en-US" dirty="0" err="1"/>
              <a:t>Hep</a:t>
            </a:r>
            <a:r>
              <a:rPr lang="en-US" dirty="0"/>
              <a:t>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  <a:solidFill>
            <a:schemeClr val="bg2">
              <a:lumMod val="9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b="1" dirty="0"/>
              <a:t>RIBAVIRIN </a:t>
            </a:r>
            <a:r>
              <a:rPr lang="en-US" dirty="0"/>
              <a:t>: Used in combination with other </a:t>
            </a:r>
          </a:p>
          <a:p>
            <a:pPr marL="0" indent="0">
              <a:buNone/>
            </a:pPr>
            <a:r>
              <a:rPr lang="en-US" dirty="0"/>
              <a:t>      drugs.</a:t>
            </a:r>
          </a:p>
          <a:p>
            <a:pPr marL="0" indent="0">
              <a:buNone/>
            </a:pPr>
            <a:r>
              <a:rPr lang="en-US" b="1" dirty="0"/>
              <a:t>2) Direct acting antivirals( DAA):</a:t>
            </a:r>
          </a:p>
          <a:p>
            <a:pPr marL="0" indent="0">
              <a:buNone/>
            </a:pPr>
            <a:r>
              <a:rPr lang="en-US" dirty="0"/>
              <a:t>  * </a:t>
            </a:r>
            <a:r>
              <a:rPr lang="en-US" dirty="0" err="1"/>
              <a:t>Ledi-pasvir</a:t>
            </a:r>
            <a:r>
              <a:rPr lang="en-US" dirty="0"/>
              <a:t>,  *</a:t>
            </a:r>
            <a:r>
              <a:rPr lang="en-US" dirty="0" err="1"/>
              <a:t>Sime-previr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b="1" dirty="0"/>
              <a:t>* </a:t>
            </a:r>
            <a:r>
              <a:rPr lang="en-US" dirty="0" err="1"/>
              <a:t>Sofos-buvir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3) Interferon : </a:t>
            </a:r>
            <a:r>
              <a:rPr lang="en-US" dirty="0"/>
              <a:t>Sometimes added to the above.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Generally speaking, treatment is for 3 months.</a:t>
            </a:r>
          </a:p>
        </p:txBody>
      </p:sp>
    </p:spTree>
    <p:extLst>
      <p:ext uri="{BB962C8B-B14F-4D97-AF65-F5344CB8AC3E}">
        <p14:creationId xmlns:p14="http://schemas.microsoft.com/office/powerpoint/2010/main" val="1035199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HEPATITIS  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1)  Most common cause of acute viral hepatitis.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b="1" dirty="0"/>
              <a:t>Causes only acute hepatitis</a:t>
            </a:r>
            <a:r>
              <a:rPr lang="en-US" dirty="0"/>
              <a:t>. No carrier state or chronic hepatitis. Usually, does not happen twice.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Mode of transmission: </a:t>
            </a:r>
          </a:p>
          <a:p>
            <a:pPr>
              <a:buFont typeface="Arial" charset="0"/>
              <a:buChar char="•"/>
            </a:pPr>
            <a:r>
              <a:rPr lang="en-US" dirty="0"/>
              <a:t>Fecal-oral route( contamination of food &amp;  water due to poor hygiene by food handlers)</a:t>
            </a:r>
          </a:p>
          <a:p>
            <a:pPr>
              <a:buFont typeface="Arial" charset="0"/>
              <a:buChar char="•"/>
            </a:pPr>
            <a:r>
              <a:rPr lang="en-US" dirty="0"/>
              <a:t>Saliva of the infected person also contains the virus but very little amount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66080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OTHER THINGS IN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  <a:solidFill>
            <a:schemeClr val="bg2">
              <a:lumMod val="9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 1) </a:t>
            </a:r>
            <a:r>
              <a:rPr lang="en-US" u="sng" dirty="0"/>
              <a:t>Patient counselling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 * Don’t donate blood or tissue</a:t>
            </a:r>
          </a:p>
          <a:p>
            <a:pPr marL="0" indent="0">
              <a:buNone/>
            </a:pPr>
            <a:r>
              <a:rPr lang="en-US" dirty="0"/>
              <a:t> * No iv drugs, no needle/razor sharing</a:t>
            </a:r>
          </a:p>
          <a:p>
            <a:pPr marL="0" indent="0">
              <a:buNone/>
            </a:pPr>
            <a:r>
              <a:rPr lang="en-US" dirty="0"/>
              <a:t> * Explain that there is a small risk of sexual </a:t>
            </a:r>
          </a:p>
          <a:p>
            <a:pPr marL="0" indent="0">
              <a:buNone/>
            </a:pPr>
            <a:r>
              <a:rPr lang="en-US" dirty="0"/>
              <a:t>     transmission</a:t>
            </a:r>
          </a:p>
          <a:p>
            <a:pPr marL="0" indent="0">
              <a:buNone/>
            </a:pPr>
            <a:r>
              <a:rPr lang="en-US" dirty="0"/>
              <a:t> * Avoid alcohol ( can worsen the disease)</a:t>
            </a:r>
          </a:p>
          <a:p>
            <a:pPr marL="0" indent="0">
              <a:buNone/>
            </a:pPr>
            <a:r>
              <a:rPr lang="en-US" dirty="0"/>
              <a:t> 2) </a:t>
            </a:r>
            <a:r>
              <a:rPr lang="en-US" u="sng" dirty="0"/>
              <a:t>Check </a:t>
            </a:r>
            <a:r>
              <a:rPr lang="en-US" dirty="0"/>
              <a:t>for </a:t>
            </a:r>
            <a:r>
              <a:rPr lang="en-US" dirty="0" err="1"/>
              <a:t>Hep</a:t>
            </a:r>
            <a:r>
              <a:rPr lang="en-US" dirty="0"/>
              <a:t> B &amp; </a:t>
            </a:r>
            <a:r>
              <a:rPr lang="en-US" dirty="0" err="1"/>
              <a:t>Hep</a:t>
            </a:r>
            <a:r>
              <a:rPr lang="en-US" dirty="0"/>
              <a:t> A and vaccinate if negative for these </a:t>
            </a:r>
          </a:p>
          <a:p>
            <a:pPr marL="0" indent="0">
              <a:buNone/>
            </a:pPr>
            <a:r>
              <a:rPr lang="en-US" dirty="0"/>
              <a:t> 3) </a:t>
            </a:r>
            <a:r>
              <a:rPr lang="en-US" u="sng" dirty="0"/>
              <a:t>Check for HIV </a:t>
            </a:r>
          </a:p>
        </p:txBody>
      </p:sp>
    </p:spTree>
    <p:extLst>
      <p:ext uri="{BB962C8B-B14F-4D97-AF65-F5344CB8AC3E}">
        <p14:creationId xmlns:p14="http://schemas.microsoft.com/office/powerpoint/2010/main" val="76273456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                                </a:t>
            </a:r>
            <a:r>
              <a:rPr lang="en-US" u="sng" dirty="0"/>
              <a:t>VACCINE</a:t>
            </a:r>
          </a:p>
          <a:p>
            <a:pPr marL="0" indent="0">
              <a:buNone/>
            </a:pPr>
            <a:r>
              <a:rPr lang="en-US" dirty="0"/>
              <a:t>No vaccine or immunoglobulins are available as yet.</a:t>
            </a:r>
          </a:p>
          <a:p>
            <a:pPr marL="0" indent="0">
              <a:buNone/>
            </a:pPr>
            <a:r>
              <a:rPr lang="en-US" dirty="0"/>
              <a:t>                             </a:t>
            </a:r>
            <a:r>
              <a:rPr lang="en-US" u="sng" dirty="0"/>
              <a:t>OUTCOME</a:t>
            </a:r>
          </a:p>
          <a:p>
            <a:pPr marL="0" indent="0">
              <a:buNone/>
            </a:pPr>
            <a:r>
              <a:rPr lang="en-US" dirty="0"/>
              <a:t> Without treatment, </a:t>
            </a:r>
            <a:r>
              <a:rPr lang="en-US" dirty="0" err="1"/>
              <a:t>Hep</a:t>
            </a:r>
            <a:r>
              <a:rPr lang="en-US" dirty="0"/>
              <a:t> C can lead to cirrhosis and hepatocellular carcinoma ( liver cancer).</a:t>
            </a:r>
          </a:p>
          <a:p>
            <a:pPr marL="0" indent="0">
              <a:buNone/>
            </a:pPr>
            <a:r>
              <a:rPr lang="en-US" dirty="0"/>
              <a:t>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0812461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Pregnancy &amp; breast feeding in </a:t>
            </a:r>
            <a:r>
              <a:rPr lang="en-US" dirty="0" err="1"/>
              <a:t>Hep</a:t>
            </a:r>
            <a:r>
              <a:rPr lang="en-US" dirty="0"/>
              <a:t>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  <a:solidFill>
            <a:schemeClr val="bg2">
              <a:lumMod val="9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/>
              <a:t>Hep</a:t>
            </a:r>
            <a:r>
              <a:rPr lang="en-US" dirty="0"/>
              <a:t> C in the female does not have any bad effect on pregnancy</a:t>
            </a:r>
          </a:p>
          <a:p>
            <a:r>
              <a:rPr lang="en-US" dirty="0"/>
              <a:t>1-2% chance of perinatal transmission</a:t>
            </a:r>
          </a:p>
          <a:p>
            <a:r>
              <a:rPr lang="en-US" dirty="0"/>
              <a:t>Breast feeding is safe, but if the nipples are cracked or bleeding, don’t breast feed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2042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HEP 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dirty="0" err="1"/>
              <a:t>Hep</a:t>
            </a:r>
            <a:r>
              <a:rPr lang="en-US" dirty="0"/>
              <a:t> D virus is unable to cause infection on its </a:t>
            </a:r>
            <a:r>
              <a:rPr lang="en-US" dirty="0" err="1"/>
              <a:t>own.It</a:t>
            </a:r>
            <a:r>
              <a:rPr lang="en-US" dirty="0"/>
              <a:t> requires the presence of </a:t>
            </a:r>
            <a:r>
              <a:rPr lang="en-US" dirty="0" err="1"/>
              <a:t>HepB</a:t>
            </a:r>
            <a:r>
              <a:rPr lang="en-US" dirty="0"/>
              <a:t> virus to replicate.</a:t>
            </a:r>
          </a:p>
          <a:p>
            <a:pPr marL="514350" indent="-514350">
              <a:buAutoNum type="arabicParenR"/>
            </a:pPr>
            <a:r>
              <a:rPr lang="en-US" dirty="0"/>
              <a:t>Infection can occur together with </a:t>
            </a:r>
            <a:r>
              <a:rPr lang="en-US" dirty="0" err="1"/>
              <a:t>Hep</a:t>
            </a:r>
            <a:r>
              <a:rPr lang="en-US" dirty="0"/>
              <a:t> B ( co-infection) or occurs in a person who already has </a:t>
            </a:r>
            <a:r>
              <a:rPr lang="en-US" dirty="0" err="1"/>
              <a:t>Hep</a:t>
            </a:r>
            <a:r>
              <a:rPr lang="en-US" dirty="0"/>
              <a:t> B </a:t>
            </a:r>
          </a:p>
          <a:p>
            <a:pPr marL="514350" indent="-514350">
              <a:buAutoNum type="arabicParenR"/>
            </a:pPr>
            <a:r>
              <a:rPr lang="en-US" dirty="0"/>
              <a:t>Risk factors, mode of spread &amp; S/S are like </a:t>
            </a:r>
            <a:r>
              <a:rPr lang="en-US" dirty="0" err="1"/>
              <a:t>Hep</a:t>
            </a:r>
            <a:r>
              <a:rPr lang="en-US" dirty="0"/>
              <a:t> B.</a:t>
            </a:r>
          </a:p>
        </p:txBody>
      </p:sp>
    </p:spTree>
    <p:extLst>
      <p:ext uri="{BB962C8B-B14F-4D97-AF65-F5344CB8AC3E}">
        <p14:creationId xmlns:p14="http://schemas.microsoft.com/office/powerpoint/2010/main" val="390929671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HEP 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  <a:solidFill>
            <a:schemeClr val="bg2">
              <a:lumMod val="9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514350" indent="-514350">
              <a:buAutoNum type="arabicParenR"/>
            </a:pPr>
            <a:r>
              <a:rPr lang="en-US" dirty="0"/>
              <a:t> Mode of transmission is like </a:t>
            </a:r>
            <a:r>
              <a:rPr lang="en-US" dirty="0" err="1"/>
              <a:t>Hep</a:t>
            </a:r>
            <a:r>
              <a:rPr lang="en-US" dirty="0"/>
              <a:t> A (contaminated food &amp; water)</a:t>
            </a:r>
          </a:p>
          <a:p>
            <a:pPr marL="514350" indent="-514350">
              <a:buAutoNum type="arabicParenR"/>
            </a:pPr>
            <a:r>
              <a:rPr lang="en-US" dirty="0"/>
              <a:t>It mostly causes acute hepatitis but “may” cause chronic hepatitis also(in people who are on immuno-</a:t>
            </a:r>
            <a:r>
              <a:rPr lang="en-US" dirty="0" err="1"/>
              <a:t>suppresive</a:t>
            </a:r>
            <a:r>
              <a:rPr lang="en-US" dirty="0"/>
              <a:t> meds)</a:t>
            </a:r>
          </a:p>
          <a:p>
            <a:pPr marL="514350" indent="-514350">
              <a:buAutoNum type="arabicParenR"/>
            </a:pPr>
            <a:r>
              <a:rPr lang="en-US" dirty="0"/>
              <a:t>Infection is self limited ( no need of medicines)</a:t>
            </a:r>
          </a:p>
          <a:p>
            <a:pPr marL="514350" indent="-514350">
              <a:buAutoNum type="arabicParenR"/>
            </a:pPr>
            <a:r>
              <a:rPr lang="en-US" b="1" dirty="0"/>
              <a:t>Can be very severe if occurs in a pregnant lady (maternal mortality 20%)</a:t>
            </a:r>
          </a:p>
          <a:p>
            <a:pPr marL="514350" indent="-514350">
              <a:buAutoNum type="arabicParenR"/>
            </a:pPr>
            <a:r>
              <a:rPr lang="en-US" b="1" dirty="0"/>
              <a:t>Maternal and fetal complications can occur (fetal death, preterm delivery)</a:t>
            </a:r>
          </a:p>
        </p:txBody>
      </p:sp>
    </p:spTree>
    <p:extLst>
      <p:ext uri="{BB962C8B-B14F-4D97-AF65-F5344CB8AC3E}">
        <p14:creationId xmlns:p14="http://schemas.microsoft.com/office/powerpoint/2010/main" val="159591376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HOW TO REMEMBER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  <a:solidFill>
            <a:schemeClr val="bg2">
              <a:lumMod val="9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err="1"/>
              <a:t>Hep</a:t>
            </a:r>
            <a:r>
              <a:rPr lang="en-US" u="sng" dirty="0"/>
              <a:t> B treatment</a:t>
            </a:r>
            <a:r>
              <a:rPr lang="en-US" dirty="0"/>
              <a:t>                 </a:t>
            </a:r>
            <a:r>
              <a:rPr lang="en-US" u="sng" dirty="0" err="1"/>
              <a:t>Hep</a:t>
            </a:r>
            <a:r>
              <a:rPr lang="en-US" u="sng" dirty="0"/>
              <a:t> C treatment</a:t>
            </a:r>
          </a:p>
          <a:p>
            <a:pPr marL="514350" indent="-514350">
              <a:buAutoNum type="alphaLcParenR"/>
            </a:pPr>
            <a:r>
              <a:rPr lang="en-US" b="1" dirty="0"/>
              <a:t>I</a:t>
            </a:r>
            <a:r>
              <a:rPr lang="en-US" dirty="0"/>
              <a:t>nterferon                     a) Ribavirin</a:t>
            </a:r>
          </a:p>
          <a:p>
            <a:pPr marL="514350" indent="-514350">
              <a:buAutoNum type="alphaLcParenR"/>
            </a:pPr>
            <a:r>
              <a:rPr lang="en-US" b="1" dirty="0" err="1"/>
              <a:t>E</a:t>
            </a:r>
            <a:r>
              <a:rPr lang="en-US" dirty="0" err="1"/>
              <a:t>ntecavir</a:t>
            </a:r>
            <a:r>
              <a:rPr lang="en-US" dirty="0"/>
              <a:t>                       b) </a:t>
            </a:r>
            <a:r>
              <a:rPr lang="en-US" dirty="0" err="1"/>
              <a:t>Sofosbuvir</a:t>
            </a:r>
            <a:r>
              <a:rPr lang="en-US" dirty="0"/>
              <a:t>/</a:t>
            </a:r>
            <a:r>
              <a:rPr lang="en-US" dirty="0" err="1"/>
              <a:t>Simepra</a:t>
            </a:r>
            <a:r>
              <a:rPr lang="en-US" dirty="0"/>
              <a:t>-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          -</a:t>
            </a:r>
            <a:r>
              <a:rPr lang="en-US" dirty="0" err="1"/>
              <a:t>vir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c)  </a:t>
            </a:r>
            <a:r>
              <a:rPr lang="en-US" b="1" dirty="0" err="1"/>
              <a:t>T</a:t>
            </a:r>
            <a:r>
              <a:rPr lang="en-US" dirty="0" err="1"/>
              <a:t>enofovir</a:t>
            </a:r>
            <a:r>
              <a:rPr lang="en-US" dirty="0"/>
              <a:t>                       c) </a:t>
            </a:r>
            <a:r>
              <a:rPr lang="en-US" dirty="0" err="1"/>
              <a:t>Ledipasvir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 </a:t>
            </a:r>
            <a:r>
              <a:rPr lang="en-US" sz="4400" dirty="0"/>
              <a:t> </a:t>
            </a:r>
            <a:r>
              <a:rPr lang="en-US" sz="4400" b="1" dirty="0" err="1"/>
              <a:t>R</a:t>
            </a:r>
            <a:r>
              <a:rPr lang="en-US" sz="4400" dirty="0" err="1"/>
              <a:t>a</a:t>
            </a:r>
            <a:r>
              <a:rPr lang="en-US" sz="4400" b="1" dirty="0" err="1"/>
              <a:t>S</a:t>
            </a:r>
            <a:r>
              <a:rPr lang="en-US" sz="4400" dirty="0" err="1"/>
              <a:t>u</a:t>
            </a:r>
            <a:r>
              <a:rPr lang="en-US" sz="4400" b="1" dirty="0" err="1"/>
              <a:t>L</a:t>
            </a:r>
            <a:r>
              <a:rPr lang="en-US" sz="4400" b="1" dirty="0"/>
              <a:t> ( + IFN)</a:t>
            </a:r>
            <a:r>
              <a:rPr lang="en-US" dirty="0"/>
              <a:t>     </a:t>
            </a:r>
          </a:p>
          <a:p>
            <a:pPr marL="0" indent="0">
              <a:buNone/>
            </a:pPr>
            <a:r>
              <a:rPr lang="en-US" dirty="0"/>
              <a:t>  ( </a:t>
            </a:r>
            <a:r>
              <a:rPr lang="en-US" b="1" dirty="0"/>
              <a:t>I </a:t>
            </a:r>
            <a:r>
              <a:rPr lang="en-US" dirty="0"/>
              <a:t>  </a:t>
            </a:r>
            <a:r>
              <a:rPr lang="en-US" b="1" dirty="0"/>
              <a:t>E</a:t>
            </a:r>
            <a:r>
              <a:rPr lang="en-US" dirty="0"/>
              <a:t>at   </a:t>
            </a:r>
            <a:r>
              <a:rPr lang="en-US" b="1" dirty="0"/>
              <a:t>T</a:t>
            </a:r>
            <a:r>
              <a:rPr lang="en-US" dirty="0"/>
              <a:t>amar )    </a:t>
            </a:r>
            <a:endParaRPr lang="en-US" b="1" u="sng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676400" y="1219200"/>
            <a:ext cx="685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105400" y="1219200"/>
            <a:ext cx="838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own Arrow 13"/>
          <p:cNvSpPr/>
          <p:nvPr/>
        </p:nvSpPr>
        <p:spPr>
          <a:xfrm>
            <a:off x="1723228" y="4800600"/>
            <a:ext cx="356616" cy="1219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5943600" y="4648200"/>
            <a:ext cx="2286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256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/>
              <a:t>  1) A combination of drugs is given </a:t>
            </a:r>
          </a:p>
          <a:p>
            <a:pPr>
              <a:buNone/>
            </a:pPr>
            <a:r>
              <a:rPr lang="en-US" dirty="0"/>
              <a:t>2) Aim is : to get the patient free of Hep C for ever, or for a long time. ( called sustained viral response)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          </a:t>
            </a:r>
            <a:r>
              <a:rPr lang="en-US" i="1" dirty="0"/>
              <a:t>NEVER GIVE A SINGLE DRUG ALONE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997A-D191-13CE-2565-E2386BB6A988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Rapid fire ques for </a:t>
            </a:r>
            <a:r>
              <a:rPr lang="en-US" dirty="0" err="1"/>
              <a:t>HepC</a:t>
            </a:r>
            <a:r>
              <a:rPr lang="en-US" dirty="0"/>
              <a:t> &amp; 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6F81C-0526-E182-1D57-434B608496F4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514350" indent="-514350">
              <a:buAutoNum type="arabicParenR"/>
            </a:pPr>
            <a:r>
              <a:rPr lang="en-US" dirty="0"/>
              <a:t>Mode of transmission of hep C</a:t>
            </a:r>
          </a:p>
          <a:p>
            <a:pPr marL="514350" indent="-514350">
              <a:buAutoNum type="arabicParenR"/>
            </a:pPr>
            <a:r>
              <a:rPr lang="en-US" dirty="0"/>
              <a:t>Is sexual &amp; perinatal transmission very common like hep B?</a:t>
            </a:r>
          </a:p>
          <a:p>
            <a:pPr marL="514350" indent="-514350">
              <a:buAutoNum type="arabicParenR"/>
            </a:pPr>
            <a:r>
              <a:rPr lang="en-US" dirty="0"/>
              <a:t>After Hep C infection, most patients develop acute or chronic?</a:t>
            </a:r>
          </a:p>
          <a:p>
            <a:pPr marL="514350" indent="-514350">
              <a:buAutoNum type="arabicParenR"/>
            </a:pPr>
            <a:r>
              <a:rPr lang="en-US" dirty="0"/>
              <a:t>Which 2 diagnostic tests for hep C?</a:t>
            </a:r>
          </a:p>
          <a:p>
            <a:pPr marL="514350" indent="-514350">
              <a:buAutoNum type="arabicParenR"/>
            </a:pPr>
            <a:r>
              <a:rPr lang="en-US" dirty="0"/>
              <a:t>Which one will you do first as a screening test?</a:t>
            </a:r>
          </a:p>
          <a:p>
            <a:pPr marL="514350" indent="-514350">
              <a:buAutoNum type="arabicParenR"/>
            </a:pPr>
            <a:r>
              <a:rPr lang="en-US" dirty="0"/>
              <a:t>Are the LFTs always very high?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03278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08667-7A69-2036-34AE-8423C2A56984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FB4B7-C922-85AB-1C7C-C51846F5DC93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7) A person gets infected with hep C today.   </a:t>
            </a:r>
          </a:p>
          <a:p>
            <a:pPr marL="0" indent="0">
              <a:buNone/>
            </a:pPr>
            <a:r>
              <a:rPr lang="en-US" dirty="0"/>
              <a:t>    Which test will be positive first?</a:t>
            </a:r>
          </a:p>
          <a:p>
            <a:pPr marL="0" indent="0">
              <a:buNone/>
            </a:pPr>
            <a:r>
              <a:rPr lang="en-US" dirty="0"/>
              <a:t>8) Anti C antibody can kill the virus, true or</a:t>
            </a:r>
          </a:p>
          <a:p>
            <a:pPr marL="0" indent="0">
              <a:buNone/>
            </a:pPr>
            <a:r>
              <a:rPr lang="en-US" dirty="0"/>
              <a:t>     false?</a:t>
            </a:r>
          </a:p>
          <a:p>
            <a:pPr marL="0" indent="0">
              <a:buNone/>
            </a:pPr>
            <a:r>
              <a:rPr lang="en-US" dirty="0"/>
              <a:t>9) Name some drugs for hep C treatment?</a:t>
            </a:r>
          </a:p>
          <a:p>
            <a:pPr marL="0" indent="0">
              <a:buNone/>
            </a:pPr>
            <a:r>
              <a:rPr lang="en-US" dirty="0"/>
              <a:t>10) In a patient with chr. Hep C, which 2 vaccines should you give?</a:t>
            </a:r>
          </a:p>
          <a:p>
            <a:pPr marL="0" indent="0">
              <a:buNone/>
            </a:pPr>
            <a:r>
              <a:rPr lang="en-US" dirty="0"/>
              <a:t>11) If a patient gets infected with hep C today, you </a:t>
            </a:r>
          </a:p>
          <a:p>
            <a:pPr marL="0" indent="0">
              <a:buNone/>
            </a:pPr>
            <a:r>
              <a:rPr lang="en-US" dirty="0"/>
              <a:t>       can give immunoglobulins for treatment, true </a:t>
            </a:r>
          </a:p>
          <a:p>
            <a:pPr marL="0" indent="0">
              <a:buNone/>
            </a:pPr>
            <a:r>
              <a:rPr lang="en-US" dirty="0"/>
              <a:t>       or false?</a:t>
            </a:r>
          </a:p>
        </p:txBody>
      </p:sp>
    </p:spTree>
    <p:extLst>
      <p:ext uri="{BB962C8B-B14F-4D97-AF65-F5344CB8AC3E}">
        <p14:creationId xmlns:p14="http://schemas.microsoft.com/office/powerpoint/2010/main" val="177866248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29099-CCBA-8267-E1D2-C9C53025CA5D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14B27-F3DE-C368-9EC2-F95C2FA15317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12) What is the effect of hep C on pregnancy?</a:t>
            </a:r>
          </a:p>
          <a:p>
            <a:pPr marL="0" indent="0">
              <a:buNone/>
            </a:pPr>
            <a:r>
              <a:rPr lang="en-US" dirty="0"/>
              <a:t>13) How to counsel a hep C lady about breast</a:t>
            </a:r>
          </a:p>
          <a:p>
            <a:pPr marL="0" indent="0">
              <a:buNone/>
            </a:pPr>
            <a:r>
              <a:rPr lang="en-US" dirty="0"/>
              <a:t>       feeding?</a:t>
            </a:r>
          </a:p>
          <a:p>
            <a:pPr marL="0" indent="0">
              <a:buNone/>
            </a:pPr>
            <a:r>
              <a:rPr lang="en-US" dirty="0"/>
              <a:t>14) Hep E is more common in pregnant ladies, </a:t>
            </a:r>
          </a:p>
          <a:p>
            <a:pPr marL="0" indent="0">
              <a:buNone/>
            </a:pPr>
            <a:r>
              <a:rPr lang="en-US" dirty="0"/>
              <a:t>       true or false?</a:t>
            </a:r>
          </a:p>
          <a:p>
            <a:pPr marL="0" indent="0">
              <a:buNone/>
            </a:pPr>
            <a:r>
              <a:rPr lang="en-US" dirty="0"/>
              <a:t>15) Mode of transmission of hep E?</a:t>
            </a:r>
          </a:p>
          <a:p>
            <a:pPr marL="0" indent="0">
              <a:buNone/>
            </a:pPr>
            <a:r>
              <a:rPr lang="en-US" dirty="0"/>
              <a:t>16) Effects of hep C on pregnancy?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44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err="1"/>
              <a:t>Hep</a:t>
            </a:r>
            <a:r>
              <a:rPr lang="en-US" dirty="0"/>
              <a:t> A contd.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Clinical Features: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i="1" u="sng" dirty="0"/>
              <a:t>Prodromal Phase</a:t>
            </a:r>
            <a:r>
              <a:rPr lang="en-US" dirty="0"/>
              <a:t> ( initial 1 -2 </a:t>
            </a:r>
            <a:r>
              <a:rPr lang="en-US" dirty="0" err="1"/>
              <a:t>wks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* </a:t>
            </a:r>
            <a:r>
              <a:rPr lang="en-US" dirty="0" err="1"/>
              <a:t>Anorexia,nausea</a:t>
            </a:r>
            <a:r>
              <a:rPr lang="en-US" dirty="0"/>
              <a:t>, malaise, bad taste, fever</a:t>
            </a:r>
          </a:p>
          <a:p>
            <a:pPr marL="0" indent="0">
              <a:buNone/>
            </a:pPr>
            <a:r>
              <a:rPr lang="en-US" dirty="0"/>
              <a:t>*Jaundice is absent initially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i="1" u="sng" dirty="0"/>
              <a:t>Icteric Phase </a:t>
            </a:r>
            <a:r>
              <a:rPr lang="en-US" dirty="0"/>
              <a:t>(next 3-6 wks)</a:t>
            </a:r>
          </a:p>
          <a:p>
            <a:pPr marL="0" indent="0">
              <a:buNone/>
            </a:pPr>
            <a:r>
              <a:rPr lang="en-US" dirty="0"/>
              <a:t> * Jaundice, pain in right upper </a:t>
            </a:r>
            <a:r>
              <a:rPr lang="en-US" dirty="0" err="1"/>
              <a:t>quandrant</a:t>
            </a:r>
            <a:r>
              <a:rPr lang="en-US" dirty="0"/>
              <a:t>, dark</a:t>
            </a:r>
          </a:p>
          <a:p>
            <a:pPr marL="0" indent="0">
              <a:buNone/>
            </a:pPr>
            <a:r>
              <a:rPr lang="en-US" dirty="0"/>
              <a:t>    urine, pale stools, tender hepatomegaly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722717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LAST  SLIDE IS VERY IMPORTANT</a:t>
            </a:r>
          </a:p>
        </p:txBody>
      </p:sp>
    </p:spTree>
    <p:extLst>
      <p:ext uri="{BB962C8B-B14F-4D97-AF65-F5344CB8AC3E}">
        <p14:creationId xmlns:p14="http://schemas.microsoft.com/office/powerpoint/2010/main" val="143578981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</a:t>
            </a:r>
          </a:p>
        </p:txBody>
      </p:sp>
      <p:pic>
        <p:nvPicPr>
          <p:cNvPr id="1026" name="Picture 2" descr="C:\Users\wfarooqi\Desktop\istockphoto-956610888-1024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40327"/>
            <a:ext cx="7696200" cy="5638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6238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SEVERITY OF HEP 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/>
              <a:t>Asymptomatic         </a:t>
            </a:r>
            <a:r>
              <a:rPr lang="en-US" dirty="0"/>
              <a:t>Usually mild to      Fulminant</a:t>
            </a:r>
          </a:p>
          <a:p>
            <a:pPr>
              <a:buNone/>
            </a:pPr>
            <a:r>
              <a:rPr lang="en-US" dirty="0"/>
              <a:t>                                    moderate S/S        hepatic                                           </a:t>
            </a:r>
          </a:p>
          <a:p>
            <a:pPr>
              <a:buNone/>
            </a:pPr>
            <a:r>
              <a:rPr lang="en-US" dirty="0"/>
              <a:t>                                                                     failure</a:t>
            </a:r>
          </a:p>
          <a:p>
            <a:pPr>
              <a:buNone/>
            </a:pPr>
            <a:r>
              <a:rPr lang="en-US" dirty="0"/>
              <a:t>   usually in </a:t>
            </a:r>
          </a:p>
          <a:p>
            <a:pPr>
              <a:buNone/>
            </a:pPr>
            <a:r>
              <a:rPr lang="en-US" dirty="0"/>
              <a:t>   children                  </a:t>
            </a:r>
            <a:r>
              <a:rPr lang="en-US" b="1" dirty="0"/>
              <a:t>most cases                             </a:t>
            </a:r>
          </a:p>
          <a:p>
            <a:pPr>
              <a:buNone/>
            </a:pPr>
            <a:r>
              <a:rPr lang="en-US" dirty="0"/>
              <a:t>                                                              </a:t>
            </a:r>
          </a:p>
          <a:p>
            <a:pPr>
              <a:buNone/>
            </a:pPr>
            <a:r>
              <a:rPr lang="en-US" dirty="0"/>
              <a:t>                                                                   </a:t>
            </a:r>
          </a:p>
        </p:txBody>
      </p:sp>
      <p:sp>
        <p:nvSpPr>
          <p:cNvPr id="4" name="Down Arrow 3"/>
          <p:cNvSpPr/>
          <p:nvPr/>
        </p:nvSpPr>
        <p:spPr>
          <a:xfrm rot="2745080">
            <a:off x="2182192" y="94012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343400" y="990600"/>
            <a:ext cx="43628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rot="19310099">
            <a:off x="6346493" y="95955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1427018" y="2410690"/>
            <a:ext cx="304800" cy="11707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4551080" y="2971800"/>
            <a:ext cx="401920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27BD2743-F910-81AB-1F1D-1E7245DD81D9}"/>
                  </a:ext>
                </a:extLst>
              </p14:cNvPr>
              <p14:cNvContentPartPr/>
              <p14:nvPr/>
            </p14:nvContentPartPr>
            <p14:xfrm>
              <a:off x="3148370" y="1571268"/>
              <a:ext cx="3215160" cy="324144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27BD2743-F910-81AB-1F1D-1E7245DD81D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42250" y="1565148"/>
                <a:ext cx="3227400" cy="325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1C59AFF9-A5E2-D4A8-3EC5-1089A03D4E0D}"/>
                  </a:ext>
                </a:extLst>
              </p14:cNvPr>
              <p14:cNvContentPartPr/>
              <p14:nvPr/>
            </p14:nvContentPartPr>
            <p14:xfrm>
              <a:off x="7954010" y="4610861"/>
              <a:ext cx="360" cy="3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1C59AFF9-A5E2-D4A8-3EC5-1089A03D4E0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947890" y="4604741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531AB61D-BBE5-7C33-BC65-E6C846428596}"/>
                  </a:ext>
                </a:extLst>
              </p14:cNvPr>
              <p14:cNvContentPartPr/>
              <p14:nvPr/>
            </p14:nvContentPartPr>
            <p14:xfrm>
              <a:off x="10018970" y="4336181"/>
              <a:ext cx="36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531AB61D-BBE5-7C33-BC65-E6C84642859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12850" y="4330061"/>
                <a:ext cx="12600" cy="12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err="1"/>
              <a:t>Hep</a:t>
            </a:r>
            <a:r>
              <a:rPr lang="en-US" dirty="0"/>
              <a:t> A contd.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</a:t>
            </a:r>
            <a:r>
              <a:rPr lang="en-US" u="sng" dirty="0"/>
              <a:t>   INVESTIGATIONS</a:t>
            </a:r>
          </a:p>
          <a:p>
            <a:pPr marL="514350" indent="-514350">
              <a:buAutoNum type="arabicParenR"/>
            </a:pPr>
            <a:r>
              <a:rPr lang="en-US" u="sng" dirty="0"/>
              <a:t>L.F.T.s:  </a:t>
            </a:r>
            <a:r>
              <a:rPr lang="en-US" dirty="0"/>
              <a:t>* High bilirubin ( mainly direct)</a:t>
            </a:r>
          </a:p>
          <a:p>
            <a:pPr marL="0" indent="0">
              <a:buNone/>
            </a:pPr>
            <a:r>
              <a:rPr lang="en-US" dirty="0"/>
              <a:t>                  * AST &amp; ALT are </a:t>
            </a:r>
            <a:r>
              <a:rPr lang="en-US" b="1" dirty="0"/>
              <a:t>very</a:t>
            </a:r>
            <a:r>
              <a:rPr lang="en-US" dirty="0"/>
              <a:t> high</a:t>
            </a:r>
          </a:p>
          <a:p>
            <a:pPr marL="0" indent="0">
              <a:buNone/>
            </a:pPr>
            <a:r>
              <a:rPr lang="en-US" dirty="0"/>
              <a:t>                  * </a:t>
            </a:r>
            <a:r>
              <a:rPr lang="en-US" dirty="0" err="1"/>
              <a:t>Alk</a:t>
            </a:r>
            <a:r>
              <a:rPr lang="en-US" dirty="0"/>
              <a:t>. Phosphatase</a:t>
            </a:r>
            <a:r>
              <a:rPr lang="en-US" b="1" dirty="0"/>
              <a:t> slightly </a:t>
            </a:r>
            <a:r>
              <a:rPr lang="en-US" dirty="0"/>
              <a:t>high</a:t>
            </a:r>
          </a:p>
          <a:p>
            <a:pPr marL="0" indent="0">
              <a:buNone/>
            </a:pPr>
            <a:r>
              <a:rPr lang="en-US" dirty="0"/>
              <a:t>2)</a:t>
            </a:r>
            <a:r>
              <a:rPr lang="en-US" u="sng" dirty="0"/>
              <a:t> Urine </a:t>
            </a:r>
            <a:r>
              <a:rPr lang="en-US" dirty="0"/>
              <a:t>: Contains </a:t>
            </a:r>
            <a:r>
              <a:rPr lang="en-US" dirty="0" err="1"/>
              <a:t>bilirubin</a:t>
            </a:r>
            <a:r>
              <a:rPr lang="en-US" dirty="0"/>
              <a:t> ( which type? )</a:t>
            </a:r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u="sng" dirty="0"/>
              <a:t>Diagnostic test: </a:t>
            </a:r>
          </a:p>
          <a:p>
            <a:pPr marL="0" indent="0">
              <a:buNone/>
            </a:pPr>
            <a:r>
              <a:rPr lang="en-US" dirty="0"/>
              <a:t>                 *Hepatitis A antibody </a:t>
            </a:r>
            <a:r>
              <a:rPr lang="en-US" b="1" dirty="0"/>
              <a:t>(anti HAV)</a:t>
            </a:r>
          </a:p>
          <a:p>
            <a:pPr marL="0" indent="0">
              <a:buNone/>
            </a:pPr>
            <a:endParaRPr lang="en-US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2591ED7-088E-E1E8-F214-2FF1AA4B3206}"/>
                  </a:ext>
                </a:extLst>
              </p14:cNvPr>
              <p14:cNvContentPartPr/>
              <p14:nvPr/>
            </p14:nvContentPartPr>
            <p14:xfrm>
              <a:off x="1720250" y="1573181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2591ED7-088E-E1E8-F214-2FF1AA4B320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14130" y="1567061"/>
                <a:ext cx="12600" cy="1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14319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685800"/>
          </a:xfrm>
          <a:blipFill>
            <a:blip r:embed="rId2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u="sng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There is no special drug treatment. Disease is self limited and usually there is complete recovery within 3 months.</a:t>
            </a:r>
          </a:p>
          <a:p>
            <a:pPr marL="0" indent="0">
              <a:buNone/>
            </a:pPr>
            <a:r>
              <a:rPr lang="en-US" dirty="0"/>
              <a:t> STRICT ISOLATION OF THE PATIENT IS NOT ADVISED BUT THEY SHOULD WASH THEIR HANDS AFTER DEFECATION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Good nutrition( whatever can be tolerated)</a:t>
            </a:r>
          </a:p>
          <a:p>
            <a:pPr marL="514350" indent="-514350">
              <a:buAutoNum type="arabicParenR"/>
            </a:pPr>
            <a:r>
              <a:rPr lang="en-US" dirty="0"/>
              <a:t>Vitamin supplements</a:t>
            </a:r>
          </a:p>
          <a:p>
            <a:pPr marL="514350" indent="-514350">
              <a:buAutoNum type="arabicParenR"/>
            </a:pPr>
            <a:r>
              <a:rPr lang="en-US" dirty="0"/>
              <a:t>Avoid alcohol &amp; hepatotoxic drugs</a:t>
            </a:r>
          </a:p>
          <a:p>
            <a:pPr marL="514350" indent="-514350">
              <a:buAutoNum type="arabicParenR"/>
            </a:pPr>
            <a:r>
              <a:rPr lang="en-US" dirty="0"/>
              <a:t>Symptomatic treatment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958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1867</TotalTime>
  <Words>3468</Words>
  <Application>Microsoft Office PowerPoint</Application>
  <PresentationFormat>On-screen Show (4:3)</PresentationFormat>
  <Paragraphs>504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5" baseType="lpstr">
      <vt:lpstr>Arial</vt:lpstr>
      <vt:lpstr>Calibri</vt:lpstr>
      <vt:lpstr>Wingdings</vt:lpstr>
      <vt:lpstr>Office Theme</vt:lpstr>
      <vt:lpstr>HEPATITIS</vt:lpstr>
      <vt:lpstr>HEPATITIS</vt:lpstr>
      <vt:lpstr>VIRAL  HEPATITIS</vt:lpstr>
      <vt:lpstr>PowerPoint Presentation</vt:lpstr>
      <vt:lpstr>HEPATITIS  A</vt:lpstr>
      <vt:lpstr>Hep A contd.</vt:lpstr>
      <vt:lpstr>SEVERITY OF HEP A</vt:lpstr>
      <vt:lpstr>Hep A contd.</vt:lpstr>
      <vt:lpstr>TREATMENT</vt:lpstr>
      <vt:lpstr>PREVENTION</vt:lpstr>
      <vt:lpstr>RAPID FIRE QUESTIONS</vt:lpstr>
      <vt:lpstr>HEPATITIS B</vt:lpstr>
      <vt:lpstr>Structure of Hep B virus</vt:lpstr>
      <vt:lpstr>SEROLOGIC MARKERS</vt:lpstr>
      <vt:lpstr>PowerPoint Presentation</vt:lpstr>
      <vt:lpstr>Routes of Transmission</vt:lpstr>
      <vt:lpstr>PowerPoint Presentation</vt:lpstr>
      <vt:lpstr>SPECTRUM OF HEP.B INFECTION</vt:lpstr>
      <vt:lpstr>ACUTE  HEP. B</vt:lpstr>
      <vt:lpstr>SEROLOGY IN ACUTE HEP B</vt:lpstr>
      <vt:lpstr>PowerPoint Presentation</vt:lpstr>
      <vt:lpstr>SOME POINTS</vt:lpstr>
      <vt:lpstr>WINDOW PERIOD</vt:lpstr>
      <vt:lpstr>Treatment of Acute Hep B</vt:lpstr>
      <vt:lpstr>CHRONIC  Hep B</vt:lpstr>
      <vt:lpstr>Chronic “Active” Hep B</vt:lpstr>
      <vt:lpstr>Chronic “Carrier” State</vt:lpstr>
      <vt:lpstr>COMPARISON</vt:lpstr>
      <vt:lpstr>SEROLOGIES IN DIFFERENT PHASES</vt:lpstr>
      <vt:lpstr>            </vt:lpstr>
      <vt:lpstr>SO</vt:lpstr>
      <vt:lpstr>SUMMARY OF SEROLOGIES</vt:lpstr>
      <vt:lpstr>TREATMENT OF CHR. HEP B</vt:lpstr>
      <vt:lpstr>TREATMENT OF CHR.HEP B</vt:lpstr>
      <vt:lpstr>PowerPoint Presentation</vt:lpstr>
      <vt:lpstr>PREVENTION OF HEP B.</vt:lpstr>
      <vt:lpstr>PowerPoint Presentation</vt:lpstr>
      <vt:lpstr>PowerPoint Presentation</vt:lpstr>
      <vt:lpstr>Hep B &amp; pregnancy</vt:lpstr>
      <vt:lpstr>RAPID FIRE QUES FOR HEP B</vt:lpstr>
      <vt:lpstr>PowerPoint Presentation</vt:lpstr>
      <vt:lpstr>PowerPoint Presentation</vt:lpstr>
      <vt:lpstr>PowerPoint Presentation</vt:lpstr>
      <vt:lpstr>PowerPoint Presentation</vt:lpstr>
      <vt:lpstr>HEP C </vt:lpstr>
      <vt:lpstr>WHAT HAPPENS AFTER INFECTION</vt:lpstr>
      <vt:lpstr>DIAGNOSIS (HEP C)</vt:lpstr>
      <vt:lpstr>TREATMENT</vt:lpstr>
      <vt:lpstr>Drugs Used In Hep C</vt:lpstr>
      <vt:lpstr>OTHER THINGS IN MANAGEMENT</vt:lpstr>
      <vt:lpstr>PowerPoint Presentation</vt:lpstr>
      <vt:lpstr>Pregnancy &amp; breast feeding in Hep C</vt:lpstr>
      <vt:lpstr>HEP D</vt:lpstr>
      <vt:lpstr>HEP E</vt:lpstr>
      <vt:lpstr>HOW TO REMEMBER</vt:lpstr>
      <vt:lpstr>PowerPoint Presentation</vt:lpstr>
      <vt:lpstr>Rapid fire ques for HepC &amp; 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Waqar Farooqi</dc:creator>
  <cp:lastModifiedBy>Waqar Al</cp:lastModifiedBy>
  <cp:revision>191</cp:revision>
  <dcterms:created xsi:type="dcterms:W3CDTF">2006-08-16T00:00:00Z</dcterms:created>
  <dcterms:modified xsi:type="dcterms:W3CDTF">2024-08-24T18:18:43Z</dcterms:modified>
</cp:coreProperties>
</file>