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90" r:id="rId3"/>
    <p:sldId id="257" r:id="rId4"/>
    <p:sldId id="28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8" r:id="rId17"/>
    <p:sldId id="279" r:id="rId18"/>
    <p:sldId id="271" r:id="rId19"/>
    <p:sldId id="272" r:id="rId20"/>
    <p:sldId id="270" r:id="rId21"/>
    <p:sldId id="273" r:id="rId22"/>
    <p:sldId id="274" r:id="rId23"/>
    <p:sldId id="276" r:id="rId24"/>
    <p:sldId id="288" r:id="rId25"/>
    <p:sldId id="277" r:id="rId26"/>
    <p:sldId id="281" r:id="rId27"/>
    <p:sldId id="282" r:id="rId28"/>
    <p:sldId id="283" r:id="rId29"/>
    <p:sldId id="284" r:id="rId30"/>
    <p:sldId id="285" r:id="rId31"/>
    <p:sldId id="291" r:id="rId32"/>
    <p:sldId id="292" r:id="rId33"/>
    <p:sldId id="293" r:id="rId34"/>
    <p:sldId id="294" r:id="rId35"/>
    <p:sldId id="295" r:id="rId36"/>
    <p:sldId id="296" r:id="rId37"/>
    <p:sldId id="289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58481-1DD5-3D24-CE43-A94A1929C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GB" dirty="0"/>
              <a:t>LYMPHOMAS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1D4308-F665-04D6-1910-985E303DC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GB" dirty="0" err="1"/>
              <a:t>Dr.</a:t>
            </a:r>
            <a:r>
              <a:rPr lang="en-GB" dirty="0"/>
              <a:t> WAQAR </a:t>
            </a:r>
          </a:p>
          <a:p>
            <a:r>
              <a:rPr lang="en-GB" dirty="0"/>
              <a:t>MBBS, MRCP(</a:t>
            </a:r>
            <a:r>
              <a:rPr lang="en-GB" dirty="0" err="1"/>
              <a:t>Int.Med</a:t>
            </a:r>
            <a:r>
              <a:rPr lang="en-GB" dirty="0"/>
              <a:t>., London), MRCP(Endocrinology, London)</a:t>
            </a:r>
          </a:p>
          <a:p>
            <a:r>
              <a:rPr lang="en-GB" dirty="0"/>
              <a:t>Asst Professor of Medicine</a:t>
            </a:r>
          </a:p>
        </p:txBody>
      </p:sp>
    </p:spTree>
    <p:extLst>
      <p:ext uri="{BB962C8B-B14F-4D97-AF65-F5344CB8AC3E}">
        <p14:creationId xmlns:p14="http://schemas.microsoft.com/office/powerpoint/2010/main" val="144128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DIAGNOSTIC FEATURE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The diagnostic feature are the malignant cells called Reed-Sternberg cells (</a:t>
            </a:r>
            <a:r>
              <a:rPr lang="en-US" b="1" dirty="0"/>
              <a:t>R-S cells</a:t>
            </a:r>
            <a:r>
              <a:rPr lang="en-US" dirty="0"/>
              <a:t>), seen on lymph node biopsy</a:t>
            </a:r>
          </a:p>
          <a:p>
            <a:r>
              <a:rPr lang="en-US" dirty="0"/>
              <a:t>Large cell with 2 nuclei, looking like BUMA eyes (owl eye appearance)</a:t>
            </a:r>
          </a:p>
          <a:p>
            <a:r>
              <a:rPr lang="en-US" dirty="0"/>
              <a:t>Biopsy shows R-S cells plus other reactive cells like lymphocytes, </a:t>
            </a:r>
            <a:r>
              <a:rPr lang="en-US" dirty="0" err="1"/>
              <a:t>histiocytes</a:t>
            </a:r>
            <a:r>
              <a:rPr lang="en-US" dirty="0"/>
              <a:t> and fibrosis</a:t>
            </a:r>
          </a:p>
        </p:txBody>
      </p:sp>
    </p:spTree>
    <p:extLst>
      <p:ext uri="{BB962C8B-B14F-4D97-AF65-F5344CB8AC3E}">
        <p14:creationId xmlns:p14="http://schemas.microsoft.com/office/powerpoint/2010/main" val="3924292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R-S CELL (owl eye appearance)</a:t>
            </a:r>
          </a:p>
        </p:txBody>
      </p:sp>
      <p:pic>
        <p:nvPicPr>
          <p:cNvPr id="3074" name="Picture 2" descr="C:\Users\wfarooqi\Desktop\rrrrrrrrrrrrrrrrrrrr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36576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wfarooqi\Desktop\tttttttttttttttttt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209800"/>
            <a:ext cx="4267200" cy="3816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355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CLASSIFICATION OF H.D.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Classic </a:t>
            </a:r>
            <a:r>
              <a:rPr lang="en-US" dirty="0" err="1"/>
              <a:t>Hodgkins</a:t>
            </a:r>
            <a:r>
              <a:rPr lang="en-US" dirty="0"/>
              <a:t>                 Nodular lymphocyte</a:t>
            </a:r>
          </a:p>
          <a:p>
            <a:pPr marL="0" indent="0">
              <a:buNone/>
            </a:pPr>
            <a:r>
              <a:rPr lang="en-US" dirty="0"/>
              <a:t>                                                 dominant type</a:t>
            </a:r>
          </a:p>
          <a:p>
            <a:pPr marL="0" indent="0">
              <a:buNone/>
            </a:pPr>
            <a:r>
              <a:rPr lang="en-US" dirty="0"/>
              <a:t>      most cases                      ( only 10% cases)</a:t>
            </a:r>
          </a:p>
        </p:txBody>
      </p:sp>
      <p:sp>
        <p:nvSpPr>
          <p:cNvPr id="7" name="Down Arrow 6"/>
          <p:cNvSpPr/>
          <p:nvPr/>
        </p:nvSpPr>
        <p:spPr>
          <a:xfrm>
            <a:off x="2057400" y="3429000"/>
            <a:ext cx="242316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2455882">
            <a:off x="2381316" y="1496548"/>
            <a:ext cx="484632" cy="13361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9180122">
            <a:off x="5664842" y="1395483"/>
            <a:ext cx="484632" cy="14358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96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Classic H.D. is further divided into 4 types, based on the biopsy picture of the nodes:</a:t>
            </a:r>
          </a:p>
          <a:p>
            <a:pPr marL="514350" indent="-514350">
              <a:buAutoNum type="arabicParenR"/>
            </a:pPr>
            <a:r>
              <a:rPr lang="en-US" dirty="0"/>
              <a:t>Lymphocyte rich: RS cells + excess </a:t>
            </a:r>
            <a:r>
              <a:rPr lang="en-US" dirty="0" err="1"/>
              <a:t>lymphos</a:t>
            </a:r>
            <a:r>
              <a:rPr lang="en-US" dirty="0"/>
              <a:t>.</a:t>
            </a:r>
          </a:p>
          <a:p>
            <a:pPr marL="514350" indent="-514350">
              <a:buAutoNum type="arabicParenR"/>
            </a:pPr>
            <a:r>
              <a:rPr lang="en-US" dirty="0"/>
              <a:t>Lymphocyte depleted: RS cells plus very few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lymphos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3) Mixed cellularity type : Almost equal number </a:t>
            </a:r>
          </a:p>
          <a:p>
            <a:pPr marL="0" indent="0">
              <a:buNone/>
            </a:pPr>
            <a:r>
              <a:rPr lang="en-US" dirty="0"/>
              <a:t>     of RS cells and </a:t>
            </a:r>
            <a:r>
              <a:rPr lang="en-US" dirty="0" err="1"/>
              <a:t>lymphos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4) Nodular sclerosis type: RS cells plus </a:t>
            </a:r>
            <a:r>
              <a:rPr lang="en-US" dirty="0" err="1"/>
              <a:t>lymphos</a:t>
            </a:r>
            <a:r>
              <a:rPr lang="en-US" dirty="0"/>
              <a:t> plus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dirty="0"/>
              <a:t>fibrous tissue</a:t>
            </a:r>
          </a:p>
        </p:txBody>
      </p:sp>
    </p:spTree>
    <p:extLst>
      <p:ext uri="{BB962C8B-B14F-4D97-AF65-F5344CB8AC3E}">
        <p14:creationId xmlns:p14="http://schemas.microsoft.com/office/powerpoint/2010/main" val="2865679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Diagnosis is confirmed by lymph node biopsy, showing the classic R-S cells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After diagnosis, workup is done for staging the lymphoma, so that treatment options can be decided</a:t>
            </a:r>
          </a:p>
        </p:txBody>
      </p:sp>
    </p:spTree>
    <p:extLst>
      <p:ext uri="{BB962C8B-B14F-4D97-AF65-F5344CB8AC3E}">
        <p14:creationId xmlns:p14="http://schemas.microsoft.com/office/powerpoint/2010/main" val="1188272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WORK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Routine blood tests( CBC, electrolytes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IMAGING</a:t>
            </a:r>
          </a:p>
          <a:p>
            <a:pPr marL="0" indent="0">
              <a:buNone/>
            </a:pPr>
            <a:r>
              <a:rPr lang="en-US" dirty="0"/>
              <a:t> Whole body imaging is done to see which nodes  are affected </a:t>
            </a:r>
          </a:p>
          <a:p>
            <a:pPr marL="0" indent="0">
              <a:buNone/>
            </a:pPr>
            <a:r>
              <a:rPr lang="en-US" dirty="0"/>
              <a:t> CT                             usually </a:t>
            </a:r>
          </a:p>
          <a:p>
            <a:pPr marL="0" indent="0">
              <a:buNone/>
            </a:pPr>
            <a:r>
              <a:rPr lang="en-US" dirty="0"/>
              <a:t> MRI                          one of </a:t>
            </a:r>
          </a:p>
          <a:p>
            <a:pPr marL="0" indent="0">
              <a:buNone/>
            </a:pPr>
            <a:r>
              <a:rPr lang="en-US" dirty="0"/>
              <a:t> PET scan                  these</a:t>
            </a:r>
          </a:p>
        </p:txBody>
      </p:sp>
      <p:sp>
        <p:nvSpPr>
          <p:cNvPr id="4" name="Right Brace 3"/>
          <p:cNvSpPr/>
          <p:nvPr/>
        </p:nvSpPr>
        <p:spPr>
          <a:xfrm>
            <a:off x="2438400" y="4343400"/>
            <a:ext cx="533400" cy="1219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98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CT chest showing enlarged nodes</a:t>
            </a:r>
          </a:p>
        </p:txBody>
      </p:sp>
      <p:pic>
        <p:nvPicPr>
          <p:cNvPr id="1026" name="Picture 2" descr="C:\Users\wfarooqi\Desktop\qqqqqqqqqqqqqqqqqqqqqqqqqq - Copy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28800"/>
            <a:ext cx="56388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192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PET SCAN</a:t>
            </a:r>
          </a:p>
        </p:txBody>
      </p:sp>
      <p:pic>
        <p:nvPicPr>
          <p:cNvPr id="2050" name="Picture 2" descr="C:\Users\wfarooqi\Desktop\41598_2022_22032_Fig1_HTML - Copy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66081"/>
            <a:ext cx="8229600" cy="319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425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STAGES OF H.D.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Basically 4 stages, based on which lymph node</a:t>
            </a:r>
          </a:p>
          <a:p>
            <a:pPr marL="0" indent="0">
              <a:buNone/>
            </a:pPr>
            <a:r>
              <a:rPr lang="en-US" dirty="0"/>
              <a:t> “regions” are affected</a:t>
            </a:r>
          </a:p>
          <a:p>
            <a:pPr marL="0" indent="0">
              <a:buNone/>
            </a:pPr>
            <a:r>
              <a:rPr lang="en-US" b="1" u="sng" dirty="0"/>
              <a:t>Stage 1</a:t>
            </a:r>
            <a:r>
              <a:rPr lang="en-US" dirty="0"/>
              <a:t>: Involvement of only 1 lymph node </a:t>
            </a:r>
          </a:p>
          <a:p>
            <a:pPr marL="0" indent="0">
              <a:buNone/>
            </a:pPr>
            <a:r>
              <a:rPr lang="en-US" dirty="0"/>
              <a:t>                region (</a:t>
            </a:r>
            <a:r>
              <a:rPr lang="en-US" dirty="0" err="1"/>
              <a:t>eg</a:t>
            </a:r>
            <a:r>
              <a:rPr lang="en-US" dirty="0"/>
              <a:t>. only cervical, only axillary)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2" descr="C:\Users\wfarooqi\Desktop\2014_Staging_of_Lymphoma-1262x630 -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962400"/>
            <a:ext cx="6298584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903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  <a:r>
              <a:rPr lang="en-US" b="1" u="sng" dirty="0"/>
              <a:t>Stage 2</a:t>
            </a:r>
            <a:r>
              <a:rPr lang="en-US" dirty="0"/>
              <a:t>: Involvement of 2 or more lymph node </a:t>
            </a:r>
          </a:p>
          <a:p>
            <a:pPr marL="0" indent="0">
              <a:buNone/>
            </a:pPr>
            <a:r>
              <a:rPr lang="en-US" dirty="0"/>
              <a:t>                 regions on the </a:t>
            </a:r>
            <a:r>
              <a:rPr lang="en-US" b="1" dirty="0"/>
              <a:t>same</a:t>
            </a:r>
            <a:r>
              <a:rPr lang="en-US" dirty="0"/>
              <a:t> side of diaphragm</a:t>
            </a:r>
          </a:p>
          <a:p>
            <a:pPr marL="0" indent="0">
              <a:buNone/>
            </a:pPr>
            <a:r>
              <a:rPr lang="en-US" dirty="0"/>
              <a:t>                 (</a:t>
            </a:r>
            <a:r>
              <a:rPr lang="en-US" dirty="0" err="1"/>
              <a:t>eg</a:t>
            </a:r>
            <a:r>
              <a:rPr lang="en-US" dirty="0"/>
              <a:t>. Cervical + axillary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pic>
        <p:nvPicPr>
          <p:cNvPr id="1026" name="Picture 2" descr="C:\Users\wfarooqi\Desktop\2014_Staging_of_Lymphoma-1262x630 -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110" y="3733800"/>
            <a:ext cx="6298584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91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69650-2C27-DE92-B225-BC4F88AC850A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9CE5F-D21E-E9A8-CDF6-8A3AFE90CDC9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Lymphomas are malignancies arising in the lymphoid tissues, mainly the lymph nodes.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2 important ones are: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Hodgkin’s lymphoma       Non Hodgkin’s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27051785-28C6-4993-7114-8EFEC73F66A1}"/>
              </a:ext>
            </a:extLst>
          </p:cNvPr>
          <p:cNvSpPr/>
          <p:nvPr/>
        </p:nvSpPr>
        <p:spPr>
          <a:xfrm rot="1627069">
            <a:off x="2249940" y="3760874"/>
            <a:ext cx="289499" cy="70785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212D82C8-4C95-5178-BFFB-C28D0377E324}"/>
              </a:ext>
            </a:extLst>
          </p:cNvPr>
          <p:cNvSpPr/>
          <p:nvPr/>
        </p:nvSpPr>
        <p:spPr>
          <a:xfrm rot="19522773">
            <a:off x="5518273" y="3700118"/>
            <a:ext cx="351198" cy="93071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65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u="sng" dirty="0"/>
              <a:t>Stage 3</a:t>
            </a:r>
            <a:r>
              <a:rPr lang="en-US" dirty="0"/>
              <a:t>: Involvement of 2 or more lymph node regions on both sides of the diaphragm</a:t>
            </a:r>
          </a:p>
        </p:txBody>
      </p:sp>
      <p:pic>
        <p:nvPicPr>
          <p:cNvPr id="4" name="Picture 2" descr="C:\Users\wfarooqi\Desktop\2014_Staging_of_Lymphoma-1262x630 -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733800"/>
            <a:ext cx="6298584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330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u="sng" dirty="0"/>
              <a:t>Stage 4</a:t>
            </a:r>
            <a:r>
              <a:rPr lang="en-US" dirty="0"/>
              <a:t>: Disseminated disease (involvement of other organs (liver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pic>
        <p:nvPicPr>
          <p:cNvPr id="4" name="Picture 2" descr="C:\Users\wfarooqi\Desktop\2014_Staging_of_Lymphoma-1262x630 -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733800"/>
            <a:ext cx="6298584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892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At any stage, if systemic symptoms (fever, weight loss, night sweats) are absent, we write “A” and if they are present, we write “B”. So</a:t>
            </a:r>
          </a:p>
          <a:p>
            <a:pPr marL="0" indent="0">
              <a:buNone/>
            </a:pPr>
            <a:r>
              <a:rPr lang="en-US" dirty="0"/>
              <a:t>        * Stage 1 A, or 1 B</a:t>
            </a:r>
          </a:p>
          <a:p>
            <a:pPr marL="0" indent="0">
              <a:buNone/>
            </a:pPr>
            <a:r>
              <a:rPr lang="en-US" dirty="0"/>
              <a:t>        * Stage 2 A, or 2 B</a:t>
            </a:r>
          </a:p>
          <a:p>
            <a:pPr marL="0" indent="0">
              <a:buNone/>
            </a:pPr>
            <a:r>
              <a:rPr lang="en-US" dirty="0"/>
              <a:t>        * Stage 3 A, or  3 B</a:t>
            </a:r>
          </a:p>
          <a:p>
            <a:pPr marL="0" indent="0">
              <a:buNone/>
            </a:pPr>
            <a:r>
              <a:rPr lang="en-US" dirty="0"/>
              <a:t>        * Stage 4 A  or  4 B</a:t>
            </a:r>
          </a:p>
        </p:txBody>
      </p:sp>
    </p:spTree>
    <p:extLst>
      <p:ext uri="{BB962C8B-B14F-4D97-AF65-F5344CB8AC3E}">
        <p14:creationId xmlns:p14="http://schemas.microsoft.com/office/powerpoint/2010/main" val="3306472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Patient with HD with only cervical nodes affected. Also has fever, weight loss. What stage?</a:t>
            </a:r>
          </a:p>
          <a:p>
            <a:pPr marL="514350" indent="-514350">
              <a:buAutoNum type="arabicParenR"/>
            </a:pPr>
            <a:r>
              <a:rPr lang="en-US" dirty="0"/>
              <a:t>Patient with HD has cervical &amp; axillary nodes affected. No systemic features. What stage?</a:t>
            </a:r>
          </a:p>
        </p:txBody>
      </p:sp>
    </p:spTree>
    <p:extLst>
      <p:ext uri="{BB962C8B-B14F-4D97-AF65-F5344CB8AC3E}">
        <p14:creationId xmlns:p14="http://schemas.microsoft.com/office/powerpoint/2010/main" val="1943716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FD879-7822-FFF0-CA47-EE5A8BCB2D49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Differential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C5228-173C-CB8F-18F7-689CD425615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Enlarged nodes could be due to:</a:t>
            </a:r>
          </a:p>
          <a:p>
            <a:pPr marL="514350" indent="-514350">
              <a:buAutoNum type="alphaLcPeriod"/>
            </a:pPr>
            <a:r>
              <a:rPr lang="en-US" dirty="0"/>
              <a:t>Non </a:t>
            </a:r>
            <a:r>
              <a:rPr lang="en-US" dirty="0" err="1"/>
              <a:t>Hodgkins</a:t>
            </a:r>
            <a:r>
              <a:rPr lang="en-US" dirty="0"/>
              <a:t> lymphoma</a:t>
            </a:r>
          </a:p>
          <a:p>
            <a:pPr marL="514350" indent="-514350">
              <a:buAutoNum type="alphaLcPeriod"/>
            </a:pPr>
            <a:r>
              <a:rPr lang="en-US" dirty="0"/>
              <a:t>Mets from other cancers</a:t>
            </a:r>
          </a:p>
          <a:p>
            <a:pPr marL="514350" indent="-514350">
              <a:buAutoNum type="alphaLcPeriod"/>
            </a:pPr>
            <a:r>
              <a:rPr lang="en-US" dirty="0"/>
              <a:t>Infection in the nodes (primary or draining from other areas). Quite common. Also called lymphadenitis</a:t>
            </a:r>
          </a:p>
        </p:txBody>
      </p:sp>
    </p:spTree>
    <p:extLst>
      <p:ext uri="{BB962C8B-B14F-4D97-AF65-F5344CB8AC3E}">
        <p14:creationId xmlns:p14="http://schemas.microsoft.com/office/powerpoint/2010/main" val="12866382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Treatment of H.D.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b="1" u="sng" dirty="0"/>
              <a:t>Radiotherapy</a:t>
            </a:r>
            <a:r>
              <a:rPr lang="en-US" dirty="0"/>
              <a:t>                        </a:t>
            </a:r>
            <a:r>
              <a:rPr lang="en-US" b="1" u="sng" dirty="0"/>
              <a:t>Chemotherapy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( above are given either alone or combined)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Selection of treatment depends on many factors: stage, patient’s age, type of HD etc.</a:t>
            </a:r>
          </a:p>
        </p:txBody>
      </p:sp>
      <p:sp>
        <p:nvSpPr>
          <p:cNvPr id="4" name="Down Arrow 3"/>
          <p:cNvSpPr/>
          <p:nvPr/>
        </p:nvSpPr>
        <p:spPr>
          <a:xfrm rot="2775937">
            <a:off x="1952349" y="13427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 rot="19784506">
            <a:off x="5867261" y="13113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52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CHEMO REGIMENS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Various combinations of chemo agents are available: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514350" indent="-514350">
              <a:buAutoNum type="arabicParenR"/>
            </a:pPr>
            <a:r>
              <a:rPr lang="en-US" dirty="0"/>
              <a:t>MOPP</a:t>
            </a:r>
          </a:p>
          <a:p>
            <a:pPr marL="514350" indent="-514350">
              <a:buAutoNum type="arabicParenR"/>
            </a:pPr>
            <a:r>
              <a:rPr lang="en-US" dirty="0"/>
              <a:t>ABVD</a:t>
            </a:r>
          </a:p>
          <a:p>
            <a:pPr marL="514350" indent="-514350">
              <a:buAutoNum type="arabicParenR"/>
            </a:pPr>
            <a:r>
              <a:rPr lang="en-US" dirty="0"/>
              <a:t>STANFORD V (5)</a:t>
            </a:r>
          </a:p>
          <a:p>
            <a:pPr marL="514350" indent="-514350">
              <a:buAutoNum type="arabicParenR"/>
            </a:pPr>
            <a:r>
              <a:rPr lang="en-US" dirty="0"/>
              <a:t>BEACOPP</a:t>
            </a:r>
          </a:p>
        </p:txBody>
      </p:sp>
    </p:spTree>
    <p:extLst>
      <p:ext uri="{BB962C8B-B14F-4D97-AF65-F5344CB8AC3E}">
        <p14:creationId xmlns:p14="http://schemas.microsoft.com/office/powerpoint/2010/main" val="145849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en-US" b="1" u="sng" dirty="0"/>
              <a:t>MOPP : </a:t>
            </a:r>
          </a:p>
          <a:p>
            <a:pPr marL="514350" indent="-514350">
              <a:buAutoNum type="alphaLcParenR"/>
            </a:pPr>
            <a:r>
              <a:rPr lang="en-US" b="1" dirty="0" err="1"/>
              <a:t>M</a:t>
            </a:r>
            <a:r>
              <a:rPr lang="en-US" dirty="0" err="1"/>
              <a:t>ustargen</a:t>
            </a:r>
            <a:r>
              <a:rPr lang="en-US" dirty="0"/>
              <a:t>, </a:t>
            </a:r>
            <a:r>
              <a:rPr lang="en-US" b="1" dirty="0" err="1"/>
              <a:t>O</a:t>
            </a:r>
            <a:r>
              <a:rPr lang="en-US" dirty="0" err="1"/>
              <a:t>ncovin</a:t>
            </a:r>
            <a:r>
              <a:rPr lang="en-US" dirty="0"/>
              <a:t>, </a:t>
            </a:r>
            <a:r>
              <a:rPr lang="en-US" b="1" dirty="0"/>
              <a:t>P</a:t>
            </a:r>
            <a:r>
              <a:rPr lang="en-US" dirty="0"/>
              <a:t>rednisone, </a:t>
            </a:r>
            <a:r>
              <a:rPr lang="en-US" b="1" dirty="0" err="1"/>
              <a:t>P</a:t>
            </a:r>
            <a:r>
              <a:rPr lang="en-US" dirty="0" err="1"/>
              <a:t>rocarbaz</a:t>
            </a:r>
            <a:r>
              <a:rPr lang="en-US" dirty="0"/>
              <a:t>-</a:t>
            </a:r>
          </a:p>
          <a:p>
            <a:pPr marL="0" indent="0">
              <a:buNone/>
            </a:pPr>
            <a:r>
              <a:rPr lang="en-US" dirty="0"/>
              <a:t>     -</a:t>
            </a:r>
            <a:r>
              <a:rPr lang="en-US" dirty="0" err="1"/>
              <a:t>ine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b) Was used in the past. Rarely used now( only in </a:t>
            </a:r>
          </a:p>
          <a:p>
            <a:pPr marL="0" indent="0">
              <a:buNone/>
            </a:pPr>
            <a:r>
              <a:rPr lang="en-US" dirty="0"/>
              <a:t>     relapse)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b="1" u="sng" dirty="0"/>
              <a:t>ABVD: </a:t>
            </a:r>
          </a:p>
          <a:p>
            <a:pPr marL="514350" indent="-514350">
              <a:buAutoNum type="alphaLcParenR"/>
            </a:pPr>
            <a:r>
              <a:rPr lang="en-US" b="1" dirty="0"/>
              <a:t>A</a:t>
            </a:r>
            <a:r>
              <a:rPr lang="en-US" dirty="0"/>
              <a:t>driamycin, </a:t>
            </a:r>
            <a:r>
              <a:rPr lang="en-US" b="1" dirty="0"/>
              <a:t>B</a:t>
            </a:r>
            <a:r>
              <a:rPr lang="en-US" dirty="0"/>
              <a:t>leomycin, </a:t>
            </a:r>
            <a:r>
              <a:rPr lang="en-US" b="1" dirty="0"/>
              <a:t>V</a:t>
            </a:r>
            <a:r>
              <a:rPr lang="en-US" dirty="0"/>
              <a:t>inblastine, </a:t>
            </a:r>
            <a:r>
              <a:rPr lang="en-US" b="1" dirty="0" err="1"/>
              <a:t>D</a:t>
            </a:r>
            <a:r>
              <a:rPr lang="en-US" dirty="0" err="1"/>
              <a:t>acarba</a:t>
            </a:r>
            <a:r>
              <a:rPr lang="en-US" dirty="0"/>
              <a:t>-</a:t>
            </a:r>
          </a:p>
          <a:p>
            <a:pPr marL="0" indent="0">
              <a:buNone/>
            </a:pPr>
            <a:r>
              <a:rPr lang="en-US" dirty="0"/>
              <a:t>      -zine</a:t>
            </a:r>
          </a:p>
          <a:p>
            <a:pPr marL="0" indent="0">
              <a:buNone/>
            </a:pPr>
            <a:r>
              <a:rPr lang="en-US" dirty="0"/>
              <a:t>b) Standard initial treatment in the </a:t>
            </a:r>
            <a:r>
              <a:rPr lang="en-US" b="1" dirty="0"/>
              <a:t>U.S.</a:t>
            </a:r>
          </a:p>
        </p:txBody>
      </p:sp>
    </p:spTree>
    <p:extLst>
      <p:ext uri="{BB962C8B-B14F-4D97-AF65-F5344CB8AC3E}">
        <p14:creationId xmlns:p14="http://schemas.microsoft.com/office/powerpoint/2010/main" val="95368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3) </a:t>
            </a:r>
            <a:r>
              <a:rPr lang="en-US" b="1" dirty="0"/>
              <a:t>Stanford V: </a:t>
            </a:r>
          </a:p>
          <a:p>
            <a:pPr marL="514350" indent="-514350">
              <a:buAutoNum type="alphaLcParenR"/>
            </a:pPr>
            <a:r>
              <a:rPr lang="en-US" dirty="0"/>
              <a:t>Contains multiple drugs</a:t>
            </a:r>
          </a:p>
          <a:p>
            <a:pPr marL="514350" indent="-514350">
              <a:buAutoNum type="alphaLcParenR"/>
            </a:pPr>
            <a:r>
              <a:rPr lang="en-US" dirty="0"/>
              <a:t>Used in some countries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b="1" dirty="0"/>
              <a:t>BEACOPP</a:t>
            </a:r>
          </a:p>
          <a:p>
            <a:pPr marL="514350" indent="-514350">
              <a:buAutoNum type="alphaLcParenR"/>
            </a:pPr>
            <a:r>
              <a:rPr lang="en-US" dirty="0"/>
              <a:t>Contains multiple drugs</a:t>
            </a:r>
          </a:p>
          <a:p>
            <a:pPr marL="514350" indent="-514350">
              <a:buAutoNum type="alphaLcParenR"/>
            </a:pPr>
            <a:r>
              <a:rPr lang="en-US" dirty="0"/>
              <a:t>Used mainly in </a:t>
            </a:r>
            <a:r>
              <a:rPr lang="en-US" b="1" dirty="0"/>
              <a:t>Europe</a:t>
            </a:r>
          </a:p>
        </p:txBody>
      </p:sp>
    </p:spTree>
    <p:extLst>
      <p:ext uri="{BB962C8B-B14F-4D97-AF65-F5344CB8AC3E}">
        <p14:creationId xmlns:p14="http://schemas.microsoft.com/office/powerpoint/2010/main" val="14267012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Radiotherapy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Used either alone or with chemo</a:t>
            </a:r>
          </a:p>
          <a:p>
            <a:pPr marL="514350" indent="-514350">
              <a:buAutoNum type="arabicParenR"/>
            </a:pPr>
            <a:r>
              <a:rPr lang="en-US" dirty="0"/>
              <a:t>Radiation to the neck, chest and axilla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b="1" i="1" u="sng" dirty="0"/>
              <a:t>mantle field</a:t>
            </a:r>
          </a:p>
          <a:p>
            <a:pPr marL="0" indent="0">
              <a:buNone/>
            </a:pPr>
            <a:endParaRPr lang="en-US" b="1" i="1" u="sng" dirty="0"/>
          </a:p>
          <a:p>
            <a:pPr marL="0" indent="0">
              <a:buNone/>
            </a:pPr>
            <a:endParaRPr lang="en-US" b="1" i="1" u="sng" dirty="0"/>
          </a:p>
          <a:p>
            <a:pPr marL="0" indent="0">
              <a:buNone/>
            </a:pPr>
            <a:endParaRPr lang="en-US" b="1" i="1" u="sng" dirty="0"/>
          </a:p>
          <a:p>
            <a:pPr marL="0" indent="0">
              <a:buNone/>
            </a:pPr>
            <a:r>
              <a:rPr lang="en-US" dirty="0"/>
              <a:t>3) Radiation to the abdomen, spleen &amp; pelvis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b="1" i="1" u="sng" dirty="0"/>
              <a:t>inverted Y field</a:t>
            </a:r>
          </a:p>
        </p:txBody>
      </p:sp>
      <p:sp>
        <p:nvSpPr>
          <p:cNvPr id="4" name="Right Arrow 3"/>
          <p:cNvSpPr/>
          <p:nvPr/>
        </p:nvSpPr>
        <p:spPr>
          <a:xfrm>
            <a:off x="7467600" y="2286000"/>
            <a:ext cx="7620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C:\Users\wfarooqi\Desktop\fffffffffffffffffffffffff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812473"/>
            <a:ext cx="1919232" cy="175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066800" y="5378958"/>
            <a:ext cx="7620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5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HODGKIN’S LYMPHOMA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It is a malignancy arising in the lymphoid tissues (mainly lymph nodes)</a:t>
            </a:r>
          </a:p>
          <a:p>
            <a:r>
              <a:rPr lang="en-US" dirty="0"/>
              <a:t>The cell of origin is the “B” lymphocyte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Etiology:  Epstein-Barr virus is thought to play a </a:t>
            </a:r>
          </a:p>
          <a:p>
            <a:pPr marL="0" indent="0">
              <a:buNone/>
            </a:pPr>
            <a:r>
              <a:rPr lang="en-US" dirty="0"/>
              <a:t>                  major role in most cases.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856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PROGNOSIS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Prognosis of HD depends on many factors but overall, it’s a curable cancer in many patients</a:t>
            </a:r>
          </a:p>
          <a:p>
            <a:r>
              <a:rPr lang="en-US" dirty="0"/>
              <a:t>Overall 5 year survival rate is 85-90%</a:t>
            </a:r>
          </a:p>
          <a:p>
            <a:r>
              <a:rPr lang="en-US" dirty="0"/>
              <a:t>Poor prognostic factors are: old age, advanced disease (stage4), presence of B symptoms, large intra thoracic tumor mass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684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3A22E-97A6-444A-6A71-C49BF3D419A8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Non Hodgkin’s lymphoma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35BF9-31FB-D5DB-A75B-BF1104606636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It also arises in the lymphoid tissues (mainly nodes</a:t>
            </a:r>
          </a:p>
          <a:p>
            <a:r>
              <a:rPr lang="en-US" dirty="0"/>
              <a:t>Symptoms are mostly the same like Hodgkin’s</a:t>
            </a:r>
          </a:p>
          <a:p>
            <a:r>
              <a:rPr lang="en-US" dirty="0"/>
              <a:t>No R-S cells </a:t>
            </a:r>
          </a:p>
          <a:p>
            <a:r>
              <a:rPr lang="en-US" dirty="0"/>
              <a:t>Often seen in HIV people</a:t>
            </a:r>
          </a:p>
          <a:p>
            <a:r>
              <a:rPr lang="en-US" dirty="0"/>
              <a:t>Treatment is chemo, radiotherapy or stem cell transplant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5514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3F35A-AD25-1722-C17F-FAD86225115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RAPID FIRE 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2A9F1-BD84-1F76-54F2-E586EE9A77E2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Which virus is thought to cause Hodgkin’s?</a:t>
            </a:r>
          </a:p>
          <a:p>
            <a:pPr marL="514350" indent="-514350">
              <a:buAutoNum type="arabicParenR"/>
            </a:pPr>
            <a:r>
              <a:rPr lang="en-US" dirty="0"/>
              <a:t>Which age group affected?</a:t>
            </a:r>
          </a:p>
          <a:p>
            <a:pPr marL="514350" indent="-514350">
              <a:buAutoNum type="arabicParenR"/>
            </a:pPr>
            <a:r>
              <a:rPr lang="en-US" dirty="0"/>
              <a:t>Commonest presentation?</a:t>
            </a:r>
          </a:p>
          <a:p>
            <a:pPr marL="514350" indent="-514350">
              <a:buAutoNum type="arabicParenR"/>
            </a:pPr>
            <a:r>
              <a:rPr lang="en-US" dirty="0"/>
              <a:t>Are the nodes painful?</a:t>
            </a:r>
          </a:p>
          <a:p>
            <a:pPr marL="514350" indent="-514350">
              <a:buAutoNum type="arabicParenR"/>
            </a:pPr>
            <a:r>
              <a:rPr lang="en-US" dirty="0"/>
              <a:t>What are the 3 B symptoms?</a:t>
            </a:r>
          </a:p>
          <a:p>
            <a:pPr marL="514350" indent="-514350">
              <a:buAutoNum type="arabicParenR"/>
            </a:pPr>
            <a:r>
              <a:rPr lang="en-US" dirty="0"/>
              <a:t>Does every patient have B symptoms?</a:t>
            </a:r>
          </a:p>
          <a:p>
            <a:pPr marL="514350" indent="-514350">
              <a:buAutoNum type="arabicParenR"/>
            </a:pPr>
            <a:r>
              <a:rPr lang="en-US" dirty="0"/>
              <a:t>What happens after alcohol intake?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639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63120-289E-F88A-F567-AC4D85D686F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517B4-6E2D-F066-8387-3CBB133C63E2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8) Which fever pattern is sometimes seen?</a:t>
            </a:r>
          </a:p>
          <a:p>
            <a:pPr marL="0" indent="0">
              <a:buNone/>
            </a:pPr>
            <a:r>
              <a:rPr lang="en-US" dirty="0"/>
              <a:t>9) What is the pattern of this fever?</a:t>
            </a:r>
          </a:p>
          <a:p>
            <a:pPr marL="0" indent="0">
              <a:buNone/>
            </a:pPr>
            <a:r>
              <a:rPr lang="en-US" dirty="0"/>
              <a:t>10) What is the kidney pathology seen in </a:t>
            </a:r>
          </a:p>
          <a:p>
            <a:pPr marL="0" indent="0">
              <a:buNone/>
            </a:pPr>
            <a:r>
              <a:rPr lang="en-US" dirty="0"/>
              <a:t>        Hodgkin’s?</a:t>
            </a:r>
          </a:p>
          <a:p>
            <a:pPr marL="0" indent="0">
              <a:buNone/>
            </a:pPr>
            <a:r>
              <a:rPr lang="en-US" dirty="0"/>
              <a:t>11) What is the confirmatory diagnostic test &amp;</a:t>
            </a:r>
          </a:p>
          <a:p>
            <a:pPr marL="0" indent="0">
              <a:buNone/>
            </a:pPr>
            <a:r>
              <a:rPr lang="en-US" dirty="0"/>
              <a:t>       what does it show?</a:t>
            </a:r>
          </a:p>
          <a:p>
            <a:pPr marL="0" indent="0">
              <a:buNone/>
            </a:pPr>
            <a:r>
              <a:rPr lang="en-US" dirty="0"/>
              <a:t>12) Name the 4 types of classic Hodgkin’s? </a:t>
            </a:r>
          </a:p>
          <a:p>
            <a:pPr marL="0" indent="0">
              <a:buNone/>
            </a:pPr>
            <a:r>
              <a:rPr lang="en-US" dirty="0"/>
              <a:t>13) Which investigation is done for staging?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417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66D3D-C4E4-5A59-2997-D296CA8BD78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47832-CC66-2E73-B27F-ECF5A6A0AC3C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14) How many stages of Hodgkin’s?</a:t>
            </a:r>
          </a:p>
          <a:p>
            <a:pPr marL="0" indent="0">
              <a:buNone/>
            </a:pPr>
            <a:r>
              <a:rPr lang="en-US" dirty="0"/>
              <a:t>15) What is stage 1, 2, 3, 4?</a:t>
            </a:r>
          </a:p>
          <a:p>
            <a:pPr marL="0" indent="0">
              <a:buNone/>
            </a:pPr>
            <a:r>
              <a:rPr lang="en-US" dirty="0"/>
              <a:t>16) Patient has enlarged lymph nodes in the neck and axilla. Has also fever and weight loss. What stage?</a:t>
            </a:r>
          </a:p>
          <a:p>
            <a:pPr marL="0" indent="0">
              <a:buNone/>
            </a:pPr>
            <a:r>
              <a:rPr lang="en-US" dirty="0"/>
              <a:t>17) Enlarged nodes in the axilla and the groin. </a:t>
            </a:r>
          </a:p>
          <a:p>
            <a:pPr marL="0" indent="0">
              <a:buNone/>
            </a:pPr>
            <a:r>
              <a:rPr lang="en-US" dirty="0"/>
              <a:t>       No fever or </a:t>
            </a:r>
            <a:r>
              <a:rPr lang="en-US" dirty="0" err="1"/>
              <a:t>wt</a:t>
            </a:r>
            <a:r>
              <a:rPr lang="en-US" dirty="0"/>
              <a:t> loss. What stage?</a:t>
            </a:r>
          </a:p>
          <a:p>
            <a:pPr marL="0" indent="0">
              <a:buNone/>
            </a:pPr>
            <a:r>
              <a:rPr lang="en-US" dirty="0"/>
              <a:t>18) Differential diagnosis of enlarged nodes?</a:t>
            </a:r>
          </a:p>
        </p:txBody>
      </p:sp>
    </p:spTree>
    <p:extLst>
      <p:ext uri="{BB962C8B-B14F-4D97-AF65-F5344CB8AC3E}">
        <p14:creationId xmlns:p14="http://schemas.microsoft.com/office/powerpoint/2010/main" val="18250141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88037-E612-C920-07AF-A1A120517B1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EA5A8-8015-87C9-A84D-E8C12235A187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19) What are the 2 main Rx modalities?</a:t>
            </a:r>
          </a:p>
          <a:p>
            <a:pPr marL="0" indent="0">
              <a:buNone/>
            </a:pPr>
            <a:r>
              <a:rPr lang="en-US" dirty="0"/>
              <a:t>20) Which chemo regimen is the most used?</a:t>
            </a:r>
          </a:p>
          <a:p>
            <a:pPr marL="0" indent="0">
              <a:buNone/>
            </a:pPr>
            <a:r>
              <a:rPr lang="en-US" dirty="0"/>
              <a:t>21) Name some drugs of this regimen?</a:t>
            </a:r>
          </a:p>
          <a:p>
            <a:pPr marL="0" indent="0">
              <a:buNone/>
            </a:pPr>
            <a:r>
              <a:rPr lang="en-US" dirty="0"/>
              <a:t>22) Name some other regimens?</a:t>
            </a:r>
          </a:p>
          <a:p>
            <a:pPr marL="0" indent="0">
              <a:buNone/>
            </a:pPr>
            <a:r>
              <a:rPr lang="en-US" dirty="0"/>
              <a:t>23) What are the 2 patterns of radiotherapy?</a:t>
            </a:r>
          </a:p>
          <a:p>
            <a:pPr marL="0" indent="0">
              <a:buNone/>
            </a:pPr>
            <a:r>
              <a:rPr lang="en-US" dirty="0"/>
              <a:t>24) Is it a curable cancer?</a:t>
            </a:r>
          </a:p>
          <a:p>
            <a:pPr marL="0" indent="0">
              <a:buNone/>
            </a:pPr>
            <a:r>
              <a:rPr lang="en-US" dirty="0"/>
              <a:t>25) Name 3 poor prognostic factors?</a:t>
            </a:r>
          </a:p>
        </p:txBody>
      </p:sp>
    </p:spTree>
    <p:extLst>
      <p:ext uri="{BB962C8B-B14F-4D97-AF65-F5344CB8AC3E}">
        <p14:creationId xmlns:p14="http://schemas.microsoft.com/office/powerpoint/2010/main" val="21979543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0E146-06AA-71B9-23F8-46DECDB067D2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63709-31B8-F132-39F8-52677875BBA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LAST  SLIDE  IS  VERY  IMPORTANT</a:t>
            </a:r>
          </a:p>
        </p:txBody>
      </p:sp>
    </p:spTree>
    <p:extLst>
      <p:ext uri="{BB962C8B-B14F-4D97-AF65-F5344CB8AC3E}">
        <p14:creationId xmlns:p14="http://schemas.microsoft.com/office/powerpoint/2010/main" val="35952191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24FFB-5A4B-F218-B58E-02756B75D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216E443-8C48-D5D4-9B5D-9546846769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</p:spTree>
    <p:extLst>
      <p:ext uri="{BB962C8B-B14F-4D97-AF65-F5344CB8AC3E}">
        <p14:creationId xmlns:p14="http://schemas.microsoft.com/office/powerpoint/2010/main" val="898138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Epidemiology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1) Hodgkin’s lymphoma has a peak incidence in 2 age groups (bimodal) : young adulthood (in the 20s) &amp; then above 50</a:t>
            </a:r>
          </a:p>
        </p:txBody>
      </p:sp>
    </p:spTree>
    <p:extLst>
      <p:ext uri="{BB962C8B-B14F-4D97-AF65-F5344CB8AC3E}">
        <p14:creationId xmlns:p14="http://schemas.microsoft.com/office/powerpoint/2010/main" val="3965252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SIGNS AND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b="1" u="sng" dirty="0"/>
              <a:t>Lymph node enlargement</a:t>
            </a:r>
          </a:p>
          <a:p>
            <a:pPr marL="0" indent="0">
              <a:buNone/>
            </a:pPr>
            <a:r>
              <a:rPr lang="en-US" dirty="0"/>
              <a:t>    a) Commonest feature</a:t>
            </a:r>
          </a:p>
          <a:p>
            <a:pPr marL="0" indent="0">
              <a:buNone/>
            </a:pPr>
            <a:r>
              <a:rPr lang="en-US" dirty="0"/>
              <a:t>    b) Most common is enlargement of axillary, 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 err="1"/>
              <a:t>cervical,supraclavicular</a:t>
            </a:r>
            <a:r>
              <a:rPr lang="en-US" dirty="0"/>
              <a:t> &amp; inguinal nodes</a:t>
            </a:r>
          </a:p>
          <a:p>
            <a:pPr marL="0" indent="0">
              <a:buNone/>
            </a:pPr>
            <a:r>
              <a:rPr lang="en-US" dirty="0"/>
              <a:t>    c)  Nodes are</a:t>
            </a:r>
            <a:r>
              <a:rPr lang="en-US" b="1" dirty="0"/>
              <a:t> painless </a:t>
            </a:r>
            <a:r>
              <a:rPr lang="en-US" dirty="0"/>
              <a:t>and rubbery</a:t>
            </a:r>
          </a:p>
          <a:p>
            <a:pPr marL="0" indent="0">
              <a:buNone/>
            </a:pPr>
            <a:r>
              <a:rPr lang="en-US" dirty="0"/>
              <a:t>    d) Nodes become acutely painful after alcohol</a:t>
            </a:r>
          </a:p>
          <a:p>
            <a:pPr marL="0" indent="0">
              <a:buNone/>
            </a:pPr>
            <a:r>
              <a:rPr lang="en-US" dirty="0"/>
              <a:t>        intake (2-3% patients)</a:t>
            </a:r>
          </a:p>
        </p:txBody>
      </p:sp>
    </p:spTree>
    <p:extLst>
      <p:ext uri="{BB962C8B-B14F-4D97-AF65-F5344CB8AC3E}">
        <p14:creationId xmlns:p14="http://schemas.microsoft.com/office/powerpoint/2010/main" val="371237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2) </a:t>
            </a:r>
            <a:r>
              <a:rPr lang="en-US" b="1" u="sng" dirty="0"/>
              <a:t>Systemic features:</a:t>
            </a:r>
          </a:p>
          <a:p>
            <a:pPr marL="0" indent="0">
              <a:buNone/>
            </a:pPr>
            <a:r>
              <a:rPr lang="en-US" dirty="0"/>
              <a:t>  a) Low grade fever</a:t>
            </a:r>
          </a:p>
          <a:p>
            <a:pPr marL="0" indent="0">
              <a:buNone/>
            </a:pPr>
            <a:r>
              <a:rPr lang="en-US" dirty="0"/>
              <a:t>  b) Night sweats</a:t>
            </a:r>
          </a:p>
          <a:p>
            <a:pPr marL="0" indent="0">
              <a:buNone/>
            </a:pPr>
            <a:r>
              <a:rPr lang="en-US" dirty="0"/>
              <a:t>  c) Weight loss ( at least 10% of the body weight</a:t>
            </a:r>
          </a:p>
          <a:p>
            <a:pPr marL="0" indent="0">
              <a:buNone/>
            </a:pPr>
            <a:r>
              <a:rPr lang="en-US" dirty="0"/>
              <a:t>                              in less than 6 months)</a:t>
            </a:r>
          </a:p>
          <a:p>
            <a:pPr marL="0" indent="0">
              <a:buNone/>
            </a:pPr>
            <a:r>
              <a:rPr lang="en-US" dirty="0"/>
              <a:t>The above symptoms are called </a:t>
            </a:r>
            <a:r>
              <a:rPr lang="en-US" b="1" dirty="0"/>
              <a:t>“B” symptoms </a:t>
            </a:r>
            <a:r>
              <a:rPr lang="en-US" dirty="0"/>
              <a:t>and </a:t>
            </a:r>
            <a:r>
              <a:rPr lang="en-US" b="1" dirty="0"/>
              <a:t>may/may not </a:t>
            </a:r>
            <a:r>
              <a:rPr lang="en-US" dirty="0"/>
              <a:t>be present</a:t>
            </a:r>
          </a:p>
          <a:p>
            <a:pPr marL="0" indent="0">
              <a:buNone/>
            </a:pPr>
            <a:r>
              <a:rPr lang="en-US" dirty="0"/>
              <a:t>  d) Pruritus </a:t>
            </a:r>
          </a:p>
        </p:txBody>
      </p:sp>
    </p:spTree>
    <p:extLst>
      <p:ext uri="{BB962C8B-B14F-4D97-AF65-F5344CB8AC3E}">
        <p14:creationId xmlns:p14="http://schemas.microsoft.com/office/powerpoint/2010/main" val="3965861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i="1" u="sng" dirty="0"/>
              <a:t>PEL- EBSTEIN FEVER</a:t>
            </a:r>
          </a:p>
          <a:p>
            <a:pPr marL="0" indent="0">
              <a:buNone/>
            </a:pPr>
            <a:r>
              <a:rPr lang="en-US" dirty="0"/>
              <a:t>  * It is a cyclic pattern of fever, </a:t>
            </a:r>
            <a:r>
              <a:rPr lang="en-US" b="1" dirty="0"/>
              <a:t>rarely</a:t>
            </a:r>
            <a:r>
              <a:rPr lang="en-US" dirty="0"/>
              <a:t> seen in</a:t>
            </a:r>
          </a:p>
          <a:p>
            <a:pPr marL="0" indent="0">
              <a:buNone/>
            </a:pPr>
            <a:r>
              <a:rPr lang="en-US" dirty="0"/>
              <a:t>     Hodgkin’s patients</a:t>
            </a:r>
          </a:p>
          <a:p>
            <a:pPr marL="0" indent="0">
              <a:buNone/>
            </a:pPr>
            <a:r>
              <a:rPr lang="en-US" dirty="0"/>
              <a:t>  * Fever MOJOOD for few days, then afebrile for </a:t>
            </a:r>
          </a:p>
          <a:p>
            <a:pPr marL="0" indent="0">
              <a:buNone/>
            </a:pPr>
            <a:r>
              <a:rPr lang="en-US" dirty="0"/>
              <a:t>     few days (cycle continues)</a:t>
            </a:r>
          </a:p>
        </p:txBody>
      </p:sp>
    </p:spTree>
    <p:extLst>
      <p:ext uri="{BB962C8B-B14F-4D97-AF65-F5344CB8AC3E}">
        <p14:creationId xmlns:p14="http://schemas.microsoft.com/office/powerpoint/2010/main" val="2801883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PEL-EBSTEIN FEVER PATTERN</a:t>
            </a:r>
          </a:p>
        </p:txBody>
      </p:sp>
      <p:pic>
        <p:nvPicPr>
          <p:cNvPr id="2050" name="Picture 2" descr="C:\Users\wfarooqi\Desktop\sssssssssssssssssssssssss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15967"/>
            <a:ext cx="4038600" cy="2494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wfarooqi\Desktop\Fever-pattern-in-Pel-Ebstein-fever - Copy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667000"/>
            <a:ext cx="3906982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68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S/S contd.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3) Splenomegaly : Often seen</a:t>
            </a:r>
          </a:p>
          <a:p>
            <a:pPr marL="0" indent="0">
              <a:buNone/>
            </a:pPr>
            <a:r>
              <a:rPr lang="en-US" dirty="0"/>
              <a:t>4) Hepatomegaly: possible but not very common</a:t>
            </a:r>
          </a:p>
          <a:p>
            <a:pPr marL="0" indent="0">
              <a:buNone/>
            </a:pPr>
            <a:r>
              <a:rPr lang="en-US" dirty="0"/>
              <a:t>5) Features of nephrotic syndrome (pathology in </a:t>
            </a:r>
          </a:p>
          <a:p>
            <a:pPr marL="0" indent="0">
              <a:buNone/>
            </a:pPr>
            <a:r>
              <a:rPr lang="en-US" dirty="0"/>
              <a:t>    glomerulus is </a:t>
            </a:r>
            <a:r>
              <a:rPr lang="en-US" b="1" dirty="0"/>
              <a:t>minimal change disease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987306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1283</Words>
  <Application>Microsoft Office PowerPoint</Application>
  <PresentationFormat>On-screen Show (4:3)</PresentationFormat>
  <Paragraphs>183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LYMPHOMAS</vt:lpstr>
      <vt:lpstr>PowerPoint Presentation</vt:lpstr>
      <vt:lpstr>HODGKIN’S LYMPHOMA</vt:lpstr>
      <vt:lpstr>Epidemiology</vt:lpstr>
      <vt:lpstr>SIGNS AND SYMPTOMS</vt:lpstr>
      <vt:lpstr>PowerPoint Presentation</vt:lpstr>
      <vt:lpstr>PowerPoint Presentation</vt:lpstr>
      <vt:lpstr>PEL-EBSTEIN FEVER PATTERN</vt:lpstr>
      <vt:lpstr>S/S contd.</vt:lpstr>
      <vt:lpstr>DIAGNOSTIC FEATURE</vt:lpstr>
      <vt:lpstr>R-S CELL (owl eye appearance)</vt:lpstr>
      <vt:lpstr>CLASSIFICATION OF H.D.</vt:lpstr>
      <vt:lpstr>PowerPoint Presentation</vt:lpstr>
      <vt:lpstr>DIAGNOSIS</vt:lpstr>
      <vt:lpstr>WORK UP</vt:lpstr>
      <vt:lpstr>CT chest showing enlarged nodes</vt:lpstr>
      <vt:lpstr>PET SCAN</vt:lpstr>
      <vt:lpstr>STAGES OF H.D.</vt:lpstr>
      <vt:lpstr>PowerPoint Presentation</vt:lpstr>
      <vt:lpstr>PowerPoint Presentation</vt:lpstr>
      <vt:lpstr>PowerPoint Presentation</vt:lpstr>
      <vt:lpstr>PowerPoint Presentation</vt:lpstr>
      <vt:lpstr>QUESTION</vt:lpstr>
      <vt:lpstr>Differential Diagnosis</vt:lpstr>
      <vt:lpstr>Treatment of H.D. </vt:lpstr>
      <vt:lpstr>CHEMO REGIMENS</vt:lpstr>
      <vt:lpstr>PowerPoint Presentation</vt:lpstr>
      <vt:lpstr>PowerPoint Presentation</vt:lpstr>
      <vt:lpstr>Radiotherapy</vt:lpstr>
      <vt:lpstr>PROGNOSIS</vt:lpstr>
      <vt:lpstr>Non Hodgkin’s lymphoma</vt:lpstr>
      <vt:lpstr>RAPID FIRE QUES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LYMPHOMAS</dc:title>
  <dc:creator>Waqar Farooqi</dc:creator>
  <cp:lastModifiedBy>Waqar Al</cp:lastModifiedBy>
  <cp:revision>27</cp:revision>
  <dcterms:created xsi:type="dcterms:W3CDTF">2006-08-16T00:00:00Z</dcterms:created>
  <dcterms:modified xsi:type="dcterms:W3CDTF">2024-08-26T20:08:35Z</dcterms:modified>
</cp:coreProperties>
</file>