
<file path=[Content_Types].xml><?xml version="1.0" encoding="utf-8"?>
<Types xmlns="http://schemas.openxmlformats.org/package/2006/content-types">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16601441" r:id="rId3"/>
    <p:sldId id="16601372" r:id="rId5"/>
    <p:sldId id="16601486" r:id="rId6"/>
    <p:sldId id="16601529" r:id="rId7"/>
    <p:sldId id="16601530" r:id="rId8"/>
    <p:sldId id="16601531" r:id="rId9"/>
    <p:sldId id="16601557" r:id="rId10"/>
    <p:sldId id="16601558" r:id="rId11"/>
    <p:sldId id="16601559" r:id="rId12"/>
    <p:sldId id="16601560" r:id="rId13"/>
    <p:sldId id="16601561" r:id="rId14"/>
    <p:sldId id="16601562" r:id="rId15"/>
    <p:sldId id="570" r:id="rId16"/>
    <p:sldId id="449" r:id="rId17"/>
    <p:sldId id="16601450" r:id="rId18"/>
    <p:sldId id="16601547" r:id="rId19"/>
    <p:sldId id="16601546" r:id="rId20"/>
    <p:sldId id="573" r:id="rId21"/>
    <p:sldId id="450" r:id="rId22"/>
    <p:sldId id="451" r:id="rId23"/>
    <p:sldId id="575" r:id="rId24"/>
    <p:sldId id="452" r:id="rId25"/>
    <p:sldId id="523" r:id="rId26"/>
    <p:sldId id="16601451" r:id="rId27"/>
    <p:sldId id="16601524" r:id="rId28"/>
    <p:sldId id="16601581" r:id="rId29"/>
    <p:sldId id="16601518" r:id="rId30"/>
    <p:sldId id="16601576" r:id="rId31"/>
    <p:sldId id="16601577" r:id="rId32"/>
    <p:sldId id="16601578" r:id="rId33"/>
    <p:sldId id="16601579" r:id="rId34"/>
    <p:sldId id="16601517" r:id="rId35"/>
    <p:sldId id="16601444" r:id="rId36"/>
    <p:sldId id="16601580" r:id="rId37"/>
    <p:sldId id="4173" r:id="rId38"/>
    <p:sldId id="16601440" r:id="rId39"/>
    <p:sldId id="16601438" r:id="rId40"/>
    <p:sldId id="16601393" r:id="rId41"/>
    <p:sldId id="16601519" r:id="rId42"/>
    <p:sldId id="16601532" r:id="rId43"/>
    <p:sldId id="16601394" r:id="rId44"/>
    <p:sldId id="16601396" r:id="rId45"/>
    <p:sldId id="16601565" r:id="rId46"/>
    <p:sldId id="16601516" r:id="rId47"/>
    <p:sldId id="16601521" r:id="rId48"/>
    <p:sldId id="16601522" r:id="rId49"/>
    <p:sldId id="16601582" r:id="rId50"/>
    <p:sldId id="16601594" r:id="rId51"/>
    <p:sldId id="16601397" r:id="rId52"/>
    <p:sldId id="16601596" r:id="rId53"/>
    <p:sldId id="16601595" r:id="rId54"/>
    <p:sldId id="16601525" r:id="rId55"/>
    <p:sldId id="16601528" r:id="rId56"/>
    <p:sldId id="16601526" r:id="rId57"/>
    <p:sldId id="16601511" r:id="rId58"/>
    <p:sldId id="16601512" r:id="rId59"/>
    <p:sldId id="16601446" r:id="rId60"/>
    <p:sldId id="16601520" r:id="rId61"/>
    <p:sldId id="16601513" r:id="rId62"/>
    <p:sldId id="16601406" r:id="rId63"/>
    <p:sldId id="16601404" r:id="rId64"/>
    <p:sldId id="16601563" r:id="rId65"/>
    <p:sldId id="16601408" r:id="rId66"/>
    <p:sldId id="16601514" r:id="rId67"/>
    <p:sldId id="16601566" r:id="rId68"/>
    <p:sldId id="16601567" r:id="rId69"/>
    <p:sldId id="16601568" r:id="rId70"/>
    <p:sldId id="16601407" r:id="rId71"/>
    <p:sldId id="661" r:id="rId72"/>
    <p:sldId id="16601549" r:id="rId73"/>
    <p:sldId id="16601548" r:id="rId74"/>
    <p:sldId id="16601457" r:id="rId75"/>
    <p:sldId id="653" r:id="rId76"/>
    <p:sldId id="16601491" r:id="rId77"/>
    <p:sldId id="16601492" r:id="rId78"/>
    <p:sldId id="16601490" r:id="rId79"/>
    <p:sldId id="16601493" r:id="rId80"/>
    <p:sldId id="16601495" r:id="rId81"/>
    <p:sldId id="16601494" r:id="rId82"/>
    <p:sldId id="16601496" r:id="rId83"/>
    <p:sldId id="16601497" r:id="rId84"/>
    <p:sldId id="16601500" r:id="rId85"/>
    <p:sldId id="16601498" r:id="rId86"/>
    <p:sldId id="16601499" r:id="rId87"/>
    <p:sldId id="16601533" r:id="rId88"/>
    <p:sldId id="16601534" r:id="rId89"/>
    <p:sldId id="16601502" r:id="rId90"/>
    <p:sldId id="16601535" r:id="rId91"/>
    <p:sldId id="16601536" r:id="rId92"/>
    <p:sldId id="16601504" r:id="rId93"/>
    <p:sldId id="16601505" r:id="rId94"/>
    <p:sldId id="16601507" r:id="rId95"/>
    <p:sldId id="16601508" r:id="rId96"/>
    <p:sldId id="16601510" r:id="rId97"/>
    <p:sldId id="16601509" r:id="rId98"/>
    <p:sldId id="16601550" r:id="rId99"/>
    <p:sldId id="16601551" r:id="rId100"/>
    <p:sldId id="16601411" r:id="rId101"/>
    <p:sldId id="16601412" r:id="rId102"/>
    <p:sldId id="16601413" r:id="rId103"/>
    <p:sldId id="16601415" r:id="rId104"/>
    <p:sldId id="16601414" r:id="rId105"/>
    <p:sldId id="16601416" r:id="rId106"/>
    <p:sldId id="16601552" r:id="rId107"/>
    <p:sldId id="16601553" r:id="rId108"/>
    <p:sldId id="16601417" r:id="rId109"/>
    <p:sldId id="16601480" r:id="rId110"/>
    <p:sldId id="16601545" r:id="rId111"/>
    <p:sldId id="16601569" r:id="rId112"/>
    <p:sldId id="16601570" r:id="rId113"/>
    <p:sldId id="4267" r:id="rId114"/>
    <p:sldId id="16601541" r:id="rId115"/>
    <p:sldId id="16601423" r:id="rId116"/>
    <p:sldId id="16601424" r:id="rId117"/>
    <p:sldId id="16601539" r:id="rId118"/>
    <p:sldId id="16601430" r:id="rId119"/>
    <p:sldId id="16601426" r:id="rId120"/>
    <p:sldId id="16601540" r:id="rId1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9"/>
    <p:restoredTop sz="79909"/>
  </p:normalViewPr>
  <p:slideViewPr>
    <p:cSldViewPr snapToGrid="0" snapToObjects="1">
      <p:cViewPr varScale="1">
        <p:scale>
          <a:sx n="89" d="100"/>
          <a:sy n="89" d="100"/>
        </p:scale>
        <p:origin x="2280"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4" Type="http://schemas.openxmlformats.org/officeDocument/2006/relationships/tableStyles" Target="tableStyles.xml"/><Relationship Id="rId123" Type="http://schemas.openxmlformats.org/officeDocument/2006/relationships/viewProps" Target="viewProps.xml"/><Relationship Id="rId122" Type="http://schemas.openxmlformats.org/officeDocument/2006/relationships/presProps" Target="presProps.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62F7B-C578-C745-8166-6AEB494B4950}" type="datetimeFigureOut">
              <a:rPr lang="en-US" smtClean="0"/>
            </a:fld>
            <a:endParaRPr lang="en-US" smtClean="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2C26F-0C24-CA44-BA53-DD66E5071869}" type="slidenum">
              <a:rPr lang="en-US" smtClean="0"/>
            </a:fld>
            <a:endParaRPr lang="en-US" smtClean="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C670B6-F94A-8E42-A43C-24252688F2A9}"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UK guideline recommends continuing the basal insulin analog but in the American guideline this is not mentioned</a:t>
            </a:r>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When admitted, a clinical assessment should be performed to look for and treat any reasons for the hyperglycemia such as a urinary tract infection or chest infection</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they are dehydrated and not able to take oral fluids, IV saline should be started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as for the specific treatment for the </a:t>
            </a:r>
            <a:r>
              <a:rPr lang="en-US" altLang="en-US" dirty="0" err="1">
                <a:latin typeface="Arial" panose="020B0604020202020204" pitchFamily="34" charset="0"/>
              </a:rPr>
              <a:t>hyperglcyemia</a:t>
            </a:r>
            <a:r>
              <a:rPr lang="en-US" altLang="en-US" dirty="0">
                <a:latin typeface="Arial" panose="020B0604020202020204" pitchFamily="34" charset="0"/>
              </a:rPr>
              <a:t>, if they are on insulin, their insulin regime should be reviewed and insulin doses should be stepped up to achieve normoglycemic targets.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Usually, the basal insulin would be continued and adjustment should be made to the dose of the short-acting insulin based on their monitored glucose levels.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should avoid giving insulin via what is called the sliding scale, because it was shown to lead to large fluctuations in glucose levels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when these patients are admitted, the opportunity should be taken to identify any gaps in their education and address it accordingly, making use of members of the diabetes team such as the diabetes educator or dietician</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Some patients who present with acute </a:t>
            </a:r>
            <a:r>
              <a:rPr lang="en-US" altLang="en-US" dirty="0" err="1">
                <a:latin typeface="Arial" panose="020B0604020202020204" pitchFamily="34" charset="0"/>
              </a:rPr>
              <a:t>hyperglyemia</a:t>
            </a:r>
            <a:r>
              <a:rPr lang="en-US" altLang="en-US" dirty="0">
                <a:latin typeface="Arial" panose="020B0604020202020204" pitchFamily="34" charset="0"/>
              </a:rPr>
              <a:t> are well enough to be treated as out-patient, this is usually the case if they are able to eat and drink normally</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Again here one can make use of the diabetes educator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They should be given glycemic targets to aim for and should be advised on stepping up insulin doses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they are on oral treatment, one can consider changing them to insulin</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they should be specifically advised to avoid dehydration by drinking plenty of non-sugary fluids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Those who are treated as out-patient should be advised to do more frequent glucose monitoring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Patients with type 1 diabetes, in particular, should also be advised to check for urinary ketones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They should be re-educated and remined about the sick day rules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further follow up should be arranged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 hypoglycemia is defined by this triad</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First, the patients develop what is called the autonomic or neuroglycopenic symptoms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Second, the plasma glucose should be less than 70 mg per </a:t>
            </a:r>
            <a:r>
              <a:rPr lang="en-US" altLang="en-US" dirty="0" err="1">
                <a:latin typeface="Arial" panose="020B0604020202020204" pitchFamily="34" charset="0"/>
              </a:rPr>
              <a:t>decilitre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third, the symptoms should respond to treatment with a carbohydrate load</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symptoms of hypoglycemia </a:t>
            </a:r>
            <a:endParaRPr lang="en-US" dirty="0"/>
          </a:p>
          <a:p>
            <a:endParaRPr lang="en-US" dirty="0"/>
          </a:p>
          <a:p>
            <a:r>
              <a:rPr lang="en-US" dirty="0"/>
              <a:t>And they are divided into first the neurogenic symptoms, caused by the excess catecholamines including trembling, palpitations, sweating, anxiety, hunger and nausea</a:t>
            </a:r>
            <a:endParaRPr lang="en-US" dirty="0"/>
          </a:p>
          <a:p>
            <a:endParaRPr lang="en-US" dirty="0"/>
          </a:p>
          <a:p>
            <a:r>
              <a:rPr lang="en-US" dirty="0"/>
              <a:t>And then we have what is called the neuroglycopenic symptoms which are caused by reduced glucose supply to the brain and these include</a:t>
            </a:r>
            <a:endParaRPr lang="en-US" dirty="0"/>
          </a:p>
          <a:p>
            <a:endParaRPr lang="en-US" dirty="0"/>
          </a:p>
          <a:p>
            <a:r>
              <a:rPr lang="en-US" dirty="0"/>
              <a:t>Feeling dizzy, </a:t>
            </a:r>
            <a:endParaRPr lang="en-US" dirty="0"/>
          </a:p>
          <a:p>
            <a:r>
              <a:rPr lang="en-US" dirty="0"/>
              <a:t>Feeling weak</a:t>
            </a:r>
            <a:endParaRPr lang="en-US" dirty="0"/>
          </a:p>
          <a:p>
            <a:r>
              <a:rPr lang="en-US" dirty="0"/>
              <a:t>Having difficulty concentrating   </a:t>
            </a:r>
            <a:endParaRPr lang="en-US" dirty="0"/>
          </a:p>
          <a:p>
            <a:r>
              <a:rPr lang="en-US" dirty="0"/>
              <a:t>Visual blurring</a:t>
            </a:r>
            <a:endParaRPr lang="en-US" dirty="0"/>
          </a:p>
          <a:p>
            <a:r>
              <a:rPr lang="en-US" dirty="0"/>
              <a:t>Difficulty with speech</a:t>
            </a:r>
            <a:endParaRPr lang="en-US" dirty="0"/>
          </a:p>
          <a:p>
            <a:r>
              <a:rPr lang="en-US" dirty="0"/>
              <a:t>Then confusion </a:t>
            </a:r>
            <a:endParaRPr lang="en-US" dirty="0"/>
          </a:p>
          <a:p>
            <a:r>
              <a:rPr lang="en-US" dirty="0"/>
              <a:t>Followed by drowsiness</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1371600" y="1143000"/>
            <a:ext cx="4114800" cy="3086100"/>
          </a:xfrm>
        </p:spPr>
      </p:sp>
      <p:sp>
        <p:nvSpPr>
          <p:cNvPr id="655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ADA standards and other guidelines now agree on a unified classification for hypoglycemia</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So level 1 hypoglycemia is defined as a glucose level that is less than 70 mg/dl but is more than 54 mg/dl</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1371600" y="1143000"/>
            <a:ext cx="4114800" cy="3086100"/>
          </a:xfrm>
        </p:spPr>
      </p:sp>
      <p:sp>
        <p:nvSpPr>
          <p:cNvPr id="655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dirty="0">
                <a:latin typeface="Arial" panose="020B0604020202020204" pitchFamily="34" charset="0"/>
              </a:rPr>
              <a:t>Level 2 is a level that is below 54 mg/dl</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mention in the UK guideline of using a subcutaneous insulin analog as a way of insulin administration whereas this is given as an option for treatment in the American guideline for mild or moderate DKA</a:t>
            </a:r>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1371600" y="1143000"/>
            <a:ext cx="4114800" cy="3086100"/>
          </a:xfrm>
        </p:spPr>
      </p:sp>
      <p:sp>
        <p:nvSpPr>
          <p:cNvPr id="655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While level 3 hypoglycemia does not depend on a measured glucose level but is a severe event which is characterized by alteration in the mental and or the physical status which requires help or assistance from someone else to treat the hypoglycemia.</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1371600" y="1143000"/>
            <a:ext cx="4114800" cy="3086100"/>
          </a:xfrm>
        </p:spPr>
      </p:sp>
      <p:sp>
        <p:nvSpPr>
          <p:cNvPr id="655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certain factors that make patients more prone to developing hypoglycemia</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Of course the use of insulin or insulin-</a:t>
            </a:r>
            <a:r>
              <a:rPr lang="en-US" altLang="en-US" dirty="0" err="1">
                <a:latin typeface="Arial" panose="020B0604020202020204" pitchFamily="34" charset="0"/>
              </a:rPr>
              <a:t>secretogogues</a:t>
            </a:r>
            <a:r>
              <a:rPr lang="en-US" altLang="en-US" dirty="0">
                <a:latin typeface="Arial" panose="020B0604020202020204" pitchFamily="34" charset="0"/>
              </a:rPr>
              <a:t> such as </a:t>
            </a:r>
            <a:r>
              <a:rPr lang="en-US" altLang="en-US" dirty="0" err="1">
                <a:latin typeface="Arial" panose="020B0604020202020204" pitchFamily="34" charset="0"/>
              </a:rPr>
              <a:t>sulphonylureas</a:t>
            </a:r>
            <a:r>
              <a:rPr lang="en-US" altLang="en-US" dirty="0">
                <a:latin typeface="Arial" panose="020B0604020202020204" pitchFamily="34" charset="0"/>
              </a:rPr>
              <a:t> increase the risk</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Patients with impaired renal function or hepatic function are more at risk</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Those who have had diabetes for many years</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Older and frail patients</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Those with cognitive impairment</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And those who have impaired counter-regulatory response </a:t>
            </a:r>
            <a:r>
              <a:rPr lang="en-US" altLang="en-US" dirty="0" err="1">
                <a:latin typeface="Arial" panose="020B0604020202020204" pitchFamily="34" charset="0"/>
              </a:rPr>
              <a:t>i.e</a:t>
            </a:r>
            <a:r>
              <a:rPr lang="en-US" altLang="en-US" dirty="0">
                <a:latin typeface="Arial" panose="020B0604020202020204" pitchFamily="34" charset="0"/>
              </a:rPr>
              <a:t> they have hypoglycemia unawareness are more at risk</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And lastly those who take many drugs or what we call polypharmacy because of the interactions between drugs</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The ADA advises treating hypoglycemia with approximately 15 to 20 grams of glucose if the patient is conscious and their glucose level is below 70 mg /dl and here any form of carbohydrate that contains glucose of 15 to 20 grams can be used</a:t>
            </a:r>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recommends that 15 minutes after this, if the blood glucose monitoring shows the patient still has hypoglycemia, the treatment should be repeated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blood glucose monitoring shows the levels going up, the patient should be made to consume a meal or snack to prevent recurrence of the </a:t>
            </a:r>
            <a:r>
              <a:rPr lang="en-US" dirty="0" err="1"/>
              <a:t>hypoglyemia</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CA" altLang="en-US" dirty="0"/>
              <a:t>For those who are unconscious, the treatment of choice is glucagon should be used which can be given subcutaneously, intramuscularly and recently an intranasal preparation has been made available.</a:t>
            </a:r>
            <a:endParaRPr lang="en-CA" alt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xfrm>
            <a:off x="701675"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342900" indent="-342900" defTabSz="914400"/>
            <a:r>
              <a:rPr lang="en-CA" altLang="en-US" dirty="0"/>
              <a:t>The other alternative for treating severe hypoglycemia is to give intravenous glucose in the form of dextrose 50% over one to three minutes</a:t>
            </a:r>
            <a:endParaRPr lang="en-CA" altLang="en-US" dirty="0"/>
          </a:p>
          <a:p>
            <a:pPr marL="342900" indent="-342900" defTabSz="914400"/>
            <a:endParaRPr lang="en-CA" altLang="en-US" dirty="0"/>
          </a:p>
          <a:p>
            <a:pPr marL="342900" indent="-342900" defTabSz="914400"/>
            <a:r>
              <a:rPr lang="en-CA" altLang="en-US" dirty="0"/>
              <a:t>Glucose level should be re-tested in 15 minutes to ensure it has gone above 70 mg/dl and if not, another dose of dextrose 50% should be given</a:t>
            </a:r>
            <a:endParaRPr lang="en-CA" altLang="en-US" dirty="0"/>
          </a:p>
          <a:p>
            <a:pPr marL="342900" indent="-342900" defTabSz="914400"/>
            <a:endParaRPr lang="en-CA" altLang="en-US" dirty="0"/>
          </a:p>
          <a:p>
            <a:pPr marL="342900" indent="-342900" defTabSz="914400"/>
            <a:r>
              <a:rPr lang="en-CA" altLang="en-US" dirty="0"/>
              <a:t>Once the patient is conscious, they should be made to eat a meal or a snack</a:t>
            </a:r>
            <a:endParaRPr lang="en-CA" altLang="en-US" dirty="0"/>
          </a:p>
        </p:txBody>
      </p:sp>
      <p:sp>
        <p:nvSpPr>
          <p:cNvPr id="50179"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929005" eaLnBrk="0" hangingPunct="0">
              <a:defRPr sz="2400">
                <a:solidFill>
                  <a:schemeClr val="tx1"/>
                </a:solidFill>
                <a:latin typeface="Calibri" panose="020F0502020204030204" pitchFamily="34" charset="0"/>
                <a:ea typeface="MS PGothic" panose="020B0600070205080204" pitchFamily="34" charset="-128"/>
              </a:defRPr>
            </a:lvl1pPr>
            <a:lvl2pPr marL="742950" indent="-285750" defTabSz="929005" eaLnBrk="0" hangingPunct="0">
              <a:defRPr sz="2400">
                <a:solidFill>
                  <a:schemeClr val="tx1"/>
                </a:solidFill>
                <a:latin typeface="Calibri" panose="020F0502020204030204" pitchFamily="34" charset="0"/>
                <a:ea typeface="MS PGothic" panose="020B0600070205080204" pitchFamily="34" charset="-128"/>
              </a:defRPr>
            </a:lvl2pPr>
            <a:lvl3pPr marL="1143000" indent="-228600" defTabSz="929005" eaLnBrk="0" hangingPunct="0">
              <a:defRPr sz="2400">
                <a:solidFill>
                  <a:schemeClr val="tx1"/>
                </a:solidFill>
                <a:latin typeface="Calibri" panose="020F0502020204030204" pitchFamily="34" charset="0"/>
                <a:ea typeface="MS PGothic" panose="020B0600070205080204" pitchFamily="34" charset="-128"/>
              </a:defRPr>
            </a:lvl3pPr>
            <a:lvl4pPr marL="1600200" indent="-228600" defTabSz="929005" eaLnBrk="0" hangingPunct="0">
              <a:defRPr sz="2400">
                <a:solidFill>
                  <a:schemeClr val="tx1"/>
                </a:solidFill>
                <a:latin typeface="Calibri" panose="020F0502020204030204" pitchFamily="34" charset="0"/>
                <a:ea typeface="MS PGothic" panose="020B0600070205080204" pitchFamily="34" charset="-128"/>
              </a:defRPr>
            </a:lvl4pPr>
            <a:lvl5pPr marL="2057400" indent="-228600" defTabSz="929005"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2900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2900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2900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2900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fld id="{AB339539-7891-5248-A5A6-0CF8867834D4}" type="slidenum">
              <a:rPr lang="en-US" altLang="en-US" sz="1200">
                <a:latin typeface="Arial" panose="020B0604020202020204" pitchFamily="34" charset="0"/>
              </a:rPr>
            </a:fld>
            <a:endParaRPr lang="en-US" altLang="en-US" sz="1200">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here, education is key to prevention of hypoglycemia</a:t>
            </a:r>
            <a:endParaRPr lang="en-US" dirty="0"/>
          </a:p>
          <a:p>
            <a:endParaRPr lang="en-US" dirty="0"/>
          </a:p>
          <a:p>
            <a:r>
              <a:rPr lang="en-US" dirty="0"/>
              <a:t>So here, education not only for the patient but also for family members on prevention, recognition and treatment if hypoglycemia</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1371600" y="1143000"/>
            <a:ext cx="4114800" cy="3086100"/>
          </a:xfrm>
        </p:spPr>
      </p:sp>
      <p:sp>
        <p:nvSpPr>
          <p:cNvPr id="655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in summary,</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We should have a low index of suspicion for DKA  in any unwell patient with hyperglycemia, especially in type 1 diabetes</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HHS  is much less common than DKA but it is much more serious and is associated with a higher mortality</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cornerstones for management of both DKA and HHS are intravenous fluids, IV insulin and replacement of potassium</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Hypoglycemia is another important emergency and should be treated by any rapid-acting glucose available</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And the most important message is that education is the most important measure to prevent DKA, HHS and also hypoglycemia  </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the UK guideline does not recommend using IV bicarbonate to treat acidosis but the American guideline recommends considering giving bicarbonate if the pH is very low at less than 6.9</a:t>
            </a:r>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conditions of DKA, HHS and just hyperglycemia should be considered as part of the spectrum of diabetic </a:t>
            </a:r>
            <a:r>
              <a:rPr lang="en-US" dirty="0" err="1"/>
              <a:t>hyperglycemis</a:t>
            </a:r>
            <a:r>
              <a:rPr lang="en-US" dirty="0"/>
              <a:t> emergencies</a:t>
            </a:r>
            <a:endParaRPr lang="en-US" dirty="0"/>
          </a:p>
          <a:p>
            <a:endParaRPr lang="en-US" dirty="0"/>
          </a:p>
          <a:p>
            <a:r>
              <a:rPr lang="en-US" dirty="0"/>
              <a:t>Whenever, any patient presents with severe hyperglycemia, the most important task is to rule out DKA because is the most common and can potentially be fatal</a:t>
            </a:r>
            <a:endParaRPr lang="en-US" dirty="0"/>
          </a:p>
          <a:p>
            <a:endParaRPr lang="en-US" dirty="0"/>
          </a:p>
          <a:p>
            <a:r>
              <a:rPr lang="en-US" dirty="0"/>
              <a:t>HHS is actually more serious and has a higher mortality but it is much less common</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common are DKA and HHS?</a:t>
            </a:r>
            <a:endParaRPr lang="en-US" dirty="0"/>
          </a:p>
          <a:p>
            <a:endParaRPr lang="en-US" dirty="0"/>
          </a:p>
          <a:p>
            <a:r>
              <a:rPr lang="en-US" dirty="0"/>
              <a:t>Figures from the United States show that the annual incidence of this condition is between 5 to 8 per 1000 diabetic patients with 145,000 cases of DKA reported per year</a:t>
            </a:r>
            <a:endParaRPr lang="en-US" dirty="0"/>
          </a:p>
          <a:p>
            <a:r>
              <a:rPr lang="en-US" dirty="0"/>
              <a:t> and 2.8% of all diabetic admissions are due to DKA</a:t>
            </a:r>
            <a:endParaRPr lang="en-US" dirty="0"/>
          </a:p>
          <a:p>
            <a:endParaRPr lang="en-US" dirty="0"/>
          </a:p>
          <a:p>
            <a:r>
              <a:rPr lang="en-US" dirty="0"/>
              <a:t>Whereas HHS is a much less common condition, representing only less than 1% of all diabetes-related admissions </a:t>
            </a:r>
            <a:endParaRPr lang="en-US" dirty="0"/>
          </a:p>
          <a:p>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mortality from DKA and HHS?</a:t>
            </a:r>
            <a:br>
              <a:rPr lang="en-US" dirty="0"/>
            </a:br>
            <a:endParaRPr lang="en-US" dirty="0"/>
          </a:p>
          <a:p>
            <a:r>
              <a:rPr lang="en-US" dirty="0"/>
              <a:t>Well, in DKA, the mortality is generally less than 1% </a:t>
            </a:r>
            <a:endParaRPr lang="en-US" dirty="0"/>
          </a:p>
          <a:p>
            <a:r>
              <a:rPr lang="en-US" dirty="0"/>
              <a:t>But the mortality can be as high as more than 5% in the elderly and in those with multiple co-morbidities</a:t>
            </a:r>
            <a:endParaRPr lang="en-US" dirty="0"/>
          </a:p>
          <a:p>
            <a:endParaRPr lang="en-US" dirty="0"/>
          </a:p>
          <a:p>
            <a:r>
              <a:rPr lang="en-US" dirty="0"/>
              <a:t>The causes of death in the DKA include the metabolic abnormalities of the DKA itself, but it could also be due to the underlying condition that caused the DKA such as infections or myocardial infarction </a:t>
            </a:r>
            <a:endParaRPr lang="en-US" dirty="0"/>
          </a:p>
          <a:p>
            <a:endParaRPr lang="en-US" dirty="0"/>
          </a:p>
          <a:p>
            <a:r>
              <a:rPr lang="en-US" dirty="0"/>
              <a:t>And death could also result from the complications of treatment such hypokalemia or cerebral oedema.</a:t>
            </a:r>
            <a:endParaRPr lang="en-US" dirty="0"/>
          </a:p>
          <a:p>
            <a:endParaRPr lang="en-US" dirty="0"/>
          </a:p>
          <a:p>
            <a:r>
              <a:rPr lang="en-US" dirty="0"/>
              <a:t>HHS is associated with a much higher mortality of up to 15%</a:t>
            </a:r>
            <a:endParaRPr lang="en-US" dirty="0"/>
          </a:p>
          <a:p>
            <a:endParaRPr lang="en-US" dirty="0"/>
          </a:p>
          <a:p>
            <a:endParaRPr lang="en-US" dirty="0"/>
          </a:p>
          <a:p>
            <a:endParaRPr lang="en-US" dirty="0"/>
          </a:p>
          <a:p>
            <a:endParaRPr lang="en-US" dirty="0"/>
          </a:p>
          <a:p>
            <a:r>
              <a:rPr lang="en-US" dirty="0"/>
              <a:t>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332515-B033-E04C-ACDC-E254B954E3F9}"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main factor in the pathogenesis of DKA is a reduction in the net effective concentration of insulin.</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there is usually an elevation in the levels of the counter-regulatory hormones to insulin which include glucagon, cortisol, growth hormone and the catecholamines.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normal situation, there is usually a balance between the activity of insulin and those of these counter-regulatory hormones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happens in DKA is that there a disturbance of this balance by the absolute deficiency of insulin and the increase in concentration of these counter-regulatory hormones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C42F7C-7791-704B-8F57-89E5BD0B5DB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Before talking about the details of the pathogenesis of DKA, this is a quick reminder of the definition of some terms that are involved in this process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Gluconeogenesis is the formation in the liver of glucose which is made from substrates like  amino acids that come from the breakdown of proteins and glycerol which comes from the breakdown of fat</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err="1">
                <a:latin typeface="Arial" panose="020B0604020202020204" pitchFamily="34" charset="0"/>
              </a:rPr>
              <a:t>Glyogenolysis</a:t>
            </a:r>
            <a:r>
              <a:rPr lang="en-US" altLang="en-US" dirty="0">
                <a:latin typeface="Arial" panose="020B0604020202020204" pitchFamily="34" charset="0"/>
              </a:rPr>
              <a:t> is the term used for the breakdown of glycogen in the liver into glucose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ketogenesis is another process that happens in the liver in which ketone bodies are made from fatty acids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centra mechanism in DKA is the absolute insulin deficiency which leads to reduced uptake of glucose, to increased breakdown of both proteins and fat</a:t>
            </a:r>
            <a:endParaRPr lang="en-US" dirty="0"/>
          </a:p>
          <a:p>
            <a:endParaRPr lang="en-US" dirty="0"/>
          </a:p>
          <a:p>
            <a:r>
              <a:rPr lang="en-US" dirty="0"/>
              <a:t>The reduced uptake of glucose into cells leads to excess glucose in blood which in turn leads to osmotic diuresis leading to dehydration. </a:t>
            </a:r>
            <a:endParaRPr lang="en-US" dirty="0"/>
          </a:p>
          <a:p>
            <a:endParaRPr lang="en-US" dirty="0"/>
          </a:p>
          <a:p>
            <a:r>
              <a:rPr lang="en-US" dirty="0"/>
              <a:t>The increased breakdown of protein in muscle provides amino acids which are substrates for gluconeogenesis exacerbating the hyperglycemia</a:t>
            </a:r>
            <a:endParaRPr lang="en-US" dirty="0"/>
          </a:p>
          <a:p>
            <a:endParaRPr lang="en-US" dirty="0"/>
          </a:p>
          <a:p>
            <a:r>
              <a:rPr lang="en-US" dirty="0"/>
              <a:t>Glycerol that comes from the breakdown of fats is also a substrate for increased gluconeogenesis </a:t>
            </a:r>
            <a:endParaRPr lang="en-US" dirty="0"/>
          </a:p>
          <a:p>
            <a:endParaRPr lang="en-US" dirty="0"/>
          </a:p>
          <a:p>
            <a:r>
              <a:rPr lang="en-US" dirty="0"/>
              <a:t>While the breakdown of fats also provides free fatty acids which lead to production of ketones causing the acidosis</a:t>
            </a:r>
            <a:endParaRPr lang="en-US" dirty="0"/>
          </a:p>
          <a:p>
            <a:endParaRPr lang="en-US" dirty="0"/>
          </a:p>
          <a:p>
            <a:r>
              <a:rPr lang="en-US" dirty="0"/>
              <a:t>And lastly the excess of the counter-regulatory hormones to insulin also contributes to </a:t>
            </a:r>
            <a:r>
              <a:rPr lang="en-US" dirty="0" err="1"/>
              <a:t>gluconeogeneosis</a:t>
            </a:r>
            <a:r>
              <a:rPr lang="en-US" dirty="0"/>
              <a:t> and also the breakdown of glycogen in the liver which again contributes to the hyperglycemia.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64FD98-B5F0-3B4C-A3BD-ECE4231987D2}"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50178" name="Rectangle 2"/>
          <p:cNvSpPr>
            <a:spLocks noGrp="1" noRot="1" noChangeAspect="1" noChangeArrowheads="1" noTextEdit="1"/>
          </p:cNvSpPr>
          <p:nvPr>
            <p:ph type="sldImg"/>
          </p:nvPr>
        </p:nvSpPr>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 what are the actual precipitating causes of DKA?</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These are results from a study done in Birmingham and most other studies showed more or less similar results.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 the large majority of cases (that is 43% in this study) there is no actual clear precipitating cause for DKA but there is always suspicion of poor compliance especially in younger patients who have difficulty coming to terms with their diabetes.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commonest identifiable cause for DKA is infections and this is in about 28%.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Errors in management were identified in 13% of cases.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 10% of cases, DKA was the first presentation of type 1 diabetes.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there were </a:t>
            </a:r>
            <a:r>
              <a:rPr lang="en-US" altLang="en-US" dirty="0" err="1">
                <a:latin typeface="Arial" panose="020B0604020202020204" pitchFamily="34" charset="0"/>
              </a:rPr>
              <a:t>micsellaneous</a:t>
            </a:r>
            <a:r>
              <a:rPr lang="en-US" altLang="en-US" dirty="0">
                <a:latin typeface="Arial" panose="020B0604020202020204" pitchFamily="34" charset="0"/>
              </a:rPr>
              <a:t> causes in 6% of cases including conditions such as myocardial infarction.</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953EE6-FB62-664A-B9B5-3D2E3F63BBCB}"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55298" name="Rectangle 2"/>
          <p:cNvSpPr>
            <a:spLocks noGrp="1" noRot="1" noChangeAspect="1" noChangeArrowheads="1" noTextEdit="1"/>
          </p:cNvSpPr>
          <p:nvPr>
            <p:ph type="sldImg"/>
          </p:nvPr>
        </p:nvSpPr>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 to compare the clinical DKA with those HHS</a:t>
            </a:r>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endParaRPr lang="en-US" altLang="en-US" dirty="0">
              <a:latin typeface="Arial" panose="020B0604020202020204" pitchFamily="34" charset="0"/>
            </a:endParaRPr>
          </a:p>
          <a:p>
            <a:pPr eaLnBrk="1" hangingPunct="1"/>
            <a:r>
              <a:rPr lang="en-US" altLang="en-US" dirty="0">
                <a:latin typeface="Arial" panose="020B0604020202020204" pitchFamily="34" charset="0"/>
              </a:rPr>
              <a:t>DKA usually affects younger patients but it can affect any age, whereas HHS usually affects the elderly</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DKA usually occurs in patients with type 1 perhaps and much less commonly it can be seen in type 2 patients whereas HHS typically occurs in patients with type 2 diabetes.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DKA develops quickly over hours and usually within less than 24 hours but HHS develops over a much longer period of usually several days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degree of </a:t>
            </a:r>
            <a:r>
              <a:rPr lang="en-US" altLang="en-US" dirty="0" err="1">
                <a:latin typeface="Arial" panose="020B0604020202020204" pitchFamily="34" charset="0"/>
              </a:rPr>
              <a:t>hyperglycaemia</a:t>
            </a:r>
            <a:r>
              <a:rPr lang="en-US" altLang="en-US" dirty="0">
                <a:latin typeface="Arial" panose="020B0604020202020204" pitchFamily="34" charset="0"/>
              </a:rPr>
              <a:t> is much more marked in HHS compared with DKA, with the typical glucose levels in the DKA between 350 and 500 mg/dl but in HHS it is usually more than 800 mg/dL.</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953EE6-FB62-664A-B9B5-3D2E3F63BBCB}"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55298" name="Rectangle 2"/>
          <p:cNvSpPr>
            <a:spLocks noGrp="1" noRot="1" noChangeAspect="1" noChangeArrowheads="1" noTextEdit="1"/>
          </p:cNvSpPr>
          <p:nvPr>
            <p:ph type="sldImg"/>
          </p:nvPr>
        </p:nvSpPr>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There is some hyperosmolality in patients with DKA from hyperglycemia but the typical feature of HHS is that the degree of hyperosmolality is much higher and usually more than 320 </a:t>
            </a:r>
            <a:r>
              <a:rPr lang="en-US" altLang="en-US" dirty="0" err="1">
                <a:latin typeface="Arial" panose="020B0604020202020204" pitchFamily="34" charset="0"/>
              </a:rPr>
              <a:t>mOssmolper</a:t>
            </a:r>
            <a:r>
              <a:rPr lang="en-US" altLang="en-US" dirty="0">
                <a:latin typeface="Arial" panose="020B0604020202020204" pitchFamily="34" charset="0"/>
              </a:rPr>
              <a:t> kilogram</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main dividing factor between the two conditions is the presence of acidosis in DKA its absence in HHS.  So bicarbonate and pH will usually be low in DKA and normal in HHS.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Ketones when checked in urine are usually in moderate to large amounts in DKA but the presence of small amounts of ketones in the urine does not actually rule out HSS as these patients may have a small amount of ketones in urine due to starvation.</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lastly due to the degree of dehydration, there is usually a much larger water deficit in HHS than in DKA.</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p:sp>
      <p:sp>
        <p:nvSpPr>
          <p:cNvPr id="604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a patient with moderate DKA, these are the typical estimated deficits </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There is </a:t>
            </a:r>
            <a:r>
              <a:rPr lang="en-US" altLang="en-US" dirty="0" err="1">
                <a:latin typeface="Arial" panose="020B0604020202020204" pitchFamily="34" charset="0"/>
              </a:rPr>
              <a:t>dehydaration</a:t>
            </a:r>
            <a:r>
              <a:rPr lang="en-US" altLang="en-US" dirty="0">
                <a:latin typeface="Arial" panose="020B0604020202020204" pitchFamily="34" charset="0"/>
              </a:rPr>
              <a:t> with a typical water deficit of 100 ml/kg which equates to about 7 </a:t>
            </a:r>
            <a:r>
              <a:rPr lang="en-US" altLang="en-US" dirty="0" err="1">
                <a:latin typeface="Arial" panose="020B0604020202020204" pitchFamily="34" charset="0"/>
              </a:rPr>
              <a:t>litres</a:t>
            </a:r>
            <a:r>
              <a:rPr lang="en-US" altLang="en-US" dirty="0">
                <a:latin typeface="Arial" panose="020B0604020202020204" pitchFamily="34" charset="0"/>
              </a:rPr>
              <a:t> in a 70 kg patient</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With water there are also large deficit of sodium as well deficits in chloride and potassium</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 </a:t>
            </a:r>
            <a:endParaRPr lang="en-US" altLang="en-US"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always have a low threshold for suspecting DKA in patients with type 1 diabetes, so if these patients present with being unwell, dehydrated or they have osmotic symptoms, they should be investigated to rule out DKA</a:t>
            </a:r>
            <a:endParaRPr lang="en-US" dirty="0"/>
          </a:p>
          <a:p>
            <a:endParaRPr lang="en-US" dirty="0"/>
          </a:p>
          <a:p>
            <a:r>
              <a:rPr lang="en-US" dirty="0"/>
              <a:t>The investigations of course will depend on what facilities are available, but the priority is to do plasma glucose and to do a urine dipstick to look for ketones </a:t>
            </a:r>
            <a:endParaRPr lang="en-US" dirty="0"/>
          </a:p>
          <a:p>
            <a:endParaRPr lang="en-US" dirty="0"/>
          </a:p>
          <a:p>
            <a:r>
              <a:rPr lang="en-US" dirty="0"/>
              <a:t>If facilities can allow, then doing a venous blood gas to check pH and venous bicarbonate can exclude or confirm acidosis</a:t>
            </a:r>
            <a:endParaRPr lang="en-US" dirty="0"/>
          </a:p>
          <a:p>
            <a:endParaRPr lang="en-US" dirty="0"/>
          </a:p>
          <a:p>
            <a:r>
              <a:rPr lang="en-US" dirty="0"/>
              <a:t>In most patients, an arterial blood has will not be needed, this is only needed in patients who are critically ill such as those with hypoxia with oxygen saturation of less than 90%, those with hypotension or with reduced level of consciousness</a:t>
            </a:r>
            <a:endParaRPr lang="en-US" dirty="0"/>
          </a:p>
          <a:p>
            <a:endParaRPr lang="en-US" dirty="0"/>
          </a:p>
          <a:p>
            <a:endParaRPr lang="en-US" dirty="0"/>
          </a:p>
          <a:p>
            <a:endParaRPr lang="en-US" dirty="0"/>
          </a:p>
          <a:p>
            <a:endParaRPr lang="en-US" dirty="0"/>
          </a:p>
          <a:p>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diagnosis of DKA to be made, 3 criteria must be fulfilled: all three will need to be present, so you need the D (for diabetic) or the hyperglycemia, you need the K (for ketones in urine) and you need the A (for the acidosis) </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So for the D or hyperglycemia, this is defined as a plasma glucose of usually more than 200 mg/dl, however, in any patient who is known to have diabetes, if other features are present, even glucose levels lower than this may be associated with the so-called euglycemic diabetic ketoacidosis.</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evidence on which the guidelines are based is not very strong, you will find some differences in recommendations between the UK and the American guidelines</a:t>
            </a:r>
            <a:endParaRPr lang="en-US" dirty="0"/>
          </a:p>
          <a:p>
            <a:endParaRPr lang="en-US" dirty="0"/>
          </a:p>
          <a:p>
            <a:r>
              <a:rPr lang="en-US" dirty="0"/>
              <a:t>First there are small differences in the diagnostic criteria for DKA,</a:t>
            </a:r>
            <a:endParaRPr lang="en-US" dirty="0"/>
          </a:p>
          <a:p>
            <a:endParaRPr lang="en-US" dirty="0"/>
          </a:p>
          <a:p>
            <a:r>
              <a:rPr lang="en-US" dirty="0"/>
              <a:t>The threshold level of glucose required for diagnosis in the UK is 200 mg whereas it is 250 mg/dL or above in the American guideline</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The other criterion is the presence of ketones in urine, which is identified by the presence of 2 crosses or more of ketones on urine dipstick testing.</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And the third criterion is to demonstrate the presence of acidosis by showing either a plasma bicarbonate level of less than 15 mmol/l or venous or arterial pH of less than 7.3</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words about ketones</a:t>
            </a:r>
            <a:endParaRPr lang="en-US" dirty="0"/>
          </a:p>
          <a:p>
            <a:endParaRPr lang="en-US" dirty="0"/>
          </a:p>
          <a:p>
            <a:r>
              <a:rPr lang="en-US" dirty="0"/>
              <a:t>There are three ketone bodies, beta-hydroxybutyrate, acetoacetate and acetone</a:t>
            </a:r>
            <a:endParaRPr lang="en-US" dirty="0"/>
          </a:p>
          <a:p>
            <a:endParaRPr lang="en-US" dirty="0"/>
          </a:p>
          <a:p>
            <a:r>
              <a:rPr lang="en-US" dirty="0"/>
              <a:t>The most commonly used test for ketones in urine is the nitroprusside test which which is used in the urine test strips, this test detects two ketone bodies in urine, acetoacetate and acetone but it does not detect the third ketone body which is beta-hydroxybutyrate</a:t>
            </a:r>
            <a:endParaRPr lang="en-US" dirty="0"/>
          </a:p>
          <a:p>
            <a:endParaRPr lang="en-US" dirty="0"/>
          </a:p>
          <a:p>
            <a:r>
              <a:rPr lang="en-US" dirty="0"/>
              <a:t>This is an important limitation of the nitroprusside test because beta-hydroxybutyrate is the predominant ketone in cases of DKA</a:t>
            </a:r>
            <a:endParaRPr lang="en-US" dirty="0"/>
          </a:p>
          <a:p>
            <a:r>
              <a:rPr lang="en-US" dirty="0"/>
              <a:t> </a:t>
            </a:r>
            <a:endParaRPr lang="en-US" dirty="0"/>
          </a:p>
          <a:p>
            <a:r>
              <a:rPr lang="en-US" dirty="0"/>
              <a:t>And for this reason, it is possible to have DKA  with negative ketones in urine</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because of this limitation of the nitroprusside test, a blood test that can detect beta-hydroxybutyrate in blood has been developed, unfortunately this test is more expensive and is not widely available, but if it can be done, it can be very helpful because it makes it possible to identify DKA early as well as follow patients during treatment with serial testing for plasma beta-hydroxybutyrate </a:t>
            </a:r>
            <a:endParaRPr lang="en-US" dirty="0"/>
          </a:p>
          <a:p>
            <a:r>
              <a:rPr lang="en-US" dirty="0"/>
              <a:t>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be alert to this condition called Euglycemic DKA</a:t>
            </a:r>
            <a:endParaRPr lang="en-US" dirty="0"/>
          </a:p>
          <a:p>
            <a:endParaRPr lang="en-US" dirty="0"/>
          </a:p>
          <a:p>
            <a:r>
              <a:rPr lang="en-US" dirty="0"/>
              <a:t>It is defined as DKA with the plasma glucose less than 250 mg per dL</a:t>
            </a:r>
            <a:endParaRPr lang="en-US" dirty="0"/>
          </a:p>
          <a:p>
            <a:endParaRPr lang="en-US" dirty="0"/>
          </a:p>
          <a:p>
            <a:r>
              <a:rPr lang="en-US" dirty="0"/>
              <a:t>This can be the situation in 10% of cases of DKA</a:t>
            </a:r>
            <a:endParaRPr lang="en-US" dirty="0"/>
          </a:p>
          <a:p>
            <a:endParaRPr lang="en-US" dirty="0"/>
          </a:p>
          <a:p>
            <a:r>
              <a:rPr lang="en-US" dirty="0"/>
              <a:t>It occurs more in pregnancy</a:t>
            </a:r>
            <a:endParaRPr lang="en-US" dirty="0"/>
          </a:p>
          <a:p>
            <a:r>
              <a:rPr lang="en-US" dirty="0"/>
              <a:t>And also when there is poor oral intake </a:t>
            </a:r>
            <a:endParaRPr lang="en-US" dirty="0"/>
          </a:p>
          <a:p>
            <a:endParaRPr lang="en-US" dirty="0"/>
          </a:p>
          <a:p>
            <a:r>
              <a:rPr lang="en-US" dirty="0"/>
              <a:t>In those who have received partial treatment with insulin</a:t>
            </a:r>
            <a:endParaRPr lang="en-US" dirty="0"/>
          </a:p>
          <a:p>
            <a:endParaRPr lang="en-US" dirty="0"/>
          </a:p>
          <a:p>
            <a:r>
              <a:rPr lang="en-US" dirty="0"/>
              <a:t>And it has been associated with use of the SGLT2 inhibitors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in DKA, there is a history of the osmotic symptoms of thirst and polyuria</a:t>
            </a:r>
            <a:endParaRPr lang="en-US" dirty="0"/>
          </a:p>
          <a:p>
            <a:endParaRPr lang="en-US" dirty="0"/>
          </a:p>
          <a:p>
            <a:r>
              <a:rPr lang="en-US" dirty="0"/>
              <a:t>Nausea and vomiting are common and some patients have abdominal pain</a:t>
            </a:r>
            <a:endParaRPr lang="en-US" dirty="0"/>
          </a:p>
          <a:p>
            <a:endParaRPr lang="en-US" dirty="0"/>
          </a:p>
          <a:p>
            <a:endParaRPr lang="en-US" dirty="0"/>
          </a:p>
          <a:p>
            <a:r>
              <a:rPr lang="en-US" dirty="0"/>
              <a:t>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t>On examination of these patients, there is usually tachycardia and some patients may have hypotension</a:t>
            </a:r>
            <a:endParaRPr lang="en-US" dirty="0"/>
          </a:p>
          <a:p>
            <a:endParaRPr lang="en-US" dirty="0"/>
          </a:p>
          <a:p>
            <a:r>
              <a:rPr lang="en-US" dirty="0"/>
              <a:t>There is usually a rapid respiratory rate and some patients may have what is called </a:t>
            </a:r>
            <a:r>
              <a:rPr lang="en-US" dirty="0" err="1"/>
              <a:t>Kussmalul’s</a:t>
            </a:r>
            <a:r>
              <a:rPr lang="en-US" dirty="0"/>
              <a:t> respiration or air hunger</a:t>
            </a:r>
            <a:endParaRPr lang="en-US" dirty="0"/>
          </a:p>
          <a:p>
            <a:endParaRPr lang="en-US" dirty="0"/>
          </a:p>
          <a:p>
            <a:r>
              <a:rPr lang="en-US" dirty="0"/>
              <a:t>There will be signs of dehydration, </a:t>
            </a:r>
            <a:endParaRPr lang="en-US" dirty="0"/>
          </a:p>
          <a:p>
            <a:endParaRPr lang="en-US" dirty="0"/>
          </a:p>
          <a:p>
            <a:r>
              <a:rPr lang="en-US" dirty="0"/>
              <a:t>Some patients may have the smell of </a:t>
            </a:r>
            <a:r>
              <a:rPr lang="en-US" dirty="0" err="1"/>
              <a:t>ketotic</a:t>
            </a:r>
            <a:r>
              <a:rPr lang="en-US" dirty="0"/>
              <a:t> breath</a:t>
            </a:r>
            <a:endParaRPr lang="en-US" dirty="0"/>
          </a:p>
          <a:p>
            <a:endParaRPr lang="en-US" dirty="0"/>
          </a:p>
          <a:p>
            <a:r>
              <a:rPr lang="en-US" dirty="0"/>
              <a:t>And there may be impairment of consciousness with confusion and some patients may present in a coma</a:t>
            </a:r>
            <a:endParaRPr lang="en-US" dirty="0"/>
          </a:p>
          <a:p>
            <a:endParaRPr lang="en-US" dirty="0"/>
          </a:p>
          <a:p>
            <a:r>
              <a:rPr lang="en-US" dirty="0"/>
              <a:t>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investigations that are needed immediately to make the diagnosis include a capillary blood glucose using a glucometer</a:t>
            </a:r>
            <a:endParaRPr lang="en-US" dirty="0"/>
          </a:p>
          <a:p>
            <a:endParaRPr lang="en-US" dirty="0"/>
          </a:p>
          <a:p>
            <a:r>
              <a:rPr lang="en-US" dirty="0"/>
              <a:t>Venous blood for pH or venous bicarbonate to confirm the acidosis </a:t>
            </a:r>
            <a:endParaRPr lang="en-US" dirty="0"/>
          </a:p>
          <a:p>
            <a:endParaRPr lang="en-US" dirty="0"/>
          </a:p>
          <a:p>
            <a:r>
              <a:rPr lang="en-US" dirty="0"/>
              <a:t>And testing the urine with dipstick to check for ketones</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investigations that are also important urgently include </a:t>
            </a:r>
            <a:endParaRPr lang="en-US" dirty="0"/>
          </a:p>
          <a:p>
            <a:endParaRPr lang="en-US" dirty="0"/>
          </a:p>
          <a:p>
            <a:r>
              <a:rPr lang="en-US" dirty="0"/>
              <a:t>a laboratory plasma glucose done to confirm hyperglycemia</a:t>
            </a:r>
            <a:endParaRPr lang="en-US" dirty="0"/>
          </a:p>
          <a:p>
            <a:endParaRPr lang="en-US" dirty="0"/>
          </a:p>
          <a:p>
            <a:r>
              <a:rPr lang="en-US" dirty="0"/>
              <a:t>Plasma creatinine, urea, sodium and potassium</a:t>
            </a:r>
            <a:endParaRPr lang="en-US" dirty="0"/>
          </a:p>
          <a:p>
            <a:r>
              <a:rPr lang="en-US" dirty="0"/>
              <a:t> </a:t>
            </a:r>
            <a:endParaRPr lang="en-US" dirty="0"/>
          </a:p>
          <a:p>
            <a:r>
              <a:rPr lang="en-US" dirty="0"/>
              <a:t>A complete blood count, mainly to look at the white blood cell count </a:t>
            </a:r>
            <a:endParaRPr lang="en-US" dirty="0"/>
          </a:p>
          <a:p>
            <a:endParaRPr lang="en-US" dirty="0"/>
          </a:p>
          <a:p>
            <a:r>
              <a:rPr lang="en-US" dirty="0"/>
              <a:t>A midstream urine sample to check for infection</a:t>
            </a:r>
            <a:endParaRPr lang="en-US" dirty="0"/>
          </a:p>
          <a:p>
            <a:endParaRPr lang="en-US" dirty="0"/>
          </a:p>
          <a:p>
            <a:r>
              <a:rPr lang="en-US" dirty="0"/>
              <a:t>And doing HbA1c will also be helpful as it gives an idea about diabetes control before the acute episode</a:t>
            </a:r>
            <a:endParaRPr lang="en-US" dirty="0"/>
          </a:p>
          <a:p>
            <a:endParaRPr lang="en-US" dirty="0"/>
          </a:p>
          <a:p>
            <a:endParaRPr lang="en-US" dirty="0"/>
          </a:p>
          <a:p>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presence of ketones in serum or urine is required in both guidelines but a specific level is given in the UK guideline of 3 mmol/L or more if serum ketones are checked and two crosses or more if urine ketones are tested for by using urine ketone sticks</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tests that may be needed in some cases, depending on the circumstances are:</a:t>
            </a:r>
            <a:endParaRPr lang="en-US" dirty="0"/>
          </a:p>
          <a:p>
            <a:endParaRPr lang="en-US" dirty="0"/>
          </a:p>
          <a:p>
            <a:r>
              <a:rPr lang="en-US" dirty="0"/>
              <a:t>A blood film for malaria</a:t>
            </a:r>
            <a:endParaRPr lang="en-US" dirty="0"/>
          </a:p>
          <a:p>
            <a:endParaRPr lang="en-US" dirty="0"/>
          </a:p>
          <a:p>
            <a:r>
              <a:rPr lang="en-US" dirty="0"/>
              <a:t>Culture of urine and blood to look for infection</a:t>
            </a:r>
            <a:endParaRPr lang="en-US" dirty="0"/>
          </a:p>
          <a:p>
            <a:endParaRPr lang="en-US" dirty="0"/>
          </a:p>
          <a:p>
            <a:r>
              <a:rPr lang="en-US" dirty="0"/>
              <a:t>An ECG and some patients may need chest-X-ray to look for evidence of chest infection</a:t>
            </a:r>
            <a:endParaRPr lang="en-US" dirty="0"/>
          </a:p>
          <a:p>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elements of management of DKA:</a:t>
            </a:r>
            <a:endParaRPr lang="en-US" dirty="0"/>
          </a:p>
          <a:p>
            <a:endParaRPr lang="en-US" dirty="0"/>
          </a:p>
          <a:p>
            <a:r>
              <a:rPr lang="en-US" dirty="0"/>
              <a:t>And I will look at each of them individually</a:t>
            </a:r>
            <a:endParaRPr lang="en-US" dirty="0"/>
          </a:p>
          <a:p>
            <a:endParaRPr lang="en-US" dirty="0"/>
          </a:p>
          <a:p>
            <a:r>
              <a:rPr lang="en-US" dirty="0"/>
              <a:t>They include: first resuscitation with intravenous fluids </a:t>
            </a:r>
            <a:endParaRPr lang="en-US" dirty="0"/>
          </a:p>
          <a:p>
            <a:endParaRPr lang="en-US" dirty="0"/>
          </a:p>
          <a:p>
            <a:r>
              <a:rPr lang="en-US" dirty="0"/>
              <a:t>Ideally insulin should be given by intravenous infusion, but if facilities are not available, it can be given subcutaneously</a:t>
            </a:r>
            <a:endParaRPr lang="en-US" dirty="0"/>
          </a:p>
          <a:p>
            <a:endParaRPr lang="en-US" dirty="0"/>
          </a:p>
          <a:p>
            <a:r>
              <a:rPr lang="en-US" dirty="0"/>
              <a:t>Replacing potassium</a:t>
            </a:r>
            <a:endParaRPr lang="en-US" dirty="0"/>
          </a:p>
          <a:p>
            <a:endParaRPr lang="en-US" dirty="0"/>
          </a:p>
          <a:p>
            <a:r>
              <a:rPr lang="en-US" dirty="0"/>
              <a:t>The underlying cause for DKA should be identified and treated </a:t>
            </a:r>
            <a:endParaRPr lang="en-US" dirty="0"/>
          </a:p>
          <a:p>
            <a:endParaRPr lang="en-US" dirty="0"/>
          </a:p>
          <a:p>
            <a:r>
              <a:rPr lang="en-US" dirty="0"/>
              <a:t>Regular fetal assessment should be performed</a:t>
            </a:r>
            <a:endParaRPr lang="en-US" dirty="0"/>
          </a:p>
          <a:p>
            <a:endParaRPr lang="en-US" dirty="0"/>
          </a:p>
          <a:p>
            <a:r>
              <a:rPr lang="en-US" dirty="0"/>
              <a:t>And when the DKA has resolved, there should be transition to subcutaneous insulin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monitoring of the patient includes checking hourly the pulse rate, blood pressure, respiratory rate, fluid input and output and capillary glucose </a:t>
            </a:r>
            <a:endParaRPr lang="en-US" dirty="0"/>
          </a:p>
          <a:p>
            <a:endParaRPr lang="en-US" dirty="0"/>
          </a:p>
          <a:p>
            <a:endParaRPr lang="en-US" dirty="0"/>
          </a:p>
          <a:p>
            <a:r>
              <a:rPr lang="en-US" dirty="0"/>
              <a:t>While potassium, venous bicarbonate l and urine dipstick for ketones should be checked at least every  4 hours</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criteria for admission to ICU are of course subjective and will always depend on what facilities are available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So generally speaking, patients who have severe DKA and may be considered for ICU treatment include: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Those who have a very low bicarbonate of less than 5 mmol/L</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dirty="0">
                <a:latin typeface="Arial" panose="020B0604020202020204" pitchFamily="34" charset="0"/>
              </a:rPr>
              <a:t>Those who have a very low pH at less than 7</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dirty="0">
                <a:latin typeface="Arial" panose="020B0604020202020204" pitchFamily="34" charset="0"/>
              </a:rPr>
              <a:t>If the Glasgow coma scale is low at less than 10 </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dirty="0">
                <a:latin typeface="Arial" panose="020B0604020202020204" pitchFamily="34" charset="0"/>
              </a:rPr>
              <a:t>And if systolic blood pressure is less than 90 mmHg</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therapeutic measure in treatment of DKA is IV fluid replacement</a:t>
            </a:r>
            <a:endParaRPr lang="en-US" dirty="0"/>
          </a:p>
          <a:p>
            <a:endParaRPr lang="en-US" dirty="0"/>
          </a:p>
          <a:p>
            <a:r>
              <a:rPr lang="en-US" dirty="0"/>
              <a:t>And the aims of this include:</a:t>
            </a:r>
            <a:endParaRPr lang="en-US" dirty="0"/>
          </a:p>
          <a:p>
            <a:endParaRPr lang="en-US" dirty="0"/>
          </a:p>
          <a:p>
            <a:r>
              <a:rPr lang="en-US" dirty="0"/>
              <a:t>First to correct the hypotension by restoring the circulatory volume</a:t>
            </a:r>
            <a:endParaRPr lang="en-US" dirty="0"/>
          </a:p>
          <a:p>
            <a:endParaRPr lang="en-US" dirty="0"/>
          </a:p>
          <a:p>
            <a:r>
              <a:rPr lang="en-US" dirty="0"/>
              <a:t>To clear the ketones</a:t>
            </a:r>
            <a:endParaRPr lang="en-US" dirty="0"/>
          </a:p>
          <a:p>
            <a:endParaRPr lang="en-US" dirty="0"/>
          </a:p>
          <a:p>
            <a:r>
              <a:rPr lang="en-US" dirty="0"/>
              <a:t>And to correct the electrolyte imbalance</a:t>
            </a:r>
            <a:endParaRPr lang="en-US" dirty="0"/>
          </a:p>
          <a:p>
            <a:endParaRPr lang="en-US" dirty="0"/>
          </a:p>
          <a:p>
            <a:r>
              <a:rPr lang="en-US" dirty="0"/>
              <a:t> </a:t>
            </a:r>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fluid of choice for IV fluid replacement is normal saline</a:t>
            </a:r>
            <a:endParaRPr lang="en-US" dirty="0"/>
          </a:p>
          <a:p>
            <a:endParaRPr lang="en-US" dirty="0"/>
          </a:p>
          <a:p>
            <a:r>
              <a:rPr lang="en-US" dirty="0"/>
              <a:t>If, for any reason, normal saline is not available, then Ringer’s lactate is an acceptable alternative, one </a:t>
            </a:r>
            <a:r>
              <a:rPr lang="en-US" dirty="0" err="1"/>
              <a:t>litre</a:t>
            </a:r>
            <a:r>
              <a:rPr lang="en-US" dirty="0"/>
              <a:t> of this solution contains 131  mmol of sodium, 111 mmol of chloride and 5 mmol of potassium, which means it is close to the composition of normal saline</a:t>
            </a:r>
            <a:endParaRPr lang="en-US" dirty="0"/>
          </a:p>
          <a:p>
            <a:endParaRPr lang="en-US" dirty="0"/>
          </a:p>
          <a:p>
            <a:r>
              <a:rPr lang="en-US" dirty="0"/>
              <a:t>When glucose goes down to 250 mg/dL, the fluid should be changed to 10% dextrose, this can be in addition to continuing saline if it is felt that more IV fluids are needed.</a:t>
            </a:r>
            <a:endParaRPr lang="en-US" dirty="0"/>
          </a:p>
          <a:p>
            <a:endParaRPr lang="en-US" dirty="0"/>
          </a:p>
          <a:p>
            <a:r>
              <a:rPr lang="en-US" dirty="0"/>
              <a:t>For patients who present with euglycemic ketoacidosis, where the presenting sodium is not high, the fluid given should be dextrose 10% to allow giving insulin and avoid hypoglycemia.</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p:sp>
      <p:sp>
        <p:nvSpPr>
          <p:cNvPr id="604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 </a:t>
            </a:r>
            <a:endParaRPr lang="en-US" altLang="en-US" dirty="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suggested guide for the rate of IV fluid replacement which may be suitable for most adult patients with DKA </a:t>
            </a:r>
            <a:endParaRPr lang="en-US" dirty="0"/>
          </a:p>
          <a:p>
            <a:endParaRPr lang="en-US" dirty="0"/>
          </a:p>
          <a:p>
            <a:r>
              <a:rPr lang="en-US" dirty="0"/>
              <a:t>One </a:t>
            </a:r>
            <a:r>
              <a:rPr lang="en-US" dirty="0" err="1"/>
              <a:t>litre</a:t>
            </a:r>
            <a:r>
              <a:rPr lang="en-US" dirty="0"/>
              <a:t> should be given over one hour</a:t>
            </a:r>
            <a:endParaRPr lang="en-US" dirty="0"/>
          </a:p>
          <a:p>
            <a:endParaRPr lang="en-US" dirty="0"/>
          </a:p>
          <a:p>
            <a:r>
              <a:rPr lang="en-US" dirty="0"/>
              <a:t>Then 2 </a:t>
            </a:r>
            <a:r>
              <a:rPr lang="en-US" dirty="0" err="1"/>
              <a:t>litres</a:t>
            </a:r>
            <a:r>
              <a:rPr lang="en-US" dirty="0"/>
              <a:t> to be given over 2 hours each</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a:t>And then 2 </a:t>
            </a:r>
            <a:r>
              <a:rPr lang="en-US" dirty="0" err="1"/>
              <a:t>litres</a:t>
            </a:r>
            <a:r>
              <a:rPr lang="en-US" dirty="0"/>
              <a:t> to be given over 4 hours each</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5 </a:t>
            </a:r>
            <a:r>
              <a:rPr lang="en-US" dirty="0" err="1"/>
              <a:t>litres</a:t>
            </a:r>
            <a:r>
              <a:rPr lang="en-US" dirty="0"/>
              <a:t> will be given over the first 12 to 13 hours</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the acidosis level required for diagnosis, both agree that a pH of less than 7.3 is needed to confirm acidosis</a:t>
            </a:r>
            <a:endParaRPr lang="en-US" dirty="0"/>
          </a:p>
          <a:p>
            <a:endParaRPr lang="en-US" dirty="0"/>
          </a:p>
          <a:p>
            <a:r>
              <a:rPr lang="en-US" dirty="0"/>
              <a:t>But for bicarbonate, a level of less than 15 mmol/l is chosen in the UK guideline but in the American guideline, they stated that a level of bicarbonate below 18 is enough to make a diagnosis of mild DKA</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These are just a general guide for the average patient</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But judgement and clinical assessment should be used to decide on the rate of fluid to be given, so some patients may need more quick and aggressive fluid replacement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While others may need more gentle and slow fluid replacement</a:t>
            </a:r>
            <a:endParaRPr lang="en-US" altLang="en-US" dirty="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Replacing the potassium deficit is a crucial part of management because </a:t>
            </a:r>
            <a:r>
              <a:rPr lang="en-US" dirty="0" err="1"/>
              <a:t>hypokaelmia</a:t>
            </a:r>
            <a:r>
              <a:rPr lang="en-US" dirty="0"/>
              <a:t> may cause cardiac arrhythmias which sometimes can be life-threatening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a:t>It is important to remember that in spite of the overall potassium deficit, when we measure serum potassium on admission it may be normal</a:t>
            </a:r>
            <a:endParaRPr lang="en-US" dirty="0"/>
          </a:p>
          <a:p>
            <a:endParaRPr lang="en-US" dirty="0"/>
          </a:p>
          <a:p>
            <a:r>
              <a:rPr lang="en-US" dirty="0"/>
              <a:t>The aim of potassium replacement is to maintain the serum potassium at a level of between 4 and 5 mmol/l </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able to get a plasma potassium done and the result available quickly, we should follow these recommendations from the joint British societies guideline for the management of DKA</a:t>
            </a:r>
            <a:endParaRPr lang="en-US" dirty="0"/>
          </a:p>
          <a:p>
            <a:endParaRPr lang="en-US" dirty="0"/>
          </a:p>
          <a:p>
            <a:r>
              <a:rPr lang="en-US" dirty="0"/>
              <a:t>If the potassium level on admission is more than 5.5 mmol/l, no potassium is added to the saline fluid</a:t>
            </a:r>
            <a:endParaRPr lang="en-US" dirty="0"/>
          </a:p>
          <a:p>
            <a:endParaRPr lang="en-US" dirty="0"/>
          </a:p>
          <a:p>
            <a:r>
              <a:rPr lang="en-US" dirty="0"/>
              <a:t>If the level is between 3.3 and 5.5 mmol/l, 20 mmol of potassium chloride should be added to each 500 ml bag of normal saline </a:t>
            </a:r>
            <a:endParaRPr lang="en-US" dirty="0"/>
          </a:p>
          <a:p>
            <a:endParaRPr lang="en-US" dirty="0"/>
          </a:p>
          <a:p>
            <a:endParaRPr lang="en-US" dirty="0"/>
          </a:p>
          <a:p>
            <a:r>
              <a:rPr lang="en-US" dirty="0"/>
              <a:t>A</a:t>
            </a:r>
            <a:r>
              <a:rPr lang="en-US" dirty="0"/>
              <a:t>nd if potassium is very low at less than 3.3 mmol/l, two measures should be taken, first, we should consider increasing the rate of the infusion of the fluid containing potassium </a:t>
            </a:r>
            <a:endParaRPr lang="en-US" dirty="0"/>
          </a:p>
          <a:p>
            <a:endParaRPr lang="en-US" dirty="0"/>
          </a:p>
          <a:p>
            <a:r>
              <a:rPr lang="en-US" dirty="0"/>
              <a:t>A</a:t>
            </a:r>
            <a:r>
              <a:rPr lang="en-US" dirty="0"/>
              <a:t>nd in this situation also insulin should be withheld until the potassium has risen to above 3.3 mmol/L as giving insulin will cause further lowering of potassium which can cause life-threateneing arrhythmias.  </a:t>
            </a:r>
            <a:endParaRPr lang="en-US" dirty="0"/>
          </a:p>
          <a:p>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the plasma potassium result is not available on admission, the safe course of action is to give the first two bags without added potassium</a:t>
            </a:r>
            <a:endParaRPr lang="en-US" dirty="0"/>
          </a:p>
          <a:p>
            <a:r>
              <a:rPr lang="en-US" dirty="0"/>
              <a:t>And once the result of potassium is known, then one can follow the recommendations in the table I just showed </a:t>
            </a:r>
            <a:endParaRPr lang="en-US" dirty="0"/>
          </a:p>
          <a:p>
            <a:endParaRPr lang="en-US" dirty="0"/>
          </a:p>
          <a:p>
            <a:r>
              <a:rPr lang="en-US" dirty="0"/>
              <a:t> </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Now coming to insulin therapy for DKA</a:t>
            </a:r>
            <a:endParaRPr lang="en-US" dirty="0"/>
          </a:p>
          <a:p>
            <a:endParaRPr lang="en-US" dirty="0"/>
          </a:p>
          <a:p>
            <a:r>
              <a:rPr lang="en-US" dirty="0"/>
              <a:t>And here again, the recommendation to follow will depend on whether a syringe infusion pump is available which is the ideal situation or whether it is not available</a:t>
            </a:r>
            <a:endParaRPr lang="en-US" dirty="0"/>
          </a:p>
          <a:p>
            <a:endParaRPr lang="en-US" dirty="0"/>
          </a:p>
          <a:p>
            <a:r>
              <a:rPr lang="en-US" dirty="0"/>
              <a:t>If a syringe infusion pump is available, then insulin should be given by IV infusion</a:t>
            </a:r>
            <a:endParaRPr lang="en-US" dirty="0"/>
          </a:p>
          <a:p>
            <a:endParaRPr lang="en-US" dirty="0"/>
          </a:p>
          <a:p>
            <a:r>
              <a:rPr lang="en-US" dirty="0"/>
              <a:t>The insulin used for IV infusion is usually soluble insulin and this is prepared by adding 50 units to 50 ml of normal saline, which gives a concentration of 1 unit per ml.</a:t>
            </a:r>
            <a:endParaRPr lang="en-US" dirty="0"/>
          </a:p>
          <a:p>
            <a:endParaRPr lang="en-US" dirty="0"/>
          </a:p>
          <a:p>
            <a:r>
              <a:rPr lang="en-US" dirty="0"/>
              <a:t>This should be given through a separate IV line to that used for the IV fluid replacement and the solution should be changes at leas6 every 6 hours</a:t>
            </a:r>
            <a:endParaRPr lang="en-US" dirty="0"/>
          </a:p>
          <a:p>
            <a:endParaRPr lang="en-US" dirty="0"/>
          </a:p>
          <a:p>
            <a:endParaRPr lang="en-US" dirty="0"/>
          </a:p>
          <a:p>
            <a:r>
              <a:rPr lang="en-US" dirty="0"/>
              <a:t>The infusion should be at a fixed rate of 0.1 unit per kilogram per hour which can be based on estimating the patient’s weight, so for example an 80 kg person can have the insulin infusion at a rate of 8 units per hour </a:t>
            </a:r>
            <a:endParaRPr lang="en-US" dirty="0"/>
          </a:p>
          <a:p>
            <a:endParaRPr lang="en-US" dirty="0"/>
          </a:p>
          <a:p>
            <a:endParaRPr lang="en-US" dirty="0"/>
          </a:p>
          <a:p>
            <a:r>
              <a:rPr lang="en-US" dirty="0"/>
              <a:t> </a:t>
            </a:r>
            <a:endParaRPr lang="en-US" dirty="0"/>
          </a:p>
          <a:p>
            <a:endParaRPr lang="en-US" dirty="0"/>
          </a:p>
          <a:p>
            <a:r>
              <a:rPr lang="en-US" dirty="0"/>
              <a:t>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syringe infusion pump is not available, the alternative method is to give insulin through the subcutaneous route </a:t>
            </a:r>
            <a:endParaRPr lang="en-US" dirty="0"/>
          </a:p>
          <a:p>
            <a:endParaRPr lang="en-US" dirty="0"/>
          </a:p>
          <a:p>
            <a:r>
              <a:rPr lang="en-US" dirty="0"/>
              <a:t>And here the soluble human insulin should be given at a dose of 0.1 unit per kilogram every hour, or alternatively it can be given every 2 hours at a dose of 0.2 units per kg every 2 hours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a:t>And with both the IV and the SC regimes, it is now recommended that patients who are on long-acting basal insulin analogs, should continue to have these insulins as they provide a background insulin supply that will be helpful after recovery from the DKA.</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reasonable drop in plasma glucose to aim for is a reduction by 55 to 90 mg per dL every hour</a:t>
            </a:r>
            <a:endParaRPr lang="en-US" dirty="0"/>
          </a:p>
          <a:p>
            <a:endParaRPr lang="en-US" dirty="0"/>
          </a:p>
          <a:p>
            <a:r>
              <a:rPr lang="en-US" dirty="0"/>
              <a:t>And if the drop is less than 55 mg per dL per hour, then the rate of insulin given either IV or subcutaneously should be increased by 1 unit per hour every hour until the target is achieved</a:t>
            </a:r>
            <a:endParaRPr lang="en-US" dirty="0"/>
          </a:p>
          <a:p>
            <a:endParaRPr lang="en-US" dirty="0"/>
          </a:p>
          <a:p>
            <a:r>
              <a:rPr lang="en-US" dirty="0"/>
              <a:t>And again a reminder about this important point, which is that if the potassium level on admission is very low at less than 3.3 mmol/l, insulin infusion may actually worsen the hypokalemia leading to arrhythmias and therefore insulin infusion in these cases should be withheld until potassium has risen to above 3.3 mmol/l</a:t>
            </a: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insulin used for IV infusion is usually soluble insulin and this is prepared by adding 50 units to 50 ml of normal </a:t>
            </a:r>
            <a:r>
              <a:rPr lang="en-US" dirty="0" err="1"/>
              <a:t>ssline</a:t>
            </a:r>
            <a:r>
              <a:rPr lang="en-US" dirty="0"/>
              <a:t>, which gives a concentration of 1 unit per ml.</a:t>
            </a:r>
            <a:endParaRPr lang="en-US" dirty="0"/>
          </a:p>
          <a:p>
            <a:endParaRPr lang="en-US" dirty="0"/>
          </a:p>
          <a:p>
            <a:r>
              <a:rPr lang="en-US" dirty="0"/>
              <a:t>This should be infused at a fixed rate of 0.1 unit per kilogram per hour</a:t>
            </a:r>
            <a:endParaRPr lang="en-US" dirty="0"/>
          </a:p>
          <a:p>
            <a:r>
              <a:rPr lang="en-US" dirty="0"/>
              <a:t> </a:t>
            </a:r>
            <a:endParaRPr lang="en-US" dirty="0"/>
          </a:p>
          <a:p>
            <a:r>
              <a:rPr lang="en-US" dirty="0"/>
              <a:t>If targets are not achieved, the rate of insulin infusion should be increased by 1 unit per hour</a:t>
            </a:r>
            <a:endParaRPr lang="en-US" dirty="0"/>
          </a:p>
          <a:p>
            <a:endParaRPr lang="en-US" dirty="0"/>
          </a:p>
          <a:p>
            <a:r>
              <a:rPr lang="en-US" dirty="0"/>
              <a:t>It is important to point that if the potassium level on admission is very low at less than 3.3 mmol/l, insulin infusion may actually worsen the hypokalemia leading to arrhythmias and therefore insulin infusion in these cases should be withheld until potassium has risen to above 3.3 mmol/l</a:t>
            </a:r>
            <a:endParaRPr lang="en-US" dirty="0"/>
          </a:p>
          <a:p>
            <a:endParaRPr lang="en-US" dirty="0"/>
          </a:p>
          <a:p>
            <a:r>
              <a:rPr lang="en-US" dirty="0"/>
              <a:t>It is also recommended that patients who are on long-acting basal insulin analogs, these should be continued as they provide a background insulin supply that will be helpful after recovery from the DKA.</a:t>
            </a:r>
            <a:endParaRPr lang="en-US" dirty="0"/>
          </a:p>
          <a:p>
            <a:endParaRPr lang="en-US" dirty="0"/>
          </a:p>
          <a:p>
            <a:endParaRPr lang="en-US" dirty="0"/>
          </a:p>
          <a:p>
            <a:endParaRPr lang="en-US" dirty="0"/>
          </a:p>
          <a:p>
            <a:r>
              <a:rPr lang="en-US" dirty="0"/>
              <a:t>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targets to be achieved during treatment of DKA are first:</a:t>
            </a:r>
            <a:endParaRPr lang="en-US" dirty="0"/>
          </a:p>
          <a:p>
            <a:endParaRPr lang="en-US" dirty="0"/>
          </a:p>
          <a:p>
            <a:r>
              <a:rPr lang="en-US" dirty="0"/>
              <a:t>Venous bicarbonate should rise by 3 mmol per </a:t>
            </a:r>
            <a:r>
              <a:rPr lang="en-US" dirty="0" err="1"/>
              <a:t>litre</a:t>
            </a:r>
            <a:r>
              <a:rPr lang="en-US" dirty="0"/>
              <a:t> per </a:t>
            </a:r>
            <a:r>
              <a:rPr lang="en-US" dirty="0" err="1"/>
              <a:t>gour</a:t>
            </a:r>
            <a:endParaRPr lang="en-US" dirty="0"/>
          </a:p>
          <a:p>
            <a:endParaRPr lang="en-US" dirty="0"/>
          </a:p>
          <a:p>
            <a:r>
              <a:rPr lang="en-US" dirty="0"/>
              <a:t>And capillary glucose should fall by 55 mg per </a:t>
            </a:r>
            <a:r>
              <a:rPr lang="en-US" dirty="0" err="1"/>
              <a:t>decilitre</a:t>
            </a:r>
            <a:r>
              <a:rPr lang="en-US" dirty="0"/>
              <a:t> per hour  </a:t>
            </a:r>
            <a:endParaRPr lang="en-US" dirty="0"/>
          </a:p>
          <a:p>
            <a:endParaRPr lang="en-US" dirty="0"/>
          </a:p>
          <a:p>
            <a:endParaRPr lang="en-US" dirty="0"/>
          </a:p>
          <a:p>
            <a:r>
              <a:rPr lang="en-US" dirty="0"/>
              <a:t>And capillary glucose should fall by 55 mg per </a:t>
            </a:r>
            <a:r>
              <a:rPr lang="en-US" dirty="0" err="1"/>
              <a:t>decilitre</a:t>
            </a:r>
            <a:r>
              <a:rPr lang="en-US" dirty="0"/>
              <a:t> per hour  </a:t>
            </a:r>
            <a:endParaRPr lang="en-US" dirty="0"/>
          </a:p>
          <a:p>
            <a:endParaRPr lang="en-US" dirty="0"/>
          </a:p>
          <a:p>
            <a:r>
              <a:rPr lang="en-US" dirty="0"/>
              <a:t>The target plasma glucose to aim for in DKA is a level of between 110 and up to 250 mg per dL.</a:t>
            </a:r>
            <a:endParaRPr lang="en-US" dirty="0"/>
          </a:p>
          <a:p>
            <a:r>
              <a:rPr lang="en-US" dirty="0"/>
              <a:t> </a:t>
            </a:r>
            <a:endParaRPr lang="en-US" dirty="0"/>
          </a:p>
          <a:p>
            <a:r>
              <a:rPr lang="en-US" dirty="0"/>
              <a:t>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guidelines agree that bicarbonate is rarely necessary as the acidosis can be corrected by IV fluids and by insulin</a:t>
            </a:r>
            <a:endParaRPr lang="en-US" dirty="0"/>
          </a:p>
          <a:p>
            <a:endParaRPr lang="en-US" dirty="0"/>
          </a:p>
          <a:p>
            <a:r>
              <a:rPr lang="en-US" dirty="0"/>
              <a:t>The American guideline advises at least considering giving bicarbonate when the pH is very low at less than 6.9</a:t>
            </a:r>
            <a:endParaRPr lang="en-US" dirty="0"/>
          </a:p>
          <a:p>
            <a:endParaRPr lang="en-US" dirty="0"/>
          </a:p>
          <a:p>
            <a:r>
              <a:rPr lang="en-US" dirty="0"/>
              <a:t>If it is given, this should be done very cautiously and this should usually be in an intensive care unit setting</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the American guideline talks about a high anion gap as needed for the diagnosis, but because in the UK checking chloride is not part of the routine biochemistry that is done, anion gap is not mentioned as a condition for making the diagnosis.  </a:t>
            </a:r>
            <a:endParaRPr lang="en-US" dirty="0"/>
          </a:p>
          <a:p>
            <a:r>
              <a:rPr lang="en-US" dirty="0"/>
              <a:t>I will come back to talk in more detail about the anion gap and how to calculate it</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important to address the underlying cause for the DKA</a:t>
            </a:r>
            <a:endParaRPr lang="en-US" dirty="0"/>
          </a:p>
          <a:p>
            <a:endParaRPr lang="en-US" dirty="0"/>
          </a:p>
          <a:p>
            <a:r>
              <a:rPr lang="en-US" dirty="0"/>
              <a:t>And here it is important to take a detailed history and perform examination so that investigations can be directed appropriately</a:t>
            </a:r>
            <a:endParaRPr lang="en-US" dirty="0"/>
          </a:p>
          <a:p>
            <a:endParaRPr lang="en-US" dirty="0"/>
          </a:p>
          <a:p>
            <a:r>
              <a:rPr lang="en-US" dirty="0"/>
              <a:t>We should also remember that one of the commonest caused for DKA is omission of insulin and here the education of the patient is very important to avoid this happening again</a:t>
            </a:r>
            <a:endParaRPr lang="en-US" dirty="0"/>
          </a:p>
          <a:p>
            <a:r>
              <a:rPr lang="en-US" dirty="0"/>
              <a:t> </a:t>
            </a:r>
            <a:endParaRPr lang="en-US" dirty="0"/>
          </a:p>
          <a:p>
            <a:r>
              <a:rPr lang="en-US" dirty="0"/>
              <a:t>When we are thinking about infection, we should remember that fever is not necessarily present in these cases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a:t>And it is also important to remember that a raised white cell count does not necessarily represent infection as it may be caused by excess cortisol and catecholamines</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DKA has resolved, the patient should be converted to subcutaneous insulin and the resolution is defined when these criteria are satisfied:</a:t>
            </a:r>
            <a:endParaRPr lang="en-US" dirty="0"/>
          </a:p>
          <a:p>
            <a:endParaRPr lang="en-US" dirty="0"/>
          </a:p>
          <a:p>
            <a:r>
              <a:rPr lang="en-US" dirty="0"/>
              <a:t>The pH rises to above 7.3 or the bicarbonate has risen to above 15 mmol per </a:t>
            </a:r>
            <a:r>
              <a:rPr lang="en-US" dirty="0" err="1"/>
              <a:t>litre</a:t>
            </a:r>
            <a:r>
              <a:rPr lang="en-US" dirty="0"/>
              <a:t> </a:t>
            </a:r>
            <a:endParaRPr lang="en-US" dirty="0"/>
          </a:p>
          <a:p>
            <a:endParaRPr lang="en-US" dirty="0"/>
          </a:p>
          <a:p>
            <a:endParaRPr lang="en-US" dirty="0"/>
          </a:p>
          <a:p>
            <a:r>
              <a:rPr lang="en-US" dirty="0"/>
              <a:t>And the patient should be able to eat and drink </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it is also important to point out that we do not put clearance of ketones from urine as a condition for resolution of the DKA </a:t>
            </a:r>
            <a:endParaRPr lang="en-US" dirty="0"/>
          </a:p>
          <a:p>
            <a:endParaRPr lang="en-US" dirty="0"/>
          </a:p>
          <a:p>
            <a:r>
              <a:rPr lang="en-US" dirty="0"/>
              <a:t>And this is because acetoacetate is usually converted to acetone which is cleared slowly in urine and for this reason, acetone may remain positive in urine for up to 36 hours after the clearance of the other main ketones, acetoacetate and beta-hydroxybutyrate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DKA has resolved, the patient’s usual insulin regime should be restarted  </a:t>
            </a:r>
            <a:endParaRPr lang="en-US" dirty="0"/>
          </a:p>
          <a:p>
            <a:endParaRPr lang="en-US" dirty="0"/>
          </a:p>
          <a:p>
            <a:r>
              <a:rPr lang="en-US" dirty="0"/>
              <a:t>For those who are newly diagnosed with diabetes, they should be started on a basal bolus insulin regime, a usual starting dose is 0.5 to 0.7 units per kilogram per day.</a:t>
            </a:r>
            <a:endParaRPr lang="en-US" dirty="0"/>
          </a:p>
          <a:p>
            <a:endParaRPr lang="en-US" dirty="0"/>
          </a:p>
          <a:p>
            <a:r>
              <a:rPr lang="en-US" dirty="0"/>
              <a:t>And because the half-life of the soluble insulin given intravenously is very short, the first subcutaneous dose of soluble insulin should be given before the next meal and the IV insulin should be continued for at least an hour before it is stopped.</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Complications that can occur during treatment of the DKA include </a:t>
            </a:r>
            <a:endParaRPr lang="en-US" dirty="0"/>
          </a:p>
          <a:p>
            <a:endParaRPr lang="en-US" dirty="0"/>
          </a:p>
          <a:p>
            <a:r>
              <a:rPr lang="en-US" dirty="0"/>
              <a:t>First potassium abnormalities hypokalemia and hyperkalemia</a:t>
            </a:r>
            <a:endParaRPr lang="en-US" dirty="0"/>
          </a:p>
          <a:p>
            <a:endParaRPr lang="en-US" dirty="0"/>
          </a:p>
          <a:p>
            <a:r>
              <a:rPr lang="en-US" dirty="0"/>
              <a:t>And these can be quite serious and life-threatening </a:t>
            </a:r>
            <a:endParaRPr lang="en-US" dirty="0"/>
          </a:p>
          <a:p>
            <a:endParaRPr lang="en-US" dirty="0"/>
          </a:p>
          <a:p>
            <a:r>
              <a:rPr lang="en-US" dirty="0"/>
              <a:t>But they can be avoided by monitoring potassium regularly and replacing it carefully</a:t>
            </a:r>
            <a:endParaRPr lang="en-US" dirty="0"/>
          </a:p>
          <a:p>
            <a:endParaRPr lang="en-US" dirty="0"/>
          </a:p>
          <a:p>
            <a:r>
              <a:rPr lang="en-US" dirty="0"/>
              <a:t>Hypoglycemia can be avoided by giving dextrose 10% when the glucose levels start to drop and reach a level of 250 mg/dL</a:t>
            </a:r>
            <a:endParaRPr lang="en-US" dirty="0"/>
          </a:p>
          <a:p>
            <a:endParaRPr lang="en-US" dirty="0"/>
          </a:p>
          <a:p>
            <a:r>
              <a:rPr lang="en-US" dirty="0"/>
              <a:t>And lastly cerebral oedema which usually occurs in children or adolescents and is thought to occur when fluid is given too aggressively can be avoided by giving replacement fluids gently and carefully in the younger patients</a:t>
            </a:r>
            <a:endParaRPr lang="en-US" dirty="0"/>
          </a:p>
          <a:p>
            <a:endParaRPr lang="en-US" dirty="0"/>
          </a:p>
          <a:p>
            <a:r>
              <a:rPr lang="en-US" dirty="0"/>
              <a:t>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Complications that can occur during treatment of the DKA include </a:t>
            </a:r>
            <a:endParaRPr lang="en-US" dirty="0"/>
          </a:p>
          <a:p>
            <a:endParaRPr lang="en-US" dirty="0"/>
          </a:p>
          <a:p>
            <a:r>
              <a:rPr lang="en-US" dirty="0"/>
              <a:t>First potassium abnormalities hypokalemia and hyperkalemia</a:t>
            </a:r>
            <a:endParaRPr lang="en-US" dirty="0"/>
          </a:p>
          <a:p>
            <a:endParaRPr lang="en-US" dirty="0"/>
          </a:p>
          <a:p>
            <a:r>
              <a:rPr lang="en-US" dirty="0"/>
              <a:t>And these can be quite serious and life-threatening </a:t>
            </a:r>
            <a:endParaRPr lang="en-US" dirty="0"/>
          </a:p>
          <a:p>
            <a:endParaRPr lang="en-US" dirty="0"/>
          </a:p>
          <a:p>
            <a:r>
              <a:rPr lang="en-US" dirty="0"/>
              <a:t>But they can be avoided by monitoring potassium regularly and replacing it carefully</a:t>
            </a:r>
            <a:endParaRPr lang="en-US" dirty="0"/>
          </a:p>
          <a:p>
            <a:endParaRPr lang="en-US" dirty="0"/>
          </a:p>
          <a:p>
            <a:r>
              <a:rPr lang="en-US" dirty="0"/>
              <a:t>Hypoglycemia can be avoided by giving dextrose 10% when the glucose levels start to drop and reach a level of 250 mg/dL</a:t>
            </a:r>
            <a:endParaRPr lang="en-US" dirty="0"/>
          </a:p>
          <a:p>
            <a:endParaRPr lang="en-US" dirty="0"/>
          </a:p>
          <a:p>
            <a:r>
              <a:rPr lang="en-US" dirty="0"/>
              <a:t>And lastly cerebral oedema which usually occurs in children or adolescents and is thought to occur when fluid is given too aggressively can be avoided by giving replacement fluids gently and carefully in the younger patients</a:t>
            </a:r>
            <a:endParaRPr lang="en-US" dirty="0"/>
          </a:p>
          <a:p>
            <a:endParaRPr lang="en-US" dirty="0"/>
          </a:p>
          <a:p>
            <a:r>
              <a:rPr lang="en-US" dirty="0"/>
              <a:t>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Complications that can occur during treatment of the DKA include </a:t>
            </a:r>
            <a:endParaRPr lang="en-US" dirty="0"/>
          </a:p>
          <a:p>
            <a:endParaRPr lang="en-US" dirty="0"/>
          </a:p>
          <a:p>
            <a:r>
              <a:rPr lang="en-US" dirty="0"/>
              <a:t>First potassium abnormalities hypokalemia and hyperkalemia</a:t>
            </a:r>
            <a:endParaRPr lang="en-US" dirty="0"/>
          </a:p>
          <a:p>
            <a:endParaRPr lang="en-US" dirty="0"/>
          </a:p>
          <a:p>
            <a:r>
              <a:rPr lang="en-US" dirty="0"/>
              <a:t>And these can be quite serious and life-threatening </a:t>
            </a:r>
            <a:endParaRPr lang="en-US" dirty="0"/>
          </a:p>
          <a:p>
            <a:endParaRPr lang="en-US" dirty="0"/>
          </a:p>
          <a:p>
            <a:r>
              <a:rPr lang="en-US" dirty="0"/>
              <a:t>But they can be avoided by monitoring potassium regularly and replacing it carefully</a:t>
            </a:r>
            <a:endParaRPr lang="en-US" dirty="0"/>
          </a:p>
          <a:p>
            <a:endParaRPr lang="en-US" dirty="0"/>
          </a:p>
          <a:p>
            <a:r>
              <a:rPr lang="en-US" dirty="0"/>
              <a:t>Hypoglycemia can be avoided by giving dextrose 10% when the glucose levels start to drop and reach a level of 250 mg/dL</a:t>
            </a:r>
            <a:endParaRPr lang="en-US" dirty="0"/>
          </a:p>
          <a:p>
            <a:endParaRPr lang="en-US" dirty="0"/>
          </a:p>
          <a:p>
            <a:r>
              <a:rPr lang="en-US" dirty="0"/>
              <a:t>And lastly cerebral oedema which usually occurs in children or adolescents and is thought to occur when fluid is given too aggressively can be avoided by giving replacement fluids gently and carefully in the younger patients</a:t>
            </a:r>
            <a:endParaRPr lang="en-US" dirty="0"/>
          </a:p>
          <a:p>
            <a:endParaRPr lang="en-US" dirty="0"/>
          </a:p>
          <a:p>
            <a:r>
              <a:rPr lang="en-US" dirty="0"/>
              <a:t>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Complications that can occur during treatment of the DKA include </a:t>
            </a:r>
            <a:endParaRPr lang="en-US" dirty="0"/>
          </a:p>
          <a:p>
            <a:endParaRPr lang="en-US" dirty="0"/>
          </a:p>
          <a:p>
            <a:r>
              <a:rPr lang="en-US" dirty="0"/>
              <a:t>First potassium abnormalities hypokalemia and hyperkalemia</a:t>
            </a:r>
            <a:endParaRPr lang="en-US" dirty="0"/>
          </a:p>
          <a:p>
            <a:endParaRPr lang="en-US" dirty="0"/>
          </a:p>
          <a:p>
            <a:r>
              <a:rPr lang="en-US" dirty="0"/>
              <a:t>And these can be quite serious and life-threatening </a:t>
            </a:r>
            <a:endParaRPr lang="en-US" dirty="0"/>
          </a:p>
          <a:p>
            <a:endParaRPr lang="en-US" dirty="0"/>
          </a:p>
          <a:p>
            <a:r>
              <a:rPr lang="en-US" dirty="0"/>
              <a:t>But they can be avoided by monitoring potassium regularly and replacing it carefully</a:t>
            </a:r>
            <a:endParaRPr lang="en-US" dirty="0"/>
          </a:p>
          <a:p>
            <a:endParaRPr lang="en-US" dirty="0"/>
          </a:p>
          <a:p>
            <a:r>
              <a:rPr lang="en-US" dirty="0"/>
              <a:t>Hypoglycemia can be avoided by giving dextrose 10% when the glucose levels start to drop and reach a level of 250 mg/dL</a:t>
            </a:r>
            <a:endParaRPr lang="en-US" dirty="0"/>
          </a:p>
          <a:p>
            <a:endParaRPr lang="en-US" dirty="0"/>
          </a:p>
          <a:p>
            <a:r>
              <a:rPr lang="en-US" dirty="0"/>
              <a:t>And lastly cerebral oedema which usually occurs in children or adolescents and is thought to occur when fluid is given too aggressively can be avoided by giving replacement fluids gently and carefully in the younger patients</a:t>
            </a:r>
            <a:endParaRPr lang="en-US" dirty="0"/>
          </a:p>
          <a:p>
            <a:endParaRPr lang="en-US" dirty="0"/>
          </a:p>
          <a:p>
            <a:r>
              <a:rPr lang="en-US" dirty="0"/>
              <a:t>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After treatment of the acute episode, one should consider prevention of further episodes of DKA</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dirty="0">
                <a:latin typeface="Arial" panose="020B0604020202020204" pitchFamily="34" charset="0"/>
              </a:rPr>
              <a:t>Any gaps in patient’s education should be identified and they should be re-educated, especially about the sick day rules which I will come to in the next slide</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dirty="0">
                <a:latin typeface="Arial" panose="020B0604020202020204" pitchFamily="34" charset="0"/>
              </a:rPr>
              <a:t>If possible, patients should be provided with sticks for urine ketone testing and they should be educated on what to do if urine ketones are positive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They should also be alerted to check for effectiveness of their insulin for example by checking the expiry date to make sure it is not expired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Patients with type 1 diabetes, in particular should be reminded about the sick day rules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 very common mistake that patients with type 1 diabetes make is that they stop taking their insulin when they are unwell and not eating for fear of hypoglycemia</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It should be stressed to them that they should not stop their insulin when they are not feeling well</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they are vomiting, they need to do more frequent glucose monitoring</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It can be helpful for them to take </a:t>
            </a:r>
            <a:r>
              <a:rPr lang="en-US" altLang="en-US" dirty="0" err="1">
                <a:latin typeface="Arial" panose="020B0604020202020204" pitchFamily="34" charset="0"/>
              </a:rPr>
              <a:t>carbohydarets</a:t>
            </a:r>
            <a:r>
              <a:rPr lang="en-US" altLang="en-US" dirty="0">
                <a:latin typeface="Arial" panose="020B0604020202020204" pitchFamily="34" charset="0"/>
              </a:rPr>
              <a:t> in a liquid form and in small amounts and more often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But  if they continue to feel unwell, they should delay seeking help.</a:t>
            </a: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differences in management recommendations between the UK and the USA guidelines</a:t>
            </a:r>
            <a:endParaRPr lang="en-US" dirty="0"/>
          </a:p>
          <a:p>
            <a:endParaRPr lang="en-US" dirty="0"/>
          </a:p>
          <a:p>
            <a:r>
              <a:rPr lang="en-US" dirty="0"/>
              <a:t>First of all, the IV fluid recommended in the UK guidelines is 0.9% normal saline only</a:t>
            </a:r>
            <a:endParaRPr lang="en-US" dirty="0"/>
          </a:p>
          <a:p>
            <a:endParaRPr lang="en-US" dirty="0"/>
          </a:p>
          <a:p>
            <a:r>
              <a:rPr lang="en-US" dirty="0"/>
              <a:t>But the American guideline recommends considering half normal saline if the serum sodium is high</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 that is all about DKA</a:t>
            </a:r>
            <a:endParaRPr lang="en-US" altLang="en-US" dirty="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And I would like first to start by clearing some confusion about the terminology of this condition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Which in the past has been given several names including the hyperosmolar non-</a:t>
            </a:r>
            <a:r>
              <a:rPr lang="en-US" altLang="en-US" dirty="0" err="1">
                <a:latin typeface="Arial" panose="020B0604020202020204" pitchFamily="34" charset="0"/>
              </a:rPr>
              <a:t>ketotic</a:t>
            </a:r>
            <a:r>
              <a:rPr lang="en-US" altLang="en-US" dirty="0">
                <a:latin typeface="Arial" panose="020B0604020202020204" pitchFamily="34" charset="0"/>
              </a:rPr>
              <a:t> coma or HONK</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hyperosmolar non-</a:t>
            </a:r>
            <a:r>
              <a:rPr lang="en-US" altLang="en-US" dirty="0" err="1">
                <a:latin typeface="Arial" panose="020B0604020202020204" pitchFamily="34" charset="0"/>
              </a:rPr>
              <a:t>ketotic</a:t>
            </a:r>
            <a:r>
              <a:rPr lang="en-US" altLang="en-US" dirty="0">
                <a:latin typeface="Arial" panose="020B0604020202020204" pitchFamily="34" charset="0"/>
              </a:rPr>
              <a:t> hyperglycemia</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the hyperosmotic hyperglycemic non-</a:t>
            </a:r>
            <a:r>
              <a:rPr lang="en-US" altLang="en-US" dirty="0" err="1">
                <a:latin typeface="Arial" panose="020B0604020202020204" pitchFamily="34" charset="0"/>
              </a:rPr>
              <a:t>ketotic</a:t>
            </a:r>
            <a:r>
              <a:rPr lang="en-US" altLang="en-US" dirty="0">
                <a:latin typeface="Arial" panose="020B0604020202020204" pitchFamily="34" charset="0"/>
              </a:rPr>
              <a:t> state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All these terms should no longer be used, and the term used now is: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hyperosmolar </a:t>
            </a:r>
            <a:r>
              <a:rPr lang="en-US" altLang="en-US" dirty="0" err="1">
                <a:latin typeface="Arial" panose="020B0604020202020204" pitchFamily="34" charset="0"/>
              </a:rPr>
              <a:t>hyperglycemis</a:t>
            </a:r>
            <a:r>
              <a:rPr lang="en-US" altLang="en-US" dirty="0">
                <a:latin typeface="Arial" panose="020B0604020202020204" pitchFamily="34" charset="0"/>
              </a:rPr>
              <a:t> state or HHS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commonest precipitating factors for HHS include </a:t>
            </a:r>
            <a:endParaRPr lang="en-US" dirty="0"/>
          </a:p>
          <a:p>
            <a:endParaRPr lang="en-US" dirty="0"/>
          </a:p>
          <a:p>
            <a:r>
              <a:rPr lang="en-US" dirty="0"/>
              <a:t>First infections, which are the most common cause</a:t>
            </a:r>
            <a:endParaRPr lang="en-US" dirty="0"/>
          </a:p>
          <a:p>
            <a:endParaRPr lang="en-US" dirty="0"/>
          </a:p>
          <a:p>
            <a:r>
              <a:rPr lang="en-US" dirty="0"/>
              <a:t>Discontinuation of insulin or inadequate intake of insulin can also be a factor</a:t>
            </a:r>
            <a:endParaRPr lang="en-US" dirty="0"/>
          </a:p>
          <a:p>
            <a:endParaRPr lang="en-US" dirty="0"/>
          </a:p>
          <a:p>
            <a:r>
              <a:rPr lang="en-US" dirty="0"/>
              <a:t>Sometimes the cause is another serious medical event such as myocardial infarction or a stroke</a:t>
            </a:r>
            <a:endParaRPr lang="en-US" dirty="0"/>
          </a:p>
          <a:p>
            <a:endParaRPr lang="en-US" dirty="0"/>
          </a:p>
          <a:p>
            <a:r>
              <a:rPr lang="en-US" dirty="0"/>
              <a:t>And in some patients, medications that cause hyperglycemia can be the reason such as giving steroids, thiazides or sympathomimetic agents</a:t>
            </a:r>
            <a:endParaRPr lang="en-US" dirty="0"/>
          </a:p>
          <a:p>
            <a:endParaRPr lang="en-US" dirty="0"/>
          </a:p>
          <a:p>
            <a:r>
              <a:rPr lang="en-US" dirty="0"/>
              <a:t>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pathogenesis of HHS is not s well understood as that of DKA b</a:t>
            </a:r>
            <a:endParaRPr lang="en-US" dirty="0"/>
          </a:p>
          <a:p>
            <a:endParaRPr lang="en-US" dirty="0"/>
          </a:p>
          <a:p>
            <a:r>
              <a:rPr lang="en-US" dirty="0"/>
              <a:t>These patients are also relatively insulin-deficient, but it is thought that they have insulin which is just enough to suppress ketogenesis but not enough to prevent the hyperglycemia</a:t>
            </a:r>
            <a:endParaRPr lang="en-US" dirty="0"/>
          </a:p>
          <a:p>
            <a:r>
              <a:rPr lang="en-US" dirty="0"/>
              <a:t>  </a:t>
            </a:r>
            <a:endParaRPr lang="en-US" dirty="0"/>
          </a:p>
          <a:p>
            <a:r>
              <a:rPr lang="en-US" dirty="0"/>
              <a:t>20% of cases of HHS occur in people who are not previously known to have diabetes</a:t>
            </a:r>
            <a:endParaRPr lang="en-US" dirty="0"/>
          </a:p>
          <a:p>
            <a:endParaRPr lang="en-US" dirty="0"/>
          </a:p>
          <a:p>
            <a:r>
              <a:rPr lang="en-US" dirty="0"/>
              <a:t>For those who do not know they have diabetes, they may not recognize the symptoms of hyperglycemia, and as HHS usually occurs in elderly patients who have a reduced thirst mechanism and therefore have a restricted water intake, all these factors increase the severity of the dehydration which is usually much more than that seen in DKA</a:t>
            </a:r>
            <a:endParaRPr lang="en-US" dirty="0"/>
          </a:p>
          <a:p>
            <a:endParaRPr lang="en-US" dirty="0"/>
          </a:p>
          <a:p>
            <a:endParaRPr lang="en-US" dirty="0"/>
          </a:p>
          <a:p>
            <a:endParaRPr lang="en-US" dirty="0"/>
          </a:p>
          <a:p>
            <a:r>
              <a:rPr lang="en-US" dirty="0"/>
              <a:t> </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HHS, there is usually a severe degree of hyperglycemia, </a:t>
            </a:r>
            <a:endParaRPr lang="en-US" dirty="0"/>
          </a:p>
          <a:p>
            <a:endParaRPr lang="en-US" dirty="0"/>
          </a:p>
          <a:p>
            <a:r>
              <a:rPr lang="en-US" dirty="0"/>
              <a:t>This usually leads to increased osmotic diuresis</a:t>
            </a:r>
            <a:endParaRPr lang="en-US" dirty="0"/>
          </a:p>
          <a:p>
            <a:endParaRPr lang="en-US" dirty="0"/>
          </a:p>
          <a:p>
            <a:r>
              <a:rPr lang="en-US" dirty="0"/>
              <a:t>Which leads to renal loss of water in excess of sodium</a:t>
            </a:r>
            <a:endParaRPr lang="en-US" dirty="0"/>
          </a:p>
          <a:p>
            <a:endParaRPr lang="en-US" dirty="0"/>
          </a:p>
          <a:p>
            <a:r>
              <a:rPr lang="en-US" dirty="0"/>
              <a:t>leading to hypernatremia</a:t>
            </a:r>
            <a:endParaRPr lang="en-US" dirty="0"/>
          </a:p>
          <a:p>
            <a:endParaRPr lang="en-US" dirty="0"/>
          </a:p>
          <a:p>
            <a:r>
              <a:rPr lang="en-US" dirty="0"/>
              <a:t>And an increase in plasma osmolality</a:t>
            </a:r>
            <a:endParaRPr lang="en-US" dirty="0"/>
          </a:p>
          <a:p>
            <a:endParaRPr lang="en-US" dirty="0"/>
          </a:p>
          <a:p>
            <a:r>
              <a:rPr lang="en-US" dirty="0"/>
              <a:t>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criteria for the diagnosis of HHS are:</a:t>
            </a:r>
            <a:endParaRPr lang="en-US" dirty="0"/>
          </a:p>
          <a:p>
            <a:endParaRPr lang="en-US" dirty="0"/>
          </a:p>
          <a:p>
            <a:r>
              <a:rPr lang="en-US" dirty="0"/>
              <a:t>First, a high plasma osmolality of more than 320 </a:t>
            </a:r>
            <a:r>
              <a:rPr lang="en-US" dirty="0" err="1"/>
              <a:t>mosol</a:t>
            </a:r>
            <a:r>
              <a:rPr lang="en-US" dirty="0"/>
              <a:t> per kilogram </a:t>
            </a:r>
            <a:endParaRPr lang="en-US" dirty="0"/>
          </a:p>
          <a:p>
            <a:endParaRPr lang="en-US" dirty="0"/>
          </a:p>
          <a:p>
            <a:r>
              <a:rPr lang="en-US" dirty="0"/>
              <a:t>The plasma osmolality is calculated by adding 2 times the plasma sodium + the glucose level in mmol per </a:t>
            </a:r>
            <a:r>
              <a:rPr lang="en-US" dirty="0" err="1"/>
              <a:t>litre</a:t>
            </a:r>
            <a:r>
              <a:rPr lang="en-US" dirty="0"/>
              <a:t>.</a:t>
            </a:r>
            <a:endParaRPr lang="en-US" dirty="0"/>
          </a:p>
          <a:p>
            <a:endParaRPr lang="en-US" dirty="0"/>
          </a:p>
          <a:p>
            <a:r>
              <a:rPr lang="en-US" dirty="0"/>
              <a:t>As I mentioned, the degree of hyperglycemia in HHS is much higher than that in DKA, and the cut-off level for the diagnosis of HHS is a plasma glucose of at least 550 mg per dL.</a:t>
            </a:r>
            <a:endParaRPr lang="en-US" dirty="0"/>
          </a:p>
          <a:p>
            <a:endParaRPr lang="en-US" dirty="0"/>
          </a:p>
          <a:p>
            <a:r>
              <a:rPr lang="en-US" dirty="0"/>
              <a:t>These are the laboratory criteria, but the diagnosis of HHS requires a clinical criteria of a severely dehydrated patient who is generally unwell</a:t>
            </a:r>
            <a:endParaRPr lang="en-US" dirty="0"/>
          </a:p>
          <a:p>
            <a:endParaRPr lang="en-US" dirty="0"/>
          </a:p>
          <a:p>
            <a:r>
              <a:rPr lang="en-US" dirty="0"/>
              <a:t> </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diagnosis of HHS also requires ruling out DKA, </a:t>
            </a:r>
            <a:endParaRPr lang="en-US" dirty="0"/>
          </a:p>
          <a:p>
            <a:endParaRPr lang="en-US" dirty="0"/>
          </a:p>
          <a:p>
            <a:r>
              <a:rPr lang="en-US" dirty="0"/>
              <a:t>And this is by showing that there is no acidosis, confirmed by having a pH level of more than 7.3 or a bicarbonate level of more than 15 mmol/l</a:t>
            </a:r>
            <a:endParaRPr lang="en-US" dirty="0"/>
          </a:p>
          <a:p>
            <a:endParaRPr lang="en-US" dirty="0"/>
          </a:p>
          <a:p>
            <a:r>
              <a:rPr lang="en-US" dirty="0"/>
              <a:t>And there is usually absence of ketones in urine, so the urinary ketones should be negative or maximally one cross positive</a:t>
            </a:r>
            <a:endParaRPr lang="en-US" dirty="0"/>
          </a:p>
          <a:p>
            <a:endParaRPr lang="en-US" dirty="0"/>
          </a:p>
          <a:p>
            <a:r>
              <a:rPr lang="en-US" dirty="0"/>
              <a:t>However, it is also important to  remember that it is occasionally possible to have a mixed picture of HHS and DKA</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terns of investigations for a patient suspected of having HHS, </a:t>
            </a:r>
            <a:endParaRPr lang="en-US" dirty="0"/>
          </a:p>
          <a:p>
            <a:endParaRPr lang="en-US" dirty="0"/>
          </a:p>
          <a:p>
            <a:r>
              <a:rPr lang="en-US" dirty="0"/>
              <a:t>The immediate investigations that are needed to confirm the diagnosis are the plasma glucose</a:t>
            </a:r>
            <a:endParaRPr lang="en-US" dirty="0"/>
          </a:p>
          <a:p>
            <a:endParaRPr lang="en-US" dirty="0"/>
          </a:p>
          <a:p>
            <a:r>
              <a:rPr lang="en-US" dirty="0"/>
              <a:t>We should check sodium to calculate the plasma osmolality using this formula </a:t>
            </a:r>
            <a:endParaRPr lang="en-US" dirty="0"/>
          </a:p>
          <a:p>
            <a:endParaRPr lang="en-US" dirty="0"/>
          </a:p>
          <a:p>
            <a:r>
              <a:rPr lang="en-US" dirty="0"/>
              <a:t>We should also check potassium to guide potassium replacement </a:t>
            </a:r>
            <a:endParaRPr lang="en-US" dirty="0"/>
          </a:p>
          <a:p>
            <a:endParaRPr lang="en-US" dirty="0"/>
          </a:p>
          <a:p>
            <a:r>
              <a:rPr lang="en-US" dirty="0"/>
              <a:t>And urea to assess the degree of dehydration</a:t>
            </a:r>
            <a:endParaRPr lang="en-US" dirty="0"/>
          </a:p>
          <a:p>
            <a:endParaRPr lang="en-US" dirty="0"/>
          </a:p>
          <a:p>
            <a:r>
              <a:rPr lang="en-US" dirty="0"/>
              <a:t>Doing venous pH or venous bicarbonate will be important to rule out acidosis</a:t>
            </a:r>
            <a:endParaRPr lang="en-US" dirty="0"/>
          </a:p>
          <a:p>
            <a:endParaRPr lang="en-US" dirty="0"/>
          </a:p>
          <a:p>
            <a:r>
              <a:rPr lang="en-US" dirty="0"/>
              <a:t>Arterial blood gases are only indicated in critically ill patients</a:t>
            </a:r>
            <a:endParaRPr lang="en-US" dirty="0"/>
          </a:p>
          <a:p>
            <a:endParaRPr lang="en-US" dirty="0"/>
          </a:p>
          <a:p>
            <a:r>
              <a:rPr lang="en-US" dirty="0"/>
              <a:t> And checking urine for ketones is also needed to rule out DKA</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investigations that will also be needed include</a:t>
            </a:r>
            <a:endParaRPr lang="en-US" dirty="0"/>
          </a:p>
          <a:p>
            <a:endParaRPr lang="en-US" dirty="0"/>
          </a:p>
          <a:p>
            <a:r>
              <a:rPr lang="en-US" dirty="0"/>
              <a:t>A complete blood count to look at the white cell count</a:t>
            </a:r>
            <a:endParaRPr lang="en-US" dirty="0"/>
          </a:p>
          <a:p>
            <a:endParaRPr lang="en-US" dirty="0"/>
          </a:p>
          <a:p>
            <a:r>
              <a:rPr lang="en-US" dirty="0"/>
              <a:t>Creatinine to assess renal function</a:t>
            </a:r>
            <a:endParaRPr lang="en-US" dirty="0"/>
          </a:p>
          <a:p>
            <a:endParaRPr lang="en-US" dirty="0"/>
          </a:p>
          <a:p>
            <a:r>
              <a:rPr lang="en-US" dirty="0"/>
              <a:t>Doing a midstream urine to rule out UTU</a:t>
            </a:r>
            <a:endParaRPr lang="en-US" dirty="0"/>
          </a:p>
          <a:p>
            <a:endParaRPr lang="en-US" dirty="0"/>
          </a:p>
          <a:p>
            <a:r>
              <a:rPr lang="en-US" dirty="0"/>
              <a:t>HbA1c will also be helpful to assess whether the hyperglycemia is a truly acute episode or whether it has been </a:t>
            </a:r>
            <a:r>
              <a:rPr lang="en-US" dirty="0" err="1"/>
              <a:t>longstading</a:t>
            </a:r>
            <a:r>
              <a:rPr lang="en-US" dirty="0"/>
              <a:t> </a:t>
            </a:r>
            <a:endParaRPr lang="en-US" dirty="0"/>
          </a:p>
          <a:p>
            <a:endParaRPr lang="en-US" dirty="0"/>
          </a:p>
          <a:p>
            <a:r>
              <a:rPr lang="en-US" dirty="0"/>
              <a:t>And a blood film for malaria may be indicated in some patients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UK guideline recommends changing the IV fluid to dextrose when the glucose level reaches 250 mg/dL whereas the cut-off level for change in the American guideline is 200 mg/dL </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indications for admission to ICU include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the osmolality is very high at above 350 </a:t>
            </a:r>
            <a:r>
              <a:rPr lang="en-US" altLang="en-US" dirty="0" err="1">
                <a:latin typeface="Arial" panose="020B0604020202020204" pitchFamily="34" charset="0"/>
              </a:rPr>
              <a:t>mosol</a:t>
            </a:r>
            <a:r>
              <a:rPr lang="en-US" altLang="en-US" dirty="0">
                <a:latin typeface="Arial" panose="020B0604020202020204" pitchFamily="34" charset="0"/>
              </a:rPr>
              <a:t> per kg</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the sodium is very high at more than 160 mmol/l</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there is reduced level of consciousness with a Glasgow coma scale of less than 10</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if there is hypotension with a systolic blood pressure of less than 90 mmHg</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aims of treatment in HHS include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First replacing the fluid and electrolyte losses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Plasma osmolality should be normalized but very gradually</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should also aim to gradually normalize the plasma glucose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the underling cause for the HHS should be identified and treated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 looking at these targets of treatment more specifically</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plasma osmolality should be reduced by between 3 and 8 </a:t>
            </a:r>
            <a:r>
              <a:rPr lang="en-US" altLang="en-US" dirty="0" err="1">
                <a:latin typeface="Arial" panose="020B0604020202020204" pitchFamily="34" charset="0"/>
              </a:rPr>
              <a:t>mosmol</a:t>
            </a:r>
            <a:r>
              <a:rPr lang="en-US" altLang="en-US" dirty="0">
                <a:latin typeface="Arial" panose="020B0604020202020204" pitchFamily="34" charset="0"/>
              </a:rPr>
              <a:t> per kg every hour</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target for plasma osmolality to be aimed for is less than 315 </a:t>
            </a:r>
            <a:r>
              <a:rPr lang="en-US" altLang="en-US" dirty="0" err="1">
                <a:latin typeface="Arial" panose="020B0604020202020204" pitchFamily="34" charset="0"/>
              </a:rPr>
              <a:t>mosmol</a:t>
            </a:r>
            <a:r>
              <a:rPr lang="en-US" altLang="en-US" dirty="0">
                <a:latin typeface="Arial" panose="020B0604020202020204" pitchFamily="34" charset="0"/>
              </a:rPr>
              <a:t> per kg</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should aim to reduce the plasma glucose by  between 55 and 90 mg per dL</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With a target plasma glucose of between 180 and 250 mg per dL</a:t>
            </a:r>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other goals while we are treating patients with HHS: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These patients are at high risk from arterial and venous thrombosis, so they should be treated by a prophylactic dose of low molecular weight heparin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They are also at risk from neurological </a:t>
            </a:r>
            <a:r>
              <a:rPr lang="en-US" altLang="en-US" dirty="0" err="1">
                <a:latin typeface="Arial" panose="020B0604020202020204" pitchFamily="34" charset="0"/>
              </a:rPr>
              <a:t>complicatiions</a:t>
            </a:r>
            <a:r>
              <a:rPr lang="en-US" altLang="en-US" dirty="0">
                <a:latin typeface="Arial" panose="020B0604020202020204" pitchFamily="34" charset="0"/>
              </a:rPr>
              <a:t> like cerebral oedema and central pontine myelinolysis and these should be prevented by careful fluid replacement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lastly there is a risk of foot ulceration especially in patients who are unconscious and have neuropathy, so foot care is important in these patients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monitoring of the patient includes checking hourly the pulse rate, blood pressure, respiratory rate, fluid input and output and capillary glucose </a:t>
            </a:r>
            <a:endParaRPr lang="en-US" dirty="0"/>
          </a:p>
          <a:p>
            <a:endParaRPr lang="en-US" dirty="0"/>
          </a:p>
          <a:p>
            <a:endParaRPr lang="en-US" dirty="0"/>
          </a:p>
          <a:p>
            <a:r>
              <a:rPr lang="en-US" dirty="0"/>
              <a:t>While checking plasma glucose and sodium to calculate plasma osmolality should be done if possible every 4 hours or as close as possible to that</a:t>
            </a:r>
            <a:endParaRPr lang="en-US" dirty="0"/>
          </a:p>
          <a:p>
            <a:endParaRPr lang="en-US" dirty="0"/>
          </a:p>
          <a:p>
            <a:r>
              <a:rPr lang="en-US" dirty="0"/>
              <a:t>Potassium should also be checked if possible every  4 hours</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Rehydration with IV fluids is the most important element in management of patients with HHS</a:t>
            </a:r>
            <a:endParaRPr lang="en-US" dirty="0"/>
          </a:p>
          <a:p>
            <a:endParaRPr lang="en-US" dirty="0"/>
          </a:p>
          <a:p>
            <a:r>
              <a:rPr lang="en-US" dirty="0"/>
              <a:t>These patients are usually much more dehydrated than those with DKA, with an adult patient who weighs 70 kg usually needing 10 </a:t>
            </a:r>
            <a:r>
              <a:rPr lang="en-US" dirty="0" err="1"/>
              <a:t>litres</a:t>
            </a:r>
            <a:r>
              <a:rPr lang="en-US" dirty="0"/>
              <a:t> of fluid</a:t>
            </a:r>
            <a:endParaRPr lang="en-US" dirty="0"/>
          </a:p>
          <a:p>
            <a:endParaRPr lang="en-US" dirty="0"/>
          </a:p>
          <a:p>
            <a:r>
              <a:rPr lang="en-US" dirty="0"/>
              <a:t>Similar to DKA, the fluid of choice is also normal saline</a:t>
            </a:r>
            <a:endParaRPr lang="en-US" dirty="0"/>
          </a:p>
          <a:p>
            <a:endParaRPr lang="en-US" dirty="0"/>
          </a:p>
          <a:p>
            <a:r>
              <a:rPr lang="en-US" dirty="0"/>
              <a:t>And when the plasma glucose level reaches 250 mg per dL, the fluid should be changes to 10% dextrose and this can be given at a rate of 125 ml per hour</a:t>
            </a:r>
            <a:endParaRPr lang="en-US" dirty="0"/>
          </a:p>
          <a:p>
            <a:endParaRPr lang="en-US" dirty="0"/>
          </a:p>
          <a:p>
            <a:r>
              <a:rPr lang="en-US" dirty="0"/>
              <a:t>It is important to make sure that the fall in sodium is gradual and should not be more than 10 mmol per in per 24 hours</a:t>
            </a:r>
            <a:endParaRPr lang="en-US" dirty="0"/>
          </a:p>
          <a:p>
            <a:endParaRPr lang="en-US" dirty="0"/>
          </a:p>
          <a:p>
            <a:endParaRPr lang="en-US" dirty="0"/>
          </a:p>
          <a:p>
            <a:endParaRPr lang="en-US" dirty="0"/>
          </a:p>
          <a:p>
            <a:endParaRPr lang="en-US" dirty="0"/>
          </a:p>
          <a:p>
            <a:endParaRPr lang="en-US" dirty="0"/>
          </a:p>
          <a:p>
            <a:r>
              <a:rPr lang="en-US" dirty="0"/>
              <a:t> </a:t>
            </a:r>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Again this is a suggested guide for the rate of IV fluid replacement which may be suitable for most adult patients with HHS</a:t>
            </a:r>
            <a:endParaRPr lang="en-US" dirty="0"/>
          </a:p>
          <a:p>
            <a:endParaRPr lang="en-US" dirty="0"/>
          </a:p>
          <a:p>
            <a:r>
              <a:rPr lang="en-US" dirty="0"/>
              <a:t>One </a:t>
            </a:r>
            <a:r>
              <a:rPr lang="en-US" dirty="0" err="1"/>
              <a:t>litre</a:t>
            </a:r>
            <a:r>
              <a:rPr lang="en-US" dirty="0"/>
              <a:t> should be given over one hour</a:t>
            </a:r>
            <a:endParaRPr lang="en-US" dirty="0"/>
          </a:p>
          <a:p>
            <a:endParaRPr lang="en-US" dirty="0"/>
          </a:p>
          <a:p>
            <a:r>
              <a:rPr lang="en-US" dirty="0"/>
              <a:t>Then 2 </a:t>
            </a:r>
            <a:r>
              <a:rPr lang="en-US" dirty="0" err="1"/>
              <a:t>litres</a:t>
            </a:r>
            <a:r>
              <a:rPr lang="en-US" dirty="0"/>
              <a:t> to be given over 2 hours each</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err="1"/>
              <a:t>Ane</a:t>
            </a:r>
            <a:r>
              <a:rPr lang="en-US" dirty="0"/>
              <a:t> then 2 </a:t>
            </a:r>
            <a:r>
              <a:rPr lang="en-US" dirty="0" err="1"/>
              <a:t>litres</a:t>
            </a:r>
            <a:r>
              <a:rPr lang="en-US" dirty="0"/>
              <a:t> to be given over 4 hours each</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of course these rates are a general guide, and the rate should be adjusted according to clinical assessment of the severity of fluid deficit</a:t>
            </a:r>
            <a:endParaRPr lang="en-US" dirty="0"/>
          </a:p>
          <a:p>
            <a:endParaRPr lang="en-US" dirty="0"/>
          </a:p>
          <a:p>
            <a:r>
              <a:rPr lang="en-US" dirty="0"/>
              <a:t>So for patients who have a systolic BP&lt;90 mmHg at presentation, 500 ml saline should be given over 10-15 minutes and should be repeated if systolic BP is still below 90 mmHg</a:t>
            </a:r>
            <a:endParaRPr lang="en-US" dirty="0"/>
          </a:p>
          <a:p>
            <a:endParaRPr lang="en-US" dirty="0"/>
          </a:p>
          <a:p>
            <a:r>
              <a:rPr lang="en-US" dirty="0"/>
              <a:t>Caution should be exercised in those who have cardiac or renal impairment</a:t>
            </a:r>
            <a:endParaRPr lang="en-US" dirty="0"/>
          </a:p>
          <a:p>
            <a:endParaRPr lang="en-US" dirty="0"/>
          </a:p>
          <a:p>
            <a:r>
              <a:rPr lang="en-US" dirty="0"/>
              <a:t>And in these cases, a urinary catheter may be needed so as to monitor the urine output</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And similar to the DKA guidelines, the recommendation for potassium replacement will depend on whether the result of plasma potassium is immediately available or not:</a:t>
            </a:r>
            <a:endParaRPr lang="en-US" dirty="0"/>
          </a:p>
          <a:p>
            <a:endParaRPr lang="en-US" dirty="0"/>
          </a:p>
          <a:p>
            <a:endParaRPr lang="en-US" dirty="0"/>
          </a:p>
          <a:p>
            <a:r>
              <a:rPr lang="en-US" dirty="0"/>
              <a:t>If we are able to get a plasma potassium done and the result available quickly, we should follow these recommendations from the joint British societies guideline</a:t>
            </a:r>
            <a:endParaRPr lang="en-US" dirty="0"/>
          </a:p>
          <a:p>
            <a:endParaRPr lang="en-US" dirty="0"/>
          </a:p>
          <a:p>
            <a:r>
              <a:rPr lang="en-US" dirty="0"/>
              <a:t>If the potassium level on admission is more than 5.5 mmol/l, no potassium is added to the saline fluid</a:t>
            </a:r>
            <a:endParaRPr lang="en-US" dirty="0"/>
          </a:p>
          <a:p>
            <a:endParaRPr lang="en-US" dirty="0"/>
          </a:p>
          <a:p>
            <a:r>
              <a:rPr lang="en-US" dirty="0"/>
              <a:t>If the level is between 3.3 and 5.5 mmol/l, 20 mmol of potassium chloride should be added to each 500 ml bag of normal saline </a:t>
            </a:r>
            <a:endParaRPr lang="en-US" dirty="0"/>
          </a:p>
          <a:p>
            <a:endParaRPr lang="en-US" dirty="0"/>
          </a:p>
          <a:p>
            <a:endParaRPr lang="en-US" dirty="0"/>
          </a:p>
          <a:p>
            <a:r>
              <a:rPr lang="en-US" dirty="0"/>
              <a:t>And if potassium is very low at less than 3.3 mmol/l, two measures should be taken, first, we should consider increasing the rate of the infusion of the fluid containing potassium </a:t>
            </a:r>
            <a:endParaRPr lang="en-US" dirty="0"/>
          </a:p>
          <a:p>
            <a:endParaRPr lang="en-US" dirty="0"/>
          </a:p>
          <a:p>
            <a:r>
              <a:rPr lang="en-US" dirty="0"/>
              <a:t>And in this situation also insulin should be withheld until the potassium has risen to above 3.3 mmol/L as giving insulin will cause further lowering of potassium which can cause life-</a:t>
            </a:r>
            <a:r>
              <a:rPr lang="en-US" dirty="0" err="1"/>
              <a:t>threateneing</a:t>
            </a:r>
            <a:r>
              <a:rPr lang="en-US" dirty="0"/>
              <a:t> arrhythmias.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case the plasma potassium result is not available on admission, the safe course of action is to give the first two bags without added potassium</a:t>
            </a:r>
            <a:endParaRPr lang="en-US" dirty="0"/>
          </a:p>
          <a:p>
            <a:endParaRPr lang="en-US" dirty="0"/>
          </a:p>
          <a:p>
            <a:r>
              <a:rPr lang="en-US" dirty="0"/>
              <a:t>And once the result of potassium is known, then one can follow the recommendations in the table I just showed </a:t>
            </a:r>
            <a:endParaRPr lang="en-US" dirty="0"/>
          </a:p>
          <a:p>
            <a:endParaRPr lang="en-US" dirty="0"/>
          </a:p>
          <a:p>
            <a:r>
              <a:rPr lang="en-US" dirty="0"/>
              <a:t> </a:t>
            </a:r>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UK guideline does not recommend an IV bolus of insulin before starting IV insulin infusion whereas this is recommended in the American guideline</a:t>
            </a:r>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situation regarding insulin therapy in HHS is a little different from DKA</a:t>
            </a:r>
            <a:endParaRPr lang="en-US" dirty="0"/>
          </a:p>
          <a:p>
            <a:endParaRPr lang="en-US" dirty="0"/>
          </a:p>
          <a:p>
            <a:r>
              <a:rPr lang="en-US" dirty="0"/>
              <a:t>Here, it is expected that IV fluid replacement alone without insulin will result in lowering of glucose levels</a:t>
            </a:r>
            <a:endParaRPr lang="en-US" dirty="0"/>
          </a:p>
          <a:p>
            <a:endParaRPr lang="en-US" dirty="0"/>
          </a:p>
          <a:p>
            <a:r>
              <a:rPr lang="en-US" dirty="0"/>
              <a:t>And in HHS, it is recommended that insulin therapy should only be started in these situations:</a:t>
            </a:r>
            <a:endParaRPr lang="en-US" dirty="0"/>
          </a:p>
          <a:p>
            <a:endParaRPr lang="en-US" dirty="0"/>
          </a:p>
          <a:p>
            <a:r>
              <a:rPr lang="en-US" dirty="0"/>
              <a:t>First, if the rate of plasma glucose fall is less than the expected rate of 55 mg per dL per hour</a:t>
            </a:r>
            <a:endParaRPr lang="en-US" dirty="0"/>
          </a:p>
          <a:p>
            <a:endParaRPr lang="en-US" dirty="0"/>
          </a:p>
          <a:p>
            <a:r>
              <a:rPr lang="en-US" dirty="0"/>
              <a:t>Or if there are urinary ketones more than 2 crosses, which means the patient has a mixed picture of ketoacidosis and HHS</a:t>
            </a:r>
            <a:endParaRPr lang="en-US" dirty="0"/>
          </a:p>
          <a:p>
            <a:endParaRPr lang="en-US" dirty="0"/>
          </a:p>
          <a:p>
            <a:r>
              <a:rPr lang="en-US" dirty="0"/>
              <a:t>When insulin is given, the aim is to reduce plasma plasma glucose by between 55 and 90 mg per dL</a:t>
            </a:r>
            <a:endParaRPr lang="en-US" dirty="0"/>
          </a:p>
          <a:p>
            <a:endParaRPr lang="en-US" dirty="0"/>
          </a:p>
          <a:p>
            <a:r>
              <a:rPr lang="en-US" dirty="0"/>
              <a:t>And the target is to maintain plasma glucose between 180 and 250 mg per dL</a:t>
            </a:r>
            <a:endParaRPr lang="en-US" dirty="0"/>
          </a:p>
          <a:p>
            <a:endParaRPr lang="en-US" dirty="0"/>
          </a:p>
          <a:p>
            <a:r>
              <a:rPr lang="en-US" dirty="0"/>
              <a:t> </a:t>
            </a:r>
            <a:endParaRPr lang="en-US" dirty="0"/>
          </a:p>
          <a:p>
            <a:endParaRPr lang="en-US" dirty="0"/>
          </a:p>
          <a:p>
            <a:endParaRPr lang="en-US" dirty="0"/>
          </a:p>
          <a:p>
            <a:r>
              <a:rPr lang="en-US" dirty="0"/>
              <a:t> </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similar to DKA, the recommendation to follow will depend on whether a syringe infusion pump is available which is the ideal situation or whether it is not available</a:t>
            </a:r>
            <a:endParaRPr lang="en-US" dirty="0"/>
          </a:p>
          <a:p>
            <a:endParaRPr lang="en-US" dirty="0"/>
          </a:p>
          <a:p>
            <a:r>
              <a:rPr lang="en-US" dirty="0"/>
              <a:t>If a syringe infusion pump is available, then insulin should be given by IV infusion</a:t>
            </a:r>
            <a:endParaRPr lang="en-US" dirty="0"/>
          </a:p>
          <a:p>
            <a:endParaRPr lang="en-US" dirty="0"/>
          </a:p>
          <a:p>
            <a:r>
              <a:rPr lang="en-US" dirty="0"/>
              <a:t>The insulin used for IV infusion is usually soluble insulin and this is prepared by adding 50 units to 50 ml of normal saline, which gives a concentration of 1 unit per ml.</a:t>
            </a:r>
            <a:endParaRPr lang="en-US" dirty="0"/>
          </a:p>
          <a:p>
            <a:endParaRPr lang="en-US" dirty="0"/>
          </a:p>
          <a:p>
            <a:r>
              <a:rPr lang="en-US" dirty="0"/>
              <a:t>This should be given through a separate IV line to that used for the IV fluid replacement and the solution should be changes at leas6 every 6 hours</a:t>
            </a:r>
            <a:endParaRPr lang="en-US" dirty="0"/>
          </a:p>
          <a:p>
            <a:endParaRPr lang="en-US" dirty="0"/>
          </a:p>
          <a:p>
            <a:endParaRPr lang="en-US" dirty="0"/>
          </a:p>
          <a:p>
            <a:r>
              <a:rPr lang="en-US" dirty="0"/>
              <a:t>The infusion should be at a fixed rate of 0.05 unit per kilogram per hour which can be based on estimating the patient’s weight, so for example an 80 kg person can have the insulin infusion at a rate of 8 units per hour, which is a lower rate than that used in patients with DKA because patients with HHS usually need less insulin than those with DKA.</a:t>
            </a:r>
            <a:endParaRPr lang="en-US" dirty="0"/>
          </a:p>
          <a:p>
            <a:endParaRPr lang="en-US" dirty="0"/>
          </a:p>
          <a:p>
            <a:r>
              <a:rPr lang="en-US" dirty="0"/>
              <a:t> </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syringe infusion pump is not available, the alternative method is to give insulin through the subcutaneous route </a:t>
            </a:r>
            <a:endParaRPr lang="en-US" dirty="0"/>
          </a:p>
          <a:p>
            <a:endParaRPr lang="en-US" dirty="0"/>
          </a:p>
          <a:p>
            <a:r>
              <a:rPr lang="en-US" dirty="0"/>
              <a:t>And here the soluble human insulin should be given at a dose of 0.05 unit per kilogram every hour, or alternatively it can be given every 2 hours at a dose of 0.1 units per kg every 2 hours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a:t>And when the glucose level reaches 250 mg per dL, the dose of subcutaneous insulin should be reduced to 0.025 unit per kg per hour</a:t>
            </a:r>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important to identify and treat the underlying cause of HHS, infection is a common cause, so a source of infection should be looked for carefully by first taking a good history and performing examination and then direct investigations accordingly such as doing urine culture or a blood film for malaria  </a:t>
            </a:r>
            <a:endParaRPr lang="en-US" dirty="0"/>
          </a:p>
          <a:p>
            <a:endParaRPr lang="en-US" dirty="0"/>
          </a:p>
          <a:p>
            <a:r>
              <a:rPr lang="en-US" dirty="0"/>
              <a:t>To prevent thrombosis, a prophylactic dose of low molecular weight heparin should be given</a:t>
            </a:r>
            <a:endParaRPr lang="en-US" dirty="0"/>
          </a:p>
          <a:p>
            <a:endParaRPr lang="en-US" dirty="0"/>
          </a:p>
          <a:p>
            <a:r>
              <a:rPr lang="en-US" dirty="0"/>
              <a:t>And one should also take measures to avoid pressure on feet, this is especially important in those who already have neuropathy or peripheral vascular disease</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Resolution from HHS is defined when these criteria are satisfied:</a:t>
            </a:r>
            <a:endParaRPr lang="en-US" dirty="0"/>
          </a:p>
          <a:p>
            <a:endParaRPr lang="en-US" dirty="0"/>
          </a:p>
          <a:p>
            <a:endParaRPr lang="en-US" dirty="0"/>
          </a:p>
          <a:p>
            <a:r>
              <a:rPr lang="en-US" dirty="0"/>
              <a:t>And the patient should be fully conscious</a:t>
            </a:r>
            <a:endParaRPr lang="en-US" dirty="0"/>
          </a:p>
          <a:p>
            <a:endParaRPr lang="en-US" dirty="0"/>
          </a:p>
          <a:p>
            <a:r>
              <a:rPr lang="en-US" dirty="0"/>
              <a:t>Should be well-hydrated</a:t>
            </a:r>
            <a:endParaRPr lang="en-US" dirty="0"/>
          </a:p>
          <a:p>
            <a:endParaRPr lang="en-US" dirty="0"/>
          </a:p>
          <a:p>
            <a:r>
              <a:rPr lang="en-US" dirty="0"/>
              <a:t>Should be able to eat and drink </a:t>
            </a:r>
            <a:endParaRPr lang="en-US" dirty="0"/>
          </a:p>
          <a:p>
            <a:endParaRPr lang="en-US" dirty="0"/>
          </a:p>
          <a:p>
            <a:r>
              <a:rPr lang="en-US" dirty="0"/>
              <a:t>And the plasma osmolality should be less than 315 </a:t>
            </a:r>
            <a:r>
              <a:rPr lang="en-US" dirty="0" err="1"/>
              <a:t>mosmol</a:t>
            </a:r>
            <a:r>
              <a:rPr lang="en-US" dirty="0"/>
              <a:t> per kg</a:t>
            </a:r>
            <a:endParaRPr lang="en-US" dirty="0"/>
          </a:p>
          <a:p>
            <a:endParaRPr lang="en-US" dirty="0"/>
          </a:p>
          <a:p>
            <a:endParaRPr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recovery from HHS, a decision should be made about the treatment for diabetes</a:t>
            </a:r>
            <a:endParaRPr lang="en-US" dirty="0"/>
          </a:p>
          <a:p>
            <a:endParaRPr lang="en-US" dirty="0"/>
          </a:p>
          <a:p>
            <a:r>
              <a:rPr lang="en-US" dirty="0"/>
              <a:t>So for those who are already on insulin, they should be restarted on their usual insulin regime</a:t>
            </a:r>
            <a:endParaRPr lang="en-US" dirty="0"/>
          </a:p>
          <a:p>
            <a:endParaRPr lang="en-US" dirty="0"/>
          </a:p>
          <a:p>
            <a:r>
              <a:rPr lang="en-US" dirty="0"/>
              <a:t>For those who were previously on diet or oral hypoglycemic drugs, if they return to their baseline situation and if their previous diabetes control was satisfactory, they can actually go back to their usual treatment  </a:t>
            </a:r>
            <a:endParaRPr lang="en-US" dirty="0"/>
          </a:p>
          <a:p>
            <a:endParaRPr lang="en-US" dirty="0"/>
          </a:p>
          <a:p>
            <a:r>
              <a:rPr lang="en-US" dirty="0"/>
              <a:t>For those who are newly diagnosed with diabetes, a decision should be made on the appropriate treatment, depending on their overall clinical condition and the HbA1c level  </a:t>
            </a:r>
            <a:endParaRPr lang="en-US" dirty="0"/>
          </a:p>
          <a:p>
            <a:endParaRPr lang="en-US" dirty="0"/>
          </a:p>
          <a:p>
            <a:r>
              <a:rPr lang="en-US" dirty="0"/>
              <a:t>Patients who have been admitted with HHS should also receive education to reduce the risk of it happening again</a:t>
            </a:r>
            <a:endParaRPr lang="en-US" dirty="0"/>
          </a:p>
          <a:p>
            <a:endParaRPr lang="en-US" dirty="0"/>
          </a:p>
          <a:p>
            <a:r>
              <a:rPr lang="en-US" dirty="0"/>
              <a:t>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D2C26F-0C24-CA44-BA53-DD66E5071869}" type="slidenum">
              <a:rPr lang="en-US" smtClean="0"/>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47A0D-FD44-6B4B-A325-7ED45E4D045C}" type="slidenum">
              <a:rPr lang="en-GB" altLang="en-US"/>
            </a:fld>
            <a:endParaRPr lang="en-GB" altLang="en-US"/>
          </a:p>
        </p:txBody>
      </p:sp>
      <p:sp>
        <p:nvSpPr>
          <p:cNvPr id="27650"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E3343D-BBF1-004A-81AE-588B11D37152}" type="slidenum">
              <a:rPr lang="en-GB" altLang="en-US" sz="1200">
                <a:ea typeface="MS PGothic" panose="020B0600070205080204" pitchFamily="34" charset="-128"/>
                <a:cs typeface="Times New Roman" panose="02020603050405020304" pitchFamily="18" charset="0"/>
              </a:rPr>
            </a:fld>
            <a:endParaRPr lang="en-GB" altLang="en-US" sz="1200">
              <a:ea typeface="MS PGothic" panose="020B0600070205080204" pitchFamily="34" charset="-128"/>
              <a:cs typeface="Times New Roman" panose="02020603050405020304" pitchFamily="18" charset="0"/>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dirty="0">
                <a:latin typeface="Arial" panose="020B0604020202020204" pitchFamily="34" charset="0"/>
              </a:rPr>
              <a:t>And here the first priority, especially in women with type 1 diabetes, is to rule out DKA </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latin typeface="Arial" panose="020B0604020202020204" pitchFamily="34" charset="0"/>
            </a:endParaRPr>
          </a:p>
          <a:p>
            <a:pPr eaLnBrk="1" hangingPunct="1"/>
            <a:r>
              <a:rPr lang="en-US" altLang="en-US" dirty="0">
                <a:latin typeface="Arial" panose="020B0604020202020204" pitchFamily="34" charset="0"/>
              </a:rPr>
              <a:t>And if DKA  is confirmed, they should be managed along the lines of the DKA protocol I mentioned before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480E-6B78-5F44-AF06-D0A84C0C2673}"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Once DKA has been ruled out, the next priority after this is to make a decision on whether the patient can be treated as out-patient or will  need to be admitted to hospital</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the patient is clinically unwell, vomiting and unable to take orally, they need to be admitted to be stabilized in hospital      </a:t>
            </a:r>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DF82ED50-2D88-9A4C-8DD6-7C73BA60F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DF82ED50-2D88-9A4C-8DD6-7C73BA60F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DF82ED50-2D88-9A4C-8DD6-7C73BA60F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smtClean="0"/>
            </a:lvl1pPr>
          </a:lstStyle>
          <a:p>
            <a:pPr>
              <a:defRPr/>
            </a:pPr>
            <a:fld id="{6668CDA4-2DD6-4A33-9A70-00806B6DAE4B}" type="slidenum">
              <a:rPr lang="en-GB" altLang="en-US"/>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457201" y="1866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endParaRPr lang="en-CA" dirty="0"/>
          </a:p>
          <a:p>
            <a:pPr lvl="1"/>
            <a:r>
              <a:rPr lang="en-CA" dirty="0"/>
              <a:t>Second level</a:t>
            </a:r>
            <a:endParaRPr lang="en-CA" dirty="0"/>
          </a:p>
          <a:p>
            <a:pPr lvl="2"/>
            <a:r>
              <a:rPr lang="en-CA" dirty="0"/>
              <a:t>Third level</a:t>
            </a:r>
            <a:endParaRPr lang="en-CA" dirty="0"/>
          </a:p>
          <a:p>
            <a:pPr lvl="3"/>
            <a:r>
              <a:rPr lang="en-CA" dirty="0"/>
              <a:t>Fourth level</a:t>
            </a:r>
            <a:endParaRPr lang="en-CA" dirty="0"/>
          </a:p>
          <a:p>
            <a:pPr lvl="4"/>
            <a:r>
              <a:rPr lang="en-CA" dirty="0"/>
              <a:t>Fifth level</a:t>
            </a:r>
            <a:endParaRPr lang="en-US" dirty="0"/>
          </a:p>
        </p:txBody>
      </p:sp>
      <p:sp>
        <p:nvSpPr>
          <p:cNvPr id="6" name="Content Placeholder 5"/>
          <p:cNvSpPr>
            <a:spLocks noGrp="1"/>
          </p:cNvSpPr>
          <p:nvPr>
            <p:ph sz="quarter" idx="4"/>
          </p:nvPr>
        </p:nvSpPr>
        <p:spPr>
          <a:xfrm>
            <a:off x="4645026" y="1866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endParaRPr lang="en-CA" dirty="0"/>
          </a:p>
          <a:p>
            <a:pPr lvl="1"/>
            <a:r>
              <a:rPr lang="en-CA" dirty="0"/>
              <a:t>Second level</a:t>
            </a:r>
            <a:endParaRPr lang="en-CA" dirty="0"/>
          </a:p>
          <a:p>
            <a:pPr lvl="2"/>
            <a:r>
              <a:rPr lang="en-CA" dirty="0"/>
              <a:t>Third level</a:t>
            </a:r>
            <a:endParaRPr lang="en-CA" dirty="0"/>
          </a:p>
          <a:p>
            <a:pPr lvl="3"/>
            <a:r>
              <a:rPr lang="en-CA" dirty="0"/>
              <a:t>Fourth level</a:t>
            </a:r>
            <a:endParaRPr lang="en-CA" dirty="0"/>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fld id="{80459236-9567-3F49-9F0B-B164CD1F4BAB}" type="slidenum">
              <a:rPr lang="en-US" altLang="en-US"/>
            </a:fld>
            <a:endParaRPr lang="en-US" altLang="en-US"/>
          </a:p>
        </p:txBody>
      </p:sp>
      <p:sp>
        <p:nvSpPr>
          <p:cNvPr id="8"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lstStyle>
            <a:lvl1pPr>
              <a:defRPr sz="1700"/>
            </a:lvl1pPr>
          </a:lstStyle>
          <a:p>
            <a:fld id="{DF118ED1-D2DD-244E-AB8C-894F2ADDDA1C}" type="datetimeFigureOut">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a:t>Click to edit Master title style</a:t>
            </a:r>
            <a:endParaRPr lang="ar-EG"/>
          </a:p>
        </p:txBody>
      </p:sp>
      <p:sp>
        <p:nvSpPr>
          <p:cNvPr id="3" name="Content Placeholder 2"/>
          <p:cNvSpPr>
            <a:spLocks noGrp="1"/>
          </p:cNvSpPr>
          <p:nvPr>
            <p:ph sz="half" idx="1"/>
          </p:nvPr>
        </p:nvSpPr>
        <p:spPr>
          <a:xfrm>
            <a:off x="457200" y="1066800"/>
            <a:ext cx="4038600" cy="5059363"/>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ar-EG" dirty="0"/>
          </a:p>
        </p:txBody>
      </p:sp>
      <p:sp>
        <p:nvSpPr>
          <p:cNvPr id="4" name="Text Placeholder 3"/>
          <p:cNvSpPr>
            <a:spLocks noGrp="1"/>
          </p:cNvSpPr>
          <p:nvPr>
            <p:ph type="body" sz="half" idx="2"/>
          </p:nvPr>
        </p:nvSpPr>
        <p:spPr>
          <a:xfrm>
            <a:off x="4648200" y="1066800"/>
            <a:ext cx="4038600" cy="5059363"/>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ar-EG" dirty="0"/>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BA68902F-F6E2-1A49-9C4A-85C5A92C7274}"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F53565EF-6320-784C-9CAE-EFF232CA51D4}" type="slidenum">
              <a:rPr lang="en-GB" altLang="en-US"/>
            </a:fld>
            <a:endParaRPr lang="en-GB"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endParaRPr lang="en-U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DF82ED50-2D88-9A4C-8DD6-7C73BA60F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DF82ED50-2D88-9A4C-8DD6-7C73BA60F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DF82ED50-2D88-9A4C-8DD6-7C73BA60F6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4629151" y="2505075"/>
            <a:ext cx="3887391"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DF82ED50-2D88-9A4C-8DD6-7C73BA60F63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DF82ED50-2D88-9A4C-8DD6-7C73BA60F63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2ED50-2D88-9A4C-8DD6-7C73BA60F63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DF82ED50-2D88-9A4C-8DD6-7C73BA60F6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DF82ED50-2D88-9A4C-8DD6-7C73BA60F6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FF371-9D28-BA4A-9C75-17B863CF937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2ED50-2D88-9A4C-8DD6-7C73BA60F63D}" type="datetimeFigureOut">
              <a:rPr lang="en-US" smtClean="0"/>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FF371-9D28-BA4A-9C75-17B863CF937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5" Type="http://schemas.openxmlformats.org/officeDocument/2006/relationships/notesSlide" Target="../notesSlides/notesSlide108.xml"/><Relationship Id="rId4" Type="http://schemas.openxmlformats.org/officeDocument/2006/relationships/slideLayout" Target="../slideLayouts/slideLayout1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09.xml.rels><?xml version="1.0" encoding="UTF-8" standalone="yes"?>
<Relationships xmlns="http://schemas.openxmlformats.org/package/2006/relationships"><Relationship Id="rId5" Type="http://schemas.openxmlformats.org/officeDocument/2006/relationships/notesSlide" Target="../notesSlides/notesSlide109.xml"/><Relationship Id="rId4" Type="http://schemas.openxmlformats.org/officeDocument/2006/relationships/slideLayout" Target="../slideLayouts/slideLayout1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5" Type="http://schemas.openxmlformats.org/officeDocument/2006/relationships/notesSlide" Target="../notesSlides/notesSlide110.xml"/><Relationship Id="rId4" Type="http://schemas.openxmlformats.org/officeDocument/2006/relationships/slideLayout" Target="../slideLayouts/slideLayout1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8" Type="http://schemas.openxmlformats.org/officeDocument/2006/relationships/notesSlide" Target="../notesSlides/notesSlide112.xml"/><Relationship Id="rId7"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7.jpeg"/></Relationships>
</file>

<file path=ppt/slides/_rels/slide1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5.jpe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24.jpeg"/><Relationship Id="rId2" Type="http://schemas.openxmlformats.org/officeDocument/2006/relationships/image" Target="../media/image19.jpeg"/><Relationship Id="rId10" Type="http://schemas.openxmlformats.org/officeDocument/2006/relationships/notesSlide" Target="../notesSlides/notesSlide113.xml"/><Relationship Id="rId1" Type="http://schemas.openxmlformats.org/officeDocument/2006/relationships/image" Target="../media/image17.jpeg"/></Relationships>
</file>

<file path=ppt/slides/_rels/slide114.xml.rels><?xml version="1.0" encoding="UTF-8" standalone="yes"?>
<Relationships xmlns="http://schemas.openxmlformats.org/package/2006/relationships"><Relationship Id="rId7" Type="http://schemas.openxmlformats.org/officeDocument/2006/relationships/notesSlide" Target="../notesSlides/notesSlide114.xml"/><Relationship Id="rId6"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17.jpeg"/></Relationships>
</file>

<file path=ppt/slides/_rels/slide115.xml.rels><?xml version="1.0" encoding="UTF-8" standalone="yes"?>
<Relationships xmlns="http://schemas.openxmlformats.org/package/2006/relationships"><Relationship Id="rId5" Type="http://schemas.openxmlformats.org/officeDocument/2006/relationships/notesSlide" Target="../notesSlides/notesSlide115.xml"/><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17.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3.xml"/><Relationship Id="rId1" Type="http://schemas.openxmlformats.org/officeDocument/2006/relationships/image" Target="../media/image32.jpeg"/></Relationships>
</file>

<file path=ppt/slides/_rels/slide117.xml.rels><?xml version="1.0" encoding="UTF-8" standalone="yes"?>
<Relationships xmlns="http://schemas.openxmlformats.org/package/2006/relationships"><Relationship Id="rId4" Type="http://schemas.openxmlformats.org/officeDocument/2006/relationships/notesSlide" Target="../notesSlides/notesSlide117.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17.jpe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1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image" Target="../media/image1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4" Type="http://schemas.openxmlformats.org/officeDocument/2006/relationships/notesSlide" Target="../notesSlides/notesSlide90.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 y="704538"/>
            <a:ext cx="9144000" cy="3882451"/>
          </a:xfrm>
          <a:prstGeom prst="rect">
            <a:avLst/>
          </a:prstGeom>
        </p:spPr>
        <p:txBody>
          <a:bodyPr vert="horz" lIns="0" tIns="0" rIns="0" bIns="0" rtlCol="0" anchor="ctr">
            <a:noAutofit/>
          </a:bodyPr>
          <a:lstStyle>
            <a:lvl1pPr algn="l" defTabSz="914400" rtl="0" eaLnBrk="1" latinLnBrk="0" hangingPunct="1">
              <a:spcBef>
                <a:spcPct val="0"/>
              </a:spcBef>
              <a:buNone/>
              <a:defRPr kumimoji="0" lang="en-GB" sz="2800" b="0" i="0" u="none" strike="noStrike" kern="1200" cap="none" spc="0" normalizeH="0" baseline="0" noProof="0" smtClean="0">
                <a:ln>
                  <a:noFill/>
                </a:ln>
                <a:solidFill>
                  <a:schemeClr val="tx1">
                    <a:lumMod val="65000"/>
                    <a:lumOff val="35000"/>
                  </a:schemeClr>
                </a:solidFill>
                <a:effectLst/>
                <a:uLnTx/>
                <a:uFillTx/>
                <a:latin typeface="+mj-lt"/>
                <a:ea typeface="+mj-ea"/>
                <a:cs typeface="+mj-cs"/>
              </a:defRPr>
            </a:lvl1pPr>
          </a:lstStyle>
          <a:p>
            <a:pPr algn="ctr"/>
            <a:endParaRPr lang="en-US" altLang="en-US" sz="6000" b="1" dirty="0">
              <a:latin typeface="Arial" panose="020B0604020202020204" pitchFamily="34" charset="0"/>
              <a:cs typeface="Arial" panose="020B0604020202020204" pitchFamily="34" charset="0"/>
            </a:endParaRPr>
          </a:p>
          <a:p>
            <a:pPr algn="ctr"/>
            <a:endParaRPr lang="en-US" altLang="en-US" sz="6000" b="1" dirty="0">
              <a:latin typeface="Arial" panose="020B0604020202020204" pitchFamily="34" charset="0"/>
              <a:cs typeface="Arial" panose="020B0604020202020204" pitchFamily="34" charset="0"/>
            </a:endParaRPr>
          </a:p>
          <a:p>
            <a:pPr algn="ctr"/>
            <a:r>
              <a:rPr lang="en-US" altLang="en-US" sz="6000" b="1" dirty="0">
                <a:latin typeface="Arial" panose="020B0604020202020204" pitchFamily="34" charset="0"/>
                <a:cs typeface="Arial" panose="020B0604020202020204" pitchFamily="34" charset="0"/>
              </a:rPr>
              <a:t>Management of Diabetes Emergencies</a:t>
            </a:r>
            <a:endParaRPr lang="en-US" altLang="en-US" sz="6000" b="1" dirty="0">
              <a:latin typeface="Arial" panose="020B0604020202020204" pitchFamily="34" charset="0"/>
              <a:cs typeface="Arial" panose="020B0604020202020204" pitchFamily="34" charset="0"/>
            </a:endParaRPr>
          </a:p>
          <a:p>
            <a:pPr algn="ctr"/>
            <a:endParaRPr lang="en-US" altLang="en-US" sz="6000" b="1" dirty="0">
              <a:latin typeface="Arial" panose="020B0604020202020204" pitchFamily="34" charset="0"/>
              <a:cs typeface="Arial" panose="020B0604020202020204" pitchFamily="34" charset="0"/>
            </a:endParaRPr>
          </a:p>
          <a:p>
            <a:pPr algn="ctr"/>
            <a:r>
              <a:rPr lang="en-US" altLang="en-US" sz="6000" b="1" dirty="0">
                <a:latin typeface="Arial" panose="020B0604020202020204" pitchFamily="34" charset="0"/>
                <a:cs typeface="Arial" panose="020B0604020202020204" pitchFamily="34" charset="0"/>
              </a:rPr>
              <a:t>DR H M ABDELRAHIM</a:t>
            </a:r>
            <a:endParaRPr lang="en-US" altLang="en-US" sz="6000" b="1" dirty="0">
              <a:latin typeface="Arial" panose="020B0604020202020204" pitchFamily="34" charset="0"/>
              <a:cs typeface="Arial" panose="020B0604020202020204" pitchFamily="34" charset="0"/>
            </a:endParaRPr>
          </a:p>
          <a:p>
            <a:pPr algn="ctr"/>
            <a:endParaRPr lang="en-US" altLang="en-US" sz="6000" b="1" dirty="0">
              <a:latin typeface="Arial" panose="020B0604020202020204" pitchFamily="34" charset="0"/>
              <a:cs typeface="Arial" panose="020B0604020202020204" pitchFamily="34" charset="0"/>
            </a:endParaRPr>
          </a:p>
          <a:p>
            <a:pPr algn="ctr"/>
            <a:br>
              <a:rPr lang="en-US" altLang="en-US" sz="3200" dirty="0">
                <a:latin typeface="Arial" panose="020B0604020202020204" pitchFamily="34" charset="0"/>
                <a:cs typeface="Arial" panose="020B0604020202020204" pitchFamily="34" charset="0"/>
              </a:rPr>
            </a:br>
            <a:endParaRPr lang="en-US"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974361"/>
          <a:ext cx="9144000" cy="5883638"/>
        </p:xfrm>
        <a:graphic>
          <a:graphicData uri="http://schemas.openxmlformats.org/drawingml/2006/table">
            <a:tbl>
              <a:tblPr firstRow="1" bandRow="1">
                <a:tableStyleId>{5C22544A-7EE6-4342-B048-85BDC9FD1C3A}</a:tableStyleId>
              </a:tblPr>
              <a:tblGrid>
                <a:gridCol w="3048000"/>
                <a:gridCol w="3048000"/>
                <a:gridCol w="3048000"/>
              </a:tblGrid>
              <a:tr h="572615">
                <a:tc>
                  <a:txBody>
                    <a:bodyPr/>
                    <a:lstStyle/>
                    <a:p>
                      <a:r>
                        <a:rPr lang="en-US" sz="2400" dirty="0">
                          <a:latin typeface="Arial" panose="020B0604020202020204" pitchFamily="34" charset="0"/>
                          <a:cs typeface="Arial" panose="020B0604020202020204" pitchFamily="34" charset="0"/>
                        </a:rPr>
                        <a:t>Recommendation</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UK</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ADA/</a:t>
                      </a:r>
                      <a:r>
                        <a:rPr lang="en-US" sz="2400" dirty="0" err="1">
                          <a:latin typeface="Arial" panose="020B0604020202020204" pitchFamily="34" charset="0"/>
                          <a:cs typeface="Arial" panose="020B0604020202020204" pitchFamily="34" charset="0"/>
                        </a:rPr>
                        <a:t>Uptodate</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fluids</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0.9% saline only</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0.45% saline if sodium high</a:t>
                      </a:r>
                      <a:endParaRPr lang="en-US" sz="2400" dirty="0">
                        <a:latin typeface="Arial" panose="020B0604020202020204" pitchFamily="34" charset="0"/>
                        <a:cs typeface="Arial" panose="020B0604020202020204" pitchFamily="34" charset="0"/>
                      </a:endParaRPr>
                    </a:p>
                  </a:txBody>
                  <a:tcPr/>
                </a:tc>
              </a:tr>
              <a:tr h="95435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Change to dextrose</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250 mg/dl</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200 mg/dl</a:t>
                      </a:r>
                      <a:endParaRPr lang="en-US" sz="2400" dirty="0">
                        <a:latin typeface="Arial" panose="020B0604020202020204" pitchFamily="34" charset="0"/>
                        <a:cs typeface="Arial" panose="020B0604020202020204" pitchFamily="34" charset="0"/>
                      </a:endParaRPr>
                    </a:p>
                  </a:txBody>
                  <a:tcPr/>
                </a:tc>
              </a:tr>
              <a:tr h="82542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insulin bolus</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r>
              <a:tr h="86746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Continue basal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Not mentioned</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SC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Yes, for mild/moderate DKA</a:t>
                      </a:r>
                      <a:endParaRPr lang="en-US" sz="2400" dirty="0">
                        <a:latin typeface="Arial" panose="020B0604020202020204" pitchFamily="34" charset="0"/>
                        <a:cs typeface="Arial" panose="020B0604020202020204" pitchFamily="34" charset="0"/>
                      </a:endParaRPr>
                    </a:p>
                  </a:txBody>
                  <a:tcPr/>
                </a:tc>
              </a:tr>
              <a:tr h="954358">
                <a:tc>
                  <a:txBody>
                    <a:bodyPr/>
                    <a:lstStyle/>
                    <a:p>
                      <a:r>
                        <a:rPr lang="en-US" sz="2400" dirty="0">
                          <a:latin typeface="Arial" panose="020B0604020202020204" pitchFamily="34" charset="0"/>
                          <a:cs typeface="Arial" panose="020B0604020202020204" pitchFamily="34" charset="0"/>
                        </a:rPr>
                        <a:t>Bicarbonate</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when pH≤6.9</a:t>
                      </a:r>
                      <a:endParaRPr lang="en-US" sz="2400" dirty="0">
                        <a:latin typeface="Arial" panose="020B0604020202020204" pitchFamily="34" charset="0"/>
                        <a:cs typeface="Arial" panose="020B0604020202020204" pitchFamily="34" charset="0"/>
                      </a:endParaRPr>
                    </a:p>
                  </a:txBody>
                  <a:tcPr/>
                </a:tc>
              </a:tr>
            </a:tbl>
          </a:graphicData>
        </a:graphic>
      </p:graphicFrame>
      <p:sp>
        <p:nvSpPr>
          <p:cNvPr id="3" name="Title 1"/>
          <p:cNvSpPr txBox="1"/>
          <p:nvPr/>
        </p:nvSpPr>
        <p:spPr>
          <a:xfrm>
            <a:off x="0" y="0"/>
            <a:ext cx="9144000" cy="9743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Arial" panose="020B0604020202020204" pitchFamily="34" charset="0"/>
                <a:cs typeface="Arial" panose="020B0604020202020204" pitchFamily="34" charset="0"/>
              </a:rPr>
              <a:t>Differences in DKA treatment recommendations between UK and ADA/</a:t>
            </a:r>
            <a:r>
              <a:rPr lang="en-US" altLang="en-US" sz="3200" b="1" dirty="0" err="1">
                <a:latin typeface="Arial" panose="020B0604020202020204" pitchFamily="34" charset="0"/>
                <a:cs typeface="Arial" panose="020B0604020202020204" pitchFamily="34" charset="0"/>
              </a:rPr>
              <a:t>uptodate</a:t>
            </a:r>
            <a:r>
              <a:rPr lang="en-US" altLang="en-US" sz="3200" b="1" dirty="0">
                <a:latin typeface="Arial" panose="020B0604020202020204" pitchFamily="34" charset="0"/>
                <a:cs typeface="Arial" panose="020B0604020202020204" pitchFamily="34" charset="0"/>
              </a:rPr>
              <a:t> guidelines </a:t>
            </a:r>
            <a:endParaRPr lang="en-US" altLang="en-US" sz="3200" b="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 y="5081666"/>
            <a:ext cx="9143999" cy="1776334"/>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1328739"/>
            <a:ext cx="9144000" cy="5529262"/>
          </a:xfrm>
        </p:spPr>
        <p:txBody>
          <a:bodyPr>
            <a:normAutofit/>
          </a:bodyPr>
          <a:lstStyle/>
          <a:p>
            <a:r>
              <a:rPr lang="en-GB" altLang="en-US" sz="3200" dirty="0">
                <a:latin typeface="Arial" panose="020B0604020202020204" pitchFamily="34" charset="0"/>
                <a:cs typeface="Arial" panose="020B0604020202020204" pitchFamily="34" charset="0"/>
              </a:rPr>
              <a:t>Clinical assessment to identify and treat reason for </a:t>
            </a:r>
            <a:r>
              <a:rPr lang="en-GB" altLang="en-US" sz="3200" dirty="0" err="1">
                <a:latin typeface="Arial" panose="020B0604020202020204" pitchFamily="34" charset="0"/>
                <a:cs typeface="Arial" panose="020B0604020202020204" pitchFamily="34" charset="0"/>
              </a:rPr>
              <a:t>hyperglycemia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e.g</a:t>
            </a:r>
            <a:r>
              <a:rPr lang="en-GB" altLang="en-US" sz="3200" dirty="0">
                <a:latin typeface="Arial" panose="020B0604020202020204" pitchFamily="34" charset="0"/>
                <a:cs typeface="Arial" panose="020B0604020202020204" pitchFamily="34" charset="0"/>
              </a:rPr>
              <a:t> UTI, chest infection, etc.</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If dehydrated, treat with IV saline</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If on insulin: review insulin regime and step up insulin doses aiming for normoglycemia</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Continue basal insulin, adjust short-acting insulin according to monitored glucose levels</a:t>
            </a:r>
            <a:endParaRPr lang="en-GB" altLang="en-US" sz="3200"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1328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In-hospital treatment of acute </a:t>
            </a:r>
            <a:r>
              <a:rPr lang="en-GB" altLang="en-US" sz="4000" b="1" dirty="0" err="1">
                <a:latin typeface="Arial" panose="020B0604020202020204" pitchFamily="34" charset="0"/>
                <a:cs typeface="Arial" panose="020B0604020202020204" pitchFamily="34" charset="0"/>
              </a:rPr>
              <a:t>hyperglycemia</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1142999"/>
            <a:ext cx="9144000" cy="6029325"/>
          </a:xfrm>
        </p:spPr>
        <p:txBody>
          <a:bodyPr>
            <a:normAutofit/>
          </a:bodyPr>
          <a:lstStyle/>
          <a:p>
            <a:pPr eaLnBrk="1" hangingPunct="1"/>
            <a:endParaRPr lang="en-GB" altLang="en-US" sz="3200" dirty="0"/>
          </a:p>
          <a:p>
            <a:r>
              <a:rPr lang="en-GB" altLang="en-US" sz="3000" dirty="0">
                <a:latin typeface="Arial" panose="020B0604020202020204" pitchFamily="34" charset="0"/>
                <a:cs typeface="Arial" panose="020B0604020202020204" pitchFamily="34" charset="0"/>
              </a:rPr>
              <a:t>Avoid using insulin sliding scales as it results in fluctuating levels</a:t>
            </a:r>
            <a:endParaRPr lang="en-GB" altLang="en-US" sz="3000"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a:p>
            <a:r>
              <a:rPr lang="en-GB" altLang="en-US" sz="3000" dirty="0">
                <a:latin typeface="Arial" panose="020B0604020202020204" pitchFamily="34" charset="0"/>
                <a:cs typeface="Arial" panose="020B0604020202020204" pitchFamily="34" charset="0"/>
              </a:rPr>
              <a:t>Identify gaps in patient education and arrange for education by educator/dietician</a:t>
            </a:r>
            <a:endParaRPr lang="en-GB" altLang="en-US" sz="30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1328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In-hospital treatment of acute </a:t>
            </a:r>
            <a:r>
              <a:rPr lang="en-GB" altLang="en-US" sz="4000" b="1" dirty="0" err="1">
                <a:latin typeface="Arial" panose="020B0604020202020204" pitchFamily="34" charset="0"/>
                <a:cs typeface="Arial" panose="020B0604020202020204" pitchFamily="34" charset="0"/>
              </a:rPr>
              <a:t>hyperglycemia</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0"/>
            <a:ext cx="9144000" cy="1228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Out-patient management of acute </a:t>
            </a:r>
            <a:r>
              <a:rPr lang="en-GB" altLang="en-US" sz="4000" b="1" dirty="0" err="1">
                <a:latin typeface="Arial" panose="020B0604020202020204" pitchFamily="34" charset="0"/>
                <a:cs typeface="Arial" panose="020B0604020202020204" pitchFamily="34" charset="0"/>
              </a:rPr>
              <a:t>hyperglycemia</a:t>
            </a:r>
            <a:endParaRPr lang="en-US" altLang="en-US" sz="400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0" y="1228725"/>
            <a:ext cx="9144000" cy="5629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3200" dirty="0">
                <a:latin typeface="Arial" panose="020B0604020202020204" pitchFamily="34" charset="0"/>
                <a:cs typeface="Arial" panose="020B0604020202020204" pitchFamily="34" charset="0"/>
              </a:rPr>
              <a:t>Suitable if patient is clinically well, eating and drinking normally</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Seek help from diabetes educator </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Give </a:t>
            </a:r>
            <a:r>
              <a:rPr lang="en-GB" altLang="en-US" sz="3200" dirty="0" err="1">
                <a:latin typeface="Arial" panose="020B0604020202020204" pitchFamily="34" charset="0"/>
                <a:cs typeface="Arial" panose="020B0604020202020204" pitchFamily="34" charset="0"/>
              </a:rPr>
              <a:t>glycemic</a:t>
            </a:r>
            <a:r>
              <a:rPr lang="en-GB" altLang="en-US" sz="3200" dirty="0">
                <a:latin typeface="Arial" panose="020B0604020202020204" pitchFamily="34" charset="0"/>
                <a:cs typeface="Arial" panose="020B0604020202020204" pitchFamily="34" charset="0"/>
              </a:rPr>
              <a:t> targets and step up insulin doses</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If on orals, consider transfer to insulin</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Advise to avoid dehydration</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0"/>
            <a:ext cx="9144000" cy="1228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Out-patient management of acute </a:t>
            </a:r>
            <a:r>
              <a:rPr lang="en-GB" altLang="en-US" sz="4000" b="1" dirty="0" err="1">
                <a:latin typeface="Arial" panose="020B0604020202020204" pitchFamily="34" charset="0"/>
                <a:cs typeface="Arial" panose="020B0604020202020204" pitchFamily="34" charset="0"/>
              </a:rPr>
              <a:t>hyperglycemia</a:t>
            </a:r>
            <a:endParaRPr lang="en-US" altLang="en-US" sz="400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0" y="1400174"/>
            <a:ext cx="9144000" cy="4972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Advise frequent glucose monitoring</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Advise checking for urinary ketones </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Re-educate on sick day rules</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Arrange follow up</a:t>
            </a:r>
            <a:endParaRPr lang="en-GB"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 y="1435728"/>
            <a:ext cx="9143998" cy="5981660"/>
          </a:xfrm>
        </p:spPr>
        <p:txBody>
          <a:bodyPr>
            <a:normAutofit/>
          </a:bodyPr>
          <a:lstStyle/>
          <a:p>
            <a:pPr>
              <a:defRPr/>
            </a:pPr>
            <a:r>
              <a:rPr lang="en-GB" altLang="en-US" sz="3200" dirty="0">
                <a:latin typeface="Arial" panose="020B0604020202020204" pitchFamily="34" charset="0"/>
                <a:cs typeface="Arial" panose="020B0604020202020204" pitchFamily="34" charset="0"/>
              </a:rPr>
              <a:t>Diabetic ketoacidosis (DKA)</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Hyperosmolar </a:t>
            </a:r>
            <a:r>
              <a:rPr lang="en-GB" altLang="en-US" sz="3200" dirty="0" err="1">
                <a:latin typeface="Arial" panose="020B0604020202020204" pitchFamily="34" charset="0"/>
                <a:cs typeface="Arial" panose="020B0604020202020204" pitchFamily="34" charset="0"/>
              </a:rPr>
              <a:t>hyperglycemic</a:t>
            </a:r>
            <a:r>
              <a:rPr lang="en-GB" altLang="en-US" sz="3200" dirty="0">
                <a:latin typeface="Arial" panose="020B0604020202020204" pitchFamily="34" charset="0"/>
                <a:cs typeface="Arial" panose="020B0604020202020204" pitchFamily="34" charset="0"/>
              </a:rPr>
              <a:t> state (HHS)</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hyperglycemia</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hypoglycemia</a:t>
            </a:r>
            <a:endParaRPr lang="en-GB" altLang="en-US" sz="32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Outline</a:t>
            </a:r>
            <a:endParaRPr lang="en-GB" altLang="en-US" sz="4400" b="1" dirty="0">
              <a:cs typeface="Arial" panose="020B06040202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 y="1435728"/>
            <a:ext cx="9143998" cy="5981660"/>
          </a:xfrm>
        </p:spPr>
        <p:txBody>
          <a:bodyPr>
            <a:normAutofit/>
          </a:bodyPr>
          <a:lstStyle/>
          <a:p>
            <a:pPr>
              <a:defRPr/>
            </a:pPr>
            <a:r>
              <a:rPr lang="en-GB" altLang="en-US" sz="3200" dirty="0">
                <a:solidFill>
                  <a:schemeClr val="bg1">
                    <a:lumMod val="75000"/>
                  </a:schemeClr>
                </a:solidFill>
                <a:latin typeface="Arial" panose="020B0604020202020204" pitchFamily="34" charset="0"/>
                <a:cs typeface="Arial" panose="020B0604020202020204" pitchFamily="34" charset="0"/>
              </a:rPr>
              <a:t>Diabetic ketoacidosis (DKA)</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solidFill>
                  <a:schemeClr val="bg1">
                    <a:lumMod val="75000"/>
                  </a:schemeClr>
                </a:solidFill>
                <a:latin typeface="Arial" panose="020B0604020202020204" pitchFamily="34" charset="0"/>
                <a:cs typeface="Arial" panose="020B0604020202020204" pitchFamily="34" charset="0"/>
              </a:rPr>
              <a:t>Hyperosmolar </a:t>
            </a:r>
            <a:r>
              <a:rPr lang="en-GB" altLang="en-US" sz="3200" dirty="0" err="1">
                <a:solidFill>
                  <a:schemeClr val="bg1">
                    <a:lumMod val="75000"/>
                  </a:schemeClr>
                </a:solidFill>
                <a:latin typeface="Arial" panose="020B0604020202020204" pitchFamily="34" charset="0"/>
                <a:cs typeface="Arial" panose="020B0604020202020204" pitchFamily="34" charset="0"/>
              </a:rPr>
              <a:t>hyperglycemic</a:t>
            </a:r>
            <a:r>
              <a:rPr lang="en-GB" altLang="en-US" sz="3200" dirty="0">
                <a:solidFill>
                  <a:schemeClr val="bg1">
                    <a:lumMod val="75000"/>
                  </a:schemeClr>
                </a:solidFill>
                <a:latin typeface="Arial" panose="020B0604020202020204" pitchFamily="34" charset="0"/>
                <a:cs typeface="Arial" panose="020B0604020202020204" pitchFamily="34" charset="0"/>
              </a:rPr>
              <a:t> state (HHS)</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marL="0" indent="0">
              <a:buNone/>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solidFill>
                  <a:schemeClr val="bg1">
                    <a:lumMod val="75000"/>
                  </a:schemeClr>
                </a:solidFill>
                <a:latin typeface="Arial" panose="020B0604020202020204" pitchFamily="34" charset="0"/>
                <a:cs typeface="Arial" panose="020B0604020202020204" pitchFamily="34" charset="0"/>
              </a:rPr>
              <a:t>Acute </a:t>
            </a:r>
            <a:r>
              <a:rPr lang="en-GB" altLang="en-US" sz="3200" dirty="0" err="1">
                <a:solidFill>
                  <a:schemeClr val="bg1">
                    <a:lumMod val="75000"/>
                  </a:schemeClr>
                </a:solidFill>
                <a:latin typeface="Arial" panose="020B0604020202020204" pitchFamily="34" charset="0"/>
                <a:cs typeface="Arial" panose="020B0604020202020204" pitchFamily="34" charset="0"/>
              </a:rPr>
              <a:t>hyperglycemia</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hypoglycemia</a:t>
            </a:r>
            <a:endParaRPr lang="en-GB" altLang="en-US" sz="32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Outline</a:t>
            </a:r>
            <a:endParaRPr lang="en-GB" altLang="en-US" sz="4400" b="1" dirty="0">
              <a:cs typeface="Arial" panose="020B060402020202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828674"/>
            <a:ext cx="9144000" cy="6029325"/>
          </a:xfrm>
        </p:spPr>
        <p:txBody>
          <a:bodyPr>
            <a:normAutofit/>
          </a:bodyPr>
          <a:lstStyle/>
          <a:p>
            <a:pPr eaLnBrk="1" hangingPunct="1"/>
            <a:endParaRPr lang="en-GB" altLang="en-US" sz="3200" dirty="0"/>
          </a:p>
          <a:p>
            <a:pPr marL="514350" indent="-514350">
              <a:buFont typeface="+mj-lt"/>
              <a:buAutoNum type="arabicPeriod"/>
            </a:pPr>
            <a:r>
              <a:rPr lang="en-GB" altLang="en-US" sz="3200" dirty="0">
                <a:latin typeface="Arial" panose="020B0604020202020204" pitchFamily="34" charset="0"/>
                <a:cs typeface="Arial" panose="020B0604020202020204" pitchFamily="34" charset="0"/>
              </a:rPr>
              <a:t>Development of autonomic or neuroglycopenic symptoms</a:t>
            </a:r>
            <a:endParaRPr lang="en-GB" altLang="en-US" sz="3200" dirty="0">
              <a:latin typeface="Arial" panose="020B0604020202020204" pitchFamily="34" charset="0"/>
              <a:cs typeface="Arial" panose="020B0604020202020204" pitchFamily="34" charset="0"/>
            </a:endParaRPr>
          </a:p>
          <a:p>
            <a:pPr marL="514350" indent="-514350" eaLnBrk="1" hangingPunct="1">
              <a:buFont typeface="+mj-lt"/>
              <a:buAutoNum type="arabicPeriod"/>
            </a:pPr>
            <a:endParaRPr lang="en-GB" altLang="en-US" sz="3200" dirty="0">
              <a:latin typeface="Arial" panose="020B0604020202020204" pitchFamily="34" charset="0"/>
              <a:cs typeface="Arial" panose="020B0604020202020204" pitchFamily="34" charset="0"/>
            </a:endParaRPr>
          </a:p>
          <a:p>
            <a:pPr marL="514350" indent="-514350" eaLnBrk="1" hangingPunct="1">
              <a:buFont typeface="+mj-lt"/>
              <a:buAutoNum type="arabicPeriod"/>
            </a:pPr>
            <a:r>
              <a:rPr lang="en-GB" altLang="en-US" sz="3200" dirty="0">
                <a:latin typeface="Arial" panose="020B0604020202020204" pitchFamily="34" charset="0"/>
                <a:cs typeface="Arial" panose="020B0604020202020204" pitchFamily="34" charset="0"/>
              </a:rPr>
              <a:t>Plasma glucose &lt;70 mg/dL</a:t>
            </a:r>
            <a:endParaRPr lang="en-GB" altLang="en-US" sz="3200" dirty="0">
              <a:latin typeface="Arial" panose="020B0604020202020204" pitchFamily="34" charset="0"/>
              <a:cs typeface="Arial" panose="020B0604020202020204" pitchFamily="34" charset="0"/>
            </a:endParaRPr>
          </a:p>
          <a:p>
            <a:pPr marL="514350" indent="-514350" eaLnBrk="1" hangingPunct="1">
              <a:buFont typeface="+mj-lt"/>
              <a:buAutoNum type="arabicPeriod"/>
            </a:pPr>
            <a:endParaRPr lang="en-GB" altLang="en-US" sz="3200" dirty="0">
              <a:latin typeface="Arial" panose="020B0604020202020204" pitchFamily="34" charset="0"/>
              <a:cs typeface="Arial" panose="020B0604020202020204" pitchFamily="34" charset="0"/>
            </a:endParaRPr>
          </a:p>
          <a:p>
            <a:pPr marL="514350" indent="-514350" eaLnBrk="1" hangingPunct="1">
              <a:buFont typeface="+mj-lt"/>
              <a:buAutoNum type="arabicPeriod"/>
            </a:pPr>
            <a:r>
              <a:rPr lang="en-GB" altLang="en-US" sz="3200" dirty="0">
                <a:latin typeface="Arial" panose="020B0604020202020204" pitchFamily="34" charset="0"/>
                <a:cs typeface="Arial" panose="020B0604020202020204" pitchFamily="34" charset="0"/>
              </a:rPr>
              <a:t>Response to carbohydrate load </a:t>
            </a:r>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Definition of </a:t>
            </a:r>
            <a:r>
              <a:rPr lang="en-GB" altLang="en-US" sz="4000" b="1" dirty="0" err="1">
                <a:latin typeface="Arial" panose="020B0604020202020204" pitchFamily="34" charset="0"/>
                <a:cs typeface="Arial" panose="020B0604020202020204" pitchFamily="34" charset="0"/>
              </a:rPr>
              <a:t>hypoglycemia</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1172146"/>
          <a:ext cx="9144000" cy="5685853"/>
        </p:xfrm>
        <a:graphic>
          <a:graphicData uri="http://schemas.openxmlformats.org/drawingml/2006/table">
            <a:tbl>
              <a:tblPr firstRow="1" bandRow="1">
                <a:tableStyleId>{5C22544A-7EE6-4342-B048-85BDC9FD1C3A}</a:tableStyleId>
              </a:tblPr>
              <a:tblGrid>
                <a:gridCol w="4167266"/>
                <a:gridCol w="4976734"/>
              </a:tblGrid>
              <a:tr h="938145">
                <a:tc>
                  <a:txBody>
                    <a:bodyPr/>
                    <a:lstStyle/>
                    <a:p>
                      <a:r>
                        <a:rPr lang="en-US" sz="4000" dirty="0"/>
                        <a:t>Neurogenic </a:t>
                      </a:r>
                      <a:endParaRPr lang="en-US" sz="4000" dirty="0"/>
                    </a:p>
                  </a:txBody>
                  <a:tcPr/>
                </a:tc>
                <a:tc>
                  <a:txBody>
                    <a:bodyPr/>
                    <a:lstStyle/>
                    <a:p>
                      <a:r>
                        <a:rPr lang="en-US" sz="4000" dirty="0"/>
                        <a:t>Neuroglycopenic</a:t>
                      </a:r>
                      <a:endParaRPr sz="4000" dirty="0"/>
                    </a:p>
                  </a:txBody>
                  <a:tcPr/>
                </a:tc>
              </a:tr>
              <a:tr h="678244">
                <a:tc>
                  <a:txBody>
                    <a:bodyPr/>
                    <a:lstStyle/>
                    <a:p>
                      <a:r>
                        <a:rPr lang="en-US" sz="3200" dirty="0"/>
                        <a:t>Trembling</a:t>
                      </a:r>
                      <a:endParaRPr sz="3200" dirty="0"/>
                    </a:p>
                  </a:txBody>
                  <a:tcPr/>
                </a:tc>
                <a:tc>
                  <a:txBody>
                    <a:bodyPr/>
                    <a:lstStyle/>
                    <a:p>
                      <a:r>
                        <a:rPr lang="en-US" sz="3200" dirty="0"/>
                        <a:t>Dizziness</a:t>
                      </a:r>
                      <a:endParaRPr sz="3200" dirty="0"/>
                    </a:p>
                  </a:txBody>
                  <a:tcPr/>
                </a:tc>
              </a:tr>
              <a:tr h="678244">
                <a:tc>
                  <a:txBody>
                    <a:bodyPr/>
                    <a:lstStyle/>
                    <a:p>
                      <a:r>
                        <a:rPr lang="en-US" sz="3200" dirty="0"/>
                        <a:t>Palpitations</a:t>
                      </a:r>
                      <a:endParaRPr sz="3200" dirty="0"/>
                    </a:p>
                  </a:txBody>
                  <a:tcPr/>
                </a:tc>
                <a:tc>
                  <a:txBody>
                    <a:bodyPr/>
                    <a:lstStyle/>
                    <a:p>
                      <a:r>
                        <a:rPr lang="en-US" sz="3200" dirty="0"/>
                        <a:t>Weakness</a:t>
                      </a:r>
                      <a:endParaRPr sz="3200" dirty="0"/>
                    </a:p>
                  </a:txBody>
                  <a:tcPr/>
                </a:tc>
              </a:tr>
              <a:tr h="678244">
                <a:tc>
                  <a:txBody>
                    <a:bodyPr/>
                    <a:lstStyle/>
                    <a:p>
                      <a:r>
                        <a:rPr lang="en-US" sz="3200" dirty="0"/>
                        <a:t>Sweating</a:t>
                      </a:r>
                      <a:endParaRPr sz="3200" dirty="0"/>
                    </a:p>
                  </a:txBody>
                  <a:tcPr/>
                </a:tc>
                <a:tc>
                  <a:txBody>
                    <a:bodyPr/>
                    <a:lstStyle/>
                    <a:p>
                      <a:r>
                        <a:rPr lang="en-US" sz="3200" dirty="0"/>
                        <a:t>Difficulty concentrating</a:t>
                      </a:r>
                      <a:endParaRPr sz="3200" dirty="0"/>
                    </a:p>
                  </a:txBody>
                  <a:tcPr/>
                </a:tc>
              </a:tr>
              <a:tr h="678244">
                <a:tc>
                  <a:txBody>
                    <a:bodyPr/>
                    <a:lstStyle/>
                    <a:p>
                      <a:r>
                        <a:rPr lang="en-US" sz="3200" dirty="0"/>
                        <a:t>Anxiety</a:t>
                      </a:r>
                      <a:endParaRPr sz="3200" dirty="0"/>
                    </a:p>
                  </a:txBody>
                  <a:tcPr/>
                </a:tc>
                <a:tc>
                  <a:txBody>
                    <a:bodyPr/>
                    <a:lstStyle/>
                    <a:p>
                      <a:r>
                        <a:rPr lang="en-US" sz="3200" dirty="0"/>
                        <a:t>Visual change</a:t>
                      </a:r>
                      <a:endParaRPr sz="3200" dirty="0"/>
                    </a:p>
                  </a:txBody>
                  <a:tcPr/>
                </a:tc>
              </a:tr>
              <a:tr h="678244">
                <a:tc>
                  <a:txBody>
                    <a:bodyPr/>
                    <a:lstStyle/>
                    <a:p>
                      <a:r>
                        <a:rPr lang="en-US" sz="3200" dirty="0"/>
                        <a:t>Hunger</a:t>
                      </a:r>
                      <a:endParaRPr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a:t>Difficulty speaking</a:t>
                      </a:r>
                      <a:endParaRPr lang="en-US" sz="3200" dirty="0"/>
                    </a:p>
                  </a:txBody>
                  <a:tcPr/>
                </a:tc>
              </a:tr>
              <a:tr h="678244">
                <a:tc>
                  <a:txBody>
                    <a:bodyPr/>
                    <a:lstStyle/>
                    <a:p>
                      <a:r>
                        <a:rPr lang="en-US" sz="3200" dirty="0"/>
                        <a:t>Nausea</a:t>
                      </a:r>
                      <a:endParaRPr sz="3200" dirty="0"/>
                    </a:p>
                  </a:txBody>
                  <a:tcPr/>
                </a:tc>
                <a:tc>
                  <a:txBody>
                    <a:bodyPr/>
                    <a:lstStyle/>
                    <a:p>
                      <a:r>
                        <a:rPr lang="en-US" sz="3200" dirty="0"/>
                        <a:t>Confusion</a:t>
                      </a:r>
                      <a:endParaRPr sz="3200" dirty="0"/>
                    </a:p>
                  </a:txBody>
                  <a:tcPr/>
                </a:tc>
              </a:tr>
              <a:tr h="678244">
                <a:tc>
                  <a:txBody>
                    <a:bodyPr/>
                    <a:lstStyle/>
                    <a:p>
                      <a:endParaRPr sz="3200"/>
                    </a:p>
                  </a:txBody>
                  <a:tcPr/>
                </a:tc>
                <a:tc>
                  <a:txBody>
                    <a:bodyPr/>
                    <a:lstStyle/>
                    <a:p>
                      <a:r>
                        <a:rPr lang="en-US" sz="3200" dirty="0"/>
                        <a:t>Drowsiness</a:t>
                      </a:r>
                      <a:endParaRPr sz="3200" dirty="0"/>
                    </a:p>
                  </a:txBody>
                  <a:tcPr/>
                </a:tc>
              </a:tr>
            </a:tbl>
          </a:graphicData>
        </a:graphic>
      </p:graphicFrame>
      <p:sp>
        <p:nvSpPr>
          <p:cNvPr id="3" name="Title 1"/>
          <p:cNvSpPr txBox="1"/>
          <p:nvPr/>
        </p:nvSpPr>
        <p:spPr>
          <a:xfrm>
            <a:off x="0" y="1"/>
            <a:ext cx="9144000" cy="1064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Arial" panose="020B0604020202020204" pitchFamily="34" charset="0"/>
                <a:cs typeface="Arial" panose="020B0604020202020204" pitchFamily="34" charset="0"/>
              </a:rPr>
              <a:t>Symptoms of hypoglycemia</a:t>
            </a:r>
            <a:endParaRPr lang="en-US" altLang="en-US" sz="4000" b="1" dirty="0">
              <a:latin typeface="Arial" panose="020B0604020202020204" pitchFamily="34" charset="0"/>
              <a:cs typeface="Arial" panose="020B060402020202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677424"/>
            <a:ext cx="9022556" cy="3205455"/>
            <a:chOff x="938266" y="2426898"/>
            <a:chExt cx="10486291" cy="3706989"/>
          </a:xfrm>
        </p:grpSpPr>
        <p:pic>
          <p:nvPicPr>
            <p:cNvPr id="5" name="Picture 4"/>
            <p:cNvPicPr>
              <a:picLocks noChangeAspect="1"/>
            </p:cNvPicPr>
            <p:nvPr/>
          </p:nvPicPr>
          <p:blipFill rotWithShape="1">
            <a:blip r:embed="rId1"/>
            <a:srcRect l="21522" t="15412" r="6446"/>
            <a:stretch>
              <a:fillRect/>
            </a:stretch>
          </p:blipFill>
          <p:spPr>
            <a:xfrm>
              <a:off x="2140299" y="2426898"/>
              <a:ext cx="9284258" cy="3706989"/>
            </a:xfrm>
            <a:prstGeom prst="rect">
              <a:avLst/>
            </a:prstGeom>
          </p:spPr>
        </p:pic>
        <p:pic>
          <p:nvPicPr>
            <p:cNvPr id="6" name="Picture 5"/>
            <p:cNvPicPr>
              <a:picLocks noChangeAspect="1"/>
            </p:cNvPicPr>
            <p:nvPr/>
          </p:nvPicPr>
          <p:blipFill rotWithShape="1">
            <a:blip r:embed="rId1"/>
            <a:srcRect l="1261" t="15412" r="88155"/>
            <a:stretch>
              <a:fillRect/>
            </a:stretch>
          </p:blipFill>
          <p:spPr>
            <a:xfrm>
              <a:off x="938266" y="2426898"/>
              <a:ext cx="1483388" cy="3706989"/>
            </a:xfrm>
            <a:prstGeom prst="rect">
              <a:avLst/>
            </a:prstGeom>
          </p:spPr>
        </p:pic>
      </p:grpSp>
      <p:sp>
        <p:nvSpPr>
          <p:cNvPr id="7" name="TextBox 6"/>
          <p:cNvSpPr txBox="1"/>
          <p:nvPr/>
        </p:nvSpPr>
        <p:spPr>
          <a:xfrm>
            <a:off x="639641" y="2134867"/>
            <a:ext cx="4498411" cy="923330"/>
          </a:xfrm>
          <a:prstGeom prst="rect">
            <a:avLst/>
          </a:prstGeom>
          <a:noFill/>
        </p:spPr>
        <p:txBody>
          <a:bodyPr wrap="none" rtlCol="0">
            <a:spAutoFit/>
          </a:bodyPr>
          <a:lstStyle/>
          <a:p>
            <a:pPr>
              <a:defRPr/>
            </a:pPr>
            <a:r>
              <a:rPr lang="en-US" altLang="en-US" sz="2700" b="1" dirty="0">
                <a:solidFill>
                  <a:prstClr val="black"/>
                </a:solidFill>
              </a:rPr>
              <a:t>Classification of hypoglycemia</a:t>
            </a:r>
            <a:endParaRPr lang="en-US" altLang="en-US" sz="2700" b="1" dirty="0">
              <a:solidFill>
                <a:prstClr val="black"/>
              </a:solidFill>
            </a:endParaRPr>
          </a:p>
          <a:p>
            <a:pPr defTabSz="685800">
              <a:defRPr/>
            </a:pPr>
            <a:endParaRPr lang="en-US" sz="2700" b="1" dirty="0">
              <a:solidFill>
                <a:srgbClr val="002060"/>
              </a:solidFill>
              <a:latin typeface="Calibri" panose="020F0502020204030204"/>
            </a:endParaRPr>
          </a:p>
        </p:txBody>
      </p:sp>
      <p:pic>
        <p:nvPicPr>
          <p:cNvPr id="8" name="Picture 7"/>
          <p:cNvPicPr>
            <a:picLocks noChangeAspect="1"/>
          </p:cNvPicPr>
          <p:nvPr/>
        </p:nvPicPr>
        <p:blipFill>
          <a:blip r:embed="rId2"/>
          <a:stretch>
            <a:fillRect/>
          </a:stretch>
        </p:blipFill>
        <p:spPr>
          <a:xfrm>
            <a:off x="7207651" y="183497"/>
            <a:ext cx="1814906" cy="2289492"/>
          </a:xfrm>
          <a:prstGeom prst="rect">
            <a:avLst/>
          </a:prstGeom>
        </p:spPr>
      </p:pic>
      <p:sp>
        <p:nvSpPr>
          <p:cNvPr id="9" name="Rectangle 2"/>
          <p:cNvSpPr txBox="1">
            <a:spLocks noChangeArrowheads="1"/>
          </p:cNvSpPr>
          <p:nvPr/>
        </p:nvSpPr>
        <p:spPr bwMode="auto">
          <a:xfrm>
            <a:off x="1" y="4137285"/>
            <a:ext cx="9022556" cy="1863465"/>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pic>
        <p:nvPicPr>
          <p:cNvPr id="10" name="Picture 9"/>
          <p:cNvPicPr>
            <a:picLocks noChangeAspect="1"/>
          </p:cNvPicPr>
          <p:nvPr/>
        </p:nvPicPr>
        <p:blipFill>
          <a:blip r:embed="rId3"/>
          <a:stretch>
            <a:fillRect/>
          </a:stretch>
        </p:blipFill>
        <p:spPr>
          <a:xfrm>
            <a:off x="0" y="88015"/>
            <a:ext cx="7000407" cy="1119594"/>
          </a:xfrm>
          <a:prstGeom prst="rect">
            <a:avLst/>
          </a:prstGeom>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677424"/>
            <a:ext cx="9022556" cy="3205455"/>
            <a:chOff x="938266" y="2426898"/>
            <a:chExt cx="10486291" cy="3706989"/>
          </a:xfrm>
        </p:grpSpPr>
        <p:pic>
          <p:nvPicPr>
            <p:cNvPr id="5" name="Picture 4"/>
            <p:cNvPicPr>
              <a:picLocks noChangeAspect="1"/>
            </p:cNvPicPr>
            <p:nvPr/>
          </p:nvPicPr>
          <p:blipFill rotWithShape="1">
            <a:blip r:embed="rId1"/>
            <a:srcRect l="21522" t="15412" r="6446"/>
            <a:stretch>
              <a:fillRect/>
            </a:stretch>
          </p:blipFill>
          <p:spPr>
            <a:xfrm>
              <a:off x="2140299" y="2426898"/>
              <a:ext cx="9284258" cy="3706989"/>
            </a:xfrm>
            <a:prstGeom prst="rect">
              <a:avLst/>
            </a:prstGeom>
          </p:spPr>
        </p:pic>
        <p:pic>
          <p:nvPicPr>
            <p:cNvPr id="6" name="Picture 5"/>
            <p:cNvPicPr>
              <a:picLocks noChangeAspect="1"/>
            </p:cNvPicPr>
            <p:nvPr/>
          </p:nvPicPr>
          <p:blipFill rotWithShape="1">
            <a:blip r:embed="rId1"/>
            <a:srcRect l="1261" t="15412" r="88155"/>
            <a:stretch>
              <a:fillRect/>
            </a:stretch>
          </p:blipFill>
          <p:spPr>
            <a:xfrm>
              <a:off x="938266" y="2426898"/>
              <a:ext cx="1483388" cy="3706989"/>
            </a:xfrm>
            <a:prstGeom prst="rect">
              <a:avLst/>
            </a:prstGeom>
          </p:spPr>
        </p:pic>
      </p:grpSp>
      <p:sp>
        <p:nvSpPr>
          <p:cNvPr id="7" name="TextBox 6"/>
          <p:cNvSpPr txBox="1"/>
          <p:nvPr/>
        </p:nvSpPr>
        <p:spPr>
          <a:xfrm>
            <a:off x="639641" y="2134867"/>
            <a:ext cx="4498411" cy="923330"/>
          </a:xfrm>
          <a:prstGeom prst="rect">
            <a:avLst/>
          </a:prstGeom>
          <a:noFill/>
        </p:spPr>
        <p:txBody>
          <a:bodyPr wrap="none" rtlCol="0">
            <a:spAutoFit/>
          </a:bodyPr>
          <a:lstStyle/>
          <a:p>
            <a:pPr>
              <a:defRPr/>
            </a:pPr>
            <a:r>
              <a:rPr lang="en-US" altLang="en-US" sz="2700" b="1" dirty="0">
                <a:solidFill>
                  <a:prstClr val="black"/>
                </a:solidFill>
              </a:rPr>
              <a:t>Classification of hypoglycemia</a:t>
            </a:r>
            <a:endParaRPr lang="en-US" altLang="en-US" sz="2700" b="1" dirty="0">
              <a:solidFill>
                <a:prstClr val="black"/>
              </a:solidFill>
            </a:endParaRPr>
          </a:p>
          <a:p>
            <a:pPr defTabSz="685800">
              <a:defRPr/>
            </a:pPr>
            <a:endParaRPr lang="en-US" sz="2700" b="1" dirty="0">
              <a:solidFill>
                <a:srgbClr val="002060"/>
              </a:solidFill>
              <a:latin typeface="Calibri" panose="020F0502020204030204"/>
            </a:endParaRPr>
          </a:p>
        </p:txBody>
      </p:sp>
      <p:pic>
        <p:nvPicPr>
          <p:cNvPr id="8" name="Picture 7"/>
          <p:cNvPicPr>
            <a:picLocks noChangeAspect="1"/>
          </p:cNvPicPr>
          <p:nvPr/>
        </p:nvPicPr>
        <p:blipFill>
          <a:blip r:embed="rId2"/>
          <a:stretch>
            <a:fillRect/>
          </a:stretch>
        </p:blipFill>
        <p:spPr>
          <a:xfrm>
            <a:off x="7207651" y="183497"/>
            <a:ext cx="1814906" cy="2289492"/>
          </a:xfrm>
          <a:prstGeom prst="rect">
            <a:avLst/>
          </a:prstGeom>
        </p:spPr>
      </p:pic>
      <p:sp>
        <p:nvSpPr>
          <p:cNvPr id="9" name="Rectangle 2"/>
          <p:cNvSpPr txBox="1">
            <a:spLocks noChangeArrowheads="1"/>
          </p:cNvSpPr>
          <p:nvPr/>
        </p:nvSpPr>
        <p:spPr bwMode="auto">
          <a:xfrm>
            <a:off x="1" y="4528012"/>
            <a:ext cx="9022556" cy="1472738"/>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pic>
        <p:nvPicPr>
          <p:cNvPr id="10" name="Picture 9"/>
          <p:cNvPicPr>
            <a:picLocks noChangeAspect="1"/>
          </p:cNvPicPr>
          <p:nvPr/>
        </p:nvPicPr>
        <p:blipFill>
          <a:blip r:embed="rId3"/>
          <a:stretch>
            <a:fillRect/>
          </a:stretch>
        </p:blipFill>
        <p:spPr>
          <a:xfrm>
            <a:off x="0" y="88015"/>
            <a:ext cx="7000407" cy="1119594"/>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974361"/>
          <a:ext cx="9144000" cy="5883638"/>
        </p:xfrm>
        <a:graphic>
          <a:graphicData uri="http://schemas.openxmlformats.org/drawingml/2006/table">
            <a:tbl>
              <a:tblPr firstRow="1" bandRow="1">
                <a:tableStyleId>{5C22544A-7EE6-4342-B048-85BDC9FD1C3A}</a:tableStyleId>
              </a:tblPr>
              <a:tblGrid>
                <a:gridCol w="3048000"/>
                <a:gridCol w="3048000"/>
                <a:gridCol w="3048000"/>
              </a:tblGrid>
              <a:tr h="572615">
                <a:tc>
                  <a:txBody>
                    <a:bodyPr/>
                    <a:lstStyle/>
                    <a:p>
                      <a:r>
                        <a:rPr lang="en-US" sz="2400" dirty="0">
                          <a:latin typeface="Arial" panose="020B0604020202020204" pitchFamily="34" charset="0"/>
                          <a:cs typeface="Arial" panose="020B0604020202020204" pitchFamily="34" charset="0"/>
                        </a:rPr>
                        <a:t>Recommendation</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UK</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ADA/</a:t>
                      </a:r>
                      <a:r>
                        <a:rPr lang="en-US" sz="2400" dirty="0" err="1">
                          <a:latin typeface="Arial" panose="020B0604020202020204" pitchFamily="34" charset="0"/>
                          <a:cs typeface="Arial" panose="020B0604020202020204" pitchFamily="34" charset="0"/>
                        </a:rPr>
                        <a:t>Uptodate</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fluids</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0.9% saline only</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0.45% saline if sodium high</a:t>
                      </a:r>
                      <a:endParaRPr lang="en-US" sz="2400" dirty="0">
                        <a:latin typeface="Arial" panose="020B0604020202020204" pitchFamily="34" charset="0"/>
                        <a:cs typeface="Arial" panose="020B0604020202020204" pitchFamily="34" charset="0"/>
                      </a:endParaRPr>
                    </a:p>
                  </a:txBody>
                  <a:tcPr/>
                </a:tc>
              </a:tr>
              <a:tr h="95435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Change to dextrose</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250 mg/dl</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200 mg/dl</a:t>
                      </a:r>
                      <a:endParaRPr lang="en-US" sz="2400" dirty="0">
                        <a:latin typeface="Arial" panose="020B0604020202020204" pitchFamily="34" charset="0"/>
                        <a:cs typeface="Arial" panose="020B0604020202020204" pitchFamily="34" charset="0"/>
                      </a:endParaRPr>
                    </a:p>
                  </a:txBody>
                  <a:tcPr/>
                </a:tc>
              </a:tr>
              <a:tr h="82542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insulin bolus</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r>
              <a:tr h="86746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Continue basal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Not mentioned</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SC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Yes, for mild/moderate DKA</a:t>
                      </a:r>
                      <a:endParaRPr lang="en-US" sz="2400" dirty="0">
                        <a:latin typeface="Arial" panose="020B0604020202020204" pitchFamily="34" charset="0"/>
                        <a:cs typeface="Arial" panose="020B0604020202020204" pitchFamily="34" charset="0"/>
                      </a:endParaRPr>
                    </a:p>
                  </a:txBody>
                  <a:tcPr/>
                </a:tc>
              </a:tr>
              <a:tr h="954358">
                <a:tc>
                  <a:txBody>
                    <a:bodyPr/>
                    <a:lstStyle/>
                    <a:p>
                      <a:r>
                        <a:rPr lang="en-US" sz="2400" dirty="0">
                          <a:latin typeface="Arial" panose="020B0604020202020204" pitchFamily="34" charset="0"/>
                          <a:cs typeface="Arial" panose="020B0604020202020204" pitchFamily="34" charset="0"/>
                        </a:rPr>
                        <a:t>Bicarbonate</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when pH≤6.9</a:t>
                      </a:r>
                      <a:endParaRPr lang="en-US" sz="2400" dirty="0">
                        <a:latin typeface="Arial" panose="020B0604020202020204" pitchFamily="34" charset="0"/>
                        <a:cs typeface="Arial" panose="020B0604020202020204" pitchFamily="34" charset="0"/>
                      </a:endParaRPr>
                    </a:p>
                  </a:txBody>
                  <a:tcPr/>
                </a:tc>
              </a:tr>
            </a:tbl>
          </a:graphicData>
        </a:graphic>
      </p:graphicFrame>
      <p:sp>
        <p:nvSpPr>
          <p:cNvPr id="3" name="Title 1"/>
          <p:cNvSpPr txBox="1"/>
          <p:nvPr/>
        </p:nvSpPr>
        <p:spPr>
          <a:xfrm>
            <a:off x="0" y="0"/>
            <a:ext cx="9144000" cy="9743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Arial" panose="020B0604020202020204" pitchFamily="34" charset="0"/>
                <a:cs typeface="Arial" panose="020B0604020202020204" pitchFamily="34" charset="0"/>
              </a:rPr>
              <a:t>Differences in DKA treatment recommendations between UK and ADA/</a:t>
            </a:r>
            <a:r>
              <a:rPr lang="en-US" altLang="en-US" sz="3200" b="1" dirty="0" err="1">
                <a:latin typeface="Arial" panose="020B0604020202020204" pitchFamily="34" charset="0"/>
                <a:cs typeface="Arial" panose="020B0604020202020204" pitchFamily="34" charset="0"/>
              </a:rPr>
              <a:t>uptodate</a:t>
            </a:r>
            <a:r>
              <a:rPr lang="en-US" altLang="en-US" sz="3200" b="1" dirty="0">
                <a:latin typeface="Arial" panose="020B0604020202020204" pitchFamily="34" charset="0"/>
                <a:cs typeface="Arial" panose="020B0604020202020204" pitchFamily="34" charset="0"/>
              </a:rPr>
              <a:t> guidelines </a:t>
            </a:r>
            <a:endParaRPr lang="en-US" altLang="en-US" sz="3200" b="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 y="5883638"/>
            <a:ext cx="9143999" cy="974362"/>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677424"/>
            <a:ext cx="9022556" cy="3205455"/>
            <a:chOff x="938266" y="2426898"/>
            <a:chExt cx="10486291" cy="3706989"/>
          </a:xfrm>
        </p:grpSpPr>
        <p:pic>
          <p:nvPicPr>
            <p:cNvPr id="5" name="Picture 4"/>
            <p:cNvPicPr>
              <a:picLocks noChangeAspect="1"/>
            </p:cNvPicPr>
            <p:nvPr/>
          </p:nvPicPr>
          <p:blipFill rotWithShape="1">
            <a:blip r:embed="rId1"/>
            <a:srcRect l="21522" t="15412" r="6446"/>
            <a:stretch>
              <a:fillRect/>
            </a:stretch>
          </p:blipFill>
          <p:spPr>
            <a:xfrm>
              <a:off x="2140299" y="2426898"/>
              <a:ext cx="9284258" cy="3706989"/>
            </a:xfrm>
            <a:prstGeom prst="rect">
              <a:avLst/>
            </a:prstGeom>
          </p:spPr>
        </p:pic>
        <p:pic>
          <p:nvPicPr>
            <p:cNvPr id="6" name="Picture 5"/>
            <p:cNvPicPr>
              <a:picLocks noChangeAspect="1"/>
            </p:cNvPicPr>
            <p:nvPr/>
          </p:nvPicPr>
          <p:blipFill rotWithShape="1">
            <a:blip r:embed="rId1"/>
            <a:srcRect l="1261" t="15412" r="88155"/>
            <a:stretch>
              <a:fillRect/>
            </a:stretch>
          </p:blipFill>
          <p:spPr>
            <a:xfrm>
              <a:off x="938266" y="2426898"/>
              <a:ext cx="1483388" cy="3706989"/>
            </a:xfrm>
            <a:prstGeom prst="rect">
              <a:avLst/>
            </a:prstGeom>
          </p:spPr>
        </p:pic>
      </p:grpSp>
      <p:sp>
        <p:nvSpPr>
          <p:cNvPr id="7" name="TextBox 6"/>
          <p:cNvSpPr txBox="1"/>
          <p:nvPr/>
        </p:nvSpPr>
        <p:spPr>
          <a:xfrm>
            <a:off x="639641" y="2134867"/>
            <a:ext cx="4498411" cy="923330"/>
          </a:xfrm>
          <a:prstGeom prst="rect">
            <a:avLst/>
          </a:prstGeom>
          <a:noFill/>
        </p:spPr>
        <p:txBody>
          <a:bodyPr wrap="none" rtlCol="0">
            <a:spAutoFit/>
          </a:bodyPr>
          <a:lstStyle/>
          <a:p>
            <a:pPr>
              <a:defRPr/>
            </a:pPr>
            <a:r>
              <a:rPr lang="en-US" altLang="en-US" sz="2700" b="1" dirty="0">
                <a:solidFill>
                  <a:prstClr val="black"/>
                </a:solidFill>
              </a:rPr>
              <a:t>Classification of hypoglycemia</a:t>
            </a:r>
            <a:endParaRPr lang="en-US" altLang="en-US" sz="2700" b="1" dirty="0">
              <a:solidFill>
                <a:prstClr val="black"/>
              </a:solidFill>
            </a:endParaRPr>
          </a:p>
          <a:p>
            <a:pPr defTabSz="685800">
              <a:defRPr/>
            </a:pPr>
            <a:endParaRPr lang="en-US" sz="2700" b="1" dirty="0">
              <a:solidFill>
                <a:srgbClr val="002060"/>
              </a:solidFill>
              <a:latin typeface="Calibri" panose="020F0502020204030204"/>
            </a:endParaRPr>
          </a:p>
        </p:txBody>
      </p:sp>
      <p:pic>
        <p:nvPicPr>
          <p:cNvPr id="8" name="Picture 7"/>
          <p:cNvPicPr>
            <a:picLocks noChangeAspect="1"/>
          </p:cNvPicPr>
          <p:nvPr/>
        </p:nvPicPr>
        <p:blipFill>
          <a:blip r:embed="rId2"/>
          <a:stretch>
            <a:fillRect/>
          </a:stretch>
        </p:blipFill>
        <p:spPr>
          <a:xfrm>
            <a:off x="7207651" y="183497"/>
            <a:ext cx="1814906" cy="2289492"/>
          </a:xfrm>
          <a:prstGeom prst="rect">
            <a:avLst/>
          </a:prstGeom>
        </p:spPr>
      </p:pic>
      <p:pic>
        <p:nvPicPr>
          <p:cNvPr id="10" name="Picture 9"/>
          <p:cNvPicPr>
            <a:picLocks noChangeAspect="1"/>
          </p:cNvPicPr>
          <p:nvPr/>
        </p:nvPicPr>
        <p:blipFill>
          <a:blip r:embed="rId3"/>
          <a:stretch>
            <a:fillRect/>
          </a:stretch>
        </p:blipFill>
        <p:spPr>
          <a:xfrm>
            <a:off x="0" y="88015"/>
            <a:ext cx="7000407" cy="1119594"/>
          </a:xfrm>
          <a:prstGeom prst="rect">
            <a:avLst/>
          </a:prstGeom>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0" y="0"/>
            <a:ext cx="9144000" cy="8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b="1" dirty="0">
                <a:solidFill>
                  <a:prstClr val="black"/>
                </a:solidFill>
              </a:rPr>
              <a:t>Factors that increase the risk of hypoglycemia</a:t>
            </a:r>
            <a:endParaRPr lang="en-US" altLang="en-US" b="1" dirty="0">
              <a:solidFill>
                <a:prstClr val="black"/>
              </a:solidFill>
            </a:endParaRPr>
          </a:p>
          <a:p>
            <a:pPr algn="ctr">
              <a:spcBef>
                <a:spcPct val="0"/>
              </a:spcBef>
              <a:buFontTx/>
              <a:buNone/>
              <a:defRPr/>
            </a:pPr>
            <a:endParaRPr lang="en-US" altLang="en-US" sz="1575" b="1" dirty="0">
              <a:solidFill>
                <a:prstClr val="black"/>
              </a:solidFill>
            </a:endParaRPr>
          </a:p>
        </p:txBody>
      </p:sp>
      <p:sp>
        <p:nvSpPr>
          <p:cNvPr id="4" name="Rectangle 3"/>
          <p:cNvSpPr txBox="1">
            <a:spLocks noChangeArrowheads="1"/>
          </p:cNvSpPr>
          <p:nvPr/>
        </p:nvSpPr>
        <p:spPr bwMode="auto">
          <a:xfrm>
            <a:off x="0" y="574990"/>
            <a:ext cx="9144000" cy="628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altLang="en-US" sz="2400" dirty="0">
                <a:solidFill>
                  <a:prstClr val="black"/>
                </a:solidFill>
              </a:rPr>
              <a:t>Use of insulin or insulin secretagogues </a:t>
            </a:r>
            <a:r>
              <a:rPr lang="en-US" altLang="en-US" sz="2400" dirty="0" err="1">
                <a:solidFill>
                  <a:prstClr val="black"/>
                </a:solidFill>
              </a:rPr>
              <a:t>e.g</a:t>
            </a:r>
            <a:r>
              <a:rPr lang="en-US" altLang="en-US" sz="2400" dirty="0">
                <a:solidFill>
                  <a:prstClr val="black"/>
                </a:solidFill>
              </a:rPr>
              <a:t> SUs</a:t>
            </a:r>
            <a:endParaRPr lang="en-US" altLang="en-US" sz="2400" dirty="0">
              <a:solidFill>
                <a:prstClr val="black"/>
              </a:solidFill>
            </a:endParaRPr>
          </a:p>
          <a:p>
            <a:pPr>
              <a:defRPr/>
            </a:pPr>
            <a:endParaRPr lang="en-US" altLang="en-US" sz="2400" dirty="0">
              <a:solidFill>
                <a:prstClr val="black"/>
              </a:solidFill>
            </a:endParaRPr>
          </a:p>
          <a:p>
            <a:pPr>
              <a:defRPr/>
            </a:pPr>
            <a:r>
              <a:rPr lang="en-US" altLang="en-US" sz="2400" dirty="0">
                <a:solidFill>
                  <a:prstClr val="black"/>
                </a:solidFill>
              </a:rPr>
              <a:t>Impaired renal or hepatic function</a:t>
            </a:r>
            <a:endParaRPr lang="en-US" altLang="en-US" sz="2400" dirty="0">
              <a:solidFill>
                <a:prstClr val="black"/>
              </a:solidFill>
            </a:endParaRPr>
          </a:p>
          <a:p>
            <a:pPr>
              <a:defRPr/>
            </a:pPr>
            <a:endParaRPr lang="en-GB" altLang="en-US" sz="2400" dirty="0"/>
          </a:p>
          <a:p>
            <a:pPr>
              <a:defRPr/>
            </a:pPr>
            <a:r>
              <a:rPr lang="en-GB" altLang="en-US" sz="2400" dirty="0"/>
              <a:t>Long duration of diabetes</a:t>
            </a:r>
            <a:endParaRPr lang="en-GB" altLang="en-US" sz="2400" dirty="0"/>
          </a:p>
          <a:p>
            <a:pPr>
              <a:defRPr/>
            </a:pPr>
            <a:endParaRPr lang="en-GB" altLang="en-US" sz="2400" dirty="0"/>
          </a:p>
          <a:p>
            <a:pPr>
              <a:defRPr/>
            </a:pPr>
            <a:r>
              <a:rPr lang="en-GB" altLang="en-US" sz="2400" dirty="0"/>
              <a:t>Frailty and old age</a:t>
            </a:r>
            <a:endParaRPr lang="en-GB" altLang="en-US" sz="2400" dirty="0"/>
          </a:p>
          <a:p>
            <a:pPr>
              <a:defRPr/>
            </a:pPr>
            <a:endParaRPr lang="en-GB" altLang="en-US" sz="2400" dirty="0"/>
          </a:p>
          <a:p>
            <a:pPr>
              <a:defRPr/>
            </a:pPr>
            <a:r>
              <a:rPr lang="en-GB" altLang="en-US" sz="2400" dirty="0"/>
              <a:t>Cognitive impairment</a:t>
            </a:r>
            <a:endParaRPr lang="en-GB" altLang="en-US" sz="2400" dirty="0"/>
          </a:p>
          <a:p>
            <a:pPr>
              <a:defRPr/>
            </a:pPr>
            <a:endParaRPr lang="en-GB" altLang="en-US" sz="2400" dirty="0"/>
          </a:p>
          <a:p>
            <a:pPr>
              <a:defRPr/>
            </a:pPr>
            <a:r>
              <a:rPr lang="en-GB" altLang="en-US" sz="2400" dirty="0"/>
              <a:t>Impaired counter-regulatory response </a:t>
            </a:r>
            <a:r>
              <a:rPr lang="en-GB" altLang="en-US" sz="2400" dirty="0" err="1"/>
              <a:t>e.g</a:t>
            </a:r>
            <a:r>
              <a:rPr lang="en-GB" altLang="en-US" sz="2400" dirty="0"/>
              <a:t> </a:t>
            </a:r>
            <a:r>
              <a:rPr lang="en-GB" altLang="en-US" sz="2400" dirty="0" err="1"/>
              <a:t>hypoglycemia</a:t>
            </a:r>
            <a:r>
              <a:rPr lang="en-GB" altLang="en-US" sz="2400" dirty="0"/>
              <a:t> unawareness</a:t>
            </a:r>
            <a:endParaRPr lang="en-GB" altLang="en-US" sz="2400" dirty="0"/>
          </a:p>
          <a:p>
            <a:pPr>
              <a:defRPr/>
            </a:pPr>
            <a:endParaRPr lang="en-GB" altLang="en-US" sz="2400" dirty="0"/>
          </a:p>
          <a:p>
            <a:pPr>
              <a:defRPr/>
            </a:pPr>
            <a:r>
              <a:rPr lang="en-GB" altLang="en-US" sz="2400" dirty="0"/>
              <a:t>Polypharmacy</a:t>
            </a:r>
            <a:endParaRPr lang="en-GB" altLang="en-US" sz="2400" dirty="0"/>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pic>
        <p:nvPicPr>
          <p:cNvPr id="2" name="Picture 1"/>
          <p:cNvPicPr>
            <a:picLocks noChangeAspect="1"/>
          </p:cNvPicPr>
          <p:nvPr/>
        </p:nvPicPr>
        <p:blipFill>
          <a:blip r:embed="rId1"/>
          <a:stretch>
            <a:fillRect/>
          </a:stretch>
        </p:blipFill>
        <p:spPr>
          <a:xfrm>
            <a:off x="7543800" y="0"/>
            <a:ext cx="1600200" cy="2018643"/>
          </a:xfrm>
          <a:prstGeom prst="rect">
            <a:avLst/>
          </a:prstGeom>
        </p:spPr>
      </p:pic>
      <p:pic>
        <p:nvPicPr>
          <p:cNvPr id="6" name="Picture 5"/>
          <p:cNvPicPr>
            <a:picLocks noChangeAspect="1"/>
          </p:cNvPicPr>
          <p:nvPr/>
        </p:nvPicPr>
        <p:blipFill>
          <a:blip r:embed="rId2"/>
          <a:stretch>
            <a:fillRect/>
          </a:stretch>
        </p:blipFill>
        <p:spPr>
          <a:xfrm>
            <a:off x="1388903" y="1716243"/>
            <a:ext cx="5696304" cy="2330604"/>
          </a:xfrm>
          <a:prstGeom prst="rect">
            <a:avLst/>
          </a:prstGeom>
        </p:spPr>
      </p:pic>
      <p:sp>
        <p:nvSpPr>
          <p:cNvPr id="9" name="Rectangle 2"/>
          <p:cNvSpPr txBox="1">
            <a:spLocks noChangeArrowheads="1"/>
          </p:cNvSpPr>
          <p:nvPr/>
        </p:nvSpPr>
        <p:spPr bwMode="auto">
          <a:xfrm>
            <a:off x="6200776" y="3642317"/>
            <a:ext cx="884432"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0" name="Rectangle 2"/>
          <p:cNvSpPr txBox="1">
            <a:spLocks noChangeArrowheads="1"/>
          </p:cNvSpPr>
          <p:nvPr/>
        </p:nvSpPr>
        <p:spPr bwMode="auto">
          <a:xfrm>
            <a:off x="1100138" y="4418673"/>
            <a:ext cx="5223070"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1" name="Rectangle 2"/>
          <p:cNvSpPr txBox="1">
            <a:spLocks noChangeArrowheads="1"/>
          </p:cNvSpPr>
          <p:nvPr/>
        </p:nvSpPr>
        <p:spPr bwMode="auto">
          <a:xfrm>
            <a:off x="3846415" y="6096283"/>
            <a:ext cx="3224504"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2" name="Title 1"/>
          <p:cNvSpPr txBox="1"/>
          <p:nvPr/>
        </p:nvSpPr>
        <p:spPr>
          <a:xfrm>
            <a:off x="0" y="1"/>
            <a:ext cx="7543800" cy="1064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Arial" panose="020B0604020202020204" pitchFamily="34" charset="0"/>
                <a:cs typeface="Arial" panose="020B0604020202020204" pitchFamily="34" charset="0"/>
              </a:rPr>
              <a:t>Treatment of hypoglycemia</a:t>
            </a:r>
            <a:endParaRPr lang="en-US" altLang="en-US" sz="4000" b="1" dirty="0">
              <a:latin typeface="Arial" panose="020B0604020202020204" pitchFamily="34" charset="0"/>
              <a:cs typeface="Arial" panose="020B0604020202020204" pitchFamily="34" charset="0"/>
            </a:endParaRPr>
          </a:p>
        </p:txBody>
      </p:sp>
      <p:pic>
        <p:nvPicPr>
          <p:cNvPr id="3074" name="Picture 2" descr="31,507 Orange Juice Glass Stock Photos, Pictures &amp;amp; Royalty-Free Image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157" y="2042081"/>
            <a:ext cx="787879" cy="10643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rri - Medjool Dates (Available from 150g to 5kg) (500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157" y="3145926"/>
            <a:ext cx="937350" cy="937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hocolate brands: Top 10 best and famous Chocolate makers | Chocolate  brands, Chocolate maker, Famous chocol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4460" y="4216755"/>
            <a:ext cx="1914708" cy="10972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gic Vegan Honey - Veggie Desser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5396" y="5378218"/>
            <a:ext cx="1436129" cy="1436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pic>
        <p:nvPicPr>
          <p:cNvPr id="2" name="Picture 1"/>
          <p:cNvPicPr>
            <a:picLocks noChangeAspect="1"/>
          </p:cNvPicPr>
          <p:nvPr/>
        </p:nvPicPr>
        <p:blipFill>
          <a:blip r:embed="rId1"/>
          <a:stretch>
            <a:fillRect/>
          </a:stretch>
        </p:blipFill>
        <p:spPr>
          <a:xfrm>
            <a:off x="7543800" y="0"/>
            <a:ext cx="1600200" cy="2018643"/>
          </a:xfrm>
          <a:prstGeom prst="rect">
            <a:avLst/>
          </a:prstGeom>
        </p:spPr>
      </p:pic>
      <p:pic>
        <p:nvPicPr>
          <p:cNvPr id="6" name="Picture 5"/>
          <p:cNvPicPr>
            <a:picLocks noChangeAspect="1"/>
          </p:cNvPicPr>
          <p:nvPr/>
        </p:nvPicPr>
        <p:blipFill>
          <a:blip r:embed="rId2"/>
          <a:stretch>
            <a:fillRect/>
          </a:stretch>
        </p:blipFill>
        <p:spPr>
          <a:xfrm>
            <a:off x="1388903" y="1716243"/>
            <a:ext cx="5696304" cy="2330604"/>
          </a:xfrm>
          <a:prstGeom prst="rect">
            <a:avLst/>
          </a:prstGeom>
        </p:spPr>
      </p:pic>
      <p:pic>
        <p:nvPicPr>
          <p:cNvPr id="7" name="Picture 6"/>
          <p:cNvPicPr>
            <a:picLocks noChangeAspect="1"/>
          </p:cNvPicPr>
          <p:nvPr/>
        </p:nvPicPr>
        <p:blipFill>
          <a:blip r:embed="rId3"/>
          <a:stretch>
            <a:fillRect/>
          </a:stretch>
        </p:blipFill>
        <p:spPr>
          <a:xfrm>
            <a:off x="1374615" y="4418673"/>
            <a:ext cx="5696304" cy="2082140"/>
          </a:xfrm>
          <a:prstGeom prst="rect">
            <a:avLst/>
          </a:prstGeom>
        </p:spPr>
      </p:pic>
      <p:sp>
        <p:nvSpPr>
          <p:cNvPr id="9" name="Rectangle 2"/>
          <p:cNvSpPr txBox="1">
            <a:spLocks noChangeArrowheads="1"/>
          </p:cNvSpPr>
          <p:nvPr/>
        </p:nvSpPr>
        <p:spPr bwMode="auto">
          <a:xfrm>
            <a:off x="6200776" y="3642317"/>
            <a:ext cx="884432"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0" name="Rectangle 2"/>
          <p:cNvSpPr txBox="1">
            <a:spLocks noChangeArrowheads="1"/>
          </p:cNvSpPr>
          <p:nvPr/>
        </p:nvSpPr>
        <p:spPr bwMode="auto">
          <a:xfrm>
            <a:off x="1100138" y="4418673"/>
            <a:ext cx="5223070"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1" name="Rectangle 2"/>
          <p:cNvSpPr txBox="1">
            <a:spLocks noChangeArrowheads="1"/>
          </p:cNvSpPr>
          <p:nvPr/>
        </p:nvSpPr>
        <p:spPr bwMode="auto">
          <a:xfrm>
            <a:off x="3846415" y="6096283"/>
            <a:ext cx="3224504"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2" name="Title 1"/>
          <p:cNvSpPr txBox="1"/>
          <p:nvPr/>
        </p:nvSpPr>
        <p:spPr>
          <a:xfrm>
            <a:off x="0" y="1"/>
            <a:ext cx="7543800" cy="1064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Arial" panose="020B0604020202020204" pitchFamily="34" charset="0"/>
                <a:cs typeface="Arial" panose="020B0604020202020204" pitchFamily="34" charset="0"/>
              </a:rPr>
              <a:t>Treatment of hypoglycemia</a:t>
            </a:r>
            <a:endParaRPr lang="en-US" altLang="en-US" sz="4000" b="1" dirty="0">
              <a:latin typeface="Arial" panose="020B0604020202020204" pitchFamily="34" charset="0"/>
              <a:cs typeface="Arial" panose="020B0604020202020204" pitchFamily="34" charset="0"/>
            </a:endParaRPr>
          </a:p>
        </p:txBody>
      </p:sp>
      <p:pic>
        <p:nvPicPr>
          <p:cNvPr id="3074" name="Picture 2" descr="31,507 Orange Juice Glass Stock Photos, Pictures &amp;amp; Royalty-Free Images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157" y="2042081"/>
            <a:ext cx="787879" cy="10643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rri - Medjool Dates (Available from 150g to 5kg) (500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1157" y="3145926"/>
            <a:ext cx="937350" cy="937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hocolate brands: Top 10 best and famous Chocolate makers | Chocolate  brands, Chocolate maker, Famous chocol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460" y="4216755"/>
            <a:ext cx="1914708" cy="10972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gic Vegan Honey - Veggie Desser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396" y="5378218"/>
            <a:ext cx="1436129" cy="143612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vere Hypoglycemia in Type 2 Diabetes Linked to Poor Cognitive Outcomes -  Endocrinology Advis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930034"/>
            <a:ext cx="1374615" cy="1107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pic>
        <p:nvPicPr>
          <p:cNvPr id="2" name="Picture 1"/>
          <p:cNvPicPr>
            <a:picLocks noChangeAspect="1"/>
          </p:cNvPicPr>
          <p:nvPr/>
        </p:nvPicPr>
        <p:blipFill>
          <a:blip r:embed="rId1"/>
          <a:stretch>
            <a:fillRect/>
          </a:stretch>
        </p:blipFill>
        <p:spPr>
          <a:xfrm>
            <a:off x="7543800" y="0"/>
            <a:ext cx="1600200" cy="2018643"/>
          </a:xfrm>
          <a:prstGeom prst="rect">
            <a:avLst/>
          </a:prstGeom>
        </p:spPr>
      </p:pic>
      <p:sp>
        <p:nvSpPr>
          <p:cNvPr id="9" name="Rectangle 2"/>
          <p:cNvSpPr txBox="1">
            <a:spLocks noChangeArrowheads="1"/>
          </p:cNvSpPr>
          <p:nvPr/>
        </p:nvSpPr>
        <p:spPr bwMode="auto">
          <a:xfrm>
            <a:off x="6200776" y="3642317"/>
            <a:ext cx="884432"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1" name="Rectangle 2"/>
          <p:cNvSpPr txBox="1">
            <a:spLocks noChangeArrowheads="1"/>
          </p:cNvSpPr>
          <p:nvPr/>
        </p:nvSpPr>
        <p:spPr bwMode="auto">
          <a:xfrm>
            <a:off x="3846415" y="6096283"/>
            <a:ext cx="3224504"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pic>
        <p:nvPicPr>
          <p:cNvPr id="12" name="Picture 11"/>
          <p:cNvPicPr>
            <a:picLocks noChangeAspect="1"/>
          </p:cNvPicPr>
          <p:nvPr/>
        </p:nvPicPr>
        <p:blipFill>
          <a:blip r:embed="rId2"/>
          <a:stretch>
            <a:fillRect/>
          </a:stretch>
        </p:blipFill>
        <p:spPr>
          <a:xfrm>
            <a:off x="1558733" y="1996456"/>
            <a:ext cx="5526475" cy="2018643"/>
          </a:xfrm>
          <a:prstGeom prst="rect">
            <a:avLst/>
          </a:prstGeom>
        </p:spPr>
      </p:pic>
      <p:sp>
        <p:nvSpPr>
          <p:cNvPr id="13" name="Rectangle 2"/>
          <p:cNvSpPr txBox="1">
            <a:spLocks noChangeArrowheads="1"/>
          </p:cNvSpPr>
          <p:nvPr/>
        </p:nvSpPr>
        <p:spPr bwMode="auto">
          <a:xfrm>
            <a:off x="1558732" y="1996456"/>
            <a:ext cx="2247897"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4" name="Rectangle 2"/>
          <p:cNvSpPr txBox="1">
            <a:spLocks noChangeArrowheads="1"/>
          </p:cNvSpPr>
          <p:nvPr/>
        </p:nvSpPr>
        <p:spPr bwMode="auto">
          <a:xfrm>
            <a:off x="6362701" y="3610569"/>
            <a:ext cx="2247897"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0" name="Title 1"/>
          <p:cNvSpPr txBox="1"/>
          <p:nvPr/>
        </p:nvSpPr>
        <p:spPr>
          <a:xfrm>
            <a:off x="0" y="1"/>
            <a:ext cx="7543800" cy="1064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Arial" panose="020B0604020202020204" pitchFamily="34" charset="0"/>
                <a:cs typeface="Arial" panose="020B0604020202020204" pitchFamily="34" charset="0"/>
              </a:rPr>
              <a:t>Treatment of hypoglycemia</a:t>
            </a:r>
            <a:endParaRPr lang="en-US" altLang="en-US" sz="4000" b="1" dirty="0">
              <a:latin typeface="Arial" panose="020B0604020202020204" pitchFamily="34" charset="0"/>
              <a:cs typeface="Arial" panose="020B0604020202020204" pitchFamily="34" charset="0"/>
            </a:endParaRPr>
          </a:p>
        </p:txBody>
      </p:sp>
      <p:pic>
        <p:nvPicPr>
          <p:cNvPr id="6146" name="Picture 2" descr="Corn Cheese Grilled Sandwitch – Aio M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727" y="3610569"/>
            <a:ext cx="2540915" cy="1905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847" y="5151311"/>
            <a:ext cx="1301795" cy="11472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903,925 Apple Stock Photos, Pictures &amp;amp; Royalty-Free Images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733" y="5261953"/>
            <a:ext cx="1036596" cy="1036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pic>
        <p:nvPicPr>
          <p:cNvPr id="2" name="Picture 1"/>
          <p:cNvPicPr>
            <a:picLocks noChangeAspect="1"/>
          </p:cNvPicPr>
          <p:nvPr/>
        </p:nvPicPr>
        <p:blipFill>
          <a:blip r:embed="rId1"/>
          <a:stretch>
            <a:fillRect/>
          </a:stretch>
        </p:blipFill>
        <p:spPr>
          <a:xfrm>
            <a:off x="7543800" y="0"/>
            <a:ext cx="1600200" cy="2018643"/>
          </a:xfrm>
          <a:prstGeom prst="rect">
            <a:avLst/>
          </a:prstGeom>
        </p:spPr>
      </p:pic>
      <p:sp>
        <p:nvSpPr>
          <p:cNvPr id="9" name="Rectangle 2"/>
          <p:cNvSpPr txBox="1">
            <a:spLocks noChangeArrowheads="1"/>
          </p:cNvSpPr>
          <p:nvPr/>
        </p:nvSpPr>
        <p:spPr bwMode="auto">
          <a:xfrm>
            <a:off x="6200776" y="3642317"/>
            <a:ext cx="884432"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1" name="Rectangle 2"/>
          <p:cNvSpPr txBox="1">
            <a:spLocks noChangeArrowheads="1"/>
          </p:cNvSpPr>
          <p:nvPr/>
        </p:nvSpPr>
        <p:spPr bwMode="auto">
          <a:xfrm>
            <a:off x="3846415" y="6096283"/>
            <a:ext cx="3224504"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4" name="Rectangle 2"/>
          <p:cNvSpPr txBox="1">
            <a:spLocks noChangeArrowheads="1"/>
          </p:cNvSpPr>
          <p:nvPr/>
        </p:nvSpPr>
        <p:spPr bwMode="auto">
          <a:xfrm>
            <a:off x="6362701" y="3610569"/>
            <a:ext cx="2247897"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5" name="Title 1"/>
          <p:cNvSpPr txBox="1"/>
          <p:nvPr/>
        </p:nvSpPr>
        <p:spPr>
          <a:xfrm>
            <a:off x="-25232" y="0"/>
            <a:ext cx="7663721" cy="133281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Arial" panose="020B0604020202020204" pitchFamily="34" charset="0"/>
                <a:cs typeface="Arial" panose="020B0604020202020204" pitchFamily="34" charset="0"/>
              </a:rPr>
              <a:t>Treatment of severe hypoglycemia in an unconscious patient</a:t>
            </a:r>
            <a:endParaRPr lang="en-US" altLang="en-US" sz="4000" b="1"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593208" y="2697651"/>
            <a:ext cx="6029325" cy="3175906"/>
          </a:xfrm>
          <a:prstGeom prst="rect">
            <a:avLst/>
          </a:prstGeom>
        </p:spPr>
      </p:pic>
      <p:pic>
        <p:nvPicPr>
          <p:cNvPr id="7170" name="Picture 2" descr="Fresenius Kabi introduces Glucagon Emergency Kit in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459" y="2953990"/>
            <a:ext cx="2359542" cy="122826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p:cNvSpPr txBox="1">
            <a:spLocks noChangeArrowheads="1"/>
          </p:cNvSpPr>
          <p:nvPr/>
        </p:nvSpPr>
        <p:spPr bwMode="auto">
          <a:xfrm>
            <a:off x="3210770" y="5150784"/>
            <a:ext cx="3573689" cy="560467"/>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20" name="Content Placeholder 2"/>
          <p:cNvSpPr txBox="1"/>
          <p:nvPr/>
        </p:nvSpPr>
        <p:spPr>
          <a:xfrm>
            <a:off x="179882" y="5839437"/>
            <a:ext cx="9144000" cy="773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dirty="0">
                <a:latin typeface="Arial" panose="020B0604020202020204" pitchFamily="34" charset="0"/>
                <a:cs typeface="Arial" panose="020B0604020202020204" pitchFamily="34" charset="0"/>
              </a:rPr>
              <a:t>Give glucagon (SC or IM)</a:t>
            </a:r>
            <a:endParaRPr lang="en-US" alt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0" y="0"/>
            <a:ext cx="9144000" cy="1325563"/>
          </a:xfrm>
        </p:spPr>
        <p:txBody>
          <a:bodyPr lIns="91440" tIns="45720" rIns="91440" bIns="45720">
            <a:normAutofit/>
          </a:bodyPr>
          <a:lstStyle/>
          <a:p>
            <a:pPr algn="ctr"/>
            <a:r>
              <a:rPr lang="en-US" altLang="en-US" sz="4000" b="1" dirty="0">
                <a:latin typeface="Arial" panose="020B0604020202020204" pitchFamily="34" charset="0"/>
                <a:cs typeface="Arial" panose="020B0604020202020204" pitchFamily="34" charset="0"/>
              </a:rPr>
              <a:t>Treatment of severe hypoglycemia in an unconscious patient</a:t>
            </a:r>
            <a:endParaRPr lang="en-US" altLang="en-US" sz="4000" b="1" dirty="0">
              <a:latin typeface="Arial" panose="020B0604020202020204" pitchFamily="34" charset="0"/>
              <a:cs typeface="Arial" panose="020B0604020202020204" pitchFamily="34" charset="0"/>
            </a:endParaRPr>
          </a:p>
        </p:txBody>
      </p:sp>
      <p:sp>
        <p:nvSpPr>
          <p:cNvPr id="6" name="Content Placeholder 2"/>
          <p:cNvSpPr txBox="1"/>
          <p:nvPr/>
        </p:nvSpPr>
        <p:spPr>
          <a:xfrm>
            <a:off x="0" y="1504950"/>
            <a:ext cx="9144000" cy="5353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dirty="0">
                <a:latin typeface="Arial" panose="020B0604020202020204" pitchFamily="34" charset="0"/>
                <a:cs typeface="Arial" panose="020B0604020202020204" pitchFamily="34" charset="0"/>
              </a:rPr>
              <a:t>Treat with 10-25 g of glucose (20-50 mL of Dextrose 50%) intravenously over 1-3 minutes</a:t>
            </a:r>
            <a:endParaRPr lang="en-US" altLang="en-US" dirty="0">
              <a:latin typeface="Arial" panose="020B0604020202020204" pitchFamily="34" charset="0"/>
              <a:cs typeface="Arial" panose="020B0604020202020204" pitchFamily="34" charset="0"/>
            </a:endParaRPr>
          </a:p>
          <a:p>
            <a:pPr>
              <a:lnSpc>
                <a:spcPct val="100000"/>
              </a:lnSpc>
            </a:pPr>
            <a:endParaRPr lang="en-US" altLang="en-US" dirty="0">
              <a:latin typeface="Arial" panose="020B0604020202020204" pitchFamily="34" charset="0"/>
              <a:cs typeface="Arial" panose="020B0604020202020204" pitchFamily="34" charset="0"/>
            </a:endParaRPr>
          </a:p>
          <a:p>
            <a:pPr>
              <a:lnSpc>
                <a:spcPct val="100000"/>
              </a:lnSpc>
            </a:pPr>
            <a:endParaRPr lang="en-US" altLang="en-US" dirty="0">
              <a:latin typeface="Arial" panose="020B0604020202020204" pitchFamily="34" charset="0"/>
              <a:cs typeface="Arial" panose="020B0604020202020204" pitchFamily="34" charset="0"/>
            </a:endParaRPr>
          </a:p>
          <a:p>
            <a:pPr>
              <a:lnSpc>
                <a:spcPct val="100000"/>
              </a:lnSpc>
            </a:pPr>
            <a:r>
              <a:rPr lang="en-US" altLang="en-US" dirty="0">
                <a:latin typeface="Arial" panose="020B0604020202020204" pitchFamily="34" charset="0"/>
                <a:cs typeface="Arial" panose="020B0604020202020204" pitchFamily="34" charset="0"/>
              </a:rPr>
              <a:t>Re-test in 15 minutes to ensure the </a:t>
            </a:r>
            <a:r>
              <a:rPr lang="en-US" altLang="en-US" dirty="0" err="1">
                <a:latin typeface="Arial" panose="020B0604020202020204" pitchFamily="34" charset="0"/>
                <a:cs typeface="Arial" panose="020B0604020202020204" pitchFamily="34" charset="0"/>
              </a:rPr>
              <a:t>gluocse</a:t>
            </a:r>
            <a:r>
              <a:rPr lang="en-US" altLang="en-US" dirty="0">
                <a:latin typeface="Arial" panose="020B0604020202020204" pitchFamily="34" charset="0"/>
                <a:cs typeface="Arial" panose="020B0604020202020204" pitchFamily="34" charset="0"/>
              </a:rPr>
              <a:t> &gt;70 mg/dL and re-treat with a further dose of dextrose 50%</a:t>
            </a:r>
            <a:endParaRPr lang="en-US" altLang="en-US" dirty="0">
              <a:latin typeface="Arial" panose="020B0604020202020204" pitchFamily="34" charset="0"/>
              <a:cs typeface="Arial" panose="020B0604020202020204" pitchFamily="34" charset="0"/>
            </a:endParaRPr>
          </a:p>
          <a:p>
            <a:pPr>
              <a:lnSpc>
                <a:spcPct val="100000"/>
              </a:lnSpc>
            </a:pPr>
            <a:endParaRPr lang="en-US" altLang="en-US" dirty="0">
              <a:latin typeface="Arial" panose="020B0604020202020204" pitchFamily="34" charset="0"/>
              <a:cs typeface="Arial" panose="020B0604020202020204" pitchFamily="34" charset="0"/>
            </a:endParaRPr>
          </a:p>
          <a:p>
            <a:pPr>
              <a:lnSpc>
                <a:spcPct val="100000"/>
              </a:lnSpc>
            </a:pPr>
            <a:r>
              <a:rPr lang="en-US" altLang="en-US" dirty="0">
                <a:latin typeface="Arial" panose="020B0604020202020204" pitchFamily="34" charset="0"/>
                <a:cs typeface="Arial" panose="020B0604020202020204" pitchFamily="34" charset="0"/>
              </a:rPr>
              <a:t>Once conscious, eat meal or a snack</a:t>
            </a:r>
            <a:endParaRPr lang="en-US" altLang="en-US" dirty="0">
              <a:latin typeface="Arial" panose="020B0604020202020204" pitchFamily="34" charset="0"/>
              <a:cs typeface="Arial" panose="020B0604020202020204" pitchFamily="34" charset="0"/>
            </a:endParaRPr>
          </a:p>
        </p:txBody>
      </p:sp>
      <p:pic>
        <p:nvPicPr>
          <p:cNvPr id="5"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0623" y="2023203"/>
            <a:ext cx="1633928" cy="1569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pic>
        <p:nvPicPr>
          <p:cNvPr id="2" name="Picture 1"/>
          <p:cNvPicPr>
            <a:picLocks noChangeAspect="1"/>
          </p:cNvPicPr>
          <p:nvPr/>
        </p:nvPicPr>
        <p:blipFill>
          <a:blip r:embed="rId1"/>
          <a:stretch>
            <a:fillRect/>
          </a:stretch>
        </p:blipFill>
        <p:spPr>
          <a:xfrm>
            <a:off x="7543800" y="0"/>
            <a:ext cx="1600200" cy="2018643"/>
          </a:xfrm>
          <a:prstGeom prst="rect">
            <a:avLst/>
          </a:prstGeom>
        </p:spPr>
      </p:pic>
      <p:sp>
        <p:nvSpPr>
          <p:cNvPr id="9" name="Rectangle 2"/>
          <p:cNvSpPr txBox="1">
            <a:spLocks noChangeArrowheads="1"/>
          </p:cNvSpPr>
          <p:nvPr/>
        </p:nvSpPr>
        <p:spPr bwMode="auto">
          <a:xfrm>
            <a:off x="6200776" y="3642317"/>
            <a:ext cx="884432"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1" name="Rectangle 2"/>
          <p:cNvSpPr txBox="1">
            <a:spLocks noChangeArrowheads="1"/>
          </p:cNvSpPr>
          <p:nvPr/>
        </p:nvSpPr>
        <p:spPr bwMode="auto">
          <a:xfrm>
            <a:off x="3846415" y="6096283"/>
            <a:ext cx="3224504"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5" name="Rectangle 2"/>
          <p:cNvSpPr txBox="1">
            <a:spLocks noChangeArrowheads="1"/>
          </p:cNvSpPr>
          <p:nvPr/>
        </p:nvSpPr>
        <p:spPr bwMode="auto">
          <a:xfrm>
            <a:off x="3540822" y="4168853"/>
            <a:ext cx="3530097"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pic>
        <p:nvPicPr>
          <p:cNvPr id="12" name="Picture 11"/>
          <p:cNvPicPr>
            <a:picLocks noChangeAspect="1"/>
          </p:cNvPicPr>
          <p:nvPr/>
        </p:nvPicPr>
        <p:blipFill>
          <a:blip r:embed="rId2"/>
          <a:stretch>
            <a:fillRect/>
          </a:stretch>
        </p:blipFill>
        <p:spPr>
          <a:xfrm>
            <a:off x="214313" y="2349499"/>
            <a:ext cx="8158162" cy="3746784"/>
          </a:xfrm>
          <a:prstGeom prst="rect">
            <a:avLst/>
          </a:prstGeom>
        </p:spPr>
      </p:pic>
      <p:sp>
        <p:nvSpPr>
          <p:cNvPr id="14" name="Rectangle 2"/>
          <p:cNvSpPr txBox="1">
            <a:spLocks noChangeArrowheads="1"/>
          </p:cNvSpPr>
          <p:nvPr/>
        </p:nvSpPr>
        <p:spPr bwMode="auto">
          <a:xfrm>
            <a:off x="316319" y="2349499"/>
            <a:ext cx="3224504" cy="40453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6" name="Rectangle 2"/>
          <p:cNvSpPr txBox="1">
            <a:spLocks noChangeArrowheads="1"/>
          </p:cNvSpPr>
          <p:nvPr/>
        </p:nvSpPr>
        <p:spPr bwMode="auto">
          <a:xfrm>
            <a:off x="6731648" y="4701973"/>
            <a:ext cx="2057400" cy="1134239"/>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8" name="Rectangle 2"/>
          <p:cNvSpPr txBox="1">
            <a:spLocks noChangeArrowheads="1"/>
          </p:cNvSpPr>
          <p:nvPr/>
        </p:nvSpPr>
        <p:spPr bwMode="auto">
          <a:xfrm>
            <a:off x="214313" y="4168853"/>
            <a:ext cx="8301037" cy="2119907"/>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3" name="Rectangle 2"/>
          <p:cNvSpPr txBox="1">
            <a:spLocks noChangeArrowheads="1"/>
          </p:cNvSpPr>
          <p:nvPr/>
        </p:nvSpPr>
        <p:spPr bwMode="auto">
          <a:xfrm>
            <a:off x="4483751" y="3756789"/>
            <a:ext cx="3888724" cy="455846"/>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17" name="Title 1"/>
          <p:cNvSpPr txBox="1"/>
          <p:nvPr/>
        </p:nvSpPr>
        <p:spPr>
          <a:xfrm>
            <a:off x="0" y="1"/>
            <a:ext cx="7543800" cy="1064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Arial" panose="020B0604020202020204" pitchFamily="34" charset="0"/>
                <a:cs typeface="Arial" panose="020B0604020202020204" pitchFamily="34" charset="0"/>
              </a:rPr>
              <a:t>Prevention of hypoglycemia</a:t>
            </a:r>
            <a:endParaRPr lang="en-US" altLang="en-US" sz="4000" b="1" dirty="0">
              <a:latin typeface="Arial" panose="020B0604020202020204" pitchFamily="34" charset="0"/>
              <a:cs typeface="Arial" panose="020B0604020202020204"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1028703" y="0"/>
            <a:ext cx="65059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3300" b="1" dirty="0">
                <a:solidFill>
                  <a:prstClr val="black"/>
                </a:solidFill>
              </a:rPr>
              <a:t>Summary</a:t>
            </a:r>
            <a:endParaRPr lang="en-US" altLang="en-US" sz="3300" b="1" dirty="0">
              <a:solidFill>
                <a:prstClr val="black"/>
              </a:solidFill>
            </a:endParaRPr>
          </a:p>
          <a:p>
            <a:pPr algn="ctr">
              <a:spcBef>
                <a:spcPct val="0"/>
              </a:spcBef>
              <a:buFontTx/>
              <a:buNone/>
              <a:defRPr/>
            </a:pPr>
            <a:endParaRPr lang="en-US" altLang="en-US" sz="2100" b="1" dirty="0">
              <a:solidFill>
                <a:prstClr val="black"/>
              </a:solidFill>
            </a:endParaRPr>
          </a:p>
        </p:txBody>
      </p:sp>
      <p:sp>
        <p:nvSpPr>
          <p:cNvPr id="4" name="Rectangle 3"/>
          <p:cNvSpPr txBox="1">
            <a:spLocks noChangeArrowheads="1"/>
          </p:cNvSpPr>
          <p:nvPr/>
        </p:nvSpPr>
        <p:spPr bwMode="auto">
          <a:xfrm>
            <a:off x="0" y="461665"/>
            <a:ext cx="9144000" cy="639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altLang="en-US" sz="2600" dirty="0">
                <a:solidFill>
                  <a:prstClr val="black"/>
                </a:solidFill>
              </a:rPr>
              <a:t>Have a low index of suspicion for DKA in any unwell patient with </a:t>
            </a:r>
            <a:r>
              <a:rPr lang="en-US" altLang="en-US" sz="2600" dirty="0" err="1">
                <a:solidFill>
                  <a:prstClr val="black"/>
                </a:solidFill>
              </a:rPr>
              <a:t>hyperglcemia</a:t>
            </a:r>
            <a:endParaRPr lang="en-US" altLang="en-US" sz="2600" dirty="0">
              <a:solidFill>
                <a:prstClr val="black"/>
              </a:solidFill>
            </a:endParaRPr>
          </a:p>
          <a:p>
            <a:pPr>
              <a:defRPr/>
            </a:pPr>
            <a:endParaRPr lang="en-US" altLang="en-US" sz="2600" dirty="0">
              <a:solidFill>
                <a:prstClr val="black"/>
              </a:solidFill>
            </a:endParaRPr>
          </a:p>
          <a:p>
            <a:pPr>
              <a:defRPr/>
            </a:pPr>
            <a:r>
              <a:rPr lang="en-US" altLang="en-US" sz="2600" dirty="0">
                <a:solidFill>
                  <a:prstClr val="black"/>
                </a:solidFill>
              </a:rPr>
              <a:t>HHS is less common than DKA but is associated with a higher mortality</a:t>
            </a:r>
            <a:endParaRPr lang="en-US" altLang="en-US" sz="2600" dirty="0">
              <a:solidFill>
                <a:prstClr val="black"/>
              </a:solidFill>
            </a:endParaRPr>
          </a:p>
          <a:p>
            <a:pPr>
              <a:defRPr/>
            </a:pPr>
            <a:endParaRPr lang="en-US" altLang="en-US" sz="2600" dirty="0">
              <a:solidFill>
                <a:prstClr val="black"/>
              </a:solidFill>
            </a:endParaRPr>
          </a:p>
          <a:p>
            <a:pPr>
              <a:defRPr/>
            </a:pPr>
            <a:r>
              <a:rPr lang="en-US" altLang="en-US" sz="2600" dirty="0">
                <a:solidFill>
                  <a:prstClr val="black"/>
                </a:solidFill>
              </a:rPr>
              <a:t>The cornerstones of management of DKA and HHS include: IV fluids, IV insulin and potassium replacement</a:t>
            </a:r>
            <a:endParaRPr lang="en-US" altLang="en-US" sz="2600" dirty="0">
              <a:solidFill>
                <a:prstClr val="black"/>
              </a:solidFill>
            </a:endParaRPr>
          </a:p>
          <a:p>
            <a:pPr>
              <a:defRPr/>
            </a:pPr>
            <a:endParaRPr lang="en-US" altLang="en-US" sz="2600" dirty="0">
              <a:solidFill>
                <a:prstClr val="black"/>
              </a:solidFill>
            </a:endParaRPr>
          </a:p>
          <a:p>
            <a:pPr>
              <a:defRPr/>
            </a:pPr>
            <a:r>
              <a:rPr lang="en-US" altLang="en-US" sz="2600" dirty="0">
                <a:solidFill>
                  <a:prstClr val="black"/>
                </a:solidFill>
              </a:rPr>
              <a:t>Hypoglycemia should be treated with any rapid-acting glucose</a:t>
            </a:r>
            <a:endParaRPr lang="en-US" altLang="en-US" sz="2600" dirty="0">
              <a:solidFill>
                <a:prstClr val="black"/>
              </a:solidFill>
            </a:endParaRPr>
          </a:p>
          <a:p>
            <a:pPr>
              <a:defRPr/>
            </a:pPr>
            <a:endParaRPr lang="en-US" altLang="en-US" sz="2600" dirty="0">
              <a:solidFill>
                <a:prstClr val="black"/>
              </a:solidFill>
            </a:endParaRPr>
          </a:p>
          <a:p>
            <a:pPr>
              <a:defRPr/>
            </a:pPr>
            <a:r>
              <a:rPr lang="en-US" altLang="en-US" sz="2600" dirty="0">
                <a:solidFill>
                  <a:prstClr val="black"/>
                </a:solidFill>
              </a:rPr>
              <a:t>Education is key to prevention of DKA, HHS and hypoglycemia</a:t>
            </a:r>
            <a:endParaRPr lang="en-US" altLang="en-US" sz="2600" dirty="0">
              <a:solidFill>
                <a:prstClr val="black"/>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974361"/>
          <a:ext cx="9144000" cy="5883638"/>
        </p:xfrm>
        <a:graphic>
          <a:graphicData uri="http://schemas.openxmlformats.org/drawingml/2006/table">
            <a:tbl>
              <a:tblPr firstRow="1" bandRow="1">
                <a:tableStyleId>{5C22544A-7EE6-4342-B048-85BDC9FD1C3A}</a:tableStyleId>
              </a:tblPr>
              <a:tblGrid>
                <a:gridCol w="3048000"/>
                <a:gridCol w="3048000"/>
                <a:gridCol w="3048000"/>
              </a:tblGrid>
              <a:tr h="572615">
                <a:tc>
                  <a:txBody>
                    <a:bodyPr/>
                    <a:lstStyle/>
                    <a:p>
                      <a:r>
                        <a:rPr lang="en-US" sz="2400" dirty="0">
                          <a:latin typeface="Arial" panose="020B0604020202020204" pitchFamily="34" charset="0"/>
                          <a:cs typeface="Arial" panose="020B0604020202020204" pitchFamily="34" charset="0"/>
                        </a:rPr>
                        <a:t>Recommendation</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UK</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ADA/</a:t>
                      </a:r>
                      <a:r>
                        <a:rPr lang="en-US" sz="2400" dirty="0" err="1">
                          <a:latin typeface="Arial" panose="020B0604020202020204" pitchFamily="34" charset="0"/>
                          <a:cs typeface="Arial" panose="020B0604020202020204" pitchFamily="34" charset="0"/>
                        </a:rPr>
                        <a:t>Uptodate</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fluids</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0.9% saline only</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0.45% saline if sodium high</a:t>
                      </a:r>
                      <a:endParaRPr lang="en-US" sz="2400" dirty="0">
                        <a:latin typeface="Arial" panose="020B0604020202020204" pitchFamily="34" charset="0"/>
                        <a:cs typeface="Arial" panose="020B0604020202020204" pitchFamily="34" charset="0"/>
                      </a:endParaRPr>
                    </a:p>
                  </a:txBody>
                  <a:tcPr/>
                </a:tc>
              </a:tr>
              <a:tr h="95435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Change to dextrose</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250 mg/dl</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200 mg/dl</a:t>
                      </a:r>
                      <a:endParaRPr lang="en-US" sz="2400" dirty="0">
                        <a:latin typeface="Arial" panose="020B0604020202020204" pitchFamily="34" charset="0"/>
                        <a:cs typeface="Arial" panose="020B0604020202020204" pitchFamily="34" charset="0"/>
                      </a:endParaRPr>
                    </a:p>
                  </a:txBody>
                  <a:tcPr/>
                </a:tc>
              </a:tr>
              <a:tr h="82542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insulin bolus</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r>
              <a:tr h="86746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Continue basal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Not mentioned</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SC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Yes, for mild/moderate DKA</a:t>
                      </a:r>
                      <a:endParaRPr lang="en-US" sz="2400" dirty="0">
                        <a:latin typeface="Arial" panose="020B0604020202020204" pitchFamily="34" charset="0"/>
                        <a:cs typeface="Arial" panose="020B0604020202020204" pitchFamily="34" charset="0"/>
                      </a:endParaRPr>
                    </a:p>
                  </a:txBody>
                  <a:tcPr/>
                </a:tc>
              </a:tr>
              <a:tr h="954358">
                <a:tc>
                  <a:txBody>
                    <a:bodyPr/>
                    <a:lstStyle/>
                    <a:p>
                      <a:r>
                        <a:rPr lang="en-US" sz="2400" dirty="0">
                          <a:latin typeface="Arial" panose="020B0604020202020204" pitchFamily="34" charset="0"/>
                          <a:cs typeface="Arial" panose="020B0604020202020204" pitchFamily="34" charset="0"/>
                        </a:rPr>
                        <a:t>Bicarbonate</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when pH≤6.9</a:t>
                      </a:r>
                      <a:endParaRPr lang="en-US" sz="2400" dirty="0">
                        <a:latin typeface="Arial" panose="020B0604020202020204" pitchFamily="34" charset="0"/>
                        <a:cs typeface="Arial" panose="020B0604020202020204" pitchFamily="34" charset="0"/>
                      </a:endParaRPr>
                    </a:p>
                  </a:txBody>
                  <a:tcPr/>
                </a:tc>
              </a:tr>
            </a:tbl>
          </a:graphicData>
        </a:graphic>
      </p:graphicFrame>
      <p:sp>
        <p:nvSpPr>
          <p:cNvPr id="3" name="Title 1"/>
          <p:cNvSpPr txBox="1"/>
          <p:nvPr/>
        </p:nvSpPr>
        <p:spPr>
          <a:xfrm>
            <a:off x="0" y="0"/>
            <a:ext cx="9144000" cy="9743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Arial" panose="020B0604020202020204" pitchFamily="34" charset="0"/>
                <a:cs typeface="Arial" panose="020B0604020202020204" pitchFamily="34" charset="0"/>
              </a:rPr>
              <a:t>Differences in DKA treatment recommendations between UK and ADA/</a:t>
            </a:r>
            <a:r>
              <a:rPr lang="en-US" altLang="en-US" sz="3200" b="1" dirty="0" err="1">
                <a:latin typeface="Arial" panose="020B0604020202020204" pitchFamily="34" charset="0"/>
                <a:cs typeface="Arial" panose="020B0604020202020204" pitchFamily="34" charset="0"/>
              </a:rPr>
              <a:t>uptodate</a:t>
            </a:r>
            <a:r>
              <a:rPr lang="en-US" altLang="en-US" sz="3200" b="1" dirty="0">
                <a:latin typeface="Arial" panose="020B0604020202020204" pitchFamily="34" charset="0"/>
                <a:cs typeface="Arial" panose="020B0604020202020204" pitchFamily="34" charset="0"/>
              </a:rPr>
              <a:t> guidelines </a:t>
            </a:r>
            <a:endParaRPr lang="en-US" altLang="en-US" sz="3200" b="1"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GB" altLang="en-US" sz="4000" b="1" kern="0" dirty="0">
                <a:solidFill>
                  <a:schemeClr val="tx1"/>
                </a:solidFill>
                <a:latin typeface="Arial" panose="020B0604020202020204" pitchFamily="34" charset="0"/>
                <a:cs typeface="Arial" panose="020B0604020202020204" pitchFamily="34" charset="0"/>
              </a:rPr>
              <a:t>DKA/HHS/Hyperglycaemia</a:t>
            </a:r>
            <a:endParaRPr lang="en-GB" altLang="en-US" sz="4000" b="1" kern="0" dirty="0">
              <a:solidFill>
                <a:schemeClr val="tx1"/>
              </a:solidFill>
              <a:latin typeface="Arial" panose="020B0604020202020204" pitchFamily="34" charset="0"/>
              <a:cs typeface="Arial" panose="020B0604020202020204" pitchFamily="34" charset="0"/>
            </a:endParaRPr>
          </a:p>
        </p:txBody>
      </p:sp>
      <p:sp>
        <p:nvSpPr>
          <p:cNvPr id="5" name="Title 1"/>
          <p:cNvSpPr txBox="1"/>
          <p:nvPr/>
        </p:nvSpPr>
        <p:spPr>
          <a:xfrm>
            <a:off x="0" y="953046"/>
            <a:ext cx="9144000" cy="5904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defRPr/>
            </a:pPr>
            <a:r>
              <a:rPr lang="en-GB" sz="3200" dirty="0">
                <a:latin typeface="Arial" panose="020B0604020202020204" pitchFamily="34" charset="0"/>
                <a:cs typeface="Arial" panose="020B0604020202020204" pitchFamily="34" charset="0"/>
              </a:rPr>
              <a:t>Spectrum of diabetic </a:t>
            </a:r>
            <a:r>
              <a:rPr lang="en-GB" sz="3200" dirty="0" err="1">
                <a:latin typeface="Arial" panose="020B0604020202020204" pitchFamily="34" charset="0"/>
                <a:cs typeface="Arial" panose="020B0604020202020204" pitchFamily="34" charset="0"/>
              </a:rPr>
              <a:t>hyperglycemic</a:t>
            </a:r>
            <a:r>
              <a:rPr lang="en-GB" sz="3200" dirty="0">
                <a:latin typeface="Arial" panose="020B0604020202020204" pitchFamily="34" charset="0"/>
                <a:cs typeface="Arial" panose="020B0604020202020204" pitchFamily="34" charset="0"/>
              </a:rPr>
              <a:t> emergencies</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3200" dirty="0">
                <a:latin typeface="Arial" panose="020B0604020202020204" pitchFamily="34" charset="0"/>
                <a:cs typeface="Arial" panose="020B0604020202020204" pitchFamily="34" charset="0"/>
              </a:rPr>
              <a:t>In any patient with severe </a:t>
            </a:r>
            <a:r>
              <a:rPr lang="en-GB" sz="3200" dirty="0" err="1">
                <a:latin typeface="Arial" panose="020B0604020202020204" pitchFamily="34" charset="0"/>
                <a:cs typeface="Arial" panose="020B0604020202020204" pitchFamily="34" charset="0"/>
              </a:rPr>
              <a:t>hyerglycaemia</a:t>
            </a:r>
            <a:r>
              <a:rPr lang="en-GB" sz="3200" dirty="0">
                <a:latin typeface="Arial" panose="020B0604020202020204" pitchFamily="34" charset="0"/>
                <a:cs typeface="Arial" panose="020B0604020202020204" pitchFamily="34" charset="0"/>
              </a:rPr>
              <a:t>, need to rule out DKA</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3200" dirty="0">
                <a:latin typeface="Arial" panose="020B0604020202020204" pitchFamily="34" charset="0"/>
                <a:cs typeface="Arial" panose="020B0604020202020204" pitchFamily="34" charset="0"/>
              </a:rPr>
              <a:t>DKA is the most important as relatively common and potentially fatal</a:t>
            </a:r>
            <a:endParaRPr lang="en-GB"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endParaRPr lang="en-GB"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3200" dirty="0">
                <a:latin typeface="Arial" panose="020B0604020202020204" pitchFamily="34" charset="0"/>
                <a:cs typeface="Arial" panose="020B0604020202020204" pitchFamily="34" charset="0"/>
              </a:rPr>
              <a:t>HHS is more serious but rare</a:t>
            </a:r>
            <a:endParaRPr lang="en-GB" sz="32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0"/>
            <a:ext cx="9144000" cy="838200"/>
          </a:xfrm>
        </p:spPr>
        <p:txBody>
          <a:bodyPr>
            <a:normAutofit/>
          </a:bodyPr>
          <a:lstStyle/>
          <a:p>
            <a:pPr algn="ctr" eaLnBrk="1" hangingPunct="1"/>
            <a:r>
              <a:rPr lang="en-US" altLang="en-US" sz="4000" b="1" dirty="0">
                <a:latin typeface="Arial" panose="020B0604020202020204" pitchFamily="34" charset="0"/>
                <a:cs typeface="Arial" panose="020B0604020202020204" pitchFamily="34" charset="0"/>
              </a:rPr>
              <a:t>Epidemiology of DKA and HHS</a:t>
            </a:r>
            <a:endParaRPr lang="en-US" altLang="en-US" sz="4000" b="1" dirty="0">
              <a:latin typeface="Arial" panose="020B0604020202020204" pitchFamily="34" charset="0"/>
              <a:cs typeface="Arial" panose="020B0604020202020204" pitchFamily="34" charset="0"/>
            </a:endParaRPr>
          </a:p>
        </p:txBody>
      </p:sp>
      <p:sp>
        <p:nvSpPr>
          <p:cNvPr id="20483" name="Rectangle 3"/>
          <p:cNvSpPr>
            <a:spLocks noGrp="1" noChangeArrowheads="1"/>
          </p:cNvSpPr>
          <p:nvPr>
            <p:ph type="body" sz="half" idx="2"/>
          </p:nvPr>
        </p:nvSpPr>
        <p:spPr>
          <a:xfrm>
            <a:off x="0" y="1261672"/>
            <a:ext cx="9144000" cy="5596328"/>
          </a:xfrm>
        </p:spPr>
        <p:txBody>
          <a:bodyPr>
            <a:normAutofit/>
          </a:bodyPr>
          <a:lstStyle/>
          <a:p>
            <a:pPr marL="0" indent="0" eaLnBrk="1" hangingPunct="1">
              <a:lnSpc>
                <a:spcPct val="90000"/>
              </a:lnSpc>
              <a:buNone/>
              <a:defRPr/>
            </a:pPr>
            <a:r>
              <a:rPr lang="en-US" altLang="en-US" sz="3200" dirty="0">
                <a:latin typeface="Arial" panose="020B0604020202020204" pitchFamily="34" charset="0"/>
                <a:cs typeface="Arial" panose="020B0604020202020204" pitchFamily="34" charset="0"/>
              </a:rPr>
              <a:t>In the USA: </a:t>
            </a:r>
            <a:endParaRPr lang="en-US" altLang="en-US" sz="3200" dirty="0">
              <a:latin typeface="Arial" panose="020B0604020202020204" pitchFamily="34" charset="0"/>
              <a:cs typeface="Arial" panose="020B0604020202020204" pitchFamily="34" charset="0"/>
            </a:endParaRPr>
          </a:p>
          <a:p>
            <a:pPr>
              <a:defRPr/>
            </a:pPr>
            <a:r>
              <a:rPr lang="en-US" altLang="en-US" sz="3200" dirty="0">
                <a:latin typeface="Arial" panose="020B0604020202020204" pitchFamily="34" charset="0"/>
                <a:cs typeface="Arial" panose="020B0604020202020204" pitchFamily="34" charset="0"/>
              </a:rPr>
              <a:t>Annual incidence: 5-8 per 1000 diabetic subjects</a:t>
            </a:r>
            <a:endParaRPr lang="en-US" altLang="en-US" sz="3200" dirty="0">
              <a:latin typeface="Arial" panose="020B0604020202020204" pitchFamily="34" charset="0"/>
              <a:cs typeface="Arial" panose="020B0604020202020204" pitchFamily="34" charset="0"/>
            </a:endParaRPr>
          </a:p>
          <a:p>
            <a:pPr eaLnBrk="1" hangingPunct="1">
              <a:lnSpc>
                <a:spcPct val="90000"/>
              </a:lnSpc>
              <a:defRPr/>
            </a:pPr>
            <a:r>
              <a:rPr lang="en-US" altLang="en-US" sz="3200" dirty="0">
                <a:latin typeface="Arial" panose="020B0604020202020204" pitchFamily="34" charset="0"/>
                <a:cs typeface="Arial" panose="020B0604020202020204" pitchFamily="34" charset="0"/>
              </a:rPr>
              <a:t>145,000 cases of DKA per year</a:t>
            </a:r>
            <a:endParaRPr lang="en-US" altLang="en-US" sz="3200" dirty="0">
              <a:latin typeface="Arial" panose="020B0604020202020204" pitchFamily="34" charset="0"/>
              <a:cs typeface="Arial" panose="020B0604020202020204" pitchFamily="34" charset="0"/>
            </a:endParaRPr>
          </a:p>
          <a:p>
            <a:pPr marL="0" indent="0" eaLnBrk="1" hangingPunct="1">
              <a:lnSpc>
                <a:spcPct val="90000"/>
              </a:lnSpc>
              <a:buFontTx/>
              <a:buNone/>
              <a:defRPr/>
            </a:pPr>
            <a:endParaRPr lang="en-US" altLang="en-US" sz="3200" dirty="0">
              <a:latin typeface="Arial" panose="020B0604020202020204" pitchFamily="34" charset="0"/>
              <a:cs typeface="Arial" panose="020B0604020202020204" pitchFamily="34" charset="0"/>
            </a:endParaRPr>
          </a:p>
          <a:p>
            <a:pPr marL="0" indent="0" eaLnBrk="1" hangingPunct="1">
              <a:lnSpc>
                <a:spcPct val="90000"/>
              </a:lnSpc>
              <a:buFontTx/>
              <a:buNone/>
              <a:defRPr/>
            </a:pPr>
            <a:endParaRPr lang="en-US" altLang="en-US" sz="3200" dirty="0">
              <a:latin typeface="Arial" panose="020B0604020202020204" pitchFamily="34" charset="0"/>
              <a:cs typeface="Arial" panose="020B0604020202020204" pitchFamily="34" charset="0"/>
            </a:endParaRPr>
          </a:p>
          <a:p>
            <a:pPr eaLnBrk="1" hangingPunct="1">
              <a:lnSpc>
                <a:spcPct val="90000"/>
              </a:lnSpc>
              <a:defRPr/>
            </a:pPr>
            <a:r>
              <a:rPr lang="en-US" altLang="en-US" sz="3200" dirty="0">
                <a:latin typeface="Arial" panose="020B0604020202020204" pitchFamily="34" charset="0"/>
                <a:cs typeface="Arial" panose="020B0604020202020204" pitchFamily="34" charset="0"/>
              </a:rPr>
              <a:t>2.8% of all diabetic admissions are due to DKA</a:t>
            </a:r>
            <a:endParaRPr lang="en-US" altLang="en-US" sz="3200" dirty="0">
              <a:latin typeface="Arial" panose="020B0604020202020204" pitchFamily="34" charset="0"/>
              <a:cs typeface="Arial" panose="020B0604020202020204" pitchFamily="34" charset="0"/>
            </a:endParaRPr>
          </a:p>
          <a:p>
            <a:pPr eaLnBrk="1" hangingPunct="1">
              <a:lnSpc>
                <a:spcPct val="90000"/>
              </a:lnSpc>
              <a:defRPr/>
            </a:pPr>
            <a:endParaRPr lang="en-US" altLang="en-US" sz="3200" dirty="0">
              <a:latin typeface="Arial" panose="020B0604020202020204" pitchFamily="34" charset="0"/>
              <a:cs typeface="Arial" panose="020B0604020202020204" pitchFamily="34" charset="0"/>
            </a:endParaRPr>
          </a:p>
          <a:p>
            <a:pPr eaLnBrk="1" hangingPunct="1">
              <a:lnSpc>
                <a:spcPct val="90000"/>
              </a:lnSpc>
              <a:defRPr/>
            </a:pPr>
            <a:endParaRPr lang="en-US" altLang="en-US" sz="3200" dirty="0">
              <a:latin typeface="Arial" panose="020B0604020202020204" pitchFamily="34" charset="0"/>
              <a:cs typeface="Arial" panose="020B0604020202020204" pitchFamily="34" charset="0"/>
            </a:endParaRPr>
          </a:p>
          <a:p>
            <a:pPr eaLnBrk="1" hangingPunct="1">
              <a:lnSpc>
                <a:spcPct val="90000"/>
              </a:lnSpc>
              <a:defRPr/>
            </a:pPr>
            <a:r>
              <a:rPr lang="en-US" altLang="en-US" sz="3200" dirty="0">
                <a:latin typeface="Arial" panose="020B0604020202020204" pitchFamily="34" charset="0"/>
                <a:cs typeface="Arial" panose="020B0604020202020204" pitchFamily="34" charset="0"/>
              </a:rPr>
              <a:t>HHS: &lt;1% of all diabetes-related admissions</a:t>
            </a:r>
            <a:endParaRPr lang="en-US"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0"/>
            <a:ext cx="9144000" cy="838200"/>
          </a:xfrm>
        </p:spPr>
        <p:txBody>
          <a:bodyPr>
            <a:normAutofit/>
          </a:bodyPr>
          <a:lstStyle/>
          <a:p>
            <a:pPr algn="ctr" eaLnBrk="1" hangingPunct="1"/>
            <a:r>
              <a:rPr lang="en-US" altLang="en-US" sz="4000" b="1" dirty="0">
                <a:latin typeface="Arial" panose="020B0604020202020204" pitchFamily="34" charset="0"/>
                <a:cs typeface="Arial" panose="020B0604020202020204" pitchFamily="34" charset="0"/>
              </a:rPr>
              <a:t>Mortality of DKA and HHS</a:t>
            </a:r>
            <a:endParaRPr lang="en-US" altLang="en-US" sz="4000" b="1" dirty="0">
              <a:latin typeface="Arial" panose="020B0604020202020204" pitchFamily="34" charset="0"/>
              <a:cs typeface="Arial" panose="020B0604020202020204" pitchFamily="34" charset="0"/>
            </a:endParaRPr>
          </a:p>
        </p:txBody>
      </p:sp>
      <p:sp>
        <p:nvSpPr>
          <p:cNvPr id="20483" name="Rectangle 3"/>
          <p:cNvSpPr>
            <a:spLocks noGrp="1" noChangeArrowheads="1"/>
          </p:cNvSpPr>
          <p:nvPr>
            <p:ph type="body" sz="half" idx="2"/>
          </p:nvPr>
        </p:nvSpPr>
        <p:spPr>
          <a:xfrm>
            <a:off x="0" y="838200"/>
            <a:ext cx="9144000" cy="6019800"/>
          </a:xfrm>
        </p:spPr>
        <p:txBody>
          <a:bodyPr>
            <a:normAutofit/>
          </a:bodyPr>
          <a:lstStyle/>
          <a:p>
            <a:pPr marL="0" indent="0" eaLnBrk="1" hangingPunct="1">
              <a:lnSpc>
                <a:spcPct val="90000"/>
              </a:lnSpc>
              <a:buNone/>
              <a:defRPr/>
            </a:pPr>
            <a:r>
              <a:rPr lang="en-GB" altLang="en-US" sz="3200" dirty="0">
                <a:latin typeface="Arial" panose="020B0604020202020204" pitchFamily="34" charset="0"/>
                <a:cs typeface="Arial" panose="020B0604020202020204" pitchFamily="34" charset="0"/>
              </a:rPr>
              <a:t>DKA Mortality </a:t>
            </a: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Overall:  &lt;1% </a:t>
            </a: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Elderly + co-morbidities: &gt;5%  </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buNone/>
              <a:defRPr/>
            </a:pPr>
            <a:r>
              <a:rPr lang="en-GB" altLang="en-US" sz="3200" dirty="0">
                <a:latin typeface="Arial" panose="020B0604020202020204" pitchFamily="34" charset="0"/>
                <a:cs typeface="Arial" panose="020B0604020202020204" pitchFamily="34" charset="0"/>
              </a:rPr>
              <a:t>Causes of death: </a:t>
            </a: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   </a:t>
            </a:r>
            <a:r>
              <a:rPr lang="en-GB" altLang="en-US" sz="2600" dirty="0">
                <a:latin typeface="Arial" panose="020B0604020202020204" pitchFamily="34" charset="0"/>
                <a:cs typeface="Arial" panose="020B0604020202020204" pitchFamily="34" charset="0"/>
              </a:rPr>
              <a:t>DKA</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    Underlying cause of DKA, </a:t>
            </a:r>
            <a:r>
              <a:rPr lang="en-GB" altLang="en-US" sz="2600" dirty="0" err="1">
                <a:latin typeface="Arial" panose="020B0604020202020204" pitchFamily="34" charset="0"/>
                <a:cs typeface="Arial" panose="020B0604020202020204" pitchFamily="34" charset="0"/>
              </a:rPr>
              <a:t>e.g</a:t>
            </a:r>
            <a:r>
              <a:rPr lang="en-GB" altLang="en-US" sz="2600" dirty="0">
                <a:latin typeface="Arial" panose="020B0604020202020204" pitchFamily="34" charset="0"/>
                <a:cs typeface="Arial" panose="020B0604020202020204" pitchFamily="34" charset="0"/>
              </a:rPr>
              <a:t> infection, MI </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    Complications of treatment </a:t>
            </a:r>
            <a:r>
              <a:rPr lang="en-GB" altLang="en-US" sz="2600" dirty="0" err="1">
                <a:latin typeface="Arial" panose="020B0604020202020204" pitchFamily="34" charset="0"/>
                <a:cs typeface="Arial" panose="020B0604020202020204" pitchFamily="34" charset="0"/>
              </a:rPr>
              <a:t>e.g</a:t>
            </a:r>
            <a:r>
              <a:rPr lang="en-GB" altLang="en-US" sz="2600" dirty="0">
                <a:latin typeface="Arial" panose="020B0604020202020204" pitchFamily="34" charset="0"/>
                <a:cs typeface="Arial" panose="020B0604020202020204" pitchFamily="34" charset="0"/>
              </a:rPr>
              <a:t> hypokalaemia, cerebral oedema</a:t>
            </a:r>
            <a:endParaRPr lang="en-GB" altLang="en-US" sz="26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HHS mortality: 15%</a:t>
            </a:r>
            <a:endParaRPr lang="en-GB" altLang="en-US" sz="3200" dirty="0">
              <a:latin typeface="Arial" panose="020B0604020202020204" pitchFamily="34" charset="0"/>
              <a:cs typeface="Arial" panose="020B0604020202020204" pitchFamily="34" charset="0"/>
            </a:endParaRPr>
          </a:p>
          <a:p>
            <a:pPr eaLnBrk="1" hangingPunct="1">
              <a:lnSpc>
                <a:spcPct val="90000"/>
              </a:lnSpc>
              <a:defRPr/>
            </a:pPr>
            <a:endParaRPr lang="en-US"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 y="1435728"/>
            <a:ext cx="9143998" cy="5981660"/>
          </a:xfrm>
        </p:spPr>
        <p:txBody>
          <a:bodyPr>
            <a:normAutofit/>
          </a:bodyPr>
          <a:lstStyle/>
          <a:p>
            <a:pPr>
              <a:defRPr/>
            </a:pPr>
            <a:r>
              <a:rPr lang="en-GB" altLang="en-US" sz="3200" dirty="0">
                <a:latin typeface="Arial" panose="020B0604020202020204" pitchFamily="34" charset="0"/>
                <a:cs typeface="Arial" panose="020B0604020202020204" pitchFamily="34" charset="0"/>
              </a:rPr>
              <a:t>Diabetic ketoacidosis (DKA)</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Hyperosmolar </a:t>
            </a:r>
            <a:r>
              <a:rPr lang="en-GB" altLang="en-US" sz="3200" dirty="0" err="1">
                <a:latin typeface="Arial" panose="020B0604020202020204" pitchFamily="34" charset="0"/>
                <a:cs typeface="Arial" panose="020B0604020202020204" pitchFamily="34" charset="0"/>
              </a:rPr>
              <a:t>hyperglycemic</a:t>
            </a:r>
            <a:r>
              <a:rPr lang="en-GB" altLang="en-US" sz="3200" dirty="0">
                <a:latin typeface="Arial" panose="020B0604020202020204" pitchFamily="34" charset="0"/>
                <a:cs typeface="Arial" panose="020B0604020202020204" pitchFamily="34" charset="0"/>
              </a:rPr>
              <a:t> state (HHS)</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hyperglycemia</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hypoglycemia</a:t>
            </a:r>
            <a:endParaRPr lang="en-GB" altLang="en-US" sz="32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Outline</a:t>
            </a:r>
            <a:endParaRPr lang="en-GB" altLang="en-US" sz="4400" b="1" dirty="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 y="1435728"/>
            <a:ext cx="9143998" cy="5981660"/>
          </a:xfrm>
        </p:spPr>
        <p:txBody>
          <a:bodyPr>
            <a:normAutofit/>
          </a:bodyPr>
          <a:lstStyle/>
          <a:p>
            <a:pPr>
              <a:defRPr/>
            </a:pPr>
            <a:r>
              <a:rPr lang="en-GB" altLang="en-US" sz="3200" dirty="0">
                <a:latin typeface="Arial" panose="020B0604020202020204" pitchFamily="34" charset="0"/>
                <a:cs typeface="Arial" panose="020B0604020202020204" pitchFamily="34" charset="0"/>
              </a:rPr>
              <a:t>Diabetic ketoacidosis (DKA)</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solidFill>
                  <a:schemeClr val="bg1">
                    <a:lumMod val="75000"/>
                  </a:schemeClr>
                </a:solidFill>
                <a:latin typeface="Arial" panose="020B0604020202020204" pitchFamily="34" charset="0"/>
                <a:cs typeface="Arial" panose="020B0604020202020204" pitchFamily="34" charset="0"/>
              </a:rPr>
              <a:t>Hyperosmolar </a:t>
            </a:r>
            <a:r>
              <a:rPr lang="en-GB" altLang="en-US" sz="3200" dirty="0" err="1">
                <a:solidFill>
                  <a:schemeClr val="bg1">
                    <a:lumMod val="75000"/>
                  </a:schemeClr>
                </a:solidFill>
                <a:latin typeface="Arial" panose="020B0604020202020204" pitchFamily="34" charset="0"/>
                <a:cs typeface="Arial" panose="020B0604020202020204" pitchFamily="34" charset="0"/>
              </a:rPr>
              <a:t>hyperglycemic</a:t>
            </a:r>
            <a:r>
              <a:rPr lang="en-GB" altLang="en-US" sz="3200" dirty="0">
                <a:solidFill>
                  <a:schemeClr val="bg1">
                    <a:lumMod val="75000"/>
                  </a:schemeClr>
                </a:solidFill>
                <a:latin typeface="Arial" panose="020B0604020202020204" pitchFamily="34" charset="0"/>
                <a:cs typeface="Arial" panose="020B0604020202020204" pitchFamily="34" charset="0"/>
              </a:rPr>
              <a:t> state (HHS)</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marL="0" indent="0">
              <a:buNone/>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solidFill>
                  <a:schemeClr val="bg1">
                    <a:lumMod val="75000"/>
                  </a:schemeClr>
                </a:solidFill>
                <a:latin typeface="Arial" panose="020B0604020202020204" pitchFamily="34" charset="0"/>
                <a:cs typeface="Arial" panose="020B0604020202020204" pitchFamily="34" charset="0"/>
              </a:rPr>
              <a:t>Acute </a:t>
            </a:r>
            <a:r>
              <a:rPr lang="en-GB" altLang="en-US" sz="3200" dirty="0" err="1">
                <a:solidFill>
                  <a:schemeClr val="bg1">
                    <a:lumMod val="75000"/>
                  </a:schemeClr>
                </a:solidFill>
                <a:latin typeface="Arial" panose="020B0604020202020204" pitchFamily="34" charset="0"/>
                <a:cs typeface="Arial" panose="020B0604020202020204" pitchFamily="34" charset="0"/>
              </a:rPr>
              <a:t>hyperglycemia</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solidFill>
                  <a:schemeClr val="bg1">
                    <a:lumMod val="75000"/>
                  </a:schemeClr>
                </a:solidFill>
                <a:latin typeface="Arial" panose="020B0604020202020204" pitchFamily="34" charset="0"/>
                <a:cs typeface="Arial" panose="020B0604020202020204" pitchFamily="34" charset="0"/>
              </a:rPr>
              <a:t>Acute </a:t>
            </a:r>
            <a:r>
              <a:rPr lang="en-GB" altLang="en-US" sz="3200" dirty="0" err="1">
                <a:solidFill>
                  <a:schemeClr val="bg1">
                    <a:lumMod val="75000"/>
                  </a:schemeClr>
                </a:solidFill>
                <a:latin typeface="Arial" panose="020B0604020202020204" pitchFamily="34" charset="0"/>
                <a:cs typeface="Arial" panose="020B0604020202020204" pitchFamily="34" charset="0"/>
              </a:rPr>
              <a:t>hypoglycemia</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Outline</a:t>
            </a:r>
            <a:endParaRPr lang="en-GB" altLang="en-US" sz="4400" b="1" dirty="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ctrTitle" idx="4294967295"/>
          </p:nvPr>
        </p:nvSpPr>
        <p:spPr>
          <a:xfrm>
            <a:off x="-19050" y="0"/>
            <a:ext cx="9144000" cy="1143000"/>
          </a:xfrm>
        </p:spPr>
        <p:txBody>
          <a:bodyPr/>
          <a:lstStyle/>
          <a:p>
            <a:pPr algn="ctr" eaLnBrk="1" hangingPunct="1"/>
            <a:r>
              <a:rPr lang="en-GB" altLang="en-US" b="1" dirty="0">
                <a:latin typeface="Arial" panose="020B0604020202020204" pitchFamily="34" charset="0"/>
                <a:cs typeface="Arial" panose="020B0604020202020204" pitchFamily="34" charset="0"/>
              </a:rPr>
              <a:t>Pathogenesis of DKA</a:t>
            </a:r>
            <a:endParaRPr lang="en-GB" altLang="en-US" b="1" dirty="0">
              <a:latin typeface="Arial" panose="020B0604020202020204" pitchFamily="34" charset="0"/>
              <a:cs typeface="Arial" panose="020B0604020202020204" pitchFamily="34" charset="0"/>
            </a:endParaRPr>
          </a:p>
        </p:txBody>
      </p:sp>
      <p:sp>
        <p:nvSpPr>
          <p:cNvPr id="38914" name="Rectangle 3"/>
          <p:cNvSpPr>
            <a:spLocks noGrp="1" noChangeArrowheads="1"/>
          </p:cNvSpPr>
          <p:nvPr>
            <p:ph type="subTitle" idx="4294967295"/>
          </p:nvPr>
        </p:nvSpPr>
        <p:spPr>
          <a:xfrm>
            <a:off x="19050" y="1071562"/>
            <a:ext cx="9144000" cy="5957888"/>
          </a:xfrm>
        </p:spPr>
        <p:txBody>
          <a:bodyPr/>
          <a:lstStyle/>
          <a:p>
            <a:pPr marL="0" indent="0" eaLnBrk="1" hangingPunct="1"/>
            <a:endParaRPr lang="en-GB" altLang="en-US" sz="3200" dirty="0">
              <a:latin typeface="Arial" panose="020B0604020202020204" pitchFamily="34" charset="0"/>
              <a:cs typeface="Arial" panose="020B0604020202020204" pitchFamily="34" charset="0"/>
            </a:endParaRPr>
          </a:p>
          <a:p>
            <a:pPr marL="0" indent="0" eaLnBrk="1" hangingPunct="1"/>
            <a:r>
              <a:rPr lang="en-GB" altLang="en-US" sz="3200" dirty="0">
                <a:latin typeface="Arial" panose="020B0604020202020204" pitchFamily="34" charset="0"/>
                <a:cs typeface="Arial" panose="020B0604020202020204" pitchFamily="34" charset="0"/>
              </a:rPr>
              <a:t> A reduction in the net effective concentration of insulin</a:t>
            </a:r>
            <a:endParaRPr lang="en-GB" altLang="en-US" sz="3200" dirty="0">
              <a:latin typeface="Arial" panose="020B0604020202020204" pitchFamily="34" charset="0"/>
              <a:cs typeface="Arial" panose="020B0604020202020204" pitchFamily="34" charset="0"/>
            </a:endParaRPr>
          </a:p>
          <a:p>
            <a:pPr marL="0" indent="0" eaLnBrk="1" hangingPunct="1">
              <a:buFontTx/>
              <a:buNone/>
            </a:pPr>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Elevation in counter-regulatory hormones </a:t>
            </a:r>
            <a:endParaRPr lang="en-GB" altLang="en-US" sz="32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pPr>
            <a:r>
              <a:rPr lang="en-GB" altLang="en-US" sz="2400" dirty="0">
                <a:latin typeface="Arial" panose="020B0604020202020204" pitchFamily="34" charset="0"/>
                <a:cs typeface="Arial" panose="020B0604020202020204" pitchFamily="34" charset="0"/>
              </a:rPr>
              <a:t>Glucagon </a:t>
            </a:r>
            <a:endParaRPr lang="en-GB" altLang="en-US" sz="24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pPr>
            <a:r>
              <a:rPr lang="en-GB" altLang="en-US" sz="2400" dirty="0">
                <a:latin typeface="Arial" panose="020B0604020202020204" pitchFamily="34" charset="0"/>
                <a:cs typeface="Arial" panose="020B0604020202020204" pitchFamily="34" charset="0"/>
              </a:rPr>
              <a:t>Cortisol</a:t>
            </a:r>
            <a:endParaRPr lang="en-GB" altLang="en-US" sz="24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pPr>
            <a:r>
              <a:rPr lang="en-GB" altLang="en-US" sz="2400" dirty="0">
                <a:latin typeface="Arial" panose="020B0604020202020204" pitchFamily="34" charset="0"/>
                <a:cs typeface="Arial" panose="020B0604020202020204" pitchFamily="34" charset="0"/>
              </a:rPr>
              <a:t>Growth hormone</a:t>
            </a:r>
            <a:endParaRPr lang="en-GB" altLang="en-US" sz="24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pPr>
            <a:r>
              <a:rPr lang="en-GB" altLang="en-US" sz="2400" dirty="0">
                <a:latin typeface="Arial" panose="020B0604020202020204" pitchFamily="34" charset="0"/>
                <a:cs typeface="Arial" panose="020B0604020202020204" pitchFamily="34" charset="0"/>
              </a:rPr>
              <a:t>Catecholamines</a:t>
            </a:r>
            <a:endParaRPr lang="en-GB" altLang="en-US" sz="2400" dirty="0">
              <a:latin typeface="Arial" panose="020B0604020202020204" pitchFamily="34" charset="0"/>
              <a:cs typeface="Arial" panose="020B0604020202020204" pitchFamily="34" charset="0"/>
            </a:endParaRPr>
          </a:p>
          <a:p>
            <a:pPr marL="0" indent="0" eaLnBrk="1" hangingPunct="1"/>
            <a:endParaRPr lang="en-GB" altLang="en-US" sz="2800" dirty="0"/>
          </a:p>
          <a:p>
            <a:pPr marL="0" indent="0" eaLnBrk="1" hangingPunct="1">
              <a:buFontTx/>
              <a:buNone/>
            </a:pPr>
            <a:endParaRPr lang="en-GB"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t0.gstatic.com/images?q=tbn:ANd9GcRZ3BljQD20CTLtV8jOUepLKJXfuy09z4VgAhATh5VPQ2GGrVCiYQ"/>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4488" y="1143000"/>
            <a:ext cx="87995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p:nvPr>
        </p:nvSpPr>
        <p:spPr>
          <a:xfrm>
            <a:off x="533400" y="152400"/>
            <a:ext cx="8229600" cy="685800"/>
          </a:xfrm>
        </p:spPr>
        <p:txBody>
          <a:bodyPr/>
          <a:lstStyle/>
          <a:p>
            <a:pPr eaLnBrk="1" hangingPunct="1"/>
            <a:r>
              <a:rPr lang="en-US" altLang="en-US" sz="4000"/>
              <a:t>Pathophysiology</a:t>
            </a:r>
            <a:endParaRPr lang="en-US" altLang="en-US" sz="4000"/>
          </a:p>
        </p:txBody>
      </p:sp>
      <p:sp>
        <p:nvSpPr>
          <p:cNvPr id="6" name="Rectangle 5"/>
          <p:cNvSpPr/>
          <p:nvPr/>
        </p:nvSpPr>
        <p:spPr>
          <a:xfrm>
            <a:off x="228600" y="4038600"/>
            <a:ext cx="3429000" cy="914400"/>
          </a:xfrm>
          <a:prstGeom prst="rect">
            <a:avLst/>
          </a:prstGeom>
          <a:solidFill>
            <a:srgbClr val="66FFFF">
              <a:alpha val="52000"/>
            </a:srgbClr>
          </a:solidFill>
          <a:ln>
            <a:solidFill>
              <a:srgbClr val="FF0000"/>
            </a:solidFill>
          </a:ln>
        </p:spPr>
        <p:txBody>
          <a:bodyPr anchor="ctr"/>
          <a:lstStyle/>
          <a:p>
            <a:pPr algn="ctr">
              <a:spcBef>
                <a:spcPct val="20000"/>
              </a:spcBef>
              <a:defRPr/>
            </a:pPr>
            <a:r>
              <a:rPr lang="en-US" b="1" kern="0" dirty="0">
                <a:solidFill>
                  <a:srgbClr val="FF0000"/>
                </a:solidFill>
                <a:latin typeface="Arial" panose="020B0604020202020204"/>
              </a:rPr>
              <a:t>Insulin</a:t>
            </a:r>
            <a:endParaRPr lang="ar-EG" b="1" kern="0" dirty="0">
              <a:solidFill>
                <a:srgbClr val="FF0000"/>
              </a:solidFill>
              <a:latin typeface="Arial" panose="020B0604020202020204"/>
            </a:endParaRPr>
          </a:p>
        </p:txBody>
      </p:sp>
      <p:sp>
        <p:nvSpPr>
          <p:cNvPr id="5" name="Rectangle 4"/>
          <p:cNvSpPr/>
          <p:nvPr/>
        </p:nvSpPr>
        <p:spPr>
          <a:xfrm>
            <a:off x="5638800" y="3962400"/>
            <a:ext cx="3505200" cy="1698625"/>
          </a:xfrm>
          <a:prstGeom prst="rect">
            <a:avLst/>
          </a:prstGeom>
          <a:solidFill>
            <a:srgbClr val="66FFFF">
              <a:alpha val="52000"/>
            </a:srgbClr>
          </a:solidFill>
          <a:ln>
            <a:solidFill>
              <a:srgbClr val="FF0000"/>
            </a:solidFill>
          </a:ln>
        </p:spPr>
        <p:txBody>
          <a:bodyPr>
            <a:spAutoFit/>
          </a:bodyPr>
          <a:lstStyle/>
          <a:p>
            <a:pPr marL="342900" indent="-342900" algn="ctr">
              <a:spcBef>
                <a:spcPct val="20000"/>
              </a:spcBef>
              <a:defRPr/>
            </a:pPr>
            <a:r>
              <a:rPr lang="en-US" b="1" kern="0" dirty="0">
                <a:solidFill>
                  <a:srgbClr val="FF0000"/>
                </a:solidFill>
                <a:latin typeface="Arial" panose="020B0604020202020204"/>
              </a:rPr>
              <a:t>Counterregulatory hormones</a:t>
            </a:r>
            <a:endParaRPr lang="en-US" b="1" kern="0" dirty="0">
              <a:solidFill>
                <a:srgbClr val="FF0000"/>
              </a:solidFill>
              <a:latin typeface="Arial" panose="020B0604020202020204"/>
            </a:endParaRPr>
          </a:p>
          <a:p>
            <a:pPr marL="285750" indent="-285750">
              <a:spcBef>
                <a:spcPct val="20000"/>
              </a:spcBef>
              <a:buFont typeface="Arial" panose="020B0604020202020204" pitchFamily="34" charset="0"/>
              <a:buChar char="•"/>
              <a:defRPr/>
            </a:pPr>
            <a:r>
              <a:rPr lang="en-US" kern="0" dirty="0">
                <a:solidFill>
                  <a:srgbClr val="000000"/>
                </a:solidFill>
                <a:latin typeface="Arial" panose="020B0604020202020204"/>
              </a:rPr>
              <a:t>Glucagon</a:t>
            </a:r>
            <a:endParaRPr lang="en-US" kern="0" dirty="0">
              <a:solidFill>
                <a:srgbClr val="000000"/>
              </a:solidFill>
              <a:latin typeface="Arial" panose="020B0604020202020204"/>
            </a:endParaRPr>
          </a:p>
          <a:p>
            <a:pPr marL="285750" indent="-285750">
              <a:spcBef>
                <a:spcPct val="20000"/>
              </a:spcBef>
              <a:buFont typeface="Arial" panose="020B0604020202020204" pitchFamily="34" charset="0"/>
              <a:buChar char="•"/>
              <a:defRPr/>
            </a:pPr>
            <a:r>
              <a:rPr lang="en-US" kern="0" dirty="0" err="1">
                <a:solidFill>
                  <a:srgbClr val="000000"/>
                </a:solidFill>
                <a:latin typeface="Arial" panose="020B0604020202020204"/>
              </a:rPr>
              <a:t>Catecholamines</a:t>
            </a:r>
            <a:endParaRPr lang="en-US" kern="0" dirty="0">
              <a:solidFill>
                <a:srgbClr val="000000"/>
              </a:solidFill>
              <a:latin typeface="Arial" panose="020B0604020202020204"/>
            </a:endParaRPr>
          </a:p>
          <a:p>
            <a:pPr marL="285750" indent="-285750">
              <a:spcBef>
                <a:spcPct val="20000"/>
              </a:spcBef>
              <a:buFont typeface="Arial" panose="020B0604020202020204" pitchFamily="34" charset="0"/>
              <a:buChar char="•"/>
              <a:defRPr/>
            </a:pPr>
            <a:r>
              <a:rPr lang="en-US" kern="0" dirty="0">
                <a:solidFill>
                  <a:srgbClr val="000000"/>
                </a:solidFill>
                <a:latin typeface="Arial" panose="020B0604020202020204"/>
              </a:rPr>
              <a:t>Cortisol</a:t>
            </a:r>
            <a:endParaRPr lang="en-US" kern="0" dirty="0">
              <a:solidFill>
                <a:srgbClr val="000000"/>
              </a:solidFill>
              <a:latin typeface="Arial" panose="020B0604020202020204"/>
            </a:endParaRPr>
          </a:p>
          <a:p>
            <a:pPr marL="285750" indent="-285750">
              <a:spcBef>
                <a:spcPct val="20000"/>
              </a:spcBef>
              <a:buFont typeface="Arial" panose="020B0604020202020204" pitchFamily="34" charset="0"/>
              <a:buChar char="•"/>
              <a:defRPr/>
            </a:pPr>
            <a:r>
              <a:rPr lang="en-US" kern="0" dirty="0">
                <a:solidFill>
                  <a:srgbClr val="000000"/>
                </a:solidFill>
                <a:latin typeface="Arial" panose="020B0604020202020204"/>
              </a:rPr>
              <a:t>Growth hormone</a:t>
            </a:r>
            <a:endParaRPr lang="en-US" kern="0" dirty="0">
              <a:solidFill>
                <a:srgbClr val="000000"/>
              </a:solidFill>
              <a:latin typeface="Arial" panose="020B0604020202020204"/>
            </a:endParaRPr>
          </a:p>
        </p:txBody>
      </p:sp>
      <p:sp>
        <p:nvSpPr>
          <p:cNvPr id="8" name="Rectangle 4"/>
          <p:cNvSpPr txBox="1">
            <a:spLocks noChangeArrowheads="1"/>
          </p:cNvSpPr>
          <p:nvPr/>
        </p:nvSpPr>
        <p:spPr bwMode="auto">
          <a:xfrm>
            <a:off x="2590800" y="914400"/>
            <a:ext cx="4191000" cy="381000"/>
          </a:xfrm>
          <a:prstGeom prst="rect">
            <a:avLst/>
          </a:prstGeom>
          <a:noFill/>
          <a:ln w="28575">
            <a:solidFill>
              <a:srgbClr val="002060"/>
            </a:solidFill>
            <a:miter lim="800000"/>
          </a:ln>
        </p:spPr>
        <p:txBody>
          <a:bodyPr anchor="ctr"/>
          <a:lstStyle/>
          <a:p>
            <a:pPr algn="ctr">
              <a:defRPr/>
            </a:pPr>
            <a:r>
              <a:rPr lang="en-US" sz="3200" b="1" kern="0" dirty="0">
                <a:solidFill>
                  <a:srgbClr val="FF0000"/>
                </a:solidFill>
                <a:latin typeface="+mj-lt"/>
                <a:ea typeface="+mj-ea"/>
                <a:cs typeface="+mj-cs"/>
              </a:rPr>
              <a:t>Normal </a:t>
            </a:r>
            <a:endParaRPr lang="en-US" sz="3200" b="1" kern="0" dirty="0">
              <a:solidFill>
                <a:srgbClr val="FF0000"/>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 y="1435728"/>
            <a:ext cx="9143998" cy="5981660"/>
          </a:xfrm>
        </p:spPr>
        <p:txBody>
          <a:bodyPr>
            <a:normAutofit/>
          </a:bodyPr>
          <a:lstStyle/>
          <a:p>
            <a:pPr>
              <a:defRPr/>
            </a:pPr>
            <a:r>
              <a:rPr lang="en-GB" altLang="en-US" sz="3200" dirty="0">
                <a:latin typeface="Arial" panose="020B0604020202020204" pitchFamily="34" charset="0"/>
                <a:cs typeface="Arial" panose="020B0604020202020204" pitchFamily="34" charset="0"/>
              </a:rPr>
              <a:t>Diabetic ketoacidosis (DKA)</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Hyperosmolar </a:t>
            </a:r>
            <a:r>
              <a:rPr lang="en-GB" altLang="en-US" sz="3200" dirty="0" err="1">
                <a:latin typeface="Arial" panose="020B0604020202020204" pitchFamily="34" charset="0"/>
                <a:cs typeface="Arial" panose="020B0604020202020204" pitchFamily="34" charset="0"/>
              </a:rPr>
              <a:t>hyperglycemic</a:t>
            </a:r>
            <a:r>
              <a:rPr lang="en-GB" altLang="en-US" sz="3200" dirty="0">
                <a:latin typeface="Arial" panose="020B0604020202020204" pitchFamily="34" charset="0"/>
                <a:cs typeface="Arial" panose="020B0604020202020204" pitchFamily="34" charset="0"/>
              </a:rPr>
              <a:t> state (HHS)</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hyperglycemia</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hypoglycemia</a:t>
            </a:r>
            <a:endParaRPr lang="en-GB" altLang="en-US" sz="32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Outline</a:t>
            </a:r>
            <a:endParaRPr lang="en-GB" altLang="en-US" sz="4400" b="1" dirty="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http://pleasediscuss.com/andimann/wp-content/uploads/2010/12/balanc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38200"/>
            <a:ext cx="8763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title"/>
          </p:nvPr>
        </p:nvSpPr>
        <p:spPr>
          <a:xfrm>
            <a:off x="533400" y="152400"/>
            <a:ext cx="8229600" cy="685800"/>
          </a:xfrm>
        </p:spPr>
        <p:txBody>
          <a:bodyPr/>
          <a:lstStyle/>
          <a:p>
            <a:pPr eaLnBrk="1" hangingPunct="1"/>
            <a:r>
              <a:rPr lang="en-US" altLang="en-US" sz="4000"/>
              <a:t>Pathophysiology</a:t>
            </a:r>
            <a:endParaRPr lang="en-US" altLang="en-US" sz="4000"/>
          </a:p>
        </p:txBody>
      </p:sp>
      <p:sp>
        <p:nvSpPr>
          <p:cNvPr id="6" name="Rectangle 5"/>
          <p:cNvSpPr/>
          <p:nvPr/>
        </p:nvSpPr>
        <p:spPr>
          <a:xfrm>
            <a:off x="381000" y="3886200"/>
            <a:ext cx="2286000" cy="369888"/>
          </a:xfrm>
          <a:prstGeom prst="rect">
            <a:avLst/>
          </a:prstGeom>
          <a:solidFill>
            <a:srgbClr val="66FFFF">
              <a:alpha val="52000"/>
            </a:srgbClr>
          </a:solidFill>
          <a:ln>
            <a:solidFill>
              <a:srgbClr val="FF0000"/>
            </a:solidFill>
          </a:ln>
        </p:spPr>
        <p:txBody>
          <a:bodyPr anchor="ctr"/>
          <a:lstStyle/>
          <a:p>
            <a:pPr algn="ctr">
              <a:spcBef>
                <a:spcPct val="20000"/>
              </a:spcBef>
              <a:defRPr/>
            </a:pPr>
            <a:r>
              <a:rPr lang="en-US" b="1" kern="0" dirty="0">
                <a:solidFill>
                  <a:srgbClr val="FF0000"/>
                </a:solidFill>
                <a:latin typeface="Arial" panose="020B0604020202020204"/>
              </a:rPr>
              <a:t>Insulin deficiency</a:t>
            </a:r>
            <a:endParaRPr lang="ar-EG" b="1" kern="0" dirty="0">
              <a:solidFill>
                <a:srgbClr val="FF0000"/>
              </a:solidFill>
              <a:latin typeface="Arial" panose="020B0604020202020204"/>
            </a:endParaRPr>
          </a:p>
        </p:txBody>
      </p:sp>
      <p:sp>
        <p:nvSpPr>
          <p:cNvPr id="7" name="Rectangle 4"/>
          <p:cNvSpPr txBox="1">
            <a:spLocks noChangeArrowheads="1"/>
          </p:cNvSpPr>
          <p:nvPr/>
        </p:nvSpPr>
        <p:spPr bwMode="auto">
          <a:xfrm>
            <a:off x="2590800" y="914400"/>
            <a:ext cx="4191000" cy="381000"/>
          </a:xfrm>
          <a:prstGeom prst="rect">
            <a:avLst/>
          </a:prstGeom>
          <a:noFill/>
          <a:ln w="28575">
            <a:solidFill>
              <a:srgbClr val="002060"/>
            </a:solidFill>
            <a:miter lim="800000"/>
          </a:ln>
        </p:spPr>
        <p:txBody>
          <a:bodyPr anchor="ctr"/>
          <a:lstStyle/>
          <a:p>
            <a:pPr algn="ctr">
              <a:defRPr/>
            </a:pPr>
            <a:r>
              <a:rPr lang="en-US" sz="3200" b="1" kern="0" dirty="0">
                <a:solidFill>
                  <a:srgbClr val="FF0000"/>
                </a:solidFill>
                <a:latin typeface="+mj-lt"/>
                <a:ea typeface="+mj-ea"/>
                <a:cs typeface="+mj-cs"/>
              </a:rPr>
              <a:t>DKA</a:t>
            </a:r>
            <a:endParaRPr lang="en-US" sz="3200" b="1" kern="0" dirty="0">
              <a:solidFill>
                <a:srgbClr val="FF0000"/>
              </a:solidFill>
              <a:latin typeface="+mj-lt"/>
              <a:ea typeface="+mj-ea"/>
              <a:cs typeface="+mj-cs"/>
            </a:endParaRPr>
          </a:p>
        </p:txBody>
      </p:sp>
      <p:sp>
        <p:nvSpPr>
          <p:cNvPr id="8" name="Rectangle 7"/>
          <p:cNvSpPr/>
          <p:nvPr/>
        </p:nvSpPr>
        <p:spPr>
          <a:xfrm>
            <a:off x="5270500" y="4170363"/>
            <a:ext cx="3505200" cy="1698625"/>
          </a:xfrm>
          <a:prstGeom prst="rect">
            <a:avLst/>
          </a:prstGeom>
          <a:solidFill>
            <a:srgbClr val="66FFFF">
              <a:alpha val="52000"/>
            </a:srgbClr>
          </a:solidFill>
          <a:ln>
            <a:solidFill>
              <a:srgbClr val="FF0000"/>
            </a:solidFill>
          </a:ln>
        </p:spPr>
        <p:txBody>
          <a:bodyPr>
            <a:spAutoFit/>
          </a:bodyPr>
          <a:lstStyle/>
          <a:p>
            <a:pPr marL="342900" indent="-342900" algn="ctr">
              <a:spcBef>
                <a:spcPct val="20000"/>
              </a:spcBef>
              <a:defRPr/>
            </a:pPr>
            <a:r>
              <a:rPr lang="en-US" b="1" kern="0" dirty="0">
                <a:solidFill>
                  <a:srgbClr val="FF0000"/>
                </a:solidFill>
                <a:latin typeface="Arial" panose="020B0604020202020204"/>
              </a:rPr>
              <a:t>Counterregulatory hormones</a:t>
            </a:r>
            <a:endParaRPr lang="en-US" b="1" kern="0" dirty="0">
              <a:solidFill>
                <a:srgbClr val="FF0000"/>
              </a:solidFill>
              <a:latin typeface="Arial" panose="020B0604020202020204"/>
            </a:endParaRPr>
          </a:p>
          <a:p>
            <a:pPr marL="285750" indent="-285750">
              <a:spcBef>
                <a:spcPct val="20000"/>
              </a:spcBef>
              <a:buFont typeface="Arial" panose="020B0604020202020204" pitchFamily="34" charset="0"/>
              <a:buChar char="•"/>
              <a:defRPr/>
            </a:pPr>
            <a:r>
              <a:rPr lang="en-US" kern="0" dirty="0">
                <a:solidFill>
                  <a:srgbClr val="000000"/>
                </a:solidFill>
                <a:latin typeface="Arial" panose="020B0604020202020204"/>
              </a:rPr>
              <a:t>Glucagon</a:t>
            </a:r>
            <a:endParaRPr lang="en-US" kern="0" dirty="0">
              <a:solidFill>
                <a:srgbClr val="000000"/>
              </a:solidFill>
              <a:latin typeface="Arial" panose="020B0604020202020204"/>
            </a:endParaRPr>
          </a:p>
          <a:p>
            <a:pPr marL="285750" indent="-285750">
              <a:spcBef>
                <a:spcPct val="20000"/>
              </a:spcBef>
              <a:buFont typeface="Arial" panose="020B0604020202020204" pitchFamily="34" charset="0"/>
              <a:buChar char="•"/>
              <a:defRPr/>
            </a:pPr>
            <a:r>
              <a:rPr lang="en-US" kern="0" dirty="0" err="1">
                <a:solidFill>
                  <a:srgbClr val="000000"/>
                </a:solidFill>
                <a:latin typeface="Arial" panose="020B0604020202020204"/>
              </a:rPr>
              <a:t>Catecholamines</a:t>
            </a:r>
            <a:endParaRPr lang="en-US" kern="0" dirty="0">
              <a:solidFill>
                <a:srgbClr val="000000"/>
              </a:solidFill>
              <a:latin typeface="Arial" panose="020B0604020202020204"/>
            </a:endParaRPr>
          </a:p>
          <a:p>
            <a:pPr marL="285750" indent="-285750">
              <a:spcBef>
                <a:spcPct val="20000"/>
              </a:spcBef>
              <a:buFont typeface="Arial" panose="020B0604020202020204" pitchFamily="34" charset="0"/>
              <a:buChar char="•"/>
              <a:defRPr/>
            </a:pPr>
            <a:r>
              <a:rPr lang="en-US" kern="0" dirty="0">
                <a:solidFill>
                  <a:srgbClr val="000000"/>
                </a:solidFill>
                <a:latin typeface="Arial" panose="020B0604020202020204"/>
              </a:rPr>
              <a:t>Cortisol</a:t>
            </a:r>
            <a:endParaRPr lang="en-US" kern="0" dirty="0">
              <a:solidFill>
                <a:srgbClr val="000000"/>
              </a:solidFill>
              <a:latin typeface="Arial" panose="020B0604020202020204"/>
            </a:endParaRPr>
          </a:p>
          <a:p>
            <a:pPr marL="285750" indent="-285750">
              <a:spcBef>
                <a:spcPct val="20000"/>
              </a:spcBef>
              <a:buFont typeface="Arial" panose="020B0604020202020204" pitchFamily="34" charset="0"/>
              <a:buChar char="•"/>
              <a:defRPr/>
            </a:pPr>
            <a:r>
              <a:rPr lang="en-US" kern="0" dirty="0">
                <a:solidFill>
                  <a:srgbClr val="000000"/>
                </a:solidFill>
                <a:latin typeface="Arial" panose="020B0604020202020204"/>
              </a:rPr>
              <a:t>Growth hormone</a:t>
            </a:r>
            <a:endParaRPr lang="en-US" kern="0" dirty="0">
              <a:solidFill>
                <a:srgbClr val="000000"/>
              </a:solidFill>
              <a:latin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ctrTitle" idx="4294967295"/>
          </p:nvPr>
        </p:nvSpPr>
        <p:spPr>
          <a:xfrm>
            <a:off x="0" y="0"/>
            <a:ext cx="9144000" cy="1143000"/>
          </a:xfrm>
        </p:spPr>
        <p:txBody>
          <a:bodyPr>
            <a:normAutofit/>
          </a:bodyPr>
          <a:lstStyle/>
          <a:p>
            <a:pPr algn="ctr" eaLnBrk="1" hangingPunct="1"/>
            <a:r>
              <a:rPr lang="en-GB" altLang="en-US" sz="4000" b="1" dirty="0">
                <a:latin typeface="Arial" panose="020B0604020202020204" pitchFamily="34" charset="0"/>
                <a:cs typeface="Arial" panose="020B0604020202020204" pitchFamily="34" charset="0"/>
              </a:rPr>
              <a:t>Definitions</a:t>
            </a:r>
            <a:endParaRPr lang="en-GB" altLang="en-US" sz="4000" b="1" dirty="0">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a:xfrm>
            <a:off x="0" y="1143000"/>
            <a:ext cx="9144000" cy="5715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altLang="en-US" dirty="0"/>
              <a:t> </a:t>
            </a:r>
            <a:r>
              <a:rPr lang="en-GB" altLang="en-US" sz="3200" b="1" dirty="0">
                <a:latin typeface="Arial" panose="020B0604020202020204" pitchFamily="34" charset="0"/>
                <a:cs typeface="Arial" panose="020B0604020202020204" pitchFamily="34" charset="0"/>
              </a:rPr>
              <a:t>Gluconeogenesis</a:t>
            </a:r>
            <a:r>
              <a:rPr lang="en-GB" altLang="en-US" sz="3200" dirty="0">
                <a:latin typeface="Arial" panose="020B0604020202020204" pitchFamily="34" charset="0"/>
                <a:cs typeface="Arial" panose="020B0604020202020204" pitchFamily="34" charset="0"/>
              </a:rPr>
              <a:t>: formation in liver of glucose from substrates such as amino acids (from protein breakdown) or glycerol (from fat breakdown)</a:t>
            </a:r>
            <a:endParaRPr lang="en-GB" altLang="en-US" sz="3200" dirty="0">
              <a:latin typeface="Arial" panose="020B0604020202020204" pitchFamily="34" charset="0"/>
              <a:cs typeface="Arial" panose="020B0604020202020204" pitchFamily="34" charset="0"/>
            </a:endParaRPr>
          </a:p>
          <a:p>
            <a:pPr marL="0" indent="0"/>
            <a:endParaRPr lang="en-GB" altLang="en-US" sz="3200" dirty="0">
              <a:latin typeface="Arial" panose="020B0604020202020204" pitchFamily="34" charset="0"/>
              <a:cs typeface="Arial" panose="020B0604020202020204" pitchFamily="34" charset="0"/>
            </a:endParaRPr>
          </a:p>
          <a:p>
            <a:pPr marL="0" indent="0"/>
            <a:r>
              <a:rPr lang="en-GB" altLang="en-US" sz="3200" dirty="0">
                <a:latin typeface="Arial" panose="020B0604020202020204" pitchFamily="34" charset="0"/>
                <a:cs typeface="Arial" panose="020B0604020202020204" pitchFamily="34" charset="0"/>
              </a:rPr>
              <a:t> </a:t>
            </a:r>
            <a:r>
              <a:rPr lang="en-GB" altLang="en-US" sz="3200" b="1" dirty="0">
                <a:latin typeface="Arial" panose="020B0604020202020204" pitchFamily="34" charset="0"/>
                <a:cs typeface="Arial" panose="020B0604020202020204" pitchFamily="34" charset="0"/>
              </a:rPr>
              <a:t>Glycogenolysis</a:t>
            </a:r>
            <a:r>
              <a:rPr lang="en-GB" altLang="en-US" sz="3200" dirty="0">
                <a:latin typeface="Arial" panose="020B0604020202020204" pitchFamily="34" charset="0"/>
                <a:cs typeface="Arial" panose="020B0604020202020204" pitchFamily="34" charset="0"/>
              </a:rPr>
              <a:t>: breakdown of glycogen in liver to form glucose</a:t>
            </a:r>
            <a:endParaRPr lang="en-GB" altLang="en-US" sz="3200" dirty="0">
              <a:latin typeface="Arial" panose="020B0604020202020204" pitchFamily="34" charset="0"/>
              <a:cs typeface="Arial" panose="020B0604020202020204" pitchFamily="34" charset="0"/>
            </a:endParaRPr>
          </a:p>
          <a:p>
            <a:pPr marL="0" indent="0"/>
            <a:endParaRPr lang="en-GB" altLang="en-US" sz="3200" dirty="0">
              <a:latin typeface="Arial" panose="020B0604020202020204" pitchFamily="34" charset="0"/>
              <a:cs typeface="Arial" panose="020B0604020202020204" pitchFamily="34" charset="0"/>
            </a:endParaRPr>
          </a:p>
          <a:p>
            <a:pPr marL="0" indent="0"/>
            <a:r>
              <a:rPr lang="en-GB" altLang="en-US" sz="3200" b="1" dirty="0">
                <a:latin typeface="Arial" panose="020B0604020202020204" pitchFamily="34" charset="0"/>
                <a:cs typeface="Arial" panose="020B0604020202020204" pitchFamily="34" charset="0"/>
              </a:rPr>
              <a:t> Ketogenesis</a:t>
            </a:r>
            <a:r>
              <a:rPr lang="en-GB" altLang="en-US" sz="3200" dirty="0">
                <a:latin typeface="Arial" panose="020B0604020202020204" pitchFamily="34" charset="0"/>
                <a:cs typeface="Arial" panose="020B0604020202020204" pitchFamily="34" charset="0"/>
              </a:rPr>
              <a:t>: formation of ketone bodies in liver from fatty acids</a:t>
            </a:r>
            <a:endParaRPr lang="en-GB" altLang="en-US" sz="3200" dirty="0">
              <a:latin typeface="Arial" panose="020B0604020202020204" pitchFamily="34" charset="0"/>
              <a:cs typeface="Arial" panose="020B0604020202020204" pitchFamily="34" charset="0"/>
            </a:endParaRPr>
          </a:p>
          <a:p>
            <a:pPr marL="0" indent="0"/>
            <a:endParaRPr lang="en-GB" altLang="en-US" dirty="0"/>
          </a:p>
          <a:p>
            <a:pPr marL="0" indent="0">
              <a:buFontTx/>
              <a:buNone/>
            </a:pPr>
            <a:endParaRPr lang="en-GB"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2895600" y="231775"/>
            <a:ext cx="2773363" cy="4572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Insulin Deficiency</a:t>
            </a:r>
            <a:endParaRPr lang="en-US" altLang="en-US" sz="2400" b="1"/>
          </a:p>
        </p:txBody>
      </p:sp>
      <p:sp>
        <p:nvSpPr>
          <p:cNvPr id="43010" name="Line 5"/>
          <p:cNvSpPr>
            <a:spLocks noChangeShapeType="1"/>
          </p:cNvSpPr>
          <p:nvPr/>
        </p:nvSpPr>
        <p:spPr bwMode="auto">
          <a:xfrm flipH="1">
            <a:off x="1905000" y="609600"/>
            <a:ext cx="990600" cy="228600"/>
          </a:xfrm>
          <a:prstGeom prst="line">
            <a:avLst/>
          </a:prstGeom>
          <a:noFill/>
          <a:ln w="381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43011" name="Line 6"/>
          <p:cNvSpPr>
            <a:spLocks noChangeShapeType="1"/>
          </p:cNvSpPr>
          <p:nvPr/>
        </p:nvSpPr>
        <p:spPr bwMode="auto">
          <a:xfrm>
            <a:off x="5715000" y="533400"/>
            <a:ext cx="1066800" cy="304800"/>
          </a:xfrm>
          <a:prstGeom prst="line">
            <a:avLst/>
          </a:prstGeom>
          <a:noFill/>
          <a:ln w="381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43012" name="Line 7"/>
          <p:cNvSpPr>
            <a:spLocks noChangeShapeType="1"/>
          </p:cNvSpPr>
          <p:nvPr/>
        </p:nvSpPr>
        <p:spPr bwMode="auto">
          <a:xfrm>
            <a:off x="4343400" y="685800"/>
            <a:ext cx="0" cy="381000"/>
          </a:xfrm>
          <a:prstGeom prst="line">
            <a:avLst/>
          </a:prstGeom>
          <a:noFill/>
          <a:ln w="381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43013" name="Text Box 8"/>
          <p:cNvSpPr txBox="1">
            <a:spLocks noChangeArrowheads="1"/>
          </p:cNvSpPr>
          <p:nvPr/>
        </p:nvSpPr>
        <p:spPr bwMode="auto">
          <a:xfrm>
            <a:off x="685800" y="838200"/>
            <a:ext cx="2362200" cy="369888"/>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Glucose uptake</a:t>
            </a:r>
            <a:endParaRPr lang="en-US" altLang="en-US" sz="1800" b="1"/>
          </a:p>
        </p:txBody>
      </p:sp>
      <p:sp>
        <p:nvSpPr>
          <p:cNvPr id="43014" name="Line 9"/>
          <p:cNvSpPr>
            <a:spLocks noChangeShapeType="1"/>
          </p:cNvSpPr>
          <p:nvPr/>
        </p:nvSpPr>
        <p:spPr bwMode="auto">
          <a:xfrm>
            <a:off x="914400" y="914400"/>
            <a:ext cx="0" cy="22860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43015" name="Line 10"/>
          <p:cNvSpPr>
            <a:spLocks noChangeShapeType="1"/>
          </p:cNvSpPr>
          <p:nvPr/>
        </p:nvSpPr>
        <p:spPr bwMode="auto">
          <a:xfrm flipV="1">
            <a:off x="3657600" y="1143000"/>
            <a:ext cx="0" cy="22860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43016" name="Text Box 11"/>
          <p:cNvSpPr txBox="1">
            <a:spLocks noChangeArrowheads="1"/>
          </p:cNvSpPr>
          <p:nvPr/>
        </p:nvSpPr>
        <p:spPr bwMode="auto">
          <a:xfrm rot="10800000" flipV="1">
            <a:off x="3429000" y="1066800"/>
            <a:ext cx="2057400" cy="3810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Proteolysis</a:t>
            </a:r>
            <a:endParaRPr lang="en-US" altLang="en-US" sz="1800" b="1"/>
          </a:p>
        </p:txBody>
      </p:sp>
      <p:sp>
        <p:nvSpPr>
          <p:cNvPr id="43017" name="Line 12"/>
          <p:cNvSpPr>
            <a:spLocks noChangeShapeType="1"/>
          </p:cNvSpPr>
          <p:nvPr/>
        </p:nvSpPr>
        <p:spPr bwMode="auto">
          <a:xfrm flipV="1">
            <a:off x="6553200" y="914400"/>
            <a:ext cx="0" cy="22860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43018" name="Text Box 13"/>
          <p:cNvSpPr txBox="1">
            <a:spLocks noChangeArrowheads="1"/>
          </p:cNvSpPr>
          <p:nvPr/>
        </p:nvSpPr>
        <p:spPr bwMode="auto">
          <a:xfrm>
            <a:off x="6248400" y="838200"/>
            <a:ext cx="1905000" cy="3810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Lipolysis</a:t>
            </a:r>
            <a:endParaRPr lang="en-US" altLang="en-US" sz="1800" b="1"/>
          </a:p>
        </p:txBody>
      </p:sp>
      <p:sp>
        <p:nvSpPr>
          <p:cNvPr id="7180" name="Line 14"/>
          <p:cNvSpPr>
            <a:spLocks noChangeShapeType="1"/>
          </p:cNvSpPr>
          <p:nvPr/>
        </p:nvSpPr>
        <p:spPr bwMode="auto">
          <a:xfrm>
            <a:off x="1752600" y="1219200"/>
            <a:ext cx="0" cy="1828800"/>
          </a:xfrm>
          <a:prstGeom prst="line">
            <a:avLst/>
          </a:prstGeom>
          <a:noFill/>
          <a:ln w="317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7182" name="Line 17"/>
          <p:cNvSpPr>
            <a:spLocks noChangeShapeType="1"/>
          </p:cNvSpPr>
          <p:nvPr/>
        </p:nvSpPr>
        <p:spPr bwMode="auto">
          <a:xfrm>
            <a:off x="4267200" y="1447800"/>
            <a:ext cx="0" cy="685800"/>
          </a:xfrm>
          <a:prstGeom prst="line">
            <a:avLst/>
          </a:prstGeom>
          <a:noFill/>
          <a:ln w="31750">
            <a:solidFill>
              <a:schemeClr val="tx1"/>
            </a:solidFill>
            <a:round/>
            <a:tailEnd type="triangle" w="med" len="med"/>
          </a:ln>
          <a:extLst>
            <a:ext uri="{909E8E84-426E-40DD-AFC4-6F175D3DCCD1}">
              <a14:hiddenFill xmlns:a14="http://schemas.microsoft.com/office/drawing/2010/main">
                <a:noFill/>
              </a14:hiddenFill>
            </a:ext>
          </a:extLst>
        </p:spPr>
        <p:txBody>
          <a:bodyPr/>
          <a:lstStyle/>
          <a:p/>
        </p:txBody>
      </p:sp>
      <p:sp>
        <p:nvSpPr>
          <p:cNvPr id="7183" name="Text Box 20"/>
          <p:cNvSpPr txBox="1">
            <a:spLocks noChangeArrowheads="1"/>
          </p:cNvSpPr>
          <p:nvPr/>
        </p:nvSpPr>
        <p:spPr bwMode="auto">
          <a:xfrm>
            <a:off x="3505200" y="2133600"/>
            <a:ext cx="1454150" cy="366713"/>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Amino Acids</a:t>
            </a:r>
            <a:endParaRPr lang="en-US" altLang="en-US" sz="1800"/>
          </a:p>
        </p:txBody>
      </p:sp>
      <p:sp>
        <p:nvSpPr>
          <p:cNvPr id="7184" name="Line 23"/>
          <p:cNvSpPr>
            <a:spLocks noChangeShapeType="1"/>
          </p:cNvSpPr>
          <p:nvPr/>
        </p:nvSpPr>
        <p:spPr bwMode="auto">
          <a:xfrm>
            <a:off x="4267200" y="2514600"/>
            <a:ext cx="0" cy="457200"/>
          </a:xfrm>
          <a:prstGeom prst="line">
            <a:avLst/>
          </a:prstGeom>
          <a:noFill/>
          <a:ln w="31750">
            <a:solidFill>
              <a:schemeClr val="tx1"/>
            </a:solidFill>
            <a:round/>
            <a:tailEnd type="triangle" w="med" len="med"/>
          </a:ln>
          <a:extLst>
            <a:ext uri="{909E8E84-426E-40DD-AFC4-6F175D3DCCD1}">
              <a14:hiddenFill xmlns:a14="http://schemas.microsoft.com/office/drawing/2010/main">
                <a:noFill/>
              </a14:hiddenFill>
            </a:ext>
          </a:extLst>
        </p:spPr>
        <p:txBody>
          <a:bodyPr/>
          <a:lstStyle/>
          <a:p/>
        </p:txBody>
      </p:sp>
      <p:sp>
        <p:nvSpPr>
          <p:cNvPr id="7185" name="Line 24"/>
          <p:cNvSpPr>
            <a:spLocks noChangeShapeType="1"/>
          </p:cNvSpPr>
          <p:nvPr/>
        </p:nvSpPr>
        <p:spPr bwMode="auto">
          <a:xfrm flipH="1">
            <a:off x="6324600" y="1295400"/>
            <a:ext cx="685800" cy="457200"/>
          </a:xfrm>
          <a:prstGeom prst="line">
            <a:avLst/>
          </a:prstGeom>
          <a:noFill/>
          <a:ln w="31750">
            <a:solidFill>
              <a:schemeClr val="tx1"/>
            </a:solidFill>
            <a:round/>
            <a:tailEnd type="triangle" w="med" len="med"/>
          </a:ln>
          <a:extLst>
            <a:ext uri="{909E8E84-426E-40DD-AFC4-6F175D3DCCD1}">
              <a14:hiddenFill xmlns:a14="http://schemas.microsoft.com/office/drawing/2010/main">
                <a:noFill/>
              </a14:hiddenFill>
            </a:ext>
          </a:extLst>
        </p:spPr>
        <p:txBody>
          <a:bodyPr/>
          <a:lstStyle/>
          <a:p/>
        </p:txBody>
      </p:sp>
      <p:sp>
        <p:nvSpPr>
          <p:cNvPr id="7186" name="Line 25"/>
          <p:cNvSpPr>
            <a:spLocks noChangeShapeType="1"/>
          </p:cNvSpPr>
          <p:nvPr/>
        </p:nvSpPr>
        <p:spPr bwMode="auto">
          <a:xfrm>
            <a:off x="7010400" y="1295400"/>
            <a:ext cx="381000" cy="381000"/>
          </a:xfrm>
          <a:prstGeom prst="line">
            <a:avLst/>
          </a:prstGeom>
          <a:noFill/>
          <a:ln w="31750">
            <a:solidFill>
              <a:schemeClr val="tx1"/>
            </a:solidFill>
            <a:round/>
            <a:tailEnd type="triangle" w="med" len="med"/>
          </a:ln>
          <a:extLst>
            <a:ext uri="{909E8E84-426E-40DD-AFC4-6F175D3DCCD1}">
              <a14:hiddenFill xmlns:a14="http://schemas.microsoft.com/office/drawing/2010/main">
                <a:noFill/>
              </a14:hiddenFill>
            </a:ext>
          </a:extLst>
        </p:spPr>
        <p:txBody>
          <a:bodyPr/>
          <a:lstStyle/>
          <a:p/>
        </p:txBody>
      </p:sp>
      <p:sp>
        <p:nvSpPr>
          <p:cNvPr id="7187" name="Text Box 28"/>
          <p:cNvSpPr txBox="1">
            <a:spLocks noChangeArrowheads="1"/>
          </p:cNvSpPr>
          <p:nvPr/>
        </p:nvSpPr>
        <p:spPr bwMode="auto">
          <a:xfrm>
            <a:off x="5638800" y="1766888"/>
            <a:ext cx="1022350" cy="36671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Glycerol</a:t>
            </a:r>
            <a:endParaRPr lang="en-US" altLang="en-US" sz="1800"/>
          </a:p>
        </p:txBody>
      </p:sp>
      <p:sp>
        <p:nvSpPr>
          <p:cNvPr id="7188" name="Text Box 29"/>
          <p:cNvSpPr txBox="1">
            <a:spLocks noChangeArrowheads="1"/>
          </p:cNvSpPr>
          <p:nvPr/>
        </p:nvSpPr>
        <p:spPr bwMode="auto">
          <a:xfrm>
            <a:off x="7162800" y="1690688"/>
            <a:ext cx="1847850" cy="36671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Free Fatty Acids</a:t>
            </a:r>
            <a:endParaRPr lang="en-US" altLang="en-US" sz="1800"/>
          </a:p>
        </p:txBody>
      </p:sp>
      <p:sp>
        <p:nvSpPr>
          <p:cNvPr id="7189" name="Line 30"/>
          <p:cNvSpPr>
            <a:spLocks noChangeShapeType="1"/>
          </p:cNvSpPr>
          <p:nvPr/>
        </p:nvSpPr>
        <p:spPr bwMode="auto">
          <a:xfrm flipH="1">
            <a:off x="4953000" y="2133600"/>
            <a:ext cx="1066800" cy="762000"/>
          </a:xfrm>
          <a:prstGeom prst="line">
            <a:avLst/>
          </a:prstGeom>
          <a:noFill/>
          <a:ln w="317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7190" name="Text Box 31"/>
          <p:cNvSpPr txBox="1">
            <a:spLocks noChangeArrowheads="1"/>
          </p:cNvSpPr>
          <p:nvPr/>
        </p:nvSpPr>
        <p:spPr bwMode="auto">
          <a:xfrm>
            <a:off x="3460750" y="2971800"/>
            <a:ext cx="1949450" cy="64135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Gluconeogenesis</a:t>
            </a:r>
            <a:endParaRPr lang="en-US" altLang="en-US" sz="1800"/>
          </a:p>
          <a:p>
            <a:pPr eaLnBrk="1" hangingPunct="1">
              <a:spcBef>
                <a:spcPct val="0"/>
              </a:spcBef>
              <a:buFontTx/>
              <a:buNone/>
            </a:pPr>
            <a:r>
              <a:rPr lang="en-US" altLang="en-US" sz="1800"/>
              <a:t>Glycogenolysis</a:t>
            </a:r>
            <a:endParaRPr lang="en-US" altLang="en-US" sz="1800"/>
          </a:p>
        </p:txBody>
      </p:sp>
      <p:sp>
        <p:nvSpPr>
          <p:cNvPr id="7191" name="Line 32"/>
          <p:cNvSpPr>
            <a:spLocks noChangeShapeType="1"/>
          </p:cNvSpPr>
          <p:nvPr/>
        </p:nvSpPr>
        <p:spPr bwMode="auto">
          <a:xfrm flipH="1">
            <a:off x="2971800" y="3276600"/>
            <a:ext cx="457200" cy="0"/>
          </a:xfrm>
          <a:prstGeom prst="line">
            <a:avLst/>
          </a:prstGeom>
          <a:noFill/>
          <a:ln w="31750">
            <a:solidFill>
              <a:schemeClr val="tx1"/>
            </a:solidFill>
            <a:round/>
            <a:tailEnd type="triangle" w="med" len="med"/>
          </a:ln>
          <a:extLst>
            <a:ext uri="{909E8E84-426E-40DD-AFC4-6F175D3DCCD1}">
              <a14:hiddenFill xmlns:a14="http://schemas.microsoft.com/office/drawing/2010/main">
                <a:noFill/>
              </a14:hiddenFill>
            </a:ext>
          </a:extLst>
        </p:spPr>
        <p:txBody>
          <a:bodyPr/>
          <a:lstStyle/>
          <a:p/>
        </p:txBody>
      </p:sp>
      <p:sp>
        <p:nvSpPr>
          <p:cNvPr id="31777" name="Text Box 33"/>
          <p:cNvSpPr txBox="1">
            <a:spLocks noChangeArrowheads="1"/>
          </p:cNvSpPr>
          <p:nvPr/>
        </p:nvSpPr>
        <p:spPr bwMode="auto">
          <a:xfrm>
            <a:off x="617538" y="3048000"/>
            <a:ext cx="2363787" cy="466725"/>
          </a:xfrm>
          <a:prstGeom prst="rect">
            <a:avLst/>
          </a:prstGeom>
          <a:solidFill>
            <a:schemeClr val="accent3">
              <a:lumMod val="95000"/>
            </a:schemeClr>
          </a:solidFill>
          <a:ln w="9525">
            <a:solidFill>
              <a:schemeClr val="tx1"/>
            </a:solidFill>
            <a:miter lim="800000"/>
          </a:ln>
          <a:effectLst/>
        </p:spPr>
        <p:txBody>
          <a:bodyPr wrap="none">
            <a:spAutoFit/>
          </a:bodyPr>
          <a:lstStyle/>
          <a:p>
            <a:pPr>
              <a:defRPr/>
            </a:pPr>
            <a:r>
              <a:rPr lang="en-US" sz="2400" b="1">
                <a:effectLst>
                  <a:outerShdw blurRad="38100" dist="38100" dir="2700000" algn="tl">
                    <a:srgbClr val="C0C0C0"/>
                  </a:outerShdw>
                </a:effectLst>
              </a:rPr>
              <a:t>Hyperglycemia</a:t>
            </a:r>
            <a:endParaRPr lang="en-US" sz="2400" b="1">
              <a:effectLst>
                <a:outerShdw blurRad="38100" dist="38100" dir="2700000" algn="tl">
                  <a:srgbClr val="C0C0C0"/>
                </a:outerShdw>
              </a:effectLst>
            </a:endParaRPr>
          </a:p>
        </p:txBody>
      </p:sp>
      <p:sp>
        <p:nvSpPr>
          <p:cNvPr id="7193" name="Line 34"/>
          <p:cNvSpPr>
            <a:spLocks noChangeShapeType="1"/>
          </p:cNvSpPr>
          <p:nvPr/>
        </p:nvSpPr>
        <p:spPr bwMode="auto">
          <a:xfrm flipH="1">
            <a:off x="7924800" y="2057400"/>
            <a:ext cx="0" cy="1066800"/>
          </a:xfrm>
          <a:prstGeom prst="line">
            <a:avLst/>
          </a:prstGeom>
          <a:noFill/>
          <a:ln w="317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9243" name="Text Box 35"/>
          <p:cNvSpPr txBox="1">
            <a:spLocks noChangeArrowheads="1"/>
          </p:cNvSpPr>
          <p:nvPr/>
        </p:nvSpPr>
        <p:spPr bwMode="auto">
          <a:xfrm>
            <a:off x="6858000" y="3124200"/>
            <a:ext cx="2014538" cy="461963"/>
          </a:xfrm>
          <a:prstGeom prst="rect">
            <a:avLst/>
          </a:prstGeom>
          <a:solidFill>
            <a:schemeClr val="accent3">
              <a:lumMod val="95000"/>
            </a:schemeClr>
          </a:solidFill>
          <a:ln w="9525">
            <a:solidFill>
              <a:schemeClr val="tx1"/>
            </a:solidFill>
            <a:miter lim="800000"/>
          </a:ln>
          <a:effectLst/>
        </p:spPr>
        <p:txBody>
          <a:bodyPr wrap="none">
            <a:spAutoFit/>
          </a:bodyPr>
          <a:lstStyle/>
          <a:p>
            <a:pPr>
              <a:defRPr/>
            </a:pPr>
            <a:r>
              <a:rPr lang="en-US" sz="2400" b="1" dirty="0">
                <a:effectLst>
                  <a:outerShdw blurRad="38100" dist="38100" dir="2700000" algn="tl">
                    <a:srgbClr val="C0C0C0"/>
                  </a:outerShdw>
                </a:effectLst>
              </a:rPr>
              <a:t>Ketogenesis</a:t>
            </a:r>
            <a:endParaRPr lang="en-US" sz="2400" b="1" dirty="0">
              <a:effectLst>
                <a:outerShdw blurRad="38100" dist="38100" dir="2700000" algn="tl">
                  <a:srgbClr val="C0C0C0"/>
                </a:outerShdw>
              </a:effectLst>
            </a:endParaRPr>
          </a:p>
        </p:txBody>
      </p:sp>
      <p:sp>
        <p:nvSpPr>
          <p:cNvPr id="7195" name="Line 36"/>
          <p:cNvSpPr>
            <a:spLocks noChangeShapeType="1"/>
          </p:cNvSpPr>
          <p:nvPr/>
        </p:nvSpPr>
        <p:spPr bwMode="auto">
          <a:xfrm flipH="1">
            <a:off x="7848600" y="3581400"/>
            <a:ext cx="0" cy="1066800"/>
          </a:xfrm>
          <a:prstGeom prst="line">
            <a:avLst/>
          </a:prstGeom>
          <a:noFill/>
          <a:ln w="317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31781" name="Text Box 37"/>
          <p:cNvSpPr txBox="1">
            <a:spLocks noChangeArrowheads="1"/>
          </p:cNvSpPr>
          <p:nvPr/>
        </p:nvSpPr>
        <p:spPr bwMode="auto">
          <a:xfrm>
            <a:off x="7162800" y="4638675"/>
            <a:ext cx="1463675" cy="466725"/>
          </a:xfrm>
          <a:prstGeom prst="rect">
            <a:avLst/>
          </a:prstGeom>
          <a:solidFill>
            <a:schemeClr val="accent3">
              <a:lumMod val="95000"/>
            </a:schemeClr>
          </a:solidFill>
          <a:ln w="9525">
            <a:solidFill>
              <a:schemeClr val="tx1"/>
            </a:solidFill>
            <a:miter lim="800000"/>
          </a:ln>
          <a:effectLst/>
        </p:spPr>
        <p:txBody>
          <a:bodyPr wrap="none">
            <a:spAutoFit/>
          </a:bodyPr>
          <a:lstStyle/>
          <a:p>
            <a:pPr>
              <a:defRPr/>
            </a:pPr>
            <a:r>
              <a:rPr lang="en-US" sz="2400" b="1" dirty="0">
                <a:effectLst>
                  <a:outerShdw blurRad="38100" dist="38100" dir="2700000" algn="tl">
                    <a:srgbClr val="C0C0C0"/>
                  </a:outerShdw>
                </a:effectLst>
              </a:rPr>
              <a:t>Acidosis</a:t>
            </a:r>
            <a:endParaRPr lang="en-US" sz="2400" b="1" dirty="0">
              <a:effectLst>
                <a:outerShdw blurRad="38100" dist="38100" dir="2700000" algn="tl">
                  <a:srgbClr val="C0C0C0"/>
                </a:outerShdw>
              </a:effectLst>
            </a:endParaRPr>
          </a:p>
        </p:txBody>
      </p:sp>
      <p:sp>
        <p:nvSpPr>
          <p:cNvPr id="7197" name="Line 38"/>
          <p:cNvSpPr>
            <a:spLocks noChangeShapeType="1"/>
          </p:cNvSpPr>
          <p:nvPr/>
        </p:nvSpPr>
        <p:spPr bwMode="auto">
          <a:xfrm>
            <a:off x="1752600" y="3581400"/>
            <a:ext cx="0" cy="1066800"/>
          </a:xfrm>
          <a:prstGeom prst="line">
            <a:avLst/>
          </a:prstGeom>
          <a:noFill/>
          <a:ln w="317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
        <p:nvSpPr>
          <p:cNvPr id="7198" name="Text Box 39"/>
          <p:cNvSpPr txBox="1">
            <a:spLocks noChangeArrowheads="1"/>
          </p:cNvSpPr>
          <p:nvPr/>
        </p:nvSpPr>
        <p:spPr bwMode="auto">
          <a:xfrm>
            <a:off x="762000" y="4648200"/>
            <a:ext cx="1873250" cy="366713"/>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Osmotic diuresis</a:t>
            </a:r>
            <a:endParaRPr lang="en-US" altLang="en-US" sz="1800"/>
          </a:p>
        </p:txBody>
      </p:sp>
      <p:sp>
        <p:nvSpPr>
          <p:cNvPr id="7199" name="Rectangle 40"/>
          <p:cNvSpPr>
            <a:spLocks noChangeArrowheads="1"/>
          </p:cNvSpPr>
          <p:nvPr/>
        </p:nvSpPr>
        <p:spPr bwMode="auto">
          <a:xfrm>
            <a:off x="990600" y="5638800"/>
            <a:ext cx="1428750" cy="369888"/>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Dehydration</a:t>
            </a:r>
            <a:endParaRPr lang="en-US" altLang="en-US" sz="1800"/>
          </a:p>
        </p:txBody>
      </p:sp>
      <p:sp>
        <p:nvSpPr>
          <p:cNvPr id="7200" name="Line 41"/>
          <p:cNvSpPr>
            <a:spLocks noChangeShapeType="1"/>
          </p:cNvSpPr>
          <p:nvPr/>
        </p:nvSpPr>
        <p:spPr bwMode="auto">
          <a:xfrm>
            <a:off x="1676400" y="5029200"/>
            <a:ext cx="0" cy="609600"/>
          </a:xfrm>
          <a:prstGeom prst="line">
            <a:avLst/>
          </a:prstGeom>
          <a:noFill/>
          <a:ln w="31750">
            <a:solidFill>
              <a:schemeClr val="tx1"/>
            </a:solidFill>
            <a:round/>
            <a:tailEnd type="triangle" w="med" len="med"/>
          </a:ln>
          <a:extLst>
            <a:ext uri="{909E8E84-426E-40DD-AFC4-6F175D3DCCD1}">
              <a14:hiddenFill xmlns:a14="http://schemas.microsoft.com/office/drawing/2010/main">
                <a:noFill/>
              </a14:hiddenFill>
            </a:ext>
          </a:extLst>
        </p:spPr>
        <p:txBody>
          <a:bodyPr/>
          <a:lstStyle/>
          <a:p/>
        </p:txBody>
      </p:sp>
      <p:sp>
        <p:nvSpPr>
          <p:cNvPr id="34" name="Rectangle 33"/>
          <p:cNvSpPr/>
          <p:nvPr/>
        </p:nvSpPr>
        <p:spPr>
          <a:xfrm>
            <a:off x="2133600" y="6248400"/>
            <a:ext cx="4419600" cy="369888"/>
          </a:xfrm>
          <a:prstGeom prst="rect">
            <a:avLst/>
          </a:prstGeom>
          <a:solidFill>
            <a:schemeClr val="accent3">
              <a:lumMod val="95000"/>
              <a:alpha val="0"/>
            </a:schemeClr>
          </a:solidFill>
          <a:ln>
            <a:solidFill>
              <a:srgbClr val="FF0000"/>
            </a:solidFill>
          </a:ln>
        </p:spPr>
        <p:txBody>
          <a:bodyPr>
            <a:spAutoFit/>
          </a:bodyPr>
          <a:lstStyle/>
          <a:p>
            <a:pPr marL="342900" indent="-342900" algn="ctr">
              <a:spcBef>
                <a:spcPct val="20000"/>
              </a:spcBef>
              <a:defRPr/>
            </a:pPr>
            <a:r>
              <a:rPr lang="en-US" b="1" kern="0" dirty="0">
                <a:solidFill>
                  <a:srgbClr val="FF0000"/>
                </a:solidFill>
                <a:latin typeface="Arial" panose="020B0604020202020204"/>
              </a:rPr>
              <a:t>Excess counterregulatory hormones</a:t>
            </a:r>
            <a:endParaRPr lang="en-US" b="1" kern="0" dirty="0">
              <a:solidFill>
                <a:srgbClr val="FF0000"/>
              </a:solidFill>
              <a:latin typeface="Arial" panose="020B0604020202020204"/>
            </a:endParaRPr>
          </a:p>
        </p:txBody>
      </p:sp>
      <p:sp>
        <p:nvSpPr>
          <p:cNvPr id="7202" name="Line 14"/>
          <p:cNvSpPr>
            <a:spLocks noChangeShapeType="1"/>
          </p:cNvSpPr>
          <p:nvPr/>
        </p:nvSpPr>
        <p:spPr bwMode="auto">
          <a:xfrm flipH="1" flipV="1">
            <a:off x="4267200" y="3657600"/>
            <a:ext cx="0" cy="2590800"/>
          </a:xfrm>
          <a:prstGeom prst="line">
            <a:avLst/>
          </a:prstGeom>
          <a:noFill/>
          <a:ln w="317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checkerboard(across)">
                                      <p:cBhvr>
                                        <p:cTn id="7" dur="500"/>
                                        <p:tgtEl>
                                          <p:spTgt spid="71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77"/>
                                        </p:tgtEl>
                                        <p:attrNameLst>
                                          <p:attrName>style.visibility</p:attrName>
                                        </p:attrNameLst>
                                      </p:cBhvr>
                                      <p:to>
                                        <p:strVal val="visible"/>
                                      </p:to>
                                    </p:set>
                                    <p:animEffect transition="in" filter="checkerboard(across)">
                                      <p:cBhvr>
                                        <p:cTn id="10" dur="500"/>
                                        <p:tgtEl>
                                          <p:spTgt spid="3177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197"/>
                                        </p:tgtEl>
                                        <p:attrNameLst>
                                          <p:attrName>style.visibility</p:attrName>
                                        </p:attrNameLst>
                                      </p:cBhvr>
                                      <p:to>
                                        <p:strVal val="visible"/>
                                      </p:to>
                                    </p:set>
                                    <p:animEffect transition="in" filter="checkerboard(across)">
                                      <p:cBhvr>
                                        <p:cTn id="15" dur="500"/>
                                        <p:tgtEl>
                                          <p:spTgt spid="719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198"/>
                                        </p:tgtEl>
                                        <p:attrNameLst>
                                          <p:attrName>style.visibility</p:attrName>
                                        </p:attrNameLst>
                                      </p:cBhvr>
                                      <p:to>
                                        <p:strVal val="visible"/>
                                      </p:to>
                                    </p:set>
                                    <p:animEffect transition="in" filter="checkerboard(across)">
                                      <p:cBhvr>
                                        <p:cTn id="18" dur="500"/>
                                        <p:tgtEl>
                                          <p:spTgt spid="719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200"/>
                                        </p:tgtEl>
                                        <p:attrNameLst>
                                          <p:attrName>style.visibility</p:attrName>
                                        </p:attrNameLst>
                                      </p:cBhvr>
                                      <p:to>
                                        <p:strVal val="visible"/>
                                      </p:to>
                                    </p:set>
                                    <p:animEffect transition="in" filter="checkerboard(across)">
                                      <p:cBhvr>
                                        <p:cTn id="23" dur="500"/>
                                        <p:tgtEl>
                                          <p:spTgt spid="720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7199"/>
                                        </p:tgtEl>
                                        <p:attrNameLst>
                                          <p:attrName>style.visibility</p:attrName>
                                        </p:attrNameLst>
                                      </p:cBhvr>
                                      <p:to>
                                        <p:strVal val="visible"/>
                                      </p:to>
                                    </p:set>
                                    <p:animEffect transition="in" filter="checkerboard(across)">
                                      <p:cBhvr>
                                        <p:cTn id="26" dur="500"/>
                                        <p:tgtEl>
                                          <p:spTgt spid="719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183"/>
                                        </p:tgtEl>
                                        <p:attrNameLst>
                                          <p:attrName>style.visibility</p:attrName>
                                        </p:attrNameLst>
                                      </p:cBhvr>
                                      <p:to>
                                        <p:strVal val="visible"/>
                                      </p:to>
                                    </p:set>
                                    <p:animEffect transition="in" filter="checkerboard(across)">
                                      <p:cBhvr>
                                        <p:cTn id="31" dur="500"/>
                                        <p:tgtEl>
                                          <p:spTgt spid="7183"/>
                                        </p:tgtEl>
                                      </p:cBhvr>
                                    </p:animEffect>
                                  </p:childTnLst>
                                </p:cTn>
                              </p:par>
                              <p:par>
                                <p:cTn id="32" presetID="5" presetClass="entr" presetSubtype="10" fill="hold" nodeType="withEffect">
                                  <p:stCondLst>
                                    <p:cond delay="0"/>
                                  </p:stCondLst>
                                  <p:childTnLst>
                                    <p:set>
                                      <p:cBhvr>
                                        <p:cTn id="33" dur="1" fill="hold">
                                          <p:stCondLst>
                                            <p:cond delay="0"/>
                                          </p:stCondLst>
                                        </p:cTn>
                                        <p:tgtEl>
                                          <p:spTgt spid="7184"/>
                                        </p:tgtEl>
                                        <p:attrNameLst>
                                          <p:attrName>style.visibility</p:attrName>
                                        </p:attrNameLst>
                                      </p:cBhvr>
                                      <p:to>
                                        <p:strVal val="visible"/>
                                      </p:to>
                                    </p:set>
                                    <p:animEffect transition="in" filter="checkerboard(across)">
                                      <p:cBhvr>
                                        <p:cTn id="34" dur="500"/>
                                        <p:tgtEl>
                                          <p:spTgt spid="7184"/>
                                        </p:tgtEl>
                                      </p:cBhvr>
                                    </p:animEffect>
                                  </p:childTnLst>
                                </p:cTn>
                              </p:par>
                              <p:par>
                                <p:cTn id="35" presetID="5" presetClass="entr" presetSubtype="10" fill="hold"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checkerboard(across)">
                                      <p:cBhvr>
                                        <p:cTn id="37" dur="500"/>
                                        <p:tgtEl>
                                          <p:spTgt spid="7182"/>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7190"/>
                                        </p:tgtEl>
                                        <p:attrNameLst>
                                          <p:attrName>style.visibility</p:attrName>
                                        </p:attrNameLst>
                                      </p:cBhvr>
                                      <p:to>
                                        <p:strVal val="visible"/>
                                      </p:to>
                                    </p:set>
                                    <p:animEffect transition="in" filter="checkerboard(across)">
                                      <p:cBhvr>
                                        <p:cTn id="40" dur="500"/>
                                        <p:tgtEl>
                                          <p:spTgt spid="7190"/>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7191"/>
                                        </p:tgtEl>
                                        <p:attrNameLst>
                                          <p:attrName>style.visibility</p:attrName>
                                        </p:attrNameLst>
                                      </p:cBhvr>
                                      <p:to>
                                        <p:strVal val="visible"/>
                                      </p:to>
                                    </p:set>
                                    <p:animEffect transition="in" filter="checkerboard(across)">
                                      <p:cBhvr>
                                        <p:cTn id="45" dur="500"/>
                                        <p:tgtEl>
                                          <p:spTgt spid="719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7185"/>
                                        </p:tgtEl>
                                        <p:attrNameLst>
                                          <p:attrName>style.visibility</p:attrName>
                                        </p:attrNameLst>
                                      </p:cBhvr>
                                      <p:to>
                                        <p:strVal val="visible"/>
                                      </p:to>
                                    </p:set>
                                    <p:animEffect transition="in" filter="checkerboard(across)">
                                      <p:cBhvr>
                                        <p:cTn id="50" dur="500"/>
                                        <p:tgtEl>
                                          <p:spTgt spid="7185"/>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7187"/>
                                        </p:tgtEl>
                                        <p:attrNameLst>
                                          <p:attrName>style.visibility</p:attrName>
                                        </p:attrNameLst>
                                      </p:cBhvr>
                                      <p:to>
                                        <p:strVal val="visible"/>
                                      </p:to>
                                    </p:set>
                                    <p:animEffect transition="in" filter="checkerboard(across)">
                                      <p:cBhvr>
                                        <p:cTn id="53" dur="500"/>
                                        <p:tgtEl>
                                          <p:spTgt spid="7187"/>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7189"/>
                                        </p:tgtEl>
                                        <p:attrNameLst>
                                          <p:attrName>style.visibility</p:attrName>
                                        </p:attrNameLst>
                                      </p:cBhvr>
                                      <p:to>
                                        <p:strVal val="visible"/>
                                      </p:to>
                                    </p:set>
                                    <p:animEffect transition="in" filter="checkerboard(across)">
                                      <p:cBhvr>
                                        <p:cTn id="58" dur="500"/>
                                        <p:tgtEl>
                                          <p:spTgt spid="7189"/>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7186"/>
                                        </p:tgtEl>
                                        <p:attrNameLst>
                                          <p:attrName>style.visibility</p:attrName>
                                        </p:attrNameLst>
                                      </p:cBhvr>
                                      <p:to>
                                        <p:strVal val="visible"/>
                                      </p:to>
                                    </p:set>
                                    <p:animEffect transition="in" filter="checkerboard(across)">
                                      <p:cBhvr>
                                        <p:cTn id="63" dur="500"/>
                                        <p:tgtEl>
                                          <p:spTgt spid="7186"/>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7188"/>
                                        </p:tgtEl>
                                        <p:attrNameLst>
                                          <p:attrName>style.visibility</p:attrName>
                                        </p:attrNameLst>
                                      </p:cBhvr>
                                      <p:to>
                                        <p:strVal val="visible"/>
                                      </p:to>
                                    </p:set>
                                    <p:animEffect transition="in" filter="checkerboard(across)">
                                      <p:cBhvr>
                                        <p:cTn id="66" dur="500"/>
                                        <p:tgtEl>
                                          <p:spTgt spid="7188"/>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7193"/>
                                        </p:tgtEl>
                                        <p:attrNameLst>
                                          <p:attrName>style.visibility</p:attrName>
                                        </p:attrNameLst>
                                      </p:cBhvr>
                                      <p:to>
                                        <p:strVal val="visible"/>
                                      </p:to>
                                    </p:set>
                                    <p:animEffect transition="in" filter="checkerboard(across)">
                                      <p:cBhvr>
                                        <p:cTn id="71" dur="500"/>
                                        <p:tgtEl>
                                          <p:spTgt spid="7193"/>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9243"/>
                                        </p:tgtEl>
                                        <p:attrNameLst>
                                          <p:attrName>style.visibility</p:attrName>
                                        </p:attrNameLst>
                                      </p:cBhvr>
                                      <p:to>
                                        <p:strVal val="visible"/>
                                      </p:to>
                                    </p:set>
                                    <p:animEffect transition="in" filter="checkerboard(across)">
                                      <p:cBhvr>
                                        <p:cTn id="74" dur="500"/>
                                        <p:tgtEl>
                                          <p:spTgt spid="9243"/>
                                        </p:tgtEl>
                                      </p:cBhvr>
                                    </p:animEffect>
                                  </p:childTnLst>
                                </p:cTn>
                              </p:par>
                              <p:par>
                                <p:cTn id="75" presetID="5" presetClass="entr" presetSubtype="10" fill="hold" nodeType="withEffect">
                                  <p:stCondLst>
                                    <p:cond delay="0"/>
                                  </p:stCondLst>
                                  <p:childTnLst>
                                    <p:set>
                                      <p:cBhvr>
                                        <p:cTn id="76" dur="1" fill="hold">
                                          <p:stCondLst>
                                            <p:cond delay="0"/>
                                          </p:stCondLst>
                                        </p:cTn>
                                        <p:tgtEl>
                                          <p:spTgt spid="7195"/>
                                        </p:tgtEl>
                                        <p:attrNameLst>
                                          <p:attrName>style.visibility</p:attrName>
                                        </p:attrNameLst>
                                      </p:cBhvr>
                                      <p:to>
                                        <p:strVal val="visible"/>
                                      </p:to>
                                    </p:set>
                                    <p:animEffect transition="in" filter="checkerboard(across)">
                                      <p:cBhvr>
                                        <p:cTn id="77" dur="500"/>
                                        <p:tgtEl>
                                          <p:spTgt spid="7195"/>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1781"/>
                                        </p:tgtEl>
                                        <p:attrNameLst>
                                          <p:attrName>style.visibility</p:attrName>
                                        </p:attrNameLst>
                                      </p:cBhvr>
                                      <p:to>
                                        <p:strVal val="visible"/>
                                      </p:to>
                                    </p:set>
                                    <p:animEffect transition="in" filter="checkerboard(across)">
                                      <p:cBhvr>
                                        <p:cTn id="80" dur="500"/>
                                        <p:tgtEl>
                                          <p:spTgt spid="31781"/>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7202"/>
                                        </p:tgtEl>
                                        <p:attrNameLst>
                                          <p:attrName>style.visibility</p:attrName>
                                        </p:attrNameLst>
                                      </p:cBhvr>
                                      <p:to>
                                        <p:strVal val="visible"/>
                                      </p:to>
                                    </p:set>
                                    <p:animEffect transition="in" filter="checkerboard(across)">
                                      <p:cBhvr>
                                        <p:cTn id="92" dur="500"/>
                                        <p:tgtEl>
                                          <p:spTgt spid="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nimBg="1"/>
      <p:bldP spid="7187" grpId="0" animBg="1"/>
      <p:bldP spid="7188" grpId="0" animBg="1"/>
      <p:bldP spid="7190" grpId="0" animBg="1"/>
      <p:bldP spid="31777" grpId="0" animBg="1"/>
      <p:bldP spid="9243" grpId="0" animBg="1"/>
      <p:bldP spid="31781" grpId="0" animBg="1"/>
      <p:bldP spid="7198" grpId="0" animBg="1"/>
      <p:bldP spid="7199"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0" y="0"/>
            <a:ext cx="9144000" cy="900113"/>
          </a:xfrm>
        </p:spPr>
        <p:txBody>
          <a:bodyPr>
            <a:normAutofit/>
          </a:bodyPr>
          <a:lstStyle/>
          <a:p>
            <a:pPr algn="ctr" eaLnBrk="1" hangingPunct="1"/>
            <a:r>
              <a:rPr lang="en-GB" altLang="en-US" b="1" dirty="0">
                <a:latin typeface="Arial" panose="020B0604020202020204" pitchFamily="34" charset="0"/>
                <a:cs typeface="Arial" panose="020B0604020202020204" pitchFamily="34" charset="0"/>
              </a:rPr>
              <a:t>Precipitating causes of DKA</a:t>
            </a:r>
            <a:endParaRPr lang="en-GB" altLang="en-US"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299804" y="964793"/>
          <a:ext cx="8184630" cy="4928413"/>
        </p:xfrm>
        <a:graphic>
          <a:graphicData uri="http://schemas.openxmlformats.org/drawingml/2006/table">
            <a:tbl>
              <a:tblPr firstRow="1" bandRow="1">
                <a:tableStyleId>{5C22544A-7EE6-4342-B048-85BDC9FD1C3A}</a:tableStyleId>
              </a:tblPr>
              <a:tblGrid>
                <a:gridCol w="5486261"/>
                <a:gridCol w="2698369"/>
              </a:tblGrid>
              <a:tr h="867740">
                <a:tc>
                  <a:txBody>
                    <a:bodyPr/>
                    <a:lstStyle/>
                    <a:p>
                      <a:r>
                        <a:rPr lang="en-US" sz="3600" dirty="0">
                          <a:latin typeface="Arial" panose="020B0604020202020204" pitchFamily="34" charset="0"/>
                          <a:cs typeface="Arial" panose="020B0604020202020204" pitchFamily="34" charset="0"/>
                        </a:rPr>
                        <a:t>Cause</a:t>
                      </a:r>
                      <a:endParaRPr lang="en-US"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Percentage</a:t>
                      </a:r>
                      <a:endParaRPr sz="3600" dirty="0">
                        <a:latin typeface="Arial" panose="020B0604020202020204" pitchFamily="34" charset="0"/>
                        <a:cs typeface="Arial" panose="020B0604020202020204" pitchFamily="34" charset="0"/>
                      </a:endParaRPr>
                    </a:p>
                  </a:txBody>
                  <a:tcPr/>
                </a:tc>
              </a:tr>
              <a:tr h="894819">
                <a:tc>
                  <a:txBody>
                    <a:bodyPr/>
                    <a:lstStyle/>
                    <a:p>
                      <a:r>
                        <a:rPr lang="en-US" sz="3200" dirty="0">
                          <a:latin typeface="Arial" panose="020B0604020202020204" pitchFamily="34" charset="0"/>
                          <a:cs typeface="Arial" panose="020B0604020202020204" pitchFamily="34" charset="0"/>
                        </a:rPr>
                        <a:t>Unknown ?poor compliance</a:t>
                      </a:r>
                      <a:endParaRPr lang="en-US"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43%</a:t>
                      </a:r>
                      <a:endParaRPr sz="3200" dirty="0">
                        <a:latin typeface="Arial" panose="020B0604020202020204" pitchFamily="34" charset="0"/>
                        <a:cs typeface="Arial" panose="020B0604020202020204" pitchFamily="34" charset="0"/>
                      </a:endParaRPr>
                    </a:p>
                  </a:txBody>
                  <a:tcPr/>
                </a:tc>
              </a:tr>
              <a:tr h="785065">
                <a:tc>
                  <a:txBody>
                    <a:bodyPr/>
                    <a:lstStyle/>
                    <a:p>
                      <a:r>
                        <a:rPr lang="en-US" sz="3200" dirty="0">
                          <a:latin typeface="Arial" panose="020B0604020202020204" pitchFamily="34" charset="0"/>
                          <a:cs typeface="Arial" panose="020B0604020202020204" pitchFamily="34" charset="0"/>
                        </a:rPr>
                        <a:t>Infections</a:t>
                      </a:r>
                      <a:endParaRPr lang="en-US"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28%</a:t>
                      </a:r>
                      <a:endParaRPr sz="3200" dirty="0">
                        <a:latin typeface="Arial" panose="020B0604020202020204" pitchFamily="34" charset="0"/>
                        <a:cs typeface="Arial" panose="020B0604020202020204" pitchFamily="34" charset="0"/>
                      </a:endParaRPr>
                    </a:p>
                  </a:txBody>
                  <a:tcPr/>
                </a:tc>
              </a:tr>
              <a:tr h="791839">
                <a:tc>
                  <a:txBody>
                    <a:bodyPr/>
                    <a:lstStyle/>
                    <a:p>
                      <a:r>
                        <a:rPr lang="en-US" sz="3200" dirty="0">
                          <a:latin typeface="Arial" panose="020B0604020202020204" pitchFamily="34" charset="0"/>
                          <a:cs typeface="Arial" panose="020B0604020202020204" pitchFamily="34" charset="0"/>
                        </a:rPr>
                        <a:t>Errors in management</a:t>
                      </a:r>
                      <a:endParaRPr lang="en-US"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13%</a:t>
                      </a:r>
                      <a:endParaRPr sz="3200" dirty="0">
                        <a:latin typeface="Arial" panose="020B0604020202020204" pitchFamily="34" charset="0"/>
                        <a:cs typeface="Arial" panose="020B0604020202020204" pitchFamily="34" charset="0"/>
                      </a:endParaRPr>
                    </a:p>
                  </a:txBody>
                  <a:tcPr/>
                </a:tc>
              </a:tr>
              <a:tr h="694131">
                <a:tc>
                  <a:txBody>
                    <a:bodyPr/>
                    <a:lstStyle/>
                    <a:p>
                      <a:r>
                        <a:rPr lang="en-US" sz="3200" dirty="0">
                          <a:latin typeface="Arial" panose="020B0604020202020204" pitchFamily="34" charset="0"/>
                          <a:cs typeface="Arial" panose="020B0604020202020204" pitchFamily="34" charset="0"/>
                        </a:rPr>
                        <a:t>New diagnosis of diabetes</a:t>
                      </a:r>
                      <a:endParaRPr lang="en-US"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10%</a:t>
                      </a:r>
                      <a:endParaRPr sz="3200" dirty="0">
                        <a:latin typeface="Arial" panose="020B0604020202020204" pitchFamily="34" charset="0"/>
                        <a:cs typeface="Arial" panose="020B0604020202020204" pitchFamily="34" charset="0"/>
                      </a:endParaRPr>
                    </a:p>
                  </a:txBody>
                  <a:tcPr/>
                </a:tc>
              </a:tr>
              <a:tr h="894819">
                <a:tc>
                  <a:txBody>
                    <a:bodyPr/>
                    <a:lstStyle/>
                    <a:p>
                      <a:r>
                        <a:rPr lang="en-US" sz="3200" dirty="0">
                          <a:latin typeface="Arial" panose="020B0604020202020204" pitchFamily="34" charset="0"/>
                          <a:cs typeface="Arial" panose="020B0604020202020204" pitchFamily="34" charset="0"/>
                        </a:rPr>
                        <a:t>Miscellaneous </a:t>
                      </a:r>
                      <a:r>
                        <a:rPr lang="en-US" sz="3200" dirty="0" err="1">
                          <a:latin typeface="Arial" panose="020B0604020202020204" pitchFamily="34" charset="0"/>
                          <a:cs typeface="Arial" panose="020B0604020202020204" pitchFamily="34" charset="0"/>
                        </a:rPr>
                        <a:t>e.g</a:t>
                      </a:r>
                      <a:r>
                        <a:rPr lang="en-US" sz="3200" dirty="0">
                          <a:latin typeface="Arial" panose="020B0604020202020204" pitchFamily="34" charset="0"/>
                          <a:cs typeface="Arial" panose="020B0604020202020204" pitchFamily="34" charset="0"/>
                        </a:rPr>
                        <a:t> MI</a:t>
                      </a:r>
                      <a:endParaRPr sz="3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a:latin typeface="Arial" panose="020B0604020202020204" pitchFamily="34" charset="0"/>
                          <a:cs typeface="Arial" panose="020B0604020202020204" pitchFamily="34" charset="0"/>
                        </a:rPr>
                        <a:t>6%</a:t>
                      </a:r>
                      <a:endParaRPr lang="en-US" sz="32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050"/>
          <p:cNvSpPr>
            <a:spLocks noGrp="1" noChangeArrowheads="1"/>
          </p:cNvSpPr>
          <p:nvPr>
            <p:ph type="title"/>
          </p:nvPr>
        </p:nvSpPr>
        <p:spPr>
          <a:xfrm>
            <a:off x="685800" y="0"/>
            <a:ext cx="7772400" cy="685800"/>
          </a:xfrm>
        </p:spPr>
        <p:txBody>
          <a:bodyPr>
            <a:normAutofit fontScale="90000"/>
          </a:bodyPr>
          <a:lstStyle/>
          <a:p>
            <a:pPr algn="ctr" eaLnBrk="1" hangingPunct="1"/>
            <a:r>
              <a:rPr lang="en-GB" altLang="en-US" b="1" dirty="0">
                <a:latin typeface="Arial" panose="020B0604020202020204" pitchFamily="34" charset="0"/>
                <a:cs typeface="Arial" panose="020B0604020202020204" pitchFamily="34" charset="0"/>
              </a:rPr>
              <a:t>DKA or HHS?</a:t>
            </a:r>
            <a:endParaRPr lang="en-GB" altLang="en-US" b="1" dirty="0">
              <a:latin typeface="Arial" panose="020B0604020202020204" pitchFamily="34" charset="0"/>
              <a:cs typeface="Arial" panose="020B0604020202020204" pitchFamily="34" charset="0"/>
            </a:endParaRPr>
          </a:p>
        </p:txBody>
      </p:sp>
      <p:graphicFrame>
        <p:nvGraphicFramePr>
          <p:cNvPr id="4" name="Table 4"/>
          <p:cNvGraphicFramePr>
            <a:graphicFrameLocks noGrp="1"/>
          </p:cNvGraphicFramePr>
          <p:nvPr/>
        </p:nvGraphicFramePr>
        <p:xfrm>
          <a:off x="0" y="685798"/>
          <a:ext cx="9144000" cy="6172201"/>
        </p:xfrm>
        <a:graphic>
          <a:graphicData uri="http://schemas.openxmlformats.org/drawingml/2006/table">
            <a:tbl>
              <a:tblPr firstRow="1" bandRow="1">
                <a:tableStyleId>{5C22544A-7EE6-4342-B048-85BDC9FD1C3A}</a:tableStyleId>
              </a:tblPr>
              <a:tblGrid>
                <a:gridCol w="3048000"/>
                <a:gridCol w="3052763"/>
                <a:gridCol w="3043237"/>
              </a:tblGrid>
              <a:tr h="980400">
                <a:tc>
                  <a:txBody>
                    <a:bodyPr/>
                    <a:lstStyle/>
                    <a:p>
                      <a:endParaRPr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DKA</a:t>
                      </a:r>
                      <a:endParaRPr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HHS</a:t>
                      </a:r>
                      <a:endParaRPr sz="3600" dirty="0">
                        <a:latin typeface="Arial" panose="020B0604020202020204" pitchFamily="34" charset="0"/>
                        <a:cs typeface="Arial" panose="020B0604020202020204" pitchFamily="34" charset="0"/>
                      </a:endParaRPr>
                    </a:p>
                  </a:txBody>
                  <a:tcPr/>
                </a:tc>
              </a:tr>
              <a:tr h="980400">
                <a:tc>
                  <a:txBody>
                    <a:bodyPr/>
                    <a:lstStyle/>
                    <a:p>
                      <a:r>
                        <a:rPr lang="en-US" sz="2600" dirty="0">
                          <a:latin typeface="Arial" panose="020B0604020202020204" pitchFamily="34" charset="0"/>
                          <a:cs typeface="Arial" panose="020B0604020202020204" pitchFamily="34" charset="0"/>
                        </a:rPr>
                        <a:t>Age</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Any</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Older</a:t>
                      </a:r>
                      <a:endParaRPr sz="2600" dirty="0">
                        <a:latin typeface="Arial" panose="020B0604020202020204" pitchFamily="34" charset="0"/>
                        <a:cs typeface="Arial" panose="020B0604020202020204" pitchFamily="34" charset="0"/>
                      </a:endParaRPr>
                    </a:p>
                  </a:txBody>
                  <a:tcPr/>
                </a:tc>
              </a:tr>
              <a:tr h="1128829">
                <a:tc>
                  <a:txBody>
                    <a:bodyPr/>
                    <a:lstStyle/>
                    <a:p>
                      <a:r>
                        <a:rPr lang="en-US" sz="2600" dirty="0">
                          <a:latin typeface="Arial" panose="020B0604020202020204" pitchFamily="34" charset="0"/>
                          <a:cs typeface="Arial" panose="020B0604020202020204" pitchFamily="34" charset="0"/>
                        </a:rPr>
                        <a:t>Diabetes type</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T1D </a:t>
                      </a:r>
                      <a:endParaRPr lang="en-US" sz="26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(less common in T2D)</a:t>
                      </a:r>
                      <a:endParaRPr sz="20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T2D</a:t>
                      </a:r>
                      <a:endParaRPr sz="2600" dirty="0">
                        <a:latin typeface="Arial" panose="020B0604020202020204" pitchFamily="34" charset="0"/>
                        <a:cs typeface="Arial" panose="020B0604020202020204" pitchFamily="34" charset="0"/>
                      </a:endParaRPr>
                    </a:p>
                  </a:txBody>
                  <a:tcPr/>
                </a:tc>
              </a:tr>
              <a:tr h="1259079">
                <a:tc>
                  <a:txBody>
                    <a:bodyPr/>
                    <a:lstStyle/>
                    <a:p>
                      <a:r>
                        <a:rPr lang="en-US" sz="2600" dirty="0">
                          <a:latin typeface="Arial" panose="020B0604020202020204" pitchFamily="34" charset="0"/>
                          <a:cs typeface="Arial" panose="020B0604020202020204" pitchFamily="34" charset="0"/>
                        </a:rPr>
                        <a:t>Period of development</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Hours</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Days</a:t>
                      </a:r>
                      <a:endParaRPr sz="2600" dirty="0">
                        <a:latin typeface="Arial" panose="020B0604020202020204" pitchFamily="34" charset="0"/>
                        <a:cs typeface="Arial" panose="020B0604020202020204" pitchFamily="34" charset="0"/>
                      </a:endParaRPr>
                    </a:p>
                  </a:txBody>
                  <a:tcPr/>
                </a:tc>
              </a:tr>
              <a:tr h="1823493">
                <a:tc>
                  <a:txBody>
                    <a:bodyPr/>
                    <a:lstStyle/>
                    <a:p>
                      <a:r>
                        <a:rPr lang="en-US" sz="2600" dirty="0">
                          <a:latin typeface="Arial" panose="020B0604020202020204" pitchFamily="34" charset="0"/>
                          <a:cs typeface="Arial" panose="020B0604020202020204" pitchFamily="34" charset="0"/>
                        </a:rPr>
                        <a:t>Glucose</a:t>
                      </a:r>
                      <a:endParaRPr lang="en-US" sz="2600" dirty="0">
                        <a:latin typeface="Arial" panose="020B0604020202020204" pitchFamily="34" charset="0"/>
                        <a:cs typeface="Arial" panose="020B0604020202020204" pitchFamily="34" charset="0"/>
                      </a:endParaRPr>
                    </a:p>
                    <a:p>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(usually 350-500 mg/dL)</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600" dirty="0">
                          <a:latin typeface="Arial" panose="020B0604020202020204" pitchFamily="34" charset="0"/>
                          <a:cs typeface="Arial" panose="020B0604020202020204" pitchFamily="34" charset="0"/>
                        </a:rPr>
                        <a:t>(usually &gt;800 mg/dL)</a:t>
                      </a:r>
                      <a:endParaRPr lang="en-US" sz="26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050"/>
          <p:cNvSpPr>
            <a:spLocks noGrp="1" noChangeArrowheads="1"/>
          </p:cNvSpPr>
          <p:nvPr>
            <p:ph type="title"/>
          </p:nvPr>
        </p:nvSpPr>
        <p:spPr>
          <a:xfrm>
            <a:off x="685800" y="0"/>
            <a:ext cx="7772400" cy="685800"/>
          </a:xfrm>
        </p:spPr>
        <p:txBody>
          <a:bodyPr>
            <a:normAutofit fontScale="90000"/>
          </a:bodyPr>
          <a:lstStyle/>
          <a:p>
            <a:pPr algn="ctr" eaLnBrk="1" hangingPunct="1"/>
            <a:r>
              <a:rPr lang="en-GB" altLang="en-US" b="1" dirty="0">
                <a:latin typeface="Arial" panose="020B0604020202020204" pitchFamily="34" charset="0"/>
                <a:cs typeface="Arial" panose="020B0604020202020204" pitchFamily="34" charset="0"/>
              </a:rPr>
              <a:t>DKA or HHS?</a:t>
            </a:r>
            <a:endParaRPr lang="en-GB" altLang="en-US" b="1" dirty="0">
              <a:latin typeface="Arial" panose="020B0604020202020204" pitchFamily="34" charset="0"/>
              <a:cs typeface="Arial" panose="020B0604020202020204" pitchFamily="34" charset="0"/>
            </a:endParaRPr>
          </a:p>
        </p:txBody>
      </p:sp>
      <p:graphicFrame>
        <p:nvGraphicFramePr>
          <p:cNvPr id="4" name="Table 4"/>
          <p:cNvGraphicFramePr>
            <a:graphicFrameLocks noGrp="1"/>
          </p:cNvGraphicFramePr>
          <p:nvPr/>
        </p:nvGraphicFramePr>
        <p:xfrm>
          <a:off x="0" y="685800"/>
          <a:ext cx="9144000" cy="6172202"/>
        </p:xfrm>
        <a:graphic>
          <a:graphicData uri="http://schemas.openxmlformats.org/drawingml/2006/table">
            <a:tbl>
              <a:tblPr firstRow="1" bandRow="1">
                <a:tableStyleId>{5C22544A-7EE6-4342-B048-85BDC9FD1C3A}</a:tableStyleId>
              </a:tblPr>
              <a:tblGrid>
                <a:gridCol w="3048000"/>
                <a:gridCol w="3052763"/>
                <a:gridCol w="3043237"/>
              </a:tblGrid>
              <a:tr h="926414">
                <a:tc>
                  <a:txBody>
                    <a:bodyPr/>
                    <a:lstStyle/>
                    <a:p>
                      <a:endParaRPr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DKA</a:t>
                      </a:r>
                      <a:endParaRPr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HHS</a:t>
                      </a:r>
                      <a:endParaRPr sz="3600" dirty="0">
                        <a:latin typeface="Arial" panose="020B0604020202020204" pitchFamily="34" charset="0"/>
                        <a:cs typeface="Arial" panose="020B0604020202020204" pitchFamily="34" charset="0"/>
                      </a:endParaRPr>
                    </a:p>
                  </a:txBody>
                  <a:tcPr/>
                </a:tc>
              </a:tr>
              <a:tr h="1189747">
                <a:tc>
                  <a:txBody>
                    <a:bodyPr/>
                    <a:lstStyle/>
                    <a:p>
                      <a:r>
                        <a:rPr lang="en-US" sz="2600" dirty="0">
                          <a:latin typeface="Arial" panose="020B0604020202020204" pitchFamily="34" charset="0"/>
                          <a:cs typeface="Arial" panose="020B0604020202020204" pitchFamily="34" charset="0"/>
                        </a:rPr>
                        <a:t>Hyperosmolality</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&gt;320 </a:t>
                      </a:r>
                      <a:r>
                        <a:rPr lang="en-US" sz="2600" dirty="0" err="1">
                          <a:latin typeface="Arial" panose="020B0604020202020204" pitchFamily="34" charset="0"/>
                          <a:cs typeface="Arial" panose="020B0604020202020204" pitchFamily="34" charset="0"/>
                        </a:rPr>
                        <a:t>mOsmol</a:t>
                      </a:r>
                      <a:r>
                        <a:rPr lang="en-US" sz="2600" dirty="0">
                          <a:latin typeface="Arial" panose="020B0604020202020204" pitchFamily="34" charset="0"/>
                          <a:cs typeface="Arial" panose="020B0604020202020204" pitchFamily="34" charset="0"/>
                        </a:rPr>
                        <a:t>/kg</a:t>
                      </a:r>
                      <a:endParaRPr sz="2600" dirty="0">
                        <a:latin typeface="Arial" panose="020B0604020202020204" pitchFamily="34" charset="0"/>
                        <a:cs typeface="Arial" panose="020B0604020202020204" pitchFamily="34" charset="0"/>
                      </a:endParaRPr>
                    </a:p>
                  </a:txBody>
                  <a:tcPr/>
                </a:tc>
              </a:tr>
              <a:tr h="926414">
                <a:tc>
                  <a:txBody>
                    <a:bodyPr/>
                    <a:lstStyle/>
                    <a:p>
                      <a:r>
                        <a:rPr lang="en-US" sz="2600" dirty="0">
                          <a:latin typeface="Arial" panose="020B0604020202020204" pitchFamily="34" charset="0"/>
                          <a:cs typeface="Arial" panose="020B0604020202020204" pitchFamily="34" charset="0"/>
                        </a:rPr>
                        <a:t>Bicarbonate</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&lt;15</a:t>
                      </a:r>
                      <a:endParaRPr sz="2600" dirty="0">
                        <a:latin typeface="Arial" panose="020B0604020202020204" pitchFamily="34" charset="0"/>
                        <a:cs typeface="Arial" panose="020B0604020202020204" pitchFamily="34" charset="0"/>
                      </a:endParaRPr>
                    </a:p>
                  </a:txBody>
                  <a:tcPr/>
                </a:tc>
                <a:tc>
                  <a:txBody>
                    <a:bodyPr/>
                    <a:lstStyle/>
                    <a:p>
                      <a:r>
                        <a:rPr kumimoji="0" lang="en-GB" altLang="x-none" sz="26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charset="2"/>
                        </a:rPr>
                        <a:t></a:t>
                      </a:r>
                      <a:r>
                        <a:rPr kumimoji="0" lang="en-GB" altLang="x-none" sz="2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charset="2"/>
                        </a:rPr>
                        <a:t>15</a:t>
                      </a:r>
                      <a:endParaRPr sz="2600" dirty="0">
                        <a:latin typeface="Arial" panose="020B0604020202020204" pitchFamily="34" charset="0"/>
                        <a:cs typeface="Arial" panose="020B0604020202020204" pitchFamily="34" charset="0"/>
                      </a:endParaRPr>
                    </a:p>
                  </a:txBody>
                  <a:tcPr/>
                </a:tc>
              </a:tr>
              <a:tr h="926414">
                <a:tc>
                  <a:txBody>
                    <a:bodyPr/>
                    <a:lstStyle/>
                    <a:p>
                      <a:r>
                        <a:rPr lang="en-US" sz="2600" dirty="0">
                          <a:latin typeface="Arial" panose="020B0604020202020204" pitchFamily="34" charset="0"/>
                          <a:cs typeface="Arial" panose="020B0604020202020204" pitchFamily="34" charset="0"/>
                        </a:rPr>
                        <a:t>pH</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&lt;7.3</a:t>
                      </a:r>
                      <a:endParaRPr sz="2600" dirty="0">
                        <a:latin typeface="Arial" panose="020B0604020202020204" pitchFamily="34" charset="0"/>
                        <a:cs typeface="Arial" panose="020B0604020202020204" pitchFamily="34" charset="0"/>
                      </a:endParaRPr>
                    </a:p>
                  </a:txBody>
                  <a:tcPr/>
                </a:tc>
                <a:tc>
                  <a:txBody>
                    <a:bodyPr/>
                    <a:lstStyle/>
                    <a:p>
                      <a:r>
                        <a:rPr kumimoji="0" lang="en-GB" altLang="x-none" sz="26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charset="2"/>
                        </a:rPr>
                        <a:t></a:t>
                      </a:r>
                      <a:r>
                        <a:rPr kumimoji="0" lang="en-GB" altLang="x-none" sz="2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charset="2"/>
                        </a:rPr>
                        <a:t>7.3</a:t>
                      </a:r>
                      <a:endParaRPr sz="2600" dirty="0">
                        <a:latin typeface="Arial" panose="020B0604020202020204" pitchFamily="34" charset="0"/>
                        <a:cs typeface="Arial" panose="020B0604020202020204" pitchFamily="34" charset="0"/>
                      </a:endParaRPr>
                    </a:p>
                  </a:txBody>
                  <a:tcPr/>
                </a:tc>
              </a:tr>
              <a:tr h="1276799">
                <a:tc>
                  <a:txBody>
                    <a:bodyPr/>
                    <a:lstStyle/>
                    <a:p>
                      <a:r>
                        <a:rPr lang="en-US" sz="2600" dirty="0">
                          <a:latin typeface="Arial" panose="020B0604020202020204" pitchFamily="34" charset="0"/>
                          <a:cs typeface="Arial" panose="020B0604020202020204" pitchFamily="34" charset="0"/>
                        </a:rPr>
                        <a:t>Urinary ketones</a:t>
                      </a:r>
                      <a:endParaRPr lang="en-US" sz="2600" dirty="0">
                        <a:latin typeface="Arial" panose="020B0604020202020204" pitchFamily="34" charset="0"/>
                        <a:cs typeface="Arial" panose="020B0604020202020204" pitchFamily="34" charset="0"/>
                      </a:endParaRPr>
                    </a:p>
                    <a:p>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Moderate/large</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Small/absent</a:t>
                      </a:r>
                      <a:endParaRPr sz="2600" dirty="0">
                        <a:latin typeface="Arial" panose="020B0604020202020204" pitchFamily="34" charset="0"/>
                        <a:cs typeface="Arial" panose="020B0604020202020204" pitchFamily="34" charset="0"/>
                      </a:endParaRPr>
                    </a:p>
                  </a:txBody>
                  <a:tcPr/>
                </a:tc>
              </a:tr>
              <a:tr h="926414">
                <a:tc>
                  <a:txBody>
                    <a:bodyPr/>
                    <a:lstStyle/>
                    <a:p>
                      <a:r>
                        <a:rPr lang="en-US" sz="2600" dirty="0">
                          <a:latin typeface="Arial" panose="020B0604020202020204" pitchFamily="34" charset="0"/>
                          <a:cs typeface="Arial" panose="020B0604020202020204" pitchFamily="34" charset="0"/>
                        </a:rPr>
                        <a:t>Water deficit (L)</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4-10</a:t>
                      </a:r>
                      <a:endParaRPr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8-15</a:t>
                      </a:r>
                      <a:endParaRPr sz="26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327289"/>
            <a:ext cx="9143999" cy="9977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Typical deficits in DKA and HHS</a:t>
            </a:r>
            <a:endParaRPr lang="en-US" altLang="en-US" sz="4000" dirty="0">
              <a:latin typeface="Arial" panose="020B0604020202020204" pitchFamily="34" charset="0"/>
              <a:cs typeface="Arial" panose="020B0604020202020204" pitchFamily="34" charset="0"/>
            </a:endParaRPr>
          </a:p>
        </p:txBody>
      </p:sp>
      <p:graphicFrame>
        <p:nvGraphicFramePr>
          <p:cNvPr id="2" name="Table 3"/>
          <p:cNvGraphicFramePr>
            <a:graphicFrameLocks noGrp="1"/>
          </p:cNvGraphicFramePr>
          <p:nvPr/>
        </p:nvGraphicFramePr>
        <p:xfrm>
          <a:off x="0" y="1097195"/>
          <a:ext cx="9144000" cy="6178935"/>
        </p:xfrm>
        <a:graphic>
          <a:graphicData uri="http://schemas.openxmlformats.org/drawingml/2006/table">
            <a:tbl>
              <a:tblPr firstRow="1" bandRow="1">
                <a:tableStyleId>{5C22544A-7EE6-4342-B048-85BDC9FD1C3A}</a:tableStyleId>
              </a:tblPr>
              <a:tblGrid>
                <a:gridCol w="2203555"/>
                <a:gridCol w="3597639"/>
                <a:gridCol w="3342806"/>
              </a:tblGrid>
              <a:tr h="575220">
                <a:tc>
                  <a:txBody>
                    <a:bodyPr/>
                    <a:lstStyle/>
                    <a:p>
                      <a:r>
                        <a:rPr lang="en-US" sz="3600" dirty="0">
                          <a:latin typeface="Arial" panose="020B0604020202020204" pitchFamily="34" charset="0"/>
                          <a:cs typeface="Arial" panose="020B0604020202020204" pitchFamily="34" charset="0"/>
                        </a:rPr>
                        <a:t>Element</a:t>
                      </a:r>
                      <a:endParaRPr lang="en-US" sz="3600" dirty="0">
                        <a:latin typeface="Arial" panose="020B0604020202020204" pitchFamily="34" charset="0"/>
                        <a:cs typeface="Arial" panose="020B0604020202020204" pitchFamily="34" charset="0"/>
                      </a:endParaRPr>
                    </a:p>
                    <a:p>
                      <a:endParaRPr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DKA</a:t>
                      </a:r>
                      <a:endParaRPr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HHS</a:t>
                      </a:r>
                      <a:endParaRPr sz="3600" dirty="0">
                        <a:latin typeface="Arial" panose="020B0604020202020204" pitchFamily="34" charset="0"/>
                        <a:cs typeface="Arial" panose="020B0604020202020204" pitchFamily="34" charset="0"/>
                      </a:endParaRPr>
                    </a:p>
                  </a:txBody>
                  <a:tcPr/>
                </a:tc>
              </a:tr>
              <a:tr h="992845">
                <a:tc>
                  <a:txBody>
                    <a:bodyPr/>
                    <a:lstStyle/>
                    <a:p>
                      <a:r>
                        <a:rPr lang="en-US" sz="3200" dirty="0">
                          <a:latin typeface="Arial" panose="020B0604020202020204" pitchFamily="34" charset="0"/>
                          <a:cs typeface="Arial" panose="020B0604020202020204" pitchFamily="34" charset="0"/>
                        </a:rPr>
                        <a:t>Water</a:t>
                      </a:r>
                      <a:endParaRPr lang="en-US" sz="3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(ml/kg)</a:t>
                      </a:r>
                      <a:endParaRPr sz="24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100</a:t>
                      </a:r>
                      <a:endParaRPr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100-200</a:t>
                      </a:r>
                      <a:endParaRPr sz="3200" dirty="0">
                        <a:latin typeface="Arial" panose="020B0604020202020204" pitchFamily="34" charset="0"/>
                        <a:cs typeface="Arial" panose="020B0604020202020204" pitchFamily="34" charset="0"/>
                      </a:endParaRPr>
                    </a:p>
                  </a:txBody>
                  <a:tcPr/>
                </a:tc>
              </a:tr>
              <a:tr h="372595">
                <a:tc>
                  <a:txBody>
                    <a:bodyPr/>
                    <a:lstStyle/>
                    <a:p>
                      <a:r>
                        <a:rPr lang="en-US" sz="3200" dirty="0">
                          <a:latin typeface="Arial" panose="020B0604020202020204" pitchFamily="34" charset="0"/>
                          <a:cs typeface="Arial" panose="020B0604020202020204" pitchFamily="34" charset="0"/>
                        </a:rPr>
                        <a:t>Water </a:t>
                      </a:r>
                      <a:endParaRPr lang="en-US" sz="3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a:t>
                      </a:r>
                      <a:endParaRPr lang="en-US" sz="24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7 </a:t>
                      </a:r>
                      <a:endParaRPr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10</a:t>
                      </a:r>
                      <a:endParaRPr sz="3200" dirty="0">
                        <a:latin typeface="Arial" panose="020B0604020202020204" pitchFamily="34" charset="0"/>
                        <a:cs typeface="Arial" panose="020B0604020202020204" pitchFamily="34" charset="0"/>
                      </a:endParaRPr>
                    </a:p>
                  </a:txBody>
                  <a:tcPr/>
                </a:tc>
              </a:tr>
              <a:tr h="992845">
                <a:tc>
                  <a:txBody>
                    <a:bodyPr/>
                    <a:lstStyle/>
                    <a:p>
                      <a:r>
                        <a:rPr lang="en-US" sz="3200" dirty="0">
                          <a:latin typeface="Arial" panose="020B0604020202020204" pitchFamily="34" charset="0"/>
                          <a:cs typeface="Arial" panose="020B0604020202020204" pitchFamily="34" charset="0"/>
                        </a:rPr>
                        <a:t>Sodium</a:t>
                      </a:r>
                      <a:endParaRPr lang="en-US" sz="3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(mmol/kg)</a:t>
                      </a:r>
                      <a:endParaRPr lang="en-US" sz="24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7-10</a:t>
                      </a:r>
                      <a:endParaRPr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5-13 </a:t>
                      </a:r>
                      <a:endParaRPr sz="3200" dirty="0">
                        <a:latin typeface="Arial" panose="020B0604020202020204" pitchFamily="34" charset="0"/>
                        <a:cs typeface="Arial" panose="020B0604020202020204" pitchFamily="34" charset="0"/>
                      </a:endParaRPr>
                    </a:p>
                  </a:txBody>
                  <a:tcPr/>
                </a:tc>
              </a:tr>
              <a:tr h="992845">
                <a:tc>
                  <a:txBody>
                    <a:bodyPr/>
                    <a:lstStyle/>
                    <a:p>
                      <a:r>
                        <a:rPr lang="en-US" sz="3200" dirty="0">
                          <a:latin typeface="Arial" panose="020B0604020202020204" pitchFamily="34" charset="0"/>
                          <a:cs typeface="Arial" panose="020B0604020202020204" pitchFamily="34" charset="0"/>
                        </a:rPr>
                        <a:t>Chloride</a:t>
                      </a:r>
                      <a:endParaRPr lang="en-US" sz="3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(mmol/kg)</a:t>
                      </a:r>
                      <a:endParaRPr lang="en-US" sz="24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3-5</a:t>
                      </a:r>
                      <a:endParaRPr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5-15</a:t>
                      </a:r>
                      <a:endParaRPr sz="3200" dirty="0">
                        <a:latin typeface="Arial" panose="020B0604020202020204" pitchFamily="34" charset="0"/>
                        <a:cs typeface="Arial" panose="020B0604020202020204" pitchFamily="34" charset="0"/>
                      </a:endParaRPr>
                    </a:p>
                  </a:txBody>
                  <a:tcPr/>
                </a:tc>
              </a:tr>
              <a:tr h="992845">
                <a:tc>
                  <a:txBody>
                    <a:bodyPr/>
                    <a:lstStyle/>
                    <a:p>
                      <a:r>
                        <a:rPr lang="en-US" sz="3200" dirty="0">
                          <a:latin typeface="Arial" panose="020B0604020202020204" pitchFamily="34" charset="0"/>
                          <a:cs typeface="Arial" panose="020B0604020202020204" pitchFamily="34" charset="0"/>
                        </a:rPr>
                        <a:t>Potassium</a:t>
                      </a:r>
                      <a:endParaRPr lang="en-US" sz="3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(mmol/kg)</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a:latin typeface="Arial" panose="020B0604020202020204" pitchFamily="34" charset="0"/>
                          <a:cs typeface="Arial" panose="020B0604020202020204" pitchFamily="34" charset="0"/>
                        </a:rPr>
                        <a:t>3-5</a:t>
                      </a:r>
                      <a:endParaRPr lang="en-US" sz="3200" dirty="0">
                        <a:latin typeface="Arial" panose="020B0604020202020204" pitchFamily="34" charset="0"/>
                        <a:cs typeface="Arial" panose="020B0604020202020204" pitchFamily="34" charset="0"/>
                      </a:endParaRPr>
                    </a:p>
                    <a:p>
                      <a:endParaRPr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4-6</a:t>
                      </a:r>
                      <a:endParaRPr sz="32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8255"/>
            <a:ext cx="9143999" cy="679169"/>
          </a:xfrm>
        </p:spPr>
        <p:txBody>
          <a:bodyPr>
            <a:normAutofit/>
          </a:bodyPr>
          <a:lstStyle/>
          <a:p>
            <a:pPr algn="ctr"/>
            <a:r>
              <a:rPr lang="en-GB" altLang="en-US" sz="4000" b="1" dirty="0">
                <a:latin typeface="Arial" panose="020B0604020202020204" pitchFamily="34" charset="0"/>
                <a:cs typeface="Arial" panose="020B0604020202020204" pitchFamily="34" charset="0"/>
              </a:rPr>
              <a:t>Diagnosis of DKA</a:t>
            </a:r>
            <a:endParaRPr lang="en-US" altLang="en-US" sz="4000" dirty="0">
              <a:latin typeface="Arial" panose="020B0604020202020204" pitchFamily="34" charset="0"/>
              <a:cs typeface="Arial" panose="020B0604020202020204" pitchFamily="34" charset="0"/>
            </a:endParaRPr>
          </a:p>
        </p:txBody>
      </p:sp>
      <p:sp>
        <p:nvSpPr>
          <p:cNvPr id="4" name="Content Placeholder 2"/>
          <p:cNvSpPr txBox="1"/>
          <p:nvPr/>
        </p:nvSpPr>
        <p:spPr>
          <a:xfrm>
            <a:off x="-1" y="697424"/>
            <a:ext cx="9144000" cy="6009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3000" dirty="0">
                <a:latin typeface="Arial" panose="020B0604020202020204" pitchFamily="34" charset="0"/>
                <a:cs typeface="Arial" panose="020B0604020202020204" pitchFamily="34" charset="0"/>
              </a:rPr>
              <a:t>All patients with T1D who present unwell, dehydrated or with osmotic symptoms should be investigated for DKA </a:t>
            </a:r>
            <a:endParaRPr lang="en-GB" altLang="en-US" sz="3000"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a:p>
            <a:r>
              <a:rPr lang="en-GB" altLang="en-US" sz="3000" dirty="0">
                <a:latin typeface="Arial" panose="020B0604020202020204" pitchFamily="34" charset="0"/>
                <a:cs typeface="Arial" panose="020B0604020202020204" pitchFamily="34" charset="0"/>
              </a:rPr>
              <a:t>If facilities limited, check plasma glucose and urine dipstick for ketones</a:t>
            </a:r>
            <a:endParaRPr lang="en-GB" altLang="en-US" sz="3000"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a:p>
            <a:r>
              <a:rPr lang="en-GB" altLang="en-US" sz="3000" dirty="0">
                <a:latin typeface="Arial" panose="020B0604020202020204" pitchFamily="34" charset="0"/>
                <a:cs typeface="Arial" panose="020B0604020202020204" pitchFamily="34" charset="0"/>
              </a:rPr>
              <a:t>If facilities allow, do venous blood gas for pH and bicarbonate</a:t>
            </a:r>
            <a:endParaRPr lang="en-GB" altLang="en-US" sz="3000"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a:p>
            <a:r>
              <a:rPr lang="en-GB" altLang="en-US" sz="3000" dirty="0">
                <a:latin typeface="Arial" panose="020B0604020202020204" pitchFamily="34" charset="0"/>
                <a:cs typeface="Arial" panose="020B0604020202020204" pitchFamily="34" charset="0"/>
              </a:rPr>
              <a:t>Arterial blood gas is only needed in critically ill patients </a:t>
            </a:r>
            <a:r>
              <a:rPr lang="en-GB" altLang="en-US" sz="2400" dirty="0">
                <a:latin typeface="Arial" panose="020B0604020202020204" pitchFamily="34" charset="0"/>
                <a:cs typeface="Arial" panose="020B0604020202020204" pitchFamily="34" charset="0"/>
              </a:rPr>
              <a:t>(oxygen saturation &lt;90%, hypotension or reduced level of consciousness)</a:t>
            </a:r>
            <a:endParaRPr lang="en-GB"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900113"/>
          </a:xfrm>
        </p:spPr>
        <p:txBody>
          <a:bodyPr>
            <a:normAutofit/>
          </a:bodyPr>
          <a:lstStyle/>
          <a:p>
            <a:pPr algn="ctr"/>
            <a:r>
              <a:rPr lang="en-GB" altLang="en-US" sz="4000" b="1" dirty="0">
                <a:latin typeface="Arial" panose="020B0604020202020204" pitchFamily="34" charset="0"/>
                <a:cs typeface="Arial" panose="020B0604020202020204" pitchFamily="34" charset="0"/>
              </a:rPr>
              <a:t>Diagnosis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483112"/>
            <a:ext cx="9143999" cy="537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7200" dirty="0">
              <a:latin typeface="Arial" panose="020B0604020202020204" pitchFamily="34" charset="0"/>
              <a:cs typeface="Arial" panose="020B0604020202020204" pitchFamily="34" charset="0"/>
            </a:endParaRPr>
          </a:p>
          <a:p>
            <a:endParaRPr lang="en-GB" altLang="en-US" sz="4400"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graphicFrame>
        <p:nvGraphicFramePr>
          <p:cNvPr id="2" name="Table 2"/>
          <p:cNvGraphicFramePr>
            <a:graphicFrameLocks noGrp="1"/>
          </p:cNvGraphicFramePr>
          <p:nvPr/>
        </p:nvGraphicFramePr>
        <p:xfrm>
          <a:off x="0" y="900112"/>
          <a:ext cx="9144000" cy="5957888"/>
        </p:xfrm>
        <a:graphic>
          <a:graphicData uri="http://schemas.openxmlformats.org/drawingml/2006/table">
            <a:tbl>
              <a:tblPr firstRow="1" bandRow="1">
                <a:tableStyleId>{5C22544A-7EE6-4342-B048-85BDC9FD1C3A}</a:tableStyleId>
              </a:tblPr>
              <a:tblGrid>
                <a:gridCol w="2686050"/>
                <a:gridCol w="6457950"/>
              </a:tblGrid>
              <a:tr h="1276610">
                <a:tc>
                  <a:txBody>
                    <a:bodyPr/>
                    <a:lstStyle/>
                    <a:p>
                      <a:r>
                        <a:rPr lang="en-US" sz="2800" dirty="0">
                          <a:latin typeface="Arial" panose="020B0604020202020204" pitchFamily="34" charset="0"/>
                          <a:cs typeface="Arial" panose="020B0604020202020204" pitchFamily="34" charset="0"/>
                        </a:rPr>
                        <a:t>Criteria</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Level for DKA diagnosis</a:t>
                      </a:r>
                      <a:endParaRPr sz="2800" dirty="0">
                        <a:latin typeface="Arial" panose="020B0604020202020204" pitchFamily="34" charset="0"/>
                        <a:cs typeface="Arial" panose="020B0604020202020204" pitchFamily="34" charset="0"/>
                      </a:endParaRPr>
                    </a:p>
                  </a:txBody>
                  <a:tcPr/>
                </a:tc>
              </a:tr>
              <a:tr h="1567312">
                <a:tc>
                  <a:txBody>
                    <a:bodyPr/>
                    <a:lstStyle/>
                    <a:p>
                      <a:r>
                        <a:rPr lang="en-US" sz="2600" b="1" dirty="0">
                          <a:latin typeface="Arial" panose="020B0604020202020204" pitchFamily="34" charset="0"/>
                          <a:cs typeface="Arial" panose="020B0604020202020204" pitchFamily="34" charset="0"/>
                        </a:rPr>
                        <a:t>Hyperglycemia</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D</a:t>
                      </a:r>
                      <a:endParaRPr lang="en-US" sz="4000" b="1" dirty="0">
                        <a:solidFill>
                          <a:srgbClr val="FF0000"/>
                        </a:solidFill>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Plasma glucose </a:t>
                      </a:r>
                      <a:r>
                        <a:rPr lang="en-GB" altLang="en-US" sz="2600" dirty="0">
                          <a:latin typeface="Arial" panose="020B0604020202020204" pitchFamily="34" charset="0"/>
                          <a:cs typeface="Arial" panose="020B0604020202020204" pitchFamily="34" charset="0"/>
                        </a:rPr>
                        <a:t>≥200 mg/dl</a:t>
                      </a:r>
                      <a:endParaRPr lang="en-GB" altLang="en-US"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Or </a:t>
                      </a: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Known diabetes</a:t>
                      </a:r>
                      <a:endParaRPr sz="2600" dirty="0">
                        <a:latin typeface="Arial" panose="020B0604020202020204" pitchFamily="34" charset="0"/>
                        <a:cs typeface="Arial" panose="020B0604020202020204" pitchFamily="34" charset="0"/>
                      </a:endParaRPr>
                    </a:p>
                  </a:txBody>
                  <a:tcPr/>
                </a:tc>
              </a:tr>
              <a:tr h="1556983">
                <a:tc>
                  <a:txBody>
                    <a:bodyPr/>
                    <a:lstStyle/>
                    <a:p>
                      <a:r>
                        <a:rPr lang="en-US" sz="2600" b="1" dirty="0">
                          <a:latin typeface="Arial" panose="020B0604020202020204" pitchFamily="34" charset="0"/>
                          <a:cs typeface="Arial" panose="020B0604020202020204" pitchFamily="34" charset="0"/>
                        </a:rPr>
                        <a:t>Ketonuria</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K</a:t>
                      </a:r>
                      <a:endParaRPr lang="en-US" sz="4000" b="1" dirty="0">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txBody>
                  <a:tcPr/>
                </a:tc>
                <a:tc>
                  <a:txBody>
                    <a:bodyPr/>
                    <a:lstStyle/>
                    <a:p>
                      <a:r>
                        <a:rPr lang="en-GB" altLang="en-US" sz="2600" dirty="0">
                          <a:latin typeface="Arial" panose="020B0604020202020204" pitchFamily="34" charset="0"/>
                          <a:cs typeface="Arial" panose="020B0604020202020204" pitchFamily="34" charset="0"/>
                        </a:rPr>
                        <a:t>≥2 + on urine dipstick</a:t>
                      </a:r>
                      <a:endParaRPr sz="2600" dirty="0">
                        <a:latin typeface="Arial" panose="020B0604020202020204" pitchFamily="34" charset="0"/>
                        <a:cs typeface="Arial" panose="020B0604020202020204" pitchFamily="34" charset="0"/>
                      </a:endParaRPr>
                    </a:p>
                  </a:txBody>
                  <a:tcPr/>
                </a:tc>
              </a:tr>
              <a:tr h="1556983">
                <a:tc>
                  <a:txBody>
                    <a:bodyPr/>
                    <a:lstStyle/>
                    <a:p>
                      <a:r>
                        <a:rPr lang="en-US" sz="2600" b="1" dirty="0">
                          <a:latin typeface="Arial" panose="020B0604020202020204" pitchFamily="34" charset="0"/>
                          <a:cs typeface="Arial" panose="020B0604020202020204" pitchFamily="34" charset="0"/>
                        </a:rPr>
                        <a:t>Acidosis</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A</a:t>
                      </a:r>
                      <a:endParaRPr lang="en-US" sz="4000" b="1" dirty="0">
                        <a:latin typeface="Arial" panose="020B0604020202020204" pitchFamily="34" charset="0"/>
                        <a:cs typeface="Arial" panose="020B0604020202020204" pitchFamily="34" charset="0"/>
                      </a:endParaRPr>
                    </a:p>
                    <a:p>
                      <a:endParaRPr sz="2600" b="1"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Bicarbonate &lt;15 mmol/L</a:t>
                      </a:r>
                      <a:endParaRPr lang="en-US" sz="2600" dirty="0">
                        <a:latin typeface="Arial" panose="020B0604020202020204" pitchFamily="34" charset="0"/>
                        <a:cs typeface="Arial" panose="020B0604020202020204" pitchFamily="34" charset="0"/>
                      </a:endParaRPr>
                    </a:p>
                    <a:p>
                      <a:r>
                        <a:rPr lang="en-US" sz="2600" dirty="0" err="1">
                          <a:latin typeface="Arial" panose="020B0604020202020204" pitchFamily="34" charset="0"/>
                          <a:cs typeface="Arial" panose="020B0604020202020204" pitchFamily="34" charset="0"/>
                        </a:rPr>
                        <a:t>And/Or</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Venous/arterial pH &lt;7.3</a:t>
                      </a:r>
                      <a:endParaRPr sz="2600" dirty="0">
                        <a:latin typeface="Arial" panose="020B0604020202020204" pitchFamily="34" charset="0"/>
                        <a:cs typeface="Arial" panose="020B0604020202020204" pitchFamily="34" charset="0"/>
                      </a:endParaRPr>
                    </a:p>
                  </a:txBody>
                  <a:tcPr/>
                </a:tc>
              </a:tr>
            </a:tbl>
          </a:graphicData>
        </a:graphic>
      </p:graphicFrame>
      <p:sp>
        <p:nvSpPr>
          <p:cNvPr id="5" name="Rectangle 2"/>
          <p:cNvSpPr txBox="1">
            <a:spLocks noChangeArrowheads="1"/>
          </p:cNvSpPr>
          <p:nvPr/>
        </p:nvSpPr>
        <p:spPr bwMode="auto">
          <a:xfrm>
            <a:off x="2683239" y="2158584"/>
            <a:ext cx="6460761" cy="4699416"/>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900113"/>
          </a:xfrm>
        </p:spPr>
        <p:txBody>
          <a:bodyPr>
            <a:normAutofit/>
          </a:bodyPr>
          <a:lstStyle/>
          <a:p>
            <a:pPr algn="ctr"/>
            <a:r>
              <a:rPr lang="en-GB" altLang="en-US" sz="4000" b="1" dirty="0">
                <a:latin typeface="Arial" panose="020B0604020202020204" pitchFamily="34" charset="0"/>
                <a:cs typeface="Arial" panose="020B0604020202020204" pitchFamily="34" charset="0"/>
              </a:rPr>
              <a:t>Diagnosis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483112"/>
            <a:ext cx="9143999" cy="537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7200" dirty="0">
              <a:latin typeface="Arial" panose="020B0604020202020204" pitchFamily="34" charset="0"/>
              <a:cs typeface="Arial" panose="020B0604020202020204" pitchFamily="34" charset="0"/>
            </a:endParaRPr>
          </a:p>
          <a:p>
            <a:endParaRPr lang="en-GB" altLang="en-US" sz="4400"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graphicFrame>
        <p:nvGraphicFramePr>
          <p:cNvPr id="2" name="Table 2"/>
          <p:cNvGraphicFramePr>
            <a:graphicFrameLocks noGrp="1"/>
          </p:cNvGraphicFramePr>
          <p:nvPr/>
        </p:nvGraphicFramePr>
        <p:xfrm>
          <a:off x="0" y="900112"/>
          <a:ext cx="9144000" cy="5957888"/>
        </p:xfrm>
        <a:graphic>
          <a:graphicData uri="http://schemas.openxmlformats.org/drawingml/2006/table">
            <a:tbl>
              <a:tblPr firstRow="1" bandRow="1">
                <a:tableStyleId>{5C22544A-7EE6-4342-B048-85BDC9FD1C3A}</a:tableStyleId>
              </a:tblPr>
              <a:tblGrid>
                <a:gridCol w="2686050"/>
                <a:gridCol w="6457950"/>
              </a:tblGrid>
              <a:tr h="1276610">
                <a:tc>
                  <a:txBody>
                    <a:bodyPr/>
                    <a:lstStyle/>
                    <a:p>
                      <a:r>
                        <a:rPr lang="en-US" sz="2800" dirty="0">
                          <a:latin typeface="Arial" panose="020B0604020202020204" pitchFamily="34" charset="0"/>
                          <a:cs typeface="Arial" panose="020B0604020202020204" pitchFamily="34" charset="0"/>
                        </a:rPr>
                        <a:t>Criteria</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Level for DKA diagnosis</a:t>
                      </a:r>
                      <a:endParaRPr sz="2800" dirty="0">
                        <a:latin typeface="Arial" panose="020B0604020202020204" pitchFamily="34" charset="0"/>
                        <a:cs typeface="Arial" panose="020B0604020202020204" pitchFamily="34" charset="0"/>
                      </a:endParaRPr>
                    </a:p>
                  </a:txBody>
                  <a:tcPr/>
                </a:tc>
              </a:tr>
              <a:tr h="1567312">
                <a:tc>
                  <a:txBody>
                    <a:bodyPr/>
                    <a:lstStyle/>
                    <a:p>
                      <a:r>
                        <a:rPr lang="en-US" sz="2600" b="1" dirty="0">
                          <a:latin typeface="Arial" panose="020B0604020202020204" pitchFamily="34" charset="0"/>
                          <a:cs typeface="Arial" panose="020B0604020202020204" pitchFamily="34" charset="0"/>
                        </a:rPr>
                        <a:t>Hyperglycemia</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D</a:t>
                      </a:r>
                      <a:endParaRPr lang="en-US" sz="4000" b="1" dirty="0">
                        <a:solidFill>
                          <a:srgbClr val="FF0000"/>
                        </a:solidFill>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Plasma glucose </a:t>
                      </a:r>
                      <a:r>
                        <a:rPr lang="en-GB" altLang="en-US" sz="2600" dirty="0">
                          <a:latin typeface="Arial" panose="020B0604020202020204" pitchFamily="34" charset="0"/>
                          <a:cs typeface="Arial" panose="020B0604020202020204" pitchFamily="34" charset="0"/>
                        </a:rPr>
                        <a:t>≥200 mg/dl</a:t>
                      </a:r>
                      <a:endParaRPr lang="en-GB" altLang="en-US"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Or </a:t>
                      </a: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Known diabetes</a:t>
                      </a:r>
                      <a:endParaRPr sz="2600" dirty="0">
                        <a:latin typeface="Arial" panose="020B0604020202020204" pitchFamily="34" charset="0"/>
                        <a:cs typeface="Arial" panose="020B0604020202020204" pitchFamily="34" charset="0"/>
                      </a:endParaRPr>
                    </a:p>
                  </a:txBody>
                  <a:tcPr/>
                </a:tc>
              </a:tr>
              <a:tr h="1556983">
                <a:tc>
                  <a:txBody>
                    <a:bodyPr/>
                    <a:lstStyle/>
                    <a:p>
                      <a:r>
                        <a:rPr lang="en-US" sz="2600" b="1" dirty="0">
                          <a:latin typeface="Arial" panose="020B0604020202020204" pitchFamily="34" charset="0"/>
                          <a:cs typeface="Arial" panose="020B0604020202020204" pitchFamily="34" charset="0"/>
                        </a:rPr>
                        <a:t>Ketonuria</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K</a:t>
                      </a:r>
                      <a:endParaRPr lang="en-US" sz="4000" b="1" dirty="0">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txBody>
                  <a:tcPr/>
                </a:tc>
                <a:tc>
                  <a:txBody>
                    <a:bodyPr/>
                    <a:lstStyle/>
                    <a:p>
                      <a:r>
                        <a:rPr lang="en-GB" altLang="en-US" sz="2600" dirty="0">
                          <a:latin typeface="Arial" panose="020B0604020202020204" pitchFamily="34" charset="0"/>
                          <a:cs typeface="Arial" panose="020B0604020202020204" pitchFamily="34" charset="0"/>
                        </a:rPr>
                        <a:t>≥2 + on urine dipstick</a:t>
                      </a:r>
                      <a:endParaRPr sz="2600" dirty="0">
                        <a:latin typeface="Arial" panose="020B0604020202020204" pitchFamily="34" charset="0"/>
                        <a:cs typeface="Arial" panose="020B0604020202020204" pitchFamily="34" charset="0"/>
                      </a:endParaRPr>
                    </a:p>
                  </a:txBody>
                  <a:tcPr/>
                </a:tc>
              </a:tr>
              <a:tr h="1556983">
                <a:tc>
                  <a:txBody>
                    <a:bodyPr/>
                    <a:lstStyle/>
                    <a:p>
                      <a:r>
                        <a:rPr lang="en-US" sz="2600" b="1" dirty="0">
                          <a:latin typeface="Arial" panose="020B0604020202020204" pitchFamily="34" charset="0"/>
                          <a:cs typeface="Arial" panose="020B0604020202020204" pitchFamily="34" charset="0"/>
                        </a:rPr>
                        <a:t>Acidosis</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A</a:t>
                      </a:r>
                      <a:endParaRPr lang="en-US" sz="4000" b="1" dirty="0">
                        <a:latin typeface="Arial" panose="020B0604020202020204" pitchFamily="34" charset="0"/>
                        <a:cs typeface="Arial" panose="020B0604020202020204" pitchFamily="34" charset="0"/>
                      </a:endParaRPr>
                    </a:p>
                    <a:p>
                      <a:endParaRPr sz="2600" b="1"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Bicarbonate &lt;15 mmol/L</a:t>
                      </a:r>
                      <a:endParaRPr lang="en-US" sz="2600" dirty="0">
                        <a:latin typeface="Arial" panose="020B0604020202020204" pitchFamily="34" charset="0"/>
                        <a:cs typeface="Arial" panose="020B0604020202020204" pitchFamily="34" charset="0"/>
                      </a:endParaRPr>
                    </a:p>
                    <a:p>
                      <a:r>
                        <a:rPr lang="en-US" sz="2600" dirty="0" err="1">
                          <a:latin typeface="Arial" panose="020B0604020202020204" pitchFamily="34" charset="0"/>
                          <a:cs typeface="Arial" panose="020B0604020202020204" pitchFamily="34" charset="0"/>
                        </a:rPr>
                        <a:t>And/Or</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Venous/arterial pH &lt;7.3</a:t>
                      </a:r>
                      <a:endParaRPr sz="2600" dirty="0">
                        <a:latin typeface="Arial" panose="020B0604020202020204" pitchFamily="34" charset="0"/>
                        <a:cs typeface="Arial" panose="020B0604020202020204" pitchFamily="34" charset="0"/>
                      </a:endParaRPr>
                    </a:p>
                  </a:txBody>
                  <a:tcPr/>
                </a:tc>
              </a:tr>
            </a:tbl>
          </a:graphicData>
        </a:graphic>
      </p:graphicFrame>
      <p:sp>
        <p:nvSpPr>
          <p:cNvPr id="5" name="Rectangle 2"/>
          <p:cNvSpPr txBox="1">
            <a:spLocks noChangeArrowheads="1"/>
          </p:cNvSpPr>
          <p:nvPr/>
        </p:nvSpPr>
        <p:spPr bwMode="auto">
          <a:xfrm>
            <a:off x="2683239" y="3762530"/>
            <a:ext cx="6460761" cy="3095469"/>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767393"/>
            <a:ext cx="9144000" cy="3323214"/>
          </a:xfrm>
          <a:prstGeom prst="rect">
            <a:avLst/>
          </a:prstGeom>
        </p:spPr>
      </p:pic>
      <p:pic>
        <p:nvPicPr>
          <p:cNvPr id="3" name="Picture 2"/>
          <p:cNvPicPr>
            <a:picLocks noChangeAspect="1"/>
          </p:cNvPicPr>
          <p:nvPr/>
        </p:nvPicPr>
        <p:blipFill>
          <a:blip r:embed="rId2"/>
          <a:stretch>
            <a:fillRect/>
          </a:stretch>
        </p:blipFill>
        <p:spPr>
          <a:xfrm>
            <a:off x="5704485" y="6253292"/>
            <a:ext cx="2934189" cy="372359"/>
          </a:xfrm>
          <a:prstGeom prst="rect">
            <a:avLst/>
          </a:prstGeom>
        </p:spPr>
      </p:pic>
      <p:sp>
        <p:nvSpPr>
          <p:cNvPr id="4" name="Rectangle 2"/>
          <p:cNvSpPr txBox="1">
            <a:spLocks noChangeArrowheads="1"/>
          </p:cNvSpPr>
          <p:nvPr/>
        </p:nvSpPr>
        <p:spPr bwMode="auto">
          <a:xfrm>
            <a:off x="0" y="1903751"/>
            <a:ext cx="643704" cy="268172"/>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5" name="Rectangle 2"/>
          <p:cNvSpPr txBox="1">
            <a:spLocks noChangeArrowheads="1"/>
          </p:cNvSpPr>
          <p:nvPr/>
        </p:nvSpPr>
        <p:spPr bwMode="auto">
          <a:xfrm>
            <a:off x="0" y="3690078"/>
            <a:ext cx="9143999" cy="1946223"/>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6" name="TextBox 5"/>
          <p:cNvSpPr txBox="1"/>
          <p:nvPr/>
        </p:nvSpPr>
        <p:spPr>
          <a:xfrm>
            <a:off x="3597639" y="884420"/>
            <a:ext cx="184731" cy="369332"/>
          </a:xfrm>
          <a:prstGeom prst="rect">
            <a:avLst/>
          </a:prstGeom>
          <a:noFill/>
        </p:spPr>
        <p:txBody>
          <a:bodyPr wrap="none" rtlCol="0">
            <a:spAutoFit/>
          </a:bodyPr>
          <a:lstStyle/>
          <a:p>
            <a:endParaRPr dirty="0"/>
          </a:p>
        </p:txBody>
      </p:sp>
      <p:pic>
        <p:nvPicPr>
          <p:cNvPr id="7" name="Picture 6"/>
          <p:cNvPicPr>
            <a:picLocks noChangeAspect="1"/>
          </p:cNvPicPr>
          <p:nvPr/>
        </p:nvPicPr>
        <p:blipFill>
          <a:blip r:embed="rId3"/>
          <a:stretch>
            <a:fillRect/>
          </a:stretch>
        </p:blipFill>
        <p:spPr>
          <a:xfrm>
            <a:off x="-1" y="209020"/>
            <a:ext cx="9144000" cy="119406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900113"/>
          </a:xfrm>
        </p:spPr>
        <p:txBody>
          <a:bodyPr>
            <a:normAutofit/>
          </a:bodyPr>
          <a:lstStyle/>
          <a:p>
            <a:pPr algn="ctr"/>
            <a:r>
              <a:rPr lang="en-GB" altLang="en-US" sz="4000" b="1" dirty="0">
                <a:latin typeface="Arial" panose="020B0604020202020204" pitchFamily="34" charset="0"/>
                <a:cs typeface="Arial" panose="020B0604020202020204" pitchFamily="34" charset="0"/>
              </a:rPr>
              <a:t>Diagnosis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483112"/>
            <a:ext cx="9143999" cy="537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7200" dirty="0">
              <a:latin typeface="Arial" panose="020B0604020202020204" pitchFamily="34" charset="0"/>
              <a:cs typeface="Arial" panose="020B0604020202020204" pitchFamily="34" charset="0"/>
            </a:endParaRPr>
          </a:p>
          <a:p>
            <a:endParaRPr lang="en-GB" altLang="en-US" sz="4400"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graphicFrame>
        <p:nvGraphicFramePr>
          <p:cNvPr id="2" name="Table 2"/>
          <p:cNvGraphicFramePr>
            <a:graphicFrameLocks noGrp="1"/>
          </p:cNvGraphicFramePr>
          <p:nvPr/>
        </p:nvGraphicFramePr>
        <p:xfrm>
          <a:off x="0" y="900112"/>
          <a:ext cx="9144000" cy="5957888"/>
        </p:xfrm>
        <a:graphic>
          <a:graphicData uri="http://schemas.openxmlformats.org/drawingml/2006/table">
            <a:tbl>
              <a:tblPr firstRow="1" bandRow="1">
                <a:tableStyleId>{5C22544A-7EE6-4342-B048-85BDC9FD1C3A}</a:tableStyleId>
              </a:tblPr>
              <a:tblGrid>
                <a:gridCol w="2686050"/>
                <a:gridCol w="6457950"/>
              </a:tblGrid>
              <a:tr h="1276610">
                <a:tc>
                  <a:txBody>
                    <a:bodyPr/>
                    <a:lstStyle/>
                    <a:p>
                      <a:r>
                        <a:rPr lang="en-US" sz="2800" dirty="0">
                          <a:latin typeface="Arial" panose="020B0604020202020204" pitchFamily="34" charset="0"/>
                          <a:cs typeface="Arial" panose="020B0604020202020204" pitchFamily="34" charset="0"/>
                        </a:rPr>
                        <a:t>Criteria</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Level for DKA diagnosis</a:t>
                      </a:r>
                      <a:endParaRPr sz="2800" dirty="0">
                        <a:latin typeface="Arial" panose="020B0604020202020204" pitchFamily="34" charset="0"/>
                        <a:cs typeface="Arial" panose="020B0604020202020204" pitchFamily="34" charset="0"/>
                      </a:endParaRPr>
                    </a:p>
                  </a:txBody>
                  <a:tcPr/>
                </a:tc>
              </a:tr>
              <a:tr h="1567312">
                <a:tc>
                  <a:txBody>
                    <a:bodyPr/>
                    <a:lstStyle/>
                    <a:p>
                      <a:r>
                        <a:rPr lang="en-US" sz="2600" b="1" dirty="0">
                          <a:latin typeface="Arial" panose="020B0604020202020204" pitchFamily="34" charset="0"/>
                          <a:cs typeface="Arial" panose="020B0604020202020204" pitchFamily="34" charset="0"/>
                        </a:rPr>
                        <a:t>Hyperglycemia</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D</a:t>
                      </a:r>
                      <a:endParaRPr lang="en-US" sz="4000" b="1" dirty="0">
                        <a:solidFill>
                          <a:srgbClr val="FF0000"/>
                        </a:solidFill>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Plasma glucose </a:t>
                      </a:r>
                      <a:r>
                        <a:rPr lang="en-GB" altLang="en-US" sz="2600" dirty="0">
                          <a:latin typeface="Arial" panose="020B0604020202020204" pitchFamily="34" charset="0"/>
                          <a:cs typeface="Arial" panose="020B0604020202020204" pitchFamily="34" charset="0"/>
                        </a:rPr>
                        <a:t>≥200 mg/dl</a:t>
                      </a:r>
                      <a:endParaRPr lang="en-GB" altLang="en-US"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Or </a:t>
                      </a: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Known diabetes</a:t>
                      </a:r>
                      <a:endParaRPr sz="2600" dirty="0">
                        <a:latin typeface="Arial" panose="020B0604020202020204" pitchFamily="34" charset="0"/>
                        <a:cs typeface="Arial" panose="020B0604020202020204" pitchFamily="34" charset="0"/>
                      </a:endParaRPr>
                    </a:p>
                  </a:txBody>
                  <a:tcPr/>
                </a:tc>
              </a:tr>
              <a:tr h="1556983">
                <a:tc>
                  <a:txBody>
                    <a:bodyPr/>
                    <a:lstStyle/>
                    <a:p>
                      <a:r>
                        <a:rPr lang="en-US" sz="2600" b="1" dirty="0">
                          <a:latin typeface="Arial" panose="020B0604020202020204" pitchFamily="34" charset="0"/>
                          <a:cs typeface="Arial" panose="020B0604020202020204" pitchFamily="34" charset="0"/>
                        </a:rPr>
                        <a:t>Ketonuria</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K</a:t>
                      </a:r>
                      <a:endParaRPr lang="en-US" sz="4000" b="1" dirty="0">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txBody>
                  <a:tcPr/>
                </a:tc>
                <a:tc>
                  <a:txBody>
                    <a:bodyPr/>
                    <a:lstStyle/>
                    <a:p>
                      <a:r>
                        <a:rPr lang="en-GB" altLang="en-US" sz="2600" dirty="0">
                          <a:latin typeface="Arial" panose="020B0604020202020204" pitchFamily="34" charset="0"/>
                          <a:cs typeface="Arial" panose="020B0604020202020204" pitchFamily="34" charset="0"/>
                        </a:rPr>
                        <a:t>≥2 + on urine dipstick</a:t>
                      </a:r>
                      <a:endParaRPr sz="2600" dirty="0">
                        <a:latin typeface="Arial" panose="020B0604020202020204" pitchFamily="34" charset="0"/>
                        <a:cs typeface="Arial" panose="020B0604020202020204" pitchFamily="34" charset="0"/>
                      </a:endParaRPr>
                    </a:p>
                  </a:txBody>
                  <a:tcPr/>
                </a:tc>
              </a:tr>
              <a:tr h="1556983">
                <a:tc>
                  <a:txBody>
                    <a:bodyPr/>
                    <a:lstStyle/>
                    <a:p>
                      <a:r>
                        <a:rPr lang="en-US" sz="2600" b="1" dirty="0">
                          <a:latin typeface="Arial" panose="020B0604020202020204" pitchFamily="34" charset="0"/>
                          <a:cs typeface="Arial" panose="020B0604020202020204" pitchFamily="34" charset="0"/>
                        </a:rPr>
                        <a:t>Acidosis</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A</a:t>
                      </a:r>
                      <a:endParaRPr lang="en-US" sz="4000" b="1" dirty="0">
                        <a:latin typeface="Arial" panose="020B0604020202020204" pitchFamily="34" charset="0"/>
                        <a:cs typeface="Arial" panose="020B0604020202020204" pitchFamily="34" charset="0"/>
                      </a:endParaRPr>
                    </a:p>
                    <a:p>
                      <a:endParaRPr sz="2600" b="1"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Bicarbonate &lt;15 mmol/L</a:t>
                      </a:r>
                      <a:endParaRPr lang="en-US" sz="2600" dirty="0">
                        <a:latin typeface="Arial" panose="020B0604020202020204" pitchFamily="34" charset="0"/>
                        <a:cs typeface="Arial" panose="020B0604020202020204" pitchFamily="34" charset="0"/>
                      </a:endParaRPr>
                    </a:p>
                    <a:p>
                      <a:r>
                        <a:rPr lang="en-US" sz="2600" dirty="0" err="1">
                          <a:latin typeface="Arial" panose="020B0604020202020204" pitchFamily="34" charset="0"/>
                          <a:cs typeface="Arial" panose="020B0604020202020204" pitchFamily="34" charset="0"/>
                        </a:rPr>
                        <a:t>And/Or</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Venous/arterial pH &lt;7.3</a:t>
                      </a:r>
                      <a:endParaRPr sz="2600" dirty="0">
                        <a:latin typeface="Arial" panose="020B0604020202020204" pitchFamily="34" charset="0"/>
                        <a:cs typeface="Arial" panose="020B0604020202020204" pitchFamily="34" charset="0"/>
                      </a:endParaRPr>
                    </a:p>
                  </a:txBody>
                  <a:tcPr/>
                </a:tc>
              </a:tr>
            </a:tbl>
          </a:graphicData>
        </a:graphic>
      </p:graphicFrame>
      <p:sp>
        <p:nvSpPr>
          <p:cNvPr id="5" name="Rectangle 2"/>
          <p:cNvSpPr txBox="1">
            <a:spLocks noChangeArrowheads="1"/>
          </p:cNvSpPr>
          <p:nvPr/>
        </p:nvSpPr>
        <p:spPr bwMode="auto">
          <a:xfrm>
            <a:off x="2683239" y="5201587"/>
            <a:ext cx="6460761" cy="1656411"/>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900113"/>
          </a:xfrm>
        </p:spPr>
        <p:txBody>
          <a:bodyPr>
            <a:normAutofit/>
          </a:bodyPr>
          <a:lstStyle/>
          <a:p>
            <a:pPr algn="ctr"/>
            <a:r>
              <a:rPr lang="en-GB" altLang="en-US" sz="4000" b="1" dirty="0">
                <a:latin typeface="Arial" panose="020B0604020202020204" pitchFamily="34" charset="0"/>
                <a:cs typeface="Arial" panose="020B0604020202020204" pitchFamily="34" charset="0"/>
              </a:rPr>
              <a:t>Diagnosis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483112"/>
            <a:ext cx="9143999" cy="537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7200" dirty="0">
              <a:latin typeface="Arial" panose="020B0604020202020204" pitchFamily="34" charset="0"/>
              <a:cs typeface="Arial" panose="020B0604020202020204" pitchFamily="34" charset="0"/>
            </a:endParaRPr>
          </a:p>
          <a:p>
            <a:endParaRPr lang="en-GB" altLang="en-US" sz="4400"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graphicFrame>
        <p:nvGraphicFramePr>
          <p:cNvPr id="2" name="Table 2"/>
          <p:cNvGraphicFramePr>
            <a:graphicFrameLocks noGrp="1"/>
          </p:cNvGraphicFramePr>
          <p:nvPr/>
        </p:nvGraphicFramePr>
        <p:xfrm>
          <a:off x="0" y="900112"/>
          <a:ext cx="9144000" cy="5957888"/>
        </p:xfrm>
        <a:graphic>
          <a:graphicData uri="http://schemas.openxmlformats.org/drawingml/2006/table">
            <a:tbl>
              <a:tblPr firstRow="1" bandRow="1">
                <a:tableStyleId>{5C22544A-7EE6-4342-B048-85BDC9FD1C3A}</a:tableStyleId>
              </a:tblPr>
              <a:tblGrid>
                <a:gridCol w="2686050"/>
                <a:gridCol w="6457950"/>
              </a:tblGrid>
              <a:tr h="1276610">
                <a:tc>
                  <a:txBody>
                    <a:bodyPr/>
                    <a:lstStyle/>
                    <a:p>
                      <a:r>
                        <a:rPr lang="en-US" sz="2800" dirty="0">
                          <a:latin typeface="Arial" panose="020B0604020202020204" pitchFamily="34" charset="0"/>
                          <a:cs typeface="Arial" panose="020B0604020202020204" pitchFamily="34" charset="0"/>
                        </a:rPr>
                        <a:t>Criteria</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Level for DKA diagnosis</a:t>
                      </a:r>
                      <a:endParaRPr sz="2800" dirty="0">
                        <a:latin typeface="Arial" panose="020B0604020202020204" pitchFamily="34" charset="0"/>
                        <a:cs typeface="Arial" panose="020B0604020202020204" pitchFamily="34" charset="0"/>
                      </a:endParaRPr>
                    </a:p>
                  </a:txBody>
                  <a:tcPr/>
                </a:tc>
              </a:tr>
              <a:tr h="1567312">
                <a:tc>
                  <a:txBody>
                    <a:bodyPr/>
                    <a:lstStyle/>
                    <a:p>
                      <a:r>
                        <a:rPr lang="en-US" sz="2600" b="1" dirty="0">
                          <a:latin typeface="Arial" panose="020B0604020202020204" pitchFamily="34" charset="0"/>
                          <a:cs typeface="Arial" panose="020B0604020202020204" pitchFamily="34" charset="0"/>
                        </a:rPr>
                        <a:t>Hyperglycemia</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D</a:t>
                      </a:r>
                      <a:endParaRPr lang="en-US" sz="4000" b="1" dirty="0">
                        <a:solidFill>
                          <a:srgbClr val="FF0000"/>
                        </a:solidFill>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Plasma glucose </a:t>
                      </a:r>
                      <a:r>
                        <a:rPr lang="en-GB" altLang="en-US" sz="2600" dirty="0">
                          <a:latin typeface="Arial" panose="020B0604020202020204" pitchFamily="34" charset="0"/>
                          <a:cs typeface="Arial" panose="020B0604020202020204" pitchFamily="34" charset="0"/>
                        </a:rPr>
                        <a:t>≥200 mg/dl</a:t>
                      </a:r>
                      <a:endParaRPr lang="en-GB" altLang="en-US"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Or </a:t>
                      </a: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Known diabetes</a:t>
                      </a:r>
                      <a:endParaRPr sz="2600" dirty="0">
                        <a:latin typeface="Arial" panose="020B0604020202020204" pitchFamily="34" charset="0"/>
                        <a:cs typeface="Arial" panose="020B0604020202020204" pitchFamily="34" charset="0"/>
                      </a:endParaRPr>
                    </a:p>
                  </a:txBody>
                  <a:tcPr/>
                </a:tc>
              </a:tr>
              <a:tr h="1556983">
                <a:tc>
                  <a:txBody>
                    <a:bodyPr/>
                    <a:lstStyle/>
                    <a:p>
                      <a:r>
                        <a:rPr lang="en-US" sz="2600" b="1" dirty="0">
                          <a:latin typeface="Arial" panose="020B0604020202020204" pitchFamily="34" charset="0"/>
                          <a:cs typeface="Arial" panose="020B0604020202020204" pitchFamily="34" charset="0"/>
                        </a:rPr>
                        <a:t>Ketonuria</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K</a:t>
                      </a:r>
                      <a:endParaRPr lang="en-US" sz="4000" b="1" dirty="0">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txBody>
                  <a:tcPr/>
                </a:tc>
                <a:tc>
                  <a:txBody>
                    <a:bodyPr/>
                    <a:lstStyle/>
                    <a:p>
                      <a:r>
                        <a:rPr lang="en-GB" altLang="en-US" sz="2600" dirty="0">
                          <a:latin typeface="Arial" panose="020B0604020202020204" pitchFamily="34" charset="0"/>
                          <a:cs typeface="Arial" panose="020B0604020202020204" pitchFamily="34" charset="0"/>
                        </a:rPr>
                        <a:t>≥2 + on urine dipstick</a:t>
                      </a:r>
                      <a:endParaRPr sz="2600" dirty="0">
                        <a:latin typeface="Arial" panose="020B0604020202020204" pitchFamily="34" charset="0"/>
                        <a:cs typeface="Arial" panose="020B0604020202020204" pitchFamily="34" charset="0"/>
                      </a:endParaRPr>
                    </a:p>
                  </a:txBody>
                  <a:tcPr/>
                </a:tc>
              </a:tr>
              <a:tr h="1556983">
                <a:tc>
                  <a:txBody>
                    <a:bodyPr/>
                    <a:lstStyle/>
                    <a:p>
                      <a:r>
                        <a:rPr lang="en-US" sz="2600" b="1" dirty="0">
                          <a:latin typeface="Arial" panose="020B0604020202020204" pitchFamily="34" charset="0"/>
                          <a:cs typeface="Arial" panose="020B0604020202020204" pitchFamily="34" charset="0"/>
                        </a:rPr>
                        <a:t>Acidosis</a:t>
                      </a:r>
                      <a:endParaRPr lang="en-US" sz="2600" b="1" dirty="0">
                        <a:latin typeface="Arial" panose="020B0604020202020204" pitchFamily="34" charset="0"/>
                        <a:cs typeface="Arial" panose="020B0604020202020204" pitchFamily="34" charset="0"/>
                      </a:endParaRPr>
                    </a:p>
                    <a:p>
                      <a:r>
                        <a:rPr lang="en-US" sz="4000" b="1" dirty="0">
                          <a:solidFill>
                            <a:srgbClr val="FF0000"/>
                          </a:solidFill>
                          <a:latin typeface="Arial" panose="020B0604020202020204" pitchFamily="34" charset="0"/>
                          <a:cs typeface="Arial" panose="020B0604020202020204" pitchFamily="34" charset="0"/>
                        </a:rPr>
                        <a:t>A</a:t>
                      </a:r>
                      <a:endParaRPr lang="en-US" sz="4000" b="1" dirty="0">
                        <a:latin typeface="Arial" panose="020B0604020202020204" pitchFamily="34" charset="0"/>
                        <a:cs typeface="Arial" panose="020B0604020202020204" pitchFamily="34" charset="0"/>
                      </a:endParaRPr>
                    </a:p>
                    <a:p>
                      <a:endParaRPr sz="2600" b="1"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Bicarbonate &lt;15 mmol/L</a:t>
                      </a:r>
                      <a:endParaRPr lang="en-US" sz="2600" dirty="0">
                        <a:latin typeface="Arial" panose="020B0604020202020204" pitchFamily="34" charset="0"/>
                        <a:cs typeface="Arial" panose="020B0604020202020204" pitchFamily="34" charset="0"/>
                      </a:endParaRPr>
                    </a:p>
                    <a:p>
                      <a:r>
                        <a:rPr lang="en-US" sz="2600" dirty="0" err="1">
                          <a:latin typeface="Arial" panose="020B0604020202020204" pitchFamily="34" charset="0"/>
                          <a:cs typeface="Arial" panose="020B0604020202020204" pitchFamily="34" charset="0"/>
                        </a:rPr>
                        <a:t>And/Or</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Venous/arterial pH &lt;7.3</a:t>
                      </a:r>
                      <a:endParaRPr sz="26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8255"/>
            <a:ext cx="9143999" cy="997745"/>
          </a:xfrm>
        </p:spPr>
        <p:txBody>
          <a:bodyPr>
            <a:normAutofit/>
          </a:bodyPr>
          <a:lstStyle/>
          <a:p>
            <a:pPr algn="ctr"/>
            <a:r>
              <a:rPr lang="en-GB" altLang="en-US" sz="4000" b="1" dirty="0">
                <a:latin typeface="Arial" panose="020B0604020202020204" pitchFamily="34" charset="0"/>
                <a:cs typeface="Arial" panose="020B0604020202020204" pitchFamily="34" charset="0"/>
              </a:rPr>
              <a:t>Ketones</a:t>
            </a:r>
            <a:endParaRPr lang="en-US" altLang="en-US" sz="4000" dirty="0">
              <a:latin typeface="Arial" panose="020B0604020202020204" pitchFamily="34" charset="0"/>
              <a:cs typeface="Arial" panose="020B0604020202020204" pitchFamily="34" charset="0"/>
            </a:endParaRPr>
          </a:p>
        </p:txBody>
      </p:sp>
      <p:sp>
        <p:nvSpPr>
          <p:cNvPr id="84994" name="Content Placeholder 2"/>
          <p:cNvSpPr>
            <a:spLocks noGrp="1"/>
          </p:cNvSpPr>
          <p:nvPr>
            <p:ph idx="1"/>
          </p:nvPr>
        </p:nvSpPr>
        <p:spPr>
          <a:xfrm>
            <a:off x="-1" y="721533"/>
            <a:ext cx="9143999" cy="5842000"/>
          </a:xfrm>
        </p:spPr>
        <p:txBody>
          <a:bodyPr>
            <a:noAutofit/>
          </a:bodyPr>
          <a:lstStyle/>
          <a:p>
            <a:pPr marL="514350" indent="-514350">
              <a:buFont typeface="+mj-lt"/>
              <a:buAutoNum type="arabicPeriod"/>
            </a:pPr>
            <a:r>
              <a:rPr lang="en-GB" altLang="en-US" dirty="0">
                <a:latin typeface="Arial" panose="020B0604020202020204" pitchFamily="34" charset="0"/>
                <a:cs typeface="Arial" panose="020B0604020202020204" pitchFamily="34" charset="0"/>
              </a:rPr>
              <a:t>Beta-hydroxybutyrate,</a:t>
            </a:r>
            <a:endParaRPr lang="en-GB" altLang="en-US" dirty="0">
              <a:latin typeface="Arial" panose="020B0604020202020204" pitchFamily="34" charset="0"/>
              <a:cs typeface="Arial" panose="020B0604020202020204" pitchFamily="34" charset="0"/>
            </a:endParaRPr>
          </a:p>
          <a:p>
            <a:pPr marL="514350" indent="-514350">
              <a:buFont typeface="+mj-lt"/>
              <a:buAutoNum type="arabicPeriod"/>
            </a:pPr>
            <a:r>
              <a:rPr lang="en-GB" altLang="en-US" dirty="0">
                <a:latin typeface="Arial" panose="020B0604020202020204" pitchFamily="34" charset="0"/>
                <a:cs typeface="Arial" panose="020B0604020202020204" pitchFamily="34" charset="0"/>
              </a:rPr>
              <a:t>Acetoacetate</a:t>
            </a:r>
            <a:endParaRPr lang="en-GB" altLang="en-US" dirty="0">
              <a:latin typeface="Arial" panose="020B0604020202020204" pitchFamily="34" charset="0"/>
              <a:cs typeface="Arial" panose="020B0604020202020204" pitchFamily="34" charset="0"/>
            </a:endParaRPr>
          </a:p>
          <a:p>
            <a:pPr marL="514350" indent="-514350">
              <a:buFont typeface="+mj-lt"/>
              <a:buAutoNum type="arabicPeriod"/>
            </a:pPr>
            <a:r>
              <a:rPr lang="en-GB" altLang="en-US" dirty="0">
                <a:latin typeface="Arial" panose="020B0604020202020204" pitchFamily="34" charset="0"/>
                <a:cs typeface="Arial" panose="020B0604020202020204" pitchFamily="34" charset="0"/>
              </a:rPr>
              <a:t>Acetone</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 nitroprusside test used in urine test strips detects </a:t>
            </a:r>
            <a:r>
              <a:rPr lang="en-GB" altLang="en-US" dirty="0" err="1">
                <a:latin typeface="Arial" panose="020B0604020202020204" pitchFamily="34" charset="0"/>
                <a:cs typeface="Arial" panose="020B0604020202020204" pitchFamily="34" charset="0"/>
              </a:rPr>
              <a:t>actoacetate</a:t>
            </a:r>
            <a:r>
              <a:rPr lang="en-GB" altLang="en-US" dirty="0">
                <a:latin typeface="Arial" panose="020B0604020202020204" pitchFamily="34" charset="0"/>
                <a:cs typeface="Arial" panose="020B0604020202020204" pitchFamily="34" charset="0"/>
              </a:rPr>
              <a:t> and acetone but not beta-hydroxybutyrate </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Beta-hydroxybutyrate is the predominant ketone in DKA</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Ketoacidosis may be present without detectable urinary ketones </a:t>
            </a:r>
            <a:endParaRPr lang="en-US" altLang="en-US"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p:txBody>
      </p:sp>
      <p:pic>
        <p:nvPicPr>
          <p:cNvPr id="4" name="Picture 2" descr="6 Best Urine &amp;amp; Blood Ketone Test Strips 2022 Review | KetoVa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75324" y="324141"/>
            <a:ext cx="3263404" cy="24037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5016706" y="854439"/>
            <a:ext cx="874428" cy="323122"/>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6" name="Rectangle 2"/>
          <p:cNvSpPr txBox="1">
            <a:spLocks noChangeArrowheads="1"/>
          </p:cNvSpPr>
          <p:nvPr/>
        </p:nvSpPr>
        <p:spPr bwMode="auto">
          <a:xfrm>
            <a:off x="5891134" y="250989"/>
            <a:ext cx="281066" cy="308983"/>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8255"/>
            <a:ext cx="9143999" cy="997745"/>
          </a:xfrm>
        </p:spPr>
        <p:txBody>
          <a:bodyPr>
            <a:normAutofit/>
          </a:bodyPr>
          <a:lstStyle/>
          <a:p>
            <a:pPr algn="ctr"/>
            <a:r>
              <a:rPr lang="en-GB" altLang="en-US" sz="4000" b="1" dirty="0">
                <a:latin typeface="Arial" panose="020B0604020202020204" pitchFamily="34" charset="0"/>
                <a:cs typeface="Arial" panose="020B0604020202020204" pitchFamily="34" charset="0"/>
              </a:rPr>
              <a:t>Ketones</a:t>
            </a:r>
            <a:endParaRPr lang="en-US" altLang="en-US" sz="4000" dirty="0">
              <a:latin typeface="Arial" panose="020B0604020202020204" pitchFamily="34" charset="0"/>
              <a:cs typeface="Arial" panose="020B0604020202020204" pitchFamily="34" charset="0"/>
            </a:endParaRPr>
          </a:p>
        </p:txBody>
      </p:sp>
      <p:sp>
        <p:nvSpPr>
          <p:cNvPr id="84994" name="Content Placeholder 2"/>
          <p:cNvSpPr>
            <a:spLocks noGrp="1"/>
          </p:cNvSpPr>
          <p:nvPr>
            <p:ph idx="1"/>
          </p:nvPr>
        </p:nvSpPr>
        <p:spPr>
          <a:xfrm>
            <a:off x="-1" y="733227"/>
            <a:ext cx="9144000" cy="5604669"/>
          </a:xfrm>
        </p:spPr>
        <p:txBody>
          <a:bodyPr>
            <a:noAutofit/>
          </a:bodyPr>
          <a:lstStyle/>
          <a:p>
            <a:endParaRPr lang="en-US" altLang="en-US" sz="3000"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a:p>
            <a:r>
              <a:rPr lang="en-GB" altLang="en-US" sz="3000" dirty="0">
                <a:latin typeface="Arial" panose="020B0604020202020204" pitchFamily="34" charset="0"/>
                <a:cs typeface="Arial" panose="020B0604020202020204" pitchFamily="34" charset="0"/>
              </a:rPr>
              <a:t>Blood ketone testing detects beta-hydroxybutyrate </a:t>
            </a:r>
            <a:endParaRPr lang="en-US" altLang="en-US" sz="3000" dirty="0">
              <a:latin typeface="Arial" panose="020B0604020202020204" pitchFamily="34" charset="0"/>
              <a:cs typeface="Arial" panose="020B0604020202020204" pitchFamily="34" charset="0"/>
            </a:endParaRPr>
          </a:p>
          <a:p>
            <a:endParaRPr lang="en-GB" altLang="en-US" sz="3000" dirty="0">
              <a:latin typeface="Arial" panose="020B0604020202020204" pitchFamily="34" charset="0"/>
              <a:cs typeface="Arial" panose="020B0604020202020204" pitchFamily="34" charset="0"/>
            </a:endParaRPr>
          </a:p>
          <a:p>
            <a:r>
              <a:rPr lang="en-GB" altLang="en-US" sz="3000" dirty="0">
                <a:latin typeface="Arial" panose="020B0604020202020204" pitchFamily="34" charset="0"/>
                <a:cs typeface="Arial" panose="020B0604020202020204" pitchFamily="34" charset="0"/>
              </a:rPr>
              <a:t>Blood ketone testing (if available) may enable early identification of DKA </a:t>
            </a:r>
            <a:endParaRPr lang="en-US" altLang="en-US" sz="3000" dirty="0">
              <a:latin typeface="Arial" panose="020B0604020202020204" pitchFamily="34" charset="0"/>
              <a:cs typeface="Arial" panose="020B0604020202020204" pitchFamily="34" charset="0"/>
            </a:endParaRPr>
          </a:p>
        </p:txBody>
      </p:sp>
      <p:pic>
        <p:nvPicPr>
          <p:cNvPr id="1030" name="Picture 6" descr="Buy KetoBM Blood Ketone Meter Kit for Keto Diet Testing - Complete Ketone  Test Kit with Ketone Monitor, Keto Strips, Lancing Device &amp;amp; Lancets - Easy,  Accurate Way to Check Ketosis 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74749" y="4811842"/>
            <a:ext cx="2381892" cy="1903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Ketosis &amp;amp; Measuring Ketones: All You Need To Know | KetoDiet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346" y="4811842"/>
            <a:ext cx="3127948" cy="200705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p:cNvSpPr txBox="1">
            <a:spLocks noChangeArrowheads="1"/>
          </p:cNvSpPr>
          <p:nvPr/>
        </p:nvSpPr>
        <p:spPr bwMode="auto">
          <a:xfrm>
            <a:off x="3432748" y="5031316"/>
            <a:ext cx="1409075" cy="151318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8256"/>
            <a:ext cx="9143999" cy="714972"/>
          </a:xfrm>
        </p:spPr>
        <p:txBody>
          <a:bodyPr>
            <a:normAutofit/>
          </a:bodyPr>
          <a:lstStyle/>
          <a:p>
            <a:pPr algn="ctr"/>
            <a:r>
              <a:rPr lang="en-GB" altLang="en-US" sz="4000" b="1" dirty="0">
                <a:latin typeface="Arial" panose="020B0604020202020204" pitchFamily="34" charset="0"/>
                <a:cs typeface="Arial" panose="020B0604020202020204" pitchFamily="34" charset="0"/>
              </a:rPr>
              <a:t>The anion gap</a:t>
            </a:r>
            <a:endParaRPr lang="en-US" altLang="en-US" sz="4000" dirty="0">
              <a:latin typeface="Arial" panose="020B0604020202020204" pitchFamily="34" charset="0"/>
              <a:cs typeface="Arial" panose="020B0604020202020204" pitchFamily="34" charset="0"/>
            </a:endParaRPr>
          </a:p>
        </p:txBody>
      </p:sp>
      <p:sp>
        <p:nvSpPr>
          <p:cNvPr id="84994" name="Content Placeholder 2"/>
          <p:cNvSpPr>
            <a:spLocks noGrp="1"/>
          </p:cNvSpPr>
          <p:nvPr>
            <p:ph idx="1"/>
          </p:nvPr>
        </p:nvSpPr>
        <p:spPr>
          <a:xfrm>
            <a:off x="-1" y="733227"/>
            <a:ext cx="9144000" cy="6124773"/>
          </a:xfrm>
        </p:spPr>
        <p:txBody>
          <a:bodyPr>
            <a:noAutofit/>
          </a:bodyPr>
          <a:lstStyle/>
          <a:p>
            <a:r>
              <a:rPr lang="en-US" altLang="en-US" sz="3000" dirty="0">
                <a:latin typeface="Arial" panose="020B0604020202020204" pitchFamily="34" charset="0"/>
                <a:cs typeface="Arial" panose="020B0604020202020204" pitchFamily="34" charset="0"/>
              </a:rPr>
              <a:t>Sodium – (Chloride + Bicarbonate)</a:t>
            </a:r>
            <a:endParaRPr lang="en-US" altLang="en-US" sz="3000" dirty="0">
              <a:latin typeface="Arial" panose="020B0604020202020204" pitchFamily="34" charset="0"/>
              <a:cs typeface="Arial" panose="020B0604020202020204" pitchFamily="34" charset="0"/>
            </a:endParaRPr>
          </a:p>
          <a:p>
            <a:endParaRPr lang="en-US" altLang="en-US" sz="3000" dirty="0">
              <a:latin typeface="Arial" panose="020B0604020202020204" pitchFamily="34" charset="0"/>
              <a:cs typeface="Arial" panose="020B0604020202020204" pitchFamily="34" charset="0"/>
            </a:endParaRPr>
          </a:p>
          <a:p>
            <a:r>
              <a:rPr lang="en-US" altLang="en-US" sz="3000" dirty="0">
                <a:latin typeface="Arial" panose="020B0604020202020204" pitchFamily="34" charset="0"/>
                <a:cs typeface="Arial" panose="020B0604020202020204" pitchFamily="34" charset="0"/>
              </a:rPr>
              <a:t>Normal range: 7-10 mmol/L</a:t>
            </a:r>
            <a:endParaRPr lang="en-US" altLang="en-US" sz="3000" dirty="0">
              <a:latin typeface="Arial" panose="020B0604020202020204" pitchFamily="34" charset="0"/>
              <a:cs typeface="Arial" panose="020B0604020202020204" pitchFamily="34" charset="0"/>
            </a:endParaRPr>
          </a:p>
          <a:p>
            <a:endParaRPr lang="en-US" altLang="en-US" sz="3000" dirty="0">
              <a:latin typeface="Arial" panose="020B0604020202020204" pitchFamily="34" charset="0"/>
              <a:cs typeface="Arial" panose="020B0604020202020204" pitchFamily="34" charset="0"/>
            </a:endParaRPr>
          </a:p>
          <a:p>
            <a:r>
              <a:rPr lang="en-US" altLang="en-US" sz="3000" dirty="0">
                <a:latin typeface="Arial" panose="020B0604020202020204" pitchFamily="34" charset="0"/>
                <a:cs typeface="Arial" panose="020B0604020202020204" pitchFamily="34" charset="0"/>
              </a:rPr>
              <a:t>High anion gap metabolic acidosis: &gt;10</a:t>
            </a:r>
            <a:endParaRPr lang="en-US" altLang="en-US" sz="3000" dirty="0">
              <a:latin typeface="Arial" panose="020B0604020202020204" pitchFamily="34" charset="0"/>
              <a:cs typeface="Arial" panose="020B0604020202020204" pitchFamily="34" charset="0"/>
            </a:endParaRPr>
          </a:p>
          <a:p>
            <a:endParaRPr lang="en-US" altLang="en-US" sz="3000" dirty="0">
              <a:latin typeface="Arial" panose="020B0604020202020204" pitchFamily="34" charset="0"/>
              <a:cs typeface="Arial" panose="020B0604020202020204" pitchFamily="34" charset="0"/>
            </a:endParaRPr>
          </a:p>
          <a:p>
            <a:pPr marL="0" indent="0">
              <a:buNone/>
            </a:pPr>
            <a:r>
              <a:rPr lang="en-US" altLang="en-US" sz="3000" dirty="0">
                <a:latin typeface="Arial" panose="020B0604020202020204" pitchFamily="34" charset="0"/>
                <a:cs typeface="Arial" panose="020B0604020202020204" pitchFamily="34" charset="0"/>
              </a:rPr>
              <a:t>Differential diagnosis:</a:t>
            </a:r>
            <a:endParaRPr lang="en-US" altLang="en-US" sz="30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DKA</a:t>
            </a:r>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Lactic acidosis</a:t>
            </a:r>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Salicylate poisoning</a:t>
            </a:r>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Ethylene glycol ingestion</a:t>
            </a:r>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Alcoholic ketoacidosis</a:t>
            </a:r>
            <a:endParaRPr lang="en-US" altLang="en-US" sz="2400" dirty="0">
              <a:latin typeface="Arial" panose="020B0604020202020204" pitchFamily="34" charset="0"/>
              <a:cs typeface="Arial" panose="020B0604020202020204" pitchFamily="34" charset="0"/>
            </a:endParaRPr>
          </a:p>
          <a:p>
            <a:endParaRPr lang="en-US" altLang="en-US" sz="3000" dirty="0">
              <a:latin typeface="Arial" panose="020B0604020202020204" pitchFamily="34" charset="0"/>
              <a:cs typeface="Arial" panose="020B0604020202020204" pitchFamily="34" charset="0"/>
            </a:endParaRPr>
          </a:p>
          <a:p>
            <a:endParaRPr lang="en-US" altLang="en-US" sz="3000"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1325563"/>
          </a:xfrm>
        </p:spPr>
        <p:txBody>
          <a:bodyPr>
            <a:normAutofit/>
          </a:bodyPr>
          <a:lstStyle/>
          <a:p>
            <a:pPr algn="ctr"/>
            <a:r>
              <a:rPr lang="en-GB" altLang="en-US" sz="4000" b="1" dirty="0">
                <a:latin typeface="Arial" panose="020B0604020202020204" pitchFamily="34" charset="0"/>
                <a:cs typeface="Arial" panose="020B0604020202020204" pitchFamily="34" charset="0"/>
              </a:rPr>
              <a:t>Beware of Euglycemic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200791"/>
            <a:ext cx="9144000" cy="580180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3200" dirty="0">
                <a:latin typeface="Arial" panose="020B0604020202020204" pitchFamily="34" charset="0"/>
                <a:cs typeface="Arial" panose="020B0604020202020204" pitchFamily="34" charset="0"/>
              </a:rPr>
              <a:t>Plasma glucose &lt;250 mg/dL</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10% of cases of DKA</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More in pregnancy</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Poor oral intake</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Partial treatment with insulin</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Use of SGLT2i</a:t>
            </a:r>
            <a:endParaRPr lang="en-GB" altLang="en-US" sz="3200" dirty="0">
              <a:latin typeface="Arial" panose="020B0604020202020204" pitchFamily="34" charset="0"/>
              <a:cs typeface="Arial" panose="020B0604020202020204" pitchFamily="34" charset="0"/>
            </a:endParaRPr>
          </a:p>
          <a:p>
            <a:pPr marL="0" indent="0">
              <a:buNone/>
            </a:pPr>
            <a:endParaRPr lang="en-GB" altLang="en-US" dirty="0"/>
          </a:p>
          <a:p>
            <a:endParaRPr lang="en-GB"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sp>
        <p:nvSpPr>
          <p:cNvPr id="5" name="TextBox 4"/>
          <p:cNvSpPr txBox="1"/>
          <p:nvPr/>
        </p:nvSpPr>
        <p:spPr>
          <a:xfrm>
            <a:off x="0" y="72480"/>
            <a:ext cx="9144000" cy="2173800"/>
          </a:xfrm>
          <a:prstGeom prst="rect">
            <a:avLst/>
          </a:prstGeom>
          <a:noFill/>
        </p:spPr>
        <p:txBody>
          <a:bodyPr wrap="square">
            <a:spAutoFit/>
          </a:bodyPr>
          <a:lstStyle/>
          <a:p>
            <a:pPr lvl="0" algn="ctr">
              <a:lnSpc>
                <a:spcPct val="115000"/>
              </a:lnSpc>
            </a:pPr>
            <a:r>
              <a:rPr lang="en-US"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History</a:t>
            </a:r>
            <a:endParaRPr lang="en-US"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Thirst </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and</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polyuria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Nausea / vomiting</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Abdominal pain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sp>
        <p:nvSpPr>
          <p:cNvPr id="5" name="TextBox 4"/>
          <p:cNvSpPr txBox="1"/>
          <p:nvPr/>
        </p:nvSpPr>
        <p:spPr>
          <a:xfrm>
            <a:off x="0" y="72480"/>
            <a:ext cx="9144000" cy="2173800"/>
          </a:xfrm>
          <a:prstGeom prst="rect">
            <a:avLst/>
          </a:prstGeom>
          <a:noFill/>
        </p:spPr>
        <p:txBody>
          <a:bodyPr wrap="square">
            <a:spAutoFit/>
          </a:bodyPr>
          <a:lstStyle/>
          <a:p>
            <a:pPr lvl="0" algn="ctr">
              <a:lnSpc>
                <a:spcPct val="115000"/>
              </a:lnSpc>
            </a:pPr>
            <a:r>
              <a:rPr lang="en-US"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History</a:t>
            </a:r>
            <a:endParaRPr lang="en-US"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Thirst </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and</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polyuria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Nausea / vomiting</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Abdominal pain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218017" y="2876538"/>
            <a:ext cx="8297333" cy="4085093"/>
          </a:xfrm>
          <a:prstGeom prst="rect">
            <a:avLst/>
          </a:prstGeom>
          <a:noFill/>
        </p:spPr>
        <p:txBody>
          <a:bodyPr wrap="square">
            <a:spAutoFit/>
          </a:bodyPr>
          <a:lstStyle/>
          <a:p>
            <a:pPr lvl="0" algn="ctr">
              <a:lnSpc>
                <a:spcPct val="115000"/>
              </a:lnSpc>
            </a:pP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Physical examination</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Tachycardia/ hypotension</a:t>
            </a:r>
            <a:endParaRPr lang="en-US"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Tachypnoea </a:t>
            </a:r>
            <a:endParaRPr lang="en-US"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Arial" panose="020B0604020202020204" pitchFamily="34" charset="0"/>
              </a:rPr>
              <a:t>Kussmaul’s respiration (air hunger)</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Dehydration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Ketotic breath</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Confusion / coma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2" descr="C:\Users\Khalid\Downloads\Nursing_Care_Plan_Diabetic_Ketoacidosis.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71950" y="638175"/>
            <a:ext cx="4838700" cy="238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7809875" y="676395"/>
            <a:ext cx="1200775" cy="2345020"/>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sp>
        <p:nvSpPr>
          <p:cNvPr id="5" name="TextBox 4"/>
          <p:cNvSpPr txBox="1"/>
          <p:nvPr/>
        </p:nvSpPr>
        <p:spPr>
          <a:xfrm>
            <a:off x="0" y="0"/>
            <a:ext cx="9144000" cy="7129003"/>
          </a:xfrm>
          <a:prstGeom prst="rect">
            <a:avLst/>
          </a:prstGeom>
          <a:noFill/>
        </p:spPr>
        <p:txBody>
          <a:bodyPr wrap="square">
            <a:spAutoFit/>
          </a:bodyPr>
          <a:lstStyle/>
          <a:p>
            <a:pPr lvl="0" algn="ctr">
              <a:lnSpc>
                <a:spcPct val="115000"/>
              </a:lnSpc>
            </a:pP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Investigations</a:t>
            </a:r>
            <a:endPar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Immediate for diagnosis:</a:t>
            </a:r>
            <a:endPar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apillary blood glucose</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Venous pH/ bicarbonate</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U</a:t>
            </a:r>
            <a:r>
              <a:rPr lang="en-US" sz="2800" dirty="0">
                <a:latin typeface="Arial" panose="020B0604020202020204" pitchFamily="34" charset="0"/>
                <a:ea typeface="Times New Roman" panose="02020603050405020304" pitchFamily="18" charset="0"/>
                <a:cs typeface="Arial" panose="020B0604020202020204" pitchFamily="34" charset="0"/>
              </a:rPr>
              <a:t>rine ketones</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p:txBody>
      </p:sp>
      <p:pic>
        <p:nvPicPr>
          <p:cNvPr id="1030" name="Picture 6" descr="Quynh Doan- Twitter: Diabetes and Glaucoma | Arizona RETINA Projec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27016" y="1453257"/>
            <a:ext cx="1841603" cy="980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6 Best Urine &amp;amp; Blood Ketone Test Strips 2022 Review | KetoV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721" y="3219659"/>
            <a:ext cx="1811229" cy="133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sp>
        <p:nvSpPr>
          <p:cNvPr id="5" name="TextBox 4"/>
          <p:cNvSpPr txBox="1"/>
          <p:nvPr/>
        </p:nvSpPr>
        <p:spPr>
          <a:xfrm>
            <a:off x="0" y="986671"/>
            <a:ext cx="9144000" cy="6067174"/>
          </a:xfrm>
          <a:prstGeom prst="rect">
            <a:avLst/>
          </a:prstGeom>
          <a:noFill/>
        </p:spPr>
        <p:txBody>
          <a:bodyPr wrap="square">
            <a:spAutoFit/>
          </a:bodyPr>
          <a:lstStyle/>
          <a:p>
            <a:pPr lvl="0" algn="just">
              <a:lnSpc>
                <a:spcPct val="115000"/>
              </a:lnSpc>
            </a:pP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Urgent for assessment and treatment:</a:t>
            </a:r>
            <a:endPar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endParaRPr lang="en-US"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lasma glucose</a:t>
            </a:r>
            <a:endParaRPr lang="en-US"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endParaRPr lang="en-US"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Creatinine, urea, sodium and potassium</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Complete blood count</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Midsteram urine</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Title 1"/>
          <p:cNvSpPr>
            <a:spLocks noGrp="1"/>
          </p:cNvSpPr>
          <p:nvPr>
            <p:ph type="title"/>
          </p:nvPr>
        </p:nvSpPr>
        <p:spPr>
          <a:xfrm>
            <a:off x="0" y="1"/>
            <a:ext cx="9144000" cy="869430"/>
          </a:xfrm>
        </p:spPr>
        <p:txBody>
          <a:bodyPr>
            <a:normAutofit/>
          </a:bodyPr>
          <a:lstStyle/>
          <a:p>
            <a:pPr algn="ctr"/>
            <a:r>
              <a:rPr lang="en-GB" altLang="en-US" sz="4000" b="1" dirty="0">
                <a:latin typeface="Arial" panose="020B0604020202020204" pitchFamily="34" charset="0"/>
                <a:cs typeface="Arial" panose="020B0604020202020204" pitchFamily="34" charset="0"/>
              </a:rPr>
              <a:t>Investigations</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767393"/>
            <a:ext cx="9144000" cy="3323214"/>
          </a:xfrm>
          <a:prstGeom prst="rect">
            <a:avLst/>
          </a:prstGeom>
        </p:spPr>
      </p:pic>
      <p:pic>
        <p:nvPicPr>
          <p:cNvPr id="3" name="Picture 2"/>
          <p:cNvPicPr>
            <a:picLocks noChangeAspect="1"/>
          </p:cNvPicPr>
          <p:nvPr/>
        </p:nvPicPr>
        <p:blipFill>
          <a:blip r:embed="rId2"/>
          <a:stretch>
            <a:fillRect/>
          </a:stretch>
        </p:blipFill>
        <p:spPr>
          <a:xfrm>
            <a:off x="5704485" y="6253292"/>
            <a:ext cx="2934189" cy="372359"/>
          </a:xfrm>
          <a:prstGeom prst="rect">
            <a:avLst/>
          </a:prstGeom>
        </p:spPr>
      </p:pic>
      <p:sp>
        <p:nvSpPr>
          <p:cNvPr id="4" name="Rectangle 2"/>
          <p:cNvSpPr txBox="1">
            <a:spLocks noChangeArrowheads="1"/>
          </p:cNvSpPr>
          <p:nvPr/>
        </p:nvSpPr>
        <p:spPr bwMode="auto">
          <a:xfrm>
            <a:off x="0" y="1903751"/>
            <a:ext cx="643704" cy="268172"/>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5" name="Rectangle 2"/>
          <p:cNvSpPr txBox="1">
            <a:spLocks noChangeArrowheads="1"/>
          </p:cNvSpPr>
          <p:nvPr/>
        </p:nvSpPr>
        <p:spPr bwMode="auto">
          <a:xfrm>
            <a:off x="0" y="4242215"/>
            <a:ext cx="9143999" cy="1394085"/>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6" name="TextBox 5"/>
          <p:cNvSpPr txBox="1"/>
          <p:nvPr/>
        </p:nvSpPr>
        <p:spPr>
          <a:xfrm>
            <a:off x="3597639" y="884420"/>
            <a:ext cx="184731" cy="369332"/>
          </a:xfrm>
          <a:prstGeom prst="rect">
            <a:avLst/>
          </a:prstGeom>
          <a:noFill/>
        </p:spPr>
        <p:txBody>
          <a:bodyPr wrap="none" rtlCol="0">
            <a:spAutoFit/>
          </a:bodyPr>
          <a:lstStyle/>
          <a:p>
            <a:endParaRPr dirty="0"/>
          </a:p>
        </p:txBody>
      </p:sp>
      <p:pic>
        <p:nvPicPr>
          <p:cNvPr id="7" name="Picture 6"/>
          <p:cNvPicPr>
            <a:picLocks noChangeAspect="1"/>
          </p:cNvPicPr>
          <p:nvPr/>
        </p:nvPicPr>
        <p:blipFill>
          <a:blip r:embed="rId3"/>
          <a:stretch>
            <a:fillRect/>
          </a:stretch>
        </p:blipFill>
        <p:spPr>
          <a:xfrm>
            <a:off x="-1" y="209020"/>
            <a:ext cx="9144000" cy="119406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sp>
        <p:nvSpPr>
          <p:cNvPr id="6" name="Title 1"/>
          <p:cNvSpPr>
            <a:spLocks noGrp="1"/>
          </p:cNvSpPr>
          <p:nvPr>
            <p:ph type="title"/>
          </p:nvPr>
        </p:nvSpPr>
        <p:spPr>
          <a:xfrm>
            <a:off x="0" y="1"/>
            <a:ext cx="9144000" cy="869430"/>
          </a:xfrm>
        </p:spPr>
        <p:txBody>
          <a:bodyPr>
            <a:normAutofit/>
          </a:bodyPr>
          <a:lstStyle/>
          <a:p>
            <a:pPr algn="ctr"/>
            <a:r>
              <a:rPr lang="en-GB" altLang="en-US" sz="4000" b="1" dirty="0">
                <a:latin typeface="Arial" panose="020B0604020202020204" pitchFamily="34" charset="0"/>
                <a:cs typeface="Arial" panose="020B0604020202020204" pitchFamily="34" charset="0"/>
              </a:rPr>
              <a:t>Investigations</a:t>
            </a:r>
            <a:endParaRPr lang="en-US" altLang="en-US" sz="4000" dirty="0">
              <a:latin typeface="Arial" panose="020B0604020202020204" pitchFamily="34" charset="0"/>
              <a:cs typeface="Arial" panose="020B0604020202020204" pitchFamily="34" charset="0"/>
            </a:endParaRPr>
          </a:p>
        </p:txBody>
      </p:sp>
      <p:sp>
        <p:nvSpPr>
          <p:cNvPr id="7" name="TextBox 6"/>
          <p:cNvSpPr txBox="1"/>
          <p:nvPr/>
        </p:nvSpPr>
        <p:spPr>
          <a:xfrm>
            <a:off x="-104931" y="869431"/>
            <a:ext cx="9144000" cy="6279540"/>
          </a:xfrm>
          <a:prstGeom prst="rect">
            <a:avLst/>
          </a:prstGeom>
          <a:noFill/>
        </p:spPr>
        <p:txBody>
          <a:bodyPr wrap="square">
            <a:spAutoFit/>
          </a:bodyPr>
          <a:lstStyle/>
          <a:p>
            <a:pPr lvl="0" algn="ctr">
              <a:lnSpc>
                <a:spcPct val="115000"/>
              </a:lnSpc>
            </a:pP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Other tests to be considered (if indicated):</a:t>
            </a:r>
            <a:endPar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Blood film for malaria</a:t>
            </a: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Urine culture</a:t>
            </a: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Blood culture</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HbA1c</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ECG</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Chest-X-ray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1083733"/>
          </a:xfrm>
        </p:spPr>
        <p:txBody>
          <a:bodyPr>
            <a:normAutofit/>
          </a:bodyPr>
          <a:lstStyle/>
          <a:p>
            <a:pPr algn="ctr"/>
            <a:r>
              <a:rPr lang="en-GB" altLang="en-US" sz="4000" b="1" dirty="0">
                <a:latin typeface="Arial" panose="020B0604020202020204" pitchFamily="34" charset="0"/>
                <a:cs typeface="Arial" panose="020B0604020202020204" pitchFamily="34" charset="0"/>
              </a:rPr>
              <a:t>Management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083733"/>
            <a:ext cx="9143999" cy="595414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2800" dirty="0">
                <a:latin typeface="Arial" panose="020B0604020202020204" pitchFamily="34" charset="0"/>
                <a:cs typeface="Arial" panose="020B0604020202020204" pitchFamily="34" charset="0"/>
              </a:rPr>
              <a:t>IV fluids</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IV (or SC) insulin </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Potassium replacement</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Treatment of precipitating cause</a:t>
            </a:r>
            <a:endParaRPr lang="en-GB" altLang="en-US" sz="12800" dirty="0">
              <a:latin typeface="Arial" panose="020B0604020202020204" pitchFamily="34" charset="0"/>
              <a:cs typeface="Arial" panose="020B0604020202020204" pitchFamily="34" charset="0"/>
            </a:endParaRPr>
          </a:p>
          <a:p>
            <a:pPr marL="0" indent="0">
              <a:buNone/>
            </a:pPr>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Transition to subcutaneous insulin</a:t>
            </a:r>
            <a:endParaRPr lang="en-GB" altLang="en-US" sz="128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
            <a:ext cx="9144000" cy="726546"/>
          </a:xfrm>
        </p:spPr>
        <p:txBody>
          <a:bodyPr>
            <a:normAutofit/>
          </a:bodyPr>
          <a:lstStyle/>
          <a:p>
            <a:pPr algn="ctr"/>
            <a:r>
              <a:rPr lang="en-GB" altLang="en-US" sz="4000" b="1" dirty="0">
                <a:latin typeface="Arial" panose="020B0604020202020204" pitchFamily="34" charset="0"/>
                <a:cs typeface="Arial" panose="020B0604020202020204" pitchFamily="34" charset="0"/>
              </a:rPr>
              <a:t>Monitoring</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541866"/>
            <a:ext cx="9143999" cy="631613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11200" b="1" dirty="0">
                <a:latin typeface="Arial" panose="020B0604020202020204" pitchFamily="34" charset="0"/>
                <a:cs typeface="Arial" panose="020B0604020202020204" pitchFamily="34" charset="0"/>
              </a:rPr>
              <a:t>Hourly:</a:t>
            </a:r>
            <a:endParaRPr lang="en-GB" altLang="en-US" sz="11200" b="1"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Pulse</a:t>
            </a:r>
            <a:endParaRPr lang="en-GB" altLang="en-US" sz="9600" dirty="0">
              <a:latin typeface="Arial" panose="020B0604020202020204" pitchFamily="34" charset="0"/>
              <a:cs typeface="Arial" panose="020B0604020202020204" pitchFamily="34" charset="0"/>
            </a:endParaRPr>
          </a:p>
          <a:p>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BP</a:t>
            </a:r>
            <a:endParaRPr lang="en-GB" altLang="en-US" sz="9600" dirty="0">
              <a:latin typeface="Arial" panose="020B0604020202020204" pitchFamily="34" charset="0"/>
              <a:cs typeface="Arial" panose="020B0604020202020204" pitchFamily="34" charset="0"/>
            </a:endParaRPr>
          </a:p>
          <a:p>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RR </a:t>
            </a:r>
            <a:endParaRPr lang="en-GB" altLang="en-US" sz="9600" dirty="0">
              <a:latin typeface="Arial" panose="020B0604020202020204" pitchFamily="34" charset="0"/>
              <a:cs typeface="Arial" panose="020B0604020202020204" pitchFamily="34" charset="0"/>
            </a:endParaRPr>
          </a:p>
          <a:p>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Fluid input/output </a:t>
            </a:r>
            <a:endParaRPr lang="en-GB" altLang="en-US" sz="9600" dirty="0">
              <a:latin typeface="Arial" panose="020B0604020202020204" pitchFamily="34" charset="0"/>
              <a:cs typeface="Arial" panose="020B0604020202020204" pitchFamily="34" charset="0"/>
            </a:endParaRPr>
          </a:p>
          <a:p>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Capillary glucose</a:t>
            </a:r>
            <a:endParaRPr lang="en-GB" altLang="en-US" sz="9600" dirty="0">
              <a:latin typeface="Arial" panose="020B0604020202020204" pitchFamily="34" charset="0"/>
              <a:cs typeface="Arial" panose="020B0604020202020204" pitchFamily="34" charset="0"/>
            </a:endParaRPr>
          </a:p>
          <a:p>
            <a:pPr marL="0" indent="0">
              <a:buNone/>
            </a:pPr>
            <a:endParaRPr lang="en-GB" altLang="en-US" sz="12800" b="1" dirty="0">
              <a:latin typeface="Arial" panose="020B0604020202020204" pitchFamily="34" charset="0"/>
              <a:cs typeface="Arial" panose="020B0604020202020204" pitchFamily="34" charset="0"/>
            </a:endParaRPr>
          </a:p>
          <a:p>
            <a:pPr marL="0" indent="0">
              <a:buNone/>
            </a:pPr>
            <a:r>
              <a:rPr lang="en-GB" altLang="en-US" sz="11200" b="1" dirty="0">
                <a:latin typeface="Arial" panose="020B0604020202020204" pitchFamily="34" charset="0"/>
                <a:cs typeface="Arial" panose="020B0604020202020204" pitchFamily="34" charset="0"/>
              </a:rPr>
              <a:t>Four Hourly:</a:t>
            </a:r>
            <a:endParaRPr lang="en-GB" altLang="en-US" sz="112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Potassium</a:t>
            </a:r>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Bicarbonate</a:t>
            </a:r>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Urine dipstick for ketones </a:t>
            </a:r>
            <a:endParaRPr lang="en-GB" altLang="en-US" sz="96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a:off x="1753849" y="0"/>
            <a:ext cx="5246558" cy="6858000"/>
          </a:xfrm>
          <a:prstGeom prst="rect">
            <a:avLst/>
          </a:prstGeom>
        </p:spPr>
      </p:pic>
      <p:sp>
        <p:nvSpPr>
          <p:cNvPr id="3" name="Rectangle 2"/>
          <p:cNvSpPr txBox="1">
            <a:spLocks noChangeArrowheads="1"/>
          </p:cNvSpPr>
          <p:nvPr/>
        </p:nvSpPr>
        <p:spPr bwMode="auto">
          <a:xfrm>
            <a:off x="179882" y="5651292"/>
            <a:ext cx="7484373" cy="1206708"/>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1353330"/>
            <a:ext cx="9144000" cy="6029325"/>
          </a:xfrm>
        </p:spPr>
        <p:txBody>
          <a:bodyPr>
            <a:normAutofit/>
          </a:bodyPr>
          <a:lstStyle/>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Bicarbonate &lt;5 mmol/L</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pH (venous or arterial) &lt;7.0</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Glasgow coma scale &lt;10</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Systolic BP&lt;90 mmHg</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14840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Indications for admission to ICU</a:t>
            </a:r>
            <a:endParaRPr lang="en-GB" altLang="en-US" sz="4000" b="1" dirty="0">
              <a:latin typeface="Arial" panose="020B0604020202020204" pitchFamily="34" charset="0"/>
              <a:cs typeface="Arial" panose="020B0604020202020204" pitchFamily="34" charset="0"/>
            </a:endParaRPr>
          </a:p>
          <a:p>
            <a:pPr algn="ctr"/>
            <a:r>
              <a:rPr lang="en-GB" altLang="en-US" sz="2800" b="1" dirty="0">
                <a:latin typeface="Arial" panose="020B0604020202020204" pitchFamily="34" charset="0"/>
                <a:cs typeface="Arial" panose="020B0604020202020204" pitchFamily="34" charset="0"/>
              </a:rPr>
              <a:t>(dependent on available facilities) </a:t>
            </a:r>
            <a:endParaRPr lang="en-US"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IV fluids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828675"/>
            <a:ext cx="9143999" cy="602932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12800" dirty="0">
              <a:latin typeface="Arial" panose="020B0604020202020204" pitchFamily="34" charset="0"/>
              <a:cs typeface="Arial" panose="020B0604020202020204" pitchFamily="34" charset="0"/>
            </a:endParaRPr>
          </a:p>
          <a:p>
            <a:pPr marL="0" indent="0">
              <a:buNone/>
            </a:pPr>
            <a:r>
              <a:rPr lang="en-GB" altLang="en-US" sz="12800" dirty="0">
                <a:latin typeface="Arial" panose="020B0604020202020204" pitchFamily="34" charset="0"/>
                <a:cs typeface="Arial" panose="020B0604020202020204" pitchFamily="34" charset="0"/>
              </a:rPr>
              <a:t>Aims:</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Correct hypotension by restoring circulatory volume</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Clearance of ketone</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Correct electrolyte imbalance</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pPr marL="0" indent="0">
              <a:buNone/>
            </a:pPr>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IV fluids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828675"/>
            <a:ext cx="9143999" cy="602932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0.9% normal saline is the fluid of choice</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If normal saline is not available, Ringer’s lactate is an acceptable alternative</a:t>
            </a:r>
            <a:endParaRPr lang="en-GB" altLang="en-US" sz="12800" dirty="0">
              <a:latin typeface="Arial" panose="020B0604020202020204" pitchFamily="34" charset="0"/>
              <a:cs typeface="Arial" panose="020B0604020202020204" pitchFamily="34" charset="0"/>
            </a:endParaRPr>
          </a:p>
          <a:p>
            <a:pPr marL="0" indent="0">
              <a:buNone/>
            </a:pP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When glucose reaches 250 mg/dL, change to 10% dextrose</a:t>
            </a:r>
            <a:r>
              <a:rPr lang="en-GB" altLang="en-US" sz="14600" dirty="0">
                <a:latin typeface="Arial" panose="020B0604020202020204" pitchFamily="34" charset="0"/>
                <a:cs typeface="Arial" panose="020B0604020202020204" pitchFamily="34" charset="0"/>
              </a:rPr>
              <a:t> </a:t>
            </a:r>
            <a:endParaRPr lang="en-GB" altLang="en-US" sz="146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For euglycemic DKA: replacement fluid should be dextrose 10%</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pPr marL="0" indent="0">
              <a:buNone/>
            </a:pPr>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0" y="0"/>
          <a:ext cx="9144000" cy="5839299"/>
        </p:xfrm>
        <a:graphic>
          <a:graphicData uri="http://schemas.openxmlformats.org/drawingml/2006/table">
            <a:tbl>
              <a:tblPr firstRow="1" bandRow="1">
                <a:tableStyleId>{5C22544A-7EE6-4342-B048-85BDC9FD1C3A}</a:tableStyleId>
              </a:tblPr>
              <a:tblGrid>
                <a:gridCol w="2443397"/>
                <a:gridCol w="3357796"/>
                <a:gridCol w="3342807"/>
              </a:tblGrid>
              <a:tr h="2295774">
                <a:tc>
                  <a:txBody>
                    <a:bodyPr/>
                    <a:lstStyle/>
                    <a:p>
                      <a:r>
                        <a:rPr lang="en-US" sz="3600" dirty="0">
                          <a:latin typeface="Arial" panose="020B0604020202020204" pitchFamily="34" charset="0"/>
                          <a:cs typeface="Arial" panose="020B0604020202020204" pitchFamily="34" charset="0"/>
                        </a:rPr>
                        <a:t>Element</a:t>
                      </a:r>
                      <a:endParaRPr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0.9% sodium chloride (Normal saline)</a:t>
                      </a:r>
                      <a:endParaRPr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Ringer lactate (Hartmann’s solution)</a:t>
                      </a:r>
                      <a:endParaRPr sz="3600" dirty="0">
                        <a:latin typeface="Arial" panose="020B0604020202020204" pitchFamily="34" charset="0"/>
                        <a:cs typeface="Arial" panose="020B0604020202020204" pitchFamily="34" charset="0"/>
                      </a:endParaRPr>
                    </a:p>
                  </a:txBody>
                  <a:tcPr/>
                </a:tc>
              </a:tr>
              <a:tr h="701105">
                <a:tc>
                  <a:txBody>
                    <a:bodyPr/>
                    <a:lstStyle/>
                    <a:p>
                      <a:r>
                        <a:rPr lang="en-US" sz="3800" dirty="0">
                          <a:latin typeface="Arial" panose="020B0604020202020204" pitchFamily="34" charset="0"/>
                          <a:cs typeface="Arial" panose="020B0604020202020204" pitchFamily="34" charset="0"/>
                        </a:rPr>
                        <a:t>Sodium</a:t>
                      </a:r>
                      <a:endParaRPr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150</a:t>
                      </a:r>
                      <a:endParaRPr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131</a:t>
                      </a:r>
                      <a:endParaRPr sz="3800" dirty="0">
                        <a:latin typeface="Arial" panose="020B0604020202020204" pitchFamily="34" charset="0"/>
                        <a:cs typeface="Arial" panose="020B0604020202020204" pitchFamily="34" charset="0"/>
                      </a:endParaRPr>
                    </a:p>
                  </a:txBody>
                  <a:tcPr/>
                </a:tc>
              </a:tr>
              <a:tr h="701105">
                <a:tc>
                  <a:txBody>
                    <a:bodyPr/>
                    <a:lstStyle/>
                    <a:p>
                      <a:r>
                        <a:rPr lang="en-US" sz="3800" dirty="0">
                          <a:latin typeface="Arial" panose="020B0604020202020204" pitchFamily="34" charset="0"/>
                          <a:cs typeface="Arial" panose="020B0604020202020204" pitchFamily="34" charset="0"/>
                        </a:rPr>
                        <a:t>Chloride</a:t>
                      </a:r>
                      <a:endParaRPr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150</a:t>
                      </a:r>
                      <a:endParaRPr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111</a:t>
                      </a:r>
                      <a:endParaRPr sz="3800" dirty="0">
                        <a:latin typeface="Arial" panose="020B0604020202020204" pitchFamily="34" charset="0"/>
                        <a:cs typeface="Arial" panose="020B0604020202020204" pitchFamily="34" charset="0"/>
                      </a:endParaRPr>
                    </a:p>
                  </a:txBody>
                  <a:tcPr/>
                </a:tc>
              </a:tr>
              <a:tr h="739105">
                <a:tc>
                  <a:txBody>
                    <a:bodyPr/>
                    <a:lstStyle/>
                    <a:p>
                      <a:r>
                        <a:rPr lang="en-US" sz="3800" dirty="0">
                          <a:latin typeface="Arial" panose="020B0604020202020204" pitchFamily="34" charset="0"/>
                          <a:cs typeface="Arial" panose="020B0604020202020204" pitchFamily="34" charset="0"/>
                        </a:rPr>
                        <a:t>Potassium</a:t>
                      </a:r>
                      <a:endParaRPr lang="en-US"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0</a:t>
                      </a:r>
                      <a:endParaRPr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5</a:t>
                      </a:r>
                      <a:endParaRPr sz="3800" dirty="0">
                        <a:latin typeface="Arial" panose="020B0604020202020204" pitchFamily="34" charset="0"/>
                        <a:cs typeface="Arial" panose="020B0604020202020204" pitchFamily="34" charset="0"/>
                      </a:endParaRPr>
                    </a:p>
                  </a:txBody>
                  <a:tcPr/>
                </a:tc>
              </a:tr>
              <a:tr h="701105">
                <a:tc>
                  <a:txBody>
                    <a:bodyPr/>
                    <a:lstStyle/>
                    <a:p>
                      <a:r>
                        <a:rPr lang="en-US" sz="3800" dirty="0">
                          <a:latin typeface="Arial" panose="020B0604020202020204" pitchFamily="34" charset="0"/>
                          <a:cs typeface="Arial" panose="020B0604020202020204" pitchFamily="34" charset="0"/>
                        </a:rPr>
                        <a:t>Lactate</a:t>
                      </a:r>
                      <a:endParaRPr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0</a:t>
                      </a:r>
                      <a:endParaRPr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29</a:t>
                      </a:r>
                      <a:endParaRPr sz="3800" dirty="0">
                        <a:latin typeface="Arial" panose="020B0604020202020204" pitchFamily="34" charset="0"/>
                        <a:cs typeface="Arial" panose="020B0604020202020204" pitchFamily="34" charset="0"/>
                      </a:endParaRPr>
                    </a:p>
                  </a:txBody>
                  <a:tcPr/>
                </a:tc>
              </a:tr>
              <a:tr h="701105">
                <a:tc>
                  <a:txBody>
                    <a:bodyPr/>
                    <a:lstStyle/>
                    <a:p>
                      <a:r>
                        <a:rPr lang="en-US" sz="3800" dirty="0">
                          <a:latin typeface="Arial" panose="020B0604020202020204" pitchFamily="34" charset="0"/>
                          <a:cs typeface="Arial" panose="020B0604020202020204" pitchFamily="34" charset="0"/>
                        </a:rPr>
                        <a:t>Calcium</a:t>
                      </a:r>
                      <a:endParaRPr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0</a:t>
                      </a:r>
                      <a:endParaRPr sz="3800" dirty="0">
                        <a:latin typeface="Arial" panose="020B0604020202020204" pitchFamily="34" charset="0"/>
                        <a:cs typeface="Arial" panose="020B0604020202020204" pitchFamily="34" charset="0"/>
                      </a:endParaRPr>
                    </a:p>
                  </a:txBody>
                  <a:tcPr/>
                </a:tc>
                <a:tc>
                  <a:txBody>
                    <a:bodyPr/>
                    <a:lstStyle/>
                    <a:p>
                      <a:r>
                        <a:rPr lang="en-US" sz="3800" dirty="0">
                          <a:latin typeface="Arial" panose="020B0604020202020204" pitchFamily="34" charset="0"/>
                          <a:cs typeface="Arial" panose="020B0604020202020204" pitchFamily="34" charset="0"/>
                        </a:rPr>
                        <a:t>2</a:t>
                      </a:r>
                      <a:endParaRPr sz="3800" dirty="0">
                        <a:latin typeface="Arial" panose="020B0604020202020204" pitchFamily="34" charset="0"/>
                        <a:cs typeface="Arial" panose="020B0604020202020204" pitchFamily="34" charset="0"/>
                      </a:endParaRPr>
                    </a:p>
                  </a:txBody>
                  <a:tcPr/>
                </a:tc>
              </a:tr>
            </a:tbl>
          </a:graphicData>
        </a:graphic>
      </p:graphicFrame>
      <p:sp>
        <p:nvSpPr>
          <p:cNvPr id="7" name="Title 1"/>
          <p:cNvSpPr txBox="1"/>
          <p:nvPr/>
        </p:nvSpPr>
        <p:spPr>
          <a:xfrm>
            <a:off x="0" y="6412971"/>
            <a:ext cx="9144000" cy="44502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ltLang="en-US" sz="4000" dirty="0">
                <a:latin typeface="Arial" panose="020B0604020202020204" pitchFamily="34" charset="0"/>
                <a:cs typeface="Arial" panose="020B0604020202020204" pitchFamily="34" charset="0"/>
              </a:rPr>
              <a:t>Source: BNF</a:t>
            </a:r>
            <a:endParaRPr lang="en-US" altLang="en-US" sz="4000" dirty="0">
              <a:latin typeface="Arial" panose="020B0604020202020204" pitchFamily="34" charset="0"/>
              <a:cs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IV fluids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828675"/>
            <a:ext cx="9143999" cy="44502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graphicFrame>
        <p:nvGraphicFramePr>
          <p:cNvPr id="5" name="Table 4"/>
          <p:cNvGraphicFramePr>
            <a:graphicFrameLocks noGrp="1"/>
          </p:cNvGraphicFramePr>
          <p:nvPr/>
        </p:nvGraphicFramePr>
        <p:xfrm>
          <a:off x="0" y="2008771"/>
          <a:ext cx="9143999" cy="4849229"/>
        </p:xfrm>
        <a:graphic>
          <a:graphicData uri="http://schemas.openxmlformats.org/drawingml/2006/table">
            <a:tbl>
              <a:tblPr firstRow="1" bandRow="1">
                <a:tableStyleId>{5C22544A-7EE6-4342-B048-85BDC9FD1C3A}</a:tableStyleId>
              </a:tblPr>
              <a:tblGrid>
                <a:gridCol w="5657851"/>
                <a:gridCol w="3486148"/>
              </a:tblGrid>
              <a:tr h="1038556">
                <a:tc>
                  <a:txBody>
                    <a:bodyPr/>
                    <a:lstStyle/>
                    <a:p>
                      <a:r>
                        <a:rPr lang="en-US" sz="3200" dirty="0">
                          <a:latin typeface="Arial" panose="020B0604020202020204" pitchFamily="34" charset="0"/>
                          <a:cs typeface="Arial" panose="020B0604020202020204" pitchFamily="34" charset="0"/>
                        </a:rPr>
                        <a:t>Element</a:t>
                      </a:r>
                      <a:endParaRPr lang="en-US" sz="3200" dirty="0">
                        <a:latin typeface="Arial" panose="020B0604020202020204" pitchFamily="34" charset="0"/>
                        <a:cs typeface="Arial" panose="020B0604020202020204" pitchFamily="34" charset="0"/>
                      </a:endParaRPr>
                    </a:p>
                    <a:p>
                      <a:endParaRPr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Rate ml/hour</a:t>
                      </a:r>
                      <a:endParaRPr sz="3200" dirty="0">
                        <a:latin typeface="Arial" panose="020B0604020202020204" pitchFamily="34" charset="0"/>
                        <a:cs typeface="Arial" panose="020B0604020202020204" pitchFamily="34" charset="0"/>
                      </a:endParaRPr>
                    </a:p>
                  </a:txBody>
                  <a:tcPr/>
                </a:tc>
              </a:tr>
              <a:tr h="642759">
                <a:tc>
                  <a:txBody>
                    <a:bodyPr/>
                    <a:lstStyle/>
                    <a:p>
                      <a:r>
                        <a:rPr lang="en-US" sz="2400" dirty="0">
                          <a:latin typeface="Arial" panose="020B0604020202020204" pitchFamily="34" charset="0"/>
                          <a:cs typeface="Arial" panose="020B0604020202020204" pitchFamily="34" charset="0"/>
                        </a:rPr>
                        <a:t>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1 hour</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1000</a:t>
                      </a:r>
                      <a:endParaRPr sz="2400" dirty="0">
                        <a:latin typeface="Arial" panose="020B0604020202020204" pitchFamily="34" charset="0"/>
                        <a:cs typeface="Arial" panose="020B0604020202020204" pitchFamily="34" charset="0"/>
                      </a:endParaRPr>
                    </a:p>
                  </a:txBody>
                  <a:tcPr/>
                </a:tc>
              </a:tr>
              <a:tr h="801172">
                <a:tc>
                  <a:txBody>
                    <a:bodyPr/>
                    <a:lstStyle/>
                    <a:p>
                      <a:r>
                        <a:rPr lang="en-US" sz="2400" dirty="0">
                          <a:latin typeface="Arial" panose="020B0604020202020204" pitchFamily="34" charset="0"/>
                          <a:cs typeface="Arial" panose="020B0604020202020204" pitchFamily="34" charset="0"/>
                        </a:rPr>
                        <a:t>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2 hours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500</a:t>
                      </a:r>
                      <a:endParaRPr sz="2400" dirty="0">
                        <a:latin typeface="Arial" panose="020B0604020202020204" pitchFamily="34" charset="0"/>
                        <a:cs typeface="Arial" panose="020B0604020202020204" pitchFamily="34" charset="0"/>
                      </a:endParaRPr>
                    </a:p>
                  </a:txBody>
                  <a:tcPr/>
                </a:tc>
              </a:tr>
              <a:tr h="670790">
                <a:tc>
                  <a:txBody>
                    <a:bodyPr/>
                    <a:lstStyle/>
                    <a:p>
                      <a:r>
                        <a:rPr lang="en-US" sz="24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2 hours</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500</a:t>
                      </a:r>
                      <a:endParaRPr sz="2400" dirty="0">
                        <a:latin typeface="Arial" panose="020B0604020202020204" pitchFamily="34" charset="0"/>
                        <a:cs typeface="Arial" panose="020B0604020202020204" pitchFamily="34" charset="0"/>
                      </a:endParaRPr>
                    </a:p>
                  </a:txBody>
                  <a:tcPr/>
                </a:tc>
              </a:tr>
              <a:tr h="801172">
                <a:tc>
                  <a:txBody>
                    <a:bodyPr/>
                    <a:lstStyle/>
                    <a:p>
                      <a:r>
                        <a:rPr lang="en-US" sz="2400" dirty="0">
                          <a:latin typeface="Arial" panose="020B0604020202020204" pitchFamily="34" charset="0"/>
                          <a:cs typeface="Arial" panose="020B0604020202020204" pitchFamily="34" charset="0"/>
                        </a:rPr>
                        <a:t>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4 hours</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250</a:t>
                      </a:r>
                      <a:endParaRPr lang="en-US" sz="2400" dirty="0">
                        <a:latin typeface="Arial" panose="020B0604020202020204" pitchFamily="34" charset="0"/>
                        <a:cs typeface="Arial" panose="020B0604020202020204" pitchFamily="34" charset="0"/>
                      </a:endParaRPr>
                    </a:p>
                    <a:p>
                      <a:endParaRPr sz="2400" dirty="0">
                        <a:latin typeface="Arial" panose="020B0604020202020204" pitchFamily="34" charset="0"/>
                        <a:cs typeface="Arial" panose="020B0604020202020204" pitchFamily="34" charset="0"/>
                      </a:endParaRPr>
                    </a:p>
                  </a:txBody>
                  <a:tcPr/>
                </a:tc>
              </a:tr>
              <a:tr h="80117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5</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4 hours</a:t>
                      </a:r>
                      <a:endParaRPr lang="en-US" sz="2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250</a:t>
                      </a:r>
                      <a:endParaRPr sz="2400" dirty="0">
                        <a:latin typeface="Arial" panose="020B0604020202020204" pitchFamily="34" charset="0"/>
                        <a:cs typeface="Arial" panose="020B0604020202020204" pitchFamily="34" charset="0"/>
                      </a:endParaRPr>
                    </a:p>
                  </a:txBody>
                  <a:tcPr/>
                </a:tc>
              </a:tr>
            </a:tbl>
          </a:graphicData>
        </a:graphic>
      </p:graphicFrame>
      <p:sp>
        <p:nvSpPr>
          <p:cNvPr id="7" name="Title 1"/>
          <p:cNvSpPr txBox="1"/>
          <p:nvPr/>
        </p:nvSpPr>
        <p:spPr>
          <a:xfrm>
            <a:off x="-1" y="859366"/>
            <a:ext cx="9144000" cy="1149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dirty="0">
                <a:latin typeface="Arial" panose="020B0604020202020204" pitchFamily="34" charset="0"/>
                <a:cs typeface="Arial" panose="020B0604020202020204" pitchFamily="34" charset="0"/>
              </a:rPr>
              <a:t>Suggested guide for rate of IV saline infusion for most patients with DKA</a:t>
            </a:r>
            <a:endParaRPr lang="en-US"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IV fluids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828675"/>
            <a:ext cx="9143999" cy="44502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graphicFrame>
        <p:nvGraphicFramePr>
          <p:cNvPr id="5" name="Table 4"/>
          <p:cNvGraphicFramePr>
            <a:graphicFrameLocks noGrp="1"/>
          </p:cNvGraphicFramePr>
          <p:nvPr/>
        </p:nvGraphicFramePr>
        <p:xfrm>
          <a:off x="0" y="2008771"/>
          <a:ext cx="9143999" cy="4849229"/>
        </p:xfrm>
        <a:graphic>
          <a:graphicData uri="http://schemas.openxmlformats.org/drawingml/2006/table">
            <a:tbl>
              <a:tblPr firstRow="1" bandRow="1">
                <a:tableStyleId>{5C22544A-7EE6-4342-B048-85BDC9FD1C3A}</a:tableStyleId>
              </a:tblPr>
              <a:tblGrid>
                <a:gridCol w="5657851"/>
                <a:gridCol w="3486148"/>
              </a:tblGrid>
              <a:tr h="1038556">
                <a:tc>
                  <a:txBody>
                    <a:bodyPr/>
                    <a:lstStyle/>
                    <a:p>
                      <a:r>
                        <a:rPr lang="en-US" sz="3200" dirty="0">
                          <a:latin typeface="Arial" panose="020B0604020202020204" pitchFamily="34" charset="0"/>
                          <a:cs typeface="Arial" panose="020B0604020202020204" pitchFamily="34" charset="0"/>
                        </a:rPr>
                        <a:t>Element</a:t>
                      </a:r>
                      <a:endParaRPr lang="en-US" sz="3200" dirty="0">
                        <a:latin typeface="Arial" panose="020B0604020202020204" pitchFamily="34" charset="0"/>
                        <a:cs typeface="Arial" panose="020B0604020202020204" pitchFamily="34" charset="0"/>
                      </a:endParaRPr>
                    </a:p>
                    <a:p>
                      <a:endParaRPr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Rate ml/hour</a:t>
                      </a:r>
                      <a:endParaRPr sz="3200" dirty="0">
                        <a:latin typeface="Arial" panose="020B0604020202020204" pitchFamily="34" charset="0"/>
                        <a:cs typeface="Arial" panose="020B0604020202020204" pitchFamily="34" charset="0"/>
                      </a:endParaRPr>
                    </a:p>
                  </a:txBody>
                  <a:tcPr/>
                </a:tc>
              </a:tr>
              <a:tr h="642759">
                <a:tc>
                  <a:txBody>
                    <a:bodyPr/>
                    <a:lstStyle/>
                    <a:p>
                      <a:r>
                        <a:rPr lang="en-US" sz="2400" dirty="0">
                          <a:latin typeface="Arial" panose="020B0604020202020204" pitchFamily="34" charset="0"/>
                          <a:cs typeface="Arial" panose="020B0604020202020204" pitchFamily="34" charset="0"/>
                        </a:rPr>
                        <a:t>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1 hour</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1000</a:t>
                      </a:r>
                      <a:endParaRPr sz="2400" dirty="0">
                        <a:latin typeface="Arial" panose="020B0604020202020204" pitchFamily="34" charset="0"/>
                        <a:cs typeface="Arial" panose="020B0604020202020204" pitchFamily="34" charset="0"/>
                      </a:endParaRPr>
                    </a:p>
                  </a:txBody>
                  <a:tcPr/>
                </a:tc>
              </a:tr>
              <a:tr h="801172">
                <a:tc>
                  <a:txBody>
                    <a:bodyPr/>
                    <a:lstStyle/>
                    <a:p>
                      <a:r>
                        <a:rPr lang="en-US" sz="2400" dirty="0">
                          <a:latin typeface="Arial" panose="020B0604020202020204" pitchFamily="34" charset="0"/>
                          <a:cs typeface="Arial" panose="020B0604020202020204" pitchFamily="34" charset="0"/>
                        </a:rPr>
                        <a:t>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2 hours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500</a:t>
                      </a:r>
                      <a:endParaRPr sz="2400" dirty="0">
                        <a:latin typeface="Arial" panose="020B0604020202020204" pitchFamily="34" charset="0"/>
                        <a:cs typeface="Arial" panose="020B0604020202020204" pitchFamily="34" charset="0"/>
                      </a:endParaRPr>
                    </a:p>
                  </a:txBody>
                  <a:tcPr/>
                </a:tc>
              </a:tr>
              <a:tr h="670790">
                <a:tc>
                  <a:txBody>
                    <a:bodyPr/>
                    <a:lstStyle/>
                    <a:p>
                      <a:r>
                        <a:rPr lang="en-US" sz="24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2 hours</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500</a:t>
                      </a:r>
                      <a:endParaRPr sz="2400" dirty="0">
                        <a:latin typeface="Arial" panose="020B0604020202020204" pitchFamily="34" charset="0"/>
                        <a:cs typeface="Arial" panose="020B0604020202020204" pitchFamily="34" charset="0"/>
                      </a:endParaRPr>
                    </a:p>
                  </a:txBody>
                  <a:tcPr/>
                </a:tc>
              </a:tr>
              <a:tr h="801172">
                <a:tc>
                  <a:txBody>
                    <a:bodyPr/>
                    <a:lstStyle/>
                    <a:p>
                      <a:r>
                        <a:rPr lang="en-US" sz="2400" dirty="0">
                          <a:latin typeface="Arial" panose="020B0604020202020204" pitchFamily="34" charset="0"/>
                          <a:cs typeface="Arial" panose="020B0604020202020204" pitchFamily="34" charset="0"/>
                        </a:rPr>
                        <a:t>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4 hours</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250</a:t>
                      </a:r>
                      <a:endParaRPr lang="en-US" sz="2400" dirty="0">
                        <a:latin typeface="Arial" panose="020B0604020202020204" pitchFamily="34" charset="0"/>
                        <a:cs typeface="Arial" panose="020B0604020202020204" pitchFamily="34" charset="0"/>
                      </a:endParaRPr>
                    </a:p>
                    <a:p>
                      <a:endParaRPr sz="2400" dirty="0">
                        <a:latin typeface="Arial" panose="020B0604020202020204" pitchFamily="34" charset="0"/>
                        <a:cs typeface="Arial" panose="020B0604020202020204" pitchFamily="34" charset="0"/>
                      </a:endParaRPr>
                    </a:p>
                  </a:txBody>
                  <a:tcPr/>
                </a:tc>
              </a:tr>
              <a:tr h="80117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5</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4 hours</a:t>
                      </a:r>
                      <a:endParaRPr lang="en-US" sz="2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250</a:t>
                      </a:r>
                      <a:endParaRPr sz="2400" dirty="0">
                        <a:latin typeface="Arial" panose="020B0604020202020204" pitchFamily="34" charset="0"/>
                        <a:cs typeface="Arial" panose="020B0604020202020204" pitchFamily="34" charset="0"/>
                      </a:endParaRPr>
                    </a:p>
                  </a:txBody>
                  <a:tcPr/>
                </a:tc>
              </a:tr>
            </a:tbl>
          </a:graphicData>
        </a:graphic>
      </p:graphicFrame>
      <p:sp>
        <p:nvSpPr>
          <p:cNvPr id="7" name="Title 1"/>
          <p:cNvSpPr txBox="1"/>
          <p:nvPr/>
        </p:nvSpPr>
        <p:spPr>
          <a:xfrm>
            <a:off x="-1" y="859366"/>
            <a:ext cx="9144000" cy="1149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dirty="0">
                <a:latin typeface="Arial" panose="020B0604020202020204" pitchFamily="34" charset="0"/>
                <a:cs typeface="Arial" panose="020B0604020202020204" pitchFamily="34" charset="0"/>
              </a:rPr>
              <a:t>Suggested guide for rate of IV saline infusion for most patients with DKA</a:t>
            </a:r>
            <a:endParaRPr lang="en-US" altLang="en-US" sz="3200" dirty="0">
              <a:latin typeface="Arial" panose="020B0604020202020204" pitchFamily="34" charset="0"/>
              <a:cs typeface="Arial" panose="020B0604020202020204" pitchFamily="34" charset="0"/>
            </a:endParaRPr>
          </a:p>
        </p:txBody>
      </p:sp>
      <p:sp>
        <p:nvSpPr>
          <p:cNvPr id="8" name="Rectangle 7"/>
          <p:cNvSpPr/>
          <p:nvPr/>
        </p:nvSpPr>
        <p:spPr>
          <a:xfrm>
            <a:off x="1928813" y="3731653"/>
            <a:ext cx="6000750" cy="1754326"/>
          </a:xfrm>
          <a:prstGeom prst="rect">
            <a:avLst/>
          </a:prstGeom>
          <a:solidFill>
            <a:schemeClr val="accent3">
              <a:lumMod val="95000"/>
              <a:alpha val="0"/>
            </a:schemeClr>
          </a:solidFill>
          <a:ln>
            <a:solidFill>
              <a:srgbClr val="FF0000"/>
            </a:solidFill>
          </a:ln>
        </p:spPr>
        <p:txBody>
          <a:bodyPr wrap="square">
            <a:spAutoFit/>
          </a:bodyPr>
          <a:lstStyle/>
          <a:p>
            <a:pPr marL="342900" indent="-342900" algn="ctr">
              <a:spcBef>
                <a:spcPct val="20000"/>
              </a:spcBef>
              <a:defRPr/>
            </a:pPr>
            <a:r>
              <a:rPr lang="en-US" sz="5400" b="1" kern="0" dirty="0">
                <a:solidFill>
                  <a:srgbClr val="FF0000"/>
                </a:solidFill>
                <a:latin typeface="Arial" panose="020B0604020202020204"/>
              </a:rPr>
              <a:t>5 </a:t>
            </a:r>
            <a:r>
              <a:rPr lang="en-US" sz="5400" b="1" kern="0" dirty="0" err="1">
                <a:solidFill>
                  <a:srgbClr val="FF0000"/>
                </a:solidFill>
                <a:latin typeface="Arial" panose="020B0604020202020204"/>
              </a:rPr>
              <a:t>litres</a:t>
            </a:r>
            <a:r>
              <a:rPr lang="en-US" sz="5400" b="1" kern="0" dirty="0">
                <a:solidFill>
                  <a:srgbClr val="FF0000"/>
                </a:solidFill>
                <a:latin typeface="Arial" panose="020B0604020202020204"/>
              </a:rPr>
              <a:t> over first 13 hours</a:t>
            </a:r>
            <a:endParaRPr lang="en-US" sz="5400" b="1" kern="0" dirty="0">
              <a:solidFill>
                <a:srgbClr val="FF0000"/>
              </a:solidFill>
              <a:latin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767393"/>
            <a:ext cx="9144000" cy="3323214"/>
          </a:xfrm>
          <a:prstGeom prst="rect">
            <a:avLst/>
          </a:prstGeom>
        </p:spPr>
      </p:pic>
      <p:pic>
        <p:nvPicPr>
          <p:cNvPr id="3" name="Picture 2"/>
          <p:cNvPicPr>
            <a:picLocks noChangeAspect="1"/>
          </p:cNvPicPr>
          <p:nvPr/>
        </p:nvPicPr>
        <p:blipFill>
          <a:blip r:embed="rId2"/>
          <a:stretch>
            <a:fillRect/>
          </a:stretch>
        </p:blipFill>
        <p:spPr>
          <a:xfrm>
            <a:off x="5704485" y="6253292"/>
            <a:ext cx="2934189" cy="372359"/>
          </a:xfrm>
          <a:prstGeom prst="rect">
            <a:avLst/>
          </a:prstGeom>
        </p:spPr>
      </p:pic>
      <p:sp>
        <p:nvSpPr>
          <p:cNvPr id="4" name="Rectangle 2"/>
          <p:cNvSpPr txBox="1">
            <a:spLocks noChangeArrowheads="1"/>
          </p:cNvSpPr>
          <p:nvPr/>
        </p:nvSpPr>
        <p:spPr bwMode="auto">
          <a:xfrm>
            <a:off x="0" y="1903751"/>
            <a:ext cx="643704" cy="268172"/>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5" name="Rectangle 2"/>
          <p:cNvSpPr txBox="1">
            <a:spLocks noChangeArrowheads="1"/>
          </p:cNvSpPr>
          <p:nvPr/>
        </p:nvSpPr>
        <p:spPr bwMode="auto">
          <a:xfrm>
            <a:off x="0" y="4811843"/>
            <a:ext cx="9143999" cy="824457"/>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6" name="TextBox 5"/>
          <p:cNvSpPr txBox="1"/>
          <p:nvPr/>
        </p:nvSpPr>
        <p:spPr>
          <a:xfrm>
            <a:off x="3597639" y="884420"/>
            <a:ext cx="184731" cy="369332"/>
          </a:xfrm>
          <a:prstGeom prst="rect">
            <a:avLst/>
          </a:prstGeom>
          <a:noFill/>
        </p:spPr>
        <p:txBody>
          <a:bodyPr wrap="none" rtlCol="0">
            <a:spAutoFit/>
          </a:bodyPr>
          <a:lstStyle/>
          <a:p>
            <a:endParaRPr dirty="0"/>
          </a:p>
        </p:txBody>
      </p:sp>
      <p:pic>
        <p:nvPicPr>
          <p:cNvPr id="7" name="Picture 6"/>
          <p:cNvPicPr>
            <a:picLocks noChangeAspect="1"/>
          </p:cNvPicPr>
          <p:nvPr/>
        </p:nvPicPr>
        <p:blipFill>
          <a:blip r:embed="rId3"/>
          <a:stretch>
            <a:fillRect/>
          </a:stretch>
        </p:blipFill>
        <p:spPr>
          <a:xfrm>
            <a:off x="-1" y="209020"/>
            <a:ext cx="9144000" cy="119406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IV fluids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349114"/>
            <a:ext cx="4129088" cy="48720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2800" dirty="0">
                <a:latin typeface="Arial" panose="020B0604020202020204" pitchFamily="34" charset="0"/>
                <a:cs typeface="Arial" panose="020B0604020202020204" pitchFamily="34" charset="0"/>
              </a:rPr>
              <a:t>If systolic BP &lt;90 mmHg, give 500 ml saline over 10-15 minutes</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Repeat if systolic BP still &lt;90 mmHg</a:t>
            </a:r>
            <a:endParaRPr lang="en-GB" altLang="en-US" sz="12800" dirty="0">
              <a:latin typeface="Arial" panose="020B0604020202020204" pitchFamily="34" charset="0"/>
              <a:cs typeface="Arial" panose="020B0604020202020204" pitchFamily="34" charset="0"/>
            </a:endParaRPr>
          </a:p>
          <a:p>
            <a:pPr marL="0" indent="0">
              <a:buNone/>
            </a:pPr>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IV fluids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349114"/>
            <a:ext cx="4129088" cy="48720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2800" dirty="0">
                <a:latin typeface="Arial" panose="020B0604020202020204" pitchFamily="34" charset="0"/>
                <a:cs typeface="Arial" panose="020B0604020202020204" pitchFamily="34" charset="0"/>
              </a:rPr>
              <a:t>If systolic BP &lt;90 mmHg, give 500 ml saline over 10-15 minutes</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Repeat if systolic BP still &lt;90 mmHg</a:t>
            </a:r>
            <a:endParaRPr lang="en-GB" altLang="en-US" sz="12800" dirty="0">
              <a:latin typeface="Arial" panose="020B0604020202020204" pitchFamily="34" charset="0"/>
              <a:cs typeface="Arial" panose="020B0604020202020204" pitchFamily="34" charset="0"/>
            </a:endParaRPr>
          </a:p>
          <a:p>
            <a:pPr marL="0" indent="0">
              <a:buNone/>
            </a:pPr>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sp>
        <p:nvSpPr>
          <p:cNvPr id="8" name="Content Placeholder 2"/>
          <p:cNvSpPr txBox="1"/>
          <p:nvPr/>
        </p:nvSpPr>
        <p:spPr>
          <a:xfrm>
            <a:off x="5014914" y="1340915"/>
            <a:ext cx="4129088" cy="48720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12800" dirty="0">
                <a:latin typeface="Arial" panose="020B0604020202020204" pitchFamily="34" charset="0"/>
                <a:cs typeface="Arial" panose="020B0604020202020204" pitchFamily="34" charset="0"/>
              </a:rPr>
              <a:t>Slower rates of infusion in:</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18-25 years</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&gt;70 years</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Pregnant ladies</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Cardiac or renal failure </a:t>
            </a:r>
            <a:endParaRPr lang="en-GB" altLang="en-US" sz="12800" dirty="0">
              <a:latin typeface="Arial" panose="020B0604020202020204" pitchFamily="34" charset="0"/>
              <a:cs typeface="Arial" panose="020B0604020202020204" pitchFamily="34" charset="0"/>
            </a:endParaRPr>
          </a:p>
          <a:p>
            <a:pPr marL="0" indent="0">
              <a:buNone/>
            </a:pPr>
            <a:endParaRPr lang="en-GB" altLang="en-US" sz="12800" dirty="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Potassium replacement</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70021"/>
            <a:ext cx="9143999" cy="4872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err="1">
                <a:latin typeface="Arial" panose="020B0604020202020204" pitchFamily="34" charset="0"/>
                <a:cs typeface="Arial" panose="020B0604020202020204" pitchFamily="34" charset="0"/>
              </a:rPr>
              <a:t>Hypokalemia</a:t>
            </a:r>
            <a:r>
              <a:rPr lang="en-GB" altLang="en-US" dirty="0">
                <a:latin typeface="Arial" panose="020B0604020202020204" pitchFamily="34" charset="0"/>
                <a:cs typeface="Arial" panose="020B0604020202020204" pitchFamily="34" charset="0"/>
              </a:rPr>
              <a:t> may cause cardiac arrhythmias</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In spite of potassium deficit, serum potassium on admission is usually normal</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Aim to maintain potassium 4-5 mmol/L</a:t>
            </a:r>
            <a:endParaRPr lang="en-GB" altLang="en-US"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endParaRPr lang="en-GB" altLang="en-US" sz="3200" dirty="0"/>
          </a:p>
          <a:p>
            <a:pPr marL="0" indent="0">
              <a:buNone/>
            </a:pPr>
            <a:r>
              <a:rPr lang="en-GB" altLang="en-US" sz="3200" dirty="0"/>
              <a:t> </a:t>
            </a:r>
            <a:endParaRPr lang="en-GB" altLang="en-U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Potassium replacement</a:t>
            </a:r>
            <a:endParaRPr lang="en-US" altLang="en-US" sz="4000" dirty="0">
              <a:latin typeface="Arial" panose="020B0604020202020204" pitchFamily="34" charset="0"/>
              <a:cs typeface="Arial" panose="020B0604020202020204" pitchFamily="34" charset="0"/>
            </a:endParaRPr>
          </a:p>
        </p:txBody>
      </p:sp>
      <p:sp>
        <p:nvSpPr>
          <p:cNvPr id="5" name="Content Placeholder 2"/>
          <p:cNvSpPr txBox="1"/>
          <p:nvPr/>
        </p:nvSpPr>
        <p:spPr>
          <a:xfrm>
            <a:off x="-2" y="727960"/>
            <a:ext cx="9143999" cy="828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3200" dirty="0">
                <a:latin typeface="Arial" panose="020B0604020202020204" pitchFamily="34" charset="0"/>
                <a:cs typeface="Arial" panose="020B0604020202020204" pitchFamily="34" charset="0"/>
              </a:rPr>
              <a:t>If plasma potassium result available quickly on admission, follow table below:</a:t>
            </a:r>
            <a:endParaRPr lang="en-GB" altLang="en-US" sz="3200" dirty="0">
              <a:latin typeface="Arial" panose="020B0604020202020204" pitchFamily="34" charset="0"/>
              <a:cs typeface="Arial" panose="020B0604020202020204" pitchFamily="34" charset="0"/>
            </a:endParaRPr>
          </a:p>
        </p:txBody>
      </p:sp>
      <p:graphicFrame>
        <p:nvGraphicFramePr>
          <p:cNvPr id="9" name="Table 2"/>
          <p:cNvGraphicFramePr>
            <a:graphicFrameLocks noGrp="1"/>
          </p:cNvGraphicFramePr>
          <p:nvPr/>
        </p:nvGraphicFramePr>
        <p:xfrm>
          <a:off x="-3" y="1676648"/>
          <a:ext cx="9143999" cy="5181353"/>
        </p:xfrm>
        <a:graphic>
          <a:graphicData uri="http://schemas.openxmlformats.org/drawingml/2006/table">
            <a:tbl>
              <a:tblPr firstRow="1" bandRow="1">
                <a:tableStyleId>{5C22544A-7EE6-4342-B048-85BDC9FD1C3A}</a:tableStyleId>
              </a:tblPr>
              <a:tblGrid>
                <a:gridCol w="3214688"/>
                <a:gridCol w="5929311"/>
              </a:tblGrid>
              <a:tr h="892572">
                <a:tc>
                  <a:txBody>
                    <a:bodyPr/>
                    <a:lstStyle/>
                    <a:p>
                      <a:r>
                        <a:rPr lang="en-US" sz="2800" dirty="0">
                          <a:latin typeface="Arial" panose="020B0604020202020204" pitchFamily="34" charset="0"/>
                          <a:cs typeface="Arial" panose="020B0604020202020204" pitchFamily="34" charset="0"/>
                        </a:rPr>
                        <a:t>Serum potassium</a:t>
                      </a:r>
                      <a:endParaRPr lang="en-US" sz="2800"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Potassium chloride/</a:t>
                      </a:r>
                      <a:r>
                        <a:rPr lang="en-US" sz="2800" dirty="0" err="1">
                          <a:latin typeface="Arial" panose="020B0604020202020204" pitchFamily="34" charset="0"/>
                          <a:cs typeface="Arial" panose="020B0604020202020204" pitchFamily="34" charset="0"/>
                        </a:rPr>
                        <a:t>litre</a:t>
                      </a:r>
                      <a:r>
                        <a:rPr lang="en-US" sz="2800" dirty="0">
                          <a:latin typeface="Arial" panose="020B0604020202020204" pitchFamily="34" charset="0"/>
                          <a:cs typeface="Arial" panose="020B0604020202020204" pitchFamily="34" charset="0"/>
                        </a:rPr>
                        <a:t> fluid</a:t>
                      </a:r>
                      <a:endParaRPr sz="2800" dirty="0">
                        <a:latin typeface="Arial" panose="020B0604020202020204" pitchFamily="34" charset="0"/>
                        <a:cs typeface="Arial" panose="020B0604020202020204" pitchFamily="34" charset="0"/>
                      </a:endParaRPr>
                    </a:p>
                  </a:txBody>
                  <a:tcPr/>
                </a:tc>
              </a:tr>
              <a:tr h="108867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600" dirty="0">
                          <a:latin typeface="Arial" panose="020B0604020202020204" pitchFamily="34" charset="0"/>
                          <a:cs typeface="Arial" panose="020B0604020202020204" pitchFamily="34" charset="0"/>
                        </a:rPr>
                        <a:t>&gt; 5.5 mmol/L</a:t>
                      </a:r>
                      <a:endParaRPr lang="en-US"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Give saline with no added </a:t>
                      </a:r>
                      <a:r>
                        <a:rPr lang="en-US" sz="2600" dirty="0" err="1">
                          <a:latin typeface="Arial" panose="020B0604020202020204" pitchFamily="34" charset="0"/>
                          <a:cs typeface="Arial" panose="020B0604020202020204" pitchFamily="34" charset="0"/>
                        </a:rPr>
                        <a:t>KCl</a:t>
                      </a:r>
                      <a:endParaRPr sz="2600" dirty="0">
                        <a:latin typeface="Arial" panose="020B0604020202020204" pitchFamily="34" charset="0"/>
                        <a:cs typeface="Arial" panose="020B0604020202020204" pitchFamily="34" charset="0"/>
                      </a:endParaRPr>
                    </a:p>
                  </a:txBody>
                  <a:tcPr/>
                </a:tc>
              </a:tr>
              <a:tr h="964753">
                <a:tc>
                  <a:txBody>
                    <a:bodyPr/>
                    <a:lstStyle/>
                    <a:p>
                      <a:r>
                        <a:rPr lang="en-US" sz="2600" dirty="0">
                          <a:latin typeface="Arial" panose="020B0604020202020204" pitchFamily="34" charset="0"/>
                          <a:cs typeface="Arial" panose="020B0604020202020204" pitchFamily="34" charset="0"/>
                        </a:rPr>
                        <a:t>3.3  - 5.5 mmol/L</a:t>
                      </a:r>
                      <a:endParaRPr lang="en-US" sz="2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en-US" sz="2600" dirty="0">
                          <a:latin typeface="Arial" panose="020B0604020202020204" pitchFamily="34" charset="0"/>
                          <a:cs typeface="Arial" panose="020B0604020202020204" pitchFamily="34" charset="0"/>
                        </a:rPr>
                        <a:t>Add </a:t>
                      </a:r>
                      <a:r>
                        <a:rPr lang="en-GB" altLang="en-US" sz="2600" dirty="0" err="1">
                          <a:latin typeface="Arial" panose="020B0604020202020204" pitchFamily="34" charset="0"/>
                          <a:cs typeface="Arial" panose="020B0604020202020204" pitchFamily="34" charset="0"/>
                        </a:rPr>
                        <a:t>KCl</a:t>
                      </a:r>
                      <a:r>
                        <a:rPr lang="en-GB" altLang="en-US" sz="2600" dirty="0">
                          <a:latin typeface="Arial" panose="020B0604020202020204" pitchFamily="34" charset="0"/>
                          <a:cs typeface="Arial" panose="020B0604020202020204" pitchFamily="34" charset="0"/>
                        </a:rPr>
                        <a:t> 20 mmol to each 500 ml bag of saline</a:t>
                      </a:r>
                      <a:endParaRPr lang="en-GB" altLang="en-US" sz="2600" dirty="0">
                        <a:latin typeface="Arial" panose="020B0604020202020204" pitchFamily="34" charset="0"/>
                        <a:cs typeface="Arial" panose="020B0604020202020204" pitchFamily="34" charset="0"/>
                      </a:endParaRPr>
                    </a:p>
                  </a:txBody>
                  <a:tcPr/>
                </a:tc>
              </a:tr>
              <a:tr h="2235350">
                <a:tc>
                  <a:txBody>
                    <a:bodyPr/>
                    <a:lstStyle/>
                    <a:p>
                      <a:r>
                        <a:rPr lang="en-US" sz="2600" dirty="0">
                          <a:latin typeface="Arial" panose="020B0604020202020204" pitchFamily="34" charset="0"/>
                          <a:cs typeface="Arial" panose="020B0604020202020204" pitchFamily="34" charset="0"/>
                        </a:rPr>
                        <a:t>&lt;3.3 mmol/L</a:t>
                      </a:r>
                      <a:endParaRPr lang="en-US" sz="2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en-US" sz="2600" dirty="0">
                          <a:latin typeface="Arial" panose="020B0604020202020204" pitchFamily="34" charset="0"/>
                          <a:cs typeface="Arial" panose="020B0604020202020204" pitchFamily="34" charset="0"/>
                        </a:rPr>
                        <a:t>Add </a:t>
                      </a:r>
                      <a:r>
                        <a:rPr lang="en-GB" altLang="en-US" sz="2600" dirty="0" err="1">
                          <a:latin typeface="Arial" panose="020B0604020202020204" pitchFamily="34" charset="0"/>
                          <a:cs typeface="Arial" panose="020B0604020202020204" pitchFamily="34" charset="0"/>
                        </a:rPr>
                        <a:t>KCl</a:t>
                      </a:r>
                      <a:r>
                        <a:rPr lang="en-GB" altLang="en-US" sz="2600" dirty="0">
                          <a:latin typeface="Arial" panose="020B0604020202020204" pitchFamily="34" charset="0"/>
                          <a:cs typeface="Arial" panose="020B0604020202020204" pitchFamily="34" charset="0"/>
                        </a:rPr>
                        <a:t> 20 mmol to each 500 ml bag of saline and:</a:t>
                      </a:r>
                      <a:endParaRPr lang="en-GB" altLang="en-US" sz="26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defRPr/>
                      </a:pPr>
                      <a:r>
                        <a:rPr lang="en-GB" altLang="en-US" sz="2600" dirty="0">
                          <a:latin typeface="Arial" panose="020B0604020202020204" pitchFamily="34" charset="0"/>
                          <a:cs typeface="Arial" panose="020B0604020202020204" pitchFamily="34" charset="0"/>
                        </a:rPr>
                        <a:t>consider increasing rate of infusion if fluid balance allows</a:t>
                      </a:r>
                      <a:endParaRPr lang="en-GB" altLang="en-US" sz="26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defRPr/>
                      </a:pPr>
                      <a:r>
                        <a:rPr lang="en-GB" altLang="en-US" sz="2600" dirty="0">
                          <a:latin typeface="Arial" panose="020B0604020202020204" pitchFamily="34" charset="0"/>
                          <a:cs typeface="Arial" panose="020B0604020202020204" pitchFamily="34" charset="0"/>
                        </a:rPr>
                        <a:t>withhold insulin until potassium </a:t>
                      </a:r>
                      <a:r>
                        <a:rPr kumimoji="0" lang="en-GB" altLang="x-none" sz="26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charset="2"/>
                        </a:rPr>
                        <a:t></a:t>
                      </a:r>
                      <a:r>
                        <a:rPr lang="en-GB" altLang="en-US" sz="2600" dirty="0">
                          <a:latin typeface="Arial" panose="020B0604020202020204" pitchFamily="34" charset="0"/>
                          <a:cs typeface="Arial" panose="020B0604020202020204" pitchFamily="34" charset="0"/>
                        </a:rPr>
                        <a:t>3.3</a:t>
                      </a:r>
                      <a:endParaRPr lang="en-GB" altLang="en-US" sz="26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Potassium replacement</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44380"/>
            <a:ext cx="9143999" cy="5643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3200" b="1" dirty="0">
                <a:latin typeface="Arial" panose="020B0604020202020204" pitchFamily="34" charset="0"/>
                <a:cs typeface="Arial" panose="020B0604020202020204" pitchFamily="34" charset="0"/>
              </a:rPr>
              <a:t>If plasma potassium result not available on admission:</a:t>
            </a:r>
            <a:endParaRPr lang="en-GB" altLang="en-US" sz="3200" b="1"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The first 2 bags of 500 ml saline should be without added potassium </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When potassium result known, follow previous table</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endParaRPr lang="en-GB" altLang="en-US" sz="3200" dirty="0"/>
          </a:p>
          <a:p>
            <a:pPr marL="0" indent="0">
              <a:buNone/>
            </a:pPr>
            <a:r>
              <a:rPr lang="en-GB" altLang="en-US" sz="3200" dirty="0"/>
              <a:t> </a:t>
            </a:r>
            <a:endParaRPr lang="en-GB" altLang="en-US"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Insulin therapy</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b="1" dirty="0">
                <a:latin typeface="Arial" panose="020B0604020202020204" pitchFamily="34" charset="0"/>
                <a:cs typeface="Arial" panose="020B0604020202020204" pitchFamily="34" charset="0"/>
              </a:rPr>
              <a:t>If syringe infusion pump available:</a:t>
            </a:r>
            <a:endParaRPr lang="en-GB" altLang="en-US" b="1"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Add 50 units of soluble human insulin (</a:t>
            </a:r>
            <a:r>
              <a:rPr lang="en-GB" altLang="en-US" dirty="0" err="1">
                <a:latin typeface="Arial" panose="020B0604020202020204" pitchFamily="34" charset="0"/>
                <a:cs typeface="Arial" panose="020B0604020202020204" pitchFamily="34" charset="0"/>
              </a:rPr>
              <a:t>e.g</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actrapid</a:t>
            </a:r>
            <a:r>
              <a:rPr lang="en-GB" altLang="en-US" dirty="0">
                <a:latin typeface="Arial" panose="020B0604020202020204" pitchFamily="34" charset="0"/>
                <a:cs typeface="Arial" panose="020B0604020202020204" pitchFamily="34" charset="0"/>
              </a:rPr>
              <a:t>) to 50 ml normal saline, this gives a concentration of 1 unit/ml</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This should be infused into a separate IV line and the solution should be changed every 6 hours</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Infuse at a fixed rate of 0.1 unit/kg/hour, based on estimating patient’s weight (</a:t>
            </a:r>
            <a:r>
              <a:rPr lang="en-GB" altLang="en-US" dirty="0" err="1">
                <a:latin typeface="Arial" panose="020B0604020202020204" pitchFamily="34" charset="0"/>
                <a:cs typeface="Arial" panose="020B0604020202020204" pitchFamily="34" charset="0"/>
              </a:rPr>
              <a:t>e.g</a:t>
            </a:r>
            <a:r>
              <a:rPr lang="en-GB" altLang="en-US" dirty="0">
                <a:latin typeface="Arial" panose="020B0604020202020204" pitchFamily="34" charset="0"/>
                <a:cs typeface="Arial" panose="020B0604020202020204" pitchFamily="34" charset="0"/>
              </a:rPr>
              <a:t> 8 units/hour in an 80 kg person)</a:t>
            </a:r>
            <a:endParaRPr lang="en-GB" altLang="en-US" dirty="0"/>
          </a:p>
          <a:p>
            <a:pPr marL="0" indent="0">
              <a:buNone/>
            </a:pPr>
            <a:r>
              <a:rPr lang="en-GB" altLang="en-US" dirty="0"/>
              <a:t> </a:t>
            </a:r>
            <a:endParaRPr lang="en-GB" altLang="en-US" dirty="0"/>
          </a:p>
        </p:txBody>
      </p:sp>
      <p:pic>
        <p:nvPicPr>
          <p:cNvPr id="4" name="Picture 6" descr="Syringe Pump Wilburn Medical USA 1-877-945-287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1696" y="828675"/>
            <a:ext cx="1383051" cy="1134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Insulin therapy</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b="1" dirty="0">
                <a:latin typeface="Arial" panose="020B0604020202020204" pitchFamily="34" charset="0"/>
                <a:cs typeface="Arial" panose="020B0604020202020204" pitchFamily="34" charset="0"/>
              </a:rPr>
              <a:t>If syringe infusion pump is not available:</a:t>
            </a:r>
            <a:endParaRPr lang="en-GB" altLang="en-US" b="1"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Give a subcutaneous injection of soluble human insulin (</a:t>
            </a:r>
            <a:r>
              <a:rPr lang="en-GB" altLang="en-US" dirty="0" err="1">
                <a:latin typeface="Arial" panose="020B0604020202020204" pitchFamily="34" charset="0"/>
                <a:cs typeface="Arial" panose="020B0604020202020204" pitchFamily="34" charset="0"/>
              </a:rPr>
              <a:t>e.g</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actrapid</a:t>
            </a:r>
            <a:r>
              <a:rPr lang="en-GB" altLang="en-US" dirty="0">
                <a:latin typeface="Arial" panose="020B0604020202020204" pitchFamily="34" charset="0"/>
                <a:cs typeface="Arial" panose="020B0604020202020204" pitchFamily="34" charset="0"/>
              </a:rPr>
              <a:t>) at a dose of 0.1 unit/kg every hour (or 0.2 units/kg every 2 hours)</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marL="0" indent="0">
              <a:buNone/>
              <a:defRPr/>
            </a:pPr>
            <a:r>
              <a:rPr lang="en-GB" altLang="en-US" b="1" dirty="0">
                <a:latin typeface="Arial" panose="020B0604020202020204" pitchFamily="34" charset="0"/>
                <a:cs typeface="Arial" panose="020B0604020202020204" pitchFamily="34" charset="0"/>
              </a:rPr>
              <a:t>With both IV or SC regimes:</a:t>
            </a:r>
            <a:endParaRPr lang="en-GB" altLang="en-US" b="1"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Long-acting basal insulin </a:t>
            </a:r>
            <a:r>
              <a:rPr lang="en-GB" altLang="en-US" dirty="0" err="1">
                <a:latin typeface="Arial" panose="020B0604020202020204" pitchFamily="34" charset="0"/>
                <a:cs typeface="Arial" panose="020B0604020202020204" pitchFamily="34" charset="0"/>
              </a:rPr>
              <a:t>analogs</a:t>
            </a:r>
            <a:r>
              <a:rPr lang="en-GB" altLang="en-US" dirty="0">
                <a:latin typeface="Arial" panose="020B0604020202020204" pitchFamily="34" charset="0"/>
                <a:cs typeface="Arial" panose="020B0604020202020204" pitchFamily="34" charset="0"/>
              </a:rPr>
              <a:t> (glargine or detemir) should be continued</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p:txBody>
      </p:sp>
      <p:pic>
        <p:nvPicPr>
          <p:cNvPr id="5124" name="Picture 4" descr="woman patient an arm subcutaneous insulin medicine syringe injec Stock  Photo | Adobe Sto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987" y="2969062"/>
            <a:ext cx="1828800" cy="1219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
            <a:ext cx="9144000" cy="764498"/>
          </a:xfrm>
        </p:spPr>
        <p:txBody>
          <a:bodyPr>
            <a:normAutofit/>
          </a:bodyPr>
          <a:lstStyle/>
          <a:p>
            <a:pPr algn="ctr"/>
            <a:r>
              <a:rPr lang="en-GB" altLang="en-US" sz="4000" b="1" dirty="0">
                <a:latin typeface="Arial" panose="020B0604020202020204" pitchFamily="34" charset="0"/>
                <a:cs typeface="Arial" panose="020B0604020202020204" pitchFamily="34" charset="0"/>
              </a:rPr>
              <a:t>Insulin therapy</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873059"/>
            <a:ext cx="9143999" cy="5984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Aim to reduce plasma glucose gradually by 55-90 mg/dL/hour</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If the drop of plasma glucose is less than 55 mg/dL/hour: increase insulin (IV or SC) dose by 1 unit/hour every hour until target achieved</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If K&lt;3.3, withhold insulin until K≥3.3</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endParaRPr lang="en-GB" altLang="en-US" sz="3200" dirty="0"/>
          </a:p>
          <a:p>
            <a:pPr marL="0" indent="0">
              <a:buNone/>
            </a:pPr>
            <a:r>
              <a:rPr lang="en-GB" altLang="en-US" sz="3200" dirty="0"/>
              <a:t> </a:t>
            </a:r>
            <a:endParaRPr lang="en-GB" altLang="en-US"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Signs of satisfactory progress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3200" dirty="0">
                <a:latin typeface="Arial" panose="020B0604020202020204" pitchFamily="34" charset="0"/>
                <a:cs typeface="Arial" panose="020B0604020202020204" pitchFamily="34" charset="0"/>
              </a:rPr>
              <a:t>Venous bicarbonate should rise by 3 mmol/L/hour</a:t>
            </a:r>
            <a:endParaRPr lang="en-GB" altLang="en-US" sz="3200" dirty="0">
              <a:latin typeface="Arial" panose="020B0604020202020204" pitchFamily="34" charset="0"/>
              <a:cs typeface="Arial" panose="020B0604020202020204" pitchFamily="34" charset="0"/>
            </a:endParaRPr>
          </a:p>
          <a:p>
            <a:pPr marL="0" indent="0">
              <a:buNone/>
              <a:defRPr/>
            </a:pPr>
            <a:r>
              <a:rPr lang="en-GB" altLang="en-US" sz="3200" dirty="0">
                <a:latin typeface="Arial" panose="020B0604020202020204" pitchFamily="34" charset="0"/>
                <a:cs typeface="Arial" panose="020B0604020202020204" pitchFamily="34" charset="0"/>
              </a:rPr>
              <a:t> </a:t>
            </a: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Capillary glucose should fall by 55 mg/dL/hour</a:t>
            </a:r>
            <a:endParaRPr lang="en-GB" altLang="en-US" sz="3200" dirty="0"/>
          </a:p>
          <a:p>
            <a:pPr marL="0" indent="0">
              <a:buNone/>
            </a:pPr>
            <a:r>
              <a:rPr lang="en-GB" altLang="en-US" sz="3200" dirty="0"/>
              <a:t> </a:t>
            </a: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Target plasma glucose: 110-250 mg/dL </a:t>
            </a:r>
            <a:endParaRPr lang="en-GB" altLang="en-US" sz="3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Bicarbonate</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a:latin typeface="Arial" panose="020B0604020202020204" pitchFamily="34" charset="0"/>
                <a:cs typeface="Arial" panose="020B0604020202020204" pitchFamily="34" charset="0"/>
              </a:rPr>
              <a:t>Rarely necessary and usually if pH &lt;6.9</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Should be given very cautiously, only in ICU</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767393"/>
            <a:ext cx="9144000" cy="3323214"/>
          </a:xfrm>
          <a:prstGeom prst="rect">
            <a:avLst/>
          </a:prstGeom>
        </p:spPr>
      </p:pic>
      <p:pic>
        <p:nvPicPr>
          <p:cNvPr id="3" name="Picture 2"/>
          <p:cNvPicPr>
            <a:picLocks noChangeAspect="1"/>
          </p:cNvPicPr>
          <p:nvPr/>
        </p:nvPicPr>
        <p:blipFill>
          <a:blip r:embed="rId2"/>
          <a:stretch>
            <a:fillRect/>
          </a:stretch>
        </p:blipFill>
        <p:spPr>
          <a:xfrm>
            <a:off x="5704485" y="6253292"/>
            <a:ext cx="2934189" cy="372359"/>
          </a:xfrm>
          <a:prstGeom prst="rect">
            <a:avLst/>
          </a:prstGeom>
        </p:spPr>
      </p:pic>
      <p:sp>
        <p:nvSpPr>
          <p:cNvPr id="4" name="Rectangle 2"/>
          <p:cNvSpPr txBox="1">
            <a:spLocks noChangeArrowheads="1"/>
          </p:cNvSpPr>
          <p:nvPr/>
        </p:nvSpPr>
        <p:spPr bwMode="auto">
          <a:xfrm>
            <a:off x="0" y="1903751"/>
            <a:ext cx="643704" cy="268172"/>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6" name="TextBox 5"/>
          <p:cNvSpPr txBox="1"/>
          <p:nvPr/>
        </p:nvSpPr>
        <p:spPr>
          <a:xfrm>
            <a:off x="3597639" y="884420"/>
            <a:ext cx="184731" cy="369332"/>
          </a:xfrm>
          <a:prstGeom prst="rect">
            <a:avLst/>
          </a:prstGeom>
          <a:noFill/>
        </p:spPr>
        <p:txBody>
          <a:bodyPr wrap="none" rtlCol="0">
            <a:spAutoFit/>
          </a:bodyPr>
          <a:lstStyle/>
          <a:p>
            <a:endParaRPr dirty="0"/>
          </a:p>
        </p:txBody>
      </p:sp>
      <p:pic>
        <p:nvPicPr>
          <p:cNvPr id="7" name="Picture 6"/>
          <p:cNvPicPr>
            <a:picLocks noChangeAspect="1"/>
          </p:cNvPicPr>
          <p:nvPr/>
        </p:nvPicPr>
        <p:blipFill>
          <a:blip r:embed="rId3"/>
          <a:stretch>
            <a:fillRect/>
          </a:stretch>
        </p:blipFill>
        <p:spPr>
          <a:xfrm>
            <a:off x="-1" y="209020"/>
            <a:ext cx="9144000" cy="119406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Treatment of precipitating cause</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a:latin typeface="Arial" panose="020B0604020202020204" pitchFamily="34" charset="0"/>
                <a:cs typeface="Arial" panose="020B0604020202020204" pitchFamily="34" charset="0"/>
              </a:rPr>
              <a:t>Detailed history and examination to direct investigations for cause</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Omission of insulin is a common cause (history)</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Investigate as appropriate for infection, fever is not necessarily present</a:t>
            </a:r>
            <a:endParaRPr lang="en-GB" altLang="en-US" dirty="0">
              <a:latin typeface="Arial" panose="020B0604020202020204" pitchFamily="34" charset="0"/>
              <a:cs typeface="Arial" panose="020B0604020202020204" pitchFamily="34" charset="0"/>
            </a:endParaRPr>
          </a:p>
          <a:p>
            <a:pPr marL="0" indent="0">
              <a:buNone/>
              <a:defRPr/>
            </a:pPr>
            <a:r>
              <a:rPr lang="en-GB" altLang="en-US"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Raised WBC up to 15,000 is common with DKA without infection</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Resolution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3200" dirty="0">
                <a:latin typeface="Arial" panose="020B0604020202020204" pitchFamily="34" charset="0"/>
                <a:cs typeface="Arial" panose="020B0604020202020204" pitchFamily="34" charset="0"/>
              </a:rPr>
              <a:t>Defined as:</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pH &gt;7.3 and/or bicarbonate &gt;18 mmol/L </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The patient is eating and drinking</a:t>
            </a:r>
            <a:endParaRPr lang="en-GB"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Resolution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3200" b="1" dirty="0">
                <a:latin typeface="Arial" panose="020B0604020202020204" pitchFamily="34" charset="0"/>
                <a:cs typeface="Arial" panose="020B0604020202020204" pitchFamily="34" charset="0"/>
              </a:rPr>
              <a:t>Disappearance of ketonuria is not a condition for resolution of DKA: </a:t>
            </a:r>
            <a:endParaRPr lang="en-GB" altLang="en-US" sz="3200" b="1"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Acetone may remain positive in urine up to 36 hours after resolution of DKA and clearance of the main ketones, beta-hydroxybutyrate and acetoacetate </a:t>
            </a:r>
            <a:endParaRPr lang="en-GB"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
            <a:ext cx="9144000" cy="1334125"/>
          </a:xfrm>
        </p:spPr>
        <p:txBody>
          <a:bodyPr>
            <a:normAutofit/>
          </a:bodyPr>
          <a:lstStyle/>
          <a:p>
            <a:pPr algn="ctr"/>
            <a:r>
              <a:rPr lang="en-GB" altLang="en-US" sz="4000" b="1" dirty="0">
                <a:latin typeface="Arial" panose="020B0604020202020204" pitchFamily="34" charset="0"/>
                <a:cs typeface="Arial" panose="020B0604020202020204" pitchFamily="34" charset="0"/>
              </a:rPr>
              <a:t>Management of the recovery period from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446550"/>
            <a:ext cx="9143999" cy="5411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Restart usual insulin regime</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For newly diagnosed diabetes, start basal bolus  insulin at a total dose of 0.5-0.7 units/kg/day</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Give first SC rapid-acting insulin before next meal and discontinue IV insulin one hour later </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
            <a:ext cx="9144000" cy="689548"/>
          </a:xfrm>
        </p:spPr>
        <p:txBody>
          <a:bodyPr>
            <a:normAutofit/>
          </a:bodyPr>
          <a:lstStyle/>
          <a:p>
            <a:pPr algn="ctr"/>
            <a:r>
              <a:rPr lang="en-GB" altLang="en-US" sz="4000" b="1" dirty="0">
                <a:latin typeface="Arial" panose="020B0604020202020204" pitchFamily="34" charset="0"/>
                <a:cs typeface="Arial" panose="020B0604020202020204" pitchFamily="34" charset="0"/>
              </a:rPr>
              <a:t>Complications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689549"/>
            <a:ext cx="9143999" cy="6168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3200" b="1" dirty="0" err="1">
                <a:latin typeface="Arial" panose="020B0604020202020204" pitchFamily="34" charset="0"/>
                <a:cs typeface="Arial" panose="020B0604020202020204" pitchFamily="34" charset="0"/>
              </a:rPr>
              <a:t>Hypokalemia</a:t>
            </a:r>
            <a:r>
              <a:rPr lang="en-GB" altLang="en-US" sz="3200" b="1" dirty="0">
                <a:latin typeface="Arial" panose="020B0604020202020204" pitchFamily="34" charset="0"/>
                <a:cs typeface="Arial" panose="020B0604020202020204" pitchFamily="34" charset="0"/>
              </a:rPr>
              <a:t> and </a:t>
            </a:r>
            <a:r>
              <a:rPr lang="en-GB" altLang="en-US" sz="3200" b="1" dirty="0" err="1">
                <a:latin typeface="Arial" panose="020B0604020202020204" pitchFamily="34" charset="0"/>
                <a:cs typeface="Arial" panose="020B0604020202020204" pitchFamily="34" charset="0"/>
              </a:rPr>
              <a:t>hyperkalemia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Can be life-threatening, </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regular monitoring and careful potassium replacement</a:t>
            </a:r>
            <a:endParaRPr lang="en-GB" altLang="en-US" sz="2600" dirty="0">
              <a:latin typeface="Arial" panose="020B0604020202020204" pitchFamily="34" charset="0"/>
              <a:cs typeface="Arial" panose="020B0604020202020204" pitchFamily="34" charset="0"/>
            </a:endParaRPr>
          </a:p>
          <a:p>
            <a:pPr marL="0" indent="0">
              <a:buNone/>
              <a:defRPr/>
            </a:pPr>
            <a:endParaRPr lang="en-GB" altLang="en-US" b="1" dirty="0">
              <a:latin typeface="Arial" panose="020B0604020202020204" pitchFamily="34" charset="0"/>
              <a:cs typeface="Arial" panose="020B0604020202020204" pitchFamily="34" charset="0"/>
            </a:endParaRPr>
          </a:p>
          <a:p>
            <a:pPr marL="0" indent="0">
              <a:buNone/>
              <a:defRPr/>
            </a:pPr>
            <a:r>
              <a:rPr lang="en-GB" altLang="en-US" sz="3200" b="1" dirty="0" err="1">
                <a:latin typeface="Arial" panose="020B0604020202020204" pitchFamily="34" charset="0"/>
                <a:cs typeface="Arial" panose="020B0604020202020204" pitchFamily="34" charset="0"/>
              </a:rPr>
              <a:t>Hypoglycemia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giving dextrose 10% when glucose reaches 250 mg/dL</a:t>
            </a:r>
            <a:endParaRPr lang="en-GB" altLang="en-US" sz="26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marL="0" indent="0">
              <a:buNone/>
              <a:defRPr/>
            </a:pPr>
            <a:r>
              <a:rPr lang="en-GB" altLang="en-US" sz="3200" b="1" dirty="0">
                <a:latin typeface="Arial" panose="020B0604020202020204" pitchFamily="34" charset="0"/>
                <a:cs typeface="Arial" panose="020B0604020202020204" pitchFamily="34" charset="0"/>
              </a:rPr>
              <a:t>Cerebral </a:t>
            </a:r>
            <a:r>
              <a:rPr lang="en-GB" altLang="en-US" sz="3200" b="1" dirty="0" err="1">
                <a:latin typeface="Arial" panose="020B0604020202020204" pitchFamily="34" charset="0"/>
                <a:cs typeface="Arial" panose="020B0604020202020204" pitchFamily="34" charset="0"/>
              </a:rPr>
              <a:t>odema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Usually in children and adolescents</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cautious fluid replacement in young patients</a:t>
            </a:r>
            <a:endParaRPr lang="en-GB" altLang="en-US" sz="2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 y="5621310"/>
            <a:ext cx="9143999" cy="1236689"/>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5" name="Rectangle 2"/>
          <p:cNvSpPr txBox="1">
            <a:spLocks noChangeArrowheads="1"/>
          </p:cNvSpPr>
          <p:nvPr/>
        </p:nvSpPr>
        <p:spPr bwMode="auto">
          <a:xfrm>
            <a:off x="1" y="3732551"/>
            <a:ext cx="9143999" cy="1089284"/>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7" name="Rectangle 2"/>
          <p:cNvSpPr txBox="1">
            <a:spLocks noChangeArrowheads="1"/>
          </p:cNvSpPr>
          <p:nvPr/>
        </p:nvSpPr>
        <p:spPr bwMode="auto">
          <a:xfrm>
            <a:off x="1" y="1229192"/>
            <a:ext cx="9143999" cy="1364105"/>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
            <a:ext cx="9144000" cy="689548"/>
          </a:xfrm>
        </p:spPr>
        <p:txBody>
          <a:bodyPr>
            <a:normAutofit/>
          </a:bodyPr>
          <a:lstStyle/>
          <a:p>
            <a:pPr algn="ctr"/>
            <a:r>
              <a:rPr lang="en-GB" altLang="en-US" sz="4000" b="1" dirty="0">
                <a:latin typeface="Arial" panose="020B0604020202020204" pitchFamily="34" charset="0"/>
                <a:cs typeface="Arial" panose="020B0604020202020204" pitchFamily="34" charset="0"/>
              </a:rPr>
              <a:t>Complications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689549"/>
            <a:ext cx="9143999" cy="6168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3200" b="1" dirty="0" err="1">
                <a:latin typeface="Arial" panose="020B0604020202020204" pitchFamily="34" charset="0"/>
                <a:cs typeface="Arial" panose="020B0604020202020204" pitchFamily="34" charset="0"/>
              </a:rPr>
              <a:t>Hypokalemia</a:t>
            </a:r>
            <a:r>
              <a:rPr lang="en-GB" altLang="en-US" sz="3200" b="1" dirty="0">
                <a:latin typeface="Arial" panose="020B0604020202020204" pitchFamily="34" charset="0"/>
                <a:cs typeface="Arial" panose="020B0604020202020204" pitchFamily="34" charset="0"/>
              </a:rPr>
              <a:t> and </a:t>
            </a:r>
            <a:r>
              <a:rPr lang="en-GB" altLang="en-US" sz="3200" b="1" dirty="0" err="1">
                <a:latin typeface="Arial" panose="020B0604020202020204" pitchFamily="34" charset="0"/>
                <a:cs typeface="Arial" panose="020B0604020202020204" pitchFamily="34" charset="0"/>
              </a:rPr>
              <a:t>hyperkalemia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Can be life-threatening, </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regular monitoring and careful potassium replacement</a:t>
            </a:r>
            <a:endParaRPr lang="en-GB" altLang="en-US" sz="2600" dirty="0">
              <a:latin typeface="Arial" panose="020B0604020202020204" pitchFamily="34" charset="0"/>
              <a:cs typeface="Arial" panose="020B0604020202020204" pitchFamily="34" charset="0"/>
            </a:endParaRPr>
          </a:p>
          <a:p>
            <a:pPr marL="0" indent="0">
              <a:buNone/>
              <a:defRPr/>
            </a:pPr>
            <a:endParaRPr lang="en-GB" altLang="en-US" b="1" dirty="0">
              <a:latin typeface="Arial" panose="020B0604020202020204" pitchFamily="34" charset="0"/>
              <a:cs typeface="Arial" panose="020B0604020202020204" pitchFamily="34" charset="0"/>
            </a:endParaRPr>
          </a:p>
          <a:p>
            <a:pPr marL="0" indent="0">
              <a:buNone/>
              <a:defRPr/>
            </a:pPr>
            <a:r>
              <a:rPr lang="en-GB" altLang="en-US" sz="3200" b="1" dirty="0" err="1">
                <a:latin typeface="Arial" panose="020B0604020202020204" pitchFamily="34" charset="0"/>
                <a:cs typeface="Arial" panose="020B0604020202020204" pitchFamily="34" charset="0"/>
              </a:rPr>
              <a:t>Hypoglycemia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giving dextrose 10% when glucose reaches 250 mg/dL</a:t>
            </a:r>
            <a:endParaRPr lang="en-GB" altLang="en-US" sz="26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marL="0" indent="0">
              <a:buNone/>
              <a:defRPr/>
            </a:pPr>
            <a:r>
              <a:rPr lang="en-GB" altLang="en-US" sz="3200" b="1" dirty="0">
                <a:latin typeface="Arial" panose="020B0604020202020204" pitchFamily="34" charset="0"/>
                <a:cs typeface="Arial" panose="020B0604020202020204" pitchFamily="34" charset="0"/>
              </a:rPr>
              <a:t>Cerebral </a:t>
            </a:r>
            <a:r>
              <a:rPr lang="en-GB" altLang="en-US" sz="3200" b="1" dirty="0" err="1">
                <a:latin typeface="Arial" panose="020B0604020202020204" pitchFamily="34" charset="0"/>
                <a:cs typeface="Arial" panose="020B0604020202020204" pitchFamily="34" charset="0"/>
              </a:rPr>
              <a:t>odema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Usually in children and adolescents</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cautious fluid replacement in young patients</a:t>
            </a:r>
            <a:endParaRPr lang="en-GB" altLang="en-US" sz="2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 y="5621310"/>
            <a:ext cx="9143999" cy="1236689"/>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
        <p:nvSpPr>
          <p:cNvPr id="5" name="Rectangle 2"/>
          <p:cNvSpPr txBox="1">
            <a:spLocks noChangeArrowheads="1"/>
          </p:cNvSpPr>
          <p:nvPr/>
        </p:nvSpPr>
        <p:spPr bwMode="auto">
          <a:xfrm>
            <a:off x="1" y="3732551"/>
            <a:ext cx="9143999" cy="1089284"/>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
            <a:ext cx="9144000" cy="689548"/>
          </a:xfrm>
        </p:spPr>
        <p:txBody>
          <a:bodyPr>
            <a:normAutofit/>
          </a:bodyPr>
          <a:lstStyle/>
          <a:p>
            <a:pPr algn="ctr"/>
            <a:r>
              <a:rPr lang="en-GB" altLang="en-US" sz="4000" b="1" dirty="0">
                <a:latin typeface="Arial" panose="020B0604020202020204" pitchFamily="34" charset="0"/>
                <a:cs typeface="Arial" panose="020B0604020202020204" pitchFamily="34" charset="0"/>
              </a:rPr>
              <a:t>Complications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689549"/>
            <a:ext cx="9143999" cy="6168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3200" b="1" dirty="0" err="1">
                <a:latin typeface="Arial" panose="020B0604020202020204" pitchFamily="34" charset="0"/>
                <a:cs typeface="Arial" panose="020B0604020202020204" pitchFamily="34" charset="0"/>
              </a:rPr>
              <a:t>Hypokalemia</a:t>
            </a:r>
            <a:r>
              <a:rPr lang="en-GB" altLang="en-US" sz="3200" b="1" dirty="0">
                <a:latin typeface="Arial" panose="020B0604020202020204" pitchFamily="34" charset="0"/>
                <a:cs typeface="Arial" panose="020B0604020202020204" pitchFamily="34" charset="0"/>
              </a:rPr>
              <a:t> and </a:t>
            </a:r>
            <a:r>
              <a:rPr lang="en-GB" altLang="en-US" sz="3200" b="1" dirty="0" err="1">
                <a:latin typeface="Arial" panose="020B0604020202020204" pitchFamily="34" charset="0"/>
                <a:cs typeface="Arial" panose="020B0604020202020204" pitchFamily="34" charset="0"/>
              </a:rPr>
              <a:t>hyperkalemia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Can be life-threatening, </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regular monitoring and careful potassium replacement</a:t>
            </a:r>
            <a:endParaRPr lang="en-GB" altLang="en-US" sz="2600" dirty="0">
              <a:latin typeface="Arial" panose="020B0604020202020204" pitchFamily="34" charset="0"/>
              <a:cs typeface="Arial" panose="020B0604020202020204" pitchFamily="34" charset="0"/>
            </a:endParaRPr>
          </a:p>
          <a:p>
            <a:pPr marL="0" indent="0">
              <a:buNone/>
              <a:defRPr/>
            </a:pPr>
            <a:endParaRPr lang="en-GB" altLang="en-US" b="1" dirty="0">
              <a:latin typeface="Arial" panose="020B0604020202020204" pitchFamily="34" charset="0"/>
              <a:cs typeface="Arial" panose="020B0604020202020204" pitchFamily="34" charset="0"/>
            </a:endParaRPr>
          </a:p>
          <a:p>
            <a:pPr marL="0" indent="0">
              <a:buNone/>
              <a:defRPr/>
            </a:pPr>
            <a:r>
              <a:rPr lang="en-GB" altLang="en-US" sz="3200" b="1" dirty="0" err="1">
                <a:latin typeface="Arial" panose="020B0604020202020204" pitchFamily="34" charset="0"/>
                <a:cs typeface="Arial" panose="020B0604020202020204" pitchFamily="34" charset="0"/>
              </a:rPr>
              <a:t>Hypoglycemia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giving dextrose 10% when glucose reaches 250 mg/dL</a:t>
            </a:r>
            <a:endParaRPr lang="en-GB" altLang="en-US" sz="26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marL="0" indent="0">
              <a:buNone/>
              <a:defRPr/>
            </a:pPr>
            <a:r>
              <a:rPr lang="en-GB" altLang="en-US" sz="3200" b="1" dirty="0">
                <a:latin typeface="Arial" panose="020B0604020202020204" pitchFamily="34" charset="0"/>
                <a:cs typeface="Arial" panose="020B0604020202020204" pitchFamily="34" charset="0"/>
              </a:rPr>
              <a:t>Cerebral </a:t>
            </a:r>
            <a:r>
              <a:rPr lang="en-GB" altLang="en-US" sz="3200" b="1" dirty="0" err="1">
                <a:latin typeface="Arial" panose="020B0604020202020204" pitchFamily="34" charset="0"/>
                <a:cs typeface="Arial" panose="020B0604020202020204" pitchFamily="34" charset="0"/>
              </a:rPr>
              <a:t>odema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Usually in children and adolescents</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cautious fluid replacement in young patients</a:t>
            </a:r>
            <a:endParaRPr lang="en-GB" altLang="en-US" sz="2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 y="5621310"/>
            <a:ext cx="9143999" cy="1236689"/>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
            <a:ext cx="9144000" cy="689548"/>
          </a:xfrm>
        </p:spPr>
        <p:txBody>
          <a:bodyPr>
            <a:normAutofit/>
          </a:bodyPr>
          <a:lstStyle/>
          <a:p>
            <a:pPr algn="ctr"/>
            <a:r>
              <a:rPr lang="en-GB" altLang="en-US" sz="4000" b="1" dirty="0">
                <a:latin typeface="Arial" panose="020B0604020202020204" pitchFamily="34" charset="0"/>
                <a:cs typeface="Arial" panose="020B0604020202020204" pitchFamily="34" charset="0"/>
              </a:rPr>
              <a:t>Complications of DKA</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689549"/>
            <a:ext cx="9143999" cy="6168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3200" b="1" dirty="0" err="1">
                <a:latin typeface="Arial" panose="020B0604020202020204" pitchFamily="34" charset="0"/>
                <a:cs typeface="Arial" panose="020B0604020202020204" pitchFamily="34" charset="0"/>
              </a:rPr>
              <a:t>Hypokalemia</a:t>
            </a:r>
            <a:r>
              <a:rPr lang="en-GB" altLang="en-US" sz="3200" b="1" dirty="0">
                <a:latin typeface="Arial" panose="020B0604020202020204" pitchFamily="34" charset="0"/>
                <a:cs typeface="Arial" panose="020B0604020202020204" pitchFamily="34" charset="0"/>
              </a:rPr>
              <a:t> and </a:t>
            </a:r>
            <a:r>
              <a:rPr lang="en-GB" altLang="en-US" sz="3200" b="1" dirty="0" err="1">
                <a:latin typeface="Arial" panose="020B0604020202020204" pitchFamily="34" charset="0"/>
                <a:cs typeface="Arial" panose="020B0604020202020204" pitchFamily="34" charset="0"/>
              </a:rPr>
              <a:t>hyperkalemia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Can be life-threatening, </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regular monitoring and careful potassium replacement</a:t>
            </a:r>
            <a:endParaRPr lang="en-GB" altLang="en-US" sz="2600" dirty="0">
              <a:latin typeface="Arial" panose="020B0604020202020204" pitchFamily="34" charset="0"/>
              <a:cs typeface="Arial" panose="020B0604020202020204" pitchFamily="34" charset="0"/>
            </a:endParaRPr>
          </a:p>
          <a:p>
            <a:pPr marL="0" indent="0">
              <a:buNone/>
              <a:defRPr/>
            </a:pPr>
            <a:endParaRPr lang="en-GB" altLang="en-US" b="1" dirty="0">
              <a:latin typeface="Arial" panose="020B0604020202020204" pitchFamily="34" charset="0"/>
              <a:cs typeface="Arial" panose="020B0604020202020204" pitchFamily="34" charset="0"/>
            </a:endParaRPr>
          </a:p>
          <a:p>
            <a:pPr marL="0" indent="0">
              <a:buNone/>
              <a:defRPr/>
            </a:pPr>
            <a:r>
              <a:rPr lang="en-GB" altLang="en-US" sz="3200" b="1" dirty="0" err="1">
                <a:latin typeface="Arial" panose="020B0604020202020204" pitchFamily="34" charset="0"/>
                <a:cs typeface="Arial" panose="020B0604020202020204" pitchFamily="34" charset="0"/>
              </a:rPr>
              <a:t>Hypoglycemia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giving dextrose 10% when glucose reaches 250 mg/dL</a:t>
            </a:r>
            <a:endParaRPr lang="en-GB" altLang="en-US" sz="26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marL="0" indent="0">
              <a:buNone/>
              <a:defRPr/>
            </a:pPr>
            <a:r>
              <a:rPr lang="en-GB" altLang="en-US" sz="3200" b="1" dirty="0">
                <a:latin typeface="Arial" panose="020B0604020202020204" pitchFamily="34" charset="0"/>
                <a:cs typeface="Arial" panose="020B0604020202020204" pitchFamily="34" charset="0"/>
              </a:rPr>
              <a:t>Cerebral </a:t>
            </a:r>
            <a:r>
              <a:rPr lang="en-GB" altLang="en-US" sz="3200" b="1" dirty="0" err="1">
                <a:latin typeface="Arial" panose="020B0604020202020204" pitchFamily="34" charset="0"/>
                <a:cs typeface="Arial" panose="020B0604020202020204" pitchFamily="34" charset="0"/>
              </a:rPr>
              <a:t>odema</a:t>
            </a:r>
            <a:endParaRPr lang="en-GB" altLang="en-US" sz="3200" b="1"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Usually in children and adolescents</a:t>
            </a:r>
            <a:endParaRPr lang="en-GB" altLang="en-US" sz="2600" dirty="0">
              <a:latin typeface="Arial" panose="020B0604020202020204" pitchFamily="34" charset="0"/>
              <a:cs typeface="Arial" panose="020B0604020202020204" pitchFamily="34" charset="0"/>
            </a:endParaRPr>
          </a:p>
          <a:p>
            <a:pPr>
              <a:defRPr/>
            </a:pPr>
            <a:r>
              <a:rPr lang="en-GB" altLang="en-US" sz="2600" dirty="0">
                <a:latin typeface="Arial" panose="020B0604020202020204" pitchFamily="34" charset="0"/>
                <a:cs typeface="Arial" panose="020B0604020202020204" pitchFamily="34" charset="0"/>
              </a:rPr>
              <a:t>Avoid by cautious fluid replacement in young patients</a:t>
            </a:r>
            <a:endParaRPr lang="en-GB" altLang="en-US" sz="2600" dirty="0">
              <a:latin typeface="Arial" panose="020B0604020202020204" pitchFamily="34" charset="0"/>
              <a:cs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828675"/>
            <a:ext cx="9144000" cy="6029324"/>
          </a:xfrm>
        </p:spPr>
        <p:txBody>
          <a:bodyPr>
            <a:normAutofit/>
          </a:bodyPr>
          <a:lstStyle/>
          <a:p>
            <a:pPr eaLnBrk="1" hangingPunct="1"/>
            <a:endParaRPr lang="en-GB" altLang="en-US" sz="3200" dirty="0"/>
          </a:p>
          <a:p>
            <a:r>
              <a:rPr lang="en-GB" altLang="en-US" sz="3200" dirty="0">
                <a:latin typeface="Arial" panose="020B0604020202020204" pitchFamily="34" charset="0"/>
                <a:cs typeface="Arial" panose="020B0604020202020204" pitchFamily="34" charset="0"/>
              </a:rPr>
              <a:t>Educate patients and provide written sick day rules</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Provide sticks for urine ketone testing and educate on management of ketonuria </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Warn about potential insulin ineffectiveness </a:t>
            </a:r>
            <a:r>
              <a:rPr lang="en-GB" altLang="en-US" sz="3200" dirty="0" err="1">
                <a:latin typeface="Arial" panose="020B0604020202020204" pitchFamily="34" charset="0"/>
                <a:cs typeface="Arial" panose="020B0604020202020204" pitchFamily="34" charset="0"/>
              </a:rPr>
              <a:t>e.g</a:t>
            </a:r>
            <a:r>
              <a:rPr lang="en-GB" altLang="en-US" sz="3200" dirty="0">
                <a:latin typeface="Arial" panose="020B0604020202020204" pitchFamily="34" charset="0"/>
                <a:cs typeface="Arial" panose="020B0604020202020204" pitchFamily="34" charset="0"/>
              </a:rPr>
              <a:t> from expired insulin </a:t>
            </a:r>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Prevention of DKA</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828674"/>
            <a:ext cx="9144000" cy="6029325"/>
          </a:xfrm>
        </p:spPr>
        <p:txBody>
          <a:bodyPr>
            <a:normAutofit lnSpcReduction="10000"/>
          </a:bodyPr>
          <a:lstStyle/>
          <a:p>
            <a:pPr eaLnBrk="1" hangingPunct="1">
              <a:buFontTx/>
              <a:buNone/>
            </a:pPr>
            <a:r>
              <a:rPr lang="en-GB" altLang="en-US" sz="3600" b="1" dirty="0">
                <a:latin typeface="Arial" panose="020B0604020202020204" pitchFamily="34" charset="0"/>
                <a:cs typeface="Arial" panose="020B0604020202020204" pitchFamily="34" charset="0"/>
              </a:rPr>
              <a:t>Sick day rules:</a:t>
            </a:r>
            <a:endParaRPr lang="en-GB" altLang="en-US" sz="3600" b="1" dirty="0">
              <a:latin typeface="Arial" panose="020B0604020202020204" pitchFamily="34" charset="0"/>
              <a:cs typeface="Arial" panose="020B0604020202020204" pitchFamily="34" charset="0"/>
            </a:endParaRPr>
          </a:p>
          <a:p>
            <a:pPr eaLnBrk="1" hangingPunct="1">
              <a:buFontTx/>
              <a:buNone/>
            </a:pPr>
            <a:endParaRPr lang="en-GB" altLang="en-US" sz="3600" b="1" dirty="0"/>
          </a:p>
          <a:p>
            <a:pPr eaLnBrk="1" hangingPunct="1"/>
            <a:r>
              <a:rPr lang="en-GB" altLang="en-US" sz="3200" dirty="0">
                <a:latin typeface="Arial" panose="020B0604020202020204" pitchFamily="34" charset="0"/>
                <a:cs typeface="Arial" panose="020B0604020202020204" pitchFamily="34" charset="0"/>
              </a:rPr>
              <a:t>Continue your insulin when you are not feeling well</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If vomiting check glucose levels more frequently</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Take small amounts of carbohydrates in liquid form with short-acting insulin</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Seek help early if you continue to feel unwell </a:t>
            </a:r>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Prevention of DKA</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974361"/>
          <a:ext cx="9144000" cy="5883638"/>
        </p:xfrm>
        <a:graphic>
          <a:graphicData uri="http://schemas.openxmlformats.org/drawingml/2006/table">
            <a:tbl>
              <a:tblPr firstRow="1" bandRow="1">
                <a:tableStyleId>{5C22544A-7EE6-4342-B048-85BDC9FD1C3A}</a:tableStyleId>
              </a:tblPr>
              <a:tblGrid>
                <a:gridCol w="3048000"/>
                <a:gridCol w="3048000"/>
                <a:gridCol w="3048000"/>
              </a:tblGrid>
              <a:tr h="572615">
                <a:tc>
                  <a:txBody>
                    <a:bodyPr/>
                    <a:lstStyle/>
                    <a:p>
                      <a:r>
                        <a:rPr lang="en-US" sz="2400" dirty="0">
                          <a:latin typeface="Arial" panose="020B0604020202020204" pitchFamily="34" charset="0"/>
                          <a:cs typeface="Arial" panose="020B0604020202020204" pitchFamily="34" charset="0"/>
                        </a:rPr>
                        <a:t>Recommendation</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UK</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ADA/</a:t>
                      </a:r>
                      <a:r>
                        <a:rPr lang="en-US" sz="2400" dirty="0" err="1">
                          <a:latin typeface="Arial" panose="020B0604020202020204" pitchFamily="34" charset="0"/>
                          <a:cs typeface="Arial" panose="020B0604020202020204" pitchFamily="34" charset="0"/>
                        </a:rPr>
                        <a:t>Uptodate</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fluids</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0.9% saline only</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0.45% saline if sodium high</a:t>
                      </a:r>
                      <a:endParaRPr lang="en-US" sz="2400" dirty="0">
                        <a:latin typeface="Arial" panose="020B0604020202020204" pitchFamily="34" charset="0"/>
                        <a:cs typeface="Arial" panose="020B0604020202020204" pitchFamily="34" charset="0"/>
                      </a:endParaRPr>
                    </a:p>
                  </a:txBody>
                  <a:tcPr/>
                </a:tc>
              </a:tr>
              <a:tr h="95435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Change to dextrose</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250 mg/dl</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200 mg/dl</a:t>
                      </a:r>
                      <a:endParaRPr lang="en-US" sz="2400" dirty="0">
                        <a:latin typeface="Arial" panose="020B0604020202020204" pitchFamily="34" charset="0"/>
                        <a:cs typeface="Arial" panose="020B0604020202020204" pitchFamily="34" charset="0"/>
                      </a:endParaRPr>
                    </a:p>
                  </a:txBody>
                  <a:tcPr/>
                </a:tc>
              </a:tr>
              <a:tr h="82542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insulin bolus</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r>
              <a:tr h="86746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Continue basal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Not mentioned</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SC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Yes, for mild/moderate DKA</a:t>
                      </a:r>
                      <a:endParaRPr lang="en-US" sz="2400" dirty="0">
                        <a:latin typeface="Arial" panose="020B0604020202020204" pitchFamily="34" charset="0"/>
                        <a:cs typeface="Arial" panose="020B0604020202020204" pitchFamily="34" charset="0"/>
                      </a:endParaRPr>
                    </a:p>
                  </a:txBody>
                  <a:tcPr/>
                </a:tc>
              </a:tr>
              <a:tr h="954358">
                <a:tc>
                  <a:txBody>
                    <a:bodyPr/>
                    <a:lstStyle/>
                    <a:p>
                      <a:r>
                        <a:rPr lang="en-US" sz="2400" dirty="0">
                          <a:latin typeface="Arial" panose="020B0604020202020204" pitchFamily="34" charset="0"/>
                          <a:cs typeface="Arial" panose="020B0604020202020204" pitchFamily="34" charset="0"/>
                        </a:rPr>
                        <a:t>Bicarbonate</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when pH≤6.9</a:t>
                      </a:r>
                      <a:endParaRPr lang="en-US" sz="2400" dirty="0">
                        <a:latin typeface="Arial" panose="020B0604020202020204" pitchFamily="34" charset="0"/>
                        <a:cs typeface="Arial" panose="020B0604020202020204" pitchFamily="34" charset="0"/>
                      </a:endParaRPr>
                    </a:p>
                  </a:txBody>
                  <a:tcPr/>
                </a:tc>
              </a:tr>
            </a:tbl>
          </a:graphicData>
        </a:graphic>
      </p:graphicFrame>
      <p:sp>
        <p:nvSpPr>
          <p:cNvPr id="3" name="Title 1"/>
          <p:cNvSpPr txBox="1"/>
          <p:nvPr/>
        </p:nvSpPr>
        <p:spPr>
          <a:xfrm>
            <a:off x="0" y="0"/>
            <a:ext cx="9144000" cy="9743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Arial" panose="020B0604020202020204" pitchFamily="34" charset="0"/>
                <a:cs typeface="Arial" panose="020B0604020202020204" pitchFamily="34" charset="0"/>
              </a:rPr>
              <a:t>Differences in DKA treatment recommendations between UK and ADA/</a:t>
            </a:r>
            <a:r>
              <a:rPr lang="en-US" altLang="en-US" sz="3200" b="1" dirty="0" err="1">
                <a:latin typeface="Arial" panose="020B0604020202020204" pitchFamily="34" charset="0"/>
                <a:cs typeface="Arial" panose="020B0604020202020204" pitchFamily="34" charset="0"/>
              </a:rPr>
              <a:t>uptodate</a:t>
            </a:r>
            <a:r>
              <a:rPr lang="en-US" altLang="en-US" sz="3200" b="1" dirty="0">
                <a:latin typeface="Arial" panose="020B0604020202020204" pitchFamily="34" charset="0"/>
                <a:cs typeface="Arial" panose="020B0604020202020204" pitchFamily="34" charset="0"/>
              </a:rPr>
              <a:t> guidelines </a:t>
            </a:r>
            <a:endParaRPr lang="en-US" altLang="en-US" sz="3200" b="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0" y="2398426"/>
            <a:ext cx="9143999" cy="4459573"/>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 y="1435728"/>
            <a:ext cx="9143998" cy="5981660"/>
          </a:xfrm>
        </p:spPr>
        <p:txBody>
          <a:bodyPr>
            <a:normAutofit/>
          </a:bodyPr>
          <a:lstStyle/>
          <a:p>
            <a:pPr>
              <a:defRPr/>
            </a:pPr>
            <a:r>
              <a:rPr lang="en-GB" altLang="en-US" sz="3200" dirty="0">
                <a:latin typeface="Arial" panose="020B0604020202020204" pitchFamily="34" charset="0"/>
                <a:cs typeface="Arial" panose="020B0604020202020204" pitchFamily="34" charset="0"/>
              </a:rPr>
              <a:t>Diabetic ketoacidosis (DKA)</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Hyperosmolar </a:t>
            </a:r>
            <a:r>
              <a:rPr lang="en-GB" altLang="en-US" sz="3200" dirty="0" err="1">
                <a:latin typeface="Arial" panose="020B0604020202020204" pitchFamily="34" charset="0"/>
                <a:cs typeface="Arial" panose="020B0604020202020204" pitchFamily="34" charset="0"/>
              </a:rPr>
              <a:t>hyperglycemic</a:t>
            </a:r>
            <a:r>
              <a:rPr lang="en-GB" altLang="en-US" sz="3200" dirty="0">
                <a:latin typeface="Arial" panose="020B0604020202020204" pitchFamily="34" charset="0"/>
                <a:cs typeface="Arial" panose="020B0604020202020204" pitchFamily="34" charset="0"/>
              </a:rPr>
              <a:t> state (HHS)</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hyperglycemia</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hypoglycemia</a:t>
            </a:r>
            <a:endParaRPr lang="en-GB" altLang="en-US" sz="32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Outline</a:t>
            </a:r>
            <a:endParaRPr lang="en-GB" altLang="en-US" sz="4400" b="1" dirty="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 y="1435728"/>
            <a:ext cx="9143998" cy="5981660"/>
          </a:xfrm>
        </p:spPr>
        <p:txBody>
          <a:bodyPr>
            <a:normAutofit/>
          </a:bodyPr>
          <a:lstStyle/>
          <a:p>
            <a:pPr>
              <a:defRPr/>
            </a:pPr>
            <a:r>
              <a:rPr lang="en-GB" altLang="en-US" sz="3200" dirty="0">
                <a:solidFill>
                  <a:schemeClr val="bg1">
                    <a:lumMod val="75000"/>
                  </a:schemeClr>
                </a:solidFill>
                <a:latin typeface="Arial" panose="020B0604020202020204" pitchFamily="34" charset="0"/>
                <a:cs typeface="Arial" panose="020B0604020202020204" pitchFamily="34" charset="0"/>
              </a:rPr>
              <a:t>Diabetic ketoacidosis (DKA)</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Hyperosmolar </a:t>
            </a:r>
            <a:r>
              <a:rPr lang="en-GB" altLang="en-US" sz="3200" dirty="0" err="1">
                <a:latin typeface="Arial" panose="020B0604020202020204" pitchFamily="34" charset="0"/>
                <a:cs typeface="Arial" panose="020B0604020202020204" pitchFamily="34" charset="0"/>
              </a:rPr>
              <a:t>hyperglycemic</a:t>
            </a:r>
            <a:r>
              <a:rPr lang="en-GB" altLang="en-US" sz="3200" dirty="0">
                <a:latin typeface="Arial" panose="020B0604020202020204" pitchFamily="34" charset="0"/>
                <a:cs typeface="Arial" panose="020B0604020202020204" pitchFamily="34" charset="0"/>
              </a:rPr>
              <a:t> state (HHS)</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solidFill>
                  <a:schemeClr val="bg1">
                    <a:lumMod val="75000"/>
                  </a:schemeClr>
                </a:solidFill>
                <a:latin typeface="Arial" panose="020B0604020202020204" pitchFamily="34" charset="0"/>
                <a:cs typeface="Arial" panose="020B0604020202020204" pitchFamily="34" charset="0"/>
              </a:rPr>
              <a:t>Acute </a:t>
            </a:r>
            <a:r>
              <a:rPr lang="en-GB" altLang="en-US" sz="3200" dirty="0" err="1">
                <a:solidFill>
                  <a:schemeClr val="bg1">
                    <a:lumMod val="75000"/>
                  </a:schemeClr>
                </a:solidFill>
                <a:latin typeface="Arial" panose="020B0604020202020204" pitchFamily="34" charset="0"/>
                <a:cs typeface="Arial" panose="020B0604020202020204" pitchFamily="34" charset="0"/>
              </a:rPr>
              <a:t>hyperglycemia</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solidFill>
                  <a:schemeClr val="bg1">
                    <a:lumMod val="75000"/>
                  </a:schemeClr>
                </a:solidFill>
                <a:latin typeface="Arial" panose="020B0604020202020204" pitchFamily="34" charset="0"/>
                <a:cs typeface="Arial" panose="020B0604020202020204" pitchFamily="34" charset="0"/>
              </a:rPr>
              <a:t>Acute </a:t>
            </a:r>
            <a:r>
              <a:rPr lang="en-GB" altLang="en-US" sz="3200" dirty="0" err="1">
                <a:solidFill>
                  <a:schemeClr val="bg1">
                    <a:lumMod val="75000"/>
                  </a:schemeClr>
                </a:solidFill>
                <a:latin typeface="Arial" panose="020B0604020202020204" pitchFamily="34" charset="0"/>
                <a:cs typeface="Arial" panose="020B0604020202020204" pitchFamily="34" charset="0"/>
              </a:rPr>
              <a:t>hypoglycemia</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Outline</a:t>
            </a:r>
            <a:endParaRPr lang="en-GB" altLang="en-US" sz="4400" b="1" dirty="0">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0" y="1210876"/>
            <a:ext cx="9143998" cy="2503874"/>
          </a:xfrm>
        </p:spPr>
        <p:txBody>
          <a:bodyPr>
            <a:normAutofit fontScale="92500"/>
          </a:bodyPr>
          <a:lstStyle/>
          <a:p>
            <a:pPr>
              <a:lnSpc>
                <a:spcPct val="150000"/>
              </a:lnSpc>
              <a:defRPr/>
            </a:pPr>
            <a:r>
              <a:rPr lang="en-US" altLang="en-US" sz="3000" dirty="0"/>
              <a:t>Hyperosmolar Non-</a:t>
            </a:r>
            <a:r>
              <a:rPr lang="en-US" altLang="en-US" sz="3000" dirty="0" err="1"/>
              <a:t>ketotic</a:t>
            </a:r>
            <a:r>
              <a:rPr lang="en-US" altLang="en-US" sz="3000" dirty="0"/>
              <a:t> Coma (HONKC)</a:t>
            </a:r>
            <a:endParaRPr lang="en-US" altLang="en-US" sz="3000" dirty="0"/>
          </a:p>
          <a:p>
            <a:pPr>
              <a:lnSpc>
                <a:spcPct val="150000"/>
              </a:lnSpc>
              <a:defRPr/>
            </a:pPr>
            <a:r>
              <a:rPr lang="en-US" altLang="en-US" sz="3000" dirty="0"/>
              <a:t>Hyperosmolar Non-</a:t>
            </a:r>
            <a:r>
              <a:rPr lang="en-US" altLang="en-US" sz="3000" dirty="0" err="1"/>
              <a:t>ketotic</a:t>
            </a:r>
            <a:r>
              <a:rPr lang="en-US" altLang="en-US" sz="3000" dirty="0"/>
              <a:t> </a:t>
            </a:r>
            <a:r>
              <a:rPr lang="en-US" altLang="en-US" sz="3000" dirty="0" err="1"/>
              <a:t>Hyperglycaemia</a:t>
            </a:r>
            <a:r>
              <a:rPr lang="en-US" altLang="en-US" sz="3000" dirty="0"/>
              <a:t> (HNKH)</a:t>
            </a:r>
            <a:endParaRPr lang="en-US" altLang="en-US" sz="3000" dirty="0"/>
          </a:p>
          <a:p>
            <a:pPr>
              <a:lnSpc>
                <a:spcPct val="150000"/>
              </a:lnSpc>
              <a:defRPr/>
            </a:pPr>
            <a:r>
              <a:rPr lang="en-US" altLang="en-US" sz="3000" dirty="0"/>
              <a:t>Hyperosmotic </a:t>
            </a:r>
            <a:r>
              <a:rPr lang="en-US" altLang="en-US" sz="3000" dirty="0" err="1"/>
              <a:t>Hyperglycaemic</a:t>
            </a:r>
            <a:r>
              <a:rPr lang="en-US" altLang="en-US" sz="3000" dirty="0"/>
              <a:t> Non-</a:t>
            </a:r>
            <a:r>
              <a:rPr lang="en-US" altLang="en-US" sz="3000" dirty="0" err="1"/>
              <a:t>ketotic</a:t>
            </a:r>
            <a:r>
              <a:rPr lang="en-US" altLang="en-US" sz="3000" dirty="0"/>
              <a:t> State (HHNKS)</a:t>
            </a:r>
            <a:endParaRPr lang="en-US" altLang="en-US" sz="3000" dirty="0"/>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Terminology</a:t>
            </a:r>
            <a:endParaRPr lang="en-GB" altLang="en-US" sz="4400" b="1" dirty="0">
              <a:cs typeface="Arial" panose="020B0604020202020204" pitchFamily="34" charset="0"/>
            </a:endParaRPr>
          </a:p>
        </p:txBody>
      </p:sp>
      <p:sp>
        <p:nvSpPr>
          <p:cNvPr id="5" name="Rectangle 3"/>
          <p:cNvSpPr txBox="1">
            <a:spLocks noChangeArrowheads="1"/>
          </p:cNvSpPr>
          <p:nvPr/>
        </p:nvSpPr>
        <p:spPr>
          <a:xfrm>
            <a:off x="2" y="4247227"/>
            <a:ext cx="9143998" cy="2503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en-US" altLang="en-US" sz="3000" dirty="0"/>
              <a:t>New term:</a:t>
            </a:r>
            <a:endParaRPr lang="en-US" altLang="en-US" sz="3000" dirty="0"/>
          </a:p>
          <a:p>
            <a:pPr>
              <a:lnSpc>
                <a:spcPct val="150000"/>
              </a:lnSpc>
              <a:defRPr/>
            </a:pPr>
            <a:r>
              <a:rPr lang="en-US" altLang="en-US" sz="3000" dirty="0"/>
              <a:t>Hyperosmolar </a:t>
            </a:r>
            <a:r>
              <a:rPr lang="en-US" altLang="en-US" sz="3000" dirty="0" err="1"/>
              <a:t>Hyperglycaemic</a:t>
            </a:r>
            <a:r>
              <a:rPr lang="en-US" altLang="en-US" sz="3000" dirty="0"/>
              <a:t> State (HHS)</a:t>
            </a:r>
            <a:endParaRPr lang="en-US" altLang="en-US" sz="3000" dirty="0"/>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6" name="Line 1033"/>
          <p:cNvSpPr>
            <a:spLocks noChangeShapeType="1"/>
          </p:cNvSpPr>
          <p:nvPr/>
        </p:nvSpPr>
        <p:spPr bwMode="auto">
          <a:xfrm flipH="1" flipV="1">
            <a:off x="1409645" y="1044585"/>
            <a:ext cx="5238583" cy="2936403"/>
          </a:xfrm>
          <a:prstGeom prst="line">
            <a:avLst/>
          </a:prstGeom>
          <a:noFill/>
          <a:ln w="76200">
            <a:solidFill>
              <a:srgbClr val="FF0000"/>
            </a:solidFill>
            <a:round/>
          </a:ln>
        </p:spPr>
        <p:txBody>
          <a:bodyPr wrap="square">
            <a:spAutoFit/>
          </a:bodyPr>
          <a:lstStyle/>
          <a:p>
            <a:endParaRPr lang="en-US" sz="1200"/>
          </a:p>
        </p:txBody>
      </p:sp>
      <p:sp>
        <p:nvSpPr>
          <p:cNvPr id="7" name="Line 1034"/>
          <p:cNvSpPr>
            <a:spLocks noChangeShapeType="1"/>
          </p:cNvSpPr>
          <p:nvPr/>
        </p:nvSpPr>
        <p:spPr bwMode="auto">
          <a:xfrm flipV="1">
            <a:off x="1409645" y="1125607"/>
            <a:ext cx="4968552" cy="2970331"/>
          </a:xfrm>
          <a:prstGeom prst="line">
            <a:avLst/>
          </a:prstGeom>
          <a:noFill/>
          <a:ln w="76200">
            <a:solidFill>
              <a:srgbClr val="FF0000"/>
            </a:solidFill>
            <a:round/>
          </a:ln>
        </p:spPr>
        <p:txBody>
          <a:bodyPr wrap="square">
            <a:spAutoFit/>
          </a:bodyPr>
          <a:lstStyle/>
          <a:p>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0" y="0"/>
            <a:ext cx="9144000" cy="1014413"/>
          </a:xfrm>
        </p:spPr>
        <p:txBody>
          <a:bodyPr>
            <a:normAutofit/>
          </a:bodyPr>
          <a:lstStyle/>
          <a:p>
            <a:pPr algn="ctr"/>
            <a:r>
              <a:rPr lang="en-GB" altLang="en-US" sz="4000" b="1" dirty="0">
                <a:latin typeface="Arial" panose="020B0604020202020204" pitchFamily="34" charset="0"/>
                <a:cs typeface="Arial" panose="020B0604020202020204" pitchFamily="34" charset="0"/>
              </a:rPr>
              <a:t>Precipitating factors of HHS </a:t>
            </a:r>
            <a:endParaRPr lang="en-US" altLang="en-US" sz="4000" dirty="0">
              <a:latin typeface="Arial" panose="020B0604020202020204" pitchFamily="34" charset="0"/>
              <a:cs typeface="Arial" panose="020B0604020202020204" pitchFamily="34" charset="0"/>
            </a:endParaRPr>
          </a:p>
        </p:txBody>
      </p:sp>
      <p:sp>
        <p:nvSpPr>
          <p:cNvPr id="93186" name="Content Placeholder 2"/>
          <p:cNvSpPr>
            <a:spLocks noGrp="1"/>
          </p:cNvSpPr>
          <p:nvPr>
            <p:ph idx="1"/>
          </p:nvPr>
        </p:nvSpPr>
        <p:spPr>
          <a:xfrm>
            <a:off x="0" y="900112"/>
            <a:ext cx="9144000" cy="5957887"/>
          </a:xfrm>
        </p:spPr>
        <p:txBody>
          <a:bodyPr>
            <a:normAutofit/>
          </a:bodyPr>
          <a:lstStyle/>
          <a:p>
            <a:r>
              <a:rPr lang="en-GB" altLang="en-US" sz="3200" dirty="0">
                <a:latin typeface="Arial" panose="020B0604020202020204" pitchFamily="34" charset="0"/>
                <a:cs typeface="Arial" panose="020B0604020202020204" pitchFamily="34" charset="0"/>
              </a:rPr>
              <a:t>Infection - most common </a:t>
            </a:r>
            <a:endParaRPr lang="en-US"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Discontinuation of/inadequate insulin </a:t>
            </a:r>
            <a:endParaRPr lang="en-US"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Myocardial infarction, stroke </a:t>
            </a:r>
            <a:endParaRPr lang="en-US" altLang="en-US" sz="3200" dirty="0">
              <a:latin typeface="Arial" panose="020B0604020202020204" pitchFamily="34" charset="0"/>
              <a:cs typeface="Arial" panose="020B0604020202020204" pitchFamily="34" charset="0"/>
            </a:endParaRPr>
          </a:p>
          <a:p>
            <a:pPr marL="0" indent="0">
              <a:buNone/>
            </a:pPr>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Medications </a:t>
            </a:r>
            <a:r>
              <a:rPr lang="en-GB" altLang="en-US" sz="3200" dirty="0" err="1">
                <a:latin typeface="Arial" panose="020B0604020202020204" pitchFamily="34" charset="0"/>
                <a:cs typeface="Arial" panose="020B0604020202020204" pitchFamily="34" charset="0"/>
              </a:rPr>
              <a:t>e.g</a:t>
            </a:r>
            <a:r>
              <a:rPr lang="en-GB" altLang="en-US" sz="3200" dirty="0">
                <a:latin typeface="Arial" panose="020B0604020202020204" pitchFamily="34" charset="0"/>
                <a:cs typeface="Arial" panose="020B0604020202020204" pitchFamily="34" charset="0"/>
              </a:rPr>
              <a:t> corticosteroids, thiazides and sympathomimetic agents </a:t>
            </a:r>
            <a:endParaRPr lang="en-US"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0" y="0"/>
            <a:ext cx="9144000" cy="1014413"/>
          </a:xfrm>
        </p:spPr>
        <p:txBody>
          <a:bodyPr>
            <a:normAutofit/>
          </a:bodyPr>
          <a:lstStyle/>
          <a:p>
            <a:pPr algn="ctr"/>
            <a:r>
              <a:rPr lang="en-GB" altLang="en-US" sz="4000" b="1" dirty="0">
                <a:latin typeface="Arial" panose="020B0604020202020204" pitchFamily="34" charset="0"/>
                <a:cs typeface="Arial" panose="020B0604020202020204" pitchFamily="34" charset="0"/>
              </a:rPr>
              <a:t>Pathogenesis of HHS </a:t>
            </a:r>
            <a:endParaRPr lang="en-US" altLang="en-US" sz="4000" dirty="0">
              <a:latin typeface="Arial" panose="020B0604020202020204" pitchFamily="34" charset="0"/>
              <a:cs typeface="Arial" panose="020B0604020202020204" pitchFamily="34" charset="0"/>
            </a:endParaRPr>
          </a:p>
        </p:txBody>
      </p:sp>
      <p:sp>
        <p:nvSpPr>
          <p:cNvPr id="93186" name="Content Placeholder 2"/>
          <p:cNvSpPr>
            <a:spLocks noGrp="1"/>
          </p:cNvSpPr>
          <p:nvPr>
            <p:ph idx="1"/>
          </p:nvPr>
        </p:nvSpPr>
        <p:spPr>
          <a:xfrm>
            <a:off x="0" y="900112"/>
            <a:ext cx="9144000" cy="5957887"/>
          </a:xfrm>
        </p:spPr>
        <p:txBody>
          <a:bodyPr>
            <a:normAutofit/>
          </a:bodyPr>
          <a:lstStyle/>
          <a:p>
            <a:r>
              <a:rPr lang="en-US" altLang="en-US" sz="3200" dirty="0">
                <a:latin typeface="Arial" panose="020B0604020202020204" pitchFamily="34" charset="0"/>
                <a:cs typeface="Arial" panose="020B0604020202020204" pitchFamily="34" charset="0"/>
              </a:rPr>
              <a:t>Less understood than that of DKA</a:t>
            </a:r>
            <a:endParaRPr lang="en-US"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Insulin enough to suppress ketogenesis but not to prevent </a:t>
            </a:r>
            <a:r>
              <a:rPr lang="en-GB" altLang="en-US" sz="3200" dirty="0" err="1">
                <a:latin typeface="Arial" panose="020B0604020202020204" pitchFamily="34" charset="0"/>
                <a:cs typeface="Arial" panose="020B0604020202020204" pitchFamily="34" charset="0"/>
              </a:rPr>
              <a:t>hyperglycemia</a:t>
            </a:r>
            <a:endParaRPr lang="en-GB" altLang="en-US" sz="3200" dirty="0">
              <a:latin typeface="Arial" panose="020B0604020202020204" pitchFamily="34" charset="0"/>
              <a:cs typeface="Arial" panose="020B0604020202020204" pitchFamily="34" charset="0"/>
            </a:endParaRPr>
          </a:p>
          <a:p>
            <a:pPr marL="0" indent="0">
              <a:buNone/>
            </a:pPr>
            <a:endParaRPr lang="en-GB" altLang="en-US" sz="3200" dirty="0">
              <a:latin typeface="Arial" panose="020B0604020202020204" pitchFamily="34" charset="0"/>
              <a:cs typeface="Arial" panose="020B0604020202020204" pitchFamily="34" charset="0"/>
            </a:endParaRPr>
          </a:p>
          <a:p>
            <a:pPr marL="0" indent="0"/>
            <a:r>
              <a:rPr lang="en-GB" altLang="en-US" sz="3200" dirty="0">
                <a:latin typeface="Arial" panose="020B0604020202020204" pitchFamily="34" charset="0"/>
                <a:cs typeface="Arial" panose="020B0604020202020204" pitchFamily="34" charset="0"/>
              </a:rPr>
              <a:t> 20% of cases of HHS occur in those not previously known diabetic</a:t>
            </a:r>
            <a:endParaRPr lang="en-GB" altLang="en-US" sz="3200" dirty="0">
              <a:latin typeface="Arial" panose="020B0604020202020204" pitchFamily="34" charset="0"/>
              <a:cs typeface="Arial" panose="020B0604020202020204" pitchFamily="34" charset="0"/>
            </a:endParaRPr>
          </a:p>
          <a:p>
            <a:pPr marL="0" indent="0"/>
            <a:endParaRPr lang="en-GB" altLang="en-US" sz="3200" dirty="0">
              <a:latin typeface="Arial" panose="020B0604020202020204" pitchFamily="34" charset="0"/>
              <a:cs typeface="Arial" panose="020B0604020202020204" pitchFamily="34" charset="0"/>
            </a:endParaRPr>
          </a:p>
          <a:p>
            <a:pPr marL="0" indent="0"/>
            <a:r>
              <a:rPr lang="en-GB" altLang="en-US" sz="3200" dirty="0">
                <a:latin typeface="Arial" panose="020B0604020202020204" pitchFamily="34" charset="0"/>
                <a:cs typeface="Arial" panose="020B0604020202020204" pitchFamily="34" charset="0"/>
              </a:rPr>
              <a:t>Delayed recognition of </a:t>
            </a:r>
            <a:r>
              <a:rPr lang="en-GB" altLang="en-US" sz="3200" dirty="0" err="1">
                <a:latin typeface="Arial" panose="020B0604020202020204" pitchFamily="34" charset="0"/>
                <a:cs typeface="Arial" panose="020B0604020202020204" pitchFamily="34" charset="0"/>
              </a:rPr>
              <a:t>hyperglycemic</a:t>
            </a:r>
            <a:r>
              <a:rPr lang="en-GB" altLang="en-US" sz="3200" dirty="0">
                <a:latin typeface="Arial" panose="020B0604020202020204" pitchFamily="34" charset="0"/>
                <a:cs typeface="Arial" panose="020B0604020202020204" pitchFamily="34" charset="0"/>
              </a:rPr>
              <a:t> symptoms + restricted water intake in elderly leads to severe dehydration</a:t>
            </a:r>
            <a:endParaRPr lang="en-GB" altLang="en-US" dirty="0"/>
          </a:p>
          <a:p>
            <a:endParaRPr lang="en-GB"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4413"/>
          </a:xfrm>
        </p:spPr>
        <p:txBody>
          <a:bodyPr>
            <a:normAutofit/>
          </a:bodyPr>
          <a:lstStyle/>
          <a:p>
            <a:pPr algn="ctr"/>
            <a:r>
              <a:rPr lang="en-GB" altLang="en-US" sz="4000" b="1" dirty="0">
                <a:latin typeface="Arial" panose="020B0604020202020204" pitchFamily="34" charset="0"/>
                <a:cs typeface="Arial" panose="020B0604020202020204" pitchFamily="34" charset="0"/>
              </a:rPr>
              <a:t>Pathogenesis of HHS </a:t>
            </a:r>
            <a:endParaRPr lang="en-US" altLang="en-US" sz="4000" dirty="0">
              <a:latin typeface="Arial" panose="020B0604020202020204" pitchFamily="34" charset="0"/>
              <a:cs typeface="Arial" panose="020B0604020202020204" pitchFamily="34" charset="0"/>
            </a:endParaRPr>
          </a:p>
        </p:txBody>
      </p:sp>
      <p:sp>
        <p:nvSpPr>
          <p:cNvPr id="3" name="TextBox 2"/>
          <p:cNvSpPr txBox="1">
            <a:spLocks noChangeArrowheads="1"/>
          </p:cNvSpPr>
          <p:nvPr/>
        </p:nvSpPr>
        <p:spPr bwMode="auto">
          <a:xfrm>
            <a:off x="1783829" y="1089377"/>
            <a:ext cx="4705611" cy="523220"/>
          </a:xfrm>
          <a:prstGeom prst="rect">
            <a:avLst/>
          </a:prstGeom>
          <a:noFill/>
          <a:ln w="571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a:r>
              <a:rPr lang="en-US" altLang="en-US" sz="2800" b="1" dirty="0">
                <a:solidFill>
                  <a:srgbClr val="1E3268"/>
                </a:solidFill>
                <a:latin typeface="Open Sans" charset="0"/>
              </a:rPr>
              <a:t>Severe hyperglycemia</a:t>
            </a:r>
            <a:endParaRPr lang="en-US" altLang="en-US" sz="2800" b="1" dirty="0">
              <a:solidFill>
                <a:srgbClr val="1E3268"/>
              </a:solidFill>
              <a:latin typeface="Open Sans" charset="0"/>
            </a:endParaRPr>
          </a:p>
        </p:txBody>
      </p:sp>
      <p:sp>
        <p:nvSpPr>
          <p:cNvPr id="4" name="Down Arrow 3"/>
          <p:cNvSpPr/>
          <p:nvPr/>
        </p:nvSpPr>
        <p:spPr>
          <a:xfrm>
            <a:off x="3871210" y="1714936"/>
            <a:ext cx="685800" cy="4572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auto" hangingPunct="0">
              <a:spcBef>
                <a:spcPts val="0"/>
              </a:spcBef>
              <a:spcAft>
                <a:spcPts val="0"/>
              </a:spcAft>
              <a:defRPr/>
            </a:pPr>
            <a:endParaRPr lang="en-US">
              <a:latin typeface="Arial" panose="020B0604020202020204"/>
              <a:cs typeface="Arial" panose="020B0604020202020204"/>
            </a:endParaRPr>
          </a:p>
        </p:txBody>
      </p:sp>
      <p:sp>
        <p:nvSpPr>
          <p:cNvPr id="5" name="TextBox 4"/>
          <p:cNvSpPr txBox="1">
            <a:spLocks noChangeArrowheads="1"/>
          </p:cNvSpPr>
          <p:nvPr/>
        </p:nvSpPr>
        <p:spPr bwMode="auto">
          <a:xfrm>
            <a:off x="2225778" y="2208455"/>
            <a:ext cx="3821711" cy="523220"/>
          </a:xfrm>
          <a:prstGeom prst="rect">
            <a:avLst/>
          </a:prstGeom>
          <a:noFill/>
          <a:ln w="571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a:r>
              <a:rPr lang="en-US" altLang="en-US" sz="2800" b="1" dirty="0">
                <a:solidFill>
                  <a:srgbClr val="1E3268"/>
                </a:solidFill>
                <a:latin typeface="Open Sans" charset="0"/>
              </a:rPr>
              <a:t>Osmotic diuresis</a:t>
            </a:r>
            <a:endParaRPr lang="en-US" altLang="en-US" sz="2800" b="1" dirty="0">
              <a:solidFill>
                <a:srgbClr val="1E3268"/>
              </a:solidFill>
              <a:latin typeface="Open Sans" charset="0"/>
            </a:endParaRPr>
          </a:p>
        </p:txBody>
      </p:sp>
      <p:sp>
        <p:nvSpPr>
          <p:cNvPr id="6" name="Down Arrow 5"/>
          <p:cNvSpPr/>
          <p:nvPr/>
        </p:nvSpPr>
        <p:spPr>
          <a:xfrm>
            <a:off x="3886200" y="2834560"/>
            <a:ext cx="685800" cy="4572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auto" hangingPunct="0">
              <a:spcBef>
                <a:spcPts val="0"/>
              </a:spcBef>
              <a:spcAft>
                <a:spcPts val="0"/>
              </a:spcAft>
              <a:defRPr/>
            </a:pPr>
            <a:endParaRPr lang="en-US">
              <a:latin typeface="Arial" panose="020B0604020202020204"/>
              <a:cs typeface="Arial" panose="020B0604020202020204"/>
            </a:endParaRPr>
          </a:p>
        </p:txBody>
      </p:sp>
      <p:sp>
        <p:nvSpPr>
          <p:cNvPr id="7" name="TextBox 6"/>
          <p:cNvSpPr txBox="1">
            <a:spLocks noChangeArrowheads="1"/>
          </p:cNvSpPr>
          <p:nvPr/>
        </p:nvSpPr>
        <p:spPr bwMode="auto">
          <a:xfrm>
            <a:off x="936885" y="3394646"/>
            <a:ext cx="7270230" cy="523220"/>
          </a:xfrm>
          <a:prstGeom prst="rect">
            <a:avLst/>
          </a:prstGeom>
          <a:noFill/>
          <a:ln w="571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a:r>
              <a:rPr lang="en-US" altLang="en-US" sz="2800" b="1" dirty="0">
                <a:solidFill>
                  <a:srgbClr val="1E3268"/>
                </a:solidFill>
                <a:latin typeface="Open Sans" charset="0"/>
              </a:rPr>
              <a:t>Renal loss of water in excess of sodium</a:t>
            </a:r>
            <a:endParaRPr lang="en-US" altLang="en-US" sz="2800" b="1" dirty="0">
              <a:solidFill>
                <a:srgbClr val="1E3268"/>
              </a:solidFill>
              <a:latin typeface="Open Sans" charset="0"/>
            </a:endParaRPr>
          </a:p>
        </p:txBody>
      </p:sp>
      <p:sp>
        <p:nvSpPr>
          <p:cNvPr id="8" name="Down Arrow 7"/>
          <p:cNvSpPr/>
          <p:nvPr/>
        </p:nvSpPr>
        <p:spPr>
          <a:xfrm>
            <a:off x="3871210" y="4019579"/>
            <a:ext cx="685800" cy="4572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auto" hangingPunct="0">
              <a:spcBef>
                <a:spcPts val="0"/>
              </a:spcBef>
              <a:spcAft>
                <a:spcPts val="0"/>
              </a:spcAft>
              <a:defRPr/>
            </a:pPr>
            <a:endParaRPr lang="en-US">
              <a:latin typeface="Arial" panose="020B0604020202020204"/>
              <a:cs typeface="Arial" panose="020B0604020202020204"/>
            </a:endParaRPr>
          </a:p>
        </p:txBody>
      </p:sp>
      <p:sp>
        <p:nvSpPr>
          <p:cNvPr id="9" name="TextBox 8"/>
          <p:cNvSpPr txBox="1">
            <a:spLocks noChangeArrowheads="1"/>
          </p:cNvSpPr>
          <p:nvPr/>
        </p:nvSpPr>
        <p:spPr bwMode="auto">
          <a:xfrm>
            <a:off x="2676133" y="4513724"/>
            <a:ext cx="2921000" cy="523220"/>
          </a:xfrm>
          <a:prstGeom prst="rect">
            <a:avLst/>
          </a:prstGeom>
          <a:noFill/>
          <a:ln w="57150">
            <a:solidFill>
              <a:schemeClr val="accent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a:r>
              <a:rPr lang="en-US" altLang="en-US" sz="2800" b="1" dirty="0">
                <a:solidFill>
                  <a:srgbClr val="1E3268"/>
                </a:solidFill>
                <a:latin typeface="Open Sans" charset="0"/>
              </a:rPr>
              <a:t>Hypernatremia</a:t>
            </a:r>
            <a:endParaRPr lang="en-US" altLang="en-US" sz="2800" b="1" dirty="0">
              <a:solidFill>
                <a:srgbClr val="1E3268"/>
              </a:solidFill>
              <a:latin typeface="Open Sans" charset="0"/>
            </a:endParaRPr>
          </a:p>
        </p:txBody>
      </p:sp>
      <p:sp>
        <p:nvSpPr>
          <p:cNvPr id="10" name="Down Arrow 9"/>
          <p:cNvSpPr/>
          <p:nvPr/>
        </p:nvSpPr>
        <p:spPr>
          <a:xfrm>
            <a:off x="3886200" y="5175602"/>
            <a:ext cx="685800" cy="4572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auto" hangingPunct="0">
              <a:spcBef>
                <a:spcPts val="0"/>
              </a:spcBef>
              <a:spcAft>
                <a:spcPts val="0"/>
              </a:spcAft>
              <a:defRPr/>
            </a:pPr>
            <a:endParaRPr lang="en-US">
              <a:latin typeface="Arial" panose="020B0604020202020204"/>
              <a:cs typeface="Arial" panose="020B0604020202020204"/>
            </a:endParaRPr>
          </a:p>
        </p:txBody>
      </p:sp>
      <p:sp>
        <p:nvSpPr>
          <p:cNvPr id="11" name="TextBox 10"/>
          <p:cNvSpPr txBox="1">
            <a:spLocks noChangeArrowheads="1"/>
          </p:cNvSpPr>
          <p:nvPr/>
        </p:nvSpPr>
        <p:spPr bwMode="auto">
          <a:xfrm>
            <a:off x="1783830" y="5632802"/>
            <a:ext cx="4705610" cy="523220"/>
          </a:xfrm>
          <a:prstGeom prst="rect">
            <a:avLst/>
          </a:prstGeom>
          <a:noFill/>
          <a:ln w="571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a:r>
              <a:rPr lang="en-US" altLang="en-US" sz="2800" b="1" dirty="0">
                <a:solidFill>
                  <a:srgbClr val="1E3268"/>
                </a:solidFill>
                <a:latin typeface="Open Sans" charset="0"/>
              </a:rPr>
              <a:t>Increased osmolality</a:t>
            </a:r>
            <a:endParaRPr lang="en-US" altLang="en-US" sz="2800" b="1" dirty="0">
              <a:solidFill>
                <a:srgbClr val="1E3268"/>
              </a:solidFill>
              <a:latin typeface="Open San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900113"/>
          </a:xfrm>
        </p:spPr>
        <p:txBody>
          <a:bodyPr>
            <a:normAutofit/>
          </a:bodyPr>
          <a:lstStyle/>
          <a:p>
            <a:pPr algn="ctr"/>
            <a:r>
              <a:rPr lang="en-GB" altLang="en-US" sz="4000" b="1" dirty="0">
                <a:latin typeface="Arial" panose="020B0604020202020204" pitchFamily="34" charset="0"/>
                <a:cs typeface="Arial" panose="020B0604020202020204" pitchFamily="34" charset="0"/>
              </a:rPr>
              <a:t>Diagnosis of HHS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483112"/>
            <a:ext cx="9143999" cy="537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7200" dirty="0">
              <a:latin typeface="Arial" panose="020B0604020202020204" pitchFamily="34" charset="0"/>
              <a:cs typeface="Arial" panose="020B0604020202020204" pitchFamily="34" charset="0"/>
            </a:endParaRPr>
          </a:p>
          <a:p>
            <a:endParaRPr lang="en-GB" altLang="en-US" sz="4400"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graphicFrame>
        <p:nvGraphicFramePr>
          <p:cNvPr id="2" name="Table 2"/>
          <p:cNvGraphicFramePr>
            <a:graphicFrameLocks noGrp="1"/>
          </p:cNvGraphicFramePr>
          <p:nvPr/>
        </p:nvGraphicFramePr>
        <p:xfrm>
          <a:off x="0" y="900112"/>
          <a:ext cx="9144000" cy="6371776"/>
        </p:xfrm>
        <a:graphic>
          <a:graphicData uri="http://schemas.openxmlformats.org/drawingml/2006/table">
            <a:tbl>
              <a:tblPr firstRow="1" bandRow="1">
                <a:tableStyleId>{5C22544A-7EE6-4342-B048-85BDC9FD1C3A}</a:tableStyleId>
              </a:tblPr>
              <a:tblGrid>
                <a:gridCol w="2743200"/>
                <a:gridCol w="6400800"/>
              </a:tblGrid>
              <a:tr h="1276610">
                <a:tc>
                  <a:txBody>
                    <a:bodyPr/>
                    <a:lstStyle/>
                    <a:p>
                      <a:r>
                        <a:rPr lang="en-US" sz="2800" dirty="0">
                          <a:latin typeface="Arial" panose="020B0604020202020204" pitchFamily="34" charset="0"/>
                          <a:cs typeface="Arial" panose="020B0604020202020204" pitchFamily="34" charset="0"/>
                        </a:rPr>
                        <a:t>Criteria</a:t>
                      </a:r>
                      <a:endParaRPr lang="en-US" sz="2800"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Level for HHS diagnosis</a:t>
                      </a:r>
                      <a:endParaRPr sz="2800" dirty="0">
                        <a:latin typeface="Arial" panose="020B0604020202020204" pitchFamily="34" charset="0"/>
                        <a:cs typeface="Arial" panose="020B0604020202020204" pitchFamily="34" charset="0"/>
                      </a:endParaRPr>
                    </a:p>
                  </a:txBody>
                  <a:tcPr/>
                </a:tc>
              </a:tr>
              <a:tr h="156731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dirty="0">
                          <a:latin typeface="Arial" panose="020B0604020202020204" pitchFamily="34" charset="0"/>
                          <a:cs typeface="Arial" panose="020B0604020202020204" pitchFamily="34" charset="0"/>
                        </a:rPr>
                        <a:t>Plasma osmolality</a:t>
                      </a:r>
                      <a:endParaRPr lang="en-US" sz="2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2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000" b="1" dirty="0">
                          <a:latin typeface="Arial" panose="020B0604020202020204" pitchFamily="34" charset="0"/>
                          <a:cs typeface="Arial" panose="020B0604020202020204" pitchFamily="34" charset="0"/>
                        </a:rPr>
                        <a:t>(Osmolality = 2Na + glucose in mmol/L)</a:t>
                      </a:r>
                      <a:endParaRPr lang="en-US" sz="20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en-US" sz="2800" dirty="0">
                          <a:latin typeface="Arial" panose="020B0604020202020204" pitchFamily="34" charset="0"/>
                          <a:cs typeface="Arial" panose="020B0604020202020204" pitchFamily="34" charset="0"/>
                        </a:rPr>
                        <a:t>≥320 </a:t>
                      </a:r>
                      <a:r>
                        <a:rPr lang="en-GB" altLang="en-US" sz="2800" dirty="0" err="1">
                          <a:latin typeface="Arial" panose="020B0604020202020204" pitchFamily="34" charset="0"/>
                          <a:cs typeface="Arial" panose="020B0604020202020204" pitchFamily="34" charset="0"/>
                        </a:rPr>
                        <a:t>mOsmol</a:t>
                      </a:r>
                      <a:r>
                        <a:rPr lang="en-GB" altLang="en-US" sz="2800" dirty="0">
                          <a:latin typeface="Arial" panose="020B0604020202020204" pitchFamily="34" charset="0"/>
                          <a:cs typeface="Arial" panose="020B0604020202020204" pitchFamily="34" charset="0"/>
                        </a:rPr>
                        <a:t>/kg</a:t>
                      </a:r>
                      <a:endParaRPr lang="en-GB" altLang="en-US" sz="2800" dirty="0">
                        <a:latin typeface="Arial" panose="020B0604020202020204" pitchFamily="34" charset="0"/>
                        <a:cs typeface="Arial" panose="020B0604020202020204" pitchFamily="34" charset="0"/>
                      </a:endParaRPr>
                    </a:p>
                    <a:p>
                      <a:endParaRPr lang="en-GB" altLang="en-US" sz="2800" dirty="0">
                        <a:latin typeface="Arial" panose="020B0604020202020204" pitchFamily="34" charset="0"/>
                        <a:cs typeface="Arial" panose="020B0604020202020204" pitchFamily="34" charset="0"/>
                      </a:endParaRPr>
                    </a:p>
                  </a:txBody>
                  <a:tcPr/>
                </a:tc>
              </a:tr>
              <a:tr h="155698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dirty="0">
                          <a:latin typeface="Arial" panose="020B0604020202020204" pitchFamily="34" charset="0"/>
                          <a:cs typeface="Arial" panose="020B0604020202020204" pitchFamily="34" charset="0"/>
                        </a:rPr>
                        <a:t>Hyperglycemia</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dirty="0">
                          <a:latin typeface="Arial" panose="020B0604020202020204" pitchFamily="34" charset="0"/>
                          <a:cs typeface="Arial" panose="020B0604020202020204" pitchFamily="34" charset="0"/>
                        </a:rPr>
                        <a:t>Plasma glucose </a:t>
                      </a:r>
                      <a:r>
                        <a:rPr lang="en-GB" altLang="en-US" sz="2800" dirty="0">
                          <a:latin typeface="Arial" panose="020B0604020202020204" pitchFamily="34" charset="0"/>
                          <a:cs typeface="Arial" panose="020B0604020202020204" pitchFamily="34" charset="0"/>
                        </a:rPr>
                        <a:t>≥550 mg/dl</a:t>
                      </a:r>
                      <a:endParaRPr lang="en-GB" altLang="en-US" sz="2800" dirty="0">
                        <a:latin typeface="Arial" panose="020B0604020202020204" pitchFamily="34" charset="0"/>
                        <a:cs typeface="Arial" panose="020B0604020202020204" pitchFamily="34" charset="0"/>
                      </a:endParaRPr>
                    </a:p>
                    <a:p>
                      <a:endParaRPr lang="en-GB" altLang="en-US" sz="2800" dirty="0">
                        <a:latin typeface="Arial" panose="020B0604020202020204" pitchFamily="34" charset="0"/>
                        <a:cs typeface="Arial" panose="020B0604020202020204" pitchFamily="34" charset="0"/>
                      </a:endParaRPr>
                    </a:p>
                  </a:txBody>
                  <a:tcPr/>
                </a:tc>
              </a:tr>
              <a:tr h="1556983">
                <a:tc>
                  <a:txBody>
                    <a:bodyPr/>
                    <a:lstStyle/>
                    <a:p>
                      <a:r>
                        <a:rPr lang="en-US" sz="2800" b="1" dirty="0">
                          <a:latin typeface="Arial" panose="020B0604020202020204" pitchFamily="34" charset="0"/>
                          <a:cs typeface="Arial" panose="020B0604020202020204" pitchFamily="34" charset="0"/>
                        </a:rPr>
                        <a:t>Clinical criteria</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Severe dehydration and feeling unwell</a:t>
                      </a:r>
                      <a:endParaRPr sz="2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900113"/>
          </a:xfrm>
        </p:spPr>
        <p:txBody>
          <a:bodyPr>
            <a:normAutofit/>
          </a:bodyPr>
          <a:lstStyle/>
          <a:p>
            <a:pPr algn="ctr"/>
            <a:r>
              <a:rPr lang="en-GB" altLang="en-US" sz="4000" b="1" dirty="0">
                <a:latin typeface="Arial" panose="020B0604020202020204" pitchFamily="34" charset="0"/>
                <a:cs typeface="Arial" panose="020B0604020202020204" pitchFamily="34" charset="0"/>
              </a:rPr>
              <a:t>Diagnosis of HHS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1483112"/>
            <a:ext cx="9143999" cy="537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7200" dirty="0">
              <a:latin typeface="Arial" panose="020B0604020202020204" pitchFamily="34" charset="0"/>
              <a:cs typeface="Arial" panose="020B0604020202020204" pitchFamily="34" charset="0"/>
            </a:endParaRPr>
          </a:p>
          <a:p>
            <a:endParaRPr lang="en-GB" altLang="en-US" sz="4400"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graphicFrame>
        <p:nvGraphicFramePr>
          <p:cNvPr id="2" name="Table 2"/>
          <p:cNvGraphicFramePr>
            <a:graphicFrameLocks noGrp="1"/>
          </p:cNvGraphicFramePr>
          <p:nvPr/>
        </p:nvGraphicFramePr>
        <p:xfrm>
          <a:off x="0" y="900112"/>
          <a:ext cx="9144000" cy="4400905"/>
        </p:xfrm>
        <a:graphic>
          <a:graphicData uri="http://schemas.openxmlformats.org/drawingml/2006/table">
            <a:tbl>
              <a:tblPr firstRow="1" bandRow="1">
                <a:tableStyleId>{5C22544A-7EE6-4342-B048-85BDC9FD1C3A}</a:tableStyleId>
              </a:tblPr>
              <a:tblGrid>
                <a:gridCol w="2743200"/>
                <a:gridCol w="6400800"/>
              </a:tblGrid>
              <a:tr h="1276610">
                <a:tc>
                  <a:txBody>
                    <a:bodyPr/>
                    <a:lstStyle/>
                    <a:p>
                      <a:r>
                        <a:rPr lang="en-US" sz="2800" dirty="0">
                          <a:latin typeface="Arial" panose="020B0604020202020204" pitchFamily="34" charset="0"/>
                          <a:cs typeface="Arial" panose="020B0604020202020204" pitchFamily="34" charset="0"/>
                        </a:rPr>
                        <a:t>Criteria</a:t>
                      </a:r>
                      <a:endParaRPr lang="en-US" sz="2800"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Level for HHS diagnosis</a:t>
                      </a:r>
                      <a:endParaRPr sz="2800" dirty="0">
                        <a:latin typeface="Arial" panose="020B0604020202020204" pitchFamily="34" charset="0"/>
                        <a:cs typeface="Arial" panose="020B0604020202020204" pitchFamily="34" charset="0"/>
                      </a:endParaRPr>
                    </a:p>
                  </a:txBody>
                  <a:tcPr/>
                </a:tc>
              </a:tr>
              <a:tr h="156731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dirty="0">
                          <a:latin typeface="Arial" panose="020B0604020202020204" pitchFamily="34" charset="0"/>
                          <a:cs typeface="Arial" panose="020B0604020202020204" pitchFamily="34" charset="0"/>
                        </a:rPr>
                        <a:t>Absence of acidosis</a:t>
                      </a:r>
                      <a:endParaRPr lang="en-US" sz="20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en-US" sz="2800" dirty="0">
                          <a:latin typeface="Arial" panose="020B0604020202020204" pitchFamily="34" charset="0"/>
                          <a:cs typeface="Arial" panose="020B0604020202020204" pitchFamily="34" charset="0"/>
                        </a:rPr>
                        <a:t>pH &gt;7.3 </a:t>
                      </a:r>
                      <a:endParaRPr lang="en-GB" altLang="en-US" sz="2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GB" altLang="en-US" sz="2800" dirty="0" err="1">
                          <a:latin typeface="Arial" panose="020B0604020202020204" pitchFamily="34" charset="0"/>
                          <a:cs typeface="Arial" panose="020B0604020202020204" pitchFamily="34" charset="0"/>
                        </a:rPr>
                        <a:t>And/Or</a:t>
                      </a:r>
                      <a:endParaRPr lang="en-GB" altLang="en-US" sz="2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GB" altLang="en-US" sz="2800" dirty="0">
                          <a:latin typeface="Arial" panose="020B0604020202020204" pitchFamily="34" charset="0"/>
                          <a:cs typeface="Arial" panose="020B0604020202020204" pitchFamily="34" charset="0"/>
                        </a:rPr>
                        <a:t>bicarbonate &gt;15 mmol/</a:t>
                      </a:r>
                      <a:r>
                        <a:rPr lang="en-GB" altLang="en-US" sz="2800" dirty="0" err="1">
                          <a:latin typeface="Arial" panose="020B0604020202020204" pitchFamily="34" charset="0"/>
                          <a:cs typeface="Arial" panose="020B0604020202020204" pitchFamily="34" charset="0"/>
                        </a:rPr>
                        <a:t>lre</a:t>
                      </a:r>
                      <a:endParaRPr lang="en-GB" altLang="en-US" sz="2800" dirty="0">
                        <a:latin typeface="Arial" panose="020B0604020202020204" pitchFamily="34" charset="0"/>
                        <a:cs typeface="Arial" panose="020B0604020202020204" pitchFamily="34" charset="0"/>
                      </a:endParaRPr>
                    </a:p>
                  </a:txBody>
                  <a:tcPr/>
                </a:tc>
              </a:tr>
              <a:tr h="155698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dirty="0">
                          <a:latin typeface="Arial" panose="020B0604020202020204" pitchFamily="34" charset="0"/>
                          <a:cs typeface="Arial" panose="020B0604020202020204" pitchFamily="34" charset="0"/>
                        </a:rPr>
                        <a:t>Absence of ketosis</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dirty="0">
                          <a:latin typeface="Arial" panose="020B0604020202020204" pitchFamily="34" charset="0"/>
                          <a:cs typeface="Arial" panose="020B0604020202020204" pitchFamily="34" charset="0"/>
                        </a:rPr>
                        <a:t>Urinary ketones ≤</a:t>
                      </a:r>
                      <a:r>
                        <a:rPr lang="en-GB" sz="2800" dirty="0">
                          <a:latin typeface="Arial" panose="020B0604020202020204" pitchFamily="34" charset="0"/>
                          <a:cs typeface="Arial" panose="020B0604020202020204" pitchFamily="34" charset="0"/>
                        </a:rPr>
                        <a:t> one cross</a:t>
                      </a:r>
                      <a:endParaRPr lang="en-GB" sz="2800" dirty="0">
                        <a:latin typeface="Arial" panose="020B0604020202020204" pitchFamily="34" charset="0"/>
                        <a:cs typeface="Arial" panose="020B0604020202020204" pitchFamily="34" charset="0"/>
                      </a:endParaRPr>
                    </a:p>
                    <a:p>
                      <a:endParaRPr lang="en-GB" altLang="en-US" sz="2800" dirty="0">
                        <a:latin typeface="Arial" panose="020B0604020202020204" pitchFamily="34" charset="0"/>
                        <a:cs typeface="Arial" panose="020B0604020202020204" pitchFamily="34" charset="0"/>
                      </a:endParaRPr>
                    </a:p>
                  </a:txBody>
                  <a:tcPr/>
                </a:tc>
              </a:tr>
            </a:tbl>
          </a:graphicData>
        </a:graphic>
      </p:graphicFrame>
      <p:sp>
        <p:nvSpPr>
          <p:cNvPr id="7" name="TextBox 6"/>
          <p:cNvSpPr txBox="1"/>
          <p:nvPr/>
        </p:nvSpPr>
        <p:spPr>
          <a:xfrm>
            <a:off x="0" y="5634722"/>
            <a:ext cx="9143999" cy="52322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Occasional patients may have mixed HHS and DKA</a:t>
            </a:r>
            <a:endParaRPr lang="en-GB"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sp>
        <p:nvSpPr>
          <p:cNvPr id="5" name="TextBox 4"/>
          <p:cNvSpPr txBox="1"/>
          <p:nvPr/>
        </p:nvSpPr>
        <p:spPr>
          <a:xfrm>
            <a:off x="0" y="0"/>
            <a:ext cx="9144000" cy="3312445"/>
          </a:xfrm>
          <a:prstGeom prst="rect">
            <a:avLst/>
          </a:prstGeom>
          <a:noFill/>
        </p:spPr>
        <p:txBody>
          <a:bodyPr wrap="square">
            <a:spAutoFit/>
          </a:bodyPr>
          <a:lstStyle/>
          <a:p>
            <a:pPr lvl="0" algn="ctr">
              <a:lnSpc>
                <a:spcPct val="115000"/>
              </a:lnSpc>
            </a:pPr>
            <a:r>
              <a:rPr lang="en-US"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Investigations</a:t>
            </a:r>
            <a:endParaRPr lang="en-US"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Immediate for diagnosis:</a:t>
            </a:r>
            <a:endPar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Plasma glucose </a:t>
            </a: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odium with calculation of plasma osmolality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(2Na + glucose in mmol/l)</a:t>
            </a: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Potassium and urea</a:t>
            </a: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Venous pH/ bicarbonate (or arterial blood gas if indicated)</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Urine ketones</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32F62-EFC7-411C-9BC5-2076F90E2AD4}" type="slidenum">
              <a:rPr lang="en-US" smtClean="0"/>
            </a:fld>
            <a:endParaRPr lang="en-US" dirty="0"/>
          </a:p>
        </p:txBody>
      </p:sp>
      <p:sp>
        <p:nvSpPr>
          <p:cNvPr id="5" name="TextBox 4"/>
          <p:cNvSpPr txBox="1"/>
          <p:nvPr/>
        </p:nvSpPr>
        <p:spPr>
          <a:xfrm>
            <a:off x="0" y="0"/>
            <a:ext cx="9144000" cy="3312445"/>
          </a:xfrm>
          <a:prstGeom prst="rect">
            <a:avLst/>
          </a:prstGeom>
          <a:noFill/>
        </p:spPr>
        <p:txBody>
          <a:bodyPr wrap="square">
            <a:spAutoFit/>
          </a:bodyPr>
          <a:lstStyle/>
          <a:p>
            <a:pPr lvl="0" algn="ctr">
              <a:lnSpc>
                <a:spcPct val="115000"/>
              </a:lnSpc>
            </a:pPr>
            <a:r>
              <a:rPr lang="en-US"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Investigations</a:t>
            </a:r>
            <a:endParaRPr lang="en-US"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Immediate for diagnosis:</a:t>
            </a:r>
            <a:endPar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Plasma glucose </a:t>
            </a: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odium with calculation of plasma osmolality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(2Na + glucose in mmol/l)</a:t>
            </a: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Potassium and urea</a:t>
            </a: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Venous pH/ bicarbonate (or arterial blood gas if indicated)</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Urine ketones</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0" y="3750808"/>
            <a:ext cx="9248931" cy="3100079"/>
          </a:xfrm>
          <a:prstGeom prst="rect">
            <a:avLst/>
          </a:prstGeom>
          <a:noFill/>
        </p:spPr>
        <p:txBody>
          <a:bodyPr wrap="square">
            <a:spAutoFit/>
          </a:bodyPr>
          <a:lstStyle/>
          <a:p>
            <a:pPr lvl="0" algn="just">
              <a:lnSpc>
                <a:spcPct val="115000"/>
              </a:lnSpc>
            </a:pPr>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Urgent for assessment and treatment:</a:t>
            </a:r>
            <a:endPar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Complete blood count</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reatinine </a:t>
            </a: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Midsteram urine</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HbA1c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Blood film for malaria (if indicated)</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974361"/>
          <a:ext cx="9144000" cy="5883638"/>
        </p:xfrm>
        <a:graphic>
          <a:graphicData uri="http://schemas.openxmlformats.org/drawingml/2006/table">
            <a:tbl>
              <a:tblPr firstRow="1" bandRow="1">
                <a:tableStyleId>{5C22544A-7EE6-4342-B048-85BDC9FD1C3A}</a:tableStyleId>
              </a:tblPr>
              <a:tblGrid>
                <a:gridCol w="3048000"/>
                <a:gridCol w="3048000"/>
                <a:gridCol w="3048000"/>
              </a:tblGrid>
              <a:tr h="572615">
                <a:tc>
                  <a:txBody>
                    <a:bodyPr/>
                    <a:lstStyle/>
                    <a:p>
                      <a:r>
                        <a:rPr lang="en-US" sz="2400" dirty="0">
                          <a:latin typeface="Arial" panose="020B0604020202020204" pitchFamily="34" charset="0"/>
                          <a:cs typeface="Arial" panose="020B0604020202020204" pitchFamily="34" charset="0"/>
                        </a:rPr>
                        <a:t>Recommendation</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UK</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ADA/</a:t>
                      </a:r>
                      <a:r>
                        <a:rPr lang="en-US" sz="2400" dirty="0" err="1">
                          <a:latin typeface="Arial" panose="020B0604020202020204" pitchFamily="34" charset="0"/>
                          <a:cs typeface="Arial" panose="020B0604020202020204" pitchFamily="34" charset="0"/>
                        </a:rPr>
                        <a:t>Uptodate</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fluids</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0.9% saline only</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0.45% saline if sodium high</a:t>
                      </a:r>
                      <a:endParaRPr lang="en-US" sz="2400" dirty="0">
                        <a:latin typeface="Arial" panose="020B0604020202020204" pitchFamily="34" charset="0"/>
                        <a:cs typeface="Arial" panose="020B0604020202020204" pitchFamily="34" charset="0"/>
                      </a:endParaRPr>
                    </a:p>
                  </a:txBody>
                  <a:tcPr/>
                </a:tc>
              </a:tr>
              <a:tr h="95435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Change to dextrose</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250 mg/dl</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200 mg/dl</a:t>
                      </a:r>
                      <a:endParaRPr lang="en-US" sz="2400" dirty="0">
                        <a:latin typeface="Arial" panose="020B0604020202020204" pitchFamily="34" charset="0"/>
                        <a:cs typeface="Arial" panose="020B0604020202020204" pitchFamily="34" charset="0"/>
                      </a:endParaRPr>
                    </a:p>
                  </a:txBody>
                  <a:tcPr/>
                </a:tc>
              </a:tr>
              <a:tr h="82542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insulin bolus</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r>
              <a:tr h="86746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Continue basal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Not mentioned</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SC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Yes, for mild/moderate DKA</a:t>
                      </a:r>
                      <a:endParaRPr lang="en-US" sz="2400" dirty="0">
                        <a:latin typeface="Arial" panose="020B0604020202020204" pitchFamily="34" charset="0"/>
                        <a:cs typeface="Arial" panose="020B0604020202020204" pitchFamily="34" charset="0"/>
                      </a:endParaRPr>
                    </a:p>
                  </a:txBody>
                  <a:tcPr/>
                </a:tc>
              </a:tr>
              <a:tr h="954358">
                <a:tc>
                  <a:txBody>
                    <a:bodyPr/>
                    <a:lstStyle/>
                    <a:p>
                      <a:r>
                        <a:rPr lang="en-US" sz="2400" dirty="0">
                          <a:latin typeface="Arial" panose="020B0604020202020204" pitchFamily="34" charset="0"/>
                          <a:cs typeface="Arial" panose="020B0604020202020204" pitchFamily="34" charset="0"/>
                        </a:rPr>
                        <a:t>Bicarbonate</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when pH≤6.9</a:t>
                      </a:r>
                      <a:endParaRPr lang="en-US" sz="2400" dirty="0">
                        <a:latin typeface="Arial" panose="020B0604020202020204" pitchFamily="34" charset="0"/>
                        <a:cs typeface="Arial" panose="020B0604020202020204" pitchFamily="34" charset="0"/>
                      </a:endParaRPr>
                    </a:p>
                  </a:txBody>
                  <a:tcPr/>
                </a:tc>
              </a:tr>
            </a:tbl>
          </a:graphicData>
        </a:graphic>
      </p:graphicFrame>
      <p:sp>
        <p:nvSpPr>
          <p:cNvPr id="3" name="Title 1"/>
          <p:cNvSpPr txBox="1"/>
          <p:nvPr/>
        </p:nvSpPr>
        <p:spPr>
          <a:xfrm>
            <a:off x="0" y="0"/>
            <a:ext cx="9144000" cy="9743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Arial" panose="020B0604020202020204" pitchFamily="34" charset="0"/>
                <a:cs typeface="Arial" panose="020B0604020202020204" pitchFamily="34" charset="0"/>
              </a:rPr>
              <a:t>Differences in DKA treatment recommendations between UK and ADA/</a:t>
            </a:r>
            <a:r>
              <a:rPr lang="en-US" altLang="en-US" sz="3200" b="1" dirty="0" err="1">
                <a:latin typeface="Arial" panose="020B0604020202020204" pitchFamily="34" charset="0"/>
                <a:cs typeface="Arial" panose="020B0604020202020204" pitchFamily="34" charset="0"/>
              </a:rPr>
              <a:t>uptodate</a:t>
            </a:r>
            <a:r>
              <a:rPr lang="en-US" altLang="en-US" sz="3200" b="1" dirty="0">
                <a:latin typeface="Arial" panose="020B0604020202020204" pitchFamily="34" charset="0"/>
                <a:cs typeface="Arial" panose="020B0604020202020204" pitchFamily="34" charset="0"/>
              </a:rPr>
              <a:t> guidelines </a:t>
            </a:r>
            <a:endParaRPr lang="en-US" altLang="en-US" sz="3200" b="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 y="3324069"/>
            <a:ext cx="9143999" cy="3533931"/>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828674"/>
            <a:ext cx="9144000" cy="6029325"/>
          </a:xfrm>
        </p:spPr>
        <p:txBody>
          <a:bodyPr>
            <a:normAutofit/>
          </a:bodyPr>
          <a:lstStyle/>
          <a:p>
            <a:endParaRPr lang="en-GB" altLang="en-US" sz="3200" dirty="0"/>
          </a:p>
          <a:p>
            <a:pPr eaLnBrk="1" hangingPunct="1"/>
            <a:r>
              <a:rPr lang="en-GB" altLang="en-US" sz="3200" dirty="0">
                <a:latin typeface="Arial" panose="020B0604020202020204" pitchFamily="34" charset="0"/>
                <a:cs typeface="Arial" panose="020B0604020202020204" pitchFamily="34" charset="0"/>
              </a:rPr>
              <a:t>Osmolality &gt;350 </a:t>
            </a:r>
            <a:r>
              <a:rPr lang="en-GB" altLang="en-US" sz="3200" dirty="0" err="1">
                <a:latin typeface="Arial" panose="020B0604020202020204" pitchFamily="34" charset="0"/>
                <a:cs typeface="Arial" panose="020B0604020202020204" pitchFamily="34" charset="0"/>
              </a:rPr>
              <a:t>mOsmol</a:t>
            </a:r>
            <a:r>
              <a:rPr lang="en-GB" altLang="en-US" sz="3200" dirty="0">
                <a:latin typeface="Arial" panose="020B0604020202020204" pitchFamily="34" charset="0"/>
                <a:cs typeface="Arial" panose="020B0604020202020204" pitchFamily="34" charset="0"/>
              </a:rPr>
              <a:t>/kg</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Sodium &gt;160 mmol/L</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Glasgow coma scale &lt;10</a:t>
            </a:r>
            <a:endParaRPr lang="en-GB" altLang="en-US" sz="3200" dirty="0">
              <a:latin typeface="Arial" panose="020B0604020202020204" pitchFamily="34" charset="0"/>
              <a:cs typeface="Arial" panose="020B0604020202020204" pitchFamily="34" charset="0"/>
            </a:endParaRPr>
          </a:p>
          <a:p>
            <a:pPr marL="0" indent="0" eaLnBrk="1" hangingPunct="1">
              <a:buNone/>
            </a:pPr>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Systolic BP&lt;90 mmHg</a:t>
            </a:r>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Indications for admission to ICU </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828674"/>
            <a:ext cx="9144000" cy="6029325"/>
          </a:xfrm>
        </p:spPr>
        <p:txBody>
          <a:bodyPr>
            <a:normAutofit/>
          </a:bodyPr>
          <a:lstStyle/>
          <a:p>
            <a:endParaRPr lang="en-GB" altLang="en-US" sz="3200" dirty="0"/>
          </a:p>
          <a:p>
            <a:r>
              <a:rPr lang="en-GB" altLang="en-US" sz="3200" dirty="0">
                <a:latin typeface="Arial" panose="020B0604020202020204" pitchFamily="34" charset="0"/>
                <a:cs typeface="Arial" panose="020B0604020202020204" pitchFamily="34" charset="0"/>
              </a:rPr>
              <a:t>Replace fluid and electrolyte losses</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Gradually normalize plasma osmolality</a:t>
            </a:r>
            <a:endParaRPr lang="en-GB" altLang="en-US" sz="3200" dirty="0">
              <a:latin typeface="Arial" panose="020B0604020202020204" pitchFamily="34" charset="0"/>
              <a:cs typeface="Arial" panose="020B0604020202020204" pitchFamily="34" charset="0"/>
            </a:endParaRPr>
          </a:p>
          <a:p>
            <a:pPr marL="0" indent="0" eaLnBrk="1" hangingPunct="1">
              <a:buNone/>
            </a:pPr>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Gradually normalize plasma glucose</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Treat the underlying cause</a:t>
            </a:r>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Aims of treatment in HHS</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1" y="828674"/>
            <a:ext cx="4691921" cy="6029325"/>
          </a:xfrm>
        </p:spPr>
        <p:txBody>
          <a:bodyPr>
            <a:normAutofit/>
          </a:bodyPr>
          <a:lstStyle/>
          <a:p>
            <a:endParaRPr lang="en-GB" altLang="en-US" sz="3200" dirty="0"/>
          </a:p>
          <a:p>
            <a:pPr eaLnBrk="1" hangingPunct="1"/>
            <a:r>
              <a:rPr lang="en-GB" altLang="en-US" sz="3200" dirty="0">
                <a:latin typeface="Arial" panose="020B0604020202020204" pitchFamily="34" charset="0"/>
                <a:cs typeface="Arial" panose="020B0604020202020204" pitchFamily="34" charset="0"/>
              </a:rPr>
              <a:t>Reduce plasma osmolality by 3-8 </a:t>
            </a:r>
            <a:r>
              <a:rPr lang="en-GB" altLang="en-US" sz="3200" dirty="0" err="1">
                <a:latin typeface="Arial" panose="020B0604020202020204" pitchFamily="34" charset="0"/>
                <a:cs typeface="Arial" panose="020B0604020202020204" pitchFamily="34" charset="0"/>
              </a:rPr>
              <a:t>mOsmol</a:t>
            </a:r>
            <a:r>
              <a:rPr lang="en-GB" altLang="en-US" sz="3200" dirty="0">
                <a:latin typeface="Arial" panose="020B0604020202020204" pitchFamily="34" charset="0"/>
                <a:cs typeface="Arial" panose="020B0604020202020204" pitchFamily="34" charset="0"/>
              </a:rPr>
              <a:t>/kg/hour</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Reduce plasma glucose by 55-90 mg/dL/hour</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Aims of treatment in HHS</a:t>
            </a:r>
            <a:endParaRPr lang="en-US" altLang="en-US" sz="400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4691921" y="1349114"/>
            <a:ext cx="4452079" cy="5094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GB" altLang="en-US" sz="3200" dirty="0">
                <a:latin typeface="Arial" panose="020B0604020202020204" pitchFamily="34" charset="0"/>
                <a:cs typeface="Arial" panose="020B0604020202020204" pitchFamily="34" charset="0"/>
              </a:rPr>
              <a:t>Target plasma osmolality: &lt;315 </a:t>
            </a:r>
            <a:r>
              <a:rPr lang="en-GB" altLang="en-US" sz="3200" dirty="0" err="1">
                <a:latin typeface="Arial" panose="020B0604020202020204" pitchFamily="34" charset="0"/>
                <a:cs typeface="Arial" panose="020B0604020202020204" pitchFamily="34" charset="0"/>
              </a:rPr>
              <a:t>mOsmol</a:t>
            </a:r>
            <a:r>
              <a:rPr lang="en-GB" altLang="en-US" sz="3200" dirty="0">
                <a:latin typeface="Arial" panose="020B0604020202020204" pitchFamily="34" charset="0"/>
                <a:cs typeface="Arial" panose="020B0604020202020204" pitchFamily="34" charset="0"/>
              </a:rPr>
              <a:t>/kg</a:t>
            </a:r>
            <a:endParaRPr lang="en-GB" altLang="en-US" sz="32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altLang="en-US" sz="3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3200" dirty="0">
                <a:latin typeface="Arial" panose="020B0604020202020204" pitchFamily="34" charset="0"/>
                <a:cs typeface="Arial" panose="020B0604020202020204" pitchFamily="34" charset="0"/>
              </a:rPr>
              <a:t>Target plasma glucose: 180-250 mg/dL</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828674"/>
            <a:ext cx="9144000" cy="6029325"/>
          </a:xfrm>
        </p:spPr>
        <p:txBody>
          <a:bodyPr>
            <a:normAutofit/>
          </a:bodyPr>
          <a:lstStyle/>
          <a:p>
            <a:endParaRPr lang="en-GB" altLang="en-US" sz="3200" dirty="0"/>
          </a:p>
          <a:p>
            <a:pPr marL="0" indent="0" eaLnBrk="1" hangingPunct="1">
              <a:buNone/>
            </a:pPr>
            <a:r>
              <a:rPr lang="en-GB" altLang="en-US" sz="3200" dirty="0">
                <a:latin typeface="Arial" panose="020B0604020202020204" pitchFamily="34" charset="0"/>
                <a:cs typeface="Arial" panose="020B0604020202020204" pitchFamily="34" charset="0"/>
              </a:rPr>
              <a:t>Prevention of:</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Arterial and venous thrombosis</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Neurological complications </a:t>
            </a:r>
            <a:r>
              <a:rPr lang="en-GB" altLang="en-US" sz="3200" dirty="0" err="1">
                <a:latin typeface="Arial" panose="020B0604020202020204" pitchFamily="34" charset="0"/>
                <a:cs typeface="Arial" panose="020B0604020202020204" pitchFamily="34" charset="0"/>
              </a:rPr>
              <a:t>e.g</a:t>
            </a:r>
            <a:r>
              <a:rPr lang="en-GB" altLang="en-US" sz="3200" dirty="0">
                <a:latin typeface="Arial" panose="020B0604020202020204" pitchFamily="34" charset="0"/>
                <a:cs typeface="Arial" panose="020B0604020202020204" pitchFamily="34" charset="0"/>
              </a:rPr>
              <a:t> cerebral oedema/central pontine myelinolysis</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Foot ulceration</a:t>
            </a:r>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Other goals of treatment in HHS</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1"/>
            <a:ext cx="9144000" cy="726546"/>
          </a:xfrm>
        </p:spPr>
        <p:txBody>
          <a:bodyPr>
            <a:normAutofit/>
          </a:bodyPr>
          <a:lstStyle/>
          <a:p>
            <a:pPr algn="ctr"/>
            <a:r>
              <a:rPr lang="en-GB" altLang="en-US" sz="4000" b="1" dirty="0">
                <a:latin typeface="Arial" panose="020B0604020202020204" pitchFamily="34" charset="0"/>
                <a:cs typeface="Arial" panose="020B0604020202020204" pitchFamily="34" charset="0"/>
              </a:rPr>
              <a:t>Monitoring</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541866"/>
            <a:ext cx="9143999" cy="631613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11200" b="1" dirty="0">
                <a:latin typeface="Arial" panose="020B0604020202020204" pitchFamily="34" charset="0"/>
                <a:cs typeface="Arial" panose="020B0604020202020204" pitchFamily="34" charset="0"/>
              </a:rPr>
              <a:t>Hourly:</a:t>
            </a:r>
            <a:endParaRPr lang="en-GB" altLang="en-US" sz="11200" b="1"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Pulse</a:t>
            </a:r>
            <a:endParaRPr lang="en-GB" altLang="en-US" sz="9600" dirty="0">
              <a:latin typeface="Arial" panose="020B0604020202020204" pitchFamily="34" charset="0"/>
              <a:cs typeface="Arial" panose="020B0604020202020204" pitchFamily="34" charset="0"/>
            </a:endParaRPr>
          </a:p>
          <a:p>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BP</a:t>
            </a:r>
            <a:endParaRPr lang="en-GB" altLang="en-US" sz="9600" dirty="0">
              <a:latin typeface="Arial" panose="020B0604020202020204" pitchFamily="34" charset="0"/>
              <a:cs typeface="Arial" panose="020B0604020202020204" pitchFamily="34" charset="0"/>
            </a:endParaRPr>
          </a:p>
          <a:p>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RR </a:t>
            </a:r>
            <a:endParaRPr lang="en-GB" altLang="en-US" sz="9600" dirty="0">
              <a:latin typeface="Arial" panose="020B0604020202020204" pitchFamily="34" charset="0"/>
              <a:cs typeface="Arial" panose="020B0604020202020204" pitchFamily="34" charset="0"/>
            </a:endParaRPr>
          </a:p>
          <a:p>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Fluid input/output </a:t>
            </a:r>
            <a:endParaRPr lang="en-GB" altLang="en-US" sz="9600" dirty="0">
              <a:latin typeface="Arial" panose="020B0604020202020204" pitchFamily="34" charset="0"/>
              <a:cs typeface="Arial" panose="020B0604020202020204" pitchFamily="34" charset="0"/>
            </a:endParaRPr>
          </a:p>
          <a:p>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Capillary glucose</a:t>
            </a:r>
            <a:endParaRPr lang="en-GB" altLang="en-US" sz="9600" dirty="0">
              <a:latin typeface="Arial" panose="020B0604020202020204" pitchFamily="34" charset="0"/>
              <a:cs typeface="Arial" panose="020B0604020202020204" pitchFamily="34" charset="0"/>
            </a:endParaRPr>
          </a:p>
          <a:p>
            <a:pPr marL="0" indent="0">
              <a:buNone/>
            </a:pPr>
            <a:endParaRPr lang="en-GB" altLang="en-US" sz="12800" b="1" dirty="0">
              <a:latin typeface="Arial" panose="020B0604020202020204" pitchFamily="34" charset="0"/>
              <a:cs typeface="Arial" panose="020B0604020202020204" pitchFamily="34" charset="0"/>
            </a:endParaRPr>
          </a:p>
          <a:p>
            <a:pPr marL="0" indent="0">
              <a:buNone/>
            </a:pPr>
            <a:r>
              <a:rPr lang="en-GB" altLang="en-US" sz="11200" b="1" dirty="0">
                <a:latin typeface="Arial" panose="020B0604020202020204" pitchFamily="34" charset="0"/>
                <a:cs typeface="Arial" panose="020B0604020202020204" pitchFamily="34" charset="0"/>
              </a:rPr>
              <a:t>Four Hourly:</a:t>
            </a:r>
            <a:endParaRPr lang="en-GB" altLang="en-US" sz="112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Plasma glucose and sodium (with calculation of plasma osmolality)</a:t>
            </a:r>
            <a:endParaRPr lang="en-GB" altLang="en-US" sz="9600" dirty="0">
              <a:latin typeface="Arial" panose="020B0604020202020204" pitchFamily="34" charset="0"/>
              <a:cs typeface="Arial" panose="020B0604020202020204" pitchFamily="34" charset="0"/>
            </a:endParaRPr>
          </a:p>
          <a:p>
            <a:endParaRPr lang="en-GB" altLang="en-US" sz="9600" dirty="0">
              <a:latin typeface="Arial" panose="020B0604020202020204" pitchFamily="34" charset="0"/>
              <a:cs typeface="Arial" panose="020B0604020202020204" pitchFamily="34" charset="0"/>
            </a:endParaRPr>
          </a:p>
          <a:p>
            <a:r>
              <a:rPr lang="en-GB" altLang="en-US" sz="9600" dirty="0">
                <a:latin typeface="Arial" panose="020B0604020202020204" pitchFamily="34" charset="0"/>
                <a:cs typeface="Arial" panose="020B0604020202020204" pitchFamily="34" charset="0"/>
              </a:rPr>
              <a:t>Potassium</a:t>
            </a:r>
            <a:endParaRPr lang="en-GB" altLang="en-US" sz="96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IV fluids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1" y="993567"/>
            <a:ext cx="9143999" cy="58644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2800" dirty="0">
                <a:latin typeface="Arial" panose="020B0604020202020204" pitchFamily="34" charset="0"/>
                <a:cs typeface="Arial" panose="020B0604020202020204" pitchFamily="34" charset="0"/>
              </a:rPr>
              <a:t>An adult weighing 70 kg may be up to 10 litres in fluid deficit</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0.9% normal saline is the fluid of choice</a:t>
            </a:r>
            <a:endParaRPr lang="en-GB" altLang="en-US" sz="12800" dirty="0">
              <a:latin typeface="Arial" panose="020B0604020202020204" pitchFamily="34" charset="0"/>
              <a:cs typeface="Arial" panose="020B0604020202020204" pitchFamily="34" charset="0"/>
            </a:endParaRPr>
          </a:p>
          <a:p>
            <a:pPr marL="0" indent="0">
              <a:buNone/>
            </a:pPr>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When glucose reaches 250 mg/dL, change to 10% dextrose</a:t>
            </a:r>
            <a:r>
              <a:rPr lang="en-GB" altLang="en-US" sz="14600" dirty="0">
                <a:latin typeface="Arial" panose="020B0604020202020204" pitchFamily="34" charset="0"/>
                <a:cs typeface="Arial" panose="020B0604020202020204" pitchFamily="34" charset="0"/>
              </a:rPr>
              <a:t> </a:t>
            </a:r>
            <a:r>
              <a:rPr lang="en-GB" altLang="en-US" sz="12800" dirty="0">
                <a:latin typeface="Arial" panose="020B0604020202020204" pitchFamily="34" charset="0"/>
                <a:cs typeface="Arial" panose="020B0604020202020204" pitchFamily="34" charset="0"/>
              </a:rPr>
              <a:t>at a rate of 125 ml/hour</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The rate of fall of plasma sodium should not exceed 10 mmol/L in 24 hours</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pPr marL="0" indent="0">
              <a:buNone/>
            </a:pPr>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IV fluids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828675"/>
            <a:ext cx="9143999" cy="44502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graphicFrame>
        <p:nvGraphicFramePr>
          <p:cNvPr id="5" name="Table 4"/>
          <p:cNvGraphicFramePr>
            <a:graphicFrameLocks noGrp="1"/>
          </p:cNvGraphicFramePr>
          <p:nvPr/>
        </p:nvGraphicFramePr>
        <p:xfrm>
          <a:off x="0" y="2008771"/>
          <a:ext cx="9143999" cy="4849229"/>
        </p:xfrm>
        <a:graphic>
          <a:graphicData uri="http://schemas.openxmlformats.org/drawingml/2006/table">
            <a:tbl>
              <a:tblPr firstRow="1" bandRow="1">
                <a:tableStyleId>{5C22544A-7EE6-4342-B048-85BDC9FD1C3A}</a:tableStyleId>
              </a:tblPr>
              <a:tblGrid>
                <a:gridCol w="5657851"/>
                <a:gridCol w="3486148"/>
              </a:tblGrid>
              <a:tr h="1038556">
                <a:tc>
                  <a:txBody>
                    <a:bodyPr/>
                    <a:lstStyle/>
                    <a:p>
                      <a:r>
                        <a:rPr lang="en-US" sz="3200" dirty="0">
                          <a:latin typeface="Arial" panose="020B0604020202020204" pitchFamily="34" charset="0"/>
                          <a:cs typeface="Arial" panose="020B0604020202020204" pitchFamily="34" charset="0"/>
                        </a:rPr>
                        <a:t>Element</a:t>
                      </a:r>
                      <a:endParaRPr lang="en-US" sz="3200" dirty="0">
                        <a:latin typeface="Arial" panose="020B0604020202020204" pitchFamily="34" charset="0"/>
                        <a:cs typeface="Arial" panose="020B0604020202020204" pitchFamily="34" charset="0"/>
                      </a:endParaRPr>
                    </a:p>
                    <a:p>
                      <a:endParaRPr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Rate ml/hour</a:t>
                      </a:r>
                      <a:endParaRPr sz="3200" dirty="0">
                        <a:latin typeface="Arial" panose="020B0604020202020204" pitchFamily="34" charset="0"/>
                        <a:cs typeface="Arial" panose="020B0604020202020204" pitchFamily="34" charset="0"/>
                      </a:endParaRPr>
                    </a:p>
                  </a:txBody>
                  <a:tcPr/>
                </a:tc>
              </a:tr>
              <a:tr h="642759">
                <a:tc>
                  <a:txBody>
                    <a:bodyPr/>
                    <a:lstStyle/>
                    <a:p>
                      <a:r>
                        <a:rPr lang="en-US" sz="2400" dirty="0">
                          <a:latin typeface="Arial" panose="020B0604020202020204" pitchFamily="34" charset="0"/>
                          <a:cs typeface="Arial" panose="020B0604020202020204" pitchFamily="34" charset="0"/>
                        </a:rPr>
                        <a:t>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1 hour</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1000</a:t>
                      </a:r>
                      <a:endParaRPr sz="2400" dirty="0">
                        <a:latin typeface="Arial" panose="020B0604020202020204" pitchFamily="34" charset="0"/>
                        <a:cs typeface="Arial" panose="020B0604020202020204" pitchFamily="34" charset="0"/>
                      </a:endParaRPr>
                    </a:p>
                  </a:txBody>
                  <a:tcPr/>
                </a:tc>
              </a:tr>
              <a:tr h="801172">
                <a:tc>
                  <a:txBody>
                    <a:bodyPr/>
                    <a:lstStyle/>
                    <a:p>
                      <a:r>
                        <a:rPr lang="en-US" sz="2400" dirty="0">
                          <a:latin typeface="Arial" panose="020B0604020202020204" pitchFamily="34" charset="0"/>
                          <a:cs typeface="Arial" panose="020B0604020202020204" pitchFamily="34" charset="0"/>
                        </a:rPr>
                        <a:t>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2 hours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500</a:t>
                      </a:r>
                      <a:endParaRPr sz="2400" dirty="0">
                        <a:latin typeface="Arial" panose="020B0604020202020204" pitchFamily="34" charset="0"/>
                        <a:cs typeface="Arial" panose="020B0604020202020204" pitchFamily="34" charset="0"/>
                      </a:endParaRPr>
                    </a:p>
                  </a:txBody>
                  <a:tcPr/>
                </a:tc>
              </a:tr>
              <a:tr h="670790">
                <a:tc>
                  <a:txBody>
                    <a:bodyPr/>
                    <a:lstStyle/>
                    <a:p>
                      <a:r>
                        <a:rPr lang="en-US" sz="24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2 hours</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500</a:t>
                      </a:r>
                      <a:endParaRPr sz="2400" dirty="0">
                        <a:latin typeface="Arial" panose="020B0604020202020204" pitchFamily="34" charset="0"/>
                        <a:cs typeface="Arial" panose="020B0604020202020204" pitchFamily="34" charset="0"/>
                      </a:endParaRPr>
                    </a:p>
                  </a:txBody>
                  <a:tcPr/>
                </a:tc>
              </a:tr>
              <a:tr h="801172">
                <a:tc>
                  <a:txBody>
                    <a:bodyPr/>
                    <a:lstStyle/>
                    <a:p>
                      <a:r>
                        <a:rPr lang="en-US" sz="2400" dirty="0">
                          <a:latin typeface="Arial" panose="020B0604020202020204" pitchFamily="34" charset="0"/>
                          <a:cs typeface="Arial" panose="020B0604020202020204" pitchFamily="34" charset="0"/>
                        </a:rPr>
                        <a:t>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4 hours</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250</a:t>
                      </a:r>
                      <a:endParaRPr lang="en-US" sz="2400" dirty="0">
                        <a:latin typeface="Arial" panose="020B0604020202020204" pitchFamily="34" charset="0"/>
                        <a:cs typeface="Arial" panose="020B0604020202020204" pitchFamily="34" charset="0"/>
                      </a:endParaRPr>
                    </a:p>
                    <a:p>
                      <a:endParaRPr sz="2400" dirty="0">
                        <a:latin typeface="Arial" panose="020B0604020202020204" pitchFamily="34" charset="0"/>
                        <a:cs typeface="Arial" panose="020B0604020202020204" pitchFamily="34" charset="0"/>
                      </a:endParaRPr>
                    </a:p>
                  </a:txBody>
                  <a:tcPr/>
                </a:tc>
              </a:tr>
              <a:tr h="80117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5</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litre</a:t>
                      </a:r>
                      <a:r>
                        <a:rPr lang="en-US" sz="2400" dirty="0">
                          <a:latin typeface="Arial" panose="020B0604020202020204" pitchFamily="34" charset="0"/>
                          <a:cs typeface="Arial" panose="020B0604020202020204" pitchFamily="34" charset="0"/>
                        </a:rPr>
                        <a:t> over 4 hours</a:t>
                      </a:r>
                      <a:endParaRPr lang="en-US" sz="2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250</a:t>
                      </a:r>
                      <a:endParaRPr sz="2400" dirty="0">
                        <a:latin typeface="Arial" panose="020B0604020202020204" pitchFamily="34" charset="0"/>
                        <a:cs typeface="Arial" panose="020B0604020202020204" pitchFamily="34" charset="0"/>
                      </a:endParaRPr>
                    </a:p>
                  </a:txBody>
                  <a:tcPr/>
                </a:tc>
              </a:tr>
            </a:tbl>
          </a:graphicData>
        </a:graphic>
      </p:graphicFrame>
      <p:sp>
        <p:nvSpPr>
          <p:cNvPr id="7" name="Title 1"/>
          <p:cNvSpPr txBox="1"/>
          <p:nvPr/>
        </p:nvSpPr>
        <p:spPr>
          <a:xfrm>
            <a:off x="-1" y="859366"/>
            <a:ext cx="9144000" cy="1149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dirty="0">
                <a:latin typeface="Arial" panose="020B0604020202020204" pitchFamily="34" charset="0"/>
                <a:cs typeface="Arial" panose="020B0604020202020204" pitchFamily="34" charset="0"/>
              </a:rPr>
              <a:t>Suggested guide for rate of IV saline infusion for most patients with HHS</a:t>
            </a:r>
            <a:endParaRPr lang="en-US"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IV fluids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603822"/>
            <a:ext cx="9143999" cy="625417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If systolic BP &lt;90 mmHg, give 500 ml saline over 15 minutes</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Repeat if SBP still &lt;90 mmHg</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In patients with cardiac or renal impairment, adjust rate accordingly</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r>
              <a:rPr lang="en-GB" altLang="en-US" sz="12800" dirty="0">
                <a:latin typeface="Arial" panose="020B0604020202020204" pitchFamily="34" charset="0"/>
                <a:cs typeface="Arial" panose="020B0604020202020204" pitchFamily="34" charset="0"/>
              </a:rPr>
              <a:t>A urinary catheter may be needed to monitor urine output</a:t>
            </a:r>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endParaRPr lang="en-GB" altLang="en-US" sz="12800" dirty="0">
              <a:latin typeface="Arial" panose="020B0604020202020204" pitchFamily="34" charset="0"/>
              <a:cs typeface="Arial" panose="020B0604020202020204" pitchFamily="34" charset="0"/>
            </a:endParaRPr>
          </a:p>
          <a:p>
            <a:pPr marL="0" indent="0">
              <a:buNone/>
            </a:pPr>
            <a:endParaRPr lang="en-GB" altLang="en-US" dirty="0">
              <a:latin typeface="Arial" panose="020B0604020202020204" pitchFamily="34" charset="0"/>
              <a:cs typeface="Arial" panose="020B0604020202020204" pitchFamily="34" charset="0"/>
            </a:endParaRPr>
          </a:p>
          <a:p>
            <a:endParaRPr lang="en-GB" altLang="en-US" dirty="0"/>
          </a:p>
          <a:p>
            <a:pPr marL="0" indent="0">
              <a:buNone/>
            </a:pPr>
            <a:r>
              <a:rPr lang="en-GB" altLang="en-US" dirty="0"/>
              <a:t> </a:t>
            </a:r>
            <a:endParaRPr lang="en-GB"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Potassium replacement</a:t>
            </a:r>
            <a:endParaRPr lang="en-US" altLang="en-US" sz="4000" dirty="0">
              <a:latin typeface="Arial" panose="020B0604020202020204" pitchFamily="34" charset="0"/>
              <a:cs typeface="Arial" panose="020B0604020202020204" pitchFamily="34" charset="0"/>
            </a:endParaRPr>
          </a:p>
        </p:txBody>
      </p:sp>
      <p:sp>
        <p:nvSpPr>
          <p:cNvPr id="5" name="Content Placeholder 2"/>
          <p:cNvSpPr txBox="1"/>
          <p:nvPr/>
        </p:nvSpPr>
        <p:spPr>
          <a:xfrm>
            <a:off x="-2" y="727960"/>
            <a:ext cx="9143999" cy="828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3200" dirty="0">
                <a:latin typeface="Arial" panose="020B0604020202020204" pitchFamily="34" charset="0"/>
                <a:cs typeface="Arial" panose="020B0604020202020204" pitchFamily="34" charset="0"/>
              </a:rPr>
              <a:t>If plasma potassium result available quickly on admission, follow table below:</a:t>
            </a:r>
            <a:endParaRPr lang="en-GB" altLang="en-US" sz="3200" dirty="0">
              <a:latin typeface="Arial" panose="020B0604020202020204" pitchFamily="34" charset="0"/>
              <a:cs typeface="Arial" panose="020B0604020202020204" pitchFamily="34" charset="0"/>
            </a:endParaRPr>
          </a:p>
        </p:txBody>
      </p:sp>
      <p:graphicFrame>
        <p:nvGraphicFramePr>
          <p:cNvPr id="9" name="Table 2"/>
          <p:cNvGraphicFramePr>
            <a:graphicFrameLocks noGrp="1"/>
          </p:cNvGraphicFramePr>
          <p:nvPr/>
        </p:nvGraphicFramePr>
        <p:xfrm>
          <a:off x="-3" y="1676648"/>
          <a:ext cx="9143999" cy="5181353"/>
        </p:xfrm>
        <a:graphic>
          <a:graphicData uri="http://schemas.openxmlformats.org/drawingml/2006/table">
            <a:tbl>
              <a:tblPr firstRow="1" bandRow="1">
                <a:tableStyleId>{5C22544A-7EE6-4342-B048-85BDC9FD1C3A}</a:tableStyleId>
              </a:tblPr>
              <a:tblGrid>
                <a:gridCol w="3214688"/>
                <a:gridCol w="5929311"/>
              </a:tblGrid>
              <a:tr h="892572">
                <a:tc>
                  <a:txBody>
                    <a:bodyPr/>
                    <a:lstStyle/>
                    <a:p>
                      <a:r>
                        <a:rPr lang="en-US" sz="2800" dirty="0">
                          <a:latin typeface="Arial" panose="020B0604020202020204" pitchFamily="34" charset="0"/>
                          <a:cs typeface="Arial" panose="020B0604020202020204" pitchFamily="34" charset="0"/>
                        </a:rPr>
                        <a:t>Serum potassium</a:t>
                      </a:r>
                      <a:endParaRPr lang="en-US" sz="2800"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Potassium chloride/</a:t>
                      </a:r>
                      <a:r>
                        <a:rPr lang="en-US" sz="2800" dirty="0" err="1">
                          <a:latin typeface="Arial" panose="020B0604020202020204" pitchFamily="34" charset="0"/>
                          <a:cs typeface="Arial" panose="020B0604020202020204" pitchFamily="34" charset="0"/>
                        </a:rPr>
                        <a:t>litre</a:t>
                      </a:r>
                      <a:r>
                        <a:rPr lang="en-US" sz="2800" dirty="0">
                          <a:latin typeface="Arial" panose="020B0604020202020204" pitchFamily="34" charset="0"/>
                          <a:cs typeface="Arial" panose="020B0604020202020204" pitchFamily="34" charset="0"/>
                        </a:rPr>
                        <a:t> fluid</a:t>
                      </a:r>
                      <a:endParaRPr sz="2800" dirty="0">
                        <a:latin typeface="Arial" panose="020B0604020202020204" pitchFamily="34" charset="0"/>
                        <a:cs typeface="Arial" panose="020B0604020202020204" pitchFamily="34" charset="0"/>
                      </a:endParaRPr>
                    </a:p>
                  </a:txBody>
                  <a:tcPr/>
                </a:tc>
              </a:tr>
              <a:tr h="108867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600" dirty="0">
                          <a:latin typeface="Arial" panose="020B0604020202020204" pitchFamily="34" charset="0"/>
                          <a:cs typeface="Arial" panose="020B0604020202020204" pitchFamily="34" charset="0"/>
                        </a:rPr>
                        <a:t>&gt; 5.5 mmol/L</a:t>
                      </a:r>
                      <a:endParaRPr lang="en-US"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Give saline with no added </a:t>
                      </a:r>
                      <a:r>
                        <a:rPr lang="en-US" sz="2600" dirty="0" err="1">
                          <a:latin typeface="Arial" panose="020B0604020202020204" pitchFamily="34" charset="0"/>
                          <a:cs typeface="Arial" panose="020B0604020202020204" pitchFamily="34" charset="0"/>
                        </a:rPr>
                        <a:t>KCl</a:t>
                      </a:r>
                      <a:endParaRPr sz="2600" dirty="0">
                        <a:latin typeface="Arial" panose="020B0604020202020204" pitchFamily="34" charset="0"/>
                        <a:cs typeface="Arial" panose="020B0604020202020204" pitchFamily="34" charset="0"/>
                      </a:endParaRPr>
                    </a:p>
                  </a:txBody>
                  <a:tcPr/>
                </a:tc>
              </a:tr>
              <a:tr h="964753">
                <a:tc>
                  <a:txBody>
                    <a:bodyPr/>
                    <a:lstStyle/>
                    <a:p>
                      <a:r>
                        <a:rPr lang="en-US" sz="2600" dirty="0">
                          <a:latin typeface="Arial" panose="020B0604020202020204" pitchFamily="34" charset="0"/>
                          <a:cs typeface="Arial" panose="020B0604020202020204" pitchFamily="34" charset="0"/>
                        </a:rPr>
                        <a:t>3.3  - 5.5 mmol/L</a:t>
                      </a:r>
                      <a:endParaRPr lang="en-US" sz="2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en-US" sz="2600" dirty="0">
                          <a:latin typeface="Arial" panose="020B0604020202020204" pitchFamily="34" charset="0"/>
                          <a:cs typeface="Arial" panose="020B0604020202020204" pitchFamily="34" charset="0"/>
                        </a:rPr>
                        <a:t>Add </a:t>
                      </a:r>
                      <a:r>
                        <a:rPr lang="en-GB" altLang="en-US" sz="2600" dirty="0" err="1">
                          <a:latin typeface="Arial" panose="020B0604020202020204" pitchFamily="34" charset="0"/>
                          <a:cs typeface="Arial" panose="020B0604020202020204" pitchFamily="34" charset="0"/>
                        </a:rPr>
                        <a:t>KCl</a:t>
                      </a:r>
                      <a:r>
                        <a:rPr lang="en-GB" altLang="en-US" sz="2600" dirty="0">
                          <a:latin typeface="Arial" panose="020B0604020202020204" pitchFamily="34" charset="0"/>
                          <a:cs typeface="Arial" panose="020B0604020202020204" pitchFamily="34" charset="0"/>
                        </a:rPr>
                        <a:t> 20 mmol to each 500 ml bag of saline</a:t>
                      </a:r>
                      <a:endParaRPr lang="en-GB" altLang="en-US" sz="2600" dirty="0">
                        <a:latin typeface="Arial" panose="020B0604020202020204" pitchFamily="34" charset="0"/>
                        <a:cs typeface="Arial" panose="020B0604020202020204" pitchFamily="34" charset="0"/>
                      </a:endParaRPr>
                    </a:p>
                  </a:txBody>
                  <a:tcPr/>
                </a:tc>
              </a:tr>
              <a:tr h="2235350">
                <a:tc>
                  <a:txBody>
                    <a:bodyPr/>
                    <a:lstStyle/>
                    <a:p>
                      <a:r>
                        <a:rPr lang="en-US" sz="2600" dirty="0">
                          <a:latin typeface="Arial" panose="020B0604020202020204" pitchFamily="34" charset="0"/>
                          <a:cs typeface="Arial" panose="020B0604020202020204" pitchFamily="34" charset="0"/>
                        </a:rPr>
                        <a:t>&lt;3.3 mmol/L</a:t>
                      </a:r>
                      <a:endParaRPr lang="en-US" sz="2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en-US" sz="2600" dirty="0">
                          <a:latin typeface="Arial" panose="020B0604020202020204" pitchFamily="34" charset="0"/>
                          <a:cs typeface="Arial" panose="020B0604020202020204" pitchFamily="34" charset="0"/>
                        </a:rPr>
                        <a:t>Add </a:t>
                      </a:r>
                      <a:r>
                        <a:rPr lang="en-GB" altLang="en-US" sz="2600" dirty="0" err="1">
                          <a:latin typeface="Arial" panose="020B0604020202020204" pitchFamily="34" charset="0"/>
                          <a:cs typeface="Arial" panose="020B0604020202020204" pitchFamily="34" charset="0"/>
                        </a:rPr>
                        <a:t>KCl</a:t>
                      </a:r>
                      <a:r>
                        <a:rPr lang="en-GB" altLang="en-US" sz="2600" dirty="0">
                          <a:latin typeface="Arial" panose="020B0604020202020204" pitchFamily="34" charset="0"/>
                          <a:cs typeface="Arial" panose="020B0604020202020204" pitchFamily="34" charset="0"/>
                        </a:rPr>
                        <a:t> 20 mmol to each 500 ml bag of saline and:</a:t>
                      </a:r>
                      <a:endParaRPr lang="en-GB" altLang="en-US" sz="26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defRPr/>
                      </a:pPr>
                      <a:r>
                        <a:rPr lang="en-GB" altLang="en-US" sz="2600" dirty="0">
                          <a:latin typeface="Arial" panose="020B0604020202020204" pitchFamily="34" charset="0"/>
                          <a:cs typeface="Arial" panose="020B0604020202020204" pitchFamily="34" charset="0"/>
                        </a:rPr>
                        <a:t>consider increasing rate of infusion if fluid balance allows</a:t>
                      </a:r>
                      <a:endParaRPr lang="en-GB" altLang="en-US" sz="26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defRPr/>
                      </a:pPr>
                      <a:r>
                        <a:rPr lang="en-GB" altLang="en-US" sz="2600" dirty="0">
                          <a:latin typeface="Arial" panose="020B0604020202020204" pitchFamily="34" charset="0"/>
                          <a:cs typeface="Arial" panose="020B0604020202020204" pitchFamily="34" charset="0"/>
                        </a:rPr>
                        <a:t>withhold insulin until potassium </a:t>
                      </a:r>
                      <a:r>
                        <a:rPr kumimoji="0" lang="en-GB" altLang="x-none" sz="26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charset="2"/>
                        </a:rPr>
                        <a:t></a:t>
                      </a:r>
                      <a:r>
                        <a:rPr lang="en-GB" altLang="en-US" sz="2600" dirty="0">
                          <a:latin typeface="Arial" panose="020B0604020202020204" pitchFamily="34" charset="0"/>
                          <a:cs typeface="Arial" panose="020B0604020202020204" pitchFamily="34" charset="0"/>
                        </a:rPr>
                        <a:t>3.3</a:t>
                      </a:r>
                      <a:endParaRPr lang="en-GB" altLang="en-US" sz="26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Potassium replacement</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44380"/>
            <a:ext cx="9143999" cy="5643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3200" b="1" dirty="0">
                <a:latin typeface="Arial" panose="020B0604020202020204" pitchFamily="34" charset="0"/>
                <a:cs typeface="Arial" panose="020B0604020202020204" pitchFamily="34" charset="0"/>
              </a:rPr>
              <a:t>If plasma potassium result not available on admission:</a:t>
            </a:r>
            <a:endParaRPr lang="en-GB" altLang="en-US" sz="3200" b="1"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The first 2 bags of 500 ml saline should be without added potassium </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When potassium result known, follow previous table</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endParaRPr lang="en-GB" altLang="en-US" sz="3200" dirty="0"/>
          </a:p>
          <a:p>
            <a:pPr marL="0" indent="0">
              <a:buNone/>
            </a:pPr>
            <a:r>
              <a:rPr lang="en-GB" altLang="en-US" sz="3200" dirty="0"/>
              <a:t> </a:t>
            </a:r>
            <a:endParaRPr lang="en-GB" alt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974361"/>
          <a:ext cx="9144000" cy="5883638"/>
        </p:xfrm>
        <a:graphic>
          <a:graphicData uri="http://schemas.openxmlformats.org/drawingml/2006/table">
            <a:tbl>
              <a:tblPr firstRow="1" bandRow="1">
                <a:tableStyleId>{5C22544A-7EE6-4342-B048-85BDC9FD1C3A}</a:tableStyleId>
              </a:tblPr>
              <a:tblGrid>
                <a:gridCol w="3048000"/>
                <a:gridCol w="3048000"/>
                <a:gridCol w="3048000"/>
              </a:tblGrid>
              <a:tr h="572615">
                <a:tc>
                  <a:txBody>
                    <a:bodyPr/>
                    <a:lstStyle/>
                    <a:p>
                      <a:r>
                        <a:rPr lang="en-US" sz="2400" dirty="0">
                          <a:latin typeface="Arial" panose="020B0604020202020204" pitchFamily="34" charset="0"/>
                          <a:cs typeface="Arial" panose="020B0604020202020204" pitchFamily="34" charset="0"/>
                        </a:rPr>
                        <a:t>Recommendation</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UK</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ADA/</a:t>
                      </a:r>
                      <a:r>
                        <a:rPr lang="en-US" sz="2400" dirty="0" err="1">
                          <a:latin typeface="Arial" panose="020B0604020202020204" pitchFamily="34" charset="0"/>
                          <a:cs typeface="Arial" panose="020B0604020202020204" pitchFamily="34" charset="0"/>
                        </a:rPr>
                        <a:t>Uptodate</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fluids</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0.9% saline only</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0.45% saline if sodium high</a:t>
                      </a:r>
                      <a:endParaRPr lang="en-US" sz="2400" dirty="0">
                        <a:latin typeface="Arial" panose="020B0604020202020204" pitchFamily="34" charset="0"/>
                        <a:cs typeface="Arial" panose="020B0604020202020204" pitchFamily="34" charset="0"/>
                      </a:endParaRPr>
                    </a:p>
                  </a:txBody>
                  <a:tcPr/>
                </a:tc>
              </a:tr>
              <a:tr h="95435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Change to dextrose</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250 mg/dl</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When glucose  200 mg/dl</a:t>
                      </a:r>
                      <a:endParaRPr lang="en-US" sz="2400" dirty="0">
                        <a:latin typeface="Arial" panose="020B0604020202020204" pitchFamily="34" charset="0"/>
                        <a:cs typeface="Arial" panose="020B0604020202020204" pitchFamily="34" charset="0"/>
                      </a:endParaRPr>
                    </a:p>
                  </a:txBody>
                  <a:tcPr/>
                </a:tc>
              </a:tr>
              <a:tr h="82542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IV insulin bolus</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r>
              <a:tr h="86746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Continue basal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Yes</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Not mentioned</a:t>
                      </a:r>
                      <a:endParaRPr sz="2400" dirty="0">
                        <a:latin typeface="Arial" panose="020B0604020202020204" pitchFamily="34" charset="0"/>
                        <a:cs typeface="Arial" panose="020B0604020202020204" pitchFamily="34" charset="0"/>
                      </a:endParaRPr>
                    </a:p>
                  </a:txBody>
                  <a:tcPr/>
                </a:tc>
              </a:tr>
              <a:tr h="85470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SC insulin analog</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Yes, for mild/moderate DKA</a:t>
                      </a:r>
                      <a:endParaRPr lang="en-US" sz="2400" dirty="0">
                        <a:latin typeface="Arial" panose="020B0604020202020204" pitchFamily="34" charset="0"/>
                        <a:cs typeface="Arial" panose="020B0604020202020204" pitchFamily="34" charset="0"/>
                      </a:endParaRPr>
                    </a:p>
                  </a:txBody>
                  <a:tcPr/>
                </a:tc>
              </a:tr>
              <a:tr h="954358">
                <a:tc>
                  <a:txBody>
                    <a:bodyPr/>
                    <a:lstStyle/>
                    <a:p>
                      <a:r>
                        <a:rPr lang="en-US" sz="2400" dirty="0">
                          <a:latin typeface="Arial" panose="020B0604020202020204" pitchFamily="34" charset="0"/>
                          <a:cs typeface="Arial" panose="020B0604020202020204" pitchFamily="34" charset="0"/>
                        </a:rPr>
                        <a:t>Bicarbonate</a:t>
                      </a:r>
                      <a:endParaRPr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a:t>
                      </a:r>
                      <a:endParaRPr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Arial" panose="020B0604020202020204" pitchFamily="34" charset="0"/>
                          <a:cs typeface="Arial" panose="020B0604020202020204" pitchFamily="34" charset="0"/>
                        </a:rPr>
                        <a:t>Consider when pH≤6.9</a:t>
                      </a:r>
                      <a:endParaRPr lang="en-US" sz="2400" dirty="0">
                        <a:latin typeface="Arial" panose="020B0604020202020204" pitchFamily="34" charset="0"/>
                        <a:cs typeface="Arial" panose="020B0604020202020204" pitchFamily="34" charset="0"/>
                      </a:endParaRPr>
                    </a:p>
                  </a:txBody>
                  <a:tcPr/>
                </a:tc>
              </a:tr>
            </a:tbl>
          </a:graphicData>
        </a:graphic>
      </p:graphicFrame>
      <p:sp>
        <p:nvSpPr>
          <p:cNvPr id="3" name="Title 1"/>
          <p:cNvSpPr txBox="1"/>
          <p:nvPr/>
        </p:nvSpPr>
        <p:spPr>
          <a:xfrm>
            <a:off x="0" y="0"/>
            <a:ext cx="9144000" cy="9743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Arial" panose="020B0604020202020204" pitchFamily="34" charset="0"/>
                <a:cs typeface="Arial" panose="020B0604020202020204" pitchFamily="34" charset="0"/>
              </a:rPr>
              <a:t>Differences in DKA treatment recommendations between UK and ADA/</a:t>
            </a:r>
            <a:r>
              <a:rPr lang="en-US" altLang="en-US" sz="3200" b="1" dirty="0" err="1">
                <a:latin typeface="Arial" panose="020B0604020202020204" pitchFamily="34" charset="0"/>
                <a:cs typeface="Arial" panose="020B0604020202020204" pitchFamily="34" charset="0"/>
              </a:rPr>
              <a:t>uptodate</a:t>
            </a:r>
            <a:r>
              <a:rPr lang="en-US" altLang="en-US" sz="3200" b="1" dirty="0">
                <a:latin typeface="Arial" panose="020B0604020202020204" pitchFamily="34" charset="0"/>
                <a:cs typeface="Arial" panose="020B0604020202020204" pitchFamily="34" charset="0"/>
              </a:rPr>
              <a:t> guidelines </a:t>
            </a:r>
            <a:endParaRPr lang="en-US" altLang="en-US" sz="3200" b="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 y="4167266"/>
            <a:ext cx="9143999" cy="2690734"/>
          </a:xfrm>
          <a:prstGeom prst="rect">
            <a:avLst/>
          </a:prstGeom>
          <a:solidFill>
            <a:schemeClr val="bg1"/>
          </a:solidFill>
          <a:ln w="9525">
            <a:noFill/>
            <a:miter lim="800000"/>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eaLnBrk="1" hangingPunct="1">
              <a:defRPr/>
            </a:pPr>
            <a:endParaRPr lang="en-GB" altLang="en-US" sz="1125" b="1" dirty="0">
              <a:latin typeface="Calibri" panose="020F050202020403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Insulin therapy</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1" y="633527"/>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a:latin typeface="Arial" panose="020B0604020202020204" pitchFamily="34" charset="0"/>
                <a:cs typeface="Arial" panose="020B0604020202020204" pitchFamily="34" charset="0"/>
              </a:rPr>
              <a:t>Fluid replacement alone (without insulin) will lower plasma glucose</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marL="0" indent="0">
              <a:buNone/>
              <a:defRPr/>
            </a:pPr>
            <a:r>
              <a:rPr lang="en-GB" altLang="en-US" dirty="0">
                <a:latin typeface="Arial" panose="020B0604020202020204" pitchFamily="34" charset="0"/>
                <a:cs typeface="Arial" panose="020B0604020202020204" pitchFamily="34" charset="0"/>
              </a:rPr>
              <a:t>Start insulin only if:</a:t>
            </a:r>
            <a:endParaRPr lang="en-GB" altLang="en-US" dirty="0">
              <a:latin typeface="Arial" panose="020B0604020202020204" pitchFamily="34" charset="0"/>
              <a:cs typeface="Arial" panose="020B0604020202020204" pitchFamily="34" charset="0"/>
            </a:endParaRPr>
          </a:p>
          <a:p>
            <a:pPr>
              <a:buFont typeface="Courier New" panose="02070309020205020404" pitchFamily="49" charset="0"/>
              <a:buChar char="o"/>
              <a:defRPr/>
            </a:pPr>
            <a:r>
              <a:rPr lang="en-GB" altLang="en-US" dirty="0">
                <a:latin typeface="Arial" panose="020B0604020202020204" pitchFamily="34" charset="0"/>
                <a:cs typeface="Arial" panose="020B0604020202020204" pitchFamily="34" charset="0"/>
              </a:rPr>
              <a:t>Rate of fall plasma glucose is less than 55 mg/dL/hour</a:t>
            </a:r>
            <a:endParaRPr lang="en-GB" altLang="en-US" dirty="0">
              <a:latin typeface="Arial" panose="020B0604020202020204" pitchFamily="34" charset="0"/>
              <a:cs typeface="Arial" panose="020B0604020202020204" pitchFamily="34" charset="0"/>
            </a:endParaRPr>
          </a:p>
          <a:p>
            <a:pPr>
              <a:buFont typeface="Courier New" panose="02070309020205020404" pitchFamily="49" charset="0"/>
              <a:buChar char="o"/>
              <a:defRPr/>
            </a:pPr>
            <a:r>
              <a:rPr lang="en-GB" altLang="en-US" dirty="0">
                <a:latin typeface="Arial" panose="020B0604020202020204" pitchFamily="34" charset="0"/>
                <a:cs typeface="Arial" panose="020B0604020202020204" pitchFamily="34" charset="0"/>
              </a:rPr>
              <a:t>Urinary ketones ≥++ </a:t>
            </a:r>
            <a:r>
              <a:rPr lang="en-GB"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i.e</a:t>
            </a:r>
            <a:r>
              <a:rPr lang="en-GB" altLang="en-US" sz="2000" dirty="0">
                <a:latin typeface="Arial" panose="020B0604020202020204" pitchFamily="34" charset="0"/>
                <a:cs typeface="Arial" panose="020B0604020202020204" pitchFamily="34" charset="0"/>
              </a:rPr>
              <a:t> mixed DKA and HHS)</a:t>
            </a:r>
            <a:r>
              <a:rPr lang="en-GB" altLang="en-US"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a:p>
            <a:pPr>
              <a:buFont typeface="Courier New" panose="02070309020205020404" pitchFamily="49" charset="0"/>
              <a:buChar char="o"/>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Aim for reduction in plasma glucose of 55-90 mg/dL/hour</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Target plasma glucose is 180-250 mg/dL</a:t>
            </a:r>
            <a:endParaRPr lang="en-GB" altLang="en-US" dirty="0">
              <a:latin typeface="Arial" panose="020B0604020202020204" pitchFamily="34" charset="0"/>
              <a:cs typeface="Arial" panose="020B0604020202020204" pitchFamily="34" charset="0"/>
            </a:endParaRPr>
          </a:p>
          <a:p>
            <a:pPr>
              <a:buFont typeface="Courier New" panose="02070309020205020404" pitchFamily="49" charset="0"/>
              <a:buChar char="o"/>
              <a:defRPr/>
            </a:pPr>
            <a:endParaRPr lang="en-GB" alt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
          <a:stretch>
            <a:fillRect/>
          </a:stretch>
        </p:blipFill>
        <p:spPr>
          <a:xfrm>
            <a:off x="5559313" y="6288997"/>
            <a:ext cx="3289300" cy="419100"/>
          </a:xfrm>
          <a:prstGeom prst="rect">
            <a:avLst/>
          </a:prstGeom>
        </p:spPr>
      </p:pic>
      <p:pic>
        <p:nvPicPr>
          <p:cNvPr id="5" name="Picture 4"/>
          <p:cNvPicPr>
            <a:picLocks noChangeAspect="1"/>
          </p:cNvPicPr>
          <p:nvPr/>
        </p:nvPicPr>
        <p:blipFill>
          <a:blip r:embed="rId2"/>
          <a:stretch>
            <a:fillRect/>
          </a:stretch>
        </p:blipFill>
        <p:spPr>
          <a:xfrm>
            <a:off x="3702420" y="1462202"/>
            <a:ext cx="5146193" cy="828675"/>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Insulin therapy</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b="1" dirty="0">
                <a:latin typeface="Arial" panose="020B0604020202020204" pitchFamily="34" charset="0"/>
                <a:cs typeface="Arial" panose="020B0604020202020204" pitchFamily="34" charset="0"/>
              </a:rPr>
              <a:t>If syringe infusion pump available:</a:t>
            </a:r>
            <a:endParaRPr lang="en-GB" altLang="en-US" b="1"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Add 50 units of soluble human insulin (</a:t>
            </a:r>
            <a:r>
              <a:rPr lang="en-GB" altLang="en-US" dirty="0" err="1">
                <a:latin typeface="Arial" panose="020B0604020202020204" pitchFamily="34" charset="0"/>
                <a:cs typeface="Arial" panose="020B0604020202020204" pitchFamily="34" charset="0"/>
              </a:rPr>
              <a:t>e.g</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actrapid</a:t>
            </a:r>
            <a:r>
              <a:rPr lang="en-GB" altLang="en-US" dirty="0">
                <a:latin typeface="Arial" panose="020B0604020202020204" pitchFamily="34" charset="0"/>
                <a:cs typeface="Arial" panose="020B0604020202020204" pitchFamily="34" charset="0"/>
              </a:rPr>
              <a:t>) to 50 ml normal saline, this gives a concentration of 1 unit/ml</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This should be infused into a separate IV line and the solution should be changed every 6 hours</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Infuse at a fixed rate of 0.05 unit/kg/hour, based on estimating patient’s weight (</a:t>
            </a:r>
            <a:r>
              <a:rPr lang="en-GB" altLang="en-US" dirty="0" err="1">
                <a:latin typeface="Arial" panose="020B0604020202020204" pitchFamily="34" charset="0"/>
                <a:cs typeface="Arial" panose="020B0604020202020204" pitchFamily="34" charset="0"/>
              </a:rPr>
              <a:t>e.g</a:t>
            </a:r>
            <a:r>
              <a:rPr lang="en-GB" altLang="en-US" dirty="0">
                <a:latin typeface="Arial" panose="020B0604020202020204" pitchFamily="34" charset="0"/>
                <a:cs typeface="Arial" panose="020B0604020202020204" pitchFamily="34" charset="0"/>
              </a:rPr>
              <a:t> 4 units/hour in an 80 kg person)</a:t>
            </a:r>
            <a:endParaRPr lang="en-GB" altLang="en-US" dirty="0"/>
          </a:p>
          <a:p>
            <a:pPr marL="0" indent="0">
              <a:buNone/>
            </a:pPr>
            <a:r>
              <a:rPr lang="en-GB" altLang="en-US" dirty="0"/>
              <a:t> </a:t>
            </a:r>
            <a:endParaRPr lang="en-GB"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Insulin therapy</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b="1" dirty="0">
                <a:latin typeface="Arial" panose="020B0604020202020204" pitchFamily="34" charset="0"/>
                <a:cs typeface="Arial" panose="020B0604020202020204" pitchFamily="34" charset="0"/>
              </a:rPr>
              <a:t>If syringe infusion pump is not available:</a:t>
            </a:r>
            <a:endParaRPr lang="en-GB" altLang="en-US" b="1"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Give a subcutaneous injection of soluble human insulin (</a:t>
            </a:r>
            <a:r>
              <a:rPr lang="en-GB" altLang="en-US" dirty="0" err="1">
                <a:latin typeface="Arial" panose="020B0604020202020204" pitchFamily="34" charset="0"/>
                <a:cs typeface="Arial" panose="020B0604020202020204" pitchFamily="34" charset="0"/>
              </a:rPr>
              <a:t>e.g</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actrapid</a:t>
            </a:r>
            <a:r>
              <a:rPr lang="en-GB" altLang="en-US" dirty="0">
                <a:latin typeface="Arial" panose="020B0604020202020204" pitchFamily="34" charset="0"/>
                <a:cs typeface="Arial" panose="020B0604020202020204" pitchFamily="34" charset="0"/>
              </a:rPr>
              <a:t>) at a dose of 0.05 unit/kg every hour (or 0.1 unit/kg every 2 hours)</a:t>
            </a: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Reduce dose to 0.025 unit/kg/hour SC when glucose is &lt;250 mg/dL</a:t>
            </a:r>
            <a:endParaRPr lang="en-GB"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HHS- Other management issues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3200" dirty="0">
                <a:latin typeface="Arial" panose="020B0604020202020204" pitchFamily="34" charset="0"/>
                <a:cs typeface="Arial" panose="020B0604020202020204" pitchFamily="34" charset="0"/>
              </a:rPr>
              <a:t>Seek an infective source based on history/examination + relevant investigations (urine culture, blood film for malaria, etc)</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Give prophylactic dose of low molecular weight heparin</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Take measures to avoid pressure on feet, especially in patients with neuropathy or PVD</a:t>
            </a:r>
            <a:endParaRPr lang="en-GB" altLang="en-US" sz="3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144000" cy="828675"/>
          </a:xfrm>
        </p:spPr>
        <p:txBody>
          <a:bodyPr>
            <a:normAutofit/>
          </a:bodyPr>
          <a:lstStyle/>
          <a:p>
            <a:pPr algn="ctr"/>
            <a:r>
              <a:rPr lang="en-GB" altLang="en-US" sz="4000" b="1" dirty="0">
                <a:latin typeface="Arial" panose="020B0604020202020204" pitchFamily="34" charset="0"/>
                <a:cs typeface="Arial" panose="020B0604020202020204" pitchFamily="34" charset="0"/>
              </a:rPr>
              <a:t>Resolution of HHS</a:t>
            </a:r>
            <a:endParaRPr lang="en-US" altLang="en-US" sz="4000" dirty="0">
              <a:latin typeface="Arial" panose="020B0604020202020204" pitchFamily="34" charset="0"/>
              <a:cs typeface="Arial" panose="020B0604020202020204" pitchFamily="34" charset="0"/>
            </a:endParaRPr>
          </a:p>
        </p:txBody>
      </p:sp>
      <p:sp>
        <p:nvSpPr>
          <p:cNvPr id="6" name="Content Placeholder 2"/>
          <p:cNvSpPr txBox="1"/>
          <p:nvPr/>
        </p:nvSpPr>
        <p:spPr>
          <a:xfrm>
            <a:off x="0" y="992980"/>
            <a:ext cx="9143999" cy="586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3200" b="1" dirty="0">
                <a:latin typeface="Arial" panose="020B0604020202020204" pitchFamily="34" charset="0"/>
                <a:cs typeface="Arial" panose="020B0604020202020204" pitchFamily="34" charset="0"/>
              </a:rPr>
              <a:t>Stop insulin (IV or SC) when:</a:t>
            </a:r>
            <a:endParaRPr lang="en-GB" altLang="en-US" sz="3200" b="1"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The patient is fully conscious</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Well-hydrated</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Eating and drinking</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Plasma osmolality &lt;315 </a:t>
            </a:r>
            <a:r>
              <a:rPr lang="en-GB" altLang="en-US" sz="3200" dirty="0" err="1">
                <a:latin typeface="Arial" panose="020B0604020202020204" pitchFamily="34" charset="0"/>
                <a:cs typeface="Arial" panose="020B0604020202020204" pitchFamily="34" charset="0"/>
              </a:rPr>
              <a:t>mOsmol</a:t>
            </a:r>
            <a:r>
              <a:rPr lang="en-GB" altLang="en-US" sz="3200" dirty="0">
                <a:latin typeface="Arial" panose="020B0604020202020204" pitchFamily="34" charset="0"/>
                <a:cs typeface="Arial" panose="020B0604020202020204" pitchFamily="34" charset="0"/>
              </a:rPr>
              <a:t>/kg</a:t>
            </a:r>
            <a:endParaRPr lang="en-GB"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a:xfrm>
            <a:off x="0" y="1259175"/>
            <a:ext cx="9144000" cy="5598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3000" dirty="0">
                <a:latin typeface="Arial" panose="020B0604020202020204" pitchFamily="34" charset="0"/>
                <a:cs typeface="Arial" panose="020B0604020202020204" pitchFamily="34" charset="0"/>
              </a:rPr>
              <a:t>If previously on insulin: restart usual insulin regime</a:t>
            </a:r>
            <a:endParaRPr lang="en-GB" altLang="en-US" sz="3000" dirty="0">
              <a:latin typeface="Arial" panose="020B0604020202020204" pitchFamily="34" charset="0"/>
              <a:cs typeface="Arial" panose="020B0604020202020204" pitchFamily="34" charset="0"/>
            </a:endParaRPr>
          </a:p>
          <a:p>
            <a:pPr>
              <a:defRPr/>
            </a:pPr>
            <a:endParaRPr lang="en-GB" altLang="en-US" sz="3000" dirty="0">
              <a:latin typeface="Arial" panose="020B0604020202020204" pitchFamily="34" charset="0"/>
              <a:cs typeface="Arial" panose="020B0604020202020204" pitchFamily="34" charset="0"/>
            </a:endParaRPr>
          </a:p>
          <a:p>
            <a:pPr>
              <a:defRPr/>
            </a:pPr>
            <a:r>
              <a:rPr lang="en-GB" altLang="en-US" sz="3000" dirty="0">
                <a:latin typeface="Arial" panose="020B0604020202020204" pitchFamily="34" charset="0"/>
                <a:cs typeface="Arial" panose="020B0604020202020204" pitchFamily="34" charset="0"/>
              </a:rPr>
              <a:t>If previously on diet/oral </a:t>
            </a:r>
            <a:r>
              <a:rPr lang="en-GB" altLang="en-US" sz="3000" dirty="0" err="1">
                <a:latin typeface="Arial" panose="020B0604020202020204" pitchFamily="34" charset="0"/>
                <a:cs typeface="Arial" panose="020B0604020202020204" pitchFamily="34" charset="0"/>
              </a:rPr>
              <a:t>hypoglycemic</a:t>
            </a:r>
            <a:r>
              <a:rPr lang="en-GB" altLang="en-US" sz="3000" dirty="0">
                <a:latin typeface="Arial" panose="020B0604020202020204" pitchFamily="34" charset="0"/>
                <a:cs typeface="Arial" panose="020B0604020202020204" pitchFamily="34" charset="0"/>
              </a:rPr>
              <a:t> drugs: restart if clinically well and stable</a:t>
            </a:r>
            <a:endParaRPr lang="en-GB" altLang="en-US" sz="3000" dirty="0">
              <a:latin typeface="Arial" panose="020B0604020202020204" pitchFamily="34" charset="0"/>
              <a:cs typeface="Arial" panose="020B0604020202020204" pitchFamily="34" charset="0"/>
            </a:endParaRPr>
          </a:p>
          <a:p>
            <a:pPr>
              <a:defRPr/>
            </a:pPr>
            <a:endParaRPr lang="en-GB" altLang="en-US" sz="3000" dirty="0">
              <a:latin typeface="Arial" panose="020B0604020202020204" pitchFamily="34" charset="0"/>
              <a:cs typeface="Arial" panose="020B0604020202020204" pitchFamily="34" charset="0"/>
            </a:endParaRPr>
          </a:p>
          <a:p>
            <a:pPr>
              <a:defRPr/>
            </a:pPr>
            <a:r>
              <a:rPr lang="en-GB" altLang="en-US" sz="3000" dirty="0">
                <a:latin typeface="Arial" panose="020B0604020202020204" pitchFamily="34" charset="0"/>
                <a:cs typeface="Arial" panose="020B0604020202020204" pitchFamily="34" charset="0"/>
              </a:rPr>
              <a:t>If newly diagnosed diabetes: decide on appropriate treatment (diet, OHAs or insulin) depending on clinical condition and HbA1c</a:t>
            </a:r>
            <a:endParaRPr lang="en-GB" altLang="en-US" sz="3000" dirty="0">
              <a:latin typeface="Arial" panose="020B0604020202020204" pitchFamily="34" charset="0"/>
              <a:cs typeface="Arial" panose="020B0604020202020204" pitchFamily="34" charset="0"/>
            </a:endParaRPr>
          </a:p>
          <a:p>
            <a:pPr>
              <a:defRPr/>
            </a:pPr>
            <a:endParaRPr lang="en-GB" altLang="en-US" sz="3000" dirty="0">
              <a:latin typeface="Arial" panose="020B0604020202020204" pitchFamily="34" charset="0"/>
              <a:cs typeface="Arial" panose="020B0604020202020204" pitchFamily="34" charset="0"/>
            </a:endParaRPr>
          </a:p>
          <a:p>
            <a:pPr>
              <a:defRPr/>
            </a:pPr>
            <a:r>
              <a:rPr lang="en-GB" altLang="en-US" sz="3000" dirty="0">
                <a:latin typeface="Arial" panose="020B0604020202020204" pitchFamily="34" charset="0"/>
                <a:cs typeface="Arial" panose="020B0604020202020204" pitchFamily="34" charset="0"/>
              </a:rPr>
              <a:t>Educate patient to reduce risk of recurrence of HHS </a:t>
            </a:r>
            <a:endParaRPr lang="en-GB" altLang="en-US" sz="30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134912" y="1"/>
            <a:ext cx="9144000" cy="1259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Management of the recovery period from HHS</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 y="1435728"/>
            <a:ext cx="9143998" cy="5981660"/>
          </a:xfrm>
        </p:spPr>
        <p:txBody>
          <a:bodyPr>
            <a:normAutofit/>
          </a:bodyPr>
          <a:lstStyle/>
          <a:p>
            <a:pPr>
              <a:defRPr/>
            </a:pPr>
            <a:r>
              <a:rPr lang="en-GB" altLang="en-US" sz="3200" dirty="0">
                <a:latin typeface="Arial" panose="020B0604020202020204" pitchFamily="34" charset="0"/>
                <a:cs typeface="Arial" panose="020B0604020202020204" pitchFamily="34" charset="0"/>
              </a:rPr>
              <a:t>Diabetic ketoacidosis (DKA)</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Hyperosmolar </a:t>
            </a:r>
            <a:r>
              <a:rPr lang="en-GB" altLang="en-US" sz="3200" dirty="0" err="1">
                <a:latin typeface="Arial" panose="020B0604020202020204" pitchFamily="34" charset="0"/>
                <a:cs typeface="Arial" panose="020B0604020202020204" pitchFamily="34" charset="0"/>
              </a:rPr>
              <a:t>hyperglycemic</a:t>
            </a:r>
            <a:r>
              <a:rPr lang="en-GB" altLang="en-US" sz="3200" dirty="0">
                <a:latin typeface="Arial" panose="020B0604020202020204" pitchFamily="34" charset="0"/>
                <a:cs typeface="Arial" panose="020B0604020202020204" pitchFamily="34" charset="0"/>
              </a:rPr>
              <a:t> state (HHS)</a:t>
            </a:r>
            <a:endParaRPr lang="en-GB" altLang="en-US" sz="3200" dirty="0">
              <a:latin typeface="Arial" panose="020B0604020202020204" pitchFamily="34" charset="0"/>
              <a:cs typeface="Arial" panose="020B0604020202020204" pitchFamily="34" charset="0"/>
            </a:endParaRPr>
          </a:p>
          <a:p>
            <a:pPr marL="0" indent="0">
              <a:buNone/>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hyperglycemia</a:t>
            </a:r>
            <a:endParaRPr lang="en-GB" altLang="en-US" sz="3200" dirty="0">
              <a:latin typeface="Arial" panose="020B0604020202020204" pitchFamily="34" charset="0"/>
              <a:cs typeface="Arial" panose="020B0604020202020204" pitchFamily="34" charset="0"/>
            </a:endParaRPr>
          </a:p>
          <a:p>
            <a:pPr>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hypoglycemia</a:t>
            </a:r>
            <a:endParaRPr lang="en-GB" altLang="en-US" sz="3200"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Outline</a:t>
            </a:r>
            <a:endParaRPr lang="en-GB" altLang="en-US" sz="4400" b="1" dirty="0">
              <a:cs typeface="Arial" panose="020B0604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 y="1435728"/>
            <a:ext cx="9143998" cy="5981660"/>
          </a:xfrm>
        </p:spPr>
        <p:txBody>
          <a:bodyPr>
            <a:normAutofit/>
          </a:bodyPr>
          <a:lstStyle/>
          <a:p>
            <a:pPr>
              <a:defRPr/>
            </a:pPr>
            <a:r>
              <a:rPr lang="en-GB" altLang="en-US" sz="3200" dirty="0">
                <a:solidFill>
                  <a:schemeClr val="bg1">
                    <a:lumMod val="75000"/>
                  </a:schemeClr>
                </a:solidFill>
                <a:latin typeface="Arial" panose="020B0604020202020204" pitchFamily="34" charset="0"/>
                <a:cs typeface="Arial" panose="020B0604020202020204" pitchFamily="34" charset="0"/>
              </a:rPr>
              <a:t>Diabetic ketoacidosis (DKA)</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marL="0" indent="0">
              <a:buNone/>
              <a:defRPr/>
            </a:pPr>
            <a:endParaRPr lang="en-GB" altLang="en-US" sz="3200" dirty="0">
              <a:latin typeface="Arial" panose="020B0604020202020204" pitchFamily="34" charset="0"/>
              <a:cs typeface="Arial" panose="020B0604020202020204" pitchFamily="34" charset="0"/>
            </a:endParaRPr>
          </a:p>
          <a:p>
            <a:pPr>
              <a:defRPr/>
            </a:pPr>
            <a:r>
              <a:rPr lang="en-GB" altLang="en-US" sz="3200" dirty="0">
                <a:solidFill>
                  <a:schemeClr val="bg1">
                    <a:lumMod val="75000"/>
                  </a:schemeClr>
                </a:solidFill>
                <a:latin typeface="Arial" panose="020B0604020202020204" pitchFamily="34" charset="0"/>
                <a:cs typeface="Arial" panose="020B0604020202020204" pitchFamily="34" charset="0"/>
              </a:rPr>
              <a:t>Hyperosmolar </a:t>
            </a:r>
            <a:r>
              <a:rPr lang="en-GB" altLang="en-US" sz="3200" dirty="0" err="1">
                <a:solidFill>
                  <a:schemeClr val="bg1">
                    <a:lumMod val="75000"/>
                  </a:schemeClr>
                </a:solidFill>
                <a:latin typeface="Arial" panose="020B0604020202020204" pitchFamily="34" charset="0"/>
                <a:cs typeface="Arial" panose="020B0604020202020204" pitchFamily="34" charset="0"/>
              </a:rPr>
              <a:t>hyperglycemic</a:t>
            </a:r>
            <a:r>
              <a:rPr lang="en-GB" altLang="en-US" sz="3200" dirty="0">
                <a:solidFill>
                  <a:schemeClr val="bg1">
                    <a:lumMod val="75000"/>
                  </a:schemeClr>
                </a:solidFill>
                <a:latin typeface="Arial" panose="020B0604020202020204" pitchFamily="34" charset="0"/>
                <a:cs typeface="Arial" panose="020B0604020202020204" pitchFamily="34" charset="0"/>
              </a:rPr>
              <a:t> state (HHS)</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marL="0" indent="0">
              <a:buNone/>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latin typeface="Arial" panose="020B0604020202020204" pitchFamily="34" charset="0"/>
                <a:cs typeface="Arial" panose="020B0604020202020204" pitchFamily="34" charset="0"/>
              </a:rPr>
              <a:t>Acute </a:t>
            </a:r>
            <a:r>
              <a:rPr lang="en-GB" altLang="en-US" sz="3200" dirty="0" err="1">
                <a:latin typeface="Arial" panose="020B0604020202020204" pitchFamily="34" charset="0"/>
                <a:cs typeface="Arial" panose="020B0604020202020204" pitchFamily="34" charset="0"/>
              </a:rPr>
              <a:t>hyperglycemia</a:t>
            </a:r>
            <a:endParaRPr lang="en-GB" altLang="en-US" sz="3200" dirty="0">
              <a:latin typeface="Arial" panose="020B0604020202020204" pitchFamily="34" charset="0"/>
              <a:cs typeface="Arial" panose="020B0604020202020204" pitchFamily="34" charset="0"/>
            </a:endParaRPr>
          </a:p>
          <a:p>
            <a:pPr>
              <a:defRPr/>
            </a:pP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r>
              <a:rPr lang="en-GB" altLang="en-US" sz="3200" dirty="0">
                <a:solidFill>
                  <a:schemeClr val="bg1">
                    <a:lumMod val="75000"/>
                  </a:schemeClr>
                </a:solidFill>
                <a:latin typeface="Arial" panose="020B0604020202020204" pitchFamily="34" charset="0"/>
                <a:cs typeface="Arial" panose="020B0604020202020204" pitchFamily="34" charset="0"/>
              </a:rPr>
              <a:t>Acute </a:t>
            </a:r>
            <a:r>
              <a:rPr lang="en-GB" altLang="en-US" sz="3200" dirty="0" err="1">
                <a:solidFill>
                  <a:schemeClr val="bg1">
                    <a:lumMod val="75000"/>
                  </a:schemeClr>
                </a:solidFill>
                <a:latin typeface="Arial" panose="020B0604020202020204" pitchFamily="34" charset="0"/>
                <a:cs typeface="Arial" panose="020B0604020202020204" pitchFamily="34" charset="0"/>
              </a:rPr>
              <a:t>hypoglycemia</a:t>
            </a:r>
            <a:endParaRPr lang="en-GB" altLang="en-US" sz="3200" dirty="0">
              <a:solidFill>
                <a:schemeClr val="bg1">
                  <a:lumMod val="75000"/>
                </a:schemeClr>
              </a:solidFill>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a:p>
            <a:pPr>
              <a:defRPr/>
            </a:pPr>
            <a:endParaRPr lang="en-GB" altLang="en-US" sz="1400" dirty="0">
              <a:latin typeface="Calibri" panose="020F0502020204030204" pitchFamily="34" charset="0"/>
            </a:endParaRPr>
          </a:p>
          <a:p>
            <a:pPr>
              <a:defRPr/>
            </a:pPr>
            <a:endParaRPr lang="en-GB" altLang="en-US" sz="1350" dirty="0">
              <a:latin typeface="Calibri" panose="020F0502020204030204" pitchFamily="34" charset="0"/>
            </a:endParaRPr>
          </a:p>
        </p:txBody>
      </p:sp>
      <p:sp>
        <p:nvSpPr>
          <p:cNvPr id="26626" name="TextBox 2"/>
          <p:cNvSpPr txBox="1">
            <a:spLocks noChangeArrowheads="1"/>
          </p:cNvSpPr>
          <p:nvPr/>
        </p:nvSpPr>
        <p:spPr bwMode="auto">
          <a:xfrm>
            <a:off x="0" y="10689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GB" altLang="en-US" sz="4400" b="1" dirty="0">
                <a:cs typeface="Arial" panose="020B0604020202020204" pitchFamily="34" charset="0"/>
              </a:rPr>
              <a:t>Outline</a:t>
            </a:r>
            <a:endParaRPr lang="en-GB" altLang="en-US" sz="4400" b="1" dirty="0">
              <a:cs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828674"/>
            <a:ext cx="9144000" cy="6029325"/>
          </a:xfrm>
        </p:spPr>
        <p:txBody>
          <a:bodyPr>
            <a:normAutofit/>
          </a:bodyPr>
          <a:lstStyle/>
          <a:p>
            <a:endParaRPr lang="en-GB" altLang="en-US" sz="3200" dirty="0"/>
          </a:p>
          <a:p>
            <a:pPr eaLnBrk="1" hangingPunct="1"/>
            <a:r>
              <a:rPr lang="en-GB" altLang="en-US" sz="3200" dirty="0"/>
              <a:t>Priority is to rule out DKA, especially in patients with type 1 diabetes</a:t>
            </a:r>
            <a:endParaRPr lang="en-GB" altLang="en-US" sz="3200" dirty="0"/>
          </a:p>
          <a:p>
            <a:pPr eaLnBrk="1" hangingPunct="1"/>
            <a:endParaRPr lang="en-GB" altLang="en-US" sz="3200" dirty="0"/>
          </a:p>
          <a:p>
            <a:pPr eaLnBrk="1" hangingPunct="1"/>
            <a:r>
              <a:rPr lang="en-GB" altLang="en-US" sz="3200" dirty="0"/>
              <a:t>If DKA confirmed, follow DKA protocol</a:t>
            </a:r>
            <a:endParaRPr lang="en-GB" altLang="en-US" sz="3200" dirty="0"/>
          </a:p>
        </p:txBody>
      </p:sp>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Acute </a:t>
            </a:r>
            <a:r>
              <a:rPr lang="en-GB" altLang="en-US" sz="4000" b="1" dirty="0" err="1">
                <a:latin typeface="Arial" panose="020B0604020202020204" pitchFamily="34" charset="0"/>
                <a:cs typeface="Arial" panose="020B0604020202020204" pitchFamily="34" charset="0"/>
              </a:rPr>
              <a:t>hyperglycemia</a:t>
            </a:r>
            <a:r>
              <a:rPr lang="en-GB" altLang="en-US" sz="4000" b="1" dirty="0">
                <a:latin typeface="Arial" panose="020B0604020202020204" pitchFamily="34" charset="0"/>
                <a:cs typeface="Arial" panose="020B0604020202020204" pitchFamily="34" charset="0"/>
              </a:rPr>
              <a:t> without DKA</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828674"/>
            <a:ext cx="9144000" cy="6029325"/>
          </a:xfrm>
        </p:spPr>
        <p:txBody>
          <a:bodyPr>
            <a:normAutofit/>
          </a:bodyPr>
          <a:lstStyle/>
          <a:p>
            <a:pPr eaLnBrk="1" hangingPunct="1"/>
            <a:endParaRPr lang="en-GB" altLang="en-US" sz="3200" dirty="0"/>
          </a:p>
          <a:p>
            <a:r>
              <a:rPr lang="en-GB" altLang="en-US" sz="3200" dirty="0">
                <a:latin typeface="Arial" panose="020B0604020202020204" pitchFamily="34" charset="0"/>
                <a:cs typeface="Arial" panose="020B0604020202020204" pitchFamily="34" charset="0"/>
              </a:rPr>
              <a:t>Once DKA ruled out, the next priority is to decide on need for hospital admission</a:t>
            </a:r>
            <a:endParaRPr lang="en-GB" altLang="en-US" sz="3200" dirty="0">
              <a:latin typeface="Arial" panose="020B0604020202020204" pitchFamily="34" charset="0"/>
              <a:cs typeface="Arial" panose="020B0604020202020204" pitchFamily="34" charset="0"/>
            </a:endParaRP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If clinically unwell, vomiting or unable to take orally, stabilization in hospital is preferred</a:t>
            </a:r>
            <a:endParaRPr lang="en-GB" altLang="en-US" sz="3200" dirty="0">
              <a:latin typeface="Arial" panose="020B0604020202020204" pitchFamily="34" charset="0"/>
              <a:cs typeface="Arial" panose="020B0604020202020204" pitchFamily="34" charset="0"/>
            </a:endParaRPr>
          </a:p>
        </p:txBody>
      </p:sp>
      <p:sp>
        <p:nvSpPr>
          <p:cNvPr id="4" name="Title 1"/>
          <p:cNvSpPr txBox="1"/>
          <p:nvPr/>
        </p:nvSpPr>
        <p:spPr>
          <a:xfrm>
            <a:off x="0" y="0"/>
            <a:ext cx="9144000"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Arial" panose="020B0604020202020204" pitchFamily="34" charset="0"/>
                <a:cs typeface="Arial" panose="020B0604020202020204" pitchFamily="34" charset="0"/>
              </a:rPr>
              <a:t>Acute </a:t>
            </a:r>
            <a:r>
              <a:rPr lang="en-GB" altLang="en-US" sz="4000" b="1" dirty="0" err="1">
                <a:latin typeface="Arial" panose="020B0604020202020204" pitchFamily="34" charset="0"/>
                <a:cs typeface="Arial" panose="020B0604020202020204" pitchFamily="34" charset="0"/>
              </a:rPr>
              <a:t>hyperglycemia</a:t>
            </a:r>
            <a:r>
              <a:rPr lang="en-GB" altLang="en-US" sz="4000" b="1" dirty="0">
                <a:latin typeface="Arial" panose="020B0604020202020204" pitchFamily="34" charset="0"/>
                <a:cs typeface="Arial" panose="020B0604020202020204" pitchFamily="34" charset="0"/>
              </a:rPr>
              <a:t> without DKA</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22689</Words>
  <Application>WPS Presentation</Application>
  <PresentationFormat>On-screen Show (4:3)</PresentationFormat>
  <Paragraphs>1889</Paragraphs>
  <Slides>118</Slides>
  <Notes>134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118</vt:i4>
      </vt:variant>
    </vt:vector>
  </HeadingPairs>
  <TitlesOfParts>
    <vt:vector size="134" baseType="lpstr">
      <vt:lpstr>Arial</vt:lpstr>
      <vt:lpstr>SimSun</vt:lpstr>
      <vt:lpstr>Wingdings</vt:lpstr>
      <vt:lpstr>Calibri</vt:lpstr>
      <vt:lpstr>MS PGothic</vt:lpstr>
      <vt:lpstr>Times New Roman</vt:lpstr>
      <vt:lpstr>Microsoft YaHei</vt:lpstr>
      <vt:lpstr>Arial Unicode MS</vt:lpstr>
      <vt:lpstr>Calibri Light</vt:lpstr>
      <vt:lpstr>Arial</vt:lpstr>
      <vt:lpstr>Symbol</vt:lpstr>
      <vt:lpstr>Open Sans</vt:lpstr>
      <vt:lpstr>Segoe Print</vt:lpstr>
      <vt:lpstr>Courier New</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Epidemiology of DKA and HHS</vt:lpstr>
      <vt:lpstr>Mortality of DKA and HHS</vt:lpstr>
      <vt:lpstr>PowerPoint 演示文稿</vt:lpstr>
      <vt:lpstr>PowerPoint 演示文稿</vt:lpstr>
      <vt:lpstr>Pathogenesis of DKA</vt:lpstr>
      <vt:lpstr>Pathophysiology</vt:lpstr>
      <vt:lpstr>Pathophysiology</vt:lpstr>
      <vt:lpstr>Definitions</vt:lpstr>
      <vt:lpstr>PowerPoint 演示文稿</vt:lpstr>
      <vt:lpstr>Precipitating causes of DKA</vt:lpstr>
      <vt:lpstr>DKA or HHS?</vt:lpstr>
      <vt:lpstr>DKA or HHS?</vt:lpstr>
      <vt:lpstr>PowerPoint 演示文稿</vt:lpstr>
      <vt:lpstr>Diagnosis of DKA</vt:lpstr>
      <vt:lpstr>Diagnosis of DKA</vt:lpstr>
      <vt:lpstr>Diagnosis of DKA</vt:lpstr>
      <vt:lpstr>Diagnosis of DKA</vt:lpstr>
      <vt:lpstr>Diagnosis of DKA</vt:lpstr>
      <vt:lpstr>Ketones</vt:lpstr>
      <vt:lpstr>Ketones</vt:lpstr>
      <vt:lpstr>The anion gap</vt:lpstr>
      <vt:lpstr>Beware of Euglycemic DKA</vt:lpstr>
      <vt:lpstr>PowerPoint 演示文稿</vt:lpstr>
      <vt:lpstr>PowerPoint 演示文稿</vt:lpstr>
      <vt:lpstr>PowerPoint 演示文稿</vt:lpstr>
      <vt:lpstr>Investigations</vt:lpstr>
      <vt:lpstr>Investigations</vt:lpstr>
      <vt:lpstr>Management of DKA</vt:lpstr>
      <vt:lpstr>Monitoring</vt:lpstr>
      <vt:lpstr>PowerPoint 演示文稿</vt:lpstr>
      <vt:lpstr>PowerPoint 演示文稿</vt:lpstr>
      <vt:lpstr>IV fluids</vt:lpstr>
      <vt:lpstr>IV fluids</vt:lpstr>
      <vt:lpstr>PowerPoint 演示文稿</vt:lpstr>
      <vt:lpstr>IV fluids</vt:lpstr>
      <vt:lpstr>IV fluids</vt:lpstr>
      <vt:lpstr>PowerPoint 演示文稿</vt:lpstr>
      <vt:lpstr>PowerPoint 演示文稿</vt:lpstr>
      <vt:lpstr>Potassium replacement</vt:lpstr>
      <vt:lpstr>Potassium replacement</vt:lpstr>
      <vt:lpstr>Potassium replacement</vt:lpstr>
      <vt:lpstr>Insulin therapy</vt:lpstr>
      <vt:lpstr>Insulin therapy</vt:lpstr>
      <vt:lpstr>Insulin therapy</vt:lpstr>
      <vt:lpstr>Signs of satisfactory progress</vt:lpstr>
      <vt:lpstr>Bicarbonate</vt:lpstr>
      <vt:lpstr>Treatment of precipitating cause</vt:lpstr>
      <vt:lpstr>Resolution of DKA</vt:lpstr>
      <vt:lpstr>Resolution of DKA</vt:lpstr>
      <vt:lpstr>Management of the recovery period from DKA</vt:lpstr>
      <vt:lpstr>Complications of DKA</vt:lpstr>
      <vt:lpstr>Complications of DKA</vt:lpstr>
      <vt:lpstr>Complications of DKA</vt:lpstr>
      <vt:lpstr>Complications of DKA</vt:lpstr>
      <vt:lpstr>PowerPoint 演示文稿</vt:lpstr>
      <vt:lpstr>PowerPoint 演示文稿</vt:lpstr>
      <vt:lpstr>PowerPoint 演示文稿</vt:lpstr>
      <vt:lpstr>PowerPoint 演示文稿</vt:lpstr>
      <vt:lpstr>PowerPoint 演示文稿</vt:lpstr>
      <vt:lpstr>Precipitating factors of HHS </vt:lpstr>
      <vt:lpstr>Pathogenesis of HHS </vt:lpstr>
      <vt:lpstr>Pathogenesis of HHS </vt:lpstr>
      <vt:lpstr>Diagnosis of HHS</vt:lpstr>
      <vt:lpstr>Diagnosis of HHS</vt:lpstr>
      <vt:lpstr>PowerPoint 演示文稿</vt:lpstr>
      <vt:lpstr>PowerPoint 演示文稿</vt:lpstr>
      <vt:lpstr>PowerPoint 演示文稿</vt:lpstr>
      <vt:lpstr>PowerPoint 演示文稿</vt:lpstr>
      <vt:lpstr>PowerPoint 演示文稿</vt:lpstr>
      <vt:lpstr>PowerPoint 演示文稿</vt:lpstr>
      <vt:lpstr>Monitoring</vt:lpstr>
      <vt:lpstr>IV fluids</vt:lpstr>
      <vt:lpstr>IV fluids</vt:lpstr>
      <vt:lpstr>IV fluids</vt:lpstr>
      <vt:lpstr>Potassium replacement</vt:lpstr>
      <vt:lpstr>Potassium replacement</vt:lpstr>
      <vt:lpstr>Insulin therapy</vt:lpstr>
      <vt:lpstr>Insulin therapy</vt:lpstr>
      <vt:lpstr>Insulin therapy</vt:lpstr>
      <vt:lpstr>HHS- Other management issues</vt:lpstr>
      <vt:lpstr>Resolution of HHS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Treatment of severe hypoglycemia in an unconscious patient</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Suliman</dc:creator>
  <cp:lastModifiedBy>hp</cp:lastModifiedBy>
  <cp:revision>92</cp:revision>
  <dcterms:created xsi:type="dcterms:W3CDTF">2021-02-27T11:19:00Z</dcterms:created>
  <dcterms:modified xsi:type="dcterms:W3CDTF">2024-09-02T07:08:49Z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81D2EC08C52E4E5B933D3495760AE637_12</vt:lpwstr>
  </property>
  <property fmtid="{D5CDD505-2E9C-101B-9397-08002B2CF9AE}" pid="3" name="KSOProductBuildVer">
    <vt:lpwstr>1033-12.2.0.17562</vt:lpwstr>
  </property>
</Properties>
</file>