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58" r:id="rId6"/>
    <p:sldId id="271" r:id="rId7"/>
    <p:sldId id="272" r:id="rId8"/>
    <p:sldId id="273" r:id="rId9"/>
    <p:sldId id="274" r:id="rId10"/>
    <p:sldId id="260" r:id="rId11"/>
    <p:sldId id="261" r:id="rId12"/>
    <p:sldId id="276" r:id="rId13"/>
    <p:sldId id="262" r:id="rId14"/>
    <p:sldId id="263" r:id="rId15"/>
    <p:sldId id="277" r:id="rId16"/>
    <p:sldId id="264" r:id="rId17"/>
    <p:sldId id="275" r:id="rId18"/>
    <p:sldId id="265" r:id="rId19"/>
    <p:sldId id="278" r:id="rId20"/>
    <p:sldId id="282" r:id="rId21"/>
    <p:sldId id="266" r:id="rId22"/>
    <p:sldId id="280" r:id="rId23"/>
    <p:sldId id="267" r:id="rId24"/>
    <p:sldId id="279" r:id="rId25"/>
    <p:sldId id="268"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6" autoAdjust="0"/>
    <p:restoredTop sz="94660"/>
  </p:normalViewPr>
  <p:slideViewPr>
    <p:cSldViewPr snapToGrid="0">
      <p:cViewPr varScale="1">
        <p:scale>
          <a:sx n="65" d="100"/>
          <a:sy n="65" d="100"/>
        </p:scale>
        <p:origin x="5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D820-6087-99FF-80A3-F48533506F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0DCEA1-60CA-C307-6E90-62C5B1613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3999DA-D451-1ED6-659C-A16BA7B4EC77}"/>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5" name="Footer Placeholder 4">
            <a:extLst>
              <a:ext uri="{FF2B5EF4-FFF2-40B4-BE49-F238E27FC236}">
                <a16:creationId xmlns:a16="http://schemas.microsoft.com/office/drawing/2014/main" id="{238CB5F2-9AB3-FF23-8C16-996CB75EB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3B3B50-C075-BCAE-601E-EF5395629D30}"/>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1760343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42AD6-C95E-7E86-87EA-DA1D1E8127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E17459-1614-004B-078A-989153C1E0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1495-629F-7A86-8A51-BF880FA68765}"/>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5" name="Footer Placeholder 4">
            <a:extLst>
              <a:ext uri="{FF2B5EF4-FFF2-40B4-BE49-F238E27FC236}">
                <a16:creationId xmlns:a16="http://schemas.microsoft.com/office/drawing/2014/main" id="{1ACB888D-D7E9-44E8-E6AB-80AFEDA31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46EE8-0446-06C6-1FC3-370BE7040E18}"/>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364401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E9E7D-1650-2849-2F5E-D37E56803F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A3EC98-8B16-99CE-F403-0EC45E7344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F4F2F3-A54C-9F59-B36B-D6B40C740646}"/>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5" name="Footer Placeholder 4">
            <a:extLst>
              <a:ext uri="{FF2B5EF4-FFF2-40B4-BE49-F238E27FC236}">
                <a16:creationId xmlns:a16="http://schemas.microsoft.com/office/drawing/2014/main" id="{93D2CEAF-E2A6-07AE-8D61-637EF997FE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5CCF2-F9C6-4009-EAA8-1C568385FB44}"/>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3169275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DD1D8-C329-E71A-1499-22573622E6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FE758F-CF8E-DE1A-4FAD-77425C825E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6C247-488F-FE2E-4A56-A6523493E319}"/>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5" name="Footer Placeholder 4">
            <a:extLst>
              <a:ext uri="{FF2B5EF4-FFF2-40B4-BE49-F238E27FC236}">
                <a16:creationId xmlns:a16="http://schemas.microsoft.com/office/drawing/2014/main" id="{E58DA8E8-65EF-9F15-9FA5-95409131F7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DD877-A300-88E6-CCCC-77D0AC48EF9B}"/>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549662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BBB1D-AA8A-29C7-0343-6F4E0B9B85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EA600A-080A-5509-3984-1A48922E6EB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670239-3CB3-F78E-18C0-DBF50CADCB63}"/>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5" name="Footer Placeholder 4">
            <a:extLst>
              <a:ext uri="{FF2B5EF4-FFF2-40B4-BE49-F238E27FC236}">
                <a16:creationId xmlns:a16="http://schemas.microsoft.com/office/drawing/2014/main" id="{2004E15E-F609-E30C-BF05-627E61086C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6EFF6-67B2-DCFD-B83C-B7E36EB7D49A}"/>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88796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A8016-5A55-3136-E59F-A24681B1A5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944EA-0D64-04DB-849F-B80E7A5F6B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D97C40-2D37-450D-21BF-8A3726F6E0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C04A57-1A61-078B-B1B9-8A461E079377}"/>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6" name="Footer Placeholder 5">
            <a:extLst>
              <a:ext uri="{FF2B5EF4-FFF2-40B4-BE49-F238E27FC236}">
                <a16:creationId xmlns:a16="http://schemas.microsoft.com/office/drawing/2014/main" id="{EB7FE943-3524-F5D6-8015-BA86FF7DE4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6F1411-B447-6249-62A0-E1A3276CDF3D}"/>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80168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7577-C09C-33E9-5AFC-20CD78EB8E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F4F958-630A-D5EE-2D6C-C9464B9148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6E804D-3834-1929-1909-B86CD8D9E7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B59977-A1D1-5C1E-2DEA-DA064A203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4E438C-8186-1B6C-84FB-669F4B8629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B7FAA1-CF55-344C-C6AD-85594933E2BF}"/>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8" name="Footer Placeholder 7">
            <a:extLst>
              <a:ext uri="{FF2B5EF4-FFF2-40B4-BE49-F238E27FC236}">
                <a16:creationId xmlns:a16="http://schemas.microsoft.com/office/drawing/2014/main" id="{D61EEDC3-75FF-1572-3A5B-11195CA1FF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889F92-945F-069B-0EBA-BBDFE22A271A}"/>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414082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929C1-8832-4591-5ECA-378D0A8F0C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89212C-AA3B-FFE7-56B0-BD360A97307E}"/>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4" name="Footer Placeholder 3">
            <a:extLst>
              <a:ext uri="{FF2B5EF4-FFF2-40B4-BE49-F238E27FC236}">
                <a16:creationId xmlns:a16="http://schemas.microsoft.com/office/drawing/2014/main" id="{0657DA98-42B7-1A06-2DDF-C6BFFB3D3F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B88071-58D9-CB49-8DAE-5944318F1417}"/>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1653905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447AE8-BFF1-2120-B8A9-E229266686A5}"/>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3" name="Footer Placeholder 2">
            <a:extLst>
              <a:ext uri="{FF2B5EF4-FFF2-40B4-BE49-F238E27FC236}">
                <a16:creationId xmlns:a16="http://schemas.microsoft.com/office/drawing/2014/main" id="{CD32BEB3-E255-ACE4-1C93-C8B928CDAF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944113-1CD9-82EC-F72C-D687EED1FA2D}"/>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796857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67A5-822E-7B99-9FBD-35D95B3D82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A85C75-9DB0-3B0B-B8EE-1E11C6C87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69C396-1E08-5F9A-3D16-EE18DBEB7C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1F101D-693F-66E5-7A79-BBEF05333351}"/>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6" name="Footer Placeholder 5">
            <a:extLst>
              <a:ext uri="{FF2B5EF4-FFF2-40B4-BE49-F238E27FC236}">
                <a16:creationId xmlns:a16="http://schemas.microsoft.com/office/drawing/2014/main" id="{423F0E3C-0F22-BAE0-BB69-1246AACED8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C135DD-10C6-9028-665D-12C556EC5A7E}"/>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2708386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5C115-7300-A641-B074-81B3F1164C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D98828-2BF8-5ECC-412B-1951B6D72E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F76F25-760D-3083-6EEA-EE660D9081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D7CB4F-4EDF-8512-EE5D-8DAD208A727C}"/>
              </a:ext>
            </a:extLst>
          </p:cNvPr>
          <p:cNvSpPr>
            <a:spLocks noGrp="1"/>
          </p:cNvSpPr>
          <p:nvPr>
            <p:ph type="dt" sz="half" idx="10"/>
          </p:nvPr>
        </p:nvSpPr>
        <p:spPr/>
        <p:txBody>
          <a:bodyPr/>
          <a:lstStyle/>
          <a:p>
            <a:fld id="{E15A9C83-D62E-455F-987D-08FBE13123AE}" type="datetimeFigureOut">
              <a:rPr lang="en-US" smtClean="0"/>
              <a:t>9/7/2024</a:t>
            </a:fld>
            <a:endParaRPr lang="en-US"/>
          </a:p>
        </p:txBody>
      </p:sp>
      <p:sp>
        <p:nvSpPr>
          <p:cNvPr id="6" name="Footer Placeholder 5">
            <a:extLst>
              <a:ext uri="{FF2B5EF4-FFF2-40B4-BE49-F238E27FC236}">
                <a16:creationId xmlns:a16="http://schemas.microsoft.com/office/drawing/2014/main" id="{66CA814C-FCB2-D1C3-F2E4-897B9D7556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76A1E-60B0-E306-1F23-4E7E4414B045}"/>
              </a:ext>
            </a:extLst>
          </p:cNvPr>
          <p:cNvSpPr>
            <a:spLocks noGrp="1"/>
          </p:cNvSpPr>
          <p:nvPr>
            <p:ph type="sldNum" sz="quarter" idx="12"/>
          </p:nvPr>
        </p:nvSpPr>
        <p:spPr/>
        <p:txBody>
          <a:bodyPr/>
          <a:lstStyle/>
          <a:p>
            <a:fld id="{4FA42698-E6A9-4285-AFCA-F3D1BF01F927}" type="slidenum">
              <a:rPr lang="en-US" smtClean="0"/>
              <a:t>‹#›</a:t>
            </a:fld>
            <a:endParaRPr lang="en-US"/>
          </a:p>
        </p:txBody>
      </p:sp>
    </p:spTree>
    <p:extLst>
      <p:ext uri="{BB962C8B-B14F-4D97-AF65-F5344CB8AC3E}">
        <p14:creationId xmlns:p14="http://schemas.microsoft.com/office/powerpoint/2010/main" val="3968375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3146FC-19FA-C2C3-D0E3-1A40AEAB46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DEB7DD-F2B8-6DDC-FDC7-82BD1C8309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57A7B-DC33-A075-0496-3BB0BB3E7A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15A9C83-D62E-455F-987D-08FBE13123AE}" type="datetimeFigureOut">
              <a:rPr lang="en-US" smtClean="0"/>
              <a:t>9/7/2024</a:t>
            </a:fld>
            <a:endParaRPr lang="en-US"/>
          </a:p>
        </p:txBody>
      </p:sp>
      <p:sp>
        <p:nvSpPr>
          <p:cNvPr id="5" name="Footer Placeholder 4">
            <a:extLst>
              <a:ext uri="{FF2B5EF4-FFF2-40B4-BE49-F238E27FC236}">
                <a16:creationId xmlns:a16="http://schemas.microsoft.com/office/drawing/2014/main" id="{EDCB0AF3-75F5-A622-231D-E49E04C8A0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E7E388E-65BF-ED0D-9118-B1C60BE8F2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FA42698-E6A9-4285-AFCA-F3D1BF01F927}" type="slidenum">
              <a:rPr lang="en-US" smtClean="0"/>
              <a:t>‹#›</a:t>
            </a:fld>
            <a:endParaRPr lang="en-US"/>
          </a:p>
        </p:txBody>
      </p:sp>
    </p:spTree>
    <p:extLst>
      <p:ext uri="{BB962C8B-B14F-4D97-AF65-F5344CB8AC3E}">
        <p14:creationId xmlns:p14="http://schemas.microsoft.com/office/powerpoint/2010/main" val="1620317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00E1-1101-E5A2-A4ED-8CD68B5206E1}"/>
              </a:ext>
            </a:extLst>
          </p:cNvPr>
          <p:cNvSpPr>
            <a:spLocks noGrp="1"/>
          </p:cNvSpPr>
          <p:nvPr>
            <p:ph type="ctrTitle"/>
          </p:nvPr>
        </p:nvSpPr>
        <p:spPr/>
        <p:txBody>
          <a:bodyPr/>
          <a:lstStyle/>
          <a:p>
            <a:r>
              <a:rPr lang="en-US" dirty="0">
                <a:solidFill>
                  <a:srgbClr val="FF0000"/>
                </a:solidFill>
              </a:rPr>
              <a:t>Meningitis</a:t>
            </a:r>
            <a:r>
              <a:rPr lang="en-US" dirty="0"/>
              <a:t> and </a:t>
            </a:r>
            <a:r>
              <a:rPr lang="en-US" dirty="0">
                <a:solidFill>
                  <a:srgbClr val="0070C0"/>
                </a:solidFill>
              </a:rPr>
              <a:t>encephalitis</a:t>
            </a:r>
            <a:r>
              <a:rPr lang="en-US" dirty="0"/>
              <a:t> </a:t>
            </a:r>
          </a:p>
        </p:txBody>
      </p:sp>
      <p:sp>
        <p:nvSpPr>
          <p:cNvPr id="3" name="Subtitle 2">
            <a:extLst>
              <a:ext uri="{FF2B5EF4-FFF2-40B4-BE49-F238E27FC236}">
                <a16:creationId xmlns:a16="http://schemas.microsoft.com/office/drawing/2014/main" id="{7E7DD579-7CB1-608C-EB4B-BFDE05FC6D53}"/>
              </a:ext>
            </a:extLst>
          </p:cNvPr>
          <p:cNvSpPr>
            <a:spLocks noGrp="1"/>
          </p:cNvSpPr>
          <p:nvPr>
            <p:ph type="subTitle" idx="1"/>
          </p:nvPr>
        </p:nvSpPr>
        <p:spPr/>
        <p:txBody>
          <a:bodyPr/>
          <a:lstStyle/>
          <a:p>
            <a:r>
              <a:rPr lang="en-US" b="1" dirty="0">
                <a:solidFill>
                  <a:srgbClr val="FF0000"/>
                </a:solidFill>
              </a:rPr>
              <a:t>By Isra </a:t>
            </a:r>
          </a:p>
        </p:txBody>
      </p:sp>
    </p:spTree>
    <p:extLst>
      <p:ext uri="{BB962C8B-B14F-4D97-AF65-F5344CB8AC3E}">
        <p14:creationId xmlns:p14="http://schemas.microsoft.com/office/powerpoint/2010/main" val="1272839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559DF-0D0F-2B75-C67D-CA5AE744AAA4}"/>
              </a:ext>
            </a:extLst>
          </p:cNvPr>
          <p:cNvSpPr>
            <a:spLocks noGrp="1"/>
          </p:cNvSpPr>
          <p:nvPr>
            <p:ph type="title"/>
          </p:nvPr>
        </p:nvSpPr>
        <p:spPr/>
        <p:txBody>
          <a:bodyPr/>
          <a:lstStyle/>
          <a:p>
            <a:r>
              <a:rPr lang="en-US" b="1" dirty="0">
                <a:solidFill>
                  <a:srgbClr val="FF0000"/>
                </a:solidFill>
                <a:latin typeface="+mn-lt"/>
              </a:rPr>
              <a:t>Clinical features (meningeal signs)</a:t>
            </a:r>
          </a:p>
        </p:txBody>
      </p:sp>
      <p:sp>
        <p:nvSpPr>
          <p:cNvPr id="3" name="Content Placeholder 2">
            <a:extLst>
              <a:ext uri="{FF2B5EF4-FFF2-40B4-BE49-F238E27FC236}">
                <a16:creationId xmlns:a16="http://schemas.microsoft.com/office/drawing/2014/main" id="{A7F7DE41-3D89-6479-16BF-C483A8474B27}"/>
              </a:ext>
            </a:extLst>
          </p:cNvPr>
          <p:cNvSpPr>
            <a:spLocks noGrp="1"/>
          </p:cNvSpPr>
          <p:nvPr>
            <p:ph idx="1"/>
          </p:nvPr>
        </p:nvSpPr>
        <p:spPr>
          <a:xfrm>
            <a:off x="838200" y="1494503"/>
            <a:ext cx="10515600" cy="4682460"/>
          </a:xfrm>
        </p:spPr>
        <p:txBody>
          <a:bodyPr>
            <a:normAutofit/>
          </a:bodyPr>
          <a:lstStyle/>
          <a:p>
            <a:r>
              <a:rPr lang="en-US" b="0" i="1" u="none" strike="noStrike" baseline="0" dirty="0"/>
              <a:t>Kernig sign</a:t>
            </a:r>
            <a:r>
              <a:rPr lang="en-US" b="0" i="0" u="none" strike="noStrike" baseline="0" dirty="0"/>
              <a:t>—inability to fully extend knees when patient is supine with hips flexed (90 degrees)caused by irritation of the meninges. Only present in approximately half of patients with bacterial meningitis</a:t>
            </a:r>
          </a:p>
          <a:p>
            <a:r>
              <a:rPr lang="en-US" b="0" i="1" u="none" strike="noStrike" baseline="0" dirty="0"/>
              <a:t>Brudzinski sign</a:t>
            </a:r>
            <a:r>
              <a:rPr lang="en-US" b="0" i="0" u="none" strike="noStrike" baseline="0" dirty="0"/>
              <a:t>—flexion of legs and thighs that is brought on by passive flexion of neck for same reason as above; also present in only half of patients with bacterial meningitis</a:t>
            </a:r>
          </a:p>
          <a:p>
            <a:r>
              <a:rPr lang="en-US" b="0" i="1" u="none" strike="noStrike" baseline="0" dirty="0"/>
              <a:t>Jolt test</a:t>
            </a:r>
            <a:r>
              <a:rPr lang="en-US" b="0" i="0" u="none" strike="noStrike" baseline="0" dirty="0"/>
              <a:t>—worsening headache when patient is asked to turn head back and forth quickly at frequency of at least 3 turns per second. Most sensitive and specific for acute bacterial meningitis.</a:t>
            </a:r>
          </a:p>
          <a:p>
            <a:endParaRPr lang="en-US" dirty="0"/>
          </a:p>
        </p:txBody>
      </p:sp>
    </p:spTree>
    <p:extLst>
      <p:ext uri="{BB962C8B-B14F-4D97-AF65-F5344CB8AC3E}">
        <p14:creationId xmlns:p14="http://schemas.microsoft.com/office/powerpoint/2010/main" val="2024132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6689-87FC-7CF1-EF10-244728801DF2}"/>
              </a:ext>
            </a:extLst>
          </p:cNvPr>
          <p:cNvSpPr>
            <a:spLocks noGrp="1"/>
          </p:cNvSpPr>
          <p:nvPr>
            <p:ph type="title"/>
          </p:nvPr>
        </p:nvSpPr>
        <p:spPr/>
        <p:txBody>
          <a:bodyPr/>
          <a:lstStyle/>
          <a:p>
            <a:r>
              <a:rPr lang="en-US" b="1" dirty="0">
                <a:solidFill>
                  <a:srgbClr val="FF0000"/>
                </a:solidFill>
              </a:rPr>
              <a:t>Diagnosis</a:t>
            </a:r>
            <a:br>
              <a:rPr lang="en-US" dirty="0"/>
            </a:br>
            <a:endParaRPr lang="en-US" dirty="0"/>
          </a:p>
        </p:txBody>
      </p:sp>
      <p:sp>
        <p:nvSpPr>
          <p:cNvPr id="3" name="Content Placeholder 2">
            <a:extLst>
              <a:ext uri="{FF2B5EF4-FFF2-40B4-BE49-F238E27FC236}">
                <a16:creationId xmlns:a16="http://schemas.microsoft.com/office/drawing/2014/main" id="{2A04C9D2-AA3C-3733-AF78-FBCBAAD1127B}"/>
              </a:ext>
            </a:extLst>
          </p:cNvPr>
          <p:cNvSpPr>
            <a:spLocks noGrp="1"/>
          </p:cNvSpPr>
          <p:nvPr>
            <p:ph idx="1"/>
          </p:nvPr>
        </p:nvSpPr>
        <p:spPr>
          <a:xfrm>
            <a:off x="838200" y="1189703"/>
            <a:ext cx="10515600" cy="5303171"/>
          </a:xfrm>
        </p:spPr>
        <p:txBody>
          <a:bodyPr>
            <a:normAutofit lnSpcReduction="10000"/>
          </a:bodyPr>
          <a:lstStyle/>
          <a:p>
            <a:pPr marL="342900" indent="-342900" algn="l">
              <a:buFont typeface="+mj-lt"/>
              <a:buAutoNum type="arabicPeriod"/>
            </a:pPr>
            <a:r>
              <a:rPr lang="en-US" b="0" i="0" u="none" strike="noStrike" baseline="0" dirty="0">
                <a:solidFill>
                  <a:srgbClr val="000000"/>
                </a:solidFill>
              </a:rPr>
              <a:t>CSF examination (LP)—Perform this if meningitis is a possible diagnosis unless there is evidence of a space-occupying lesion .</a:t>
            </a:r>
          </a:p>
          <a:p>
            <a:pPr algn="l"/>
            <a:r>
              <a:rPr lang="en-US" b="0" i="0" u="none" strike="noStrike" baseline="0" dirty="0">
                <a:solidFill>
                  <a:srgbClr val="000000"/>
                </a:solidFill>
              </a:rPr>
              <a:t>Examine the CSF color: Cloudy CSF is consistent with a pyogenic leukocytosis. In aseptic meningitis CSF appear normal </a:t>
            </a:r>
          </a:p>
          <a:p>
            <a:pPr algn="l"/>
            <a:r>
              <a:rPr lang="en-US" b="0" i="0" u="none" strike="noStrike" baseline="0" dirty="0">
                <a:solidFill>
                  <a:srgbClr val="000000"/>
                </a:solidFill>
              </a:rPr>
              <a:t>CSF should be sent for the following: cell count, chemistry (e.g., protein, glucose), Gram stain, culture (including AFB), and cryptococcal antigen or India ink.</a:t>
            </a:r>
          </a:p>
          <a:p>
            <a:pPr marL="0" indent="0" algn="l">
              <a:buNone/>
            </a:pPr>
            <a:r>
              <a:rPr lang="en-US" b="0" i="0" u="none" strike="noStrike" baseline="0" dirty="0">
                <a:solidFill>
                  <a:srgbClr val="000000"/>
                </a:solidFill>
              </a:rPr>
              <a:t> </a:t>
            </a:r>
            <a:r>
              <a:rPr lang="en-US" b="0" i="0" u="sng" strike="noStrike" baseline="0" dirty="0">
                <a:solidFill>
                  <a:srgbClr val="000000"/>
                </a:solidFill>
              </a:rPr>
              <a:t>Bacterial meningitis</a:t>
            </a:r>
            <a:r>
              <a:rPr lang="en-US" b="0" i="0" u="none" strike="noStrike" baseline="0" dirty="0">
                <a:solidFill>
                  <a:srgbClr val="000000"/>
                </a:solidFill>
              </a:rPr>
              <a:t>—pyogenic inflammatory response in CSF.</a:t>
            </a:r>
          </a:p>
          <a:p>
            <a:pPr algn="l"/>
            <a:r>
              <a:rPr lang="en-US" b="0" i="0" u="none" strike="noStrike" baseline="0" dirty="0">
                <a:solidFill>
                  <a:srgbClr val="000000"/>
                </a:solidFill>
              </a:rPr>
              <a:t>Elevated WBC count—PMNs predominate, Low glucose, High protein.</a:t>
            </a:r>
          </a:p>
          <a:p>
            <a:pPr algn="l"/>
            <a:r>
              <a:rPr lang="en-US" b="0" i="0" u="none" strike="noStrike" baseline="0" dirty="0">
                <a:solidFill>
                  <a:srgbClr val="000000"/>
                </a:solidFill>
              </a:rPr>
              <a:t>Gram stain—positive in 75% to 80% of patients with bacterial meningitis.</a:t>
            </a:r>
          </a:p>
          <a:p>
            <a:pPr marL="0" indent="0" algn="l">
              <a:buNone/>
            </a:pPr>
            <a:endParaRPr lang="en-US" dirty="0"/>
          </a:p>
        </p:txBody>
      </p:sp>
    </p:spTree>
    <p:extLst>
      <p:ext uri="{BB962C8B-B14F-4D97-AF65-F5344CB8AC3E}">
        <p14:creationId xmlns:p14="http://schemas.microsoft.com/office/powerpoint/2010/main" val="61445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DC83D-BC5C-A546-2367-8856E01A59B3}"/>
              </a:ext>
            </a:extLst>
          </p:cNvPr>
          <p:cNvSpPr>
            <a:spLocks noGrp="1"/>
          </p:cNvSpPr>
          <p:nvPr>
            <p:ph type="title"/>
          </p:nvPr>
        </p:nvSpPr>
        <p:spPr/>
        <p:txBody>
          <a:bodyPr/>
          <a:lstStyle/>
          <a:p>
            <a:r>
              <a:rPr lang="en-US" b="1" dirty="0">
                <a:solidFill>
                  <a:srgbClr val="FF0000"/>
                </a:solidFill>
              </a:rPr>
              <a:t>Diagnosis</a:t>
            </a:r>
            <a:endParaRPr lang="en-US" dirty="0"/>
          </a:p>
        </p:txBody>
      </p:sp>
      <p:sp>
        <p:nvSpPr>
          <p:cNvPr id="3" name="Content Placeholder 2">
            <a:extLst>
              <a:ext uri="{FF2B5EF4-FFF2-40B4-BE49-F238E27FC236}">
                <a16:creationId xmlns:a16="http://schemas.microsoft.com/office/drawing/2014/main" id="{03E3E8BE-19B0-5CF5-0CBE-7D08DB1486B8}"/>
              </a:ext>
            </a:extLst>
          </p:cNvPr>
          <p:cNvSpPr>
            <a:spLocks noGrp="1"/>
          </p:cNvSpPr>
          <p:nvPr>
            <p:ph idx="1"/>
          </p:nvPr>
        </p:nvSpPr>
        <p:spPr/>
        <p:txBody>
          <a:bodyPr/>
          <a:lstStyle/>
          <a:p>
            <a:pPr marL="0" indent="0" algn="l">
              <a:buNone/>
            </a:pPr>
            <a:r>
              <a:rPr kumimoji="0" lang="en-US" b="0" i="0" u="sng" strike="noStrike" kern="1200" cap="none" spc="0" normalizeH="0" baseline="0" noProof="0" dirty="0">
                <a:ln>
                  <a:noFill/>
                </a:ln>
                <a:solidFill>
                  <a:prstClr val="black"/>
                </a:solidFill>
                <a:effectLst/>
                <a:uLnTx/>
                <a:uFillTx/>
                <a:ea typeface="+mn-ea"/>
                <a:cs typeface="+mn-cs"/>
              </a:rPr>
              <a:t>Aseptic meningitis</a:t>
            </a:r>
            <a:r>
              <a:rPr kumimoji="0" lang="en-US" b="0" i="0" u="none" strike="noStrike" kern="1200" cap="none" spc="0" normalizeH="0" baseline="0" noProof="0" dirty="0">
                <a:ln>
                  <a:noFill/>
                </a:ln>
                <a:solidFill>
                  <a:prstClr val="black"/>
                </a:solidFill>
                <a:effectLst/>
                <a:uLnTx/>
                <a:uFillTx/>
                <a:ea typeface="+mn-ea"/>
                <a:cs typeface="+mn-cs"/>
              </a:rPr>
              <a:t>—nonpyogenic inflammatory response in CSF.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ea typeface="+mn-ea"/>
                <a:cs typeface="+mn-cs"/>
              </a:rPr>
              <a:t>There is an increase in mononuclear cells. Typically, a lymphocytic pleocytosis is present.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ea typeface="+mn-ea"/>
                <a:cs typeface="+mn-cs"/>
              </a:rPr>
              <a:t>Protein is normal or slightly elevated. Glucose is usually normal.</a:t>
            </a:r>
          </a:p>
          <a:p>
            <a:endParaRPr lang="en-US" dirty="0"/>
          </a:p>
        </p:txBody>
      </p:sp>
    </p:spTree>
    <p:extLst>
      <p:ext uri="{BB962C8B-B14F-4D97-AF65-F5344CB8AC3E}">
        <p14:creationId xmlns:p14="http://schemas.microsoft.com/office/powerpoint/2010/main" val="312207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7324F-B0F4-5AC4-6BD8-179707ABF836}"/>
              </a:ext>
            </a:extLst>
          </p:cNvPr>
          <p:cNvSpPr>
            <a:spLocks noGrp="1"/>
          </p:cNvSpPr>
          <p:nvPr>
            <p:ph type="title"/>
          </p:nvPr>
        </p:nvSpPr>
        <p:spPr/>
        <p:txBody>
          <a:bodyPr/>
          <a:lstStyle/>
          <a:p>
            <a:r>
              <a:rPr lang="en-US" b="1" dirty="0">
                <a:solidFill>
                  <a:srgbClr val="FF0000"/>
                </a:solidFill>
              </a:rPr>
              <a:t>Diagnosis</a:t>
            </a:r>
            <a:endParaRPr lang="en-US" dirty="0"/>
          </a:p>
        </p:txBody>
      </p:sp>
      <p:sp>
        <p:nvSpPr>
          <p:cNvPr id="3" name="Content Placeholder 2">
            <a:extLst>
              <a:ext uri="{FF2B5EF4-FFF2-40B4-BE49-F238E27FC236}">
                <a16:creationId xmlns:a16="http://schemas.microsoft.com/office/drawing/2014/main" id="{001BF7F6-2933-D174-D068-68692FD4CA8E}"/>
              </a:ext>
            </a:extLst>
          </p:cNvPr>
          <p:cNvSpPr>
            <a:spLocks noGrp="1"/>
          </p:cNvSpPr>
          <p:nvPr>
            <p:ph idx="1"/>
          </p:nvPr>
        </p:nvSpPr>
        <p:spPr/>
        <p:txBody>
          <a:bodyPr>
            <a:normAutofit/>
          </a:bodyPr>
          <a:lstStyle/>
          <a:p>
            <a:pPr marL="0" indent="0">
              <a:buNone/>
            </a:pPr>
            <a:r>
              <a:rPr lang="en-US" b="0" i="0" u="none" strike="noStrike" baseline="0" dirty="0"/>
              <a:t>2.  CT scan of the head is recommended before performing an LP if there are focal neurologic signs or if there is evidence of a space-occupying lesion with elevations in ICP.</a:t>
            </a:r>
          </a:p>
          <a:p>
            <a:pPr marL="0" indent="0" algn="l">
              <a:buNone/>
            </a:pPr>
            <a:r>
              <a:rPr lang="en-US" b="0" i="0" u="none" strike="noStrike" baseline="0" dirty="0"/>
              <a:t>3.  Obtain blood cultures before antibiotics are given.</a:t>
            </a:r>
          </a:p>
        </p:txBody>
      </p:sp>
    </p:spTree>
    <p:extLst>
      <p:ext uri="{BB962C8B-B14F-4D97-AF65-F5344CB8AC3E}">
        <p14:creationId xmlns:p14="http://schemas.microsoft.com/office/powerpoint/2010/main" val="2736970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2F64E-A139-7393-673B-CBD7FB8783A8}"/>
              </a:ext>
            </a:extLst>
          </p:cNvPr>
          <p:cNvSpPr>
            <a:spLocks noGrp="1"/>
          </p:cNvSpPr>
          <p:nvPr>
            <p:ph type="title"/>
          </p:nvPr>
        </p:nvSpPr>
        <p:spPr/>
        <p:txBody>
          <a:bodyPr/>
          <a:lstStyle/>
          <a:p>
            <a:r>
              <a:rPr lang="en-US" b="1" dirty="0">
                <a:solidFill>
                  <a:srgbClr val="FF0000"/>
                </a:solidFill>
              </a:rPr>
              <a:t>Treatment </a:t>
            </a:r>
          </a:p>
        </p:txBody>
      </p:sp>
      <p:sp>
        <p:nvSpPr>
          <p:cNvPr id="3" name="Content Placeholder 2">
            <a:extLst>
              <a:ext uri="{FF2B5EF4-FFF2-40B4-BE49-F238E27FC236}">
                <a16:creationId xmlns:a16="http://schemas.microsoft.com/office/drawing/2014/main" id="{4F4371EC-3934-E770-64BA-639576024126}"/>
              </a:ext>
            </a:extLst>
          </p:cNvPr>
          <p:cNvSpPr>
            <a:spLocks noGrp="1"/>
          </p:cNvSpPr>
          <p:nvPr>
            <p:ph idx="1"/>
          </p:nvPr>
        </p:nvSpPr>
        <p:spPr>
          <a:xfrm>
            <a:off x="838200" y="1690688"/>
            <a:ext cx="10515600" cy="5167312"/>
          </a:xfrm>
        </p:spPr>
        <p:txBody>
          <a:bodyPr>
            <a:noAutofit/>
          </a:bodyPr>
          <a:lstStyle/>
          <a:p>
            <a:pPr marL="514350" indent="-514350" algn="l">
              <a:buFont typeface="+mj-lt"/>
              <a:buAutoNum type="alphaUcPeriod"/>
            </a:pPr>
            <a:r>
              <a:rPr lang="en-US" b="0" i="0" u="none" strike="noStrike" baseline="0" dirty="0">
                <a:solidFill>
                  <a:srgbClr val="000000"/>
                </a:solidFill>
              </a:rPr>
              <a:t>Bacterial meningitis:  </a:t>
            </a:r>
          </a:p>
          <a:p>
            <a:r>
              <a:rPr lang="en-US" b="0" i="0" u="none" strike="noStrike" baseline="0" dirty="0">
                <a:solidFill>
                  <a:srgbClr val="000000"/>
                </a:solidFill>
              </a:rPr>
              <a:t>Empiric antibiotic therapy—Start immediately after LP is performed. If a CT scan must be performed or if there are anticipated delays in LP, give antibiotics first. Pathogen can often still be identified from CSF several hours after administration of antibiotics. </a:t>
            </a:r>
          </a:p>
          <a:p>
            <a:r>
              <a:rPr lang="en-US" b="0" i="0" u="none" strike="noStrike" baseline="0" dirty="0">
                <a:solidFill>
                  <a:srgbClr val="000000"/>
                </a:solidFill>
              </a:rPr>
              <a:t>Intravenous (IV) antibiotics: Initiate immediately if the CSF is cloudy or if bacterial infection is suspected. Begin empiric therapy according to the patient’s age. Modify treatment as appropriate based on Gram stain, culture, and sensitivity findings.</a:t>
            </a:r>
          </a:p>
        </p:txBody>
      </p:sp>
    </p:spTree>
    <p:extLst>
      <p:ext uri="{BB962C8B-B14F-4D97-AF65-F5344CB8AC3E}">
        <p14:creationId xmlns:p14="http://schemas.microsoft.com/office/powerpoint/2010/main" val="1122501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D8AA6-74B0-2F0B-7D20-83E5AF738583}"/>
              </a:ext>
            </a:extLst>
          </p:cNvPr>
          <p:cNvSpPr>
            <a:spLocks noGrp="1"/>
          </p:cNvSpPr>
          <p:nvPr>
            <p:ph type="title"/>
          </p:nvPr>
        </p:nvSpPr>
        <p:spPr/>
        <p:txBody>
          <a:bodyPr/>
          <a:lstStyle/>
          <a:p>
            <a:r>
              <a:rPr lang="en-US" b="1" dirty="0">
                <a:solidFill>
                  <a:srgbClr val="FF0000"/>
                </a:solidFill>
              </a:rPr>
              <a:t>Treatment </a:t>
            </a:r>
            <a:endParaRPr lang="en-US" dirty="0"/>
          </a:p>
        </p:txBody>
      </p:sp>
      <p:sp>
        <p:nvSpPr>
          <p:cNvPr id="3" name="Content Placeholder 2">
            <a:extLst>
              <a:ext uri="{FF2B5EF4-FFF2-40B4-BE49-F238E27FC236}">
                <a16:creationId xmlns:a16="http://schemas.microsoft.com/office/drawing/2014/main" id="{2634A631-2CB0-89C0-5B11-33A3DE9E548B}"/>
              </a:ext>
            </a:extLst>
          </p:cNvPr>
          <p:cNvSpPr>
            <a:spLocks noGrp="1"/>
          </p:cNvSpPr>
          <p:nvPr>
            <p:ph idx="1"/>
          </p:nvPr>
        </p:nvSpPr>
        <p:spPr/>
        <p:txBody>
          <a:bodyPr/>
          <a:lstStyle/>
          <a:p>
            <a:pPr algn="l"/>
            <a:r>
              <a:rPr lang="en-US" b="0" i="0" u="none" strike="noStrike" baseline="0" dirty="0">
                <a:solidFill>
                  <a:srgbClr val="000000"/>
                </a:solidFill>
              </a:rPr>
              <a:t>Steroids—if suspect </a:t>
            </a:r>
            <a:r>
              <a:rPr lang="en-US" b="0" i="1" u="none" strike="noStrike" baseline="0" dirty="0">
                <a:solidFill>
                  <a:srgbClr val="000000"/>
                </a:solidFill>
              </a:rPr>
              <a:t>S. pneumoniae </a:t>
            </a:r>
            <a:r>
              <a:rPr lang="en-US" b="0" i="0" u="none" strike="noStrike" baseline="0" dirty="0">
                <a:solidFill>
                  <a:srgbClr val="000000"/>
                </a:solidFill>
              </a:rPr>
              <a:t>as causative organism to prevent cerebral edema.</a:t>
            </a:r>
          </a:p>
          <a:p>
            <a:r>
              <a:rPr lang="en-US" b="0" i="0" u="none" strike="noStrike" baseline="0" dirty="0">
                <a:solidFill>
                  <a:srgbClr val="000000"/>
                </a:solidFill>
              </a:rPr>
              <a:t> Analgesics and fever reduction may be appropriate.</a:t>
            </a:r>
          </a:p>
          <a:p>
            <a:pPr marL="0" indent="0" algn="l">
              <a:buNone/>
            </a:pPr>
            <a:r>
              <a:rPr lang="en-US" dirty="0">
                <a:solidFill>
                  <a:srgbClr val="000000"/>
                </a:solidFill>
              </a:rPr>
              <a:t>B</a:t>
            </a:r>
            <a:r>
              <a:rPr lang="en-US" b="0" i="0" u="none" strike="noStrike" baseline="0" dirty="0">
                <a:solidFill>
                  <a:srgbClr val="000000"/>
                </a:solidFill>
              </a:rPr>
              <a:t>.  Aseptic meningitis: No specific therapy other than supportive care is required. The disease is self-limited.</a:t>
            </a:r>
          </a:p>
          <a:p>
            <a:endParaRPr lang="en-US" dirty="0"/>
          </a:p>
        </p:txBody>
      </p:sp>
    </p:spTree>
    <p:extLst>
      <p:ext uri="{BB962C8B-B14F-4D97-AF65-F5344CB8AC3E}">
        <p14:creationId xmlns:p14="http://schemas.microsoft.com/office/powerpoint/2010/main" val="3863410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266A7-A21F-97E4-3128-F76641219C46}"/>
              </a:ext>
            </a:extLst>
          </p:cNvPr>
          <p:cNvSpPr>
            <a:spLocks noGrp="1"/>
          </p:cNvSpPr>
          <p:nvPr>
            <p:ph type="title"/>
          </p:nvPr>
        </p:nvSpPr>
        <p:spPr/>
        <p:txBody>
          <a:bodyPr>
            <a:normAutofit/>
          </a:bodyPr>
          <a:lstStyle/>
          <a:p>
            <a:pPr marL="228600" lvl="0" indent="-228600">
              <a:spcBef>
                <a:spcPts val="1000"/>
              </a:spcBef>
              <a:defRPr/>
            </a:pPr>
            <a:r>
              <a:rPr lang="en-US" sz="2800" b="1" dirty="0">
                <a:solidFill>
                  <a:srgbClr val="FF0000"/>
                </a:solidFill>
                <a:latin typeface="+mn-lt"/>
                <a:ea typeface="+mn-ea"/>
                <a:cs typeface="+mn-cs"/>
              </a:rPr>
              <a:t>Age or Risk Factor Likely </a:t>
            </a:r>
            <a:r>
              <a:rPr kumimoji="0" lang="en-US" sz="2800" b="1" i="0" u="none" strike="noStrike" kern="1200" cap="none" spc="0" normalizeH="0" baseline="0" noProof="0" dirty="0">
                <a:ln>
                  <a:noFill/>
                </a:ln>
                <a:solidFill>
                  <a:srgbClr val="FF0000"/>
                </a:solidFill>
                <a:effectLst/>
                <a:uLnTx/>
                <a:uFillTx/>
                <a:latin typeface="+mn-lt"/>
                <a:ea typeface="+mn-ea"/>
                <a:cs typeface="+mn-cs"/>
              </a:rPr>
              <a:t>Etiology Empiric Treatment</a:t>
            </a:r>
            <a:br>
              <a:rPr kumimoji="0" lang="en-US" sz="1800" b="0" i="0" u="none" strike="noStrike" kern="1200" cap="none" spc="0" normalizeH="0" baseline="0" noProof="0" dirty="0">
                <a:ln>
                  <a:noFill/>
                </a:ln>
                <a:solidFill>
                  <a:srgbClr val="000000"/>
                </a:solidFill>
                <a:effectLst/>
                <a:uLnTx/>
                <a:uFillTx/>
                <a:latin typeface="font0000000029b3e93d"/>
                <a:ea typeface="+mn-ea"/>
                <a:cs typeface="+mn-cs"/>
              </a:rPr>
            </a:br>
            <a:endParaRPr lang="en-US" dirty="0"/>
          </a:p>
        </p:txBody>
      </p:sp>
      <p:sp>
        <p:nvSpPr>
          <p:cNvPr id="3" name="Content Placeholder 2">
            <a:extLst>
              <a:ext uri="{FF2B5EF4-FFF2-40B4-BE49-F238E27FC236}">
                <a16:creationId xmlns:a16="http://schemas.microsoft.com/office/drawing/2014/main" id="{CD35BD48-2928-B0B3-4287-C969F23247D9}"/>
              </a:ext>
            </a:extLst>
          </p:cNvPr>
          <p:cNvSpPr>
            <a:spLocks noGrp="1"/>
          </p:cNvSpPr>
          <p:nvPr>
            <p:ph idx="1"/>
          </p:nvPr>
        </p:nvSpPr>
        <p:spPr>
          <a:xfrm>
            <a:off x="838200" y="1140542"/>
            <a:ext cx="10515600" cy="5717457"/>
          </a:xfrm>
        </p:spPr>
        <p:txBody>
          <a:bodyPr>
            <a:normAutofit fontScale="92500" lnSpcReduction="20000"/>
          </a:bodyPr>
          <a:lstStyle/>
          <a:p>
            <a:pPr marL="0" indent="0" algn="l">
              <a:buNone/>
            </a:pPr>
            <a:r>
              <a:rPr lang="en-US" sz="3000" b="0" i="0" u="none" strike="noStrike" baseline="0" dirty="0">
                <a:solidFill>
                  <a:srgbClr val="000000"/>
                </a:solidFill>
              </a:rPr>
              <a:t>1- Infants (&lt;3 months): Group B streptococci, </a:t>
            </a:r>
            <a:r>
              <a:rPr lang="en-US" sz="3000" b="0" i="1" u="none" strike="noStrike" baseline="0" dirty="0">
                <a:solidFill>
                  <a:srgbClr val="000000"/>
                </a:solidFill>
              </a:rPr>
              <a:t>E. coli, Klebsiella </a:t>
            </a:r>
            <a:r>
              <a:rPr lang="en-US" sz="3000" b="0" i="0" u="none" strike="noStrike" baseline="0" dirty="0">
                <a:solidFill>
                  <a:srgbClr val="000000"/>
                </a:solidFill>
              </a:rPr>
              <a:t>spp., </a:t>
            </a:r>
            <a:r>
              <a:rPr lang="en-US" sz="3000" b="0" i="1" u="none" strike="noStrike" baseline="0" dirty="0">
                <a:solidFill>
                  <a:srgbClr val="000000"/>
                </a:solidFill>
              </a:rPr>
              <a:t>L. monocytogenes</a:t>
            </a:r>
          </a:p>
          <a:p>
            <a:pPr algn="l"/>
            <a:r>
              <a:rPr lang="en-US" sz="3000" b="0" i="0" u="none" strike="noStrike" baseline="0" dirty="0">
                <a:solidFill>
                  <a:srgbClr val="FF0000"/>
                </a:solidFill>
              </a:rPr>
              <a:t>Cefotaxime + ampicillin + vancomycin (aminoglycoside if &lt;4 weeks)</a:t>
            </a:r>
          </a:p>
          <a:p>
            <a:pPr marL="0" indent="0" algn="l">
              <a:buNone/>
            </a:pPr>
            <a:r>
              <a:rPr lang="en-US" sz="3000" dirty="0">
                <a:solidFill>
                  <a:srgbClr val="000000"/>
                </a:solidFill>
              </a:rPr>
              <a:t>2-</a:t>
            </a:r>
            <a:r>
              <a:rPr lang="en-US" sz="3000" b="0" i="0" u="none" strike="noStrike" baseline="0" dirty="0">
                <a:solidFill>
                  <a:srgbClr val="000000"/>
                </a:solidFill>
              </a:rPr>
              <a:t> 3 months–50 yrs: </a:t>
            </a:r>
            <a:r>
              <a:rPr lang="en-US" sz="3000" b="0" i="1" u="none" strike="noStrike" baseline="0" dirty="0">
                <a:solidFill>
                  <a:srgbClr val="000000"/>
                </a:solidFill>
              </a:rPr>
              <a:t>N. meningitidis, S. pneumoniae, and H. influenzae </a:t>
            </a:r>
          </a:p>
          <a:p>
            <a:pPr algn="l"/>
            <a:r>
              <a:rPr lang="en-US" sz="3000" b="0" i="0" u="none" strike="noStrike" baseline="0" dirty="0">
                <a:solidFill>
                  <a:srgbClr val="0070C0"/>
                </a:solidFill>
              </a:rPr>
              <a:t>Ceftriaxone or cefotaxime + vancomycin</a:t>
            </a:r>
          </a:p>
          <a:p>
            <a:pPr marL="0" indent="0" algn="l">
              <a:buNone/>
            </a:pPr>
            <a:r>
              <a:rPr lang="en-US" sz="3000" dirty="0">
                <a:solidFill>
                  <a:srgbClr val="000000"/>
                </a:solidFill>
              </a:rPr>
              <a:t>3- </a:t>
            </a:r>
            <a:r>
              <a:rPr lang="en-US" sz="3000" b="0" i="0" u="none" strike="noStrike" baseline="0" dirty="0">
                <a:solidFill>
                  <a:srgbClr val="000000"/>
                </a:solidFill>
              </a:rPr>
              <a:t> &gt;50 yrs </a:t>
            </a:r>
            <a:r>
              <a:rPr lang="en-US" sz="3000" b="0" i="1" u="none" strike="noStrike" baseline="0" dirty="0">
                <a:solidFill>
                  <a:srgbClr val="000000"/>
                </a:solidFill>
              </a:rPr>
              <a:t>S. pneumoniae, N. meningitidis, L. monocytogenes</a:t>
            </a:r>
            <a:r>
              <a:rPr lang="en-US" sz="3000" b="0" i="0" u="none" strike="noStrike" baseline="0" dirty="0">
                <a:solidFill>
                  <a:srgbClr val="000000"/>
                </a:solidFill>
              </a:rPr>
              <a:t>, and Gram-negative bacilli</a:t>
            </a:r>
          </a:p>
          <a:p>
            <a:pPr algn="l"/>
            <a:r>
              <a:rPr lang="en-US" sz="3000" b="0" i="0" u="none" strike="noStrike" baseline="0" dirty="0">
                <a:solidFill>
                  <a:srgbClr val="00B050"/>
                </a:solidFill>
              </a:rPr>
              <a:t>Ceftriaxone or cefotaxime + vancomycin + ampicillin</a:t>
            </a:r>
          </a:p>
          <a:p>
            <a:pPr marL="0" indent="0" algn="l">
              <a:buNone/>
            </a:pPr>
            <a:r>
              <a:rPr lang="en-US" sz="3000" dirty="0">
                <a:solidFill>
                  <a:srgbClr val="000000"/>
                </a:solidFill>
              </a:rPr>
              <a:t>4-</a:t>
            </a:r>
            <a:r>
              <a:rPr lang="en-US" sz="3000" b="0" i="0" u="none" strike="noStrike" baseline="0" dirty="0">
                <a:solidFill>
                  <a:srgbClr val="000000"/>
                </a:solidFill>
              </a:rPr>
              <a:t> Impaired cellular immunity (e.g., HIV) </a:t>
            </a:r>
            <a:r>
              <a:rPr lang="en-US" sz="3000" b="0" i="1" u="none" strike="noStrike" baseline="0" dirty="0">
                <a:solidFill>
                  <a:srgbClr val="000000"/>
                </a:solidFill>
              </a:rPr>
              <a:t>S. pneumoniae, N. meningitidis, L. monocytogenes, and </a:t>
            </a:r>
            <a:r>
              <a:rPr lang="it-IT" sz="3000" b="0" i="0" u="none" strike="noStrike" baseline="0" dirty="0">
                <a:solidFill>
                  <a:srgbClr val="000000"/>
                </a:solidFill>
              </a:rPr>
              <a:t>aerobic gram-negative bacilli (including </a:t>
            </a:r>
            <a:r>
              <a:rPr lang="it-IT" sz="3000" b="0" i="1" u="none" strike="noStrike" baseline="0" dirty="0">
                <a:solidFill>
                  <a:srgbClr val="000000"/>
                </a:solidFill>
              </a:rPr>
              <a:t>P. aeruginosa</a:t>
            </a:r>
            <a:r>
              <a:rPr lang="it-IT" sz="3000" b="0" i="0" u="none" strike="noStrike" baseline="0" dirty="0">
                <a:solidFill>
                  <a:srgbClr val="000000"/>
                </a:solidFill>
              </a:rPr>
              <a:t>)</a:t>
            </a:r>
          </a:p>
          <a:p>
            <a:pPr algn="l"/>
            <a:r>
              <a:rPr lang="en-US" sz="3000" b="0" i="0" u="none" strike="noStrike" baseline="0" dirty="0">
                <a:solidFill>
                  <a:srgbClr val="7030A0"/>
                </a:solidFill>
              </a:rPr>
              <a:t>Ceftazidime + ampicillin + vancomycin</a:t>
            </a:r>
            <a:endParaRPr lang="en-US" sz="3000" dirty="0">
              <a:solidFill>
                <a:srgbClr val="7030A0"/>
              </a:solidFill>
            </a:endParaRPr>
          </a:p>
          <a:p>
            <a:pPr algn="l"/>
            <a:endParaRPr lang="en-US" sz="1800" b="0" i="0" u="none" strike="noStrike" baseline="0" dirty="0">
              <a:solidFill>
                <a:srgbClr val="000000"/>
              </a:solidFill>
              <a:latin typeface="font0000000029b3e93d"/>
            </a:endParaRPr>
          </a:p>
          <a:p>
            <a:pPr algn="l"/>
            <a:endParaRPr lang="en-US" sz="1800" b="0" i="0" u="none" strike="noStrike" baseline="0" dirty="0">
              <a:solidFill>
                <a:srgbClr val="000000"/>
              </a:solidFill>
              <a:latin typeface="font0000000029b3e93d"/>
            </a:endParaRPr>
          </a:p>
          <a:p>
            <a:pPr algn="l"/>
            <a:endParaRPr lang="en-US" dirty="0"/>
          </a:p>
        </p:txBody>
      </p:sp>
    </p:spTree>
    <p:extLst>
      <p:ext uri="{BB962C8B-B14F-4D97-AF65-F5344CB8AC3E}">
        <p14:creationId xmlns:p14="http://schemas.microsoft.com/office/powerpoint/2010/main" val="177750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87EF1-5071-07B2-3A34-FE9C23047582}"/>
              </a:ext>
            </a:extLst>
          </p:cNvPr>
          <p:cNvSpPr>
            <a:spLocks noGrp="1"/>
          </p:cNvSpPr>
          <p:nvPr>
            <p:ph type="title"/>
          </p:nvPr>
        </p:nvSpPr>
        <p:spPr>
          <a:xfrm>
            <a:off x="671052" y="256970"/>
            <a:ext cx="10515600" cy="1325563"/>
          </a:xfrm>
        </p:spPr>
        <p:txBody>
          <a:bodyPr/>
          <a:lstStyle/>
          <a:p>
            <a:r>
              <a:rPr lang="en-US" sz="4400" b="1" i="0" u="none" strike="noStrike" baseline="0" dirty="0">
                <a:solidFill>
                  <a:srgbClr val="FF0000"/>
                </a:solidFill>
                <a:latin typeface="font0000000029b3e93d"/>
              </a:rPr>
              <a:t>Vaccination and Prophylaxis</a:t>
            </a:r>
            <a:br>
              <a:rPr lang="en-US" sz="4400" b="0" i="0" u="none" strike="noStrike" baseline="0" dirty="0">
                <a:solidFill>
                  <a:srgbClr val="000000"/>
                </a:solidFill>
                <a:latin typeface="font0000000029b3e93d"/>
              </a:rPr>
            </a:br>
            <a:endParaRPr lang="en-US" dirty="0"/>
          </a:p>
        </p:txBody>
      </p:sp>
      <p:sp>
        <p:nvSpPr>
          <p:cNvPr id="3" name="Content Placeholder 2">
            <a:extLst>
              <a:ext uri="{FF2B5EF4-FFF2-40B4-BE49-F238E27FC236}">
                <a16:creationId xmlns:a16="http://schemas.microsoft.com/office/drawing/2014/main" id="{A19884A3-9F36-6572-E4DB-4C20F8255B72}"/>
              </a:ext>
            </a:extLst>
          </p:cNvPr>
          <p:cNvSpPr>
            <a:spLocks noGrp="1"/>
          </p:cNvSpPr>
          <p:nvPr>
            <p:ph idx="1"/>
          </p:nvPr>
        </p:nvSpPr>
        <p:spPr>
          <a:xfrm>
            <a:off x="838200" y="1445342"/>
            <a:ext cx="10515600" cy="4731621"/>
          </a:xfrm>
        </p:spPr>
        <p:txBody>
          <a:bodyPr>
            <a:normAutofit/>
          </a:bodyPr>
          <a:lstStyle/>
          <a:p>
            <a:pPr algn="l"/>
            <a:r>
              <a:rPr lang="en-US" sz="2800" b="0" i="0" u="none" strike="noStrike" baseline="0" dirty="0">
                <a:solidFill>
                  <a:srgbClr val="000000"/>
                </a:solidFill>
              </a:rPr>
              <a:t>Vaccinate all adults &gt;65 years for </a:t>
            </a:r>
            <a:r>
              <a:rPr lang="en-US" sz="2800" b="0" i="1" u="none" strike="noStrike" baseline="0" dirty="0">
                <a:solidFill>
                  <a:srgbClr val="000000"/>
                </a:solidFill>
              </a:rPr>
              <a:t>S. pneumoniae.</a:t>
            </a:r>
          </a:p>
          <a:p>
            <a:pPr algn="l"/>
            <a:r>
              <a:rPr lang="en-US" sz="2800" b="0" i="0" u="none" strike="noStrike" baseline="0" dirty="0">
                <a:solidFill>
                  <a:srgbClr val="000000"/>
                </a:solidFill>
              </a:rPr>
              <a:t>Vaccinate asplenic patients for </a:t>
            </a:r>
            <a:r>
              <a:rPr lang="en-US" sz="2800" b="0" i="1" u="none" strike="noStrike" baseline="0" dirty="0">
                <a:solidFill>
                  <a:srgbClr val="000000"/>
                </a:solidFill>
              </a:rPr>
              <a:t>S. pneumoniae, N. meningitidis, </a:t>
            </a:r>
            <a:r>
              <a:rPr lang="en-US" sz="2800" b="0" i="0" u="none" strike="noStrike" baseline="0" dirty="0">
                <a:solidFill>
                  <a:srgbClr val="000000"/>
                </a:solidFill>
              </a:rPr>
              <a:t>and </a:t>
            </a:r>
            <a:r>
              <a:rPr lang="en-US" sz="2800" b="0" i="1" u="none" strike="noStrike" baseline="0" dirty="0">
                <a:solidFill>
                  <a:srgbClr val="000000"/>
                </a:solidFill>
              </a:rPr>
              <a:t>H. influenzae </a:t>
            </a:r>
            <a:r>
              <a:rPr lang="en-US" sz="2800" b="0" i="0" u="none" strike="noStrike" baseline="0" dirty="0">
                <a:solidFill>
                  <a:srgbClr val="000000"/>
                </a:solidFill>
              </a:rPr>
              <a:t>(encapsulated organisms).</a:t>
            </a:r>
          </a:p>
          <a:p>
            <a:pPr algn="l"/>
            <a:r>
              <a:rPr lang="en-US" sz="2800" b="0" i="0" u="none" strike="noStrike" baseline="0" dirty="0">
                <a:solidFill>
                  <a:srgbClr val="000000"/>
                </a:solidFill>
              </a:rPr>
              <a:t>Vaccinate immunocompromised patients for </a:t>
            </a:r>
            <a:r>
              <a:rPr lang="en-US" sz="2800" b="0" i="1" u="none" strike="noStrike" baseline="0" dirty="0">
                <a:solidFill>
                  <a:srgbClr val="000000"/>
                </a:solidFill>
              </a:rPr>
              <a:t>N. meningitidis</a:t>
            </a:r>
            <a:r>
              <a:rPr lang="en-US" sz="2800" b="0" i="0" u="none" strike="noStrike" baseline="0" dirty="0">
                <a:solidFill>
                  <a:srgbClr val="000000"/>
                </a:solidFill>
              </a:rPr>
              <a:t>.</a:t>
            </a:r>
          </a:p>
          <a:p>
            <a:pPr algn="l"/>
            <a:r>
              <a:rPr lang="en-US" sz="2800" b="0" i="0" u="none" strike="noStrike" baseline="0" dirty="0">
                <a:solidFill>
                  <a:srgbClr val="000000"/>
                </a:solidFill>
              </a:rPr>
              <a:t> Prophylaxis (e.g., rifampin or ceftriaxone)—for all close contacts of patients with meningococcus.</a:t>
            </a:r>
          </a:p>
          <a:p>
            <a:endParaRPr lang="en-US" dirty="0"/>
          </a:p>
        </p:txBody>
      </p:sp>
    </p:spTree>
    <p:extLst>
      <p:ext uri="{BB962C8B-B14F-4D97-AF65-F5344CB8AC3E}">
        <p14:creationId xmlns:p14="http://schemas.microsoft.com/office/powerpoint/2010/main" val="2097132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9620-367A-13A5-6CF9-7AC7D7380578}"/>
              </a:ext>
            </a:extLst>
          </p:cNvPr>
          <p:cNvSpPr>
            <a:spLocks noGrp="1"/>
          </p:cNvSpPr>
          <p:nvPr>
            <p:ph type="title"/>
          </p:nvPr>
        </p:nvSpPr>
        <p:spPr/>
        <p:txBody>
          <a:bodyPr/>
          <a:lstStyle/>
          <a:p>
            <a:r>
              <a:rPr lang="en-US" sz="4400" b="1" i="0" u="none" strike="noStrike" baseline="0" dirty="0">
                <a:solidFill>
                  <a:srgbClr val="0070C0"/>
                </a:solidFill>
                <a:latin typeface="+mn-lt"/>
              </a:rPr>
              <a:t>General Characteristics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A175ADE9-EF56-378E-FF75-540FDF6140B8}"/>
              </a:ext>
            </a:extLst>
          </p:cNvPr>
          <p:cNvSpPr>
            <a:spLocks noGrp="1"/>
          </p:cNvSpPr>
          <p:nvPr>
            <p:ph idx="1"/>
          </p:nvPr>
        </p:nvSpPr>
        <p:spPr>
          <a:xfrm>
            <a:off x="838200" y="1543665"/>
            <a:ext cx="10515600" cy="4633298"/>
          </a:xfrm>
        </p:spPr>
        <p:txBody>
          <a:bodyPr>
            <a:normAutofit/>
          </a:bodyPr>
          <a:lstStyle/>
          <a:p>
            <a:pPr marL="0" indent="0" algn="l">
              <a:buNone/>
            </a:pPr>
            <a:r>
              <a:rPr lang="en-US" b="0" i="0" u="none" strike="noStrike" baseline="0" dirty="0"/>
              <a:t>Encephalitis is a diffuse inflammation of the brain parenchyma and is often seen simultaneously with meningitis. It is usually viral in origin.  Nonviral causes, however, must also be considered.</a:t>
            </a:r>
          </a:p>
          <a:p>
            <a:pPr marL="0" indent="0">
              <a:buNone/>
            </a:pPr>
            <a:r>
              <a:rPr lang="en-US" sz="2800" b="0" i="0" u="none" strike="noStrike" baseline="0" dirty="0">
                <a:latin typeface="font0000000029b3e93d"/>
              </a:rPr>
              <a:t>The overall mortality associated with viral encephalitis is approximately 10%</a:t>
            </a:r>
          </a:p>
          <a:p>
            <a:pPr marL="0" indent="0" algn="l">
              <a:buNone/>
            </a:pPr>
            <a:endParaRPr lang="en-US" b="0" i="0" u="none" strike="noStrike" baseline="0" dirty="0"/>
          </a:p>
          <a:p>
            <a:pPr marL="0" indent="0" algn="l">
              <a:buNone/>
            </a:pPr>
            <a:endParaRPr lang="en-US" dirty="0"/>
          </a:p>
        </p:txBody>
      </p:sp>
    </p:spTree>
    <p:extLst>
      <p:ext uri="{BB962C8B-B14F-4D97-AF65-F5344CB8AC3E}">
        <p14:creationId xmlns:p14="http://schemas.microsoft.com/office/powerpoint/2010/main" val="1586176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31448-6355-A452-3221-6F0F39CFEB80}"/>
              </a:ext>
            </a:extLst>
          </p:cNvPr>
          <p:cNvSpPr>
            <a:spLocks noGrp="1"/>
          </p:cNvSpPr>
          <p:nvPr>
            <p:ph type="title"/>
          </p:nvPr>
        </p:nvSpPr>
        <p:spPr/>
        <p:txBody>
          <a:bodyPr/>
          <a:lstStyle/>
          <a:p>
            <a:r>
              <a:rPr lang="en-US" b="1" dirty="0">
                <a:solidFill>
                  <a:srgbClr val="0070C0"/>
                </a:solidFill>
              </a:rPr>
              <a:t>Causes </a:t>
            </a:r>
          </a:p>
        </p:txBody>
      </p:sp>
      <p:sp>
        <p:nvSpPr>
          <p:cNvPr id="3" name="Content Placeholder 2">
            <a:extLst>
              <a:ext uri="{FF2B5EF4-FFF2-40B4-BE49-F238E27FC236}">
                <a16:creationId xmlns:a16="http://schemas.microsoft.com/office/drawing/2014/main" id="{C61A1ABB-51F0-D005-9197-958489A312E5}"/>
              </a:ext>
            </a:extLst>
          </p:cNvPr>
          <p:cNvSpPr>
            <a:spLocks noGrp="1"/>
          </p:cNvSpPr>
          <p:nvPr>
            <p:ph idx="1"/>
          </p:nvPr>
        </p:nvSpPr>
        <p:spPr>
          <a:xfrm>
            <a:off x="838200" y="1553498"/>
            <a:ext cx="10515600" cy="5083276"/>
          </a:xfrm>
        </p:spPr>
        <p:txBody>
          <a:bodyPr>
            <a:normAutofit fontScale="92500" lnSpcReduction="20000"/>
          </a:bodyPr>
          <a:lstStyle/>
          <a:p>
            <a:pPr marL="0" indent="0" algn="l">
              <a:buNone/>
            </a:pPr>
            <a:r>
              <a:rPr lang="en-US" sz="3000" b="0" i="0" u="none" strike="noStrike" baseline="0" dirty="0"/>
              <a:t>1.Viral causes</a:t>
            </a:r>
          </a:p>
          <a:p>
            <a:pPr algn="l"/>
            <a:r>
              <a:rPr lang="en-US" sz="3000" b="0" i="0" u="none" strike="noStrike" baseline="0" dirty="0"/>
              <a:t>Herpes (HSV-1)</a:t>
            </a:r>
          </a:p>
          <a:p>
            <a:pPr algn="l"/>
            <a:r>
              <a:rPr lang="en-US" sz="3000" b="0" i="0" u="none" strike="noStrike" baseline="0" dirty="0" err="1"/>
              <a:t>Arbovirus:for</a:t>
            </a:r>
            <a:r>
              <a:rPr lang="en-US" sz="3000" b="0" i="0" u="none" strike="noStrike" baseline="0" dirty="0"/>
              <a:t> example, Eastern equine encephalitis, West Nile virus</a:t>
            </a:r>
          </a:p>
          <a:p>
            <a:pPr algn="l"/>
            <a:r>
              <a:rPr lang="en-US" sz="3000" b="0" i="0" u="none" strike="noStrike" baseline="0" dirty="0"/>
              <a:t>Enterovirus: for example, polio</a:t>
            </a:r>
          </a:p>
          <a:p>
            <a:pPr algn="l"/>
            <a:r>
              <a:rPr lang="en-US" sz="3000" b="0" i="0" u="none" strike="noStrike" baseline="0" dirty="0"/>
              <a:t>Less common causes: for example, measles, mumps, EBV, CMV, VZV, and rabies</a:t>
            </a:r>
            <a:endParaRPr lang="en-US" sz="3000" b="0" i="0" u="sng" strike="noStrike" baseline="0" dirty="0"/>
          </a:p>
          <a:p>
            <a:pPr marL="0" indent="0" algn="l">
              <a:buNone/>
            </a:pPr>
            <a:r>
              <a:rPr lang="en-US" sz="3000" dirty="0"/>
              <a:t>2</a:t>
            </a:r>
            <a:r>
              <a:rPr lang="en-US" sz="3000" b="0" i="0" u="none" strike="noStrike" baseline="0" dirty="0"/>
              <a:t>. Nonviral infectious causes</a:t>
            </a:r>
          </a:p>
          <a:p>
            <a:pPr algn="l"/>
            <a:r>
              <a:rPr lang="en-US" sz="3000" b="0" i="0" u="none" strike="noStrike" baseline="0" dirty="0"/>
              <a:t>Toxoplasmosis </a:t>
            </a:r>
          </a:p>
          <a:p>
            <a:pPr algn="l"/>
            <a:r>
              <a:rPr lang="en-US" sz="3000" b="0" i="0" u="none" strike="noStrike" baseline="0" dirty="0"/>
              <a:t>Cerebral aspergillosis</a:t>
            </a:r>
          </a:p>
          <a:p>
            <a:pPr algn="l"/>
            <a:r>
              <a:rPr lang="en-US" sz="3000" u="sng" dirty="0"/>
              <a:t>Trypanosoma gambiense </a:t>
            </a:r>
            <a:r>
              <a:rPr lang="en-US" sz="3000" dirty="0"/>
              <a:t>and </a:t>
            </a:r>
            <a:r>
              <a:rPr lang="en-US" sz="3000" u="sng" dirty="0"/>
              <a:t>brucei</a:t>
            </a:r>
            <a:r>
              <a:rPr lang="en-US" sz="3000" dirty="0"/>
              <a:t> causing African sleeping sickness </a:t>
            </a:r>
            <a:endParaRPr lang="en-US" sz="3000" b="0" i="0" u="none" strike="noStrike" baseline="0" dirty="0"/>
          </a:p>
          <a:p>
            <a:endParaRPr lang="en-US" dirty="0"/>
          </a:p>
        </p:txBody>
      </p:sp>
    </p:spTree>
    <p:extLst>
      <p:ext uri="{BB962C8B-B14F-4D97-AF65-F5344CB8AC3E}">
        <p14:creationId xmlns:p14="http://schemas.microsoft.com/office/powerpoint/2010/main" val="33522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596C6-1A17-10C0-2077-50E7BB4D7EA6}"/>
              </a:ext>
            </a:extLst>
          </p:cNvPr>
          <p:cNvSpPr>
            <a:spLocks noGrp="1"/>
          </p:cNvSpPr>
          <p:nvPr>
            <p:ph type="title"/>
          </p:nvPr>
        </p:nvSpPr>
        <p:spPr/>
        <p:txBody>
          <a:bodyPr/>
          <a:lstStyle/>
          <a:p>
            <a:r>
              <a:rPr lang="en-US" sz="4400" b="1" i="0" u="none" strike="noStrike" baseline="0" dirty="0">
                <a:solidFill>
                  <a:srgbClr val="FF0000"/>
                </a:solidFill>
                <a:latin typeface="+mn-lt"/>
              </a:rPr>
              <a:t>General Characteristics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BF32E9B2-10F3-0781-67A6-066E7B46F42F}"/>
              </a:ext>
            </a:extLst>
          </p:cNvPr>
          <p:cNvSpPr>
            <a:spLocks noGrp="1"/>
          </p:cNvSpPr>
          <p:nvPr>
            <p:ph idx="1"/>
          </p:nvPr>
        </p:nvSpPr>
        <p:spPr>
          <a:xfrm>
            <a:off x="838200" y="1524000"/>
            <a:ext cx="10515600" cy="4652963"/>
          </a:xfrm>
        </p:spPr>
        <p:txBody>
          <a:bodyPr>
            <a:normAutofit/>
          </a:bodyPr>
          <a:lstStyle/>
          <a:p>
            <a:r>
              <a:rPr lang="en-US" sz="1800" b="0" i="0" u="none" strike="noStrike" baseline="0" dirty="0">
                <a:latin typeface="font0000000029b3e93d"/>
              </a:rPr>
              <a:t> </a:t>
            </a:r>
            <a:r>
              <a:rPr lang="en-US" sz="2400" b="0" i="0" u="none" strike="noStrike" baseline="0" dirty="0"/>
              <a:t>This refers to inflammation of the meningeal membranes that envelop the brain and spinal cord. </a:t>
            </a:r>
          </a:p>
          <a:p>
            <a:r>
              <a:rPr lang="en-US" sz="2400" b="0" i="0" u="none" strike="noStrike" baseline="0" dirty="0"/>
              <a:t>It is usually associated with infectious causes, but noninfectious causes (such as medications, SLE, sarcoidosis, and carcinomatosis) also exist.</a:t>
            </a:r>
          </a:p>
        </p:txBody>
      </p:sp>
    </p:spTree>
    <p:extLst>
      <p:ext uri="{BB962C8B-B14F-4D97-AF65-F5344CB8AC3E}">
        <p14:creationId xmlns:p14="http://schemas.microsoft.com/office/powerpoint/2010/main" val="207522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0C07D-9DC9-D82E-37D5-6846FB4F8151}"/>
              </a:ext>
            </a:extLst>
          </p:cNvPr>
          <p:cNvSpPr>
            <a:spLocks noGrp="1"/>
          </p:cNvSpPr>
          <p:nvPr>
            <p:ph type="title"/>
          </p:nvPr>
        </p:nvSpPr>
        <p:spPr/>
        <p:txBody>
          <a:bodyPr/>
          <a:lstStyle/>
          <a:p>
            <a:r>
              <a:rPr lang="en-US" b="1" dirty="0">
                <a:solidFill>
                  <a:srgbClr val="0070C0"/>
                </a:solidFill>
              </a:rPr>
              <a:t>Causes </a:t>
            </a:r>
            <a:endParaRPr lang="en-US" dirty="0"/>
          </a:p>
        </p:txBody>
      </p:sp>
      <p:sp>
        <p:nvSpPr>
          <p:cNvPr id="3" name="Content Placeholder 2">
            <a:extLst>
              <a:ext uri="{FF2B5EF4-FFF2-40B4-BE49-F238E27FC236}">
                <a16:creationId xmlns:a16="http://schemas.microsoft.com/office/drawing/2014/main" id="{9E1D3BC0-E26D-CFD4-F644-C531AC2D820E}"/>
              </a:ext>
            </a:extLst>
          </p:cNvPr>
          <p:cNvSpPr>
            <a:spLocks noGrp="1"/>
          </p:cNvSpPr>
          <p:nvPr>
            <p:ph idx="1"/>
          </p:nvPr>
        </p:nvSpPr>
        <p:spPr/>
        <p:txBody>
          <a:bodyPr/>
          <a:lstStyle/>
          <a:p>
            <a:pPr marL="0" indent="0">
              <a:buNone/>
            </a:pPr>
            <a:r>
              <a:rPr lang="en-US" sz="2800" dirty="0"/>
              <a:t>3</a:t>
            </a:r>
            <a:r>
              <a:rPr lang="en-US" sz="2800" b="0" i="0" u="none" strike="noStrike" baseline="0" dirty="0"/>
              <a:t>. Noninfectious causes:</a:t>
            </a:r>
          </a:p>
          <a:p>
            <a:r>
              <a:rPr lang="en-US" sz="2800" b="0" i="0" u="none" strike="noStrike" baseline="0" dirty="0"/>
              <a:t> Metabolic encephalopathies: electrolyte disturbance, hepatic encephalopathy, and uremic encephalopathy. </a:t>
            </a:r>
          </a:p>
          <a:p>
            <a:r>
              <a:rPr lang="en-US" dirty="0"/>
              <a:t>Drugs: gold compounds used for RA</a:t>
            </a:r>
          </a:p>
          <a:p>
            <a:r>
              <a:rPr lang="en-US" dirty="0"/>
              <a:t>Prion diseases: Creutzfeldt- Jackob disease and Kuru.  </a:t>
            </a:r>
            <a:endParaRPr lang="en-US" sz="2800" b="0" i="0" u="none" strike="noStrike" baseline="0" dirty="0"/>
          </a:p>
          <a:p>
            <a:pPr marL="0" indent="0">
              <a:buNone/>
            </a:pPr>
            <a:r>
              <a:rPr lang="en-US" sz="2800" b="0" i="0" u="none" strike="noStrike" baseline="0" dirty="0"/>
              <a:t> and T-cell lymphoma </a:t>
            </a:r>
            <a:endParaRPr lang="en-US" sz="2800" dirty="0"/>
          </a:p>
          <a:p>
            <a:endParaRPr lang="en-US" dirty="0"/>
          </a:p>
        </p:txBody>
      </p:sp>
    </p:spTree>
    <p:extLst>
      <p:ext uri="{BB962C8B-B14F-4D97-AF65-F5344CB8AC3E}">
        <p14:creationId xmlns:p14="http://schemas.microsoft.com/office/powerpoint/2010/main" val="941889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C5D59-2D18-828A-2554-558D7D0244C0}"/>
              </a:ext>
            </a:extLst>
          </p:cNvPr>
          <p:cNvSpPr>
            <a:spLocks noGrp="1"/>
          </p:cNvSpPr>
          <p:nvPr>
            <p:ph type="title"/>
          </p:nvPr>
        </p:nvSpPr>
        <p:spPr/>
        <p:txBody>
          <a:bodyPr/>
          <a:lstStyle/>
          <a:p>
            <a:r>
              <a:rPr lang="en-US" sz="4400" b="1" i="0" u="none" strike="noStrike" baseline="0" dirty="0">
                <a:solidFill>
                  <a:srgbClr val="0070C0"/>
                </a:solidFill>
                <a:latin typeface="font0000000029b3e93d"/>
              </a:rPr>
              <a:t>Risk factors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318CF449-CFFB-4352-0ED0-FF7785EF6CED}"/>
              </a:ext>
            </a:extLst>
          </p:cNvPr>
          <p:cNvSpPr>
            <a:spLocks noGrp="1"/>
          </p:cNvSpPr>
          <p:nvPr>
            <p:ph idx="1"/>
          </p:nvPr>
        </p:nvSpPr>
        <p:spPr/>
        <p:txBody>
          <a:bodyPr>
            <a:normAutofit/>
          </a:bodyPr>
          <a:lstStyle/>
          <a:p>
            <a:pPr algn="l"/>
            <a:r>
              <a:rPr lang="en-US" b="0" i="0" u="none" strike="noStrike" baseline="0" dirty="0"/>
              <a:t>AIDS—patients with AIDS are especially at risk for toxoplasmosis when the CD4 count is &lt;200</a:t>
            </a:r>
          </a:p>
          <a:p>
            <a:pPr algn="l"/>
            <a:r>
              <a:rPr lang="en-US" b="0" i="0" u="none" strike="noStrike" baseline="0" dirty="0"/>
              <a:t>Other forms of immunosuppression like drug induced </a:t>
            </a:r>
          </a:p>
          <a:p>
            <a:pPr algn="l"/>
            <a:r>
              <a:rPr lang="en-US" b="0" i="0" u="none" strike="noStrike" baseline="0" dirty="0"/>
              <a:t>Travel in underdeveloped countries</a:t>
            </a:r>
          </a:p>
          <a:p>
            <a:pPr algn="l"/>
            <a:r>
              <a:rPr lang="en-US" b="0" i="0" u="none" strike="noStrike" baseline="0" dirty="0"/>
              <a:t>Exposure to insect (e.g., mosquito) vector in endemic areas</a:t>
            </a:r>
          </a:p>
          <a:p>
            <a:pPr algn="l"/>
            <a:r>
              <a:rPr lang="en-US" b="0" i="0" u="none" strike="noStrike" baseline="0" dirty="0"/>
              <a:t>Exposure to certain wild animals (e.g., bats or dogs) in an endemic area for rabies</a:t>
            </a:r>
          </a:p>
        </p:txBody>
      </p:sp>
    </p:spTree>
    <p:extLst>
      <p:ext uri="{BB962C8B-B14F-4D97-AF65-F5344CB8AC3E}">
        <p14:creationId xmlns:p14="http://schemas.microsoft.com/office/powerpoint/2010/main" val="2814965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C458E-0424-68D9-DE47-307A1345A5DD}"/>
              </a:ext>
            </a:extLst>
          </p:cNvPr>
          <p:cNvSpPr>
            <a:spLocks noGrp="1"/>
          </p:cNvSpPr>
          <p:nvPr>
            <p:ph type="title"/>
          </p:nvPr>
        </p:nvSpPr>
        <p:spPr/>
        <p:txBody>
          <a:bodyPr/>
          <a:lstStyle/>
          <a:p>
            <a:r>
              <a:rPr lang="en-US" sz="4400" b="1" i="0" u="none" strike="noStrike" baseline="0" dirty="0">
                <a:solidFill>
                  <a:srgbClr val="0070C0"/>
                </a:solidFill>
                <a:latin typeface="font0000000029b3e93d"/>
              </a:rPr>
              <a:t>Clinical Features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9C6603E9-CB69-7D90-EED4-17A8DA33DA34}"/>
              </a:ext>
            </a:extLst>
          </p:cNvPr>
          <p:cNvSpPr>
            <a:spLocks noGrp="1"/>
          </p:cNvSpPr>
          <p:nvPr>
            <p:ph idx="1"/>
          </p:nvPr>
        </p:nvSpPr>
        <p:spPr>
          <a:xfrm>
            <a:off x="838200" y="1238865"/>
            <a:ext cx="10515600" cy="5254010"/>
          </a:xfrm>
        </p:spPr>
        <p:txBody>
          <a:bodyPr>
            <a:normAutofit/>
          </a:bodyPr>
          <a:lstStyle/>
          <a:p>
            <a:pPr algn="l"/>
            <a:r>
              <a:rPr lang="en-US" sz="2800" b="0" i="0" u="none" strike="noStrike" baseline="0" dirty="0"/>
              <a:t>Patients often have a prodrome of headache, malaise, and myalgias. Within hours to days, patients become more acutely ill.</a:t>
            </a:r>
            <a:endParaRPr lang="en-US" dirty="0"/>
          </a:p>
          <a:p>
            <a:pPr algn="l"/>
            <a:r>
              <a:rPr lang="en-US" sz="2800" b="0" i="0" u="none" strike="noStrike" baseline="0" dirty="0"/>
              <a:t>Patients frequently have signs and symptoms of meningitis (e.g., headache, fever, photophobia, nuchal rigidity).</a:t>
            </a:r>
          </a:p>
          <a:p>
            <a:pPr algn="l"/>
            <a:r>
              <a:rPr lang="en-US" sz="2800" b="0" i="0" u="none" strike="noStrike" baseline="0" dirty="0"/>
              <a:t>In addition, patients have altered sensorium, possibly including confusion, delirium, disorientation, and behavior abnormalities.</a:t>
            </a:r>
          </a:p>
          <a:p>
            <a:pPr algn="l"/>
            <a:r>
              <a:rPr lang="en-US" sz="2800" b="0" i="0" u="none" strike="noStrike" baseline="0" dirty="0"/>
              <a:t>Focal neurologic findings (e.g., hemiparesis, aphasia, cranial nerve lesions) and seizures may also be present.</a:t>
            </a:r>
          </a:p>
          <a:p>
            <a:endParaRPr lang="en-US" dirty="0"/>
          </a:p>
        </p:txBody>
      </p:sp>
    </p:spTree>
    <p:extLst>
      <p:ext uri="{BB962C8B-B14F-4D97-AF65-F5344CB8AC3E}">
        <p14:creationId xmlns:p14="http://schemas.microsoft.com/office/powerpoint/2010/main" val="2600722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9542-5CD0-FDAF-5BEC-281884A24310}"/>
              </a:ext>
            </a:extLst>
          </p:cNvPr>
          <p:cNvSpPr>
            <a:spLocks noGrp="1"/>
          </p:cNvSpPr>
          <p:nvPr>
            <p:ph type="title"/>
          </p:nvPr>
        </p:nvSpPr>
        <p:spPr/>
        <p:txBody>
          <a:bodyPr/>
          <a:lstStyle/>
          <a:p>
            <a:r>
              <a:rPr lang="en-US" sz="4400" b="1" i="0" u="none" strike="noStrike" baseline="0" dirty="0">
                <a:solidFill>
                  <a:srgbClr val="0070C0"/>
                </a:solidFill>
                <a:latin typeface="+mn-lt"/>
              </a:rPr>
              <a:t>Diagnosis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8B2CF470-A76B-494D-0853-B25FE2031CF1}"/>
              </a:ext>
            </a:extLst>
          </p:cNvPr>
          <p:cNvSpPr>
            <a:spLocks noGrp="1"/>
          </p:cNvSpPr>
          <p:nvPr>
            <p:ph idx="1"/>
          </p:nvPr>
        </p:nvSpPr>
        <p:spPr>
          <a:xfrm>
            <a:off x="838200" y="1425677"/>
            <a:ext cx="10515600" cy="4751286"/>
          </a:xfrm>
        </p:spPr>
        <p:txBody>
          <a:bodyPr>
            <a:normAutofit/>
          </a:bodyPr>
          <a:lstStyle/>
          <a:p>
            <a:pPr algn="l"/>
            <a:r>
              <a:rPr lang="en-US" sz="2800" b="0" i="0" u="none" strike="noStrike" baseline="0" dirty="0"/>
              <a:t>Routine laboratory tests (to rule out nonviral causes) include CXR, urine and blood cultures, urine toxicology screen, and serum chemistries.</a:t>
            </a:r>
          </a:p>
          <a:p>
            <a:pPr algn="l"/>
            <a:r>
              <a:rPr lang="en-US" sz="2800" b="0" i="0" u="none" strike="noStrike" baseline="0" dirty="0"/>
              <a:t>Perform an LP to examine CSF, unless the patient has signs of significantly increased ICP. Lymphocytosis (&gt;5 WBC/mL) with normal glucose is consistent with viral encephalitis (similar CSF as in viral meningitis). CSF cultures are usually negative.</a:t>
            </a:r>
          </a:p>
          <a:p>
            <a:pPr algn="l"/>
            <a:r>
              <a:rPr lang="en-US" sz="2800" b="0" i="0" u="none" strike="noStrike" baseline="0" dirty="0"/>
              <a:t>CSF PCR is the most specific and sensitive test for diagnosing various viral encephalitis, including HSV-1, CMV, EBV, and VZV.</a:t>
            </a:r>
          </a:p>
          <a:p>
            <a:pPr marL="0" indent="0" algn="l">
              <a:buNone/>
            </a:pPr>
            <a:endParaRPr lang="en-US" dirty="0"/>
          </a:p>
        </p:txBody>
      </p:sp>
    </p:spTree>
    <p:extLst>
      <p:ext uri="{BB962C8B-B14F-4D97-AF65-F5344CB8AC3E}">
        <p14:creationId xmlns:p14="http://schemas.microsoft.com/office/powerpoint/2010/main" val="1954135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FB604-900A-24B9-1D6E-73834829AD01}"/>
              </a:ext>
            </a:extLst>
          </p:cNvPr>
          <p:cNvSpPr>
            <a:spLocks noGrp="1"/>
          </p:cNvSpPr>
          <p:nvPr>
            <p:ph type="title"/>
          </p:nvPr>
        </p:nvSpPr>
        <p:spPr/>
        <p:txBody>
          <a:bodyPr/>
          <a:lstStyle/>
          <a:p>
            <a:r>
              <a:rPr lang="en-US" sz="4400" b="1" i="0" u="none" strike="noStrike" baseline="0" dirty="0">
                <a:solidFill>
                  <a:srgbClr val="0070C0"/>
                </a:solidFill>
                <a:latin typeface="+mn-lt"/>
              </a:rPr>
              <a:t>Diagnosis</a:t>
            </a:r>
            <a:endParaRPr lang="en-US" dirty="0"/>
          </a:p>
        </p:txBody>
      </p:sp>
      <p:sp>
        <p:nvSpPr>
          <p:cNvPr id="3" name="Content Placeholder 2">
            <a:extLst>
              <a:ext uri="{FF2B5EF4-FFF2-40B4-BE49-F238E27FC236}">
                <a16:creationId xmlns:a16="http://schemas.microsoft.com/office/drawing/2014/main" id="{9804BB84-2467-6FA5-0145-762BFA56DDA6}"/>
              </a:ext>
            </a:extLst>
          </p:cNvPr>
          <p:cNvSpPr>
            <a:spLocks noGrp="1"/>
          </p:cNvSpPr>
          <p:nvPr>
            <p:ph idx="1"/>
          </p:nvPr>
        </p:nvSpPr>
        <p:spPr>
          <a:xfrm>
            <a:off x="838200" y="1592826"/>
            <a:ext cx="10515600" cy="5004619"/>
          </a:xfrm>
        </p:spPr>
        <p:txBody>
          <a:bodyPr>
            <a:normAutofit/>
          </a:bodyPr>
          <a:lstStyle/>
          <a:p>
            <a:pPr algn="l"/>
            <a:r>
              <a:rPr lang="en-US" sz="2800" b="0" i="0" u="none" strike="noStrike" baseline="0" dirty="0"/>
              <a:t>MRI of the brain is the imaging study of choice. Can rule out focal neurologic causes, such as an abscess.</a:t>
            </a:r>
          </a:p>
          <a:p>
            <a:pPr algn="l"/>
            <a:r>
              <a:rPr lang="en-US" sz="2800" b="0" i="0" u="none" strike="noStrike" baseline="0" dirty="0"/>
              <a:t>Increased areas of T2 signal in the frontotemporal localization are consistent with HSV encephalitis.</a:t>
            </a:r>
          </a:p>
          <a:p>
            <a:pPr algn="l"/>
            <a:r>
              <a:rPr lang="en-US" sz="2800" b="0" i="0" u="none" strike="noStrike" baseline="0" dirty="0"/>
              <a:t>EEG can be helpful in diagnosing HSV-1 encephalitis, it would show unilateral or bilateral temporal lobe discharges.</a:t>
            </a:r>
          </a:p>
          <a:p>
            <a:pPr algn="l"/>
            <a:r>
              <a:rPr lang="en-US" sz="2800" b="0" i="0" u="none" strike="noStrike" baseline="0" dirty="0"/>
              <a:t>Brain biopsy is indicated in an acutely ill patient with a focal, enhancing lesion on MRI without a clear diagnosis.</a:t>
            </a:r>
          </a:p>
        </p:txBody>
      </p:sp>
    </p:spTree>
    <p:extLst>
      <p:ext uri="{BB962C8B-B14F-4D97-AF65-F5344CB8AC3E}">
        <p14:creationId xmlns:p14="http://schemas.microsoft.com/office/powerpoint/2010/main" val="3528700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5FD44-755E-E6DA-8AC6-F447F91F997A}"/>
              </a:ext>
            </a:extLst>
          </p:cNvPr>
          <p:cNvSpPr>
            <a:spLocks noGrp="1"/>
          </p:cNvSpPr>
          <p:nvPr>
            <p:ph type="title"/>
          </p:nvPr>
        </p:nvSpPr>
        <p:spPr/>
        <p:txBody>
          <a:bodyPr/>
          <a:lstStyle/>
          <a:p>
            <a:r>
              <a:rPr lang="en-US" sz="4400" b="1" i="0" u="none" strike="noStrike" baseline="0" dirty="0">
                <a:solidFill>
                  <a:srgbClr val="0070C0"/>
                </a:solidFill>
                <a:latin typeface="+mn-lt"/>
              </a:rPr>
              <a:t>Treatment</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1C539200-4BB9-EA19-198D-251E0794362B}"/>
              </a:ext>
            </a:extLst>
          </p:cNvPr>
          <p:cNvSpPr>
            <a:spLocks noGrp="1"/>
          </p:cNvSpPr>
          <p:nvPr>
            <p:ph idx="1"/>
          </p:nvPr>
        </p:nvSpPr>
        <p:spPr/>
        <p:txBody>
          <a:bodyPr>
            <a:normAutofit/>
          </a:bodyPr>
          <a:lstStyle/>
          <a:p>
            <a:pPr algn="l"/>
            <a:r>
              <a:rPr lang="en-US" b="0" i="0" u="none" strike="noStrike" baseline="0" dirty="0"/>
              <a:t>Supportive care, mechanical ventilation if necessary</a:t>
            </a:r>
          </a:p>
          <a:p>
            <a:pPr algn="l"/>
            <a:r>
              <a:rPr lang="en-US" b="0" i="0" u="none" strike="noStrike" baseline="0" dirty="0"/>
              <a:t>Antiviral therapy: There is no specific antiviral therapy for most causes of viral encephalitis. HSV encephalitis is treated by acyclovir for 2 to 3 weeks.  CMV encephalitis is treated by ganciclovir or foscarnet</a:t>
            </a:r>
          </a:p>
          <a:p>
            <a:pPr algn="l"/>
            <a:r>
              <a:rPr lang="en-US" b="0" i="0" u="none" strike="noStrike" baseline="0" dirty="0"/>
              <a:t> Management of possible complications: Seizures—require anticonvulsant therapy and  Cerebral edema treatment may include hyperventilation, osmotic diuresis, and steroids</a:t>
            </a:r>
          </a:p>
          <a:p>
            <a:pPr algn="l"/>
            <a:endParaRPr lang="en-US" dirty="0"/>
          </a:p>
        </p:txBody>
      </p:sp>
    </p:spTree>
    <p:extLst>
      <p:ext uri="{BB962C8B-B14F-4D97-AF65-F5344CB8AC3E}">
        <p14:creationId xmlns:p14="http://schemas.microsoft.com/office/powerpoint/2010/main" val="1489406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2F26-2671-A14F-AEB8-A8BFECEFB9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B80E5AA-BF3C-4FA7-9FDC-3AACD6C57C06}"/>
              </a:ext>
            </a:extLst>
          </p:cNvPr>
          <p:cNvSpPr>
            <a:spLocks noGrp="1"/>
          </p:cNvSpPr>
          <p:nvPr>
            <p:ph idx="1"/>
          </p:nvPr>
        </p:nvSpPr>
        <p:spPr/>
        <p:txBody>
          <a:bodyPr>
            <a:normAutofit/>
          </a:bodyPr>
          <a:lstStyle/>
          <a:p>
            <a:pPr marL="0" indent="0" algn="ctr">
              <a:buNone/>
            </a:pPr>
            <a:r>
              <a:rPr lang="en-US" sz="4400" b="1" dirty="0">
                <a:solidFill>
                  <a:srgbClr val="FF0000"/>
                </a:solidFill>
              </a:rPr>
              <a:t>Thank you </a:t>
            </a:r>
          </a:p>
        </p:txBody>
      </p:sp>
    </p:spTree>
    <p:extLst>
      <p:ext uri="{BB962C8B-B14F-4D97-AF65-F5344CB8AC3E}">
        <p14:creationId xmlns:p14="http://schemas.microsoft.com/office/powerpoint/2010/main" val="269442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0A25A-6C6A-A59D-010F-D2F3FB1FFEC5}"/>
              </a:ext>
            </a:extLst>
          </p:cNvPr>
          <p:cNvSpPr>
            <a:spLocks noGrp="1"/>
          </p:cNvSpPr>
          <p:nvPr>
            <p:ph type="title"/>
          </p:nvPr>
        </p:nvSpPr>
        <p:spPr/>
        <p:txBody>
          <a:bodyPr/>
          <a:lstStyle/>
          <a:p>
            <a:r>
              <a:rPr lang="en-US" sz="4400" b="1" i="0" u="none" strike="noStrike" baseline="0" dirty="0">
                <a:solidFill>
                  <a:srgbClr val="FF0000"/>
                </a:solidFill>
                <a:latin typeface="+mn-lt"/>
              </a:rPr>
              <a:t>Pathophysiology</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57B8FBBE-E9F0-CBA2-5515-C28CA4A1C026}"/>
              </a:ext>
            </a:extLst>
          </p:cNvPr>
          <p:cNvSpPr>
            <a:spLocks noGrp="1"/>
          </p:cNvSpPr>
          <p:nvPr>
            <p:ph idx="1"/>
          </p:nvPr>
        </p:nvSpPr>
        <p:spPr>
          <a:xfrm>
            <a:off x="838200" y="1199535"/>
            <a:ext cx="10515600" cy="4977428"/>
          </a:xfrm>
        </p:spPr>
        <p:txBody>
          <a:bodyPr>
            <a:normAutofit/>
          </a:bodyPr>
          <a:lstStyle/>
          <a:p>
            <a:pPr marL="0" indent="0">
              <a:buNone/>
            </a:pPr>
            <a:r>
              <a:rPr lang="en-US" sz="2800" b="0" i="0" u="none" strike="noStrike" baseline="0" dirty="0"/>
              <a:t> Infectious agents frequently colonize the nasopharynx and respiratory tract. These pathogens typically enter the CNS via one of the following:</a:t>
            </a:r>
          </a:p>
          <a:p>
            <a:pPr algn="l"/>
            <a:r>
              <a:rPr lang="en-US" sz="2800" b="0" i="0" u="none" strike="noStrike" baseline="0" dirty="0"/>
              <a:t>Invasion of the bloodstream, which leads to hematogenous seeding of CNS.</a:t>
            </a:r>
          </a:p>
          <a:p>
            <a:pPr algn="l"/>
            <a:r>
              <a:rPr lang="en-US" sz="2800" b="0" i="0" u="none" strike="noStrike" baseline="0" dirty="0"/>
              <a:t>Retrograde transport along cranial (e.g., olfactory through cribriform plate).</a:t>
            </a:r>
          </a:p>
          <a:p>
            <a:pPr algn="l"/>
            <a:r>
              <a:rPr lang="en-US" sz="2800" b="0" i="0" u="none" strike="noStrike" baseline="0" dirty="0"/>
              <a:t>Contiguous spread from sinusitis, otitis media, surgery, or trauma.</a:t>
            </a:r>
          </a:p>
          <a:p>
            <a:pPr marL="0" indent="0">
              <a:buNone/>
            </a:pPr>
            <a:endParaRPr lang="en-US" dirty="0"/>
          </a:p>
        </p:txBody>
      </p:sp>
    </p:spTree>
    <p:extLst>
      <p:ext uri="{BB962C8B-B14F-4D97-AF65-F5344CB8AC3E}">
        <p14:creationId xmlns:p14="http://schemas.microsoft.com/office/powerpoint/2010/main" val="3961010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F0180-F1E9-A10D-8BA6-4C9E4F0226BA}"/>
              </a:ext>
            </a:extLst>
          </p:cNvPr>
          <p:cNvSpPr>
            <a:spLocks noGrp="1"/>
          </p:cNvSpPr>
          <p:nvPr>
            <p:ph type="title"/>
          </p:nvPr>
        </p:nvSpPr>
        <p:spPr/>
        <p:txBody>
          <a:bodyPr/>
          <a:lstStyle/>
          <a:p>
            <a:r>
              <a:rPr lang="en-US" b="1" dirty="0">
                <a:solidFill>
                  <a:srgbClr val="FF0000"/>
                </a:solidFill>
                <a:latin typeface="+mn-lt"/>
              </a:rPr>
              <a:t>Classification</a:t>
            </a:r>
            <a:r>
              <a:rPr lang="en-US" dirty="0"/>
              <a:t> </a:t>
            </a:r>
          </a:p>
        </p:txBody>
      </p:sp>
      <p:sp>
        <p:nvSpPr>
          <p:cNvPr id="3" name="Content Placeholder 2">
            <a:extLst>
              <a:ext uri="{FF2B5EF4-FFF2-40B4-BE49-F238E27FC236}">
                <a16:creationId xmlns:a16="http://schemas.microsoft.com/office/drawing/2014/main" id="{7BF29916-C27B-F465-339E-ED28204C22FD}"/>
              </a:ext>
            </a:extLst>
          </p:cNvPr>
          <p:cNvSpPr>
            <a:spLocks noGrp="1"/>
          </p:cNvSpPr>
          <p:nvPr>
            <p:ph idx="1"/>
          </p:nvPr>
        </p:nvSpPr>
        <p:spPr>
          <a:xfrm>
            <a:off x="838200" y="1445342"/>
            <a:ext cx="10515600" cy="4731621"/>
          </a:xfrm>
        </p:spPr>
        <p:txBody>
          <a:bodyPr/>
          <a:lstStyle/>
          <a:p>
            <a:pPr algn="l"/>
            <a:r>
              <a:rPr lang="en-US" sz="2800" b="0" i="0" u="none" strike="noStrike" baseline="0" dirty="0"/>
              <a:t>Can be classified as acute or chronic, depending on onset of symptoms.</a:t>
            </a:r>
          </a:p>
          <a:p>
            <a:pPr algn="l"/>
            <a:r>
              <a:rPr lang="en-US" sz="2800" b="0" i="0" u="none" strike="noStrike" baseline="0" dirty="0"/>
              <a:t> Acute meningitis—onset within hours to days.</a:t>
            </a:r>
          </a:p>
          <a:p>
            <a:pPr algn="l"/>
            <a:r>
              <a:rPr lang="en-US" sz="2800" b="0" i="0" u="none" strike="noStrike" baseline="0" dirty="0"/>
              <a:t> Chronic meningitis—onset within weeks to months; commonly caused by mycobacteria, fungi, Lyme disease, or parasites.</a:t>
            </a:r>
          </a:p>
          <a:p>
            <a:pPr algn="l"/>
            <a:r>
              <a:rPr lang="en-US" sz="2800" b="0" i="0" u="none" strike="noStrike" baseline="0" dirty="0"/>
              <a:t> Another important distinction is bacterial versus aseptic</a:t>
            </a:r>
            <a:r>
              <a:rPr lang="en-US" sz="2800" b="0" i="0" u="none" strike="noStrike" baseline="0" dirty="0">
                <a:latin typeface="font0000000029b3e93d"/>
              </a:rPr>
              <a:t>.</a:t>
            </a:r>
            <a:endParaRPr lang="en-US" dirty="0"/>
          </a:p>
        </p:txBody>
      </p:sp>
    </p:spTree>
    <p:extLst>
      <p:ext uri="{BB962C8B-B14F-4D97-AF65-F5344CB8AC3E}">
        <p14:creationId xmlns:p14="http://schemas.microsoft.com/office/powerpoint/2010/main" val="1400002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86C2A-0538-430A-D8FA-A1EB0FA67036}"/>
              </a:ext>
            </a:extLst>
          </p:cNvPr>
          <p:cNvSpPr>
            <a:spLocks noGrp="1"/>
          </p:cNvSpPr>
          <p:nvPr>
            <p:ph type="title"/>
          </p:nvPr>
        </p:nvSpPr>
        <p:spPr/>
        <p:txBody>
          <a:bodyPr/>
          <a:lstStyle/>
          <a:p>
            <a:r>
              <a:rPr lang="en-US" b="1" dirty="0">
                <a:solidFill>
                  <a:srgbClr val="FF0000"/>
                </a:solidFill>
                <a:latin typeface="+mn-lt"/>
              </a:rPr>
              <a:t>Causes of </a:t>
            </a:r>
            <a:r>
              <a:rPr lang="en-US" sz="4400" b="1" i="0" u="none" strike="noStrike" baseline="0" dirty="0">
                <a:solidFill>
                  <a:srgbClr val="FF0000"/>
                </a:solidFill>
                <a:latin typeface="+mn-lt"/>
              </a:rPr>
              <a:t>Acute bacterial meningitis.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053E278C-C2CD-D8C3-7D7A-3392CB16C5E9}"/>
              </a:ext>
            </a:extLst>
          </p:cNvPr>
          <p:cNvSpPr>
            <a:spLocks noGrp="1"/>
          </p:cNvSpPr>
          <p:nvPr>
            <p:ph idx="1"/>
          </p:nvPr>
        </p:nvSpPr>
        <p:spPr>
          <a:xfrm>
            <a:off x="838200" y="1002890"/>
            <a:ext cx="10515600" cy="5855109"/>
          </a:xfrm>
        </p:spPr>
        <p:txBody>
          <a:bodyPr>
            <a:normAutofit/>
          </a:bodyPr>
          <a:lstStyle/>
          <a:p>
            <a:pPr algn="l"/>
            <a:r>
              <a:rPr lang="en-US" b="0" i="0" u="none" strike="noStrike" baseline="0" dirty="0"/>
              <a:t>Neonates—Group B streptococci, </a:t>
            </a:r>
            <a:r>
              <a:rPr lang="en-US" b="0" i="1" u="none" strike="noStrike" baseline="0" dirty="0"/>
              <a:t>E. coli, L. monocytogenes.</a:t>
            </a:r>
          </a:p>
          <a:p>
            <a:pPr algn="l"/>
            <a:r>
              <a:rPr lang="en-US" b="0" i="0" u="none" strike="noStrike" baseline="0" dirty="0"/>
              <a:t>Children &gt;3 months—</a:t>
            </a:r>
            <a:r>
              <a:rPr lang="en-US" b="0" i="1" u="none" strike="noStrike" baseline="0" dirty="0"/>
              <a:t>Neisseria meningitidis, S. pneumoniae, H. influenzae.</a:t>
            </a:r>
          </a:p>
          <a:p>
            <a:pPr algn="l"/>
            <a:r>
              <a:rPr lang="en-US" b="0" i="0" u="none" strike="noStrike" baseline="0" dirty="0"/>
              <a:t>Adults (ages 18 to 50)—</a:t>
            </a:r>
            <a:r>
              <a:rPr lang="en-US" b="0" i="1" u="none" strike="noStrike" baseline="0" dirty="0"/>
              <a:t>S. pneumoniae, N. meningitidis, H. influenzae.</a:t>
            </a:r>
          </a:p>
          <a:p>
            <a:pPr algn="l"/>
            <a:r>
              <a:rPr lang="en-US" b="0" i="0" u="none" strike="noStrike" baseline="0" dirty="0"/>
              <a:t>Elderly (&gt;50)—</a:t>
            </a:r>
            <a:r>
              <a:rPr lang="en-US" b="0" i="1" u="none" strike="noStrike" baseline="0" dirty="0"/>
              <a:t>S. pneumoniae, </a:t>
            </a:r>
            <a:r>
              <a:rPr lang="en-US" b="0" i="0" u="none" strike="noStrike" baseline="0" dirty="0"/>
              <a:t>N. meningitidis, </a:t>
            </a:r>
            <a:r>
              <a:rPr lang="en-US" b="0" i="1" u="none" strike="noStrike" baseline="0" dirty="0"/>
              <a:t>L. monocytogenes, gram negative bacilli.</a:t>
            </a:r>
          </a:p>
          <a:p>
            <a:pPr algn="l"/>
            <a:r>
              <a:rPr lang="en-US" b="0" i="0" u="none" strike="noStrike" baseline="0" dirty="0"/>
              <a:t>Immunocompromised—</a:t>
            </a:r>
            <a:r>
              <a:rPr lang="en-US" b="0" i="1" u="none" strike="noStrike" baseline="0" dirty="0"/>
              <a:t>L. monocytogenes, </a:t>
            </a:r>
            <a:r>
              <a:rPr lang="en-US" b="0" i="0" u="none" strike="noStrike" baseline="0" dirty="0"/>
              <a:t>gram-negative bacilli, </a:t>
            </a:r>
            <a:r>
              <a:rPr lang="en-US" b="0" i="1" u="none" strike="noStrike" baseline="0" dirty="0"/>
              <a:t>S. pneumoniae.</a:t>
            </a:r>
          </a:p>
          <a:p>
            <a:pPr algn="l"/>
            <a:r>
              <a:rPr lang="en-US" b="0" i="0" u="none" strike="noStrike" baseline="0" dirty="0"/>
              <a:t>Acute bacterial meningitis is a medical emergency requiring prompt recognition and antibiotic therapy. It is frequently fatal, even with appropriate treatment.</a:t>
            </a:r>
            <a:endParaRPr lang="en-US" dirty="0"/>
          </a:p>
          <a:p>
            <a:pPr algn="l"/>
            <a:endParaRPr lang="en-US" sz="1800" b="0" i="1" u="none" strike="noStrike" baseline="0" dirty="0">
              <a:latin typeface="font0000000029b3e93d"/>
            </a:endParaRPr>
          </a:p>
        </p:txBody>
      </p:sp>
    </p:spTree>
    <p:extLst>
      <p:ext uri="{BB962C8B-B14F-4D97-AF65-F5344CB8AC3E}">
        <p14:creationId xmlns:p14="http://schemas.microsoft.com/office/powerpoint/2010/main" val="4231830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99931-A752-6EB7-ED43-C2805079F493}"/>
              </a:ext>
            </a:extLst>
          </p:cNvPr>
          <p:cNvSpPr>
            <a:spLocks noGrp="1"/>
          </p:cNvSpPr>
          <p:nvPr>
            <p:ph type="title"/>
          </p:nvPr>
        </p:nvSpPr>
        <p:spPr/>
        <p:txBody>
          <a:bodyPr/>
          <a:lstStyle/>
          <a:p>
            <a:r>
              <a:rPr lang="en-US" sz="4400" b="1" i="0" u="none" strike="noStrike" baseline="0" dirty="0">
                <a:solidFill>
                  <a:srgbClr val="FF0000"/>
                </a:solidFill>
                <a:latin typeface="+mn-lt"/>
              </a:rPr>
              <a:t>Complications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81CE1A25-455B-E065-5247-F28DA89CDD84}"/>
              </a:ext>
            </a:extLst>
          </p:cNvPr>
          <p:cNvSpPr>
            <a:spLocks noGrp="1"/>
          </p:cNvSpPr>
          <p:nvPr>
            <p:ph idx="1"/>
          </p:nvPr>
        </p:nvSpPr>
        <p:spPr>
          <a:xfrm>
            <a:off x="838200" y="1248697"/>
            <a:ext cx="10515600" cy="4928266"/>
          </a:xfrm>
        </p:spPr>
        <p:txBody>
          <a:bodyPr>
            <a:normAutofit/>
          </a:bodyPr>
          <a:lstStyle/>
          <a:p>
            <a:pPr marL="0" indent="0" algn="l">
              <a:buNone/>
            </a:pPr>
            <a:r>
              <a:rPr lang="en-US" sz="2800" b="0" i="0" u="none" strike="noStrike" baseline="0" dirty="0"/>
              <a:t>1. </a:t>
            </a:r>
            <a:r>
              <a:rPr lang="en-US" dirty="0"/>
              <a:t>A</a:t>
            </a:r>
            <a:r>
              <a:rPr lang="en-US" sz="2800" b="0" i="0" u="none" strike="noStrike" baseline="0" dirty="0"/>
              <a:t>cute complications:</a:t>
            </a:r>
          </a:p>
          <a:p>
            <a:pPr algn="l"/>
            <a:r>
              <a:rPr lang="en-US" sz="2800" b="0" i="0" u="none" strike="noStrike" baseline="0" dirty="0"/>
              <a:t>Seizures, coma, brain abscess, subdural empyema, DIC, respiratory arrest. </a:t>
            </a:r>
            <a:endParaRPr lang="en-US" dirty="0"/>
          </a:p>
          <a:p>
            <a:pPr marL="0" indent="0" algn="l">
              <a:buNone/>
            </a:pPr>
            <a:r>
              <a:rPr lang="en-US" sz="2800" b="0" i="0" u="none" strike="noStrike" baseline="0" dirty="0"/>
              <a:t>2. Permanent sequelae </a:t>
            </a:r>
            <a:r>
              <a:rPr lang="en-US" dirty="0"/>
              <a:t>:</a:t>
            </a:r>
            <a:endParaRPr lang="en-US" sz="2800" b="0" i="0" u="none" strike="noStrike" baseline="0" dirty="0"/>
          </a:p>
          <a:p>
            <a:pPr algn="l"/>
            <a:r>
              <a:rPr lang="en-US" dirty="0"/>
              <a:t>D</a:t>
            </a:r>
            <a:r>
              <a:rPr lang="en-US" sz="2800" b="0" i="0" u="none" strike="noStrike" baseline="0" dirty="0"/>
              <a:t>eafness, brain damage, </a:t>
            </a:r>
            <a:r>
              <a:rPr lang="en-US" dirty="0"/>
              <a:t>and </a:t>
            </a:r>
            <a:r>
              <a:rPr lang="en-US" sz="2800" b="0" i="0" u="none" strike="noStrike" baseline="0" dirty="0"/>
              <a:t>hydrocephalus in children and increased ICP in adults.</a:t>
            </a:r>
          </a:p>
          <a:p>
            <a:endParaRPr lang="en-US" dirty="0"/>
          </a:p>
        </p:txBody>
      </p:sp>
    </p:spTree>
    <p:extLst>
      <p:ext uri="{BB962C8B-B14F-4D97-AF65-F5344CB8AC3E}">
        <p14:creationId xmlns:p14="http://schemas.microsoft.com/office/powerpoint/2010/main" val="406822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B4976-119D-FFBB-8307-564DCA0CE82E}"/>
              </a:ext>
            </a:extLst>
          </p:cNvPr>
          <p:cNvSpPr>
            <a:spLocks noGrp="1"/>
          </p:cNvSpPr>
          <p:nvPr>
            <p:ph type="title"/>
          </p:nvPr>
        </p:nvSpPr>
        <p:spPr/>
        <p:txBody>
          <a:bodyPr/>
          <a:lstStyle/>
          <a:p>
            <a:r>
              <a:rPr lang="en-US" sz="4400" b="1" i="0" u="none" strike="noStrike" baseline="0" dirty="0">
                <a:solidFill>
                  <a:srgbClr val="FF0000"/>
                </a:solidFill>
                <a:latin typeface="+mn-lt"/>
              </a:rPr>
              <a:t>Aseptic meningitis</a:t>
            </a:r>
            <a:br>
              <a:rPr lang="en-US" sz="4400" b="0" i="0" u="none" strike="noStrike" baseline="0" dirty="0">
                <a:latin typeface="font0000000029b3e93d"/>
              </a:rPr>
            </a:br>
            <a:endParaRPr lang="en-US" dirty="0"/>
          </a:p>
        </p:txBody>
      </p:sp>
      <p:sp>
        <p:nvSpPr>
          <p:cNvPr id="3" name="Content Placeholder 2">
            <a:extLst>
              <a:ext uri="{FF2B5EF4-FFF2-40B4-BE49-F238E27FC236}">
                <a16:creationId xmlns:a16="http://schemas.microsoft.com/office/drawing/2014/main" id="{2B7145B4-3B16-6B1E-07D8-647D542DF2D7}"/>
              </a:ext>
            </a:extLst>
          </p:cNvPr>
          <p:cNvSpPr>
            <a:spLocks noGrp="1"/>
          </p:cNvSpPr>
          <p:nvPr>
            <p:ph idx="1"/>
          </p:nvPr>
        </p:nvSpPr>
        <p:spPr>
          <a:xfrm>
            <a:off x="838200" y="1120877"/>
            <a:ext cx="10515600" cy="5056086"/>
          </a:xfrm>
        </p:spPr>
        <p:txBody>
          <a:bodyPr>
            <a:normAutofit/>
          </a:bodyPr>
          <a:lstStyle/>
          <a:p>
            <a:r>
              <a:rPr lang="en-US" sz="2800" b="0" i="0" u="none" strike="noStrike" baseline="0" dirty="0"/>
              <a:t>Aseptic meningitis is mostly caused by a variety of nonbacterial pathogens, frequently viruses such as enterovirus and herpes simplex virus (HSV). It can also be caused by certain bacteria, parasites, and fungi.</a:t>
            </a:r>
          </a:p>
          <a:p>
            <a:r>
              <a:rPr lang="en-US" sz="2800" b="0" i="0" u="none" strike="noStrike" baseline="0" dirty="0"/>
              <a:t>It may be difficult to distinguish it clinically from acute bacterial meningitis. If there is uncertainty in diagnosis, treat for acute bacterial meningitis.</a:t>
            </a:r>
          </a:p>
          <a:p>
            <a:r>
              <a:rPr lang="en-US" sz="2800" b="0" i="0" u="none" strike="noStrike" baseline="0" dirty="0"/>
              <a:t>It is associated with a better prognosis than acute bacterial meningitis</a:t>
            </a:r>
          </a:p>
          <a:p>
            <a:endParaRPr lang="en-US" dirty="0"/>
          </a:p>
        </p:txBody>
      </p:sp>
    </p:spTree>
    <p:extLst>
      <p:ext uri="{BB962C8B-B14F-4D97-AF65-F5344CB8AC3E}">
        <p14:creationId xmlns:p14="http://schemas.microsoft.com/office/powerpoint/2010/main" val="333447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842BF-EC78-0590-3A8D-7CF81A7BCAF3}"/>
              </a:ext>
            </a:extLst>
          </p:cNvPr>
          <p:cNvSpPr>
            <a:spLocks noGrp="1"/>
          </p:cNvSpPr>
          <p:nvPr>
            <p:ph type="title"/>
          </p:nvPr>
        </p:nvSpPr>
        <p:spPr/>
        <p:txBody>
          <a:bodyPr/>
          <a:lstStyle/>
          <a:p>
            <a:r>
              <a:rPr lang="en-US" sz="4400" b="1" i="0" u="none" strike="noStrike" baseline="0" dirty="0">
                <a:solidFill>
                  <a:srgbClr val="FF0000"/>
                </a:solidFill>
                <a:latin typeface="+mn-lt"/>
              </a:rPr>
              <a:t>Clinical Features (Symptoms)</a:t>
            </a:r>
            <a:endParaRPr lang="en-US" b="1" dirty="0">
              <a:solidFill>
                <a:srgbClr val="FF0000"/>
              </a:solidFill>
              <a:latin typeface="+mn-lt"/>
            </a:endParaRPr>
          </a:p>
        </p:txBody>
      </p:sp>
      <p:sp>
        <p:nvSpPr>
          <p:cNvPr id="3" name="Content Placeholder 2">
            <a:extLst>
              <a:ext uri="{FF2B5EF4-FFF2-40B4-BE49-F238E27FC236}">
                <a16:creationId xmlns:a16="http://schemas.microsoft.com/office/drawing/2014/main" id="{BF1BBE1E-4C38-1BF7-995D-F5F763D74112}"/>
              </a:ext>
            </a:extLst>
          </p:cNvPr>
          <p:cNvSpPr>
            <a:spLocks noGrp="1"/>
          </p:cNvSpPr>
          <p:nvPr>
            <p:ph idx="1"/>
          </p:nvPr>
        </p:nvSpPr>
        <p:spPr>
          <a:xfrm>
            <a:off x="838200" y="1514168"/>
            <a:ext cx="10515600" cy="4662795"/>
          </a:xfrm>
        </p:spPr>
        <p:txBody>
          <a:bodyPr>
            <a:normAutofit/>
          </a:bodyPr>
          <a:lstStyle/>
          <a:p>
            <a:pPr marL="0" indent="0" algn="l">
              <a:buNone/>
            </a:pPr>
            <a:r>
              <a:rPr lang="en-US" sz="2800" b="0" i="0" u="none" strike="noStrike" baseline="0" dirty="0"/>
              <a:t> (any of the following may be present)</a:t>
            </a:r>
          </a:p>
          <a:p>
            <a:r>
              <a:rPr lang="en-US" sz="2800" b="0" i="0" u="none" strike="noStrike" baseline="0" dirty="0"/>
              <a:t>Headache (may be more severe when lying down)</a:t>
            </a:r>
          </a:p>
          <a:p>
            <a:r>
              <a:rPr lang="en-US" sz="2800" b="0" i="0" u="none" strike="noStrike" baseline="0" dirty="0"/>
              <a:t>Fevers</a:t>
            </a:r>
          </a:p>
          <a:p>
            <a:r>
              <a:rPr lang="en-US" sz="2800" b="0" i="0" u="none" strike="noStrike" baseline="0" dirty="0"/>
              <a:t>Nausea and vomiting</a:t>
            </a:r>
          </a:p>
          <a:p>
            <a:r>
              <a:rPr lang="en-US" sz="2800" b="0" i="0" u="none" strike="noStrike" baseline="0" dirty="0"/>
              <a:t>Stiff, painful neck</a:t>
            </a:r>
          </a:p>
          <a:p>
            <a:r>
              <a:rPr lang="en-US" sz="2800" b="0" i="0" u="none" strike="noStrike" baseline="0" dirty="0"/>
              <a:t>Malaise</a:t>
            </a:r>
          </a:p>
          <a:p>
            <a:r>
              <a:rPr lang="en-US" sz="2800" b="0" i="0" u="none" strike="noStrike" baseline="0" dirty="0"/>
              <a:t>Photophobia</a:t>
            </a:r>
          </a:p>
          <a:p>
            <a:r>
              <a:rPr lang="en-US" sz="2800" b="0" i="0" u="none" strike="noStrike" baseline="0" dirty="0"/>
              <a:t>Alteration in mental status (confusion, lethargy, even coma)</a:t>
            </a:r>
          </a:p>
          <a:p>
            <a:endParaRPr lang="en-US" dirty="0"/>
          </a:p>
        </p:txBody>
      </p:sp>
    </p:spTree>
    <p:extLst>
      <p:ext uri="{BB962C8B-B14F-4D97-AF65-F5344CB8AC3E}">
        <p14:creationId xmlns:p14="http://schemas.microsoft.com/office/powerpoint/2010/main" val="528674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5B1D9-98CD-7523-F469-F6A1C21F50EA}"/>
              </a:ext>
            </a:extLst>
          </p:cNvPr>
          <p:cNvSpPr>
            <a:spLocks noGrp="1"/>
          </p:cNvSpPr>
          <p:nvPr>
            <p:ph type="title"/>
          </p:nvPr>
        </p:nvSpPr>
        <p:spPr/>
        <p:txBody>
          <a:bodyPr/>
          <a:lstStyle/>
          <a:p>
            <a:r>
              <a:rPr lang="en-US" sz="4400" b="1" i="0" u="none" strike="noStrike" baseline="0" dirty="0">
                <a:solidFill>
                  <a:srgbClr val="FF0000"/>
                </a:solidFill>
                <a:latin typeface="+mn-lt"/>
              </a:rPr>
              <a:t>Clinical Features(Signs )</a:t>
            </a:r>
            <a:endParaRPr lang="en-US" b="1" dirty="0">
              <a:solidFill>
                <a:srgbClr val="FF0000"/>
              </a:solidFill>
              <a:latin typeface="+mn-lt"/>
            </a:endParaRPr>
          </a:p>
        </p:txBody>
      </p:sp>
      <p:sp>
        <p:nvSpPr>
          <p:cNvPr id="3" name="Content Placeholder 2">
            <a:extLst>
              <a:ext uri="{FF2B5EF4-FFF2-40B4-BE49-F238E27FC236}">
                <a16:creationId xmlns:a16="http://schemas.microsoft.com/office/drawing/2014/main" id="{5D389CB8-CD8B-3F5E-CC8A-0E3EF67B38EC}"/>
              </a:ext>
            </a:extLst>
          </p:cNvPr>
          <p:cNvSpPr>
            <a:spLocks noGrp="1"/>
          </p:cNvSpPr>
          <p:nvPr>
            <p:ph idx="1"/>
          </p:nvPr>
        </p:nvSpPr>
        <p:spPr>
          <a:xfrm>
            <a:off x="838200" y="1690688"/>
            <a:ext cx="10515600" cy="4486275"/>
          </a:xfrm>
        </p:spPr>
        <p:txBody>
          <a:bodyPr/>
          <a:lstStyle/>
          <a:p>
            <a:pPr marL="0" indent="0" algn="l">
              <a:buNone/>
            </a:pPr>
            <a:r>
              <a:rPr lang="en-US" sz="2800" b="0" i="0" u="none" strike="noStrike" baseline="0" dirty="0"/>
              <a:t>(any of the following may be present)</a:t>
            </a:r>
          </a:p>
          <a:p>
            <a:r>
              <a:rPr lang="en-US" sz="2800" b="0" i="0" u="none" strike="noStrike" baseline="0" dirty="0"/>
              <a:t>Nuchal rigidity:  stiff neck, with resistance to flexion of spine (may be absent)</a:t>
            </a:r>
          </a:p>
          <a:p>
            <a:r>
              <a:rPr lang="en-US" sz="2800" b="0" i="0" u="none" strike="noStrike" baseline="0" dirty="0"/>
              <a:t>Rashes: Maculopapular rash with petechiae—purpura is classic for </a:t>
            </a:r>
            <a:r>
              <a:rPr lang="en-US" sz="2800" b="0" i="1" u="none" strike="noStrike" baseline="0" dirty="0"/>
              <a:t>N. meningitidis.</a:t>
            </a:r>
            <a:r>
              <a:rPr lang="en-US" i="1" dirty="0"/>
              <a:t> </a:t>
            </a:r>
            <a:r>
              <a:rPr lang="en-US" sz="2800" b="0" i="0" u="none" strike="noStrike" baseline="0" dirty="0"/>
              <a:t>Vesicular lesions in varicella or HSV</a:t>
            </a:r>
          </a:p>
          <a:p>
            <a:r>
              <a:rPr lang="en-US" sz="2800" b="0" i="0" u="none" strike="noStrike" baseline="0" dirty="0"/>
              <a:t>Increased ICP and its manifestations—for example, papilledema, seizures</a:t>
            </a:r>
          </a:p>
          <a:p>
            <a:pPr marL="0" indent="0" algn="l">
              <a:buNone/>
            </a:pPr>
            <a:endParaRPr lang="en-US" sz="2800" b="0" i="0" u="none" strike="noStrike" baseline="0" dirty="0">
              <a:latin typeface="font0000000029b3e93d"/>
            </a:endParaRPr>
          </a:p>
          <a:p>
            <a:endParaRPr lang="en-US" dirty="0"/>
          </a:p>
        </p:txBody>
      </p:sp>
    </p:spTree>
    <p:extLst>
      <p:ext uri="{BB962C8B-B14F-4D97-AF65-F5344CB8AC3E}">
        <p14:creationId xmlns:p14="http://schemas.microsoft.com/office/powerpoint/2010/main" val="666903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185</TotalTime>
  <Words>1717</Words>
  <Application>Microsoft Office PowerPoint</Application>
  <PresentationFormat>Widescreen</PresentationFormat>
  <Paragraphs>130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Aptos</vt:lpstr>
      <vt:lpstr>Aptos Display</vt:lpstr>
      <vt:lpstr>Arial</vt:lpstr>
      <vt:lpstr>font0000000029b3e93d</vt:lpstr>
      <vt:lpstr>Office Theme</vt:lpstr>
      <vt:lpstr>Meningitis and encephalitis </vt:lpstr>
      <vt:lpstr>General Characteristics </vt:lpstr>
      <vt:lpstr>Pathophysiology </vt:lpstr>
      <vt:lpstr>Classification </vt:lpstr>
      <vt:lpstr>Causes of Acute bacterial meningitis. </vt:lpstr>
      <vt:lpstr>Complications </vt:lpstr>
      <vt:lpstr>Aseptic meningitis </vt:lpstr>
      <vt:lpstr>Clinical Features (Symptoms)</vt:lpstr>
      <vt:lpstr>Clinical Features(Signs )</vt:lpstr>
      <vt:lpstr>Clinical features (meningeal signs)</vt:lpstr>
      <vt:lpstr>Diagnosis </vt:lpstr>
      <vt:lpstr>Diagnosis</vt:lpstr>
      <vt:lpstr>Diagnosis</vt:lpstr>
      <vt:lpstr>Treatment </vt:lpstr>
      <vt:lpstr>Treatment </vt:lpstr>
      <vt:lpstr>Age or Risk Factor Likely Etiology Empiric Treatment </vt:lpstr>
      <vt:lpstr>Vaccination and Prophylaxis </vt:lpstr>
      <vt:lpstr>General Characteristics </vt:lpstr>
      <vt:lpstr>Causes </vt:lpstr>
      <vt:lpstr>Causes </vt:lpstr>
      <vt:lpstr>Risk factors </vt:lpstr>
      <vt:lpstr>Clinical Features </vt:lpstr>
      <vt:lpstr>Diagnosis </vt:lpstr>
      <vt:lpstr>Diagnosis</vt:lpstr>
      <vt:lpstr>Treatment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israa omer</dc:creator>
  <cp:lastModifiedBy>israa omer</cp:lastModifiedBy>
  <cp:revision>3</cp:revision>
  <dcterms:created xsi:type="dcterms:W3CDTF">2024-09-07T09:52:23Z</dcterms:created>
  <dcterms:modified xsi:type="dcterms:W3CDTF">2024-09-07T16:05:24Z</dcterms:modified>
</cp:coreProperties>
</file>