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6" r:id="rId5"/>
    <p:sldId id="261" r:id="rId6"/>
    <p:sldId id="267" r:id="rId7"/>
    <p:sldId id="262" r:id="rId8"/>
    <p:sldId id="268" r:id="rId9"/>
    <p:sldId id="263" r:id="rId10"/>
    <p:sldId id="269" r:id="rId11"/>
    <p:sldId id="260" r:id="rId12"/>
    <p:sldId id="259" r:id="rId13"/>
    <p:sldId id="270" r:id="rId14"/>
    <p:sldId id="264" r:id="rId15"/>
    <p:sldId id="271" r:id="rId16"/>
    <p:sldId id="265"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snapToGrid="0">
      <p:cViewPr>
        <p:scale>
          <a:sx n="67" d="100"/>
          <a:sy n="67" d="100"/>
        </p:scale>
        <p:origin x="64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8B481-F943-D682-F2A2-37F2CA71B7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4E6DBA-74F4-540C-C0F9-3E0814F768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B253D8-B899-0979-0BE4-CEF05F1045C2}"/>
              </a:ext>
            </a:extLst>
          </p:cNvPr>
          <p:cNvSpPr>
            <a:spLocks noGrp="1"/>
          </p:cNvSpPr>
          <p:nvPr>
            <p:ph type="dt" sz="half" idx="10"/>
          </p:nvPr>
        </p:nvSpPr>
        <p:spPr/>
        <p:txBody>
          <a:bodyPr/>
          <a:lstStyle/>
          <a:p>
            <a:fld id="{5B6124C1-3CD3-43FE-85C3-D13F1594D86F}" type="datetimeFigureOut">
              <a:rPr lang="en-US" smtClean="0"/>
              <a:t>10/11/2023</a:t>
            </a:fld>
            <a:endParaRPr lang="en-US"/>
          </a:p>
        </p:txBody>
      </p:sp>
      <p:sp>
        <p:nvSpPr>
          <p:cNvPr id="5" name="Footer Placeholder 4">
            <a:extLst>
              <a:ext uri="{FF2B5EF4-FFF2-40B4-BE49-F238E27FC236}">
                <a16:creationId xmlns:a16="http://schemas.microsoft.com/office/drawing/2014/main" id="{B5D23EFE-E63C-FB90-4B33-950AF0BE98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48E9F8-E989-1027-F38E-B05755DCBE2C}"/>
              </a:ext>
            </a:extLst>
          </p:cNvPr>
          <p:cNvSpPr>
            <a:spLocks noGrp="1"/>
          </p:cNvSpPr>
          <p:nvPr>
            <p:ph type="sldNum" sz="quarter" idx="12"/>
          </p:nvPr>
        </p:nvSpPr>
        <p:spPr/>
        <p:txBody>
          <a:bodyPr/>
          <a:lstStyle/>
          <a:p>
            <a:fld id="{51517408-8B42-4A75-84F9-AB4A768AE643}" type="slidenum">
              <a:rPr lang="en-US" smtClean="0"/>
              <a:t>‹#›</a:t>
            </a:fld>
            <a:endParaRPr lang="en-US"/>
          </a:p>
        </p:txBody>
      </p:sp>
    </p:spTree>
    <p:extLst>
      <p:ext uri="{BB962C8B-B14F-4D97-AF65-F5344CB8AC3E}">
        <p14:creationId xmlns:p14="http://schemas.microsoft.com/office/powerpoint/2010/main" val="443728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CB24C-D7F7-979C-7044-EA75E4066A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A190F4-423E-7A07-557B-8C575DC386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7FA0FD-FD75-597A-F4D8-B6E1EB0B9DE6}"/>
              </a:ext>
            </a:extLst>
          </p:cNvPr>
          <p:cNvSpPr>
            <a:spLocks noGrp="1"/>
          </p:cNvSpPr>
          <p:nvPr>
            <p:ph type="dt" sz="half" idx="10"/>
          </p:nvPr>
        </p:nvSpPr>
        <p:spPr/>
        <p:txBody>
          <a:bodyPr/>
          <a:lstStyle/>
          <a:p>
            <a:fld id="{5B6124C1-3CD3-43FE-85C3-D13F1594D86F}" type="datetimeFigureOut">
              <a:rPr lang="en-US" smtClean="0"/>
              <a:t>10/11/2023</a:t>
            </a:fld>
            <a:endParaRPr lang="en-US"/>
          </a:p>
        </p:txBody>
      </p:sp>
      <p:sp>
        <p:nvSpPr>
          <p:cNvPr id="5" name="Footer Placeholder 4">
            <a:extLst>
              <a:ext uri="{FF2B5EF4-FFF2-40B4-BE49-F238E27FC236}">
                <a16:creationId xmlns:a16="http://schemas.microsoft.com/office/drawing/2014/main" id="{B9D97B68-C964-4778-2A4C-9E6B1ADF26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00F518-EBD4-B483-CAF2-196ACED36B41}"/>
              </a:ext>
            </a:extLst>
          </p:cNvPr>
          <p:cNvSpPr>
            <a:spLocks noGrp="1"/>
          </p:cNvSpPr>
          <p:nvPr>
            <p:ph type="sldNum" sz="quarter" idx="12"/>
          </p:nvPr>
        </p:nvSpPr>
        <p:spPr/>
        <p:txBody>
          <a:bodyPr/>
          <a:lstStyle/>
          <a:p>
            <a:fld id="{51517408-8B42-4A75-84F9-AB4A768AE643}" type="slidenum">
              <a:rPr lang="en-US" smtClean="0"/>
              <a:t>‹#›</a:t>
            </a:fld>
            <a:endParaRPr lang="en-US"/>
          </a:p>
        </p:txBody>
      </p:sp>
    </p:spTree>
    <p:extLst>
      <p:ext uri="{BB962C8B-B14F-4D97-AF65-F5344CB8AC3E}">
        <p14:creationId xmlns:p14="http://schemas.microsoft.com/office/powerpoint/2010/main" val="2483344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E3AC22-2F64-7E76-5798-B165F6ABD3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18522D-7ED1-A9D4-F40E-2052363DDB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734AF0-0F57-E318-4551-D74C0793C0BD}"/>
              </a:ext>
            </a:extLst>
          </p:cNvPr>
          <p:cNvSpPr>
            <a:spLocks noGrp="1"/>
          </p:cNvSpPr>
          <p:nvPr>
            <p:ph type="dt" sz="half" idx="10"/>
          </p:nvPr>
        </p:nvSpPr>
        <p:spPr/>
        <p:txBody>
          <a:bodyPr/>
          <a:lstStyle/>
          <a:p>
            <a:fld id="{5B6124C1-3CD3-43FE-85C3-D13F1594D86F}" type="datetimeFigureOut">
              <a:rPr lang="en-US" smtClean="0"/>
              <a:t>10/11/2023</a:t>
            </a:fld>
            <a:endParaRPr lang="en-US"/>
          </a:p>
        </p:txBody>
      </p:sp>
      <p:sp>
        <p:nvSpPr>
          <p:cNvPr id="5" name="Footer Placeholder 4">
            <a:extLst>
              <a:ext uri="{FF2B5EF4-FFF2-40B4-BE49-F238E27FC236}">
                <a16:creationId xmlns:a16="http://schemas.microsoft.com/office/drawing/2014/main" id="{BBC8289A-07E4-9337-184F-C538D56E6A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1CCB11-F7EE-D313-F33E-98C552F9B3AF}"/>
              </a:ext>
            </a:extLst>
          </p:cNvPr>
          <p:cNvSpPr>
            <a:spLocks noGrp="1"/>
          </p:cNvSpPr>
          <p:nvPr>
            <p:ph type="sldNum" sz="quarter" idx="12"/>
          </p:nvPr>
        </p:nvSpPr>
        <p:spPr/>
        <p:txBody>
          <a:bodyPr/>
          <a:lstStyle/>
          <a:p>
            <a:fld id="{51517408-8B42-4A75-84F9-AB4A768AE643}" type="slidenum">
              <a:rPr lang="en-US" smtClean="0"/>
              <a:t>‹#›</a:t>
            </a:fld>
            <a:endParaRPr lang="en-US"/>
          </a:p>
        </p:txBody>
      </p:sp>
    </p:spTree>
    <p:extLst>
      <p:ext uri="{BB962C8B-B14F-4D97-AF65-F5344CB8AC3E}">
        <p14:creationId xmlns:p14="http://schemas.microsoft.com/office/powerpoint/2010/main" val="1644787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87027-EC51-D97A-39A4-AA777F6A9C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462B2B-B1B9-5084-4154-24C87561AC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689101-399E-F6CD-5973-65C8F55B5B36}"/>
              </a:ext>
            </a:extLst>
          </p:cNvPr>
          <p:cNvSpPr>
            <a:spLocks noGrp="1"/>
          </p:cNvSpPr>
          <p:nvPr>
            <p:ph type="dt" sz="half" idx="10"/>
          </p:nvPr>
        </p:nvSpPr>
        <p:spPr/>
        <p:txBody>
          <a:bodyPr/>
          <a:lstStyle/>
          <a:p>
            <a:fld id="{5B6124C1-3CD3-43FE-85C3-D13F1594D86F}" type="datetimeFigureOut">
              <a:rPr lang="en-US" smtClean="0"/>
              <a:t>10/11/2023</a:t>
            </a:fld>
            <a:endParaRPr lang="en-US"/>
          </a:p>
        </p:txBody>
      </p:sp>
      <p:sp>
        <p:nvSpPr>
          <p:cNvPr id="5" name="Footer Placeholder 4">
            <a:extLst>
              <a:ext uri="{FF2B5EF4-FFF2-40B4-BE49-F238E27FC236}">
                <a16:creationId xmlns:a16="http://schemas.microsoft.com/office/drawing/2014/main" id="{432806F8-0015-82C1-B5D6-74A1567415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1AB0B5-8456-131F-555C-BE8B58250D39}"/>
              </a:ext>
            </a:extLst>
          </p:cNvPr>
          <p:cNvSpPr>
            <a:spLocks noGrp="1"/>
          </p:cNvSpPr>
          <p:nvPr>
            <p:ph type="sldNum" sz="quarter" idx="12"/>
          </p:nvPr>
        </p:nvSpPr>
        <p:spPr/>
        <p:txBody>
          <a:bodyPr/>
          <a:lstStyle/>
          <a:p>
            <a:fld id="{51517408-8B42-4A75-84F9-AB4A768AE643}" type="slidenum">
              <a:rPr lang="en-US" smtClean="0"/>
              <a:t>‹#›</a:t>
            </a:fld>
            <a:endParaRPr lang="en-US"/>
          </a:p>
        </p:txBody>
      </p:sp>
    </p:spTree>
    <p:extLst>
      <p:ext uri="{BB962C8B-B14F-4D97-AF65-F5344CB8AC3E}">
        <p14:creationId xmlns:p14="http://schemas.microsoft.com/office/powerpoint/2010/main" val="1224092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75F26-3FF2-A686-AB7B-7965D6CE21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8F51FB-D8D3-146B-BF4E-5ED0DA7492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F729EB-7EC8-18B5-C99E-087AD08AFE2D}"/>
              </a:ext>
            </a:extLst>
          </p:cNvPr>
          <p:cNvSpPr>
            <a:spLocks noGrp="1"/>
          </p:cNvSpPr>
          <p:nvPr>
            <p:ph type="dt" sz="half" idx="10"/>
          </p:nvPr>
        </p:nvSpPr>
        <p:spPr/>
        <p:txBody>
          <a:bodyPr/>
          <a:lstStyle/>
          <a:p>
            <a:fld id="{5B6124C1-3CD3-43FE-85C3-D13F1594D86F}" type="datetimeFigureOut">
              <a:rPr lang="en-US" smtClean="0"/>
              <a:t>10/11/2023</a:t>
            </a:fld>
            <a:endParaRPr lang="en-US"/>
          </a:p>
        </p:txBody>
      </p:sp>
      <p:sp>
        <p:nvSpPr>
          <p:cNvPr id="5" name="Footer Placeholder 4">
            <a:extLst>
              <a:ext uri="{FF2B5EF4-FFF2-40B4-BE49-F238E27FC236}">
                <a16:creationId xmlns:a16="http://schemas.microsoft.com/office/drawing/2014/main" id="{97668677-7FDB-ACCC-7D54-2127AF6DAB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372B60-2602-B310-8653-04C95900597E}"/>
              </a:ext>
            </a:extLst>
          </p:cNvPr>
          <p:cNvSpPr>
            <a:spLocks noGrp="1"/>
          </p:cNvSpPr>
          <p:nvPr>
            <p:ph type="sldNum" sz="quarter" idx="12"/>
          </p:nvPr>
        </p:nvSpPr>
        <p:spPr/>
        <p:txBody>
          <a:bodyPr/>
          <a:lstStyle/>
          <a:p>
            <a:fld id="{51517408-8B42-4A75-84F9-AB4A768AE643}" type="slidenum">
              <a:rPr lang="en-US" smtClean="0"/>
              <a:t>‹#›</a:t>
            </a:fld>
            <a:endParaRPr lang="en-US"/>
          </a:p>
        </p:txBody>
      </p:sp>
    </p:spTree>
    <p:extLst>
      <p:ext uri="{BB962C8B-B14F-4D97-AF65-F5344CB8AC3E}">
        <p14:creationId xmlns:p14="http://schemas.microsoft.com/office/powerpoint/2010/main" val="3636502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0CAE3-FAAB-BD10-E9E3-8000B76E45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BC6AE2-D3D4-69E2-FF4D-C324B84CB8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165D78-06EC-6937-A2C0-89BC899FEE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ACEA4D-3E78-B78E-3F69-84BB10C99B67}"/>
              </a:ext>
            </a:extLst>
          </p:cNvPr>
          <p:cNvSpPr>
            <a:spLocks noGrp="1"/>
          </p:cNvSpPr>
          <p:nvPr>
            <p:ph type="dt" sz="half" idx="10"/>
          </p:nvPr>
        </p:nvSpPr>
        <p:spPr/>
        <p:txBody>
          <a:bodyPr/>
          <a:lstStyle/>
          <a:p>
            <a:fld id="{5B6124C1-3CD3-43FE-85C3-D13F1594D86F}" type="datetimeFigureOut">
              <a:rPr lang="en-US" smtClean="0"/>
              <a:t>10/11/2023</a:t>
            </a:fld>
            <a:endParaRPr lang="en-US"/>
          </a:p>
        </p:txBody>
      </p:sp>
      <p:sp>
        <p:nvSpPr>
          <p:cNvPr id="6" name="Footer Placeholder 5">
            <a:extLst>
              <a:ext uri="{FF2B5EF4-FFF2-40B4-BE49-F238E27FC236}">
                <a16:creationId xmlns:a16="http://schemas.microsoft.com/office/drawing/2014/main" id="{76848521-1D2A-11C0-ECA2-5EEF2643A1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B1002C-4B8D-733E-EECD-2370162383E8}"/>
              </a:ext>
            </a:extLst>
          </p:cNvPr>
          <p:cNvSpPr>
            <a:spLocks noGrp="1"/>
          </p:cNvSpPr>
          <p:nvPr>
            <p:ph type="sldNum" sz="quarter" idx="12"/>
          </p:nvPr>
        </p:nvSpPr>
        <p:spPr/>
        <p:txBody>
          <a:bodyPr/>
          <a:lstStyle/>
          <a:p>
            <a:fld id="{51517408-8B42-4A75-84F9-AB4A768AE643}" type="slidenum">
              <a:rPr lang="en-US" smtClean="0"/>
              <a:t>‹#›</a:t>
            </a:fld>
            <a:endParaRPr lang="en-US"/>
          </a:p>
        </p:txBody>
      </p:sp>
    </p:spTree>
    <p:extLst>
      <p:ext uri="{BB962C8B-B14F-4D97-AF65-F5344CB8AC3E}">
        <p14:creationId xmlns:p14="http://schemas.microsoft.com/office/powerpoint/2010/main" val="2768287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27CB4-EFD0-D423-005F-893AD79495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B091FC-0BAD-6C84-A00A-BC51CDDEDA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E40D6C-72B4-A147-92A2-91FED3086E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627C96-22F8-A840-31CD-EFFFB483E4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757D86-29C5-7983-5261-53AF159716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3870C4-82B7-D4A6-F425-A81E819F384F}"/>
              </a:ext>
            </a:extLst>
          </p:cNvPr>
          <p:cNvSpPr>
            <a:spLocks noGrp="1"/>
          </p:cNvSpPr>
          <p:nvPr>
            <p:ph type="dt" sz="half" idx="10"/>
          </p:nvPr>
        </p:nvSpPr>
        <p:spPr/>
        <p:txBody>
          <a:bodyPr/>
          <a:lstStyle/>
          <a:p>
            <a:fld id="{5B6124C1-3CD3-43FE-85C3-D13F1594D86F}" type="datetimeFigureOut">
              <a:rPr lang="en-US" smtClean="0"/>
              <a:t>10/11/2023</a:t>
            </a:fld>
            <a:endParaRPr lang="en-US"/>
          </a:p>
        </p:txBody>
      </p:sp>
      <p:sp>
        <p:nvSpPr>
          <p:cNvPr id="8" name="Footer Placeholder 7">
            <a:extLst>
              <a:ext uri="{FF2B5EF4-FFF2-40B4-BE49-F238E27FC236}">
                <a16:creationId xmlns:a16="http://schemas.microsoft.com/office/drawing/2014/main" id="{D4DC6CB7-A49E-84D5-D561-A4AC23EB9C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8ED252-8C54-B5F6-F810-1325B7B60100}"/>
              </a:ext>
            </a:extLst>
          </p:cNvPr>
          <p:cNvSpPr>
            <a:spLocks noGrp="1"/>
          </p:cNvSpPr>
          <p:nvPr>
            <p:ph type="sldNum" sz="quarter" idx="12"/>
          </p:nvPr>
        </p:nvSpPr>
        <p:spPr/>
        <p:txBody>
          <a:bodyPr/>
          <a:lstStyle/>
          <a:p>
            <a:fld id="{51517408-8B42-4A75-84F9-AB4A768AE643}" type="slidenum">
              <a:rPr lang="en-US" smtClean="0"/>
              <a:t>‹#›</a:t>
            </a:fld>
            <a:endParaRPr lang="en-US"/>
          </a:p>
        </p:txBody>
      </p:sp>
    </p:spTree>
    <p:extLst>
      <p:ext uri="{BB962C8B-B14F-4D97-AF65-F5344CB8AC3E}">
        <p14:creationId xmlns:p14="http://schemas.microsoft.com/office/powerpoint/2010/main" val="3271956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C41B4-2FF6-128B-6E88-F1B11262AA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EB3022-7DF3-B1BD-6BDA-28FC97BADB20}"/>
              </a:ext>
            </a:extLst>
          </p:cNvPr>
          <p:cNvSpPr>
            <a:spLocks noGrp="1"/>
          </p:cNvSpPr>
          <p:nvPr>
            <p:ph type="dt" sz="half" idx="10"/>
          </p:nvPr>
        </p:nvSpPr>
        <p:spPr/>
        <p:txBody>
          <a:bodyPr/>
          <a:lstStyle/>
          <a:p>
            <a:fld id="{5B6124C1-3CD3-43FE-85C3-D13F1594D86F}" type="datetimeFigureOut">
              <a:rPr lang="en-US" smtClean="0"/>
              <a:t>10/11/2023</a:t>
            </a:fld>
            <a:endParaRPr lang="en-US"/>
          </a:p>
        </p:txBody>
      </p:sp>
      <p:sp>
        <p:nvSpPr>
          <p:cNvPr id="4" name="Footer Placeholder 3">
            <a:extLst>
              <a:ext uri="{FF2B5EF4-FFF2-40B4-BE49-F238E27FC236}">
                <a16:creationId xmlns:a16="http://schemas.microsoft.com/office/drawing/2014/main" id="{A3DB2C0D-7085-F69A-AAE0-FA2818EFEA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0FDECF-47BC-9365-B6D9-A7AF346EDD54}"/>
              </a:ext>
            </a:extLst>
          </p:cNvPr>
          <p:cNvSpPr>
            <a:spLocks noGrp="1"/>
          </p:cNvSpPr>
          <p:nvPr>
            <p:ph type="sldNum" sz="quarter" idx="12"/>
          </p:nvPr>
        </p:nvSpPr>
        <p:spPr/>
        <p:txBody>
          <a:bodyPr/>
          <a:lstStyle/>
          <a:p>
            <a:fld id="{51517408-8B42-4A75-84F9-AB4A768AE643}" type="slidenum">
              <a:rPr lang="en-US" smtClean="0"/>
              <a:t>‹#›</a:t>
            </a:fld>
            <a:endParaRPr lang="en-US"/>
          </a:p>
        </p:txBody>
      </p:sp>
    </p:spTree>
    <p:extLst>
      <p:ext uri="{BB962C8B-B14F-4D97-AF65-F5344CB8AC3E}">
        <p14:creationId xmlns:p14="http://schemas.microsoft.com/office/powerpoint/2010/main" val="1088276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671658-7EEC-0A2C-2927-1E899043254C}"/>
              </a:ext>
            </a:extLst>
          </p:cNvPr>
          <p:cNvSpPr>
            <a:spLocks noGrp="1"/>
          </p:cNvSpPr>
          <p:nvPr>
            <p:ph type="dt" sz="half" idx="10"/>
          </p:nvPr>
        </p:nvSpPr>
        <p:spPr/>
        <p:txBody>
          <a:bodyPr/>
          <a:lstStyle/>
          <a:p>
            <a:fld id="{5B6124C1-3CD3-43FE-85C3-D13F1594D86F}" type="datetimeFigureOut">
              <a:rPr lang="en-US" smtClean="0"/>
              <a:t>10/11/2023</a:t>
            </a:fld>
            <a:endParaRPr lang="en-US"/>
          </a:p>
        </p:txBody>
      </p:sp>
      <p:sp>
        <p:nvSpPr>
          <p:cNvPr id="3" name="Footer Placeholder 2">
            <a:extLst>
              <a:ext uri="{FF2B5EF4-FFF2-40B4-BE49-F238E27FC236}">
                <a16:creationId xmlns:a16="http://schemas.microsoft.com/office/drawing/2014/main" id="{1BA7FF1B-5BF0-6D23-C292-54020C8678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3AA25E-58A0-0554-3CFA-4981E619F38B}"/>
              </a:ext>
            </a:extLst>
          </p:cNvPr>
          <p:cNvSpPr>
            <a:spLocks noGrp="1"/>
          </p:cNvSpPr>
          <p:nvPr>
            <p:ph type="sldNum" sz="quarter" idx="12"/>
          </p:nvPr>
        </p:nvSpPr>
        <p:spPr/>
        <p:txBody>
          <a:bodyPr/>
          <a:lstStyle/>
          <a:p>
            <a:fld id="{51517408-8B42-4A75-84F9-AB4A768AE643}" type="slidenum">
              <a:rPr lang="en-US" smtClean="0"/>
              <a:t>‹#›</a:t>
            </a:fld>
            <a:endParaRPr lang="en-US"/>
          </a:p>
        </p:txBody>
      </p:sp>
    </p:spTree>
    <p:extLst>
      <p:ext uri="{BB962C8B-B14F-4D97-AF65-F5344CB8AC3E}">
        <p14:creationId xmlns:p14="http://schemas.microsoft.com/office/powerpoint/2010/main" val="3201719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4B2AB-1A64-7DD7-7FE5-93E0474EB3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B2CB77-A8EF-EE7F-1073-A6141FB98B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317C4D-4DBC-AA46-D2E5-11696A50B3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437563-75DA-F49E-DDF4-54CF45017778}"/>
              </a:ext>
            </a:extLst>
          </p:cNvPr>
          <p:cNvSpPr>
            <a:spLocks noGrp="1"/>
          </p:cNvSpPr>
          <p:nvPr>
            <p:ph type="dt" sz="half" idx="10"/>
          </p:nvPr>
        </p:nvSpPr>
        <p:spPr/>
        <p:txBody>
          <a:bodyPr/>
          <a:lstStyle/>
          <a:p>
            <a:fld id="{5B6124C1-3CD3-43FE-85C3-D13F1594D86F}" type="datetimeFigureOut">
              <a:rPr lang="en-US" smtClean="0"/>
              <a:t>10/11/2023</a:t>
            </a:fld>
            <a:endParaRPr lang="en-US"/>
          </a:p>
        </p:txBody>
      </p:sp>
      <p:sp>
        <p:nvSpPr>
          <p:cNvPr id="6" name="Footer Placeholder 5">
            <a:extLst>
              <a:ext uri="{FF2B5EF4-FFF2-40B4-BE49-F238E27FC236}">
                <a16:creationId xmlns:a16="http://schemas.microsoft.com/office/drawing/2014/main" id="{2BE06340-9975-3258-E521-82CB607F19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FF7E3D-C745-5522-0FC0-870A7E9A438B}"/>
              </a:ext>
            </a:extLst>
          </p:cNvPr>
          <p:cNvSpPr>
            <a:spLocks noGrp="1"/>
          </p:cNvSpPr>
          <p:nvPr>
            <p:ph type="sldNum" sz="quarter" idx="12"/>
          </p:nvPr>
        </p:nvSpPr>
        <p:spPr/>
        <p:txBody>
          <a:bodyPr/>
          <a:lstStyle/>
          <a:p>
            <a:fld id="{51517408-8B42-4A75-84F9-AB4A768AE643}" type="slidenum">
              <a:rPr lang="en-US" smtClean="0"/>
              <a:t>‹#›</a:t>
            </a:fld>
            <a:endParaRPr lang="en-US"/>
          </a:p>
        </p:txBody>
      </p:sp>
    </p:spTree>
    <p:extLst>
      <p:ext uri="{BB962C8B-B14F-4D97-AF65-F5344CB8AC3E}">
        <p14:creationId xmlns:p14="http://schemas.microsoft.com/office/powerpoint/2010/main" val="2225599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4A30B-6A9C-F313-0A91-BC99F164B3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8F237C7-C0AF-39CE-FED0-D38523757C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383E30-8CA7-5768-C17A-2B4D9CDD3B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63E24F-55BA-DF9E-3C39-0FF07961E7D4}"/>
              </a:ext>
            </a:extLst>
          </p:cNvPr>
          <p:cNvSpPr>
            <a:spLocks noGrp="1"/>
          </p:cNvSpPr>
          <p:nvPr>
            <p:ph type="dt" sz="half" idx="10"/>
          </p:nvPr>
        </p:nvSpPr>
        <p:spPr/>
        <p:txBody>
          <a:bodyPr/>
          <a:lstStyle/>
          <a:p>
            <a:fld id="{5B6124C1-3CD3-43FE-85C3-D13F1594D86F}" type="datetimeFigureOut">
              <a:rPr lang="en-US" smtClean="0"/>
              <a:t>10/11/2023</a:t>
            </a:fld>
            <a:endParaRPr lang="en-US"/>
          </a:p>
        </p:txBody>
      </p:sp>
      <p:sp>
        <p:nvSpPr>
          <p:cNvPr id="6" name="Footer Placeholder 5">
            <a:extLst>
              <a:ext uri="{FF2B5EF4-FFF2-40B4-BE49-F238E27FC236}">
                <a16:creationId xmlns:a16="http://schemas.microsoft.com/office/drawing/2014/main" id="{22875F51-09A2-89A0-BEED-BC4572DF02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991D53-6B44-C54D-880B-6A67EF588A6E}"/>
              </a:ext>
            </a:extLst>
          </p:cNvPr>
          <p:cNvSpPr>
            <a:spLocks noGrp="1"/>
          </p:cNvSpPr>
          <p:nvPr>
            <p:ph type="sldNum" sz="quarter" idx="12"/>
          </p:nvPr>
        </p:nvSpPr>
        <p:spPr/>
        <p:txBody>
          <a:bodyPr/>
          <a:lstStyle/>
          <a:p>
            <a:fld id="{51517408-8B42-4A75-84F9-AB4A768AE643}" type="slidenum">
              <a:rPr lang="en-US" smtClean="0"/>
              <a:t>‹#›</a:t>
            </a:fld>
            <a:endParaRPr lang="en-US"/>
          </a:p>
        </p:txBody>
      </p:sp>
    </p:spTree>
    <p:extLst>
      <p:ext uri="{BB962C8B-B14F-4D97-AF65-F5344CB8AC3E}">
        <p14:creationId xmlns:p14="http://schemas.microsoft.com/office/powerpoint/2010/main" val="2752597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C79CB0-8BD2-AF8A-8346-045E101A89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EC5B38-4E96-5691-9D31-C33775EA01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32EF76-CCE9-AA7B-1194-159C3E59AE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6124C1-3CD3-43FE-85C3-D13F1594D86F}" type="datetimeFigureOut">
              <a:rPr lang="en-US" smtClean="0"/>
              <a:t>10/11/2023</a:t>
            </a:fld>
            <a:endParaRPr lang="en-US"/>
          </a:p>
        </p:txBody>
      </p:sp>
      <p:sp>
        <p:nvSpPr>
          <p:cNvPr id="5" name="Footer Placeholder 4">
            <a:extLst>
              <a:ext uri="{FF2B5EF4-FFF2-40B4-BE49-F238E27FC236}">
                <a16:creationId xmlns:a16="http://schemas.microsoft.com/office/drawing/2014/main" id="{4C09F36D-6BAD-0A41-5571-0E10EEFB08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AAA0A78-F629-C9AE-04C0-8E88DF1C33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517408-8B42-4A75-84F9-AB4A768AE643}" type="slidenum">
              <a:rPr lang="en-US" smtClean="0"/>
              <a:t>‹#›</a:t>
            </a:fld>
            <a:endParaRPr lang="en-US"/>
          </a:p>
        </p:txBody>
      </p:sp>
    </p:spTree>
    <p:extLst>
      <p:ext uri="{BB962C8B-B14F-4D97-AF65-F5344CB8AC3E}">
        <p14:creationId xmlns:p14="http://schemas.microsoft.com/office/powerpoint/2010/main" val="3417355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9783D-1817-191A-E0F5-D28F469AB37C}"/>
              </a:ext>
            </a:extLst>
          </p:cNvPr>
          <p:cNvSpPr>
            <a:spLocks noGrp="1"/>
          </p:cNvSpPr>
          <p:nvPr>
            <p:ph type="ctrTitle"/>
          </p:nvPr>
        </p:nvSpPr>
        <p:spPr/>
        <p:txBody>
          <a:bodyPr/>
          <a:lstStyle/>
          <a:p>
            <a:r>
              <a:rPr lang="en-US" sz="6000" b="1"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Nephritic syndrome </a:t>
            </a:r>
            <a:br>
              <a:rPr lang="en-US" sz="6000" kern="1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Subtitle 2">
            <a:extLst>
              <a:ext uri="{FF2B5EF4-FFF2-40B4-BE49-F238E27FC236}">
                <a16:creationId xmlns:a16="http://schemas.microsoft.com/office/drawing/2014/main" id="{701EB642-46D8-E4B7-EADD-38F536A25CB8}"/>
              </a:ext>
            </a:extLst>
          </p:cNvPr>
          <p:cNvSpPr>
            <a:spLocks noGrp="1"/>
          </p:cNvSpPr>
          <p:nvPr>
            <p:ph type="subTitle" idx="1"/>
          </p:nvPr>
        </p:nvSpPr>
        <p:spPr/>
        <p:txBody>
          <a:bodyPr/>
          <a:lstStyle/>
          <a:p>
            <a:r>
              <a:rPr lang="en-US" b="1" dirty="0"/>
              <a:t>BY ISRA</a:t>
            </a:r>
          </a:p>
        </p:txBody>
      </p:sp>
    </p:spTree>
    <p:extLst>
      <p:ext uri="{BB962C8B-B14F-4D97-AF65-F5344CB8AC3E}">
        <p14:creationId xmlns:p14="http://schemas.microsoft.com/office/powerpoint/2010/main" val="3127772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CE254-3DE3-28C6-EC11-CF4A426E9F1F}"/>
              </a:ext>
            </a:extLst>
          </p:cNvPr>
          <p:cNvSpPr>
            <a:spLocks noGrp="1"/>
          </p:cNvSpPr>
          <p:nvPr>
            <p:ph type="title"/>
          </p:nvPr>
        </p:nvSpPr>
        <p:spPr/>
        <p:txBody>
          <a:bodyPr/>
          <a:lstStyle/>
          <a:p>
            <a:r>
              <a:rPr lang="en-US" dirty="0"/>
              <a:t>WIRE LOOPING(LM WITH STAIN)</a:t>
            </a:r>
          </a:p>
        </p:txBody>
      </p:sp>
      <p:pic>
        <p:nvPicPr>
          <p:cNvPr id="2050" name="Picture 2" descr="Image result for wire looping lupus">
            <a:extLst>
              <a:ext uri="{FF2B5EF4-FFF2-40B4-BE49-F238E27FC236}">
                <a16:creationId xmlns:a16="http://schemas.microsoft.com/office/drawing/2014/main" id="{9A6CBECE-F227-411B-AB31-7B47E644383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19300" y="2181226"/>
            <a:ext cx="6896100" cy="4048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558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71D31-A6D4-9F57-E642-4B001F126A8A}"/>
              </a:ext>
            </a:extLst>
          </p:cNvPr>
          <p:cNvSpPr>
            <a:spLocks noGrp="1"/>
          </p:cNvSpPr>
          <p:nvPr>
            <p:ph type="title"/>
          </p:nvPr>
        </p:nvSpPr>
        <p:spPr>
          <a:xfrm>
            <a:off x="838200" y="317500"/>
            <a:ext cx="10515600" cy="1325563"/>
          </a:xfrm>
        </p:spPr>
        <p:txBody>
          <a:bodyPr/>
          <a:lstStyle/>
          <a:p>
            <a:r>
              <a:rPr lang="en-US" sz="4400" b="1" kern="100" dirty="0" err="1">
                <a:solidFill>
                  <a:srgbClr val="FF0000"/>
                </a:solidFill>
                <a:effectLst/>
                <a:latin typeface="Calibri" panose="020F0502020204030204" pitchFamily="34" charset="0"/>
                <a:ea typeface="Calibri" panose="020F0502020204030204" pitchFamily="34" charset="0"/>
                <a:cs typeface="Arial" panose="020B0604020202020204" pitchFamily="34" charset="0"/>
              </a:rPr>
              <a:t>A.Rapid</a:t>
            </a:r>
            <a:r>
              <a:rPr lang="en-US" sz="4400" b="1"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 progressive GN (Crescentic GN)</a:t>
            </a:r>
            <a:endParaRPr lang="en-US" b="1" dirty="0">
              <a:solidFill>
                <a:srgbClr val="FF0000"/>
              </a:solidFill>
            </a:endParaRPr>
          </a:p>
        </p:txBody>
      </p:sp>
      <p:sp>
        <p:nvSpPr>
          <p:cNvPr id="3" name="Content Placeholder 2">
            <a:extLst>
              <a:ext uri="{FF2B5EF4-FFF2-40B4-BE49-F238E27FC236}">
                <a16:creationId xmlns:a16="http://schemas.microsoft.com/office/drawing/2014/main" id="{2895B39C-BDD3-A476-F73E-1E31438C63FE}"/>
              </a:ext>
            </a:extLst>
          </p:cNvPr>
          <p:cNvSpPr>
            <a:spLocks noGrp="1"/>
          </p:cNvSpPr>
          <p:nvPr>
            <p:ph idx="1"/>
          </p:nvPr>
        </p:nvSpPr>
        <p:spPr/>
        <p:txBody>
          <a:bodyPr>
            <a:normAutofit/>
          </a:bodyPr>
          <a:lstStyle/>
          <a:p>
            <a:pPr marL="0" marR="0" lvl="0" indent="0">
              <a:lnSpc>
                <a:spcPct val="107000"/>
              </a:lnSpc>
              <a:spcBef>
                <a:spcPts val="0"/>
              </a:spcBef>
              <a:spcAft>
                <a:spcPts val="0"/>
              </a:spcAft>
              <a:buNone/>
            </a:pPr>
            <a:r>
              <a:rPr lang="en-US" sz="2800" kern="100" dirty="0">
                <a:effectLst/>
                <a:latin typeface="Calibri" panose="020F0502020204030204" pitchFamily="34" charset="0"/>
                <a:ea typeface="Calibri" panose="020F0502020204030204" pitchFamily="34" charset="0"/>
                <a:cs typeface="Arial" panose="020B0604020202020204" pitchFamily="34" charset="0"/>
              </a:rPr>
              <a:t>3. Pauci-immune disease: mainly caused by vasculitis </a:t>
            </a:r>
          </a:p>
          <a:p>
            <a:pPr marL="685800" marR="0">
              <a:lnSpc>
                <a:spcPct val="107000"/>
              </a:lnSpc>
              <a:spcBef>
                <a:spcPts val="0"/>
              </a:spcBef>
              <a:spcAft>
                <a:spcPts val="0"/>
              </a:spcAft>
            </a:pPr>
            <a:r>
              <a:rPr lang="en-US" sz="2800" kern="100" dirty="0">
                <a:effectLst/>
                <a:latin typeface="Calibri" panose="020F0502020204030204" pitchFamily="34" charset="0"/>
                <a:ea typeface="Calibri" panose="020F0502020204030204" pitchFamily="34" charset="0"/>
                <a:cs typeface="Arial" panose="020B0604020202020204" pitchFamily="34" charset="0"/>
              </a:rPr>
              <a:t>_ Granulomatosis with polyangiitis (Wegener granulomatosis) c. ANCA +</a:t>
            </a:r>
          </a:p>
          <a:p>
            <a:pPr marL="685800" marR="0">
              <a:lnSpc>
                <a:spcPct val="107000"/>
              </a:lnSpc>
              <a:spcBef>
                <a:spcPts val="0"/>
              </a:spcBef>
              <a:spcAft>
                <a:spcPts val="0"/>
              </a:spcAft>
            </a:pPr>
            <a:r>
              <a:rPr lang="en-US" sz="2800" kern="100" dirty="0">
                <a:effectLst/>
                <a:latin typeface="Calibri" panose="020F0502020204030204" pitchFamily="34" charset="0"/>
                <a:ea typeface="Calibri" panose="020F0502020204030204" pitchFamily="34" charset="0"/>
                <a:cs typeface="Arial" panose="020B0604020202020204" pitchFamily="34" charset="0"/>
              </a:rPr>
              <a:t>_ Eosinophilic granulomatosis with polyangiitis (Churg-Struss syndrome) p-ANCA+</a:t>
            </a:r>
          </a:p>
          <a:p>
            <a:pPr marL="685800" marR="0">
              <a:lnSpc>
                <a:spcPct val="107000"/>
              </a:lnSpc>
              <a:spcBef>
                <a:spcPts val="0"/>
              </a:spcBef>
              <a:spcAft>
                <a:spcPts val="0"/>
              </a:spcAft>
            </a:pPr>
            <a:r>
              <a:rPr lang="en-US" sz="2800" kern="100" dirty="0">
                <a:effectLst/>
                <a:latin typeface="Calibri" panose="020F0502020204030204" pitchFamily="34" charset="0"/>
                <a:ea typeface="Calibri" panose="020F0502020204030204" pitchFamily="34" charset="0"/>
                <a:cs typeface="Arial" panose="020B0604020202020204" pitchFamily="34" charset="0"/>
              </a:rPr>
              <a:t>Renal biopsy will show no immunocomplex deposition </a:t>
            </a:r>
          </a:p>
          <a:p>
            <a:pPr marL="457200" marR="0" indent="0">
              <a:lnSpc>
                <a:spcPct val="107000"/>
              </a:lnSpc>
              <a:spcBef>
                <a:spcPts val="0"/>
              </a:spcBef>
              <a:spcAft>
                <a:spcPts val="800"/>
              </a:spcAft>
              <a:buNone/>
            </a:pPr>
            <a:endParaRPr lang="en-US" sz="2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13108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3A723-C978-0570-A3EF-DF80502EAAA7}"/>
              </a:ext>
            </a:extLst>
          </p:cNvPr>
          <p:cNvSpPr>
            <a:spLocks noGrp="1"/>
          </p:cNvSpPr>
          <p:nvPr>
            <p:ph type="title"/>
          </p:nvPr>
        </p:nvSpPr>
        <p:spPr/>
        <p:txBody>
          <a:bodyPr/>
          <a:lstStyle/>
          <a:p>
            <a:r>
              <a:rPr lang="en-US" sz="4400" b="1"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B. Alport syndrome</a:t>
            </a:r>
            <a:endParaRPr lang="en-US" b="1" dirty="0">
              <a:solidFill>
                <a:srgbClr val="FF0000"/>
              </a:solidFill>
            </a:endParaRPr>
          </a:p>
        </p:txBody>
      </p:sp>
      <p:sp>
        <p:nvSpPr>
          <p:cNvPr id="3" name="Content Placeholder 2">
            <a:extLst>
              <a:ext uri="{FF2B5EF4-FFF2-40B4-BE49-F238E27FC236}">
                <a16:creationId xmlns:a16="http://schemas.microsoft.com/office/drawing/2014/main" id="{15581A94-D424-FD87-8862-3CAE2BE4FF16}"/>
              </a:ext>
            </a:extLst>
          </p:cNvPr>
          <p:cNvSpPr>
            <a:spLocks noGrp="1"/>
          </p:cNvSpPr>
          <p:nvPr>
            <p:ph idx="1"/>
          </p:nvPr>
        </p:nvSpPr>
        <p:spPr/>
        <p:txBody>
          <a:bodyPr>
            <a:normAutofit/>
          </a:bodyPr>
          <a:lstStyle/>
          <a:p>
            <a:pPr marL="0" marR="0">
              <a:lnSpc>
                <a:spcPct val="107000"/>
              </a:lnSpc>
              <a:spcBef>
                <a:spcPts val="0"/>
              </a:spcBef>
              <a:spcAft>
                <a:spcPts val="800"/>
              </a:spcAft>
            </a:pPr>
            <a:r>
              <a:rPr lang="en-US" sz="2800" kern="100" dirty="0">
                <a:effectLst/>
                <a:latin typeface="Calibri" panose="020F0502020204030204" pitchFamily="34" charset="0"/>
                <a:ea typeface="Calibri" panose="020F0502020204030204" pitchFamily="34" charset="0"/>
                <a:cs typeface="Arial" panose="020B0604020202020204" pitchFamily="34" charset="0"/>
              </a:rPr>
              <a:t>X-linked disease, it occurs due to mutation in type 4 collagen which will lead to abnormal basement membrane of the kidney + sensorineural hearing loss+ lens abnormality (lenticonus, corneal dystrophy and macular thinning). Diagnosis is by family history, genetic testing, kidney biopsy will show lamellation of the basement membrane. Management is only supportive. Avoid renal transplantation????</a:t>
            </a:r>
          </a:p>
          <a:p>
            <a:pPr marL="0" marR="0" indent="0">
              <a:lnSpc>
                <a:spcPct val="107000"/>
              </a:lnSpc>
              <a:spcBef>
                <a:spcPts val="0"/>
              </a:spcBef>
              <a:spcAft>
                <a:spcPts val="800"/>
              </a:spcAft>
              <a:buNone/>
            </a:pPr>
            <a:endParaRPr lang="en-US" sz="2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532112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D661F-A83A-FF21-92F1-6B616A07A5FA}"/>
              </a:ext>
            </a:extLst>
          </p:cNvPr>
          <p:cNvSpPr>
            <a:spLocks noGrp="1"/>
          </p:cNvSpPr>
          <p:nvPr>
            <p:ph type="title"/>
          </p:nvPr>
        </p:nvSpPr>
        <p:spPr/>
        <p:txBody>
          <a:bodyPr/>
          <a:lstStyle/>
          <a:p>
            <a:endParaRPr lang="en-US"/>
          </a:p>
        </p:txBody>
      </p:sp>
      <p:pic>
        <p:nvPicPr>
          <p:cNvPr id="3074" name="Picture 2" descr="Alport Syndrome | UNC Kidney Center">
            <a:extLst>
              <a:ext uri="{FF2B5EF4-FFF2-40B4-BE49-F238E27FC236}">
                <a16:creationId xmlns:a16="http://schemas.microsoft.com/office/drawing/2014/main" id="{0EF0F2C3-F64F-F9D2-01EA-4CFCC37E581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62075" y="2274093"/>
            <a:ext cx="8543925" cy="3964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020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9F260-50BB-0B67-87FC-B5156A404ED7}"/>
              </a:ext>
            </a:extLst>
          </p:cNvPr>
          <p:cNvSpPr>
            <a:spLocks noGrp="1"/>
          </p:cNvSpPr>
          <p:nvPr>
            <p:ph type="title"/>
          </p:nvPr>
        </p:nvSpPr>
        <p:spPr/>
        <p:txBody>
          <a:bodyPr/>
          <a:lstStyle/>
          <a:p>
            <a:r>
              <a:rPr lang="en-US" sz="4400" b="1"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C. Membranoproliferative GN</a:t>
            </a:r>
            <a:endParaRPr lang="en-US" b="1" dirty="0">
              <a:solidFill>
                <a:srgbClr val="FF0000"/>
              </a:solidFill>
            </a:endParaRPr>
          </a:p>
        </p:txBody>
      </p:sp>
      <p:sp>
        <p:nvSpPr>
          <p:cNvPr id="3" name="Content Placeholder 2">
            <a:extLst>
              <a:ext uri="{FF2B5EF4-FFF2-40B4-BE49-F238E27FC236}">
                <a16:creationId xmlns:a16="http://schemas.microsoft.com/office/drawing/2014/main" id="{E5F6D2A8-D554-B6CF-4C90-FD749CB2068B}"/>
              </a:ext>
            </a:extLst>
          </p:cNvPr>
          <p:cNvSpPr>
            <a:spLocks noGrp="1"/>
          </p:cNvSpPr>
          <p:nvPr>
            <p:ph idx="1"/>
          </p:nvPr>
        </p:nvSpPr>
        <p:spPr/>
        <p:txBody>
          <a:bodyPr>
            <a:normAutofit fontScale="92500" lnSpcReduction="20000"/>
          </a:bodyPr>
          <a:lstStyle/>
          <a:p>
            <a:pPr marL="0" marR="0">
              <a:lnSpc>
                <a:spcPct val="107000"/>
              </a:lnSpc>
              <a:spcBef>
                <a:spcPts val="0"/>
              </a:spcBef>
              <a:spcAft>
                <a:spcPts val="800"/>
              </a:spcAft>
            </a:pPr>
            <a:endParaRPr lang="en-US" sz="2800" kern="1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2800" kern="100" dirty="0">
                <a:effectLst/>
                <a:latin typeface="Calibri" panose="020F0502020204030204" pitchFamily="34" charset="0"/>
                <a:ea typeface="Calibri" panose="020F0502020204030204" pitchFamily="34" charset="0"/>
                <a:cs typeface="Arial" panose="020B0604020202020204" pitchFamily="34" charset="0"/>
              </a:rPr>
              <a:t>Mainly it causes nephrotic syndrome (sometimes nephritic)</a:t>
            </a:r>
          </a:p>
          <a:p>
            <a:pPr marL="0" marR="0">
              <a:lnSpc>
                <a:spcPct val="107000"/>
              </a:lnSpc>
              <a:spcBef>
                <a:spcPts val="0"/>
              </a:spcBef>
              <a:spcAft>
                <a:spcPts val="800"/>
              </a:spcAft>
            </a:pPr>
            <a:r>
              <a:rPr lang="en-US" sz="2800" kern="100" dirty="0">
                <a:effectLst/>
                <a:latin typeface="Calibri" panose="020F0502020204030204" pitchFamily="34" charset="0"/>
                <a:ea typeface="Calibri" panose="020F0502020204030204" pitchFamily="34" charset="0"/>
                <a:cs typeface="Arial" panose="020B0604020202020204" pitchFamily="34" charset="0"/>
              </a:rPr>
              <a:t>Type 1: caused by Hepatitis C&amp;B, Cryoglobulinemia and infective endocarditis. Antigen/antibody complex deposition in the basement membrane &amp;sub-endothelium. Mesangial cells will cause splitting of the membrane giving the characteristic tram-track appearance in renal biopsy </a:t>
            </a:r>
          </a:p>
          <a:p>
            <a:pPr marL="0" marR="0">
              <a:lnSpc>
                <a:spcPct val="107000"/>
              </a:lnSpc>
              <a:spcBef>
                <a:spcPts val="0"/>
              </a:spcBef>
              <a:spcAft>
                <a:spcPts val="800"/>
              </a:spcAft>
            </a:pPr>
            <a:r>
              <a:rPr lang="en-US" sz="2800" kern="100" dirty="0">
                <a:effectLst/>
                <a:latin typeface="Calibri" panose="020F0502020204030204" pitchFamily="34" charset="0"/>
                <a:ea typeface="Calibri" panose="020F0502020204030204" pitchFamily="34" charset="0"/>
                <a:cs typeface="Arial" panose="020B0604020202020204" pitchFamily="34" charset="0"/>
              </a:rPr>
              <a:t>Type 2: AKA dense deposit disease. In this disease there is antibodies that stabilize C3 convertase which will lead to activation of complement pathways and C3 consumption. These antibodies are known as nephritic factor. Complements will deposit in the basement membrane. Renal biopsy will show tram-track appearance. </a:t>
            </a:r>
          </a:p>
          <a:p>
            <a:pPr marL="0" marR="0" indent="0">
              <a:lnSpc>
                <a:spcPct val="107000"/>
              </a:lnSpc>
              <a:spcBef>
                <a:spcPts val="0"/>
              </a:spcBef>
              <a:spcAft>
                <a:spcPts val="800"/>
              </a:spcAft>
              <a:buNone/>
            </a:pPr>
            <a:endParaRPr lang="en-US" sz="2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125659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3D85F-9393-7DAF-06E7-84C8CD7F6ED8}"/>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89E47B94-1D8E-63B6-A6E5-26090EA04D5C}"/>
              </a:ext>
            </a:extLst>
          </p:cNvPr>
          <p:cNvPicPr>
            <a:picLocks noGrp="1" noChangeAspect="1"/>
          </p:cNvPicPr>
          <p:nvPr>
            <p:ph idx="1"/>
          </p:nvPr>
        </p:nvPicPr>
        <p:blipFill>
          <a:blip r:embed="rId2"/>
          <a:stretch>
            <a:fillRect/>
          </a:stretch>
        </p:blipFill>
        <p:spPr>
          <a:xfrm>
            <a:off x="6012348" y="1825625"/>
            <a:ext cx="5520354" cy="4351338"/>
          </a:xfrm>
          <a:prstGeom prst="rect">
            <a:avLst/>
          </a:prstGeom>
        </p:spPr>
      </p:pic>
      <p:pic>
        <p:nvPicPr>
          <p:cNvPr id="5" name="Picture 4">
            <a:extLst>
              <a:ext uri="{FF2B5EF4-FFF2-40B4-BE49-F238E27FC236}">
                <a16:creationId xmlns:a16="http://schemas.microsoft.com/office/drawing/2014/main" id="{DFEDEA8E-9326-AF8A-13B2-383B20F72040}"/>
              </a:ext>
            </a:extLst>
          </p:cNvPr>
          <p:cNvPicPr>
            <a:picLocks noChangeAspect="1"/>
          </p:cNvPicPr>
          <p:nvPr/>
        </p:nvPicPr>
        <p:blipFill>
          <a:blip r:embed="rId3"/>
          <a:stretch>
            <a:fillRect/>
          </a:stretch>
        </p:blipFill>
        <p:spPr>
          <a:xfrm>
            <a:off x="308944" y="1825626"/>
            <a:ext cx="5520355" cy="4351338"/>
          </a:xfrm>
          <a:prstGeom prst="rect">
            <a:avLst/>
          </a:prstGeom>
        </p:spPr>
      </p:pic>
    </p:spTree>
    <p:extLst>
      <p:ext uri="{BB962C8B-B14F-4D97-AF65-F5344CB8AC3E}">
        <p14:creationId xmlns:p14="http://schemas.microsoft.com/office/powerpoint/2010/main" val="960027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D74E8-AD13-7C5E-11F5-5AE711A9C1EF}"/>
              </a:ext>
            </a:extLst>
          </p:cNvPr>
          <p:cNvSpPr>
            <a:spLocks noGrp="1"/>
          </p:cNvSpPr>
          <p:nvPr>
            <p:ph type="title"/>
          </p:nvPr>
        </p:nvSpPr>
        <p:spPr/>
        <p:txBody>
          <a:bodyPr/>
          <a:lstStyle/>
          <a:p>
            <a:r>
              <a:rPr lang="en-US" sz="4400" b="1"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Management of symptoms of GN:</a:t>
            </a:r>
            <a:br>
              <a:rPr lang="en-US" sz="4400" kern="1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007F4024-7827-FF07-C8E6-7136A453A4CA}"/>
              </a:ext>
            </a:extLst>
          </p:cNvPr>
          <p:cNvSpPr>
            <a:spLocks noGrp="1"/>
          </p:cNvSpPr>
          <p:nvPr>
            <p:ph idx="1"/>
          </p:nvPr>
        </p:nvSpPr>
        <p:spPr/>
        <p:txBody>
          <a:bodyPr>
            <a:normAutofit lnSpcReduction="10000"/>
          </a:bodyPr>
          <a:lstStyle/>
          <a:p>
            <a:pPr marL="342900" marR="0" lvl="0" indent="-342900">
              <a:lnSpc>
                <a:spcPct val="107000"/>
              </a:lnSpc>
              <a:spcBef>
                <a:spcPts val="0"/>
              </a:spcBef>
              <a:spcAft>
                <a:spcPts val="0"/>
              </a:spcAft>
              <a:buFont typeface="Symbol" panose="05050102010706020507" pitchFamily="18" charset="2"/>
              <a:buChar char=""/>
            </a:pPr>
            <a:r>
              <a:rPr lang="en-US" sz="2800" kern="100" dirty="0">
                <a:effectLst/>
                <a:latin typeface="Calibri" panose="020F0502020204030204" pitchFamily="34" charset="0"/>
                <a:ea typeface="Calibri" panose="020F0502020204030204" pitchFamily="34" charset="0"/>
                <a:cs typeface="Arial" panose="020B0604020202020204" pitchFamily="34" charset="0"/>
              </a:rPr>
              <a:t>Proteinuria: ACEIs </a:t>
            </a:r>
          </a:p>
          <a:p>
            <a:pPr marL="342900" marR="0" lvl="0" indent="-342900">
              <a:lnSpc>
                <a:spcPct val="107000"/>
              </a:lnSpc>
              <a:spcBef>
                <a:spcPts val="0"/>
              </a:spcBef>
              <a:spcAft>
                <a:spcPts val="0"/>
              </a:spcAft>
              <a:buFont typeface="Symbol" panose="05050102010706020507" pitchFamily="18" charset="2"/>
              <a:buChar char=""/>
            </a:pPr>
            <a:r>
              <a:rPr lang="en-US" sz="2800" kern="100" dirty="0">
                <a:effectLst/>
                <a:latin typeface="Calibri" panose="020F0502020204030204" pitchFamily="34" charset="0"/>
                <a:ea typeface="Calibri" panose="020F0502020204030204" pitchFamily="34" charset="0"/>
                <a:cs typeface="Arial" panose="020B0604020202020204" pitchFamily="34" charset="0"/>
              </a:rPr>
              <a:t>Acanthocytes/ RBCs cast/ hematuria: corticosteroids&amp; immunosuppressants</a:t>
            </a:r>
          </a:p>
          <a:p>
            <a:pPr marL="342900" marR="0" lvl="0" indent="-342900">
              <a:lnSpc>
                <a:spcPct val="107000"/>
              </a:lnSpc>
              <a:spcBef>
                <a:spcPts val="0"/>
              </a:spcBef>
              <a:spcAft>
                <a:spcPts val="0"/>
              </a:spcAft>
              <a:buFont typeface="Symbol" panose="05050102010706020507" pitchFamily="18" charset="2"/>
              <a:buChar char=""/>
            </a:pPr>
            <a:r>
              <a:rPr lang="en-US" sz="2800" kern="100" dirty="0">
                <a:effectLst/>
                <a:latin typeface="Calibri" panose="020F0502020204030204" pitchFamily="34" charset="0"/>
                <a:ea typeface="Calibri" panose="020F0502020204030204" pitchFamily="34" charset="0"/>
                <a:cs typeface="Arial" panose="020B0604020202020204" pitchFamily="34" charset="0"/>
              </a:rPr>
              <a:t>Volume overload: frusemide </a:t>
            </a:r>
          </a:p>
          <a:p>
            <a:pPr marL="342900" marR="0" lvl="0" indent="-342900">
              <a:lnSpc>
                <a:spcPct val="107000"/>
              </a:lnSpc>
              <a:spcBef>
                <a:spcPts val="0"/>
              </a:spcBef>
              <a:spcAft>
                <a:spcPts val="0"/>
              </a:spcAft>
              <a:buFont typeface="Symbol" panose="05050102010706020507" pitchFamily="18" charset="2"/>
              <a:buChar char=""/>
            </a:pPr>
            <a:r>
              <a:rPr lang="en-US" sz="2800" kern="100" dirty="0">
                <a:effectLst/>
                <a:latin typeface="Calibri" panose="020F0502020204030204" pitchFamily="34" charset="0"/>
                <a:ea typeface="Calibri" panose="020F0502020204030204" pitchFamily="34" charset="0"/>
                <a:cs typeface="Arial" panose="020B0604020202020204" pitchFamily="34" charset="0"/>
              </a:rPr>
              <a:t>HTN: ACEIs </a:t>
            </a:r>
          </a:p>
          <a:p>
            <a:pPr marL="342900" marR="0" lvl="0" indent="-342900">
              <a:lnSpc>
                <a:spcPct val="107000"/>
              </a:lnSpc>
              <a:spcBef>
                <a:spcPts val="0"/>
              </a:spcBef>
              <a:spcAft>
                <a:spcPts val="0"/>
              </a:spcAft>
              <a:buFont typeface="Symbol" panose="05050102010706020507" pitchFamily="18" charset="2"/>
              <a:buChar char=""/>
            </a:pPr>
            <a:r>
              <a:rPr lang="en-US" sz="2800" kern="100" dirty="0">
                <a:effectLst/>
                <a:latin typeface="Calibri" panose="020F0502020204030204" pitchFamily="34" charset="0"/>
                <a:ea typeface="Calibri" panose="020F0502020204030204" pitchFamily="34" charset="0"/>
                <a:cs typeface="Arial" panose="020B0604020202020204" pitchFamily="34" charset="0"/>
              </a:rPr>
              <a:t>Oliguria: diuretics / dialysis </a:t>
            </a:r>
          </a:p>
          <a:p>
            <a:pPr marL="342900" marR="0" lvl="0" indent="-342900">
              <a:lnSpc>
                <a:spcPct val="107000"/>
              </a:lnSpc>
              <a:spcBef>
                <a:spcPts val="0"/>
              </a:spcBef>
              <a:spcAft>
                <a:spcPts val="0"/>
              </a:spcAft>
              <a:buFont typeface="Symbol" panose="05050102010706020507" pitchFamily="18" charset="2"/>
              <a:buChar char=""/>
            </a:pPr>
            <a:r>
              <a:rPr lang="en-US" sz="2800" kern="100" dirty="0">
                <a:effectLst/>
                <a:latin typeface="Calibri" panose="020F0502020204030204" pitchFamily="34" charset="0"/>
                <a:ea typeface="Calibri" panose="020F0502020204030204" pitchFamily="34" charset="0"/>
                <a:cs typeface="Arial" panose="020B0604020202020204" pitchFamily="34" charset="0"/>
              </a:rPr>
              <a:t>Azotemia: if uremia </a:t>
            </a:r>
          </a:p>
          <a:p>
            <a:pPr marL="342900" marR="0" lvl="0" indent="-342900">
              <a:lnSpc>
                <a:spcPct val="107000"/>
              </a:lnSpc>
              <a:spcBef>
                <a:spcPts val="0"/>
              </a:spcBef>
              <a:spcAft>
                <a:spcPts val="800"/>
              </a:spcAft>
              <a:buFont typeface="Symbol" panose="05050102010706020507" pitchFamily="18" charset="2"/>
              <a:buChar char=""/>
            </a:pPr>
            <a:r>
              <a:rPr lang="en-US" sz="2800" kern="100" dirty="0">
                <a:effectLst/>
                <a:latin typeface="Calibri" panose="020F0502020204030204" pitchFamily="34" charset="0"/>
                <a:ea typeface="Calibri" panose="020F0502020204030204" pitchFamily="34" charset="0"/>
                <a:cs typeface="Arial" panose="020B0604020202020204" pitchFamily="34" charset="0"/>
              </a:rPr>
              <a:t>Sterile pyuria: decrease with decrease inflammation  </a:t>
            </a:r>
          </a:p>
          <a:p>
            <a:pPr marL="0" marR="0" indent="0">
              <a:lnSpc>
                <a:spcPct val="107000"/>
              </a:lnSpc>
              <a:spcBef>
                <a:spcPts val="0"/>
              </a:spcBef>
              <a:spcAft>
                <a:spcPts val="800"/>
              </a:spcAft>
              <a:buNone/>
            </a:pPr>
            <a:r>
              <a:rPr lang="en-US" sz="2800" kern="100" dirty="0">
                <a:effectLst/>
                <a:latin typeface="Calibri" panose="020F0502020204030204" pitchFamily="34" charset="0"/>
                <a:ea typeface="Calibri" panose="020F050202020403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1415903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52FC3-5EF9-0538-9673-DF834AB99AD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7F89646-55DB-7B78-805E-5913ED0665A3}"/>
              </a:ext>
            </a:extLst>
          </p:cNvPr>
          <p:cNvSpPr>
            <a:spLocks noGrp="1"/>
          </p:cNvSpPr>
          <p:nvPr>
            <p:ph idx="1"/>
          </p:nvPr>
        </p:nvSpPr>
        <p:spPr/>
        <p:txBody>
          <a:bodyPr>
            <a:normAutofit/>
          </a:bodyPr>
          <a:lstStyle/>
          <a:p>
            <a:pPr marL="0" indent="0" algn="ctr">
              <a:buNone/>
            </a:pPr>
            <a:r>
              <a:rPr lang="en-US" sz="6600" b="1" dirty="0">
                <a:solidFill>
                  <a:srgbClr val="FF0000"/>
                </a:solidFill>
              </a:rPr>
              <a:t>GOOD LUCK </a:t>
            </a:r>
          </a:p>
        </p:txBody>
      </p:sp>
    </p:spTree>
    <p:extLst>
      <p:ext uri="{BB962C8B-B14F-4D97-AF65-F5344CB8AC3E}">
        <p14:creationId xmlns:p14="http://schemas.microsoft.com/office/powerpoint/2010/main" val="494187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19BF0-2174-8C6F-64E3-019C8D55CFA3}"/>
              </a:ext>
            </a:extLst>
          </p:cNvPr>
          <p:cNvSpPr>
            <a:spLocks noGrp="1"/>
          </p:cNvSpPr>
          <p:nvPr>
            <p:ph type="title"/>
          </p:nvPr>
        </p:nvSpPr>
        <p:spPr/>
        <p:txBody>
          <a:bodyPr/>
          <a:lstStyle/>
          <a:p>
            <a:r>
              <a:rPr lang="en-US" sz="4400" b="1"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Nephritic syndrome </a:t>
            </a:r>
            <a:br>
              <a:rPr lang="en-US" sz="4400" kern="1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92331DD-6895-4F57-DFBD-AD5528767162}"/>
                  </a:ext>
                </a:extLst>
              </p:cNvPr>
              <p:cNvSpPr>
                <a:spLocks noGrp="1"/>
              </p:cNvSpPr>
              <p:nvPr>
                <p:ph idx="1"/>
              </p:nvPr>
            </p:nvSpPr>
            <p:spPr/>
            <p:txBody>
              <a:bodyPr>
                <a:normAutofit/>
              </a:bodyPr>
              <a:lstStyle/>
              <a:p>
                <a:pPr marL="0" marR="0" indent="0">
                  <a:lnSpc>
                    <a:spcPct val="107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kern="100" dirty="0">
                    <a:effectLst/>
                    <a:latin typeface="Calibri" panose="020F0502020204030204" pitchFamily="34" charset="0"/>
                    <a:ea typeface="Calibri" panose="020F0502020204030204" pitchFamily="34" charset="0"/>
                    <a:cs typeface="Arial" panose="020B0604020202020204" pitchFamily="34" charset="0"/>
                  </a:rPr>
                  <a:t>Signs and symptoms </a:t>
                </a:r>
              </a:p>
              <a:p>
                <a:pPr marL="342900" marR="0" lvl="0" indent="-342900">
                  <a:lnSpc>
                    <a:spcPct val="107000"/>
                  </a:lnSpc>
                  <a:spcBef>
                    <a:spcPts val="0"/>
                  </a:spcBef>
                  <a:spcAft>
                    <a:spcPts val="0"/>
                  </a:spcAft>
                  <a:buFont typeface="Symbol" panose="05050102010706020507" pitchFamily="18" charset="2"/>
                  <a:buChar char=""/>
                </a:pPr>
                <a:r>
                  <a:rPr lang="en-US" kern="100" dirty="0">
                    <a:effectLst/>
                    <a:latin typeface="Calibri" panose="020F0502020204030204" pitchFamily="34" charset="0"/>
                    <a:ea typeface="Calibri" panose="020F0502020204030204" pitchFamily="34" charset="0"/>
                    <a:cs typeface="Arial" panose="020B0604020202020204" pitchFamily="34" charset="0"/>
                  </a:rPr>
                  <a:t>Proteinuria</a:t>
                </a:r>
                <a14:m>
                  <m:oMath xmlns:m="http://schemas.openxmlformats.org/officeDocument/2006/math">
                    <m:r>
                      <a:rPr lang="en-US" i="1" kern="100">
                        <a:effectLst/>
                        <a:latin typeface="Cambria Math" panose="02040503050406030204" pitchFamily="18" charset="0"/>
                        <a:ea typeface="Calibri" panose="020F0502020204030204" pitchFamily="34" charset="0"/>
                        <a:cs typeface="Arial" panose="020B0604020202020204" pitchFamily="34" charset="0"/>
                      </a:rPr>
                      <m:t>&lt;</m:t>
                    </m:r>
                  </m:oMath>
                </a14:m>
                <a:r>
                  <a:rPr lang="en-US" kern="100" dirty="0">
                    <a:effectLst/>
                    <a:latin typeface="Calibri" panose="020F0502020204030204" pitchFamily="34" charset="0"/>
                    <a:ea typeface="Calibri" panose="020F0502020204030204" pitchFamily="34" charset="0"/>
                    <a:cs typeface="Arial" panose="020B0604020202020204" pitchFamily="34" charset="0"/>
                  </a:rPr>
                  <a:t> 3.5g</a:t>
                </a:r>
              </a:p>
              <a:p>
                <a:pPr marL="342900" marR="0" lvl="0" indent="-342900">
                  <a:lnSpc>
                    <a:spcPct val="107000"/>
                  </a:lnSpc>
                  <a:spcBef>
                    <a:spcPts val="0"/>
                  </a:spcBef>
                  <a:spcAft>
                    <a:spcPts val="0"/>
                  </a:spcAft>
                  <a:buFont typeface="Symbol" panose="05050102010706020507" pitchFamily="18" charset="2"/>
                  <a:buChar char=""/>
                </a:pPr>
                <a:r>
                  <a:rPr lang="en-US" kern="100" dirty="0">
                    <a:effectLst/>
                    <a:latin typeface="Calibri" panose="020F0502020204030204" pitchFamily="34" charset="0"/>
                    <a:ea typeface="Calibri" panose="020F0502020204030204" pitchFamily="34" charset="0"/>
                    <a:cs typeface="Arial" panose="020B0604020202020204" pitchFamily="34" charset="0"/>
                  </a:rPr>
                  <a:t>Acanthocytes: deformed RBCs in urine </a:t>
                </a:r>
              </a:p>
              <a:p>
                <a:pPr marL="342900" marR="0" lvl="0" indent="-342900">
                  <a:lnSpc>
                    <a:spcPct val="107000"/>
                  </a:lnSpc>
                  <a:spcBef>
                    <a:spcPts val="0"/>
                  </a:spcBef>
                  <a:spcAft>
                    <a:spcPts val="0"/>
                  </a:spcAft>
                  <a:buFont typeface="Symbol" panose="05050102010706020507" pitchFamily="18" charset="2"/>
                  <a:buChar char=""/>
                </a:pPr>
                <a:r>
                  <a:rPr lang="en-US" kern="100" dirty="0">
                    <a:effectLst/>
                    <a:latin typeface="Calibri" panose="020F0502020204030204" pitchFamily="34" charset="0"/>
                    <a:ea typeface="Calibri" panose="020F0502020204030204" pitchFamily="34" charset="0"/>
                    <a:cs typeface="Arial" panose="020B0604020202020204" pitchFamily="34" charset="0"/>
                  </a:rPr>
                  <a:t>Hematuria </a:t>
                </a:r>
              </a:p>
              <a:p>
                <a:pPr marL="342900" marR="0" lvl="0" indent="-342900">
                  <a:lnSpc>
                    <a:spcPct val="107000"/>
                  </a:lnSpc>
                  <a:spcBef>
                    <a:spcPts val="0"/>
                  </a:spcBef>
                  <a:spcAft>
                    <a:spcPts val="0"/>
                  </a:spcAft>
                  <a:buFont typeface="Symbol" panose="05050102010706020507" pitchFamily="18" charset="2"/>
                  <a:buChar char=""/>
                </a:pPr>
                <a:r>
                  <a:rPr lang="en-US" kern="100" dirty="0">
                    <a:effectLst/>
                    <a:latin typeface="Calibri" panose="020F0502020204030204" pitchFamily="34" charset="0"/>
                    <a:ea typeface="Calibri" panose="020F0502020204030204" pitchFamily="34" charset="0"/>
                    <a:cs typeface="Arial" panose="020B0604020202020204" pitchFamily="34" charset="0"/>
                  </a:rPr>
                  <a:t>Hypertension </a:t>
                </a:r>
              </a:p>
              <a:p>
                <a:pPr marL="342900" marR="0" lvl="0" indent="-342900">
                  <a:lnSpc>
                    <a:spcPct val="107000"/>
                  </a:lnSpc>
                  <a:spcBef>
                    <a:spcPts val="0"/>
                  </a:spcBef>
                  <a:spcAft>
                    <a:spcPts val="0"/>
                  </a:spcAft>
                  <a:buFont typeface="Symbol" panose="05050102010706020507" pitchFamily="18" charset="2"/>
                  <a:buChar char=""/>
                </a:pPr>
                <a:r>
                  <a:rPr lang="en-US" kern="100" dirty="0">
                    <a:effectLst/>
                    <a:latin typeface="Calibri" panose="020F0502020204030204" pitchFamily="34" charset="0"/>
                    <a:ea typeface="Calibri" panose="020F0502020204030204" pitchFamily="34" charset="0"/>
                    <a:cs typeface="Arial" panose="020B0604020202020204" pitchFamily="34" charset="0"/>
                  </a:rPr>
                  <a:t>Oliguria </a:t>
                </a:r>
              </a:p>
              <a:p>
                <a:pPr marL="342900" marR="0" lvl="0" indent="-342900">
                  <a:lnSpc>
                    <a:spcPct val="107000"/>
                  </a:lnSpc>
                  <a:spcBef>
                    <a:spcPts val="0"/>
                  </a:spcBef>
                  <a:spcAft>
                    <a:spcPts val="0"/>
                  </a:spcAft>
                  <a:buFont typeface="Symbol" panose="05050102010706020507" pitchFamily="18" charset="2"/>
                  <a:buChar char=""/>
                </a:pPr>
                <a:r>
                  <a:rPr lang="en-US" kern="100" dirty="0">
                    <a:effectLst/>
                    <a:latin typeface="Calibri" panose="020F0502020204030204" pitchFamily="34" charset="0"/>
                    <a:ea typeface="Calibri" panose="020F0502020204030204" pitchFamily="34" charset="0"/>
                    <a:cs typeface="Arial" panose="020B0604020202020204" pitchFamily="34" charset="0"/>
                  </a:rPr>
                  <a:t>Azotemia </a:t>
                </a:r>
              </a:p>
              <a:p>
                <a:pPr marL="342900" marR="0" lvl="0" indent="-342900">
                  <a:lnSpc>
                    <a:spcPct val="107000"/>
                  </a:lnSpc>
                  <a:spcBef>
                    <a:spcPts val="0"/>
                  </a:spcBef>
                  <a:spcAft>
                    <a:spcPts val="800"/>
                  </a:spcAft>
                  <a:buFont typeface="Symbol" panose="05050102010706020507" pitchFamily="18" charset="2"/>
                  <a:buChar char=""/>
                </a:pPr>
                <a:r>
                  <a:rPr lang="en-US" kern="100" dirty="0">
                    <a:effectLst/>
                    <a:latin typeface="Calibri" panose="020F0502020204030204" pitchFamily="34" charset="0"/>
                    <a:ea typeface="Calibri" panose="020F0502020204030204" pitchFamily="34" charset="0"/>
                    <a:cs typeface="Arial" panose="020B0604020202020204" pitchFamily="34" charset="0"/>
                  </a:rPr>
                  <a:t>Sterile pyuria </a:t>
                </a:r>
              </a:p>
              <a:p>
                <a:pPr marL="0" marR="0">
                  <a:lnSpc>
                    <a:spcPct val="107000"/>
                  </a:lnSpc>
                  <a:spcBef>
                    <a:spcPts val="0"/>
                  </a:spcBef>
                  <a:spcAft>
                    <a:spcPts val="800"/>
                  </a:spcAft>
                </a:pPr>
                <a:endParaRPr lang="en-US" dirty="0"/>
              </a:p>
            </p:txBody>
          </p:sp>
        </mc:Choice>
        <mc:Fallback>
          <p:sp>
            <p:nvSpPr>
              <p:cNvPr id="3" name="Content Placeholder 2">
                <a:extLst>
                  <a:ext uri="{FF2B5EF4-FFF2-40B4-BE49-F238E27FC236}">
                    <a16:creationId xmlns:a16="http://schemas.microsoft.com/office/drawing/2014/main" id="{592331DD-6895-4F57-DFBD-AD5528767162}"/>
                  </a:ext>
                </a:extLst>
              </p:cNvPr>
              <p:cNvSpPr>
                <a:spLocks noGrp="1" noRot="1" noChangeAspect="1" noMove="1" noResize="1" noEditPoints="1" noAdjustHandles="1" noChangeArrowheads="1" noChangeShapeType="1" noTextEdit="1"/>
              </p:cNvSpPr>
              <p:nvPr>
                <p:ph idx="1"/>
              </p:nvPr>
            </p:nvSpPr>
            <p:spPr>
              <a:blipFill>
                <a:blip r:embed="rId2"/>
                <a:stretch>
                  <a:fillRect l="-1217" b="-980"/>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5DA4658D-21BF-00FB-5291-9797F83DD231}"/>
              </a:ext>
            </a:extLst>
          </p:cNvPr>
          <p:cNvPicPr>
            <a:picLocks noChangeAspect="1"/>
          </p:cNvPicPr>
          <p:nvPr/>
        </p:nvPicPr>
        <p:blipFill>
          <a:blip r:embed="rId3"/>
          <a:stretch>
            <a:fillRect/>
          </a:stretch>
        </p:blipFill>
        <p:spPr>
          <a:xfrm>
            <a:off x="7677150" y="2105025"/>
            <a:ext cx="4295775" cy="4071938"/>
          </a:xfrm>
          <a:prstGeom prst="rect">
            <a:avLst/>
          </a:prstGeom>
        </p:spPr>
      </p:pic>
    </p:spTree>
    <p:extLst>
      <p:ext uri="{BB962C8B-B14F-4D97-AF65-F5344CB8AC3E}">
        <p14:creationId xmlns:p14="http://schemas.microsoft.com/office/powerpoint/2010/main" val="2105500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5B7E9-014F-8E1D-DF9E-1323C6745018}"/>
              </a:ext>
            </a:extLst>
          </p:cNvPr>
          <p:cNvSpPr>
            <a:spLocks noGrp="1"/>
          </p:cNvSpPr>
          <p:nvPr>
            <p:ph type="title"/>
          </p:nvPr>
        </p:nvSpPr>
        <p:spPr/>
        <p:txBody>
          <a:bodyPr/>
          <a:lstStyle/>
          <a:p>
            <a:r>
              <a:rPr lang="en-US" sz="4400" b="1" kern="100" dirty="0" err="1">
                <a:solidFill>
                  <a:srgbClr val="FF0000"/>
                </a:solidFill>
                <a:effectLst/>
                <a:latin typeface="Calibri" panose="020F0502020204030204" pitchFamily="34" charset="0"/>
                <a:ea typeface="Calibri" panose="020F0502020204030204" pitchFamily="34" charset="0"/>
                <a:cs typeface="Arial" panose="020B0604020202020204" pitchFamily="34" charset="0"/>
              </a:rPr>
              <a:t>A.Rapid</a:t>
            </a:r>
            <a:r>
              <a:rPr lang="en-US" sz="4400" b="1"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 progressive GN (Crescentic GN)</a:t>
            </a:r>
            <a:br>
              <a:rPr lang="en-US" sz="4400" kern="100" dirty="0">
                <a:effectLst/>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34F2D87A-7B3D-805C-EC3B-241CA16A8C00}"/>
              </a:ext>
            </a:extLst>
          </p:cNvPr>
          <p:cNvSpPr>
            <a:spLocks noGrp="1"/>
          </p:cNvSpPr>
          <p:nvPr>
            <p:ph idx="1"/>
          </p:nvPr>
        </p:nvSpPr>
        <p:spPr>
          <a:xfrm>
            <a:off x="838200" y="1362075"/>
            <a:ext cx="10515600" cy="5130800"/>
          </a:xfrm>
        </p:spPr>
        <p:txBody>
          <a:bodyPr>
            <a:normAutofit/>
          </a:bodyPr>
          <a:lstStyle/>
          <a:p>
            <a:pPr marL="0" marR="0" indent="0">
              <a:lnSpc>
                <a:spcPct val="107000"/>
              </a:lnSpc>
              <a:spcBef>
                <a:spcPts val="0"/>
              </a:spcBef>
              <a:spcAft>
                <a:spcPts val="800"/>
              </a:spcAft>
              <a:buNone/>
            </a:pPr>
            <a:endParaRPr lang="en-US" sz="2800" kern="1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2800" kern="100" dirty="0">
                <a:effectLst/>
                <a:latin typeface="Calibri" panose="020F0502020204030204" pitchFamily="34" charset="0"/>
                <a:ea typeface="Calibri" panose="020F0502020204030204" pitchFamily="34" charset="0"/>
                <a:cs typeface="Arial" panose="020B0604020202020204" pitchFamily="34" charset="0"/>
              </a:rPr>
              <a:t>Rapid decline in renal function </a:t>
            </a:r>
          </a:p>
          <a:p>
            <a:pPr marL="0" marR="0">
              <a:lnSpc>
                <a:spcPct val="107000"/>
              </a:lnSpc>
              <a:spcBef>
                <a:spcPts val="0"/>
              </a:spcBef>
              <a:spcAft>
                <a:spcPts val="800"/>
              </a:spcAft>
            </a:pPr>
            <a:r>
              <a:rPr lang="en-US" sz="2800" kern="100" dirty="0">
                <a:effectLst/>
                <a:latin typeface="Calibri" panose="020F0502020204030204" pitchFamily="34" charset="0"/>
                <a:ea typeface="Calibri" panose="020F0502020204030204" pitchFamily="34" charset="0"/>
                <a:cs typeface="Arial" panose="020B0604020202020204" pitchFamily="34" charset="0"/>
              </a:rPr>
              <a:t>Causes </a:t>
            </a:r>
          </a:p>
          <a:p>
            <a:pPr marL="342900" marR="0" lvl="0" indent="-342900">
              <a:lnSpc>
                <a:spcPct val="107000"/>
              </a:lnSpc>
              <a:spcBef>
                <a:spcPts val="0"/>
              </a:spcBef>
              <a:spcAft>
                <a:spcPts val="0"/>
              </a:spcAft>
              <a:buFont typeface="+mj-lt"/>
              <a:buAutoNum type="arabicPeriod"/>
            </a:pPr>
            <a:r>
              <a:rPr lang="en-US" sz="2800" kern="100" dirty="0">
                <a:effectLst/>
                <a:latin typeface="Calibri" panose="020F0502020204030204" pitchFamily="34" charset="0"/>
                <a:ea typeface="Calibri" panose="020F0502020204030204" pitchFamily="34" charset="0"/>
                <a:cs typeface="Arial" panose="020B0604020202020204" pitchFamily="34" charset="0"/>
              </a:rPr>
              <a:t>Anti GBM disease (Good pasture syndrome): antibodies against type 4 collagen which is present in the basement membrane of the kidney and alveoli. Patient will present with GN and hemoptysis. Diagnosis is by renal biopsy (linear deposits). Treatment is by immunosuppressants and plasmapheresis (be careful before deciding on renal transplantation on these patients???</a:t>
            </a:r>
          </a:p>
          <a:p>
            <a:pPr marL="457200" marR="0" indent="0">
              <a:lnSpc>
                <a:spcPct val="107000"/>
              </a:lnSpc>
              <a:spcBef>
                <a:spcPts val="0"/>
              </a:spcBef>
              <a:spcAft>
                <a:spcPts val="0"/>
              </a:spcAft>
              <a:buNone/>
            </a:pPr>
            <a:r>
              <a:rPr lang="en-US" sz="2800" kern="100" dirty="0">
                <a:effectLst/>
                <a:latin typeface="Calibri" panose="020F0502020204030204" pitchFamily="34" charset="0"/>
                <a:ea typeface="Calibri" panose="020F050202020403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1029576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B3629-38DD-DF9F-56F7-A21B5D4CCE0A}"/>
              </a:ext>
            </a:extLst>
          </p:cNvPr>
          <p:cNvSpPr>
            <a:spLocks noGrp="1"/>
          </p:cNvSpPr>
          <p:nvPr>
            <p:ph type="title"/>
          </p:nvPr>
        </p:nvSpPr>
        <p:spPr/>
        <p:txBody>
          <a:bodyPr/>
          <a:lstStyle/>
          <a:p>
            <a:r>
              <a:rPr lang="en-US" dirty="0"/>
              <a:t>LINEAR DEPOSITS OF GPS</a:t>
            </a:r>
          </a:p>
        </p:txBody>
      </p:sp>
      <p:pic>
        <p:nvPicPr>
          <p:cNvPr id="4" name="Content Placeholder 3">
            <a:extLst>
              <a:ext uri="{FF2B5EF4-FFF2-40B4-BE49-F238E27FC236}">
                <a16:creationId xmlns:a16="http://schemas.microsoft.com/office/drawing/2014/main" id="{5D6354B7-86B9-DC7A-E7A0-2DD4BF3B30C4}"/>
              </a:ext>
            </a:extLst>
          </p:cNvPr>
          <p:cNvPicPr>
            <a:picLocks noGrp="1" noChangeAspect="1"/>
          </p:cNvPicPr>
          <p:nvPr>
            <p:ph idx="1"/>
          </p:nvPr>
        </p:nvPicPr>
        <p:blipFill>
          <a:blip r:embed="rId2"/>
          <a:stretch>
            <a:fillRect/>
          </a:stretch>
        </p:blipFill>
        <p:spPr>
          <a:xfrm>
            <a:off x="2095500" y="1924050"/>
            <a:ext cx="6705600" cy="4200525"/>
          </a:xfrm>
          <a:prstGeom prst="rect">
            <a:avLst/>
          </a:prstGeom>
        </p:spPr>
      </p:pic>
    </p:spTree>
    <p:extLst>
      <p:ext uri="{BB962C8B-B14F-4D97-AF65-F5344CB8AC3E}">
        <p14:creationId xmlns:p14="http://schemas.microsoft.com/office/powerpoint/2010/main" val="2104163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F05B8-14D5-6C34-1F76-9AC694E43C64}"/>
              </a:ext>
            </a:extLst>
          </p:cNvPr>
          <p:cNvSpPr>
            <a:spLocks noGrp="1"/>
          </p:cNvSpPr>
          <p:nvPr>
            <p:ph type="title"/>
          </p:nvPr>
        </p:nvSpPr>
        <p:spPr/>
        <p:txBody>
          <a:bodyPr/>
          <a:lstStyle/>
          <a:p>
            <a:r>
              <a:rPr lang="en-US" sz="4400" b="1" kern="100" dirty="0" err="1">
                <a:solidFill>
                  <a:srgbClr val="FF0000"/>
                </a:solidFill>
                <a:effectLst/>
                <a:latin typeface="Calibri" panose="020F0502020204030204" pitchFamily="34" charset="0"/>
                <a:ea typeface="Calibri" panose="020F0502020204030204" pitchFamily="34" charset="0"/>
                <a:cs typeface="Arial" panose="020B0604020202020204" pitchFamily="34" charset="0"/>
              </a:rPr>
              <a:t>A.Rapid</a:t>
            </a:r>
            <a:r>
              <a:rPr lang="en-US" sz="4400" b="1"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 progressive GN (Crescentic GN)</a:t>
            </a:r>
            <a:endParaRPr lang="en-US" b="1" dirty="0">
              <a:solidFill>
                <a:srgbClr val="FF0000"/>
              </a:solidFill>
            </a:endParaRPr>
          </a:p>
        </p:txBody>
      </p:sp>
      <p:sp>
        <p:nvSpPr>
          <p:cNvPr id="3" name="Content Placeholder 2">
            <a:extLst>
              <a:ext uri="{FF2B5EF4-FFF2-40B4-BE49-F238E27FC236}">
                <a16:creationId xmlns:a16="http://schemas.microsoft.com/office/drawing/2014/main" id="{8D3B7381-16BA-178C-010E-95F429D6088B}"/>
              </a:ext>
            </a:extLst>
          </p:cNvPr>
          <p:cNvSpPr>
            <a:spLocks noGrp="1"/>
          </p:cNvSpPr>
          <p:nvPr>
            <p:ph idx="1"/>
          </p:nvPr>
        </p:nvSpPr>
        <p:spPr/>
        <p:txBody>
          <a:bodyPr>
            <a:normAutofit fontScale="92500"/>
          </a:bodyPr>
          <a:lstStyle/>
          <a:p>
            <a:pPr marL="0" marR="0" lvl="0" indent="0">
              <a:lnSpc>
                <a:spcPct val="107000"/>
              </a:lnSpc>
              <a:spcBef>
                <a:spcPts val="0"/>
              </a:spcBef>
              <a:spcAft>
                <a:spcPts val="0"/>
              </a:spcAft>
              <a:buNone/>
            </a:pPr>
            <a:r>
              <a:rPr lang="en-US" sz="2800" kern="100" dirty="0">
                <a:effectLst/>
                <a:latin typeface="Calibri" panose="020F0502020204030204" pitchFamily="34" charset="0"/>
                <a:ea typeface="Calibri" panose="020F0502020204030204" pitchFamily="34" charset="0"/>
                <a:cs typeface="Arial" panose="020B0604020202020204" pitchFamily="34" charset="0"/>
              </a:rPr>
              <a:t>2. Immune complex diseases</a:t>
            </a:r>
          </a:p>
          <a:p>
            <a:pPr marL="971550" marR="0" indent="-514350">
              <a:lnSpc>
                <a:spcPct val="107000"/>
              </a:lnSpc>
              <a:spcBef>
                <a:spcPts val="0"/>
              </a:spcBef>
              <a:spcAft>
                <a:spcPts val="0"/>
              </a:spcAft>
              <a:buFont typeface="+mj-lt"/>
              <a:buAutoNum type="alphaUcPeriod"/>
            </a:pPr>
            <a:r>
              <a:rPr lang="en-US" sz="2800" kern="100" dirty="0">
                <a:effectLst/>
                <a:latin typeface="Calibri" panose="020F0502020204030204" pitchFamily="34" charset="0"/>
                <a:ea typeface="Calibri" panose="020F0502020204030204" pitchFamily="34" charset="0"/>
                <a:cs typeface="Arial" panose="020B0604020202020204" pitchFamily="34" charset="0"/>
              </a:rPr>
              <a:t>IgA nephropathy it can be either isolated GN or part of systemic illness i.e., Henoch Schonlein purpura. The problem in this disease is that there is delayed clearance of abnormal IgA antibodies. IgA will be attacked by IgA and the Ab/Ab complex will deposit in the mesangial cell. This will cause damage of the kidney. It is important to note that C3 level will be normal. Hx will include URTI or GI infection one to three days before onset of GN or systemic illness. Renal biopsy will show mesangial deposits. Treatment is by immunosuppressant and plasmapheresis in severe cases </a:t>
            </a:r>
          </a:p>
          <a:p>
            <a:endParaRPr lang="en-US" dirty="0"/>
          </a:p>
        </p:txBody>
      </p:sp>
    </p:spTree>
    <p:extLst>
      <p:ext uri="{BB962C8B-B14F-4D97-AF65-F5344CB8AC3E}">
        <p14:creationId xmlns:p14="http://schemas.microsoft.com/office/powerpoint/2010/main" val="1977883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51766-8DEF-1EE1-958E-2D8F4FE5BB7B}"/>
              </a:ext>
            </a:extLst>
          </p:cNvPr>
          <p:cNvSpPr>
            <a:spLocks noGrp="1"/>
          </p:cNvSpPr>
          <p:nvPr>
            <p:ph type="title"/>
          </p:nvPr>
        </p:nvSpPr>
        <p:spPr/>
        <p:txBody>
          <a:bodyPr/>
          <a:lstStyle/>
          <a:p>
            <a:r>
              <a:rPr lang="en-US" dirty="0"/>
              <a:t>MESINGAL DEPOSITS IgA </a:t>
            </a:r>
          </a:p>
        </p:txBody>
      </p:sp>
      <p:pic>
        <p:nvPicPr>
          <p:cNvPr id="1026" name="Picture 2" descr="Mesangial IgA Deposits – ISMMS Nephrology Fellowship">
            <a:extLst>
              <a:ext uri="{FF2B5EF4-FFF2-40B4-BE49-F238E27FC236}">
                <a16:creationId xmlns:a16="http://schemas.microsoft.com/office/drawing/2014/main" id="{3921D1C8-9460-C9C4-949D-39618863906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62250" y="1825625"/>
            <a:ext cx="5553075"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120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050FF-EC4E-3E44-6185-19C83DCB2E46}"/>
              </a:ext>
            </a:extLst>
          </p:cNvPr>
          <p:cNvSpPr>
            <a:spLocks noGrp="1"/>
          </p:cNvSpPr>
          <p:nvPr>
            <p:ph type="title"/>
          </p:nvPr>
        </p:nvSpPr>
        <p:spPr/>
        <p:txBody>
          <a:bodyPr/>
          <a:lstStyle/>
          <a:p>
            <a:r>
              <a:rPr lang="en-US" sz="4400" b="1" kern="100" dirty="0" err="1">
                <a:solidFill>
                  <a:srgbClr val="FF0000"/>
                </a:solidFill>
                <a:effectLst/>
                <a:latin typeface="Calibri" panose="020F0502020204030204" pitchFamily="34" charset="0"/>
                <a:ea typeface="Calibri" panose="020F0502020204030204" pitchFamily="34" charset="0"/>
                <a:cs typeface="Arial" panose="020B0604020202020204" pitchFamily="34" charset="0"/>
              </a:rPr>
              <a:t>A.Rapid</a:t>
            </a:r>
            <a:r>
              <a:rPr lang="en-US" sz="4400" b="1"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 progressive GN (Crescentic GN)</a:t>
            </a:r>
            <a:endParaRPr lang="en-US" b="1" dirty="0">
              <a:solidFill>
                <a:srgbClr val="FF0000"/>
              </a:solidFill>
            </a:endParaRPr>
          </a:p>
        </p:txBody>
      </p:sp>
      <p:sp>
        <p:nvSpPr>
          <p:cNvPr id="3" name="Content Placeholder 2">
            <a:extLst>
              <a:ext uri="{FF2B5EF4-FFF2-40B4-BE49-F238E27FC236}">
                <a16:creationId xmlns:a16="http://schemas.microsoft.com/office/drawing/2014/main" id="{9B8A61AA-1AA6-8E5D-EF8F-2A07C9A2D9D9}"/>
              </a:ext>
            </a:extLst>
          </p:cNvPr>
          <p:cNvSpPr>
            <a:spLocks noGrp="1"/>
          </p:cNvSpPr>
          <p:nvPr>
            <p:ph idx="1"/>
          </p:nvPr>
        </p:nvSpPr>
        <p:spPr/>
        <p:txBody>
          <a:bodyPr>
            <a:normAutofit/>
          </a:bodyPr>
          <a:lstStyle/>
          <a:p>
            <a:pPr marL="457200" marR="0" indent="0">
              <a:lnSpc>
                <a:spcPct val="107000"/>
              </a:lnSpc>
              <a:spcBef>
                <a:spcPts val="0"/>
              </a:spcBef>
              <a:spcAft>
                <a:spcPts val="0"/>
              </a:spcAft>
              <a:buNone/>
            </a:pPr>
            <a:r>
              <a:rPr lang="en-US" kern="100" dirty="0">
                <a:latin typeface="Calibri" panose="020F0502020204030204" pitchFamily="34" charset="0"/>
                <a:ea typeface="Calibri" panose="020F0502020204030204" pitchFamily="34" charset="0"/>
                <a:cs typeface="Arial" panose="020B0604020202020204" pitchFamily="34" charset="0"/>
              </a:rPr>
              <a:t>B. </a:t>
            </a:r>
            <a:r>
              <a:rPr lang="en-US" sz="2800" kern="100" dirty="0">
                <a:effectLst/>
                <a:latin typeface="Calibri" panose="020F0502020204030204" pitchFamily="34" charset="0"/>
                <a:ea typeface="Calibri" panose="020F0502020204030204" pitchFamily="34" charset="0"/>
                <a:cs typeface="Arial" panose="020B0604020202020204" pitchFamily="34" charset="0"/>
              </a:rPr>
              <a:t>Post streptococcal GN: Occur after infection by streptococcus pyogenes either throat or skin infection, the symptoms will occur 2-3 weeks after initial infection. Antigen and antibodies (IgG) complex will deposit in the subepithelial space. Complement system will be activated which will consume C3 and lower its level. Diagnosis is by typical Hx, blood test will show high ASO titer. Renal biopsy will show lumpy-bumpy subepithelial deposits. Treatment by antibiotics. </a:t>
            </a:r>
          </a:p>
          <a:p>
            <a:pPr marL="457200" marR="0" indent="0">
              <a:lnSpc>
                <a:spcPct val="107000"/>
              </a:lnSpc>
              <a:spcBef>
                <a:spcPts val="0"/>
              </a:spcBef>
              <a:spcAft>
                <a:spcPts val="0"/>
              </a:spcAft>
              <a:buNone/>
            </a:pPr>
            <a:endParaRPr lang="en-US" sz="2800" kern="1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446042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98561-266A-FEE0-546A-59F2BA923F0B}"/>
              </a:ext>
            </a:extLst>
          </p:cNvPr>
          <p:cNvSpPr>
            <a:spLocks noGrp="1"/>
          </p:cNvSpPr>
          <p:nvPr>
            <p:ph type="title"/>
          </p:nvPr>
        </p:nvSpPr>
        <p:spPr/>
        <p:txBody>
          <a:bodyPr/>
          <a:lstStyle/>
          <a:p>
            <a:r>
              <a:rPr lang="en-US" dirty="0"/>
              <a:t>SUBEPITHELIAL DEPOSITS (EM)</a:t>
            </a:r>
          </a:p>
        </p:txBody>
      </p:sp>
      <p:pic>
        <p:nvPicPr>
          <p:cNvPr id="4" name="Content Placeholder 3">
            <a:extLst>
              <a:ext uri="{FF2B5EF4-FFF2-40B4-BE49-F238E27FC236}">
                <a16:creationId xmlns:a16="http://schemas.microsoft.com/office/drawing/2014/main" id="{873C0FC0-A88E-5EFF-2142-AFB3CE27FF0C}"/>
              </a:ext>
            </a:extLst>
          </p:cNvPr>
          <p:cNvPicPr>
            <a:picLocks noGrp="1" noChangeAspect="1"/>
          </p:cNvPicPr>
          <p:nvPr>
            <p:ph idx="1"/>
          </p:nvPr>
        </p:nvPicPr>
        <p:blipFill>
          <a:blip r:embed="rId2"/>
          <a:stretch>
            <a:fillRect/>
          </a:stretch>
        </p:blipFill>
        <p:spPr>
          <a:xfrm>
            <a:off x="2533650" y="1914526"/>
            <a:ext cx="6324600" cy="4029074"/>
          </a:xfrm>
          <a:prstGeom prst="rect">
            <a:avLst/>
          </a:prstGeom>
        </p:spPr>
      </p:pic>
    </p:spTree>
    <p:extLst>
      <p:ext uri="{BB962C8B-B14F-4D97-AF65-F5344CB8AC3E}">
        <p14:creationId xmlns:p14="http://schemas.microsoft.com/office/powerpoint/2010/main" val="583164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B0BE9-C7E8-A38C-52E9-A27F63D5711F}"/>
              </a:ext>
            </a:extLst>
          </p:cNvPr>
          <p:cNvSpPr>
            <a:spLocks noGrp="1"/>
          </p:cNvSpPr>
          <p:nvPr>
            <p:ph type="title"/>
          </p:nvPr>
        </p:nvSpPr>
        <p:spPr/>
        <p:txBody>
          <a:bodyPr/>
          <a:lstStyle/>
          <a:p>
            <a:r>
              <a:rPr lang="en-US" sz="4400" b="1" kern="100" dirty="0" err="1">
                <a:solidFill>
                  <a:srgbClr val="FF0000"/>
                </a:solidFill>
                <a:effectLst/>
                <a:latin typeface="Calibri" panose="020F0502020204030204" pitchFamily="34" charset="0"/>
                <a:ea typeface="Calibri" panose="020F0502020204030204" pitchFamily="34" charset="0"/>
                <a:cs typeface="Arial" panose="020B0604020202020204" pitchFamily="34" charset="0"/>
              </a:rPr>
              <a:t>A.Rapid</a:t>
            </a:r>
            <a:r>
              <a:rPr lang="en-US" sz="4400" b="1"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 progressive GN (Crescentic GN)</a:t>
            </a:r>
            <a:endParaRPr lang="en-US" b="1" dirty="0">
              <a:solidFill>
                <a:srgbClr val="FF0000"/>
              </a:solidFill>
            </a:endParaRPr>
          </a:p>
        </p:txBody>
      </p:sp>
      <p:sp>
        <p:nvSpPr>
          <p:cNvPr id="3" name="Content Placeholder 2">
            <a:extLst>
              <a:ext uri="{FF2B5EF4-FFF2-40B4-BE49-F238E27FC236}">
                <a16:creationId xmlns:a16="http://schemas.microsoft.com/office/drawing/2014/main" id="{92D4F643-D1B5-91A4-5A1F-AB9BAA40C370}"/>
              </a:ext>
            </a:extLst>
          </p:cNvPr>
          <p:cNvSpPr>
            <a:spLocks noGrp="1"/>
          </p:cNvSpPr>
          <p:nvPr>
            <p:ph idx="1"/>
          </p:nvPr>
        </p:nvSpPr>
        <p:spPr/>
        <p:txBody>
          <a:bodyPr/>
          <a:lstStyle/>
          <a:p>
            <a:pPr marL="0" indent="0">
              <a:buNone/>
            </a:pPr>
            <a:r>
              <a:rPr lang="en-US" sz="2800" kern="100" dirty="0">
                <a:effectLst/>
                <a:latin typeface="Calibri" panose="020F0502020204030204" pitchFamily="34" charset="0"/>
                <a:ea typeface="Calibri" panose="020F0502020204030204" pitchFamily="34" charset="0"/>
                <a:cs typeface="Arial" panose="020B0604020202020204" pitchFamily="34" charset="0"/>
              </a:rPr>
              <a:t>C. diffuse proliferative GN (Lupus nephritis):50% of the glomeruli will be affected(diffuse). Antigen/antibodies complex will deposit in the blood vessels(subendothelial), blood vessels will become thickened showing wire loop appearance in renal biopsy. Treatment is immunosuppressant e.g., IL2 inhibitors</a:t>
            </a:r>
            <a:endParaRPr lang="en-US" dirty="0"/>
          </a:p>
        </p:txBody>
      </p:sp>
    </p:spTree>
    <p:extLst>
      <p:ext uri="{BB962C8B-B14F-4D97-AF65-F5344CB8AC3E}">
        <p14:creationId xmlns:p14="http://schemas.microsoft.com/office/powerpoint/2010/main" val="29706963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676</Words>
  <Application>Microsoft Office PowerPoint</Application>
  <PresentationFormat>Widescreen</PresentationFormat>
  <Paragraphs>51</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Cambria Math</vt:lpstr>
      <vt:lpstr>Symbol</vt:lpstr>
      <vt:lpstr>Office Theme</vt:lpstr>
      <vt:lpstr>Nephritic syndrome  </vt:lpstr>
      <vt:lpstr>Nephritic syndrome  </vt:lpstr>
      <vt:lpstr>A.Rapid progressive GN (Crescentic GN) </vt:lpstr>
      <vt:lpstr>LINEAR DEPOSITS OF GPS</vt:lpstr>
      <vt:lpstr>A.Rapid progressive GN (Crescentic GN)</vt:lpstr>
      <vt:lpstr>MESINGAL DEPOSITS IgA </vt:lpstr>
      <vt:lpstr>A.Rapid progressive GN (Crescentic GN)</vt:lpstr>
      <vt:lpstr>SUBEPITHELIAL DEPOSITS (EM)</vt:lpstr>
      <vt:lpstr>A.Rapid progressive GN (Crescentic GN)</vt:lpstr>
      <vt:lpstr>WIRE LOOPING(LM WITH STAIN)</vt:lpstr>
      <vt:lpstr>A.Rapid progressive GN (Crescentic GN)</vt:lpstr>
      <vt:lpstr>B. Alport syndrome</vt:lpstr>
      <vt:lpstr>PowerPoint Presentation</vt:lpstr>
      <vt:lpstr>C. Membranoproliferative GN</vt:lpstr>
      <vt:lpstr>PowerPoint Presentation</vt:lpstr>
      <vt:lpstr>Management of symptoms of GN: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Nephritic syndrome  </dc:title>
  <dc:creator>ISRA ABDELMAGIED  ELTAYIB OMAR</dc:creator>
  <cp:lastModifiedBy>ISRA ABDELMAGIED  ELTAYIB OMAR</cp:lastModifiedBy>
  <cp:revision>1</cp:revision>
  <dcterms:created xsi:type="dcterms:W3CDTF">2023-10-11T20:06:30Z</dcterms:created>
  <dcterms:modified xsi:type="dcterms:W3CDTF">2023-10-11T20:06:37Z</dcterms:modified>
</cp:coreProperties>
</file>