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257" r:id="rId4"/>
    <p:sldId id="259" r:id="rId5"/>
    <p:sldId id="310" r:id="rId6"/>
    <p:sldId id="311" r:id="rId7"/>
    <p:sldId id="261" r:id="rId8"/>
    <p:sldId id="262" r:id="rId9"/>
    <p:sldId id="263" r:id="rId10"/>
    <p:sldId id="265" r:id="rId11"/>
    <p:sldId id="266" r:id="rId12"/>
    <p:sldId id="267" r:id="rId13"/>
    <p:sldId id="307" r:id="rId14"/>
    <p:sldId id="302" r:id="rId15"/>
    <p:sldId id="270" r:id="rId16"/>
    <p:sldId id="271" r:id="rId17"/>
    <p:sldId id="272" r:id="rId18"/>
    <p:sldId id="274" r:id="rId19"/>
    <p:sldId id="308" r:id="rId20"/>
    <p:sldId id="303" r:id="rId21"/>
    <p:sldId id="276" r:id="rId22"/>
    <p:sldId id="273" r:id="rId23"/>
    <p:sldId id="277" r:id="rId24"/>
    <p:sldId id="278" r:id="rId25"/>
    <p:sldId id="269" r:id="rId26"/>
    <p:sldId id="280" r:id="rId27"/>
    <p:sldId id="279" r:id="rId28"/>
    <p:sldId id="281" r:id="rId29"/>
    <p:sldId id="282" r:id="rId30"/>
    <p:sldId id="304" r:id="rId31"/>
    <p:sldId id="284" r:id="rId32"/>
    <p:sldId id="305" r:id="rId33"/>
    <p:sldId id="285" r:id="rId34"/>
    <p:sldId id="287" r:id="rId35"/>
    <p:sldId id="289" r:id="rId36"/>
    <p:sldId id="290" r:id="rId37"/>
    <p:sldId id="291" r:id="rId38"/>
    <p:sldId id="309" r:id="rId39"/>
    <p:sldId id="292" r:id="rId40"/>
    <p:sldId id="295" r:id="rId41"/>
    <p:sldId id="296" r:id="rId42"/>
    <p:sldId id="294" r:id="rId43"/>
    <p:sldId id="297" r:id="rId44"/>
    <p:sldId id="320" r:id="rId45"/>
    <p:sldId id="316" r:id="rId46"/>
    <p:sldId id="317" r:id="rId47"/>
    <p:sldId id="318" r:id="rId48"/>
    <p:sldId id="319" r:id="rId49"/>
    <p:sldId id="293" r:id="rId50"/>
    <p:sldId id="31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usheen ahmed" userId="dc37d777c30e69dc" providerId="LiveId" clId="{7C4E92E0-8679-4C63-A2A8-FF167BE1ECA6}"/>
    <pc:docChg chg="custSel addSld delSld modSld">
      <pc:chgData name="nausheen ahmed" userId="dc37d777c30e69dc" providerId="LiveId" clId="{7C4E92E0-8679-4C63-A2A8-FF167BE1ECA6}" dt="2023-05-20T15:55:12.306" v="511" actId="207"/>
      <pc:docMkLst>
        <pc:docMk/>
      </pc:docMkLst>
      <pc:sldChg chg="modSp mod">
        <pc:chgData name="nausheen ahmed" userId="dc37d777c30e69dc" providerId="LiveId" clId="{7C4E92E0-8679-4C63-A2A8-FF167BE1ECA6}" dt="2023-05-20T15:40:37.980" v="238" actId="20577"/>
        <pc:sldMkLst>
          <pc:docMk/>
          <pc:sldMk cId="451914950" sldId="273"/>
        </pc:sldMkLst>
        <pc:spChg chg="mod">
          <ac:chgData name="nausheen ahmed" userId="dc37d777c30e69dc" providerId="LiveId" clId="{7C4E92E0-8679-4C63-A2A8-FF167BE1ECA6}" dt="2023-05-20T15:40:37.980" v="238" actId="20577"/>
          <ac:spMkLst>
            <pc:docMk/>
            <pc:sldMk cId="451914950" sldId="273"/>
            <ac:spMk id="3" creationId="{00000000-0000-0000-0000-000000000000}"/>
          </ac:spMkLst>
        </pc:spChg>
      </pc:sldChg>
      <pc:sldChg chg="addSp delSp modSp mod">
        <pc:chgData name="nausheen ahmed" userId="dc37d777c30e69dc" providerId="LiveId" clId="{7C4E92E0-8679-4C63-A2A8-FF167BE1ECA6}" dt="2023-05-20T15:37:52.703" v="129" actId="14100"/>
        <pc:sldMkLst>
          <pc:docMk/>
          <pc:sldMk cId="558229526" sldId="274"/>
        </pc:sldMkLst>
        <pc:spChg chg="mod">
          <ac:chgData name="nausheen ahmed" userId="dc37d777c30e69dc" providerId="LiveId" clId="{7C4E92E0-8679-4C63-A2A8-FF167BE1ECA6}" dt="2023-05-20T15:37:17.432" v="124" actId="20577"/>
          <ac:spMkLst>
            <pc:docMk/>
            <pc:sldMk cId="558229526" sldId="274"/>
            <ac:spMk id="3" creationId="{00000000-0000-0000-0000-000000000000}"/>
          </ac:spMkLst>
        </pc:spChg>
        <pc:spChg chg="del mod">
          <ac:chgData name="nausheen ahmed" userId="dc37d777c30e69dc" providerId="LiveId" clId="{7C4E92E0-8679-4C63-A2A8-FF167BE1ECA6}" dt="2023-05-20T15:37:09.497" v="110" actId="478"/>
          <ac:spMkLst>
            <pc:docMk/>
            <pc:sldMk cId="558229526" sldId="274"/>
            <ac:spMk id="4" creationId="{00000000-0000-0000-0000-000000000000}"/>
          </ac:spMkLst>
        </pc:spChg>
        <pc:spChg chg="add mod">
          <ac:chgData name="nausheen ahmed" userId="dc37d777c30e69dc" providerId="LiveId" clId="{7C4E92E0-8679-4C63-A2A8-FF167BE1ECA6}" dt="2023-05-20T15:37:52.703" v="129" actId="14100"/>
          <ac:spMkLst>
            <pc:docMk/>
            <pc:sldMk cId="558229526" sldId="274"/>
            <ac:spMk id="5" creationId="{1818A046-09A8-F052-C595-913BB594E3CA}"/>
          </ac:spMkLst>
        </pc:spChg>
      </pc:sldChg>
      <pc:sldChg chg="modSp mod">
        <pc:chgData name="nausheen ahmed" userId="dc37d777c30e69dc" providerId="LiveId" clId="{7C4E92E0-8679-4C63-A2A8-FF167BE1ECA6}" dt="2023-05-20T15:43:52.360" v="267" actId="14100"/>
        <pc:sldMkLst>
          <pc:docMk/>
          <pc:sldMk cId="1747388202" sldId="280"/>
        </pc:sldMkLst>
        <pc:spChg chg="mod">
          <ac:chgData name="nausheen ahmed" userId="dc37d777c30e69dc" providerId="LiveId" clId="{7C4E92E0-8679-4C63-A2A8-FF167BE1ECA6}" dt="2023-05-20T15:43:42.883" v="266" actId="20577"/>
          <ac:spMkLst>
            <pc:docMk/>
            <pc:sldMk cId="1747388202" sldId="280"/>
            <ac:spMk id="3" creationId="{00000000-0000-0000-0000-000000000000}"/>
          </ac:spMkLst>
        </pc:spChg>
        <pc:spChg chg="mod">
          <ac:chgData name="nausheen ahmed" userId="dc37d777c30e69dc" providerId="LiveId" clId="{7C4E92E0-8679-4C63-A2A8-FF167BE1ECA6}" dt="2023-05-20T15:43:52.360" v="267" actId="14100"/>
          <ac:spMkLst>
            <pc:docMk/>
            <pc:sldMk cId="1747388202" sldId="280"/>
            <ac:spMk id="4" creationId="{00000000-0000-0000-0000-000000000000}"/>
          </ac:spMkLst>
        </pc:spChg>
      </pc:sldChg>
      <pc:sldChg chg="modSp mod">
        <pc:chgData name="nausheen ahmed" userId="dc37d777c30e69dc" providerId="LiveId" clId="{7C4E92E0-8679-4C63-A2A8-FF167BE1ECA6}" dt="2023-05-20T15:49:25.591" v="403" actId="1076"/>
        <pc:sldMkLst>
          <pc:docMk/>
          <pc:sldMk cId="3227919325" sldId="285"/>
        </pc:sldMkLst>
        <pc:spChg chg="mod">
          <ac:chgData name="nausheen ahmed" userId="dc37d777c30e69dc" providerId="LiveId" clId="{7C4E92E0-8679-4C63-A2A8-FF167BE1ECA6}" dt="2023-05-20T15:49:20.431" v="401" actId="1076"/>
          <ac:spMkLst>
            <pc:docMk/>
            <pc:sldMk cId="3227919325" sldId="285"/>
            <ac:spMk id="4" creationId="{00000000-0000-0000-0000-000000000000}"/>
          </ac:spMkLst>
        </pc:spChg>
        <pc:spChg chg="mod">
          <ac:chgData name="nausheen ahmed" userId="dc37d777c30e69dc" providerId="LiveId" clId="{7C4E92E0-8679-4C63-A2A8-FF167BE1ECA6}" dt="2023-05-20T15:49:25.591" v="403" actId="1076"/>
          <ac:spMkLst>
            <pc:docMk/>
            <pc:sldMk cId="3227919325" sldId="285"/>
            <ac:spMk id="5" creationId="{00000000-0000-0000-0000-000000000000}"/>
          </ac:spMkLst>
        </pc:spChg>
      </pc:sldChg>
      <pc:sldChg chg="modSp mod">
        <pc:chgData name="nausheen ahmed" userId="dc37d777c30e69dc" providerId="LiveId" clId="{7C4E92E0-8679-4C63-A2A8-FF167BE1ECA6}" dt="2023-05-20T15:35:10.871" v="76" actId="1076"/>
        <pc:sldMkLst>
          <pc:docMk/>
          <pc:sldMk cId="1946679782" sldId="302"/>
        </pc:sldMkLst>
        <pc:spChg chg="mod">
          <ac:chgData name="nausheen ahmed" userId="dc37d777c30e69dc" providerId="LiveId" clId="{7C4E92E0-8679-4C63-A2A8-FF167BE1ECA6}" dt="2023-05-20T15:27:24.527" v="74" actId="20577"/>
          <ac:spMkLst>
            <pc:docMk/>
            <pc:sldMk cId="1946679782" sldId="302"/>
            <ac:spMk id="3" creationId="{00000000-0000-0000-0000-000000000000}"/>
          </ac:spMkLst>
        </pc:spChg>
        <pc:spChg chg="mod">
          <ac:chgData name="nausheen ahmed" userId="dc37d777c30e69dc" providerId="LiveId" clId="{7C4E92E0-8679-4C63-A2A8-FF167BE1ECA6}" dt="2023-05-20T15:35:08.651" v="75" actId="1076"/>
          <ac:spMkLst>
            <pc:docMk/>
            <pc:sldMk cId="1946679782" sldId="302"/>
            <ac:spMk id="4" creationId="{00000000-0000-0000-0000-000000000000}"/>
          </ac:spMkLst>
        </pc:spChg>
        <pc:spChg chg="mod">
          <ac:chgData name="nausheen ahmed" userId="dc37d777c30e69dc" providerId="LiveId" clId="{7C4E92E0-8679-4C63-A2A8-FF167BE1ECA6}" dt="2023-05-20T15:35:10.871" v="76" actId="1076"/>
          <ac:spMkLst>
            <pc:docMk/>
            <pc:sldMk cId="1946679782" sldId="302"/>
            <ac:spMk id="5" creationId="{00000000-0000-0000-0000-000000000000}"/>
          </ac:spMkLst>
        </pc:spChg>
      </pc:sldChg>
      <pc:sldChg chg="modSp new mod">
        <pc:chgData name="nausheen ahmed" userId="dc37d777c30e69dc" providerId="LiveId" clId="{7C4E92E0-8679-4C63-A2A8-FF167BE1ECA6}" dt="2023-05-20T15:39:55.906" v="228" actId="115"/>
        <pc:sldMkLst>
          <pc:docMk/>
          <pc:sldMk cId="3457234406" sldId="308"/>
        </pc:sldMkLst>
        <pc:spChg chg="mod">
          <ac:chgData name="nausheen ahmed" userId="dc37d777c30e69dc" providerId="LiveId" clId="{7C4E92E0-8679-4C63-A2A8-FF167BE1ECA6}" dt="2023-05-20T15:39:38.157" v="226" actId="207"/>
          <ac:spMkLst>
            <pc:docMk/>
            <pc:sldMk cId="3457234406" sldId="308"/>
            <ac:spMk id="2" creationId="{280E14AC-936A-E4D3-8826-5A2E1E36E38F}"/>
          </ac:spMkLst>
        </pc:spChg>
        <pc:spChg chg="mod">
          <ac:chgData name="nausheen ahmed" userId="dc37d777c30e69dc" providerId="LiveId" clId="{7C4E92E0-8679-4C63-A2A8-FF167BE1ECA6}" dt="2023-05-20T15:39:55.906" v="228" actId="115"/>
          <ac:spMkLst>
            <pc:docMk/>
            <pc:sldMk cId="3457234406" sldId="308"/>
            <ac:spMk id="3" creationId="{C4E4DEF4-73AD-1E80-A884-04BD1DCE12C5}"/>
          </ac:spMkLst>
        </pc:spChg>
      </pc:sldChg>
      <pc:sldChg chg="modSp new mod">
        <pc:chgData name="nausheen ahmed" userId="dc37d777c30e69dc" providerId="LiveId" clId="{7C4E92E0-8679-4C63-A2A8-FF167BE1ECA6}" dt="2023-05-20T15:55:12.306" v="511" actId="207"/>
        <pc:sldMkLst>
          <pc:docMk/>
          <pc:sldMk cId="1514569446" sldId="309"/>
        </pc:sldMkLst>
        <pc:spChg chg="mod">
          <ac:chgData name="nausheen ahmed" userId="dc37d777c30e69dc" providerId="LiveId" clId="{7C4E92E0-8679-4C63-A2A8-FF167BE1ECA6}" dt="2023-05-20T15:55:04.211" v="509" actId="207"/>
          <ac:spMkLst>
            <pc:docMk/>
            <pc:sldMk cId="1514569446" sldId="309"/>
            <ac:spMk id="2" creationId="{720E35E2-32EA-BA20-C80C-FA98A4B676DF}"/>
          </ac:spMkLst>
        </pc:spChg>
        <pc:spChg chg="mod">
          <ac:chgData name="nausheen ahmed" userId="dc37d777c30e69dc" providerId="LiveId" clId="{7C4E92E0-8679-4C63-A2A8-FF167BE1ECA6}" dt="2023-05-20T15:55:12.306" v="511" actId="207"/>
          <ac:spMkLst>
            <pc:docMk/>
            <pc:sldMk cId="1514569446" sldId="309"/>
            <ac:spMk id="3" creationId="{7F15E236-4BC7-A3DB-4152-ACCD238956E6}"/>
          </ac:spMkLst>
        </pc:spChg>
      </pc:sldChg>
      <pc:sldChg chg="modSp new del mod">
        <pc:chgData name="nausheen ahmed" userId="dc37d777c30e69dc" providerId="LiveId" clId="{7C4E92E0-8679-4C63-A2A8-FF167BE1ECA6}" dt="2023-05-20T15:48:06.668" v="400" actId="2696"/>
        <pc:sldMkLst>
          <pc:docMk/>
          <pc:sldMk cId="1534039950" sldId="309"/>
        </pc:sldMkLst>
        <pc:spChg chg="mod">
          <ac:chgData name="nausheen ahmed" userId="dc37d777c30e69dc" providerId="LiveId" clId="{7C4E92E0-8679-4C63-A2A8-FF167BE1ECA6}" dt="2023-05-20T15:48:02.526" v="399" actId="20577"/>
          <ac:spMkLst>
            <pc:docMk/>
            <pc:sldMk cId="1534039950" sldId="309"/>
            <ac:spMk id="3" creationId="{B8E2C6E0-B6A2-3CB4-00C8-1D784DA58B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farooqi\Desktop\bbbbbbbbbbbbbbbbbb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6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A55D-EA4E-4D0F-B949-333A8F6EB4E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 descr="C:\Users\Dr.Zahoor Ali\Desktop\human_stomach_anatomy644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413931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0400" y="5334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Layers of Stomach</a:t>
            </a:r>
          </a:p>
        </p:txBody>
      </p:sp>
    </p:spTree>
    <p:extLst>
      <p:ext uri="{BB962C8B-B14F-4D97-AF65-F5344CB8AC3E}">
        <p14:creationId xmlns:p14="http://schemas.microsoft.com/office/powerpoint/2010/main" val="163487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Bleeding gastric ulcer</a:t>
            </a:r>
          </a:p>
        </p:txBody>
      </p:sp>
      <p:pic>
        <p:nvPicPr>
          <p:cNvPr id="6" name="Picture 3" descr="C:\Users\Dr.Zahoor Ali\Desktop\rys0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78180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901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Erosions</a:t>
            </a:r>
          </a:p>
        </p:txBody>
      </p:sp>
      <p:pic>
        <p:nvPicPr>
          <p:cNvPr id="4" name="Picture 2" descr="C:\Users\Dr.Zahoor Ali\Desktop\Erosions_Antrum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323" y="1600200"/>
            <a:ext cx="466135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4243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Most common sites of peptic ulcers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>
              <a:buFont typeface="Arial" charset="0"/>
              <a:buChar char="•"/>
            </a:pPr>
            <a:r>
              <a:rPr lang="en-US" b="1" dirty="0"/>
              <a:t>Duodenal bulb (most</a:t>
            </a:r>
          </a:p>
          <a:p>
            <a:pPr marL="0" indent="0">
              <a:buNone/>
            </a:pPr>
            <a:r>
              <a:rPr lang="en-US" b="1" dirty="0"/>
              <a:t>    common)</a:t>
            </a:r>
          </a:p>
          <a:p>
            <a:pPr marL="0" indent="0">
              <a:buNone/>
            </a:pPr>
            <a:r>
              <a:rPr lang="en-US" dirty="0"/>
              <a:t>* Lesser curvature </a:t>
            </a:r>
          </a:p>
          <a:p>
            <a:pPr marL="0" indent="0">
              <a:buNone/>
            </a:pPr>
            <a:r>
              <a:rPr lang="en-US" dirty="0"/>
              <a:t>* Antrum of the stomach</a:t>
            </a:r>
          </a:p>
        </p:txBody>
      </p:sp>
      <p:pic>
        <p:nvPicPr>
          <p:cNvPr id="1026" name="Picture 2" descr="C:\Users\wfarooqi\Desktop\Common+Disorders+of+the+Mouth,+Esophagus,+and+Stom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50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5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SOME GENERAL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    </a:t>
            </a:r>
            <a:r>
              <a:rPr lang="en-US" b="1" dirty="0" err="1"/>
              <a:t>Duod</a:t>
            </a:r>
            <a:r>
              <a:rPr lang="en-US" b="1" dirty="0"/>
              <a:t>. Ulcers                          Gastric ulcers</a:t>
            </a:r>
          </a:p>
          <a:p>
            <a:pPr marL="0" indent="0">
              <a:buNone/>
            </a:pPr>
            <a:r>
              <a:rPr lang="en-US" b="1" dirty="0"/>
              <a:t>    </a:t>
            </a:r>
          </a:p>
          <a:p>
            <a:pPr>
              <a:buFont typeface="Arial" charset="0"/>
              <a:buChar char="•"/>
            </a:pPr>
            <a:r>
              <a:rPr lang="en-US" dirty="0"/>
              <a:t>Much more common           * More likely to be </a:t>
            </a:r>
          </a:p>
          <a:p>
            <a:pPr marL="0" indent="0">
              <a:buNone/>
            </a:pPr>
            <a:r>
              <a:rPr lang="en-US" dirty="0"/>
              <a:t>   than gastric ulcers                    malignant</a:t>
            </a:r>
          </a:p>
          <a:p>
            <a:pPr>
              <a:buFont typeface="Arial" charset="0"/>
              <a:buChar char="•"/>
            </a:pPr>
            <a:r>
              <a:rPr lang="en-US" dirty="0"/>
              <a:t>Usually in the </a:t>
            </a:r>
            <a:r>
              <a:rPr lang="en-US" dirty="0" err="1"/>
              <a:t>duod</a:t>
            </a:r>
            <a:r>
              <a:rPr lang="en-US" dirty="0"/>
              <a:t>.             *</a:t>
            </a:r>
            <a:r>
              <a:rPr lang="en-US" b="1" dirty="0"/>
              <a:t> Eating worsens </a:t>
            </a:r>
          </a:p>
          <a:p>
            <a:pPr marL="0" indent="0">
              <a:buNone/>
            </a:pPr>
            <a:r>
              <a:rPr lang="en-US" dirty="0"/>
              <a:t>    bulb(1</a:t>
            </a:r>
            <a:r>
              <a:rPr lang="en-US" baseline="30000" dirty="0"/>
              <a:t>st</a:t>
            </a:r>
            <a:r>
              <a:rPr lang="en-US" dirty="0"/>
              <a:t> part)                                                </a:t>
            </a:r>
            <a:r>
              <a:rPr lang="en-US" b="1" dirty="0"/>
              <a:t>the pain</a:t>
            </a:r>
          </a:p>
          <a:p>
            <a:pPr>
              <a:buFont typeface="Arial" charset="0"/>
              <a:buChar char="•"/>
            </a:pPr>
            <a:r>
              <a:rPr lang="en-US" dirty="0"/>
              <a:t>Almost </a:t>
            </a:r>
            <a:r>
              <a:rPr lang="en-US" b="1" dirty="0"/>
              <a:t>never </a:t>
            </a:r>
            <a:r>
              <a:rPr lang="en-US" dirty="0"/>
              <a:t>malignant     * Usually above age 50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* </a:t>
            </a:r>
            <a:r>
              <a:rPr lang="en-US" b="1" dirty="0"/>
              <a:t>May be </a:t>
            </a:r>
            <a:r>
              <a:rPr lang="en-US" dirty="0"/>
              <a:t>malignant</a:t>
            </a:r>
          </a:p>
          <a:p>
            <a:pPr>
              <a:buFont typeface="Arial" charset="0"/>
              <a:buChar char="•"/>
            </a:pPr>
            <a:r>
              <a:rPr lang="en-US" dirty="0"/>
              <a:t>Eating relieves pain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2560202">
            <a:off x="1718676" y="1938380"/>
            <a:ext cx="381000" cy="723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9187172">
            <a:off x="5910301" y="1956396"/>
            <a:ext cx="382580" cy="745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7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ETIOLOGY OF ULCERS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1) </a:t>
            </a:r>
            <a:r>
              <a:rPr lang="en-US" dirty="0"/>
              <a:t>Helicobacter Pylori infection               </a:t>
            </a:r>
            <a:r>
              <a:rPr lang="en-US" b="1" dirty="0"/>
              <a:t>most</a:t>
            </a:r>
          </a:p>
          <a:p>
            <a:pPr marL="0" indent="0">
              <a:buNone/>
            </a:pPr>
            <a:r>
              <a:rPr lang="en-US" b="1" dirty="0"/>
              <a:t>2) </a:t>
            </a:r>
            <a:r>
              <a:rPr lang="en-US" dirty="0"/>
              <a:t>NSAID/ Aspirin use                                </a:t>
            </a:r>
            <a:r>
              <a:rPr lang="en-US" b="1" dirty="0"/>
              <a:t>common  </a:t>
            </a:r>
            <a:r>
              <a:rPr lang="en-US" dirty="0"/>
              <a:t>                                      </a:t>
            </a:r>
          </a:p>
          <a:p>
            <a:pPr marL="0" indent="0">
              <a:buNone/>
            </a:pPr>
            <a:r>
              <a:rPr lang="en-US" dirty="0"/>
              <a:t>3) Hyperacidity states (</a:t>
            </a:r>
            <a:r>
              <a:rPr lang="en-US" dirty="0" err="1"/>
              <a:t>eg</a:t>
            </a:r>
            <a:r>
              <a:rPr lang="en-US" dirty="0"/>
              <a:t> Zollinger Ellison syndrome</a:t>
            </a:r>
          </a:p>
          <a:p>
            <a:pPr marL="0" indent="0">
              <a:buNone/>
            </a:pPr>
            <a:r>
              <a:rPr lang="en-US" dirty="0"/>
              <a:t>4) </a:t>
            </a:r>
            <a:r>
              <a:rPr lang="en-US" dirty="0" err="1"/>
              <a:t>Biphosphonates</a:t>
            </a:r>
            <a:r>
              <a:rPr lang="en-US" dirty="0"/>
              <a:t> ( medicines used in </a:t>
            </a:r>
            <a:r>
              <a:rPr lang="en-US" dirty="0" err="1"/>
              <a:t>osteo</a:t>
            </a:r>
            <a:r>
              <a:rPr lang="en-US" dirty="0"/>
              <a:t>-</a:t>
            </a:r>
          </a:p>
          <a:p>
            <a:pPr marL="0" indent="0">
              <a:buNone/>
            </a:pPr>
            <a:r>
              <a:rPr lang="en-US" dirty="0"/>
              <a:t>                                    </a:t>
            </a:r>
            <a:r>
              <a:rPr lang="en-US" dirty="0" err="1"/>
              <a:t>porosis</a:t>
            </a:r>
            <a:r>
              <a:rPr lang="en-US" dirty="0"/>
              <a:t>)</a:t>
            </a:r>
          </a:p>
          <a:p>
            <a:r>
              <a:rPr lang="en-US" dirty="0"/>
              <a:t>Stress</a:t>
            </a:r>
          </a:p>
          <a:p>
            <a:r>
              <a:rPr lang="en-US" dirty="0"/>
              <a:t>Alcohol, dietary factors &amp; smoking may aggravate the symptoms.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410200" y="1752600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038600" y="2209800"/>
            <a:ext cx="2209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3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SO: In patients with peptic ulcers, the first 2 things to rule out are: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1) H. Pylori infection (by tests)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NSAID use (by history)</a:t>
            </a:r>
          </a:p>
        </p:txBody>
      </p:sp>
    </p:spTree>
    <p:extLst>
      <p:ext uri="{BB962C8B-B14F-4D97-AF65-F5344CB8AC3E}">
        <p14:creationId xmlns:p14="http://schemas.microsoft.com/office/powerpoint/2010/main" val="349071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Some points about H. Pylori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AutoNum type="alphaLcParenR"/>
            </a:pPr>
            <a:r>
              <a:rPr lang="en-US" dirty="0"/>
              <a:t>It is a bacterium infecting the gastric &amp; duodenal mucosa</a:t>
            </a:r>
          </a:p>
          <a:p>
            <a:pPr marL="514350" indent="-514350">
              <a:buAutoNum type="alphaLcParenR"/>
            </a:pPr>
            <a:r>
              <a:rPr lang="en-US" dirty="0"/>
              <a:t>2/3</a:t>
            </a:r>
            <a:r>
              <a:rPr lang="en-US" baseline="30000" dirty="0"/>
              <a:t>rd</a:t>
            </a:r>
            <a:r>
              <a:rPr lang="en-US" dirty="0"/>
              <a:t> of the world population is infected</a:t>
            </a:r>
          </a:p>
          <a:p>
            <a:pPr marL="514350" indent="-514350">
              <a:buAutoNum type="alphaLcParenR"/>
            </a:pPr>
            <a:r>
              <a:rPr lang="en-US" dirty="0"/>
              <a:t>Poor hygienic conditions         more chances of infection</a:t>
            </a:r>
          </a:p>
          <a:p>
            <a:pPr marL="514350" indent="-514350">
              <a:buAutoNum type="alphaLcParenR"/>
            </a:pPr>
            <a:r>
              <a:rPr lang="en-US" dirty="0"/>
              <a:t>Can cause “no” symptoms </a:t>
            </a:r>
            <a:r>
              <a:rPr lang="en-US" b="1" dirty="0"/>
              <a:t>OR</a:t>
            </a:r>
            <a:r>
              <a:rPr lang="en-US" dirty="0"/>
              <a:t> erosions, gastritis, ulcers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953000" y="3186545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18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/>
              <a:t>Points about ulcer producing drugs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 1) </a:t>
            </a:r>
            <a:r>
              <a:rPr lang="en-US" dirty="0"/>
              <a:t>Long term use of aspirin &amp; ‘</a:t>
            </a:r>
            <a:r>
              <a:rPr lang="en-US" i="1" u="sng" dirty="0"/>
              <a:t>traditional</a:t>
            </a:r>
            <a:r>
              <a:rPr lang="en-US" dirty="0"/>
              <a:t>’ NSAIDs (diclofenac, ibuprofen </a:t>
            </a:r>
            <a:r>
              <a:rPr lang="en-US" dirty="0" err="1"/>
              <a:t>etc</a:t>
            </a:r>
            <a:r>
              <a:rPr lang="en-US" dirty="0"/>
              <a:t>), increases the risk of peptic ulcers. ( gastric more than duodenal)</a:t>
            </a:r>
          </a:p>
          <a:p>
            <a:pPr marL="0" indent="0">
              <a:buNone/>
            </a:pPr>
            <a:r>
              <a:rPr lang="en-US" b="1" dirty="0"/>
              <a:t>2) </a:t>
            </a:r>
            <a:r>
              <a:rPr lang="en-US" dirty="0"/>
              <a:t>Use of these meds in ulcer patients         high  </a:t>
            </a:r>
          </a:p>
          <a:p>
            <a:pPr marL="0" indent="0">
              <a:buNone/>
            </a:pPr>
            <a:r>
              <a:rPr lang="en-US" dirty="0"/>
              <a:t>     risk of complications  </a:t>
            </a:r>
          </a:p>
          <a:p>
            <a:pPr marL="0" indent="0">
              <a:buNone/>
            </a:pPr>
            <a:r>
              <a:rPr lang="en-US" dirty="0"/>
              <a:t>3) COX 2 inhibitors(which are also NSAIDs) have much less risk of peptic ulcer disease ( 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b="1" dirty="0"/>
              <a:t>celecoxib</a:t>
            </a:r>
            <a:r>
              <a:rPr lang="en-US" dirty="0"/>
              <a:t>). They may be called “gastro-protective” )</a:t>
            </a:r>
          </a:p>
          <a:p>
            <a:pPr marL="0" indent="0">
              <a:buNone/>
            </a:pPr>
            <a:r>
              <a:rPr lang="en-US" b="1" dirty="0"/>
              <a:t>4) </a:t>
            </a:r>
            <a:r>
              <a:rPr lang="en-US" dirty="0"/>
              <a:t>Long term steroid use increases ulcer risk      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818A046-09A8-F052-C595-913BB594E3CA}"/>
              </a:ext>
            </a:extLst>
          </p:cNvPr>
          <p:cNvSpPr/>
          <p:nvPr/>
        </p:nvSpPr>
        <p:spPr>
          <a:xfrm>
            <a:off x="6477000" y="2993923"/>
            <a:ext cx="609600" cy="358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229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14AC-936A-E4D3-8826-5A2E1E36E3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DEF4-73AD-1E80-A884-04BD1DCE12C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u="sng" dirty="0"/>
              <a:t>So, ulcer producing drugs are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  * NSAIDs</a:t>
            </a:r>
          </a:p>
          <a:p>
            <a:pPr marL="0" indent="0">
              <a:buNone/>
            </a:pPr>
            <a:r>
              <a:rPr lang="en-GB" dirty="0"/>
              <a:t>  * Aspirin</a:t>
            </a:r>
          </a:p>
          <a:p>
            <a:pPr marL="0" indent="0">
              <a:buNone/>
            </a:pPr>
            <a:r>
              <a:rPr lang="en-GB" dirty="0"/>
              <a:t>  * Steroids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5723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wfarooqi\Desktop\DAROO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29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SIGNS &amp; SYMPTOMS of ULCERS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1) </a:t>
            </a:r>
            <a:r>
              <a:rPr lang="en-US" u="sng" dirty="0"/>
              <a:t>Asymptomatic</a:t>
            </a:r>
            <a:r>
              <a:rPr lang="en-US" dirty="0"/>
              <a:t>: 70% of patients can be totally </a:t>
            </a:r>
          </a:p>
          <a:p>
            <a:pPr marL="0" indent="0">
              <a:buNone/>
            </a:pPr>
            <a:r>
              <a:rPr lang="en-US" dirty="0"/>
              <a:t>     asymptomatic, specially those on NSAIDs.</a:t>
            </a:r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u="sng" dirty="0"/>
              <a:t>Epigastric pain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* Classic symptom</a:t>
            </a:r>
          </a:p>
          <a:p>
            <a:pPr marL="0" indent="0">
              <a:buNone/>
            </a:pPr>
            <a:r>
              <a:rPr lang="en-US" dirty="0"/>
              <a:t>    * Usually a dull ache</a:t>
            </a:r>
          </a:p>
          <a:p>
            <a:pPr marL="0" indent="0">
              <a:buNone/>
            </a:pPr>
            <a:r>
              <a:rPr lang="en-US" dirty="0"/>
              <a:t>   * Relieved by antacids</a:t>
            </a:r>
          </a:p>
          <a:p>
            <a:pPr marL="0" indent="0">
              <a:buNone/>
            </a:pPr>
            <a:r>
              <a:rPr lang="en-US" dirty="0"/>
              <a:t>   * Food relieves pain in DU</a:t>
            </a:r>
          </a:p>
        </p:txBody>
      </p:sp>
    </p:spTree>
    <p:extLst>
      <p:ext uri="{BB962C8B-B14F-4D97-AF65-F5344CB8AC3E}">
        <p14:creationId xmlns:p14="http://schemas.microsoft.com/office/powerpoint/2010/main" val="4143186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S/S </a:t>
            </a:r>
            <a:r>
              <a:rPr lang="en-US" dirty="0" err="1"/>
              <a:t>contd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2) Nausea, belching, heartburn, bloating etc. </a:t>
            </a:r>
          </a:p>
          <a:p>
            <a:pPr marL="0" indent="0">
              <a:buNone/>
            </a:pPr>
            <a:r>
              <a:rPr lang="en-US" dirty="0"/>
              <a:t>    ( dyspeptic </a:t>
            </a:r>
            <a:r>
              <a:rPr lang="en-US" dirty="0" err="1"/>
              <a:t>symps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Physical exam is usually normal ( may be mild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epig</a:t>
            </a:r>
            <a:r>
              <a:rPr lang="en-US" dirty="0"/>
              <a:t>. tenderness)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Clinical S/S can not distinguish between DU &amp; gastric ulcer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8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In uncomplicated ulcers, basic investigations like CBC and chemistry are usually normal ( </a:t>
            </a:r>
            <a:r>
              <a:rPr lang="en-US" dirty="0" err="1"/>
              <a:t>Hb</a:t>
            </a:r>
            <a:r>
              <a:rPr lang="en-US" dirty="0"/>
              <a:t> may be low in bleeding ulcers)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/>
              <a:t>The 2 “specific” investigations in peptic ulcer patients are: </a:t>
            </a:r>
          </a:p>
          <a:p>
            <a:pPr marL="514350" indent="-514350">
              <a:buAutoNum type="arabicParenR"/>
            </a:pPr>
            <a:r>
              <a:rPr lang="en-US" dirty="0"/>
              <a:t>Endoscopy (confirms ulcer)</a:t>
            </a:r>
          </a:p>
          <a:p>
            <a:pPr marL="514350" indent="-514350">
              <a:buAutoNum type="arabicParenR"/>
            </a:pPr>
            <a:r>
              <a:rPr lang="en-US" dirty="0"/>
              <a:t>H. Pylori testing</a:t>
            </a:r>
          </a:p>
          <a:p>
            <a:pPr marL="0" indent="0">
              <a:buNone/>
            </a:pPr>
            <a:r>
              <a:rPr lang="en-US" dirty="0"/>
              <a:t>           ( Barium studies are no longer done)</a:t>
            </a:r>
          </a:p>
        </p:txBody>
      </p:sp>
    </p:spTree>
    <p:extLst>
      <p:ext uri="{BB962C8B-B14F-4D97-AF65-F5344CB8AC3E}">
        <p14:creationId xmlns:p14="http://schemas.microsoft.com/office/powerpoint/2010/main" val="451914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ENDOSCOPY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It is the best investigation to diagnose ulcers</a:t>
            </a:r>
          </a:p>
          <a:p>
            <a:pPr marL="514350" indent="-514350">
              <a:buAutoNum type="arabicParenR"/>
            </a:pPr>
            <a:r>
              <a:rPr lang="en-US" dirty="0"/>
              <a:t>During endoscopy, biopsy of the ulcer is always taken and sent for H. Pylori testing(CLO TEST)</a:t>
            </a:r>
          </a:p>
          <a:p>
            <a:pPr marL="514350" indent="-514350">
              <a:buAutoNum type="arabicParenR"/>
            </a:pPr>
            <a:r>
              <a:rPr lang="en-US" dirty="0"/>
              <a:t>In case of gastric ulcer, biopsy is also sent to rule out carcinoma( </a:t>
            </a:r>
            <a:r>
              <a:rPr lang="en-US" b="1" dirty="0"/>
              <a:t>some gastric ulcers can be malignant)</a:t>
            </a:r>
          </a:p>
          <a:p>
            <a:pPr marL="514350" indent="-514350">
              <a:buAutoNum type="arabicParenR"/>
            </a:pPr>
            <a:r>
              <a:rPr lang="en-US" dirty="0"/>
              <a:t>DU are never malignant.</a:t>
            </a:r>
          </a:p>
        </p:txBody>
      </p:sp>
    </p:spTree>
    <p:extLst>
      <p:ext uri="{BB962C8B-B14F-4D97-AF65-F5344CB8AC3E}">
        <p14:creationId xmlns:p14="http://schemas.microsoft.com/office/powerpoint/2010/main" val="329443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Endoscopic views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DUODENAL ULCER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GASTRIC ULCER</a:t>
            </a: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411793"/>
            <a:ext cx="4041775" cy="347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4040188" cy="320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4804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H. Pylori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/>
              <a:t>4 commonly used methods of detecting H. Pylori: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Urea breath test             most frequently used</a:t>
            </a:r>
          </a:p>
          <a:p>
            <a:pPr marL="514350" indent="-514350">
              <a:buAutoNum type="arabicParenR"/>
            </a:pPr>
            <a:r>
              <a:rPr lang="en-US" dirty="0"/>
              <a:t>Stool antigen test           with 95% sensitivity</a:t>
            </a:r>
          </a:p>
          <a:p>
            <a:pPr marL="514350" indent="-514350">
              <a:buAutoNum type="arabicParenR"/>
            </a:pPr>
            <a:r>
              <a:rPr lang="en-US" dirty="0"/>
              <a:t>CLO test (after biopsy)</a:t>
            </a:r>
          </a:p>
          <a:p>
            <a:pPr marL="514350" indent="-514350">
              <a:buAutoNum type="arabicParenR"/>
            </a:pPr>
            <a:r>
              <a:rPr lang="en-US" dirty="0"/>
              <a:t>Serum antibody titers          very frequently </a:t>
            </a:r>
          </a:p>
          <a:p>
            <a:pPr marL="0" indent="0">
              <a:buNone/>
            </a:pPr>
            <a:r>
              <a:rPr lang="en-US" dirty="0"/>
              <a:t>      used but low specificity. Can be done if 1,2 &amp; 3 </a:t>
            </a:r>
          </a:p>
          <a:p>
            <a:pPr marL="0" indent="0">
              <a:buNone/>
            </a:pPr>
            <a:r>
              <a:rPr lang="en-US" dirty="0"/>
              <a:t>      are not available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62925" y="4582181"/>
            <a:ext cx="701802" cy="294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724725" y="2895600"/>
            <a:ext cx="8382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99223" y="3338945"/>
            <a:ext cx="66370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4537675" y="2760379"/>
            <a:ext cx="269852" cy="11154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77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Before understanding the urea breath test and  CLO test , remember the following: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H. Pylori produces the enzyme “ </a:t>
            </a:r>
            <a:r>
              <a:rPr lang="en-US" b="1" dirty="0"/>
              <a:t>urease” </a:t>
            </a:r>
            <a:r>
              <a:rPr lang="en-US" dirty="0"/>
              <a:t>which can split </a:t>
            </a:r>
            <a:r>
              <a:rPr lang="en-US" b="1" dirty="0"/>
              <a:t>urea</a:t>
            </a:r>
            <a:r>
              <a:rPr lang="en-US" dirty="0"/>
              <a:t> into NH3( ammonia ) and CO2 </a:t>
            </a:r>
          </a:p>
          <a:p>
            <a:pPr marL="0" indent="0">
              <a:buNone/>
            </a:pPr>
            <a:r>
              <a:rPr lang="en-US" dirty="0"/>
              <a:t>                  urease </a:t>
            </a:r>
          </a:p>
          <a:p>
            <a:pPr marL="0" indent="0">
              <a:buNone/>
            </a:pPr>
            <a:r>
              <a:rPr lang="en-US" dirty="0"/>
              <a:t>       UREA                 NH3  +  CO2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202873" y="5541541"/>
            <a:ext cx="1447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8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b="1" u="sng" dirty="0"/>
              <a:t>Urea breath test:</a:t>
            </a:r>
          </a:p>
          <a:p>
            <a:pPr marL="0" indent="0">
              <a:buNone/>
            </a:pPr>
            <a:r>
              <a:rPr lang="en-US" dirty="0"/>
              <a:t>  * Pt. ingests urea tablets which contain C₁₄ </a:t>
            </a:r>
          </a:p>
          <a:p>
            <a:pPr marL="0" indent="0">
              <a:buNone/>
            </a:pPr>
            <a:r>
              <a:rPr lang="en-US" dirty="0"/>
              <a:t>  * H. Pylori urease splits urea into NH3 &amp; CO2</a:t>
            </a:r>
          </a:p>
          <a:p>
            <a:pPr marL="0" indent="0">
              <a:buNone/>
            </a:pPr>
            <a:r>
              <a:rPr lang="en-US" dirty="0"/>
              <a:t>  * CO2 (which contains C14) is  exhaled through </a:t>
            </a:r>
          </a:p>
          <a:p>
            <a:pPr marL="0" indent="0">
              <a:buNone/>
            </a:pPr>
            <a:r>
              <a:rPr lang="en-US" dirty="0"/>
              <a:t>     the lungs and collected in a bag</a:t>
            </a:r>
          </a:p>
          <a:p>
            <a:pPr marL="0" indent="0">
              <a:buNone/>
            </a:pPr>
            <a:r>
              <a:rPr lang="en-US" dirty="0"/>
              <a:t> * Results are very quick ( 15 min)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83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Tablets &amp; bag ( full kit)</a:t>
            </a:r>
          </a:p>
        </p:txBody>
      </p:sp>
      <p:pic>
        <p:nvPicPr>
          <p:cNvPr id="2050" name="Picture 2" descr="C:\Users\wfarooqi\Desktop\ppppppppppppppppppppppppp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48387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24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2) </a:t>
            </a:r>
            <a:r>
              <a:rPr lang="en-US" b="1" u="sng" dirty="0"/>
              <a:t>Stool Antigen test</a:t>
            </a:r>
            <a:r>
              <a:rPr lang="en-US" dirty="0"/>
              <a:t>: H. Pylori antigens are checked in the stool. </a:t>
            </a:r>
          </a:p>
          <a:p>
            <a:pPr marL="0" indent="0">
              <a:buNone/>
            </a:pPr>
            <a:r>
              <a:rPr lang="en-US" dirty="0"/>
              <a:t>3) </a:t>
            </a:r>
            <a:r>
              <a:rPr lang="en-US" b="1" u="sng" dirty="0"/>
              <a:t>CLO test </a:t>
            </a:r>
            <a:r>
              <a:rPr lang="en-US" dirty="0"/>
              <a:t>( rapid urease test):</a:t>
            </a:r>
          </a:p>
          <a:p>
            <a:pPr marL="0" indent="0">
              <a:buNone/>
            </a:pPr>
            <a:r>
              <a:rPr lang="en-US" dirty="0"/>
              <a:t>  * Biopsy of the ulcer taken during endoscopy</a:t>
            </a:r>
          </a:p>
          <a:p>
            <a:pPr marL="0" indent="0">
              <a:buNone/>
            </a:pPr>
            <a:r>
              <a:rPr lang="en-US" dirty="0"/>
              <a:t>  * Sample is placed in a solution which </a:t>
            </a:r>
          </a:p>
          <a:p>
            <a:pPr marL="0" indent="0">
              <a:buNone/>
            </a:pPr>
            <a:r>
              <a:rPr lang="en-US" dirty="0"/>
              <a:t>     contains urea</a:t>
            </a:r>
          </a:p>
          <a:p>
            <a:pPr marL="0" indent="0">
              <a:buNone/>
            </a:pPr>
            <a:r>
              <a:rPr lang="en-US" dirty="0"/>
              <a:t>  * Urease of H. Pylori splits urea &amp; releases NH3</a:t>
            </a:r>
          </a:p>
          <a:p>
            <a:pPr marL="0" indent="0">
              <a:buNone/>
            </a:pPr>
            <a:r>
              <a:rPr lang="en-US" dirty="0"/>
              <a:t>                color of the solution changes    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Before doing 1, 2 and 3, stop PPIs for 14 days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143000" y="5136642"/>
            <a:ext cx="471055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8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Dyspepsia &amp; Peptic Ulcer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/>
              <a:t> DR WAQAR</a:t>
            </a:r>
          </a:p>
          <a:p>
            <a:r>
              <a:rPr lang="en-US" b="1" dirty="0"/>
              <a:t>MBBS, MRCP, Int. Medicine( London)</a:t>
            </a:r>
          </a:p>
          <a:p>
            <a:r>
              <a:rPr lang="en-US" b="1" dirty="0"/>
              <a:t>MRCP Endo. &amp; Diabetes</a:t>
            </a:r>
          </a:p>
          <a:p>
            <a:r>
              <a:rPr lang="en-US" b="1" dirty="0"/>
              <a:t>Royal College of Physicians, London</a:t>
            </a:r>
          </a:p>
          <a:p>
            <a:r>
              <a:rPr lang="en-US" b="1" dirty="0"/>
              <a:t>ASST. PROFESSOR</a:t>
            </a:r>
          </a:p>
        </p:txBody>
      </p:sp>
    </p:spTree>
    <p:extLst>
      <p:ext uri="{BB962C8B-B14F-4D97-AF65-F5344CB8AC3E}">
        <p14:creationId xmlns:p14="http://schemas.microsoft.com/office/powerpoint/2010/main" val="1053766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STEPWISE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524000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 S/S SUGGESTING PEPTIC ULCER DISEASE</a:t>
            </a:r>
          </a:p>
          <a:p>
            <a:pPr marL="514350" indent="-514350">
              <a:buAutoNum type="arabicParenR"/>
            </a:pPr>
            <a:r>
              <a:rPr lang="en-US" dirty="0"/>
              <a:t>Patient less than 60 yrs. &amp; no alarm symptoms( </a:t>
            </a:r>
            <a:r>
              <a:rPr lang="en-US" dirty="0" err="1"/>
              <a:t>wt</a:t>
            </a:r>
            <a:r>
              <a:rPr lang="en-US" dirty="0"/>
              <a:t> loss, dysphagia, hematemesis, melena)             </a:t>
            </a:r>
            <a:r>
              <a:rPr lang="en-US" dirty="0" err="1"/>
              <a:t>Endosc</a:t>
            </a:r>
            <a:r>
              <a:rPr lang="en-US" dirty="0"/>
              <a:t>. not LAAZIM. Check for H. pylori &amp; treat. If neg., give PPIs for 1 month</a:t>
            </a:r>
          </a:p>
          <a:p>
            <a:pPr marL="514350" indent="-514350">
              <a:buAutoNum type="arabicParenR"/>
            </a:pPr>
            <a:r>
              <a:rPr lang="en-US" dirty="0"/>
              <a:t>If age more than 60 OR alarm </a:t>
            </a:r>
            <a:r>
              <a:rPr lang="en-US" dirty="0" err="1"/>
              <a:t>symps</a:t>
            </a:r>
            <a:r>
              <a:rPr lang="en-US" dirty="0"/>
              <a:t>. MOJOOD          endoscopy &amp; H. pylori testing. Then treat accordingly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590800" y="3048000"/>
            <a:ext cx="762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819400" y="4953000"/>
            <a:ext cx="6096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94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MANAGEMENT OF PUD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Avoid smoking</a:t>
            </a:r>
          </a:p>
          <a:p>
            <a:r>
              <a:rPr lang="en-US" dirty="0"/>
              <a:t>Avoid aspirin, NSAIDs and steroids</a:t>
            </a:r>
          </a:p>
          <a:p>
            <a:r>
              <a:rPr lang="en-US" dirty="0"/>
              <a:t>No specific dietary restrictions but avoid things which cause hyperacidity  (</a:t>
            </a:r>
            <a:r>
              <a:rPr lang="en-US" dirty="0" err="1"/>
              <a:t>spices,caffiene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2850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MEDICAL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  SYMPTOMATIC                    H. Pylori treat.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1) Antacids (PPIs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2) Mucosal protective </a:t>
            </a:r>
          </a:p>
          <a:p>
            <a:pPr marL="0" indent="0">
              <a:buNone/>
            </a:pPr>
            <a:r>
              <a:rPr lang="en-US" dirty="0"/>
              <a:t>      agents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Down Arrow 3"/>
          <p:cNvSpPr/>
          <p:nvPr/>
        </p:nvSpPr>
        <p:spPr>
          <a:xfrm>
            <a:off x="2057400" y="2968335"/>
            <a:ext cx="121158" cy="460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199793">
            <a:off x="2422726" y="164810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9939824">
            <a:off x="5576315" y="163943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97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MEDICINES For PUD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                              PPIs ( </a:t>
            </a:r>
            <a:r>
              <a:rPr lang="en-US" dirty="0" err="1"/>
              <a:t>eg</a:t>
            </a:r>
            <a:r>
              <a:rPr lang="en-US" dirty="0"/>
              <a:t>. omeprazole)</a:t>
            </a:r>
          </a:p>
          <a:p>
            <a:pPr marL="0" indent="0">
              <a:buNone/>
            </a:pPr>
            <a:r>
              <a:rPr lang="en-US" dirty="0"/>
              <a:t>                              H2 antagonists ( Zantac)       </a:t>
            </a:r>
          </a:p>
          <a:p>
            <a:pPr marL="514350" indent="-514350">
              <a:buAutoNum type="arabicParenR"/>
            </a:pPr>
            <a:r>
              <a:rPr lang="en-US" dirty="0"/>
              <a:t>Antacids       </a:t>
            </a:r>
          </a:p>
          <a:p>
            <a:pPr marL="0" indent="0">
              <a:buNone/>
            </a:pPr>
            <a:r>
              <a:rPr lang="en-US" dirty="0"/>
              <a:t>                              </a:t>
            </a:r>
            <a:r>
              <a:rPr lang="en-US" dirty="0" err="1"/>
              <a:t>Aluminium</a:t>
            </a:r>
            <a:r>
              <a:rPr lang="en-US" dirty="0"/>
              <a:t> OH/Mg OH( tabs, </a:t>
            </a:r>
            <a:r>
              <a:rPr lang="en-US" dirty="0" err="1"/>
              <a:t>liq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                      ( GAVISCON)</a:t>
            </a:r>
          </a:p>
          <a:p>
            <a:pPr marL="0" indent="0">
              <a:buNone/>
            </a:pPr>
            <a:r>
              <a:rPr lang="en-US" dirty="0"/>
              <a:t>2) Mucosal protective agents ( Bismuth)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3) H. Pylori eradication meds.</a:t>
            </a:r>
          </a:p>
          <a:p>
            <a:pPr marL="0" indent="0">
              <a:buNone/>
            </a:pPr>
            <a:r>
              <a:rPr lang="en-US" dirty="0"/>
              <a:t>       </a:t>
            </a:r>
          </a:p>
        </p:txBody>
      </p:sp>
      <p:sp>
        <p:nvSpPr>
          <p:cNvPr id="4" name="Right Arrow 3"/>
          <p:cNvSpPr/>
          <p:nvPr/>
        </p:nvSpPr>
        <p:spPr>
          <a:xfrm rot="19195721">
            <a:off x="1998925" y="2048403"/>
            <a:ext cx="1133716" cy="321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9367424">
            <a:off x="2315080" y="2587876"/>
            <a:ext cx="809005" cy="32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195756">
            <a:off x="2265380" y="3344645"/>
            <a:ext cx="810952" cy="299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19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a) PPIs are the most effective &amp; safest</a:t>
            </a:r>
          </a:p>
          <a:p>
            <a:pPr marL="0" indent="0">
              <a:buNone/>
            </a:pPr>
            <a:r>
              <a:rPr lang="en-US" dirty="0"/>
              <a:t>        *Omeprazole, </a:t>
            </a:r>
            <a:r>
              <a:rPr lang="en-US" dirty="0" err="1"/>
              <a:t>es</a:t>
            </a:r>
            <a:r>
              <a:rPr lang="en-US" dirty="0"/>
              <a:t>-omeprazole, pantoprazole </a:t>
            </a:r>
          </a:p>
          <a:p>
            <a:pPr marL="0" indent="0">
              <a:buNone/>
            </a:pPr>
            <a:r>
              <a:rPr lang="en-US" dirty="0"/>
              <a:t>        * Once daily before breakfast </a:t>
            </a:r>
          </a:p>
          <a:p>
            <a:pPr marL="0" indent="0">
              <a:buNone/>
            </a:pPr>
            <a:r>
              <a:rPr lang="en-US" dirty="0"/>
              <a:t>        * Usually given for 1 month to heal the </a:t>
            </a:r>
          </a:p>
          <a:p>
            <a:pPr marL="0" indent="0">
              <a:buNone/>
            </a:pPr>
            <a:r>
              <a:rPr lang="en-US" dirty="0"/>
              <a:t>            ulcer, then stopped</a:t>
            </a:r>
          </a:p>
          <a:p>
            <a:pPr marL="0" indent="0">
              <a:buNone/>
            </a:pPr>
            <a:r>
              <a:rPr lang="en-US" dirty="0"/>
              <a:t>        * Long term use only in some patients</a:t>
            </a:r>
          </a:p>
          <a:p>
            <a:pPr marL="0" indent="0">
              <a:buNone/>
            </a:pPr>
            <a:r>
              <a:rPr lang="en-US" dirty="0"/>
              <a:t>b) H2 receptor antagonists:</a:t>
            </a:r>
          </a:p>
          <a:p>
            <a:pPr marL="0" indent="0">
              <a:buNone/>
            </a:pPr>
            <a:r>
              <a:rPr lang="en-US" dirty="0"/>
              <a:t>       * Ranitidine( </a:t>
            </a:r>
            <a:r>
              <a:rPr lang="en-US" dirty="0" err="1"/>
              <a:t>zantac</a:t>
            </a:r>
            <a:r>
              <a:rPr lang="en-US" dirty="0"/>
              <a:t>), </a:t>
            </a:r>
            <a:r>
              <a:rPr lang="en-US" dirty="0" err="1"/>
              <a:t>Nizatidine</a:t>
            </a:r>
            <a:r>
              <a:rPr lang="en-US" dirty="0"/>
              <a:t>, famotidine</a:t>
            </a:r>
          </a:p>
          <a:p>
            <a:pPr marL="0" indent="0">
              <a:buNone/>
            </a:pPr>
            <a:r>
              <a:rPr lang="en-US" dirty="0"/>
              <a:t>       * Zantac has been withdrawn in the U.S.</a:t>
            </a:r>
          </a:p>
        </p:txBody>
      </p:sp>
    </p:spTree>
    <p:extLst>
      <p:ext uri="{BB962C8B-B14F-4D97-AF65-F5344CB8AC3E}">
        <p14:creationId xmlns:p14="http://schemas.microsoft.com/office/powerpoint/2010/main" val="3683294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c) </a:t>
            </a:r>
            <a:r>
              <a:rPr lang="en-US" dirty="0" err="1"/>
              <a:t>Aluminium</a:t>
            </a:r>
            <a:r>
              <a:rPr lang="en-US" dirty="0"/>
              <a:t>/Mg hydroxide: provides acute symptomatic relief of ulcer pain. ( </a:t>
            </a:r>
            <a:r>
              <a:rPr lang="en-US" dirty="0" err="1"/>
              <a:t>Gaviscon</a:t>
            </a:r>
            <a:r>
              <a:rPr lang="en-US" dirty="0"/>
              <a:t> tabs / syrup)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Mucosal protective agents (Bismuth) : They “coat” the ulcer</a:t>
            </a:r>
          </a:p>
        </p:txBody>
      </p:sp>
    </p:spTree>
    <p:extLst>
      <p:ext uri="{BB962C8B-B14F-4D97-AF65-F5344CB8AC3E}">
        <p14:creationId xmlns:p14="http://schemas.microsoft.com/office/powerpoint/2010/main" val="3560993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Treatment of H. Pylori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Till recently, the following was the most common regimen used but now it is </a:t>
            </a:r>
            <a:r>
              <a:rPr lang="en-US" b="1" u="sng" dirty="0"/>
              <a:t>not</a:t>
            </a:r>
            <a:r>
              <a:rPr lang="en-US" dirty="0"/>
              <a:t> the first line therapy: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Amoxicillin + Clarithromycin + PPI (all for 10 to 14 days)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85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FIRST LINE REGIMENS</a:t>
            </a:r>
            <a:br>
              <a:rPr lang="en-US" dirty="0"/>
            </a:br>
            <a:r>
              <a:rPr lang="en-US" dirty="0"/>
              <a:t>(American coll. of </a:t>
            </a:r>
            <a:r>
              <a:rPr lang="en-US" dirty="0" err="1"/>
              <a:t>Gastroentero</a:t>
            </a:r>
            <a:r>
              <a:rPr lang="en-US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                         </a:t>
            </a:r>
            <a:r>
              <a:rPr lang="en-US" b="1" u="sng" dirty="0"/>
              <a:t>QUADRUPLE THERAPIES</a:t>
            </a:r>
          </a:p>
          <a:p>
            <a:pPr marL="0" indent="0">
              <a:buNone/>
            </a:pPr>
            <a:r>
              <a:rPr lang="en-US" dirty="0"/>
              <a:t>1)  * PPI bid</a:t>
            </a:r>
          </a:p>
          <a:p>
            <a:pPr marL="0" indent="0">
              <a:buNone/>
            </a:pPr>
            <a:r>
              <a:rPr lang="en-US" dirty="0"/>
              <a:t>     * Bismuth tablets (4 times daily)        14 </a:t>
            </a:r>
          </a:p>
          <a:p>
            <a:pPr marL="0" indent="0">
              <a:buNone/>
            </a:pPr>
            <a:r>
              <a:rPr lang="en-US" dirty="0"/>
              <a:t>     * Tetracycline tabs( 4 times daily)      days</a:t>
            </a:r>
          </a:p>
          <a:p>
            <a:pPr marL="0" indent="0">
              <a:buNone/>
            </a:pPr>
            <a:r>
              <a:rPr lang="en-US" dirty="0"/>
              <a:t>     * Metronidazole (</a:t>
            </a:r>
            <a:r>
              <a:rPr lang="en-US" dirty="0" err="1"/>
              <a:t>Flagyl</a:t>
            </a:r>
            <a:r>
              <a:rPr lang="en-US" dirty="0"/>
              <a:t>) </a:t>
            </a:r>
            <a:r>
              <a:rPr lang="en-US" dirty="0" err="1"/>
              <a:t>tid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b="1" dirty="0"/>
              <a:t>(2 antacids + 2 antibiotics)</a:t>
            </a:r>
          </a:p>
          <a:p>
            <a:pPr marL="0" indent="0">
              <a:buNone/>
            </a:pPr>
            <a:r>
              <a:rPr lang="en-US" dirty="0"/>
              <a:t>                          </a:t>
            </a:r>
            <a:r>
              <a:rPr lang="en-US" b="1" dirty="0"/>
              <a:t>OR</a:t>
            </a:r>
          </a:p>
          <a:p>
            <a:pPr marL="514350" indent="-514350">
              <a:buAutoNum type="arabicParenR" startAt="2"/>
            </a:pPr>
            <a:r>
              <a:rPr lang="en-US" dirty="0"/>
              <a:t>* PPI (bid)                            14</a:t>
            </a:r>
          </a:p>
          <a:p>
            <a:pPr marL="0" indent="0">
              <a:buNone/>
            </a:pPr>
            <a:r>
              <a:rPr lang="en-US" dirty="0"/>
              <a:t>      * Amoxicillin(bid)               days</a:t>
            </a:r>
          </a:p>
          <a:p>
            <a:pPr marL="0" indent="0">
              <a:buNone/>
            </a:pPr>
            <a:r>
              <a:rPr lang="en-US" dirty="0"/>
              <a:t>      * </a:t>
            </a:r>
            <a:r>
              <a:rPr lang="en-US" dirty="0" err="1"/>
              <a:t>Flagyl</a:t>
            </a:r>
            <a:r>
              <a:rPr lang="en-US" dirty="0"/>
              <a:t>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     * Clarithromycin 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b="1" dirty="0"/>
              <a:t>(1 antacid + 3 antibiotics)                                    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264727" y="2209800"/>
            <a:ext cx="3048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3664527" y="4191000"/>
            <a:ext cx="4572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47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35E2-32EA-BA20-C80C-FA98A4B676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GB" dirty="0"/>
              <a:t>HOW TO REMEMBER?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E236-4BC7-A3DB-4152-ACCD238956E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b="1" dirty="0" err="1"/>
              <a:t>P</a:t>
            </a:r>
            <a:r>
              <a:rPr lang="en-GB" dirty="0" err="1"/>
              <a:t>atchi</a:t>
            </a:r>
            <a:r>
              <a:rPr lang="en-GB" dirty="0"/>
              <a:t>  </a:t>
            </a:r>
            <a:r>
              <a:rPr lang="en-GB" b="1" dirty="0"/>
              <a:t>C</a:t>
            </a:r>
            <a:r>
              <a:rPr lang="en-GB" dirty="0"/>
              <a:t>hocolate  </a:t>
            </a:r>
            <a:r>
              <a:rPr lang="en-GB" b="1" dirty="0"/>
              <a:t>F</a:t>
            </a:r>
            <a:r>
              <a:rPr lang="en-GB" dirty="0"/>
              <a:t>or  </a:t>
            </a:r>
            <a:r>
              <a:rPr lang="en-GB" b="1" dirty="0"/>
              <a:t>A</a:t>
            </a:r>
            <a:r>
              <a:rPr lang="en-GB" dirty="0"/>
              <a:t>hmed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P:  PPI</a:t>
            </a:r>
          </a:p>
          <a:p>
            <a:pPr marL="0" indent="0">
              <a:buNone/>
            </a:pPr>
            <a:r>
              <a:rPr lang="en-GB" dirty="0"/>
              <a:t> C:  Clarithromycin</a:t>
            </a:r>
          </a:p>
          <a:p>
            <a:pPr marL="0" indent="0">
              <a:buNone/>
            </a:pPr>
            <a:r>
              <a:rPr lang="en-GB" dirty="0"/>
              <a:t> F:  Flagyl</a:t>
            </a:r>
          </a:p>
          <a:p>
            <a:pPr marL="0" indent="0">
              <a:buNone/>
            </a:pPr>
            <a:r>
              <a:rPr lang="en-GB" dirty="0"/>
              <a:t> A: Amoxicillin</a:t>
            </a:r>
          </a:p>
        </p:txBody>
      </p:sp>
    </p:spTree>
    <p:extLst>
      <p:ext uri="{BB962C8B-B14F-4D97-AF65-F5344CB8AC3E}">
        <p14:creationId xmlns:p14="http://schemas.microsoft.com/office/powerpoint/2010/main" val="1514569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These regimens have a high eradication rate and  low recurrence of symptoms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After this treatment, continuous PPI treatment is not needed in most cases( some may need)</a:t>
            </a:r>
          </a:p>
          <a:p>
            <a:pPr marL="0" indent="0">
              <a:buNone/>
            </a:pPr>
            <a:r>
              <a:rPr lang="en-US" u="sng" dirty="0"/>
              <a:t>To confirm eradication, do one of these:</a:t>
            </a:r>
          </a:p>
          <a:p>
            <a:pPr marL="0" indent="0">
              <a:buNone/>
            </a:pPr>
            <a:r>
              <a:rPr lang="en-US" dirty="0"/>
              <a:t> a) Urea breath test                       </a:t>
            </a:r>
            <a:r>
              <a:rPr lang="en-US" b="1" dirty="0"/>
              <a:t>after 1 month</a:t>
            </a:r>
          </a:p>
          <a:p>
            <a:pPr marL="0" indent="0">
              <a:buNone/>
            </a:pPr>
            <a:r>
              <a:rPr lang="en-US" dirty="0"/>
              <a:t> b) H. Pylori stool antigen test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674960" y="497378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3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By the end of this lecture, student should know:</a:t>
            </a:r>
          </a:p>
          <a:p>
            <a:pPr marL="0" indent="0">
              <a:buNone/>
            </a:pPr>
            <a:r>
              <a:rPr lang="en-US" dirty="0"/>
              <a:t>* Difference b/w PUD &amp; dyspepsia</a:t>
            </a:r>
          </a:p>
          <a:p>
            <a:r>
              <a:rPr lang="en-US" dirty="0"/>
              <a:t>Etiologies  </a:t>
            </a:r>
          </a:p>
          <a:p>
            <a:r>
              <a:rPr lang="en-US" dirty="0"/>
              <a:t>Signs and Symptoms </a:t>
            </a:r>
          </a:p>
          <a:p>
            <a:r>
              <a:rPr lang="en-US" dirty="0"/>
              <a:t>Investigation for H. Pylori  and peptic ulcer</a:t>
            </a:r>
          </a:p>
          <a:p>
            <a:r>
              <a:rPr lang="en-US" dirty="0"/>
              <a:t>Treatment of Peptic ulcer </a:t>
            </a:r>
          </a:p>
          <a:p>
            <a:r>
              <a:rPr lang="en-US" dirty="0"/>
              <a:t>Know which tests to do after treatment </a:t>
            </a:r>
          </a:p>
          <a:p>
            <a:r>
              <a:rPr lang="en-US" dirty="0"/>
              <a:t>What is Zollinger Ellison Syndrome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425A55D-EA4E-4D0F-B949-333A8F6EB4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11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 Failure to eradicate with these regimens or recurrence of symptoms may need other regimens or surgery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b="1" dirty="0"/>
              <a:t>Never use the same regimen twice</a:t>
            </a:r>
          </a:p>
        </p:txBody>
      </p:sp>
    </p:spTree>
    <p:extLst>
      <p:ext uri="{BB962C8B-B14F-4D97-AF65-F5344CB8AC3E}">
        <p14:creationId xmlns:p14="http://schemas.microsoft.com/office/powerpoint/2010/main" val="1485383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Ulcer prevention in special situations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Patients on long term NSAIDs, aspirin or corticosteroids         high risk of PUD         so, give prophylactic PPI &amp; use </a:t>
            </a:r>
            <a:r>
              <a:rPr lang="en-US" dirty="0" err="1"/>
              <a:t>gastroprotective</a:t>
            </a:r>
            <a:r>
              <a:rPr lang="en-US" dirty="0"/>
              <a:t> NSAIDs( </a:t>
            </a:r>
            <a:r>
              <a:rPr lang="en-US" dirty="0" err="1"/>
              <a:t>eg</a:t>
            </a:r>
            <a:r>
              <a:rPr lang="en-US" dirty="0"/>
              <a:t> celecoxib)</a:t>
            </a:r>
          </a:p>
          <a:p>
            <a:pPr marL="514350" indent="-514350">
              <a:buAutoNum type="arabicParenR"/>
            </a:pPr>
            <a:r>
              <a:rPr lang="en-US" dirty="0" err="1"/>
              <a:t>Hospitalised</a:t>
            </a:r>
            <a:r>
              <a:rPr lang="en-US" dirty="0"/>
              <a:t> patients           more chances of stress ulcers         so PPI routinely given         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657600" y="2288703"/>
            <a:ext cx="5334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162800" y="2288703"/>
            <a:ext cx="609600" cy="257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186545" y="4374503"/>
            <a:ext cx="6096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648200" y="38100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7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Complications of PUD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Bleeding (most </a:t>
            </a:r>
            <a:r>
              <a:rPr lang="en-US"/>
              <a:t>common complication)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Perforation (can lead to ? )</a:t>
            </a:r>
          </a:p>
          <a:p>
            <a:pPr marL="514350" indent="-514350">
              <a:buAutoNum type="arabicParenR"/>
            </a:pPr>
            <a:r>
              <a:rPr lang="en-US" dirty="0"/>
              <a:t>Ulcer in the pylorus can become </a:t>
            </a:r>
            <a:r>
              <a:rPr lang="en-US" dirty="0" err="1"/>
              <a:t>fibrosed</a:t>
            </a:r>
            <a:r>
              <a:rPr lang="en-US" dirty="0"/>
              <a:t>/scarred          gastric outlet obstruction         persistent vomiting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86200" y="3505200"/>
            <a:ext cx="6096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048000" y="3962400"/>
            <a:ext cx="6096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5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ZOLLINGER ELLISON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It is a syndrome due to a gastrin secreting tumor (usually in the pancreas or duodenum).</a:t>
            </a:r>
          </a:p>
          <a:p>
            <a:r>
              <a:rPr lang="en-US" dirty="0"/>
              <a:t>Excess gastrin           hyperacidity           duodenal ulcers &amp; diarrhea</a:t>
            </a:r>
          </a:p>
          <a:p>
            <a:r>
              <a:rPr lang="en-US" i="1" u="sng" dirty="0"/>
              <a:t>When to suspect:    </a:t>
            </a:r>
          </a:p>
          <a:p>
            <a:pPr marL="0" indent="0">
              <a:buNone/>
            </a:pPr>
            <a:r>
              <a:rPr lang="en-US" dirty="0"/>
              <a:t>        * Ulcers not responding to usual treatment</a:t>
            </a:r>
          </a:p>
          <a:p>
            <a:pPr marL="0" indent="0">
              <a:buNone/>
            </a:pPr>
            <a:r>
              <a:rPr lang="en-US" dirty="0"/>
              <a:t>        * Large ulcer    * Multiple ulcers</a:t>
            </a:r>
          </a:p>
          <a:p>
            <a:pPr marL="0" indent="0">
              <a:buNone/>
            </a:pPr>
            <a:r>
              <a:rPr lang="en-US" dirty="0"/>
              <a:t>         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276600" y="2906024"/>
            <a:ext cx="685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248400" y="2892134"/>
            <a:ext cx="685800" cy="270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52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/>
              <a:t>DIAGNOSIS:</a:t>
            </a:r>
          </a:p>
          <a:p>
            <a:pPr marL="514350" indent="-514350">
              <a:buAutoNum type="arabicParenR"/>
            </a:pPr>
            <a:r>
              <a:rPr lang="en-US" dirty="0"/>
              <a:t>Fasting serum gastrin levels : High </a:t>
            </a:r>
          </a:p>
          <a:p>
            <a:pPr marL="514350" indent="-514350">
              <a:buAutoNum type="arabicParenR"/>
            </a:pPr>
            <a:r>
              <a:rPr lang="en-US" dirty="0"/>
              <a:t>Serum gastrin levels after giving </a:t>
            </a:r>
            <a:r>
              <a:rPr lang="en-US" dirty="0" err="1"/>
              <a:t>i.v.</a:t>
            </a:r>
            <a:r>
              <a:rPr lang="en-US" dirty="0"/>
              <a:t> “secretin” ( secretin stimulation test). In </a:t>
            </a:r>
            <a:r>
              <a:rPr lang="en-US" dirty="0" err="1"/>
              <a:t>gastrinoma</a:t>
            </a:r>
            <a:r>
              <a:rPr lang="en-US" dirty="0"/>
              <a:t>, further rise in serum gastrin levels</a:t>
            </a:r>
          </a:p>
          <a:p>
            <a:pPr marL="0" indent="0">
              <a:buNone/>
            </a:pPr>
            <a:r>
              <a:rPr lang="en-US" dirty="0"/>
              <a:t>Rx: Surgical removal of the </a:t>
            </a:r>
            <a:r>
              <a:rPr lang="en-US"/>
              <a:t>tumour</a:t>
            </a:r>
          </a:p>
        </p:txBody>
      </p:sp>
    </p:spTree>
    <p:extLst>
      <p:ext uri="{BB962C8B-B14F-4D97-AF65-F5344CB8AC3E}">
        <p14:creationId xmlns:p14="http://schemas.microsoft.com/office/powerpoint/2010/main" val="2480822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RAPID FIRE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en-US" dirty="0"/>
              <a:t>Difference between ulcer &amp; erosion?</a:t>
            </a:r>
          </a:p>
          <a:p>
            <a:pPr marL="514350" indent="-514350">
              <a:buAutoNum type="arabicParenR"/>
            </a:pPr>
            <a:r>
              <a:rPr lang="en-US" dirty="0"/>
              <a:t>Name 2 most common causes of peptic ulcer?</a:t>
            </a:r>
          </a:p>
          <a:p>
            <a:pPr marL="514350" indent="-514350">
              <a:buAutoNum type="arabicParenR"/>
            </a:pPr>
            <a:r>
              <a:rPr lang="en-US" dirty="0"/>
              <a:t>Which medicines can cause ulcer?</a:t>
            </a:r>
          </a:p>
          <a:p>
            <a:pPr marL="514350" indent="-514350">
              <a:buAutoNum type="arabicParenR"/>
            </a:pPr>
            <a:r>
              <a:rPr lang="en-US" dirty="0"/>
              <a:t>Name 4 alarm symptoms in dyspepsia patient, where endoscopy is LAAZIM?</a:t>
            </a:r>
          </a:p>
          <a:p>
            <a:pPr marL="514350" indent="-514350">
              <a:buAutoNum type="arabicParenR"/>
            </a:pPr>
            <a:r>
              <a:rPr lang="en-US" dirty="0"/>
              <a:t>Name 3 most common areas where ulcers occur?</a:t>
            </a:r>
          </a:p>
          <a:p>
            <a:pPr marL="514350" indent="-514350">
              <a:buAutoNum type="arabicParenR"/>
            </a:pPr>
            <a:r>
              <a:rPr lang="en-US" dirty="0"/>
              <a:t> Food worsens the pain in which ulcer?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865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7) Which ulcers can be malignant, </a:t>
            </a:r>
            <a:r>
              <a:rPr lang="en-US" dirty="0" err="1"/>
              <a:t>duod</a:t>
            </a:r>
            <a:r>
              <a:rPr lang="en-US" dirty="0"/>
              <a:t> or gastric?</a:t>
            </a:r>
          </a:p>
          <a:p>
            <a:pPr marL="0" indent="0">
              <a:buNone/>
            </a:pPr>
            <a:r>
              <a:rPr lang="en-US" dirty="0"/>
              <a:t>8) Symptoms suggesting ulcer disease. What are the next 2 steps to do?</a:t>
            </a:r>
          </a:p>
          <a:p>
            <a:pPr marL="0" indent="0">
              <a:buNone/>
            </a:pPr>
            <a:r>
              <a:rPr lang="en-US" dirty="0"/>
              <a:t>9) H. Pylori can cause what?</a:t>
            </a:r>
          </a:p>
          <a:p>
            <a:pPr marL="0" indent="0">
              <a:buNone/>
            </a:pPr>
            <a:r>
              <a:rPr lang="en-US" dirty="0"/>
              <a:t>10) Which NSAIDs are gastro-protective? </a:t>
            </a:r>
          </a:p>
          <a:p>
            <a:pPr marL="0" indent="0">
              <a:buNone/>
            </a:pPr>
            <a:r>
              <a:rPr lang="en-US" dirty="0"/>
              <a:t>11) Can ulcer patients be asymptomatic?</a:t>
            </a:r>
          </a:p>
          <a:p>
            <a:pPr marL="0" indent="0">
              <a:buNone/>
            </a:pPr>
            <a:r>
              <a:rPr lang="en-US" dirty="0"/>
              <a:t>12) Name the 4 tests for H. Pylori? Which is NOT the best?</a:t>
            </a:r>
          </a:p>
        </p:txBody>
      </p:sp>
    </p:spTree>
    <p:extLst>
      <p:ext uri="{BB962C8B-B14F-4D97-AF65-F5344CB8AC3E}">
        <p14:creationId xmlns:p14="http://schemas.microsoft.com/office/powerpoint/2010/main" val="3404508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13) Which enzyme is produced by H. Pylori?</a:t>
            </a:r>
          </a:p>
          <a:p>
            <a:pPr marL="0" indent="0">
              <a:buNone/>
            </a:pPr>
            <a:r>
              <a:rPr lang="en-US" dirty="0"/>
              <a:t>14) Patient is taking PPI form before. You want to do </a:t>
            </a:r>
            <a:r>
              <a:rPr lang="en-US" dirty="0" err="1"/>
              <a:t>H.Pylori</a:t>
            </a:r>
            <a:r>
              <a:rPr lang="en-US" dirty="0"/>
              <a:t> test. </a:t>
            </a:r>
            <a:r>
              <a:rPr lang="en-US" dirty="0" err="1"/>
              <a:t>Whats</a:t>
            </a:r>
            <a:r>
              <a:rPr lang="en-US" dirty="0"/>
              <a:t> the first step to do?</a:t>
            </a:r>
          </a:p>
          <a:p>
            <a:pPr marL="0" indent="0">
              <a:buNone/>
            </a:pPr>
            <a:r>
              <a:rPr lang="en-US" dirty="0"/>
              <a:t>15) What are the “symptomatic” treatments for peptic ulcer disease?</a:t>
            </a:r>
          </a:p>
          <a:p>
            <a:pPr marL="0" indent="0">
              <a:buNone/>
            </a:pPr>
            <a:r>
              <a:rPr lang="en-US" dirty="0"/>
              <a:t>16) Which drug was withdrawn in the U.S?</a:t>
            </a:r>
          </a:p>
          <a:p>
            <a:pPr marL="0" indent="0">
              <a:buNone/>
            </a:pPr>
            <a:r>
              <a:rPr lang="en-US" dirty="0"/>
              <a:t>17) Treatment of H. Pylori is “3 drugs for 10 days”, right or wrong?</a:t>
            </a:r>
          </a:p>
        </p:txBody>
      </p:sp>
    </p:spTree>
    <p:extLst>
      <p:ext uri="{BB962C8B-B14F-4D97-AF65-F5344CB8AC3E}">
        <p14:creationId xmlns:p14="http://schemas.microsoft.com/office/powerpoint/2010/main" val="716078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18) Treatment of H. Pylori? Name any 1 regimen?</a:t>
            </a:r>
          </a:p>
          <a:p>
            <a:pPr marL="0" indent="0">
              <a:buNone/>
            </a:pPr>
            <a:r>
              <a:rPr lang="en-US" dirty="0"/>
              <a:t>19) After treatment, which test to do to confirm eradication? When to do?</a:t>
            </a:r>
          </a:p>
          <a:p>
            <a:pPr marL="0" indent="0">
              <a:buNone/>
            </a:pPr>
            <a:r>
              <a:rPr lang="en-US" dirty="0"/>
              <a:t>20) When to give prophylactic PPIs? Name any 2 situations?</a:t>
            </a:r>
          </a:p>
          <a:p>
            <a:pPr marL="0" indent="0">
              <a:buNone/>
            </a:pPr>
            <a:r>
              <a:rPr lang="en-US" dirty="0"/>
              <a:t>21) 3 complications of ulcer disease?</a:t>
            </a:r>
          </a:p>
          <a:p>
            <a:pPr marL="0" indent="0">
              <a:buNone/>
            </a:pPr>
            <a:r>
              <a:rPr lang="en-US" dirty="0"/>
              <a:t>22) What is high in </a:t>
            </a:r>
            <a:r>
              <a:rPr lang="en-US" dirty="0" err="1"/>
              <a:t>Zollinger</a:t>
            </a:r>
            <a:r>
              <a:rPr lang="en-US" dirty="0"/>
              <a:t> Ellison syndrome?</a:t>
            </a:r>
          </a:p>
          <a:p>
            <a:pPr marL="0" indent="0">
              <a:buNone/>
            </a:pPr>
            <a:r>
              <a:rPr lang="en-US" dirty="0"/>
              <a:t>23) When to suspect this syndrome?</a:t>
            </a:r>
          </a:p>
          <a:p>
            <a:pPr marL="0" indent="0">
              <a:buNone/>
            </a:pPr>
            <a:r>
              <a:rPr lang="en-US" dirty="0"/>
              <a:t>24) Rx of </a:t>
            </a:r>
            <a:r>
              <a:rPr lang="en-US" dirty="0" err="1"/>
              <a:t>Zollinger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01360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LAST  SLIDE  IS  VERY  IMPORTANT</a:t>
            </a:r>
          </a:p>
        </p:txBody>
      </p:sp>
    </p:spTree>
    <p:extLst>
      <p:ext uri="{BB962C8B-B14F-4D97-AF65-F5344CB8AC3E}">
        <p14:creationId xmlns:p14="http://schemas.microsoft.com/office/powerpoint/2010/main" val="11483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0A78-8805-5FB8-DEC4-49D632BB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5A8A7-D52A-CABD-2864-BC334FF65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 year old male</a:t>
            </a:r>
          </a:p>
          <a:p>
            <a:r>
              <a:rPr lang="en-US" dirty="0"/>
              <a:t>Pain in epigastric area, off and on since 2 months. Relieved with food</a:t>
            </a:r>
          </a:p>
          <a:p>
            <a:r>
              <a:rPr lang="en-US" dirty="0"/>
              <a:t>Smoker, on NSAIDS since long time</a:t>
            </a:r>
          </a:p>
          <a:p>
            <a:r>
              <a:rPr lang="en-US" dirty="0"/>
              <a:t>Very stressful job</a:t>
            </a:r>
          </a:p>
          <a:p>
            <a:r>
              <a:rPr lang="en-US" dirty="0"/>
              <a:t>Physical examination normal</a:t>
            </a:r>
          </a:p>
          <a:p>
            <a:pPr marL="0" indent="0">
              <a:buNone/>
            </a:pPr>
            <a:r>
              <a:rPr lang="en-US" dirty="0"/>
              <a:t>      Name some differentials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41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</a:t>
            </a:r>
          </a:p>
        </p:txBody>
      </p:sp>
      <p:pic>
        <p:nvPicPr>
          <p:cNvPr id="4" name="Picture 2" descr="C:\Users\wfarooqi\Desktop\istockphoto-485100292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10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64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C612-46F6-4FF6-EDD5-45FB0271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4F81F-7C93-0D77-BFC1-EFE4D49D4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50 year old female</a:t>
            </a:r>
          </a:p>
          <a:p>
            <a:r>
              <a:rPr lang="en-US" dirty="0"/>
              <a:t>Epigastric pain since 3 months off and on. More after eating</a:t>
            </a:r>
          </a:p>
          <a:p>
            <a:r>
              <a:rPr lang="en-US" dirty="0"/>
              <a:t>Pale stools which are difficult to flush</a:t>
            </a:r>
          </a:p>
          <a:p>
            <a:r>
              <a:rPr lang="en-US" dirty="0"/>
              <a:t>Weight loss of 10 kg in 3 months</a:t>
            </a:r>
          </a:p>
          <a:p>
            <a:r>
              <a:rPr lang="en-US" dirty="0"/>
              <a:t>Chronic alcoholic. Serum triglycerides very high</a:t>
            </a:r>
          </a:p>
          <a:p>
            <a:r>
              <a:rPr lang="en-US" dirty="0"/>
              <a:t>Jaundice present</a:t>
            </a:r>
          </a:p>
          <a:p>
            <a:pPr marL="0" indent="0">
              <a:buNone/>
            </a:pPr>
            <a:r>
              <a:rPr lang="en-US" dirty="0"/>
              <a:t>      What is your differential?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2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u="sng" dirty="0"/>
              <a:t>Dyspepsia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What is Dyspepsia ?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dirty="0"/>
              <a:t>The term “ dyspepsia” is a broad term and includes any of the following:</a:t>
            </a:r>
          </a:p>
          <a:p>
            <a:pPr algn="just">
              <a:buNone/>
            </a:pPr>
            <a:r>
              <a:rPr lang="en-US" dirty="0"/>
              <a:t>    - Heart burn </a:t>
            </a:r>
          </a:p>
          <a:p>
            <a:pPr algn="just">
              <a:buNone/>
            </a:pPr>
            <a:r>
              <a:rPr lang="en-US" dirty="0"/>
              <a:t>    -  Food related discomfort in the upper abdomen</a:t>
            </a:r>
          </a:p>
          <a:p>
            <a:pPr algn="just">
              <a:buNone/>
            </a:pPr>
            <a:r>
              <a:rPr lang="en-US" dirty="0"/>
              <a:t>    - Nausea, gas </a:t>
            </a:r>
            <a:r>
              <a:rPr lang="en-US" dirty="0" err="1"/>
              <a:t>etc</a:t>
            </a:r>
            <a:endParaRPr lang="en-US" dirty="0"/>
          </a:p>
          <a:p>
            <a:pPr algn="just">
              <a:buNone/>
            </a:pPr>
            <a:r>
              <a:rPr lang="en-US" dirty="0"/>
              <a:t>    - Feeling of fullness after eating a little</a:t>
            </a:r>
          </a:p>
          <a:p>
            <a:pPr algn="just">
              <a:buNone/>
            </a:pPr>
            <a:r>
              <a:rPr lang="en-US" dirty="0"/>
              <a:t>   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425A55D-EA4E-4D0F-B949-333A8F6EB4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Every dyspepsia patient does not need urgent &amp; detailed investigations. However, presence of any of the following warrants urgent workup </a:t>
            </a:r>
            <a:r>
              <a:rPr lang="en-US" b="1" dirty="0"/>
              <a:t>(alarm</a:t>
            </a:r>
            <a:r>
              <a:rPr lang="en-US" dirty="0"/>
              <a:t> </a:t>
            </a:r>
            <a:r>
              <a:rPr lang="en-US" b="1" dirty="0"/>
              <a:t>symptoms</a:t>
            </a:r>
            <a:r>
              <a:rPr lang="en-US" dirty="0"/>
              <a:t>)</a:t>
            </a:r>
          </a:p>
          <a:p>
            <a:r>
              <a:rPr lang="en-US" dirty="0"/>
              <a:t>Dysphagia</a:t>
            </a:r>
          </a:p>
          <a:p>
            <a:r>
              <a:rPr lang="en-US" dirty="0"/>
              <a:t>Weight loss</a:t>
            </a:r>
          </a:p>
          <a:p>
            <a:r>
              <a:rPr lang="en-US" dirty="0"/>
              <a:t>Severe Vomiting</a:t>
            </a:r>
          </a:p>
          <a:p>
            <a:r>
              <a:rPr lang="en-US" dirty="0"/>
              <a:t>Severe anorexia</a:t>
            </a:r>
          </a:p>
          <a:p>
            <a:r>
              <a:rPr lang="en-US" dirty="0"/>
              <a:t>Hematemesis</a:t>
            </a:r>
          </a:p>
          <a:p>
            <a:r>
              <a:rPr lang="en-US" dirty="0"/>
              <a:t>Melena</a:t>
            </a:r>
          </a:p>
          <a:p>
            <a:pPr marL="0" indent="0">
              <a:buNone/>
            </a:pPr>
            <a:r>
              <a:rPr lang="en-US" dirty="0"/>
              <a:t>                                         </a:t>
            </a:r>
            <a:r>
              <a:rPr lang="en-US" b="1" dirty="0"/>
              <a:t>( WHY? )</a:t>
            </a:r>
          </a:p>
        </p:txBody>
      </p:sp>
    </p:spTree>
    <p:extLst>
      <p:ext uri="{BB962C8B-B14F-4D97-AF65-F5344CB8AC3E}">
        <p14:creationId xmlns:p14="http://schemas.microsoft.com/office/powerpoint/2010/main" val="223231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dirty="0"/>
              <a:t>PEPTIC  ULCER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u="sng" dirty="0"/>
              <a:t>Definition: </a:t>
            </a:r>
          </a:p>
          <a:p>
            <a:pPr marL="0" indent="0">
              <a:buNone/>
            </a:pPr>
            <a:r>
              <a:rPr lang="en-US" dirty="0"/>
              <a:t>  It is a break in the gastric /duodenal mucosa, extending down to the </a:t>
            </a:r>
            <a:r>
              <a:rPr lang="en-US" dirty="0" err="1"/>
              <a:t>muscularis</a:t>
            </a:r>
            <a:r>
              <a:rPr lang="en-US" dirty="0"/>
              <a:t> layer.</a:t>
            </a:r>
          </a:p>
          <a:p>
            <a:pPr marL="0" indent="0">
              <a:buNone/>
            </a:pPr>
            <a:r>
              <a:rPr lang="en-US" i="1" u="sng" dirty="0"/>
              <a:t>EROSIONS</a:t>
            </a:r>
            <a:r>
              <a:rPr lang="en-US" dirty="0"/>
              <a:t>: Superficial breaks in the mucosa alone, not extending deep.</a:t>
            </a:r>
          </a:p>
        </p:txBody>
      </p:sp>
    </p:spTree>
    <p:extLst>
      <p:ext uri="{BB962C8B-B14F-4D97-AF65-F5344CB8AC3E}">
        <p14:creationId xmlns:p14="http://schemas.microsoft.com/office/powerpoint/2010/main" val="2963754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2046</Words>
  <Application>Microsoft Office PowerPoint</Application>
  <PresentationFormat>On-screen Show (4:3)</PresentationFormat>
  <Paragraphs>293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Dyspepsia &amp; Peptic Ulcer Disease</vt:lpstr>
      <vt:lpstr>OBJECTIVES </vt:lpstr>
      <vt:lpstr>CASE 1</vt:lpstr>
      <vt:lpstr>Case 2</vt:lpstr>
      <vt:lpstr>Dyspepsia</vt:lpstr>
      <vt:lpstr>PowerPoint Presentation</vt:lpstr>
      <vt:lpstr>PEPTIC  ULCER  </vt:lpstr>
      <vt:lpstr>PowerPoint Presentation</vt:lpstr>
      <vt:lpstr>Bleeding gastric ulcer</vt:lpstr>
      <vt:lpstr>Erosions</vt:lpstr>
      <vt:lpstr>PowerPoint Presentation</vt:lpstr>
      <vt:lpstr>SOME GENERAL POINTS</vt:lpstr>
      <vt:lpstr>ETIOLOGY OF ULCERS</vt:lpstr>
      <vt:lpstr>PowerPoint Presentation</vt:lpstr>
      <vt:lpstr>Some points about H. Pylori</vt:lpstr>
      <vt:lpstr>Points about ulcer producing drugs </vt:lpstr>
      <vt:lpstr>PowerPoint Presentation</vt:lpstr>
      <vt:lpstr>SIGNS &amp; SYMPTOMS of ULCERS</vt:lpstr>
      <vt:lpstr>S/S contd</vt:lpstr>
      <vt:lpstr>INVESTIGATIONS</vt:lpstr>
      <vt:lpstr>ENDOSCOPY</vt:lpstr>
      <vt:lpstr>Endoscopic views</vt:lpstr>
      <vt:lpstr>H. Pylori testing</vt:lpstr>
      <vt:lpstr>PowerPoint Presentation</vt:lpstr>
      <vt:lpstr>PowerPoint Presentation</vt:lpstr>
      <vt:lpstr>Tablets &amp; bag ( full kit)</vt:lpstr>
      <vt:lpstr>PowerPoint Presentation</vt:lpstr>
      <vt:lpstr>STEPWISE MANAGEMENT</vt:lpstr>
      <vt:lpstr>MANAGEMENT OF PUD</vt:lpstr>
      <vt:lpstr>MEDICAL TREATMENT</vt:lpstr>
      <vt:lpstr>MEDICINES For PUD</vt:lpstr>
      <vt:lpstr>MANAGEMENT</vt:lpstr>
      <vt:lpstr>PowerPoint Presentation</vt:lpstr>
      <vt:lpstr>Treatment of H. Pylori</vt:lpstr>
      <vt:lpstr>FIRST LINE REGIMENS (American coll. of Gastroentero.)</vt:lpstr>
      <vt:lpstr>HOW TO REMEMBER?</vt:lpstr>
      <vt:lpstr>PowerPoint Presentation</vt:lpstr>
      <vt:lpstr>PowerPoint Presentation</vt:lpstr>
      <vt:lpstr>Ulcer prevention in special situations</vt:lpstr>
      <vt:lpstr>Complications of PUD</vt:lpstr>
      <vt:lpstr>ZOLLINGER ELLISON SYNDROME</vt:lpstr>
      <vt:lpstr>PowerPoint Presentation</vt:lpstr>
      <vt:lpstr>RAPID FIRE QUESTIONS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Waqar Farooqi</dc:creator>
  <cp:lastModifiedBy>Waqar Al</cp:lastModifiedBy>
  <cp:revision>73</cp:revision>
  <dcterms:created xsi:type="dcterms:W3CDTF">2006-08-16T00:00:00Z</dcterms:created>
  <dcterms:modified xsi:type="dcterms:W3CDTF">2024-09-07T17:39:12Z</dcterms:modified>
</cp:coreProperties>
</file>