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2" r:id="rId2"/>
    <p:sldId id="303" r:id="rId3"/>
    <p:sldId id="256" r:id="rId4"/>
    <p:sldId id="257" r:id="rId5"/>
    <p:sldId id="258" r:id="rId6"/>
    <p:sldId id="260" r:id="rId7"/>
    <p:sldId id="261" r:id="rId8"/>
    <p:sldId id="259" r:id="rId9"/>
    <p:sldId id="299" r:id="rId10"/>
    <p:sldId id="262" r:id="rId11"/>
    <p:sldId id="263" r:id="rId12"/>
    <p:sldId id="264" r:id="rId13"/>
    <p:sldId id="270" r:id="rId14"/>
    <p:sldId id="272" r:id="rId15"/>
    <p:sldId id="271" r:id="rId16"/>
    <p:sldId id="301" r:id="rId17"/>
    <p:sldId id="283" r:id="rId18"/>
    <p:sldId id="265" r:id="rId19"/>
    <p:sldId id="268" r:id="rId20"/>
    <p:sldId id="269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4" r:id="rId31"/>
    <p:sldId id="289" r:id="rId32"/>
    <p:sldId id="300" r:id="rId33"/>
    <p:sldId id="285" r:id="rId34"/>
    <p:sldId id="286" r:id="rId35"/>
    <p:sldId id="287" r:id="rId36"/>
    <p:sldId id="290" r:id="rId37"/>
    <p:sldId id="298" r:id="rId38"/>
    <p:sldId id="304" r:id="rId39"/>
    <p:sldId id="305" r:id="rId40"/>
    <p:sldId id="306" r:id="rId41"/>
    <p:sldId id="307" r:id="rId42"/>
    <p:sldId id="308" r:id="rId43"/>
    <p:sldId id="294" r:id="rId44"/>
    <p:sldId id="288" r:id="rId4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23467B-4CFF-3646-9E93-44EB483436D3}" v="6" dt="2024-08-20T05:19:33.4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923"/>
    <p:restoredTop sz="94693"/>
  </p:normalViewPr>
  <p:slideViewPr>
    <p:cSldViewPr>
      <p:cViewPr varScale="1">
        <p:scale>
          <a:sx n="59" d="100"/>
          <a:sy n="59" d="100"/>
        </p:scale>
        <p:origin x="176" y="19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50" Type="http://schemas.microsoft.com/office/2016/11/relationships/changesInfo" Target="changesInfos/changesInfo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microsoft.com/office/2015/10/relationships/revisionInfo" Target="revisionInfo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ralk F" userId="0ce5ef93c6cc7083" providerId="LiveId" clId="{7423467B-4CFF-3646-9E93-44EB483436D3}"/>
    <pc:docChg chg="modSld">
      <pc:chgData name="Dralk F" userId="0ce5ef93c6cc7083" providerId="LiveId" clId="{7423467B-4CFF-3646-9E93-44EB483436D3}" dt="2024-08-20T05:19:33.439" v="8" actId="14100"/>
      <pc:docMkLst>
        <pc:docMk/>
      </pc:docMkLst>
      <pc:sldChg chg="modSp">
        <pc:chgData name="Dralk F" userId="0ce5ef93c6cc7083" providerId="LiveId" clId="{7423467B-4CFF-3646-9E93-44EB483436D3}" dt="2024-08-20T05:14:55.177" v="0" actId="14100"/>
        <pc:sldMkLst>
          <pc:docMk/>
          <pc:sldMk cId="665098113" sldId="257"/>
        </pc:sldMkLst>
        <pc:picChg chg="mod">
          <ac:chgData name="Dralk F" userId="0ce5ef93c6cc7083" providerId="LiveId" clId="{7423467B-4CFF-3646-9E93-44EB483436D3}" dt="2024-08-20T05:14:55.177" v="0" actId="14100"/>
          <ac:picMkLst>
            <pc:docMk/>
            <pc:sldMk cId="665098113" sldId="257"/>
            <ac:picMk id="1026" creationId="{00000000-0000-0000-0000-000000000000}"/>
          </ac:picMkLst>
        </pc:picChg>
      </pc:sldChg>
      <pc:sldChg chg="addSp modSp">
        <pc:chgData name="Dralk F" userId="0ce5ef93c6cc7083" providerId="LiveId" clId="{7423467B-4CFF-3646-9E93-44EB483436D3}" dt="2024-08-20T05:15:12.658" v="3" actId="14100"/>
        <pc:sldMkLst>
          <pc:docMk/>
          <pc:sldMk cId="4090672902" sldId="260"/>
        </pc:sldMkLst>
        <pc:picChg chg="add mod">
          <ac:chgData name="Dralk F" userId="0ce5ef93c6cc7083" providerId="LiveId" clId="{7423467B-4CFF-3646-9E93-44EB483436D3}" dt="2024-08-20T05:15:12.658" v="3" actId="14100"/>
          <ac:picMkLst>
            <pc:docMk/>
            <pc:sldMk cId="4090672902" sldId="260"/>
            <ac:picMk id="2" creationId="{3B434738-B556-F485-4B82-6E75FAFCBA66}"/>
          </ac:picMkLst>
        </pc:picChg>
      </pc:sldChg>
      <pc:sldChg chg="modSp">
        <pc:chgData name="Dralk F" userId="0ce5ef93c6cc7083" providerId="LiveId" clId="{7423467B-4CFF-3646-9E93-44EB483436D3}" dt="2024-08-20T05:19:33.439" v="8" actId="14100"/>
        <pc:sldMkLst>
          <pc:docMk/>
          <pc:sldMk cId="3098491260" sldId="282"/>
        </pc:sldMkLst>
        <pc:picChg chg="mod">
          <ac:chgData name="Dralk F" userId="0ce5ef93c6cc7083" providerId="LiveId" clId="{7423467B-4CFF-3646-9E93-44EB483436D3}" dt="2024-08-20T05:19:33.439" v="8" actId="14100"/>
          <ac:picMkLst>
            <pc:docMk/>
            <pc:sldMk cId="3098491260" sldId="282"/>
            <ac:picMk id="2050" creationId="{00000000-0000-0000-0000-000000000000}"/>
          </ac:picMkLst>
        </pc:picChg>
      </pc:sldChg>
      <pc:sldChg chg="modSp mod">
        <pc:chgData name="Dralk F" userId="0ce5ef93c6cc7083" providerId="LiveId" clId="{7423467B-4CFF-3646-9E93-44EB483436D3}" dt="2024-08-20T05:18:07.674" v="7" actId="1076"/>
        <pc:sldMkLst>
          <pc:docMk/>
          <pc:sldMk cId="2041022360" sldId="301"/>
        </pc:sldMkLst>
        <pc:spChg chg="mod">
          <ac:chgData name="Dralk F" userId="0ce5ef93c6cc7083" providerId="LiveId" clId="{7423467B-4CFF-3646-9E93-44EB483436D3}" dt="2024-08-20T05:18:07.674" v="7" actId="1076"/>
          <ac:spMkLst>
            <pc:docMk/>
            <pc:sldMk cId="2041022360" sldId="301"/>
            <ac:spMk id="3" creationId="{F7209A6F-6312-5206-A789-6294ACE817F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wfarooqi\Desktop\yyyyyyyyyyyyyyyyyy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9018" y="1600200"/>
            <a:ext cx="4525963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56595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/>
              <a:t>VARIANTS OF SCD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marL="514350" indent="-514350">
              <a:buAutoNum type="arabicParenR"/>
            </a:pPr>
            <a:r>
              <a:rPr lang="en-US" u="sng" dirty="0"/>
              <a:t>Hb.SC disease</a:t>
            </a:r>
            <a:r>
              <a:rPr lang="en-US" dirty="0"/>
              <a:t>: Presence of </a:t>
            </a:r>
            <a:r>
              <a:rPr lang="en-US" dirty="0" err="1"/>
              <a:t>Hb.S</a:t>
            </a:r>
            <a:r>
              <a:rPr lang="en-US" dirty="0"/>
              <a:t> plus </a:t>
            </a:r>
            <a:r>
              <a:rPr lang="en-US" dirty="0" err="1"/>
              <a:t>Hb.C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      ( hemoglobin C is another type of abnormal </a:t>
            </a:r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Hb</a:t>
            </a:r>
            <a:r>
              <a:rPr lang="en-US" dirty="0"/>
              <a:t>.)</a:t>
            </a:r>
          </a:p>
          <a:p>
            <a:pPr marL="0" indent="0">
              <a:buNone/>
            </a:pPr>
            <a:r>
              <a:rPr lang="en-US" dirty="0"/>
              <a:t>2) </a:t>
            </a:r>
            <a:r>
              <a:rPr lang="en-US" u="sng" dirty="0" err="1"/>
              <a:t>Hb.S</a:t>
            </a:r>
            <a:r>
              <a:rPr lang="en-US" u="sng" dirty="0"/>
              <a:t>/</a:t>
            </a:r>
            <a:r>
              <a:rPr lang="el-GR" u="sng" dirty="0"/>
              <a:t>β</a:t>
            </a:r>
            <a:r>
              <a:rPr lang="en-US" u="sng" dirty="0"/>
              <a:t> </a:t>
            </a:r>
            <a:r>
              <a:rPr lang="en-US" dirty="0"/>
              <a:t>: Sickle cell gene plus beta </a:t>
            </a:r>
            <a:r>
              <a:rPr lang="en-US" dirty="0" err="1"/>
              <a:t>thallass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US" dirty="0"/>
              <a:t>    gene  </a:t>
            </a:r>
          </a:p>
        </p:txBody>
      </p:sp>
    </p:spTree>
    <p:extLst>
      <p:ext uri="{BB962C8B-B14F-4D97-AF65-F5344CB8AC3E}">
        <p14:creationId xmlns:p14="http://schemas.microsoft.com/office/powerpoint/2010/main" val="15631851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/>
              <a:t>SO,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marL="514350" indent="-514350">
              <a:buAutoNum type="arabicParenR"/>
            </a:pPr>
            <a:r>
              <a:rPr lang="en-US" dirty="0"/>
              <a:t>Sickle cell disease (</a:t>
            </a:r>
            <a:r>
              <a:rPr lang="en-US" dirty="0" err="1"/>
              <a:t>Hb.SS</a:t>
            </a:r>
            <a:r>
              <a:rPr lang="en-US" dirty="0"/>
              <a:t>)          </a:t>
            </a:r>
            <a:r>
              <a:rPr lang="en-US" b="1" dirty="0"/>
              <a:t>Symptomatic</a:t>
            </a:r>
          </a:p>
          <a:p>
            <a:pPr marL="514350" indent="-514350">
              <a:buAutoNum type="arabicParenR"/>
            </a:pPr>
            <a:r>
              <a:rPr lang="en-US" dirty="0"/>
              <a:t>Sickle cell trait (Hb.AS)             usually </a:t>
            </a:r>
            <a:r>
              <a:rPr lang="en-US" b="1" dirty="0"/>
              <a:t>asymptomatic</a:t>
            </a:r>
            <a:r>
              <a:rPr lang="en-US" dirty="0"/>
              <a:t> but can </a:t>
            </a:r>
            <a:r>
              <a:rPr lang="en-US" i="1" dirty="0"/>
              <a:t>cause sudden death if patients do vigorous exercise</a:t>
            </a:r>
          </a:p>
          <a:p>
            <a:pPr marL="514350" indent="-514350">
              <a:buAutoNum type="arabicParenR"/>
            </a:pPr>
            <a:r>
              <a:rPr lang="en-US" dirty="0" err="1"/>
              <a:t>Hb.S</a:t>
            </a:r>
            <a:r>
              <a:rPr lang="en-US" dirty="0"/>
              <a:t>/</a:t>
            </a:r>
            <a:r>
              <a:rPr lang="el-GR" dirty="0"/>
              <a:t>β</a:t>
            </a:r>
            <a:r>
              <a:rPr lang="en-US" dirty="0"/>
              <a:t> disease (sickle + </a:t>
            </a:r>
            <a:r>
              <a:rPr lang="en-US" dirty="0" err="1"/>
              <a:t>thallassemia</a:t>
            </a:r>
            <a:r>
              <a:rPr lang="en-US" dirty="0"/>
              <a:t>)         </a:t>
            </a:r>
            <a:r>
              <a:rPr lang="en-US" b="1" dirty="0"/>
              <a:t>symptomatic</a:t>
            </a:r>
          </a:p>
          <a:p>
            <a:pPr marL="514350" indent="-514350">
              <a:buAutoNum type="arabicParenR"/>
            </a:pPr>
            <a:r>
              <a:rPr lang="en-US" dirty="0"/>
              <a:t>Hb.SC disease: </a:t>
            </a:r>
            <a:r>
              <a:rPr lang="en-US" b="1" dirty="0"/>
              <a:t>Symptomatic</a:t>
            </a:r>
            <a:r>
              <a:rPr lang="en-US" dirty="0"/>
              <a:t>, but milder than SCD</a:t>
            </a:r>
          </a:p>
        </p:txBody>
      </p:sp>
      <p:sp>
        <p:nvSpPr>
          <p:cNvPr id="4" name="Right Arrow 3"/>
          <p:cNvSpPr/>
          <p:nvPr/>
        </p:nvSpPr>
        <p:spPr>
          <a:xfrm>
            <a:off x="5257800" y="1828800"/>
            <a:ext cx="685800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5053445" y="2438400"/>
            <a:ext cx="800100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7245927" y="3962400"/>
            <a:ext cx="609600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5323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/>
              <a:t>EPIDEMIOLOGY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/>
              <a:t>Very common worldwide</a:t>
            </a:r>
          </a:p>
          <a:p>
            <a:r>
              <a:rPr lang="en-US" dirty="0"/>
              <a:t>In the U.S., 1 in 625 births have SCD</a:t>
            </a:r>
          </a:p>
          <a:p>
            <a:r>
              <a:rPr lang="en-US" dirty="0"/>
              <a:t>More in African-Americans</a:t>
            </a:r>
          </a:p>
          <a:p>
            <a:r>
              <a:rPr lang="en-US" b="1" dirty="0"/>
              <a:t>Common in Mideast, Africa, Mediterranean areas (Greece, Turkey, Italy)</a:t>
            </a:r>
          </a:p>
          <a:p>
            <a:r>
              <a:rPr lang="en-US" dirty="0"/>
              <a:t>In KSA, high prevalence in Eastern region &amp;  southwestern areas (Jizan)</a:t>
            </a:r>
          </a:p>
        </p:txBody>
      </p:sp>
    </p:spTree>
    <p:extLst>
      <p:ext uri="{BB962C8B-B14F-4D97-AF65-F5344CB8AC3E}">
        <p14:creationId xmlns:p14="http://schemas.microsoft.com/office/powerpoint/2010/main" val="7519347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/>
              <a:t> INVESTIGATIONS TO DO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pPr marL="514350" indent="-514350">
              <a:buAutoNum type="arabicParenR"/>
            </a:pPr>
            <a:r>
              <a:rPr lang="en-US" b="1" dirty="0"/>
              <a:t>CBC</a:t>
            </a:r>
            <a:r>
              <a:rPr lang="en-US" dirty="0"/>
              <a:t>:   * Anemia( </a:t>
            </a:r>
            <a:r>
              <a:rPr lang="en-US" dirty="0" err="1"/>
              <a:t>Hb</a:t>
            </a:r>
            <a:r>
              <a:rPr lang="en-US" dirty="0"/>
              <a:t>. usually around 8g)</a:t>
            </a:r>
          </a:p>
          <a:p>
            <a:pPr marL="0" indent="0">
              <a:buNone/>
            </a:pPr>
            <a:r>
              <a:rPr lang="en-US" dirty="0"/>
              <a:t>                 * WBCs &amp; platelets high (due to </a:t>
            </a:r>
          </a:p>
          <a:p>
            <a:pPr marL="0" indent="0">
              <a:buNone/>
            </a:pPr>
            <a:r>
              <a:rPr lang="en-US" dirty="0"/>
              <a:t>                    hyperactive bone marrow)</a:t>
            </a:r>
          </a:p>
          <a:p>
            <a:pPr marL="0" indent="0">
              <a:buNone/>
            </a:pPr>
            <a:r>
              <a:rPr lang="en-US" dirty="0"/>
              <a:t>                 *</a:t>
            </a:r>
            <a:r>
              <a:rPr lang="en-US" b="1" i="1" dirty="0"/>
              <a:t> Reticulocytes </a:t>
            </a:r>
            <a:r>
              <a:rPr lang="en-US" dirty="0"/>
              <a:t>are high</a:t>
            </a:r>
          </a:p>
          <a:p>
            <a:pPr marL="0" indent="0">
              <a:buNone/>
            </a:pPr>
            <a:r>
              <a:rPr lang="en-US" dirty="0"/>
              <a:t>2)</a:t>
            </a:r>
            <a:r>
              <a:rPr lang="en-US" b="1" dirty="0"/>
              <a:t> LFTs</a:t>
            </a:r>
            <a:r>
              <a:rPr lang="en-US" dirty="0"/>
              <a:t>: high bilirubin( which type? )</a:t>
            </a:r>
          </a:p>
          <a:p>
            <a:pPr marL="0" indent="0">
              <a:buNone/>
            </a:pPr>
            <a:r>
              <a:rPr lang="en-US" dirty="0"/>
              <a:t>3) </a:t>
            </a:r>
            <a:r>
              <a:rPr lang="en-US" b="1" dirty="0"/>
              <a:t>Peripheral smear</a:t>
            </a:r>
            <a:r>
              <a:rPr lang="en-US" dirty="0"/>
              <a:t>: shows sickled cells</a:t>
            </a:r>
          </a:p>
          <a:p>
            <a:pPr marL="0" indent="0">
              <a:buNone/>
            </a:pPr>
            <a:r>
              <a:rPr lang="en-US" dirty="0"/>
              <a:t>4)</a:t>
            </a:r>
            <a:r>
              <a:rPr lang="en-US" b="1" dirty="0"/>
              <a:t> </a:t>
            </a:r>
            <a:r>
              <a:rPr lang="en-US" b="1" dirty="0" err="1"/>
              <a:t>Hb.Electrophoresis</a:t>
            </a:r>
            <a:r>
              <a:rPr lang="en-US" dirty="0"/>
              <a:t>: This is confirmatory. It </a:t>
            </a:r>
          </a:p>
          <a:p>
            <a:pPr marL="0" indent="0">
              <a:buNone/>
            </a:pPr>
            <a:r>
              <a:rPr lang="en-US" dirty="0"/>
              <a:t>    shows:  * 80-90% </a:t>
            </a:r>
            <a:r>
              <a:rPr lang="en-US" dirty="0" err="1"/>
              <a:t>Hb.S</a:t>
            </a:r>
            <a:r>
              <a:rPr lang="en-US" dirty="0"/>
              <a:t>   * remaining is </a:t>
            </a:r>
            <a:r>
              <a:rPr lang="en-US" dirty="0" err="1"/>
              <a:t>Hb.F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                  * No </a:t>
            </a:r>
            <a:r>
              <a:rPr lang="en-US" dirty="0" err="1"/>
              <a:t>Hb.A</a:t>
            </a:r>
            <a:r>
              <a:rPr lang="en-US" dirty="0"/>
              <a:t> (in pure </a:t>
            </a:r>
            <a:r>
              <a:rPr lang="en-US" dirty="0" err="1"/>
              <a:t>Hb.SS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1104231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     Electrophoresis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         peripheral Smear</a:t>
            </a:r>
          </a:p>
        </p:txBody>
      </p:sp>
      <p:pic>
        <p:nvPicPr>
          <p:cNvPr id="2050" name="Picture 2" descr="C:\Users\wfarooqi\Desktop\sickle-cell-disease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5025" y="2743200"/>
            <a:ext cx="4041775" cy="281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wfarooqi\Desktop\qqqqqqqqqqqqqqqqqqqqqqqqqqqq.jpe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514600"/>
            <a:ext cx="3962399" cy="312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49237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US" dirty="0"/>
              <a:t>5) </a:t>
            </a:r>
            <a:r>
              <a:rPr lang="en-US" b="1" u="sng" dirty="0"/>
              <a:t>Solubility test</a:t>
            </a:r>
            <a:r>
              <a:rPr lang="en-US" dirty="0"/>
              <a:t>: Patient’s blood mixed with sodium di-</a:t>
            </a:r>
            <a:r>
              <a:rPr lang="en-US" dirty="0" err="1"/>
              <a:t>thio</a:t>
            </a:r>
            <a:r>
              <a:rPr lang="en-US" dirty="0"/>
              <a:t>-</a:t>
            </a:r>
            <a:r>
              <a:rPr lang="en-US" dirty="0" err="1"/>
              <a:t>nite</a:t>
            </a:r>
            <a:r>
              <a:rPr lang="en-US" dirty="0"/>
              <a:t> solution          </a:t>
            </a:r>
            <a:r>
              <a:rPr lang="en-US" dirty="0" err="1"/>
              <a:t>solution</a:t>
            </a:r>
            <a:r>
              <a:rPr lang="en-US" dirty="0"/>
              <a:t> turns turbid (due to sickling. See next slide)</a:t>
            </a:r>
          </a:p>
          <a:p>
            <a:pPr marL="0" indent="0">
              <a:buNone/>
            </a:pPr>
            <a:r>
              <a:rPr lang="en-US" dirty="0"/>
              <a:t>6) </a:t>
            </a:r>
            <a:r>
              <a:rPr lang="en-US" b="1" u="sng" dirty="0"/>
              <a:t>Sickling test </a:t>
            </a:r>
            <a:r>
              <a:rPr lang="en-US" dirty="0"/>
              <a:t>:Drop of blood on a slide       add sodium meta-bi-</a:t>
            </a:r>
            <a:r>
              <a:rPr lang="en-US" dirty="0" err="1"/>
              <a:t>sulphite</a:t>
            </a:r>
            <a:r>
              <a:rPr lang="en-US" dirty="0"/>
              <a:t>         causes excess sickling (seen under the microscope)</a:t>
            </a:r>
          </a:p>
          <a:p>
            <a:pPr marL="0" indent="0">
              <a:buNone/>
            </a:pPr>
            <a:r>
              <a:rPr lang="en-US" dirty="0"/>
              <a:t>7) Genetic testing. Available but not done routinely for diagnosis. </a:t>
            </a:r>
          </a:p>
        </p:txBody>
      </p:sp>
      <p:sp>
        <p:nvSpPr>
          <p:cNvPr id="5" name="Right Arrow 4"/>
          <p:cNvSpPr/>
          <p:nvPr/>
        </p:nvSpPr>
        <p:spPr>
          <a:xfrm>
            <a:off x="5347854" y="2216727"/>
            <a:ext cx="6096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7162800" y="3449780"/>
            <a:ext cx="533400" cy="1905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4790209" y="3875740"/>
            <a:ext cx="533400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409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73B814-E374-57CC-4902-AE7C4B8BC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SOLUBILITY TEST</a:t>
            </a:r>
          </a:p>
        </p:txBody>
      </p:sp>
      <p:pic>
        <p:nvPicPr>
          <p:cNvPr id="5" name="Picture 2" descr="Flat 15% Off on Sickling Test at Shree Maruthi Diagnostics &amp; Specialists Center">
            <a:extLst>
              <a:ext uri="{FF2B5EF4-FFF2-40B4-BE49-F238E27FC236}">
                <a16:creationId xmlns:a16="http://schemas.microsoft.com/office/drawing/2014/main" id="{23D733E8-9439-5FB8-D8C1-D29D2B3A8A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 t="14658"/>
          <a:stretch>
            <a:fillRect/>
          </a:stretch>
        </p:blipFill>
        <p:spPr bwMode="auto">
          <a:xfrm>
            <a:off x="1066800" y="1600200"/>
            <a:ext cx="4648200" cy="3505199"/>
          </a:xfrm>
          <a:prstGeom prst="rect">
            <a:avLst/>
          </a:prstGeom>
          <a:noFill/>
          <a:ln w="19050">
            <a:solidFill>
              <a:srgbClr val="FFC000"/>
            </a:solidFill>
          </a:ln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209A6F-6312-5206-A789-6294ACE817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089817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    </a:t>
            </a:r>
          </a:p>
          <a:p>
            <a:pPr marL="0" indent="0">
              <a:buNone/>
            </a:pPr>
            <a:r>
              <a:rPr lang="en-US" dirty="0"/>
              <a:t>             TURBID</a:t>
            </a:r>
          </a:p>
        </p:txBody>
      </p:sp>
    </p:spTree>
    <p:extLst>
      <p:ext uri="{BB962C8B-B14F-4D97-AF65-F5344CB8AC3E}">
        <p14:creationId xmlns:p14="http://schemas.microsoft.com/office/powerpoint/2010/main" val="20410223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/>
              <a:t>SCREENING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marL="514350" indent="-514350">
              <a:buAutoNum type="arabicParenR"/>
            </a:pPr>
            <a:r>
              <a:rPr lang="en-US" dirty="0"/>
              <a:t>Screening for SCD done on all new </a:t>
            </a:r>
            <a:r>
              <a:rPr lang="en-US" dirty="0" err="1"/>
              <a:t>borns</a:t>
            </a:r>
            <a:r>
              <a:rPr lang="en-US" dirty="0"/>
              <a:t> in the U.S. and most countries</a:t>
            </a:r>
          </a:p>
          <a:p>
            <a:pPr marL="514350" indent="-514350">
              <a:buAutoNum type="arabicParenR"/>
            </a:pPr>
            <a:r>
              <a:rPr lang="en-US" dirty="0"/>
              <a:t>Premarital screening done in K.S.A.</a:t>
            </a:r>
          </a:p>
          <a:p>
            <a:pPr marL="514350" indent="-514350">
              <a:buAutoNum type="arabicParenR"/>
            </a:pPr>
            <a:r>
              <a:rPr lang="en-US" dirty="0"/>
              <a:t>In utero screening of the fetus can be done</a:t>
            </a:r>
          </a:p>
          <a:p>
            <a:pPr marL="0" indent="0">
              <a:buNone/>
            </a:pPr>
            <a:r>
              <a:rPr lang="en-US" dirty="0"/>
              <a:t>    ( sample of amniotic fluid or placenta        </a:t>
            </a:r>
          </a:p>
          <a:p>
            <a:pPr marL="0" indent="0">
              <a:buNone/>
            </a:pPr>
            <a:r>
              <a:rPr lang="en-US" dirty="0"/>
              <a:t>      genetic analysis)</a:t>
            </a:r>
          </a:p>
        </p:txBody>
      </p:sp>
      <p:sp>
        <p:nvSpPr>
          <p:cNvPr id="4" name="Right Arrow 3"/>
          <p:cNvSpPr/>
          <p:nvPr/>
        </p:nvSpPr>
        <p:spPr>
          <a:xfrm>
            <a:off x="7266709" y="4034928"/>
            <a:ext cx="962891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0383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143000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/>
              <a:t>SIGNS &amp; SYMPTOMS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US" dirty="0"/>
              <a:t> A </a:t>
            </a:r>
            <a:r>
              <a:rPr lang="en-US" b="1" dirty="0"/>
              <a:t>stable</a:t>
            </a:r>
            <a:r>
              <a:rPr lang="en-US" dirty="0"/>
              <a:t> patient (no acute symptoms) will have :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rabicParenR"/>
            </a:pPr>
            <a:r>
              <a:rPr lang="en-US" dirty="0"/>
              <a:t>Anemia (</a:t>
            </a:r>
            <a:r>
              <a:rPr lang="en-US" dirty="0" err="1"/>
              <a:t>Hb</a:t>
            </a:r>
            <a:r>
              <a:rPr lang="en-US" dirty="0"/>
              <a:t>. around 8)</a:t>
            </a:r>
          </a:p>
          <a:p>
            <a:pPr marL="514350" indent="-514350">
              <a:buAutoNum type="arabicParenR"/>
            </a:pPr>
            <a:r>
              <a:rPr lang="en-US" dirty="0"/>
              <a:t>May be jaundice (due to?)</a:t>
            </a:r>
          </a:p>
          <a:p>
            <a:pPr marL="514350" indent="-514350">
              <a:buAutoNum type="arabicParenR"/>
            </a:pPr>
            <a:r>
              <a:rPr lang="en-US" dirty="0"/>
              <a:t>Sometimes leg ulcers</a:t>
            </a:r>
          </a:p>
        </p:txBody>
      </p:sp>
    </p:spTree>
    <p:extLst>
      <p:ext uri="{BB962C8B-B14F-4D97-AF65-F5344CB8AC3E}">
        <p14:creationId xmlns:p14="http://schemas.microsoft.com/office/powerpoint/2010/main" val="4915238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/>
              <a:t>Various Crises in SCD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marL="514350" indent="-514350">
              <a:buAutoNum type="arabicParenR"/>
            </a:pPr>
            <a:r>
              <a:rPr lang="en-US" dirty="0" err="1"/>
              <a:t>Vaso</a:t>
            </a:r>
            <a:r>
              <a:rPr lang="en-US" dirty="0"/>
              <a:t>-occlusive</a:t>
            </a:r>
            <a:r>
              <a:rPr lang="en-US" b="1" dirty="0"/>
              <a:t> pain </a:t>
            </a:r>
            <a:r>
              <a:rPr lang="en-US" dirty="0"/>
              <a:t>crisis</a:t>
            </a:r>
          </a:p>
          <a:p>
            <a:pPr marL="514350" indent="-514350">
              <a:buAutoNum type="arabicParenR"/>
            </a:pPr>
            <a:r>
              <a:rPr lang="en-US" dirty="0"/>
              <a:t>Acute chest syndrome</a:t>
            </a:r>
          </a:p>
          <a:p>
            <a:pPr marL="514350" indent="-514350">
              <a:buAutoNum type="arabicParenR"/>
            </a:pPr>
            <a:r>
              <a:rPr lang="en-US" dirty="0"/>
              <a:t>Aplastic crisis</a:t>
            </a:r>
          </a:p>
          <a:p>
            <a:pPr marL="514350" indent="-514350">
              <a:buAutoNum type="arabicParenR"/>
            </a:pPr>
            <a:r>
              <a:rPr lang="en-US" dirty="0"/>
              <a:t>Hemolytic crisis</a:t>
            </a:r>
          </a:p>
          <a:p>
            <a:pPr marL="514350" indent="-514350">
              <a:buAutoNum type="arabicParenR"/>
            </a:pPr>
            <a:r>
              <a:rPr lang="en-US" dirty="0"/>
              <a:t>Splenic sequestration</a:t>
            </a:r>
          </a:p>
        </p:txBody>
      </p:sp>
    </p:spTree>
    <p:extLst>
      <p:ext uri="{BB962C8B-B14F-4D97-AF65-F5344CB8AC3E}">
        <p14:creationId xmlns:p14="http://schemas.microsoft.com/office/powerpoint/2010/main" val="4038674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wfarooqi\Desktop\99999999999999999.jpe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209800"/>
            <a:ext cx="6019800" cy="327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55795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/>
              <a:t>Pain Crisis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/>
              <a:t>Most common crisis</a:t>
            </a:r>
          </a:p>
          <a:p>
            <a:r>
              <a:rPr lang="en-US" dirty="0"/>
              <a:t>Vaso-occlusion         tissue ischemia           pain</a:t>
            </a:r>
          </a:p>
          <a:p>
            <a:r>
              <a:rPr lang="en-US" dirty="0"/>
              <a:t>Pain is typically in the long bones, back, chest and abdomen</a:t>
            </a:r>
          </a:p>
          <a:p>
            <a:r>
              <a:rPr lang="en-US" u="sng" dirty="0"/>
              <a:t>Precipitated by</a:t>
            </a:r>
            <a:r>
              <a:rPr lang="en-US" dirty="0"/>
              <a:t>: hypoxia, infection, dehydration, weather changes, sometimes idiopathic</a:t>
            </a: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64977875-DF02-BF2E-6B1D-01C86403238D}"/>
              </a:ext>
            </a:extLst>
          </p:cNvPr>
          <p:cNvSpPr/>
          <p:nvPr/>
        </p:nvSpPr>
        <p:spPr>
          <a:xfrm>
            <a:off x="3581400" y="2438400"/>
            <a:ext cx="457200" cy="15240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EEF6F42D-85D2-F311-1737-8E6D1C610A7D}"/>
              </a:ext>
            </a:extLst>
          </p:cNvPr>
          <p:cNvSpPr/>
          <p:nvPr/>
        </p:nvSpPr>
        <p:spPr>
          <a:xfrm>
            <a:off x="6858000" y="2438400"/>
            <a:ext cx="685800" cy="22860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2394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b="1" u="sng" dirty="0"/>
              <a:t>Treatment of pain crisis:</a:t>
            </a:r>
          </a:p>
          <a:p>
            <a:pPr marL="0" indent="0">
              <a:buNone/>
            </a:pPr>
            <a:r>
              <a:rPr lang="en-US" dirty="0"/>
              <a:t> a) Analgesia, usually narcotics (morphine)</a:t>
            </a:r>
          </a:p>
          <a:p>
            <a:pPr marL="0" indent="0">
              <a:buNone/>
            </a:pPr>
            <a:r>
              <a:rPr lang="en-US" dirty="0"/>
              <a:t> b) Good hydration</a:t>
            </a:r>
          </a:p>
          <a:p>
            <a:pPr marL="0" indent="0">
              <a:buNone/>
            </a:pPr>
            <a:r>
              <a:rPr lang="en-US" dirty="0"/>
              <a:t> c) Check for any infection (</a:t>
            </a:r>
            <a:r>
              <a:rPr lang="en-US" dirty="0" err="1"/>
              <a:t>eg</a:t>
            </a:r>
            <a:r>
              <a:rPr lang="en-US" dirty="0"/>
              <a:t> UTI, chest </a:t>
            </a:r>
            <a:r>
              <a:rPr lang="en-US" dirty="0" err="1"/>
              <a:t>infec</a:t>
            </a:r>
            <a:r>
              <a:rPr lang="en-US" dirty="0"/>
              <a:t>. &amp; </a:t>
            </a:r>
          </a:p>
          <a:p>
            <a:pPr marL="0" indent="0">
              <a:buNone/>
            </a:pPr>
            <a:r>
              <a:rPr lang="en-US" dirty="0"/>
              <a:t>     treat) </a:t>
            </a:r>
          </a:p>
          <a:p>
            <a:pPr marL="0" indent="0">
              <a:buNone/>
            </a:pPr>
            <a:r>
              <a:rPr lang="en-US" dirty="0"/>
              <a:t> d) </a:t>
            </a:r>
            <a:r>
              <a:rPr lang="en-US" i="1" u="sng" dirty="0"/>
              <a:t>No transfusion </a:t>
            </a:r>
          </a:p>
          <a:p>
            <a:pPr marL="0" indent="0">
              <a:buNone/>
            </a:pPr>
            <a:r>
              <a:rPr lang="en-US" dirty="0"/>
              <a:t> e) O2 (if hypoxic)</a:t>
            </a:r>
          </a:p>
        </p:txBody>
      </p:sp>
    </p:spTree>
    <p:extLst>
      <p:ext uri="{BB962C8B-B14F-4D97-AF65-F5344CB8AC3E}">
        <p14:creationId xmlns:p14="http://schemas.microsoft.com/office/powerpoint/2010/main" val="12655671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/>
              <a:t>ACUTE CHEST SYNDROME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en-US" dirty="0"/>
              <a:t>It is a life threatening crisis</a:t>
            </a:r>
          </a:p>
          <a:p>
            <a:r>
              <a:rPr lang="en-US" dirty="0"/>
              <a:t>Occlusion of the pulmonary blood vessels</a:t>
            </a:r>
          </a:p>
          <a:p>
            <a:r>
              <a:rPr lang="en-US" dirty="0"/>
              <a:t>Dyspnea/tachypnea, fever, infiltrates on X ray, hypoxia, high WBCs</a:t>
            </a:r>
          </a:p>
          <a:p>
            <a:r>
              <a:rPr lang="en-US" dirty="0"/>
              <a:t>Often difficult to distinguish from pneumonia</a:t>
            </a:r>
          </a:p>
          <a:p>
            <a:r>
              <a:rPr lang="en-US" u="sng" dirty="0"/>
              <a:t>Treatment:  </a:t>
            </a:r>
            <a:r>
              <a:rPr lang="en-US" dirty="0"/>
              <a:t>a) Analgesia</a:t>
            </a:r>
          </a:p>
          <a:p>
            <a:pPr marL="0" indent="0">
              <a:buNone/>
            </a:pPr>
            <a:r>
              <a:rPr lang="en-US" dirty="0"/>
              <a:t>                          b) O2</a:t>
            </a:r>
          </a:p>
          <a:p>
            <a:pPr marL="0" indent="0">
              <a:buNone/>
            </a:pPr>
            <a:r>
              <a:rPr lang="en-US" dirty="0"/>
              <a:t>                          c) Transfusion </a:t>
            </a:r>
          </a:p>
          <a:p>
            <a:pPr marL="0" indent="0">
              <a:buNone/>
            </a:pPr>
            <a:r>
              <a:rPr lang="en-US" dirty="0"/>
              <a:t>                          d) Antibiotics (empirically)</a:t>
            </a:r>
          </a:p>
        </p:txBody>
      </p:sp>
    </p:spTree>
    <p:extLst>
      <p:ext uri="{BB962C8B-B14F-4D97-AF65-F5344CB8AC3E}">
        <p14:creationId xmlns:p14="http://schemas.microsoft.com/office/powerpoint/2010/main" val="23727009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/>
              <a:t>Aplastic Crisis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/>
              <a:t>Sudden &amp; transient decrease in marrow activity. Marrow stops forming RBCs</a:t>
            </a:r>
          </a:p>
          <a:p>
            <a:r>
              <a:rPr lang="en-US" dirty="0"/>
              <a:t>Mostly seen in children due to Parvo virus B19 infection</a:t>
            </a:r>
          </a:p>
          <a:p>
            <a:r>
              <a:rPr lang="en-US" dirty="0"/>
              <a:t>Sudden drop in </a:t>
            </a:r>
            <a:r>
              <a:rPr lang="en-US" dirty="0" err="1"/>
              <a:t>Hb</a:t>
            </a:r>
            <a:r>
              <a:rPr lang="en-US" dirty="0"/>
              <a:t>. &amp; </a:t>
            </a:r>
            <a:r>
              <a:rPr lang="en-US" b="1" dirty="0"/>
              <a:t>also </a:t>
            </a:r>
            <a:r>
              <a:rPr lang="en-US" b="1" dirty="0" err="1"/>
              <a:t>retic.count</a:t>
            </a:r>
            <a:endParaRPr lang="en-US" b="1" dirty="0"/>
          </a:p>
          <a:p>
            <a:r>
              <a:rPr lang="en-US" dirty="0"/>
              <a:t>Treatment:   a) Transfusion   b) Folic acid</a:t>
            </a:r>
          </a:p>
          <a:p>
            <a:pPr marL="0" indent="0">
              <a:buNone/>
            </a:pPr>
            <a:r>
              <a:rPr lang="en-US" dirty="0"/>
              <a:t>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4117895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b="1" u="sng" dirty="0"/>
              <a:t>HEMOLYTIC CRISIS</a:t>
            </a:r>
          </a:p>
          <a:p>
            <a:r>
              <a:rPr lang="en-US" dirty="0"/>
              <a:t>Sudden excessive hemolysis</a:t>
            </a:r>
          </a:p>
          <a:p>
            <a:r>
              <a:rPr lang="en-US" dirty="0"/>
              <a:t>May need transfusion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b="1" u="sng" dirty="0"/>
              <a:t>SPLENIC SEQUESTRATION CRISIS:</a:t>
            </a:r>
          </a:p>
          <a:p>
            <a:pPr marL="0" indent="0">
              <a:buNone/>
            </a:pPr>
            <a:r>
              <a:rPr lang="en-US" dirty="0"/>
              <a:t> * Acute sequestration of RBCs in the spleen</a:t>
            </a:r>
          </a:p>
          <a:p>
            <a:pPr marL="0" indent="0">
              <a:buNone/>
            </a:pPr>
            <a:r>
              <a:rPr lang="en-US" dirty="0"/>
              <a:t> * Sudden drop in hemoglobin and acute painful</a:t>
            </a:r>
          </a:p>
          <a:p>
            <a:pPr marL="0" indent="0">
              <a:buNone/>
            </a:pPr>
            <a:r>
              <a:rPr lang="en-US" dirty="0"/>
              <a:t>    splenomegaly</a:t>
            </a:r>
          </a:p>
          <a:p>
            <a:pPr marL="0" indent="0">
              <a:buNone/>
            </a:pPr>
            <a:r>
              <a:rPr lang="en-US" dirty="0"/>
              <a:t> * Treatment: Transfusion.  Sometimes splenectomy</a:t>
            </a:r>
          </a:p>
        </p:txBody>
      </p:sp>
    </p:spTree>
    <p:extLst>
      <p:ext uri="{BB962C8B-B14F-4D97-AF65-F5344CB8AC3E}">
        <p14:creationId xmlns:p14="http://schemas.microsoft.com/office/powerpoint/2010/main" val="15137524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/>
              <a:t>OTHER FEATURES OF SCD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en-US" b="1" dirty="0"/>
              <a:t>Priapism</a:t>
            </a:r>
            <a:r>
              <a:rPr lang="en-US" dirty="0"/>
              <a:t>: It is painful erection of male </a:t>
            </a:r>
          </a:p>
          <a:p>
            <a:pPr marL="0" indent="0">
              <a:buNone/>
            </a:pPr>
            <a:r>
              <a:rPr lang="en-US" dirty="0"/>
              <a:t>      genitalia. Repeated attacks may cause </a:t>
            </a:r>
          </a:p>
          <a:p>
            <a:pPr marL="0" indent="0">
              <a:buNone/>
            </a:pPr>
            <a:r>
              <a:rPr lang="en-US" dirty="0"/>
              <a:t>      impotence. Treatment: analgesia, transfusion</a:t>
            </a:r>
          </a:p>
          <a:p>
            <a:pPr marL="0" indent="0">
              <a:buNone/>
            </a:pPr>
            <a:r>
              <a:rPr lang="en-US" dirty="0"/>
              <a:t>2) </a:t>
            </a:r>
            <a:r>
              <a:rPr lang="en-US" b="1" dirty="0"/>
              <a:t>Stroke/ TIA </a:t>
            </a:r>
            <a:r>
              <a:rPr lang="en-US" dirty="0"/>
              <a:t>: Due to blockage of cerebral  </a:t>
            </a:r>
          </a:p>
          <a:p>
            <a:pPr marL="0" indent="0">
              <a:buNone/>
            </a:pPr>
            <a:r>
              <a:rPr lang="en-US" dirty="0"/>
              <a:t>     vessels. </a:t>
            </a:r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4146353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/>
              <a:t>Other Features(</a:t>
            </a:r>
            <a:r>
              <a:rPr lang="en-US" dirty="0" err="1"/>
              <a:t>contd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3)</a:t>
            </a:r>
            <a:r>
              <a:rPr lang="en-US" b="1" dirty="0"/>
              <a:t> Asplenia </a:t>
            </a:r>
            <a:r>
              <a:rPr lang="en-US" dirty="0"/>
              <a:t>(non functioning spleen)</a:t>
            </a:r>
          </a:p>
          <a:p>
            <a:pPr marL="0" indent="0">
              <a:buNone/>
            </a:pPr>
            <a:r>
              <a:rPr lang="en-US" dirty="0"/>
              <a:t>      * Repeated </a:t>
            </a:r>
            <a:r>
              <a:rPr lang="en-US" dirty="0" err="1"/>
              <a:t>vaso</a:t>
            </a:r>
            <a:r>
              <a:rPr lang="en-US" dirty="0"/>
              <a:t>-occlusion causes splenic </a:t>
            </a:r>
          </a:p>
          <a:p>
            <a:pPr marL="0" indent="0">
              <a:buNone/>
            </a:pPr>
            <a:r>
              <a:rPr lang="en-US" dirty="0"/>
              <a:t>         infarcts          spleen shrinks &amp; becomes </a:t>
            </a:r>
          </a:p>
          <a:p>
            <a:pPr marL="0" indent="0">
              <a:buNone/>
            </a:pPr>
            <a:r>
              <a:rPr lang="en-US" dirty="0"/>
              <a:t>         non-functional</a:t>
            </a:r>
          </a:p>
          <a:p>
            <a:pPr marL="0" indent="0">
              <a:buNone/>
            </a:pPr>
            <a:r>
              <a:rPr lang="en-US" dirty="0"/>
              <a:t>      * Most cases occur by age of 1 year</a:t>
            </a:r>
          </a:p>
          <a:p>
            <a:pPr marL="0" indent="0">
              <a:buNone/>
            </a:pPr>
            <a:r>
              <a:rPr lang="en-US" dirty="0"/>
              <a:t>      * Non functioning spleen         risk of infections with </a:t>
            </a:r>
          </a:p>
          <a:p>
            <a:pPr marL="0" indent="0">
              <a:buNone/>
            </a:pPr>
            <a:r>
              <a:rPr lang="en-US" dirty="0"/>
              <a:t>        encapsulated bacteria (Pneumococci, </a:t>
            </a:r>
          </a:p>
          <a:p>
            <a:pPr marL="0" indent="0">
              <a:buNone/>
            </a:pPr>
            <a:r>
              <a:rPr lang="en-US" dirty="0"/>
              <a:t>        meningococci, </a:t>
            </a:r>
            <a:r>
              <a:rPr lang="en-US" dirty="0" err="1"/>
              <a:t>H.Flu</a:t>
            </a:r>
            <a:r>
              <a:rPr lang="en-US" dirty="0"/>
              <a:t>.)</a:t>
            </a:r>
          </a:p>
          <a:p>
            <a:pPr marL="0" indent="0">
              <a:buNone/>
            </a:pPr>
            <a:r>
              <a:rPr lang="en-US" dirty="0"/>
              <a:t>      * </a:t>
            </a:r>
            <a:r>
              <a:rPr lang="en-US" b="1" dirty="0"/>
              <a:t>Howell-Jolly bodies </a:t>
            </a:r>
            <a:r>
              <a:rPr lang="en-US" dirty="0"/>
              <a:t>seen on a peripheral smear</a:t>
            </a:r>
          </a:p>
          <a:p>
            <a:pPr marL="0" indent="0">
              <a:buNone/>
            </a:pPr>
            <a:r>
              <a:rPr lang="en-US" dirty="0"/>
              <a:t>       ( remains of DNA in the RBCs)</a:t>
            </a:r>
          </a:p>
          <a:p>
            <a:pPr marL="0" indent="0">
              <a:buNone/>
            </a:pPr>
            <a:r>
              <a:rPr lang="en-US" dirty="0"/>
              <a:t>                 (</a:t>
            </a:r>
            <a:r>
              <a:rPr lang="en-US" b="1" dirty="0"/>
              <a:t>Howell Jolly bodies indicates </a:t>
            </a:r>
            <a:r>
              <a:rPr lang="en-US" b="1" dirty="0" err="1"/>
              <a:t>asplenia</a:t>
            </a:r>
            <a:r>
              <a:rPr lang="en-US" dirty="0"/>
              <a:t>)</a:t>
            </a:r>
          </a:p>
        </p:txBody>
      </p:sp>
      <p:sp>
        <p:nvSpPr>
          <p:cNvPr id="4" name="Right Arrow 3"/>
          <p:cNvSpPr/>
          <p:nvPr/>
        </p:nvSpPr>
        <p:spPr>
          <a:xfrm>
            <a:off x="2438400" y="2493541"/>
            <a:ext cx="609600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36B1A41A-194A-358F-FEB9-D60FBB41C37C}"/>
              </a:ext>
            </a:extLst>
          </p:cNvPr>
          <p:cNvSpPr/>
          <p:nvPr/>
        </p:nvSpPr>
        <p:spPr>
          <a:xfrm>
            <a:off x="4343400" y="3629891"/>
            <a:ext cx="457200" cy="15240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008820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/>
              <a:t>Howell-Jolly bodies</a:t>
            </a:r>
            <a:br>
              <a:rPr lang="en-US" dirty="0"/>
            </a:br>
            <a:r>
              <a:rPr lang="en-US" dirty="0"/>
              <a:t>(seen if there is no spleen)</a:t>
            </a:r>
          </a:p>
        </p:txBody>
      </p:sp>
      <p:pic>
        <p:nvPicPr>
          <p:cNvPr id="1026" name="Picture 2" descr="C:\Users\wfarooqi\Desktop\777777777777777777777.jpe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981200"/>
            <a:ext cx="7315200" cy="373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35812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4) </a:t>
            </a:r>
            <a:r>
              <a:rPr lang="en-US" b="1" dirty="0"/>
              <a:t>Renal problems: </a:t>
            </a:r>
          </a:p>
          <a:p>
            <a:pPr marL="0" indent="0">
              <a:buNone/>
            </a:pPr>
            <a:r>
              <a:rPr lang="en-US" dirty="0"/>
              <a:t>      * Renal medullary infarction            causes </a:t>
            </a:r>
          </a:p>
          <a:p>
            <a:pPr marL="0" indent="0">
              <a:buNone/>
            </a:pPr>
            <a:r>
              <a:rPr lang="en-US" dirty="0"/>
              <a:t>        tubular damage        impaired water absorption</a:t>
            </a:r>
          </a:p>
          <a:p>
            <a:pPr marL="0" indent="0">
              <a:buNone/>
            </a:pPr>
            <a:r>
              <a:rPr lang="en-US" dirty="0"/>
              <a:t>                    fluid loss</a:t>
            </a:r>
          </a:p>
          <a:p>
            <a:pPr marL="0" indent="0">
              <a:buNone/>
            </a:pPr>
            <a:r>
              <a:rPr lang="en-US" dirty="0"/>
              <a:t>        </a:t>
            </a:r>
          </a:p>
          <a:p>
            <a:pPr marL="0" indent="0">
              <a:buNone/>
            </a:pPr>
            <a:r>
              <a:rPr lang="en-US" dirty="0"/>
              <a:t>5)</a:t>
            </a:r>
            <a:r>
              <a:rPr lang="en-US" b="1" dirty="0"/>
              <a:t> Retinopathy </a:t>
            </a:r>
            <a:r>
              <a:rPr lang="en-US" dirty="0"/>
              <a:t>: Due to retinal infarcts (</a:t>
            </a:r>
            <a:r>
              <a:rPr lang="en-US" dirty="0" err="1"/>
              <a:t>vaso</a:t>
            </a:r>
            <a:r>
              <a:rPr lang="en-US" dirty="0"/>
              <a:t>-</a:t>
            </a:r>
          </a:p>
          <a:p>
            <a:pPr marL="0" indent="0">
              <a:buNone/>
            </a:pPr>
            <a:r>
              <a:rPr lang="en-US" dirty="0"/>
              <a:t>                                                                     occlusion)</a:t>
            </a:r>
          </a:p>
          <a:p>
            <a:pPr marL="0" indent="0">
              <a:buNone/>
            </a:pPr>
            <a:r>
              <a:rPr lang="en-US" dirty="0"/>
              <a:t>6)</a:t>
            </a:r>
            <a:r>
              <a:rPr lang="en-US" b="1" dirty="0"/>
              <a:t> Cholelithiasis</a:t>
            </a:r>
            <a:r>
              <a:rPr lang="en-US" dirty="0"/>
              <a:t>: Hemolysis         increased </a:t>
            </a:r>
            <a:r>
              <a:rPr lang="en-US" dirty="0" err="1"/>
              <a:t>biliru</a:t>
            </a:r>
            <a:r>
              <a:rPr lang="en-US" dirty="0"/>
              <a:t>-</a:t>
            </a:r>
          </a:p>
          <a:p>
            <a:pPr marL="0" indent="0">
              <a:buNone/>
            </a:pPr>
            <a:r>
              <a:rPr lang="en-US" dirty="0"/>
              <a:t>    bin          </a:t>
            </a:r>
            <a:r>
              <a:rPr lang="en-US" dirty="0" err="1"/>
              <a:t>bili</a:t>
            </a:r>
            <a:r>
              <a:rPr lang="en-US" dirty="0"/>
              <a:t>. stones in the gallbladder (look for a </a:t>
            </a:r>
          </a:p>
          <a:p>
            <a:pPr marL="0" indent="0">
              <a:buNone/>
            </a:pPr>
            <a:r>
              <a:rPr lang="en-US" dirty="0"/>
              <a:t>    surgical scar)</a:t>
            </a:r>
          </a:p>
        </p:txBody>
      </p:sp>
      <p:sp>
        <p:nvSpPr>
          <p:cNvPr id="5" name="Right Arrow 4"/>
          <p:cNvSpPr/>
          <p:nvPr/>
        </p:nvSpPr>
        <p:spPr>
          <a:xfrm>
            <a:off x="1371600" y="4953000"/>
            <a:ext cx="609600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4953000" y="2133600"/>
            <a:ext cx="838200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5DD63AD5-3C0C-CEE2-B486-448E8956B7CD}"/>
              </a:ext>
            </a:extLst>
          </p:cNvPr>
          <p:cNvSpPr/>
          <p:nvPr/>
        </p:nvSpPr>
        <p:spPr>
          <a:xfrm>
            <a:off x="3429000" y="2590800"/>
            <a:ext cx="457200" cy="15240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1B459E39-907A-DAD5-7334-5C1D44986C22}"/>
              </a:ext>
            </a:extLst>
          </p:cNvPr>
          <p:cNvSpPr/>
          <p:nvPr/>
        </p:nvSpPr>
        <p:spPr>
          <a:xfrm flipV="1">
            <a:off x="914400" y="2886800"/>
            <a:ext cx="1066800" cy="242316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211F55A2-EB29-F5BE-AFF4-2700E78ED5B0}"/>
              </a:ext>
            </a:extLst>
          </p:cNvPr>
          <p:cNvSpPr/>
          <p:nvPr/>
        </p:nvSpPr>
        <p:spPr>
          <a:xfrm>
            <a:off x="4537587" y="4570574"/>
            <a:ext cx="457200" cy="15240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01547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US" dirty="0"/>
              <a:t>7)</a:t>
            </a:r>
            <a:r>
              <a:rPr lang="en-US" b="1" dirty="0"/>
              <a:t>Leg ulcers:</a:t>
            </a:r>
          </a:p>
          <a:p>
            <a:pPr marL="0" indent="0">
              <a:buNone/>
            </a:pPr>
            <a:r>
              <a:rPr lang="en-US" dirty="0"/>
              <a:t>    * due to </a:t>
            </a:r>
            <a:r>
              <a:rPr lang="en-US" dirty="0" err="1"/>
              <a:t>vaso</a:t>
            </a:r>
            <a:r>
              <a:rPr lang="en-US" dirty="0"/>
              <a:t>-occlusion</a:t>
            </a:r>
          </a:p>
          <a:p>
            <a:pPr marL="0" indent="0">
              <a:buNone/>
            </a:pPr>
            <a:r>
              <a:rPr lang="en-US" dirty="0"/>
              <a:t>    * Usually on the ankles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  <p:pic>
        <p:nvPicPr>
          <p:cNvPr id="2050" name="Picture 2" descr="C:\Users\wfarooqi\Desktop\ttttttttttttttttttt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2971800"/>
            <a:ext cx="3581400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8491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/>
              <a:t>SICKLE CELL DISEASE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524000" y="4038600"/>
            <a:ext cx="6400800" cy="1752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 DR WAQAR</a:t>
            </a:r>
          </a:p>
          <a:p>
            <a:r>
              <a:rPr lang="en-US" dirty="0"/>
              <a:t>         MBBS, MRCP, Int. Medicine( London)</a:t>
            </a:r>
          </a:p>
          <a:p>
            <a:r>
              <a:rPr lang="en-US" dirty="0"/>
              <a:t>         MRCP, Endocrinology &amp; DM(London)</a:t>
            </a:r>
          </a:p>
          <a:p>
            <a:r>
              <a:rPr lang="en-US" dirty="0"/>
              <a:t> ASST. PROFESSOR</a:t>
            </a:r>
          </a:p>
        </p:txBody>
      </p:sp>
    </p:spTree>
    <p:extLst>
      <p:ext uri="{BB962C8B-B14F-4D97-AF65-F5344CB8AC3E}">
        <p14:creationId xmlns:p14="http://schemas.microsoft.com/office/powerpoint/2010/main" val="270176411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8) </a:t>
            </a:r>
            <a:r>
              <a:rPr lang="en-US" b="1" dirty="0" err="1"/>
              <a:t>Pulm</a:t>
            </a:r>
            <a:r>
              <a:rPr lang="en-US" b="1" dirty="0"/>
              <a:t>. HTN</a:t>
            </a:r>
            <a:r>
              <a:rPr lang="en-US" dirty="0"/>
              <a:t>: Increased risk of this in SCD </a:t>
            </a:r>
          </a:p>
          <a:p>
            <a:pPr marL="0" indent="0">
              <a:buNone/>
            </a:pPr>
            <a:r>
              <a:rPr lang="en-US" dirty="0"/>
              <a:t>    patients.</a:t>
            </a:r>
          </a:p>
          <a:p>
            <a:pPr marL="0" indent="0">
              <a:buNone/>
            </a:pPr>
            <a:r>
              <a:rPr lang="en-US" dirty="0"/>
              <a:t>9)</a:t>
            </a:r>
            <a:r>
              <a:rPr lang="en-US" b="1" dirty="0"/>
              <a:t> Bone problems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      * Increased fractures</a:t>
            </a:r>
          </a:p>
          <a:p>
            <a:pPr marL="0" indent="0">
              <a:buNone/>
            </a:pPr>
            <a:r>
              <a:rPr lang="en-US" dirty="0"/>
              <a:t>      * </a:t>
            </a:r>
            <a:r>
              <a:rPr lang="en-US" b="1" dirty="0"/>
              <a:t>Osteomyelitis</a:t>
            </a:r>
            <a:r>
              <a:rPr lang="en-US" dirty="0"/>
              <a:t>: Due to Staph Aureus &amp; </a:t>
            </a:r>
          </a:p>
          <a:p>
            <a:pPr marL="0" indent="0">
              <a:buNone/>
            </a:pPr>
            <a:r>
              <a:rPr lang="en-US" dirty="0"/>
              <a:t>         Salmonella</a:t>
            </a:r>
          </a:p>
          <a:p>
            <a:pPr marL="0" indent="0">
              <a:buNone/>
            </a:pPr>
            <a:r>
              <a:rPr lang="en-US" dirty="0"/>
              <a:t>      *  Avascular necrosis of femoral &amp; humeral </a:t>
            </a:r>
          </a:p>
          <a:p>
            <a:pPr marL="0" indent="0">
              <a:buNone/>
            </a:pPr>
            <a:r>
              <a:rPr lang="en-US" dirty="0"/>
              <a:t>          head (due to </a:t>
            </a:r>
            <a:r>
              <a:rPr lang="en-US" dirty="0" err="1"/>
              <a:t>vaso</a:t>
            </a:r>
            <a:r>
              <a:rPr lang="en-US" dirty="0"/>
              <a:t> occlusion)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5006028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US" dirty="0"/>
              <a:t>10</a:t>
            </a:r>
            <a:r>
              <a:rPr lang="en-US" b="1" dirty="0"/>
              <a:t>) </a:t>
            </a:r>
            <a:r>
              <a:rPr lang="en-US" b="1" u="sng" dirty="0"/>
              <a:t>Dactylitis:</a:t>
            </a:r>
          </a:p>
          <a:p>
            <a:pPr marL="0" indent="0">
              <a:buNone/>
            </a:pPr>
            <a:r>
              <a:rPr lang="en-US" dirty="0"/>
              <a:t>    * Pain &amp; swelling in the fingers &amp; toes</a:t>
            </a:r>
          </a:p>
          <a:p>
            <a:pPr marL="0" indent="0">
              <a:buNone/>
            </a:pPr>
            <a:r>
              <a:rPr lang="en-US" dirty="0"/>
              <a:t>    * Often the presenting feature in children</a:t>
            </a:r>
          </a:p>
          <a:p>
            <a:pPr marL="0" indent="0">
              <a:buNone/>
            </a:pPr>
            <a:r>
              <a:rPr lang="en-US" dirty="0"/>
              <a:t>    * Due to ischemic damage to the bones</a:t>
            </a:r>
          </a:p>
          <a:p>
            <a:pPr marL="0" indent="0">
              <a:buNone/>
            </a:pPr>
            <a:r>
              <a:rPr lang="en-US" dirty="0"/>
              <a:t>    * Also called HAND-FOOT disease</a:t>
            </a:r>
          </a:p>
        </p:txBody>
      </p:sp>
    </p:spTree>
    <p:extLst>
      <p:ext uri="{BB962C8B-B14F-4D97-AF65-F5344CB8AC3E}">
        <p14:creationId xmlns:p14="http://schemas.microsoft.com/office/powerpoint/2010/main" val="176542252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849B4-8C4B-BC0F-EEA2-C31020E4A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wfarooqi\Desktop\tttttttttttttttttttttttt.jpeg">
            <a:extLst>
              <a:ext uri="{FF2B5EF4-FFF2-40B4-BE49-F238E27FC236}">
                <a16:creationId xmlns:a16="http://schemas.microsoft.com/office/drawing/2014/main" id="{506A37E3-B5C0-2AA7-B090-CC0530BFF54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524000"/>
            <a:ext cx="6476999" cy="5059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023908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/>
              <a:t>Long Term Treatments for SCD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77500" lnSpcReduction="20000"/>
          </a:bodyPr>
          <a:lstStyle/>
          <a:p>
            <a:pPr marL="514350" indent="-514350">
              <a:buAutoNum type="arabicParenR"/>
            </a:pPr>
            <a:r>
              <a:rPr lang="en-US" b="1" u="sng" dirty="0"/>
              <a:t>Hydroxyurea: </a:t>
            </a:r>
          </a:p>
          <a:p>
            <a:pPr marL="0" indent="0">
              <a:buNone/>
            </a:pPr>
            <a:r>
              <a:rPr lang="en-US" dirty="0"/>
              <a:t>          * All patients should take it</a:t>
            </a:r>
          </a:p>
          <a:p>
            <a:pPr marL="0" indent="0">
              <a:buNone/>
            </a:pPr>
            <a:r>
              <a:rPr lang="en-US" dirty="0"/>
              <a:t>          * It increases the levels of </a:t>
            </a:r>
            <a:r>
              <a:rPr lang="en-US" dirty="0" err="1"/>
              <a:t>Hb.F</a:t>
            </a:r>
            <a:r>
              <a:rPr lang="en-US" dirty="0"/>
              <a:t> in the RBCs</a:t>
            </a:r>
          </a:p>
          <a:p>
            <a:pPr marL="0" indent="0">
              <a:buNone/>
            </a:pPr>
            <a:r>
              <a:rPr lang="en-US" dirty="0"/>
              <a:t>             which reduces sickling</a:t>
            </a:r>
          </a:p>
          <a:p>
            <a:pPr marL="0" indent="0">
              <a:buNone/>
            </a:pPr>
            <a:r>
              <a:rPr lang="en-US" dirty="0"/>
              <a:t>2)</a:t>
            </a:r>
            <a:r>
              <a:rPr lang="en-US" b="1" u="sng" dirty="0"/>
              <a:t> Folic acid tablets: </a:t>
            </a:r>
            <a:r>
              <a:rPr lang="en-US" dirty="0"/>
              <a:t>“LAAZIM” for all patients</a:t>
            </a:r>
          </a:p>
          <a:p>
            <a:pPr marL="0" indent="0">
              <a:buNone/>
            </a:pPr>
            <a:r>
              <a:rPr lang="en-US" dirty="0"/>
              <a:t>                                      (why?)</a:t>
            </a:r>
          </a:p>
          <a:p>
            <a:pPr marL="0" indent="0">
              <a:buNone/>
            </a:pPr>
            <a:r>
              <a:rPr lang="en-US" dirty="0"/>
              <a:t>3) </a:t>
            </a:r>
            <a:r>
              <a:rPr lang="en-US" b="1" u="sng" dirty="0"/>
              <a:t>L-Glutamine (oral):</a:t>
            </a:r>
          </a:p>
          <a:p>
            <a:pPr marL="0" indent="0">
              <a:buNone/>
            </a:pPr>
            <a:r>
              <a:rPr lang="en-US" dirty="0"/>
              <a:t>          * Approved </a:t>
            </a:r>
            <a:r>
              <a:rPr lang="en-US"/>
              <a:t>by U.S. </a:t>
            </a:r>
            <a:r>
              <a:rPr lang="en-US" dirty="0"/>
              <a:t>FDA</a:t>
            </a:r>
          </a:p>
          <a:p>
            <a:pPr marL="0" indent="0">
              <a:buNone/>
            </a:pPr>
            <a:r>
              <a:rPr lang="en-US" dirty="0"/>
              <a:t>          * Reduces frequency of </a:t>
            </a:r>
            <a:r>
              <a:rPr lang="en-US" dirty="0" err="1"/>
              <a:t>vaso</a:t>
            </a:r>
            <a:r>
              <a:rPr lang="en-US" dirty="0"/>
              <a:t> occlusive crisis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b="1" i="1" dirty="0"/>
              <a:t> ALL THE ABOVE TREATMENTS SHOULD BE TAKEN LONG </a:t>
            </a:r>
          </a:p>
          <a:p>
            <a:pPr marL="0" indent="0">
              <a:buNone/>
            </a:pPr>
            <a:r>
              <a:rPr lang="en-US" b="1" i="1" dirty="0"/>
              <a:t>   TERM</a:t>
            </a:r>
          </a:p>
        </p:txBody>
      </p:sp>
    </p:spTree>
    <p:extLst>
      <p:ext uri="{BB962C8B-B14F-4D97-AF65-F5344CB8AC3E}">
        <p14:creationId xmlns:p14="http://schemas.microsoft.com/office/powerpoint/2010/main" val="166831495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4) </a:t>
            </a:r>
            <a:r>
              <a:rPr lang="en-US" b="1" u="sng" dirty="0"/>
              <a:t>Stem cell transplant:  </a:t>
            </a:r>
            <a:r>
              <a:rPr lang="en-US" dirty="0"/>
              <a:t>Can “cure” the disease </a:t>
            </a:r>
          </a:p>
          <a:p>
            <a:pPr marL="0" indent="0">
              <a:buNone/>
            </a:pPr>
            <a:r>
              <a:rPr lang="en-US" dirty="0"/>
              <a:t>                            </a:t>
            </a:r>
            <a:r>
              <a:rPr lang="en-US" b="1" dirty="0"/>
              <a:t>BUT</a:t>
            </a:r>
          </a:p>
          <a:p>
            <a:pPr marL="0" indent="0">
              <a:buNone/>
            </a:pPr>
            <a:r>
              <a:rPr lang="en-US" dirty="0"/>
              <a:t> * Very costly</a:t>
            </a:r>
          </a:p>
          <a:p>
            <a:pPr marL="0" indent="0">
              <a:buNone/>
            </a:pPr>
            <a:r>
              <a:rPr lang="en-US" dirty="0"/>
              <a:t> * Limited donor availability       * Toxicity issues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5)</a:t>
            </a:r>
            <a:r>
              <a:rPr lang="en-US" b="1" u="sng" dirty="0"/>
              <a:t> Gene therapy </a:t>
            </a:r>
            <a:r>
              <a:rPr lang="en-US" dirty="0"/>
              <a:t>: Still awaiting approval by FDA</a:t>
            </a:r>
          </a:p>
          <a:p>
            <a:pPr marL="0" indent="0">
              <a:buNone/>
            </a:pPr>
            <a:r>
              <a:rPr lang="en-US" dirty="0"/>
              <a:t>     * The abnormal </a:t>
            </a:r>
            <a:r>
              <a:rPr lang="en-US" dirty="0" err="1"/>
              <a:t>Hb</a:t>
            </a:r>
            <a:r>
              <a:rPr lang="en-US" dirty="0"/>
              <a:t>. gene is replaced by a </a:t>
            </a:r>
          </a:p>
          <a:p>
            <a:pPr marL="0" indent="0">
              <a:buNone/>
            </a:pPr>
            <a:r>
              <a:rPr lang="en-US" dirty="0"/>
              <a:t>         normal gene.  Can be a curative treatment</a:t>
            </a:r>
          </a:p>
          <a:p>
            <a:pPr marL="0" indent="0">
              <a:buNone/>
            </a:pPr>
            <a:r>
              <a:rPr lang="en-US" dirty="0"/>
              <a:t>                                </a:t>
            </a:r>
          </a:p>
          <a:p>
            <a:pPr marL="0" indent="0">
              <a:buNone/>
            </a:pPr>
            <a:r>
              <a:rPr lang="en-US" dirty="0"/>
              <a:t>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54347048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/>
              <a:t>PREVENTIVE MEASURES TO BE DONE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25963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marL="514350" indent="-514350">
              <a:buAutoNum type="arabicParenR"/>
            </a:pPr>
            <a:r>
              <a:rPr lang="en-US" dirty="0"/>
              <a:t>Avoid dehydration, hypoxia</a:t>
            </a:r>
          </a:p>
          <a:p>
            <a:pPr marL="514350" indent="-514350">
              <a:buAutoNum type="arabicParenR"/>
            </a:pPr>
            <a:r>
              <a:rPr lang="en-US" dirty="0"/>
              <a:t>Folic acid, hydroxyurea, glutamine</a:t>
            </a:r>
          </a:p>
          <a:p>
            <a:pPr marL="514350" indent="-514350">
              <a:buAutoNum type="arabicParenR"/>
            </a:pPr>
            <a:r>
              <a:rPr lang="en-US" b="1" dirty="0"/>
              <a:t>Vaccinations for Pneumococci, meningococci, H. Flu </a:t>
            </a:r>
            <a:r>
              <a:rPr lang="en-US" dirty="0"/>
              <a:t>(why?)</a:t>
            </a:r>
          </a:p>
          <a:p>
            <a:pPr marL="514350" indent="-514350">
              <a:buAutoNum type="arabicParenR"/>
            </a:pPr>
            <a:r>
              <a:rPr lang="en-US" dirty="0"/>
              <a:t>Annual eye exam, to check for retinal damage</a:t>
            </a:r>
          </a:p>
          <a:p>
            <a:pPr marL="514350" indent="-514350">
              <a:buAutoNum type="arabicParenR"/>
            </a:pPr>
            <a:r>
              <a:rPr lang="en-US" dirty="0"/>
              <a:t>Due to </a:t>
            </a:r>
            <a:r>
              <a:rPr lang="en-US" dirty="0" err="1"/>
              <a:t>asplenia</a:t>
            </a:r>
            <a:r>
              <a:rPr lang="en-US" dirty="0"/>
              <a:t>           high risk of many infections         so give antibiotic prophylaxis</a:t>
            </a:r>
          </a:p>
          <a:p>
            <a:pPr marL="0" indent="0">
              <a:buNone/>
            </a:pPr>
            <a:r>
              <a:rPr lang="en-US" dirty="0"/>
              <a:t>          </a:t>
            </a:r>
            <a:r>
              <a:rPr lang="en-US" b="1" dirty="0"/>
              <a:t>Oral PCN till the age of 5 years.</a:t>
            </a:r>
          </a:p>
        </p:txBody>
      </p:sp>
      <p:sp>
        <p:nvSpPr>
          <p:cNvPr id="4" name="Right Arrow 3"/>
          <p:cNvSpPr/>
          <p:nvPr/>
        </p:nvSpPr>
        <p:spPr>
          <a:xfrm>
            <a:off x="3733800" y="4738255"/>
            <a:ext cx="8382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2743200" y="5257661"/>
            <a:ext cx="685800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69355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/>
              <a:t>TRANSFUSION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       </a:t>
            </a:r>
            <a:r>
              <a:rPr lang="en-US" i="1" u="sng" dirty="0"/>
              <a:t>INDICATIONS FOR TRANSFUSION IN SCD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rabicPeriod"/>
            </a:pPr>
            <a:r>
              <a:rPr lang="en-US" dirty="0"/>
              <a:t>Hemolytic crisis</a:t>
            </a:r>
          </a:p>
          <a:p>
            <a:pPr marL="514350" indent="-514350">
              <a:buAutoNum type="arabicPeriod"/>
            </a:pPr>
            <a:r>
              <a:rPr lang="en-US" dirty="0"/>
              <a:t>Aplastic crisis</a:t>
            </a:r>
          </a:p>
          <a:p>
            <a:pPr marL="514350" indent="-514350">
              <a:buAutoNum type="arabicPeriod"/>
            </a:pPr>
            <a:r>
              <a:rPr lang="en-US" dirty="0"/>
              <a:t>Stroke</a:t>
            </a:r>
          </a:p>
          <a:p>
            <a:pPr marL="514350" indent="-514350">
              <a:buAutoNum type="arabicPeriod"/>
            </a:pPr>
            <a:r>
              <a:rPr lang="en-US" dirty="0"/>
              <a:t>Chest syndrome</a:t>
            </a:r>
          </a:p>
          <a:p>
            <a:pPr marL="514350" indent="-514350">
              <a:buAutoNum type="arabicPeriod"/>
            </a:pPr>
            <a:r>
              <a:rPr lang="en-US" dirty="0"/>
              <a:t>Splenic sequestration</a:t>
            </a:r>
          </a:p>
        </p:txBody>
      </p:sp>
    </p:spTree>
    <p:extLst>
      <p:ext uri="{BB962C8B-B14F-4D97-AF65-F5344CB8AC3E}">
        <p14:creationId xmlns:p14="http://schemas.microsoft.com/office/powerpoint/2010/main" val="17229711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BB2F7D-BDAD-55D9-26C3-2852072C263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en-GB" dirty="0"/>
              <a:t>TRANSFUSION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EE05B7-789C-A524-E27B-E5E5EDE81A62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b="1" dirty="0"/>
              <a:t> </a:t>
            </a:r>
            <a:r>
              <a:rPr lang="en-GB" dirty="0"/>
              <a:t> </a:t>
            </a:r>
            <a:r>
              <a:rPr lang="en-GB" i="1" u="sng" dirty="0"/>
              <a:t>INDICATIONS FOR TRANSFUSION IN SCD</a:t>
            </a:r>
          </a:p>
          <a:p>
            <a:pPr marL="0" indent="0">
              <a:buNone/>
            </a:pPr>
            <a:r>
              <a:rPr lang="en-GB" dirty="0"/>
              <a:t>           </a:t>
            </a:r>
            <a:r>
              <a:rPr lang="en-GB" b="1" dirty="0"/>
              <a:t>H</a:t>
            </a:r>
            <a:r>
              <a:rPr lang="en-GB" dirty="0"/>
              <a:t>amoud </a:t>
            </a:r>
            <a:r>
              <a:rPr lang="en-GB" b="1" dirty="0"/>
              <a:t>A</a:t>
            </a:r>
            <a:r>
              <a:rPr lang="en-GB" dirty="0"/>
              <a:t>nd </a:t>
            </a:r>
            <a:r>
              <a:rPr lang="en-GB" b="1" dirty="0"/>
              <a:t>S</a:t>
            </a:r>
            <a:r>
              <a:rPr lang="en-GB" dirty="0"/>
              <a:t>aleh </a:t>
            </a:r>
            <a:r>
              <a:rPr lang="en-GB" b="1" dirty="0"/>
              <a:t>C</a:t>
            </a:r>
            <a:r>
              <a:rPr lang="en-GB" dirty="0"/>
              <a:t>ry </a:t>
            </a:r>
            <a:r>
              <a:rPr lang="en-GB" b="1" dirty="0"/>
              <a:t>S</a:t>
            </a:r>
            <a:r>
              <a:rPr lang="en-GB" dirty="0"/>
              <a:t>oon</a:t>
            </a:r>
            <a:r>
              <a:rPr lang="en-GB" b="1" dirty="0"/>
              <a:t> 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b="1" dirty="0"/>
              <a:t>H</a:t>
            </a:r>
            <a:r>
              <a:rPr lang="en-GB" dirty="0"/>
              <a:t>= </a:t>
            </a:r>
            <a:r>
              <a:rPr lang="en-GB" dirty="0" err="1"/>
              <a:t>hemolytic</a:t>
            </a:r>
            <a:r>
              <a:rPr lang="en-GB" dirty="0"/>
              <a:t> crisis</a:t>
            </a:r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b="1" dirty="0"/>
              <a:t>A</a:t>
            </a:r>
            <a:r>
              <a:rPr lang="en-GB" dirty="0"/>
              <a:t> = aplastic crisis</a:t>
            </a:r>
          </a:p>
          <a:p>
            <a:pPr marL="0" indent="0">
              <a:buNone/>
            </a:pPr>
            <a:r>
              <a:rPr lang="en-GB" b="1" dirty="0"/>
              <a:t> S </a:t>
            </a:r>
            <a:r>
              <a:rPr lang="en-GB" dirty="0"/>
              <a:t>= splenic sequestration crisis</a:t>
            </a:r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b="1" dirty="0"/>
              <a:t>C</a:t>
            </a:r>
            <a:r>
              <a:rPr lang="en-GB" dirty="0"/>
              <a:t> = chest syndrome</a:t>
            </a:r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b="1" dirty="0"/>
              <a:t>S</a:t>
            </a:r>
            <a:r>
              <a:rPr lang="en-GB" dirty="0"/>
              <a:t> = stroke</a:t>
            </a:r>
          </a:p>
        </p:txBody>
      </p:sp>
    </p:spTree>
    <p:extLst>
      <p:ext uri="{BB962C8B-B14F-4D97-AF65-F5344CB8AC3E}">
        <p14:creationId xmlns:p14="http://schemas.microsoft.com/office/powerpoint/2010/main" val="298678601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en-US" dirty="0"/>
              <a:t>Rapid Fire Ques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 marL="514350" indent="-514350">
              <a:buAutoNum type="arabicParenR"/>
            </a:pPr>
            <a:r>
              <a:rPr lang="en-US" dirty="0"/>
              <a:t>What is the inheritance pattern of SCD?</a:t>
            </a:r>
          </a:p>
          <a:p>
            <a:pPr marL="514350" indent="-514350">
              <a:buAutoNum type="arabicParenR"/>
            </a:pPr>
            <a:r>
              <a:rPr lang="en-US" dirty="0"/>
              <a:t>What is the genotype of a normal person, SCD and trait?</a:t>
            </a:r>
          </a:p>
          <a:p>
            <a:pPr marL="514350" indent="-514350">
              <a:buAutoNum type="arabicParenR"/>
            </a:pPr>
            <a:r>
              <a:rPr lang="en-US" dirty="0"/>
              <a:t>Which amino acid is present in SCD?</a:t>
            </a:r>
          </a:p>
          <a:p>
            <a:pPr marL="514350" indent="-514350">
              <a:buAutoNum type="arabicParenR"/>
            </a:pPr>
            <a:r>
              <a:rPr lang="en-US" dirty="0"/>
              <a:t>Is sickle cell trait symptomatic?</a:t>
            </a:r>
          </a:p>
          <a:p>
            <a:pPr marL="514350" indent="-514350">
              <a:buAutoNum type="arabicParenR"/>
            </a:pPr>
            <a:r>
              <a:rPr lang="en-US" dirty="0"/>
              <a:t>CBC findings in SCD?</a:t>
            </a:r>
          </a:p>
          <a:p>
            <a:pPr marL="514350" indent="-514350">
              <a:buAutoNum type="arabicParenR"/>
            </a:pPr>
            <a:r>
              <a:rPr lang="en-US" dirty="0"/>
              <a:t>Why is retic count high?</a:t>
            </a:r>
          </a:p>
          <a:p>
            <a:pPr marL="514350" indent="-514350">
              <a:buAutoNum type="arabicParenR"/>
            </a:pPr>
            <a:r>
              <a:rPr lang="en-US" dirty="0"/>
              <a:t>Name some specific tests to diagnose SCD?</a:t>
            </a:r>
          </a:p>
          <a:p>
            <a:pPr marL="514350" indent="-514350">
              <a:buAutoNum type="arabicParenR"/>
            </a:pPr>
            <a:endParaRPr lang="en-US" dirty="0"/>
          </a:p>
          <a:p>
            <a:pPr marL="514350" indent="-514350">
              <a:buAutoNum type="arabicParenR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980696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8) What is the cause of jaundice in SCD?</a:t>
            </a:r>
          </a:p>
          <a:p>
            <a:pPr marL="514350" indent="-514350">
              <a:buAutoNum type="arabicParenR" startAt="9"/>
            </a:pPr>
            <a:r>
              <a:rPr lang="en-US" dirty="0"/>
              <a:t>Name 5 acute crises in SCD?</a:t>
            </a:r>
          </a:p>
          <a:p>
            <a:pPr marL="514350" indent="-514350">
              <a:buAutoNum type="arabicParenR" startAt="9"/>
            </a:pPr>
            <a:r>
              <a:rPr lang="en-US" dirty="0"/>
              <a:t> Transfusion is the main treatment of pain crisis, right or wrong?</a:t>
            </a:r>
          </a:p>
          <a:p>
            <a:pPr marL="514350" indent="-514350">
              <a:buAutoNum type="arabicParenR" startAt="9"/>
            </a:pPr>
            <a:r>
              <a:rPr lang="en-US" dirty="0"/>
              <a:t> What is the cause of pain in acute pain crisis?</a:t>
            </a:r>
          </a:p>
          <a:p>
            <a:pPr marL="514350" indent="-514350">
              <a:buAutoNum type="arabicParenR" startAt="9"/>
            </a:pPr>
            <a:r>
              <a:rPr lang="en-US" dirty="0"/>
              <a:t> 5 indications of transfusion in SCD?</a:t>
            </a:r>
          </a:p>
          <a:p>
            <a:pPr marL="514350" indent="-514350">
              <a:buAutoNum type="arabicParenR" startAt="9"/>
            </a:pPr>
            <a:r>
              <a:rPr lang="en-US" dirty="0"/>
              <a:t> What can precipitate a pain crisis?</a:t>
            </a:r>
          </a:p>
          <a:p>
            <a:pPr marL="514350" indent="-514350">
              <a:buAutoNum type="arabicParenR" startAt="9"/>
            </a:pPr>
            <a:r>
              <a:rPr lang="en-US" dirty="0"/>
              <a:t> Treatment of pain crisis?</a:t>
            </a:r>
          </a:p>
        </p:txBody>
      </p:sp>
    </p:spTree>
    <p:extLst>
      <p:ext uri="{BB962C8B-B14F-4D97-AF65-F5344CB8AC3E}">
        <p14:creationId xmlns:p14="http://schemas.microsoft.com/office/powerpoint/2010/main" val="34407550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/>
              <a:t>NORMAL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/>
              <a:t>RBCs are round</a:t>
            </a:r>
          </a:p>
          <a:p>
            <a:r>
              <a:rPr lang="en-US" dirty="0"/>
              <a:t>Most of the </a:t>
            </a:r>
            <a:r>
              <a:rPr lang="en-US" dirty="0" err="1"/>
              <a:t>hemo</a:t>
            </a:r>
            <a:r>
              <a:rPr lang="en-US" dirty="0"/>
              <a:t>-</a:t>
            </a:r>
          </a:p>
          <a:p>
            <a:pPr marL="0" indent="0">
              <a:buNone/>
            </a:pPr>
            <a:r>
              <a:rPr lang="en-US" dirty="0"/>
              <a:t>    globin is </a:t>
            </a:r>
            <a:r>
              <a:rPr lang="en-US" dirty="0" err="1"/>
              <a:t>Hb.A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 descr="C:\Users\wfarooqi\Desktop\Normal-RBC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2286001"/>
            <a:ext cx="2895600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509811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15) What is the cause of aplastic crisis?</a:t>
            </a:r>
          </a:p>
          <a:p>
            <a:pPr marL="0" indent="0">
              <a:buNone/>
            </a:pPr>
            <a:r>
              <a:rPr lang="en-US" dirty="0"/>
              <a:t>16) What will CBC show in aplastic crisis?</a:t>
            </a:r>
          </a:p>
          <a:p>
            <a:pPr marL="0" indent="0">
              <a:buNone/>
            </a:pPr>
            <a:r>
              <a:rPr lang="en-US" dirty="0"/>
              <a:t>17) Treatment of acute chest syndrome?</a:t>
            </a:r>
          </a:p>
          <a:p>
            <a:pPr marL="0" indent="0">
              <a:buNone/>
            </a:pPr>
            <a:r>
              <a:rPr lang="en-US" dirty="0"/>
              <a:t>18) Name 3 crises which can cause sudden </a:t>
            </a:r>
            <a:r>
              <a:rPr lang="en-US" dirty="0" err="1"/>
              <a:t>Hb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      drop? </a:t>
            </a:r>
          </a:p>
          <a:p>
            <a:pPr marL="0" indent="0">
              <a:buNone/>
            </a:pPr>
            <a:r>
              <a:rPr lang="en-US" dirty="0"/>
              <a:t>19) What happens to the spleen in SCD </a:t>
            </a:r>
          </a:p>
          <a:p>
            <a:pPr marL="0" indent="0">
              <a:buNone/>
            </a:pPr>
            <a:r>
              <a:rPr lang="en-US" dirty="0"/>
              <a:t>       patients?</a:t>
            </a:r>
          </a:p>
          <a:p>
            <a:pPr marL="0" indent="0">
              <a:buNone/>
            </a:pPr>
            <a:r>
              <a:rPr lang="en-US" dirty="0"/>
              <a:t>20) What happens to the eyes, male genitalia, </a:t>
            </a:r>
          </a:p>
          <a:p>
            <a:pPr marL="0" indent="0">
              <a:buNone/>
            </a:pPr>
            <a:r>
              <a:rPr lang="en-US" dirty="0"/>
              <a:t>       brain, kidneys, bones?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539661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21)Patient with SCD has a surgical scar in the </a:t>
            </a:r>
          </a:p>
          <a:p>
            <a:pPr marL="0" indent="0">
              <a:buNone/>
            </a:pPr>
            <a:r>
              <a:rPr lang="en-US" dirty="0"/>
              <a:t>      right upper abdomen. Why?</a:t>
            </a:r>
          </a:p>
          <a:p>
            <a:pPr marL="0" indent="0">
              <a:buNone/>
            </a:pPr>
            <a:r>
              <a:rPr lang="en-US" dirty="0"/>
              <a:t>22) What vaccines should be given to SCD patients?</a:t>
            </a:r>
          </a:p>
          <a:p>
            <a:pPr marL="0" indent="0">
              <a:buNone/>
            </a:pPr>
            <a:r>
              <a:rPr lang="en-US" dirty="0"/>
              <a:t>22) In children with SCD, what can happen in the hands &amp; the feet?</a:t>
            </a:r>
          </a:p>
          <a:p>
            <a:pPr marL="0" indent="0">
              <a:buNone/>
            </a:pPr>
            <a:r>
              <a:rPr lang="en-US" dirty="0"/>
              <a:t>23) Name 3 medicines which are given long term?</a:t>
            </a:r>
          </a:p>
          <a:p>
            <a:pPr marL="0" indent="0">
              <a:buNone/>
            </a:pPr>
            <a:r>
              <a:rPr lang="en-US" dirty="0"/>
              <a:t>24) What preventive measures should be taken in SCD patients?</a:t>
            </a:r>
          </a:p>
        </p:txBody>
      </p:sp>
    </p:spTree>
    <p:extLst>
      <p:ext uri="{BB962C8B-B14F-4D97-AF65-F5344CB8AC3E}">
        <p14:creationId xmlns:p14="http://schemas.microsoft.com/office/powerpoint/2010/main" val="382500421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US" dirty="0"/>
              <a:t>25) In a patient with SCD, what will you see in a peripheral smear?</a:t>
            </a:r>
          </a:p>
          <a:p>
            <a:pPr marL="0" indent="0">
              <a:buNone/>
            </a:pPr>
            <a:r>
              <a:rPr lang="en-US" dirty="0"/>
              <a:t>26) High chances of infection with which bacteria?</a:t>
            </a:r>
          </a:p>
          <a:p>
            <a:pPr marL="0" indent="0">
              <a:buNone/>
            </a:pPr>
            <a:r>
              <a:rPr lang="en-US" dirty="0"/>
              <a:t>27) Name 2 advanced treatments for SCD?</a:t>
            </a:r>
          </a:p>
        </p:txBody>
      </p:sp>
    </p:spTree>
    <p:extLst>
      <p:ext uri="{BB962C8B-B14F-4D97-AF65-F5344CB8AC3E}">
        <p14:creationId xmlns:p14="http://schemas.microsoft.com/office/powerpoint/2010/main" val="182930879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        LAST  SLIDE  IS  VERY  IMPORTANT</a:t>
            </a:r>
          </a:p>
        </p:txBody>
      </p:sp>
    </p:spTree>
    <p:extLst>
      <p:ext uri="{BB962C8B-B14F-4D97-AF65-F5344CB8AC3E}">
        <p14:creationId xmlns:p14="http://schemas.microsoft.com/office/powerpoint/2010/main" val="97554259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</a:t>
            </a:r>
          </a:p>
        </p:txBody>
      </p:sp>
      <p:pic>
        <p:nvPicPr>
          <p:cNvPr id="2050" name="Picture 2" descr="C:\Users\wfarooqi\Desktop\360_F_217203105_OSmc2Cz7LGC4rwJDYgBs9asmgA4qhyV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752600"/>
            <a:ext cx="7086600" cy="3809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9827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/>
              <a:t>WHAT IS SICKLE CELL DISEASE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en-US" dirty="0"/>
              <a:t>It is a type of </a:t>
            </a:r>
            <a:r>
              <a:rPr lang="en-US" dirty="0" err="1"/>
              <a:t>hemo-globino-pathy</a:t>
            </a:r>
            <a:endParaRPr lang="en-US" dirty="0"/>
          </a:p>
          <a:p>
            <a:r>
              <a:rPr lang="en-US" dirty="0"/>
              <a:t>It is a hereditary condition</a:t>
            </a:r>
          </a:p>
          <a:p>
            <a:r>
              <a:rPr lang="en-US" dirty="0"/>
              <a:t>An abnormal </a:t>
            </a:r>
            <a:r>
              <a:rPr lang="en-US" dirty="0" err="1"/>
              <a:t>Hb</a:t>
            </a:r>
            <a:r>
              <a:rPr lang="en-US" dirty="0"/>
              <a:t>. called </a:t>
            </a:r>
            <a:r>
              <a:rPr lang="en-US" dirty="0" err="1"/>
              <a:t>Hb.S</a:t>
            </a:r>
            <a:r>
              <a:rPr lang="en-US" dirty="0"/>
              <a:t>, replaces the normal </a:t>
            </a:r>
            <a:r>
              <a:rPr lang="en-US" dirty="0" err="1"/>
              <a:t>Hb.A</a:t>
            </a:r>
            <a:endParaRPr lang="en-US" dirty="0"/>
          </a:p>
          <a:p>
            <a:r>
              <a:rPr lang="en-US" dirty="0" err="1"/>
              <a:t>Hb.S</a:t>
            </a:r>
            <a:r>
              <a:rPr lang="en-US" dirty="0"/>
              <a:t> is produced when the amino acid “glutamic acid” (in the normal </a:t>
            </a:r>
            <a:r>
              <a:rPr lang="en-US" dirty="0" err="1"/>
              <a:t>Hb.A</a:t>
            </a:r>
            <a:r>
              <a:rPr lang="en-US" dirty="0"/>
              <a:t>) is replaced by another amino acid “valine”</a:t>
            </a:r>
          </a:p>
          <a:p>
            <a:r>
              <a:rPr lang="en-US" dirty="0"/>
              <a:t>The </a:t>
            </a:r>
            <a:r>
              <a:rPr lang="en-US" dirty="0" err="1"/>
              <a:t>Hb.S</a:t>
            </a:r>
            <a:r>
              <a:rPr lang="en-US" dirty="0"/>
              <a:t> causes the RBCs to become sickle shaped (</a:t>
            </a:r>
            <a:r>
              <a:rPr lang="en-US" b="1" dirty="0"/>
              <a:t>MANJAL) </a:t>
            </a:r>
            <a:r>
              <a:rPr lang="en-US" dirty="0"/>
              <a:t>which causes problems (blocking of </a:t>
            </a:r>
            <a:r>
              <a:rPr lang="en-US" b="1" dirty="0"/>
              <a:t>blood vessels</a:t>
            </a:r>
            <a:r>
              <a:rPr lang="en-US" dirty="0"/>
              <a:t> &amp; </a:t>
            </a:r>
            <a:r>
              <a:rPr lang="en-US" b="1" dirty="0"/>
              <a:t>hemolysis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5576277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                 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              SICKLED CELLS</a:t>
            </a:r>
          </a:p>
        </p:txBody>
      </p:sp>
      <p:pic>
        <p:nvPicPr>
          <p:cNvPr id="2051" name="Picture 3" descr="C:\Users\wfarooqi\Desktop\sickleCell-400x214-rd1-enIL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0912" y="3131344"/>
            <a:ext cx="3810000" cy="203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wfarooqi\Desktop\wwwwwwwwwwwwwwwwwwwwww.gif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1506" y="3026569"/>
            <a:ext cx="1171575" cy="2247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C:\Users\wfarooqi\Desktop\Normal-RBC.jpg">
            <a:extLst>
              <a:ext uri="{FF2B5EF4-FFF2-40B4-BE49-F238E27FC236}">
                <a16:creationId xmlns:a16="http://schemas.microsoft.com/office/drawing/2014/main" id="{3B434738-B556-F485-4B82-6E75FAFCBA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1506" y="2908697"/>
            <a:ext cx="3061494" cy="2175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06729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/>
              <a:t>VASO-OCCLUSION BY SICKLED CELLS</a:t>
            </a:r>
          </a:p>
        </p:txBody>
      </p:sp>
      <p:pic>
        <p:nvPicPr>
          <p:cNvPr id="3074" name="Picture 2" descr="C:\Users\wfarooqi\Desktop\eeeeeeeeeeeeeeeeeeeeeeeeeeeee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0203" y="1600200"/>
            <a:ext cx="6883593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88369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/>
              <a:t>GENETICS OF SCD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618" y="1600200"/>
            <a:ext cx="8229600" cy="4525963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*</a:t>
            </a:r>
            <a:r>
              <a:rPr lang="en-US" u="sng" dirty="0"/>
              <a:t>Pattern of inheritance: </a:t>
            </a:r>
            <a:r>
              <a:rPr lang="en-US" dirty="0"/>
              <a:t> </a:t>
            </a:r>
            <a:r>
              <a:rPr lang="en-US" b="1" dirty="0"/>
              <a:t>Autosomal recessive</a:t>
            </a:r>
          </a:p>
          <a:p>
            <a:r>
              <a:rPr lang="en-US" dirty="0"/>
              <a:t>Normally, Hb. is produced by 2 genes</a:t>
            </a:r>
          </a:p>
          <a:p>
            <a:r>
              <a:rPr lang="en-US" dirty="0"/>
              <a:t>If both genes are abnormal              sickle cell disease (no Hb. A)</a:t>
            </a:r>
          </a:p>
          <a:p>
            <a:r>
              <a:rPr lang="en-US" dirty="0"/>
              <a:t>If only one gene is abnormal, it is called sickle cell </a:t>
            </a:r>
            <a:r>
              <a:rPr lang="en-US" b="1" dirty="0"/>
              <a:t>trait</a:t>
            </a:r>
            <a:r>
              <a:rPr lang="en-US" dirty="0"/>
              <a:t> (</a:t>
            </a:r>
            <a:r>
              <a:rPr lang="en-US" i="1" u="sng" dirty="0"/>
              <a:t>carrier state ,</a:t>
            </a:r>
            <a:r>
              <a:rPr lang="en-US" dirty="0"/>
              <a:t>Hb.AS)            half of body’s Hb is </a:t>
            </a:r>
            <a:r>
              <a:rPr lang="en-US" dirty="0" err="1"/>
              <a:t>HbS</a:t>
            </a:r>
            <a:r>
              <a:rPr lang="en-US" dirty="0"/>
              <a:t> &amp; half is Hb A. Not full blown disease</a:t>
            </a: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A23D562D-A6EB-4F0A-AF08-BAC71224338C}"/>
              </a:ext>
            </a:extLst>
          </p:cNvPr>
          <p:cNvSpPr/>
          <p:nvPr/>
        </p:nvSpPr>
        <p:spPr>
          <a:xfrm>
            <a:off x="5562600" y="2895600"/>
            <a:ext cx="914400" cy="38100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EA08BAAF-9F57-292F-3CBA-1A2AC0DF00F0}"/>
              </a:ext>
            </a:extLst>
          </p:cNvPr>
          <p:cNvSpPr/>
          <p:nvPr/>
        </p:nvSpPr>
        <p:spPr>
          <a:xfrm>
            <a:off x="5867400" y="4495800"/>
            <a:ext cx="762000" cy="38100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15929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/>
              <a:t>SO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1) Normal Genetics : AA</a:t>
            </a:r>
          </a:p>
          <a:p>
            <a:pPr marL="0" indent="0">
              <a:buNone/>
            </a:pPr>
            <a:r>
              <a:rPr lang="en-US" dirty="0"/>
              <a:t> 2) Sickle cell trait:  AS</a:t>
            </a:r>
          </a:p>
          <a:p>
            <a:pPr marL="0" indent="0">
              <a:buNone/>
            </a:pPr>
            <a:r>
              <a:rPr lang="en-US" dirty="0"/>
              <a:t> 3) Sickle cell disease  : SS</a:t>
            </a:r>
          </a:p>
        </p:txBody>
      </p:sp>
    </p:spTree>
    <p:extLst>
      <p:ext uri="{BB962C8B-B14F-4D97-AF65-F5344CB8AC3E}">
        <p14:creationId xmlns:p14="http://schemas.microsoft.com/office/powerpoint/2010/main" val="5951564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544</TotalTime>
  <Words>1727</Words>
  <Application>Microsoft Macintosh PowerPoint</Application>
  <PresentationFormat>On-screen Show (4:3)</PresentationFormat>
  <Paragraphs>255</Paragraphs>
  <Slides>44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7" baseType="lpstr">
      <vt:lpstr>Arial</vt:lpstr>
      <vt:lpstr>Calibri</vt:lpstr>
      <vt:lpstr>Office Theme</vt:lpstr>
      <vt:lpstr>PowerPoint Presentation</vt:lpstr>
      <vt:lpstr>PowerPoint Presentation</vt:lpstr>
      <vt:lpstr>SICKLE CELL DISEASE</vt:lpstr>
      <vt:lpstr>NORMAL</vt:lpstr>
      <vt:lpstr>WHAT IS SICKLE CELL DISEASE</vt:lpstr>
      <vt:lpstr>PowerPoint Presentation</vt:lpstr>
      <vt:lpstr>VASO-OCCLUSION BY SICKLED CELLS</vt:lpstr>
      <vt:lpstr>GENETICS OF SCD</vt:lpstr>
      <vt:lpstr>SO</vt:lpstr>
      <vt:lpstr>VARIANTS OF SCD</vt:lpstr>
      <vt:lpstr>SO,</vt:lpstr>
      <vt:lpstr>EPIDEMIOLOGY</vt:lpstr>
      <vt:lpstr> INVESTIGATIONS TO DO</vt:lpstr>
      <vt:lpstr>PowerPoint Presentation</vt:lpstr>
      <vt:lpstr>PowerPoint Presentation</vt:lpstr>
      <vt:lpstr>SOLUBILITY TEST</vt:lpstr>
      <vt:lpstr>SCREENING</vt:lpstr>
      <vt:lpstr>SIGNS &amp; SYMPTOMS</vt:lpstr>
      <vt:lpstr>Various Crises in SCD</vt:lpstr>
      <vt:lpstr>Pain Crisis</vt:lpstr>
      <vt:lpstr>PowerPoint Presentation</vt:lpstr>
      <vt:lpstr>ACUTE CHEST SYNDROME</vt:lpstr>
      <vt:lpstr>Aplastic Crisis</vt:lpstr>
      <vt:lpstr>PowerPoint Presentation</vt:lpstr>
      <vt:lpstr>OTHER FEATURES OF SCD</vt:lpstr>
      <vt:lpstr>Other Features(contd)</vt:lpstr>
      <vt:lpstr>Howell-Jolly bodies (seen if there is no spleen)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Long Term Treatments for SCD</vt:lpstr>
      <vt:lpstr>PowerPoint Presentation</vt:lpstr>
      <vt:lpstr>PREVENTIVE MEASURES TO BE DONE</vt:lpstr>
      <vt:lpstr>TRANSFUSION </vt:lpstr>
      <vt:lpstr>TRANSFUSION </vt:lpstr>
      <vt:lpstr>Rapid Fire Ques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SICKLE CELL DISEASE</dc:title>
  <dc:creator>Waqar Farooqi</dc:creator>
  <cp:lastModifiedBy>Dralk F</cp:lastModifiedBy>
  <cp:revision>53</cp:revision>
  <dcterms:created xsi:type="dcterms:W3CDTF">2006-08-16T00:00:00Z</dcterms:created>
  <dcterms:modified xsi:type="dcterms:W3CDTF">2024-08-20T05:19:43Z</dcterms:modified>
</cp:coreProperties>
</file>