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40" r:id="rId3"/>
    <p:sldId id="256" r:id="rId4"/>
    <p:sldId id="334" r:id="rId5"/>
    <p:sldId id="257" r:id="rId6"/>
    <p:sldId id="258" r:id="rId7"/>
    <p:sldId id="259" r:id="rId8"/>
    <p:sldId id="260" r:id="rId9"/>
    <p:sldId id="262" r:id="rId10"/>
    <p:sldId id="263" r:id="rId11"/>
    <p:sldId id="361" r:id="rId12"/>
    <p:sldId id="359" r:id="rId13"/>
    <p:sldId id="272" r:id="rId14"/>
    <p:sldId id="265" r:id="rId15"/>
    <p:sldId id="360" r:id="rId16"/>
    <p:sldId id="266" r:id="rId17"/>
    <p:sldId id="269" r:id="rId18"/>
    <p:sldId id="341" r:id="rId19"/>
    <p:sldId id="328" r:id="rId20"/>
    <p:sldId id="288" r:id="rId21"/>
    <p:sldId id="274" r:id="rId22"/>
    <p:sldId id="275" r:id="rId23"/>
    <p:sldId id="276" r:id="rId24"/>
    <p:sldId id="349" r:id="rId25"/>
    <p:sldId id="330" r:id="rId26"/>
    <p:sldId id="343" r:id="rId27"/>
    <p:sldId id="310" r:id="rId28"/>
    <p:sldId id="286" r:id="rId29"/>
    <p:sldId id="329" r:id="rId30"/>
    <p:sldId id="278" r:id="rId31"/>
    <p:sldId id="332" r:id="rId32"/>
    <p:sldId id="338" r:id="rId33"/>
    <p:sldId id="281" r:id="rId34"/>
    <p:sldId id="282" r:id="rId35"/>
    <p:sldId id="283" r:id="rId36"/>
    <p:sldId id="362" r:id="rId37"/>
    <p:sldId id="364" r:id="rId38"/>
    <p:sldId id="355" r:id="rId39"/>
    <p:sldId id="356" r:id="rId40"/>
    <p:sldId id="315" r:id="rId41"/>
    <p:sldId id="320" r:id="rId42"/>
    <p:sldId id="316" r:id="rId43"/>
    <p:sldId id="317" r:id="rId44"/>
    <p:sldId id="351" r:id="rId45"/>
    <p:sldId id="318" r:id="rId46"/>
    <p:sldId id="319" r:id="rId47"/>
    <p:sldId id="323" r:id="rId48"/>
    <p:sldId id="321" r:id="rId49"/>
    <p:sldId id="352" r:id="rId50"/>
    <p:sldId id="36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D3015B-26D8-4054-8280-BDE812DD93FF}" v="4" dt="2023-02-27T20:13:49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usheen ahmed" userId="dc37d777c30e69dc" providerId="LiveId" clId="{49D3015B-26D8-4054-8280-BDE812DD93FF}"/>
    <pc:docChg chg="addSld delSld modSld sldOrd">
      <pc:chgData name="nausheen ahmed" userId="dc37d777c30e69dc" providerId="LiveId" clId="{49D3015B-26D8-4054-8280-BDE812DD93FF}" dt="2023-02-27T20:15:03.842" v="14" actId="2696"/>
      <pc:docMkLst>
        <pc:docMk/>
      </pc:docMkLst>
      <pc:sldChg chg="ord">
        <pc:chgData name="nausheen ahmed" userId="dc37d777c30e69dc" providerId="LiveId" clId="{49D3015B-26D8-4054-8280-BDE812DD93FF}" dt="2023-02-27T20:12:35.276" v="4"/>
        <pc:sldMkLst>
          <pc:docMk/>
          <pc:sldMk cId="0" sldId="256"/>
        </pc:sldMkLst>
      </pc:sldChg>
      <pc:sldChg chg="add">
        <pc:chgData name="nausheen ahmed" userId="dc37d777c30e69dc" providerId="LiveId" clId="{49D3015B-26D8-4054-8280-BDE812DD93FF}" dt="2023-02-27T20:12:30.157" v="1"/>
        <pc:sldMkLst>
          <pc:docMk/>
          <pc:sldMk cId="752166985" sldId="309"/>
        </pc:sldMkLst>
      </pc:sldChg>
      <pc:sldChg chg="add">
        <pc:chgData name="nausheen ahmed" userId="dc37d777c30e69dc" providerId="LiveId" clId="{49D3015B-26D8-4054-8280-BDE812DD93FF}" dt="2023-02-27T20:13:12.213" v="9"/>
        <pc:sldMkLst>
          <pc:docMk/>
          <pc:sldMk cId="945591127" sldId="311"/>
        </pc:sldMkLst>
      </pc:sldChg>
      <pc:sldChg chg="addSp delSp modSp del">
        <pc:chgData name="nausheen ahmed" userId="dc37d777c30e69dc" providerId="LiveId" clId="{49D3015B-26D8-4054-8280-BDE812DD93FF}" dt="2023-02-27T20:14:03.581" v="12" actId="2696"/>
        <pc:sldMkLst>
          <pc:docMk/>
          <pc:sldMk cId="1841426922" sldId="337"/>
        </pc:sldMkLst>
        <pc:spChg chg="add mod">
          <ac:chgData name="nausheen ahmed" userId="dc37d777c30e69dc" providerId="LiveId" clId="{49D3015B-26D8-4054-8280-BDE812DD93FF}" dt="2023-02-27T20:13:49.379" v="11" actId="478"/>
          <ac:spMkLst>
            <pc:docMk/>
            <pc:sldMk cId="1841426922" sldId="337"/>
            <ac:spMk id="2" creationId="{1F312F69-9821-6CFD-1837-0E4D00A9629C}"/>
          </ac:spMkLst>
        </pc:spChg>
        <pc:picChg chg="del">
          <ac:chgData name="nausheen ahmed" userId="dc37d777c30e69dc" providerId="LiveId" clId="{49D3015B-26D8-4054-8280-BDE812DD93FF}" dt="2023-02-27T20:13:49.379" v="11" actId="478"/>
          <ac:picMkLst>
            <pc:docMk/>
            <pc:sldMk cId="1841426922" sldId="337"/>
            <ac:picMk id="1027" creationId="{00000000-0000-0000-0000-000000000000}"/>
          </ac:picMkLst>
        </pc:picChg>
      </pc:sldChg>
      <pc:sldChg chg="new del">
        <pc:chgData name="nausheen ahmed" userId="dc37d777c30e69dc" providerId="LiveId" clId="{49D3015B-26D8-4054-8280-BDE812DD93FF}" dt="2023-02-27T20:12:33.836" v="2" actId="2696"/>
        <pc:sldMkLst>
          <pc:docMk/>
          <pc:sldMk cId="2288639953" sldId="339"/>
        </pc:sldMkLst>
      </pc:sldChg>
      <pc:sldChg chg="new del">
        <pc:chgData name="nausheen ahmed" userId="dc37d777c30e69dc" providerId="LiveId" clId="{49D3015B-26D8-4054-8280-BDE812DD93FF}" dt="2023-02-27T20:12:55.084" v="7" actId="2696"/>
        <pc:sldMkLst>
          <pc:docMk/>
          <pc:sldMk cId="3147647696" sldId="339"/>
        </pc:sldMkLst>
      </pc:sldChg>
      <pc:sldChg chg="add">
        <pc:chgData name="nausheen ahmed" userId="dc37d777c30e69dc" providerId="LiveId" clId="{49D3015B-26D8-4054-8280-BDE812DD93FF}" dt="2023-02-27T20:12:50.867" v="6"/>
        <pc:sldMkLst>
          <pc:docMk/>
          <pc:sldMk cId="3780096876" sldId="340"/>
        </pc:sldMkLst>
      </pc:sldChg>
      <pc:sldChg chg="new del">
        <pc:chgData name="nausheen ahmed" userId="dc37d777c30e69dc" providerId="LiveId" clId="{49D3015B-26D8-4054-8280-BDE812DD93FF}" dt="2023-02-27T20:15:03.842" v="14" actId="2696"/>
        <pc:sldMkLst>
          <pc:docMk/>
          <pc:sldMk cId="3547886907" sldId="341"/>
        </pc:sldMkLst>
      </pc:sldChg>
      <pc:sldChg chg="new del">
        <pc:chgData name="nausheen ahmed" userId="dc37d777c30e69dc" providerId="LiveId" clId="{49D3015B-26D8-4054-8280-BDE812DD93FF}" dt="2023-02-27T20:13:16.107" v="10" actId="2696"/>
        <pc:sldMkLst>
          <pc:docMk/>
          <pc:sldMk cId="3840028487" sldId="34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farooqi\Desktop\bismillah-arabic-or-islamic-phrase-of-calligraphy-begin-with-the-name-of-allah-jameel-nasi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934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16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b="1" dirty="0"/>
              <a:t>Gen. features</a:t>
            </a:r>
            <a:r>
              <a:rPr lang="en-US" dirty="0"/>
              <a:t>: Fatigue, fever, wt loss</a:t>
            </a:r>
          </a:p>
          <a:p>
            <a:pPr marL="514350" indent="-514350">
              <a:buNone/>
            </a:pPr>
            <a:r>
              <a:rPr lang="en-US" dirty="0"/>
              <a:t>2) </a:t>
            </a:r>
            <a:r>
              <a:rPr lang="en-US" b="1" dirty="0"/>
              <a:t>Joint &amp; Muscles</a:t>
            </a:r>
            <a:r>
              <a:rPr lang="en-US" dirty="0"/>
              <a:t>:  </a:t>
            </a:r>
          </a:p>
          <a:p>
            <a:pPr marL="514350" indent="-514350">
              <a:buNone/>
            </a:pPr>
            <a:r>
              <a:rPr lang="en-US" dirty="0"/>
              <a:t>      *Pain in small joints of hands ( like R.A.) </a:t>
            </a:r>
          </a:p>
          <a:p>
            <a:pPr marL="514350" indent="-514350">
              <a:buNone/>
            </a:pPr>
            <a:r>
              <a:rPr lang="en-US" dirty="0"/>
              <a:t>      * Other joints may also be affected</a:t>
            </a:r>
          </a:p>
          <a:p>
            <a:pPr marL="514350" indent="-514350">
              <a:buNone/>
            </a:pPr>
            <a:r>
              <a:rPr lang="en-US" dirty="0"/>
              <a:t>      * Usually no joint swelling </a:t>
            </a:r>
          </a:p>
          <a:p>
            <a:pPr marL="514350" indent="-514350">
              <a:buNone/>
            </a:pPr>
            <a:r>
              <a:rPr lang="en-US" dirty="0"/>
              <a:t>      * </a:t>
            </a:r>
            <a:r>
              <a:rPr lang="en-US" dirty="0" err="1"/>
              <a:t>Myalgias</a:t>
            </a:r>
            <a:r>
              <a:rPr lang="en-US" dirty="0"/>
              <a:t> </a:t>
            </a:r>
          </a:p>
          <a:p>
            <a:pPr marL="514350" indent="-514350">
              <a:buNone/>
            </a:pPr>
            <a:r>
              <a:rPr lang="en-US" dirty="0"/>
              <a:t>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3)</a:t>
            </a:r>
            <a:r>
              <a:rPr lang="en-US" b="1" dirty="0"/>
              <a:t> Scalp</a:t>
            </a:r>
            <a:r>
              <a:rPr lang="en-US" dirty="0"/>
              <a:t>: hair fall, discoid alopecia</a:t>
            </a:r>
          </a:p>
          <a:p>
            <a:pPr marL="0" indent="0">
              <a:buNone/>
            </a:pPr>
            <a:r>
              <a:rPr lang="en-US" dirty="0"/>
              <a:t>4)</a:t>
            </a:r>
            <a:r>
              <a:rPr lang="en-US" b="1" dirty="0"/>
              <a:t> Brain</a:t>
            </a:r>
            <a:r>
              <a:rPr lang="en-US" dirty="0"/>
              <a:t>: </a:t>
            </a:r>
            <a:r>
              <a:rPr lang="en-US" dirty="0" err="1"/>
              <a:t>cerebritis</a:t>
            </a:r>
            <a:r>
              <a:rPr lang="en-US" dirty="0"/>
              <a:t>, psychosis, depression</a:t>
            </a:r>
          </a:p>
          <a:p>
            <a:pPr marL="0" indent="0">
              <a:buNone/>
            </a:pPr>
            <a:r>
              <a:rPr lang="en-US" dirty="0"/>
              <a:t>5) </a:t>
            </a:r>
            <a:r>
              <a:rPr lang="en-US" b="1" dirty="0"/>
              <a:t>Eyes</a:t>
            </a:r>
            <a:r>
              <a:rPr lang="en-US" dirty="0"/>
              <a:t>: Retinal infarcts, </a:t>
            </a:r>
            <a:r>
              <a:rPr lang="en-US" dirty="0" err="1"/>
              <a:t>scleritis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6) </a:t>
            </a:r>
            <a:r>
              <a:rPr lang="en-US" b="1" dirty="0"/>
              <a:t>Mouth</a:t>
            </a:r>
            <a:r>
              <a:rPr lang="en-US" dirty="0"/>
              <a:t>: Ulcers</a:t>
            </a:r>
          </a:p>
        </p:txBody>
      </p:sp>
      <p:pic>
        <p:nvPicPr>
          <p:cNvPr id="4" name="Picture 2" descr="C:\Users\wfarooqi\Desktop\Discoid-lupus-demonstrating-cicatricial-hair-loss-scale-and-eryt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2133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LL\Desktop\IndianJDermatol_2011_56_5_537_87150_f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923288"/>
            <a:ext cx="2818809" cy="1932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768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7) </a:t>
            </a:r>
            <a:r>
              <a:rPr lang="en-US" b="1" u="sng" dirty="0"/>
              <a:t>Skin rash</a:t>
            </a:r>
            <a:r>
              <a:rPr lang="en-US" dirty="0"/>
              <a:t>: Skin is affected in 85% patients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b="1" dirty="0"/>
              <a:t>Butterfly rash                      Discoid  rash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Butterfly rash is characteristic of SLE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SLE rash gets worse in sunlight (</a:t>
            </a:r>
            <a:r>
              <a:rPr lang="en-US" b="1" dirty="0"/>
              <a:t>photosensitive</a:t>
            </a:r>
            <a:r>
              <a:rPr lang="en-US" dirty="0"/>
              <a:t>)</a:t>
            </a:r>
          </a:p>
        </p:txBody>
      </p:sp>
      <p:sp>
        <p:nvSpPr>
          <p:cNvPr id="4" name="Down Arrow 3"/>
          <p:cNvSpPr/>
          <p:nvPr/>
        </p:nvSpPr>
        <p:spPr>
          <a:xfrm rot="2172886">
            <a:off x="2616733" y="2131307"/>
            <a:ext cx="162390" cy="586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9268177">
            <a:off x="6093910" y="2086947"/>
            <a:ext cx="242316" cy="770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SKIN RASH IN SLE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733800" cy="4530725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* Butterfly rash on the face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a) involves the cheeks,</a:t>
            </a:r>
          </a:p>
          <a:p>
            <a:pPr>
              <a:buNone/>
            </a:pPr>
            <a:r>
              <a:rPr lang="en-US" dirty="0"/>
              <a:t> b) crosses over the nasal bridge</a:t>
            </a:r>
            <a:endParaRPr lang="en-US" b="1" dirty="0"/>
          </a:p>
          <a:p>
            <a:pPr>
              <a:buNone/>
            </a:pPr>
            <a:r>
              <a:rPr lang="en-US" b="1" dirty="0"/>
              <a:t> </a:t>
            </a:r>
            <a:r>
              <a:rPr lang="en-US" dirty="0"/>
              <a:t>c) no involvement of the </a:t>
            </a:r>
          </a:p>
          <a:p>
            <a:pPr>
              <a:buNone/>
            </a:pPr>
            <a:r>
              <a:rPr lang="en-US" dirty="0"/>
              <a:t>     nasolabial fold</a:t>
            </a:r>
          </a:p>
          <a:p>
            <a:pPr>
              <a:buNone/>
            </a:pPr>
            <a:r>
              <a:rPr lang="en-US" dirty="0"/>
              <a:t> d) May be slight pain or HAKKA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DELL\Desktop\butterfl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1465" y="1600200"/>
            <a:ext cx="4069135" cy="5088731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1752600" y="2590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ELL\Desktop\butterfly-rash-2309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391399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Sometimes discoid skin lesions are seen</a:t>
            </a:r>
          </a:p>
        </p:txBody>
      </p:sp>
      <p:pic>
        <p:nvPicPr>
          <p:cNvPr id="4" name="Picture 2" descr="C:\Users\DELL\Desktop\Discoid_lupus_erythematosus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583873"/>
            <a:ext cx="5725551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40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Skin features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8) </a:t>
            </a:r>
            <a:r>
              <a:rPr lang="en-US" b="1" u="sng" dirty="0"/>
              <a:t>Lungs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    * </a:t>
            </a:r>
            <a:r>
              <a:rPr lang="en-US" dirty="0" err="1"/>
              <a:t>pleuritis</a:t>
            </a:r>
            <a:r>
              <a:rPr lang="en-US" dirty="0"/>
              <a:t>, pleural effusions</a:t>
            </a:r>
          </a:p>
          <a:p>
            <a:pPr>
              <a:buNone/>
            </a:pPr>
            <a:r>
              <a:rPr lang="en-US" dirty="0"/>
              <a:t>    * Interstitial lung disease</a:t>
            </a:r>
          </a:p>
          <a:p>
            <a:pPr>
              <a:buNone/>
            </a:pPr>
            <a:r>
              <a:rPr lang="en-US" dirty="0"/>
              <a:t>9) </a:t>
            </a:r>
            <a:r>
              <a:rPr lang="en-US" b="1" u="sng" dirty="0"/>
              <a:t>Heart</a:t>
            </a:r>
            <a:r>
              <a:rPr lang="en-US" dirty="0"/>
              <a:t>: * Pericarditis      * Myocarditis</a:t>
            </a:r>
          </a:p>
          <a:p>
            <a:pPr>
              <a:buNone/>
            </a:pPr>
            <a:r>
              <a:rPr lang="en-US" dirty="0"/>
              <a:t>     *  Non bacterial endocarditis of the mitral</a:t>
            </a:r>
          </a:p>
          <a:p>
            <a:pPr>
              <a:buNone/>
            </a:pPr>
            <a:r>
              <a:rPr lang="en-US" dirty="0"/>
              <a:t>        valve ( </a:t>
            </a:r>
            <a:r>
              <a:rPr lang="en-US" b="1" dirty="0" err="1"/>
              <a:t>Libman</a:t>
            </a:r>
            <a:r>
              <a:rPr lang="en-US" b="1" dirty="0"/>
              <a:t>-Sacks endocarditis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    * Increased risk of coronary artery disease </a:t>
            </a:r>
          </a:p>
          <a:p>
            <a:pPr>
              <a:buNone/>
            </a:pPr>
            <a:r>
              <a:rPr lang="en-US" dirty="0"/>
              <a:t>       ( angina, MI)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10) </a:t>
            </a:r>
            <a:r>
              <a:rPr lang="en-US" b="1" u="sng" dirty="0"/>
              <a:t>Raynaud’s phenomenon</a:t>
            </a:r>
            <a:r>
              <a:rPr lang="en-US" dirty="0"/>
              <a:t>: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u="sng" dirty="0"/>
              <a:t>        </a:t>
            </a:r>
          </a:p>
        </p:txBody>
      </p:sp>
      <p:pic>
        <p:nvPicPr>
          <p:cNvPr id="4" name="Picture 2" descr="C:\Users\wfarooqi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63681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wfarooqi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752600"/>
            <a:ext cx="35813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E68D-0498-7803-C83A-06934748D5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0180C-BA3E-CBBF-113E-5539AEE7C8F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u="sng" dirty="0"/>
              <a:t>11) Kidneys( Lupus nephritis)</a:t>
            </a:r>
            <a:r>
              <a:rPr lang="en-US" dirty="0"/>
              <a:t> : SLE causes various types of glomerulonephritis which present as either nephrotic</a:t>
            </a:r>
          </a:p>
          <a:p>
            <a:pPr>
              <a:buNone/>
            </a:pPr>
            <a:r>
              <a:rPr lang="en-US" dirty="0"/>
              <a:t>    syndrome or nephritic syndrome.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u="sng" dirty="0"/>
              <a:t>W.H.O. has classified lupus nephritis into </a:t>
            </a:r>
            <a:r>
              <a:rPr lang="en-US" b="1" u="sng" dirty="0"/>
              <a:t>6</a:t>
            </a:r>
            <a:r>
              <a:rPr lang="en-US" u="sng" dirty="0"/>
              <a:t> classes based on histology of the renal lesion (class 1 to 6). </a:t>
            </a:r>
            <a:r>
              <a:rPr lang="en-US" dirty="0"/>
              <a:t>Please remember the following two:</a:t>
            </a:r>
          </a:p>
          <a:p>
            <a:pPr>
              <a:buNone/>
            </a:pPr>
            <a:r>
              <a:rPr lang="en-US" dirty="0"/>
              <a:t>   * </a:t>
            </a:r>
            <a:r>
              <a:rPr lang="en-US" b="1" dirty="0"/>
              <a:t>Class 4: </a:t>
            </a:r>
            <a:r>
              <a:rPr lang="en-US" dirty="0"/>
              <a:t> </a:t>
            </a:r>
            <a:r>
              <a:rPr lang="en-US" b="1" dirty="0"/>
              <a:t>Most common  </a:t>
            </a:r>
            <a:r>
              <a:rPr lang="en-US" dirty="0"/>
              <a:t>renal lesion in SLE &amp; causes </a:t>
            </a:r>
            <a:r>
              <a:rPr lang="en-US" b="1" dirty="0"/>
              <a:t>nephritic </a:t>
            </a:r>
            <a:r>
              <a:rPr lang="en-US" dirty="0"/>
              <a:t>syndrome. Also called </a:t>
            </a:r>
            <a:r>
              <a:rPr lang="en-US" b="1" dirty="0"/>
              <a:t>diffuse proliferative </a:t>
            </a:r>
            <a:r>
              <a:rPr lang="en-US" dirty="0"/>
              <a:t>GN or </a:t>
            </a:r>
            <a:r>
              <a:rPr lang="en-US" dirty="0" err="1"/>
              <a:t>Membrano</a:t>
            </a:r>
            <a:r>
              <a:rPr lang="en-US" dirty="0"/>
              <a:t>-proliferative GN (</a:t>
            </a:r>
            <a:r>
              <a:rPr lang="en-US" b="1" dirty="0"/>
              <a:t>MPGN)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* </a:t>
            </a:r>
            <a:r>
              <a:rPr lang="en-US" b="1" dirty="0"/>
              <a:t>Class 5: </a:t>
            </a:r>
            <a:r>
              <a:rPr lang="en-US" dirty="0"/>
              <a:t>Also called Membranous nephropathy </a:t>
            </a:r>
            <a:r>
              <a:rPr lang="en-US" b="1" dirty="0"/>
              <a:t>(MN).   </a:t>
            </a:r>
            <a:r>
              <a:rPr lang="en-US" dirty="0"/>
              <a:t>Causes </a:t>
            </a:r>
            <a:r>
              <a:rPr lang="en-US" b="1" dirty="0"/>
              <a:t>nephrotic syndrome.</a:t>
            </a:r>
          </a:p>
          <a:p>
            <a:pPr>
              <a:buNone/>
            </a:pPr>
            <a:r>
              <a:rPr lang="en-US" dirty="0"/>
              <a:t>            </a:t>
            </a:r>
            <a:r>
              <a:rPr lang="en-US" b="1" u="sng" dirty="0"/>
              <a:t>SLE  NEPHRITIS HAS  HIGH MORBIDITY &amp; MORTALITY       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266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farooqi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farooqi\Desktop\1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96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Lupus Nephritis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1) Routinely check urine in SLE patients. If any </a:t>
            </a:r>
          </a:p>
          <a:p>
            <a:pPr marL="0" indent="0">
              <a:buNone/>
            </a:pPr>
            <a:r>
              <a:rPr lang="en-US" dirty="0"/>
              <a:t>      blood or protein, investigate further ( biopsy)</a:t>
            </a:r>
          </a:p>
          <a:p>
            <a:pPr marL="0" indent="0">
              <a:buNone/>
            </a:pPr>
            <a:r>
              <a:rPr lang="en-US" dirty="0"/>
              <a:t>2) Treatment of lupus nephritis depends on the   </a:t>
            </a:r>
          </a:p>
          <a:p>
            <a:pPr marL="0" indent="0">
              <a:buNone/>
            </a:pPr>
            <a:r>
              <a:rPr lang="en-US" dirty="0"/>
              <a:t>     class of lesion which is present, so biopsy is </a:t>
            </a:r>
          </a:p>
          <a:p>
            <a:pPr marL="0" indent="0">
              <a:buNone/>
            </a:pPr>
            <a:r>
              <a:rPr lang="en-US" dirty="0"/>
              <a:t>     important.</a:t>
            </a:r>
          </a:p>
        </p:txBody>
      </p:sp>
    </p:spTree>
    <p:extLst>
      <p:ext uri="{BB962C8B-B14F-4D97-AF65-F5344CB8AC3E}">
        <p14:creationId xmlns:p14="http://schemas.microsoft.com/office/powerpoint/2010/main" val="2399068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12) </a:t>
            </a:r>
            <a:r>
              <a:rPr lang="en-US" b="1" u="sng" dirty="0"/>
              <a:t>GIT</a:t>
            </a:r>
            <a:r>
              <a:rPr lang="en-US" dirty="0"/>
              <a:t> :     </a:t>
            </a:r>
          </a:p>
          <a:p>
            <a:pPr>
              <a:buNone/>
            </a:pPr>
            <a:r>
              <a:rPr lang="en-US" dirty="0"/>
              <a:t>                 * </a:t>
            </a:r>
            <a:r>
              <a:rPr lang="en-US" dirty="0" err="1"/>
              <a:t>Vasculitis</a:t>
            </a:r>
            <a:r>
              <a:rPr lang="en-US" dirty="0"/>
              <a:t> of the intestinal vessels </a:t>
            </a:r>
          </a:p>
          <a:p>
            <a:pPr>
              <a:buNone/>
            </a:pPr>
            <a:r>
              <a:rPr lang="en-US" dirty="0"/>
              <a:t>                    causing bowel infarction</a:t>
            </a:r>
          </a:p>
          <a:p>
            <a:pPr>
              <a:buNone/>
            </a:pPr>
            <a:r>
              <a:rPr lang="en-US" dirty="0"/>
              <a:t>13</a:t>
            </a:r>
            <a:r>
              <a:rPr lang="en-US" b="1" u="sng" dirty="0"/>
              <a:t>) Blood vessels</a:t>
            </a:r>
            <a:r>
              <a:rPr lang="en-US" dirty="0"/>
              <a:t>: Vasculitis anywhere</a:t>
            </a:r>
          </a:p>
          <a:p>
            <a:pPr>
              <a:buNone/>
            </a:pPr>
            <a:r>
              <a:rPr lang="en-US" dirty="0"/>
              <a:t>14) </a:t>
            </a:r>
            <a:r>
              <a:rPr lang="en-US" b="1" u="sng" dirty="0"/>
              <a:t>BLOOD</a:t>
            </a:r>
            <a:r>
              <a:rPr lang="en-US" dirty="0"/>
              <a:t> :   * Anemia     * Low WBC</a:t>
            </a:r>
          </a:p>
          <a:p>
            <a:pPr>
              <a:buNone/>
            </a:pPr>
            <a:r>
              <a:rPr lang="en-US" dirty="0"/>
              <a:t>                         * Low platelets</a:t>
            </a:r>
          </a:p>
          <a:p>
            <a:pPr>
              <a:buNone/>
            </a:pPr>
            <a:r>
              <a:rPr lang="en-US" dirty="0"/>
              <a:t>    (antibodies are formed against RBC, WBC &amp; </a:t>
            </a:r>
          </a:p>
          <a:p>
            <a:pPr>
              <a:buNone/>
            </a:pPr>
            <a:r>
              <a:rPr lang="en-US" dirty="0"/>
              <a:t>     platelets)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b="1" u="sng" dirty="0"/>
              <a:t>CBC</a:t>
            </a:r>
            <a:r>
              <a:rPr lang="en-US" dirty="0"/>
              <a:t> :   * Anemia     * Low WBC     * low </a:t>
            </a:r>
            <a:r>
              <a:rPr lang="en-US" dirty="0" err="1"/>
              <a:t>plts</a:t>
            </a:r>
            <a:r>
              <a:rPr lang="en-US" dirty="0"/>
              <a:t>.</a:t>
            </a:r>
          </a:p>
          <a:p>
            <a:pPr marL="514350" indent="-514350">
              <a:buAutoNum type="arabicParenR"/>
            </a:pPr>
            <a:r>
              <a:rPr lang="en-US" b="1" u="sng" dirty="0"/>
              <a:t>Urea/</a:t>
            </a:r>
            <a:r>
              <a:rPr lang="en-US" b="1" u="sng" dirty="0" err="1"/>
              <a:t>creatinine</a:t>
            </a:r>
            <a:r>
              <a:rPr lang="en-US" dirty="0"/>
              <a:t> :</a:t>
            </a:r>
          </a:p>
          <a:p>
            <a:pPr marL="514350" indent="-514350">
              <a:buNone/>
            </a:pPr>
            <a:r>
              <a:rPr lang="en-US" dirty="0"/>
              <a:t>     * Raised in advanced renal disease ( lupus  </a:t>
            </a:r>
          </a:p>
          <a:p>
            <a:pPr marL="514350" indent="-514350">
              <a:buNone/>
            </a:pPr>
            <a:r>
              <a:rPr lang="en-US" dirty="0"/>
              <a:t>        nephritis)</a:t>
            </a:r>
          </a:p>
          <a:p>
            <a:pPr marL="514350" indent="-514350">
              <a:buNone/>
            </a:pPr>
            <a:r>
              <a:rPr lang="en-US" dirty="0"/>
              <a:t>3)</a:t>
            </a:r>
            <a:r>
              <a:rPr lang="en-US" b="1" u="sng" dirty="0"/>
              <a:t> Urine </a:t>
            </a:r>
            <a:r>
              <a:rPr lang="en-US" dirty="0"/>
              <a:t>: * may show proteins &amp; blood</a:t>
            </a:r>
          </a:p>
          <a:p>
            <a:pPr marL="514350" indent="-514350">
              <a:buNone/>
            </a:pPr>
            <a:r>
              <a:rPr lang="en-US" dirty="0"/>
              <a:t>4)</a:t>
            </a:r>
            <a:r>
              <a:rPr lang="en-US" b="1" u="sng" dirty="0"/>
              <a:t> ESR</a:t>
            </a:r>
            <a:r>
              <a:rPr lang="en-US" dirty="0"/>
              <a:t>:   Raised in acute flare</a:t>
            </a:r>
          </a:p>
          <a:p>
            <a:pPr marL="514350" indent="-514350">
              <a:buNone/>
            </a:pPr>
            <a:r>
              <a:rPr lang="en-US" dirty="0"/>
              <a:t>5) </a:t>
            </a:r>
            <a:r>
              <a:rPr lang="en-US" b="1" u="sng" dirty="0"/>
              <a:t>C3, C4 </a:t>
            </a:r>
            <a:r>
              <a:rPr lang="en-US" dirty="0"/>
              <a:t>(complements) : reduced in acute flare &amp; </a:t>
            </a:r>
          </a:p>
          <a:p>
            <a:pPr marL="514350" indent="-514350">
              <a:buNone/>
            </a:pPr>
            <a:r>
              <a:rPr lang="en-US" dirty="0"/>
              <a:t>                                                lupus nephritis</a:t>
            </a:r>
          </a:p>
          <a:p>
            <a:pPr marL="514350" indent="-514350">
              <a:buNone/>
            </a:pPr>
            <a:r>
              <a:rPr lang="en-US" dirty="0"/>
              <a:t>                                                                                  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Investigations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6) </a:t>
            </a:r>
            <a:r>
              <a:rPr lang="en-US" b="1" u="sng" dirty="0"/>
              <a:t>Autoantibodies</a:t>
            </a:r>
            <a:r>
              <a:rPr lang="en-US" dirty="0"/>
              <a:t> : Important ones are 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a) </a:t>
            </a:r>
            <a:r>
              <a:rPr lang="en-US" b="1" dirty="0"/>
              <a:t>ANA (antinuclear ab.)</a:t>
            </a:r>
            <a:r>
              <a:rPr lang="en-US" dirty="0"/>
              <a:t> : Present in almost all pts. Not specific for SLE but done as the first </a:t>
            </a:r>
            <a:r>
              <a:rPr lang="en-US" b="1" dirty="0"/>
              <a:t>screening</a:t>
            </a:r>
            <a:r>
              <a:rPr lang="en-US" dirty="0"/>
              <a:t> step. Titers should be at least 1:80</a:t>
            </a:r>
          </a:p>
          <a:p>
            <a:pPr>
              <a:buNone/>
            </a:pPr>
            <a:r>
              <a:rPr lang="en-US" dirty="0"/>
              <a:t>                </a:t>
            </a:r>
            <a:r>
              <a:rPr lang="en-US" b="1" dirty="0"/>
              <a:t>( if ANA negative, SLE is ruled out)</a:t>
            </a:r>
          </a:p>
          <a:p>
            <a:pPr>
              <a:buNone/>
            </a:pPr>
            <a:r>
              <a:rPr lang="en-US" dirty="0"/>
              <a:t>     </a:t>
            </a:r>
          </a:p>
          <a:p>
            <a:pPr>
              <a:buNone/>
            </a:pPr>
            <a:r>
              <a:rPr lang="en-US" dirty="0"/>
              <a:t> b) Anti double stranded DNA ( </a:t>
            </a:r>
            <a:r>
              <a:rPr lang="en-US" b="1" dirty="0"/>
              <a:t>anti ds DNA</a:t>
            </a:r>
            <a:r>
              <a:rPr lang="en-US" dirty="0"/>
              <a:t>)            done </a:t>
            </a:r>
          </a:p>
          <a:p>
            <a:pPr>
              <a:buNone/>
            </a:pPr>
            <a:r>
              <a:rPr lang="en-US" dirty="0"/>
              <a:t>     ( </a:t>
            </a:r>
            <a:r>
              <a:rPr lang="en-US" b="1" dirty="0"/>
              <a:t>* v. specific for SLE  </a:t>
            </a:r>
            <a:r>
              <a:rPr lang="en-US" dirty="0"/>
              <a:t>- Present in 70% pts.,          only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b="1" dirty="0"/>
              <a:t>specially during acute flare</a:t>
            </a:r>
            <a:r>
              <a:rPr lang="en-US" dirty="0"/>
              <a:t>)                               if</a:t>
            </a:r>
          </a:p>
          <a:p>
            <a:pPr>
              <a:buNone/>
            </a:pPr>
            <a:r>
              <a:rPr lang="en-US" dirty="0"/>
              <a:t>c) Anti Sm ab. : </a:t>
            </a:r>
            <a:r>
              <a:rPr lang="en-US" b="1" dirty="0"/>
              <a:t>most specific</a:t>
            </a:r>
            <a:r>
              <a:rPr lang="en-US" dirty="0"/>
              <a:t>                                        ANA is</a:t>
            </a:r>
          </a:p>
          <a:p>
            <a:pPr>
              <a:buNone/>
            </a:pPr>
            <a:r>
              <a:rPr lang="en-US" dirty="0"/>
              <a:t>d) Anti Ro, anti La                                                           positive</a:t>
            </a:r>
          </a:p>
          <a:p>
            <a:pPr>
              <a:buNone/>
            </a:pPr>
            <a:r>
              <a:rPr lang="en-US" dirty="0"/>
              <a:t> </a:t>
            </a:r>
            <a:endParaRPr lang="en-US" b="1" dirty="0"/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553200" y="3810000"/>
            <a:ext cx="3810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7) </a:t>
            </a:r>
            <a:r>
              <a:rPr lang="en-US" b="1" u="sng" dirty="0"/>
              <a:t>Renal Biopsy 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/>
              <a:t> * Done if nephritis is suspected ( </a:t>
            </a:r>
            <a:r>
              <a:rPr lang="en-US" dirty="0" err="1"/>
              <a:t>abn</a:t>
            </a:r>
            <a:r>
              <a:rPr lang="en-US" dirty="0"/>
              <a:t>. urine)</a:t>
            </a:r>
          </a:p>
          <a:p>
            <a:pPr>
              <a:buNone/>
            </a:pPr>
            <a:r>
              <a:rPr lang="en-US" dirty="0"/>
              <a:t> * Shows the class of renal disease, which helps us decide about drugs</a:t>
            </a:r>
          </a:p>
        </p:txBody>
      </p:sp>
    </p:spTree>
    <p:extLst>
      <p:ext uri="{BB962C8B-B14F-4D97-AF65-F5344CB8AC3E}">
        <p14:creationId xmlns:p14="http://schemas.microsoft.com/office/powerpoint/2010/main" val="1432352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WHEN TO SUSPECT SLE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Consider SLE in a female with multisystem symptoms</a:t>
            </a:r>
          </a:p>
          <a:p>
            <a:r>
              <a:rPr lang="en-US" dirty="0"/>
              <a:t>Confirm with blood tests</a:t>
            </a:r>
          </a:p>
          <a:p>
            <a:r>
              <a:rPr lang="en-US" dirty="0"/>
              <a:t>Rheumatology consultation for all patients</a:t>
            </a:r>
          </a:p>
        </p:txBody>
      </p:sp>
    </p:spTree>
    <p:extLst>
      <p:ext uri="{BB962C8B-B14F-4D97-AF65-F5344CB8AC3E}">
        <p14:creationId xmlns:p14="http://schemas.microsoft.com/office/powerpoint/2010/main" val="2556419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Points about drug induced Lupus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No CNS, renal or major organ involvement</a:t>
            </a:r>
          </a:p>
          <a:p>
            <a:r>
              <a:rPr lang="en-US" dirty="0"/>
              <a:t>ANA &amp;</a:t>
            </a:r>
            <a:r>
              <a:rPr lang="en-US" b="1" u="sng" dirty="0"/>
              <a:t> anti-histone </a:t>
            </a:r>
            <a:r>
              <a:rPr lang="en-US" dirty="0"/>
              <a:t>ab. positive</a:t>
            </a:r>
          </a:p>
          <a:p>
            <a:r>
              <a:rPr lang="en-US" dirty="0"/>
              <a:t>Can occur even years after starting the drug</a:t>
            </a:r>
          </a:p>
          <a:p>
            <a:r>
              <a:rPr lang="en-US" dirty="0"/>
              <a:t>Resolves after stopping the drug</a:t>
            </a:r>
          </a:p>
          <a:p>
            <a:r>
              <a:rPr lang="en-US" dirty="0"/>
              <a:t>Common symptoms           fever, </a:t>
            </a:r>
            <a:r>
              <a:rPr lang="en-US" dirty="0" err="1"/>
              <a:t>arthralgias</a:t>
            </a:r>
            <a:r>
              <a:rPr lang="en-US" dirty="0"/>
              <a:t>, </a:t>
            </a:r>
            <a:r>
              <a:rPr lang="en-US" dirty="0" err="1"/>
              <a:t>myalgias</a:t>
            </a:r>
            <a:r>
              <a:rPr lang="en-US" dirty="0"/>
              <a:t>, mild </a:t>
            </a:r>
            <a:r>
              <a:rPr lang="en-US" dirty="0" err="1"/>
              <a:t>pleuritis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flipV="1">
            <a:off x="4267200" y="38862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3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DIAGNOSTIC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American College of Rheumatology has 11 criteria, at least 4 of which should be present to diagnose SLE.</a:t>
            </a:r>
          </a:p>
          <a:p>
            <a:pPr marL="0" indent="0">
              <a:buNone/>
            </a:pPr>
            <a:r>
              <a:rPr lang="en-US" dirty="0"/>
              <a:t>                                </a:t>
            </a:r>
            <a:r>
              <a:rPr lang="en-US" b="1" dirty="0"/>
              <a:t>BUT</a:t>
            </a:r>
          </a:p>
          <a:p>
            <a:pPr marL="0" indent="0">
              <a:buNone/>
            </a:pPr>
            <a:r>
              <a:rPr lang="en-US" dirty="0"/>
              <a:t>These criteria were meant to enroll patients in clinical trials, not to diagnose individual patients.</a:t>
            </a:r>
          </a:p>
        </p:txBody>
      </p:sp>
    </p:spTree>
    <p:extLst>
      <p:ext uri="{BB962C8B-B14F-4D97-AF65-F5344CB8AC3E}">
        <p14:creationId xmlns:p14="http://schemas.microsoft.com/office/powerpoint/2010/main" val="2008410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                  </a:t>
            </a:r>
            <a:r>
              <a:rPr lang="en-US" b="1" u="sng" dirty="0"/>
              <a:t>THERE IS NO CURE FOR SLE</a:t>
            </a:r>
          </a:p>
          <a:p>
            <a:pPr>
              <a:buNone/>
            </a:pPr>
            <a:r>
              <a:rPr lang="en-US" b="1" u="sng" dirty="0"/>
              <a:t> Drugs used :</a:t>
            </a:r>
          </a:p>
          <a:p>
            <a:pPr>
              <a:buNone/>
            </a:pPr>
            <a:r>
              <a:rPr lang="en-US" dirty="0"/>
              <a:t> * </a:t>
            </a:r>
            <a:r>
              <a:rPr lang="en-US" b="1" dirty="0" err="1"/>
              <a:t>Hydroxychloroquin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dirty="0"/>
              <a:t> * NSAIDs</a:t>
            </a:r>
          </a:p>
          <a:p>
            <a:pPr>
              <a:buNone/>
            </a:pPr>
            <a:r>
              <a:rPr lang="en-US" dirty="0"/>
              <a:t> * Glucocorticoids</a:t>
            </a:r>
          </a:p>
          <a:p>
            <a:pPr>
              <a:buNone/>
            </a:pPr>
            <a:r>
              <a:rPr lang="en-US" dirty="0"/>
              <a:t> * Immunosuppressive drugs</a:t>
            </a:r>
          </a:p>
          <a:p>
            <a:pPr>
              <a:buNone/>
            </a:pPr>
            <a:r>
              <a:rPr lang="en-US" dirty="0"/>
              <a:t>   ( </a:t>
            </a:r>
            <a:r>
              <a:rPr lang="en-US" dirty="0" err="1"/>
              <a:t>Cyclophosphamide,Myco</a:t>
            </a:r>
            <a:r>
              <a:rPr lang="en-US" dirty="0"/>
              <a:t>-</a:t>
            </a:r>
            <a:r>
              <a:rPr lang="en-US" dirty="0" err="1"/>
              <a:t>pheno</a:t>
            </a:r>
            <a:r>
              <a:rPr lang="en-US" dirty="0"/>
              <a:t>-late </a:t>
            </a:r>
            <a:r>
              <a:rPr lang="en-US" dirty="0" err="1"/>
              <a:t>mofetil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en-US" dirty="0"/>
              <a:t>     Methotrexate, Azathioprine).Used for long term control of the disease.</a:t>
            </a:r>
          </a:p>
          <a:p>
            <a:pPr>
              <a:buNone/>
            </a:pPr>
            <a:r>
              <a:rPr lang="en-US" dirty="0"/>
              <a:t>* </a:t>
            </a:r>
            <a:r>
              <a:rPr lang="en-US" dirty="0" err="1"/>
              <a:t>Belimumab</a:t>
            </a:r>
            <a:r>
              <a:rPr lang="en-US" dirty="0"/>
              <a:t> (a </a:t>
            </a:r>
            <a:r>
              <a:rPr lang="en-US" b="1" dirty="0"/>
              <a:t>monoclonal antibody)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/>
              <a:t>Hydroxychloroquin</a:t>
            </a:r>
            <a:r>
              <a:rPr lang="en-US" dirty="0"/>
              <a:t> is given long term to almost </a:t>
            </a:r>
            <a:r>
              <a:rPr lang="en-US" b="1" dirty="0"/>
              <a:t>all</a:t>
            </a:r>
            <a:r>
              <a:rPr lang="en-US" dirty="0"/>
              <a:t> symptomatic patients. For mild symptoms, this is enough.</a:t>
            </a:r>
          </a:p>
          <a:p>
            <a:pPr marL="0" indent="0">
              <a:buNone/>
            </a:pPr>
            <a:r>
              <a:rPr lang="en-US" dirty="0"/>
              <a:t> In case of moderate to severe symptoms or major organ involvement, steroids, immuno-</a:t>
            </a:r>
            <a:r>
              <a:rPr lang="en-US" dirty="0" err="1"/>
              <a:t>suppressives</a:t>
            </a:r>
            <a:r>
              <a:rPr lang="en-US" dirty="0"/>
              <a:t> &amp; /or monoclonal antibodies are added </a:t>
            </a:r>
          </a:p>
        </p:txBody>
      </p:sp>
    </p:spTree>
    <p:extLst>
      <p:ext uri="{BB962C8B-B14F-4D97-AF65-F5344CB8AC3E}">
        <p14:creationId xmlns:p14="http://schemas.microsoft.com/office/powerpoint/2010/main" val="309479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SYSTEMIC LUPUS ERYTHEMATOSUS</a:t>
            </a:r>
            <a:br>
              <a:rPr lang="en-US" dirty="0"/>
            </a:br>
            <a:r>
              <a:rPr lang="en-US" dirty="0"/>
              <a:t>(SLE)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 DR WAQAR</a:t>
            </a:r>
          </a:p>
          <a:p>
            <a:r>
              <a:rPr lang="en-US" dirty="0"/>
              <a:t>MBBS, MRCP, Int. Medicine( London)</a:t>
            </a:r>
          </a:p>
          <a:p>
            <a:r>
              <a:rPr lang="en-US" dirty="0"/>
              <a:t>MRCP, Endocrinology &amp; DM(London)</a:t>
            </a:r>
          </a:p>
          <a:p>
            <a:r>
              <a:rPr lang="en-US" dirty="0"/>
              <a:t>ASST. PROFESSOR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1) </a:t>
            </a:r>
            <a:r>
              <a:rPr lang="en-US" u="sng" dirty="0"/>
              <a:t>Fatigue, </a:t>
            </a:r>
            <a:r>
              <a:rPr lang="en-US" u="sng" dirty="0" err="1"/>
              <a:t>arthralgias</a:t>
            </a:r>
            <a:r>
              <a:rPr lang="en-US" u="sng" dirty="0"/>
              <a:t>, fever, </a:t>
            </a:r>
            <a:r>
              <a:rPr lang="en-US" u="sng" dirty="0" err="1"/>
              <a:t>pleuritis</a:t>
            </a:r>
            <a:r>
              <a:rPr lang="en-US" u="sng" dirty="0"/>
              <a:t> </a:t>
            </a:r>
          </a:p>
          <a:p>
            <a:pPr>
              <a:buNone/>
            </a:pPr>
            <a:r>
              <a:rPr lang="en-US" dirty="0"/>
              <a:t>      * </a:t>
            </a:r>
            <a:r>
              <a:rPr lang="en-US" dirty="0" err="1"/>
              <a:t>Hydroxychloro</a:t>
            </a:r>
            <a:r>
              <a:rPr lang="en-US" dirty="0"/>
              <a:t>.         Can cause </a:t>
            </a:r>
          </a:p>
          <a:p>
            <a:pPr>
              <a:buNone/>
            </a:pPr>
            <a:r>
              <a:rPr lang="en-US" dirty="0"/>
              <a:t>        retinal toxicity, so regular eye checks</a:t>
            </a:r>
          </a:p>
          <a:p>
            <a:pPr>
              <a:buNone/>
            </a:pPr>
            <a:r>
              <a:rPr lang="en-US" dirty="0"/>
              <a:t>      * NSAIDs</a:t>
            </a:r>
          </a:p>
          <a:p>
            <a:pPr>
              <a:buNone/>
            </a:pPr>
            <a:r>
              <a:rPr lang="en-US" dirty="0"/>
              <a:t> 2) </a:t>
            </a:r>
            <a:r>
              <a:rPr lang="en-US" u="sng" dirty="0"/>
              <a:t>Skin rash:  </a:t>
            </a:r>
            <a:r>
              <a:rPr lang="en-US" dirty="0"/>
              <a:t>* Topical steroids   * Sunscreens</a:t>
            </a:r>
          </a:p>
          <a:p>
            <a:pPr>
              <a:buNone/>
            </a:pPr>
            <a:r>
              <a:rPr lang="en-US" dirty="0"/>
              <a:t>                          * </a:t>
            </a:r>
            <a:r>
              <a:rPr lang="en-US" dirty="0" err="1"/>
              <a:t>Hydroxychloroquin</a:t>
            </a:r>
            <a:r>
              <a:rPr lang="en-US" dirty="0"/>
              <a:t> tabs.</a:t>
            </a:r>
          </a:p>
          <a:p>
            <a:pPr>
              <a:buNone/>
            </a:pPr>
            <a:r>
              <a:rPr lang="en-US" dirty="0"/>
              <a:t>    Sometimes, oral steroids may be needed</a:t>
            </a:r>
          </a:p>
          <a:p>
            <a:pPr>
              <a:buNone/>
            </a:pPr>
            <a:r>
              <a:rPr lang="en-US" dirty="0"/>
              <a:t> 3) Avoid long sun exposure ( SLE gets worse in sun)</a:t>
            </a:r>
          </a:p>
          <a:p>
            <a:pPr>
              <a:buNone/>
            </a:pPr>
            <a:r>
              <a:rPr lang="en-US" dirty="0"/>
              <a:t> 4) Periods of rest during acute flares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10000" y="2185485"/>
            <a:ext cx="6096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Treatment of 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u="sng" dirty="0"/>
              <a:t>   DRUGS USED FOR NEPHRITIS</a:t>
            </a:r>
          </a:p>
          <a:p>
            <a:pPr marL="514350" indent="-514350">
              <a:buAutoNum type="arabicParenR"/>
            </a:pPr>
            <a:r>
              <a:rPr lang="en-US" dirty="0"/>
              <a:t>Steroids</a:t>
            </a:r>
          </a:p>
          <a:p>
            <a:pPr marL="514350" indent="-514350">
              <a:buAutoNum type="arabicParenR"/>
            </a:pPr>
            <a:r>
              <a:rPr lang="en-US" dirty="0" err="1"/>
              <a:t>Immunosuppressives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 Mycophenolate, azathioprine, methotrexate, cyclophosphamide)</a:t>
            </a:r>
          </a:p>
          <a:p>
            <a:pPr marL="514350" indent="-514350">
              <a:buAutoNum type="arabicParenR"/>
            </a:pPr>
            <a:r>
              <a:rPr lang="en-US" dirty="0"/>
              <a:t>Sometimes, monoclonal antibodies are also added.</a:t>
            </a:r>
          </a:p>
          <a:p>
            <a:pPr marL="514350" indent="-514350">
              <a:buAutoNum type="arabicParenR"/>
            </a:pPr>
            <a:r>
              <a:rPr lang="en-US" dirty="0"/>
              <a:t>Treatment may be long term</a:t>
            </a:r>
          </a:p>
        </p:txBody>
      </p:sp>
    </p:spTree>
    <p:extLst>
      <p:ext uri="{BB962C8B-B14F-4D97-AF65-F5344CB8AC3E}">
        <p14:creationId xmlns:p14="http://schemas.microsoft.com/office/powerpoint/2010/main" val="586821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E942-D481-7A4C-2BA9-99CDA88796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57F9A-B1BE-5B4A-06DA-F897C0E591B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The following features in SLE also need aggressive treatment with steroids/ immunosuppressants:</a:t>
            </a:r>
          </a:p>
          <a:p>
            <a:pPr marL="0" indent="0">
              <a:buNone/>
            </a:pPr>
            <a:r>
              <a:rPr lang="en-GB" dirty="0"/>
              <a:t> a) Cerebritis</a:t>
            </a:r>
          </a:p>
          <a:p>
            <a:pPr marL="0" indent="0">
              <a:buNone/>
            </a:pPr>
            <a:r>
              <a:rPr lang="en-GB" dirty="0"/>
              <a:t> b) </a:t>
            </a:r>
            <a:r>
              <a:rPr lang="en-GB" dirty="0" err="1"/>
              <a:t>Anemia</a:t>
            </a:r>
            <a:r>
              <a:rPr lang="en-GB" dirty="0"/>
              <a:t>, low WBC, low platelets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94916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COURSE OF SLE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Most patients have relapsing-remitting course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u="sng" dirty="0"/>
              <a:t>Features of an acute flare:</a:t>
            </a:r>
          </a:p>
          <a:p>
            <a:pPr marL="0" indent="0">
              <a:buNone/>
            </a:pPr>
            <a:r>
              <a:rPr lang="en-US" dirty="0"/>
              <a:t>   * Worsening of signs/symptoms</a:t>
            </a:r>
          </a:p>
          <a:p>
            <a:pPr marL="0" indent="0">
              <a:buNone/>
            </a:pPr>
            <a:r>
              <a:rPr lang="en-US" dirty="0"/>
              <a:t>   * Rise in ESR</a:t>
            </a:r>
          </a:p>
          <a:p>
            <a:pPr marL="0" indent="0">
              <a:buNone/>
            </a:pPr>
            <a:r>
              <a:rPr lang="en-US" dirty="0"/>
              <a:t>   * Fall in blood complement levels (C3, C4)</a:t>
            </a:r>
          </a:p>
          <a:p>
            <a:pPr marL="0" indent="0">
              <a:buNone/>
            </a:pPr>
            <a:r>
              <a:rPr lang="en-US" dirty="0"/>
              <a:t>   * Further rise in </a:t>
            </a:r>
            <a:r>
              <a:rPr lang="en-US" b="1" dirty="0"/>
              <a:t>anti-ds-DNA ab. </a:t>
            </a:r>
            <a:r>
              <a:rPr lang="en-US" dirty="0"/>
              <a:t>levels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sz="4000" dirty="0"/>
              <a:t>) </a:t>
            </a:r>
            <a:r>
              <a:rPr lang="en-US" sz="4500" dirty="0"/>
              <a:t>Mortality has fallen dramatically in the last 50 yrs due to advanced Rx.</a:t>
            </a:r>
          </a:p>
          <a:p>
            <a:pPr marL="0" indent="0">
              <a:buNone/>
            </a:pPr>
            <a:r>
              <a:rPr lang="en-US" sz="4500" dirty="0"/>
              <a:t>2) 10 yr survival rate is 90%</a:t>
            </a:r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4500" dirty="0"/>
              <a:t>3) </a:t>
            </a:r>
            <a:r>
              <a:rPr lang="en-US" sz="4500" b="1" u="sng" dirty="0"/>
              <a:t>Causes of death </a:t>
            </a:r>
            <a:r>
              <a:rPr lang="en-US" sz="4500" dirty="0"/>
              <a:t>:</a:t>
            </a:r>
          </a:p>
          <a:p>
            <a:pPr marL="0" indent="0">
              <a:buNone/>
            </a:pPr>
            <a:r>
              <a:rPr lang="en-US" sz="4500" dirty="0"/>
              <a:t>  * Coronary artery disease: </a:t>
            </a:r>
            <a:r>
              <a:rPr lang="en-US" sz="4500" b="1" dirty="0"/>
              <a:t>No. 1 cause of death</a:t>
            </a:r>
          </a:p>
          <a:p>
            <a:pPr marL="0" indent="0">
              <a:buNone/>
            </a:pPr>
            <a:r>
              <a:rPr lang="en-US" sz="4500" b="1" dirty="0"/>
              <a:t>  *</a:t>
            </a:r>
            <a:r>
              <a:rPr lang="en-US" sz="4500" dirty="0"/>
              <a:t> Renal disease</a:t>
            </a:r>
          </a:p>
          <a:p>
            <a:pPr marL="0" indent="0">
              <a:buNone/>
            </a:pPr>
            <a:r>
              <a:rPr lang="en-US" sz="4500" b="1" dirty="0"/>
              <a:t>  * </a:t>
            </a:r>
            <a:r>
              <a:rPr lang="en-US" sz="4500" dirty="0"/>
              <a:t>CNS disease</a:t>
            </a:r>
          </a:p>
          <a:p>
            <a:pPr marL="0" indent="0">
              <a:buNone/>
            </a:pPr>
            <a:r>
              <a:rPr lang="en-US" sz="4500" b="1" dirty="0"/>
              <a:t> *  </a:t>
            </a:r>
            <a:r>
              <a:rPr lang="en-US" sz="4500" dirty="0"/>
              <a:t>Autoimmune hemolytic anemia</a:t>
            </a:r>
          </a:p>
          <a:p>
            <a:pPr marL="0" indent="0">
              <a:buNone/>
            </a:pP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PREGNANCY &amp; SLE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Fertility is normal but increased chances of miscarriage and fetal death</a:t>
            </a:r>
          </a:p>
          <a:p>
            <a:r>
              <a:rPr lang="en-US" dirty="0"/>
              <a:t>SLE is not a contraindication to pregnancy but tell the patient about the risks</a:t>
            </a:r>
          </a:p>
          <a:p>
            <a:r>
              <a:rPr lang="en-US" b="1" dirty="0"/>
              <a:t>Exacerbations can occur during pregnancy </a:t>
            </a:r>
            <a:r>
              <a:rPr lang="en-US" dirty="0"/>
              <a:t>&amp; even after delivery</a:t>
            </a:r>
          </a:p>
          <a:p>
            <a:r>
              <a:rPr lang="en-US" dirty="0"/>
              <a:t>Corticosteroids, </a:t>
            </a:r>
            <a:r>
              <a:rPr lang="en-US" dirty="0" err="1"/>
              <a:t>azathioprine</a:t>
            </a:r>
            <a:r>
              <a:rPr lang="en-US" dirty="0"/>
              <a:t> &amp; </a:t>
            </a:r>
            <a:r>
              <a:rPr lang="en-US" dirty="0" err="1"/>
              <a:t>hydroxychloroquine</a:t>
            </a:r>
            <a:r>
              <a:rPr lang="en-US" dirty="0"/>
              <a:t> are safe in </a:t>
            </a:r>
            <a:r>
              <a:rPr lang="en-US" dirty="0" err="1"/>
              <a:t>preg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RAPID  FIRE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dirty="0"/>
              <a:t>Most common symptoms of SLE?</a:t>
            </a:r>
          </a:p>
          <a:p>
            <a:pPr marL="514350" indent="-514350">
              <a:buAutoNum type="arabicParenR"/>
            </a:pPr>
            <a:r>
              <a:rPr lang="en-US" dirty="0"/>
              <a:t>Most common rash?</a:t>
            </a:r>
          </a:p>
          <a:p>
            <a:pPr marL="514350" indent="-514350">
              <a:buAutoNum type="arabicParenR"/>
            </a:pPr>
            <a:r>
              <a:rPr lang="en-US" dirty="0"/>
              <a:t>Features of the most common rash?</a:t>
            </a:r>
          </a:p>
          <a:p>
            <a:pPr marL="514350" indent="-514350">
              <a:buAutoNum type="arabicParenR"/>
            </a:pPr>
            <a:r>
              <a:rPr lang="en-US" dirty="0"/>
              <a:t>Treatment of the rash?</a:t>
            </a:r>
          </a:p>
          <a:p>
            <a:pPr marL="514350" indent="-514350">
              <a:buAutoNum type="arabicParenR"/>
            </a:pPr>
            <a:r>
              <a:rPr lang="en-US" dirty="0"/>
              <a:t>Features in the heart?</a:t>
            </a:r>
          </a:p>
          <a:p>
            <a:pPr marL="514350" indent="-514350">
              <a:buAutoNum type="arabicParenR"/>
            </a:pPr>
            <a:r>
              <a:rPr lang="en-US" dirty="0"/>
              <a:t>Which antibiotic to use in SLE endocarditis?</a:t>
            </a:r>
          </a:p>
          <a:p>
            <a:pPr marL="514350" indent="-514350">
              <a:buAutoNum type="arabicParenR"/>
            </a:pPr>
            <a:r>
              <a:rPr lang="en-US" dirty="0"/>
              <a:t>Features in the brain &amp; lungs?</a:t>
            </a:r>
          </a:p>
          <a:p>
            <a:pPr marL="514350" indent="-514350">
              <a:buAutoNum type="arabicParenR"/>
            </a:pPr>
            <a:r>
              <a:rPr lang="en-US" dirty="0"/>
              <a:t>What happens during pregnancy?</a:t>
            </a:r>
          </a:p>
        </p:txBody>
      </p:sp>
    </p:spTree>
    <p:extLst>
      <p:ext uri="{BB962C8B-B14F-4D97-AF65-F5344CB8AC3E}">
        <p14:creationId xmlns:p14="http://schemas.microsoft.com/office/powerpoint/2010/main" val="3122497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9) Commonest cause of death in SLE?</a:t>
            </a:r>
          </a:p>
          <a:p>
            <a:pPr marL="0" indent="0">
              <a:buNone/>
            </a:pPr>
            <a:r>
              <a:rPr lang="en-US" dirty="0"/>
              <a:t>10) Treatment of renal SLE?</a:t>
            </a:r>
          </a:p>
          <a:p>
            <a:pPr marL="0" indent="0">
              <a:buNone/>
            </a:pPr>
            <a:r>
              <a:rPr lang="en-US" dirty="0"/>
              <a:t>11) Which drug to be given to all SLE patients?</a:t>
            </a:r>
          </a:p>
          <a:p>
            <a:pPr marL="0" indent="0">
              <a:buNone/>
            </a:pPr>
            <a:r>
              <a:rPr lang="en-US" dirty="0"/>
              <a:t>12) Which drugs can cause SLE?</a:t>
            </a:r>
          </a:p>
          <a:p>
            <a:pPr marL="0" indent="0">
              <a:buNone/>
            </a:pPr>
            <a:r>
              <a:rPr lang="en-US" dirty="0"/>
              <a:t>13)  Any 2 features of acute flare?</a:t>
            </a:r>
          </a:p>
        </p:txBody>
      </p:sp>
    </p:spTree>
    <p:extLst>
      <p:ext uri="{BB962C8B-B14F-4D97-AF65-F5344CB8AC3E}">
        <p14:creationId xmlns:p14="http://schemas.microsoft.com/office/powerpoint/2010/main" val="4168128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</a:t>
            </a:r>
            <a:r>
              <a:rPr lang="en-US" sz="4000" b="1" i="1" dirty="0"/>
              <a:t>SLE  FINISHED</a:t>
            </a:r>
          </a:p>
        </p:txBody>
      </p:sp>
    </p:spTree>
    <p:extLst>
      <p:ext uri="{BB962C8B-B14F-4D97-AF65-F5344CB8AC3E}">
        <p14:creationId xmlns:p14="http://schemas.microsoft.com/office/powerpoint/2010/main" val="3271014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CASE 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A 35 year old lady presents with pain and swelling in the right lower leg since 2 days.</a:t>
            </a:r>
          </a:p>
          <a:p>
            <a:pPr>
              <a:buFont typeface="Arial" charset="0"/>
              <a:buChar char="•"/>
            </a:pPr>
            <a:r>
              <a:rPr lang="en-US" dirty="0"/>
              <a:t>Past history of recurrent abortions</a:t>
            </a:r>
          </a:p>
          <a:p>
            <a:pPr>
              <a:buFont typeface="Arial" charset="0"/>
              <a:buChar char="•"/>
            </a:pPr>
            <a:r>
              <a:rPr lang="en-US" dirty="0"/>
              <a:t>Had a stroke 2 years ago</a:t>
            </a:r>
          </a:p>
          <a:p>
            <a:pPr>
              <a:buFont typeface="Arial" charset="0"/>
              <a:buChar char="•"/>
            </a:pPr>
            <a:r>
              <a:rPr lang="en-US" dirty="0"/>
              <a:t>Also had popliteal artery thrombosis few years ago</a:t>
            </a:r>
          </a:p>
        </p:txBody>
      </p:sp>
    </p:spTree>
    <p:extLst>
      <p:ext uri="{BB962C8B-B14F-4D97-AF65-F5344CB8AC3E}">
        <p14:creationId xmlns:p14="http://schemas.microsoft.com/office/powerpoint/2010/main" val="65885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To know the epidemiology of SLE</a:t>
            </a:r>
          </a:p>
          <a:p>
            <a:r>
              <a:rPr lang="en-US" dirty="0"/>
              <a:t>To </a:t>
            </a:r>
            <a:r>
              <a:rPr lang="en-US" dirty="0" err="1"/>
              <a:t>recognise</a:t>
            </a:r>
            <a:r>
              <a:rPr lang="en-US" dirty="0"/>
              <a:t> the clinical presentation of SLE</a:t>
            </a:r>
          </a:p>
          <a:p>
            <a:r>
              <a:rPr lang="en-US" dirty="0"/>
              <a:t>Know the diagnostic investigations</a:t>
            </a:r>
          </a:p>
          <a:p>
            <a:r>
              <a:rPr lang="en-US" dirty="0"/>
              <a:t>Should know the effect of SLE on pregnancy and how to counsel the patient</a:t>
            </a:r>
          </a:p>
          <a:p>
            <a:r>
              <a:rPr lang="en-US" dirty="0"/>
              <a:t>Know APA syndrome, its presentation and associations</a:t>
            </a:r>
          </a:p>
        </p:txBody>
      </p:sp>
    </p:spTree>
    <p:extLst>
      <p:ext uri="{BB962C8B-B14F-4D97-AF65-F5344CB8AC3E}">
        <p14:creationId xmlns:p14="http://schemas.microsoft.com/office/powerpoint/2010/main" val="448318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ANTI PHOSPHOLIPID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Some patients with SLE have a condition called </a:t>
            </a:r>
            <a:r>
              <a:rPr lang="en-US" b="1" dirty="0"/>
              <a:t>Antiphospholipid antibody syndrome </a:t>
            </a:r>
            <a:r>
              <a:rPr lang="en-US" dirty="0"/>
              <a:t>( APA syndrome, APLS)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Definition of APA syndrome: </a:t>
            </a:r>
          </a:p>
          <a:p>
            <a:pPr marL="514350" indent="-514350">
              <a:buAutoNum type="alphaLcParenR"/>
            </a:pPr>
            <a:r>
              <a:rPr lang="en-US" dirty="0"/>
              <a:t>It is an autoimmune condition where there are some abnormal antibodies in the blood, which cause thrombosis in blood vessels.</a:t>
            </a:r>
          </a:p>
          <a:p>
            <a:pPr marL="514350" indent="-514350">
              <a:buAutoNum type="alphaLcParenR"/>
            </a:pPr>
            <a:r>
              <a:rPr lang="en-US" dirty="0"/>
              <a:t>Thrombosis can occur anywhere in the body (arteries or veins) </a:t>
            </a:r>
          </a:p>
        </p:txBody>
      </p:sp>
    </p:spTree>
    <p:extLst>
      <p:ext uri="{BB962C8B-B14F-4D97-AF65-F5344CB8AC3E}">
        <p14:creationId xmlns:p14="http://schemas.microsoft.com/office/powerpoint/2010/main" val="2760523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b="1" u="sng" dirty="0"/>
              <a:t>TYPES OF  APA  SYNDROME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1)</a:t>
            </a:r>
            <a:r>
              <a:rPr lang="en-US" b="1" dirty="0"/>
              <a:t> Primary</a:t>
            </a:r>
            <a:r>
              <a:rPr lang="en-US" dirty="0"/>
              <a:t>: no known cause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2) </a:t>
            </a:r>
            <a:r>
              <a:rPr lang="en-US" b="1" dirty="0"/>
              <a:t>Secondary APA</a:t>
            </a:r>
            <a:r>
              <a:rPr lang="en-US" dirty="0"/>
              <a:t>:  Secondary to some other </a:t>
            </a:r>
          </a:p>
          <a:p>
            <a:pPr marL="0" indent="0">
              <a:buNone/>
            </a:pPr>
            <a:r>
              <a:rPr lang="en-US" dirty="0"/>
              <a:t>                                     disease </a:t>
            </a:r>
            <a:r>
              <a:rPr lang="en-US" dirty="0" err="1"/>
              <a:t>eg</a:t>
            </a:r>
            <a:r>
              <a:rPr lang="en-US" dirty="0"/>
              <a:t> SLE</a:t>
            </a:r>
          </a:p>
        </p:txBody>
      </p:sp>
    </p:spTree>
    <p:extLst>
      <p:ext uri="{BB962C8B-B14F-4D97-AF65-F5344CB8AC3E}">
        <p14:creationId xmlns:p14="http://schemas.microsoft.com/office/powerpoint/2010/main" val="1529378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u="sng" dirty="0"/>
              <a:t>Signs &amp; symptoms: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a) </a:t>
            </a:r>
            <a:r>
              <a:rPr lang="en-US" dirty="0"/>
              <a:t>Venous thrombosis (</a:t>
            </a:r>
            <a:r>
              <a:rPr lang="en-US" dirty="0" err="1"/>
              <a:t>eg</a:t>
            </a:r>
            <a:r>
              <a:rPr lang="en-US" dirty="0"/>
              <a:t> DVT in the legs)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b) </a:t>
            </a:r>
            <a:r>
              <a:rPr lang="en-US" dirty="0"/>
              <a:t>Arterial thrombosis </a:t>
            </a:r>
            <a:r>
              <a:rPr lang="en-US" dirty="0" err="1"/>
              <a:t>eg</a:t>
            </a:r>
            <a:r>
              <a:rPr lang="en-US" dirty="0"/>
              <a:t> stroke, MI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c) </a:t>
            </a:r>
            <a:r>
              <a:rPr lang="en-US" dirty="0"/>
              <a:t>Pregnancy complications: recurrent miscarriage, still birth, intrauterine fetal death</a:t>
            </a:r>
          </a:p>
          <a:p>
            <a:pPr marL="0" indent="0">
              <a:buNone/>
            </a:pPr>
            <a:r>
              <a:rPr lang="en-US" dirty="0"/>
              <a:t> ( females with recurrent abortions should always be screened for APA)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d) </a:t>
            </a:r>
            <a:r>
              <a:rPr lang="en-US" dirty="0"/>
              <a:t>Skin discoloration called “</a:t>
            </a:r>
            <a:r>
              <a:rPr lang="en-US" b="1" dirty="0"/>
              <a:t>livedo reticularis</a:t>
            </a:r>
            <a:r>
              <a:rPr lang="en-US" dirty="0"/>
              <a:t>”: this is a net like appearance of the skin</a:t>
            </a:r>
          </a:p>
        </p:txBody>
      </p:sp>
    </p:spTree>
    <p:extLst>
      <p:ext uri="{BB962C8B-B14F-4D97-AF65-F5344CB8AC3E}">
        <p14:creationId xmlns:p14="http://schemas.microsoft.com/office/powerpoint/2010/main" val="6001522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Livedo reticulitis</a:t>
            </a:r>
          </a:p>
        </p:txBody>
      </p:sp>
      <p:pic>
        <p:nvPicPr>
          <p:cNvPr id="1026" name="Picture 2" descr="C:\Users\wfarooqi\Desktop\gr1_lr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638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65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WHEN TO SUSPECT APA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1)  </a:t>
            </a:r>
            <a:r>
              <a:rPr lang="en-US" b="1" dirty="0"/>
              <a:t>Arterial</a:t>
            </a:r>
            <a:r>
              <a:rPr lang="en-US" dirty="0"/>
              <a:t> thrombosis</a:t>
            </a:r>
          </a:p>
          <a:p>
            <a:pPr marL="514350" indent="-514350">
              <a:buAutoNum type="arabicParenR"/>
            </a:pPr>
            <a:r>
              <a:rPr lang="en-US" dirty="0"/>
              <a:t>Recurrent DVT </a:t>
            </a:r>
          </a:p>
          <a:p>
            <a:pPr marL="514350" indent="-514350">
              <a:buAutoNum type="arabicParenR"/>
            </a:pPr>
            <a:r>
              <a:rPr lang="en-US" dirty="0"/>
              <a:t>Thrombosis in unusual sites </a:t>
            </a:r>
            <a:r>
              <a:rPr lang="en-US" dirty="0" err="1"/>
              <a:t>eg</a:t>
            </a:r>
            <a:r>
              <a:rPr lang="en-US" dirty="0"/>
              <a:t>. : portal vein, hepatic veins, intracranial veins</a:t>
            </a:r>
          </a:p>
          <a:p>
            <a:pPr marL="514350" indent="-514350">
              <a:buAutoNum type="arabicParenR"/>
            </a:pPr>
            <a:r>
              <a:rPr lang="en-US" dirty="0"/>
              <a:t>Female with recurrent abortions, intrauterine fetal death</a:t>
            </a:r>
          </a:p>
        </p:txBody>
      </p:sp>
    </p:spTree>
    <p:extLst>
      <p:ext uri="{BB962C8B-B14F-4D97-AF65-F5344CB8AC3E}">
        <p14:creationId xmlns:p14="http://schemas.microsoft.com/office/powerpoint/2010/main" val="1198726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Blood tests:</a:t>
            </a:r>
          </a:p>
          <a:p>
            <a:pPr marL="514350" indent="-514350">
              <a:buAutoNum type="arabicParenR"/>
            </a:pPr>
            <a:r>
              <a:rPr lang="en-US" dirty="0" err="1"/>
              <a:t>Antiphopspholipid</a:t>
            </a:r>
            <a:r>
              <a:rPr lang="en-US" dirty="0"/>
              <a:t> antibodies (3 types)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r>
              <a:rPr lang="en-US" dirty="0"/>
              <a:t>  lupus anti-        </a:t>
            </a:r>
            <a:r>
              <a:rPr lang="en-US" dirty="0" err="1"/>
              <a:t>anticardio</a:t>
            </a:r>
            <a:r>
              <a:rPr lang="en-US" dirty="0"/>
              <a:t>-           antibody to</a:t>
            </a:r>
          </a:p>
          <a:p>
            <a:pPr marL="0" indent="0">
              <a:buNone/>
            </a:pPr>
            <a:r>
              <a:rPr lang="en-US" dirty="0"/>
              <a:t>  coagulant        -</a:t>
            </a:r>
            <a:r>
              <a:rPr lang="en-US" dirty="0" err="1"/>
              <a:t>lipin</a:t>
            </a:r>
            <a:r>
              <a:rPr lang="en-US" dirty="0"/>
              <a:t> antibody    </a:t>
            </a:r>
            <a:r>
              <a:rPr lang="el-GR" dirty="0"/>
              <a:t>β</a:t>
            </a:r>
            <a:r>
              <a:rPr lang="en-US" dirty="0"/>
              <a:t>2 glycoprotein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2) Thrombocytopenia</a:t>
            </a:r>
          </a:p>
          <a:p>
            <a:pPr marL="0" indent="0">
              <a:buNone/>
            </a:pPr>
            <a:r>
              <a:rPr lang="en-US" dirty="0"/>
              <a:t>3) High PTT ( ? Very strange, right?)</a:t>
            </a:r>
          </a:p>
        </p:txBody>
      </p:sp>
      <p:sp>
        <p:nvSpPr>
          <p:cNvPr id="4" name="Down Arrow 3"/>
          <p:cNvSpPr/>
          <p:nvPr/>
        </p:nvSpPr>
        <p:spPr>
          <a:xfrm>
            <a:off x="1295400" y="2650998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733800" y="2650998"/>
            <a:ext cx="228600" cy="625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9420191">
            <a:off x="5982933" y="2576140"/>
            <a:ext cx="232794" cy="701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09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b="1" u="sng" dirty="0"/>
              <a:t>HOW  TO DIAGNOSE</a:t>
            </a:r>
          </a:p>
          <a:p>
            <a:pPr marL="514350" indent="-514350">
              <a:buAutoNum type="arabicParenR"/>
            </a:pPr>
            <a:r>
              <a:rPr lang="en-US" dirty="0"/>
              <a:t>Signs and symptoms(arterial or venous </a:t>
            </a:r>
            <a:r>
              <a:rPr lang="en-US" dirty="0" err="1"/>
              <a:t>throm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-</a:t>
            </a:r>
            <a:r>
              <a:rPr lang="en-US" dirty="0" err="1"/>
              <a:t>bosis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PLUS</a:t>
            </a:r>
          </a:p>
          <a:p>
            <a:pPr marL="0" indent="0">
              <a:buNone/>
            </a:pPr>
            <a:r>
              <a:rPr lang="en-US" dirty="0"/>
              <a:t>2) Positive antibodies ( do twice, 12 weeks </a:t>
            </a:r>
          </a:p>
          <a:p>
            <a:pPr marL="0" indent="0">
              <a:buNone/>
            </a:pPr>
            <a:r>
              <a:rPr lang="en-US" dirty="0"/>
              <a:t>     apart)</a:t>
            </a:r>
          </a:p>
          <a:p>
            <a:pPr marL="0" indent="0">
              <a:buNone/>
            </a:pPr>
            <a:r>
              <a:rPr lang="en-US" dirty="0"/>
              <a:t> Diagnosis requires both 1 &amp; 2</a:t>
            </a:r>
          </a:p>
          <a:p>
            <a:pPr marL="0" indent="0">
              <a:buNone/>
            </a:pPr>
            <a:r>
              <a:rPr lang="en-US" dirty="0"/>
              <a:t>Either all 3 or just one or two antibodies may be present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9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If antibodies are present but no history of thrombosis, it is not APA syndrome</a:t>
            </a:r>
          </a:p>
        </p:txBody>
      </p:sp>
    </p:spTree>
    <p:extLst>
      <p:ext uri="{BB962C8B-B14F-4D97-AF65-F5344CB8AC3E}">
        <p14:creationId xmlns:p14="http://schemas.microsoft.com/office/powerpoint/2010/main" val="2019994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u="sng" dirty="0"/>
              <a:t>For acute thrombosis: </a:t>
            </a:r>
            <a:r>
              <a:rPr lang="en-US" dirty="0"/>
              <a:t>Heparin (</a:t>
            </a:r>
            <a:r>
              <a:rPr lang="en-US" dirty="0" err="1"/>
              <a:t>i.v.</a:t>
            </a:r>
            <a:r>
              <a:rPr lang="en-US" dirty="0"/>
              <a:t> or LMWH)</a:t>
            </a:r>
          </a:p>
          <a:p>
            <a:pPr marL="0" indent="0">
              <a:buNone/>
            </a:pPr>
            <a:r>
              <a:rPr lang="en-US" dirty="0"/>
              <a:t>                                      </a:t>
            </a:r>
            <a:r>
              <a:rPr lang="en-US" b="1" i="1" dirty="0"/>
              <a:t>then</a:t>
            </a:r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u="sng" dirty="0"/>
              <a:t>For long term secondary prophylaxis:</a:t>
            </a:r>
          </a:p>
          <a:p>
            <a:pPr marL="0" indent="0">
              <a:buNone/>
            </a:pPr>
            <a:r>
              <a:rPr lang="en-US" dirty="0"/>
              <a:t>               * Oral anticoagulants( warfarin, apixaban) </a:t>
            </a:r>
          </a:p>
          <a:p>
            <a:pPr marL="0" indent="0">
              <a:buNone/>
            </a:pPr>
            <a:r>
              <a:rPr lang="en-US" dirty="0"/>
              <a:t>               * LMWH (second choice)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8961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VERY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If a lady with APA syndrome, who was taking warfarin, now becomes pregnant             stop warfarin &amp; give LMWH.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Warfarin is contraindicated in pregnancy</a:t>
            </a:r>
          </a:p>
          <a:p>
            <a:pPr marL="0" indent="0">
              <a:buNone/>
            </a:pPr>
            <a:r>
              <a:rPr lang="en-US" dirty="0" err="1"/>
              <a:t>Apixaban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are category C drugs ( possible teratogenic but may be used if strongly needed)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248400" y="2850642"/>
            <a:ext cx="685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2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Definition of autoimmune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Autoimmune diseases are conditions in which antibodies are formed against the person’s own body tissues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some diseases, ab. are formed against one organ only ( DM type1, Grave’s disease) while in others, ab. are formed against many tissues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RAPID FIRE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dirty="0"/>
              <a:t>How many types of APA syndrome?</a:t>
            </a:r>
          </a:p>
          <a:p>
            <a:pPr marL="514350" indent="-514350">
              <a:buAutoNum type="arabicParenR"/>
            </a:pPr>
            <a:r>
              <a:rPr lang="en-US" dirty="0"/>
              <a:t>What happens in APA?</a:t>
            </a:r>
          </a:p>
          <a:p>
            <a:pPr marL="514350" indent="-514350">
              <a:buAutoNum type="arabicParenR"/>
            </a:pPr>
            <a:r>
              <a:rPr lang="en-US" dirty="0"/>
              <a:t>Name the 3 antibodies?</a:t>
            </a:r>
          </a:p>
          <a:p>
            <a:pPr marL="514350" indent="-514350">
              <a:buAutoNum type="arabicParenR"/>
            </a:pPr>
            <a:r>
              <a:rPr lang="en-US" dirty="0"/>
              <a:t>How to diagnose APA syndrome?</a:t>
            </a:r>
          </a:p>
          <a:p>
            <a:pPr marL="514350" indent="-514350">
              <a:buAutoNum type="arabicParenR"/>
            </a:pPr>
            <a:r>
              <a:rPr lang="en-US" dirty="0"/>
              <a:t>What happens to the PTT?</a:t>
            </a:r>
          </a:p>
          <a:p>
            <a:pPr marL="514350" indent="-514350">
              <a:buAutoNum type="arabicParenR"/>
            </a:pPr>
            <a:r>
              <a:rPr lang="en-US" dirty="0"/>
              <a:t>What skin lesion is seen?</a:t>
            </a:r>
          </a:p>
          <a:p>
            <a:pPr marL="514350" indent="-514350">
              <a:buAutoNum type="arabicParenR"/>
            </a:pPr>
            <a:r>
              <a:rPr lang="en-US" dirty="0"/>
              <a:t>Name some unusual sites of thrombosis?</a:t>
            </a:r>
          </a:p>
          <a:p>
            <a:pPr marL="514350" indent="-514350">
              <a:buAutoNum type="arabicParenR"/>
            </a:pPr>
            <a:r>
              <a:rPr lang="en-US" dirty="0"/>
              <a:t>Treatment of APA syndrome?</a:t>
            </a:r>
          </a:p>
        </p:txBody>
      </p:sp>
    </p:spTree>
    <p:extLst>
      <p:ext uri="{BB962C8B-B14F-4D97-AF65-F5344CB8AC3E}">
        <p14:creationId xmlns:p14="http://schemas.microsoft.com/office/powerpoint/2010/main" val="110088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DEFINITION OF SLE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SLE is an autoimmune disease in which antibodies are formed against </a:t>
            </a:r>
            <a:r>
              <a:rPr lang="en-US" b="1" i="1" dirty="0"/>
              <a:t>many</a:t>
            </a:r>
            <a:r>
              <a:rPr lang="en-US" dirty="0"/>
              <a:t> tissues of the body ( multisystem disease). These antibodies cause damage and inflammation in the tissues.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R"/>
            </a:pPr>
            <a:r>
              <a:rPr lang="en-US" dirty="0" err="1"/>
              <a:t>Geographics</a:t>
            </a:r>
            <a:r>
              <a:rPr lang="en-US" dirty="0"/>
              <a:t> : Occurs worldwide</a:t>
            </a:r>
          </a:p>
          <a:p>
            <a:pPr marL="514350" indent="-514350">
              <a:buAutoNum type="arabicParenR"/>
            </a:pPr>
            <a:r>
              <a:rPr lang="en-US" b="1" dirty="0"/>
              <a:t>Gender</a:t>
            </a:r>
            <a:r>
              <a:rPr lang="en-US" dirty="0"/>
              <a:t> : F:M ratio is 9:1 ( usually young </a:t>
            </a:r>
          </a:p>
          <a:p>
            <a:pPr marL="0" indent="0">
              <a:buNone/>
            </a:pPr>
            <a:r>
              <a:rPr lang="en-US" dirty="0"/>
              <a:t>      women, aged 20 to 40).</a:t>
            </a:r>
          </a:p>
          <a:p>
            <a:pPr marL="514350" indent="-514350">
              <a:buAutoNum type="arabicParenR"/>
            </a:pPr>
            <a:r>
              <a:rPr lang="en-US" dirty="0"/>
              <a:t>Race   : More in black Americans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/>
              <a:t>    Like most autoimmune diseases, cause is unknown but some associations are observed:</a:t>
            </a:r>
          </a:p>
          <a:p>
            <a:r>
              <a:rPr lang="en-US" dirty="0"/>
              <a:t>If one twin is affected, more chances in the other ( ? Genetic role)</a:t>
            </a:r>
          </a:p>
          <a:p>
            <a:r>
              <a:rPr lang="en-US" dirty="0"/>
              <a:t>More chances in 1</a:t>
            </a:r>
            <a:r>
              <a:rPr lang="en-US" baseline="30000" dirty="0"/>
              <a:t>st</a:t>
            </a:r>
            <a:r>
              <a:rPr lang="en-US" dirty="0"/>
              <a:t> degree relatives</a:t>
            </a:r>
          </a:p>
          <a:p>
            <a:r>
              <a:rPr lang="en-US" dirty="0"/>
              <a:t>More chances in premenopausal women ( ? </a:t>
            </a:r>
          </a:p>
          <a:p>
            <a:pPr marL="0" indent="0">
              <a:buNone/>
            </a:pPr>
            <a:r>
              <a:rPr lang="en-US" dirty="0"/>
              <a:t>     may be hormonal cause) </a:t>
            </a:r>
          </a:p>
          <a:p>
            <a:r>
              <a:rPr lang="en-US" b="1" dirty="0"/>
              <a:t>Some drugs can cause SLE like picture</a:t>
            </a:r>
          </a:p>
          <a:p>
            <a:pPr>
              <a:buNone/>
            </a:pPr>
            <a:r>
              <a:rPr lang="en-US" dirty="0"/>
              <a:t>         * INH  * </a:t>
            </a:r>
            <a:r>
              <a:rPr lang="en-US" dirty="0" err="1"/>
              <a:t>Hydralazine</a:t>
            </a:r>
            <a:r>
              <a:rPr lang="en-US" dirty="0"/>
              <a:t>  * </a:t>
            </a:r>
            <a:r>
              <a:rPr lang="en-US" dirty="0" err="1"/>
              <a:t>Penicillamine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S/S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S/S of SLE are “very” varied &amp; may be mild to severe. SLE can affect any organ</a:t>
            </a:r>
          </a:p>
          <a:p>
            <a:pPr>
              <a:buNone/>
            </a:pPr>
            <a:r>
              <a:rPr lang="en-US" dirty="0"/>
              <a:t>  </a:t>
            </a:r>
          </a:p>
          <a:p>
            <a:pPr>
              <a:buNone/>
            </a:pPr>
            <a:r>
              <a:rPr lang="en-US" dirty="0"/>
              <a:t>  BUT REMEMBER 3 MOST COMMON FEATURES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  </a:t>
            </a:r>
            <a:r>
              <a:rPr lang="en-US" b="1" dirty="0"/>
              <a:t>Fatigue </a:t>
            </a:r>
            <a:r>
              <a:rPr lang="en-US" dirty="0"/>
              <a:t>      </a:t>
            </a:r>
            <a:r>
              <a:rPr lang="en-US" b="1" dirty="0"/>
              <a:t>Muscle &amp; joint pain      Fever</a:t>
            </a:r>
          </a:p>
          <a:p>
            <a:pPr>
              <a:buNone/>
            </a:pPr>
            <a:r>
              <a:rPr lang="en-US" dirty="0"/>
              <a:t> &amp; </a:t>
            </a:r>
            <a:r>
              <a:rPr lang="en-US" b="1" dirty="0"/>
              <a:t>malaise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371600" y="39624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734594" y="41140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6184593" y="3685464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4528814</TotalTime>
  <Words>2004</Words>
  <Application>Microsoft Office PowerPoint</Application>
  <PresentationFormat>On-screen Show (4:3)</PresentationFormat>
  <Paragraphs>290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Presentation</vt:lpstr>
      <vt:lpstr>PowerPoint Presentation</vt:lpstr>
      <vt:lpstr>SYSTEMIC LUPUS ERYTHEMATOSUS (SLE)</vt:lpstr>
      <vt:lpstr>OBJECTIVES</vt:lpstr>
      <vt:lpstr>Definition of autoimmune disease</vt:lpstr>
      <vt:lpstr>DEFINITION OF SLE</vt:lpstr>
      <vt:lpstr>EPIDEMIOLOGY</vt:lpstr>
      <vt:lpstr>ETIOLOGY</vt:lpstr>
      <vt:lpstr>S/S</vt:lpstr>
      <vt:lpstr>PowerPoint Presentation</vt:lpstr>
      <vt:lpstr>PowerPoint Presentation</vt:lpstr>
      <vt:lpstr>PowerPoint Presentation</vt:lpstr>
      <vt:lpstr>SKIN RASH IN SLE</vt:lpstr>
      <vt:lpstr>PowerPoint Presentation</vt:lpstr>
      <vt:lpstr>PowerPoint Presentation</vt:lpstr>
      <vt:lpstr>Skin features (contd.)</vt:lpstr>
      <vt:lpstr>PowerPoint Presentation</vt:lpstr>
      <vt:lpstr>PowerPoint Presentation</vt:lpstr>
      <vt:lpstr>PowerPoint Presentation</vt:lpstr>
      <vt:lpstr>Lupus Nephritis (contd.)</vt:lpstr>
      <vt:lpstr>PowerPoint Presentation</vt:lpstr>
      <vt:lpstr>INVESTIGATIONS</vt:lpstr>
      <vt:lpstr>Investigations (contd.)</vt:lpstr>
      <vt:lpstr>PowerPoint Presentation</vt:lpstr>
      <vt:lpstr>WHEN TO SUSPECT SLE</vt:lpstr>
      <vt:lpstr>Points about drug induced Lupus</vt:lpstr>
      <vt:lpstr>DIAGNOSTIC CRITERIA</vt:lpstr>
      <vt:lpstr>TREATMENT </vt:lpstr>
      <vt:lpstr>PowerPoint Presentation</vt:lpstr>
      <vt:lpstr>TREATMENT</vt:lpstr>
      <vt:lpstr>Treatment of Nephritis</vt:lpstr>
      <vt:lpstr>PowerPoint Presentation</vt:lpstr>
      <vt:lpstr>COURSE OF SLE</vt:lpstr>
      <vt:lpstr>PROGNOSIS</vt:lpstr>
      <vt:lpstr>PREGNANCY &amp; SLE</vt:lpstr>
      <vt:lpstr>RAPID  FIRE QUESTIONS</vt:lpstr>
      <vt:lpstr>PowerPoint Presentation</vt:lpstr>
      <vt:lpstr>PowerPoint Presentation</vt:lpstr>
      <vt:lpstr>CASE  1</vt:lpstr>
      <vt:lpstr>ANTI PHOSPHOLIPID SYNDROME</vt:lpstr>
      <vt:lpstr>PowerPoint Presentation</vt:lpstr>
      <vt:lpstr>PowerPoint Presentation</vt:lpstr>
      <vt:lpstr>Livedo reticulitis</vt:lpstr>
      <vt:lpstr>WHEN TO SUSPECT APA syndrome</vt:lpstr>
      <vt:lpstr>PowerPoint Presentation</vt:lpstr>
      <vt:lpstr>PowerPoint Presentation</vt:lpstr>
      <vt:lpstr>PowerPoint Presentation</vt:lpstr>
      <vt:lpstr>TREATMENT</vt:lpstr>
      <vt:lpstr>VERY IMPORTANT</vt:lpstr>
      <vt:lpstr>RAPID FIRE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LUPUS ERYTHEMATOSIS (SLE)</dc:title>
  <dc:creator>DELL</dc:creator>
  <cp:lastModifiedBy>Waqar Al</cp:lastModifiedBy>
  <cp:revision>152</cp:revision>
  <dcterms:created xsi:type="dcterms:W3CDTF">2006-08-16T00:00:00Z</dcterms:created>
  <dcterms:modified xsi:type="dcterms:W3CDTF">2024-08-17T15:16:59Z</dcterms:modified>
</cp:coreProperties>
</file>