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4119A-4048-FAE6-5E04-5EEC07E46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22B99-9CB7-F89F-2452-F889319E0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EE7E-EDBC-5FE1-967C-C1DDE45B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8627F-8DBA-9000-C3F2-7100E16F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CB91D-098E-6938-08A5-FB0209EF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9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7368-9359-54C1-6678-6716B6D8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44AA4-FECF-6BBD-EA15-F60E6951F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F265D-8DF6-1DE9-D827-46A292AC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C5485-F28C-145C-ED2C-EFCA4A8C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72012-B821-26C4-405D-5F941FCE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679DE-4484-3592-8449-905FC6938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87DF4A-D20C-5086-5411-9AF68C029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070F-43F4-AD5F-F9A2-88B195DD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1502-7BD7-B66F-6376-BDBFACFA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CD4E5-D23A-7C69-6B43-638D1485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72D03-1F0A-B5B3-3C67-AC2FE9066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9D83F-D7DF-6C72-C8EC-AEEBAE85C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D77B7-036F-F9DA-4254-D043679F1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8662F-FC96-C646-6A91-823F9DDF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2E8FE-DEDC-43CE-847D-6CB1882A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FDB67-5954-B9F7-B79A-F121E3D8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9933-30DD-9873-E3D4-19E092183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A5317-F9D3-7415-1F42-605606A2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B509D-D7C4-6DC0-A339-967D5B24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92928-E062-30B5-1CBF-5BEC8D49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2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39F7C-ECA6-9202-D4E5-D22E8F1D0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A56F0-7820-E563-AF57-B17F58163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51576-0A82-C39E-1FFF-3DEB2A34A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3BFC0-3594-5FC2-483E-E8EE04E4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ED2E0-F501-0899-AB97-45548BE2B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BAA89-84A6-9251-D359-985701C3A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B5CC6-8941-B3ED-4CD4-FAC4201B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F0FEE-59AB-EECD-F527-E5004631A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410C0-85B5-957D-6A6F-91F30F265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7F797A-93F9-776B-1030-AD15C65A2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A020D-8B07-C1D3-7F3C-D318A58CE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998B08-2162-72EF-FDBD-CBAF7B11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2AF24-8FF0-C738-A3C9-FA97AD67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FEFA6-7E5D-8AA7-3063-ABD59A73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83B7-9E2F-4E5F-5E69-EA49C29B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D0DFA-8C94-C401-3872-3DBE09C80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48CE3-A180-B119-21D8-EF299602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14C67-BE9C-D3F4-394E-1CFBA2BFA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4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BE2AC-4A40-5FBB-2552-78E5AC25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734F8-3300-D8BF-D9FC-F894AB29C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0D967-7C3A-4026-C509-C2A7167EF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0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B872A-5B39-CD46-AE54-7462BF7A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8121-1F8A-F975-B64A-61A09BFF6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CA903-63F3-8FA8-B7D8-1A682BDE9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CBB09-5947-FB45-F7E5-407EE9042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CA1CD-825A-8E34-198A-378CDA903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3F324-2E6B-0365-9146-0D757FA2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9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D39B-2BB5-DF55-0E41-98ECD94A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4ECA4-A8CB-0138-DFC3-EA0329F34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6A3B7-D9D7-85F2-951C-27CA7529D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CA048-6EE1-49B7-FC84-E2D283EF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2BA4E-AD2C-1F48-B2FE-50E9024A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17564-5C1F-AFD7-7F4E-92DED768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087FE4-C885-2E73-43A9-B2E4BDEC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0352C-9E0F-3DAC-1336-4CDACC0EB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E3B5-433F-94B1-00A3-0121ACC14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AEE3F7-1B52-461B-A2D1-F0CC410FAADB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5D3DB-8E5D-9668-37C9-F810CC396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B5DDC-45D8-5135-0C77-222E3BF28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C300E1-CA86-42E5-AC27-EDE7BD4F7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6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55630-2E56-0A19-CABA-F5074315D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TB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DA16F6-3F66-12D6-C70A-127411E9A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BY : Isra </a:t>
            </a:r>
          </a:p>
        </p:txBody>
      </p:sp>
    </p:spTree>
    <p:extLst>
      <p:ext uri="{BB962C8B-B14F-4D97-AF65-F5344CB8AC3E}">
        <p14:creationId xmlns:p14="http://schemas.microsoft.com/office/powerpoint/2010/main" val="335657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86A36-CD56-FA54-5BE7-F4375A76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Treatment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A7A42-9166-3EA5-0AEF-8815EBC2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523"/>
            <a:ext cx="10515600" cy="485944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Laten</a:t>
            </a:r>
            <a:r>
              <a:rPr lang="en-US" dirty="0"/>
              <a:t>t : Isoniazid + B6 for 9 months or Rifampicin for 4 months .</a:t>
            </a:r>
          </a:p>
          <a:p>
            <a:r>
              <a:rPr lang="en-US" b="1" dirty="0">
                <a:solidFill>
                  <a:srgbClr val="002060"/>
                </a:solidFill>
              </a:rPr>
              <a:t>Active TB</a:t>
            </a:r>
            <a:r>
              <a:rPr lang="en-US" dirty="0"/>
              <a:t>: Rifampicin , isoniazid /B6 , pyrazinamide, ethambutol or streptomycin for 2 months . Then Rifampicin + isoniazid /B6 for 4 months.</a:t>
            </a:r>
          </a:p>
          <a:p>
            <a:r>
              <a:rPr lang="en-US" dirty="0"/>
              <a:t>Must do DOT(Direct Observe Therapy)</a:t>
            </a:r>
          </a:p>
          <a:p>
            <a:r>
              <a:rPr lang="en-US" dirty="0"/>
              <a:t>Corticosteroids is given to TB patients in the following situations and only after starting anti-TB medications : </a:t>
            </a:r>
          </a:p>
          <a:p>
            <a:pPr marL="0" indent="0">
              <a:buNone/>
            </a:pPr>
            <a:r>
              <a:rPr lang="en-US" dirty="0"/>
              <a:t>1-Adrenal TB as replacement therapy </a:t>
            </a:r>
          </a:p>
          <a:p>
            <a:pPr marL="0" indent="0">
              <a:buNone/>
            </a:pPr>
            <a:r>
              <a:rPr lang="en-US" dirty="0"/>
              <a:t>2-TB meningitis to prevent adhesion and neurological deficit </a:t>
            </a:r>
          </a:p>
          <a:p>
            <a:pPr marL="0" indent="0">
              <a:buNone/>
            </a:pPr>
            <a:r>
              <a:rPr lang="en-US" dirty="0"/>
              <a:t>3-severe miliary TB </a:t>
            </a:r>
          </a:p>
          <a:p>
            <a:pPr marL="0" indent="0">
              <a:buNone/>
            </a:pPr>
            <a:r>
              <a:rPr lang="en-US" dirty="0"/>
              <a:t>4. TB pericarditis to prevent constrictive pericarditis </a:t>
            </a:r>
          </a:p>
        </p:txBody>
      </p:sp>
    </p:spTree>
    <p:extLst>
      <p:ext uri="{BB962C8B-B14F-4D97-AF65-F5344CB8AC3E}">
        <p14:creationId xmlns:p14="http://schemas.microsoft.com/office/powerpoint/2010/main" val="1407290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B1EF4-A795-AAFD-5499-E4AF8948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Adverse effects of Medication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9F9BC-08D2-3634-E1EE-3BC4509AB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5047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Rifampicin: 1-Dark red urine and tears 2-hepatic enzyme inducer</a:t>
            </a:r>
          </a:p>
          <a:p>
            <a:r>
              <a:rPr lang="en-US" dirty="0"/>
              <a:t>Isoniazid: 1-peripheral neuropathy. 2-hepatoxicity</a:t>
            </a:r>
          </a:p>
          <a:p>
            <a:r>
              <a:rPr lang="en-US" dirty="0"/>
              <a:t>Pyrazinamide: 1-Gouty attach 2-hepatoxicity</a:t>
            </a:r>
          </a:p>
          <a:p>
            <a:r>
              <a:rPr lang="en-US" dirty="0"/>
              <a:t>Ethambutol : optic neuritis (Ishihara chart to check )</a:t>
            </a:r>
          </a:p>
          <a:p>
            <a:r>
              <a:rPr lang="en-US" dirty="0"/>
              <a:t>Streptomycin: ototoxicity, nephrotoxicity.</a:t>
            </a:r>
          </a:p>
        </p:txBody>
      </p:sp>
    </p:spTree>
    <p:extLst>
      <p:ext uri="{BB962C8B-B14F-4D97-AF65-F5344CB8AC3E}">
        <p14:creationId xmlns:p14="http://schemas.microsoft.com/office/powerpoint/2010/main" val="362001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224A-B8FB-3AAC-D63E-71429118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B53E-73FE-104E-A3D5-3590C0BFD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GOOD LUCK </a:t>
            </a:r>
          </a:p>
        </p:txBody>
      </p:sp>
    </p:spTree>
    <p:extLst>
      <p:ext uri="{BB962C8B-B14F-4D97-AF65-F5344CB8AC3E}">
        <p14:creationId xmlns:p14="http://schemas.microsoft.com/office/powerpoint/2010/main" val="219561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9B15-89A9-1E78-3C7C-8F28DCBF0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Tuberculosis</a:t>
            </a:r>
            <a:br>
              <a:rPr lang="en-US" sz="4400" b="0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D17E5-3A62-409F-E939-4FF64D00C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194"/>
            <a:ext cx="10515600" cy="4898769"/>
          </a:xfrm>
        </p:spPr>
        <p:txBody>
          <a:bodyPr/>
          <a:lstStyle/>
          <a:p>
            <a:pPr marL="0" indent="0">
              <a:buNone/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First named “Tabes” will cause wasting and loss of weight .</a:t>
            </a:r>
          </a:p>
          <a:p>
            <a:pPr marL="0" indent="0">
              <a:buNone/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Then called “white plague “ due to the paleness of the patient.</a:t>
            </a:r>
          </a:p>
          <a:p>
            <a:pPr marL="0" indent="0">
              <a:buNone/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Lastly named “TB”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Caused by mycobacterium TB.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It is transmitted by inhalation.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Took the life of millions before the emergence of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antituberculous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medications.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5B752-AC7A-2A0C-F8BC-F03265EC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Pathophysiology</a:t>
            </a:r>
            <a:br>
              <a:rPr lang="en-US" sz="44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4987E-8954-DBB0-92B9-D702AFDEA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19"/>
            <a:ext cx="10515600" cy="5145856"/>
          </a:xfrm>
        </p:spPr>
        <p:txBody>
          <a:bodyPr>
            <a:normAutofit fontScale="92500" lnSpcReduction="10000"/>
          </a:bodyPr>
          <a:lstStyle/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Mycobacterium enters by inhalation and settles in the middle and lower lobe.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Macrophages ingest the mycobacterium (bacilli shape) tries to digest and destroy it but fails to do.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Mycobacterium inhibits the attachment of lysosomes which inhibits its intracellular degeneration.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Mycobacterium live inside the macrophages and starts multiplying.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Macrophages releases cytokines: lL1, lL6, TNF Alfa , which will  attract the T helper and T cytotoxic to help the infected MQ to get rid of intracellular pathogen.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 lymphocytes releases interferon gamma and fibrosis occurs around the granulomatous lesion, preventing the spread of infection.</a:t>
            </a:r>
          </a:p>
          <a:p>
            <a:r>
              <a:rPr lang="en-US" sz="2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This is called Ghon focus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7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47B41-0B8B-0FEE-35DF-1176F817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Pathophysiology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B65B8-A487-46C9-1649-F69AC4023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TB infections spreads to nearby hilar lymph nodes hilar lymphadenopathy occurs.</a:t>
            </a:r>
          </a:p>
          <a:p>
            <a:r>
              <a:rPr lang="en-US" dirty="0"/>
              <a:t>Granuloma + hilar lymphadenopathy gives </a:t>
            </a:r>
            <a:r>
              <a:rPr lang="en-US" dirty="0" err="1"/>
              <a:t>Ghon’s</a:t>
            </a:r>
            <a:r>
              <a:rPr lang="en-US" dirty="0"/>
              <a:t> complex. ( This is primary TB).</a:t>
            </a:r>
          </a:p>
        </p:txBody>
      </p:sp>
    </p:spTree>
    <p:extLst>
      <p:ext uri="{BB962C8B-B14F-4D97-AF65-F5344CB8AC3E}">
        <p14:creationId xmlns:p14="http://schemas.microsoft.com/office/powerpoint/2010/main" val="24264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5D16-6FF6-54D5-DDC1-10A814C7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Fate of primary TB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0ED08-0E2B-3430-2EB5-C2F94768E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/>
          <a:lstStyle/>
          <a:p>
            <a:r>
              <a:rPr lang="en-US" dirty="0"/>
              <a:t>90% undergo remission or latent TB (calcification and fibrosis occur which is called “Ranke complex”.</a:t>
            </a:r>
          </a:p>
          <a:p>
            <a:r>
              <a:rPr lang="en-US" dirty="0"/>
              <a:t>10% (immunosuppressed) : HIV , DM , organ transplant recipient the primary TB change to the progressive disease due to failure of containing the pathogen this is called primary progressive disease.</a:t>
            </a:r>
          </a:p>
          <a:p>
            <a:r>
              <a:rPr lang="en-US" dirty="0"/>
              <a:t>If the develop immunosuppression years later the latent TB can reactivate, and this is called secondary TB.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2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9179-5B30-E718-9E64-C734DA7E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Secondary and primary progressive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6DCA1-E0E2-6ADF-5526-D363B2C56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Bacteria goes to the upper lobe where there is more ventilation ,since the mycobacterium thrive on oxygen.</a:t>
            </a:r>
          </a:p>
          <a:p>
            <a:r>
              <a:rPr lang="en-US" dirty="0"/>
              <a:t>The mycobacterium divide in the upper lobe leading to damaged lung and formation of fibro-cavitation.</a:t>
            </a:r>
          </a:p>
        </p:txBody>
      </p:sp>
    </p:spTree>
    <p:extLst>
      <p:ext uri="{BB962C8B-B14F-4D97-AF65-F5344CB8AC3E}">
        <p14:creationId xmlns:p14="http://schemas.microsoft.com/office/powerpoint/2010/main" val="281120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1DA1-7814-99D2-F422-965E4422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Clinical manifestations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29809-51E7-3C3F-0DA7-3C01BF50C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4"/>
            <a:ext cx="10515600" cy="565846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General features include </a:t>
            </a:r>
            <a:r>
              <a:rPr lang="en-US" dirty="0"/>
              <a:t>fever, night sweat, loss of appetite Weight loss </a:t>
            </a:r>
          </a:p>
          <a:p>
            <a:r>
              <a:rPr lang="en-US" dirty="0">
                <a:solidFill>
                  <a:srgbClr val="002060"/>
                </a:solidFill>
              </a:rPr>
              <a:t>Pulmonary manifestations include </a:t>
            </a:r>
            <a:r>
              <a:rPr lang="en-US" dirty="0"/>
              <a:t>cough, hemoptysis, bronchopneumonia, and pleural effusion. </a:t>
            </a:r>
          </a:p>
          <a:p>
            <a:r>
              <a:rPr lang="en-US" dirty="0">
                <a:solidFill>
                  <a:srgbClr val="002060"/>
                </a:solidFill>
              </a:rPr>
              <a:t>Systemic manifestations include the following: </a:t>
            </a:r>
          </a:p>
          <a:p>
            <a:pPr marL="457200" lvl="1" indent="0">
              <a:buNone/>
            </a:pPr>
            <a:r>
              <a:rPr lang="en-US" sz="2800" dirty="0"/>
              <a:t>CNS: space occupying lesion and TB meningitis</a:t>
            </a:r>
          </a:p>
          <a:p>
            <a:pPr marL="457200" lvl="1" indent="0">
              <a:buNone/>
            </a:pPr>
            <a:r>
              <a:rPr lang="en-US" sz="2800" dirty="0"/>
              <a:t>Neck: enlarged cervical lymphadenopathy “scrofula”.</a:t>
            </a:r>
          </a:p>
          <a:p>
            <a:pPr marL="457200" lvl="1" indent="0">
              <a:buNone/>
            </a:pPr>
            <a:r>
              <a:rPr lang="en-US" sz="2800" dirty="0"/>
              <a:t>Liver: hepatitis</a:t>
            </a:r>
          </a:p>
          <a:p>
            <a:pPr marL="457200" lvl="1" indent="0">
              <a:buNone/>
            </a:pPr>
            <a:r>
              <a:rPr lang="en-US" sz="2800" dirty="0"/>
              <a:t>Adrenal: primary adrenal insufficiency </a:t>
            </a:r>
          </a:p>
          <a:p>
            <a:pPr marL="457200" lvl="1" indent="0">
              <a:buNone/>
            </a:pPr>
            <a:r>
              <a:rPr lang="en-US" sz="2800" dirty="0"/>
              <a:t>Peritoneum : TB peritonitis</a:t>
            </a:r>
          </a:p>
          <a:p>
            <a:pPr marL="457200" lvl="1" indent="0">
              <a:buNone/>
            </a:pPr>
            <a:r>
              <a:rPr lang="en-US" sz="2800" dirty="0"/>
              <a:t>Bone-vertebra : Potts disease of spine</a:t>
            </a:r>
          </a:p>
          <a:p>
            <a:pPr marL="457200" lvl="1" indent="0">
              <a:buNone/>
            </a:pPr>
            <a:r>
              <a:rPr lang="en-US" sz="2800" dirty="0"/>
              <a:t>Long bones : osteomyelitis</a:t>
            </a:r>
          </a:p>
          <a:p>
            <a:pPr marL="457200" lvl="1" indent="0">
              <a:buNone/>
            </a:pPr>
            <a:r>
              <a:rPr lang="en-US" sz="2800" dirty="0"/>
              <a:t>Kidney: pyelonephritis —-sterile pyuria (pus in urine).</a:t>
            </a:r>
          </a:p>
        </p:txBody>
      </p:sp>
    </p:spTree>
    <p:extLst>
      <p:ext uri="{BB962C8B-B14F-4D97-AF65-F5344CB8AC3E}">
        <p14:creationId xmlns:p14="http://schemas.microsoft.com/office/powerpoint/2010/main" val="161890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C78DE-2CCF-FDAF-7D7B-C5C98B1A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Clinical manifestations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64E56-CFB3-3092-338E-25074BF50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Cardio: constrictive pericarditis (egg -shell appearance in the chest X-ray )</a:t>
            </a:r>
          </a:p>
          <a:p>
            <a:r>
              <a:rPr lang="en-US" dirty="0"/>
              <a:t>Spreads to the rest of the lung by blood stream and lymphatics is called miliary TB.</a:t>
            </a:r>
          </a:p>
        </p:txBody>
      </p:sp>
    </p:spTree>
    <p:extLst>
      <p:ext uri="{BB962C8B-B14F-4D97-AF65-F5344CB8AC3E}">
        <p14:creationId xmlns:p14="http://schemas.microsoft.com/office/powerpoint/2010/main" val="243093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54E9-55CD-7407-55A2-F6F0A6DE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Investigation: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E3D7F-DA3D-F874-9D93-180BB27B6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1717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PPD test </a:t>
            </a:r>
            <a:r>
              <a:rPr lang="en-US" dirty="0"/>
              <a:t>( Mantoux, tuberculin sensitivity test ) can’t tell if latent or not: inject purified protein in the forearm intradermally then the results are seen after48-72 hours.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   A. 5 mm </a:t>
            </a:r>
            <a:r>
              <a:rPr lang="en-US" dirty="0"/>
              <a:t>(considered positive if the patient is immunosuppressed or in sarcoidosis)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   B. 10 mm </a:t>
            </a:r>
            <a:r>
              <a:rPr lang="en-US" dirty="0"/>
              <a:t>(only diagnostic if : 1-close contact 2-refuge 3-prisoner 4-healthcare worker 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  </a:t>
            </a:r>
            <a:r>
              <a:rPr lang="en-US" dirty="0">
                <a:solidFill>
                  <a:srgbClr val="7030A0"/>
                </a:solidFill>
              </a:rPr>
              <a:t>C.15 mm  </a:t>
            </a:r>
            <a:r>
              <a:rPr lang="en-US" dirty="0"/>
              <a:t>positive in  everyone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False positive: </a:t>
            </a:r>
            <a:r>
              <a:rPr lang="en-US" dirty="0"/>
              <a:t>BCG vaccine.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False negative : </a:t>
            </a:r>
            <a:r>
              <a:rPr lang="en-US" dirty="0"/>
              <a:t>HIV , sarcoidosis.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IFN gamma essay </a:t>
            </a:r>
            <a:r>
              <a:rPr lang="en-US" dirty="0"/>
              <a:t>to eliminate the false ( -) and (+)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Chest X-Ray </a:t>
            </a:r>
            <a:r>
              <a:rPr lang="en-US" dirty="0"/>
              <a:t>to differentiate between primary and secondary disease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Histopathology and sputum culture </a:t>
            </a:r>
            <a:r>
              <a:rPr lang="en-US" dirty="0"/>
              <a:t>gold standard investigation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55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687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Office Theme</vt:lpstr>
      <vt:lpstr>TB </vt:lpstr>
      <vt:lpstr>Tuberculosis </vt:lpstr>
      <vt:lpstr>Pathophysiology </vt:lpstr>
      <vt:lpstr>Pathophysiology</vt:lpstr>
      <vt:lpstr>Fate of primary TB</vt:lpstr>
      <vt:lpstr>Secondary and primary progressive </vt:lpstr>
      <vt:lpstr>Clinical manifestations </vt:lpstr>
      <vt:lpstr>Clinical manifestations</vt:lpstr>
      <vt:lpstr>Investigation: </vt:lpstr>
      <vt:lpstr>Treatment </vt:lpstr>
      <vt:lpstr>Adverse effects of Medication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israa omer</dc:creator>
  <cp:lastModifiedBy>israa omer</cp:lastModifiedBy>
  <cp:revision>3</cp:revision>
  <dcterms:created xsi:type="dcterms:W3CDTF">2024-08-24T09:33:41Z</dcterms:created>
  <dcterms:modified xsi:type="dcterms:W3CDTF">2024-08-24T10:44:31Z</dcterms:modified>
</cp:coreProperties>
</file>