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2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317" r:id="rId14"/>
    <p:sldId id="332" r:id="rId15"/>
    <p:sldId id="267" r:id="rId16"/>
    <p:sldId id="265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334" r:id="rId31"/>
    <p:sldId id="336" r:id="rId32"/>
    <p:sldId id="338" r:id="rId33"/>
    <p:sldId id="283" r:id="rId34"/>
    <p:sldId id="284" r:id="rId35"/>
    <p:sldId id="311" r:id="rId36"/>
    <p:sldId id="278" r:id="rId37"/>
    <p:sldId id="285" r:id="rId38"/>
    <p:sldId id="286" r:id="rId39"/>
    <p:sldId id="287" r:id="rId40"/>
    <p:sldId id="288" r:id="rId41"/>
    <p:sldId id="292" r:id="rId42"/>
    <p:sldId id="293" r:id="rId43"/>
    <p:sldId id="294" r:id="rId44"/>
    <p:sldId id="296" r:id="rId45"/>
    <p:sldId id="295" r:id="rId46"/>
    <p:sldId id="297" r:id="rId47"/>
    <p:sldId id="307" r:id="rId48"/>
    <p:sldId id="298" r:id="rId49"/>
    <p:sldId id="299" r:id="rId50"/>
    <p:sldId id="300" r:id="rId51"/>
    <p:sldId id="301" r:id="rId52"/>
    <p:sldId id="302" r:id="rId53"/>
    <p:sldId id="303" r:id="rId54"/>
    <p:sldId id="326" r:id="rId55"/>
    <p:sldId id="304" r:id="rId56"/>
    <p:sldId id="331" r:id="rId57"/>
    <p:sldId id="305" r:id="rId58"/>
    <p:sldId id="306" r:id="rId59"/>
    <p:sldId id="308" r:id="rId60"/>
    <p:sldId id="339" r:id="rId61"/>
    <p:sldId id="340" r:id="rId62"/>
    <p:sldId id="341" r:id="rId63"/>
    <p:sldId id="342" r:id="rId64"/>
    <p:sldId id="323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F463EC-AEF3-C54A-AE6E-521F74B829D5}" v="2" dt="2024-08-22T08:10:55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300"/>
    <p:restoredTop sz="94693"/>
  </p:normalViewPr>
  <p:slideViewPr>
    <p:cSldViewPr>
      <p:cViewPr varScale="1">
        <p:scale>
          <a:sx n="102" d="100"/>
          <a:sy n="102" d="100"/>
        </p:scale>
        <p:origin x="176" y="1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lk F" userId="0ce5ef93c6cc7083" providerId="LiveId" clId="{E1F463EC-AEF3-C54A-AE6E-521F74B829D5}"/>
    <pc:docChg chg="custSel modSld">
      <pc:chgData name="Dralk F" userId="0ce5ef93c6cc7083" providerId="LiveId" clId="{E1F463EC-AEF3-C54A-AE6E-521F74B829D5}" dt="2024-08-22T08:11:23.675" v="18" actId="478"/>
      <pc:docMkLst>
        <pc:docMk/>
      </pc:docMkLst>
      <pc:sldChg chg="modSp mod">
        <pc:chgData name="Dralk F" userId="0ce5ef93c6cc7083" providerId="LiveId" clId="{E1F463EC-AEF3-C54A-AE6E-521F74B829D5}" dt="2024-08-22T08:10:51.950" v="10" actId="14100"/>
        <pc:sldMkLst>
          <pc:docMk/>
          <pc:sldMk cId="2207693789" sldId="293"/>
        </pc:sldMkLst>
        <pc:picChg chg="mod">
          <ac:chgData name="Dralk F" userId="0ce5ef93c6cc7083" providerId="LiveId" clId="{E1F463EC-AEF3-C54A-AE6E-521F74B829D5}" dt="2024-08-22T08:10:51.950" v="10" actId="14100"/>
          <ac:picMkLst>
            <pc:docMk/>
            <pc:sldMk cId="2207693789" sldId="293"/>
            <ac:picMk id="8" creationId="{AFCB8A5E-FF84-9306-EFD6-6ED19B56E04C}"/>
          </ac:picMkLst>
        </pc:picChg>
      </pc:sldChg>
      <pc:sldChg chg="addSp delSp modSp mod">
        <pc:chgData name="Dralk F" userId="0ce5ef93c6cc7083" providerId="LiveId" clId="{E1F463EC-AEF3-C54A-AE6E-521F74B829D5}" dt="2024-08-22T08:11:23.675" v="18" actId="478"/>
        <pc:sldMkLst>
          <pc:docMk/>
          <pc:sldMk cId="1620856678" sldId="296"/>
        </pc:sldMkLst>
        <pc:picChg chg="add mod">
          <ac:chgData name="Dralk F" userId="0ce5ef93c6cc7083" providerId="LiveId" clId="{E1F463EC-AEF3-C54A-AE6E-521F74B829D5}" dt="2024-08-22T08:11:22.667" v="17" actId="1076"/>
          <ac:picMkLst>
            <pc:docMk/>
            <pc:sldMk cId="1620856678" sldId="296"/>
            <ac:picMk id="2" creationId="{E02BCBF1-A8DC-1054-541D-4CC0200A9CCA}"/>
          </ac:picMkLst>
        </pc:picChg>
        <pc:picChg chg="add del mod">
          <ac:chgData name="Dralk F" userId="0ce5ef93c6cc7083" providerId="LiveId" clId="{E1F463EC-AEF3-C54A-AE6E-521F74B829D5}" dt="2024-08-22T08:11:23.675" v="18" actId="478"/>
          <ac:picMkLst>
            <pc:docMk/>
            <pc:sldMk cId="1620856678" sldId="296"/>
            <ac:picMk id="3" creationId="{F4F46B8D-A31B-95D0-928D-115DDAE6161E}"/>
          </ac:picMkLst>
        </pc:picChg>
      </pc:sldChg>
      <pc:sldChg chg="modSp mod">
        <pc:chgData name="Dralk F" userId="0ce5ef93c6cc7083" providerId="LiveId" clId="{E1F463EC-AEF3-C54A-AE6E-521F74B829D5}" dt="2024-08-22T08:10:20.988" v="8" actId="27636"/>
        <pc:sldMkLst>
          <pc:docMk/>
          <pc:sldMk cId="2789195499" sldId="311"/>
        </pc:sldMkLst>
        <pc:spChg chg="mod">
          <ac:chgData name="Dralk F" userId="0ce5ef93c6cc7083" providerId="LiveId" clId="{E1F463EC-AEF3-C54A-AE6E-521F74B829D5}" dt="2024-08-22T08:10:20.987" v="7" actId="27636"/>
          <ac:spMkLst>
            <pc:docMk/>
            <pc:sldMk cId="2789195499" sldId="311"/>
            <ac:spMk id="5" creationId="{269875C9-64DC-A478-B7C9-923369509FBA}"/>
          </ac:spMkLst>
        </pc:spChg>
        <pc:spChg chg="mod">
          <ac:chgData name="Dralk F" userId="0ce5ef93c6cc7083" providerId="LiveId" clId="{E1F463EC-AEF3-C54A-AE6E-521F74B829D5}" dt="2024-08-22T08:10:20.988" v="8" actId="27636"/>
          <ac:spMkLst>
            <pc:docMk/>
            <pc:sldMk cId="2789195499" sldId="311"/>
            <ac:spMk id="7" creationId="{50F00B33-60EF-E07E-8BFA-9C6CB38F6281}"/>
          </ac:spMkLst>
        </pc:spChg>
        <pc:picChg chg="mod">
          <ac:chgData name="Dralk F" userId="0ce5ef93c6cc7083" providerId="LiveId" clId="{E1F463EC-AEF3-C54A-AE6E-521F74B829D5}" dt="2024-08-22T08:10:07.121" v="1" actId="1076"/>
          <ac:picMkLst>
            <pc:docMk/>
            <pc:sldMk cId="2789195499" sldId="311"/>
            <ac:picMk id="10" creationId="{15273B62-6398-4E44-5E24-05198935DCF7}"/>
          </ac:picMkLst>
        </pc:picChg>
        <pc:picChg chg="mod">
          <ac:chgData name="Dralk F" userId="0ce5ef93c6cc7083" providerId="LiveId" clId="{E1F463EC-AEF3-C54A-AE6E-521F74B829D5}" dt="2024-08-22T08:10:12.334" v="3" actId="14100"/>
          <ac:picMkLst>
            <pc:docMk/>
            <pc:sldMk cId="2789195499" sldId="311"/>
            <ac:picMk id="12" creationId="{D470BA84-5DD6-F2BB-9615-871DE3B3A087}"/>
          </ac:picMkLst>
        </pc:picChg>
      </pc:sldChg>
      <pc:sldChg chg="modSp">
        <pc:chgData name="Dralk F" userId="0ce5ef93c6cc7083" providerId="LiveId" clId="{E1F463EC-AEF3-C54A-AE6E-521F74B829D5}" dt="2024-08-22T08:09:22.886" v="0" actId="1076"/>
        <pc:sldMkLst>
          <pc:docMk/>
          <pc:sldMk cId="991018029" sldId="332"/>
        </pc:sldMkLst>
        <pc:picChg chg="mod">
          <ac:chgData name="Dralk F" userId="0ce5ef93c6cc7083" providerId="LiveId" clId="{E1F463EC-AEF3-C54A-AE6E-521F74B829D5}" dt="2024-08-22T08:09:22.886" v="0" actId="1076"/>
          <ac:picMkLst>
            <pc:docMk/>
            <pc:sldMk cId="991018029" sldId="332"/>
            <ac:picMk id="102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farooqi\Desktop\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6293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5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MAIN DISEASES OF THYROID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514350" indent="-514350">
              <a:buAutoNum type="arabicParenR"/>
            </a:pPr>
            <a:r>
              <a:rPr lang="en-US" dirty="0"/>
              <a:t>Hyperthyroidism (overactive gland)</a:t>
            </a:r>
          </a:p>
          <a:p>
            <a:pPr marL="514350" indent="-514350">
              <a:buAutoNum type="arabicParenR"/>
            </a:pPr>
            <a:r>
              <a:rPr lang="en-US" dirty="0"/>
              <a:t>Hypothyroidism  (underactive gland)</a:t>
            </a:r>
          </a:p>
          <a:p>
            <a:pPr marL="514350" indent="-514350">
              <a:buAutoNum type="arabicParenR"/>
            </a:pPr>
            <a:r>
              <a:rPr lang="en-US" dirty="0"/>
              <a:t>Thyroid adenomas, cysts, carcinoma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</a:t>
            </a:r>
            <a:r>
              <a:rPr lang="en-US" b="1" u="sng" dirty="0"/>
              <a:t>GOITER</a:t>
            </a:r>
          </a:p>
          <a:p>
            <a:pPr marL="514350" indent="-514350">
              <a:buAutoNum type="arabicParenR"/>
            </a:pPr>
            <a:r>
              <a:rPr lang="en-US" dirty="0"/>
              <a:t>An enlarged thyroid gland is called goiter</a:t>
            </a:r>
          </a:p>
          <a:p>
            <a:pPr marL="514350" indent="-514350">
              <a:buAutoNum type="arabicParenR"/>
            </a:pPr>
            <a:r>
              <a:rPr lang="en-US" dirty="0"/>
              <a:t>Enlargement may be diffuse, partial, smooth,  nodular</a:t>
            </a:r>
          </a:p>
          <a:p>
            <a:pPr marL="514350" indent="-514350">
              <a:buAutoNum type="arabicParenR"/>
            </a:pPr>
            <a:r>
              <a:rPr lang="en-US" dirty="0"/>
              <a:t>Can be associated with S/S of hyperthyroidism or hypothyroidism or even no symptoms (</a:t>
            </a:r>
            <a:r>
              <a:rPr lang="en-US" b="1" dirty="0"/>
              <a:t>euthyroid state) </a:t>
            </a:r>
          </a:p>
        </p:txBody>
      </p:sp>
    </p:spTree>
    <p:extLst>
      <p:ext uri="{BB962C8B-B14F-4D97-AF65-F5344CB8AC3E}">
        <p14:creationId xmlns:p14="http://schemas.microsoft.com/office/powerpoint/2010/main" val="314735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5F68-2085-8786-CAB1-B284269F9C79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Investigations in Thyroid 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6E685-00B7-065F-E2AD-41C347D4972F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b="1" u="sng" dirty="0"/>
              <a:t>Thyroid </a:t>
            </a:r>
            <a:r>
              <a:rPr lang="en-GB" b="1" u="sng" dirty="0" err="1"/>
              <a:t>func</a:t>
            </a:r>
            <a:r>
              <a:rPr lang="en-GB" b="1" u="sng" dirty="0"/>
              <a:t>. Tests (TFTs)</a:t>
            </a:r>
          </a:p>
          <a:p>
            <a:pPr marL="0" indent="0">
              <a:buNone/>
            </a:pPr>
            <a:r>
              <a:rPr lang="en-GB" dirty="0"/>
              <a:t>      * fT4        * fT3        * TSH </a:t>
            </a:r>
          </a:p>
          <a:p>
            <a:pPr marL="0" indent="0">
              <a:buNone/>
            </a:pPr>
            <a:r>
              <a:rPr lang="en-GB" dirty="0"/>
              <a:t>These tests can be abnormal even in some severe </a:t>
            </a:r>
            <a:r>
              <a:rPr lang="en-GB" b="1" dirty="0"/>
              <a:t>non-thyroid</a:t>
            </a:r>
            <a:r>
              <a:rPr lang="en-GB" dirty="0"/>
              <a:t> diseases, specially ICU patients but then, the patient is clinically </a:t>
            </a:r>
            <a:r>
              <a:rPr lang="en-GB" b="1" i="1" dirty="0"/>
              <a:t>euthyroid</a:t>
            </a:r>
            <a:r>
              <a:rPr lang="en-GB" dirty="0"/>
              <a:t> (</a:t>
            </a:r>
            <a:r>
              <a:rPr lang="en-GB" u="sng" dirty="0"/>
              <a:t>sick euthyroid syndrome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i="1" dirty="0"/>
              <a:t> When ordering TFTs, always order free T3 &amp; free T4, not total.</a:t>
            </a:r>
            <a:endParaRPr lang="en-GB" i="1" u="sng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911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498C-241C-9139-20E5-435AE2834902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Investigations (</a:t>
            </a:r>
            <a:r>
              <a:rPr lang="en-GB" dirty="0" err="1"/>
              <a:t>contd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46808-6385-039F-8843-DA8C4E774D6A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2) </a:t>
            </a:r>
            <a:r>
              <a:rPr lang="en-GB" b="1" u="sng" dirty="0"/>
              <a:t>Thyroid scan (imaging)</a:t>
            </a:r>
          </a:p>
          <a:p>
            <a:pPr marL="0" indent="0">
              <a:buNone/>
            </a:pPr>
            <a:r>
              <a:rPr lang="en-GB" dirty="0"/>
              <a:t>  * With radioactive Iodine or technetium</a:t>
            </a:r>
          </a:p>
          <a:p>
            <a:pPr marL="0" indent="0">
              <a:buNone/>
            </a:pPr>
            <a:r>
              <a:rPr lang="en-GB" dirty="0"/>
              <a:t>  * Radioactive substance is taken up by the gland &amp; </a:t>
            </a:r>
          </a:p>
          <a:p>
            <a:pPr marL="0" indent="0">
              <a:buNone/>
            </a:pPr>
            <a:r>
              <a:rPr lang="en-GB" dirty="0"/>
              <a:t>     pics are taken</a:t>
            </a:r>
          </a:p>
          <a:p>
            <a:pPr marL="0" indent="0">
              <a:buNone/>
            </a:pPr>
            <a:r>
              <a:rPr lang="en-GB" dirty="0"/>
              <a:t>  * Used to see the “activity” of the gland</a:t>
            </a:r>
          </a:p>
          <a:p>
            <a:pPr marL="0" indent="0">
              <a:buNone/>
            </a:pPr>
            <a:r>
              <a:rPr lang="en-GB" dirty="0"/>
              <a:t>  * </a:t>
            </a:r>
            <a:r>
              <a:rPr lang="en-GB" b="1" u="sng" dirty="0"/>
              <a:t>Normal gland</a:t>
            </a:r>
            <a:r>
              <a:rPr lang="en-GB" dirty="0"/>
              <a:t>:  normal uptake pattern</a:t>
            </a:r>
          </a:p>
          <a:p>
            <a:pPr marL="0" indent="0">
              <a:buNone/>
            </a:pPr>
            <a:r>
              <a:rPr lang="en-GB" dirty="0"/>
              <a:t>     </a:t>
            </a:r>
            <a:r>
              <a:rPr lang="en-GB" i="1" dirty="0"/>
              <a:t>Hyperactive gland</a:t>
            </a:r>
            <a:r>
              <a:rPr lang="en-GB" dirty="0"/>
              <a:t>:   Increased uptake</a:t>
            </a:r>
          </a:p>
          <a:p>
            <a:pPr marL="0" indent="0">
              <a:buNone/>
            </a:pPr>
            <a:r>
              <a:rPr lang="en-GB" dirty="0"/>
              <a:t>     </a:t>
            </a:r>
            <a:r>
              <a:rPr lang="en-GB" i="1" dirty="0"/>
              <a:t>Hypoactive gland</a:t>
            </a:r>
            <a:r>
              <a:rPr lang="en-GB" dirty="0"/>
              <a:t>:    Decreased uptake</a:t>
            </a:r>
          </a:p>
          <a:p>
            <a:pPr marL="0" indent="0">
              <a:buNone/>
            </a:pPr>
            <a:r>
              <a:rPr lang="en-GB" dirty="0"/>
              <a:t>  </a:t>
            </a:r>
            <a:endParaRPr lang="en-GB" i="1" u="sng" dirty="0"/>
          </a:p>
        </p:txBody>
      </p:sp>
    </p:spTree>
    <p:extLst>
      <p:ext uri="{BB962C8B-B14F-4D97-AF65-F5344CB8AC3E}">
        <p14:creationId xmlns:p14="http://schemas.microsoft.com/office/powerpoint/2010/main" val="366034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IMAGES OF SCANS</a:t>
            </a:r>
          </a:p>
        </p:txBody>
      </p:sp>
      <p:pic>
        <p:nvPicPr>
          <p:cNvPr id="1026" name="Picture 2" descr="C:\Users\wfarooqi\Desktop\Thyroid-Sca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422" y="1600200"/>
            <a:ext cx="543115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03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farooqi\Desktop\wwwwwwwwwwwwwwwwwww - Cop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6061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18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69F5D-41AB-37C1-5949-5277AE0FA4D7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5AE3-8422-A5AC-6F3A-950A7E88F3D0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3)</a:t>
            </a:r>
            <a:r>
              <a:rPr lang="en-GB" b="1" u="sng" dirty="0"/>
              <a:t> Ultrasound (imaging)</a:t>
            </a:r>
            <a:r>
              <a:rPr lang="en-GB" dirty="0"/>
              <a:t>: May help to see nodules /cysts in the gland, but cannot differentiate benign from malignant.</a:t>
            </a:r>
          </a:p>
          <a:p>
            <a:pPr marL="0" indent="0">
              <a:buNone/>
            </a:pPr>
            <a:r>
              <a:rPr lang="en-GB" dirty="0"/>
              <a:t>4) </a:t>
            </a:r>
            <a:r>
              <a:rPr lang="en-GB" b="1" u="sng" dirty="0"/>
              <a:t>Fine needle aspiration (needle biopsy)</a:t>
            </a:r>
          </a:p>
          <a:p>
            <a:pPr marL="0" indent="0">
              <a:buNone/>
            </a:pPr>
            <a:r>
              <a:rPr lang="en-GB" dirty="0"/>
              <a:t>   * Also called FNA biopsy</a:t>
            </a:r>
            <a:endParaRPr lang="en-GB" b="1" u="sng" dirty="0"/>
          </a:p>
          <a:p>
            <a:pPr marL="0" indent="0">
              <a:buNone/>
            </a:pPr>
            <a:r>
              <a:rPr lang="en-GB" dirty="0"/>
              <a:t>   * Done if there is a nodule (benign or </a:t>
            </a:r>
            <a:r>
              <a:rPr lang="en-GB" dirty="0" err="1"/>
              <a:t>malig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1199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9592-79E9-3789-0693-05EB6AC199ED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GB" dirty="0"/>
              <a:t>HYPOTHYROIDISM</a:t>
            </a:r>
            <a:br>
              <a:rPr lang="en-GB" dirty="0"/>
            </a:br>
            <a:r>
              <a:rPr lang="en-GB" dirty="0"/>
              <a:t>(underactive gland)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26986-58E4-15D3-A289-0E53064DD013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</a:t>
            </a:r>
            <a:r>
              <a:rPr lang="en-GB" b="1" u="sng" dirty="0"/>
              <a:t>Primary</a:t>
            </a:r>
            <a:r>
              <a:rPr lang="en-GB" dirty="0"/>
              <a:t>                                  </a:t>
            </a:r>
            <a:r>
              <a:rPr lang="en-GB" b="1" u="sng" dirty="0"/>
              <a:t>Secondary</a:t>
            </a:r>
          </a:p>
          <a:p>
            <a:pPr marL="0" indent="0">
              <a:buNone/>
            </a:pPr>
            <a:r>
              <a:rPr lang="en-GB" dirty="0"/>
              <a:t>  Main problem in              Main problem in TSH</a:t>
            </a:r>
          </a:p>
          <a:p>
            <a:pPr marL="0" indent="0">
              <a:buNone/>
            </a:pPr>
            <a:r>
              <a:rPr lang="en-GB" dirty="0"/>
              <a:t>  the thyroid.                       secretion from brain</a:t>
            </a:r>
          </a:p>
          <a:p>
            <a:pPr marL="0" indent="0">
              <a:buNone/>
            </a:pPr>
            <a:r>
              <a:rPr lang="en-GB" dirty="0"/>
              <a:t>                                               ( very </a:t>
            </a:r>
            <a:r>
              <a:rPr lang="en-GB" dirty="0" err="1"/>
              <a:t>very</a:t>
            </a:r>
            <a:r>
              <a:rPr lang="en-GB" dirty="0"/>
              <a:t> rare)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Low T3/T4                     TSH low(main problem)</a:t>
            </a:r>
          </a:p>
          <a:p>
            <a:pPr marL="0" indent="0">
              <a:buNone/>
            </a:pPr>
            <a:r>
              <a:rPr lang="en-GB" dirty="0"/>
              <a:t>   High TSH                        Low T3, T4                       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75CA857-7DBC-06E0-08E3-C34F8C0D261F}"/>
              </a:ext>
            </a:extLst>
          </p:cNvPr>
          <p:cNvSpPr/>
          <p:nvPr/>
        </p:nvSpPr>
        <p:spPr>
          <a:xfrm rot="2123533">
            <a:off x="2184140" y="13453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2BD2577-00D0-418E-30E3-990028E9501C}"/>
              </a:ext>
            </a:extLst>
          </p:cNvPr>
          <p:cNvSpPr/>
          <p:nvPr/>
        </p:nvSpPr>
        <p:spPr>
          <a:xfrm rot="19269979">
            <a:off x="5801370" y="135940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21014E5-B922-BBDF-B44C-822F2AAA3360}"/>
              </a:ext>
            </a:extLst>
          </p:cNvPr>
          <p:cNvSpPr/>
          <p:nvPr/>
        </p:nvSpPr>
        <p:spPr>
          <a:xfrm>
            <a:off x="1524000" y="38862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40E9127-D3D4-D2CC-FB84-408870AB5E0A}"/>
              </a:ext>
            </a:extLst>
          </p:cNvPr>
          <p:cNvSpPr/>
          <p:nvPr/>
        </p:nvSpPr>
        <p:spPr>
          <a:xfrm>
            <a:off x="6043686" y="43434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30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9233E-3098-7BBF-4EB0-65FF6CBF2B79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PRIM. HYPOTHYROIDISM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8BA92-6628-877F-7E99-3C58F9EFC17A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  </a:t>
            </a:r>
            <a:r>
              <a:rPr lang="en-GB" b="1" u="sng" dirty="0"/>
              <a:t>ETIOLOGIES</a:t>
            </a:r>
          </a:p>
          <a:p>
            <a:pPr marL="0" indent="0">
              <a:buNone/>
            </a:pPr>
            <a:r>
              <a:rPr lang="en-GB" dirty="0"/>
              <a:t>1) </a:t>
            </a:r>
            <a:r>
              <a:rPr lang="en-GB" b="1" dirty="0"/>
              <a:t>Hashimoto’s thyroiditis </a:t>
            </a:r>
            <a:r>
              <a:rPr lang="en-GB" dirty="0"/>
              <a:t>( </a:t>
            </a:r>
            <a:r>
              <a:rPr lang="en-GB" b="1" dirty="0"/>
              <a:t>most common cause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2) Iodine deficiency</a:t>
            </a:r>
          </a:p>
          <a:p>
            <a:pPr marL="0" indent="0">
              <a:buNone/>
            </a:pPr>
            <a:r>
              <a:rPr lang="en-GB" dirty="0"/>
              <a:t>3) Surgical gland removal</a:t>
            </a:r>
          </a:p>
          <a:p>
            <a:pPr marL="0" indent="0">
              <a:buNone/>
            </a:pPr>
            <a:r>
              <a:rPr lang="en-GB" dirty="0"/>
              <a:t>4) Radio-iodine therapy for hyperthyroidism (gland</a:t>
            </a:r>
          </a:p>
          <a:p>
            <a:pPr marL="0" indent="0">
              <a:buNone/>
            </a:pPr>
            <a:r>
              <a:rPr lang="en-GB" dirty="0"/>
              <a:t>     destruction)</a:t>
            </a:r>
          </a:p>
          <a:p>
            <a:pPr marL="0" indent="0">
              <a:buNone/>
            </a:pPr>
            <a:r>
              <a:rPr lang="en-GB" dirty="0"/>
              <a:t>5) Radiotherapy to the neck region</a:t>
            </a:r>
          </a:p>
          <a:p>
            <a:pPr marL="0" indent="0">
              <a:buNone/>
            </a:pPr>
            <a:r>
              <a:rPr lang="en-GB" dirty="0"/>
              <a:t>6) Drugs (Interferon, </a:t>
            </a:r>
            <a:r>
              <a:rPr lang="en-GB" b="1" dirty="0"/>
              <a:t>amiodarone</a:t>
            </a:r>
            <a:r>
              <a:rPr lang="en-GB" dirty="0"/>
              <a:t>)</a:t>
            </a:r>
          </a:p>
          <a:p>
            <a:pPr marL="514350" indent="-514350">
              <a:buAutoNum type="arabicParenR"/>
            </a:pPr>
            <a:endParaRPr lang="en-GB" dirty="0"/>
          </a:p>
          <a:p>
            <a:pPr marL="514350" indent="-51435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492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BFA4A-8E8E-E95B-DE33-C6FB9BF5D918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970F3-9786-C8D0-0367-9A9DE12F7315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/>
              <a:t>Hashimoto’s thyroiditis (chr. autoimmune thyroiditis)</a:t>
            </a:r>
          </a:p>
          <a:p>
            <a:pPr marL="0" indent="0">
              <a:buNone/>
            </a:pPr>
            <a:r>
              <a:rPr lang="en-GB" dirty="0"/>
              <a:t> a) Autoimmune disease</a:t>
            </a:r>
          </a:p>
          <a:p>
            <a:pPr marL="0" indent="0">
              <a:buNone/>
            </a:pPr>
            <a:r>
              <a:rPr lang="en-GB" dirty="0"/>
              <a:t> b) “Anti TPO antibodies” present </a:t>
            </a:r>
          </a:p>
          <a:p>
            <a:pPr marL="0" indent="0">
              <a:buNone/>
            </a:pPr>
            <a:r>
              <a:rPr lang="en-GB" dirty="0"/>
              <a:t> c) Most cases are females</a:t>
            </a:r>
          </a:p>
          <a:p>
            <a:pPr marL="0" indent="0">
              <a:buNone/>
            </a:pPr>
            <a:r>
              <a:rPr lang="en-GB" dirty="0"/>
              <a:t> d) </a:t>
            </a:r>
            <a:r>
              <a:rPr lang="en-GB" b="1" dirty="0" err="1"/>
              <a:t>Goiter</a:t>
            </a:r>
            <a:r>
              <a:rPr lang="en-GB" b="1" dirty="0"/>
              <a:t> present </a:t>
            </a:r>
            <a:r>
              <a:rPr lang="en-GB" dirty="0"/>
              <a:t>( nodular)</a:t>
            </a:r>
          </a:p>
          <a:p>
            <a:pPr marL="0" indent="0">
              <a:buNone/>
            </a:pPr>
            <a:r>
              <a:rPr lang="en-GB" dirty="0"/>
              <a:t> e) Patient may have other autoimmune diseases  </a:t>
            </a:r>
          </a:p>
          <a:p>
            <a:pPr marL="0" indent="0">
              <a:buNone/>
            </a:pPr>
            <a:r>
              <a:rPr lang="en-GB" dirty="0"/>
              <a:t>     ( vitiligo, DM, pernicious </a:t>
            </a:r>
            <a:r>
              <a:rPr lang="en-GB" dirty="0" err="1"/>
              <a:t>anemia</a:t>
            </a:r>
            <a:r>
              <a:rPr lang="en-GB" dirty="0"/>
              <a:t>, Addison’s)</a:t>
            </a:r>
          </a:p>
        </p:txBody>
      </p:sp>
    </p:spTree>
    <p:extLst>
      <p:ext uri="{BB962C8B-B14F-4D97-AF65-F5344CB8AC3E}">
        <p14:creationId xmlns:p14="http://schemas.microsoft.com/office/powerpoint/2010/main" val="1345625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C2358-6158-E78F-3551-F77F2E6913F9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57A37-4628-2663-0360-CB14B6D61A58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b="1" u="sng" dirty="0"/>
              <a:t>Iodine def.</a:t>
            </a:r>
          </a:p>
          <a:p>
            <a:pPr marL="0" indent="0">
              <a:buNone/>
            </a:pPr>
            <a:r>
              <a:rPr lang="en-GB" dirty="0"/>
              <a:t>  a) Common in many countries</a:t>
            </a:r>
          </a:p>
          <a:p>
            <a:pPr marL="0" indent="0">
              <a:buNone/>
            </a:pPr>
            <a:r>
              <a:rPr lang="en-GB" dirty="0"/>
              <a:t>  b) Decreased iodine in the diet         decreased</a:t>
            </a:r>
          </a:p>
          <a:p>
            <a:pPr marL="0" indent="0">
              <a:buNone/>
            </a:pPr>
            <a:r>
              <a:rPr lang="en-GB" dirty="0"/>
              <a:t>     hormone synthesis     </a:t>
            </a:r>
          </a:p>
          <a:p>
            <a:pPr marL="0" indent="0">
              <a:buNone/>
            </a:pPr>
            <a:r>
              <a:rPr lang="en-GB" dirty="0"/>
              <a:t>  c) </a:t>
            </a:r>
            <a:r>
              <a:rPr lang="en-GB" b="1" dirty="0" err="1"/>
              <a:t>Goiter</a:t>
            </a:r>
            <a:r>
              <a:rPr lang="en-GB" b="1" dirty="0"/>
              <a:t> present</a:t>
            </a:r>
          </a:p>
          <a:p>
            <a:pPr marL="0" indent="0">
              <a:buNone/>
            </a:pPr>
            <a:r>
              <a:rPr lang="en-GB" dirty="0"/>
              <a:t>  d) Use of “iodised </a:t>
            </a:r>
            <a:r>
              <a:rPr lang="en-GB" dirty="0" err="1"/>
              <a:t>salt”prevents</a:t>
            </a:r>
            <a:r>
              <a:rPr lang="en-GB" dirty="0"/>
              <a:t>  this problem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F228C81-B9AB-209A-5B45-08E121B25D8B}"/>
              </a:ext>
            </a:extLst>
          </p:cNvPr>
          <p:cNvSpPr/>
          <p:nvPr/>
        </p:nvSpPr>
        <p:spPr>
          <a:xfrm>
            <a:off x="5943600" y="29718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98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wfarooqi\Desktop\durood-shareef-in-arabic-vector-236762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647" y="1600200"/>
            <a:ext cx="41907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40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D5666-94CA-1C96-78C8-D3459EAE1C12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3823E-3982-A6E6-C35C-C1A2A2F02A78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b="1" u="sng" dirty="0"/>
              <a:t>Drugs:</a:t>
            </a:r>
          </a:p>
          <a:p>
            <a:pPr marL="0" indent="0">
              <a:buNone/>
            </a:pPr>
            <a:r>
              <a:rPr lang="en-GB" dirty="0"/>
              <a:t>   a) Amiodarone, IFN</a:t>
            </a:r>
          </a:p>
          <a:p>
            <a:pPr marL="0" indent="0">
              <a:buNone/>
            </a:pPr>
            <a:r>
              <a:rPr lang="en-GB" dirty="0"/>
              <a:t>   b) Check baseline TFTs &amp; then regularly at least </a:t>
            </a:r>
          </a:p>
          <a:p>
            <a:pPr marL="0" indent="0">
              <a:buNone/>
            </a:pPr>
            <a:r>
              <a:rPr lang="en-GB" dirty="0"/>
              <a:t>       every 6 months (if pt. taking these drugs)</a:t>
            </a:r>
          </a:p>
          <a:p>
            <a:pPr marL="0" indent="0">
              <a:buNone/>
            </a:pPr>
            <a:r>
              <a:rPr lang="en-GB" dirty="0"/>
              <a:t>  c) </a:t>
            </a:r>
            <a:r>
              <a:rPr lang="en-GB" dirty="0" err="1"/>
              <a:t>Amiod</a:t>
            </a:r>
            <a:r>
              <a:rPr lang="en-GB" dirty="0"/>
              <a:t>. can cause either </a:t>
            </a:r>
            <a:r>
              <a:rPr lang="en-GB" dirty="0" err="1"/>
              <a:t>hypothy</a:t>
            </a:r>
            <a:r>
              <a:rPr lang="en-GB" dirty="0"/>
              <a:t>. or hyper-</a:t>
            </a:r>
          </a:p>
          <a:p>
            <a:pPr marL="0" indent="0">
              <a:buNone/>
            </a:pPr>
            <a:r>
              <a:rPr lang="en-GB" dirty="0"/>
              <a:t>      - thy., or just abnormal TFTs without any </a:t>
            </a:r>
          </a:p>
          <a:p>
            <a:pPr marL="0" indent="0">
              <a:buNone/>
            </a:pPr>
            <a:r>
              <a:rPr lang="en-GB" dirty="0"/>
              <a:t>      clinical features</a:t>
            </a:r>
          </a:p>
        </p:txBody>
      </p:sp>
    </p:spTree>
    <p:extLst>
      <p:ext uri="{BB962C8B-B14F-4D97-AF65-F5344CB8AC3E}">
        <p14:creationId xmlns:p14="http://schemas.microsoft.com/office/powerpoint/2010/main" val="3000553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FA89-ACB1-4C82-D0F8-1D83D2AA54AF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S/S of hypothyroidism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A31BC-6BE7-F9F3-4A4B-A29447250135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GB" dirty="0"/>
              <a:t>Weight gain</a:t>
            </a:r>
          </a:p>
          <a:p>
            <a:pPr marL="514350" indent="-514350">
              <a:buAutoNum type="arabicParenR"/>
            </a:pPr>
            <a:r>
              <a:rPr lang="en-GB" dirty="0"/>
              <a:t>Tiredness/ fatigue</a:t>
            </a:r>
          </a:p>
          <a:p>
            <a:pPr marL="514350" indent="-514350">
              <a:buAutoNum type="arabicParenR"/>
            </a:pPr>
            <a:r>
              <a:rPr lang="en-GB" dirty="0"/>
              <a:t>Cold intolerance </a:t>
            </a:r>
          </a:p>
          <a:p>
            <a:pPr marL="514350" indent="-514350">
              <a:buAutoNum type="arabicParenR"/>
            </a:pPr>
            <a:r>
              <a:rPr lang="en-GB" dirty="0"/>
              <a:t>Constipation</a:t>
            </a:r>
          </a:p>
          <a:p>
            <a:pPr marL="514350" indent="-514350">
              <a:buAutoNum type="arabicParenR"/>
            </a:pPr>
            <a:r>
              <a:rPr lang="en-GB" dirty="0"/>
              <a:t>Dry skin, dry hair</a:t>
            </a:r>
          </a:p>
          <a:p>
            <a:pPr marL="514350" indent="-514350">
              <a:buAutoNum type="arabicParenR"/>
            </a:pPr>
            <a:r>
              <a:rPr lang="en-GB" dirty="0"/>
              <a:t>Hair fall</a:t>
            </a:r>
          </a:p>
          <a:p>
            <a:pPr marL="514350" indent="-514350">
              <a:buAutoNum type="arabicParenR"/>
            </a:pPr>
            <a:r>
              <a:rPr lang="en-GB" dirty="0"/>
              <a:t>Bradycardia</a:t>
            </a:r>
          </a:p>
          <a:p>
            <a:pPr marL="514350" indent="-514350">
              <a:buAutoNum type="arabicParenR"/>
            </a:pPr>
            <a:r>
              <a:rPr lang="en-GB" dirty="0"/>
              <a:t>Hyporeflexia</a:t>
            </a:r>
          </a:p>
        </p:txBody>
      </p:sp>
    </p:spTree>
    <p:extLst>
      <p:ext uri="{BB962C8B-B14F-4D97-AF65-F5344CB8AC3E}">
        <p14:creationId xmlns:p14="http://schemas.microsoft.com/office/powerpoint/2010/main" val="1010288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555C3-2372-A261-23D8-0CCB1CC45B77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9D22-2C03-7018-4D7E-27BDB1099979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9) Menstrual irregularities</a:t>
            </a:r>
          </a:p>
          <a:p>
            <a:pPr marL="0" indent="0">
              <a:buNone/>
            </a:pPr>
            <a:r>
              <a:rPr lang="en-GB" dirty="0"/>
              <a:t>10) Infertility</a:t>
            </a:r>
          </a:p>
          <a:p>
            <a:pPr marL="0" indent="0">
              <a:buNone/>
            </a:pPr>
            <a:r>
              <a:rPr lang="en-GB" dirty="0"/>
              <a:t>  ( rule out </a:t>
            </a:r>
            <a:r>
              <a:rPr lang="en-GB" dirty="0" err="1"/>
              <a:t>hypothy</a:t>
            </a:r>
            <a:r>
              <a:rPr lang="en-GB" dirty="0"/>
              <a:t>. in any female with 9 or 10)</a:t>
            </a:r>
          </a:p>
          <a:p>
            <a:pPr marL="0" indent="0">
              <a:buNone/>
            </a:pPr>
            <a:r>
              <a:rPr lang="en-GB" dirty="0"/>
              <a:t>11) Increased sleep</a:t>
            </a:r>
          </a:p>
          <a:p>
            <a:pPr marL="0" indent="0">
              <a:buNone/>
            </a:pPr>
            <a:r>
              <a:rPr lang="en-GB" dirty="0"/>
              <a:t>12) Slowed actions</a:t>
            </a:r>
          </a:p>
          <a:p>
            <a:pPr marL="0" indent="0">
              <a:buNone/>
            </a:pPr>
            <a:r>
              <a:rPr lang="en-GB" dirty="0"/>
              <a:t>13) </a:t>
            </a:r>
            <a:r>
              <a:rPr lang="en-GB" b="1" dirty="0"/>
              <a:t>Dementia, mental slowness</a:t>
            </a:r>
            <a:r>
              <a:rPr lang="en-GB" dirty="0"/>
              <a:t>, psychosis</a:t>
            </a:r>
          </a:p>
          <a:p>
            <a:pPr marL="0" indent="0">
              <a:buNone/>
            </a:pPr>
            <a:r>
              <a:rPr lang="en-GB" dirty="0"/>
              <a:t>14) Puffy eyes</a:t>
            </a:r>
          </a:p>
          <a:p>
            <a:pPr marL="0" indent="0">
              <a:buNone/>
            </a:pPr>
            <a:r>
              <a:rPr lang="en-GB" dirty="0"/>
              <a:t>15) Myalgias, arthralgias</a:t>
            </a:r>
          </a:p>
          <a:p>
            <a:pPr marL="0" indent="0">
              <a:buNone/>
            </a:pPr>
            <a:r>
              <a:rPr lang="en-GB" dirty="0"/>
              <a:t>16) Carpal tunnel syndrome </a:t>
            </a:r>
          </a:p>
        </p:txBody>
      </p:sp>
    </p:spTree>
    <p:extLst>
      <p:ext uri="{BB962C8B-B14F-4D97-AF65-F5344CB8AC3E}">
        <p14:creationId xmlns:p14="http://schemas.microsoft.com/office/powerpoint/2010/main" val="2723366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3E2F-46E1-B3A9-69CA-22F638E3E0EC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WHAT IS MYXEDEMA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4EC3B-D452-6D66-AB36-ED26ECB9637D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Hypothyroidism plus generalised </a:t>
            </a:r>
            <a:r>
              <a:rPr lang="en-GB" dirty="0" err="1"/>
              <a:t>edema</a:t>
            </a:r>
            <a:r>
              <a:rPr lang="en-GB" dirty="0"/>
              <a:t> due to deposition of subcutaneous mucopolysaccharides. Leads to thickening of facial features &amp; generalised </a:t>
            </a:r>
            <a:r>
              <a:rPr lang="en-GB" dirty="0" err="1"/>
              <a:t>edema</a:t>
            </a:r>
            <a:endParaRPr lang="en-GB" dirty="0"/>
          </a:p>
          <a:p>
            <a:endParaRPr lang="en-GB" dirty="0"/>
          </a:p>
          <a:p>
            <a:r>
              <a:rPr lang="en-GB" i="1" u="sng" dirty="0"/>
              <a:t>All hypothyroid patients do not have </a:t>
            </a:r>
            <a:r>
              <a:rPr lang="en-GB" i="1" u="sng" dirty="0" err="1"/>
              <a:t>myxedema</a:t>
            </a:r>
            <a:endParaRPr lang="en-GB" i="1" u="sng" dirty="0"/>
          </a:p>
        </p:txBody>
      </p:sp>
    </p:spTree>
    <p:extLst>
      <p:ext uri="{BB962C8B-B14F-4D97-AF65-F5344CB8AC3E}">
        <p14:creationId xmlns:p14="http://schemas.microsoft.com/office/powerpoint/2010/main" val="2457362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37603FC-CD1B-BDFD-6D3F-F26E3FD7D3BC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 err="1"/>
              <a:t>Myxedema</a:t>
            </a:r>
            <a:endParaRPr lang="en-GB" dirty="0"/>
          </a:p>
        </p:txBody>
      </p:sp>
      <p:pic>
        <p:nvPicPr>
          <p:cNvPr id="11" name="Picture 2" descr="C:\Users\Dr.Zahoor Ali\Desktop\fig-3-myxedema-thyroid-hormone-deficiency-hypothyroidism1348680883142.jpg">
            <a:extLst>
              <a:ext uri="{FF2B5EF4-FFF2-40B4-BE49-F238E27FC236}">
                <a16:creationId xmlns:a16="http://schemas.microsoft.com/office/drawing/2014/main" id="{D574F60C-A372-A9A9-16DF-7DFCA26928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713" y="1600200"/>
            <a:ext cx="348257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045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1B095CD-8E23-C2B0-2EE2-8546131F3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Investigations in </a:t>
            </a:r>
            <a:r>
              <a:rPr lang="en-GB" dirty="0" err="1"/>
              <a:t>hypothy</a:t>
            </a:r>
            <a:r>
              <a:rPr lang="en-GB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72F515-21AE-1641-80F4-EABD7C109FE7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indent="-514350">
              <a:buAutoNum type="arabicParenR"/>
            </a:pPr>
            <a:r>
              <a:rPr lang="en-GB" b="1" dirty="0"/>
              <a:t>TFTs:       </a:t>
            </a:r>
            <a:r>
              <a:rPr lang="en-GB" dirty="0"/>
              <a:t>* Low fT4 &amp; fT3</a:t>
            </a:r>
          </a:p>
          <a:p>
            <a:pPr marL="0" indent="0">
              <a:buNone/>
            </a:pPr>
            <a:r>
              <a:rPr lang="en-GB" dirty="0"/>
              <a:t>                        *  High TSH ( </a:t>
            </a:r>
            <a:r>
              <a:rPr lang="en-GB" i="1" u="sng" dirty="0"/>
              <a:t>low in sec. hypo)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2) In Hashimoto’s thyroiditis: Serum </a:t>
            </a:r>
            <a:r>
              <a:rPr lang="en-GB" b="1" dirty="0"/>
              <a:t>anti TPO ab. </a:t>
            </a:r>
          </a:p>
          <a:p>
            <a:pPr marL="0" indent="0">
              <a:buNone/>
            </a:pPr>
            <a:r>
              <a:rPr lang="en-GB" dirty="0"/>
              <a:t>     very high</a:t>
            </a:r>
          </a:p>
          <a:p>
            <a:pPr marL="0" indent="0">
              <a:buNone/>
            </a:pPr>
            <a:r>
              <a:rPr lang="en-GB" dirty="0"/>
              <a:t>3) CBC: Usually </a:t>
            </a:r>
            <a:r>
              <a:rPr lang="en-GB" b="1" dirty="0"/>
              <a:t>macrocytic </a:t>
            </a:r>
            <a:r>
              <a:rPr lang="en-GB" dirty="0" err="1"/>
              <a:t>anemia</a:t>
            </a:r>
            <a:r>
              <a:rPr lang="en-GB" dirty="0"/>
              <a:t>, but may be </a:t>
            </a:r>
          </a:p>
          <a:p>
            <a:pPr marL="0" indent="0">
              <a:buNone/>
            </a:pPr>
            <a:r>
              <a:rPr lang="en-GB" dirty="0"/>
              <a:t>     microcytic </a:t>
            </a:r>
          </a:p>
          <a:p>
            <a:pPr marL="0" indent="0">
              <a:buNone/>
            </a:pPr>
            <a:r>
              <a:rPr lang="en-GB" dirty="0"/>
              <a:t>4) Hyponatremia</a:t>
            </a:r>
          </a:p>
          <a:p>
            <a:pPr marL="0" indent="0">
              <a:buNone/>
            </a:pPr>
            <a:r>
              <a:rPr lang="en-GB" dirty="0"/>
              <a:t>5) High CPK</a:t>
            </a:r>
          </a:p>
          <a:p>
            <a:pPr marL="0" indent="0">
              <a:buNone/>
            </a:pPr>
            <a:r>
              <a:rPr lang="en-GB" dirty="0"/>
              <a:t>6) </a:t>
            </a:r>
            <a:r>
              <a:rPr lang="en-GB" b="1" dirty="0"/>
              <a:t>High cholesterol &amp; triglycerides</a:t>
            </a:r>
          </a:p>
          <a:p>
            <a:pPr marL="0" indent="0">
              <a:buNone/>
            </a:pPr>
            <a:r>
              <a:rPr lang="en-GB" dirty="0"/>
              <a:t>7) </a:t>
            </a:r>
            <a:r>
              <a:rPr lang="en-GB" b="1" dirty="0"/>
              <a:t>Radio I scan shows decreased uptake</a:t>
            </a:r>
            <a:r>
              <a:rPr lang="en-GB" dirty="0"/>
              <a:t>( but not done as a </a:t>
            </a:r>
          </a:p>
          <a:p>
            <a:pPr marL="0" indent="0">
              <a:buNone/>
            </a:pPr>
            <a:r>
              <a:rPr lang="en-GB" dirty="0"/>
              <a:t>     routine</a:t>
            </a:r>
          </a:p>
        </p:txBody>
      </p:sp>
    </p:spTree>
    <p:extLst>
      <p:ext uri="{BB962C8B-B14F-4D97-AF65-F5344CB8AC3E}">
        <p14:creationId xmlns:p14="http://schemas.microsoft.com/office/powerpoint/2010/main" val="2390109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3F245-7663-AED7-E12C-A3263A3281EC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TREATMENT of HYPOTHYR.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DAB54-F063-CAFE-EEC5-5CA3B3CEB57D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 Levothyroxine tabs. (synthetic T4) is the main treatment</a:t>
            </a:r>
          </a:p>
          <a:p>
            <a:r>
              <a:rPr lang="en-GB" dirty="0"/>
              <a:t>Taken for ever</a:t>
            </a:r>
          </a:p>
          <a:p>
            <a:r>
              <a:rPr lang="en-GB" dirty="0"/>
              <a:t>Take in an empty stomach</a:t>
            </a:r>
          </a:p>
          <a:p>
            <a:r>
              <a:rPr lang="en-GB" dirty="0"/>
              <a:t>Start with a medium dose about 50 micrograms/d in young &amp; otherwise healthy people. Increase as needed</a:t>
            </a:r>
          </a:p>
          <a:p>
            <a:r>
              <a:rPr lang="en-GB" dirty="0"/>
              <a:t>In elderly &amp; in IHD, start 25 mcg( higher dose can cause arrhythmias)</a:t>
            </a:r>
          </a:p>
          <a:p>
            <a:r>
              <a:rPr lang="en-GB" dirty="0"/>
              <a:t>Levothyroxine is safe in </a:t>
            </a:r>
            <a:r>
              <a:rPr lang="en-GB" dirty="0" err="1"/>
              <a:t>preg</a:t>
            </a:r>
            <a:r>
              <a:rPr lang="en-GB" dirty="0"/>
              <a:t>. &amp; should be continued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689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6F32-4E9B-B7C9-E81A-3A1EAE9F283C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TREATMENT( </a:t>
            </a:r>
            <a:r>
              <a:rPr lang="en-GB" dirty="0" err="1"/>
              <a:t>contd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CDC9B-2A0B-9B7F-C692-33ADB1729E3C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Check TFTs  6 weeks after starting or any dose change (TSH takes some to normalise)</a:t>
            </a:r>
          </a:p>
          <a:p>
            <a:r>
              <a:rPr lang="en-GB" dirty="0"/>
              <a:t>Increase the dose gradually ( about 25mcg). Rapid hormone correction is dangerous</a:t>
            </a:r>
          </a:p>
          <a:p>
            <a:pPr marL="0" indent="0">
              <a:buNone/>
            </a:pPr>
            <a:r>
              <a:rPr lang="en-GB" dirty="0"/>
              <a:t>    (arrhythmias)</a:t>
            </a:r>
          </a:p>
          <a:p>
            <a:r>
              <a:rPr lang="en-GB" dirty="0"/>
              <a:t>Once TSH, T3 &amp; T4 are normalised, maintain the dose. Later, routine TFTs once a year is enough</a:t>
            </a:r>
          </a:p>
          <a:p>
            <a:r>
              <a:rPr lang="en-GB" b="1" dirty="0"/>
              <a:t>Do not suppress the TSH to below normal</a:t>
            </a:r>
          </a:p>
          <a:p>
            <a:r>
              <a:rPr lang="en-GB" b="1" dirty="0"/>
              <a:t>Improvement of S/S takes a few months</a:t>
            </a:r>
          </a:p>
        </p:txBody>
      </p:sp>
    </p:spTree>
    <p:extLst>
      <p:ext uri="{BB962C8B-B14F-4D97-AF65-F5344CB8AC3E}">
        <p14:creationId xmlns:p14="http://schemas.microsoft.com/office/powerpoint/2010/main" val="1757794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C538-336B-4EA0-E568-33F2F6713BD8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 MYXEDEMA COMA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5BC1B-7FFD-2FE3-E086-6BBF263931CB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Patients with </a:t>
            </a:r>
            <a:r>
              <a:rPr lang="en-GB" dirty="0" err="1"/>
              <a:t>myxedema</a:t>
            </a:r>
            <a:r>
              <a:rPr lang="en-GB" dirty="0"/>
              <a:t> may go into coma ( due to infection, surgery, non compliance)</a:t>
            </a:r>
          </a:p>
          <a:p>
            <a:r>
              <a:rPr lang="en-GB" dirty="0"/>
              <a:t>Needs ICU</a:t>
            </a:r>
          </a:p>
          <a:p>
            <a:r>
              <a:rPr lang="en-GB" dirty="0"/>
              <a:t>Altered mental status, </a:t>
            </a:r>
            <a:r>
              <a:rPr lang="en-GB" dirty="0" err="1"/>
              <a:t>hypothermia,hypotension</a:t>
            </a:r>
            <a:r>
              <a:rPr lang="en-GB" dirty="0"/>
              <a:t>, hypoventilation, </a:t>
            </a:r>
            <a:r>
              <a:rPr lang="en-GB" dirty="0" err="1"/>
              <a:t>hypoglycemia</a:t>
            </a:r>
            <a:r>
              <a:rPr lang="en-GB" dirty="0"/>
              <a:t>, cardiac </a:t>
            </a:r>
            <a:r>
              <a:rPr lang="en-GB" dirty="0" err="1"/>
              <a:t>failure,hyponatremia</a:t>
            </a:r>
            <a:endParaRPr lang="en-GB" dirty="0"/>
          </a:p>
          <a:p>
            <a:r>
              <a:rPr lang="en-GB" dirty="0"/>
              <a:t>In addition to TFTs, </a:t>
            </a:r>
            <a:r>
              <a:rPr lang="en-GB" b="1" dirty="0"/>
              <a:t>check cortisol levels also </a:t>
            </a:r>
            <a:r>
              <a:rPr lang="en-GB" dirty="0"/>
              <a:t>( frequently low)</a:t>
            </a:r>
          </a:p>
        </p:txBody>
      </p:sp>
    </p:spTree>
    <p:extLst>
      <p:ext uri="{BB962C8B-B14F-4D97-AF65-F5344CB8AC3E}">
        <p14:creationId xmlns:p14="http://schemas.microsoft.com/office/powerpoint/2010/main" val="2444441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2816-210F-74EE-9664-9733FB7098EC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TREATMENT OF MYXED. COMA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FBC74-810E-1D43-45D7-008A1EC2604D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err="1"/>
              <a:t>i.v.</a:t>
            </a:r>
            <a:r>
              <a:rPr lang="en-GB" dirty="0"/>
              <a:t> thyroxine </a:t>
            </a:r>
          </a:p>
          <a:p>
            <a:r>
              <a:rPr lang="en-GB" dirty="0" err="1"/>
              <a:t>i.v</a:t>
            </a:r>
            <a:r>
              <a:rPr lang="en-GB" dirty="0"/>
              <a:t> fluids (saline)</a:t>
            </a:r>
          </a:p>
          <a:p>
            <a:r>
              <a:rPr lang="en-GB" dirty="0"/>
              <a:t>Gradual rewarming the body(warming blankets)</a:t>
            </a:r>
          </a:p>
          <a:p>
            <a:r>
              <a:rPr lang="en-GB" dirty="0"/>
              <a:t>O2</a:t>
            </a:r>
          </a:p>
          <a:p>
            <a:r>
              <a:rPr lang="en-GB" dirty="0"/>
              <a:t> </a:t>
            </a:r>
            <a:r>
              <a:rPr lang="en-GB" b="1" dirty="0" err="1"/>
              <a:t>i.v.</a:t>
            </a:r>
            <a:r>
              <a:rPr lang="en-GB" b="1" dirty="0"/>
              <a:t> steroids </a:t>
            </a:r>
            <a:r>
              <a:rPr lang="en-GB" dirty="0"/>
              <a:t>&amp; </a:t>
            </a:r>
            <a:r>
              <a:rPr lang="en-GB" b="1" dirty="0"/>
              <a:t>glucose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6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THYROID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Dr Waqar</a:t>
            </a:r>
          </a:p>
          <a:p>
            <a:r>
              <a:rPr lang="en-US" dirty="0"/>
              <a:t>MBBS, MRCP, Internal med(London)</a:t>
            </a:r>
          </a:p>
          <a:p>
            <a:r>
              <a:rPr lang="en-US" dirty="0"/>
              <a:t>MRCP, Endo &amp; DM (London)</a:t>
            </a:r>
          </a:p>
        </p:txBody>
      </p:sp>
    </p:spTree>
    <p:extLst>
      <p:ext uri="{BB962C8B-B14F-4D97-AF65-F5344CB8AC3E}">
        <p14:creationId xmlns:p14="http://schemas.microsoft.com/office/powerpoint/2010/main" val="2881323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B86C8-75DD-83C4-EC1C-690FC818ECB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RAPID FIRE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22C9A-4637-7971-F3BD-80211DA17082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AutoNum type="arabicParenR"/>
            </a:pPr>
            <a:r>
              <a:rPr lang="en-US" dirty="0"/>
              <a:t>Name the hormones tested in TFTs?</a:t>
            </a:r>
          </a:p>
          <a:p>
            <a:pPr marL="514350" indent="-514350">
              <a:buAutoNum type="arabicParenR"/>
            </a:pPr>
            <a:r>
              <a:rPr lang="en-US" dirty="0"/>
              <a:t>Which enzyme forms the thyroid hormones?</a:t>
            </a:r>
          </a:p>
          <a:p>
            <a:pPr marL="514350" indent="-514350">
              <a:buAutoNum type="arabicParenR"/>
            </a:pPr>
            <a:r>
              <a:rPr lang="en-US" dirty="0" err="1"/>
              <a:t>Whats</a:t>
            </a:r>
            <a:r>
              <a:rPr lang="en-US" dirty="0"/>
              <a:t> the effect of iodine?</a:t>
            </a:r>
          </a:p>
          <a:p>
            <a:pPr marL="514350" indent="-514350">
              <a:buAutoNum type="arabicParenR"/>
            </a:pPr>
            <a:r>
              <a:rPr lang="en-US" dirty="0"/>
              <a:t>Name the thyroid binding proteins in the blood?</a:t>
            </a:r>
          </a:p>
          <a:p>
            <a:pPr marL="514350" indent="-514350">
              <a:buAutoNum type="arabicParenR"/>
            </a:pPr>
            <a:r>
              <a:rPr lang="en-US" dirty="0"/>
              <a:t>Can a person with goiter be without any thyroid symptoms?</a:t>
            </a:r>
          </a:p>
          <a:p>
            <a:pPr marL="514350" indent="-514350">
              <a:buAutoNum type="arabicParenR"/>
            </a:pPr>
            <a:r>
              <a:rPr lang="en-US" dirty="0"/>
              <a:t>fT4 low, fT3 low, TSH high. What is this?</a:t>
            </a:r>
          </a:p>
          <a:p>
            <a:pPr marL="514350" indent="-514350">
              <a:buAutoNum type="arabicParenR"/>
            </a:pPr>
            <a:r>
              <a:rPr lang="en-US" dirty="0"/>
              <a:t>fT4 low, fT3 low, TSH low. What is this?</a:t>
            </a:r>
          </a:p>
        </p:txBody>
      </p:sp>
    </p:spTree>
    <p:extLst>
      <p:ext uri="{BB962C8B-B14F-4D97-AF65-F5344CB8AC3E}">
        <p14:creationId xmlns:p14="http://schemas.microsoft.com/office/powerpoint/2010/main" val="1888749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B3FB9-8BC5-134F-9615-DF41C676643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AAEF2-8751-D300-4509-62B6B942E502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8) What is sick euthyroid syndrome?</a:t>
            </a:r>
          </a:p>
          <a:p>
            <a:pPr marL="0" indent="0">
              <a:buNone/>
            </a:pPr>
            <a:r>
              <a:rPr lang="en-US" dirty="0"/>
              <a:t>9) Name the 4 investigations for thyroid?</a:t>
            </a:r>
          </a:p>
          <a:p>
            <a:pPr marL="0" indent="0">
              <a:buNone/>
            </a:pPr>
            <a:r>
              <a:rPr lang="en-US" dirty="0"/>
              <a:t>10) Name some causes of primary hypothyroidism?</a:t>
            </a:r>
          </a:p>
          <a:p>
            <a:pPr marL="0" indent="0">
              <a:buNone/>
            </a:pPr>
            <a:r>
              <a:rPr lang="en-US" dirty="0"/>
              <a:t>11) </a:t>
            </a:r>
            <a:r>
              <a:rPr lang="en-US" dirty="0" err="1"/>
              <a:t>Whats</a:t>
            </a:r>
            <a:r>
              <a:rPr lang="en-US" dirty="0"/>
              <a:t> the commonest cause of </a:t>
            </a:r>
            <a:r>
              <a:rPr lang="en-US" dirty="0" err="1"/>
              <a:t>hypothy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12) </a:t>
            </a:r>
            <a:r>
              <a:rPr lang="en-US" dirty="0" err="1"/>
              <a:t>Whats</a:t>
            </a:r>
            <a:r>
              <a:rPr lang="en-US" dirty="0"/>
              <a:t> the effect of amiodarone  on thyroid?</a:t>
            </a:r>
          </a:p>
          <a:p>
            <a:pPr marL="0" indent="0">
              <a:buNone/>
            </a:pPr>
            <a:r>
              <a:rPr lang="en-US" dirty="0"/>
              <a:t>13) Name another drug which can cause hypo?</a:t>
            </a:r>
          </a:p>
          <a:p>
            <a:pPr marL="0" indent="0">
              <a:buNone/>
            </a:pPr>
            <a:r>
              <a:rPr lang="en-US" dirty="0"/>
              <a:t>14) Which </a:t>
            </a:r>
            <a:r>
              <a:rPr lang="en-US" dirty="0" err="1"/>
              <a:t>antidodies</a:t>
            </a:r>
            <a:r>
              <a:rPr lang="en-US" dirty="0"/>
              <a:t> in Hashimoto’s thyroiditis?</a:t>
            </a:r>
          </a:p>
        </p:txBody>
      </p:sp>
    </p:spTree>
    <p:extLst>
      <p:ext uri="{BB962C8B-B14F-4D97-AF65-F5344CB8AC3E}">
        <p14:creationId xmlns:p14="http://schemas.microsoft.com/office/powerpoint/2010/main" val="1639912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7B8A-0B70-F233-0281-91A9D450A0A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5B123-6190-7C8B-4DAA-05F6433C541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15) Name some features of </a:t>
            </a:r>
            <a:r>
              <a:rPr lang="en-US" dirty="0" err="1"/>
              <a:t>hypothy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16) What is myxedema?</a:t>
            </a:r>
          </a:p>
          <a:p>
            <a:pPr marL="0" indent="0">
              <a:buNone/>
            </a:pPr>
            <a:r>
              <a:rPr lang="en-US" dirty="0"/>
              <a:t>17) In a hypothyroid patient what do you see in CBC, electrolytes &amp; lipid profile?</a:t>
            </a:r>
          </a:p>
          <a:p>
            <a:pPr marL="0" indent="0">
              <a:buNone/>
            </a:pPr>
            <a:r>
              <a:rPr lang="en-US" dirty="0"/>
              <a:t>18) What does thyroid scan show in Hashimoto’s?</a:t>
            </a:r>
          </a:p>
          <a:p>
            <a:pPr marL="0" indent="0">
              <a:buNone/>
            </a:pPr>
            <a:r>
              <a:rPr lang="en-US" dirty="0"/>
              <a:t>19) Can thyroxine tab. Be given during pregnancy?</a:t>
            </a:r>
          </a:p>
          <a:p>
            <a:pPr marL="0" indent="0">
              <a:buNone/>
            </a:pPr>
            <a:r>
              <a:rPr lang="en-US" dirty="0"/>
              <a:t>20) After starting thyroxine, when should you recheck TFTs?</a:t>
            </a:r>
          </a:p>
          <a:p>
            <a:pPr marL="0" indent="0">
              <a:buNone/>
            </a:pPr>
            <a:r>
              <a:rPr lang="en-US" dirty="0"/>
              <a:t>21) Treatment of myxedema coma?</a:t>
            </a:r>
          </a:p>
        </p:txBody>
      </p:sp>
    </p:spTree>
    <p:extLst>
      <p:ext uri="{BB962C8B-B14F-4D97-AF65-F5344CB8AC3E}">
        <p14:creationId xmlns:p14="http://schemas.microsoft.com/office/powerpoint/2010/main" val="2356691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C620-2B64-1D0A-9C42-34B40F4D4576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HYPERTHYROIDISM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E30AB-5180-1E3F-1BF8-BC503582E06A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Less common than </a:t>
            </a:r>
            <a:r>
              <a:rPr lang="en-GB" dirty="0" err="1"/>
              <a:t>hypothy</a:t>
            </a:r>
            <a:endParaRPr lang="en-GB" dirty="0"/>
          </a:p>
          <a:p>
            <a:r>
              <a:rPr lang="en-GB" dirty="0"/>
              <a:t>99% cases are due to problem in the gland ( prim. hyperthyroidism).</a:t>
            </a:r>
          </a:p>
          <a:p>
            <a:pPr marL="0" indent="0">
              <a:buNone/>
            </a:pPr>
            <a:r>
              <a:rPr lang="en-GB" dirty="0"/>
              <a:t> * Pituitary causes, like TSH secreting adenoma </a:t>
            </a:r>
          </a:p>
          <a:p>
            <a:pPr marL="0" indent="0">
              <a:buNone/>
            </a:pPr>
            <a:r>
              <a:rPr lang="en-GB" dirty="0"/>
              <a:t>    only 1% (sec. </a:t>
            </a:r>
            <a:r>
              <a:rPr lang="en-GB" dirty="0" err="1"/>
              <a:t>hyperthy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9902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2B07F-0400-19D6-8BEE-1C10AA5635E3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ETIOLOGIES OF HYPERTHY.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AF0F-6F35-1802-B8A2-D944FACE65C2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AutoNum type="arabicParenR"/>
            </a:pPr>
            <a:r>
              <a:rPr lang="en-GB" b="1" dirty="0"/>
              <a:t>Grave’s disease (most common cause)</a:t>
            </a:r>
          </a:p>
          <a:p>
            <a:pPr marL="514350" indent="-514350">
              <a:buAutoNum type="arabicParenR"/>
            </a:pPr>
            <a:r>
              <a:rPr lang="en-GB" dirty="0"/>
              <a:t>Toxic multinodular </a:t>
            </a:r>
            <a:r>
              <a:rPr lang="en-GB" dirty="0" err="1"/>
              <a:t>goiter</a:t>
            </a:r>
            <a:endParaRPr lang="en-GB" dirty="0"/>
          </a:p>
          <a:p>
            <a:pPr marL="514350" indent="-514350">
              <a:buAutoNum type="arabicParenR"/>
            </a:pPr>
            <a:r>
              <a:rPr lang="en-GB" dirty="0"/>
              <a:t>Toxic solitary nodule</a:t>
            </a:r>
          </a:p>
          <a:p>
            <a:pPr marL="514350" indent="-514350">
              <a:buAutoNum type="arabicParenR"/>
            </a:pPr>
            <a:r>
              <a:rPr lang="en-GB" dirty="0"/>
              <a:t>Drugs (amiodarone). Can cause hypo also</a:t>
            </a:r>
          </a:p>
          <a:p>
            <a:pPr marL="514350" indent="-514350">
              <a:buAutoNum type="arabicParenR"/>
            </a:pPr>
            <a:r>
              <a:rPr lang="en-GB" dirty="0"/>
              <a:t>Sub acute thyroiditis (viral infection of the gland)</a:t>
            </a:r>
          </a:p>
          <a:p>
            <a:pPr marL="514350" indent="-514350">
              <a:buAutoNum type="arabicParenR"/>
            </a:pPr>
            <a:r>
              <a:rPr lang="en-GB" dirty="0"/>
              <a:t>Overdose of thyroxine tabs.</a:t>
            </a:r>
          </a:p>
          <a:p>
            <a:pPr marL="514350" indent="-514350">
              <a:buAutoNum type="arabicParenR"/>
            </a:pPr>
            <a:r>
              <a:rPr lang="en-GB" b="1" dirty="0"/>
              <a:t>Thyrotoxicosis </a:t>
            </a:r>
            <a:r>
              <a:rPr lang="en-GB" b="1" dirty="0" err="1"/>
              <a:t>factitia</a:t>
            </a:r>
            <a:r>
              <a:rPr lang="en-GB" dirty="0"/>
              <a:t>(use of thyroxine for non thyroidal illness -----------? )</a:t>
            </a:r>
          </a:p>
          <a:p>
            <a:pPr marL="514350" indent="-514350">
              <a:buAutoNum type="arabicParenR"/>
            </a:pPr>
            <a:endParaRPr lang="en-GB" dirty="0"/>
          </a:p>
          <a:p>
            <a:pPr marL="514350" indent="-514350">
              <a:buAutoNum type="arabicParenR"/>
            </a:pPr>
            <a:endParaRPr lang="en-GB" dirty="0"/>
          </a:p>
          <a:p>
            <a:pPr marL="514350" indent="-51435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623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557308-C88B-6207-83B2-5CCE2E9570EE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9875C9-64DC-A478-B7C9-923369509F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Diffuse </a:t>
            </a:r>
            <a:r>
              <a:rPr lang="en-GB" dirty="0" err="1"/>
              <a:t>goiter</a:t>
            </a:r>
            <a:r>
              <a:rPr lang="en-GB" dirty="0"/>
              <a:t> (Grave’s)</a:t>
            </a:r>
          </a:p>
        </p:txBody>
      </p:sp>
      <p:pic>
        <p:nvPicPr>
          <p:cNvPr id="10" name="Content Placeholder 9" descr="A close up of a person's eye&#10;&#10;Description automatically generated with medium confidence">
            <a:extLst>
              <a:ext uri="{FF2B5EF4-FFF2-40B4-BE49-F238E27FC236}">
                <a16:creationId xmlns:a16="http://schemas.microsoft.com/office/drawing/2014/main" id="{15273B62-6398-4E44-5E24-05198935DC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7" y="2292350"/>
            <a:ext cx="3048000" cy="297179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F00B33-60EF-E07E-8BFA-9C6CB38F6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33801" y="1752600"/>
            <a:ext cx="3124200" cy="43784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   Multinodular </a:t>
            </a:r>
            <a:r>
              <a:rPr lang="en-GB" dirty="0" err="1"/>
              <a:t>goiter</a:t>
            </a:r>
            <a:endParaRPr lang="en-GB" dirty="0"/>
          </a:p>
        </p:txBody>
      </p:sp>
      <p:pic>
        <p:nvPicPr>
          <p:cNvPr id="12" name="Content Placeholder 11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D470BA84-5DD6-F2BB-9615-871DE3B3A08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25" y="2292349"/>
            <a:ext cx="3325586" cy="2971800"/>
          </a:xfrm>
        </p:spPr>
      </p:pic>
    </p:spTree>
    <p:extLst>
      <p:ext uri="{BB962C8B-B14F-4D97-AF65-F5344CB8AC3E}">
        <p14:creationId xmlns:p14="http://schemas.microsoft.com/office/powerpoint/2010/main" val="2789195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30AD2-C948-214C-D82E-DC0B4487C2C5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20BE0-AB10-7845-D004-1CB8968855F2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AutoNum type="arabicParenR"/>
            </a:pPr>
            <a:r>
              <a:rPr lang="en-GB" b="1" dirty="0"/>
              <a:t>Grave’s disease:</a:t>
            </a:r>
          </a:p>
          <a:p>
            <a:pPr marL="0" indent="0">
              <a:buNone/>
            </a:pPr>
            <a:r>
              <a:rPr lang="en-GB" dirty="0"/>
              <a:t>  * Autoimmune disease</a:t>
            </a:r>
          </a:p>
          <a:p>
            <a:pPr marL="0" indent="0">
              <a:buNone/>
            </a:pPr>
            <a:r>
              <a:rPr lang="en-GB" dirty="0"/>
              <a:t> * Overactivity of the gland due to </a:t>
            </a:r>
            <a:r>
              <a:rPr lang="en-GB" b="1" dirty="0"/>
              <a:t>TSH Receptor </a:t>
            </a:r>
          </a:p>
          <a:p>
            <a:pPr marL="0" indent="0">
              <a:buNone/>
            </a:pPr>
            <a:r>
              <a:rPr lang="en-GB" dirty="0"/>
              <a:t>    </a:t>
            </a:r>
            <a:r>
              <a:rPr lang="en-GB" b="1" dirty="0"/>
              <a:t>Stimulating antibodies or TRAB.</a:t>
            </a:r>
            <a:r>
              <a:rPr lang="en-GB" dirty="0"/>
              <a:t>( these anti-</a:t>
            </a:r>
          </a:p>
          <a:p>
            <a:pPr marL="0" indent="0">
              <a:buNone/>
            </a:pPr>
            <a:r>
              <a:rPr lang="en-GB" dirty="0"/>
              <a:t>    -bodies are specific for Grave’s)</a:t>
            </a:r>
          </a:p>
          <a:p>
            <a:pPr marL="0" indent="0">
              <a:buNone/>
            </a:pPr>
            <a:r>
              <a:rPr lang="en-GB" dirty="0"/>
              <a:t> * On exam, gland is </a:t>
            </a:r>
            <a:r>
              <a:rPr lang="en-GB" b="1" dirty="0"/>
              <a:t>diffusely</a:t>
            </a:r>
            <a:r>
              <a:rPr lang="en-GB" dirty="0"/>
              <a:t> enlarged, bruit </a:t>
            </a:r>
          </a:p>
          <a:p>
            <a:pPr marL="0" indent="0">
              <a:buNone/>
            </a:pPr>
            <a:r>
              <a:rPr lang="en-GB" dirty="0"/>
              <a:t>    present, non tender</a:t>
            </a:r>
          </a:p>
          <a:p>
            <a:pPr marL="0" indent="0">
              <a:buNone/>
            </a:pPr>
            <a:r>
              <a:rPr lang="en-GB" dirty="0"/>
              <a:t> * Other autoimmune diseases may also be present</a:t>
            </a:r>
          </a:p>
        </p:txBody>
      </p:sp>
    </p:spTree>
    <p:extLst>
      <p:ext uri="{BB962C8B-B14F-4D97-AF65-F5344CB8AC3E}">
        <p14:creationId xmlns:p14="http://schemas.microsoft.com/office/powerpoint/2010/main" val="1566762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6710-E1E5-AD49-A0E5-8EEFB2BE72CF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0C11F-7175-BF94-45E8-711D0DE07FC1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2) </a:t>
            </a:r>
            <a:r>
              <a:rPr lang="en-GB" b="1" dirty="0"/>
              <a:t>Solitary Toxic nodule(adenoma)</a:t>
            </a:r>
          </a:p>
          <a:p>
            <a:pPr marL="0" indent="0">
              <a:buNone/>
            </a:pPr>
            <a:r>
              <a:rPr lang="en-GB" dirty="0"/>
              <a:t>  * Single overactive nodule in the gland</a:t>
            </a:r>
          </a:p>
          <a:p>
            <a:pPr marL="0" indent="0">
              <a:buNone/>
            </a:pPr>
            <a:r>
              <a:rPr lang="en-GB" dirty="0"/>
              <a:t>3) </a:t>
            </a:r>
            <a:r>
              <a:rPr lang="en-GB" b="1" dirty="0"/>
              <a:t>Toxic multinodular </a:t>
            </a:r>
            <a:r>
              <a:rPr lang="en-GB" b="1" dirty="0" err="1"/>
              <a:t>goiter</a:t>
            </a:r>
            <a:r>
              <a:rPr lang="en-GB" b="1" dirty="0"/>
              <a:t>:</a:t>
            </a:r>
          </a:p>
          <a:p>
            <a:pPr marL="0" indent="0">
              <a:buNone/>
            </a:pPr>
            <a:r>
              <a:rPr lang="en-GB" dirty="0"/>
              <a:t> * Multiple overactive nodules</a:t>
            </a:r>
          </a:p>
          <a:p>
            <a:pPr marL="0" indent="0">
              <a:buNone/>
            </a:pPr>
            <a:r>
              <a:rPr lang="en-GB" dirty="0"/>
              <a:t> * </a:t>
            </a:r>
            <a:r>
              <a:rPr lang="en-GB" dirty="0" err="1"/>
              <a:t>Goiter</a:t>
            </a:r>
            <a:r>
              <a:rPr lang="en-GB" dirty="0"/>
              <a:t> present (multiple nodules palpable)</a:t>
            </a:r>
          </a:p>
          <a:p>
            <a:pPr marL="0" indent="0">
              <a:buNone/>
            </a:pPr>
            <a:r>
              <a:rPr lang="en-GB" dirty="0"/>
              <a:t> 4</a:t>
            </a:r>
            <a:r>
              <a:rPr lang="en-GB" b="1" dirty="0"/>
              <a:t>) Sub acute thyroiditis(De </a:t>
            </a:r>
            <a:r>
              <a:rPr lang="en-GB" b="1" dirty="0" err="1"/>
              <a:t>Quervain’s</a:t>
            </a:r>
            <a:r>
              <a:rPr lang="en-GB" b="1" dirty="0"/>
              <a:t> thyroiditis)</a:t>
            </a:r>
          </a:p>
          <a:p>
            <a:pPr marL="0" indent="0">
              <a:buNone/>
            </a:pPr>
            <a:r>
              <a:rPr lang="en-GB" dirty="0"/>
              <a:t> * Viral infection of the gland (gland damage)</a:t>
            </a:r>
          </a:p>
          <a:p>
            <a:pPr marL="0" indent="0">
              <a:buNone/>
            </a:pPr>
            <a:r>
              <a:rPr lang="en-GB" dirty="0"/>
              <a:t> * Gland mildly enlarged &amp; </a:t>
            </a:r>
            <a:r>
              <a:rPr lang="en-GB" b="1" dirty="0"/>
              <a:t>tender</a:t>
            </a:r>
          </a:p>
          <a:p>
            <a:pPr marL="0" indent="0">
              <a:buNone/>
            </a:pPr>
            <a:r>
              <a:rPr lang="en-GB" dirty="0"/>
              <a:t> * Often, recent history of a viral </a:t>
            </a:r>
            <a:r>
              <a:rPr lang="en-GB" dirty="0" err="1"/>
              <a:t>resp</a:t>
            </a:r>
            <a:r>
              <a:rPr lang="en-GB" dirty="0"/>
              <a:t> tract infection</a:t>
            </a:r>
          </a:p>
        </p:txBody>
      </p:sp>
    </p:spTree>
    <p:extLst>
      <p:ext uri="{BB962C8B-B14F-4D97-AF65-F5344CB8AC3E}">
        <p14:creationId xmlns:p14="http://schemas.microsoft.com/office/powerpoint/2010/main" val="1167993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A1A49-15E4-592D-4299-DC883ED51DDF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1A9ED-7579-B26D-FCDA-D5A03596B9A6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5) </a:t>
            </a:r>
            <a:r>
              <a:rPr lang="en-GB" b="1" dirty="0"/>
              <a:t>Amiodarone induced:</a:t>
            </a:r>
          </a:p>
          <a:p>
            <a:pPr marL="0" indent="0">
              <a:buNone/>
            </a:pPr>
            <a:r>
              <a:rPr lang="en-GB" dirty="0"/>
              <a:t> * Due to its iodine content, </a:t>
            </a:r>
            <a:r>
              <a:rPr lang="en-GB" dirty="0" err="1"/>
              <a:t>amiod</a:t>
            </a:r>
            <a:r>
              <a:rPr lang="en-GB" dirty="0"/>
              <a:t>. affects the </a:t>
            </a:r>
          </a:p>
          <a:p>
            <a:pPr marL="0" indent="0">
              <a:buNone/>
            </a:pPr>
            <a:r>
              <a:rPr lang="en-GB" dirty="0"/>
              <a:t>    thyroid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 Hypo</a:t>
            </a:r>
            <a:r>
              <a:rPr lang="en-GB" dirty="0"/>
              <a:t>                  </a:t>
            </a:r>
            <a:r>
              <a:rPr lang="en-GB" u="sng" dirty="0"/>
              <a:t>Hyper</a:t>
            </a:r>
            <a:r>
              <a:rPr lang="en-GB" dirty="0"/>
              <a:t>                 </a:t>
            </a:r>
            <a:r>
              <a:rPr lang="en-GB" u="sng" dirty="0"/>
              <a:t>Euthyroid</a:t>
            </a:r>
          </a:p>
          <a:p>
            <a:pPr marL="0" indent="0">
              <a:buNone/>
            </a:pPr>
            <a:r>
              <a:rPr lang="en-GB" dirty="0"/>
              <a:t>* </a:t>
            </a:r>
            <a:r>
              <a:rPr lang="en-GB" b="1" dirty="0"/>
              <a:t>more </a:t>
            </a:r>
            <a:r>
              <a:rPr lang="en-GB" dirty="0"/>
              <a:t>                                         * Abnormal TFTs</a:t>
            </a:r>
          </a:p>
          <a:p>
            <a:pPr marL="0" indent="0">
              <a:buNone/>
            </a:pPr>
            <a:r>
              <a:rPr lang="en-GB" dirty="0"/>
              <a:t>  </a:t>
            </a:r>
            <a:r>
              <a:rPr lang="en-GB" b="1" dirty="0"/>
              <a:t>common than                               </a:t>
            </a:r>
            <a:r>
              <a:rPr lang="en-GB" dirty="0"/>
              <a:t>but patient </a:t>
            </a:r>
          </a:p>
          <a:p>
            <a:pPr marL="0" indent="0">
              <a:buNone/>
            </a:pPr>
            <a:r>
              <a:rPr lang="en-GB" dirty="0"/>
              <a:t>  </a:t>
            </a:r>
            <a:r>
              <a:rPr lang="en-GB" b="1" dirty="0"/>
              <a:t>hyper </a:t>
            </a:r>
            <a:r>
              <a:rPr lang="en-GB" dirty="0"/>
              <a:t>                                             clinically normal            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( most cases)</a:t>
            </a:r>
          </a:p>
          <a:p>
            <a:pPr marL="0" indent="0">
              <a:buNone/>
            </a:pPr>
            <a:r>
              <a:rPr lang="en-GB" b="1" dirty="0"/>
              <a:t>( patients on </a:t>
            </a:r>
            <a:r>
              <a:rPr lang="en-GB" b="1" dirty="0" err="1"/>
              <a:t>amiod</a:t>
            </a:r>
            <a:r>
              <a:rPr lang="en-GB" b="1" dirty="0"/>
              <a:t>          check TFTs every 6 months</a:t>
            </a:r>
            <a:r>
              <a:rPr lang="en-GB" dirty="0"/>
              <a:t>)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5771EAE-0249-FE18-5E59-21F5CCAC4E6C}"/>
              </a:ext>
            </a:extLst>
          </p:cNvPr>
          <p:cNvSpPr/>
          <p:nvPr/>
        </p:nvSpPr>
        <p:spPr>
          <a:xfrm rot="1676140">
            <a:off x="1218702" y="2705031"/>
            <a:ext cx="332971" cy="685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6DAC9A4-C6B1-1B23-9871-D9F1E66E2D7A}"/>
              </a:ext>
            </a:extLst>
          </p:cNvPr>
          <p:cNvSpPr/>
          <p:nvPr/>
        </p:nvSpPr>
        <p:spPr>
          <a:xfrm>
            <a:off x="3048000" y="2514600"/>
            <a:ext cx="381000" cy="762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2C47833-C159-4D5D-C5FE-6FC28DDA9EBD}"/>
              </a:ext>
            </a:extLst>
          </p:cNvPr>
          <p:cNvSpPr/>
          <p:nvPr/>
        </p:nvSpPr>
        <p:spPr>
          <a:xfrm rot="3878724">
            <a:off x="5120709" y="2675023"/>
            <a:ext cx="879732" cy="368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4AFE059-F71A-BF34-6C08-0B67C5F26154}"/>
              </a:ext>
            </a:extLst>
          </p:cNvPr>
          <p:cNvSpPr/>
          <p:nvPr/>
        </p:nvSpPr>
        <p:spPr>
          <a:xfrm>
            <a:off x="3352800" y="54102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39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BBDD-414B-66E3-7257-BF63AC0C1517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S/S of HYPERTHY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CF4EF-FDDF-5EB1-9D16-22F6EDA4C80C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n-GB" b="1" dirty="0"/>
              <a:t>Weight loss </a:t>
            </a:r>
            <a:r>
              <a:rPr lang="en-GB" dirty="0"/>
              <a:t>(</a:t>
            </a:r>
            <a:r>
              <a:rPr lang="en-GB" dirty="0" err="1"/>
              <a:t>inspite</a:t>
            </a:r>
            <a:r>
              <a:rPr lang="en-GB" dirty="0"/>
              <a:t> of </a:t>
            </a:r>
            <a:r>
              <a:rPr lang="en-GB" b="1" dirty="0"/>
              <a:t>increased appetite</a:t>
            </a:r>
            <a:r>
              <a:rPr lang="en-GB" dirty="0"/>
              <a:t>)</a:t>
            </a:r>
          </a:p>
          <a:p>
            <a:pPr marL="514350" indent="-514350">
              <a:buAutoNum type="arabicParenR"/>
            </a:pPr>
            <a:r>
              <a:rPr lang="en-GB" b="1" dirty="0"/>
              <a:t>Tachycardia</a:t>
            </a:r>
            <a:r>
              <a:rPr lang="en-GB" dirty="0"/>
              <a:t> or </a:t>
            </a:r>
            <a:r>
              <a:rPr lang="en-GB" u="sng" dirty="0"/>
              <a:t>atrial fibrillatio</a:t>
            </a:r>
            <a:r>
              <a:rPr lang="en-GB" dirty="0"/>
              <a:t>n          palpitations</a:t>
            </a:r>
          </a:p>
          <a:p>
            <a:pPr marL="514350" indent="-514350">
              <a:buAutoNum type="arabicParenR"/>
            </a:pPr>
            <a:r>
              <a:rPr lang="en-GB" dirty="0"/>
              <a:t>Excess sweating, warm wet palms</a:t>
            </a:r>
          </a:p>
          <a:p>
            <a:pPr marL="514350" indent="-514350">
              <a:buAutoNum type="arabicParenR"/>
            </a:pPr>
            <a:r>
              <a:rPr lang="en-GB" dirty="0"/>
              <a:t>Continuous low grade fever</a:t>
            </a:r>
          </a:p>
          <a:p>
            <a:pPr marL="514350" indent="-514350">
              <a:buAutoNum type="arabicParenR"/>
            </a:pPr>
            <a:r>
              <a:rPr lang="en-GB" b="1" dirty="0"/>
              <a:t>Heat intolerance</a:t>
            </a:r>
          </a:p>
          <a:p>
            <a:pPr marL="514350" indent="-514350">
              <a:buAutoNum type="arabicParenR"/>
            </a:pPr>
            <a:r>
              <a:rPr lang="en-GB" b="1" dirty="0"/>
              <a:t>Feeling warm even in cold weather</a:t>
            </a:r>
          </a:p>
          <a:p>
            <a:pPr marL="514350" indent="-514350">
              <a:buAutoNum type="arabicParenR"/>
            </a:pPr>
            <a:r>
              <a:rPr lang="en-GB" dirty="0" err="1"/>
              <a:t>Diarrhea</a:t>
            </a:r>
            <a:endParaRPr lang="en-GB" dirty="0"/>
          </a:p>
          <a:p>
            <a:pPr marL="514350" indent="-514350">
              <a:buAutoNum type="arabicParenR"/>
            </a:pPr>
            <a:r>
              <a:rPr lang="en-GB" b="1" dirty="0"/>
              <a:t>Hand tremors</a:t>
            </a:r>
          </a:p>
          <a:p>
            <a:pPr marL="514350" indent="-514350">
              <a:buAutoNum type="arabicParenR"/>
            </a:pPr>
            <a:r>
              <a:rPr lang="en-GB" dirty="0"/>
              <a:t>Polydipsia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2D42D82-FFCA-8DCD-642E-DFB74303975C}"/>
              </a:ext>
            </a:extLst>
          </p:cNvPr>
          <p:cNvSpPr/>
          <p:nvPr/>
        </p:nvSpPr>
        <p:spPr>
          <a:xfrm>
            <a:off x="5943600" y="21336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7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/>
              <a:t>GENERAL POINTS ABOUT THYROID 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Normal sized thyroid is usually not palpable</a:t>
            </a:r>
          </a:p>
          <a:p>
            <a:r>
              <a:rPr lang="en-US" dirty="0"/>
              <a:t>Moves up on swallowing</a:t>
            </a:r>
          </a:p>
        </p:txBody>
      </p:sp>
    </p:spTree>
    <p:extLst>
      <p:ext uri="{BB962C8B-B14F-4D97-AF65-F5344CB8AC3E}">
        <p14:creationId xmlns:p14="http://schemas.microsoft.com/office/powerpoint/2010/main" val="3355566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2348C-1083-D254-8D5A-7CABAE081E21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S/S (</a:t>
            </a:r>
            <a:r>
              <a:rPr lang="en-GB" dirty="0" err="1"/>
              <a:t>contd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AA37A-F135-753D-3A33-0D023B199DF3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10) Hyperactive &amp; restless</a:t>
            </a:r>
          </a:p>
          <a:p>
            <a:pPr marL="0" indent="0">
              <a:buNone/>
            </a:pPr>
            <a:r>
              <a:rPr lang="en-GB" dirty="0"/>
              <a:t>11) Lack of sleep</a:t>
            </a:r>
          </a:p>
          <a:p>
            <a:pPr marL="0" indent="0">
              <a:buNone/>
            </a:pPr>
            <a:r>
              <a:rPr lang="en-GB" dirty="0"/>
              <a:t>12) Weakness, fatigue</a:t>
            </a:r>
          </a:p>
          <a:p>
            <a:pPr marL="0" indent="0">
              <a:buNone/>
            </a:pPr>
            <a:r>
              <a:rPr lang="en-GB" dirty="0"/>
              <a:t>13) Menstrual irregularities</a:t>
            </a:r>
          </a:p>
          <a:p>
            <a:pPr marL="514350" indent="-514350">
              <a:buAutoNum type="arabicParenR" startAt="14"/>
            </a:pPr>
            <a:r>
              <a:rPr lang="en-GB" dirty="0"/>
              <a:t> </a:t>
            </a:r>
            <a:r>
              <a:rPr lang="en-GB" b="1" dirty="0"/>
              <a:t>Proximal myopathy</a:t>
            </a:r>
          </a:p>
          <a:p>
            <a:pPr marL="514350" indent="-514350">
              <a:buAutoNum type="arabicParenR" startAt="14"/>
            </a:pPr>
            <a:r>
              <a:rPr lang="en-GB" dirty="0"/>
              <a:t> Systolic HTN</a:t>
            </a:r>
          </a:p>
          <a:p>
            <a:pPr marL="514350" indent="-514350">
              <a:buAutoNum type="arabicParenR" startAt="14"/>
            </a:pPr>
            <a:r>
              <a:rPr lang="en-GB" dirty="0"/>
              <a:t> </a:t>
            </a:r>
            <a:r>
              <a:rPr lang="en-GB" dirty="0" err="1"/>
              <a:t>Goiter</a:t>
            </a:r>
            <a:r>
              <a:rPr lang="en-GB" dirty="0"/>
              <a:t> (often)</a:t>
            </a:r>
          </a:p>
          <a:p>
            <a:pPr marL="514350" indent="-514350">
              <a:buAutoNum type="arabicParenR" startAt="14"/>
            </a:pPr>
            <a:r>
              <a:rPr lang="en-GB" dirty="0"/>
              <a:t> Hyper </a:t>
            </a:r>
            <a:r>
              <a:rPr lang="en-GB" dirty="0" err="1"/>
              <a:t>reflexia</a:t>
            </a:r>
            <a:endParaRPr lang="en-GB" dirty="0"/>
          </a:p>
          <a:p>
            <a:pPr marL="514350" indent="-514350">
              <a:buAutoNum type="arabicParenR" startAt="14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2717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44F93-64EF-3A89-6BB9-AB51D06FB0F3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3 Features seen in Grave’s dis.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50265-7C14-D618-5CC4-F6151613F7F7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b="1" u="sng" dirty="0"/>
              <a:t>Exophthalmos (proptosis)</a:t>
            </a:r>
          </a:p>
          <a:p>
            <a:pPr marL="0" indent="0">
              <a:buNone/>
            </a:pPr>
            <a:r>
              <a:rPr lang="en-GB" dirty="0"/>
              <a:t>      * Also called Grave’s ophthalmopathy</a:t>
            </a:r>
            <a:endParaRPr lang="en-GB" b="1" u="sng" dirty="0"/>
          </a:p>
          <a:p>
            <a:pPr marL="0" indent="0">
              <a:buNone/>
            </a:pPr>
            <a:r>
              <a:rPr lang="en-GB" dirty="0"/>
              <a:t>      * Protruding eyes </a:t>
            </a:r>
          </a:p>
          <a:p>
            <a:pPr marL="0" indent="0">
              <a:buNone/>
            </a:pPr>
            <a:r>
              <a:rPr lang="en-GB" dirty="0"/>
              <a:t>      * Lid retraction</a:t>
            </a:r>
          </a:p>
          <a:p>
            <a:pPr marL="0" indent="0">
              <a:buNone/>
            </a:pPr>
            <a:r>
              <a:rPr lang="en-GB" dirty="0"/>
              <a:t>      * Lid lag</a:t>
            </a:r>
          </a:p>
          <a:p>
            <a:pPr marL="0" indent="0">
              <a:buNone/>
            </a:pPr>
            <a:r>
              <a:rPr lang="en-GB" dirty="0"/>
              <a:t>      * </a:t>
            </a:r>
            <a:r>
              <a:rPr lang="en-GB" dirty="0" err="1"/>
              <a:t>Ophthalmoplegia</a:t>
            </a:r>
            <a:r>
              <a:rPr lang="en-GB" dirty="0"/>
              <a:t> (?)</a:t>
            </a:r>
          </a:p>
          <a:p>
            <a:pPr marL="0" indent="0">
              <a:buNone/>
            </a:pPr>
            <a:r>
              <a:rPr lang="en-GB" dirty="0"/>
              <a:t>      * Leads to corneal drying </a:t>
            </a:r>
          </a:p>
        </p:txBody>
      </p:sp>
    </p:spTree>
    <p:extLst>
      <p:ext uri="{BB962C8B-B14F-4D97-AF65-F5344CB8AC3E}">
        <p14:creationId xmlns:p14="http://schemas.microsoft.com/office/powerpoint/2010/main" val="3116700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CBD457-3001-124E-6410-A9F2936502AA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EXOPHTHALMOS</a:t>
            </a:r>
          </a:p>
        </p:txBody>
      </p:sp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AFCB8A5E-FF84-9306-EFD6-6ED19B56E0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086" y="2996407"/>
            <a:ext cx="2667000" cy="1733550"/>
          </a:xfrm>
        </p:spPr>
      </p:pic>
      <p:pic>
        <p:nvPicPr>
          <p:cNvPr id="10" name="Content Placeholder 9" descr="A picture containing person, indoor, posing&#10;&#10;Description automatically generated">
            <a:extLst>
              <a:ext uri="{FF2B5EF4-FFF2-40B4-BE49-F238E27FC236}">
                <a16:creationId xmlns:a16="http://schemas.microsoft.com/office/drawing/2014/main" id="{06F5AC55-5E9D-A208-0E51-972391870A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2996406"/>
            <a:ext cx="2628900" cy="1733550"/>
          </a:xfrm>
        </p:spPr>
      </p:pic>
    </p:spTree>
    <p:extLst>
      <p:ext uri="{BB962C8B-B14F-4D97-AF65-F5344CB8AC3E}">
        <p14:creationId xmlns:p14="http://schemas.microsoft.com/office/powerpoint/2010/main" val="22076937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A114-64CD-DDCA-E5F8-0B2F8DF83B91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3AC35-5ECC-0650-7382-B5D2E2380D63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2) </a:t>
            </a:r>
            <a:r>
              <a:rPr lang="en-GB" b="1" u="sng" dirty="0"/>
              <a:t>Pretibial </a:t>
            </a:r>
            <a:r>
              <a:rPr lang="en-GB" b="1" u="sng" dirty="0" err="1"/>
              <a:t>myxedema</a:t>
            </a:r>
            <a:endParaRPr lang="en-GB" b="1" u="sng" dirty="0"/>
          </a:p>
          <a:p>
            <a:pPr marL="0" indent="0">
              <a:buNone/>
            </a:pPr>
            <a:r>
              <a:rPr lang="en-GB" dirty="0"/>
              <a:t>     * Plaques of thick scaly skin in lower legs</a:t>
            </a:r>
          </a:p>
          <a:p>
            <a:pPr marL="0" indent="0">
              <a:buNone/>
            </a:pPr>
            <a:r>
              <a:rPr lang="en-GB" dirty="0"/>
              <a:t>     * Topical steroids may help</a:t>
            </a:r>
          </a:p>
          <a:p>
            <a:pPr marL="0" indent="0">
              <a:buNone/>
            </a:pPr>
            <a:r>
              <a:rPr lang="en-GB" dirty="0"/>
              <a:t>3) </a:t>
            </a:r>
            <a:r>
              <a:rPr lang="en-GB" b="1" u="sng" dirty="0"/>
              <a:t>Clubbing of fingers </a:t>
            </a:r>
            <a:r>
              <a:rPr lang="en-GB" b="1" dirty="0"/>
              <a:t>(thyroid </a:t>
            </a:r>
            <a:r>
              <a:rPr lang="en-GB" b="1" dirty="0" err="1"/>
              <a:t>acropachy</a:t>
            </a:r>
            <a:r>
              <a:rPr lang="en-GB" b="1" dirty="0"/>
              <a:t>)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99277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5FEB89B-14A2-EDB3-8D4A-C9161618E009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BAF748-AB09-6C41-EC5D-CB294B2C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  Pretibial </a:t>
            </a:r>
            <a:r>
              <a:rPr lang="en-GB" dirty="0" err="1"/>
              <a:t>myxedema</a:t>
            </a:r>
            <a:endParaRPr lang="en-GB" dirty="0"/>
          </a:p>
        </p:txBody>
      </p:sp>
      <p:pic>
        <p:nvPicPr>
          <p:cNvPr id="19" name="Content Placeholder 18" descr="Close-up of a person's legs&#10;&#10;Description automatically generated with medium confidence">
            <a:extLst>
              <a:ext uri="{FF2B5EF4-FFF2-40B4-BE49-F238E27FC236}">
                <a16:creationId xmlns:a16="http://schemas.microsoft.com/office/drawing/2014/main" id="{BC540BAC-7141-8E80-409F-54B4CFB793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5" y="2174875"/>
            <a:ext cx="4018258" cy="3951288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20B365-377B-1337-2556-3B82B1B21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   Clubbing</a:t>
            </a:r>
          </a:p>
        </p:txBody>
      </p:sp>
      <p:pic>
        <p:nvPicPr>
          <p:cNvPr id="17" name="Content Placeholder 16" descr="A picture containing text, handwear, accessory&#10;&#10;Description automatically generated">
            <a:extLst>
              <a:ext uri="{FF2B5EF4-FFF2-40B4-BE49-F238E27FC236}">
                <a16:creationId xmlns:a16="http://schemas.microsoft.com/office/drawing/2014/main" id="{5908AC34-8365-0CF4-AA45-38BAE09A829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79" y="2174875"/>
            <a:ext cx="4041775" cy="3951288"/>
          </a:xfrm>
        </p:spPr>
      </p:pic>
      <p:pic>
        <p:nvPicPr>
          <p:cNvPr id="2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E02BCBF1-A8DC-1054-541D-4CC0200A9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945606"/>
            <a:ext cx="1377462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566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F520-7298-14A2-B8C3-31D21CF45141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INVESTIGATIONS (in </a:t>
            </a:r>
            <a:r>
              <a:rPr lang="en-GB" dirty="0" err="1"/>
              <a:t>hyperthyr</a:t>
            </a:r>
            <a:r>
              <a:rPr lang="en-GB" dirty="0"/>
              <a:t>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07CCF-CA90-A4A2-BCED-4C523A22CEE3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TFTs                RAIU scan                  Serum antibodies</a:t>
            </a:r>
          </a:p>
          <a:p>
            <a:pPr marL="0" indent="0">
              <a:buNone/>
            </a:pPr>
            <a:r>
              <a:rPr lang="en-GB" dirty="0"/>
              <a:t>                                  </a:t>
            </a:r>
          </a:p>
          <a:p>
            <a:pPr marL="0" indent="0">
              <a:buNone/>
            </a:pPr>
            <a:r>
              <a:rPr lang="en-GB" dirty="0"/>
              <a:t>                          not done in every case </a:t>
            </a:r>
          </a:p>
          <a:p>
            <a:pPr marL="514350" indent="-514350">
              <a:buAutoNum type="arabicParenR"/>
            </a:pPr>
            <a:r>
              <a:rPr lang="en-GB" b="1" u="sng" dirty="0"/>
              <a:t>TFTs:</a:t>
            </a:r>
          </a:p>
          <a:p>
            <a:pPr marL="0" indent="0">
              <a:buNone/>
            </a:pPr>
            <a:r>
              <a:rPr lang="en-GB" dirty="0"/>
              <a:t>     * fT4 : high </a:t>
            </a:r>
          </a:p>
          <a:p>
            <a:pPr marL="0" indent="0">
              <a:buNone/>
            </a:pPr>
            <a:r>
              <a:rPr lang="en-GB" dirty="0"/>
              <a:t>     * fT3 : High </a:t>
            </a:r>
          </a:p>
          <a:p>
            <a:pPr marL="0" indent="0">
              <a:buNone/>
            </a:pPr>
            <a:r>
              <a:rPr lang="en-GB" dirty="0"/>
              <a:t>     * TSH: Low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53151AE-E3B7-713B-BBDE-B08FFE900DEB}"/>
              </a:ext>
            </a:extLst>
          </p:cNvPr>
          <p:cNvSpPr/>
          <p:nvPr/>
        </p:nvSpPr>
        <p:spPr>
          <a:xfrm rot="5400000">
            <a:off x="4462979" y="1252021"/>
            <a:ext cx="675242" cy="3657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4AA12C9-E8E6-A66B-96D0-A008DCC400D7}"/>
              </a:ext>
            </a:extLst>
          </p:cNvPr>
          <p:cNvSpPr/>
          <p:nvPr/>
        </p:nvSpPr>
        <p:spPr>
          <a:xfrm rot="3395209">
            <a:off x="1700432" y="891439"/>
            <a:ext cx="484632" cy="1401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D87AC20-908D-FEE5-2E05-0AB422F83E0B}"/>
              </a:ext>
            </a:extLst>
          </p:cNvPr>
          <p:cNvSpPr/>
          <p:nvPr/>
        </p:nvSpPr>
        <p:spPr>
          <a:xfrm>
            <a:off x="3962400" y="1143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17DEA44-2EB9-0EC6-A345-DA11094242D0}"/>
              </a:ext>
            </a:extLst>
          </p:cNvPr>
          <p:cNvSpPr/>
          <p:nvPr/>
        </p:nvSpPr>
        <p:spPr>
          <a:xfrm rot="19360427">
            <a:off x="5957411" y="1182521"/>
            <a:ext cx="484632" cy="1113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938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C6211-A4C9-6D5A-F896-B3031EEE2BB8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C6A37-74E3-DDBB-106C-6CAED72DBFEA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2) </a:t>
            </a:r>
            <a:r>
              <a:rPr lang="en-GB" b="1" u="sng" dirty="0"/>
              <a:t>Radioactive iodine uptake scan( RAIU scan)</a:t>
            </a:r>
          </a:p>
          <a:p>
            <a:pPr marL="0" indent="0">
              <a:buNone/>
            </a:pPr>
            <a:r>
              <a:rPr lang="en-GB" dirty="0"/>
              <a:t>  * Radio iodine given orally or </a:t>
            </a:r>
            <a:r>
              <a:rPr lang="en-GB" dirty="0" err="1"/>
              <a:t>i.v.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* Taken up by the active areas of the gland </a:t>
            </a:r>
          </a:p>
          <a:p>
            <a:pPr marL="0" indent="0">
              <a:buNone/>
            </a:pPr>
            <a:r>
              <a:rPr lang="en-GB" dirty="0"/>
              <a:t>       -</a:t>
            </a:r>
            <a:r>
              <a:rPr lang="en-GB" i="1" u="sng" dirty="0"/>
              <a:t> Grave’s </a:t>
            </a:r>
            <a:r>
              <a:rPr lang="en-GB" dirty="0"/>
              <a:t>: Increased uptake diffusely</a:t>
            </a:r>
          </a:p>
          <a:p>
            <a:pPr marL="0" indent="0">
              <a:buNone/>
            </a:pPr>
            <a:r>
              <a:rPr lang="en-GB" dirty="0"/>
              <a:t>       </a:t>
            </a:r>
            <a:r>
              <a:rPr lang="en-GB" i="1" dirty="0"/>
              <a:t>- </a:t>
            </a:r>
            <a:r>
              <a:rPr lang="en-GB" i="1" u="sng" dirty="0"/>
              <a:t>Toxic multinodular </a:t>
            </a:r>
            <a:r>
              <a:rPr lang="en-GB" i="1" u="sng" dirty="0" err="1"/>
              <a:t>goiter</a:t>
            </a:r>
            <a:r>
              <a:rPr lang="en-GB" dirty="0"/>
              <a:t>: Increased uptake</a:t>
            </a:r>
          </a:p>
          <a:p>
            <a:pPr marL="0" indent="0">
              <a:buNone/>
            </a:pPr>
            <a:r>
              <a:rPr lang="en-GB" dirty="0"/>
              <a:t>          by the nodules</a:t>
            </a:r>
          </a:p>
          <a:p>
            <a:pPr marL="0" indent="0">
              <a:buNone/>
            </a:pPr>
            <a:r>
              <a:rPr lang="en-GB" dirty="0"/>
              <a:t>      -</a:t>
            </a:r>
            <a:r>
              <a:rPr lang="en-GB" i="1" u="sng" dirty="0"/>
              <a:t> Toxic adenoma </a:t>
            </a:r>
            <a:r>
              <a:rPr lang="en-GB" dirty="0"/>
              <a:t>: increased uptake by the </a:t>
            </a:r>
          </a:p>
          <a:p>
            <a:pPr marL="0" indent="0">
              <a:buNone/>
            </a:pPr>
            <a:r>
              <a:rPr lang="en-GB" dirty="0"/>
              <a:t>         single nodule only</a:t>
            </a:r>
          </a:p>
          <a:p>
            <a:pPr marL="0" indent="0">
              <a:buNone/>
            </a:pPr>
            <a:r>
              <a:rPr lang="en-GB" dirty="0"/>
              <a:t>      - </a:t>
            </a:r>
            <a:r>
              <a:rPr lang="en-GB" i="1" u="sng" dirty="0"/>
              <a:t>De </a:t>
            </a:r>
            <a:r>
              <a:rPr lang="en-GB" i="1" u="sng" dirty="0" err="1"/>
              <a:t>quervain’s</a:t>
            </a:r>
            <a:r>
              <a:rPr lang="en-GB" i="1" u="sng" dirty="0"/>
              <a:t> </a:t>
            </a:r>
            <a:r>
              <a:rPr lang="en-GB" dirty="0"/>
              <a:t>&amp; post partum thyroiditis: Low</a:t>
            </a:r>
          </a:p>
          <a:p>
            <a:pPr marL="0" indent="0">
              <a:buNone/>
            </a:pPr>
            <a:r>
              <a:rPr lang="en-GB" dirty="0"/>
              <a:t>         uptake</a:t>
            </a:r>
          </a:p>
        </p:txBody>
      </p:sp>
    </p:spTree>
    <p:extLst>
      <p:ext uri="{BB962C8B-B14F-4D97-AF65-F5344CB8AC3E}">
        <p14:creationId xmlns:p14="http://schemas.microsoft.com/office/powerpoint/2010/main" val="3973973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48C28-6A34-BFF0-AA2C-F4BF017B4823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76573-F114-A754-B67E-B0C07266F297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3) </a:t>
            </a:r>
            <a:r>
              <a:rPr lang="en-GB" b="1" dirty="0"/>
              <a:t>Serum antibodies: </a:t>
            </a:r>
            <a:r>
              <a:rPr lang="en-GB" dirty="0"/>
              <a:t>Present in hyperthyroidism due to Grave’s disease</a:t>
            </a:r>
          </a:p>
          <a:p>
            <a:pPr marL="0" indent="0">
              <a:buNone/>
            </a:pPr>
            <a:r>
              <a:rPr lang="en-GB" dirty="0"/>
              <a:t>    * TSH receptor stimulating ab</a:t>
            </a:r>
            <a:r>
              <a:rPr lang="en-GB" b="1" dirty="0"/>
              <a:t>.(specific) </a:t>
            </a:r>
          </a:p>
          <a:p>
            <a:pPr marL="0" indent="0">
              <a:buNone/>
            </a:pPr>
            <a:r>
              <a:rPr lang="en-GB" dirty="0"/>
              <a:t>                     (also called TRAB)                             </a:t>
            </a:r>
          </a:p>
          <a:p>
            <a:pPr marL="0" indent="0">
              <a:buNone/>
            </a:pPr>
            <a:r>
              <a:rPr lang="en-GB" dirty="0"/>
              <a:t>    * Anti TPO antibodies (in some Grave’s </a:t>
            </a:r>
          </a:p>
          <a:p>
            <a:pPr marL="0" indent="0">
              <a:buNone/>
            </a:pPr>
            <a:r>
              <a:rPr lang="en-GB" dirty="0"/>
              <a:t>                                             patients)</a:t>
            </a:r>
          </a:p>
          <a:p>
            <a:pPr marL="0" indent="0">
              <a:buNone/>
            </a:pPr>
            <a:r>
              <a:rPr lang="en-GB" dirty="0"/>
              <a:t>(anti TPO are present </a:t>
            </a:r>
            <a:r>
              <a:rPr lang="en-GB" b="1" dirty="0"/>
              <a:t>mainly</a:t>
            </a:r>
            <a:r>
              <a:rPr lang="en-GB" dirty="0"/>
              <a:t> in Hashimoto’s thyroiditis  which causes hypothyroidism)</a:t>
            </a:r>
          </a:p>
        </p:txBody>
      </p:sp>
    </p:spTree>
    <p:extLst>
      <p:ext uri="{BB962C8B-B14F-4D97-AF65-F5344CB8AC3E}">
        <p14:creationId xmlns:p14="http://schemas.microsoft.com/office/powerpoint/2010/main" val="8650302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C0D02-DF08-4649-1B8C-037B6FC47F56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6A622-4B36-37BA-0F62-DF1FBF669FE7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 ( </a:t>
            </a:r>
            <a:r>
              <a:rPr lang="en-GB" u="sng" dirty="0"/>
              <a:t> Grave’s, toxic multinodular, toxic adenoma)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Symptomatic Rx                   Definitive Rx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* Beta blockers                    * Antithyroid drugs</a:t>
            </a:r>
          </a:p>
          <a:p>
            <a:pPr marL="0" indent="0">
              <a:buNone/>
            </a:pPr>
            <a:r>
              <a:rPr lang="en-GB" dirty="0"/>
              <a:t>( control palpitations,           * Radioiodine</a:t>
            </a:r>
          </a:p>
          <a:p>
            <a:pPr marL="0" indent="0">
              <a:buNone/>
            </a:pPr>
            <a:r>
              <a:rPr lang="en-GB" dirty="0"/>
              <a:t>  sweating, restlessness)      * Surgery</a:t>
            </a:r>
          </a:p>
          <a:p>
            <a:pPr marL="0" indent="0">
              <a:buNone/>
            </a:pPr>
            <a:r>
              <a:rPr lang="en-GB" dirty="0"/>
              <a:t>       ( </a:t>
            </a:r>
            <a:r>
              <a:rPr lang="en-GB" b="1" dirty="0"/>
              <a:t>definitive Rx does not have a quick effect</a:t>
            </a:r>
            <a:r>
              <a:rPr lang="en-GB" dirty="0"/>
              <a:t>)                                       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39C4B79-B450-5F25-004A-42D34E4DFD3B}"/>
              </a:ext>
            </a:extLst>
          </p:cNvPr>
          <p:cNvSpPr/>
          <p:nvPr/>
        </p:nvSpPr>
        <p:spPr>
          <a:xfrm rot="1771348">
            <a:off x="1984448" y="2254116"/>
            <a:ext cx="408432" cy="600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736640E-F93B-6584-8548-E5682DF38A3E}"/>
              </a:ext>
            </a:extLst>
          </p:cNvPr>
          <p:cNvSpPr/>
          <p:nvPr/>
        </p:nvSpPr>
        <p:spPr>
          <a:xfrm rot="19350687">
            <a:off x="5528457" y="2139578"/>
            <a:ext cx="341658" cy="7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C84F546-7145-DE5A-A32B-456B6D62B292}"/>
              </a:ext>
            </a:extLst>
          </p:cNvPr>
          <p:cNvSpPr/>
          <p:nvPr/>
        </p:nvSpPr>
        <p:spPr>
          <a:xfrm>
            <a:off x="1672470" y="3103384"/>
            <a:ext cx="461130" cy="759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F0FFCB7-81CA-A0A5-5EEE-6F600D9C6D4D}"/>
              </a:ext>
            </a:extLst>
          </p:cNvPr>
          <p:cNvSpPr/>
          <p:nvPr/>
        </p:nvSpPr>
        <p:spPr>
          <a:xfrm>
            <a:off x="6025193" y="3151978"/>
            <a:ext cx="310193" cy="711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5710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6C848-4FFA-F565-214F-89D969D8D156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GB" dirty="0"/>
              <a:t>Gen. points about antithyroid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DECDF-D889-10D4-7DCA-0FEC525C8B7B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b="1" dirty="0"/>
              <a:t>Carbimazole</a:t>
            </a:r>
            <a:r>
              <a:rPr lang="en-GB" dirty="0"/>
              <a:t>/methimazole, Propylthiouracil (</a:t>
            </a:r>
            <a:r>
              <a:rPr lang="en-GB" b="1" dirty="0"/>
              <a:t>PTU)</a:t>
            </a:r>
            <a:endParaRPr lang="en-GB" dirty="0"/>
          </a:p>
          <a:p>
            <a:r>
              <a:rPr lang="en-GB" dirty="0"/>
              <a:t>Not  a permanent cure           disease relapses in many cases after stopping, specially Grave’s </a:t>
            </a:r>
          </a:p>
          <a:p>
            <a:r>
              <a:rPr lang="en-GB" dirty="0"/>
              <a:t>First choice drug is always </a:t>
            </a:r>
            <a:r>
              <a:rPr lang="en-GB" dirty="0" err="1"/>
              <a:t>Carbimazole</a:t>
            </a:r>
            <a:r>
              <a:rPr lang="en-GB" dirty="0"/>
              <a:t> (in </a:t>
            </a:r>
            <a:r>
              <a:rPr lang="en-GB" dirty="0" err="1"/>
              <a:t>preg</a:t>
            </a:r>
            <a:r>
              <a:rPr lang="en-GB" dirty="0"/>
              <a:t>., 1</a:t>
            </a:r>
            <a:r>
              <a:rPr lang="en-GB" baseline="30000" dirty="0"/>
              <a:t>st</a:t>
            </a:r>
            <a:r>
              <a:rPr lang="en-GB" dirty="0"/>
              <a:t> choice is PTU)</a:t>
            </a:r>
          </a:p>
          <a:p>
            <a:r>
              <a:rPr lang="en-GB" dirty="0"/>
              <a:t>After starting or changing the dose, check TFTs after at least 6 wks. ( hormones take some time to normalise)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569A7CE-C22D-0B8F-16AD-F148ABFE499B}"/>
              </a:ext>
            </a:extLst>
          </p:cNvPr>
          <p:cNvSpPr/>
          <p:nvPr/>
        </p:nvSpPr>
        <p:spPr>
          <a:xfrm>
            <a:off x="48768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67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/>
              <a:t>THINGS PRODUCED BY THYROID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Thyroxine (</a:t>
            </a:r>
            <a:r>
              <a:rPr lang="en-US" b="1" dirty="0"/>
              <a:t>T4</a:t>
            </a:r>
            <a:r>
              <a:rPr lang="en-US" dirty="0"/>
              <a:t>)                     hormones from </a:t>
            </a:r>
          </a:p>
          <a:p>
            <a:pPr marL="514350" indent="-514350">
              <a:buAutoNum type="arabicParenR"/>
            </a:pPr>
            <a:r>
              <a:rPr lang="en-US" dirty="0"/>
              <a:t>Tri-</a:t>
            </a:r>
            <a:r>
              <a:rPr lang="en-US" dirty="0" err="1"/>
              <a:t>iodo</a:t>
            </a:r>
            <a:r>
              <a:rPr lang="en-US" dirty="0"/>
              <a:t>-</a:t>
            </a:r>
            <a:r>
              <a:rPr lang="en-US" dirty="0" err="1"/>
              <a:t>thyronine</a:t>
            </a:r>
            <a:r>
              <a:rPr lang="en-US" dirty="0"/>
              <a:t>(</a:t>
            </a:r>
            <a:r>
              <a:rPr lang="en-US" b="1" dirty="0"/>
              <a:t>T3</a:t>
            </a:r>
            <a:r>
              <a:rPr lang="en-US" dirty="0"/>
              <a:t>)       follicles</a:t>
            </a:r>
          </a:p>
          <a:p>
            <a:pPr marL="514350" indent="-514350">
              <a:buAutoNum type="arabicParenR"/>
            </a:pPr>
            <a:r>
              <a:rPr lang="en-US" dirty="0"/>
              <a:t>Calcitonin (produced by parafollicular cells)</a:t>
            </a:r>
          </a:p>
          <a:p>
            <a:pPr marL="514350" indent="-514350">
              <a:buAutoNum type="arabicParenR"/>
            </a:pPr>
            <a:r>
              <a:rPr lang="en-US" dirty="0"/>
              <a:t>Thyroid peroxidase(</a:t>
            </a:r>
            <a:r>
              <a:rPr lang="en-US" b="1" dirty="0"/>
              <a:t>TPO</a:t>
            </a:r>
            <a:r>
              <a:rPr lang="en-US" dirty="0"/>
              <a:t>): an enzyme required in hormone synthesis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800600" y="1676400"/>
            <a:ext cx="3810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B3CF710-1CF4-135C-BE80-257A2AF79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343400"/>
            <a:ext cx="4724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79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2B92-5903-55D9-A969-3F09DBEE3AD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Anti thyroid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F268C-A537-0ACD-8E73-AE4B2EEA435B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S/E:</a:t>
            </a:r>
          </a:p>
          <a:p>
            <a:pPr marL="514350" indent="-514350">
              <a:buAutoNum type="arabicParenR"/>
            </a:pPr>
            <a:r>
              <a:rPr lang="en-GB" dirty="0"/>
              <a:t>Hepatitis: Report to the doctor if jaundice develops</a:t>
            </a:r>
          </a:p>
          <a:p>
            <a:pPr marL="514350" indent="-514350">
              <a:buAutoNum type="arabicParenR"/>
            </a:pPr>
            <a:r>
              <a:rPr lang="en-GB" dirty="0"/>
              <a:t>Rash</a:t>
            </a:r>
          </a:p>
          <a:p>
            <a:pPr marL="514350" indent="-514350">
              <a:buAutoNum type="arabicParenR"/>
            </a:pPr>
            <a:r>
              <a:rPr lang="en-GB" dirty="0"/>
              <a:t>Agranulocytosis (low </a:t>
            </a:r>
            <a:r>
              <a:rPr lang="en-GB" dirty="0" err="1"/>
              <a:t>neutros</a:t>
            </a:r>
            <a:r>
              <a:rPr lang="en-GB" dirty="0"/>
              <a:t>); may cause fever, sore throat. Report immediately to the doc.</a:t>
            </a:r>
          </a:p>
        </p:txBody>
      </p:sp>
    </p:spTree>
    <p:extLst>
      <p:ext uri="{BB962C8B-B14F-4D97-AF65-F5344CB8AC3E}">
        <p14:creationId xmlns:p14="http://schemas.microsoft.com/office/powerpoint/2010/main" val="23362390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EB469-4CBB-2B08-11B9-8B920E513139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Radio iodine Rx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62536-1825-7D0F-58E2-C1925A3CF6CC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/>
              <a:t>First choice Rx in the U.S.</a:t>
            </a:r>
          </a:p>
          <a:p>
            <a:r>
              <a:rPr lang="en-GB" b="1" dirty="0"/>
              <a:t>LAA</a:t>
            </a:r>
            <a:r>
              <a:rPr lang="en-GB" dirty="0"/>
              <a:t> in pregnancy( do </a:t>
            </a:r>
            <a:r>
              <a:rPr lang="en-GB" dirty="0" err="1"/>
              <a:t>preg</a:t>
            </a:r>
            <a:r>
              <a:rPr lang="en-GB" dirty="0"/>
              <a:t>. test before giving)</a:t>
            </a:r>
          </a:p>
          <a:p>
            <a:r>
              <a:rPr lang="en-GB" dirty="0"/>
              <a:t>Radio active Iodine given orally           suppresses thyroid hormone synthesis</a:t>
            </a:r>
          </a:p>
          <a:p>
            <a:r>
              <a:rPr lang="en-GB" dirty="0"/>
              <a:t>A single dose permanently controls </a:t>
            </a:r>
            <a:r>
              <a:rPr lang="en-GB" dirty="0" err="1"/>
              <a:t>hyperthy</a:t>
            </a:r>
            <a:r>
              <a:rPr lang="en-GB" dirty="0"/>
              <a:t>. in 90% patients.</a:t>
            </a:r>
          </a:p>
          <a:p>
            <a:r>
              <a:rPr lang="en-GB" dirty="0"/>
              <a:t>Normalisation of S/S &amp; labs takes few months (so continue beta blockers till then)</a:t>
            </a:r>
          </a:p>
          <a:p>
            <a:endParaRPr lang="en-GB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B7C5F38-114F-54AC-81B2-49586D9CBAF7}"/>
              </a:ext>
            </a:extLst>
          </p:cNvPr>
          <p:cNvSpPr/>
          <p:nvPr/>
        </p:nvSpPr>
        <p:spPr>
          <a:xfrm>
            <a:off x="6172200" y="29718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6055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100C2-82C7-04A6-158A-3C48FFA636CD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B4EEA-6E3F-3DDE-B5B5-82FE8D21ABE2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u="sng" dirty="0"/>
              <a:t>Side effects of radio iodine Rx:</a:t>
            </a:r>
          </a:p>
          <a:p>
            <a:pPr marL="0" indent="0">
              <a:buNone/>
            </a:pPr>
            <a:r>
              <a:rPr lang="en-GB" dirty="0"/>
              <a:t>          * Hypothyroidism           very common</a:t>
            </a:r>
          </a:p>
          <a:p>
            <a:pPr marL="0" indent="0">
              <a:buNone/>
            </a:pPr>
            <a:r>
              <a:rPr lang="en-GB" dirty="0"/>
              <a:t>            ( </a:t>
            </a:r>
            <a:r>
              <a:rPr lang="en-GB" b="1" dirty="0"/>
              <a:t>have to start thyroxine then)</a:t>
            </a:r>
          </a:p>
          <a:p>
            <a:pPr marL="0" indent="0">
              <a:buNone/>
            </a:pPr>
            <a:r>
              <a:rPr lang="en-GB" dirty="0"/>
              <a:t>         * No risk of malignancy</a:t>
            </a:r>
          </a:p>
          <a:p>
            <a:pPr marL="0" indent="0">
              <a:buNone/>
            </a:pPr>
            <a:r>
              <a:rPr lang="en-GB" dirty="0"/>
              <a:t>         * No risk of congenital abnormalities in </a:t>
            </a:r>
          </a:p>
          <a:p>
            <a:pPr marL="0" indent="0">
              <a:buNone/>
            </a:pPr>
            <a:r>
              <a:rPr lang="en-GB" dirty="0"/>
              <a:t>            babies born to mothers who got this Rx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457DFE7-52FA-4029-5C31-CAF699D6D70D}"/>
              </a:ext>
            </a:extLst>
          </p:cNvPr>
          <p:cNvSpPr/>
          <p:nvPr/>
        </p:nvSpPr>
        <p:spPr>
          <a:xfrm>
            <a:off x="4648200" y="24384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2012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84E9-C756-7851-CCA9-334063A5B571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SURGICAL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476AC-EE30-0CB3-7B6F-74BE52C12261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Subtotal thyroidectomy provides long term control of the disease</a:t>
            </a:r>
          </a:p>
          <a:p>
            <a:r>
              <a:rPr lang="en-GB" dirty="0"/>
              <a:t>Done if drugs fail, or if patient refuses radio iodine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449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/>
              <a:t>STEP WISE TREATMENT OF GRAVE’S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First, beta blockers (symptomatic control)</a:t>
            </a:r>
          </a:p>
          <a:p>
            <a:r>
              <a:rPr lang="en-US" dirty="0" err="1"/>
              <a:t>Carbimazole</a:t>
            </a:r>
            <a:r>
              <a:rPr lang="en-US" dirty="0"/>
              <a:t> ( for about 2 months), to lower the hormone levels</a:t>
            </a:r>
          </a:p>
          <a:p>
            <a:r>
              <a:rPr lang="en-US" dirty="0"/>
              <a:t>Finally, once hormones </a:t>
            </a:r>
            <a:r>
              <a:rPr lang="en-US" dirty="0" err="1"/>
              <a:t>normalise</a:t>
            </a:r>
            <a:r>
              <a:rPr lang="en-US" dirty="0"/>
              <a:t>, Radio iodine treatment (in the U.S.)</a:t>
            </a:r>
          </a:p>
          <a:p>
            <a:pPr marL="0" indent="0">
              <a:buNone/>
            </a:pPr>
            <a:r>
              <a:rPr lang="en-US" i="1" dirty="0"/>
              <a:t> If you give Iodine treatment without giving prior 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err="1"/>
              <a:t>carbimazole</a:t>
            </a:r>
            <a:r>
              <a:rPr lang="en-US" i="1" dirty="0"/>
              <a:t>, it can be a problem</a:t>
            </a:r>
          </a:p>
        </p:txBody>
      </p:sp>
    </p:spTree>
    <p:extLst>
      <p:ext uri="{BB962C8B-B14F-4D97-AF65-F5344CB8AC3E}">
        <p14:creationId xmlns:p14="http://schemas.microsoft.com/office/powerpoint/2010/main" val="5911135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E54B4-E68F-1EA4-2C19-342BCE2D8848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 err="1"/>
              <a:t>DeQuervain’s</a:t>
            </a:r>
            <a:r>
              <a:rPr lang="en-GB" dirty="0"/>
              <a:t> thyroiditis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6C04A-8FFF-17E9-2142-297E405E3C6C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Due to viral infection</a:t>
            </a:r>
          </a:p>
          <a:p>
            <a:r>
              <a:rPr lang="en-GB" dirty="0"/>
              <a:t>Painful tender </a:t>
            </a:r>
            <a:r>
              <a:rPr lang="en-GB" dirty="0" err="1"/>
              <a:t>goiter</a:t>
            </a:r>
            <a:r>
              <a:rPr lang="en-GB" dirty="0"/>
              <a:t>, fever, malaise, S/S of hyperthyroidism</a:t>
            </a:r>
          </a:p>
          <a:p>
            <a:r>
              <a:rPr lang="en-GB" dirty="0"/>
              <a:t>Often “after” a viral resp. tract </a:t>
            </a:r>
            <a:r>
              <a:rPr lang="en-GB" dirty="0" err="1"/>
              <a:t>infec</a:t>
            </a:r>
            <a:r>
              <a:rPr lang="en-GB" dirty="0"/>
              <a:t>.</a:t>
            </a:r>
          </a:p>
          <a:p>
            <a:r>
              <a:rPr lang="en-GB" dirty="0"/>
              <a:t>Causes</a:t>
            </a:r>
            <a:r>
              <a:rPr lang="en-GB" i="1" u="sng" dirty="0"/>
              <a:t> transient </a:t>
            </a:r>
            <a:r>
              <a:rPr lang="en-GB" dirty="0"/>
              <a:t>hyperthyroidism</a:t>
            </a:r>
          </a:p>
          <a:p>
            <a:r>
              <a:rPr lang="en-GB" dirty="0"/>
              <a:t>May take few months to resolve</a:t>
            </a:r>
          </a:p>
          <a:p>
            <a:r>
              <a:rPr lang="en-GB" dirty="0"/>
              <a:t>Rx:  * Beta blockers (symptom control)</a:t>
            </a:r>
          </a:p>
          <a:p>
            <a:pPr marL="0" indent="0">
              <a:buNone/>
            </a:pPr>
            <a:r>
              <a:rPr lang="en-GB" dirty="0"/>
              <a:t>           * NSAIDs (for inflammation)</a:t>
            </a:r>
          </a:p>
          <a:p>
            <a:pPr marL="0" indent="0">
              <a:buNone/>
            </a:pPr>
            <a:r>
              <a:rPr lang="en-GB" dirty="0"/>
              <a:t>           * Prednisone (for inflammation)</a:t>
            </a:r>
          </a:p>
        </p:txBody>
      </p:sp>
    </p:spTree>
    <p:extLst>
      <p:ext uri="{BB962C8B-B14F-4D97-AF65-F5344CB8AC3E}">
        <p14:creationId xmlns:p14="http://schemas.microsoft.com/office/powerpoint/2010/main" val="30182417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  What will the radio-iodine scan show in De </a:t>
            </a:r>
            <a:r>
              <a:rPr lang="en-US" i="1" dirty="0" err="1"/>
              <a:t>Quervain’s</a:t>
            </a:r>
            <a:r>
              <a:rPr lang="en-US" i="1" dirty="0"/>
              <a:t> thyroiditis?</a:t>
            </a:r>
          </a:p>
        </p:txBody>
      </p:sp>
    </p:spTree>
    <p:extLst>
      <p:ext uri="{BB962C8B-B14F-4D97-AF65-F5344CB8AC3E}">
        <p14:creationId xmlns:p14="http://schemas.microsoft.com/office/powerpoint/2010/main" val="28815271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5DE5-CC95-390F-72DD-BD6E9A38E16E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Hyperthyroidism in a </a:t>
            </a:r>
            <a:r>
              <a:rPr lang="en-GB" dirty="0" err="1"/>
              <a:t>preg</a:t>
            </a:r>
            <a:r>
              <a:rPr lang="en-GB" dirty="0"/>
              <a:t>. lady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C0B6E-1260-7F19-AF3A-CBED068D93AA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PTU in the first trimester, then switch to </a:t>
            </a:r>
            <a:r>
              <a:rPr lang="en-GB" dirty="0" err="1"/>
              <a:t>Carbimazole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4155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A025-8CDB-01D5-5F99-9A93A97B2B75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THYROID 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32DAB-F44B-636A-FE0D-B6199EFE09E4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A rare but life threatening exacerbation of thyrotoxicosis</a:t>
            </a:r>
          </a:p>
          <a:p>
            <a:r>
              <a:rPr lang="en-GB" dirty="0"/>
              <a:t>Precipitated by any infection, surgery, thyroid surgery</a:t>
            </a:r>
          </a:p>
          <a:p>
            <a:r>
              <a:rPr lang="en-GB" dirty="0"/>
              <a:t>Needs ICU admission</a:t>
            </a:r>
          </a:p>
          <a:p>
            <a:r>
              <a:rPr lang="en-GB" dirty="0"/>
              <a:t>S/S:  High fever, Altered mental status, Tachycardia/palpitations, Fluid loss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7479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ACB4-AEA6-E458-2DE9-F41559ABB58C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Treatment of 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E4F32-93AD-43AC-74B6-75A649551B7D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arenR"/>
            </a:pPr>
            <a:r>
              <a:rPr lang="en-GB" dirty="0"/>
              <a:t>PTU</a:t>
            </a:r>
          </a:p>
          <a:p>
            <a:pPr marL="514350" indent="-514350">
              <a:buAutoNum type="arabicParenR"/>
            </a:pPr>
            <a:r>
              <a:rPr lang="en-GB" dirty="0"/>
              <a:t>SSKI (saturated solution of potassium iodide)</a:t>
            </a:r>
          </a:p>
          <a:p>
            <a:pPr marL="514350" indent="-514350">
              <a:buAutoNum type="arabicParenR"/>
            </a:pPr>
            <a:r>
              <a:rPr lang="en-GB" dirty="0"/>
              <a:t>Cooling blanket</a:t>
            </a:r>
          </a:p>
          <a:p>
            <a:pPr marL="514350" indent="-514350">
              <a:buAutoNum type="arabicParenR"/>
            </a:pPr>
            <a:r>
              <a:rPr lang="en-GB" dirty="0" err="1"/>
              <a:t>i.v.</a:t>
            </a:r>
            <a:r>
              <a:rPr lang="en-GB" dirty="0"/>
              <a:t> fluids</a:t>
            </a:r>
          </a:p>
          <a:p>
            <a:pPr marL="514350" indent="-514350">
              <a:buAutoNum type="arabicParenR"/>
            </a:pPr>
            <a:r>
              <a:rPr lang="en-GB" dirty="0"/>
              <a:t>Beta blockers</a:t>
            </a:r>
          </a:p>
          <a:p>
            <a:pPr marL="514350" indent="-514350">
              <a:buAutoNum type="arabicParenR"/>
            </a:pPr>
            <a:r>
              <a:rPr lang="en-GB" dirty="0"/>
              <a:t>Prednisone</a:t>
            </a:r>
          </a:p>
        </p:txBody>
      </p:sp>
    </p:spTree>
    <p:extLst>
      <p:ext uri="{BB962C8B-B14F-4D97-AF65-F5344CB8AC3E}">
        <p14:creationId xmlns:p14="http://schemas.microsoft.com/office/powerpoint/2010/main" val="359795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/>
              <a:t>GENERAL POINTS ABOUT HORMONES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“Balanced” amount of Iodine is needed for hormone synthesis ( so, its </a:t>
            </a:r>
            <a:r>
              <a:rPr lang="en-US" b="1" dirty="0"/>
              <a:t>def. or even, excess </a:t>
            </a:r>
            <a:r>
              <a:rPr lang="en-US" dirty="0"/>
              <a:t>can cause problems)</a:t>
            </a:r>
          </a:p>
          <a:p>
            <a:r>
              <a:rPr lang="en-US" dirty="0"/>
              <a:t>Most of the T4 &amp;T3  is  bound to plasma proteins in the blood: </a:t>
            </a:r>
          </a:p>
          <a:p>
            <a:pPr marL="0" indent="0">
              <a:buNone/>
            </a:pPr>
            <a:r>
              <a:rPr lang="en-US" dirty="0"/>
              <a:t>              a) Thyroxine binding </a:t>
            </a:r>
            <a:r>
              <a:rPr lang="en-US" b="1" dirty="0"/>
              <a:t>globulin </a:t>
            </a:r>
            <a:r>
              <a:rPr lang="en-US" dirty="0"/>
              <a:t>(TBG)</a:t>
            </a:r>
          </a:p>
          <a:p>
            <a:pPr marL="0" indent="0">
              <a:buNone/>
            </a:pPr>
            <a:r>
              <a:rPr lang="en-US" dirty="0"/>
              <a:t>              b) Thyroxine binding </a:t>
            </a:r>
            <a:r>
              <a:rPr lang="en-US" b="1" dirty="0"/>
              <a:t>pre-albumin</a:t>
            </a:r>
          </a:p>
          <a:p>
            <a:pPr marL="0" indent="0">
              <a:buNone/>
            </a:pPr>
            <a:r>
              <a:rPr lang="en-US" dirty="0"/>
              <a:t>              c) </a:t>
            </a:r>
            <a:r>
              <a:rPr lang="en-US" b="1" dirty="0"/>
              <a:t>Albumin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587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E6BF3-A231-4831-5251-36FCEC30073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RAPID FIRE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E8C26-CCAA-E993-1174-3FF551627998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What is prim. </a:t>
            </a:r>
            <a:r>
              <a:rPr lang="en-US" dirty="0" err="1"/>
              <a:t>Hyperthy</a:t>
            </a:r>
            <a:r>
              <a:rPr lang="en-US" dirty="0"/>
              <a:t>?</a:t>
            </a:r>
          </a:p>
          <a:p>
            <a:pPr marL="514350" indent="-514350">
              <a:buAutoNum type="arabicParenR"/>
            </a:pPr>
            <a:r>
              <a:rPr lang="en-US" dirty="0"/>
              <a:t>What is sec. hyperthyroidism?</a:t>
            </a:r>
          </a:p>
          <a:p>
            <a:pPr marL="514350" indent="-514350">
              <a:buAutoNum type="arabicParenR"/>
            </a:pPr>
            <a:r>
              <a:rPr lang="en-US" dirty="0"/>
              <a:t>Name 4 causes of hyperthyroidism?</a:t>
            </a:r>
          </a:p>
          <a:p>
            <a:pPr marL="514350" indent="-514350">
              <a:buAutoNum type="arabicParenR"/>
            </a:pPr>
            <a:r>
              <a:rPr lang="en-US" dirty="0" err="1"/>
              <a:t>Whats</a:t>
            </a:r>
            <a:r>
              <a:rPr lang="en-US" dirty="0"/>
              <a:t> the commonest cause?</a:t>
            </a:r>
          </a:p>
          <a:p>
            <a:pPr marL="514350" indent="-514350">
              <a:buAutoNum type="arabicParenR"/>
            </a:pPr>
            <a:r>
              <a:rPr lang="en-US" dirty="0"/>
              <a:t>What is De </a:t>
            </a:r>
            <a:r>
              <a:rPr lang="en-US" dirty="0" err="1"/>
              <a:t>Quervain’s</a:t>
            </a:r>
            <a:r>
              <a:rPr lang="en-US" dirty="0"/>
              <a:t> thyroiditis?</a:t>
            </a:r>
          </a:p>
          <a:p>
            <a:pPr marL="514350" indent="-514350">
              <a:buAutoNum type="arabicParenR"/>
            </a:pPr>
            <a:r>
              <a:rPr lang="en-US" dirty="0"/>
              <a:t>What is thyrotoxicosis factitial?</a:t>
            </a:r>
          </a:p>
          <a:p>
            <a:pPr marL="514350" indent="-514350">
              <a:buAutoNum type="arabicParenR"/>
            </a:pPr>
            <a:r>
              <a:rPr lang="en-US" dirty="0"/>
              <a:t>Which antibody is diagnostic for Grave’s? </a:t>
            </a:r>
          </a:p>
        </p:txBody>
      </p:sp>
    </p:spTree>
    <p:extLst>
      <p:ext uri="{BB962C8B-B14F-4D97-AF65-F5344CB8AC3E}">
        <p14:creationId xmlns:p14="http://schemas.microsoft.com/office/powerpoint/2010/main" val="37535093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971F8-9BD5-430E-6D30-23AAF776E33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E7684-2B68-A0A0-34C9-B11F918FDEA6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8) What kind of myopathy do you see in </a:t>
            </a:r>
            <a:r>
              <a:rPr lang="en-US" dirty="0" err="1"/>
              <a:t>hyperthy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9) What are the scan findings in : Grave’s, Toxic multinodular goiter, De </a:t>
            </a:r>
            <a:r>
              <a:rPr lang="en-US" dirty="0" err="1"/>
              <a:t>Quervain”s</a:t>
            </a:r>
            <a:r>
              <a:rPr lang="en-US" dirty="0"/>
              <a:t> thyroiditis?</a:t>
            </a:r>
          </a:p>
          <a:p>
            <a:pPr marL="0" indent="0">
              <a:buNone/>
            </a:pPr>
            <a:r>
              <a:rPr lang="en-US" dirty="0"/>
              <a:t>10) Name 3 features which are specific for Grave’s only?</a:t>
            </a:r>
          </a:p>
          <a:p>
            <a:pPr marL="0" indent="0">
              <a:buNone/>
            </a:pPr>
            <a:r>
              <a:rPr lang="en-US" dirty="0"/>
              <a:t>11) TSH low, ft4 high, fT3 high. What is this?</a:t>
            </a:r>
          </a:p>
          <a:p>
            <a:pPr marL="0" indent="0">
              <a:buNone/>
            </a:pPr>
            <a:r>
              <a:rPr lang="en-US" dirty="0"/>
              <a:t>12) TSH high, fT4 high, fT3 high. </a:t>
            </a:r>
            <a:r>
              <a:rPr lang="en-US" dirty="0" err="1"/>
              <a:t>Whats</a:t>
            </a:r>
            <a:r>
              <a:rPr lang="en-US" dirty="0"/>
              <a:t> this?</a:t>
            </a:r>
          </a:p>
          <a:p>
            <a:pPr marL="0" indent="0">
              <a:buNone/>
            </a:pPr>
            <a:r>
              <a:rPr lang="en-US" dirty="0"/>
              <a:t>13) What is the symptomatic treatment for </a:t>
            </a:r>
            <a:r>
              <a:rPr lang="en-US" dirty="0" err="1"/>
              <a:t>hyperthy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78069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097D-0D80-C97E-8BB1-800ACA1A829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D9D42-289F-4E53-7001-33F3B7B66CDD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14) Name 3 specific treatments for hyperthyroidism?</a:t>
            </a:r>
          </a:p>
          <a:p>
            <a:pPr marL="0" indent="0">
              <a:buNone/>
            </a:pPr>
            <a:r>
              <a:rPr lang="en-US" dirty="0"/>
              <a:t>15) Which treatment is curative?</a:t>
            </a:r>
          </a:p>
          <a:p>
            <a:pPr marL="0" indent="0">
              <a:buNone/>
            </a:pPr>
            <a:r>
              <a:rPr lang="en-US" dirty="0"/>
              <a:t>14) Name 2 antithyroid drugs?</a:t>
            </a:r>
          </a:p>
          <a:p>
            <a:pPr marL="0" indent="0">
              <a:buNone/>
            </a:pPr>
            <a:r>
              <a:rPr lang="en-US" dirty="0"/>
              <a:t>15) Which drug is the drug of first choice?</a:t>
            </a:r>
          </a:p>
          <a:p>
            <a:pPr marL="0" indent="0">
              <a:buNone/>
            </a:pPr>
            <a:r>
              <a:rPr lang="en-US" dirty="0"/>
              <a:t>16) Which drug is safe in pregnancy?</a:t>
            </a:r>
          </a:p>
          <a:p>
            <a:pPr marL="0" indent="0">
              <a:buNone/>
            </a:pPr>
            <a:r>
              <a:rPr lang="en-US" dirty="0"/>
              <a:t>17) Can you radio iodine treatment in pregnancy?</a:t>
            </a:r>
          </a:p>
        </p:txBody>
      </p:sp>
    </p:spTree>
    <p:extLst>
      <p:ext uri="{BB962C8B-B14F-4D97-AF65-F5344CB8AC3E}">
        <p14:creationId xmlns:p14="http://schemas.microsoft.com/office/powerpoint/2010/main" val="32318724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515D7-0661-9B7E-666B-C85F8644152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CAEC4-BB6B-1464-C24D-38FD952F6517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18) Side effect of radio-iodine treatment?</a:t>
            </a:r>
          </a:p>
          <a:p>
            <a:pPr marL="0" indent="0">
              <a:buNone/>
            </a:pPr>
            <a:r>
              <a:rPr lang="en-US" dirty="0"/>
              <a:t>19) What is the cause of De </a:t>
            </a:r>
            <a:r>
              <a:rPr lang="en-US" dirty="0" err="1"/>
              <a:t>Quervain’s</a:t>
            </a:r>
            <a:r>
              <a:rPr lang="en-US" dirty="0"/>
              <a:t> thyroiditis?</a:t>
            </a:r>
          </a:p>
          <a:p>
            <a:pPr marL="0" indent="0">
              <a:buNone/>
            </a:pPr>
            <a:r>
              <a:rPr lang="en-US" dirty="0"/>
              <a:t>20) Which of these will you use for De </a:t>
            </a:r>
            <a:r>
              <a:rPr lang="en-US" dirty="0" err="1"/>
              <a:t>Quervain’s</a:t>
            </a:r>
            <a:r>
              <a:rPr lang="en-US" dirty="0"/>
              <a:t>, Carbimazole or radio iodine?</a:t>
            </a:r>
          </a:p>
          <a:p>
            <a:pPr marL="0" indent="0">
              <a:buNone/>
            </a:pPr>
            <a:r>
              <a:rPr lang="en-US" dirty="0"/>
              <a:t>21) What is the treatment for De </a:t>
            </a:r>
            <a:r>
              <a:rPr lang="en-US" dirty="0" err="1"/>
              <a:t>Quervain’s</a:t>
            </a:r>
            <a:r>
              <a:rPr lang="en-US" dirty="0"/>
              <a:t>? </a:t>
            </a:r>
          </a:p>
          <a:p>
            <a:pPr marL="0" indent="0">
              <a:buNone/>
            </a:pPr>
            <a:r>
              <a:rPr lang="en-US" dirty="0"/>
              <a:t>22) </a:t>
            </a:r>
            <a:r>
              <a:rPr lang="en-US" dirty="0" err="1"/>
              <a:t>Whats</a:t>
            </a:r>
            <a:r>
              <a:rPr lang="en-US" dirty="0"/>
              <a:t> the scan finding in De </a:t>
            </a:r>
            <a:r>
              <a:rPr lang="en-US" dirty="0" err="1"/>
              <a:t>Quervain’s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23) ARE YOU AN EXPERT ON THYROID DISORDERS NOW? </a:t>
            </a:r>
          </a:p>
        </p:txBody>
      </p:sp>
    </p:spTree>
    <p:extLst>
      <p:ext uri="{BB962C8B-B14F-4D97-AF65-F5344CB8AC3E}">
        <p14:creationId xmlns:p14="http://schemas.microsoft.com/office/powerpoint/2010/main" val="10097097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1ED99-20A6-C360-D317-AA88C4156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lorful paint splashes with white text&#10;&#10;Description automatically generated">
            <a:extLst>
              <a:ext uri="{FF2B5EF4-FFF2-40B4-BE49-F238E27FC236}">
                <a16:creationId xmlns:a16="http://schemas.microsoft.com/office/drawing/2014/main" id="{1ACB7ECC-115D-70AD-488E-F36D2B2CD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5943600" cy="4114800"/>
          </a:xfrm>
        </p:spPr>
      </p:pic>
    </p:spTree>
    <p:extLst>
      <p:ext uri="{BB962C8B-B14F-4D97-AF65-F5344CB8AC3E}">
        <p14:creationId xmlns:p14="http://schemas.microsoft.com/office/powerpoint/2010/main" val="38932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GENERAL POINTS (</a:t>
            </a:r>
            <a:r>
              <a:rPr lang="en-US" dirty="0" err="1"/>
              <a:t>contd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The remaining free hormones are </a:t>
            </a:r>
            <a:r>
              <a:rPr lang="en-US" b="1" dirty="0"/>
              <a:t>physiologically active</a:t>
            </a:r>
            <a:r>
              <a:rPr lang="en-US" dirty="0"/>
              <a:t>( fT4 &amp; fT3)</a:t>
            </a:r>
          </a:p>
          <a:p>
            <a:r>
              <a:rPr lang="en-US" dirty="0"/>
              <a:t>Conditions which increase or decrease the plasma protein levels will affect the total hormone levels but free levels usually remain normal, so be careful while interpreting the results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0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CONTROL OF SECRETION</a:t>
            </a:r>
          </a:p>
        </p:txBody>
      </p:sp>
      <p:pic>
        <p:nvPicPr>
          <p:cNvPr id="4" name="Picture 2" descr="C:\Users\wfarooqi\Desktop\download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1" y="1371600"/>
            <a:ext cx="6172200" cy="4724400"/>
          </a:xfrm>
          <a:noFill/>
        </p:spPr>
      </p:pic>
    </p:spTree>
    <p:extLst>
      <p:ext uri="{BB962C8B-B14F-4D97-AF65-F5344CB8AC3E}">
        <p14:creationId xmlns:p14="http://schemas.microsoft.com/office/powerpoint/2010/main" val="2813447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Hypothalamus produces TRH (thyrotropin releasing hormone          stimulates the ant. pituitary            produces TSH (thyroid stimulating hormone)           stimulates thyroid gland             T4 &amp; T3 produced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191000" y="2216727"/>
            <a:ext cx="609600" cy="297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438400" y="2819400"/>
            <a:ext cx="685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495800" y="3276600"/>
            <a:ext cx="762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057400" y="3810000"/>
            <a:ext cx="7239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21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2653</Words>
  <Application>Microsoft Macintosh PowerPoint</Application>
  <PresentationFormat>On-screen Show (4:3)</PresentationFormat>
  <Paragraphs>388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Arial</vt:lpstr>
      <vt:lpstr>Calibri</vt:lpstr>
      <vt:lpstr>Office Theme</vt:lpstr>
      <vt:lpstr>PowerPoint Presentation</vt:lpstr>
      <vt:lpstr>PowerPoint Presentation</vt:lpstr>
      <vt:lpstr>THYROID DISORDERS</vt:lpstr>
      <vt:lpstr>GENERAL POINTS ABOUT THYROID GLAND</vt:lpstr>
      <vt:lpstr>THINGS PRODUCED BY THYROID</vt:lpstr>
      <vt:lpstr>GENERAL POINTS ABOUT HORMONES</vt:lpstr>
      <vt:lpstr>GENERAL POINTS (contd)</vt:lpstr>
      <vt:lpstr>CONTROL OF SECRETION</vt:lpstr>
      <vt:lpstr>PowerPoint Presentation</vt:lpstr>
      <vt:lpstr>MAIN DISEASES OF THYROID</vt:lpstr>
      <vt:lpstr>Investigations in Thyroid diseases</vt:lpstr>
      <vt:lpstr>Investigations (contd)</vt:lpstr>
      <vt:lpstr>IMAGES OF SCANS</vt:lpstr>
      <vt:lpstr>PowerPoint Presentation</vt:lpstr>
      <vt:lpstr>PowerPoint Presentation</vt:lpstr>
      <vt:lpstr>HYPOTHYROIDISM (underactive gland)</vt:lpstr>
      <vt:lpstr>PRIM. HYPOTHYROIDISM</vt:lpstr>
      <vt:lpstr>PowerPoint Presentation</vt:lpstr>
      <vt:lpstr>PowerPoint Presentation</vt:lpstr>
      <vt:lpstr>PowerPoint Presentation</vt:lpstr>
      <vt:lpstr>S/S of hypothyroidism</vt:lpstr>
      <vt:lpstr>PowerPoint Presentation</vt:lpstr>
      <vt:lpstr>WHAT IS MYXEDEMA</vt:lpstr>
      <vt:lpstr>Myxedema</vt:lpstr>
      <vt:lpstr>Investigations in hypothy.</vt:lpstr>
      <vt:lpstr>TREATMENT of HYPOTHYR.</vt:lpstr>
      <vt:lpstr>TREATMENT( contd)</vt:lpstr>
      <vt:lpstr> MYXEDEMA COMA</vt:lpstr>
      <vt:lpstr>TREATMENT OF MYXED. COMA</vt:lpstr>
      <vt:lpstr>RAPID FIRE QUESTIONS</vt:lpstr>
      <vt:lpstr>PowerPoint Presentation</vt:lpstr>
      <vt:lpstr>PowerPoint Presentation</vt:lpstr>
      <vt:lpstr>HYPERTHYROIDISM</vt:lpstr>
      <vt:lpstr>ETIOLOGIES OF HYPERTHY.</vt:lpstr>
      <vt:lpstr>PowerPoint Presentation</vt:lpstr>
      <vt:lpstr>PowerPoint Presentation</vt:lpstr>
      <vt:lpstr>PowerPoint Presentation</vt:lpstr>
      <vt:lpstr>PowerPoint Presentation</vt:lpstr>
      <vt:lpstr>S/S of HYPERTHY</vt:lpstr>
      <vt:lpstr>S/S (contd)</vt:lpstr>
      <vt:lpstr>3 Features seen in Grave’s dis. only</vt:lpstr>
      <vt:lpstr>EXOPHTHALMOS</vt:lpstr>
      <vt:lpstr>PowerPoint Presentation</vt:lpstr>
      <vt:lpstr>PowerPoint Presentation</vt:lpstr>
      <vt:lpstr>INVESTIGATIONS (in hyperthyr.)</vt:lpstr>
      <vt:lpstr>PowerPoint Presentation</vt:lpstr>
      <vt:lpstr>PowerPoint Presentation</vt:lpstr>
      <vt:lpstr>TREATMENT</vt:lpstr>
      <vt:lpstr>Gen. points about antithyroid drugs</vt:lpstr>
      <vt:lpstr>Anti thyroid drugs</vt:lpstr>
      <vt:lpstr>Radio iodine Rx</vt:lpstr>
      <vt:lpstr>PowerPoint Presentation</vt:lpstr>
      <vt:lpstr>SURGICAL TREATMENT</vt:lpstr>
      <vt:lpstr>STEP WISE TREATMENT OF GRAVE’S</vt:lpstr>
      <vt:lpstr>DeQuervain’s thyroiditis</vt:lpstr>
      <vt:lpstr>PowerPoint Presentation</vt:lpstr>
      <vt:lpstr>Hyperthyroidism in a preg. lady</vt:lpstr>
      <vt:lpstr>THYROID STORM</vt:lpstr>
      <vt:lpstr>Treatment of storm</vt:lpstr>
      <vt:lpstr>RAPID FIRE QUESTIONS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DISORDERS</dc:title>
  <dc:creator>Waqar Farooqi</dc:creator>
  <cp:lastModifiedBy>Dralk F</cp:lastModifiedBy>
  <cp:revision>50</cp:revision>
  <dcterms:created xsi:type="dcterms:W3CDTF">2006-08-16T00:00:00Z</dcterms:created>
  <dcterms:modified xsi:type="dcterms:W3CDTF">2024-08-22T08:11:30Z</dcterms:modified>
</cp:coreProperties>
</file>