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71" r:id="rId16"/>
    <p:sldId id="272" r:id="rId17"/>
    <p:sldId id="273" r:id="rId18"/>
    <p:sldId id="274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JAUNDICE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By</a:t>
            </a:r>
          </a:p>
          <a:p>
            <a:r>
              <a:rPr lang="en-US" dirty="0"/>
              <a:t>Dr </a:t>
            </a:r>
            <a:r>
              <a:rPr lang="en-US" dirty="0" err="1"/>
              <a:t>Waqar</a:t>
            </a:r>
            <a:endParaRPr lang="en-US" dirty="0"/>
          </a:p>
          <a:p>
            <a:r>
              <a:rPr lang="en-US" dirty="0"/>
              <a:t>MBBS, MRCP ( London)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/>
              <a:t>5) Drugs:</a:t>
            </a:r>
          </a:p>
          <a:p>
            <a:pPr>
              <a:buNone/>
            </a:pPr>
            <a:r>
              <a:rPr lang="en-US" dirty="0"/>
              <a:t>* Take a drug history, even simple medicines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POST  HEPATIC  ETIOLOGIES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n-US" dirty="0"/>
              <a:t>CB duct stone</a:t>
            </a:r>
          </a:p>
          <a:p>
            <a:pPr marL="514350" indent="-514350">
              <a:buAutoNum type="arabicParenR"/>
            </a:pPr>
            <a:r>
              <a:rPr lang="en-US" dirty="0"/>
              <a:t>Pancreatic head cancer</a:t>
            </a:r>
          </a:p>
          <a:p>
            <a:pPr marL="514350" indent="-514350">
              <a:buAutoNum type="arabicParenR"/>
            </a:pPr>
            <a:r>
              <a:rPr lang="en-US" dirty="0"/>
              <a:t>Gall bladder cancer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/>
              <a:t>Ask about :</a:t>
            </a:r>
          </a:p>
          <a:p>
            <a:pPr marL="514350" indent="-514350">
              <a:buFont typeface="Arial" charset="0"/>
              <a:buChar char="•"/>
            </a:pPr>
            <a:r>
              <a:rPr lang="en-US" dirty="0"/>
              <a:t>Symptoms of gallstones</a:t>
            </a:r>
          </a:p>
          <a:p>
            <a:pPr marL="514350" indent="-514350">
              <a:buFont typeface="Arial" charset="0"/>
              <a:buChar char="•"/>
            </a:pPr>
            <a:r>
              <a:rPr lang="en-US" dirty="0"/>
              <a:t>Wt. loss ( cancer)</a:t>
            </a:r>
          </a:p>
          <a:p>
            <a:pPr marL="514350" indent="-514350">
              <a:buFont typeface="Arial" charset="0"/>
              <a:buChar char="•"/>
            </a:pPr>
            <a:r>
              <a:rPr lang="en-US" dirty="0"/>
              <a:t>Stool color: Due to </a:t>
            </a:r>
            <a:r>
              <a:rPr lang="en-US" dirty="0" err="1"/>
              <a:t>biliary</a:t>
            </a:r>
            <a:r>
              <a:rPr lang="en-US" dirty="0"/>
              <a:t> obstruction, stools become pale </a:t>
            </a:r>
          </a:p>
          <a:p>
            <a:pPr marL="514350" indent="-514350">
              <a:buFont typeface="Arial" charset="0"/>
              <a:buChar char="•"/>
            </a:pPr>
            <a:r>
              <a:rPr lang="en-US" dirty="0"/>
              <a:t>Ask “ are the stools easy to flush?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Labs to do in Jaundice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en-US" dirty="0"/>
              <a:t>CBC : Can show : </a:t>
            </a:r>
          </a:p>
          <a:p>
            <a:pPr marL="514350" indent="-514350">
              <a:buNone/>
            </a:pPr>
            <a:r>
              <a:rPr lang="en-US" dirty="0"/>
              <a:t> * Anemia</a:t>
            </a:r>
          </a:p>
          <a:p>
            <a:pPr marL="514350" indent="-514350">
              <a:buFont typeface="Arial" charset="0"/>
              <a:buChar char="•"/>
            </a:pPr>
            <a:r>
              <a:rPr lang="en-US" dirty="0"/>
              <a:t>Low platelets ( cirrhosis)</a:t>
            </a:r>
          </a:p>
          <a:p>
            <a:pPr marL="514350" indent="-514350">
              <a:buNone/>
            </a:pPr>
            <a:r>
              <a:rPr lang="en-US" dirty="0"/>
              <a:t>2) PT/INR : High in chronic liver disease</a:t>
            </a:r>
          </a:p>
          <a:p>
            <a:pPr marL="514350" indent="-514350">
              <a:buNone/>
            </a:pPr>
            <a:r>
              <a:rPr lang="en-US" dirty="0"/>
              <a:t>3) LFTs : Abnormal</a:t>
            </a:r>
          </a:p>
          <a:p>
            <a:pPr marL="514350" indent="-514350">
              <a:buNone/>
            </a:pPr>
            <a:r>
              <a:rPr lang="en-US" dirty="0"/>
              <a:t>    * In hepatic causes, AST and ALT much </a:t>
            </a:r>
            <a:r>
              <a:rPr lang="en-US" dirty="0" err="1"/>
              <a:t>higfher</a:t>
            </a:r>
            <a:r>
              <a:rPr lang="en-US" dirty="0"/>
              <a:t> than alkaline </a:t>
            </a:r>
            <a:r>
              <a:rPr lang="en-US" dirty="0" err="1"/>
              <a:t>phosphatase</a:t>
            </a:r>
            <a:r>
              <a:rPr lang="en-US" dirty="0"/>
              <a:t>, in post hepatic causes, </a:t>
            </a:r>
            <a:r>
              <a:rPr lang="en-US" dirty="0" err="1"/>
              <a:t>alk</a:t>
            </a:r>
            <a:r>
              <a:rPr lang="en-US" dirty="0"/>
              <a:t> </a:t>
            </a:r>
            <a:r>
              <a:rPr lang="en-US" dirty="0" err="1"/>
              <a:t>phos</a:t>
            </a:r>
            <a:r>
              <a:rPr lang="en-US" dirty="0"/>
              <a:t> is much higher</a:t>
            </a:r>
          </a:p>
          <a:p>
            <a:pPr marL="514350" indent="-514350">
              <a:buNone/>
            </a:pPr>
            <a:r>
              <a:rPr lang="en-US" dirty="0"/>
              <a:t>4) Serum albumin: Low in chronic liver disease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Labs (</a:t>
            </a:r>
            <a:r>
              <a:rPr lang="en-US" dirty="0" err="1"/>
              <a:t>contd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/>
              <a:t>5) Check </a:t>
            </a:r>
            <a:r>
              <a:rPr lang="en-US" dirty="0" err="1"/>
              <a:t>Hep</a:t>
            </a:r>
            <a:r>
              <a:rPr lang="en-US" dirty="0"/>
              <a:t> B &amp; C serology. Any other </a:t>
            </a:r>
            <a:r>
              <a:rPr lang="en-US" dirty="0" err="1"/>
              <a:t>serologies</a:t>
            </a:r>
            <a:r>
              <a:rPr lang="en-US" dirty="0"/>
              <a:t> depending on the cause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IMAGING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Ultrasound</a:t>
            </a:r>
          </a:p>
          <a:p>
            <a:pPr marL="514350" indent="-514350">
              <a:buAutoNum type="arabicParenR"/>
            </a:pPr>
            <a:r>
              <a:rPr lang="en-US" dirty="0"/>
              <a:t>CT/ MRI ( rarely)</a:t>
            </a:r>
          </a:p>
          <a:p>
            <a:pPr marL="514350" indent="-514350">
              <a:buAutoNum type="arabicParenR"/>
            </a:pPr>
            <a:r>
              <a:rPr lang="en-US" dirty="0"/>
              <a:t>Biopsy ( not always)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Complications of Cirrhosis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Portal HTN</a:t>
            </a:r>
          </a:p>
          <a:p>
            <a:pPr marL="514350" indent="-514350">
              <a:buAutoNum type="arabicParenR"/>
            </a:pPr>
            <a:r>
              <a:rPr lang="en-US" dirty="0"/>
              <a:t>Esophageal </a:t>
            </a:r>
            <a:r>
              <a:rPr lang="en-US" dirty="0" err="1"/>
              <a:t>varices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dirty="0" err="1"/>
              <a:t>Ascites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dirty="0" err="1"/>
              <a:t>Hepatocellular</a:t>
            </a:r>
            <a:r>
              <a:rPr lang="en-US" dirty="0"/>
              <a:t> carcinoma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en-US" dirty="0" err="1"/>
              <a:t>Hep</a:t>
            </a:r>
            <a:r>
              <a:rPr lang="en-US" dirty="0"/>
              <a:t> A:  No specific treatment. Just good nutrition</a:t>
            </a:r>
          </a:p>
          <a:p>
            <a:pPr marL="514350" indent="-514350">
              <a:buAutoNum type="arabicParenR"/>
            </a:pPr>
            <a:r>
              <a:rPr lang="en-US" dirty="0" err="1"/>
              <a:t>Hep</a:t>
            </a:r>
            <a:r>
              <a:rPr lang="en-US" dirty="0"/>
              <a:t> B : Interferon + some other drugs</a:t>
            </a:r>
          </a:p>
          <a:p>
            <a:pPr marL="514350" indent="-514350">
              <a:buAutoNum type="arabicParenR"/>
            </a:pPr>
            <a:r>
              <a:rPr lang="en-US" dirty="0" err="1"/>
              <a:t>Hep</a:t>
            </a:r>
            <a:r>
              <a:rPr lang="en-US" dirty="0"/>
              <a:t> C : Oral meds. Now available</a:t>
            </a:r>
          </a:p>
          <a:p>
            <a:pPr marL="514350" indent="-514350">
              <a:buAutoNum type="arabicParenR"/>
            </a:pPr>
            <a:r>
              <a:rPr lang="en-US" dirty="0"/>
              <a:t>Avoid any medicines which damage the liver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Treatment of 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514350" indent="-514350">
              <a:buAutoNum type="arabicParenR"/>
            </a:pPr>
            <a:r>
              <a:rPr lang="en-US" dirty="0" err="1"/>
              <a:t>Ascites</a:t>
            </a:r>
            <a:r>
              <a:rPr lang="en-US" dirty="0"/>
              <a:t>: salt &amp; water restriction, Diuretics ( </a:t>
            </a:r>
            <a:r>
              <a:rPr lang="en-US" dirty="0" err="1"/>
              <a:t>eg</a:t>
            </a:r>
            <a:r>
              <a:rPr lang="en-US" dirty="0"/>
              <a:t> </a:t>
            </a:r>
            <a:r>
              <a:rPr lang="en-US" dirty="0" err="1"/>
              <a:t>Aldactone</a:t>
            </a:r>
            <a:r>
              <a:rPr lang="en-US" dirty="0"/>
              <a:t>)</a:t>
            </a:r>
          </a:p>
          <a:p>
            <a:pPr marL="514350" indent="-514350">
              <a:buAutoNum type="arabicParenR"/>
            </a:pPr>
            <a:r>
              <a:rPr lang="en-US" dirty="0"/>
              <a:t>Esophageal </a:t>
            </a:r>
            <a:r>
              <a:rPr lang="en-US" dirty="0" err="1"/>
              <a:t>varices</a:t>
            </a:r>
            <a:r>
              <a:rPr lang="en-US" dirty="0"/>
              <a:t> : </a:t>
            </a:r>
            <a:r>
              <a:rPr lang="en-US" dirty="0" err="1"/>
              <a:t>Sclerotherapy</a:t>
            </a:r>
            <a:endParaRPr lang="en-US" dirty="0"/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/>
              <a:t> In patients with cirrhosis, always rule out </a:t>
            </a:r>
            <a:r>
              <a:rPr lang="en-US" dirty="0" err="1"/>
              <a:t>hepatocellular</a:t>
            </a:r>
            <a:r>
              <a:rPr lang="en-US" dirty="0"/>
              <a:t> carcinoma by doing :</a:t>
            </a:r>
          </a:p>
          <a:p>
            <a:pPr marL="514350" indent="-514350">
              <a:buNone/>
            </a:pPr>
            <a:r>
              <a:rPr lang="en-US" dirty="0"/>
              <a:t>     * Liver ultrasound every year</a:t>
            </a:r>
          </a:p>
          <a:p>
            <a:pPr marL="514350" indent="-514350">
              <a:buNone/>
            </a:pPr>
            <a:r>
              <a:rPr lang="en-US" dirty="0"/>
              <a:t>     * Check blood levels of alpha fetoprotein every year ( very high in cancer)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                       </a:t>
            </a:r>
            <a:r>
              <a:rPr lang="en-US" sz="4400" dirty="0"/>
              <a:t>    THE   END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Yellow discoloration of sclera and mucous membranes due to </a:t>
            </a:r>
            <a:r>
              <a:rPr lang="en-US" dirty="0" err="1"/>
              <a:t>bilirubin</a:t>
            </a:r>
            <a:r>
              <a:rPr lang="en-US" dirty="0"/>
              <a:t> deposition is called jaundice.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ETIOLOGIES OF JAUNDICE</a:t>
            </a:r>
          </a:p>
        </p:txBody>
      </p:sp>
      <p:pic>
        <p:nvPicPr>
          <p:cNvPr id="1026" name="Picture 2" descr="C:\Users\DELL\Desktop\screen_shot_2012-03-05_at_12.40.18_am133092607378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72961" y="1600200"/>
            <a:ext cx="619807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Etiologies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/>
              <a:t> 1) </a:t>
            </a:r>
            <a:r>
              <a:rPr lang="en-US" dirty="0" err="1"/>
              <a:t>Prehepatic</a:t>
            </a:r>
            <a:endParaRPr lang="en-US" dirty="0"/>
          </a:p>
          <a:p>
            <a:pPr>
              <a:buNone/>
            </a:pPr>
            <a:r>
              <a:rPr lang="en-US" dirty="0"/>
              <a:t> 2) Hepatic</a:t>
            </a:r>
          </a:p>
          <a:p>
            <a:pPr>
              <a:buNone/>
            </a:pPr>
            <a:r>
              <a:rPr lang="en-US" dirty="0"/>
              <a:t> 3) Post hepatic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PREHEPATIC  CAUSES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/>
              <a:t> All hemolytic </a:t>
            </a:r>
            <a:r>
              <a:rPr lang="en-US" dirty="0" err="1"/>
              <a:t>anemias</a:t>
            </a:r>
            <a:r>
              <a:rPr lang="en-US" dirty="0"/>
              <a:t> ( </a:t>
            </a:r>
            <a:r>
              <a:rPr lang="en-US" dirty="0" err="1"/>
              <a:t>eg</a:t>
            </a:r>
            <a:r>
              <a:rPr lang="en-US" dirty="0"/>
              <a:t> sickle cell disease, hereditary </a:t>
            </a:r>
            <a:r>
              <a:rPr lang="en-US" dirty="0" err="1"/>
              <a:t>spherocytosis</a:t>
            </a:r>
            <a:r>
              <a:rPr lang="en-US" dirty="0"/>
              <a:t> etc.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So, ask about history of any hemolytic anemia in the patient or in the family.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Ask drug history ( many drugs can cause </a:t>
            </a:r>
            <a:r>
              <a:rPr lang="en-US" dirty="0" err="1"/>
              <a:t>hemolysis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HEPATIC  CAUSES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en-US" dirty="0"/>
              <a:t>Hepatitis A</a:t>
            </a:r>
          </a:p>
          <a:p>
            <a:pPr marL="514350" indent="-514350">
              <a:buAutoNum type="arabicParenR"/>
            </a:pPr>
            <a:r>
              <a:rPr lang="en-US" dirty="0"/>
              <a:t>Hepatitis B &amp; C ( cases in hospitals are usually chronic </a:t>
            </a:r>
            <a:r>
              <a:rPr lang="en-US" dirty="0" err="1"/>
              <a:t>Hep</a:t>
            </a:r>
            <a:r>
              <a:rPr lang="en-US" dirty="0"/>
              <a:t> B &amp; C)</a:t>
            </a:r>
          </a:p>
          <a:p>
            <a:pPr marL="514350" indent="-514350">
              <a:buAutoNum type="arabicParenR"/>
            </a:pPr>
            <a:r>
              <a:rPr lang="en-US" dirty="0"/>
              <a:t>Cirrhosis ( any chronic liver disease can lead to cirrhosis </a:t>
            </a:r>
            <a:r>
              <a:rPr lang="en-US" dirty="0" err="1"/>
              <a:t>eg</a:t>
            </a:r>
            <a:r>
              <a:rPr lang="en-US" dirty="0"/>
              <a:t> </a:t>
            </a:r>
            <a:r>
              <a:rPr lang="en-US" dirty="0" err="1"/>
              <a:t>chr</a:t>
            </a:r>
            <a:r>
              <a:rPr lang="en-US" dirty="0"/>
              <a:t>. </a:t>
            </a:r>
            <a:r>
              <a:rPr lang="en-US" dirty="0" err="1"/>
              <a:t>Hep</a:t>
            </a:r>
            <a:r>
              <a:rPr lang="en-US" dirty="0"/>
              <a:t> B, C, fatty liver )</a:t>
            </a:r>
          </a:p>
          <a:p>
            <a:pPr marL="514350" indent="-514350">
              <a:buAutoNum type="arabicParenR"/>
            </a:pPr>
            <a:r>
              <a:rPr lang="en-US" dirty="0"/>
              <a:t>Primary </a:t>
            </a:r>
            <a:r>
              <a:rPr lang="en-US" dirty="0" err="1"/>
              <a:t>biliary</a:t>
            </a:r>
            <a:r>
              <a:rPr lang="en-US" dirty="0"/>
              <a:t> </a:t>
            </a:r>
            <a:r>
              <a:rPr lang="en-US" dirty="0" err="1"/>
              <a:t>cholangitis</a:t>
            </a:r>
            <a:endParaRPr lang="en-US" dirty="0"/>
          </a:p>
          <a:p>
            <a:pPr marL="514350" indent="-514350">
              <a:buAutoNum type="arabicParenR"/>
            </a:pPr>
            <a:r>
              <a:rPr lang="en-US" dirty="0"/>
              <a:t>Drug induced hepatitis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/>
              <a:t> So, ask about :</a:t>
            </a:r>
          </a:p>
          <a:p>
            <a:pPr marL="514350" indent="-514350">
              <a:buAutoNum type="arabicParenR"/>
            </a:pPr>
            <a:r>
              <a:rPr lang="en-US" dirty="0" err="1"/>
              <a:t>Hep</a:t>
            </a:r>
            <a:r>
              <a:rPr lang="en-US" dirty="0"/>
              <a:t> A : </a:t>
            </a:r>
          </a:p>
          <a:p>
            <a:pPr marL="514350" indent="-514350">
              <a:buFont typeface="Arial" charset="0"/>
              <a:buChar char="•"/>
            </a:pPr>
            <a:r>
              <a:rPr lang="en-US" dirty="0"/>
              <a:t>Recent travel history ( eating street food, drinking unclean water)</a:t>
            </a:r>
          </a:p>
          <a:p>
            <a:pPr marL="514350" indent="-514350">
              <a:buFont typeface="Arial" charset="0"/>
              <a:buChar char="•"/>
            </a:pPr>
            <a:r>
              <a:rPr lang="en-US" dirty="0"/>
              <a:t>Recent restaurant visits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/>
              <a:t> ( </a:t>
            </a:r>
            <a:r>
              <a:rPr lang="en-US" dirty="0" err="1"/>
              <a:t>hep</a:t>
            </a:r>
            <a:r>
              <a:rPr lang="en-US" dirty="0"/>
              <a:t> A is spread by fecal –oral route)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/>
              <a:t>2) Chronic </a:t>
            </a:r>
            <a:r>
              <a:rPr lang="en-US" dirty="0" err="1"/>
              <a:t>Hep</a:t>
            </a:r>
            <a:r>
              <a:rPr lang="en-US" dirty="0"/>
              <a:t> B &amp; C :</a:t>
            </a:r>
          </a:p>
          <a:p>
            <a:pPr>
              <a:buNone/>
            </a:pPr>
            <a:r>
              <a:rPr lang="en-US" dirty="0"/>
              <a:t> * Ask about iv drug abuse, any blood transfusion, any needle stick injury from a </a:t>
            </a:r>
            <a:r>
              <a:rPr lang="en-US" dirty="0" err="1"/>
              <a:t>hep</a:t>
            </a:r>
            <a:r>
              <a:rPr lang="en-US" dirty="0"/>
              <a:t> B or C positive person, history of </a:t>
            </a:r>
            <a:r>
              <a:rPr lang="en-US" dirty="0" err="1"/>
              <a:t>Hep</a:t>
            </a:r>
            <a:r>
              <a:rPr lang="en-US" dirty="0"/>
              <a:t> B/ C in the spouse or mother, use of unsterile syringes, history of multiple sexual partners specially unknown people.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dirty="0"/>
              <a:t>3) Cirrhosis :</a:t>
            </a:r>
          </a:p>
          <a:p>
            <a:pPr>
              <a:buNone/>
            </a:pPr>
            <a:r>
              <a:rPr lang="en-US" dirty="0"/>
              <a:t> * Same questions as for </a:t>
            </a:r>
            <a:r>
              <a:rPr lang="en-US" dirty="0" err="1"/>
              <a:t>Hep</a:t>
            </a:r>
            <a:r>
              <a:rPr lang="en-US" dirty="0"/>
              <a:t> B and C </a:t>
            </a:r>
          </a:p>
          <a:p>
            <a:pPr>
              <a:buNone/>
            </a:pPr>
            <a:r>
              <a:rPr lang="en-US" dirty="0"/>
              <a:t> * Ask about DM ( causes fatty liver)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4) Primary </a:t>
            </a:r>
            <a:r>
              <a:rPr lang="en-US" dirty="0" err="1"/>
              <a:t>biliary</a:t>
            </a:r>
            <a:r>
              <a:rPr lang="en-US" dirty="0"/>
              <a:t> </a:t>
            </a:r>
            <a:r>
              <a:rPr lang="en-US" dirty="0" err="1"/>
              <a:t>cholangitis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 * Female with jaundice, itching &amp; </a:t>
            </a:r>
            <a:r>
              <a:rPr lang="en-US" dirty="0" err="1"/>
              <a:t>xanthelasma</a:t>
            </a:r>
            <a:endParaRPr lang="en-US" dirty="0"/>
          </a:p>
          <a:p>
            <a:pPr>
              <a:buNone/>
            </a:pPr>
            <a:r>
              <a:rPr lang="en-US" dirty="0"/>
              <a:t>       ( confirmation of PBC is by blood test)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539</Words>
  <Application>Microsoft Office PowerPoint</Application>
  <PresentationFormat>On-screen Show (4:3)</PresentationFormat>
  <Paragraphs>84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JAUNDICE</vt:lpstr>
      <vt:lpstr>DEFINITION</vt:lpstr>
      <vt:lpstr>ETIOLOGIES OF JAUNDICE</vt:lpstr>
      <vt:lpstr>Etiologies</vt:lpstr>
      <vt:lpstr>PREHEPATIC  CAUSES</vt:lpstr>
      <vt:lpstr>HEPATIC  CAUSES</vt:lpstr>
      <vt:lpstr>PowerPoint Presentation</vt:lpstr>
      <vt:lpstr>PowerPoint Presentation</vt:lpstr>
      <vt:lpstr>PowerPoint Presentation</vt:lpstr>
      <vt:lpstr>PowerPoint Presentation</vt:lpstr>
      <vt:lpstr>POST  HEPATIC  ETIOLOGIES</vt:lpstr>
      <vt:lpstr>Labs to do in Jaundice</vt:lpstr>
      <vt:lpstr>Labs (contd)</vt:lpstr>
      <vt:lpstr>IMAGING</vt:lpstr>
      <vt:lpstr>Complications of Cirrhosis</vt:lpstr>
      <vt:lpstr>Treatment</vt:lpstr>
      <vt:lpstr>Treatment of complications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JAUNDICE</dc:title>
  <dc:creator>DELL</dc:creator>
  <cp:lastModifiedBy>TURKI ALANAZI</cp:lastModifiedBy>
  <cp:revision>8</cp:revision>
  <dcterms:created xsi:type="dcterms:W3CDTF">2006-08-16T00:00:00Z</dcterms:created>
  <dcterms:modified xsi:type="dcterms:W3CDTF">2024-09-05T10:18:25Z</dcterms:modified>
</cp:coreProperties>
</file>