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>
        <p:scale>
          <a:sx n="113" d="100"/>
          <a:sy n="113" d="100"/>
        </p:scale>
        <p:origin x="5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7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7111" y="2781617"/>
            <a:ext cx="3557777" cy="1353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7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575" y="1775460"/>
            <a:ext cx="10356850" cy="280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2400" y="2752407"/>
            <a:ext cx="3557777" cy="1353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10"/>
              </a:spcBef>
            </a:pPr>
            <a:r>
              <a:rPr spc="-30" dirty="0"/>
              <a:t>M</a:t>
            </a:r>
            <a:r>
              <a:rPr spc="-20" dirty="0"/>
              <a:t>a</a:t>
            </a:r>
            <a:r>
              <a:rPr spc="-45" dirty="0"/>
              <a:t>l</a:t>
            </a:r>
            <a:r>
              <a:rPr spc="-20" dirty="0"/>
              <a:t>a</a:t>
            </a:r>
            <a:r>
              <a:rPr spc="-5" dirty="0"/>
              <a:t>r</a:t>
            </a:r>
            <a:r>
              <a:rPr spc="-70" dirty="0"/>
              <a:t>i</a:t>
            </a:r>
            <a:r>
              <a:rPr spc="5" dirty="0"/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E7347-57E5-2347-8FE9-814F653E5B97}"/>
              </a:ext>
            </a:extLst>
          </p:cNvPr>
          <p:cNvSpPr txBox="1"/>
          <p:nvPr/>
        </p:nvSpPr>
        <p:spPr>
          <a:xfrm>
            <a:off x="4800600" y="4113317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By Dr. </a:t>
            </a:r>
            <a:r>
              <a:rPr lang="en-US" sz="2400" dirty="0" err="1"/>
              <a:t>Israa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72452"/>
            <a:ext cx="4340225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i="1" u="heavy" spc="-1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Important</a:t>
            </a:r>
            <a:r>
              <a:rPr sz="4800" i="1" u="heavy" spc="-2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terms: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775460"/>
            <a:ext cx="9544050" cy="28067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41300" marR="302895" indent="-229235">
              <a:lnSpc>
                <a:spcPts val="3900"/>
              </a:lnSpc>
              <a:spcBef>
                <a:spcPts val="585"/>
              </a:spcBef>
              <a:buFont typeface="Arial MT"/>
              <a:buChar char="•"/>
              <a:tabLst>
                <a:tab pos="241935" algn="l"/>
              </a:tabLst>
            </a:pPr>
            <a:r>
              <a:rPr sz="3600" b="1" i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Relapse</a:t>
            </a:r>
            <a:r>
              <a:rPr sz="3600" spc="-10" dirty="0">
                <a:latin typeface="Calibri"/>
                <a:cs typeface="Calibri"/>
              </a:rPr>
              <a:t>: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(p.ovule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and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p.vivacious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)</a:t>
            </a:r>
            <a:r>
              <a:rPr sz="3600" spc="3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recurrence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of </a:t>
            </a:r>
            <a:r>
              <a:rPr sz="3600" spc="-8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disease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after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it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has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been</a:t>
            </a:r>
            <a:r>
              <a:rPr sz="3600" spc="3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apporentisc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caused.</a:t>
            </a:r>
            <a:endParaRPr sz="360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241935" algn="l"/>
              </a:tabLst>
            </a:pPr>
            <a:r>
              <a:rPr sz="3600" b="1" i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Reinfection</a:t>
            </a:r>
            <a:r>
              <a:rPr sz="3600" spc="-10" dirty="0">
                <a:latin typeface="Calibri"/>
                <a:cs typeface="Calibri"/>
              </a:rPr>
              <a:t>: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by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different</a:t>
            </a:r>
            <a:r>
              <a:rPr sz="3600" spc="-1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species.</a:t>
            </a:r>
          </a:p>
          <a:p>
            <a:pPr marL="241300" marR="5080" indent="-229235">
              <a:lnSpc>
                <a:spcPts val="3900"/>
              </a:lnSpc>
              <a:spcBef>
                <a:spcPts val="1040"/>
              </a:spcBef>
              <a:buFont typeface="Arial MT"/>
              <a:buChar char="•"/>
              <a:tabLst>
                <a:tab pos="241935" algn="l"/>
              </a:tabLst>
            </a:pPr>
            <a:r>
              <a:rPr sz="3600" b="1" i="1" u="heavy" spc="-5" dirty="0" err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Recrud</a:t>
            </a:r>
            <a:r>
              <a:rPr lang="en-GB" sz="3600" b="1" i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esc</a:t>
            </a:r>
            <a:r>
              <a:rPr sz="3600" b="1" i="1" u="heavy" spc="-5" dirty="0" err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ence</a:t>
            </a:r>
            <a:r>
              <a:rPr sz="3600" b="1" i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: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insufficient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treatment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by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malarial </a:t>
            </a:r>
            <a:r>
              <a:rPr sz="3600" spc="-80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treatment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49655"/>
            <a:ext cx="2806700" cy="792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000" b="0" i="1" u="heavy" spc="-5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 Light"/>
                <a:cs typeface="Calibri Light"/>
              </a:rPr>
              <a:t>Treatment:</a:t>
            </a:r>
            <a:endParaRPr sz="5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418150"/>
            <a:ext cx="9493250" cy="4263347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85"/>
              </a:spcBef>
              <a:buFont typeface="Arial MT"/>
              <a:buChar char="•"/>
              <a:tabLst>
                <a:tab pos="241935" algn="l"/>
              </a:tabLst>
            </a:pPr>
            <a:r>
              <a:rPr sz="3050" b="1" i="1" u="heavy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Uncomplicated:</a:t>
            </a:r>
            <a:endParaRPr sz="30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527050" algn="l"/>
              </a:tabLst>
            </a:pPr>
            <a:r>
              <a:rPr sz="3050" b="1" spc="15" dirty="0">
                <a:solidFill>
                  <a:srgbClr val="1F4E79"/>
                </a:solidFill>
                <a:latin typeface="Calibri"/>
                <a:cs typeface="Calibri"/>
              </a:rPr>
              <a:t>1.	</a:t>
            </a:r>
            <a:r>
              <a:rPr sz="3050" b="1" spc="5" dirty="0">
                <a:solidFill>
                  <a:srgbClr val="1F4E79"/>
                </a:solidFill>
                <a:latin typeface="Calibri"/>
                <a:cs typeface="Calibri"/>
              </a:rPr>
              <a:t>Chloroquine</a:t>
            </a:r>
            <a:r>
              <a:rPr sz="3050" b="1" spc="35" dirty="0">
                <a:solidFill>
                  <a:srgbClr val="1F4E79"/>
                </a:solidFill>
                <a:latin typeface="Calibri"/>
                <a:cs typeface="Calibri"/>
              </a:rPr>
              <a:t> </a:t>
            </a:r>
            <a:r>
              <a:rPr sz="3050" b="1" spc="-5" dirty="0">
                <a:solidFill>
                  <a:srgbClr val="1F4E79"/>
                </a:solidFill>
                <a:latin typeface="Calibri"/>
                <a:cs typeface="Calibri"/>
              </a:rPr>
              <a:t>persistent</a:t>
            </a:r>
            <a:endParaRPr sz="30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935" algn="l"/>
              </a:tabLst>
            </a:pPr>
            <a:r>
              <a:rPr sz="3050" b="1" spc="10" dirty="0">
                <a:latin typeface="Calibri"/>
                <a:cs typeface="Calibri"/>
              </a:rPr>
              <a:t>Artemether</a:t>
            </a:r>
            <a:r>
              <a:rPr lang="en-US" sz="3050" b="1" spc="10" dirty="0">
                <a:latin typeface="Calibri"/>
                <a:cs typeface="Calibri"/>
              </a:rPr>
              <a:t> +</a:t>
            </a:r>
            <a:r>
              <a:rPr sz="3050" b="1" spc="70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lume</a:t>
            </a:r>
            <a:r>
              <a:rPr lang="en-US" sz="3050" b="1" spc="5" dirty="0">
                <a:latin typeface="Calibri"/>
                <a:cs typeface="Calibri"/>
              </a:rPr>
              <a:t>fantrine</a:t>
            </a:r>
            <a:endParaRPr sz="30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935" algn="l"/>
              </a:tabLst>
            </a:pPr>
            <a:r>
              <a:rPr sz="3050" b="1" spc="20" dirty="0">
                <a:latin typeface="Calibri"/>
                <a:cs typeface="Calibri"/>
              </a:rPr>
              <a:t>OR</a:t>
            </a:r>
            <a:r>
              <a:rPr sz="3050" b="1" spc="45" dirty="0">
                <a:latin typeface="Calibri"/>
                <a:cs typeface="Calibri"/>
              </a:rPr>
              <a:t> </a:t>
            </a:r>
            <a:r>
              <a:rPr lang="en-US" sz="3050" b="1" spc="-5" dirty="0">
                <a:latin typeface="Calibri"/>
                <a:cs typeface="Calibri"/>
              </a:rPr>
              <a:t>a</a:t>
            </a:r>
            <a:r>
              <a:rPr sz="3050" b="1" spc="-5" dirty="0">
                <a:latin typeface="Calibri"/>
                <a:cs typeface="Calibri"/>
              </a:rPr>
              <a:t>tovaquone</a:t>
            </a:r>
            <a:r>
              <a:rPr sz="3050" b="1" spc="130" dirty="0">
                <a:latin typeface="Calibri"/>
                <a:cs typeface="Calibri"/>
              </a:rPr>
              <a:t> </a:t>
            </a:r>
            <a:r>
              <a:rPr lang="en-US" sz="3050" b="1" spc="10" dirty="0">
                <a:latin typeface="Calibri"/>
                <a:cs typeface="Calibri"/>
              </a:rPr>
              <a:t>+</a:t>
            </a:r>
            <a:r>
              <a:rPr sz="3050" b="1" spc="15" dirty="0">
                <a:latin typeface="Calibri"/>
                <a:cs typeface="Calibri"/>
              </a:rPr>
              <a:t> </a:t>
            </a:r>
            <a:r>
              <a:rPr sz="3050" b="1" spc="-15" dirty="0">
                <a:latin typeface="Calibri"/>
                <a:cs typeface="Calibri"/>
              </a:rPr>
              <a:t>prog</a:t>
            </a:r>
            <a:r>
              <a:rPr lang="en-US" sz="3050" b="1" spc="-15" dirty="0">
                <a:latin typeface="Calibri"/>
                <a:cs typeface="Calibri"/>
              </a:rPr>
              <a:t>ua</a:t>
            </a:r>
            <a:r>
              <a:rPr sz="3050" b="1" spc="-15" dirty="0">
                <a:latin typeface="Calibri"/>
                <a:cs typeface="Calibri"/>
              </a:rPr>
              <a:t>nil</a:t>
            </a:r>
            <a:endParaRPr sz="30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95"/>
              </a:spcBef>
              <a:buFont typeface="Arial MT"/>
              <a:buChar char="•"/>
              <a:tabLst>
                <a:tab pos="241935" algn="l"/>
              </a:tabLst>
            </a:pPr>
            <a:r>
              <a:rPr sz="3050" b="1" spc="20" dirty="0">
                <a:latin typeface="Calibri"/>
                <a:cs typeface="Calibri"/>
              </a:rPr>
              <a:t>OR</a:t>
            </a:r>
            <a:r>
              <a:rPr sz="3050" b="1" spc="30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Quin</a:t>
            </a:r>
            <a:r>
              <a:rPr lang="en-US" sz="3050" b="1" spc="5" dirty="0">
                <a:latin typeface="Calibri"/>
                <a:cs typeface="Calibri"/>
              </a:rPr>
              <a:t>in</a:t>
            </a:r>
            <a:r>
              <a:rPr sz="3050" b="1" spc="5" dirty="0">
                <a:latin typeface="Calibri"/>
                <a:cs typeface="Calibri"/>
              </a:rPr>
              <a:t>e</a:t>
            </a:r>
            <a:r>
              <a:rPr sz="3050" b="1" spc="65" dirty="0">
                <a:latin typeface="Calibri"/>
                <a:cs typeface="Calibri"/>
              </a:rPr>
              <a:t> </a:t>
            </a:r>
            <a:r>
              <a:rPr sz="3050" b="1" spc="10" dirty="0">
                <a:latin typeface="Calibri"/>
                <a:cs typeface="Calibri"/>
              </a:rPr>
              <a:t>+</a:t>
            </a:r>
            <a:r>
              <a:rPr sz="3050" b="1" spc="5" dirty="0">
                <a:latin typeface="Calibri"/>
                <a:cs typeface="Calibri"/>
              </a:rPr>
              <a:t> </a:t>
            </a:r>
            <a:r>
              <a:rPr sz="3050" b="1" spc="-20" dirty="0">
                <a:latin typeface="Calibri"/>
                <a:cs typeface="Calibri"/>
              </a:rPr>
              <a:t>doxycycline</a:t>
            </a:r>
            <a:endParaRPr sz="3050" dirty="0">
              <a:latin typeface="Calibri"/>
              <a:cs typeface="Calibri"/>
            </a:endParaRPr>
          </a:p>
          <a:p>
            <a:pPr marL="241300" marR="278130" indent="-229235">
              <a:lnSpc>
                <a:spcPts val="3300"/>
              </a:lnSpc>
              <a:spcBef>
                <a:spcPts val="1110"/>
              </a:spcBef>
              <a:buFont typeface="Arial MT"/>
              <a:buChar char="•"/>
              <a:tabLst>
                <a:tab pos="241935" algn="l"/>
              </a:tabLst>
            </a:pPr>
            <a:r>
              <a:rPr sz="3050" b="1" spc="-10" dirty="0">
                <a:latin typeface="Calibri"/>
                <a:cs typeface="Calibri"/>
              </a:rPr>
              <a:t>Viva</a:t>
            </a:r>
            <a:r>
              <a:rPr lang="en-US" sz="3050" b="1" spc="-10" dirty="0">
                <a:latin typeface="Calibri"/>
                <a:cs typeface="Calibri"/>
              </a:rPr>
              <a:t>x</a:t>
            </a:r>
            <a:r>
              <a:rPr sz="3050" b="1" spc="250" dirty="0">
                <a:latin typeface="Calibri"/>
                <a:cs typeface="Calibri"/>
              </a:rPr>
              <a:t> </a:t>
            </a:r>
            <a:r>
              <a:rPr sz="3050" b="1" spc="10" dirty="0">
                <a:latin typeface="Calibri"/>
                <a:cs typeface="Calibri"/>
              </a:rPr>
              <a:t>or </a:t>
            </a:r>
            <a:r>
              <a:rPr sz="3050" b="1" spc="-20" dirty="0" err="1">
                <a:latin typeface="Calibri"/>
                <a:cs typeface="Calibri"/>
              </a:rPr>
              <a:t>oval</a:t>
            </a:r>
            <a:r>
              <a:rPr lang="en-US" sz="3050" b="1" spc="-20" dirty="0" err="1">
                <a:latin typeface="Calibri"/>
                <a:cs typeface="Calibri"/>
              </a:rPr>
              <a:t>e</a:t>
            </a:r>
            <a:r>
              <a:rPr sz="3050" b="1" spc="100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:</a:t>
            </a:r>
            <a:r>
              <a:rPr sz="3050" b="1" spc="30" dirty="0">
                <a:latin typeface="Calibri"/>
                <a:cs typeface="Calibri"/>
              </a:rPr>
              <a:t> </a:t>
            </a:r>
            <a:r>
              <a:rPr sz="3050" b="1" spc="-10" dirty="0">
                <a:latin typeface="Calibri"/>
                <a:cs typeface="Calibri"/>
              </a:rPr>
              <a:t>give</a:t>
            </a:r>
            <a:r>
              <a:rPr sz="3050" b="1" spc="85" dirty="0">
                <a:latin typeface="Calibri"/>
                <a:cs typeface="Calibri"/>
              </a:rPr>
              <a:t> </a:t>
            </a:r>
            <a:r>
              <a:rPr sz="3050" b="1" spc="-40" dirty="0">
                <a:latin typeface="Calibri"/>
                <a:cs typeface="Calibri"/>
              </a:rPr>
              <a:t>PART</a:t>
            </a:r>
            <a:r>
              <a:rPr sz="3050" b="1" spc="25" dirty="0">
                <a:latin typeface="Calibri"/>
                <a:cs typeface="Calibri"/>
              </a:rPr>
              <a:t> </a:t>
            </a:r>
            <a:r>
              <a:rPr sz="3050" b="1" spc="-10" dirty="0">
                <a:latin typeface="Calibri"/>
                <a:cs typeface="Calibri"/>
              </a:rPr>
              <a:t>Rey</a:t>
            </a:r>
            <a:r>
              <a:rPr sz="3050" b="1" spc="25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:</a:t>
            </a:r>
            <a:r>
              <a:rPr sz="3050" b="1" spc="-35" dirty="0">
                <a:latin typeface="Calibri"/>
                <a:cs typeface="Calibri"/>
              </a:rPr>
              <a:t> </a:t>
            </a:r>
            <a:r>
              <a:rPr sz="3050" b="1" spc="45" dirty="0">
                <a:latin typeface="Calibri"/>
                <a:cs typeface="Calibri"/>
              </a:rPr>
              <a:t>1-</a:t>
            </a:r>
            <a:r>
              <a:rPr sz="3050" b="1" spc="20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primaquine</a:t>
            </a:r>
            <a:r>
              <a:rPr sz="3050" b="1" spc="150" dirty="0">
                <a:latin typeface="Calibri"/>
                <a:cs typeface="Calibri"/>
              </a:rPr>
              <a:t> </a:t>
            </a:r>
            <a:r>
              <a:rPr sz="3050" b="1" spc="15" dirty="0">
                <a:latin typeface="Calibri"/>
                <a:cs typeface="Calibri"/>
              </a:rPr>
              <a:t>Or </a:t>
            </a:r>
            <a:r>
              <a:rPr sz="3050" b="1" spc="25" dirty="0">
                <a:latin typeface="Calibri"/>
                <a:cs typeface="Calibri"/>
              </a:rPr>
              <a:t>2- </a:t>
            </a:r>
            <a:r>
              <a:rPr lang="en-GB" sz="3200" b="1" i="0" dirty="0">
                <a:solidFill>
                  <a:srgbClr val="1A1C1C"/>
                </a:solidFill>
                <a:effectLst/>
                <a:latin typeface="Lato" panose="020F0502020204030203" pitchFamily="34" charset="0"/>
              </a:rPr>
              <a:t>tafenoquine</a:t>
            </a:r>
            <a:endParaRPr sz="4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050" b="1" spc="15" dirty="0">
                <a:solidFill>
                  <a:srgbClr val="001F5F"/>
                </a:solidFill>
                <a:latin typeface="Calibri"/>
                <a:cs typeface="Calibri"/>
              </a:rPr>
              <a:t>2.</a:t>
            </a:r>
            <a:r>
              <a:rPr sz="305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50" b="1" spc="5" dirty="0">
                <a:solidFill>
                  <a:srgbClr val="001F5F"/>
                </a:solidFill>
                <a:latin typeface="Calibri"/>
                <a:cs typeface="Calibri"/>
              </a:rPr>
              <a:t>Chloroquine</a:t>
            </a:r>
            <a:r>
              <a:rPr sz="3050" b="1" spc="1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50" b="1" dirty="0">
                <a:solidFill>
                  <a:srgbClr val="001F5F"/>
                </a:solidFill>
                <a:latin typeface="Calibri"/>
                <a:cs typeface="Calibri"/>
              </a:rPr>
              <a:t>sensitive</a:t>
            </a:r>
            <a:r>
              <a:rPr sz="3050" b="1" spc="1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:</a:t>
            </a:r>
            <a:r>
              <a:rPr sz="3050" b="1" spc="-35" dirty="0">
                <a:latin typeface="Calibri"/>
                <a:cs typeface="Calibri"/>
              </a:rPr>
              <a:t> </a:t>
            </a:r>
            <a:r>
              <a:rPr sz="3050" b="1" dirty="0">
                <a:latin typeface="Calibri"/>
                <a:cs typeface="Calibri"/>
              </a:rPr>
              <a:t>chloroquine</a:t>
            </a:r>
            <a:r>
              <a:rPr sz="3050" b="1" spc="155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(</a:t>
            </a:r>
            <a:r>
              <a:rPr sz="3050" b="1" spc="75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retinal</a:t>
            </a:r>
            <a:r>
              <a:rPr sz="3050" b="1" spc="-10" dirty="0">
                <a:latin typeface="Calibri"/>
                <a:cs typeface="Calibri"/>
              </a:rPr>
              <a:t> </a:t>
            </a:r>
            <a:r>
              <a:rPr sz="3050" b="1" spc="5" dirty="0">
                <a:latin typeface="Calibri"/>
                <a:cs typeface="Calibri"/>
              </a:rPr>
              <a:t>deposition)</a:t>
            </a:r>
            <a:endParaRPr sz="3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302" y="649096"/>
            <a:ext cx="3095625" cy="120777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30"/>
              </a:spcBef>
              <a:buClr>
                <a:srgbClr val="C00000"/>
              </a:buClr>
              <a:buFont typeface="Arial MT"/>
              <a:buChar char="•"/>
              <a:tabLst>
                <a:tab pos="241935" algn="l"/>
              </a:tabLst>
            </a:pPr>
            <a:r>
              <a:rPr sz="33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Complicated:</a:t>
            </a:r>
            <a:endParaRPr sz="3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  <a:tabLst>
                <a:tab pos="527050" algn="l"/>
              </a:tabLst>
            </a:pPr>
            <a:r>
              <a:rPr sz="3350" b="1" spc="15" dirty="0">
                <a:latin typeface="Calibri"/>
                <a:cs typeface="Calibri"/>
              </a:rPr>
              <a:t>1.	</a:t>
            </a:r>
            <a:r>
              <a:rPr sz="3350" b="1" spc="10" dirty="0">
                <a:latin typeface="Calibri"/>
                <a:cs typeface="Calibri"/>
              </a:rPr>
              <a:t>IV</a:t>
            </a:r>
            <a:r>
              <a:rPr sz="3350" b="1" spc="-45" dirty="0">
                <a:latin typeface="Calibri"/>
                <a:cs typeface="Calibri"/>
              </a:rPr>
              <a:t> </a:t>
            </a:r>
            <a:r>
              <a:rPr sz="3350" b="1" dirty="0">
                <a:latin typeface="Calibri"/>
                <a:cs typeface="Calibri"/>
              </a:rPr>
              <a:t>Artesunate.</a:t>
            </a:r>
            <a:endParaRPr sz="33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302" y="3033013"/>
            <a:ext cx="10208260" cy="1883849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5080">
              <a:lnSpc>
                <a:spcPts val="3010"/>
              </a:lnSpc>
              <a:spcBef>
                <a:spcPts val="470"/>
              </a:spcBef>
            </a:pPr>
            <a:r>
              <a:rPr sz="2800" b="1" i="1" spc="-10" dirty="0">
                <a:solidFill>
                  <a:srgbClr val="00AF50"/>
                </a:solidFill>
                <a:latin typeface="Calibri"/>
                <a:cs typeface="Calibri"/>
              </a:rPr>
              <a:t>*** 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prophylaxis? </a:t>
            </a:r>
            <a:r>
              <a:rPr sz="2800" b="1" i="1" spc="20" dirty="0">
                <a:solidFill>
                  <a:srgbClr val="00AF50"/>
                </a:solidFill>
                <a:latin typeface="Calibri"/>
                <a:cs typeface="Calibri"/>
              </a:rPr>
              <a:t>Some 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medication </a:t>
            </a:r>
            <a:r>
              <a:rPr sz="2800" b="1" i="1" spc="30" dirty="0">
                <a:solidFill>
                  <a:srgbClr val="00AF50"/>
                </a:solidFill>
                <a:latin typeface="Calibri"/>
                <a:cs typeface="Calibri"/>
              </a:rPr>
              <a:t>but do not use same 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medication </a:t>
            </a:r>
            <a:r>
              <a:rPr sz="2800" b="1" i="1" dirty="0">
                <a:solidFill>
                  <a:srgbClr val="00AF50"/>
                </a:solidFill>
                <a:latin typeface="Calibri"/>
                <a:cs typeface="Calibri"/>
              </a:rPr>
              <a:t>if </a:t>
            </a:r>
            <a:r>
              <a:rPr sz="2800" b="1" i="1" spc="-6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10" dirty="0">
                <a:solidFill>
                  <a:srgbClr val="00AF50"/>
                </a:solidFill>
                <a:latin typeface="Calibri"/>
                <a:cs typeface="Calibri"/>
              </a:rPr>
              <a:t>infected</a:t>
            </a:r>
            <a:r>
              <a:rPr sz="2800" b="1" i="1" spc="5" dirty="0">
                <a:solidFill>
                  <a:srgbClr val="00AF50"/>
                </a:solidFill>
                <a:latin typeface="Calibri"/>
                <a:cs typeface="Calibri"/>
              </a:rPr>
              <a:t> .</a:t>
            </a:r>
            <a:r>
              <a:rPr sz="2800" b="1" i="1" spc="5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00AF50"/>
                </a:solidFill>
                <a:latin typeface="Calibri"/>
                <a:cs typeface="Calibri"/>
              </a:rPr>
              <a:t>(</a:t>
            </a:r>
            <a:r>
              <a:rPr sz="2800" b="1" i="1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25" dirty="0">
                <a:solidFill>
                  <a:srgbClr val="00AF50"/>
                </a:solidFill>
                <a:latin typeface="Calibri"/>
                <a:cs typeface="Calibri"/>
              </a:rPr>
              <a:t>chloroquine</a:t>
            </a:r>
            <a:r>
              <a:rPr sz="2800" b="1" i="1" spc="-1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35" dirty="0">
                <a:solidFill>
                  <a:srgbClr val="00B050"/>
                </a:solidFill>
                <a:latin typeface="Calibri"/>
                <a:cs typeface="Calibri"/>
              </a:rPr>
              <a:t>and</a:t>
            </a:r>
            <a:r>
              <a:rPr sz="2800" b="1" i="1" spc="2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GB" sz="2800" b="1" i="0" dirty="0">
                <a:solidFill>
                  <a:srgbClr val="00B050"/>
                </a:solidFill>
                <a:effectLst/>
                <a:latin typeface="Lato" panose="020F0502020204030203" pitchFamily="34" charset="0"/>
              </a:rPr>
              <a:t>Mefloquine</a:t>
            </a:r>
            <a:r>
              <a:rPr sz="2800" b="1" i="1" spc="25" dirty="0">
                <a:solidFill>
                  <a:srgbClr val="00AF50"/>
                </a:solidFill>
                <a:latin typeface="Calibri"/>
                <a:cs typeface="Calibri"/>
              </a:rPr>
              <a:t>——</a:t>
            </a:r>
            <a:r>
              <a:rPr sz="2800" b="1" i="1" spc="-6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20" dirty="0">
                <a:solidFill>
                  <a:srgbClr val="00AF50"/>
                </a:solidFill>
                <a:latin typeface="Calibri"/>
                <a:cs typeface="Calibri"/>
              </a:rPr>
              <a:t>safer</a:t>
            </a:r>
            <a:r>
              <a:rPr sz="2800" b="1" i="1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r>
              <a:rPr sz="2800" b="1" i="1" spc="8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20" dirty="0">
                <a:solidFill>
                  <a:srgbClr val="00AF50"/>
                </a:solidFill>
                <a:latin typeface="Calibri"/>
                <a:cs typeface="Calibri"/>
              </a:rPr>
              <a:t>pregnancy).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b="1" i="1" spc="-10" dirty="0">
                <a:solidFill>
                  <a:srgbClr val="00AF50"/>
                </a:solidFill>
                <a:latin typeface="Calibri"/>
                <a:cs typeface="Calibri"/>
              </a:rPr>
              <a:t>***</a:t>
            </a:r>
            <a:r>
              <a:rPr sz="2800" b="1" i="1" spc="7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00AF50"/>
                </a:solidFill>
                <a:latin typeface="Calibri"/>
                <a:cs typeface="Calibri"/>
              </a:rPr>
              <a:t>vaccine?</a:t>
            </a:r>
            <a:r>
              <a:rPr sz="2800" b="1" i="1" spc="8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20" dirty="0">
                <a:solidFill>
                  <a:srgbClr val="00AF50"/>
                </a:solidFill>
                <a:latin typeface="Calibri"/>
                <a:cs typeface="Calibri"/>
              </a:rPr>
              <a:t>Mosquerix.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800" b="1" i="1" spc="-10" dirty="0">
                <a:solidFill>
                  <a:srgbClr val="00AF50"/>
                </a:solidFill>
                <a:latin typeface="Calibri"/>
                <a:cs typeface="Calibri"/>
              </a:rPr>
              <a:t>***</a:t>
            </a:r>
            <a:r>
              <a:rPr sz="2800" b="1" i="1" spc="9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prevention?</a:t>
            </a:r>
            <a:r>
              <a:rPr sz="2800" b="1" i="1" spc="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-10" dirty="0">
                <a:solidFill>
                  <a:srgbClr val="00AF50"/>
                </a:solidFill>
                <a:latin typeface="Calibri"/>
                <a:cs typeface="Calibri"/>
              </a:rPr>
              <a:t>Avoid</a:t>
            </a:r>
            <a:r>
              <a:rPr sz="2800" b="1" i="1" spc="7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exposure</a:t>
            </a:r>
            <a:r>
              <a:rPr sz="2800" b="1" i="1" spc="-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10" dirty="0">
                <a:solidFill>
                  <a:srgbClr val="00AF50"/>
                </a:solidFill>
                <a:latin typeface="Calibri"/>
                <a:cs typeface="Calibri"/>
              </a:rPr>
              <a:t>+</a:t>
            </a:r>
            <a:r>
              <a:rPr sz="2800" b="1" i="1" spc="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30" dirty="0">
                <a:solidFill>
                  <a:srgbClr val="00AF50"/>
                </a:solidFill>
                <a:latin typeface="Calibri"/>
                <a:cs typeface="Calibri"/>
              </a:rPr>
              <a:t>mosquito</a:t>
            </a:r>
            <a:r>
              <a:rPr sz="2800" b="1" i="1" spc="-5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b="1" i="1" spc="20" dirty="0">
                <a:solidFill>
                  <a:srgbClr val="00AF50"/>
                </a:solidFill>
                <a:latin typeface="Calibri"/>
                <a:cs typeface="Calibri"/>
              </a:rPr>
              <a:t>control.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21652"/>
            <a:ext cx="1854200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u="heavy" spc="-12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T</a:t>
            </a:r>
            <a:r>
              <a:rPr sz="5400" u="heavy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ypes: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917575" y="1703297"/>
            <a:ext cx="7918450" cy="361187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1935" algn="l"/>
              </a:tabLst>
            </a:pPr>
            <a:r>
              <a:rPr sz="4250" b="1" i="1" spc="-40" dirty="0" err="1">
                <a:solidFill>
                  <a:srgbClr val="C00000"/>
                </a:solidFill>
                <a:latin typeface="Calibri"/>
                <a:cs typeface="Calibri"/>
              </a:rPr>
              <a:t>P.</a:t>
            </a:r>
            <a:r>
              <a:rPr lang="en-US" sz="4250" b="1" i="1" spc="-40" dirty="0" err="1">
                <a:solidFill>
                  <a:srgbClr val="C00000"/>
                </a:solidFill>
                <a:latin typeface="Calibri"/>
                <a:cs typeface="Calibri"/>
              </a:rPr>
              <a:t>Falciparum</a:t>
            </a:r>
            <a:r>
              <a:rPr lang="en-US" sz="4250" b="1" i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endParaRPr sz="42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241935" algn="l"/>
                <a:tab pos="2936240" algn="l"/>
              </a:tabLst>
            </a:pPr>
            <a:r>
              <a:rPr sz="4250" b="1" i="1" spc="-50" dirty="0" err="1">
                <a:solidFill>
                  <a:srgbClr val="C00000"/>
                </a:solidFill>
                <a:latin typeface="Calibri"/>
                <a:cs typeface="Calibri"/>
              </a:rPr>
              <a:t>P.viva</a:t>
            </a:r>
            <a:r>
              <a:rPr lang="en-US" sz="4250" b="1" i="1" spc="-50" dirty="0" err="1">
                <a:solidFill>
                  <a:srgbClr val="C00000"/>
                </a:solidFill>
                <a:latin typeface="Calibri"/>
                <a:cs typeface="Calibri"/>
              </a:rPr>
              <a:t>x</a:t>
            </a:r>
            <a:r>
              <a:rPr sz="4250" b="1" i="1" spc="10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4250" b="1" i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lang="en-US" sz="4250" b="1" i="1" spc="-1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4250" b="1" i="1" spc="-15" dirty="0">
                <a:solidFill>
                  <a:srgbClr val="C00000"/>
                </a:solidFill>
                <a:latin typeface="Calibri"/>
                <a:cs typeface="Calibri"/>
              </a:rPr>
              <a:t>ffect</a:t>
            </a:r>
            <a:r>
              <a:rPr sz="4250" b="1" i="1" spc="1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250" b="1" i="1" spc="10" dirty="0">
                <a:solidFill>
                  <a:srgbClr val="C00000"/>
                </a:solidFill>
                <a:latin typeface="Calibri"/>
                <a:cs typeface="Calibri"/>
              </a:rPr>
              <a:t>younger</a:t>
            </a:r>
            <a:r>
              <a:rPr sz="4250" b="1" i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250" b="1" i="1" spc="10" dirty="0">
                <a:solidFill>
                  <a:srgbClr val="C00000"/>
                </a:solidFill>
                <a:latin typeface="Calibri"/>
                <a:cs typeface="Calibri"/>
              </a:rPr>
              <a:t>RBCs)</a:t>
            </a:r>
            <a:endParaRPr sz="42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30"/>
              </a:spcBef>
              <a:buFont typeface="Arial MT"/>
              <a:buChar char="•"/>
              <a:tabLst>
                <a:tab pos="241935" algn="l"/>
              </a:tabLst>
            </a:pPr>
            <a:r>
              <a:rPr sz="4250" b="1" i="1" spc="-65" dirty="0" err="1">
                <a:solidFill>
                  <a:srgbClr val="C00000"/>
                </a:solidFill>
                <a:latin typeface="Calibri"/>
                <a:cs typeface="Calibri"/>
              </a:rPr>
              <a:t>P.oval</a:t>
            </a:r>
            <a:r>
              <a:rPr lang="en-US" sz="4250" b="1" i="1" spc="-65" dirty="0" err="1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r>
              <a:rPr sz="4250" b="1" i="1" spc="1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250" b="1" i="1" spc="-10" dirty="0">
                <a:solidFill>
                  <a:srgbClr val="C00000"/>
                </a:solidFill>
                <a:latin typeface="Calibri"/>
                <a:cs typeface="Calibri"/>
              </a:rPr>
              <a:t>(affect</a:t>
            </a:r>
            <a:r>
              <a:rPr sz="4250" b="1" i="1" spc="1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250" b="1" i="1" spc="10" dirty="0">
                <a:solidFill>
                  <a:srgbClr val="C00000"/>
                </a:solidFill>
                <a:latin typeface="Calibri"/>
                <a:cs typeface="Calibri"/>
              </a:rPr>
              <a:t>old</a:t>
            </a:r>
            <a:r>
              <a:rPr sz="4250" b="1" i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4250" b="1" i="1" spc="10" dirty="0">
                <a:solidFill>
                  <a:srgbClr val="C00000"/>
                </a:solidFill>
                <a:latin typeface="Calibri"/>
                <a:cs typeface="Calibri"/>
              </a:rPr>
              <a:t>RBCs)</a:t>
            </a:r>
            <a:endParaRPr sz="42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10"/>
              </a:spcBef>
              <a:buFont typeface="Arial MT"/>
              <a:buChar char="•"/>
              <a:tabLst>
                <a:tab pos="241935" algn="l"/>
              </a:tabLst>
            </a:pPr>
            <a:r>
              <a:rPr sz="4250" b="1" i="1" spc="-45" dirty="0" err="1">
                <a:solidFill>
                  <a:srgbClr val="C00000"/>
                </a:solidFill>
                <a:latin typeface="Calibri"/>
                <a:cs typeface="Calibri"/>
              </a:rPr>
              <a:t>P.malaria</a:t>
            </a:r>
            <a:r>
              <a:rPr lang="en-US" sz="4250" b="1" i="1" spc="-45" dirty="0" err="1">
                <a:solidFill>
                  <a:srgbClr val="C00000"/>
                </a:solidFill>
                <a:latin typeface="Calibri"/>
                <a:cs typeface="Calibri"/>
              </a:rPr>
              <a:t>e</a:t>
            </a:r>
            <a:endParaRPr sz="4250" dirty="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241935" algn="l"/>
              </a:tabLst>
            </a:pPr>
            <a:r>
              <a:rPr sz="4250" b="1" i="1" spc="-50" dirty="0" err="1">
                <a:solidFill>
                  <a:srgbClr val="C00000"/>
                </a:solidFill>
                <a:latin typeface="Calibri"/>
                <a:cs typeface="Calibri"/>
              </a:rPr>
              <a:t>P.Knowlesi</a:t>
            </a:r>
            <a:r>
              <a:rPr lang="en-US" sz="4250" b="1" i="1" spc="-50" dirty="0">
                <a:solidFill>
                  <a:srgbClr val="C00000"/>
                </a:solidFill>
                <a:latin typeface="Calibri"/>
                <a:cs typeface="Calibri"/>
              </a:rPr>
              <a:t> ( Simian malaria )</a:t>
            </a:r>
            <a:endParaRPr sz="42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65467"/>
            <a:ext cx="2520315" cy="769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850" u="heavy" spc="-1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Life</a:t>
            </a:r>
            <a:r>
              <a:rPr sz="4850" u="heavy" spc="-6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 </a:t>
            </a:r>
            <a:r>
              <a:rPr sz="4850" u="heavy" spc="-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cycle:</a:t>
            </a:r>
            <a:endParaRPr sz="4850"/>
          </a:p>
        </p:txBody>
      </p:sp>
      <p:sp>
        <p:nvSpPr>
          <p:cNvPr id="3" name="object 3"/>
          <p:cNvSpPr txBox="1"/>
          <p:nvPr/>
        </p:nvSpPr>
        <p:spPr>
          <a:xfrm>
            <a:off x="917575" y="1701038"/>
            <a:ext cx="6646545" cy="197167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40"/>
              </a:spcBef>
              <a:buFont typeface="Arial MT"/>
              <a:buChar char="•"/>
              <a:tabLst>
                <a:tab pos="241935" algn="l"/>
              </a:tabLst>
            </a:pPr>
            <a:r>
              <a:rPr sz="3800" b="1" i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There</a:t>
            </a:r>
            <a:r>
              <a:rPr sz="3800" b="1" i="1" u="heavy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80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are</a:t>
            </a:r>
            <a:r>
              <a:rPr sz="3800" b="1" i="1" u="heavy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800" b="1" i="1" u="heavy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two</a:t>
            </a:r>
            <a:r>
              <a:rPr sz="3800" b="1" i="1" u="heavy" spc="-1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800" b="1" i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stages</a:t>
            </a:r>
            <a:r>
              <a:rPr sz="3800" b="1" i="1" u="heavy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3800" b="1" i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:</a:t>
            </a:r>
            <a:endParaRPr sz="38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545"/>
              </a:spcBef>
              <a:buAutoNum type="arabicParenR"/>
              <a:tabLst>
                <a:tab pos="527685" algn="l"/>
              </a:tabLst>
            </a:pPr>
            <a:r>
              <a:rPr sz="3800" spc="-20" dirty="0">
                <a:latin typeface="Calibri"/>
                <a:cs typeface="Calibri"/>
              </a:rPr>
              <a:t>Sexual</a:t>
            </a:r>
            <a:r>
              <a:rPr sz="3800" spc="-3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(anopheles</a:t>
            </a:r>
            <a:r>
              <a:rPr sz="3800" spc="-40" dirty="0">
                <a:latin typeface="Calibri"/>
                <a:cs typeface="Calibri"/>
              </a:rPr>
              <a:t> </a:t>
            </a:r>
            <a:r>
              <a:rPr sz="3800" spc="10" dirty="0">
                <a:latin typeface="Calibri"/>
                <a:cs typeface="Calibri"/>
              </a:rPr>
              <a:t>mosquito)</a:t>
            </a:r>
            <a:endParaRPr sz="3800" dirty="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550"/>
              </a:spcBef>
              <a:buAutoNum type="arabicParenR"/>
              <a:tabLst>
                <a:tab pos="527685" algn="l"/>
              </a:tabLst>
            </a:pPr>
            <a:r>
              <a:rPr sz="3800" spc="10" dirty="0">
                <a:latin typeface="Calibri"/>
                <a:cs typeface="Calibri"/>
              </a:rPr>
              <a:t>As</a:t>
            </a:r>
            <a:r>
              <a:rPr lang="en-US" sz="3800" spc="10" dirty="0">
                <a:latin typeface="Calibri"/>
                <a:cs typeface="Calibri"/>
              </a:rPr>
              <a:t>e</a:t>
            </a:r>
            <a:r>
              <a:rPr sz="3800" spc="10" dirty="0">
                <a:latin typeface="Calibri"/>
                <a:cs typeface="Calibri"/>
              </a:rPr>
              <a:t>xual</a:t>
            </a:r>
            <a:r>
              <a:rPr sz="3800" spc="-170" dirty="0">
                <a:latin typeface="Calibri"/>
                <a:cs typeface="Calibri"/>
              </a:rPr>
              <a:t> </a:t>
            </a:r>
            <a:r>
              <a:rPr sz="3800" spc="5" dirty="0">
                <a:latin typeface="Calibri"/>
                <a:cs typeface="Calibri"/>
              </a:rPr>
              <a:t>phase</a:t>
            </a:r>
            <a:endParaRPr sz="3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42226"/>
            <a:ext cx="8302625" cy="798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5"/>
              </a:spcBef>
            </a:pPr>
            <a:r>
              <a:rPr lang="en-GB" sz="5100" i="1" u="heavy" spc="-1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</a:rPr>
              <a:t>Pathophysiology of malaria:</a:t>
            </a:r>
            <a:endParaRPr sz="5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6315774"/>
            <a:ext cx="10591800" cy="3699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70"/>
              </a:spcBef>
            </a:pPr>
            <a:r>
              <a:rPr sz="23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Blood</a:t>
            </a:r>
            <a:r>
              <a:rPr sz="2300" b="1" i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film</a:t>
            </a:r>
            <a:r>
              <a:rPr sz="2300" b="1" i="1" u="heavy" spc="-14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is</a:t>
            </a:r>
            <a:r>
              <a:rPr sz="2300" b="1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done</a:t>
            </a:r>
            <a:r>
              <a:rPr sz="2300" b="1" i="1" u="heavy" spc="7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to</a:t>
            </a:r>
            <a:r>
              <a:rPr sz="2300" b="1" i="1" u="heavy" spc="-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know </a:t>
            </a:r>
            <a:r>
              <a:rPr sz="2300" b="1" i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which</a:t>
            </a:r>
            <a:r>
              <a:rPr sz="2300" b="1" i="1" u="heavy" spc="-9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type</a:t>
            </a:r>
            <a:r>
              <a:rPr sz="2300" b="1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of</a:t>
            </a:r>
            <a:r>
              <a:rPr sz="2300" b="1" i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malaria</a:t>
            </a:r>
            <a:r>
              <a:rPr sz="2300" b="1" i="1" u="heavy" spc="-9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and</a:t>
            </a:r>
            <a:r>
              <a:rPr sz="2300" b="1" i="1" u="heavy" spc="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choose</a:t>
            </a:r>
            <a:r>
              <a:rPr sz="2300" b="1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the</a:t>
            </a:r>
            <a:r>
              <a:rPr sz="2300" b="1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proper</a:t>
            </a:r>
            <a:r>
              <a:rPr sz="2300" b="1" i="1" u="heavy" spc="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300" b="1" i="1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treatment.</a:t>
            </a:r>
            <a:endParaRPr sz="2300" dirty="0"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F5AF80-F668-BC4D-A47F-66EEFA603BA6}"/>
              </a:ext>
            </a:extLst>
          </p:cNvPr>
          <p:cNvSpPr txBox="1"/>
          <p:nvPr/>
        </p:nvSpPr>
        <p:spPr>
          <a:xfrm>
            <a:off x="1143000" y="1714482"/>
            <a:ext cx="701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 anopheles’ mosquito ( carries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plasmodium</a:t>
            </a:r>
            <a:r>
              <a:rPr lang="en-US" dirty="0"/>
              <a:t> in her salivary gland )</a:t>
            </a:r>
          </a:p>
          <a:p>
            <a:r>
              <a:rPr lang="en-US" dirty="0"/>
              <a:t>2- it’s bite then transmitted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plasmodium sporozoite</a:t>
            </a:r>
            <a:r>
              <a:rPr lang="en-US" dirty="0"/>
              <a:t>(infective stage) into your blood and circulate for a 30 min then it will enter the liver</a:t>
            </a:r>
          </a:p>
          <a:p>
            <a:r>
              <a:rPr lang="en-US" dirty="0"/>
              <a:t>3- in the liver: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sporozoite</a:t>
            </a:r>
            <a:r>
              <a:rPr lang="en-US" dirty="0"/>
              <a:t> enter the hepatocyte </a:t>
            </a:r>
            <a:r>
              <a:rPr lang="en-US" dirty="0">
                <a:sym typeface="Wingdings" pitchFamily="2" charset="2"/>
              </a:rPr>
              <a:t>to multiply forming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schizonts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schizonts</a:t>
            </a:r>
            <a:r>
              <a:rPr lang="en-US" dirty="0">
                <a:sym typeface="Wingdings" pitchFamily="2" charset="2"/>
              </a:rPr>
              <a:t> multiply asexually forming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merozoites</a:t>
            </a:r>
          </a:p>
          <a:p>
            <a:r>
              <a:rPr lang="en-US" dirty="0">
                <a:sym typeface="Wingdings" pitchFamily="2" charset="2"/>
              </a:rPr>
              <a:t>4- within 2 weeks thousands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merozoites</a:t>
            </a:r>
            <a:r>
              <a:rPr lang="en-US" dirty="0">
                <a:sym typeface="Wingdings" pitchFamily="2" charset="2"/>
              </a:rPr>
              <a:t> will be formed and rupture the hepatocytes and released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</a:t>
            </a:r>
            <a:r>
              <a:rPr lang="en-US" dirty="0">
                <a:sym typeface="Wingdings" pitchFamily="2" charset="2"/>
              </a:rPr>
              <a:t> into the blood </a:t>
            </a:r>
          </a:p>
          <a:p>
            <a:r>
              <a:rPr lang="en-US" dirty="0">
                <a:sym typeface="Wingdings" pitchFamily="2" charset="2"/>
              </a:rPr>
              <a:t>5- in the blood :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merozoites </a:t>
            </a:r>
            <a:r>
              <a:rPr lang="en-US" dirty="0">
                <a:sym typeface="Wingdings" pitchFamily="2" charset="2"/>
              </a:rPr>
              <a:t>enter erythrocytes  mature into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trophozoites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schizonts </a:t>
            </a:r>
            <a:r>
              <a:rPr lang="en-US" dirty="0">
                <a:sym typeface="Wingdings" pitchFamily="2" charset="2"/>
              </a:rPr>
              <a:t>multiply asexually forming  thousand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merozoites</a:t>
            </a:r>
            <a:r>
              <a:rPr lang="en-US" dirty="0">
                <a:sym typeface="Wingdings" pitchFamily="2" charset="2"/>
              </a:rPr>
              <a:t> in RBCs  rupture of RBCs ( the clinical feature start here )</a:t>
            </a:r>
          </a:p>
          <a:p>
            <a:r>
              <a:rPr lang="en-US" dirty="0">
                <a:sym typeface="Wingdings" pitchFamily="2" charset="2"/>
              </a:rPr>
              <a:t>6- released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merozoites</a:t>
            </a:r>
            <a:r>
              <a:rPr lang="en-US" dirty="0">
                <a:sym typeface="Wingdings" pitchFamily="2" charset="2"/>
              </a:rPr>
              <a:t> into the blood and either 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ym typeface="Wingdings" pitchFamily="2" charset="2"/>
              </a:rPr>
              <a:t>Infect other RBCs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dirty="0">
                <a:sym typeface="Wingdings" pitchFamily="2" charset="2"/>
              </a:rPr>
              <a:t>Stay in blood to become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gametocytes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ym typeface="Wingdings" pitchFamily="2" charset="2"/>
              </a:rPr>
              <a:t>Fate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gametocytes</a:t>
            </a:r>
            <a:r>
              <a:rPr lang="en-US" dirty="0">
                <a:sym typeface="Wingdings" pitchFamily="2" charset="2"/>
              </a:rPr>
              <a:t>: the </a:t>
            </a:r>
            <a:r>
              <a:rPr lang="en-US" dirty="0"/>
              <a:t>anopheles' mosquito will suck your blood again and take the </a:t>
            </a:r>
            <a:r>
              <a:rPr lang="en-US" dirty="0">
                <a:sym typeface="Wingdings" pitchFamily="2" charset="2"/>
              </a:rPr>
              <a:t>gametocytes into her intestine  multiply sexually forming sporozoite then it will infect you again by the sporozoite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150" y="361950"/>
            <a:ext cx="9030266" cy="6048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2868"/>
            <a:ext cx="8402320" cy="712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0" i="1" u="heavy" spc="-2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Early</a:t>
            </a:r>
            <a:r>
              <a:rPr sz="4500" i="1" u="heavy" spc="-4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500" i="1" u="heavy" spc="1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and</a:t>
            </a:r>
            <a:r>
              <a:rPr sz="4500" i="1" u="heavy" spc="-2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500" i="1" u="heavy" spc="-1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late</a:t>
            </a:r>
            <a:r>
              <a:rPr sz="4500" i="1" u="heavy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malaria</a:t>
            </a:r>
            <a:r>
              <a:rPr sz="4500" i="1" u="heavy" spc="-8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500" i="1" u="heavy" spc="-1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trophozoite</a:t>
            </a:r>
            <a:r>
              <a:rPr sz="4500" i="1" u="heavy" spc="-15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500" i="1" u="heavy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: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670" y="1785302"/>
            <a:ext cx="10935335" cy="304673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41300" marR="5080" indent="-228600">
              <a:lnSpc>
                <a:spcPts val="3529"/>
              </a:lnSpc>
              <a:spcBef>
                <a:spcPts val="575"/>
              </a:spcBef>
              <a:buFont typeface="Arial MT"/>
              <a:buChar char="•"/>
              <a:tabLst>
                <a:tab pos="241300" algn="l"/>
              </a:tabLst>
            </a:pPr>
            <a:r>
              <a:rPr lang="en-GB" sz="3600" b="1" i="0" dirty="0">
                <a:solidFill>
                  <a:srgbClr val="1A1C1C"/>
                </a:solidFill>
                <a:effectLst/>
                <a:latin typeface="Lato" panose="020F0502020204030203" pitchFamily="34" charset="0"/>
              </a:rPr>
              <a:t>Tertian malaria</a:t>
            </a:r>
            <a:r>
              <a:rPr sz="3300" b="1" dirty="0">
                <a:latin typeface="Calibri"/>
                <a:cs typeface="Calibri"/>
              </a:rPr>
              <a:t>:</a:t>
            </a:r>
            <a:r>
              <a:rPr sz="3300" b="1" spc="5" dirty="0">
                <a:latin typeface="Calibri"/>
                <a:cs typeface="Calibri"/>
              </a:rPr>
              <a:t> </a:t>
            </a:r>
            <a:r>
              <a:rPr sz="3300" b="1" spc="10" dirty="0">
                <a:latin typeface="Calibri"/>
                <a:cs typeface="Calibri"/>
              </a:rPr>
              <a:t>periodic</a:t>
            </a:r>
            <a:r>
              <a:rPr sz="3300" b="1" spc="-95" dirty="0">
                <a:latin typeface="Calibri"/>
                <a:cs typeface="Calibri"/>
              </a:rPr>
              <a:t> </a:t>
            </a:r>
            <a:r>
              <a:rPr sz="3300" b="1" spc="-20" dirty="0">
                <a:latin typeface="Calibri"/>
                <a:cs typeface="Calibri"/>
              </a:rPr>
              <a:t>fever</a:t>
            </a:r>
            <a:r>
              <a:rPr sz="3300" b="1" spc="-40" dirty="0">
                <a:latin typeface="Calibri"/>
                <a:cs typeface="Calibri"/>
              </a:rPr>
              <a:t> </a:t>
            </a:r>
            <a:r>
              <a:rPr sz="3300" b="1" spc="10" dirty="0">
                <a:latin typeface="Calibri"/>
                <a:cs typeface="Calibri"/>
              </a:rPr>
              <a:t>and</a:t>
            </a:r>
            <a:r>
              <a:rPr sz="3300" b="1" spc="-40" dirty="0">
                <a:latin typeface="Calibri"/>
                <a:cs typeface="Calibri"/>
              </a:rPr>
              <a:t> </a:t>
            </a:r>
            <a:r>
              <a:rPr sz="3300" b="1" spc="-5" dirty="0">
                <a:latin typeface="Calibri"/>
                <a:cs typeface="Calibri"/>
              </a:rPr>
              <a:t>spikes</a:t>
            </a:r>
            <a:r>
              <a:rPr sz="3300" b="1" spc="-45" dirty="0">
                <a:latin typeface="Calibri"/>
                <a:cs typeface="Calibri"/>
              </a:rPr>
              <a:t> </a:t>
            </a:r>
            <a:r>
              <a:rPr sz="3300" b="1" dirty="0">
                <a:latin typeface="Calibri"/>
                <a:cs typeface="Calibri"/>
              </a:rPr>
              <a:t>every</a:t>
            </a:r>
            <a:r>
              <a:rPr sz="3300" b="1" spc="-50" dirty="0">
                <a:latin typeface="Calibri"/>
                <a:cs typeface="Calibri"/>
              </a:rPr>
              <a:t> </a:t>
            </a:r>
            <a:r>
              <a:rPr sz="3300" b="1" spc="-15" dirty="0">
                <a:latin typeface="Calibri"/>
                <a:cs typeface="Calibri"/>
              </a:rPr>
              <a:t>48</a:t>
            </a:r>
            <a:r>
              <a:rPr sz="3300" b="1" spc="60" dirty="0">
                <a:latin typeface="Calibri"/>
                <a:cs typeface="Calibri"/>
              </a:rPr>
              <a:t> </a:t>
            </a:r>
            <a:r>
              <a:rPr sz="3300" b="1" spc="5" dirty="0">
                <a:latin typeface="Calibri"/>
                <a:cs typeface="Calibri"/>
              </a:rPr>
              <a:t>hours</a:t>
            </a:r>
            <a:r>
              <a:rPr sz="3300" b="1" spc="-110" dirty="0">
                <a:latin typeface="Calibri"/>
                <a:cs typeface="Calibri"/>
              </a:rPr>
              <a:t> </a:t>
            </a:r>
            <a:r>
              <a:rPr sz="3300" b="1" spc="10" dirty="0">
                <a:solidFill>
                  <a:srgbClr val="FF0000"/>
                </a:solidFill>
                <a:latin typeface="Calibri"/>
                <a:cs typeface="Calibri"/>
              </a:rPr>
              <a:t>(all </a:t>
            </a:r>
            <a:r>
              <a:rPr sz="3300" b="1" spc="-7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b="1" spc="-35" dirty="0">
                <a:solidFill>
                  <a:srgbClr val="FF0000"/>
                </a:solidFill>
                <a:latin typeface="Calibri"/>
                <a:cs typeface="Calibri"/>
              </a:rPr>
              <a:t>except</a:t>
            </a:r>
            <a:r>
              <a:rPr sz="3300" b="1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b="1" spc="10" dirty="0">
                <a:solidFill>
                  <a:srgbClr val="FF0000"/>
                </a:solidFill>
                <a:latin typeface="Calibri"/>
                <a:cs typeface="Calibri"/>
              </a:rPr>
              <a:t>p.malaria)</a:t>
            </a:r>
            <a:endParaRPr sz="33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1076325" indent="-228600">
              <a:lnSpc>
                <a:spcPts val="3600"/>
              </a:lnSpc>
              <a:spcBef>
                <a:spcPts val="994"/>
              </a:spcBef>
              <a:buFont typeface="Arial MT"/>
              <a:buChar char="•"/>
              <a:tabLst>
                <a:tab pos="241300" algn="l"/>
              </a:tabLst>
            </a:pPr>
            <a:r>
              <a:rPr sz="3300" b="1" spc="5" dirty="0">
                <a:latin typeface="Calibri"/>
                <a:cs typeface="Calibri"/>
              </a:rPr>
              <a:t>Quartan</a:t>
            </a:r>
            <a:r>
              <a:rPr sz="3300" b="1" spc="-125" dirty="0">
                <a:latin typeface="Calibri"/>
                <a:cs typeface="Calibri"/>
              </a:rPr>
              <a:t> </a:t>
            </a:r>
            <a:r>
              <a:rPr sz="3300" b="1" spc="10" dirty="0">
                <a:latin typeface="Calibri"/>
                <a:cs typeface="Calibri"/>
              </a:rPr>
              <a:t>malaria</a:t>
            </a:r>
            <a:r>
              <a:rPr sz="3300" b="1" dirty="0">
                <a:latin typeface="Calibri"/>
                <a:cs typeface="Calibri"/>
              </a:rPr>
              <a:t>: </a:t>
            </a:r>
            <a:r>
              <a:rPr sz="3300" b="1" spc="10" dirty="0">
                <a:latin typeface="Calibri"/>
                <a:cs typeface="Calibri"/>
              </a:rPr>
              <a:t>periodic</a:t>
            </a:r>
            <a:r>
              <a:rPr sz="3300" b="1" spc="-95" dirty="0">
                <a:latin typeface="Calibri"/>
                <a:cs typeface="Calibri"/>
              </a:rPr>
              <a:t> </a:t>
            </a:r>
            <a:r>
              <a:rPr sz="3300" b="1" spc="-20" dirty="0">
                <a:latin typeface="Calibri"/>
                <a:cs typeface="Calibri"/>
              </a:rPr>
              <a:t>fever</a:t>
            </a:r>
            <a:r>
              <a:rPr sz="3300" b="1" spc="-45" dirty="0">
                <a:latin typeface="Calibri"/>
                <a:cs typeface="Calibri"/>
              </a:rPr>
              <a:t> </a:t>
            </a:r>
            <a:r>
              <a:rPr sz="3300" b="1" spc="-5" dirty="0">
                <a:latin typeface="Calibri"/>
                <a:cs typeface="Calibri"/>
              </a:rPr>
              <a:t>spikes</a:t>
            </a:r>
            <a:r>
              <a:rPr sz="3300" b="1" spc="-40" dirty="0">
                <a:latin typeface="Calibri"/>
                <a:cs typeface="Calibri"/>
              </a:rPr>
              <a:t> </a:t>
            </a:r>
            <a:r>
              <a:rPr sz="3300" b="1" dirty="0">
                <a:latin typeface="Calibri"/>
                <a:cs typeface="Calibri"/>
              </a:rPr>
              <a:t>every</a:t>
            </a:r>
            <a:r>
              <a:rPr sz="3300" b="1" spc="-60" dirty="0">
                <a:latin typeface="Calibri"/>
                <a:cs typeface="Calibri"/>
              </a:rPr>
              <a:t> </a:t>
            </a:r>
            <a:r>
              <a:rPr sz="3300" b="1" spc="-10" dirty="0">
                <a:latin typeface="Calibri"/>
                <a:cs typeface="Calibri"/>
              </a:rPr>
              <a:t>72</a:t>
            </a:r>
            <a:r>
              <a:rPr sz="3300" b="1" spc="50" dirty="0">
                <a:latin typeface="Calibri"/>
                <a:cs typeface="Calibri"/>
              </a:rPr>
              <a:t> </a:t>
            </a:r>
            <a:r>
              <a:rPr sz="3300" b="1" dirty="0">
                <a:latin typeface="Calibri"/>
                <a:cs typeface="Calibri"/>
              </a:rPr>
              <a:t>hours</a:t>
            </a:r>
            <a:r>
              <a:rPr sz="3300" b="1" spc="-114" dirty="0"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FF0000"/>
                </a:solidFill>
                <a:latin typeface="Calibri"/>
                <a:cs typeface="Calibri"/>
              </a:rPr>
              <a:t>( </a:t>
            </a:r>
            <a:r>
              <a:rPr sz="3300" b="1" spc="-7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b="1" spc="15" dirty="0">
                <a:solidFill>
                  <a:srgbClr val="FF0000"/>
                </a:solidFill>
                <a:latin typeface="Calibri"/>
                <a:cs typeface="Calibri"/>
              </a:rPr>
              <a:t>p.malaria).</a:t>
            </a:r>
            <a:endParaRPr sz="33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187960" indent="-228600">
              <a:lnSpc>
                <a:spcPts val="3529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3300" b="1" spc="5" dirty="0">
                <a:latin typeface="Calibri"/>
                <a:cs typeface="Calibri"/>
              </a:rPr>
              <a:t>Malignant </a:t>
            </a:r>
            <a:r>
              <a:rPr sz="3300" b="1" spc="-15" dirty="0">
                <a:latin typeface="Calibri"/>
                <a:cs typeface="Calibri"/>
              </a:rPr>
              <a:t>tertian </a:t>
            </a:r>
            <a:r>
              <a:rPr sz="3300" b="1" spc="10" dirty="0">
                <a:latin typeface="Calibri"/>
                <a:cs typeface="Calibri"/>
              </a:rPr>
              <a:t>malaria</a:t>
            </a:r>
            <a:r>
              <a:rPr lang="en-US" sz="3300" b="1" spc="10" dirty="0">
                <a:latin typeface="Calibri"/>
                <a:cs typeface="Calibri"/>
              </a:rPr>
              <a:t>:</a:t>
            </a:r>
            <a:r>
              <a:rPr sz="3300" b="1" spc="10" dirty="0">
                <a:latin typeface="Calibri"/>
                <a:cs typeface="Calibri"/>
              </a:rPr>
              <a:t> </a:t>
            </a:r>
            <a:r>
              <a:rPr sz="3300" b="1" dirty="0">
                <a:solidFill>
                  <a:srgbClr val="FF0000"/>
                </a:solidFill>
                <a:latin typeface="Calibri"/>
                <a:cs typeface="Calibri"/>
              </a:rPr>
              <a:t>(associated with falciparum </a:t>
            </a:r>
            <a:r>
              <a:rPr sz="33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b="1" spc="10" dirty="0">
                <a:solidFill>
                  <a:srgbClr val="FF0000"/>
                </a:solidFill>
                <a:latin typeface="Calibri"/>
                <a:cs typeface="Calibri"/>
              </a:rPr>
              <a:t>malaria)</a:t>
            </a:r>
            <a:r>
              <a:rPr sz="3300" b="1" spc="10" dirty="0">
                <a:latin typeface="Calibri"/>
                <a:cs typeface="Calibri"/>
              </a:rPr>
              <a:t>:</a:t>
            </a:r>
            <a:r>
              <a:rPr sz="3300" b="1" spc="-160" dirty="0">
                <a:latin typeface="Calibri"/>
                <a:cs typeface="Calibri"/>
              </a:rPr>
              <a:t> </a:t>
            </a:r>
            <a:r>
              <a:rPr sz="3300" b="1" spc="10" dirty="0">
                <a:latin typeface="Calibri"/>
                <a:cs typeface="Calibri"/>
              </a:rPr>
              <a:t>irregular</a:t>
            </a:r>
            <a:r>
              <a:rPr sz="3300" b="1" spc="-125" dirty="0">
                <a:latin typeface="Calibri"/>
                <a:cs typeface="Calibri"/>
              </a:rPr>
              <a:t> </a:t>
            </a:r>
            <a:r>
              <a:rPr sz="3300" b="1" spc="-20" dirty="0">
                <a:latin typeface="Calibri"/>
                <a:cs typeface="Calibri"/>
              </a:rPr>
              <a:t>fever</a:t>
            </a:r>
            <a:r>
              <a:rPr sz="3300" b="1" spc="-45" dirty="0">
                <a:latin typeface="Calibri"/>
                <a:cs typeface="Calibri"/>
              </a:rPr>
              <a:t> </a:t>
            </a:r>
            <a:r>
              <a:rPr sz="3300" b="1" spc="-5" dirty="0">
                <a:latin typeface="Calibri"/>
                <a:cs typeface="Calibri"/>
              </a:rPr>
              <a:t>spikes</a:t>
            </a:r>
            <a:r>
              <a:rPr sz="3300" b="1" spc="-50" dirty="0">
                <a:latin typeface="Calibri"/>
                <a:cs typeface="Calibri"/>
              </a:rPr>
              <a:t> </a:t>
            </a:r>
            <a:r>
              <a:rPr sz="3300" b="1" spc="10" dirty="0">
                <a:latin typeface="Calibri"/>
                <a:cs typeface="Calibri"/>
              </a:rPr>
              <a:t>without</a:t>
            </a:r>
            <a:r>
              <a:rPr sz="3300" b="1" spc="-90" dirty="0">
                <a:latin typeface="Calibri"/>
                <a:cs typeface="Calibri"/>
              </a:rPr>
              <a:t> </a:t>
            </a:r>
            <a:r>
              <a:rPr sz="3300" b="1" dirty="0">
                <a:latin typeface="Calibri"/>
                <a:cs typeface="Calibri"/>
              </a:rPr>
              <a:t>a</a:t>
            </a:r>
            <a:r>
              <a:rPr sz="3300" b="1" spc="15" dirty="0">
                <a:latin typeface="Calibri"/>
                <a:cs typeface="Calibri"/>
              </a:rPr>
              <a:t> </a:t>
            </a:r>
            <a:r>
              <a:rPr sz="3300" b="1" spc="5" dirty="0">
                <a:latin typeface="Calibri"/>
                <a:cs typeface="Calibri"/>
              </a:rPr>
              <a:t>noticeable</a:t>
            </a:r>
            <a:r>
              <a:rPr sz="3300" b="1" spc="-80" dirty="0">
                <a:latin typeface="Calibri"/>
                <a:cs typeface="Calibri"/>
              </a:rPr>
              <a:t> </a:t>
            </a:r>
            <a:r>
              <a:rPr sz="3300" b="1" dirty="0">
                <a:latin typeface="Calibri"/>
                <a:cs typeface="Calibri"/>
              </a:rPr>
              <a:t>rhythm.</a:t>
            </a:r>
            <a:endParaRPr sz="3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79755"/>
            <a:ext cx="3737610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i="1" u="heavy" spc="-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Sever</a:t>
            </a:r>
            <a:r>
              <a:rPr sz="4700" i="1" u="heavy" spc="-6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700" i="1" u="heavy" spc="-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malaria</a:t>
            </a:r>
            <a:r>
              <a:rPr sz="4700" i="1" u="heavy" spc="-6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700" i="1" u="heavy" spc="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:</a:t>
            </a:r>
            <a:endParaRPr sz="4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2602" y="1784985"/>
            <a:ext cx="10744200" cy="315919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marR="5080" indent="-228600">
              <a:lnSpc>
                <a:spcPts val="3679"/>
              </a:lnSpc>
              <a:spcBef>
                <a:spcPts val="535"/>
              </a:spcBef>
              <a:buFont typeface="Arial MT"/>
              <a:buChar char="•"/>
              <a:tabLst>
                <a:tab pos="241300" algn="l"/>
              </a:tabLst>
            </a:pPr>
            <a:r>
              <a:rPr sz="3350" b="1" spc="5" dirty="0">
                <a:solidFill>
                  <a:srgbClr val="C00000"/>
                </a:solidFill>
                <a:latin typeface="Calibri"/>
                <a:cs typeface="Calibri"/>
              </a:rPr>
              <a:t>Definition:</a:t>
            </a:r>
            <a:r>
              <a:rPr sz="3350" b="1" spc="1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dirty="0">
                <a:solidFill>
                  <a:srgbClr val="C00000"/>
                </a:solidFill>
                <a:latin typeface="Calibri"/>
                <a:cs typeface="Calibri"/>
              </a:rPr>
              <a:t>potentially</a:t>
            </a:r>
            <a:r>
              <a:rPr sz="3350" b="1" spc="1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spc="-5" dirty="0">
                <a:solidFill>
                  <a:srgbClr val="C00000"/>
                </a:solidFill>
                <a:latin typeface="Calibri"/>
                <a:cs typeface="Calibri"/>
              </a:rPr>
              <a:t>f</a:t>
            </a:r>
            <a:r>
              <a:rPr lang="en-US" sz="3350" b="1" spc="-5" dirty="0">
                <a:solidFill>
                  <a:srgbClr val="C00000"/>
                </a:solidFill>
                <a:latin typeface="Calibri"/>
                <a:cs typeface="Calibri"/>
              </a:rPr>
              <a:t>a</a:t>
            </a:r>
            <a:r>
              <a:rPr sz="3350" b="1" spc="-5" dirty="0">
                <a:solidFill>
                  <a:srgbClr val="C00000"/>
                </a:solidFill>
                <a:latin typeface="Calibri"/>
                <a:cs typeface="Calibri"/>
              </a:rPr>
              <a:t>tal</a:t>
            </a:r>
            <a:r>
              <a:rPr sz="335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dirty="0">
                <a:solidFill>
                  <a:srgbClr val="C00000"/>
                </a:solidFill>
                <a:latin typeface="Calibri"/>
                <a:cs typeface="Calibri"/>
              </a:rPr>
              <a:t>manifestation</a:t>
            </a:r>
            <a:r>
              <a:rPr sz="3350" b="1" spc="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dirty="0">
                <a:solidFill>
                  <a:srgbClr val="C00000"/>
                </a:solidFill>
                <a:latin typeface="Calibri"/>
                <a:cs typeface="Calibri"/>
              </a:rPr>
              <a:t>or</a:t>
            </a:r>
            <a:r>
              <a:rPr sz="3350" b="1" spc="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spc="5" dirty="0">
                <a:solidFill>
                  <a:srgbClr val="C00000"/>
                </a:solidFill>
                <a:latin typeface="Calibri"/>
                <a:cs typeface="Calibri"/>
              </a:rPr>
              <a:t>complications </a:t>
            </a:r>
            <a:r>
              <a:rPr sz="3350" b="1" spc="-7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335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350" b="1" spc="5" dirty="0">
                <a:solidFill>
                  <a:srgbClr val="C00000"/>
                </a:solidFill>
                <a:latin typeface="Calibri"/>
                <a:cs typeface="Calibri"/>
              </a:rPr>
              <a:t>malaria.</a:t>
            </a:r>
            <a:endParaRPr sz="3350" dirty="0">
              <a:latin typeface="Calibri"/>
              <a:cs typeface="Calibri"/>
            </a:endParaRPr>
          </a:p>
          <a:p>
            <a:pPr marL="241300" marR="340995" indent="-228600">
              <a:lnSpc>
                <a:spcPts val="3679"/>
              </a:lnSpc>
              <a:spcBef>
                <a:spcPts val="975"/>
              </a:spcBef>
              <a:buFont typeface="Wingdings"/>
              <a:buChar char=""/>
              <a:tabLst>
                <a:tab pos="241300" algn="l"/>
              </a:tabLst>
            </a:pPr>
            <a:r>
              <a:rPr sz="3350" b="1" spc="-20" dirty="0">
                <a:latin typeface="Calibri"/>
                <a:cs typeface="Calibri"/>
              </a:rPr>
              <a:t>Most </a:t>
            </a:r>
            <a:r>
              <a:rPr sz="3350" b="1" spc="15" dirty="0">
                <a:latin typeface="Calibri"/>
                <a:cs typeface="Calibri"/>
              </a:rPr>
              <a:t>commonly </a:t>
            </a:r>
            <a:r>
              <a:rPr sz="3350" b="1" spc="10" dirty="0">
                <a:latin typeface="Calibri"/>
                <a:cs typeface="Calibri"/>
              </a:rPr>
              <a:t>a </a:t>
            </a:r>
            <a:r>
              <a:rPr sz="3350" b="1" dirty="0">
                <a:latin typeface="Calibri"/>
                <a:cs typeface="Calibri"/>
              </a:rPr>
              <a:t>result of </a:t>
            </a:r>
            <a:r>
              <a:rPr sz="3350" b="1" spc="-5" dirty="0">
                <a:latin typeface="Calibri"/>
                <a:cs typeface="Calibri"/>
              </a:rPr>
              <a:t>falciparum</a:t>
            </a:r>
            <a:r>
              <a:rPr sz="3350" b="1" dirty="0">
                <a:latin typeface="Calibri"/>
                <a:cs typeface="Calibri"/>
              </a:rPr>
              <a:t> </a:t>
            </a:r>
            <a:r>
              <a:rPr sz="3350" b="1" spc="5" dirty="0">
                <a:latin typeface="Calibri"/>
                <a:cs typeface="Calibri"/>
              </a:rPr>
              <a:t>malaria </a:t>
            </a:r>
            <a:r>
              <a:rPr sz="3350" b="1" dirty="0">
                <a:latin typeface="Calibri"/>
                <a:cs typeface="Calibri"/>
              </a:rPr>
              <a:t>(Higher at </a:t>
            </a:r>
            <a:r>
              <a:rPr sz="3350" b="1" spc="-745" dirty="0">
                <a:latin typeface="Calibri"/>
                <a:cs typeface="Calibri"/>
              </a:rPr>
              <a:t> </a:t>
            </a:r>
            <a:r>
              <a:rPr sz="3350" b="1" spc="5" dirty="0">
                <a:latin typeface="Calibri"/>
                <a:cs typeface="Calibri"/>
              </a:rPr>
              <a:t>risk</a:t>
            </a:r>
            <a:r>
              <a:rPr sz="3350" b="1" spc="10" dirty="0">
                <a:latin typeface="Calibri"/>
                <a:cs typeface="Calibri"/>
              </a:rPr>
              <a:t> </a:t>
            </a:r>
            <a:r>
              <a:rPr sz="3350" b="1" spc="5" dirty="0">
                <a:latin typeface="Calibri"/>
                <a:cs typeface="Calibri"/>
              </a:rPr>
              <a:t>:</a:t>
            </a:r>
            <a:r>
              <a:rPr sz="3350" b="1" spc="30" dirty="0">
                <a:latin typeface="Calibri"/>
                <a:cs typeface="Calibri"/>
              </a:rPr>
              <a:t> </a:t>
            </a:r>
            <a:r>
              <a:rPr sz="3350" b="1" spc="-5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pregnant</a:t>
            </a:r>
            <a:r>
              <a:rPr sz="3350" b="1" spc="165" dirty="0">
                <a:latin typeface="Calibri"/>
                <a:cs typeface="Calibri"/>
              </a:rPr>
              <a:t> </a:t>
            </a:r>
            <a:r>
              <a:rPr sz="3350" b="1" dirty="0">
                <a:latin typeface="Calibri"/>
                <a:cs typeface="Calibri"/>
              </a:rPr>
              <a:t>and</a:t>
            </a:r>
            <a:r>
              <a:rPr sz="3350" b="1" spc="50" dirty="0">
                <a:latin typeface="Calibri"/>
                <a:cs typeface="Calibri"/>
              </a:rPr>
              <a:t> </a:t>
            </a:r>
            <a:r>
              <a:rPr sz="335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children</a:t>
            </a:r>
            <a:r>
              <a:rPr sz="3350" b="1" dirty="0">
                <a:latin typeface="Calibri"/>
                <a:cs typeface="Calibri"/>
              </a:rPr>
              <a:t>).</a:t>
            </a:r>
            <a:endParaRPr sz="3350" dirty="0">
              <a:latin typeface="Calibri"/>
              <a:cs typeface="Calibri"/>
            </a:endParaRPr>
          </a:p>
          <a:p>
            <a:pPr marL="241300" marR="208279" indent="-228600">
              <a:lnSpc>
                <a:spcPts val="3600"/>
              </a:lnSpc>
              <a:spcBef>
                <a:spcPts val="1115"/>
              </a:spcBef>
              <a:buFont typeface="Wingdings"/>
              <a:buChar char=""/>
              <a:tabLst>
                <a:tab pos="241300" algn="l"/>
              </a:tabLst>
            </a:pPr>
            <a:r>
              <a:rPr sz="3350" b="1" spc="-5" dirty="0">
                <a:latin typeface="Calibri"/>
                <a:cs typeface="Calibri"/>
              </a:rPr>
              <a:t>Infected</a:t>
            </a:r>
            <a:r>
              <a:rPr sz="3350" b="1" spc="55" dirty="0">
                <a:latin typeface="Calibri"/>
                <a:cs typeface="Calibri"/>
              </a:rPr>
              <a:t> </a:t>
            </a:r>
            <a:r>
              <a:rPr sz="3350" b="1" dirty="0">
                <a:latin typeface="Calibri"/>
                <a:cs typeface="Calibri"/>
              </a:rPr>
              <a:t>erythrocytes</a:t>
            </a:r>
            <a:r>
              <a:rPr sz="3350" b="1" spc="229" dirty="0">
                <a:latin typeface="Calibri"/>
                <a:cs typeface="Calibri"/>
              </a:rPr>
              <a:t> </a:t>
            </a:r>
            <a:r>
              <a:rPr sz="3350" b="1" spc="5" dirty="0">
                <a:latin typeface="Calibri"/>
                <a:cs typeface="Calibri"/>
              </a:rPr>
              <a:t>occlude</a:t>
            </a:r>
            <a:r>
              <a:rPr sz="3350" b="1" spc="90" dirty="0">
                <a:latin typeface="Calibri"/>
                <a:cs typeface="Calibri"/>
              </a:rPr>
              <a:t> </a:t>
            </a:r>
            <a:r>
              <a:rPr sz="3350" b="1" spc="10" dirty="0">
                <a:latin typeface="Calibri"/>
                <a:cs typeface="Calibri"/>
              </a:rPr>
              <a:t>capillaries——-</a:t>
            </a:r>
            <a:r>
              <a:rPr sz="3350" b="1" spc="165" dirty="0">
                <a:latin typeface="Calibri"/>
                <a:cs typeface="Calibri"/>
              </a:rPr>
              <a:t> </a:t>
            </a:r>
            <a:r>
              <a:rPr sz="3350" b="1" spc="15" dirty="0">
                <a:latin typeface="Calibri"/>
                <a:cs typeface="Calibri"/>
              </a:rPr>
              <a:t>sever</a:t>
            </a:r>
            <a:r>
              <a:rPr sz="3350" b="1" spc="-10" dirty="0">
                <a:latin typeface="Calibri"/>
                <a:cs typeface="Calibri"/>
              </a:rPr>
              <a:t> </a:t>
            </a:r>
            <a:r>
              <a:rPr sz="3350" b="1" spc="-35" dirty="0">
                <a:latin typeface="Calibri"/>
                <a:cs typeface="Calibri"/>
              </a:rPr>
              <a:t>organ </a:t>
            </a:r>
            <a:r>
              <a:rPr sz="3350" b="1" spc="-740" dirty="0">
                <a:latin typeface="Calibri"/>
                <a:cs typeface="Calibri"/>
              </a:rPr>
              <a:t> </a:t>
            </a:r>
            <a:r>
              <a:rPr sz="3350" b="1" spc="5" dirty="0">
                <a:latin typeface="Calibri"/>
                <a:cs typeface="Calibri"/>
              </a:rPr>
              <a:t>dysfunction.</a:t>
            </a:r>
            <a:endParaRPr sz="33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602868"/>
            <a:ext cx="2070735" cy="712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0" i="1" u="heavy" spc="-15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Criteria</a:t>
            </a:r>
            <a:r>
              <a:rPr sz="4500" i="1" u="heavy" spc="-20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 </a:t>
            </a:r>
            <a:r>
              <a:rPr sz="4500" i="1" u="heavy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: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622" y="1586928"/>
            <a:ext cx="10932795" cy="4754507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75"/>
              </a:spcBef>
              <a:buFont typeface="Arial MT"/>
              <a:buChar char="•"/>
              <a:tabLst>
                <a:tab pos="241935" algn="l"/>
                <a:tab pos="2162175" algn="l"/>
              </a:tabLst>
            </a:pPr>
            <a:r>
              <a:rPr sz="2750" b="1" i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Criteria</a:t>
            </a:r>
            <a:r>
              <a:rPr sz="2750" b="1" i="1" u="heavy" spc="8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?</a:t>
            </a:r>
            <a:r>
              <a:rPr sz="2750" b="1" i="1" u="heavy" spc="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1	</a:t>
            </a:r>
            <a:r>
              <a:rPr sz="2750" b="1" i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Of</a:t>
            </a:r>
            <a:r>
              <a:rPr sz="2750" b="1" i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the</a:t>
            </a:r>
            <a:r>
              <a:rPr sz="2750" b="1" i="1" u="heavy" spc="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following</a:t>
            </a:r>
            <a:r>
              <a:rPr sz="2750" b="1" i="1" u="heavy" spc="-6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in</a:t>
            </a:r>
            <a:r>
              <a:rPr sz="2750" b="1" i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a</a:t>
            </a:r>
            <a:r>
              <a:rPr sz="2750" b="1" i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patient</a:t>
            </a:r>
            <a:r>
              <a:rPr sz="2750" b="1" i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with</a:t>
            </a:r>
            <a:r>
              <a:rPr sz="2750" b="1" i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proven </a:t>
            </a:r>
            <a:r>
              <a:rPr sz="2750" b="1" i="1" u="heavy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malaria</a:t>
            </a:r>
            <a:r>
              <a:rPr sz="2750" b="1" i="1" u="heavy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 </a:t>
            </a:r>
            <a:r>
              <a:rPr sz="2750" b="1" i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.</a:t>
            </a:r>
            <a:endParaRPr sz="2750" dirty="0">
              <a:latin typeface="Calibri"/>
              <a:cs typeface="Calibri"/>
            </a:endParaRPr>
          </a:p>
          <a:p>
            <a:pPr marL="527050" indent="-514984">
              <a:lnSpc>
                <a:spcPts val="3000"/>
              </a:lnSpc>
              <a:spcBef>
                <a:spcPts val="380"/>
              </a:spcBef>
              <a:buAutoNum type="alphaUcPeriod"/>
              <a:tabLst>
                <a:tab pos="527050" algn="l"/>
                <a:tab pos="527685" algn="l"/>
              </a:tabLst>
            </a:pPr>
            <a:r>
              <a:rPr sz="2750" b="1" dirty="0">
                <a:latin typeface="Calibri"/>
                <a:cs typeface="Calibri"/>
              </a:rPr>
              <a:t>CNS:</a:t>
            </a:r>
            <a:r>
              <a:rPr sz="2750" b="1" spc="114" dirty="0">
                <a:latin typeface="Calibri"/>
                <a:cs typeface="Calibri"/>
              </a:rPr>
              <a:t> </a:t>
            </a:r>
            <a:r>
              <a:rPr sz="2750" b="1" spc="-5" dirty="0">
                <a:latin typeface="Calibri"/>
                <a:cs typeface="Calibri"/>
              </a:rPr>
              <a:t>cerebral</a:t>
            </a:r>
            <a:r>
              <a:rPr sz="2750" b="1" spc="125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malaria</a:t>
            </a:r>
            <a:r>
              <a:rPr sz="2750" b="1" spc="165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r>
              <a:rPr sz="2750" b="1" spc="25" dirty="0">
                <a:latin typeface="Calibri"/>
                <a:cs typeface="Calibri"/>
              </a:rPr>
              <a:t> </a:t>
            </a:r>
            <a:r>
              <a:rPr sz="2750" b="1" spc="-5" dirty="0">
                <a:latin typeface="Calibri"/>
                <a:cs typeface="Calibri"/>
              </a:rPr>
              <a:t>cerebral</a:t>
            </a:r>
            <a:r>
              <a:rPr sz="2750" b="1" spc="125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edema</a:t>
            </a:r>
            <a:r>
              <a:rPr sz="2750" b="1" spc="6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r>
              <a:rPr sz="2750" b="1" spc="25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seizures-</a:t>
            </a:r>
            <a:r>
              <a:rPr sz="2750" b="1" spc="-40" dirty="0">
                <a:latin typeface="Calibri"/>
                <a:cs typeface="Calibri"/>
              </a:rPr>
              <a:t> </a:t>
            </a:r>
            <a:r>
              <a:rPr sz="2750" b="1" spc="15" dirty="0">
                <a:latin typeface="Calibri"/>
                <a:cs typeface="Calibri"/>
              </a:rPr>
              <a:t>swollen</a:t>
            </a:r>
            <a:r>
              <a:rPr sz="2750" b="1" spc="-15" dirty="0">
                <a:latin typeface="Calibri"/>
                <a:cs typeface="Calibri"/>
              </a:rPr>
              <a:t> brain</a:t>
            </a:r>
            <a:r>
              <a:rPr sz="2750" b="1" spc="16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endParaRPr sz="2750" dirty="0">
              <a:latin typeface="Calibri"/>
              <a:cs typeface="Calibri"/>
            </a:endParaRPr>
          </a:p>
          <a:p>
            <a:pPr marL="527050">
              <a:lnSpc>
                <a:spcPts val="3000"/>
              </a:lnSpc>
            </a:pPr>
            <a:r>
              <a:rPr sz="2750" b="1" spc="10" dirty="0">
                <a:latin typeface="Calibri"/>
                <a:cs typeface="Calibri"/>
              </a:rPr>
              <a:t>-</a:t>
            </a:r>
            <a:r>
              <a:rPr sz="2750" b="1" spc="100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hallucinations-</a:t>
            </a:r>
            <a:r>
              <a:rPr sz="2750" b="1" spc="10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confusion</a:t>
            </a:r>
            <a:r>
              <a:rPr sz="2750" b="1" spc="7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r>
              <a:rPr sz="2750" b="1" spc="15" dirty="0">
                <a:latin typeface="Calibri"/>
                <a:cs typeface="Calibri"/>
              </a:rPr>
              <a:t> </a:t>
            </a:r>
            <a:r>
              <a:rPr lang="en-US" sz="2750" b="1" spc="15" dirty="0">
                <a:latin typeface="Calibri"/>
                <a:cs typeface="Calibri"/>
              </a:rPr>
              <a:t>loss of </a:t>
            </a:r>
            <a:r>
              <a:rPr sz="2750" b="1" spc="15" dirty="0">
                <a:latin typeface="Calibri"/>
                <a:cs typeface="Calibri"/>
              </a:rPr>
              <a:t>consciousness.</a:t>
            </a:r>
            <a:endParaRPr lang="en-US" sz="2750" b="1" spc="15" dirty="0">
              <a:latin typeface="Calibri"/>
              <a:cs typeface="Calibri"/>
            </a:endParaRPr>
          </a:p>
          <a:p>
            <a:pPr marL="527050">
              <a:lnSpc>
                <a:spcPts val="3000"/>
              </a:lnSpc>
            </a:pPr>
            <a:endParaRPr sz="2750" dirty="0">
              <a:latin typeface="Calibri"/>
              <a:cs typeface="Calibri"/>
            </a:endParaRPr>
          </a:p>
          <a:p>
            <a:pPr marL="527050" indent="-514984">
              <a:lnSpc>
                <a:spcPct val="100000"/>
              </a:lnSpc>
              <a:spcBef>
                <a:spcPts val="380"/>
              </a:spcBef>
              <a:buAutoNum type="alphaUcPeriod" startAt="2"/>
              <a:tabLst>
                <a:tab pos="527050" algn="l"/>
                <a:tab pos="527685" algn="l"/>
              </a:tabLst>
            </a:pPr>
            <a:r>
              <a:rPr sz="2750" b="1" spc="20" dirty="0">
                <a:latin typeface="Calibri"/>
                <a:cs typeface="Calibri"/>
              </a:rPr>
              <a:t>CVS</a:t>
            </a:r>
            <a:r>
              <a:rPr sz="2750" b="1" spc="-10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:</a:t>
            </a:r>
            <a:r>
              <a:rPr sz="2750" b="1" spc="15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HF</a:t>
            </a:r>
            <a:endParaRPr sz="2750" dirty="0">
              <a:latin typeface="Calibri"/>
              <a:cs typeface="Calibri"/>
            </a:endParaRPr>
          </a:p>
          <a:p>
            <a:pPr marL="527050" indent="-514984">
              <a:lnSpc>
                <a:spcPct val="100000"/>
              </a:lnSpc>
              <a:spcBef>
                <a:spcPts val="380"/>
              </a:spcBef>
              <a:buAutoNum type="alphaUcPeriod" startAt="2"/>
              <a:tabLst>
                <a:tab pos="527050" algn="l"/>
                <a:tab pos="527685" algn="l"/>
              </a:tabLst>
            </a:pPr>
            <a:r>
              <a:rPr sz="2750" b="1" spc="15" dirty="0">
                <a:latin typeface="Calibri"/>
                <a:cs typeface="Calibri"/>
              </a:rPr>
              <a:t>Pulmonary:</a:t>
            </a:r>
            <a:r>
              <a:rPr sz="2750" b="1" spc="114" dirty="0">
                <a:latin typeface="Calibri"/>
                <a:cs typeface="Calibri"/>
              </a:rPr>
              <a:t> </a:t>
            </a:r>
            <a:r>
              <a:rPr lang="en-US" sz="2750" b="1" spc="15" dirty="0">
                <a:latin typeface="Calibri"/>
                <a:cs typeface="Calibri"/>
              </a:rPr>
              <a:t>Adult</a:t>
            </a:r>
            <a:r>
              <a:rPr sz="2750" b="1" spc="40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Respiratory</a:t>
            </a:r>
            <a:r>
              <a:rPr sz="2750" b="1" spc="85" dirty="0">
                <a:latin typeface="Calibri"/>
                <a:cs typeface="Calibri"/>
              </a:rPr>
              <a:t> </a:t>
            </a:r>
            <a:r>
              <a:rPr sz="2750" b="1" spc="15" dirty="0">
                <a:latin typeface="Calibri"/>
                <a:cs typeface="Calibri"/>
              </a:rPr>
              <a:t>distress</a:t>
            </a:r>
            <a:r>
              <a:rPr sz="2750" b="1" spc="-5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syndrome.</a:t>
            </a:r>
            <a:endParaRPr sz="2750" dirty="0">
              <a:latin typeface="Calibri"/>
              <a:cs typeface="Calibri"/>
            </a:endParaRPr>
          </a:p>
          <a:p>
            <a:pPr marL="527050" marR="5080" indent="-514984">
              <a:lnSpc>
                <a:spcPts val="2710"/>
              </a:lnSpc>
              <a:spcBef>
                <a:spcPts val="960"/>
              </a:spcBef>
              <a:buAutoNum type="alphaUcPeriod" startAt="2"/>
              <a:tabLst>
                <a:tab pos="527050" algn="l"/>
                <a:tab pos="527685" algn="l"/>
              </a:tabLst>
            </a:pPr>
            <a:r>
              <a:rPr sz="2750" b="1" spc="15" dirty="0">
                <a:latin typeface="Calibri"/>
                <a:cs typeface="Calibri"/>
              </a:rPr>
              <a:t>Kidney:</a:t>
            </a:r>
            <a:r>
              <a:rPr sz="2750" b="1" spc="40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acute</a:t>
            </a:r>
            <a:r>
              <a:rPr sz="2750" b="1" spc="80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kidney injury</a:t>
            </a:r>
            <a:r>
              <a:rPr lang="en-US" sz="2750" b="1" spc="20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—</a:t>
            </a:r>
            <a:r>
              <a:rPr sz="2750" b="1" spc="30" dirty="0">
                <a:latin typeface="Calibri"/>
                <a:cs typeface="Calibri"/>
              </a:rPr>
              <a:t> </a:t>
            </a:r>
            <a:r>
              <a:rPr sz="2750" b="1" spc="15" dirty="0">
                <a:latin typeface="Calibri"/>
                <a:cs typeface="Calibri"/>
              </a:rPr>
              <a:t>proteinuria</a:t>
            </a:r>
            <a:r>
              <a:rPr sz="2750" b="1" spc="50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and</a:t>
            </a:r>
            <a:r>
              <a:rPr sz="2750" b="1" spc="7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glomerulonephritis</a:t>
            </a:r>
            <a:r>
              <a:rPr sz="2750" b="1" spc="7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+ </a:t>
            </a:r>
            <a:r>
              <a:rPr sz="2750" b="1" spc="-605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black</a:t>
            </a:r>
            <a:r>
              <a:rPr sz="2750" b="1" spc="135" dirty="0">
                <a:latin typeface="Calibri"/>
                <a:cs typeface="Calibri"/>
              </a:rPr>
              <a:t> </a:t>
            </a:r>
            <a:r>
              <a:rPr sz="2750" b="1" spc="20" dirty="0">
                <a:latin typeface="Calibri"/>
                <a:cs typeface="Calibri"/>
              </a:rPr>
              <a:t>water</a:t>
            </a:r>
            <a:r>
              <a:rPr sz="2750" b="1" spc="60" dirty="0">
                <a:latin typeface="Calibri"/>
                <a:cs typeface="Calibri"/>
              </a:rPr>
              <a:t> </a:t>
            </a:r>
            <a:r>
              <a:rPr sz="2750" b="1" spc="-25" dirty="0">
                <a:latin typeface="Calibri"/>
                <a:cs typeface="Calibri"/>
              </a:rPr>
              <a:t>fever</a:t>
            </a:r>
            <a:r>
              <a:rPr lang="en-US" sz="2750" b="1" spc="-25" dirty="0">
                <a:latin typeface="Calibri"/>
                <a:cs typeface="Calibri"/>
              </a:rPr>
              <a:t> </a:t>
            </a:r>
            <a:r>
              <a:rPr lang="en-US" sz="2750" b="1" spc="-25" dirty="0">
                <a:solidFill>
                  <a:srgbClr val="FF0000"/>
                </a:solidFill>
                <a:latin typeface="Calibri"/>
                <a:cs typeface="Calibri"/>
              </a:rPr>
              <a:t>( hemoglobinuria )</a:t>
            </a:r>
            <a:r>
              <a:rPr lang="en-US" sz="2750" b="1" spc="-25" dirty="0">
                <a:latin typeface="Calibri"/>
                <a:cs typeface="Calibri"/>
              </a:rPr>
              <a:t> </a:t>
            </a:r>
            <a:endParaRPr sz="2750" dirty="0">
              <a:latin typeface="Calibri"/>
              <a:cs typeface="Calibri"/>
            </a:endParaRPr>
          </a:p>
          <a:p>
            <a:pPr marL="527050" indent="-514984">
              <a:lnSpc>
                <a:spcPts val="3000"/>
              </a:lnSpc>
              <a:spcBef>
                <a:spcPts val="384"/>
              </a:spcBef>
              <a:buAutoNum type="alphaUcPeriod" startAt="2"/>
              <a:tabLst>
                <a:tab pos="527050" algn="l"/>
                <a:tab pos="527685" algn="l"/>
              </a:tabLst>
            </a:pPr>
            <a:r>
              <a:rPr sz="2750" b="1" spc="-25" dirty="0">
                <a:latin typeface="Calibri"/>
                <a:cs typeface="Calibri"/>
              </a:rPr>
              <a:t>GIT:</a:t>
            </a:r>
            <a:r>
              <a:rPr sz="2750" b="1" spc="110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jaundice</a:t>
            </a:r>
            <a:r>
              <a:rPr sz="2750" b="1" spc="155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r>
              <a:rPr sz="2750" b="1" spc="25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diarrhea-</a:t>
            </a:r>
            <a:r>
              <a:rPr sz="2750" b="1" spc="180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increase</a:t>
            </a:r>
            <a:r>
              <a:rPr sz="2750" b="1" spc="75" dirty="0">
                <a:latin typeface="Calibri"/>
                <a:cs typeface="Calibri"/>
              </a:rPr>
              <a:t> </a:t>
            </a:r>
            <a:r>
              <a:rPr sz="2750" b="1" spc="15" dirty="0">
                <a:latin typeface="Calibri"/>
                <a:cs typeface="Calibri"/>
              </a:rPr>
              <a:t>liver</a:t>
            </a:r>
            <a:r>
              <a:rPr sz="2750" b="1" spc="-30" dirty="0">
                <a:latin typeface="Calibri"/>
                <a:cs typeface="Calibri"/>
              </a:rPr>
              <a:t> </a:t>
            </a:r>
            <a:r>
              <a:rPr sz="2750" b="1" spc="25" dirty="0">
                <a:latin typeface="Calibri"/>
                <a:cs typeface="Calibri"/>
              </a:rPr>
              <a:t>enzyme</a:t>
            </a:r>
            <a:r>
              <a:rPr sz="2750" b="1" spc="10" dirty="0">
                <a:latin typeface="Calibri"/>
                <a:cs typeface="Calibri"/>
              </a:rPr>
              <a:t> –</a:t>
            </a:r>
            <a:r>
              <a:rPr sz="2750" b="1" spc="20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hepatitis</a:t>
            </a:r>
            <a:r>
              <a:rPr sz="2750" b="1" spc="85" dirty="0">
                <a:latin typeface="Calibri"/>
                <a:cs typeface="Calibri"/>
              </a:rPr>
              <a:t> </a:t>
            </a:r>
            <a:r>
              <a:rPr sz="2750" b="1" spc="10" dirty="0">
                <a:latin typeface="Calibri"/>
                <a:cs typeface="Calibri"/>
              </a:rPr>
              <a:t>–</a:t>
            </a:r>
            <a:endParaRPr sz="2750" dirty="0">
              <a:latin typeface="Calibri"/>
              <a:cs typeface="Calibri"/>
            </a:endParaRPr>
          </a:p>
          <a:p>
            <a:pPr marL="527050">
              <a:lnSpc>
                <a:spcPts val="3000"/>
              </a:lnSpc>
            </a:pPr>
            <a:r>
              <a:rPr sz="2750" b="1" spc="5" dirty="0">
                <a:latin typeface="Calibri"/>
                <a:cs typeface="Calibri"/>
              </a:rPr>
              <a:t>splenomegaly.</a:t>
            </a:r>
            <a:endParaRPr sz="2750" dirty="0">
              <a:latin typeface="Calibri"/>
              <a:cs typeface="Calibri"/>
            </a:endParaRPr>
          </a:p>
          <a:p>
            <a:pPr marL="527050" indent="-514984">
              <a:lnSpc>
                <a:spcPct val="100000"/>
              </a:lnSpc>
              <a:spcBef>
                <a:spcPts val="380"/>
              </a:spcBef>
              <a:buAutoNum type="alphaUcPeriod" startAt="6"/>
              <a:tabLst>
                <a:tab pos="527050" algn="l"/>
                <a:tab pos="527685" algn="l"/>
              </a:tabLst>
            </a:pPr>
            <a:r>
              <a:rPr sz="2750" b="1" spc="15" dirty="0">
                <a:latin typeface="Calibri"/>
                <a:cs typeface="Calibri"/>
              </a:rPr>
              <a:t>Others:</a:t>
            </a:r>
            <a:r>
              <a:rPr sz="2750" b="1" spc="35" dirty="0">
                <a:latin typeface="Calibri"/>
                <a:cs typeface="Calibri"/>
              </a:rPr>
              <a:t> </a:t>
            </a:r>
            <a:r>
              <a:rPr sz="2750" b="1" spc="30" dirty="0">
                <a:latin typeface="Calibri"/>
                <a:cs typeface="Calibri"/>
              </a:rPr>
              <a:t>sever</a:t>
            </a:r>
            <a:r>
              <a:rPr sz="2750" b="1" spc="-105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anemia</a:t>
            </a:r>
            <a:r>
              <a:rPr lang="en-US" sz="2750" b="1" spc="5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-</a:t>
            </a:r>
            <a:r>
              <a:rPr sz="2750" b="1" spc="95" dirty="0">
                <a:latin typeface="Calibri"/>
                <a:cs typeface="Calibri"/>
              </a:rPr>
              <a:t> </a:t>
            </a:r>
            <a:r>
              <a:rPr sz="2750" b="1" spc="5" dirty="0">
                <a:latin typeface="Calibri"/>
                <a:cs typeface="Calibri"/>
              </a:rPr>
              <a:t>acidosis</a:t>
            </a:r>
            <a:r>
              <a:rPr lang="en-GB" sz="2750" b="1" spc="5" dirty="0">
                <a:latin typeface="Calibri"/>
                <a:cs typeface="Calibri"/>
              </a:rPr>
              <a:t> </a:t>
            </a:r>
            <a:r>
              <a:rPr lang="en-US" sz="2750" b="1" spc="5" dirty="0">
                <a:latin typeface="Calibri"/>
                <a:cs typeface="Calibri"/>
              </a:rPr>
              <a:t>-</a:t>
            </a:r>
            <a:r>
              <a:rPr sz="2750" b="1" spc="135" dirty="0">
                <a:latin typeface="Calibri"/>
                <a:cs typeface="Calibri"/>
              </a:rPr>
              <a:t> </a:t>
            </a:r>
            <a:r>
              <a:rPr lang="en-US" sz="2750" b="1" spc="30" dirty="0">
                <a:latin typeface="Calibri"/>
                <a:cs typeface="Calibri"/>
              </a:rPr>
              <a:t>high fever</a:t>
            </a:r>
            <a:r>
              <a:rPr sz="2750" b="1" spc="-25" dirty="0">
                <a:latin typeface="Calibri"/>
                <a:cs typeface="Calibri"/>
              </a:rPr>
              <a:t>.</a:t>
            </a:r>
            <a:endParaRPr sz="275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5093" y="1800415"/>
            <a:ext cx="193697" cy="2136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781CE8-6289-214A-A649-738519D33AEF}"/>
              </a:ext>
            </a:extLst>
          </p:cNvPr>
          <p:cNvSpPr txBox="1"/>
          <p:nvPr/>
        </p:nvSpPr>
        <p:spPr>
          <a:xfrm>
            <a:off x="535622" y="2819400"/>
            <a:ext cx="11351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spc="-5" dirty="0">
                <a:solidFill>
                  <a:srgbClr val="FF0000"/>
                </a:solidFill>
                <a:latin typeface="Calibri"/>
                <a:cs typeface="Calibri"/>
              </a:rPr>
              <a:t>- cerebral</a:t>
            </a:r>
            <a:r>
              <a:rPr lang="en-GB" sz="1800" b="1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GB" sz="1800" b="1" dirty="0">
                <a:solidFill>
                  <a:srgbClr val="FF0000"/>
                </a:solidFill>
                <a:latin typeface="Calibri"/>
                <a:cs typeface="Calibri"/>
              </a:rPr>
              <a:t>malaria</a:t>
            </a:r>
            <a:r>
              <a:rPr lang="en-US" sz="1800" b="1" dirty="0">
                <a:solidFill>
                  <a:srgbClr val="FF0000"/>
                </a:solidFill>
                <a:latin typeface="Calibri"/>
                <a:cs typeface="Calibri"/>
              </a:rPr>
              <a:t> caused either </a:t>
            </a:r>
            <a:r>
              <a:rPr lang="en-US" b="1" dirty="0">
                <a:solidFill>
                  <a:srgbClr val="FF0000"/>
                </a:solidFill>
                <a:latin typeface="Calibri"/>
                <a:cs typeface="Calibri"/>
              </a:rPr>
              <a:t>due to hypoglycemia or </a:t>
            </a:r>
            <a:r>
              <a:rPr lang="en-GB" sz="1800" b="1" spc="5" dirty="0">
                <a:solidFill>
                  <a:srgbClr val="FF0000"/>
                </a:solidFill>
                <a:latin typeface="Calibri"/>
                <a:cs typeface="Calibri"/>
              </a:rPr>
              <a:t>occlusion of arteries or </a:t>
            </a:r>
            <a:r>
              <a:rPr lang="en-GB" sz="1800" b="1" spc="10" dirty="0">
                <a:solidFill>
                  <a:srgbClr val="FF0000"/>
                </a:solidFill>
                <a:latin typeface="Calibri"/>
                <a:cs typeface="Calibri"/>
              </a:rPr>
              <a:t>capillaries as a result of sticky RBCS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572452"/>
            <a:ext cx="2652395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i="1" u="heavy" dirty="0">
                <a:solidFill>
                  <a:srgbClr val="385622"/>
                </a:solidFill>
                <a:uFill>
                  <a:solidFill>
                    <a:srgbClr val="385622"/>
                  </a:solidFill>
                </a:uFill>
                <a:latin typeface="Calibri"/>
                <a:cs typeface="Calibri"/>
              </a:rPr>
              <a:t>Diagnosis: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705102"/>
            <a:ext cx="7105015" cy="313499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55"/>
              </a:spcBef>
              <a:buFont typeface="Arial MT"/>
              <a:buChar char="•"/>
              <a:tabLst>
                <a:tab pos="241935" algn="l"/>
              </a:tabLst>
            </a:pPr>
            <a:r>
              <a:rPr sz="3600" b="1" spc="5" dirty="0">
                <a:solidFill>
                  <a:srgbClr val="FF0000"/>
                </a:solidFill>
                <a:latin typeface="Calibri"/>
                <a:cs typeface="Calibri"/>
              </a:rPr>
              <a:t>Blood</a:t>
            </a:r>
            <a:r>
              <a:rPr sz="3600" b="1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FF0000"/>
                </a:solidFill>
                <a:latin typeface="Calibri"/>
                <a:cs typeface="Calibri"/>
              </a:rPr>
              <a:t>smear</a:t>
            </a:r>
            <a:r>
              <a:rPr sz="36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r>
              <a:rPr sz="36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10" dirty="0">
                <a:solidFill>
                  <a:srgbClr val="FF0000"/>
                </a:solidFill>
                <a:latin typeface="Calibri"/>
                <a:cs typeface="Calibri"/>
              </a:rPr>
              <a:t>it</a:t>
            </a:r>
            <a:r>
              <a:rPr sz="36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-20" dirty="0">
                <a:solidFill>
                  <a:srgbClr val="FF0000"/>
                </a:solidFill>
                <a:latin typeface="Calibri"/>
                <a:cs typeface="Calibri"/>
              </a:rPr>
              <a:t>may</a:t>
            </a:r>
            <a:r>
              <a:rPr sz="36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spc="5" dirty="0">
                <a:solidFill>
                  <a:srgbClr val="FF0000"/>
                </a:solidFill>
                <a:latin typeface="Calibri"/>
                <a:cs typeface="Calibri"/>
              </a:rPr>
              <a:t>be</a:t>
            </a:r>
            <a:r>
              <a:rPr sz="36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36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560"/>
              </a:spcBef>
              <a:buAutoNum type="alphaLcParenR"/>
              <a:tabLst>
                <a:tab pos="527685" algn="l"/>
              </a:tabLst>
            </a:pPr>
            <a:r>
              <a:rPr sz="3600" b="1" spc="5" dirty="0">
                <a:latin typeface="Calibri"/>
                <a:cs typeface="Calibri"/>
              </a:rPr>
              <a:t>Thin</a:t>
            </a:r>
            <a:r>
              <a:rPr sz="3600" b="1" spc="-6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: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30" dirty="0">
                <a:latin typeface="Calibri"/>
                <a:cs typeface="Calibri"/>
              </a:rPr>
              <a:t>for</a:t>
            </a:r>
            <a:r>
              <a:rPr sz="3600" b="1" spc="5" dirty="0">
                <a:latin typeface="Calibri"/>
                <a:cs typeface="Calibri"/>
              </a:rPr>
              <a:t> </a:t>
            </a:r>
            <a:r>
              <a:rPr sz="3600" b="1" spc="10" dirty="0">
                <a:latin typeface="Calibri"/>
                <a:cs typeface="Calibri"/>
              </a:rPr>
              <a:t>the</a:t>
            </a:r>
            <a:r>
              <a:rPr sz="3600" b="1" spc="-20" dirty="0">
                <a:latin typeface="Calibri"/>
                <a:cs typeface="Calibri"/>
              </a:rPr>
              <a:t> </a:t>
            </a:r>
            <a:r>
              <a:rPr sz="3600" b="1" spc="15" dirty="0">
                <a:latin typeface="Calibri"/>
                <a:cs typeface="Calibri"/>
              </a:rPr>
              <a:t>type</a:t>
            </a:r>
            <a:r>
              <a:rPr sz="3600" b="1" spc="-8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 </a:t>
            </a:r>
            <a:r>
              <a:rPr sz="3600" b="1" spc="15" dirty="0">
                <a:latin typeface="Calibri"/>
                <a:cs typeface="Calibri"/>
              </a:rPr>
              <a:t>the</a:t>
            </a:r>
            <a:r>
              <a:rPr sz="3600" b="1" spc="-85" dirty="0">
                <a:latin typeface="Calibri"/>
                <a:cs typeface="Calibri"/>
              </a:rPr>
              <a:t> </a:t>
            </a:r>
            <a:r>
              <a:rPr sz="3600" b="1" spc="-15" dirty="0">
                <a:latin typeface="Calibri"/>
                <a:cs typeface="Calibri"/>
              </a:rPr>
              <a:t>parasites.</a:t>
            </a:r>
            <a:endParaRPr sz="36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640"/>
              </a:spcBef>
              <a:buAutoNum type="alphaLcParenR"/>
              <a:tabLst>
                <a:tab pos="527685" algn="l"/>
              </a:tabLst>
            </a:pPr>
            <a:r>
              <a:rPr sz="3600" b="1" spc="5" dirty="0">
                <a:latin typeface="Calibri"/>
                <a:cs typeface="Calibri"/>
              </a:rPr>
              <a:t>Thick</a:t>
            </a:r>
            <a:r>
              <a:rPr sz="3600" b="1" spc="-9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:</a:t>
            </a:r>
            <a:r>
              <a:rPr sz="3600" b="1" spc="-30" dirty="0">
                <a:latin typeface="Calibri"/>
                <a:cs typeface="Calibri"/>
              </a:rPr>
              <a:t> </a:t>
            </a:r>
            <a:r>
              <a:rPr sz="3600" b="1" spc="-135" dirty="0">
                <a:latin typeface="Calibri"/>
                <a:cs typeface="Calibri"/>
              </a:rPr>
              <a:t>To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see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15" dirty="0">
                <a:latin typeface="Calibri"/>
                <a:cs typeface="Calibri"/>
              </a:rPr>
              <a:t>the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15" dirty="0">
                <a:latin typeface="Calibri"/>
                <a:cs typeface="Calibri"/>
              </a:rPr>
              <a:t>parasites.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4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935" algn="l"/>
              </a:tabLst>
            </a:pPr>
            <a:r>
              <a:rPr sz="3600" b="1" spc="-5" dirty="0">
                <a:solidFill>
                  <a:srgbClr val="FF0000"/>
                </a:solidFill>
                <a:latin typeface="Calibri"/>
                <a:cs typeface="Calibri"/>
              </a:rPr>
              <a:t>PCR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4025</TotalTime>
  <Words>606</Words>
  <Application>Microsoft Macintosh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MT</vt:lpstr>
      <vt:lpstr>Calibri</vt:lpstr>
      <vt:lpstr>Calibri Light</vt:lpstr>
      <vt:lpstr>Courier New</vt:lpstr>
      <vt:lpstr>Lato</vt:lpstr>
      <vt:lpstr>Wingdings</vt:lpstr>
      <vt:lpstr>Office Theme</vt:lpstr>
      <vt:lpstr>Malaria</vt:lpstr>
      <vt:lpstr>Types:</vt:lpstr>
      <vt:lpstr>Life cycle:</vt:lpstr>
      <vt:lpstr>Pathophysiology of malaria:</vt:lpstr>
      <vt:lpstr>PowerPoint Presentation</vt:lpstr>
      <vt:lpstr>Early and late malaria trophozoite :</vt:lpstr>
      <vt:lpstr>Sever malaria :</vt:lpstr>
      <vt:lpstr>Criteria :</vt:lpstr>
      <vt:lpstr>Diagnosis:</vt:lpstr>
      <vt:lpstr>Important terms:</vt:lpstr>
      <vt:lpstr>Treatment: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</dc:title>
  <cp:lastModifiedBy>AHMED BUJBARA</cp:lastModifiedBy>
  <cp:revision>2</cp:revision>
  <dcterms:created xsi:type="dcterms:W3CDTF">2023-10-21T18:45:29Z</dcterms:created>
  <dcterms:modified xsi:type="dcterms:W3CDTF">2023-10-27T13:31:09Z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2023-10-17T00:00:00Z</vt:filetime>
  </property>
  <property fmtid="{D5CDD505-2E9C-101B-9397-08002B2CF9AE}" pid="3" name="LastSaved">
    <vt:filetime>2023-10-21T00:00:00Z</vt:filetime>
  </property>
</Properties>
</file>