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60"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0D4E46AA-1EC0-4433-9956-E798E94A6FB7}" type="datetimeFigureOut">
              <a:rPr lang="en-US" smtClean="0"/>
              <a:t>12/16/2024</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70C38C08-47C7-4847-B0BE-B9D8DEEB3D1B}" type="slidenum">
              <a:rPr lang="en-US" smtClean="0"/>
              <a:t>‹#›</a:t>
            </a:fld>
            <a:endParaRPr lang="en-US"/>
          </a:p>
        </p:txBody>
      </p:sp>
    </p:spTree>
    <p:extLst>
      <p:ext uri="{BB962C8B-B14F-4D97-AF65-F5344CB8AC3E}">
        <p14:creationId xmlns:p14="http://schemas.microsoft.com/office/powerpoint/2010/main" val="341647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193310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289924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380162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97205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168011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4E46AA-1EC0-4433-9956-E798E94A6FB7}" type="datetimeFigureOut">
              <a:rPr lang="en-US" smtClean="0"/>
              <a:pPr/>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20127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94771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9431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9717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E46AA-1EC0-4433-9956-E798E94A6FB7}"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31666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4E46AA-1EC0-4433-9956-E798E94A6FB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74725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E46AA-1EC0-4433-9956-E798E94A6FB7}"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657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4E46AA-1EC0-4433-9956-E798E94A6FB7}"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14278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E46AA-1EC0-4433-9956-E798E94A6FB7}"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90269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E46AA-1EC0-4433-9956-E798E94A6FB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5306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E46AA-1EC0-4433-9956-E798E94A6FB7}"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106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D4E46AA-1EC0-4433-9956-E798E94A6FB7}" type="datetimeFigureOut">
              <a:rPr lang="en-US" smtClean="0"/>
              <a:pPr/>
              <a:t>12/16/2024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10573886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BC1A-5F01-4E56-A128-F84BC24E75A6}"/>
              </a:ext>
            </a:extLst>
          </p:cNvPr>
          <p:cNvSpPr>
            <a:spLocks noGrp="1"/>
          </p:cNvSpPr>
          <p:nvPr>
            <p:ph type="ctrTitle"/>
          </p:nvPr>
        </p:nvSpPr>
        <p:spPr>
          <a:xfrm>
            <a:off x="5695061" y="1241266"/>
            <a:ext cx="5428551" cy="3153753"/>
          </a:xfrm>
        </p:spPr>
        <p:txBody>
          <a:bodyPr>
            <a:norm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APPROACH TO HEMATURIA</a:t>
            </a:r>
          </a:p>
        </p:txBody>
      </p:sp>
      <p:sp>
        <p:nvSpPr>
          <p:cNvPr id="3" name="Subtitle 2">
            <a:extLst>
              <a:ext uri="{FF2B5EF4-FFF2-40B4-BE49-F238E27FC236}">
                <a16:creationId xmlns:a16="http://schemas.microsoft.com/office/drawing/2014/main" id="{7A8D1271-B839-48DF-8D20-DB735E60F3FE}"/>
              </a:ext>
            </a:extLst>
          </p:cNvPr>
          <p:cNvSpPr>
            <a:spLocks noGrp="1"/>
          </p:cNvSpPr>
          <p:nvPr>
            <p:ph type="subTitle" idx="1"/>
          </p:nvPr>
        </p:nvSpPr>
        <p:spPr>
          <a:xfrm>
            <a:off x="5695061" y="4591665"/>
            <a:ext cx="5428551" cy="1622322"/>
          </a:xfrm>
        </p:spPr>
        <p:txBody>
          <a:bodyPr>
            <a:normAutofit/>
          </a:bodyPr>
          <a:lstStyle/>
          <a:p>
            <a:r>
              <a:rPr lang="en-US" dirty="0"/>
              <a:t>Prepared by :</a:t>
            </a:r>
          </a:p>
          <a:p>
            <a:r>
              <a:rPr lang="en-US" dirty="0" err="1"/>
              <a:t>Dr.salma</a:t>
            </a:r>
            <a:r>
              <a:rPr lang="en-US" dirty="0"/>
              <a:t> </a:t>
            </a:r>
            <a:r>
              <a:rPr lang="en-US" dirty="0" err="1"/>
              <a:t>elgazzar</a:t>
            </a:r>
            <a:endParaRPr lang="en-US" dirty="0"/>
          </a:p>
          <a:p>
            <a:pPr algn="l"/>
            <a:r>
              <a:rPr lang="en-US" sz="1500" dirty="0"/>
              <a:t>MRCPI-pediatrics</a:t>
            </a:r>
          </a:p>
          <a:p>
            <a:pPr algn="l"/>
            <a:r>
              <a:rPr lang="en-US" sz="1500" dirty="0"/>
              <a:t>Master’s degree in pediatrics Alexandria University</a:t>
            </a:r>
          </a:p>
          <a:p>
            <a:endParaRPr lang="en-US" dirty="0"/>
          </a:p>
          <a:p>
            <a:endParaRPr lang="en-US" dirty="0"/>
          </a:p>
        </p:txBody>
      </p:sp>
      <p:grpSp>
        <p:nvGrpSpPr>
          <p:cNvPr id="14" name="Group 8">
            <a:extLst>
              <a:ext uri="{FF2B5EF4-FFF2-40B4-BE49-F238E27FC236}">
                <a16:creationId xmlns:a16="http://schemas.microsoft.com/office/drawing/2014/main" id="{7F95E15D-650C-41BB-8319-11DF638190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10" name="Rectangle 9">
              <a:extLst>
                <a:ext uri="{FF2B5EF4-FFF2-40B4-BE49-F238E27FC236}">
                  <a16:creationId xmlns:a16="http://schemas.microsoft.com/office/drawing/2014/main" id="{00C9107C-7ADA-4B42-9645-0B36A5D3F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25265F45-0285-4358-BCAC-BB7F21B53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a:extLst>
                <a:ext uri="{FF2B5EF4-FFF2-40B4-BE49-F238E27FC236}">
                  <a16:creationId xmlns:a16="http://schemas.microsoft.com/office/drawing/2014/main" id="{7E1C4A83-2941-48D7-AC4D-1802CAE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descr="Diagram&#10;&#10;Description automatically generated with low confidence">
            <a:extLst>
              <a:ext uri="{FF2B5EF4-FFF2-40B4-BE49-F238E27FC236}">
                <a16:creationId xmlns:a16="http://schemas.microsoft.com/office/drawing/2014/main" id="{BF03269E-0E41-40B2-B0D3-A39864790381}"/>
              </a:ext>
            </a:extLst>
          </p:cNvPr>
          <p:cNvPicPr>
            <a:picLocks noChangeAspect="1"/>
          </p:cNvPicPr>
          <p:nvPr/>
        </p:nvPicPr>
        <p:blipFill rotWithShape="1">
          <a:blip r:embed="rId2"/>
          <a:srcRect t="20545"/>
          <a:stretch/>
        </p:blipFill>
        <p:spPr>
          <a:xfrm>
            <a:off x="1109764" y="2028111"/>
            <a:ext cx="3526244" cy="2801777"/>
          </a:xfrm>
          <a:prstGeom prst="rect">
            <a:avLst/>
          </a:prstGeom>
        </p:spPr>
      </p:pic>
    </p:spTree>
    <p:extLst>
      <p:ext uri="{BB962C8B-B14F-4D97-AF65-F5344CB8AC3E}">
        <p14:creationId xmlns:p14="http://schemas.microsoft.com/office/powerpoint/2010/main" val="7058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CC48E-D444-46AF-A138-0B19FA9B68D9}"/>
              </a:ext>
            </a:extLst>
          </p:cNvPr>
          <p:cNvSpPr txBox="1"/>
          <p:nvPr/>
        </p:nvSpPr>
        <p:spPr>
          <a:xfrm>
            <a:off x="125104" y="264317"/>
            <a:ext cx="11941791" cy="4985980"/>
          </a:xfrm>
          <a:prstGeom prst="rect">
            <a:avLst/>
          </a:prstGeom>
          <a:noFill/>
        </p:spPr>
        <p:txBody>
          <a:bodyPr wrap="square">
            <a:spAutoFit/>
          </a:bodyPr>
          <a:lstStyle/>
          <a:p>
            <a:r>
              <a:rPr lang="en-US" sz="2400" b="1" i="0" u="none" strike="noStrike" baseline="0" dirty="0">
                <a:solidFill>
                  <a:srgbClr val="000000"/>
                </a:solidFill>
                <a:latin typeface="Calibri" panose="020F0502020204030204" pitchFamily="34" charset="0"/>
              </a:rPr>
              <a:t>Systemic review: </a:t>
            </a:r>
            <a:endParaRPr lang="en-US" sz="2400" b="0" i="0" u="none" strike="noStrike" baseline="0" dirty="0">
              <a:solidFill>
                <a:srgbClr val="000000"/>
              </a:solidFill>
              <a:latin typeface="Calibri" panose="020F0502020204030204" pitchFamily="34" charset="0"/>
            </a:endParaRPr>
          </a:p>
          <a:p>
            <a:r>
              <a:rPr lang="en-US" sz="2400" b="1" i="0" u="none" strike="noStrike" baseline="0" dirty="0">
                <a:solidFill>
                  <a:srgbClr val="000000"/>
                </a:solidFill>
                <a:latin typeface="Calibri" panose="020F0502020204030204" pitchFamily="34" charset="0"/>
              </a:rPr>
              <a:t>Respiratory system </a:t>
            </a:r>
            <a:r>
              <a:rPr lang="en-US" sz="2400" b="0" i="0" u="none" strike="noStrike" baseline="0" dirty="0">
                <a:solidFill>
                  <a:srgbClr val="000000"/>
                </a:solidFill>
                <a:latin typeface="Calibri" panose="020F0502020204030204" pitchFamily="34" charset="0"/>
              </a:rPr>
              <a:t>(URTI): IgA GN , </a:t>
            </a:r>
            <a:r>
              <a:rPr lang="en-US" sz="2400" b="0" i="0" u="none" strike="noStrike" baseline="0" dirty="0" err="1">
                <a:solidFill>
                  <a:srgbClr val="000000"/>
                </a:solidFill>
                <a:latin typeface="Calibri" panose="020F0502020204030204" pitchFamily="34" charset="0"/>
              </a:rPr>
              <a:t>post.GABS</a:t>
            </a:r>
            <a:r>
              <a:rPr lang="en-US" sz="2400" b="0" i="0" u="none" strike="noStrike" baseline="0" dirty="0">
                <a:solidFill>
                  <a:srgbClr val="000000"/>
                </a:solidFill>
                <a:latin typeface="Calibri" panose="020F0502020204030204" pitchFamily="34" charset="0"/>
              </a:rPr>
              <a:t> </a:t>
            </a:r>
          </a:p>
          <a:p>
            <a:r>
              <a:rPr lang="en-US" sz="2400" b="1" i="0" u="none" strike="noStrike" baseline="0" dirty="0">
                <a:solidFill>
                  <a:srgbClr val="000000"/>
                </a:solidFill>
                <a:latin typeface="Calibri" panose="020F0502020204030204" pitchFamily="34" charset="0"/>
              </a:rPr>
              <a:t>CVS</a:t>
            </a:r>
            <a:r>
              <a:rPr lang="en-US" sz="2400" b="0" i="0" u="none" strike="noStrike" baseline="0" dirty="0">
                <a:solidFill>
                  <a:srgbClr val="000000"/>
                </a:solidFill>
                <a:latin typeface="Calibri" panose="020F0502020204030204" pitchFamily="34" charset="0"/>
              </a:rPr>
              <a:t>: Exercise intolerance, fatigue (acute secondary to HTN),infective endocarditis</a:t>
            </a:r>
          </a:p>
          <a:p>
            <a:r>
              <a:rPr lang="en-US" sz="2400" b="1" i="0" u="none" strike="noStrike" baseline="0" dirty="0">
                <a:solidFill>
                  <a:srgbClr val="000000"/>
                </a:solidFill>
                <a:latin typeface="Calibri" panose="020F0502020204030204" pitchFamily="34" charset="0"/>
              </a:rPr>
              <a:t>GIT</a:t>
            </a:r>
            <a:r>
              <a:rPr lang="en-US" sz="2400" b="0" i="0" u="none" strike="noStrike" baseline="0" dirty="0">
                <a:solidFill>
                  <a:srgbClr val="000000"/>
                </a:solidFill>
                <a:latin typeface="Calibri" panose="020F0502020204030204" pitchFamily="34" charset="0"/>
              </a:rPr>
              <a:t>: bloody diarrhea HUS ,abdominal mass. </a:t>
            </a:r>
          </a:p>
          <a:p>
            <a:r>
              <a:rPr lang="en-US" sz="2400" b="1" i="0" u="none" strike="noStrike" baseline="0" dirty="0">
                <a:solidFill>
                  <a:srgbClr val="000000"/>
                </a:solidFill>
                <a:latin typeface="Calibri" panose="020F0502020204030204" pitchFamily="34" charset="0"/>
              </a:rPr>
              <a:t>CNS</a:t>
            </a:r>
            <a:r>
              <a:rPr lang="en-US" sz="2400" b="0" i="0" u="none" strike="noStrike" baseline="0" dirty="0">
                <a:solidFill>
                  <a:srgbClr val="000000"/>
                </a:solidFill>
                <a:latin typeface="Calibri" panose="020F0502020204030204" pitchFamily="34" charset="0"/>
              </a:rPr>
              <a:t>: headache, loss of </a:t>
            </a:r>
            <a:r>
              <a:rPr lang="en-US" sz="2400" b="0" i="0" u="none" strike="noStrike" baseline="0" dirty="0" err="1">
                <a:solidFill>
                  <a:srgbClr val="000000"/>
                </a:solidFill>
                <a:latin typeface="Calibri" panose="020F0502020204030204" pitchFamily="34" charset="0"/>
              </a:rPr>
              <a:t>consiousness</a:t>
            </a:r>
            <a:r>
              <a:rPr lang="en-US" sz="2400" b="0" i="0" u="none" strike="noStrike" baseline="0" dirty="0">
                <a:solidFill>
                  <a:srgbClr val="000000"/>
                </a:solidFill>
                <a:latin typeface="Calibri" panose="020F0502020204030204" pitchFamily="34" charset="0"/>
              </a:rPr>
              <a:t>, convulsion </a:t>
            </a:r>
            <a:r>
              <a:rPr lang="en-US" sz="2400" b="0" i="0" u="none" strike="noStrike" baseline="0" dirty="0" err="1">
                <a:solidFill>
                  <a:srgbClr val="000000"/>
                </a:solidFill>
                <a:latin typeface="Calibri" panose="020F0502020204030204" pitchFamily="34" charset="0"/>
              </a:rPr>
              <a:t>e.g</a:t>
            </a:r>
            <a:r>
              <a:rPr lang="en-US" sz="2400" b="0" i="0" u="none" strike="noStrike" baseline="0" dirty="0">
                <a:solidFill>
                  <a:srgbClr val="000000"/>
                </a:solidFill>
                <a:latin typeface="Calibri" panose="020F0502020204030204" pitchFamily="34" charset="0"/>
              </a:rPr>
              <a:t> hypertensive encephalopathy </a:t>
            </a:r>
          </a:p>
          <a:p>
            <a:r>
              <a:rPr lang="en-US" sz="2400" b="1" dirty="0" err="1">
                <a:solidFill>
                  <a:srgbClr val="000000"/>
                </a:solidFill>
                <a:latin typeface="Calibri" panose="020F0502020204030204" pitchFamily="34" charset="0"/>
              </a:rPr>
              <a:t>Muscoskeletal</a:t>
            </a:r>
            <a:r>
              <a:rPr lang="en-US" sz="2400" b="0" i="0" u="none" strike="noStrike" baseline="0" dirty="0">
                <a:solidFill>
                  <a:srgbClr val="000000"/>
                </a:solidFill>
                <a:latin typeface="Calibri" panose="020F0502020204030204" pitchFamily="34" charset="0"/>
              </a:rPr>
              <a:t>: Arthritis </a:t>
            </a:r>
            <a:r>
              <a:rPr lang="en-US" sz="2400" b="0" i="0" u="none" strike="noStrike" baseline="0" dirty="0" err="1">
                <a:solidFill>
                  <a:srgbClr val="000000"/>
                </a:solidFill>
                <a:latin typeface="Calibri" panose="020F0502020204030204" pitchFamily="34" charset="0"/>
              </a:rPr>
              <a:t>e.g</a:t>
            </a:r>
            <a:r>
              <a:rPr lang="en-US" sz="2400" b="0" i="0" u="none" strike="noStrike" baseline="0" dirty="0">
                <a:solidFill>
                  <a:srgbClr val="000000"/>
                </a:solidFill>
                <a:latin typeface="Calibri" panose="020F0502020204030204" pitchFamily="34" charset="0"/>
              </a:rPr>
              <a:t> SLE. </a:t>
            </a:r>
          </a:p>
          <a:p>
            <a:r>
              <a:rPr lang="en-US" sz="2400" b="1" i="0" u="none" strike="noStrike" baseline="0" dirty="0">
                <a:solidFill>
                  <a:srgbClr val="000000"/>
                </a:solidFill>
                <a:latin typeface="Calibri" panose="020F0502020204030204" pitchFamily="34" charset="0"/>
              </a:rPr>
              <a:t>Skin</a:t>
            </a:r>
            <a:r>
              <a:rPr lang="en-US" sz="2400" b="0" i="0" u="none" strike="noStrike" baseline="0" dirty="0">
                <a:solidFill>
                  <a:srgbClr val="000000"/>
                </a:solidFill>
                <a:latin typeface="Calibri" panose="020F0502020204030204" pitchFamily="34" charset="0"/>
              </a:rPr>
              <a:t>: (rash/ HSP ) (photosensitivity / SLE), (petechial / bleeding tendency) </a:t>
            </a:r>
          </a:p>
          <a:p>
            <a:r>
              <a:rPr lang="en-US" sz="2400" b="0" i="0" u="none" strike="noStrike" baseline="0" dirty="0">
                <a:solidFill>
                  <a:srgbClr val="000000"/>
                </a:solidFill>
                <a:latin typeface="Calibri" panose="020F0502020204030204" pitchFamily="34" charset="0"/>
              </a:rPr>
              <a:t>(skin infection /post </a:t>
            </a:r>
            <a:r>
              <a:rPr lang="en-US" sz="2400" b="0" i="0" u="none" strike="noStrike" baseline="0" dirty="0" err="1">
                <a:solidFill>
                  <a:srgbClr val="000000"/>
                </a:solidFill>
                <a:latin typeface="Calibri" panose="020F0502020204030204" pitchFamily="34" charset="0"/>
              </a:rPr>
              <a:t>strept</a:t>
            </a:r>
            <a:r>
              <a:rPr lang="en-US" sz="2400" b="0" i="0" u="none" strike="noStrike" baseline="0" dirty="0">
                <a:solidFill>
                  <a:srgbClr val="000000"/>
                </a:solidFill>
                <a:latin typeface="Calibri" panose="020F0502020204030204" pitchFamily="34" charset="0"/>
              </a:rPr>
              <a:t>) (Jane way &amp; Osler nodules /infective endocarditis) </a:t>
            </a:r>
          </a:p>
          <a:p>
            <a:r>
              <a:rPr lang="en-US" sz="2400" b="1" i="0" u="none" strike="noStrike" baseline="0" dirty="0">
                <a:solidFill>
                  <a:srgbClr val="000000"/>
                </a:solidFill>
                <a:latin typeface="Calibri" panose="020F0502020204030204" pitchFamily="34" charset="0"/>
              </a:rPr>
              <a:t>Eyes &amp; Ear</a:t>
            </a:r>
            <a:r>
              <a:rPr lang="en-US" sz="2400" b="0" i="0" u="none" strike="noStrike" baseline="0" dirty="0">
                <a:solidFill>
                  <a:srgbClr val="000000"/>
                </a:solidFill>
                <a:latin typeface="Calibri" panose="020F0502020204030204" pitchFamily="34" charset="0"/>
              </a:rPr>
              <a:t>: deafness, cataract &amp; keratoconus </a:t>
            </a:r>
            <a:r>
              <a:rPr lang="en-US" sz="2400" b="0" i="0" u="none" strike="noStrike" baseline="0" dirty="0" err="1">
                <a:solidFill>
                  <a:srgbClr val="000000"/>
                </a:solidFill>
                <a:latin typeface="Calibri" panose="020F0502020204030204" pitchFamily="34" charset="0"/>
              </a:rPr>
              <a:t>e.g</a:t>
            </a:r>
            <a:r>
              <a:rPr lang="en-US" sz="2400" b="0" i="0" u="none" strike="noStrike" baseline="0" dirty="0">
                <a:solidFill>
                  <a:srgbClr val="000000"/>
                </a:solidFill>
                <a:latin typeface="Calibri" panose="020F0502020204030204" pitchFamily="34" charset="0"/>
              </a:rPr>
              <a:t> Alport syndrome </a:t>
            </a:r>
          </a:p>
          <a:p>
            <a:r>
              <a:rPr lang="en-US" sz="2400" b="1" dirty="0">
                <a:solidFill>
                  <a:srgbClr val="000000"/>
                </a:solidFill>
                <a:latin typeface="Calibri" panose="020F0502020204030204" pitchFamily="34" charset="0"/>
              </a:rPr>
              <a:t>Hematology:</a:t>
            </a:r>
            <a:r>
              <a:rPr lang="en-US" sz="2400" b="0" i="0" u="none" strike="noStrike" baseline="0" dirty="0">
                <a:solidFill>
                  <a:srgbClr val="000000"/>
                </a:solidFill>
                <a:latin typeface="Calibri" panose="020F0502020204030204" pitchFamily="34" charset="0"/>
              </a:rPr>
              <a:t> bleeding tendency ,sickle cell anemia. </a:t>
            </a:r>
            <a:r>
              <a:rPr lang="en-US" sz="2400" b="0" i="0" u="none" strike="noStrike" baseline="0" dirty="0" err="1">
                <a:solidFill>
                  <a:srgbClr val="000000"/>
                </a:solidFill>
                <a:latin typeface="Calibri" panose="020F0502020204030204" pitchFamily="34" charset="0"/>
              </a:rPr>
              <a:t>hb</a:t>
            </a:r>
            <a:r>
              <a:rPr lang="en-US" sz="2400" b="0" i="0" u="none" strike="noStrike" baseline="0" dirty="0">
                <a:solidFill>
                  <a:srgbClr val="000000"/>
                </a:solidFill>
                <a:latin typeface="Calibri" panose="020F0502020204030204" pitchFamily="34" charset="0"/>
              </a:rPr>
              <a:t> urea: intravascular hemolysis </a:t>
            </a:r>
            <a:r>
              <a:rPr lang="en-US" sz="2400" b="0" i="0" u="none" strike="noStrike" baseline="0" dirty="0" err="1">
                <a:solidFill>
                  <a:srgbClr val="000000"/>
                </a:solidFill>
                <a:latin typeface="Calibri" panose="020F0502020204030204" pitchFamily="34" charset="0"/>
              </a:rPr>
              <a:t>e.g</a:t>
            </a:r>
            <a:r>
              <a:rPr lang="en-US" sz="2400" b="0" i="0" u="none" strike="noStrike" baseline="0" dirty="0">
                <a:solidFill>
                  <a:srgbClr val="000000"/>
                </a:solidFill>
                <a:latin typeface="Calibri" panose="020F0502020204030204" pitchFamily="34" charset="0"/>
              </a:rPr>
              <a:t> G6PD &amp; PNH.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	</a:t>
            </a:r>
          </a:p>
        </p:txBody>
      </p:sp>
      <p:pic>
        <p:nvPicPr>
          <p:cNvPr id="1026" name="Picture 2" descr="Doctor Taking Blood Test at Male Patient in Medical Office, Medical  Treatment and Healthcare Concept Vector Illustration Stock Vector -  Illustration of character, diagnose: 122510164">
            <a:extLst>
              <a:ext uri="{FF2B5EF4-FFF2-40B4-BE49-F238E27FC236}">
                <a16:creationId xmlns:a16="http://schemas.microsoft.com/office/drawing/2014/main" id="{DEDB022C-8B66-4040-98EB-3E6D0596E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008" y="4543865"/>
            <a:ext cx="6578992" cy="231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6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74CDB-C483-4920-AB70-8A829DE4460C}"/>
              </a:ext>
            </a:extLst>
          </p:cNvPr>
          <p:cNvSpPr txBox="1"/>
          <p:nvPr/>
        </p:nvSpPr>
        <p:spPr>
          <a:xfrm>
            <a:off x="259307" y="1447253"/>
            <a:ext cx="11559653" cy="4401205"/>
          </a:xfrm>
          <a:prstGeom prst="rect">
            <a:avLst/>
          </a:prstGeom>
          <a:noFill/>
        </p:spPr>
        <p:txBody>
          <a:bodyPr wrap="square">
            <a:spAutoFit/>
          </a:bodyPr>
          <a:lstStyle/>
          <a:p>
            <a:r>
              <a:rPr lang="en-US" sz="4000" b="1" i="0" u="none" strike="noStrike" baseline="0" dirty="0">
                <a:solidFill>
                  <a:srgbClr val="000000"/>
                </a:solidFill>
                <a:latin typeface="Times New Roman" panose="02020603050405020304" pitchFamily="18" charset="0"/>
                <a:cs typeface="Times New Roman" panose="02020603050405020304" pitchFamily="18" charset="0"/>
              </a:rPr>
              <a:t>Past history </a:t>
            </a:r>
            <a:endParaRPr lang="en-US" sz="40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4000" b="1" i="0" u="none" strike="noStrike" baseline="0" dirty="0">
                <a:solidFill>
                  <a:srgbClr val="000000"/>
                </a:solidFill>
                <a:latin typeface="Times New Roman" panose="02020603050405020304" pitchFamily="18" charset="0"/>
                <a:cs typeface="Times New Roman" panose="02020603050405020304" pitchFamily="18" charset="0"/>
              </a:rPr>
              <a:t>Medical history :</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kidney diseases, recurrent URTI, trauma &amp; exercise </a:t>
            </a:r>
          </a:p>
          <a:p>
            <a:r>
              <a:rPr lang="en-US" sz="4000" b="1" i="0" u="none" strike="noStrike" baseline="0" dirty="0">
                <a:solidFill>
                  <a:srgbClr val="000000"/>
                </a:solidFill>
                <a:latin typeface="Times New Roman" panose="02020603050405020304" pitchFamily="18" charset="0"/>
                <a:cs typeface="Times New Roman" panose="02020603050405020304" pitchFamily="18" charset="0"/>
              </a:rPr>
              <a:t>Drug hx &amp; food intake.</a:t>
            </a:r>
          </a:p>
          <a:p>
            <a:r>
              <a:rPr lang="en-US" sz="4000" b="1" i="0" u="none" strike="noStrike" baseline="0" dirty="0">
                <a:solidFill>
                  <a:srgbClr val="000000"/>
                </a:solidFill>
                <a:latin typeface="Times New Roman" panose="02020603050405020304" pitchFamily="18" charset="0"/>
                <a:cs typeface="Times New Roman" panose="02020603050405020304" pitchFamily="18" charset="0"/>
              </a:rPr>
              <a:t>Developmental history </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(deafness /</a:t>
            </a:r>
            <a:r>
              <a:rPr lang="en-US" sz="4000" b="0" i="0" u="none" strike="noStrike" baseline="0" dirty="0" err="1">
                <a:solidFill>
                  <a:srgbClr val="000000"/>
                </a:solidFill>
                <a:latin typeface="Times New Roman" panose="02020603050405020304" pitchFamily="18" charset="0"/>
                <a:cs typeface="Times New Roman" panose="02020603050405020304" pitchFamily="18" charset="0"/>
              </a:rPr>
              <a:t>alport</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 syndrome.) </a:t>
            </a:r>
            <a:r>
              <a:rPr lang="en-US" sz="4000" b="1" i="0" u="none" strike="noStrike" baseline="0" dirty="0">
                <a:solidFill>
                  <a:srgbClr val="000000"/>
                </a:solidFill>
                <a:latin typeface="Times New Roman" panose="02020603050405020304" pitchFamily="18" charset="0"/>
                <a:cs typeface="Times New Roman" panose="02020603050405020304" pitchFamily="18" charset="0"/>
              </a:rPr>
              <a:t>Family History </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a:t>
            </a:r>
            <a:r>
              <a:rPr lang="en-US" sz="4000" b="0" i="0" u="none" strike="noStrike" baseline="0" dirty="0" err="1">
                <a:solidFill>
                  <a:srgbClr val="000000"/>
                </a:solidFill>
                <a:latin typeface="Times New Roman" panose="02020603050405020304" pitchFamily="18" charset="0"/>
                <a:cs typeface="Times New Roman" panose="02020603050405020304" pitchFamily="18" charset="0"/>
              </a:rPr>
              <a:t>H.urea</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 renal diseases ,tendency to form stones, deafness /</a:t>
            </a:r>
            <a:r>
              <a:rPr lang="en-US" sz="4000" b="0" i="0" u="none" strike="noStrike" baseline="0" dirty="0" err="1">
                <a:solidFill>
                  <a:srgbClr val="000000"/>
                </a:solidFill>
                <a:latin typeface="Times New Roman" panose="02020603050405020304" pitchFamily="18" charset="0"/>
                <a:cs typeface="Times New Roman" panose="02020603050405020304" pitchFamily="18" charset="0"/>
              </a:rPr>
              <a:t>alport</a:t>
            </a:r>
            <a:r>
              <a:rPr lang="en-US" sz="4000" b="0" i="0" u="none" strike="noStrike" baseline="0" dirty="0">
                <a:solidFill>
                  <a:srgbClr val="000000"/>
                </a:solidFill>
                <a:latin typeface="Times New Roman" panose="02020603050405020304" pitchFamily="18" charset="0"/>
                <a:cs typeface="Times New Roman" panose="02020603050405020304" pitchFamily="18" charset="0"/>
              </a:rPr>
              <a:t> syndrome.)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85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4ADA-8419-43F6-8DD6-0F2F71C24886}"/>
              </a:ext>
            </a:extLst>
          </p:cNvPr>
          <p:cNvSpPr>
            <a:spLocks noGrp="1"/>
          </p:cNvSpPr>
          <p:nvPr>
            <p:ph type="title"/>
          </p:nvPr>
        </p:nvSpPr>
        <p:spPr>
          <a:xfrm>
            <a:off x="220394" y="3854301"/>
            <a:ext cx="4527043" cy="1638721"/>
          </a:xfrm>
        </p:spPr>
        <p:txBody>
          <a:bodyPr vert="horz" lIns="91440" tIns="45720" rIns="91440" bIns="45720" rtlCol="0" anchor="b">
            <a:normAutofit/>
          </a:bodyPr>
          <a:lstStyle/>
          <a:p>
            <a:r>
              <a:rPr lang="en-US" b="1" i="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EXAMINATION</a:t>
            </a:r>
            <a:endParaRPr lang="en-US" kern="1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DB67C4C-FD8D-4C91-B899-BBDCCAC20F32}"/>
              </a:ext>
            </a:extLst>
          </p:cNvPr>
          <p:cNvPicPr>
            <a:picLocks noChangeAspect="1"/>
          </p:cNvPicPr>
          <p:nvPr/>
        </p:nvPicPr>
        <p:blipFill>
          <a:blip r:embed="rId2"/>
          <a:stretch>
            <a:fillRect/>
          </a:stretch>
        </p:blipFill>
        <p:spPr>
          <a:xfrm>
            <a:off x="220394" y="879685"/>
            <a:ext cx="3714259" cy="2762980"/>
          </a:xfrm>
          <a:prstGeom prst="rect">
            <a:avLst/>
          </a:prstGeom>
        </p:spPr>
      </p:pic>
      <p:sp>
        <p:nvSpPr>
          <p:cNvPr id="6" name="TextBox 5">
            <a:extLst>
              <a:ext uri="{FF2B5EF4-FFF2-40B4-BE49-F238E27FC236}">
                <a16:creationId xmlns:a16="http://schemas.microsoft.com/office/drawing/2014/main" id="{2E108D0E-69EF-44F4-A3FB-C1A55304DB92}"/>
              </a:ext>
            </a:extLst>
          </p:cNvPr>
          <p:cNvSpPr txBox="1"/>
          <p:nvPr/>
        </p:nvSpPr>
        <p:spPr>
          <a:xfrm>
            <a:off x="3934653" y="98478"/>
            <a:ext cx="8257347" cy="6759520"/>
          </a:xfrm>
          <a:prstGeom prst="rect">
            <a:avLst/>
          </a:prstGeom>
        </p:spPr>
        <p:txBody>
          <a:bodyPr vert="horz" lIns="91440" tIns="45720" rIns="91440" bIns="45720" rtlCol="0" anchor="t">
            <a:normAutofit/>
          </a:bodyPr>
          <a:lstStyle/>
          <a:p>
            <a:pPr>
              <a:lnSpc>
                <a:spcPct val="110000"/>
              </a:lnSpc>
              <a:spcAft>
                <a:spcPts val="600"/>
              </a:spcAft>
              <a:buSzPct val="87000"/>
            </a:pPr>
            <a:endParaRPr lang="en-US" b="0" i="0" u="none" strike="noStrike" baseline="0" dirty="0">
              <a:latin typeface="Times New Roman" panose="02020603050405020304" pitchFamily="18" charset="0"/>
              <a:cs typeface="Times New Roman" panose="02020603050405020304" pitchFamily="18" charset="0"/>
            </a:endParaRPr>
          </a:p>
          <a:p>
            <a:pPr>
              <a:lnSpc>
                <a:spcPct val="110000"/>
              </a:lnSpc>
              <a:spcAft>
                <a:spcPts val="600"/>
              </a:spcAft>
              <a:buSzPct val="87000"/>
            </a:pPr>
            <a:endParaRPr lang="en-US" b="0" i="0" u="none" strike="noStrike" baseline="0" dirty="0">
              <a:latin typeface="Times New Roman" panose="02020603050405020304" pitchFamily="18" charset="0"/>
              <a:cs typeface="Times New Roman" panose="02020603050405020304" pitchFamily="18" charset="0"/>
            </a:endParaRPr>
          </a:p>
          <a:p>
            <a:pPr>
              <a:lnSpc>
                <a:spcPct val="110000"/>
              </a:lnSpc>
              <a:spcAft>
                <a:spcPts val="600"/>
              </a:spcAft>
              <a:buSzPct val="87000"/>
            </a:pPr>
            <a:endParaRPr lang="en-US" dirty="0">
              <a:latin typeface="Times New Roman" panose="02020603050405020304" pitchFamily="18" charset="0"/>
              <a:cs typeface="Times New Roman" panose="02020603050405020304" pitchFamily="18" charset="0"/>
            </a:endParaRPr>
          </a:p>
          <a:p>
            <a:pPr>
              <a:lnSpc>
                <a:spcPct val="110000"/>
              </a:lnSpc>
              <a:spcAft>
                <a:spcPts val="600"/>
              </a:spcAft>
              <a:buSzPct val="87000"/>
            </a:pPr>
            <a:endParaRPr lang="en-US" b="0" i="0" u="none" strike="noStrike" baseline="0" dirty="0">
              <a:latin typeface="Times New Roman" panose="02020603050405020304" pitchFamily="18" charset="0"/>
              <a:cs typeface="Times New Roman" panose="02020603050405020304" pitchFamily="18" charset="0"/>
            </a:endParaRPr>
          </a:p>
          <a:p>
            <a:pPr>
              <a:lnSpc>
                <a:spcPct val="110000"/>
              </a:lnSpc>
              <a:spcAft>
                <a:spcPts val="600"/>
              </a:spcAft>
              <a:buSzPct val="87000"/>
            </a:pPr>
            <a:endParaRPr lang="en-US" dirty="0">
              <a:latin typeface="Times New Roman" panose="02020603050405020304" pitchFamily="18" charset="0"/>
              <a:cs typeface="Times New Roman" panose="02020603050405020304" pitchFamily="18" charset="0"/>
            </a:endParaRPr>
          </a:p>
          <a:p>
            <a:pPr>
              <a:lnSpc>
                <a:spcPct val="110000"/>
              </a:lnSpc>
              <a:spcAft>
                <a:spcPts val="600"/>
              </a:spcAft>
              <a:buSzPct val="87000"/>
            </a:pPr>
            <a:endParaRPr lang="en-US" b="0" i="0" u="none" strike="noStrike" baseline="0" dirty="0">
              <a:latin typeface="Times New Roman" panose="02020603050405020304" pitchFamily="18" charset="0"/>
              <a:cs typeface="Times New Roman" panose="02020603050405020304" pitchFamily="18" charset="0"/>
            </a:endParaRPr>
          </a:p>
          <a:p>
            <a:pPr>
              <a:lnSpc>
                <a:spcPct val="110000"/>
              </a:lnSpc>
              <a:spcAft>
                <a:spcPts val="600"/>
              </a:spcAft>
              <a:buSzPct val="87000"/>
            </a:pPr>
            <a:r>
              <a:rPr lang="en-US" b="0" i="0" u="none" strike="noStrike" baseline="0" dirty="0">
                <a:latin typeface="Times New Roman" panose="02020603050405020304" pitchFamily="18" charset="0"/>
                <a:cs typeface="Times New Roman" panose="02020603050405020304" pitchFamily="18" charset="0"/>
              </a:rPr>
              <a:t>Physical examination may also suggest possible causes of hematuria. </a:t>
            </a:r>
          </a:p>
          <a:p>
            <a:pPr>
              <a:lnSpc>
                <a:spcPct val="110000"/>
              </a:lnSpc>
              <a:spcAft>
                <a:spcPts val="600"/>
              </a:spcAft>
              <a:buSzPct val="87000"/>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Temperature</a:t>
            </a:r>
            <a:endParaRPr lang="en-US"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0000"/>
              </a:lnSpc>
              <a:spcAft>
                <a:spcPts val="600"/>
              </a:spcAft>
              <a:buSzPct val="87000"/>
            </a:pPr>
            <a:r>
              <a:rPr lang="en-US"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Measuring  blood pressure: </a:t>
            </a:r>
            <a:r>
              <a:rPr lang="en-US" b="0" i="0" u="none" strike="noStrike" baseline="0" dirty="0">
                <a:latin typeface="Times New Roman" panose="02020603050405020304" pitchFamily="18" charset="0"/>
                <a:cs typeface="Times New Roman" panose="02020603050405020304" pitchFamily="18" charset="0"/>
              </a:rPr>
              <a:t>presence of hypertension, edema, or signs of heart failure suggests acute glomerulonephritis. </a:t>
            </a:r>
          </a:p>
          <a:p>
            <a:pPr>
              <a:lnSpc>
                <a:spcPct val="110000"/>
              </a:lnSpc>
              <a:spcAft>
                <a:spcPts val="600"/>
              </a:spcAft>
              <a:buSzPct val="87000"/>
            </a:pPr>
            <a:r>
              <a:rPr lang="en-US"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Abdominal masses may be:</a:t>
            </a:r>
          </a:p>
          <a:p>
            <a:pPr marL="742950" lvl="1" indent="-285750">
              <a:lnSpc>
                <a:spcPct val="110000"/>
              </a:lnSpc>
              <a:spcAft>
                <a:spcPts val="600"/>
              </a:spcAft>
              <a:buSzPct val="87000"/>
              <a:buFont typeface="Wingdings" panose="05000000000000000000" pitchFamily="2" charset="2"/>
              <a:buChar char="Ø"/>
            </a:pPr>
            <a:r>
              <a:rPr lang="en-US" b="0" i="0" u="none" strike="noStrike" baseline="0" dirty="0">
                <a:latin typeface="Times New Roman" panose="02020603050405020304" pitchFamily="18" charset="0"/>
                <a:cs typeface="Times New Roman" panose="02020603050405020304" pitchFamily="18" charset="0"/>
              </a:rPr>
              <a:t>Bladder distention in posterior urethral valves.</a:t>
            </a:r>
          </a:p>
          <a:p>
            <a:pPr marL="742950" lvl="1" indent="-285750">
              <a:lnSpc>
                <a:spcPct val="110000"/>
              </a:lnSpc>
              <a:spcAft>
                <a:spcPts val="600"/>
              </a:spcAft>
              <a:buSzPct val="87000"/>
              <a:buFont typeface="Wingdings" panose="05000000000000000000" pitchFamily="2" charset="2"/>
              <a:buChar char="Ø"/>
            </a:pPr>
            <a:r>
              <a:rPr lang="en-US" b="0" i="0" u="none" strike="noStrike" baseline="0" dirty="0">
                <a:latin typeface="Times New Roman" panose="02020603050405020304" pitchFamily="18" charset="0"/>
                <a:cs typeface="Times New Roman" panose="02020603050405020304" pitchFamily="18" charset="0"/>
              </a:rPr>
              <a:t>Hydronephrosis in ureteropelvic junction obstruction.</a:t>
            </a:r>
          </a:p>
          <a:p>
            <a:pPr marL="742950" lvl="1" indent="-285750">
              <a:lnSpc>
                <a:spcPct val="110000"/>
              </a:lnSpc>
              <a:spcAft>
                <a:spcPts val="600"/>
              </a:spcAft>
              <a:buSzPct val="87000"/>
              <a:buFont typeface="Wingdings" panose="05000000000000000000" pitchFamily="2" charset="2"/>
              <a:buChar char="Ø"/>
            </a:pPr>
            <a:r>
              <a:rPr lang="en-US" b="0" i="0" u="none" strike="noStrike" baseline="0" dirty="0">
                <a:latin typeface="Times New Roman" panose="02020603050405020304" pitchFamily="18" charset="0"/>
                <a:cs typeface="Times New Roman" panose="02020603050405020304" pitchFamily="18" charset="0"/>
              </a:rPr>
              <a:t>Polycystic kidney disease, or </a:t>
            </a:r>
            <a:r>
              <a:rPr lang="en-US" b="0" i="0" u="none" strike="noStrike" baseline="0" dirty="0" err="1">
                <a:latin typeface="Times New Roman" panose="02020603050405020304" pitchFamily="18" charset="0"/>
                <a:cs typeface="Times New Roman" panose="02020603050405020304" pitchFamily="18" charset="0"/>
              </a:rPr>
              <a:t>wilms</a:t>
            </a:r>
            <a:r>
              <a:rPr lang="en-US" b="0" i="0" u="none" strike="noStrike" baseline="0" dirty="0">
                <a:latin typeface="Times New Roman" panose="02020603050405020304" pitchFamily="18" charset="0"/>
                <a:cs typeface="Times New Roman" panose="02020603050405020304" pitchFamily="18" charset="0"/>
              </a:rPr>
              <a:t> tumor.</a:t>
            </a:r>
          </a:p>
          <a:p>
            <a:pPr>
              <a:lnSpc>
                <a:spcPct val="110000"/>
              </a:lnSpc>
              <a:spcAft>
                <a:spcPts val="600"/>
              </a:spcAft>
              <a:buSzPct val="87000"/>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flank mass :</a:t>
            </a:r>
            <a:r>
              <a:rPr lang="en-US" b="0" i="0" u="none" strike="noStrike" baseline="0" dirty="0">
                <a:latin typeface="Times New Roman" panose="02020603050405020304" pitchFamily="18" charset="0"/>
                <a:cs typeface="Times New Roman" panose="02020603050405020304" pitchFamily="18" charset="0"/>
              </a:rPr>
              <a:t>hydronephrosis, renal cystic diseases, renal vein thrombosis, or tumor</a:t>
            </a:r>
          </a:p>
          <a:p>
            <a:pPr marL="742950" lvl="1" indent="-285750">
              <a:lnSpc>
                <a:spcPct val="110000"/>
              </a:lnSpc>
              <a:spcAft>
                <a:spcPts val="600"/>
              </a:spcAft>
              <a:buSzPct val="870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nSpc>
                <a:spcPct val="110000"/>
              </a:lnSpc>
              <a:spcAft>
                <a:spcPts val="600"/>
              </a:spcAft>
              <a:buSzPct val="87000"/>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Several malformation syndromes are associated with renal disease.</a:t>
            </a:r>
            <a:endParaRPr lang="en-US" dirty="0">
              <a:latin typeface="Times New Roman" panose="02020603050405020304" pitchFamily="18" charset="0"/>
              <a:cs typeface="Times New Roman" panose="02020603050405020304" pitchFamily="18" charset="0"/>
            </a:endParaRPr>
          </a:p>
          <a:p>
            <a:pPr lvl="1">
              <a:lnSpc>
                <a:spcPct val="110000"/>
              </a:lnSpc>
              <a:spcAft>
                <a:spcPts val="600"/>
              </a:spcAft>
              <a:buSzPct val="87000"/>
            </a:pPr>
            <a:endParaRPr lang="en-US" sz="1100" dirty="0"/>
          </a:p>
        </p:txBody>
      </p:sp>
    </p:spTree>
    <p:extLst>
      <p:ext uri="{BB962C8B-B14F-4D97-AF65-F5344CB8AC3E}">
        <p14:creationId xmlns:p14="http://schemas.microsoft.com/office/powerpoint/2010/main" val="137225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13E38-CE73-4D15-A369-4EFF0C9A0156}"/>
              </a:ext>
            </a:extLst>
          </p:cNvPr>
          <p:cNvSpPr txBox="1"/>
          <p:nvPr/>
        </p:nvSpPr>
        <p:spPr>
          <a:xfrm>
            <a:off x="1" y="1166842"/>
            <a:ext cx="7968760" cy="4431983"/>
          </a:xfrm>
          <a:prstGeom prst="rect">
            <a:avLst/>
          </a:prstGeom>
          <a:noFill/>
        </p:spPr>
        <p:txBody>
          <a:bodyPr wrap="square">
            <a:spAutoFit/>
          </a:bodyPr>
          <a:lstStyle/>
          <a:p>
            <a:pPr algn="l"/>
            <a:r>
              <a:rPr lang="en-US" sz="2400" b="0"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Rash and joint complaints : </a:t>
            </a:r>
            <a:r>
              <a:rPr lang="en-US" sz="2400" b="0" i="0" u="none" strike="noStrike" baseline="0" dirty="0">
                <a:latin typeface="Times New Roman" panose="02020603050405020304" pitchFamily="18" charset="0"/>
                <a:cs typeface="Times New Roman" panose="02020603050405020304" pitchFamily="18" charset="0"/>
              </a:rPr>
              <a:t>HSP or SLE nephritis.</a:t>
            </a:r>
          </a:p>
          <a:p>
            <a:pPr algn="l"/>
            <a:endParaRPr lang="en-US" sz="2400" dirty="0">
              <a:latin typeface="Times New Roman" panose="02020603050405020304" pitchFamily="18" charset="0"/>
              <a:cs typeface="Times New Roman" panose="02020603050405020304" pitchFamily="18" charset="0"/>
            </a:endParaRPr>
          </a:p>
          <a:p>
            <a:pPr algn="l"/>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Eye examination:</a:t>
            </a:r>
          </a:p>
          <a:p>
            <a:pPr algn="l"/>
            <a:r>
              <a:rPr lang="en-US" sz="2400" b="0" i="0" u="none" strike="noStrike" baseline="0" dirty="0">
                <a:latin typeface="LiberationSerif"/>
              </a:rPr>
              <a:t>visual changes (diplopia) may be  associated severe hypertension.</a:t>
            </a:r>
          </a:p>
          <a:p>
            <a:pPr algn="l"/>
            <a:r>
              <a:rPr lang="en-US" sz="2400" dirty="0">
                <a:latin typeface="LiberationSerif"/>
              </a:rPr>
              <a:t>Alport syndrome : anterior lenticonus, cataract , </a:t>
            </a:r>
            <a:r>
              <a:rPr lang="en-US" sz="2400" dirty="0" err="1">
                <a:latin typeface="LiberationSerif"/>
              </a:rPr>
              <a:t>funduds</a:t>
            </a:r>
            <a:endParaRPr lang="en-US" sz="2400" dirty="0">
              <a:latin typeface="LiberationSerif"/>
            </a:endParaRPr>
          </a:p>
          <a:p>
            <a:pPr algn="l"/>
            <a:endParaRPr lang="en-US" sz="2400" b="0" i="0" u="none" strike="noStrike" baseline="0" dirty="0">
              <a:latin typeface="LiberationSerif"/>
            </a:endParaRPr>
          </a:p>
          <a:p>
            <a:pPr algn="l"/>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Perineum and urethral meatus:</a:t>
            </a:r>
          </a:p>
          <a:p>
            <a:pPr algn="l"/>
            <a:r>
              <a:rPr lang="en-US" sz="2400" b="0" i="0" u="none" strike="noStrike" baseline="0" dirty="0">
                <a:latin typeface="Times New Roman" panose="02020603050405020304" pitchFamily="18" charset="0"/>
                <a:cs typeface="Times New Roman" panose="02020603050405020304" pitchFamily="18" charset="0"/>
              </a:rPr>
              <a:t>Anatomic abnormalities of the external genitalia.</a:t>
            </a:r>
          </a:p>
          <a:p>
            <a:pPr algn="l"/>
            <a:r>
              <a:rPr lang="en-US" sz="2400" b="0" i="0" u="none" strike="noStrike" baseline="0" dirty="0">
                <a:latin typeface="Times New Roman" panose="02020603050405020304" pitchFamily="18" charset="0"/>
                <a:cs typeface="Times New Roman" panose="02020603050405020304" pitchFamily="18" charset="0"/>
              </a:rPr>
              <a:t>unexplained perineal bruising and hematuria: Child abuse must always be suspected .</a:t>
            </a:r>
            <a:endPar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7D7063-F992-4E11-9719-4BC003D5DC10}"/>
              </a:ext>
            </a:extLst>
          </p:cNvPr>
          <p:cNvPicPr>
            <a:picLocks noChangeAspect="1"/>
          </p:cNvPicPr>
          <p:nvPr/>
        </p:nvPicPr>
        <p:blipFill>
          <a:blip r:embed="rId2"/>
          <a:stretch>
            <a:fillRect/>
          </a:stretch>
        </p:blipFill>
        <p:spPr>
          <a:xfrm>
            <a:off x="7968761" y="3318217"/>
            <a:ext cx="4223237" cy="3429000"/>
          </a:xfrm>
          <a:prstGeom prst="rect">
            <a:avLst/>
          </a:prstGeom>
        </p:spPr>
      </p:pic>
    </p:spTree>
    <p:extLst>
      <p:ext uri="{BB962C8B-B14F-4D97-AF65-F5344CB8AC3E}">
        <p14:creationId xmlns:p14="http://schemas.microsoft.com/office/powerpoint/2010/main" val="413942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2620-614A-4430-9E47-DB46532BBFBA}"/>
              </a:ext>
            </a:extLst>
          </p:cNvPr>
          <p:cNvSpPr>
            <a:spLocks noGrp="1"/>
          </p:cNvSpPr>
          <p:nvPr>
            <p:ph type="title"/>
          </p:nvPr>
        </p:nvSpPr>
        <p:spPr>
          <a:xfrm>
            <a:off x="259307" y="1371600"/>
            <a:ext cx="11018293" cy="730155"/>
          </a:xfrm>
        </p:spPr>
        <p:txBody>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Investigations</a:t>
            </a:r>
            <a:endParaRPr lang="en-US" dirty="0"/>
          </a:p>
        </p:txBody>
      </p:sp>
      <p:pic>
        <p:nvPicPr>
          <p:cNvPr id="4" name="Picture 3">
            <a:extLst>
              <a:ext uri="{FF2B5EF4-FFF2-40B4-BE49-F238E27FC236}">
                <a16:creationId xmlns:a16="http://schemas.microsoft.com/office/drawing/2014/main" id="{8C1B547E-E4BF-42DE-B680-167BC1FD3C98}"/>
              </a:ext>
            </a:extLst>
          </p:cNvPr>
          <p:cNvPicPr>
            <a:picLocks noChangeAspect="1"/>
          </p:cNvPicPr>
          <p:nvPr/>
        </p:nvPicPr>
        <p:blipFill rotWithShape="1">
          <a:blip r:embed="rId2">
            <a:grayscl/>
          </a:blip>
          <a:srcRect l="49038" t="23371" r="17038" b="7056"/>
          <a:stretch/>
        </p:blipFill>
        <p:spPr>
          <a:xfrm>
            <a:off x="3534281" y="1702191"/>
            <a:ext cx="8398412" cy="4803435"/>
          </a:xfrm>
          <a:prstGeom prst="rect">
            <a:avLst/>
          </a:prstGeom>
        </p:spPr>
      </p:pic>
    </p:spTree>
    <p:extLst>
      <p:ext uri="{BB962C8B-B14F-4D97-AF65-F5344CB8AC3E}">
        <p14:creationId xmlns:p14="http://schemas.microsoft.com/office/powerpoint/2010/main" val="27502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864C5-89B2-4FB0-9F1C-304DAFD5C09D}"/>
              </a:ext>
            </a:extLst>
          </p:cNvPr>
          <p:cNvPicPr>
            <a:picLocks noChangeAspect="1"/>
          </p:cNvPicPr>
          <p:nvPr/>
        </p:nvPicPr>
        <p:blipFill rotWithShape="1">
          <a:blip r:embed="rId2"/>
          <a:srcRect l="26077" t="19266" r="31461" b="5825"/>
          <a:stretch/>
        </p:blipFill>
        <p:spPr>
          <a:xfrm>
            <a:off x="928468" y="1322363"/>
            <a:ext cx="10283483" cy="51347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82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rinary System - Beaumont Hospital">
            <a:extLst>
              <a:ext uri="{FF2B5EF4-FFF2-40B4-BE49-F238E27FC236}">
                <a16:creationId xmlns:a16="http://schemas.microsoft.com/office/drawing/2014/main" id="{BBD5981B-0790-4070-9729-2213F7DC2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678" y="2466975"/>
            <a:ext cx="3200276"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1749B9-E4EC-41AD-B9BB-58B02E185358}"/>
              </a:ext>
            </a:extLst>
          </p:cNvPr>
          <p:cNvSpPr>
            <a:spLocks noGrp="1"/>
          </p:cNvSpPr>
          <p:nvPr>
            <p:ph type="title"/>
          </p:nvPr>
        </p:nvSpPr>
        <p:spPr>
          <a:xfrm>
            <a:off x="272955" y="1152532"/>
            <a:ext cx="11004645" cy="648972"/>
          </a:xfrm>
        </p:spPr>
        <p:txBody>
          <a:bodyPr>
            <a:noAutofit/>
          </a:bodyPr>
          <a:lstStyle/>
          <a:p>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INDICATION OF RENAL BIOPSY IN THE EVALUATION OF HEMATURIA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br>
            <a:endParaRPr lang="en-US" sz="2400" dirty="0"/>
          </a:p>
        </p:txBody>
      </p:sp>
      <p:pic>
        <p:nvPicPr>
          <p:cNvPr id="3" name="Picture 2">
            <a:extLst>
              <a:ext uri="{FF2B5EF4-FFF2-40B4-BE49-F238E27FC236}">
                <a16:creationId xmlns:a16="http://schemas.microsoft.com/office/drawing/2014/main" id="{9E691A83-AF42-4BDB-8EDB-145934EC259C}"/>
              </a:ext>
            </a:extLst>
          </p:cNvPr>
          <p:cNvPicPr>
            <a:picLocks noChangeAspect="1"/>
          </p:cNvPicPr>
          <p:nvPr/>
        </p:nvPicPr>
        <p:blipFill>
          <a:blip r:embed="rId3"/>
          <a:stretch>
            <a:fillRect/>
          </a:stretch>
        </p:blipFill>
        <p:spPr>
          <a:xfrm>
            <a:off x="488780" y="2546252"/>
            <a:ext cx="6430636" cy="3865978"/>
          </a:xfrm>
          <a:prstGeom prst="rect">
            <a:avLst/>
          </a:prstGeom>
        </p:spPr>
      </p:pic>
    </p:spTree>
    <p:extLst>
      <p:ext uri="{BB962C8B-B14F-4D97-AF65-F5344CB8AC3E}">
        <p14:creationId xmlns:p14="http://schemas.microsoft.com/office/powerpoint/2010/main" val="222804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55098-3F2B-4826-BA19-E67F2D5955E5}"/>
              </a:ext>
            </a:extLst>
          </p:cNvPr>
          <p:cNvSpPr txBox="1"/>
          <p:nvPr/>
        </p:nvSpPr>
        <p:spPr>
          <a:xfrm>
            <a:off x="286603" y="1777699"/>
            <a:ext cx="10727140" cy="3108543"/>
          </a:xfrm>
          <a:prstGeom prst="rect">
            <a:avLst/>
          </a:prstGeom>
          <a:noFill/>
        </p:spPr>
        <p:txBody>
          <a:bodyPr wrap="square">
            <a:spAutoFit/>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A renal biopsy may be indicated if:</a:t>
            </a:r>
          </a:p>
          <a:p>
            <a:pPr marL="914400" lvl="1" indent="-457200">
              <a:buFont typeface="Wingdings" panose="05000000000000000000" pitchFamily="2" charset="2"/>
              <a:buChar char="§"/>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There is significant persistent proteinuria</a:t>
            </a:r>
          </a:p>
          <a:p>
            <a:pPr marL="914400" lvl="1" indent="-457200">
              <a:buFont typeface="Wingdings" panose="05000000000000000000" pitchFamily="2" charset="2"/>
              <a:buChar char="§"/>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There is recurrent macroscopic </a:t>
            </a:r>
            <a:r>
              <a:rPr lang="en-US" sz="2800" b="0" i="0" u="none" strike="noStrike" baseline="0" dirty="0" err="1">
                <a:solidFill>
                  <a:srgbClr val="000000"/>
                </a:solidFill>
                <a:latin typeface="Times New Roman" panose="02020603050405020304" pitchFamily="18" charset="0"/>
                <a:cs typeface="Times New Roman" panose="02020603050405020304" pitchFamily="18" charset="0"/>
              </a:rPr>
              <a:t>haematuria</a:t>
            </a: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Renal function is abnormal</a:t>
            </a:r>
          </a:p>
          <a:p>
            <a:pPr marL="914400" lvl="1" indent="-457200">
              <a:buFont typeface="Wingdings" panose="05000000000000000000" pitchFamily="2" charset="2"/>
              <a:buChar char="§"/>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The complement levels are persistently abnormal.</a:t>
            </a:r>
          </a:p>
          <a:p>
            <a:pPr marL="914400" lvl="1" indent="-457200">
              <a:buFont typeface="Wingdings" panose="05000000000000000000" pitchFamily="2" charset="2"/>
              <a:buChar char="§"/>
            </a:pPr>
            <a:r>
              <a:rPr lang="en-US" sz="2800" b="0" i="0" u="none" strike="noStrike" baseline="0" dirty="0">
                <a:latin typeface="Times New Roman" panose="02020603050405020304" pitchFamily="18" charset="0"/>
                <a:cs typeface="Times New Roman" panose="02020603050405020304" pitchFamily="18" charset="0"/>
              </a:rPr>
              <a:t>Lupus nephritis</a:t>
            </a:r>
          </a:p>
          <a:p>
            <a:pPr marL="914400" lvl="1" indent="-457200">
              <a:buFont typeface="Wingdings" panose="05000000000000000000" pitchFamily="2" charset="2"/>
              <a:buChar char="§"/>
            </a:pPr>
            <a:r>
              <a:rPr lang="en-US" sz="2800" b="0" i="0" u="none" strike="noStrike" baseline="0" dirty="0">
                <a:latin typeface="Times New Roman" panose="02020603050405020304" pitchFamily="18" charset="0"/>
                <a:cs typeface="Times New Roman" panose="02020603050405020304" pitchFamily="18" charset="0"/>
              </a:rPr>
              <a:t>Unexplained acute renal failure</a:t>
            </a: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32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F23561-1B12-4CF4-A303-81B0B1B749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1CF5AFA-C728-418D-B4B0-CF2F64763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9D942150-2B6B-4027-8CEB-51FC802F5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7B021B42-C7AD-4A0E-B578-EC69166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9706CD1-4F04-4587-8FC9-7485201A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77070398-A36A-4C86-8D61-DC51AF1C2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9EEA27D8-468F-493E-B416-E45CAF7BA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49DD7E91-6F6C-48EB-B527-7789F9581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60618F4C-E37A-4410-8CA1-E3D341D6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A487621E-2D29-4256-9113-D476E7B6B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A6B12E03-42B3-4F64-AA1A-83965FF05C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C7299D74-38CA-4FE9-8C5D-EA0DA11A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A664579-54EE-4B00-ABDE-CC6C32B7A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5F13CCAF-CCDB-4C6F-A5F5-304F5E1ED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7" name="Oval 26">
              <a:extLst>
                <a:ext uri="{FF2B5EF4-FFF2-40B4-BE49-F238E27FC236}">
                  <a16:creationId xmlns:a16="http://schemas.microsoft.com/office/drawing/2014/main" id="{D6F9588B-174D-40E8-987D-A76329EF5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17A11849-8571-49CD-8068-4EEF37C96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BA21100-B2B8-4886-A184-7E9D86BFF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2A074922-EB80-4E66-BFB1-8CA407C8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Freeform 5">
              <a:extLst>
                <a:ext uri="{FF2B5EF4-FFF2-40B4-BE49-F238E27FC236}">
                  <a16:creationId xmlns:a16="http://schemas.microsoft.com/office/drawing/2014/main" id="{B0C0619E-6856-4E70-A71A-29C280E8E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2" name="Freeform 5">
              <a:extLst>
                <a:ext uri="{FF2B5EF4-FFF2-40B4-BE49-F238E27FC236}">
                  <a16:creationId xmlns:a16="http://schemas.microsoft.com/office/drawing/2014/main" id="{D2FD629B-0E42-425D-B92B-7C52D9DE6A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 name="TextBox 3">
            <a:extLst>
              <a:ext uri="{FF2B5EF4-FFF2-40B4-BE49-F238E27FC236}">
                <a16:creationId xmlns:a16="http://schemas.microsoft.com/office/drawing/2014/main" id="{A3098CA1-03CE-4324-859F-09BDC4D4011A}"/>
              </a:ext>
            </a:extLst>
          </p:cNvPr>
          <p:cNvSpPr txBox="1"/>
          <p:nvPr/>
        </p:nvSpPr>
        <p:spPr>
          <a:xfrm>
            <a:off x="454894" y="2120900"/>
            <a:ext cx="4280629" cy="760871"/>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u="sng" strike="noStrike" baseline="0" dirty="0">
                <a:solidFill>
                  <a:schemeClr val="bg1"/>
                </a:solidFill>
                <a:highlight>
                  <a:srgbClr val="000000"/>
                </a:highlight>
              </a:rPr>
              <a:t>UTI</a:t>
            </a:r>
            <a:r>
              <a:rPr lang="en-US" u="none" strike="noStrike" baseline="0" dirty="0">
                <a:solidFill>
                  <a:schemeClr val="bg1"/>
                </a:solidFill>
                <a:highlight>
                  <a:srgbClr val="000000"/>
                </a:highlight>
              </a:rPr>
              <a:t> is the most common cause of hematuria .</a:t>
            </a:r>
            <a:endParaRPr lang="en-US" dirty="0">
              <a:solidFill>
                <a:schemeClr val="bg1"/>
              </a:solidFill>
              <a:highlight>
                <a:srgbClr val="000000"/>
              </a:highlight>
            </a:endParaRPr>
          </a:p>
        </p:txBody>
      </p:sp>
      <p:pic>
        <p:nvPicPr>
          <p:cNvPr id="5" name="Picture 4">
            <a:extLst>
              <a:ext uri="{FF2B5EF4-FFF2-40B4-BE49-F238E27FC236}">
                <a16:creationId xmlns:a16="http://schemas.microsoft.com/office/drawing/2014/main" id="{5DC47DF8-AED3-43C7-B93F-6D281D0212FC}"/>
              </a:ext>
            </a:extLst>
          </p:cNvPr>
          <p:cNvPicPr>
            <a:picLocks noChangeAspect="1"/>
          </p:cNvPicPr>
          <p:nvPr/>
        </p:nvPicPr>
        <p:blipFill>
          <a:blip r:embed="rId3"/>
          <a:stretch>
            <a:fillRect/>
          </a:stretch>
        </p:blipFill>
        <p:spPr>
          <a:xfrm>
            <a:off x="1050878" y="2937301"/>
            <a:ext cx="3542945" cy="3463003"/>
          </a:xfrm>
          <a:prstGeom prst="rect">
            <a:avLst/>
          </a:prstGeom>
        </p:spPr>
      </p:pic>
      <p:pic>
        <p:nvPicPr>
          <p:cNvPr id="3" name="Picture 2" descr="Text, email&#10;&#10;Description automatically generated">
            <a:extLst>
              <a:ext uri="{FF2B5EF4-FFF2-40B4-BE49-F238E27FC236}">
                <a16:creationId xmlns:a16="http://schemas.microsoft.com/office/drawing/2014/main" id="{0BE7C1AC-11D4-49E2-A029-A075EFED346A}"/>
              </a:ext>
            </a:extLst>
          </p:cNvPr>
          <p:cNvPicPr>
            <a:picLocks noChangeAspect="1"/>
          </p:cNvPicPr>
          <p:nvPr/>
        </p:nvPicPr>
        <p:blipFill rotWithShape="1">
          <a:blip r:embed="rId4"/>
          <a:srcRect l="12313" t="17517" r="42674" b="22568"/>
          <a:stretch/>
        </p:blipFill>
        <p:spPr>
          <a:xfrm>
            <a:off x="5284661" y="1339671"/>
            <a:ext cx="6890378" cy="5060633"/>
          </a:xfrm>
          <a:prstGeom prst="rect">
            <a:avLst/>
          </a:prstGeom>
        </p:spPr>
      </p:pic>
      <p:sp>
        <p:nvSpPr>
          <p:cNvPr id="34" name="Rectangle 33">
            <a:extLst>
              <a:ext uri="{FF2B5EF4-FFF2-40B4-BE49-F238E27FC236}">
                <a16:creationId xmlns:a16="http://schemas.microsoft.com/office/drawing/2014/main" id="{5A563CBD-2D3A-4DB7-964B-217BD919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1780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5471-F8A9-4EEA-906C-F4E66C47CD37}"/>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URINARY TRACT INFECTIONS</a:t>
            </a:r>
            <a:endParaRPr lang="en-US" dirty="0"/>
          </a:p>
        </p:txBody>
      </p:sp>
      <p:sp>
        <p:nvSpPr>
          <p:cNvPr id="4" name="TextBox 3">
            <a:extLst>
              <a:ext uri="{FF2B5EF4-FFF2-40B4-BE49-F238E27FC236}">
                <a16:creationId xmlns:a16="http://schemas.microsoft.com/office/drawing/2014/main" id="{28F6BE17-DE0D-4BAB-A3E5-EFB9153621B9}"/>
              </a:ext>
            </a:extLst>
          </p:cNvPr>
          <p:cNvSpPr txBox="1"/>
          <p:nvPr/>
        </p:nvSpPr>
        <p:spPr>
          <a:xfrm>
            <a:off x="232012" y="2477659"/>
            <a:ext cx="11641540" cy="3416320"/>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Most UTIs are bacterial infections of the mucosal surface of the urinary tract.</a:t>
            </a:r>
          </a:p>
          <a:p>
            <a:pPr algn="l"/>
            <a:r>
              <a:rPr lang="en-US" sz="2400" b="0" i="0" u="none" strike="noStrike" baseline="0" dirty="0">
                <a:latin typeface="Times New Roman" panose="02020603050405020304" pitchFamily="18" charset="0"/>
                <a:cs typeface="Times New Roman" panose="02020603050405020304" pitchFamily="18" charset="0"/>
              </a:rPr>
              <a:t>• The infection may occur anywhere from the urethra to the renal parenchyma.</a:t>
            </a:r>
          </a:p>
          <a:p>
            <a:pPr algn="l"/>
            <a:r>
              <a:rPr lang="en-US" sz="2400" b="0" i="0" u="none" strike="noStrike" baseline="0" dirty="0">
                <a:latin typeface="Times New Roman" panose="02020603050405020304" pitchFamily="18" charset="0"/>
                <a:cs typeface="Times New Roman" panose="02020603050405020304" pitchFamily="18" charset="0"/>
              </a:rPr>
              <a:t>•A temperature greater than 38.5 °C may help to differentiate acute pyelonephritis from lower tract UTIs.</a:t>
            </a:r>
          </a:p>
          <a:p>
            <a:pPr algn="l"/>
            <a:r>
              <a:rPr lang="en-US" sz="2400" b="0" i="0" u="none" strike="noStrike" baseline="0" dirty="0">
                <a:latin typeface="Times New Roman" panose="02020603050405020304" pitchFamily="18" charset="0"/>
                <a:cs typeface="Times New Roman" panose="02020603050405020304" pitchFamily="18" charset="0"/>
              </a:rPr>
              <a:t>•The most common organism causing UTI in children is </a:t>
            </a:r>
            <a:r>
              <a:rPr lang="en-US" sz="2400" b="1" i="1" u="sng" strike="noStrike" baseline="0" dirty="0">
                <a:latin typeface="Times New Roman" panose="02020603050405020304" pitchFamily="18" charset="0"/>
                <a:cs typeface="Times New Roman" panose="02020603050405020304" pitchFamily="18" charset="0"/>
              </a:rPr>
              <a:t>Escherichia coli</a:t>
            </a:r>
            <a:r>
              <a:rPr lang="en-US" sz="2400" b="0" i="0" u="none" strike="noStrike" baseline="0" dirty="0">
                <a:latin typeface="Times New Roman" panose="02020603050405020304" pitchFamily="18" charset="0"/>
                <a:cs typeface="Times New Roman" panose="02020603050405020304" pitchFamily="18" charset="0"/>
              </a:rPr>
              <a:t>, accounting for up to 70 % of infections.</a:t>
            </a:r>
          </a:p>
          <a:p>
            <a:pPr algn="l"/>
            <a:r>
              <a:rPr lang="pt-BR" sz="2400" b="0" i="0" u="none" strike="noStrike" baseline="0" dirty="0">
                <a:latin typeface="Times New Roman" panose="02020603050405020304" pitchFamily="18" charset="0"/>
                <a:cs typeface="Times New Roman" panose="02020603050405020304" pitchFamily="18" charset="0"/>
              </a:rPr>
              <a:t>•Other </a:t>
            </a:r>
            <a:r>
              <a:rPr lang="pt-BR" sz="2400" b="0" i="0" u="none" strike="noStrike" baseline="0" dirty="0" err="1">
                <a:latin typeface="Times New Roman" panose="02020603050405020304" pitchFamily="18" charset="0"/>
                <a:cs typeface="Times New Roman" panose="02020603050405020304" pitchFamily="18" charset="0"/>
              </a:rPr>
              <a:t>bacterial</a:t>
            </a:r>
            <a:r>
              <a:rPr lang="pt-BR" sz="2400" b="0" i="0" u="none" strike="noStrike" baseline="0" dirty="0">
                <a:latin typeface="Times New Roman" panose="02020603050405020304" pitchFamily="18" charset="0"/>
                <a:cs typeface="Times New Roman" panose="02020603050405020304" pitchFamily="18" charset="0"/>
              </a:rPr>
              <a:t> </a:t>
            </a:r>
            <a:r>
              <a:rPr lang="pt-BR" sz="2400" b="0" i="0" u="none" strike="noStrike" baseline="0" dirty="0" err="1">
                <a:latin typeface="Times New Roman" panose="02020603050405020304" pitchFamily="18" charset="0"/>
                <a:cs typeface="Times New Roman" panose="02020603050405020304" pitchFamily="18" charset="0"/>
              </a:rPr>
              <a:t>pathogens</a:t>
            </a:r>
            <a:r>
              <a:rPr lang="pt-BR" sz="2400" b="0" i="0" u="none" strike="noStrike" baseline="0" dirty="0">
                <a:latin typeface="Times New Roman" panose="02020603050405020304" pitchFamily="18" charset="0"/>
                <a:cs typeface="Times New Roman" panose="02020603050405020304" pitchFamily="18" charset="0"/>
              </a:rPr>
              <a:t> include </a:t>
            </a:r>
            <a:r>
              <a:rPr lang="pt-BR" sz="2400" b="0" i="1" u="none" strike="noStrike" baseline="0" dirty="0">
                <a:latin typeface="Times New Roman" panose="02020603050405020304" pitchFamily="18" charset="0"/>
                <a:cs typeface="Times New Roman" panose="02020603050405020304" pitchFamily="18" charset="0"/>
              </a:rPr>
              <a:t>Pseudomonas aeruginosa </a:t>
            </a:r>
            <a:r>
              <a:rPr lang="en-US" sz="2400" b="0" i="0" u="none" strike="noStrike" baseline="0" dirty="0">
                <a:latin typeface="Times New Roman" panose="02020603050405020304" pitchFamily="18" charset="0"/>
                <a:cs typeface="Times New Roman" panose="02020603050405020304" pitchFamily="18" charset="0"/>
              </a:rPr>
              <a:t>(</a:t>
            </a:r>
            <a:r>
              <a:rPr lang="en-US" sz="2400" b="0" i="0" u="none" strike="noStrike" baseline="0" dirty="0" err="1">
                <a:latin typeface="Times New Roman" panose="02020603050405020304" pitchFamily="18" charset="0"/>
                <a:cs typeface="Times New Roman" panose="02020603050405020304" pitchFamily="18" charset="0"/>
              </a:rPr>
              <a:t>nonenteric</a:t>
            </a:r>
            <a:r>
              <a:rPr lang="en-US" sz="2400" b="0" i="0" u="none" strike="noStrike" baseline="0" dirty="0">
                <a:latin typeface="Times New Roman" panose="02020603050405020304" pitchFamily="18" charset="0"/>
                <a:cs typeface="Times New Roman" panose="02020603050405020304" pitchFamily="18" charset="0"/>
              </a:rPr>
              <a:t> Gram-negative), </a:t>
            </a:r>
            <a:r>
              <a:rPr lang="en-US" sz="2400" b="0" i="1" u="none" strike="noStrike" baseline="0" dirty="0">
                <a:latin typeface="Times New Roman" panose="02020603050405020304" pitchFamily="18" charset="0"/>
                <a:cs typeface="Times New Roman" panose="02020603050405020304" pitchFamily="18" charset="0"/>
              </a:rPr>
              <a:t>Enterococcus </a:t>
            </a:r>
            <a:r>
              <a:rPr lang="en-US" sz="2400" b="0" i="1" u="none" strike="noStrike" baseline="0" dirty="0" err="1">
                <a:latin typeface="Times New Roman" panose="02020603050405020304" pitchFamily="18" charset="0"/>
                <a:cs typeface="Times New Roman" panose="02020603050405020304" pitchFamily="18" charset="0"/>
              </a:rPr>
              <a:t>faecalis,Klebsiella</a:t>
            </a:r>
            <a:r>
              <a:rPr lang="en-US" sz="2400" b="0" i="1" u="none" strike="noStrike" baseline="0" dirty="0">
                <a:latin typeface="Times New Roman" panose="02020603050405020304" pitchFamily="18" charset="0"/>
                <a:cs typeface="Times New Roman" panose="02020603050405020304" pitchFamily="18" charset="0"/>
              </a:rPr>
              <a:t> pneumoniae, group B Streptococcus </a:t>
            </a:r>
            <a:r>
              <a:rPr lang="en-US" sz="2400" b="0" i="0" u="none" strike="noStrike" baseline="0" dirty="0">
                <a:latin typeface="Times New Roman" panose="02020603050405020304" pitchFamily="18" charset="0"/>
                <a:cs typeface="Times New Roman" panose="02020603050405020304" pitchFamily="18" charset="0"/>
              </a:rPr>
              <a:t>(predominantly in neonates)</a:t>
            </a:r>
          </a:p>
        </p:txBody>
      </p:sp>
    </p:spTree>
    <p:extLst>
      <p:ext uri="{BB962C8B-B14F-4D97-AF65-F5344CB8AC3E}">
        <p14:creationId xmlns:p14="http://schemas.microsoft.com/office/powerpoint/2010/main" val="192225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A341-C921-4B67-8BCB-0BBF48FFAF64}"/>
              </a:ext>
            </a:extLst>
          </p:cNvPr>
          <p:cNvSpPr>
            <a:spLocks noGrp="1"/>
          </p:cNvSpPr>
          <p:nvPr>
            <p:ph type="title"/>
          </p:nvPr>
        </p:nvSpPr>
        <p:spPr>
          <a:xfrm>
            <a:off x="914400" y="1225096"/>
            <a:ext cx="10363200" cy="484496"/>
          </a:xfrm>
        </p:spPr>
        <p:txBody>
          <a:bodyPr>
            <a:normAutofit fontScale="90000"/>
          </a:bodyPr>
          <a:lstStyle/>
          <a:p>
            <a:pPr>
              <a:lnSpc>
                <a:spcPct val="107000"/>
              </a:lnSpc>
              <a:spcAft>
                <a:spcPts val="800"/>
              </a:spcAft>
            </a:pPr>
            <a:r>
              <a:rPr lang="en-GB"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LEARNING OBJECTIVE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476EBDE5-452C-4D02-855A-BDC83A90F19D}"/>
              </a:ext>
            </a:extLst>
          </p:cNvPr>
          <p:cNvSpPr txBox="1"/>
          <p:nvPr/>
        </p:nvSpPr>
        <p:spPr>
          <a:xfrm>
            <a:off x="791569" y="2770582"/>
            <a:ext cx="11000095" cy="2862322"/>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Define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Discuss the methods of detection of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Recognize the general classification of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Discuss the commonest causes of hematuria in pediatrics.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Discuss the key components from the history and physical examination in evaluating a child with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Identify the distinguishing features between glomerular and non-glomerular causes of hematuria based on urine analysis.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Formulate an appropriate management plan to evaluate an infant with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List the indication of renal biopsy in the evaluation of hematuria.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100107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3F0B-AF70-4C2E-A536-EADA583AD32F}"/>
              </a:ext>
            </a:extLst>
          </p:cNvPr>
          <p:cNvSpPr>
            <a:spLocks noGrp="1"/>
          </p:cNvSpPr>
          <p:nvPr>
            <p:ph type="title"/>
          </p:nvPr>
        </p:nvSpPr>
        <p:spPr/>
        <p:txBody>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URINARY TRACT INFECTIONS</a:t>
            </a:r>
          </a:p>
        </p:txBody>
      </p:sp>
      <p:sp>
        <p:nvSpPr>
          <p:cNvPr id="4" name="TextBox 3">
            <a:extLst>
              <a:ext uri="{FF2B5EF4-FFF2-40B4-BE49-F238E27FC236}">
                <a16:creationId xmlns:a16="http://schemas.microsoft.com/office/drawing/2014/main" id="{121F0644-064F-46DD-97FD-758C2E8AB979}"/>
              </a:ext>
            </a:extLst>
          </p:cNvPr>
          <p:cNvSpPr txBox="1"/>
          <p:nvPr/>
        </p:nvSpPr>
        <p:spPr>
          <a:xfrm>
            <a:off x="-17415" y="2329415"/>
            <a:ext cx="6854943" cy="3016210"/>
          </a:xfrm>
          <a:prstGeom prst="rect">
            <a:avLst/>
          </a:prstGeom>
          <a:noFill/>
        </p:spPr>
        <p:txBody>
          <a:bodyPr wrap="square">
            <a:spAutoFit/>
          </a:bodyPr>
          <a:lstStyle/>
          <a:p>
            <a:pPr algn="l"/>
            <a:r>
              <a:rPr lang="en-US" sz="1800" b="0" i="0" u="none" strike="noStrike" baseline="0" dirty="0">
                <a:solidFill>
                  <a:srgbClr val="000000"/>
                </a:solidFill>
                <a:latin typeface="BrandingSans-Roman"/>
              </a:rPr>
              <a:t>UTI</a:t>
            </a:r>
            <a:r>
              <a:rPr lang="en-US" dirty="0">
                <a:solidFill>
                  <a:srgbClr val="000000"/>
                </a:solidFill>
                <a:latin typeface="BrandingSans-Roman"/>
              </a:rPr>
              <a:t> </a:t>
            </a:r>
            <a:r>
              <a:rPr lang="en-US" sz="1800" b="0" i="0" u="none" strike="noStrike" baseline="0" dirty="0">
                <a:solidFill>
                  <a:srgbClr val="000000"/>
                </a:solidFill>
                <a:latin typeface="BrandingSans-Roman"/>
              </a:rPr>
              <a:t>may involve the kidneys (pyelonephritis), when it is usually associated with fever and systemic involvement, or may be due to cystitis, when there may be no fever. UTI in childhood is important because:</a:t>
            </a:r>
          </a:p>
          <a:p>
            <a:pPr algn="l"/>
            <a:r>
              <a:rPr lang="en-US" sz="3200" b="0" i="0" u="none" strike="noStrike" baseline="0" dirty="0">
                <a:solidFill>
                  <a:srgbClr val="404040"/>
                </a:solidFill>
                <a:latin typeface="BrandingBlur-Medium"/>
              </a:rPr>
              <a:t>• </a:t>
            </a:r>
            <a:r>
              <a:rPr lang="en-US" sz="1800" b="0" i="0" u="none" strike="noStrike" baseline="0" dirty="0">
                <a:solidFill>
                  <a:srgbClr val="000000"/>
                </a:solidFill>
                <a:latin typeface="BrandingSans-Roman"/>
              </a:rPr>
              <a:t>Up to half of patients have a structural abnormality of their urinary tract</a:t>
            </a:r>
          </a:p>
          <a:p>
            <a:pPr algn="l"/>
            <a:r>
              <a:rPr lang="en-US" sz="3200" b="0" i="0" u="none" strike="noStrike" baseline="0" dirty="0">
                <a:solidFill>
                  <a:srgbClr val="404040"/>
                </a:solidFill>
                <a:latin typeface="BrandingBlur-Medium"/>
              </a:rPr>
              <a:t>• </a:t>
            </a:r>
            <a:r>
              <a:rPr lang="en-US" sz="1800" b="0" i="0" u="none" strike="noStrike" baseline="0" dirty="0">
                <a:solidFill>
                  <a:srgbClr val="000000"/>
                </a:solidFill>
                <a:latin typeface="BrandingSans-Roman"/>
              </a:rPr>
              <a:t>Pyelonephritis may damage the growing kidney by forming a scar, predisposing to hypertension and to progressive chronic kidney disease if the scarring is bilateral.</a:t>
            </a:r>
          </a:p>
        </p:txBody>
      </p:sp>
      <p:pic>
        <p:nvPicPr>
          <p:cNvPr id="6" name="Picture 5">
            <a:extLst>
              <a:ext uri="{FF2B5EF4-FFF2-40B4-BE49-F238E27FC236}">
                <a16:creationId xmlns:a16="http://schemas.microsoft.com/office/drawing/2014/main" id="{D77EFA5E-4212-473A-BFA5-6D8AF41B6DBF}"/>
              </a:ext>
            </a:extLst>
          </p:cNvPr>
          <p:cNvPicPr>
            <a:picLocks noChangeAspect="1"/>
          </p:cNvPicPr>
          <p:nvPr/>
        </p:nvPicPr>
        <p:blipFill rotWithShape="1">
          <a:blip r:embed="rId2">
            <a:duotone>
              <a:prstClr val="black"/>
              <a:schemeClr val="accent2">
                <a:tint val="45000"/>
                <a:satMod val="400000"/>
              </a:schemeClr>
            </a:duotone>
          </a:blip>
          <a:srcRect l="47539" t="27031" r="18308" b="8903"/>
          <a:stretch/>
        </p:blipFill>
        <p:spPr>
          <a:xfrm>
            <a:off x="7042245" y="2329415"/>
            <a:ext cx="5036024" cy="4391464"/>
          </a:xfrm>
          <a:prstGeom prst="rect">
            <a:avLst/>
          </a:prstGeom>
        </p:spPr>
      </p:pic>
      <p:sp>
        <p:nvSpPr>
          <p:cNvPr id="8" name="TextBox 7">
            <a:extLst>
              <a:ext uri="{FF2B5EF4-FFF2-40B4-BE49-F238E27FC236}">
                <a16:creationId xmlns:a16="http://schemas.microsoft.com/office/drawing/2014/main" id="{70490C99-F1E3-4759-8FBF-D2EC1D436233}"/>
              </a:ext>
            </a:extLst>
          </p:cNvPr>
          <p:cNvSpPr txBox="1"/>
          <p:nvPr/>
        </p:nvSpPr>
        <p:spPr>
          <a:xfrm>
            <a:off x="-17415" y="5725414"/>
            <a:ext cx="7059660" cy="707886"/>
          </a:xfrm>
          <a:prstGeom prst="rect">
            <a:avLst/>
          </a:prstGeom>
          <a:solidFill>
            <a:schemeClr val="tx2"/>
          </a:solidFill>
        </p:spPr>
        <p:txBody>
          <a:bodyPr wrap="square">
            <a:spAutoFit/>
          </a:bodyPr>
          <a:lstStyle/>
          <a:p>
            <a:pPr algn="l"/>
            <a:r>
              <a:rPr lang="en-US" sz="2000" b="1" i="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urine sample should be tested in all infants with an unexplained fever &gt;38° C</a:t>
            </a:r>
            <a:endPar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33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345EE9-14A9-4AA0-836B-9D3EACE7A19C}"/>
              </a:ext>
            </a:extLst>
          </p:cNvPr>
          <p:cNvSpPr>
            <a:spLocks noGrp="1"/>
          </p:cNvSpPr>
          <p:nvPr>
            <p:ph type="title"/>
          </p:nvPr>
        </p:nvSpPr>
        <p:spPr>
          <a:xfrm>
            <a:off x="1154954" y="947920"/>
            <a:ext cx="8761413" cy="728480"/>
          </a:xfrm>
        </p:spPr>
        <p:txBody>
          <a:bodyPr vert="horz" lIns="91440" tIns="45720" rIns="91440" bIns="45720" rtlCol="0" anchor="ctr">
            <a:normAutofit/>
          </a:bodyPr>
          <a:lstStyle/>
          <a:p>
            <a:pPr>
              <a:lnSpc>
                <a:spcPct val="90000"/>
              </a:lnSpc>
            </a:pPr>
            <a:r>
              <a:rPr lang="en-US" sz="3100" b="0" i="0" u="none" strike="noStrike" kern="1200" baseline="0" dirty="0">
                <a:solidFill>
                  <a:schemeClr val="bg2"/>
                </a:solidFill>
                <a:latin typeface="+mj-lt"/>
                <a:ea typeface="+mj-ea"/>
                <a:cs typeface="+mj-cs"/>
              </a:rPr>
              <a:t>Acute post-streptococcal glomerulonephritis</a:t>
            </a:r>
            <a:endParaRPr lang="en-US" sz="3100" b="0" i="0" kern="1200" dirty="0">
              <a:solidFill>
                <a:schemeClr val="bg2"/>
              </a:solidFill>
              <a:latin typeface="+mj-lt"/>
              <a:ea typeface="+mj-ea"/>
              <a:cs typeface="+mj-cs"/>
            </a:endParaRPr>
          </a:p>
        </p:txBody>
      </p:sp>
      <p:sp>
        <p:nvSpPr>
          <p:cNvPr id="4" name="TextBox 3">
            <a:extLst>
              <a:ext uri="{FF2B5EF4-FFF2-40B4-BE49-F238E27FC236}">
                <a16:creationId xmlns:a16="http://schemas.microsoft.com/office/drawing/2014/main" id="{950F0A0E-4C15-4B1B-AA80-F1748F3954E3}"/>
              </a:ext>
            </a:extLst>
          </p:cNvPr>
          <p:cNvSpPr txBox="1"/>
          <p:nvPr/>
        </p:nvSpPr>
        <p:spPr>
          <a:xfrm>
            <a:off x="126609" y="2213764"/>
            <a:ext cx="8284255" cy="4533900"/>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Onset of reddish-brown (‘Coca Cola-</a:t>
            </a:r>
            <a:r>
              <a:rPr lang="en-US" sz="1600" u="none" strike="noStrike" baseline="0" dirty="0" err="1">
                <a:solidFill>
                  <a:schemeClr val="tx1">
                    <a:lumMod val="75000"/>
                    <a:lumOff val="25000"/>
                  </a:schemeClr>
                </a:solidFill>
                <a:latin typeface="Times New Roman" panose="02020603050405020304" pitchFamily="18" charset="0"/>
                <a:cs typeface="Times New Roman" panose="02020603050405020304" pitchFamily="18" charset="0"/>
              </a:rPr>
              <a:t>coloured</a:t>
            </a: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 urine 10–14 days after streptococcal throat or skin infection</a:t>
            </a:r>
          </a:p>
          <a:p>
            <a:pPr>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Deposition of immune complexes and complement in glomeruli</a:t>
            </a:r>
          </a:p>
          <a:p>
            <a:pPr>
              <a:lnSpc>
                <a:spcPct val="90000"/>
              </a:lnSpc>
              <a:spcBef>
                <a:spcPts val="1000"/>
              </a:spcBef>
              <a:buClr>
                <a:schemeClr val="accent1"/>
              </a:buClr>
              <a:buSzPct val="80000"/>
              <a:buFont typeface="Wingdings 3" charset="2"/>
              <a:buChar char=""/>
            </a:pPr>
            <a:r>
              <a:rPr lang="en-US" sz="1600" b="1" u="sng"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Clinical presentation</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Most common in children between 5 and 15 years of age</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1–2 weeks after streptococcal pharyngitis or 3–6 weeks after streptococcal pyoderma</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Nephritic presentation, various degree of edema, HTN and oliguria</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Encephalopathy and heart failure may develop</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Acute phase resolves in 6–8 weeks</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Proteinuria and HTN should normalize within 4–6 weeks after onset</a:t>
            </a:r>
          </a:p>
          <a:p>
            <a:pPr lvl="1">
              <a:lnSpc>
                <a:spcPct val="90000"/>
              </a:lnSpc>
              <a:spcBef>
                <a:spcPts val="1000"/>
              </a:spcBef>
              <a:buClr>
                <a:schemeClr val="accent1"/>
              </a:buClr>
              <a:buSzPct val="80000"/>
              <a:buFont typeface="Wingdings 3" charset="2"/>
              <a:buChar char=""/>
            </a:pPr>
            <a:r>
              <a:rPr lang="en-US" sz="160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Microscopic hematuria may persist for up to 2 years, and the patient needs to be followed until its resolution</a:t>
            </a:r>
          </a:p>
        </p:txBody>
      </p:sp>
      <p:pic>
        <p:nvPicPr>
          <p:cNvPr id="5" name="Picture 4">
            <a:extLst>
              <a:ext uri="{FF2B5EF4-FFF2-40B4-BE49-F238E27FC236}">
                <a16:creationId xmlns:a16="http://schemas.microsoft.com/office/drawing/2014/main" id="{30539CC1-4B99-45B0-8DAD-D72142F2DE47}"/>
              </a:ext>
            </a:extLst>
          </p:cNvPr>
          <p:cNvPicPr>
            <a:picLocks noChangeAspect="1"/>
          </p:cNvPicPr>
          <p:nvPr/>
        </p:nvPicPr>
        <p:blipFill>
          <a:blip r:embed="rId3"/>
          <a:stretch>
            <a:fillRect/>
          </a:stretch>
        </p:blipFill>
        <p:spPr>
          <a:xfrm>
            <a:off x="8161361" y="2247526"/>
            <a:ext cx="4030640" cy="45001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6054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CB7C2-0901-4DFD-A4E8-F40C46D91981}"/>
              </a:ext>
            </a:extLst>
          </p:cNvPr>
          <p:cNvSpPr txBox="1"/>
          <p:nvPr/>
        </p:nvSpPr>
        <p:spPr>
          <a:xfrm>
            <a:off x="213815" y="335845"/>
            <a:ext cx="11764370" cy="6186309"/>
          </a:xfrm>
          <a:prstGeom prst="rect">
            <a:avLst/>
          </a:prstGeom>
          <a:noFill/>
        </p:spPr>
        <p:txBody>
          <a:bodyPr wrap="square">
            <a:spAutoFit/>
          </a:bodyPr>
          <a:lstStyle/>
          <a:p>
            <a:pPr algn="l"/>
            <a:r>
              <a:rPr lang="en-US" sz="2800" b="1" dirty="0">
                <a:solidFill>
                  <a:srgbClr val="000000"/>
                </a:solidFill>
                <a:latin typeface="Times New Roman" panose="02020603050405020304" pitchFamily="18" charset="0"/>
                <a:cs typeface="Times New Roman" panose="02020603050405020304" pitchFamily="18" charset="0"/>
              </a:rPr>
              <a:t>Investigations include:</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Throat swab</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err="1">
                <a:solidFill>
                  <a:srgbClr val="000000"/>
                </a:solidFill>
                <a:latin typeface="Times New Roman" panose="02020603050405020304" pitchFamily="18" charset="0"/>
                <a:cs typeface="Times New Roman" panose="02020603050405020304" pitchFamily="18" charset="0"/>
              </a:rPr>
              <a:t>Antistreptolysin</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O (ASO) </a:t>
            </a:r>
            <a:r>
              <a:rPr lang="en-US" sz="2800" b="0" i="0" u="none" strike="noStrike" baseline="0" dirty="0" err="1">
                <a:solidFill>
                  <a:srgbClr val="000000"/>
                </a:solidFill>
                <a:latin typeface="Times New Roman" panose="02020603050405020304" pitchFamily="18" charset="0"/>
                <a:cs typeface="Times New Roman" panose="02020603050405020304" pitchFamily="18" charset="0"/>
              </a:rPr>
              <a:t>titre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anti-</a:t>
            </a:r>
            <a:r>
              <a:rPr lang="en-US" sz="2800" b="0" i="0" u="none" strike="noStrike" baseline="0" dirty="0" err="1">
                <a:solidFill>
                  <a:srgbClr val="000000"/>
                </a:solidFill>
                <a:latin typeface="Times New Roman" panose="02020603050405020304" pitchFamily="18" charset="0"/>
                <a:cs typeface="Times New Roman" panose="02020603050405020304" pitchFamily="18" charset="0"/>
              </a:rPr>
              <a:t>DNAase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B</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Typically ↓ C3, normal C4</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Biopsy if there is significant renal involvement – diffuse proliferative glomerulonephritis is seen, with crescents, in severe cases</a:t>
            </a:r>
          </a:p>
          <a:p>
            <a:pPr algn="l"/>
            <a:r>
              <a:rPr lang="en-US" sz="3200" b="1" i="0" u="none" strike="noStrike" baseline="0" dirty="0">
                <a:solidFill>
                  <a:srgbClr val="000000"/>
                </a:solidFill>
                <a:latin typeface="Times New Roman" panose="02020603050405020304" pitchFamily="18" charset="0"/>
                <a:cs typeface="Times New Roman" panose="02020603050405020304" pitchFamily="18" charset="0"/>
              </a:rPr>
              <a:t>Treatment :</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Mainly supportive, with an excellent prognosis for recovery; in very severe cases involving renal failure, steroids have been used</a:t>
            </a:r>
          </a:p>
          <a:p>
            <a:pPr algn="l"/>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800" b="1" i="0" u="none" strike="noStrike" baseline="0" dirty="0">
                <a:solidFill>
                  <a:srgbClr val="000000"/>
                </a:solidFill>
                <a:latin typeface="Times New Roman" panose="02020603050405020304" pitchFamily="18" charset="0"/>
                <a:cs typeface="Times New Roman" panose="02020603050405020304" pitchFamily="18" charset="0"/>
              </a:rPr>
              <a:t>Note: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always check C3 and C4 </a:t>
            </a:r>
            <a:r>
              <a:rPr lang="en-US" sz="2800" dirty="0">
                <a:solidFill>
                  <a:srgbClr val="000000"/>
                </a:solidFill>
                <a:latin typeface="Times New Roman" panose="02020603050405020304" pitchFamily="18" charset="0"/>
                <a:cs typeface="Times New Roman" panose="02020603050405020304" pitchFamily="18" charset="0"/>
              </a:rPr>
              <a:t>.</a:t>
            </a:r>
          </a:p>
          <a:p>
            <a:pPr algn="l"/>
            <a:r>
              <a:rPr lang="en-US" sz="2800" dirty="0">
                <a:solidFill>
                  <a:srgbClr val="000000"/>
                </a:solidFill>
                <a:latin typeface="Times New Roman" panose="02020603050405020304" pitchFamily="18" charset="0"/>
                <a:cs typeface="Times New Roman" panose="02020603050405020304" pitchFamily="18" charset="0"/>
              </a:rPr>
              <a:t>Returns to normal 6-8 </a:t>
            </a:r>
            <a:r>
              <a:rPr lang="en-US" sz="2800" dirty="0" err="1">
                <a:solidFill>
                  <a:srgbClr val="000000"/>
                </a:solidFill>
                <a:latin typeface="Times New Roman" panose="02020603050405020304" pitchFamily="18" charset="0"/>
                <a:cs typeface="Times New Roman" panose="02020603050405020304" pitchFamily="18" charset="0"/>
              </a:rPr>
              <a:t>wk</a:t>
            </a:r>
            <a:r>
              <a:rPr lang="en-US" sz="2800" dirty="0">
                <a:solidFill>
                  <a:srgbClr val="000000"/>
                </a:solidFill>
                <a:latin typeface="Times New Roman" panose="02020603050405020304" pitchFamily="18" charset="0"/>
                <a:cs typeface="Times New Roman" panose="02020603050405020304" pitchFamily="18" charset="0"/>
              </a:rPr>
              <a:t> after the onset. If</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still lowered there may be another diagnosis, e.g. systemic lupus erythematosus or MCGN, which has much worse prognosis.</a:t>
            </a:r>
          </a:p>
        </p:txBody>
      </p:sp>
    </p:spTree>
    <p:extLst>
      <p:ext uri="{BB962C8B-B14F-4D97-AF65-F5344CB8AC3E}">
        <p14:creationId xmlns:p14="http://schemas.microsoft.com/office/powerpoint/2010/main" val="76435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5F15-1094-44BB-B8AC-53224B1A0A42}"/>
              </a:ext>
            </a:extLst>
          </p:cNvPr>
          <p:cNvSpPr>
            <a:spLocks noGrp="1"/>
          </p:cNvSpPr>
          <p:nvPr>
            <p:ph type="title"/>
          </p:nvPr>
        </p:nvSpPr>
        <p:spPr>
          <a:xfrm>
            <a:off x="573206" y="947920"/>
            <a:ext cx="9343161" cy="728480"/>
          </a:xfrm>
        </p:spPr>
        <p:txBody>
          <a:bodyPr/>
          <a:lstStyle/>
          <a:p>
            <a:r>
              <a:rPr lang="en-US" sz="4400" b="1" i="0" u="none" strike="noStrike" baseline="0" dirty="0">
                <a:solidFill>
                  <a:schemeClr val="tx1"/>
                </a:solidFill>
                <a:latin typeface="Times New Roman" panose="02020603050405020304" pitchFamily="18" charset="0"/>
                <a:cs typeface="Times New Roman" panose="02020603050405020304" pitchFamily="18" charset="0"/>
              </a:rPr>
              <a:t>IgA nephropathy</a:t>
            </a:r>
            <a:endParaRPr lang="en-US" sz="72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3DAC5B8-8399-46CD-8454-851685928776}"/>
              </a:ext>
            </a:extLst>
          </p:cNvPr>
          <p:cNvSpPr txBox="1"/>
          <p:nvPr/>
        </p:nvSpPr>
        <p:spPr>
          <a:xfrm>
            <a:off x="0" y="2220374"/>
            <a:ext cx="12192000" cy="4708981"/>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Presents with incidental finding of persistent microscopic hematuria or with an episode of macroscopic hematuria which is typically associated with concurrent upper respiratory infection or acute gastroenteritis– these episodes may be recurrent.</a:t>
            </a:r>
          </a:p>
          <a:p>
            <a:pPr algn="l"/>
            <a:r>
              <a:rPr lang="en-US" sz="2000" b="0" i="0" u="none" strike="noStrike" baseline="0" dirty="0">
                <a:latin typeface="Times New Roman" panose="02020603050405020304" pitchFamily="18" charset="0"/>
                <a:cs typeface="Times New Roman" panose="02020603050405020304" pitchFamily="18" charset="0"/>
              </a:rPr>
              <a:t>• May also present as persistent microscopic hematuria</a:t>
            </a:r>
          </a:p>
          <a:p>
            <a:pPr algn="l"/>
            <a:r>
              <a:rPr lang="en-US" sz="2000" b="0" i="0" u="none" strike="noStrike" baseline="0" dirty="0">
                <a:latin typeface="Times New Roman" panose="02020603050405020304" pitchFamily="18" charset="0"/>
                <a:cs typeface="Times New Roman" panose="02020603050405020304" pitchFamily="18" charset="0"/>
              </a:rPr>
              <a:t>•Proteinuria is usually less than 1000 mg/24 h</a:t>
            </a:r>
          </a:p>
          <a:p>
            <a:pPr algn="l"/>
            <a:r>
              <a:rPr lang="en-US" sz="2000" b="0" i="0" u="none" strike="noStrike" baseline="0" dirty="0">
                <a:latin typeface="Times New Roman" panose="02020603050405020304" pitchFamily="18" charset="0"/>
                <a:cs typeface="Times New Roman" panose="02020603050405020304" pitchFamily="18" charset="0"/>
              </a:rPr>
              <a:t>•Rare: nephritic/nephrotic manifestation, facial edema, mild to moderate HTN, elevated creatinine, and blood urea nitrogen level (azotemia)</a:t>
            </a:r>
          </a:p>
          <a:p>
            <a:pPr algn="l"/>
            <a:r>
              <a:rPr lang="en-US" sz="2000" b="0" i="0" u="none" strike="noStrike" baseline="0" dirty="0">
                <a:latin typeface="Times New Roman" panose="02020603050405020304" pitchFamily="18" charset="0"/>
                <a:cs typeface="Times New Roman" panose="02020603050405020304" pitchFamily="18" charset="0"/>
              </a:rPr>
              <a:t>• Prognosis for childhood presentation is quite good, although 10–15% will develop </a:t>
            </a:r>
            <a:r>
              <a:rPr lang="en-US" sz="2000" b="0" i="0" u="none" strike="noStrike" baseline="0" dirty="0" err="1">
                <a:latin typeface="Times New Roman" panose="02020603050405020304" pitchFamily="18" charset="0"/>
                <a:cs typeface="Times New Roman" panose="02020603050405020304" pitchFamily="18" charset="0"/>
              </a:rPr>
              <a:t>proteinuria,hypertension</a:t>
            </a:r>
            <a:r>
              <a:rPr lang="en-US" sz="2000" b="0" i="0" u="none" strike="noStrike" baseline="0" dirty="0">
                <a:latin typeface="Times New Roman" panose="02020603050405020304" pitchFamily="18" charset="0"/>
                <a:cs typeface="Times New Roman" panose="02020603050405020304" pitchFamily="18" charset="0"/>
              </a:rPr>
              <a:t> with/without renal failure during long-term follow-up</a:t>
            </a:r>
          </a:p>
          <a:p>
            <a:pPr algn="l"/>
            <a:r>
              <a:rPr lang="en-US" sz="2000" b="0" i="0" u="none" strike="noStrike" baseline="0" dirty="0">
                <a:latin typeface="Times New Roman" panose="02020603050405020304" pitchFamily="18" charset="0"/>
                <a:cs typeface="Times New Roman" panose="02020603050405020304" pitchFamily="18" charset="0"/>
              </a:rPr>
              <a:t>• Treatment Blood pressure control</a:t>
            </a:r>
          </a:p>
          <a:p>
            <a:pPr algn="l"/>
            <a:r>
              <a:rPr lang="en-US" sz="2000" b="0" i="0" u="none" strike="noStrike" baseline="0" dirty="0">
                <a:latin typeface="Times New Roman" panose="02020603050405020304" pitchFamily="18" charset="0"/>
                <a:cs typeface="Times New Roman" panose="02020603050405020304" pitchFamily="18" charset="0"/>
              </a:rPr>
              <a:t>•Alternate day of corticosteroids, if patient presents with overt nephritic syndrome with nephrotic-range proteinuria</a:t>
            </a:r>
          </a:p>
          <a:p>
            <a:pPr algn="l"/>
            <a:r>
              <a:rPr lang="en-US" sz="2000" b="0" i="0" u="none" strike="noStrike" baseline="0" dirty="0">
                <a:latin typeface="Times New Roman" panose="02020603050405020304" pitchFamily="18" charset="0"/>
                <a:cs typeface="Times New Roman" panose="02020603050405020304" pitchFamily="18" charset="0"/>
              </a:rPr>
              <a:t>•ACE inhibitors are effective in reducing proteinuria, combination of ACE inhibitors and angiotensin receptor</a:t>
            </a:r>
          </a:p>
          <a:p>
            <a:pPr algn="l"/>
            <a:r>
              <a:rPr lang="en-US" sz="2000" b="0" i="0" u="none" strike="noStrike" baseline="0" dirty="0">
                <a:latin typeface="Times New Roman" panose="02020603050405020304" pitchFamily="18" charset="0"/>
                <a:cs typeface="Times New Roman" panose="02020603050405020304" pitchFamily="18" charset="0"/>
              </a:rPr>
              <a:t>blockers (caution: need to check renal function frequently due to synergistic reduction in GFR)</a:t>
            </a:r>
          </a:p>
          <a:p>
            <a:pPr algn="l"/>
            <a:r>
              <a:rPr lang="en-US" sz="2000" b="0" i="0" u="none" strike="noStrike" baseline="0" dirty="0">
                <a:latin typeface="Times New Roman" panose="02020603050405020304" pitchFamily="18" charset="0"/>
                <a:cs typeface="Times New Roman" panose="02020603050405020304" pitchFamily="18" charset="0"/>
              </a:rPr>
              <a:t>•Fish oil contains anti-inflammatory Omega 3, and was thought to protect from progression, but not evidence</a:t>
            </a:r>
          </a:p>
          <a:p>
            <a:pPr algn="l"/>
            <a:r>
              <a:rPr lang="en-US" sz="2000" b="0" i="0" u="none" strike="noStrike" baseline="0" dirty="0">
                <a:latin typeface="Times New Roman" panose="02020603050405020304" pitchFamily="18" charset="0"/>
                <a:cs typeface="Times New Roman" panose="02020603050405020304" pitchFamily="18" charset="0"/>
              </a:rPr>
              <a:t>based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6F8EE72-2CC8-4EEE-817C-FE5700908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B08235-13D6-4981-9DCC-B110D27DFE7D}"/>
              </a:ext>
            </a:extLst>
          </p:cNvPr>
          <p:cNvPicPr>
            <a:picLocks noChangeAspect="1"/>
          </p:cNvPicPr>
          <p:nvPr/>
        </p:nvPicPr>
        <p:blipFill>
          <a:blip r:embed="rId2"/>
          <a:stretch>
            <a:fillRect/>
          </a:stretch>
        </p:blipFill>
        <p:spPr>
          <a:xfrm>
            <a:off x="643467" y="341194"/>
            <a:ext cx="5291666" cy="4174535"/>
          </a:xfrm>
          <a:prstGeom prst="rect">
            <a:avLst/>
          </a:prstGeom>
        </p:spPr>
      </p:pic>
      <p:pic>
        <p:nvPicPr>
          <p:cNvPr id="1026" name="Picture 2" descr="Asia Deal Watch: Everest Licenses Asia Rights To Calliditas&amp;#39; IgA Nephropathy  Candidate :: Scrip">
            <a:extLst>
              <a:ext uri="{FF2B5EF4-FFF2-40B4-BE49-F238E27FC236}">
                <a16:creationId xmlns:a16="http://schemas.microsoft.com/office/drawing/2014/main" id="{AB25BDFB-E5EC-45E6-86EA-915DBCE460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341194"/>
            <a:ext cx="5291666" cy="4393663"/>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78154B1C-9452-4959-A313-5D592A346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4928325"/>
            <a:ext cx="10905067" cy="1286209"/>
          </a:xfrm>
          <a:custGeom>
            <a:avLst/>
            <a:gdLst>
              <a:gd name="connsiteX0" fmla="*/ 5080191 w 10905067"/>
              <a:gd name="connsiteY0" fmla="*/ 0 h 1286209"/>
              <a:gd name="connsiteX1" fmla="*/ 5315140 w 10905067"/>
              <a:gd name="connsiteY1" fmla="*/ 1588 h 1286209"/>
              <a:gd name="connsiteX2" fmla="*/ 5546915 w 10905067"/>
              <a:gd name="connsiteY2" fmla="*/ 1588 h 1286209"/>
              <a:gd name="connsiteX3" fmla="*/ 5777103 w 10905067"/>
              <a:gd name="connsiteY3" fmla="*/ 4763 h 1286209"/>
              <a:gd name="connsiteX4" fmla="*/ 6002528 w 10905067"/>
              <a:gd name="connsiteY4" fmla="*/ 9525 h 1286209"/>
              <a:gd name="connsiteX5" fmla="*/ 6226365 w 10905067"/>
              <a:gd name="connsiteY5" fmla="*/ 14288 h 1286209"/>
              <a:gd name="connsiteX6" fmla="*/ 6445440 w 10905067"/>
              <a:gd name="connsiteY6" fmla="*/ 19050 h 1286209"/>
              <a:gd name="connsiteX7" fmla="*/ 6662928 w 10905067"/>
              <a:gd name="connsiteY7" fmla="*/ 26988 h 1286209"/>
              <a:gd name="connsiteX8" fmla="*/ 6877240 w 10905067"/>
              <a:gd name="connsiteY8" fmla="*/ 34925 h 1286209"/>
              <a:gd name="connsiteX9" fmla="*/ 7086790 w 10905067"/>
              <a:gd name="connsiteY9" fmla="*/ 42863 h 1286209"/>
              <a:gd name="connsiteX10" fmla="*/ 7496365 w 10905067"/>
              <a:gd name="connsiteY10" fmla="*/ 63500 h 1286209"/>
              <a:gd name="connsiteX11" fmla="*/ 7888478 w 10905067"/>
              <a:gd name="connsiteY11" fmla="*/ 85725 h 1286209"/>
              <a:gd name="connsiteX12" fmla="*/ 8264715 w 10905067"/>
              <a:gd name="connsiteY12" fmla="*/ 109538 h 1286209"/>
              <a:gd name="connsiteX13" fmla="*/ 8621902 w 10905067"/>
              <a:gd name="connsiteY13" fmla="*/ 134938 h 1286209"/>
              <a:gd name="connsiteX14" fmla="*/ 8961628 w 10905067"/>
              <a:gd name="connsiteY14" fmla="*/ 161925 h 1286209"/>
              <a:gd name="connsiteX15" fmla="*/ 9277540 w 10905067"/>
              <a:gd name="connsiteY15" fmla="*/ 190500 h 1286209"/>
              <a:gd name="connsiteX16" fmla="*/ 9574402 w 10905067"/>
              <a:gd name="connsiteY16" fmla="*/ 219075 h 1286209"/>
              <a:gd name="connsiteX17" fmla="*/ 9847452 w 10905067"/>
              <a:gd name="connsiteY17" fmla="*/ 247650 h 1286209"/>
              <a:gd name="connsiteX18" fmla="*/ 10098278 w 10905067"/>
              <a:gd name="connsiteY18" fmla="*/ 274638 h 1286209"/>
              <a:gd name="connsiteX19" fmla="*/ 10320528 w 10905067"/>
              <a:gd name="connsiteY19" fmla="*/ 300038 h 1286209"/>
              <a:gd name="connsiteX20" fmla="*/ 10520552 w 10905067"/>
              <a:gd name="connsiteY20" fmla="*/ 323850 h 1286209"/>
              <a:gd name="connsiteX21" fmla="*/ 10690415 w 10905067"/>
              <a:gd name="connsiteY21" fmla="*/ 344488 h 1286209"/>
              <a:gd name="connsiteX22" fmla="*/ 10831702 w 10905067"/>
              <a:gd name="connsiteY22" fmla="*/ 363538 h 1286209"/>
              <a:gd name="connsiteX23" fmla="*/ 10905067 w 10905067"/>
              <a:gd name="connsiteY23" fmla="*/ 373678 h 1286209"/>
              <a:gd name="connsiteX24" fmla="*/ 10905067 w 10905067"/>
              <a:gd name="connsiteY24" fmla="*/ 1286209 h 1286209"/>
              <a:gd name="connsiteX25" fmla="*/ 0 w 10905067"/>
              <a:gd name="connsiteY25" fmla="*/ 1286209 h 1286209"/>
              <a:gd name="connsiteX26" fmla="*/ 0 w 10905067"/>
              <a:gd name="connsiteY26" fmla="*/ 369898 h 1286209"/>
              <a:gd name="connsiteX27" fmla="*/ 71628 w 10905067"/>
              <a:gd name="connsiteY27" fmla="*/ 358775 h 1286209"/>
              <a:gd name="connsiteX28" fmla="*/ 327215 w 10905067"/>
              <a:gd name="connsiteY28" fmla="*/ 320675 h 1286209"/>
              <a:gd name="connsiteX29" fmla="*/ 582802 w 10905067"/>
              <a:gd name="connsiteY29" fmla="*/ 284163 h 1286209"/>
              <a:gd name="connsiteX30" fmla="*/ 839978 w 10905067"/>
              <a:gd name="connsiteY30" fmla="*/ 252413 h 1286209"/>
              <a:gd name="connsiteX31" fmla="*/ 1095565 w 10905067"/>
              <a:gd name="connsiteY31" fmla="*/ 220663 h 1286209"/>
              <a:gd name="connsiteX32" fmla="*/ 1352740 w 10905067"/>
              <a:gd name="connsiteY32" fmla="*/ 190500 h 1286209"/>
              <a:gd name="connsiteX33" fmla="*/ 1606740 w 10905067"/>
              <a:gd name="connsiteY33" fmla="*/ 165100 h 1286209"/>
              <a:gd name="connsiteX34" fmla="*/ 1863915 w 10905067"/>
              <a:gd name="connsiteY34" fmla="*/ 141288 h 1286209"/>
              <a:gd name="connsiteX35" fmla="*/ 2119502 w 10905067"/>
              <a:gd name="connsiteY35" fmla="*/ 119063 h 1286209"/>
              <a:gd name="connsiteX36" fmla="*/ 2371915 w 10905067"/>
              <a:gd name="connsiteY36" fmla="*/ 100013 h 1286209"/>
              <a:gd name="connsiteX37" fmla="*/ 2625915 w 10905067"/>
              <a:gd name="connsiteY37" fmla="*/ 80963 h 1286209"/>
              <a:gd name="connsiteX38" fmla="*/ 2878328 w 10905067"/>
              <a:gd name="connsiteY38" fmla="*/ 65088 h 1286209"/>
              <a:gd name="connsiteX39" fmla="*/ 3129153 w 10905067"/>
              <a:gd name="connsiteY39" fmla="*/ 52388 h 1286209"/>
              <a:gd name="connsiteX40" fmla="*/ 3379978 w 10905067"/>
              <a:gd name="connsiteY40" fmla="*/ 39688 h 1286209"/>
              <a:gd name="connsiteX41" fmla="*/ 3627628 w 10905067"/>
              <a:gd name="connsiteY41" fmla="*/ 28575 h 1286209"/>
              <a:gd name="connsiteX42" fmla="*/ 3873690 w 10905067"/>
              <a:gd name="connsiteY42" fmla="*/ 20638 h 1286209"/>
              <a:gd name="connsiteX43" fmla="*/ 4119754 w 10905067"/>
              <a:gd name="connsiteY43" fmla="*/ 14288 h 1286209"/>
              <a:gd name="connsiteX44" fmla="*/ 4362640 w 10905067"/>
              <a:gd name="connsiteY44" fmla="*/ 7938 h 1286209"/>
              <a:gd name="connsiteX45" fmla="*/ 4603941 w 10905067"/>
              <a:gd name="connsiteY45" fmla="*/ 4763 h 1286209"/>
              <a:gd name="connsiteX46" fmla="*/ 4843653 w 10905067"/>
              <a:gd name="connsiteY46" fmla="*/ 1588 h 12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05067" h="1286209">
                <a:moveTo>
                  <a:pt x="5080191" y="0"/>
                </a:moveTo>
                <a:lnTo>
                  <a:pt x="5315140" y="1588"/>
                </a:lnTo>
                <a:lnTo>
                  <a:pt x="5546915" y="1588"/>
                </a:lnTo>
                <a:lnTo>
                  <a:pt x="5777103" y="4763"/>
                </a:lnTo>
                <a:lnTo>
                  <a:pt x="6002528" y="9525"/>
                </a:lnTo>
                <a:lnTo>
                  <a:pt x="6226365" y="14288"/>
                </a:lnTo>
                <a:lnTo>
                  <a:pt x="6445440" y="19050"/>
                </a:lnTo>
                <a:lnTo>
                  <a:pt x="6662928" y="26988"/>
                </a:lnTo>
                <a:lnTo>
                  <a:pt x="6877240" y="34925"/>
                </a:lnTo>
                <a:lnTo>
                  <a:pt x="7086790" y="42863"/>
                </a:lnTo>
                <a:lnTo>
                  <a:pt x="7496365" y="63500"/>
                </a:lnTo>
                <a:lnTo>
                  <a:pt x="7888478" y="85725"/>
                </a:lnTo>
                <a:lnTo>
                  <a:pt x="8264715" y="109538"/>
                </a:lnTo>
                <a:lnTo>
                  <a:pt x="8621902" y="134938"/>
                </a:lnTo>
                <a:lnTo>
                  <a:pt x="8961628" y="161925"/>
                </a:lnTo>
                <a:lnTo>
                  <a:pt x="9277540" y="190500"/>
                </a:lnTo>
                <a:lnTo>
                  <a:pt x="9574402" y="219075"/>
                </a:lnTo>
                <a:lnTo>
                  <a:pt x="9847452" y="247650"/>
                </a:lnTo>
                <a:lnTo>
                  <a:pt x="10098278" y="274638"/>
                </a:lnTo>
                <a:lnTo>
                  <a:pt x="10320528" y="300038"/>
                </a:lnTo>
                <a:lnTo>
                  <a:pt x="10520552" y="323850"/>
                </a:lnTo>
                <a:lnTo>
                  <a:pt x="10690415" y="344488"/>
                </a:lnTo>
                <a:lnTo>
                  <a:pt x="10831702" y="363538"/>
                </a:lnTo>
                <a:lnTo>
                  <a:pt x="10905067" y="373678"/>
                </a:lnTo>
                <a:lnTo>
                  <a:pt x="10905067" y="1286209"/>
                </a:lnTo>
                <a:lnTo>
                  <a:pt x="0" y="1286209"/>
                </a:lnTo>
                <a:lnTo>
                  <a:pt x="0" y="369898"/>
                </a:lnTo>
                <a:lnTo>
                  <a:pt x="71628" y="358775"/>
                </a:lnTo>
                <a:lnTo>
                  <a:pt x="327215" y="320675"/>
                </a:lnTo>
                <a:lnTo>
                  <a:pt x="582802" y="284163"/>
                </a:lnTo>
                <a:lnTo>
                  <a:pt x="839978" y="252413"/>
                </a:lnTo>
                <a:lnTo>
                  <a:pt x="1095565" y="220663"/>
                </a:lnTo>
                <a:lnTo>
                  <a:pt x="1352740" y="190500"/>
                </a:lnTo>
                <a:lnTo>
                  <a:pt x="1606740" y="165100"/>
                </a:lnTo>
                <a:lnTo>
                  <a:pt x="1863915" y="141288"/>
                </a:lnTo>
                <a:lnTo>
                  <a:pt x="2119502" y="119063"/>
                </a:lnTo>
                <a:lnTo>
                  <a:pt x="2371915" y="100013"/>
                </a:lnTo>
                <a:lnTo>
                  <a:pt x="2625915" y="80963"/>
                </a:lnTo>
                <a:lnTo>
                  <a:pt x="2878328" y="65088"/>
                </a:lnTo>
                <a:lnTo>
                  <a:pt x="3129153" y="52388"/>
                </a:lnTo>
                <a:lnTo>
                  <a:pt x="3379978" y="39688"/>
                </a:lnTo>
                <a:lnTo>
                  <a:pt x="3627628" y="28575"/>
                </a:lnTo>
                <a:lnTo>
                  <a:pt x="3873690" y="20638"/>
                </a:lnTo>
                <a:lnTo>
                  <a:pt x="4119754" y="14288"/>
                </a:lnTo>
                <a:lnTo>
                  <a:pt x="4362640" y="7938"/>
                </a:lnTo>
                <a:lnTo>
                  <a:pt x="4603941" y="4763"/>
                </a:lnTo>
                <a:lnTo>
                  <a:pt x="4843653" y="1588"/>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75" name="Freeform: Shape 74">
            <a:extLst>
              <a:ext uri="{FF2B5EF4-FFF2-40B4-BE49-F238E27FC236}">
                <a16:creationId xmlns:a16="http://schemas.microsoft.com/office/drawing/2014/main" id="{ED87115C-523F-444B-AF3E-D7FCDF2FB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609206" y="4900663"/>
            <a:ext cx="2691397" cy="383230"/>
          </a:xfrm>
          <a:custGeom>
            <a:avLst/>
            <a:gdLst>
              <a:gd name="connsiteX0" fmla="*/ 0 w 2691397"/>
              <a:gd name="connsiteY0" fmla="*/ 104335 h 383230"/>
              <a:gd name="connsiteX1" fmla="*/ 6524 w 2691397"/>
              <a:gd name="connsiteY1" fmla="*/ 104577 h 383230"/>
              <a:gd name="connsiteX2" fmla="*/ 98577 w 2691397"/>
              <a:gd name="connsiteY2" fmla="*/ 108077 h 383230"/>
              <a:gd name="connsiteX3" fmla="*/ 191951 w 2691397"/>
              <a:gd name="connsiteY3" fmla="*/ 111410 h 383230"/>
              <a:gd name="connsiteX4" fmla="*/ 285984 w 2691397"/>
              <a:gd name="connsiteY4" fmla="*/ 113494 h 383230"/>
              <a:gd name="connsiteX5" fmla="*/ 381667 w 2691397"/>
              <a:gd name="connsiteY5" fmla="*/ 115494 h 383230"/>
              <a:gd name="connsiteX6" fmla="*/ 478999 w 2691397"/>
              <a:gd name="connsiteY6" fmla="*/ 117577 h 383230"/>
              <a:gd name="connsiteX7" fmla="*/ 577652 w 2691397"/>
              <a:gd name="connsiteY7" fmla="*/ 118994 h 383230"/>
              <a:gd name="connsiteX8" fmla="*/ 677293 w 2691397"/>
              <a:gd name="connsiteY8" fmla="*/ 118994 h 383230"/>
              <a:gd name="connsiteX9" fmla="*/ 778255 w 2691397"/>
              <a:gd name="connsiteY9" fmla="*/ 119577 h 383230"/>
              <a:gd name="connsiteX10" fmla="*/ 880207 w 2691397"/>
              <a:gd name="connsiteY10" fmla="*/ 118994 h 383230"/>
              <a:gd name="connsiteX11" fmla="*/ 983149 w 2691397"/>
              <a:gd name="connsiteY11" fmla="*/ 117577 h 383230"/>
              <a:gd name="connsiteX12" fmla="*/ 1086420 w 2691397"/>
              <a:gd name="connsiteY12" fmla="*/ 116244 h 383230"/>
              <a:gd name="connsiteX13" fmla="*/ 1191011 w 2691397"/>
              <a:gd name="connsiteY13" fmla="*/ 113494 h 383230"/>
              <a:gd name="connsiteX14" fmla="*/ 1296922 w 2691397"/>
              <a:gd name="connsiteY14" fmla="*/ 110827 h 383230"/>
              <a:gd name="connsiteX15" fmla="*/ 1402173 w 2691397"/>
              <a:gd name="connsiteY15" fmla="*/ 107327 h 383230"/>
              <a:gd name="connsiteX16" fmla="*/ 1508744 w 2691397"/>
              <a:gd name="connsiteY16" fmla="*/ 102660 h 383230"/>
              <a:gd name="connsiteX17" fmla="*/ 1616635 w 2691397"/>
              <a:gd name="connsiteY17" fmla="*/ 97160 h 383230"/>
              <a:gd name="connsiteX18" fmla="*/ 1724525 w 2691397"/>
              <a:gd name="connsiteY18" fmla="*/ 91743 h 383230"/>
              <a:gd name="connsiteX19" fmla="*/ 1832416 w 2691397"/>
              <a:gd name="connsiteY19" fmla="*/ 84826 h 383230"/>
              <a:gd name="connsiteX20" fmla="*/ 1942286 w 2691397"/>
              <a:gd name="connsiteY20" fmla="*/ 76660 h 383230"/>
              <a:gd name="connsiteX21" fmla="*/ 2050177 w 2691397"/>
              <a:gd name="connsiteY21" fmla="*/ 68493 h 383230"/>
              <a:gd name="connsiteX22" fmla="*/ 2160047 w 2691397"/>
              <a:gd name="connsiteY22" fmla="*/ 58910 h 383230"/>
              <a:gd name="connsiteX23" fmla="*/ 2270907 w 2691397"/>
              <a:gd name="connsiteY23" fmla="*/ 48659 h 383230"/>
              <a:gd name="connsiteX24" fmla="*/ 2379788 w 2691397"/>
              <a:gd name="connsiteY24" fmla="*/ 37742 h 383230"/>
              <a:gd name="connsiteX25" fmla="*/ 2489988 w 2691397"/>
              <a:gd name="connsiteY25" fmla="*/ 24909 h 383230"/>
              <a:gd name="connsiteX26" fmla="*/ 2600188 w 2691397"/>
              <a:gd name="connsiteY26" fmla="*/ 11242 h 383230"/>
              <a:gd name="connsiteX27" fmla="*/ 2691397 w 2691397"/>
              <a:gd name="connsiteY27" fmla="*/ 0 h 383230"/>
              <a:gd name="connsiteX28" fmla="*/ 2643382 w 2691397"/>
              <a:gd name="connsiteY28" fmla="*/ 383230 h 383230"/>
              <a:gd name="connsiteX29" fmla="*/ 2643381 w 2691397"/>
              <a:gd name="connsiteY29" fmla="*/ 383230 h 383230"/>
              <a:gd name="connsiteX30" fmla="*/ 2673098 w 2691397"/>
              <a:gd name="connsiteY30" fmla="*/ 146043 h 383230"/>
              <a:gd name="connsiteX31" fmla="*/ 2600644 w 2691397"/>
              <a:gd name="connsiteY31" fmla="*/ 148175 h 383230"/>
              <a:gd name="connsiteX32" fmla="*/ 2342303 w 2691397"/>
              <a:gd name="connsiteY32" fmla="*/ 154206 h 383230"/>
              <a:gd name="connsiteX33" fmla="*/ 2084160 w 2691397"/>
              <a:gd name="connsiteY33" fmla="*/ 158662 h 383230"/>
              <a:gd name="connsiteX34" fmla="*/ 1825032 w 2691397"/>
              <a:gd name="connsiteY34" fmla="*/ 158194 h 383230"/>
              <a:gd name="connsiteX35" fmla="*/ 1567480 w 2691397"/>
              <a:gd name="connsiteY35" fmla="*/ 157924 h 383230"/>
              <a:gd name="connsiteX36" fmla="*/ 1308551 w 2691397"/>
              <a:gd name="connsiteY36" fmla="*/ 155882 h 383230"/>
              <a:gd name="connsiteX37" fmla="*/ 1053363 w 2691397"/>
              <a:gd name="connsiteY37" fmla="*/ 149509 h 383230"/>
              <a:gd name="connsiteX38" fmla="*/ 795223 w 2691397"/>
              <a:gd name="connsiteY38" fmla="*/ 141165 h 383230"/>
              <a:gd name="connsiteX39" fmla="*/ 538856 w 2691397"/>
              <a:gd name="connsiteY39" fmla="*/ 131445 h 383230"/>
              <a:gd name="connsiteX40" fmla="*/ 286033 w 2691397"/>
              <a:gd name="connsiteY40" fmla="*/ 118968 h 383230"/>
              <a:gd name="connsiteX41" fmla="*/ 31635 w 2691397"/>
              <a:gd name="connsiteY41" fmla="*/ 106294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91397" h="383230">
                <a:moveTo>
                  <a:pt x="0" y="104335"/>
                </a:moveTo>
                <a:lnTo>
                  <a:pt x="6524" y="104577"/>
                </a:lnTo>
                <a:lnTo>
                  <a:pt x="98577" y="108077"/>
                </a:lnTo>
                <a:lnTo>
                  <a:pt x="191951" y="111410"/>
                </a:lnTo>
                <a:lnTo>
                  <a:pt x="285984" y="113494"/>
                </a:lnTo>
                <a:lnTo>
                  <a:pt x="381667" y="115494"/>
                </a:lnTo>
                <a:lnTo>
                  <a:pt x="478999" y="117577"/>
                </a:lnTo>
                <a:lnTo>
                  <a:pt x="577652" y="118994"/>
                </a:lnTo>
                <a:lnTo>
                  <a:pt x="677293" y="118994"/>
                </a:lnTo>
                <a:lnTo>
                  <a:pt x="778255" y="119577"/>
                </a:lnTo>
                <a:lnTo>
                  <a:pt x="880207" y="118994"/>
                </a:lnTo>
                <a:lnTo>
                  <a:pt x="983149" y="117577"/>
                </a:lnTo>
                <a:lnTo>
                  <a:pt x="1086420" y="116244"/>
                </a:lnTo>
                <a:lnTo>
                  <a:pt x="1191011" y="113494"/>
                </a:lnTo>
                <a:lnTo>
                  <a:pt x="1296922" y="110827"/>
                </a:lnTo>
                <a:lnTo>
                  <a:pt x="1402173" y="107327"/>
                </a:lnTo>
                <a:lnTo>
                  <a:pt x="1508744" y="102660"/>
                </a:lnTo>
                <a:lnTo>
                  <a:pt x="1616635" y="97160"/>
                </a:lnTo>
                <a:lnTo>
                  <a:pt x="1724525" y="91743"/>
                </a:lnTo>
                <a:lnTo>
                  <a:pt x="1832416" y="84826"/>
                </a:lnTo>
                <a:lnTo>
                  <a:pt x="1942286" y="76660"/>
                </a:lnTo>
                <a:lnTo>
                  <a:pt x="2050177" y="68493"/>
                </a:lnTo>
                <a:lnTo>
                  <a:pt x="2160047" y="58910"/>
                </a:lnTo>
                <a:lnTo>
                  <a:pt x="2270907" y="48659"/>
                </a:lnTo>
                <a:lnTo>
                  <a:pt x="2379788" y="37742"/>
                </a:lnTo>
                <a:lnTo>
                  <a:pt x="2489988" y="24909"/>
                </a:lnTo>
                <a:lnTo>
                  <a:pt x="2600188" y="11242"/>
                </a:lnTo>
                <a:lnTo>
                  <a:pt x="2691397" y="0"/>
                </a:lnTo>
                <a:lnTo>
                  <a:pt x="2643382" y="383230"/>
                </a:lnTo>
                <a:lnTo>
                  <a:pt x="2643381" y="383230"/>
                </a:lnTo>
                <a:lnTo>
                  <a:pt x="2673098" y="146043"/>
                </a:lnTo>
                <a:lnTo>
                  <a:pt x="2600644" y="148175"/>
                </a:lnTo>
                <a:lnTo>
                  <a:pt x="2342303" y="154206"/>
                </a:lnTo>
                <a:lnTo>
                  <a:pt x="2084160" y="158662"/>
                </a:lnTo>
                <a:lnTo>
                  <a:pt x="1825032" y="158194"/>
                </a:lnTo>
                <a:lnTo>
                  <a:pt x="1567480" y="157924"/>
                </a:lnTo>
                <a:lnTo>
                  <a:pt x="1308551" y="155882"/>
                </a:lnTo>
                <a:lnTo>
                  <a:pt x="1053363" y="149509"/>
                </a:lnTo>
                <a:lnTo>
                  <a:pt x="795223" y="141165"/>
                </a:lnTo>
                <a:lnTo>
                  <a:pt x="538856" y="131445"/>
                </a:lnTo>
                <a:lnTo>
                  <a:pt x="286033" y="118968"/>
                </a:lnTo>
                <a:lnTo>
                  <a:pt x="31635" y="106294"/>
                </a:lnTo>
                <a:close/>
              </a:path>
            </a:pathLst>
          </a:custGeom>
          <a:solidFill>
            <a:srgbClr val="FFFFFF">
              <a:alpha val="20000"/>
            </a:srgbClr>
          </a:solidFill>
          <a:ln>
            <a:noFill/>
          </a:ln>
        </p:spPr>
        <p:txBody>
          <a:bodyPr wrap="square">
            <a:noAutofit/>
          </a:bodyPr>
          <a:lstStyle/>
          <a:p>
            <a:endParaRPr lang="en-US" dirty="0"/>
          </a:p>
        </p:txBody>
      </p:sp>
    </p:spTree>
    <p:extLst>
      <p:ext uri="{BB962C8B-B14F-4D97-AF65-F5344CB8AC3E}">
        <p14:creationId xmlns:p14="http://schemas.microsoft.com/office/powerpoint/2010/main" val="234560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D6CD-4F30-499C-BAEA-B0C5C6DADB49}"/>
              </a:ext>
            </a:extLst>
          </p:cNvPr>
          <p:cNvSpPr>
            <a:spLocks noGrp="1"/>
          </p:cNvSpPr>
          <p:nvPr>
            <p:ph type="title"/>
          </p:nvPr>
        </p:nvSpPr>
        <p:spPr>
          <a:xfrm>
            <a:off x="600502" y="638076"/>
            <a:ext cx="9315866" cy="1038324"/>
          </a:xfrm>
        </p:spPr>
        <p:txBody>
          <a:bodyPr/>
          <a:lstStyle/>
          <a:p>
            <a:r>
              <a:rPr lang="en-US" sz="3600" b="1" i="0" u="none" strike="noStrike"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ALPORT SYNDROME</a:t>
            </a:r>
            <a:br>
              <a:rPr lang="en-US" sz="3600" b="1" i="0" u="none" strike="noStrike" baseline="0" dirty="0">
                <a:solidFill>
                  <a:srgbClr val="00AEEF"/>
                </a:solidFill>
                <a:latin typeface="TimesNewRomanPS-BoldMT"/>
              </a:rPr>
            </a:br>
            <a:endParaRPr lang="en-US" dirty="0"/>
          </a:p>
        </p:txBody>
      </p:sp>
      <p:sp>
        <p:nvSpPr>
          <p:cNvPr id="4" name="TextBox 3">
            <a:extLst>
              <a:ext uri="{FF2B5EF4-FFF2-40B4-BE49-F238E27FC236}">
                <a16:creationId xmlns:a16="http://schemas.microsoft.com/office/drawing/2014/main" id="{22A054D9-19DF-4E77-A3E9-BC2D9DECC689}"/>
              </a:ext>
            </a:extLst>
          </p:cNvPr>
          <p:cNvSpPr txBox="1"/>
          <p:nvPr/>
        </p:nvSpPr>
        <p:spPr>
          <a:xfrm>
            <a:off x="0" y="2249606"/>
            <a:ext cx="12091916" cy="4093428"/>
          </a:xfrm>
          <a:prstGeom prst="rect">
            <a:avLst/>
          </a:prstGeom>
          <a:noFill/>
        </p:spPr>
        <p:txBody>
          <a:bodyPr wrap="square">
            <a:spAutoFit/>
          </a:bodyPr>
          <a:lstStyle/>
          <a:p>
            <a:pPr algn="l"/>
            <a:r>
              <a:rPr lang="en-US" sz="1800" b="0" i="0" u="none" strike="noStrike" baseline="0" dirty="0">
                <a:solidFill>
                  <a:srgbClr val="000000"/>
                </a:solidFill>
                <a:latin typeface="TimesNewRomanPSMT"/>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Hereditary nephritis with sensorineural deafness and anterior lenticonus (conical deformity of lens of eye seen with slit-lamp)</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X-linked (most common) and autosomal recessive forms</a:t>
            </a:r>
          </a:p>
          <a:p>
            <a:pPr algn="l"/>
            <a:r>
              <a:rPr lang="en-US" sz="14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X-linked – males affected; female carriers all have microscopic hematuria; with lyonization some females may develop hypertension and renal disease, but with milder and later onset</a:t>
            </a:r>
          </a:p>
          <a:p>
            <a:pPr algn="l"/>
            <a:r>
              <a:rPr lang="en-US" sz="14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Autosomal recessive (chromosome 2) – both sexes equally severe</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Basic defect is in production of subunits for type IV collagen (two subunits coded for on X chromosome, two on chromosome 2); type IV collagen is located in kidney, eye and inner ear –hence the main clinical features</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Presents with incidental finding of microscopic hematuria, or episode of macroscopic hematuria</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Deafness around 10 years</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Hypertension in mid-teens</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Eye signs in mid–late teens (not before 12 years)</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 Average age for end-stage renal failure is 21 years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04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port Syndrome - Type IV collagen defect - Creative Med Doses">
            <a:extLst>
              <a:ext uri="{FF2B5EF4-FFF2-40B4-BE49-F238E27FC236}">
                <a16:creationId xmlns:a16="http://schemas.microsoft.com/office/drawing/2014/main" id="{DBA9A569-771E-49DE-BA49-4AB32F5AC80F}"/>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4282" t="6155" r="3637" b="6051"/>
          <a:stretch/>
        </p:blipFill>
        <p:spPr bwMode="auto">
          <a:xfrm>
            <a:off x="958702" y="418513"/>
            <a:ext cx="8932985" cy="6020973"/>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4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7AFF-F332-413A-8CB5-6DEC5959A2FC}"/>
              </a:ext>
            </a:extLst>
          </p:cNvPr>
          <p:cNvSpPr>
            <a:spLocks noGrp="1"/>
          </p:cNvSpPr>
          <p:nvPr>
            <p:ph type="title"/>
          </p:nvPr>
        </p:nvSpPr>
        <p:spPr/>
        <p:txBody>
          <a:bodyPr/>
          <a:lstStyle/>
          <a:p>
            <a:r>
              <a:rPr lang="en-US" sz="4000" b="1" u="none"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HENOCH–SCHÖNLEIN PURPURA</a:t>
            </a:r>
            <a:endParaRPr lang="en-US" sz="6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17115F-D131-4050-B9F6-1CD9F4257C8B}"/>
              </a:ext>
            </a:extLst>
          </p:cNvPr>
          <p:cNvSpPr txBox="1"/>
          <p:nvPr/>
        </p:nvSpPr>
        <p:spPr>
          <a:xfrm>
            <a:off x="0" y="2348988"/>
            <a:ext cx="12192000" cy="4216539"/>
          </a:xfrm>
          <a:prstGeom prst="rect">
            <a:avLst/>
          </a:prstGeom>
          <a:noFill/>
        </p:spPr>
        <p:txBody>
          <a:bodyPr wrap="square">
            <a:spAutoFit/>
          </a:bodyPr>
          <a:lstStyle/>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Henoch–</a:t>
            </a:r>
            <a:r>
              <a:rPr lang="en-US" sz="1800" b="0" i="0" u="none" strike="noStrike" baseline="0" dirty="0" err="1">
                <a:solidFill>
                  <a:srgbClr val="000000"/>
                </a:solidFill>
                <a:latin typeface="Times New Roman" panose="02020603050405020304" pitchFamily="18" charset="0"/>
                <a:cs typeface="Times New Roman" panose="02020603050405020304" pitchFamily="18" charset="0"/>
              </a:rPr>
              <a:t>Schönlein</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purpura is the combination of some of the following features:</a:t>
            </a:r>
          </a:p>
          <a:p>
            <a:pPr algn="l"/>
            <a:r>
              <a:rPr lang="en-US" sz="3200" b="0" i="0" u="none" strike="noStrike" baseline="0" dirty="0">
                <a:solidFill>
                  <a:srgbClr val="40404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Characteristic skin rash on extensor surfaces</a:t>
            </a:r>
          </a:p>
          <a:p>
            <a:pPr algn="l"/>
            <a:r>
              <a:rPr lang="en-US" sz="3200" b="0" i="0" u="none" strike="noStrike" baseline="0" dirty="0">
                <a:solidFill>
                  <a:srgbClr val="40404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Arthralgia</a:t>
            </a:r>
          </a:p>
          <a:p>
            <a:pPr algn="l"/>
            <a:r>
              <a:rPr lang="en-US" sz="3200" b="0" i="0" u="none" strike="noStrike" baseline="0" dirty="0">
                <a:solidFill>
                  <a:srgbClr val="40404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Periarticular oedema</a:t>
            </a:r>
          </a:p>
          <a:p>
            <a:pPr algn="l"/>
            <a:r>
              <a:rPr lang="en-US" sz="3200" b="0" i="0" u="none" strike="noStrike" baseline="0" dirty="0">
                <a:solidFill>
                  <a:srgbClr val="40404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Abdominal pain</a:t>
            </a:r>
          </a:p>
          <a:p>
            <a:pPr algn="l"/>
            <a:r>
              <a:rPr lang="en-US" sz="3200" b="0" i="0" u="none" strike="noStrike" baseline="0" dirty="0">
                <a:solidFill>
                  <a:srgbClr val="40404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Glomerulonephritis.</a:t>
            </a:r>
          </a:p>
          <a:p>
            <a:pPr marL="285750" indent="-285750" algn="l">
              <a:buFont typeface="Wingdings" panose="05000000000000000000" pitchFamily="2" charset="2"/>
              <a:buChar char="Ø"/>
            </a:pPr>
            <a:r>
              <a:rPr lang="en-US" sz="1800" b="0" i="0" u="none" strike="noStrike" baseline="0" dirty="0">
                <a:latin typeface="BrandingSans-Roman"/>
              </a:rPr>
              <a:t>It usually occurs between the ages of 3–10 years</a:t>
            </a:r>
          </a:p>
          <a:p>
            <a:pPr marL="285750" indent="-285750" algn="l">
              <a:buFont typeface="Wingdings" panose="05000000000000000000" pitchFamily="2" charset="2"/>
              <a:buChar char="Ø"/>
            </a:pPr>
            <a:r>
              <a:rPr lang="en-US" sz="1800" b="0" i="0" u="none" strike="noStrike" baseline="0" dirty="0">
                <a:latin typeface="BrandingSans-Roman"/>
              </a:rPr>
              <a:t>Twice as common in boys, peaks during the winter months, and is often preceded by an upper respiratory infection. </a:t>
            </a:r>
          </a:p>
          <a:p>
            <a:pPr marL="285750" indent="-285750" algn="l">
              <a:buFont typeface="Wingdings" panose="05000000000000000000" pitchFamily="2" charset="2"/>
              <a:buChar char="Ø"/>
            </a:pPr>
            <a:r>
              <a:rPr lang="en-US" sz="1800" b="0" i="0" u="none" strike="noStrike" baseline="0" dirty="0">
                <a:latin typeface="BrandingSans-Roman"/>
              </a:rPr>
              <a:t>Genetic predisposition and antigen exposure increase circulating IgA levels and disrupt IgG synthesis. </a:t>
            </a:r>
          </a:p>
          <a:p>
            <a:pPr marL="285750" indent="-285750" algn="l">
              <a:buFont typeface="Wingdings" panose="05000000000000000000" pitchFamily="2" charset="2"/>
              <a:buChar char="Ø"/>
            </a:pPr>
            <a:r>
              <a:rPr lang="en-US" sz="1800" b="0" i="0" u="none" strike="noStrike" baseline="0" dirty="0">
                <a:latin typeface="BrandingSans-Roman"/>
              </a:rPr>
              <a:t>The IgA and IgG interact to produce complexes that activate complement and are deposited in affected organs, precipitating an inflammatory response with vasculitis.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9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184B7-5BB7-41A6-A044-01004EF724DE}"/>
              </a:ext>
            </a:extLst>
          </p:cNvPr>
          <p:cNvPicPr>
            <a:picLocks noChangeAspect="1"/>
          </p:cNvPicPr>
          <p:nvPr/>
        </p:nvPicPr>
        <p:blipFill rotWithShape="1">
          <a:blip r:embed="rId2"/>
          <a:srcRect l="25187" t="28272" r="20299" b="18567"/>
          <a:stretch/>
        </p:blipFill>
        <p:spPr>
          <a:xfrm>
            <a:off x="846161" y="614150"/>
            <a:ext cx="9498842" cy="5895832"/>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7250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CB1F3E-C197-4727-AD0D-66B030BFAC0C}"/>
              </a:ext>
            </a:extLst>
          </p:cNvPr>
          <p:cNvSpPr txBox="1"/>
          <p:nvPr/>
        </p:nvSpPr>
        <p:spPr>
          <a:xfrm>
            <a:off x="395785" y="1095697"/>
            <a:ext cx="10235821" cy="4401205"/>
          </a:xfrm>
          <a:prstGeom prst="rect">
            <a:avLst/>
          </a:prstGeom>
          <a:noFill/>
        </p:spPr>
        <p:txBody>
          <a:bodyPr wrap="square">
            <a:spAutoFit/>
          </a:bodyPr>
          <a:lstStyle/>
          <a:p>
            <a:pPr marL="457200" indent="-457200" algn="l">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All children with Henoch–</a:t>
            </a:r>
            <a:r>
              <a:rPr lang="en-US" sz="2800" b="0" i="0" u="none" strike="noStrike" baseline="0" dirty="0" err="1">
                <a:latin typeface="Times New Roman" panose="02020603050405020304" pitchFamily="18" charset="0"/>
                <a:cs typeface="Times New Roman" panose="02020603050405020304" pitchFamily="18" charset="0"/>
              </a:rPr>
              <a:t>Schönlein</a:t>
            </a:r>
            <a:r>
              <a:rPr lang="en-US"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purpura should be followed for a year to detect those with persisting </a:t>
            </a:r>
            <a:r>
              <a:rPr lang="en-US" sz="2800" b="0" i="0" u="none" strike="noStrike" baseline="0" dirty="0" err="1">
                <a:latin typeface="Times New Roman" panose="02020603050405020304" pitchFamily="18" charset="0"/>
                <a:cs typeface="Times New Roman" panose="02020603050405020304" pitchFamily="18" charset="0"/>
              </a:rPr>
              <a:t>haematuria</a:t>
            </a:r>
            <a:r>
              <a:rPr lang="en-US" sz="2800" b="0" i="0" u="none" strike="noStrike" baseline="0" dirty="0">
                <a:latin typeface="Times New Roman" panose="02020603050405020304" pitchFamily="18" charset="0"/>
                <a:cs typeface="Times New Roman" panose="02020603050405020304" pitchFamily="18" charset="0"/>
              </a:rPr>
              <a:t> or proteinuria (5–10%). </a:t>
            </a:r>
          </a:p>
          <a:p>
            <a:pPr marL="457200" indent="-457200" algn="l">
              <a:buFont typeface="Wingdings" panose="05000000000000000000" pitchFamily="2" charset="2"/>
              <a:buChar char="Ø"/>
            </a:pPr>
            <a:endParaRPr lang="en-US" sz="2800" b="0" i="0" u="none" strike="noStrike" baseline="0" dirty="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Children who have persistent renal involvement or required treatment for Henoch–</a:t>
            </a:r>
            <a:r>
              <a:rPr lang="en-US" sz="2800" b="0" i="0" u="none" strike="noStrike" baseline="0" dirty="0" err="1">
                <a:latin typeface="Times New Roman" panose="02020603050405020304" pitchFamily="18" charset="0"/>
                <a:cs typeface="Times New Roman" panose="02020603050405020304" pitchFamily="18" charset="0"/>
              </a:rPr>
              <a:t>Schönlein</a:t>
            </a:r>
            <a:r>
              <a:rPr lang="en-US" sz="2800" b="0" i="0" u="none" strike="noStrike" baseline="0" dirty="0">
                <a:latin typeface="Times New Roman" panose="02020603050405020304" pitchFamily="18" charset="0"/>
                <a:cs typeface="Times New Roman" panose="02020603050405020304" pitchFamily="18" charset="0"/>
              </a:rPr>
              <a:t> purpura nephritis require long-term follow-up. </a:t>
            </a:r>
          </a:p>
          <a:p>
            <a:pPr marL="457200" indent="-457200" algn="l">
              <a:buFont typeface="Wingdings" panose="05000000000000000000" pitchFamily="2" charset="2"/>
              <a:buChar char="Ø"/>
            </a:pPr>
            <a:endParaRPr lang="en-US" sz="2800" b="0" i="0" u="none" strike="noStrike" baseline="0" dirty="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This is necessary as hypertension and progressive chronic kidney disease may develop after an interval of several years.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07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E64F-30CB-4D4F-9644-509E1E9BDCAE}"/>
              </a:ext>
            </a:extLst>
          </p:cNvPr>
          <p:cNvSpPr>
            <a:spLocks noGrp="1"/>
          </p:cNvSpPr>
          <p:nvPr>
            <p:ph type="title"/>
          </p:nvPr>
        </p:nvSpPr>
        <p:spPr>
          <a:xfrm>
            <a:off x="7268495" y="1371600"/>
            <a:ext cx="4079987" cy="1314443"/>
          </a:xfrm>
        </p:spPr>
        <p:txBody>
          <a:bodyPr vert="horz" lIns="91440" tIns="45720" rIns="91440" bIns="45720" rtlCol="0" anchor="t">
            <a:normAutofit/>
          </a:bodyPr>
          <a:lstStyle/>
          <a:p>
            <a:r>
              <a:rPr lang="en-US" b="1" i="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DEFINITION</a:t>
            </a:r>
          </a:p>
        </p:txBody>
      </p:sp>
      <p:pic>
        <p:nvPicPr>
          <p:cNvPr id="5" name="Picture 4">
            <a:extLst>
              <a:ext uri="{FF2B5EF4-FFF2-40B4-BE49-F238E27FC236}">
                <a16:creationId xmlns:a16="http://schemas.microsoft.com/office/drawing/2014/main" id="{1568A0D8-1855-41AC-A5B8-BD5B256F2672}"/>
              </a:ext>
            </a:extLst>
          </p:cNvPr>
          <p:cNvPicPr>
            <a:picLocks noChangeAspect="1"/>
          </p:cNvPicPr>
          <p:nvPr/>
        </p:nvPicPr>
        <p:blipFill rotWithShape="1">
          <a:blip r:embed="rId2"/>
          <a:srcRect l="2966" t="28308" r="8431" b="26154"/>
          <a:stretch/>
        </p:blipFill>
        <p:spPr>
          <a:xfrm>
            <a:off x="583893" y="2853368"/>
            <a:ext cx="5799963" cy="2675376"/>
          </a:xfrm>
          <a:prstGeom prst="rect">
            <a:avLst/>
          </a:prstGeom>
        </p:spPr>
      </p:pic>
      <p:sp>
        <p:nvSpPr>
          <p:cNvPr id="4" name="TextBox 3">
            <a:extLst>
              <a:ext uri="{FF2B5EF4-FFF2-40B4-BE49-F238E27FC236}">
                <a16:creationId xmlns:a16="http://schemas.microsoft.com/office/drawing/2014/main" id="{11BD819C-EA99-4311-87D2-E30C1BDF26A6}"/>
              </a:ext>
            </a:extLst>
          </p:cNvPr>
          <p:cNvSpPr txBox="1"/>
          <p:nvPr/>
        </p:nvSpPr>
        <p:spPr>
          <a:xfrm>
            <a:off x="6907236" y="2853368"/>
            <a:ext cx="5284763" cy="4004631"/>
          </a:xfrm>
          <a:prstGeom prst="rect">
            <a:avLst/>
          </a:prstGeom>
        </p:spPr>
        <p:txBody>
          <a:bodyPr vert="horz" lIns="91440" tIns="45720" rIns="91440" bIns="45720" rtlCol="0">
            <a:normAutofit/>
          </a:bodyPr>
          <a:lstStyle/>
          <a:p>
            <a:pPr marL="342900" indent="-342900" algn="l">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Hematuria, defined as the persistent presence of more than five red blood cells (RBCs)/high-power field (</a:t>
            </a:r>
            <a:r>
              <a:rPr lang="en-US" sz="2000" dirty="0" err="1">
                <a:latin typeface="Times New Roman" panose="02020603050405020304" pitchFamily="18" charset="0"/>
                <a:cs typeface="Times New Roman" panose="02020603050405020304" pitchFamily="18" charset="0"/>
              </a:rPr>
              <a:t>hpf</a:t>
            </a:r>
            <a:r>
              <a:rPr lang="en-US" sz="2000" dirty="0">
                <a:latin typeface="Times New Roman" panose="02020603050405020304" pitchFamily="18" charset="0"/>
                <a:cs typeface="Times New Roman" panose="02020603050405020304" pitchFamily="18" charset="0"/>
              </a:rPr>
              <a:t>) on freshly voided and centrifuged urine.</a:t>
            </a:r>
          </a:p>
          <a:p>
            <a:pPr marL="342900" indent="-342900" algn="l">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Occurs in 4–6% of urine samples from school-age children.</a:t>
            </a:r>
          </a:p>
          <a:p>
            <a:pPr marL="285750" indent="-285750">
              <a:lnSpc>
                <a:spcPct val="120000"/>
              </a:lnSpc>
              <a:spcAft>
                <a:spcPts val="600"/>
              </a:spcAft>
              <a:buSzPct val="87000"/>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Microscopic hematuria = urine grossly appears normal.</a:t>
            </a:r>
          </a:p>
          <a:p>
            <a:pPr marL="285750" indent="-285750">
              <a:lnSpc>
                <a:spcPct val="120000"/>
              </a:lnSpc>
              <a:spcAft>
                <a:spcPts val="600"/>
              </a:spcAft>
              <a:buSzPct val="87000"/>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Gross hematuria = blood visible to the naked eye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00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nical Practice Guidelines : Haematuria">
            <a:extLst>
              <a:ext uri="{FF2B5EF4-FFF2-40B4-BE49-F238E27FC236}">
                <a16:creationId xmlns:a16="http://schemas.microsoft.com/office/drawing/2014/main" id="{6A73D020-6D09-4786-B876-B96DA62D4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2" y="366713"/>
            <a:ext cx="8882418"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0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0A58-4EAE-418C-AD2D-8C213B1A65B7}"/>
              </a:ext>
            </a:extLst>
          </p:cNvPr>
          <p:cNvSpPr>
            <a:spLocks noGrp="1"/>
          </p:cNvSpPr>
          <p:nvPr>
            <p:ph type="title"/>
          </p:nvPr>
        </p:nvSpPr>
        <p:spPr>
          <a:xfrm>
            <a:off x="286603" y="2988860"/>
            <a:ext cx="10190103" cy="1621809"/>
          </a:xfrm>
        </p:spPr>
        <p:txBody>
          <a:bodyPr/>
          <a:lstStyle/>
          <a:p>
            <a:r>
              <a:rPr lang="en-US" b="1" i="1"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i="1"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US" b="1" i="1"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7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DA1F-FE71-49F4-A9F6-A2F7BFB6E63C}"/>
              </a:ext>
            </a:extLst>
          </p:cNvPr>
          <p:cNvSpPr>
            <a:spLocks noGrp="1"/>
          </p:cNvSpPr>
          <p:nvPr>
            <p:ph type="title"/>
          </p:nvPr>
        </p:nvSpPr>
        <p:spPr>
          <a:xfrm>
            <a:off x="914400" y="1160399"/>
            <a:ext cx="10363200" cy="798394"/>
          </a:xfrm>
        </p:spPr>
        <p:txBody>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 QUESTION</a:t>
            </a:r>
          </a:p>
        </p:txBody>
      </p:sp>
      <p:sp>
        <p:nvSpPr>
          <p:cNvPr id="4" name="TextBox 3">
            <a:extLst>
              <a:ext uri="{FF2B5EF4-FFF2-40B4-BE49-F238E27FC236}">
                <a16:creationId xmlns:a16="http://schemas.microsoft.com/office/drawing/2014/main" id="{A2EEEBAA-5CB9-4D46-9E8C-B95BDF9E5D61}"/>
              </a:ext>
            </a:extLst>
          </p:cNvPr>
          <p:cNvSpPr txBox="1"/>
          <p:nvPr/>
        </p:nvSpPr>
        <p:spPr>
          <a:xfrm>
            <a:off x="245660" y="1958793"/>
            <a:ext cx="5732061" cy="2554545"/>
          </a:xfrm>
          <a:prstGeom prst="rect">
            <a:avLst/>
          </a:prstGeom>
          <a:noFill/>
        </p:spPr>
        <p:txBody>
          <a:bodyPr wrap="square">
            <a:spAutoFit/>
          </a:bodyPr>
          <a:lstStyle/>
          <a:p>
            <a:pPr algn="l"/>
            <a:r>
              <a:rPr lang="en-US" sz="4000" b="0" i="0" u="none" strike="noStrike" baseline="0" dirty="0">
                <a:latin typeface="Times New Roman" panose="02020603050405020304" pitchFamily="18" charset="0"/>
                <a:cs typeface="Times New Roman" panose="02020603050405020304" pitchFamily="18" charset="0"/>
              </a:rPr>
              <a:t>Is it true hematuria? Or any colored urine?</a:t>
            </a:r>
          </a:p>
          <a:p>
            <a:pPr algn="l"/>
            <a:endParaRPr lang="en-US" sz="4000" dirty="0">
              <a:latin typeface="Times New Roman" panose="02020603050405020304" pitchFamily="18" charset="0"/>
              <a:cs typeface="Times New Roman" panose="02020603050405020304" pitchFamily="18" charset="0"/>
            </a:endParaRPr>
          </a:p>
          <a:p>
            <a:pPr algn="l"/>
            <a:endParaRPr 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CAED604-A37D-4BDB-98E0-1224B61C99B7}"/>
              </a:ext>
            </a:extLst>
          </p:cNvPr>
          <p:cNvPicPr>
            <a:picLocks noChangeAspect="1"/>
          </p:cNvPicPr>
          <p:nvPr/>
        </p:nvPicPr>
        <p:blipFill>
          <a:blip r:embed="rId2"/>
          <a:stretch>
            <a:fillRect/>
          </a:stretch>
        </p:blipFill>
        <p:spPr>
          <a:xfrm>
            <a:off x="5977720" y="1958793"/>
            <a:ext cx="4135272" cy="4069646"/>
          </a:xfrm>
          <a:prstGeom prst="rect">
            <a:avLst/>
          </a:prstGeom>
        </p:spPr>
      </p:pic>
    </p:spTree>
    <p:extLst>
      <p:ext uri="{BB962C8B-B14F-4D97-AF65-F5344CB8AC3E}">
        <p14:creationId xmlns:p14="http://schemas.microsoft.com/office/powerpoint/2010/main" val="70535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E8BC-893F-43F2-AFCC-E3BE8E9FD5F3}"/>
              </a:ext>
            </a:extLst>
          </p:cNvPr>
          <p:cNvSpPr>
            <a:spLocks noGrp="1"/>
          </p:cNvSpPr>
          <p:nvPr>
            <p:ph type="title"/>
          </p:nvPr>
        </p:nvSpPr>
        <p:spPr>
          <a:xfrm>
            <a:off x="914400" y="914400"/>
            <a:ext cx="4694904" cy="2881221"/>
          </a:xfrm>
        </p:spPr>
        <p:txBody>
          <a:bodyPr vert="horz" lIns="91440" tIns="45720" rIns="91440" bIns="45720" rtlCol="0" anchor="t">
            <a:normAutofit/>
          </a:bodyPr>
          <a:lstStyle/>
          <a:p>
            <a:r>
              <a:rPr lang="en-US" b="1" i="1" kern="1200" dirty="0">
                <a:solidFill>
                  <a:schemeClr val="tx1"/>
                </a:solidFill>
                <a:effectLst>
                  <a:outerShdw blurRad="38100" dist="38100" dir="2700000" algn="tl">
                    <a:srgbClr val="000000">
                      <a:alpha val="43137"/>
                    </a:srgbClr>
                  </a:outerShdw>
                </a:effectLst>
                <a:latin typeface="+mj-lt"/>
                <a:ea typeface="+mj-ea"/>
                <a:cs typeface="+mj-cs"/>
              </a:rPr>
              <a:t>To answer the question?</a:t>
            </a:r>
          </a:p>
        </p:txBody>
      </p:sp>
      <p:sp>
        <p:nvSpPr>
          <p:cNvPr id="4" name="TextBox 3">
            <a:extLst>
              <a:ext uri="{FF2B5EF4-FFF2-40B4-BE49-F238E27FC236}">
                <a16:creationId xmlns:a16="http://schemas.microsoft.com/office/drawing/2014/main" id="{B8463EC7-BE4C-484E-8980-7388D9AA64BE}"/>
              </a:ext>
            </a:extLst>
          </p:cNvPr>
          <p:cNvSpPr txBox="1"/>
          <p:nvPr/>
        </p:nvSpPr>
        <p:spPr>
          <a:xfrm>
            <a:off x="5472752" y="960119"/>
            <a:ext cx="6719247" cy="1646595"/>
          </a:xfrm>
          <a:prstGeom prst="rect">
            <a:avLst/>
          </a:prstGeom>
        </p:spPr>
        <p:txBody>
          <a:bodyPr vert="horz" lIns="91440" tIns="45720" rIns="91440" bIns="45720" rtlCol="0">
            <a:normAutofit fontScale="25000" lnSpcReduction="20000"/>
          </a:bodyPr>
          <a:lstStyle/>
          <a:p>
            <a:pPr>
              <a:lnSpc>
                <a:spcPct val="120000"/>
              </a:lnSpc>
              <a:spcAft>
                <a:spcPts val="600"/>
              </a:spcAft>
              <a:buSzPct val="87000"/>
            </a:pPr>
            <a:r>
              <a:rPr lang="en-US" sz="9600" b="1" i="0" u="none" strike="noStrike" baseline="0" dirty="0"/>
              <a:t>History &amp; clinical examination</a:t>
            </a:r>
          </a:p>
          <a:p>
            <a:pPr>
              <a:lnSpc>
                <a:spcPct val="120000"/>
              </a:lnSpc>
              <a:spcAft>
                <a:spcPts val="600"/>
              </a:spcAft>
              <a:buSzPct val="87000"/>
            </a:pPr>
            <a:r>
              <a:rPr lang="en-US" sz="9600" b="1" dirty="0"/>
              <a:t>    </a:t>
            </a:r>
            <a:r>
              <a:rPr lang="en-US" sz="9600" b="1" dirty="0">
                <a:effectLst>
                  <a:outerShdw blurRad="38100" dist="38100" dir="2700000" algn="tl">
                    <a:srgbClr val="000000">
                      <a:alpha val="43137"/>
                    </a:srgbClr>
                  </a:outerShdw>
                </a:effectLst>
              </a:rPr>
              <a:t>+</a:t>
            </a:r>
          </a:p>
          <a:p>
            <a:pPr>
              <a:lnSpc>
                <a:spcPct val="120000"/>
              </a:lnSpc>
              <a:spcAft>
                <a:spcPts val="600"/>
              </a:spcAft>
              <a:buSzPct val="87000"/>
            </a:pPr>
            <a:r>
              <a:rPr lang="en-US" sz="9600" b="1" dirty="0"/>
              <a:t>Check urine for blood by dipstick &amp; microscopic examination</a:t>
            </a:r>
          </a:p>
          <a:p>
            <a:pPr>
              <a:lnSpc>
                <a:spcPct val="120000"/>
              </a:lnSpc>
              <a:spcAft>
                <a:spcPts val="600"/>
              </a:spcAft>
              <a:buSzPct val="87000"/>
            </a:pPr>
            <a:r>
              <a:rPr lang="en-US" sz="2400" dirty="0"/>
              <a:t>                      </a:t>
            </a:r>
            <a:endParaRPr lang="en-US" dirty="0"/>
          </a:p>
          <a:p>
            <a:pPr>
              <a:lnSpc>
                <a:spcPct val="120000"/>
              </a:lnSpc>
              <a:spcAft>
                <a:spcPts val="600"/>
              </a:spcAft>
              <a:buSzPct val="87000"/>
            </a:pPr>
            <a:r>
              <a:rPr lang="en-US" dirty="0"/>
              <a:t>  </a:t>
            </a:r>
          </a:p>
          <a:p>
            <a:pPr>
              <a:lnSpc>
                <a:spcPct val="120000"/>
              </a:lnSpc>
              <a:spcAft>
                <a:spcPts val="600"/>
              </a:spcAft>
              <a:buSzPct val="87000"/>
            </a:pPr>
            <a:endParaRPr lang="en-US" dirty="0"/>
          </a:p>
        </p:txBody>
      </p:sp>
      <p:sp>
        <p:nvSpPr>
          <p:cNvPr id="6" name="TextBox 5">
            <a:extLst>
              <a:ext uri="{FF2B5EF4-FFF2-40B4-BE49-F238E27FC236}">
                <a16:creationId xmlns:a16="http://schemas.microsoft.com/office/drawing/2014/main" id="{939452B8-C934-4C86-A656-A42B858829A2}"/>
              </a:ext>
            </a:extLst>
          </p:cNvPr>
          <p:cNvSpPr txBox="1"/>
          <p:nvPr/>
        </p:nvSpPr>
        <p:spPr>
          <a:xfrm>
            <a:off x="600500" y="4008285"/>
            <a:ext cx="4558353" cy="2092881"/>
          </a:xfrm>
          <a:prstGeom prst="rect">
            <a:avLst/>
          </a:prstGeom>
          <a:solidFill>
            <a:schemeClr val="bg2">
              <a:lumMod val="75000"/>
            </a:schemeClr>
          </a:solidFill>
          <a:ln>
            <a:solidFill>
              <a:schemeClr val="tx1"/>
            </a:solidFill>
          </a:ln>
        </p:spPr>
        <p:txBody>
          <a:bodyPr wrap="square" rtlCol="0">
            <a:spAutoFit/>
          </a:bodyPr>
          <a:lstStyle/>
          <a:p>
            <a:pPr>
              <a:spcAft>
                <a:spcPts val="600"/>
              </a:spcAft>
            </a:pPr>
            <a:r>
              <a:rPr lang="en-US" sz="2400" b="1" dirty="0">
                <a:latin typeface="Times New Roman" panose="02020603050405020304" pitchFamily="18" charset="0"/>
                <a:cs typeface="Times New Roman" panose="02020603050405020304" pitchFamily="18" charset="0"/>
              </a:rPr>
              <a:t>Positive </a:t>
            </a:r>
            <a:r>
              <a:rPr lang="en-US" sz="2400" b="1" dirty="0" err="1">
                <a:latin typeface="Times New Roman" panose="02020603050405020304" pitchFamily="18" charset="0"/>
                <a:cs typeface="Times New Roman" panose="02020603050405020304" pitchFamily="18" charset="0"/>
              </a:rPr>
              <a:t>hemostick</a:t>
            </a:r>
            <a:r>
              <a:rPr lang="en-US" sz="2400" b="1" dirty="0">
                <a:latin typeface="Times New Roman" panose="02020603050405020304" pitchFamily="18" charset="0"/>
                <a:cs typeface="Times New Roman" panose="02020603050405020304" pitchFamily="18" charset="0"/>
              </a:rPr>
              <a:t> and negative RBCs  by microscopic could be either :</a:t>
            </a:r>
          </a:p>
          <a:p>
            <a:pPr marL="342900" indent="-342900">
              <a:spcAft>
                <a:spcPts val="600"/>
              </a:spcAft>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Hemoglobinuria</a:t>
            </a:r>
          </a:p>
          <a:p>
            <a:pPr marL="342900" indent="-342900">
              <a:spcAft>
                <a:spcPts val="600"/>
              </a:spcAft>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Myoglobinuria</a:t>
            </a:r>
          </a:p>
        </p:txBody>
      </p:sp>
      <p:sp>
        <p:nvSpPr>
          <p:cNvPr id="7" name="TextBox 6">
            <a:extLst>
              <a:ext uri="{FF2B5EF4-FFF2-40B4-BE49-F238E27FC236}">
                <a16:creationId xmlns:a16="http://schemas.microsoft.com/office/drawing/2014/main" id="{4A7DE8D6-4AD4-468D-B005-4DFFF42CCD71}"/>
              </a:ext>
            </a:extLst>
          </p:cNvPr>
          <p:cNvSpPr txBox="1"/>
          <p:nvPr/>
        </p:nvSpPr>
        <p:spPr>
          <a:xfrm>
            <a:off x="5894364" y="4008285"/>
            <a:ext cx="5747178" cy="1754326"/>
          </a:xfrm>
          <a:prstGeom prst="rect">
            <a:avLst/>
          </a:prstGeom>
          <a:solidFill>
            <a:schemeClr val="bg2">
              <a:lumMod val="75000"/>
            </a:schemeClr>
          </a:solidFill>
          <a:ln>
            <a:solidFill>
              <a:schemeClr val="tx1"/>
            </a:solidFill>
          </a:ln>
        </p:spPr>
        <p:txBody>
          <a:bodyPr wrap="square" rtlCol="0">
            <a:spAutoFit/>
          </a:bodyPr>
          <a:lstStyle/>
          <a:p>
            <a:pPr>
              <a:spcAft>
                <a:spcPts val="600"/>
              </a:spcAft>
            </a:pPr>
            <a:r>
              <a:rPr lang="en-US" sz="3600" b="1" dirty="0">
                <a:latin typeface="Times New Roman" panose="02020603050405020304" pitchFamily="18" charset="0"/>
                <a:cs typeface="Times New Roman" panose="02020603050405020304" pitchFamily="18" charset="0"/>
              </a:rPr>
              <a:t>Positive RBCs in microscopic examination means  real hematuria</a:t>
            </a:r>
          </a:p>
        </p:txBody>
      </p:sp>
      <p:sp>
        <p:nvSpPr>
          <p:cNvPr id="8" name="TextBox 7">
            <a:extLst>
              <a:ext uri="{FF2B5EF4-FFF2-40B4-BE49-F238E27FC236}">
                <a16:creationId xmlns:a16="http://schemas.microsoft.com/office/drawing/2014/main" id="{B5A2CA0A-F877-4C4A-88DD-65DEA910FE8F}"/>
              </a:ext>
            </a:extLst>
          </p:cNvPr>
          <p:cNvSpPr txBox="1"/>
          <p:nvPr/>
        </p:nvSpPr>
        <p:spPr>
          <a:xfrm>
            <a:off x="550458" y="2235046"/>
            <a:ext cx="4558353" cy="1538883"/>
          </a:xfrm>
          <a:prstGeom prst="rect">
            <a:avLst/>
          </a:prstGeom>
          <a:noFill/>
          <a:ln>
            <a:solidFill>
              <a:schemeClr val="tx1"/>
            </a:solidFill>
          </a:ln>
          <a:scene3d>
            <a:camera prst="perspectiveFront"/>
            <a:lightRig rig="threePt" dir="t"/>
          </a:scene3d>
        </p:spPr>
        <p:txBody>
          <a:bodyPr wrap="square" rtlCol="0">
            <a:spAutoFit/>
          </a:bodyPr>
          <a:lstStyle/>
          <a:p>
            <a:pPr algn="l"/>
            <a:r>
              <a:rPr lang="en-US" sz="2000" b="0" i="0" u="none" strike="noStrike" baseline="0" dirty="0">
                <a:latin typeface="Times New Roman" panose="02020603050405020304" pitchFamily="18" charset="0"/>
              </a:rPr>
              <a:t>Heme negative, negative RBCs by microscopy : </a:t>
            </a:r>
          </a:p>
          <a:p>
            <a:pPr algn="l"/>
            <a:r>
              <a:rPr lang="en-US" b="0" i="0" u="none" strike="noStrike" baseline="0" dirty="0">
                <a:latin typeface="Times New Roman" panose="02020603050405020304" pitchFamily="18" charset="0"/>
              </a:rPr>
              <a:t>-Foods: beet roots, black berries.</a:t>
            </a:r>
          </a:p>
          <a:p>
            <a:pPr algn="l"/>
            <a:r>
              <a:rPr lang="en-US" b="0" i="0" u="none" strike="noStrike" baseline="0" dirty="0">
                <a:latin typeface="Times New Roman" panose="02020603050405020304" pitchFamily="18" charset="0"/>
              </a:rPr>
              <a:t>-Drugs: </a:t>
            </a:r>
            <a:r>
              <a:rPr lang="en-US" b="0" i="0" u="none" strike="noStrike" baseline="0" dirty="0" err="1">
                <a:latin typeface="Times New Roman" panose="02020603050405020304" pitchFamily="18" charset="0"/>
              </a:rPr>
              <a:t>Rifamipicin</a:t>
            </a:r>
            <a:r>
              <a:rPr lang="en-US" b="0" i="0" u="none" strike="noStrike" baseline="0" dirty="0">
                <a:latin typeface="Times New Roman" panose="02020603050405020304" pitchFamily="18" charset="0"/>
              </a:rPr>
              <a:t>, </a:t>
            </a:r>
            <a:r>
              <a:rPr lang="en-US" b="0" i="0" u="none" strike="noStrike" baseline="0" dirty="0" err="1">
                <a:latin typeface="Times New Roman" panose="02020603050405020304" pitchFamily="18" charset="0"/>
              </a:rPr>
              <a:t>Desferal</a:t>
            </a:r>
            <a:r>
              <a:rPr lang="en-US" b="0" i="0" u="none" strike="noStrike" baseline="0" dirty="0">
                <a:latin typeface="Times New Roman" panose="02020603050405020304" pitchFamily="18" charset="0"/>
              </a:rPr>
              <a:t>, Nitrofurantoin.</a:t>
            </a:r>
          </a:p>
          <a:p>
            <a:pPr algn="l"/>
            <a:r>
              <a:rPr lang="en-US" b="0" i="0" u="none" strike="noStrike" baseline="0" dirty="0">
                <a:latin typeface="Times New Roman" panose="02020603050405020304" pitchFamily="18" charset="0"/>
              </a:rPr>
              <a:t>-Urate crystals (red diaper).</a:t>
            </a:r>
            <a:endParaRPr lang="en-US" dirty="0"/>
          </a:p>
        </p:txBody>
      </p:sp>
      <p:cxnSp>
        <p:nvCxnSpPr>
          <p:cNvPr id="17" name="Straight Arrow Connector 16">
            <a:extLst>
              <a:ext uri="{FF2B5EF4-FFF2-40B4-BE49-F238E27FC236}">
                <a16:creationId xmlns:a16="http://schemas.microsoft.com/office/drawing/2014/main" id="{F54F2684-593C-448A-9DA1-B221778AE15F}"/>
              </a:ext>
            </a:extLst>
          </p:cNvPr>
          <p:cNvCxnSpPr>
            <a:cxnSpLocks/>
          </p:cNvCxnSpPr>
          <p:nvPr/>
        </p:nvCxnSpPr>
        <p:spPr>
          <a:xfrm rot="3480000">
            <a:off x="5165772" y="2661276"/>
            <a:ext cx="914400" cy="169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32E774D1-BB06-4F5C-A249-E799DC26BFE9}"/>
              </a:ext>
            </a:extLst>
          </p:cNvPr>
          <p:cNvCxnSpPr>
            <a:cxnSpLocks/>
          </p:cNvCxnSpPr>
          <p:nvPr/>
        </p:nvCxnSpPr>
        <p:spPr>
          <a:xfrm rot="6300000">
            <a:off x="5119283" y="2520079"/>
            <a:ext cx="914400" cy="93600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F782413-DC50-47E0-8482-D287F3F48537}"/>
              </a:ext>
            </a:extLst>
          </p:cNvPr>
          <p:cNvCxnSpPr/>
          <p:nvPr/>
        </p:nvCxnSpPr>
        <p:spPr>
          <a:xfrm>
            <a:off x="6030355" y="2663680"/>
            <a:ext cx="914400" cy="1260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C31DD52-C43E-4D9E-94A8-5AF485AE6470}"/>
              </a:ext>
            </a:extLst>
          </p:cNvPr>
          <p:cNvCxnSpPr>
            <a:cxnSpLocks/>
          </p:cNvCxnSpPr>
          <p:nvPr/>
        </p:nvCxnSpPr>
        <p:spPr>
          <a:xfrm rot="-2700000">
            <a:off x="4376381" y="1030349"/>
            <a:ext cx="9144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946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3F0C-EC6C-4300-A071-33335282F6D9}"/>
              </a:ext>
            </a:extLst>
          </p:cNvPr>
          <p:cNvSpPr>
            <a:spLocks noGrp="1"/>
          </p:cNvSpPr>
          <p:nvPr>
            <p:ph type="title"/>
          </p:nvPr>
        </p:nvSpPr>
        <p:spPr>
          <a:xfrm>
            <a:off x="7235653" y="2480312"/>
            <a:ext cx="4762501" cy="3001951"/>
          </a:xfrm>
        </p:spPr>
        <p:txBody>
          <a:bodyPr vert="horz" lIns="91440" tIns="45720" rIns="91440" bIns="45720" rtlCol="0" anchor="b">
            <a:normAutofit/>
          </a:bodyPr>
          <a:lstStyle/>
          <a:p>
            <a:r>
              <a:rPr lang="en-US" b="1" i="1">
                <a:effectLst>
                  <a:outerShdw blurRad="38100" dist="38100" dir="2700000" algn="tl">
                    <a:srgbClr val="000000">
                      <a:alpha val="43137"/>
                    </a:srgbClr>
                  </a:outerShdw>
                </a:effectLst>
              </a:rPr>
              <a:t>CAUSES OF HEMATUREA</a:t>
            </a:r>
          </a:p>
        </p:txBody>
      </p:sp>
      <p:pic>
        <p:nvPicPr>
          <p:cNvPr id="4" name="Picture 3">
            <a:extLst>
              <a:ext uri="{FF2B5EF4-FFF2-40B4-BE49-F238E27FC236}">
                <a16:creationId xmlns:a16="http://schemas.microsoft.com/office/drawing/2014/main" id="{8E5AA2A6-1943-42E6-A9E2-25F07380F63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4341" t="22141" r="52744" b="7565"/>
          <a:stretch/>
        </p:blipFill>
        <p:spPr>
          <a:xfrm>
            <a:off x="491320" y="643467"/>
            <a:ext cx="6100550" cy="5375194"/>
          </a:xfrm>
          <a:prstGeom prst="rect">
            <a:avLst/>
          </a:prstGeom>
        </p:spPr>
      </p:pic>
    </p:spTree>
    <p:extLst>
      <p:ext uri="{BB962C8B-B14F-4D97-AF65-F5344CB8AC3E}">
        <p14:creationId xmlns:p14="http://schemas.microsoft.com/office/powerpoint/2010/main" val="181662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F836E-AC2A-470A-BE70-BCF4E3C10269}"/>
              </a:ext>
            </a:extLst>
          </p:cNvPr>
          <p:cNvSpPr txBox="1"/>
          <p:nvPr/>
        </p:nvSpPr>
        <p:spPr>
          <a:xfrm>
            <a:off x="327546" y="1146410"/>
            <a:ext cx="5158854" cy="4678204"/>
          </a:xfrm>
          <a:prstGeom prst="rect">
            <a:avLst/>
          </a:prstGeom>
          <a:solidFill>
            <a:schemeClr val="bg2">
              <a:lumMod val="75000"/>
            </a:schemeClr>
          </a:solid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GLOMERULAR</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Brown or tea colored (coca-</a:t>
            </a:r>
            <a:r>
              <a:rPr lang="en-US" sz="2800" dirty="0" err="1">
                <a:latin typeface="Times New Roman" panose="02020603050405020304" pitchFamily="18" charset="0"/>
                <a:cs typeface="Times New Roman" panose="02020603050405020304" pitchFamily="18" charset="0"/>
              </a:rPr>
              <a:t>coloured</a:t>
            </a:r>
            <a:r>
              <a:rPr lang="en-US" sz="2800" dirty="0">
                <a:latin typeface="Times New Roman" panose="02020603050405020304" pitchFamily="18" charset="0"/>
                <a:cs typeface="Times New Roman" panose="02020603050405020304" pitchFamily="18" charset="0"/>
              </a:rPr>
              <a:t>) urine</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Red blood cell casts, cellular casts ,tubular cells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Proteinuria &gt; +2 by dipstick in the absence of gross hematuria</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Dysmorphic RBCs  by phase contrast microscopy</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Erythrocyte volume &lt; 50</a:t>
            </a:r>
          </a:p>
          <a:p>
            <a:endParaRPr lang="en-US" dirty="0"/>
          </a:p>
        </p:txBody>
      </p:sp>
      <p:sp>
        <p:nvSpPr>
          <p:cNvPr id="3" name="TextBox 2">
            <a:extLst>
              <a:ext uri="{FF2B5EF4-FFF2-40B4-BE49-F238E27FC236}">
                <a16:creationId xmlns:a16="http://schemas.microsoft.com/office/drawing/2014/main" id="{3054ED1C-B0A6-4C12-9781-A7B65C83F62D}"/>
              </a:ext>
            </a:extLst>
          </p:cNvPr>
          <p:cNvSpPr txBox="1"/>
          <p:nvPr/>
        </p:nvSpPr>
        <p:spPr>
          <a:xfrm>
            <a:off x="6096000" y="1146410"/>
            <a:ext cx="5768454" cy="4308872"/>
          </a:xfrm>
          <a:prstGeom prst="rect">
            <a:avLst/>
          </a:prstGeom>
          <a:solidFill>
            <a:schemeClr val="bg2">
              <a:lumMod val="75000"/>
            </a:schemeClr>
          </a:solid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NON-GLOMERULAR</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Red  dark urine</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Blood clots</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 proteinuria or &lt; +2 in the absence of gross hematuria</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Normal morphology of erythrocytes</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Erythrocytes volume&gt; 50</a:t>
            </a:r>
          </a:p>
          <a:p>
            <a:endParaRPr lang="en-US" dirty="0"/>
          </a:p>
        </p:txBody>
      </p:sp>
    </p:spTree>
    <p:extLst>
      <p:ext uri="{BB962C8B-B14F-4D97-AF65-F5344CB8AC3E}">
        <p14:creationId xmlns:p14="http://schemas.microsoft.com/office/powerpoint/2010/main" val="249864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DA59-9354-4C10-B488-F67FFBFE19D4}"/>
              </a:ext>
            </a:extLst>
          </p:cNvPr>
          <p:cNvSpPr>
            <a:spLocks noGrp="1"/>
          </p:cNvSpPr>
          <p:nvPr>
            <p:ph type="title"/>
          </p:nvPr>
        </p:nvSpPr>
        <p:spPr>
          <a:xfrm>
            <a:off x="914401" y="914400"/>
            <a:ext cx="3130062" cy="3227536"/>
          </a:xfrm>
        </p:spPr>
        <p:txBody>
          <a:bodyPr vert="horz" lIns="91440" tIns="45720" rIns="91440" bIns="45720" rtlCol="0" anchor="t">
            <a:normAutofit/>
          </a:bodyPr>
          <a:lstStyle/>
          <a:p>
            <a:r>
              <a:rPr lang="en-US" b="1" i="1">
                <a:effectLst>
                  <a:outerShdw blurRad="38100" dist="38100" dir="2700000" algn="tl">
                    <a:srgbClr val="000000">
                      <a:alpha val="43137"/>
                    </a:srgbClr>
                  </a:outerShdw>
                </a:effectLst>
              </a:rPr>
              <a:t>APPROACH TO HEMATUREA</a:t>
            </a:r>
          </a:p>
        </p:txBody>
      </p:sp>
      <p:pic>
        <p:nvPicPr>
          <p:cNvPr id="3" name="Picture 2">
            <a:extLst>
              <a:ext uri="{FF2B5EF4-FFF2-40B4-BE49-F238E27FC236}">
                <a16:creationId xmlns:a16="http://schemas.microsoft.com/office/drawing/2014/main" id="{87CAB54E-D644-41AC-83E0-B902D316942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8201" r="8520" b="2"/>
          <a:stretch/>
        </p:blipFill>
        <p:spPr>
          <a:xfrm>
            <a:off x="4457700" y="1066800"/>
            <a:ext cx="3876675" cy="4654920"/>
          </a:xfrm>
          <a:prstGeom prst="rect">
            <a:avLst/>
          </a:prstGeom>
        </p:spPr>
      </p:pic>
      <p:pic>
        <p:nvPicPr>
          <p:cNvPr id="1026" name="Picture 2" descr="Question Face Clipart - Asking Question Gif Cartoon - Png Download  (#1230631) - PinClipart">
            <a:extLst>
              <a:ext uri="{FF2B5EF4-FFF2-40B4-BE49-F238E27FC236}">
                <a16:creationId xmlns:a16="http://schemas.microsoft.com/office/drawing/2014/main" id="{4B26CE61-5218-4A9C-8011-D8902687EE8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1252" r="381" b="-3"/>
          <a:stretch/>
        </p:blipFill>
        <p:spPr bwMode="auto">
          <a:xfrm>
            <a:off x="8334375" y="1066801"/>
            <a:ext cx="3857625" cy="465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97C52-74FA-4212-8834-A3BA96C85097}"/>
              </a:ext>
            </a:extLst>
          </p:cNvPr>
          <p:cNvSpPr txBox="1"/>
          <p:nvPr/>
        </p:nvSpPr>
        <p:spPr>
          <a:xfrm>
            <a:off x="0" y="86916"/>
            <a:ext cx="12192000" cy="6771084"/>
          </a:xfrm>
          <a:prstGeom prst="rect">
            <a:avLst/>
          </a:prstGeom>
          <a:noFill/>
        </p:spPr>
        <p:txBody>
          <a:bodyPr wrap="square">
            <a:spAutoFit/>
          </a:bodyPr>
          <a:lstStyle/>
          <a:p>
            <a:pPr algn="l"/>
            <a:r>
              <a:rPr lang="en-US" sz="1800" b="0" i="0" u="none" strike="noStrike" baseline="0" dirty="0">
                <a:latin typeface="Times New Roman" panose="02020603050405020304" pitchFamily="18" charset="0"/>
                <a:cs typeface="Times New Roman" panose="02020603050405020304" pitchFamily="18" charset="0"/>
              </a:rPr>
              <a:t>Evaluation of the child with hematuria begins with a careful history, physical examination, and microscopic urinalysis. </a:t>
            </a:r>
          </a:p>
          <a:p>
            <a:pPr algn="l"/>
            <a:r>
              <a:rPr lang="en-US" dirty="0">
                <a:latin typeface="Times New Roman" panose="02020603050405020304" pitchFamily="18" charset="0"/>
                <a:cs typeface="Times New Roman" panose="02020603050405020304" pitchFamily="18" charset="0"/>
              </a:rPr>
              <a:t>                                          </a:t>
            </a:r>
          </a:p>
          <a:p>
            <a:pPr algn="l"/>
            <a:r>
              <a:rPr lang="en-US" dirty="0">
                <a:latin typeface="Times New Roman" panose="02020603050405020304" pitchFamily="18" charset="0"/>
                <a:cs typeface="Times New Roman" panose="02020603050405020304" pitchFamily="18" charset="0"/>
              </a:rPr>
              <a:t>                                                                  </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HISTORY</a:t>
            </a:r>
          </a:p>
          <a:p>
            <a:pPr algn="l"/>
            <a:r>
              <a:rPr lang="en-US" sz="1800" b="0" i="0" u="none" strike="noStrike" baseline="0" dirty="0">
                <a:latin typeface="Times New Roman" panose="02020603050405020304" pitchFamily="18" charset="0"/>
                <a:cs typeface="Times New Roman" panose="02020603050405020304" pitchFamily="18" charset="0"/>
              </a:rPr>
              <a:t>Patients with hematuria can present with a number of symptoms : Tea- or cola-colored urine, facial or body edema,</a:t>
            </a:r>
          </a:p>
          <a:p>
            <a:pPr algn="l"/>
            <a:r>
              <a:rPr lang="en-US" sz="1800" b="0" i="0" u="none" strike="noStrike" baseline="0" dirty="0">
                <a:latin typeface="Times New Roman" panose="02020603050405020304" pitchFamily="18" charset="0"/>
                <a:cs typeface="Times New Roman" panose="02020603050405020304" pitchFamily="18" charset="0"/>
              </a:rPr>
              <a:t>hypertension, , oliguria , flank pain ,Frequency, dysuria, unexplained fevers, renal colic, headache,</a:t>
            </a:r>
          </a:p>
          <a:p>
            <a:pPr algn="l"/>
            <a:r>
              <a:rPr lang="en-US" sz="1800" b="0" i="0" u="none" strike="noStrike" baseline="0" dirty="0">
                <a:latin typeface="Times New Roman" panose="02020603050405020304" pitchFamily="18" charset="0"/>
                <a:cs typeface="Times New Roman" panose="02020603050405020304" pitchFamily="18" charset="0"/>
              </a:rPr>
              <a:t>mental status changes, visual changes (diplopia), epistaxis, or heart failure ,Rash and joint complaints</a:t>
            </a:r>
          </a:p>
          <a:p>
            <a:pPr algn="l"/>
            <a:endPar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b="1" i="0" u="none" strike="noStrike" baseline="0" dirty="0">
                <a:solidFill>
                  <a:srgbClr val="000000"/>
                </a:solidFill>
                <a:latin typeface="Calibri" panose="020F0502020204030204" pitchFamily="34" charset="0"/>
              </a:rPr>
              <a:t>Open question about the chief Complaint</a:t>
            </a: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Times New Roman" panose="02020603050405020304" pitchFamily="18" charset="0"/>
              </a:rPr>
              <a:t>• </a:t>
            </a:r>
            <a:r>
              <a:rPr lang="en-US" b="0" i="0" u="none" strike="noStrike" baseline="0" dirty="0">
                <a:solidFill>
                  <a:srgbClr val="000000"/>
                </a:solidFill>
                <a:latin typeface="Calibri" panose="020F0502020204030204" pitchFamily="34" charset="0"/>
              </a:rPr>
              <a:t>Color : pink to red (extra glomerular), brown cola -</a:t>
            </a:r>
            <a:r>
              <a:rPr lang="en-US" b="0" i="0" u="none" strike="noStrike" baseline="0" dirty="0" err="1">
                <a:solidFill>
                  <a:srgbClr val="000000"/>
                </a:solidFill>
                <a:latin typeface="Calibri" panose="020F0502020204030204" pitchFamily="34" charset="0"/>
              </a:rPr>
              <a:t>coloured</a:t>
            </a:r>
            <a:r>
              <a:rPr lang="en-US" b="0" i="0" u="none" strike="noStrike" baseline="0" dirty="0">
                <a:solidFill>
                  <a:srgbClr val="000000"/>
                </a:solidFill>
                <a:latin typeface="Calibri" panose="020F0502020204030204" pitchFamily="34" charset="0"/>
              </a:rPr>
              <a:t> (glomerular), smell, stones, clots (extra glomerular) </a:t>
            </a:r>
          </a:p>
          <a:p>
            <a:r>
              <a:rPr lang="en-US" b="0" i="0" u="none" strike="noStrike" baseline="0" dirty="0">
                <a:solidFill>
                  <a:srgbClr val="000000"/>
                </a:solidFill>
                <a:latin typeface="Times New Roman" panose="02020603050405020304" pitchFamily="18" charset="0"/>
              </a:rPr>
              <a:t>• Phase of urination ,duration of the problem </a:t>
            </a:r>
          </a:p>
          <a:p>
            <a:r>
              <a:rPr lang="en-US" b="0" i="0" u="none" strike="noStrike" baseline="0" dirty="0">
                <a:solidFill>
                  <a:srgbClr val="000000"/>
                </a:solidFill>
                <a:latin typeface="Times New Roman" panose="02020603050405020304" pitchFamily="18" charset="0"/>
              </a:rPr>
              <a:t>• </a:t>
            </a:r>
            <a:r>
              <a:rPr lang="en-US" b="0" i="0" u="none" strike="noStrike" baseline="0" dirty="0">
                <a:solidFill>
                  <a:srgbClr val="000000"/>
                </a:solidFill>
                <a:latin typeface="Calibri" panose="020F0502020204030204" pitchFamily="34" charset="0"/>
              </a:rPr>
              <a:t>Time at night or with activity </a:t>
            </a:r>
          </a:p>
          <a:p>
            <a:r>
              <a:rPr lang="en-US" b="0" i="0" u="none" strike="noStrike" baseline="0" dirty="0">
                <a:solidFill>
                  <a:srgbClr val="000000"/>
                </a:solidFill>
                <a:latin typeface="Times New Roman" panose="02020603050405020304" pitchFamily="18" charset="0"/>
              </a:rPr>
              <a:t>• </a:t>
            </a:r>
            <a:r>
              <a:rPr lang="en-US" dirty="0">
                <a:solidFill>
                  <a:srgbClr val="000000"/>
                </a:solidFill>
                <a:latin typeface="Calibri" panose="020F0502020204030204" pitchFamily="34" charset="0"/>
              </a:rPr>
              <a:t>F</a:t>
            </a:r>
            <a:r>
              <a:rPr lang="en-US" b="0" i="0" u="none" strike="noStrike" baseline="0" dirty="0">
                <a:solidFill>
                  <a:srgbClr val="000000"/>
                </a:solidFill>
                <a:latin typeface="Calibri" panose="020F0502020204030204" pitchFamily="34" charset="0"/>
              </a:rPr>
              <a:t>requent &amp; amount in each episode of urination or not </a:t>
            </a:r>
          </a:p>
          <a:p>
            <a:r>
              <a:rPr lang="en-US" b="0" i="0" u="none" strike="noStrike" baseline="0" dirty="0">
                <a:solidFill>
                  <a:srgbClr val="000000"/>
                </a:solidFill>
                <a:latin typeface="Times New Roman" panose="02020603050405020304" pitchFamily="18" charset="0"/>
              </a:rPr>
              <a:t>• Previous similar problem. </a:t>
            </a:r>
          </a:p>
          <a:p>
            <a:r>
              <a:rPr lang="en-US" b="0" i="0" u="none" strike="noStrike" baseline="0" dirty="0">
                <a:solidFill>
                  <a:srgbClr val="000000"/>
                </a:solidFill>
                <a:latin typeface="Times New Roman" panose="02020603050405020304" pitchFamily="18" charset="0"/>
              </a:rPr>
              <a:t>• Recent history of: </a:t>
            </a:r>
          </a:p>
          <a:p>
            <a:pPr lvl="1"/>
            <a:r>
              <a:rPr lang="en-US" b="0" i="0" u="none" strike="noStrike" baseline="0" dirty="0">
                <a:solidFill>
                  <a:srgbClr val="000000"/>
                </a:solidFill>
                <a:latin typeface="MS Mincho" panose="02020609040205080304" pitchFamily="49" charset="-128"/>
              </a:rPr>
              <a:t>✓</a:t>
            </a:r>
            <a:r>
              <a:rPr lang="en-US" b="0" i="0" u="none" strike="noStrike" baseline="0" dirty="0">
                <a:solidFill>
                  <a:srgbClr val="000000"/>
                </a:solidFill>
                <a:latin typeface="Calibri" panose="020F0502020204030204" pitchFamily="34" charset="0"/>
              </a:rPr>
              <a:t>Recent febrile illness </a:t>
            </a:r>
          </a:p>
          <a:p>
            <a:pPr lvl="1"/>
            <a:r>
              <a:rPr lang="en-US" b="0" i="0" u="none" strike="noStrike" baseline="0" dirty="0">
                <a:solidFill>
                  <a:srgbClr val="000000"/>
                </a:solidFill>
                <a:latin typeface="MS Mincho" panose="02020609040205080304" pitchFamily="49" charset="-128"/>
              </a:rPr>
              <a:t>✓</a:t>
            </a:r>
            <a:r>
              <a:rPr lang="en-US" b="0" i="0" u="none" strike="noStrike" baseline="0" dirty="0">
                <a:solidFill>
                  <a:srgbClr val="000000"/>
                </a:solidFill>
                <a:latin typeface="Calibri" panose="020F0502020204030204" pitchFamily="34" charset="0"/>
              </a:rPr>
              <a:t>Recent pharyngitis </a:t>
            </a:r>
          </a:p>
          <a:p>
            <a:pPr lvl="1"/>
            <a:r>
              <a:rPr lang="en-US" b="0" i="0" u="none" strike="noStrike" baseline="0" dirty="0">
                <a:solidFill>
                  <a:srgbClr val="000000"/>
                </a:solidFill>
                <a:latin typeface="MS Mincho" panose="02020609040205080304" pitchFamily="49" charset="-128"/>
              </a:rPr>
              <a:t>✓</a:t>
            </a:r>
            <a:r>
              <a:rPr lang="en-US" b="0" i="0" u="none" strike="noStrike" baseline="0" dirty="0">
                <a:solidFill>
                  <a:srgbClr val="000000"/>
                </a:solidFill>
                <a:latin typeface="Calibri" panose="020F0502020204030204" pitchFamily="34" charset="0"/>
              </a:rPr>
              <a:t>Recent streptococcal skin infection </a:t>
            </a:r>
          </a:p>
          <a:p>
            <a:pPr lvl="1"/>
            <a:r>
              <a:rPr lang="fr-FR" b="0" i="0" u="none" strike="noStrike" baseline="0" dirty="0">
                <a:solidFill>
                  <a:srgbClr val="000000"/>
                </a:solidFill>
                <a:latin typeface="Times New Roman" panose="02020603050405020304" pitchFamily="18" charset="0"/>
              </a:rPr>
              <a:t>✓ </a:t>
            </a:r>
            <a:r>
              <a:rPr lang="fr-FR" b="0" i="0" u="none" strike="noStrike" baseline="0" dirty="0" err="1">
                <a:solidFill>
                  <a:srgbClr val="000000"/>
                </a:solidFill>
                <a:latin typeface="Times New Roman" panose="02020603050405020304" pitchFamily="18" charset="0"/>
              </a:rPr>
              <a:t>Recent</a:t>
            </a:r>
            <a:r>
              <a:rPr lang="fr-FR" b="0" i="0" u="none" strike="noStrike" baseline="0" dirty="0">
                <a:solidFill>
                  <a:srgbClr val="000000"/>
                </a:solidFill>
                <a:latin typeface="Times New Roman" panose="02020603050405020304" pitchFamily="18" charset="0"/>
              </a:rPr>
              <a:t> trauma, </a:t>
            </a:r>
            <a:r>
              <a:rPr lang="fr-FR" b="0" i="0" u="none" strike="noStrike" baseline="0" dirty="0" err="1">
                <a:solidFill>
                  <a:srgbClr val="000000"/>
                </a:solidFill>
                <a:latin typeface="Times New Roman" panose="02020603050405020304" pitchFamily="18" charset="0"/>
              </a:rPr>
              <a:t>menstruation,or</a:t>
            </a:r>
            <a:r>
              <a:rPr lang="fr-FR" b="0" i="0" u="none" strike="noStrike" baseline="0" dirty="0">
                <a:solidFill>
                  <a:srgbClr val="000000"/>
                </a:solidFill>
                <a:latin typeface="Times New Roman" panose="02020603050405020304" pitchFamily="18" charset="0"/>
              </a:rPr>
              <a:t> </a:t>
            </a:r>
            <a:r>
              <a:rPr lang="fr-FR" b="0" i="0" u="none" strike="noStrike" baseline="0" dirty="0" err="1">
                <a:solidFill>
                  <a:srgbClr val="000000"/>
                </a:solidFill>
                <a:latin typeface="Times New Roman" panose="02020603050405020304" pitchFamily="18" charset="0"/>
              </a:rPr>
              <a:t>strenuous</a:t>
            </a:r>
            <a:r>
              <a:rPr lang="fr-FR" b="0" i="0" u="none" strike="noStrike" baseline="0" dirty="0">
                <a:solidFill>
                  <a:srgbClr val="000000"/>
                </a:solidFill>
                <a:latin typeface="Times New Roman" panose="02020603050405020304" pitchFamily="18" charset="0"/>
              </a:rPr>
              <a:t> </a:t>
            </a:r>
            <a:r>
              <a:rPr lang="fr-FR" b="0" i="0" u="none" strike="noStrike" baseline="0" dirty="0" err="1">
                <a:solidFill>
                  <a:srgbClr val="000000"/>
                </a:solidFill>
                <a:latin typeface="Times New Roman" panose="02020603050405020304" pitchFamily="18" charset="0"/>
              </a:rPr>
              <a:t>exercise</a:t>
            </a:r>
            <a:r>
              <a:rPr lang="fr-FR" b="0" i="0" u="none" strike="noStrike" baseline="0" dirty="0">
                <a:solidFill>
                  <a:srgbClr val="000000"/>
                </a:solidFill>
                <a:latin typeface="Times New Roman" panose="02020603050405020304" pitchFamily="18" charset="0"/>
              </a:rPr>
              <a:t> </a:t>
            </a:r>
          </a:p>
          <a:p>
            <a:pPr lvl="1"/>
            <a:r>
              <a:rPr lang="en-US" b="1" i="0" u="none" strike="noStrike" baseline="0" dirty="0">
                <a:solidFill>
                  <a:srgbClr val="000000"/>
                </a:solidFill>
                <a:latin typeface="Calibri" panose="020F0502020204030204" pitchFamily="34" charset="0"/>
              </a:rPr>
              <a:t>association symptoms </a:t>
            </a:r>
            <a:r>
              <a:rPr lang="en-US" b="0" i="0" u="none" strike="noStrike" baseline="0" dirty="0">
                <a:solidFill>
                  <a:srgbClr val="000000"/>
                </a:solidFill>
                <a:latin typeface="Calibri" panose="020F0502020204030204" pitchFamily="34" charset="0"/>
              </a:rPr>
              <a:t>(fever , dysuria, pain, edema , headache, Weight loss, fatigue, FTT, pallor, jaundice) </a:t>
            </a:r>
            <a:r>
              <a:rPr lang="en-US" sz="2000" b="0" i="0" u="none" strike="noStrike" baseline="0" dirty="0">
                <a:solidFill>
                  <a:srgbClr val="000000"/>
                </a:solidFill>
                <a:latin typeface="Calibri" panose="020F0502020204030204" pitchFamily="34" charset="0"/>
              </a:rPr>
              <a:t>	</a:t>
            </a:r>
          </a:p>
          <a:p>
            <a:pPr lvl="1"/>
            <a:endParaRPr lang="fr-FR"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p>
          <a:p>
            <a:pPr algn="l"/>
            <a:endPar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20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4041</TotalTime>
  <Words>1853</Words>
  <Application>Microsoft Office PowerPoint</Application>
  <PresentationFormat>Widescreen</PresentationFormat>
  <Paragraphs>188</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MS Mincho</vt:lpstr>
      <vt:lpstr>BrandingBlur-Medium</vt:lpstr>
      <vt:lpstr>BrandingSans-Roman</vt:lpstr>
      <vt:lpstr>Calibri</vt:lpstr>
      <vt:lpstr>Century Gothic</vt:lpstr>
      <vt:lpstr>LiberationSerif</vt:lpstr>
      <vt:lpstr>Times New Roman</vt:lpstr>
      <vt:lpstr>TimesNewRomanPS-BoldMT</vt:lpstr>
      <vt:lpstr>TimesNewRomanPSMT</vt:lpstr>
      <vt:lpstr>Wingdings</vt:lpstr>
      <vt:lpstr>Wingdings 3</vt:lpstr>
      <vt:lpstr>Ion Boardroom</vt:lpstr>
      <vt:lpstr>APPROACH TO HEMATURIA</vt:lpstr>
      <vt:lpstr>LEARNING OBJECTIVE   </vt:lpstr>
      <vt:lpstr>DEFINITION</vt:lpstr>
      <vt:lpstr>IMPORTANT QUESTION</vt:lpstr>
      <vt:lpstr>To answer the question?</vt:lpstr>
      <vt:lpstr>CAUSES OF HEMATUREA</vt:lpstr>
      <vt:lpstr>PowerPoint Presentation</vt:lpstr>
      <vt:lpstr>APPROACH TO HEMATUREA</vt:lpstr>
      <vt:lpstr>PowerPoint Presentation</vt:lpstr>
      <vt:lpstr>PowerPoint Presentation</vt:lpstr>
      <vt:lpstr>PowerPoint Presentation</vt:lpstr>
      <vt:lpstr>PHYSICAL EXAMINATION</vt:lpstr>
      <vt:lpstr>PowerPoint Presentation</vt:lpstr>
      <vt:lpstr>Investigations</vt:lpstr>
      <vt:lpstr>PowerPoint Presentation</vt:lpstr>
      <vt:lpstr>INDICATION OF RENAL BIOPSY IN THE EVALUATION OF HEMATURIA.  </vt:lpstr>
      <vt:lpstr>PowerPoint Presentation</vt:lpstr>
      <vt:lpstr>PowerPoint Presentation</vt:lpstr>
      <vt:lpstr>URINARY TRACT INFECTIONS</vt:lpstr>
      <vt:lpstr>URINARY TRACT INFECTIONS</vt:lpstr>
      <vt:lpstr>Acute post-streptococcal glomerulonephritis</vt:lpstr>
      <vt:lpstr>PowerPoint Presentation</vt:lpstr>
      <vt:lpstr>IgA nephropathy</vt:lpstr>
      <vt:lpstr>PowerPoint Presentation</vt:lpstr>
      <vt:lpstr>ALPORT SYNDROME </vt:lpstr>
      <vt:lpstr>PowerPoint Presentation</vt:lpstr>
      <vt:lpstr>HENOCH–SCHÖNLEIN PURPURA</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HEMATURIA</dc:title>
  <dc:creator>hassan barakate</dc:creator>
  <cp:lastModifiedBy>hassan barakate</cp:lastModifiedBy>
  <cp:revision>64</cp:revision>
  <dcterms:created xsi:type="dcterms:W3CDTF">2022-01-12T15:23:47Z</dcterms:created>
  <dcterms:modified xsi:type="dcterms:W3CDTF">2024-12-16T10:21:19Z</dcterms:modified>
</cp:coreProperties>
</file>