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84" r:id="rId24"/>
    <p:sldId id="278" r:id="rId25"/>
    <p:sldId id="279" r:id="rId26"/>
    <p:sldId id="281" r:id="rId27"/>
    <p:sldId id="285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2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5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9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7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8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9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5ECF02-0C11-4320-A868-5EC7DD53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74A336-DE5D-4AE0-9A50-8D93C4AA4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1A81C9-7A36-4A04-B14C-A45B899E4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E1DE35-5349-4B57-B255-C07C69270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FE9588-5F4B-41DF-9FF6-6B4969245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CC9B87-707A-4D04-9336-B1418878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8CF5CAA-7C4D-408A-B1A8-E98C0E663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462EA1B-90F8-4C08-AE36-FFBA2B45B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7B5623-96F7-42F0-BAC5-78D6789E0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85D83B1-1723-4710-8FC5-18EDC879E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998838C-DFB6-48F7-A18D-30469E816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DB9A78-94CB-422D-B92E-65FD273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5DBD01-426B-424D-815A-96518F60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B0218DF-D55B-4D41-AE23-F1E64BAC6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D61EB8-98CC-4243-9E20-33CAC65BF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5F0944-B143-45B0-8B72-6CE34D461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68EF7F-67D0-463D-AB84-EA24D1819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E17074E-4E65-4CBD-B1B0-9C18D6F7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C905ED-EF46-4349-9E9B-217431094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91F234-1C65-45AC-8CCE-A1C4AE49C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D46B3DB-5DBB-41CF-9FA5-010ECA0C3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2A3FF8-F172-47ED-84C6-802C85C1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933982-9CB6-4199-B123-A3669A4FE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A832CD-B214-4ABC-AC95-A3DA116A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EBA147-C4BA-4B48-B61D-CA24B8B06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A8253B7-461E-48CC-B871-8A255EE3D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DE46C3-C2E1-4492-AC59-870160A3C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0052E9-B440-4C1E-BC41-39957D59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31F119B-638C-42B1-8400-709B94F1E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6299ED-D998-4895-9CCF-02427F195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4442675-84C9-45C8-9524-ABE4E2507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5BE3E63-4FA5-4EBD-9F3B-E29F5128A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4F2CC0-91BD-E024-1AA3-D62BE3016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9726" y="722903"/>
            <a:ext cx="5415521" cy="1628643"/>
          </a:xfrm>
        </p:spPr>
        <p:txBody>
          <a:bodyPr>
            <a:normAutofit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Acid base disturbance</a:t>
            </a:r>
            <a:endParaRPr lang="en-US" sz="1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336CB-C23B-3C3E-3F6C-4CFF67606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0360" y="3674327"/>
            <a:ext cx="6034888" cy="2460770"/>
          </a:xfrm>
        </p:spPr>
        <p:txBody>
          <a:bodyPr>
            <a:normAutofit/>
          </a:bodyPr>
          <a:lstStyle/>
          <a:p>
            <a:r>
              <a:rPr lang="en-US" dirty="0"/>
              <a:t>Prepared by :</a:t>
            </a:r>
          </a:p>
          <a:p>
            <a:r>
              <a:rPr lang="en-US" dirty="0" err="1"/>
              <a:t>Dr.Salma</a:t>
            </a:r>
            <a:r>
              <a:rPr lang="en-US" dirty="0"/>
              <a:t> </a:t>
            </a:r>
            <a:r>
              <a:rPr lang="en-US" dirty="0" err="1"/>
              <a:t>ElGazzar</a:t>
            </a:r>
            <a:endParaRPr lang="en-US" dirty="0"/>
          </a:p>
          <a:p>
            <a:pPr algn="l"/>
            <a:r>
              <a:rPr lang="en-US" sz="1200" dirty="0"/>
              <a:t>MRCPI-pediatrics</a:t>
            </a:r>
          </a:p>
          <a:p>
            <a:pPr algn="l"/>
            <a:r>
              <a:rPr lang="en-US" sz="1200" dirty="0"/>
              <a:t>Master’s degree in pediatrics Alexandria University</a:t>
            </a:r>
          </a:p>
          <a:p>
            <a:endParaRPr lang="en-US" dirty="0"/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BCFCA84C-4BDB-A82E-8A74-8DC986DA2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14" r="-1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F0753E91-DF19-4FA4-BFBF-221696B8D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56" y="-28737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9F947-F1BE-34CB-93F5-A80DE7DC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29" y="511941"/>
            <a:ext cx="10058400" cy="55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2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166E-3793-3ED7-8AD8-B73D7D7C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43" y="340766"/>
            <a:ext cx="10501177" cy="778351"/>
          </a:xfrm>
        </p:spPr>
        <p:txBody>
          <a:bodyPr>
            <a:normAutofit/>
          </a:bodyPr>
          <a:lstStyle/>
          <a:p>
            <a:r>
              <a:rPr lang="en-US" sz="4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Abnormal values and how to interpret ABG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25890-8B79-7B44-539C-86E5576C2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8" t="51899" r="8038" b="16291"/>
          <a:stretch/>
        </p:blipFill>
        <p:spPr>
          <a:xfrm>
            <a:off x="815926" y="1744392"/>
            <a:ext cx="10501176" cy="47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9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05421D-23CB-40F5-9098-D716667E5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BEDFB19-5DE1-4CA8-842F-CF9657C9B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B04A073-94DC-4578-A9E2-F2E11D914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7F7BBB2-E3AC-457B-807F-64236CF30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0853883-33B5-4C34-9FBE-49F74C50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3148E7B-B5D6-4263-9D85-5D3DFB61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967EC22-EFE1-454E-8FD1-12FFCD9D2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9EB4AF-9931-410A-9F68-C24B6C39E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4941F79-4D72-496E-AE99-73B9E1F7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D4E79B3-CB64-439D-B1FC-FC4BF47CD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92598D1-4713-4DC0-BD6B-7CC594357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5EB19DC-1DB5-4675-A6DE-6360F0AD7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5E56D6-1D38-4913-B543-41ECE2C46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F6ACC1A-6B97-4B0B-A036-F81890623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2197E3E-AC71-447A-A5F1-AC337FD73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37D0DA4-9FA9-4502-8296-6DD8842C3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A94CC6E-AA45-4AFF-8EC6-17FE42173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330A0C5-0C67-4AC8-9F75-D63277BFF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10410FE-F829-4EB2-98EE-397D51FC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E2C1BE1-F256-4B52-BB5D-50C84668F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E104CCA-10BA-45D1-A504-EF3AD7334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6E7DBD2-8DAE-45A0-9A8C-33132910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AD51F90-1778-4825-87B9-E04A473A4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B4C11C-68F4-4AAA-B3C6-99B339FD5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F65B701-4451-455A-A72C-968591A5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8E9A4D7-E804-4F7D-B46F-9182BE11D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522ECDE-9CC3-4260-A85A-1575376E7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940BF09-5C37-4ABA-919D-A22281C3A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ECA37BD-68D3-427B-9FDA-2ADAFCF5D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C5F91D5-B215-42B0-81E5-7CE4263BD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C21ED72-60A2-439D-8DD2-85900BA4C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853A371-AB64-4677-9E5A-FE61C0E04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ight Triangle 77">
            <a:extLst>
              <a:ext uri="{FF2B5EF4-FFF2-40B4-BE49-F238E27FC236}">
                <a16:creationId xmlns:a16="http://schemas.microsoft.com/office/drawing/2014/main" id="{B3093A12-B759-4321-96FD-060689E3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7291541" y="-28737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236D0-A191-6DB5-3900-5CF6D921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120" y="722903"/>
            <a:ext cx="4415630" cy="24607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ABG interpretation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2CF7A-B58D-7C31-798E-09B8AFF46C0D}"/>
              </a:ext>
            </a:extLst>
          </p:cNvPr>
          <p:cNvSpPr txBox="1"/>
          <p:nvPr/>
        </p:nvSpPr>
        <p:spPr>
          <a:xfrm>
            <a:off x="368444" y="826015"/>
            <a:ext cx="61124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-apple-system"/>
              </a:rPr>
              <a:t>For the purpose of this guide, we have set three (3) goals that we need to accomplish when interpreting arterial blood gases. The goals are as follows: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-apple-system"/>
              </a:rPr>
              <a:t>Based on the given ABG values, determine if values interpret ACIDOSIS or ALKALOSIS.</a:t>
            </a:r>
          </a:p>
          <a:p>
            <a:pPr algn="l">
              <a:buFont typeface="+mj-lt"/>
              <a:buAutoNum type="arabicPeriod"/>
            </a:pPr>
            <a:endParaRPr lang="en-US" sz="2400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-apple-system"/>
              </a:rPr>
              <a:t>Second, we need to determine if values define METABOLIC or RESPIRATORY.</a:t>
            </a:r>
          </a:p>
          <a:p>
            <a:pPr algn="l">
              <a:buFont typeface="+mj-lt"/>
              <a:buAutoNum type="arabicPeriod"/>
            </a:pPr>
            <a:endParaRPr lang="en-US" sz="2400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-apple-system"/>
              </a:rPr>
              <a:t>Lastly, we need to determine the compensation if it is: FULLY COMPENSATED, PARTIALLY COMPENSATED, or UNCOMPENSATED.</a:t>
            </a:r>
          </a:p>
        </p:txBody>
      </p:sp>
    </p:spTree>
    <p:extLst>
      <p:ext uri="{BB962C8B-B14F-4D97-AF65-F5344CB8AC3E}">
        <p14:creationId xmlns:p14="http://schemas.microsoft.com/office/powerpoint/2010/main" val="391638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5A3FD-4773-6C97-1869-3D8B61B5875D}"/>
              </a:ext>
            </a:extLst>
          </p:cNvPr>
          <p:cNvSpPr txBox="1"/>
          <p:nvPr/>
        </p:nvSpPr>
        <p:spPr>
          <a:xfrm>
            <a:off x="691079" y="2886117"/>
            <a:ext cx="4038652" cy="3276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en-US" b="0" i="0" u="none" strike="noStrike" baseline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b="0" i="0" u="none" strike="noStrike" baseline="0">
                <a:solidFill>
                  <a:schemeClr val="tx2"/>
                </a:solidFill>
              </a:rPr>
              <a:t>For pH, the normal range is 7.35 to 7.45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en-US" b="0" i="0" u="none" strike="noStrike" baseline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b="0" i="0" u="none" strike="noStrike" baseline="0">
                <a:solidFill>
                  <a:schemeClr val="tx2"/>
                </a:solidFill>
              </a:rPr>
              <a:t>For PaCO, the normal range is 35 to 45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endParaRPr lang="en-US" b="0" i="0" u="none" strike="noStrike" baseline="0">
              <a:solidFill>
                <a:schemeClr val="tx2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b="0" i="0" u="none" strike="noStrike" baseline="0">
                <a:solidFill>
                  <a:schemeClr val="tx2"/>
                </a:solidFill>
              </a:rPr>
              <a:t>For HCO, the normal range is 22 to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EF3FB-6BCC-6637-66D0-9953E631D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0" t="18446" r="33308" b="9724"/>
          <a:stretch/>
        </p:blipFill>
        <p:spPr>
          <a:xfrm>
            <a:off x="5763659" y="729344"/>
            <a:ext cx="5725092" cy="54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5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32C131-E45E-EA9C-95C8-48A9FEEE0849}"/>
              </a:ext>
            </a:extLst>
          </p:cNvPr>
          <p:cNvSpPr txBox="1"/>
          <p:nvPr/>
        </p:nvSpPr>
        <p:spPr>
          <a:xfrm>
            <a:off x="-13518" y="298273"/>
            <a:ext cx="6096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1-Based on the given ABG values, determine if values interpret ACIDOSIS or ALKALOSIS</a:t>
            </a:r>
            <a:r>
              <a:rPr lang="en-US" sz="3600" b="1" i="0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.</a:t>
            </a:r>
          </a:p>
          <a:p>
            <a:endParaRPr lang="en-US" sz="36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Make a 3×3 grid and label.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Based on their values, determine in which column we’ll place pH, PaCO2, and HCO3 in the grid.</a:t>
            </a:r>
            <a:endParaRPr lang="en-US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determine the acidity or alkalinity of the blood with the given  value of the pH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Any blood pH below 7.35 (7.34, 7.33, 7.32, and so on…) is ACIDOSIS, place it under the  ACIDOSIS column.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Any blood pH above 7.45 (7.46, 7.47, 7.48, and so on…) is ALKALOSIS, place it under the ALKALOSIS column.</a:t>
            </a:r>
          </a:p>
          <a:p>
            <a:endParaRPr lang="en-US" sz="1800" b="0" i="0" u="none" strike="noStrike" baseline="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endParaRPr lang="en-US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endParaRPr lang="en-US" sz="1800" b="0" i="0" u="none" strike="noStrike" baseline="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endParaRPr lang="en-US" dirty="0"/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EFF5E25D-0B74-CB0A-9C91-53248DD1E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16792"/>
              </p:ext>
            </p:extLst>
          </p:nvPr>
        </p:nvGraphicFramePr>
        <p:xfrm>
          <a:off x="6109519" y="368490"/>
          <a:ext cx="5886864" cy="564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88">
                  <a:extLst>
                    <a:ext uri="{9D8B030D-6E8A-4147-A177-3AD203B41FA5}">
                      <a16:colId xmlns:a16="http://schemas.microsoft.com/office/drawing/2014/main" val="3834543424"/>
                    </a:ext>
                  </a:extLst>
                </a:gridCol>
                <a:gridCol w="1962288">
                  <a:extLst>
                    <a:ext uri="{9D8B030D-6E8A-4147-A177-3AD203B41FA5}">
                      <a16:colId xmlns:a16="http://schemas.microsoft.com/office/drawing/2014/main" val="732184854"/>
                    </a:ext>
                  </a:extLst>
                </a:gridCol>
                <a:gridCol w="1962288">
                  <a:extLst>
                    <a:ext uri="{9D8B030D-6E8A-4147-A177-3AD203B41FA5}">
                      <a16:colId xmlns:a16="http://schemas.microsoft.com/office/drawing/2014/main" val="3640584443"/>
                    </a:ext>
                  </a:extLst>
                </a:gridCol>
              </a:tblGrid>
              <a:tr h="1410269">
                <a:tc>
                  <a:txBody>
                    <a:bodyPr/>
                    <a:lstStyle/>
                    <a:p>
                      <a:r>
                        <a:rPr lang="en-US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</a:rPr>
                        <a:t>Acidosis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guet Script" panose="020B0604020202020204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6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Alkalosis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16673"/>
                  </a:ext>
                </a:extLst>
              </a:tr>
              <a:tr h="14102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71095"/>
                  </a:ext>
                </a:extLst>
              </a:tr>
              <a:tr h="14102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86551"/>
                  </a:ext>
                </a:extLst>
              </a:tr>
              <a:tr h="14102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9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62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EAA7F-7B9B-8E89-B2DD-21F88AA4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47179" r="34577" b="13827"/>
          <a:stretch/>
        </p:blipFill>
        <p:spPr>
          <a:xfrm>
            <a:off x="2096086" y="633046"/>
            <a:ext cx="8398411" cy="55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8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5F95-5C8F-01CD-05E5-EDAFC5F9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66" y="340765"/>
            <a:ext cx="10501177" cy="901181"/>
          </a:xfrm>
        </p:spPr>
        <p:txBody>
          <a:bodyPr>
            <a:normAutofit fontScale="90000"/>
          </a:bodyPr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br>
              <a:rPr lang="en-US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en-US" sz="3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Determine if PaCO2 is under NORMAL, ACIDOSIS, or ALKALOSIS</a:t>
            </a:r>
            <a:r>
              <a:rPr lang="en-US" sz="1800" b="1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F6EC4-C91D-DD66-9590-72CE00F255C0}"/>
              </a:ext>
            </a:extLst>
          </p:cNvPr>
          <p:cNvSpPr txBox="1"/>
          <p:nvPr/>
        </p:nvSpPr>
        <p:spPr>
          <a:xfrm>
            <a:off x="218364" y="1377358"/>
            <a:ext cx="529533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If PaCO2 is below 35, place it under the ALKALOSIS column.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i="0" u="none" strike="noStrike" baseline="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If PaCO2 is above 45, place it under the ACIDOSIS column.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b="0" i="0" u="none" strike="noStrike" baseline="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If PaCO2 is within its normal range, place it under the NORMAL column.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B9CB0C3-E626-E835-6967-EB448CA01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28715"/>
              </p:ext>
            </p:extLst>
          </p:nvPr>
        </p:nvGraphicFramePr>
        <p:xfrm>
          <a:off x="5832142" y="1718351"/>
          <a:ext cx="6141492" cy="263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64">
                  <a:extLst>
                    <a:ext uri="{9D8B030D-6E8A-4147-A177-3AD203B41FA5}">
                      <a16:colId xmlns:a16="http://schemas.microsoft.com/office/drawing/2014/main" val="403150143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2169466276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39016923"/>
                    </a:ext>
                  </a:extLst>
                </a:gridCol>
              </a:tblGrid>
              <a:tr h="779189">
                <a:tc>
                  <a:txBody>
                    <a:bodyPr/>
                    <a:lstStyle/>
                    <a:p>
                      <a:r>
                        <a:rPr lang="en-US" sz="28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</a:rPr>
                        <a:t>Acidosis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guet Script" panose="020B0604020202020204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Alkalosis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684274"/>
                  </a:ext>
                </a:extLst>
              </a:tr>
              <a:tr h="61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34390"/>
                  </a:ext>
                </a:extLst>
              </a:tr>
              <a:tr h="61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694605"/>
                  </a:ext>
                </a:extLst>
              </a:tr>
              <a:tr h="6180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782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BCEAEC4-0BAC-04D0-B871-C652D43F7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3EC"/>
              </a:clrFrom>
              <a:clrTo>
                <a:srgbClr val="C7E3EC">
                  <a:alpha val="0"/>
                </a:srgbClr>
              </a:clrTo>
            </a:clrChange>
          </a:blip>
          <a:srcRect l="22499" t="27573" r="28946" b="39295"/>
          <a:stretch/>
        </p:blipFill>
        <p:spPr>
          <a:xfrm>
            <a:off x="218365" y="4517408"/>
            <a:ext cx="5104262" cy="21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2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FA19-4F7C-29BF-3674-BB148482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4" y="272527"/>
            <a:ext cx="10501177" cy="327975"/>
          </a:xfrm>
        </p:spPr>
        <p:txBody>
          <a:bodyPr>
            <a:normAutofit fontScale="90000"/>
          </a:bodyPr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br>
              <a:rPr lang="en-US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br>
              <a:rPr lang="en-US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br>
              <a:rPr lang="en-US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Determine if HCO is under NORMAL, ACIDOSIS, or ALKALOSIS. </a:t>
            </a:r>
            <a:endParaRPr lang="en-US" sz="1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1FC426-66F3-24B2-968A-86CCDACFC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49224"/>
              </p:ext>
            </p:extLst>
          </p:nvPr>
        </p:nvGraphicFramePr>
        <p:xfrm>
          <a:off x="6096000" y="719665"/>
          <a:ext cx="5927676" cy="378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892">
                  <a:extLst>
                    <a:ext uri="{9D8B030D-6E8A-4147-A177-3AD203B41FA5}">
                      <a16:colId xmlns:a16="http://schemas.microsoft.com/office/drawing/2014/main" val="1511058942"/>
                    </a:ext>
                  </a:extLst>
                </a:gridCol>
                <a:gridCol w="1975892">
                  <a:extLst>
                    <a:ext uri="{9D8B030D-6E8A-4147-A177-3AD203B41FA5}">
                      <a16:colId xmlns:a16="http://schemas.microsoft.com/office/drawing/2014/main" val="3688795527"/>
                    </a:ext>
                  </a:extLst>
                </a:gridCol>
                <a:gridCol w="1975892">
                  <a:extLst>
                    <a:ext uri="{9D8B030D-6E8A-4147-A177-3AD203B41FA5}">
                      <a16:colId xmlns:a16="http://schemas.microsoft.com/office/drawing/2014/main" val="96493048"/>
                    </a:ext>
                  </a:extLst>
                </a:gridCol>
              </a:tblGrid>
              <a:tr h="947467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</a:rPr>
                        <a:t>Acidosis</a:t>
                      </a:r>
                      <a:endParaRPr lang="en-US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guet Script" panose="020B0604020202020204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Alkalosis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53904"/>
                  </a:ext>
                </a:extLst>
              </a:tr>
              <a:tr h="9474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030076"/>
                  </a:ext>
                </a:extLst>
              </a:tr>
              <a:tr h="9474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36915"/>
                  </a:ext>
                </a:extLst>
              </a:tr>
              <a:tr h="9474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67122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190BB44-39A4-FCDD-1361-D05CA404D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3EC"/>
              </a:clrFrom>
              <a:clrTo>
                <a:srgbClr val="C7E3EC">
                  <a:alpha val="0"/>
                </a:srgbClr>
              </a:clrTo>
            </a:clrChange>
          </a:blip>
          <a:srcRect l="22724" t="34619" r="26791" b="31533"/>
          <a:stretch/>
        </p:blipFill>
        <p:spPr>
          <a:xfrm>
            <a:off x="313899" y="3681229"/>
            <a:ext cx="5540991" cy="2320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C8261-2540-FE4B-D0D5-BA9E53F068DE}"/>
              </a:ext>
            </a:extLst>
          </p:cNvPr>
          <p:cNvSpPr txBox="1"/>
          <p:nvPr/>
        </p:nvSpPr>
        <p:spPr>
          <a:xfrm>
            <a:off x="313899" y="925147"/>
            <a:ext cx="52407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If HCO is below 22, place it under the ACIDOSIS column.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If HCO is above 26, place it under the ALKALOSIS column.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If HCO is within its normal range, place it under the NORMAL column.</a:t>
            </a:r>
          </a:p>
        </p:txBody>
      </p:sp>
    </p:spTree>
    <p:extLst>
      <p:ext uri="{BB962C8B-B14F-4D97-AF65-F5344CB8AC3E}">
        <p14:creationId xmlns:p14="http://schemas.microsoft.com/office/powerpoint/2010/main" val="1062659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2A2C-4354-0D7D-54AC-026F0716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00" y="722904"/>
            <a:ext cx="10878356" cy="805646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determine if values define METABOLIC or RESPIRATORY.</a:t>
            </a:r>
            <a:br>
              <a:rPr lang="en-US" sz="2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</a:b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0BE38-CD3C-CC1E-96A1-2EAA0F954B86}"/>
              </a:ext>
            </a:extLst>
          </p:cNvPr>
          <p:cNvSpPr txBox="1"/>
          <p:nvPr/>
        </p:nvSpPr>
        <p:spPr>
          <a:xfrm>
            <a:off x="450376" y="1308614"/>
            <a:ext cx="975814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Looking back again on the tic-tac-toe grid, determine if pH is under the same column as PaCO2 or HCO3 so we can accomplish our goal of determining if the ABG is RESPIRATORY or METABOLIC.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0" i="0" u="none" strike="noStrike" baseline="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Interpret the results as follows: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If pH is under the same column as PaCO2, it is RESPIRATORY.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If pH is under the same column as HCO3, it is METABOLIC.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If pH is under the NORMAL column, determine whether the value is leaning towards ACIDOSIS or ALKALOSIS and interpret accordingly.</a:t>
            </a:r>
          </a:p>
        </p:txBody>
      </p:sp>
    </p:spTree>
    <p:extLst>
      <p:ext uri="{BB962C8B-B14F-4D97-AF65-F5344CB8AC3E}">
        <p14:creationId xmlns:p14="http://schemas.microsoft.com/office/powerpoint/2010/main" val="247441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1078" y="722904"/>
            <a:ext cx="10501177" cy="564984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COMPENSATION. 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93183" y="1624559"/>
            <a:ext cx="63879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determine the compensation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It is FULLY COMPENSATED if pH is normal.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It is PARTIALLY COMPENSATED if all three (3) values are abnormal.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It is UNCOMPENSATED if </a:t>
            </a:r>
            <a:r>
              <a:rPr lang="en-US" dirty="0" err="1"/>
              <a:t>PaCO</a:t>
            </a:r>
            <a:r>
              <a:rPr lang="en-US" dirty="0"/>
              <a:t> or HCO is normal and the other is abnormal.</a:t>
            </a:r>
          </a:p>
        </p:txBody>
      </p:sp>
      <p:pic>
        <p:nvPicPr>
          <p:cNvPr id="1026" name="Picture 2" descr="https://nurseslabs.com/wp-content/uploads/2015/01/Step-8-ABG-Analysis-Tic-Tac-Toe-Metho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8E3ED"/>
              </a:clrFrom>
              <a:clrTo>
                <a:srgbClr val="C8E3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722904"/>
            <a:ext cx="5688168" cy="56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2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A0D2-E53B-DDA6-0CA0-2B13D753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2196F-0C34-6FA2-445E-6B83F73B96D5}"/>
              </a:ext>
            </a:extLst>
          </p:cNvPr>
          <p:cNvSpPr txBox="1"/>
          <p:nvPr/>
        </p:nvSpPr>
        <p:spPr>
          <a:xfrm>
            <a:off x="436728" y="2789609"/>
            <a:ext cx="10755527" cy="2854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Recall the physiology involved in the acid base balance of the body.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Describe the normal values and factors that influence normal variables.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Identify abnormal values and its interpretation.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Describe and list the differential diagnosis of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respiratory acidosis and alkalosis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Describe and list the differential diagnosis both of metabolic acidosis and alkalosis.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9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7BE3-7922-8C36-20FB-60A7E29F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05" y="190642"/>
            <a:ext cx="10501177" cy="532689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E8AD8-3449-E548-67EB-C2114B33A9ED}"/>
              </a:ext>
            </a:extLst>
          </p:cNvPr>
          <p:cNvSpPr txBox="1"/>
          <p:nvPr/>
        </p:nvSpPr>
        <p:spPr>
          <a:xfrm>
            <a:off x="431770" y="723331"/>
            <a:ext cx="10363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70C0"/>
                </a:solidFill>
                <a:effectLst/>
                <a:latin typeface="DejaVuSans_i_1"/>
              </a:rPr>
              <a:t>ABG Values pH: 7.45   PaCO2:41   HCO3: 25</a:t>
            </a:r>
          </a:p>
          <a:p>
            <a:endParaRPr lang="en-US" dirty="0">
              <a:solidFill>
                <a:srgbClr val="0070C0"/>
              </a:solidFill>
              <a:latin typeface="DejaVuSans_i_1"/>
            </a:endParaRPr>
          </a:p>
          <a:p>
            <a:endParaRPr lang="en-US" dirty="0">
              <a:solidFill>
                <a:srgbClr val="0070C0"/>
              </a:solidFill>
              <a:latin typeface="DejaVuSans_i_1"/>
            </a:endParaRP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5DC806-190F-9BC9-1577-B4BC0B9B7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31729"/>
              </p:ext>
            </p:extLst>
          </p:nvPr>
        </p:nvGraphicFramePr>
        <p:xfrm>
          <a:off x="614149" y="1331100"/>
          <a:ext cx="4067034" cy="1786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340">
                  <a:extLst>
                    <a:ext uri="{9D8B030D-6E8A-4147-A177-3AD203B41FA5}">
                      <a16:colId xmlns:a16="http://schemas.microsoft.com/office/drawing/2014/main" val="1381640195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213418982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3695214378"/>
                    </a:ext>
                  </a:extLst>
                </a:gridCol>
              </a:tblGrid>
              <a:tr h="689676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</a:rPr>
                        <a:t>Acidosis</a:t>
                      </a:r>
                      <a:endParaRPr lang="en-US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guet Script" panose="020B0604020202020204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Alkalosis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47458"/>
                  </a:ext>
                </a:extLst>
              </a:tr>
              <a:tr h="339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95170"/>
                  </a:ext>
                </a:extLst>
              </a:tr>
              <a:tr h="339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PaCO2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85558"/>
                  </a:ext>
                </a:extLst>
              </a:tr>
              <a:tr h="3399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HCO3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912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3A1018-0619-491A-8A6F-929A4331A75A}"/>
              </a:ext>
            </a:extLst>
          </p:cNvPr>
          <p:cNvSpPr txBox="1"/>
          <p:nvPr/>
        </p:nvSpPr>
        <p:spPr>
          <a:xfrm>
            <a:off x="604641" y="3059668"/>
            <a:ext cx="4076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DejaVuSans_i_1"/>
              </a:rPr>
              <a:t>Interpretation: normal ABG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96ACB-2C79-3405-EF16-612F1B1531B6}"/>
              </a:ext>
            </a:extLst>
          </p:cNvPr>
          <p:cNvSpPr txBox="1"/>
          <p:nvPr/>
        </p:nvSpPr>
        <p:spPr>
          <a:xfrm>
            <a:off x="527305" y="3541159"/>
            <a:ext cx="6114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3"/>
                </a:solidFill>
                <a:effectLst/>
                <a:latin typeface="DejaVuSans_i_2"/>
              </a:rPr>
              <a:t>ABG ValuespH:7.30    PaCO2: 66   HCO3: 32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28E97F-3C95-6BCD-5F60-E96B7DA1E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45317"/>
              </p:ext>
            </p:extLst>
          </p:nvPr>
        </p:nvGraphicFramePr>
        <p:xfrm>
          <a:off x="604641" y="3934369"/>
          <a:ext cx="4076541" cy="241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847">
                  <a:extLst>
                    <a:ext uri="{9D8B030D-6E8A-4147-A177-3AD203B41FA5}">
                      <a16:colId xmlns:a16="http://schemas.microsoft.com/office/drawing/2014/main" val="1630311383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3754516837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4041868689"/>
                    </a:ext>
                  </a:extLst>
                </a:gridCol>
              </a:tblGrid>
              <a:tr h="494534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</a:rPr>
                        <a:t>Acidosis</a:t>
                      </a:r>
                      <a:endParaRPr lang="en-US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guet Script" panose="020B0604020202020204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Alkalosis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77327"/>
                  </a:ext>
                </a:extLst>
              </a:tr>
              <a:tr h="585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65923"/>
                  </a:ext>
                </a:extLst>
              </a:tr>
              <a:tr h="585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PaCO2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39802"/>
                  </a:ext>
                </a:extLst>
              </a:tr>
              <a:tr h="585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HCO3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8205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E8A8BC5-C4B4-67DF-71CA-2F29A55F9938}"/>
              </a:ext>
            </a:extLst>
          </p:cNvPr>
          <p:cNvSpPr txBox="1"/>
          <p:nvPr/>
        </p:nvSpPr>
        <p:spPr>
          <a:xfrm>
            <a:off x="431771" y="6373021"/>
            <a:ext cx="8171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DejaVuSans_i_2"/>
              </a:rPr>
              <a:t>Interpretation: Respiratory acidosis partially compensated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04325"/>
              </p:ext>
            </p:extLst>
          </p:nvPr>
        </p:nvGraphicFramePr>
        <p:xfrm>
          <a:off x="407228" y="730116"/>
          <a:ext cx="407654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847">
                  <a:extLst>
                    <a:ext uri="{9D8B030D-6E8A-4147-A177-3AD203B41FA5}">
                      <a16:colId xmlns:a16="http://schemas.microsoft.com/office/drawing/2014/main" val="1913726585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3306012739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4028461730"/>
                    </a:ext>
                  </a:extLst>
                </a:gridCol>
              </a:tblGrid>
              <a:tr h="337734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</a:rPr>
                        <a:t>Acidosis</a:t>
                      </a:r>
                      <a:endParaRPr lang="en-US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guet Script" panose="020B0604020202020204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Alkalosis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53311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227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PaCO2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2408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HCO3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02385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407228" y="360784"/>
            <a:ext cx="478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DejaVuSans_i_1"/>
              </a:rPr>
              <a:t>ABG Values pH: 7.26  PaCO2:32   HCO3: 18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07228" y="3013263"/>
            <a:ext cx="5530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DejaVuSans_i_2"/>
              </a:rPr>
              <a:t>Interpretation: metabolic  acidosis partially compensated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FB009-5671-0984-CC19-AFE0E89AB324}"/>
              </a:ext>
            </a:extLst>
          </p:cNvPr>
          <p:cNvSpPr txBox="1"/>
          <p:nvPr/>
        </p:nvSpPr>
        <p:spPr>
          <a:xfrm>
            <a:off x="518616" y="3718594"/>
            <a:ext cx="6114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DejaVuSans_i_1"/>
              </a:rPr>
              <a:t>ABG Values pH: 7.79 PaCO2:24   HCO3: 21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F3834D-0733-2038-C69A-13A18C1B0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31408"/>
              </p:ext>
            </p:extLst>
          </p:nvPr>
        </p:nvGraphicFramePr>
        <p:xfrm>
          <a:off x="878075" y="4193898"/>
          <a:ext cx="3605694" cy="222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898">
                  <a:extLst>
                    <a:ext uri="{9D8B030D-6E8A-4147-A177-3AD203B41FA5}">
                      <a16:colId xmlns:a16="http://schemas.microsoft.com/office/drawing/2014/main" val="3166236010"/>
                    </a:ext>
                  </a:extLst>
                </a:gridCol>
                <a:gridCol w="1201898">
                  <a:extLst>
                    <a:ext uri="{9D8B030D-6E8A-4147-A177-3AD203B41FA5}">
                      <a16:colId xmlns:a16="http://schemas.microsoft.com/office/drawing/2014/main" val="1786291126"/>
                    </a:ext>
                  </a:extLst>
                </a:gridCol>
                <a:gridCol w="1201898">
                  <a:extLst>
                    <a:ext uri="{9D8B030D-6E8A-4147-A177-3AD203B41FA5}">
                      <a16:colId xmlns:a16="http://schemas.microsoft.com/office/drawing/2014/main" val="2221643430"/>
                    </a:ext>
                  </a:extLst>
                </a:gridCol>
              </a:tblGrid>
              <a:tr h="428163"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</a:rPr>
                        <a:t>Acidosis</a:t>
                      </a:r>
                      <a:endParaRPr lang="en-US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guet Script" panose="020B0604020202020204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Alkalosis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09018"/>
                  </a:ext>
                </a:extLst>
              </a:tr>
              <a:tr h="39093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PH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47204"/>
                  </a:ext>
                </a:extLst>
              </a:tr>
              <a:tr h="39093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PaCO2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04796"/>
                  </a:ext>
                </a:extLst>
              </a:tr>
              <a:tr h="390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HCO3</a:t>
                      </a:r>
                    </a:p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302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A86B63-AFF7-DDE3-F816-5AC7955F52C4}"/>
              </a:ext>
            </a:extLst>
          </p:cNvPr>
          <p:cNvSpPr txBox="1"/>
          <p:nvPr/>
        </p:nvSpPr>
        <p:spPr>
          <a:xfrm>
            <a:off x="265337" y="6420381"/>
            <a:ext cx="6114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DejaVuSans_i_2"/>
              </a:rPr>
              <a:t>Interpretation: Respiratory   alkalosis  partially compensated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FF3CF9-267C-F273-6385-84C3A0DBFDB6}"/>
              </a:ext>
            </a:extLst>
          </p:cNvPr>
          <p:cNvSpPr txBox="1"/>
          <p:nvPr/>
        </p:nvSpPr>
        <p:spPr>
          <a:xfrm>
            <a:off x="150126" y="333950"/>
            <a:ext cx="6114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DejaVuSans_i_1"/>
              </a:rPr>
              <a:t>ABG Values pH: 7.17  PaCO2:35  HCO3: 12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3FDA3A-3DF9-0BAE-90D4-12486D156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82313"/>
              </p:ext>
            </p:extLst>
          </p:nvPr>
        </p:nvGraphicFramePr>
        <p:xfrm>
          <a:off x="376665" y="934256"/>
          <a:ext cx="4067034" cy="181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340">
                  <a:extLst>
                    <a:ext uri="{9D8B030D-6E8A-4147-A177-3AD203B41FA5}">
                      <a16:colId xmlns:a16="http://schemas.microsoft.com/office/drawing/2014/main" val="2638374151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2375045708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4089504222"/>
                    </a:ext>
                  </a:extLst>
                </a:gridCol>
              </a:tblGrid>
              <a:tr h="352934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</a:rPr>
                        <a:t>Acidosis</a:t>
                      </a:r>
                      <a:endParaRPr lang="en-US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guet Script" panose="020B0604020202020204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Alkalosis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39969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</a:t>
                      </a:r>
                    </a:p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10405"/>
                  </a:ext>
                </a:extLst>
              </a:tr>
              <a:tr h="38558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PaCO2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394449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HCO3</a:t>
                      </a:r>
                    </a:p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175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27C82E-C6A3-621A-AEDD-9F1512EB1EA3}"/>
              </a:ext>
            </a:extLst>
          </p:cNvPr>
          <p:cNvSpPr txBox="1"/>
          <p:nvPr/>
        </p:nvSpPr>
        <p:spPr>
          <a:xfrm>
            <a:off x="376665" y="2798713"/>
            <a:ext cx="5150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DejaVuSans_i_2"/>
              </a:rPr>
              <a:t>Interpretation:   uncompensated metabolic  acidosis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22538-F231-1143-82F3-A5D05A4B6FE0}"/>
              </a:ext>
            </a:extLst>
          </p:cNvPr>
          <p:cNvSpPr txBox="1"/>
          <p:nvPr/>
        </p:nvSpPr>
        <p:spPr>
          <a:xfrm>
            <a:off x="390312" y="3408107"/>
            <a:ext cx="6114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DejaVuSans_i_1"/>
              </a:rPr>
              <a:t>ABG Values pH: 7.54  PaCO2:24   HCO3: 25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3B02D4-B5DE-E2CF-3D3E-43C8FEE4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49111"/>
              </p:ext>
            </p:extLst>
          </p:nvPr>
        </p:nvGraphicFramePr>
        <p:xfrm>
          <a:off x="466727" y="3777439"/>
          <a:ext cx="406703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340">
                  <a:extLst>
                    <a:ext uri="{9D8B030D-6E8A-4147-A177-3AD203B41FA5}">
                      <a16:colId xmlns:a16="http://schemas.microsoft.com/office/drawing/2014/main" val="4075640730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2369249785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2502290651"/>
                    </a:ext>
                  </a:extLst>
                </a:gridCol>
              </a:tblGrid>
              <a:tr h="352934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</a:rPr>
                        <a:t>Acidosis</a:t>
                      </a:r>
                      <a:endParaRPr lang="en-US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guet Script" panose="020B0604020202020204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Alkalosis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037236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00791"/>
                  </a:ext>
                </a:extLst>
              </a:tr>
              <a:tr h="38558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PaCO2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555214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HCO3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985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D972FD3-475D-0540-9BD1-1E9A39485134}"/>
              </a:ext>
            </a:extLst>
          </p:cNvPr>
          <p:cNvSpPr txBox="1"/>
          <p:nvPr/>
        </p:nvSpPr>
        <p:spPr>
          <a:xfrm>
            <a:off x="586854" y="5843726"/>
            <a:ext cx="6114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DejaVuSans_i_2"/>
              </a:rPr>
              <a:t>Interpretation:   uncompensated respiratory alkalosis</a:t>
            </a:r>
          </a:p>
        </p:txBody>
      </p:sp>
    </p:spTree>
    <p:extLst>
      <p:ext uri="{BB962C8B-B14F-4D97-AF65-F5344CB8AC3E}">
        <p14:creationId xmlns:p14="http://schemas.microsoft.com/office/powerpoint/2010/main" val="35917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EAEEBD-229A-EFF0-CE44-D64D7BEF266A}"/>
              </a:ext>
            </a:extLst>
          </p:cNvPr>
          <p:cNvSpPr txBox="1"/>
          <p:nvPr/>
        </p:nvSpPr>
        <p:spPr>
          <a:xfrm>
            <a:off x="450377" y="620552"/>
            <a:ext cx="6114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DejaVuSans_i_1"/>
              </a:rPr>
              <a:t>ABG Values pH: 7.17  PaCO2:50  HCO3: 15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0A95F2-7A05-66EC-1656-9797873A3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87655"/>
              </p:ext>
            </p:extLst>
          </p:nvPr>
        </p:nvGraphicFramePr>
        <p:xfrm>
          <a:off x="450377" y="1398280"/>
          <a:ext cx="406703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340">
                  <a:extLst>
                    <a:ext uri="{9D8B030D-6E8A-4147-A177-3AD203B41FA5}">
                      <a16:colId xmlns:a16="http://schemas.microsoft.com/office/drawing/2014/main" val="806641259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1584177242"/>
                    </a:ext>
                  </a:extLst>
                </a:gridCol>
                <a:gridCol w="1358847">
                  <a:extLst>
                    <a:ext uri="{9D8B030D-6E8A-4147-A177-3AD203B41FA5}">
                      <a16:colId xmlns:a16="http://schemas.microsoft.com/office/drawing/2014/main" val="1070053805"/>
                    </a:ext>
                  </a:extLst>
                </a:gridCol>
              </a:tblGrid>
              <a:tr h="352934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</a:rPr>
                        <a:t>Acidosis</a:t>
                      </a:r>
                      <a:endParaRPr lang="en-US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guet Script" panose="020B0604020202020204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guet Script" panose="020B0604020202020204" pitchFamily="2" charset="0"/>
                          <a:ea typeface="+mn-ea"/>
                          <a:cs typeface="+mn-cs"/>
                        </a:rPr>
                        <a:t>Alkalosis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17785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</a:t>
                      </a:r>
                    </a:p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987635"/>
                  </a:ext>
                </a:extLst>
              </a:tr>
              <a:tr h="385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PaCO2</a:t>
                      </a:r>
                    </a:p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54949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HCO3</a:t>
                      </a:r>
                    </a:p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361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31AF6A-E4A3-FC07-6C2B-DB839D13BAFE}"/>
              </a:ext>
            </a:extLst>
          </p:cNvPr>
          <p:cNvSpPr txBox="1"/>
          <p:nvPr/>
        </p:nvSpPr>
        <p:spPr>
          <a:xfrm>
            <a:off x="450377" y="3757396"/>
            <a:ext cx="6114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DejaVuSans_i_2"/>
              </a:rPr>
              <a:t>Interpretation:   mixed  metabolic and  respiratory acidosis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73A4-659B-E950-27EE-A07EC88E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37" y="340766"/>
            <a:ext cx="10796470" cy="764703"/>
          </a:xfrm>
        </p:spPr>
        <p:txBody>
          <a:bodyPr/>
          <a:lstStyle/>
          <a:p>
            <a:r>
              <a:rPr lang="en-US" sz="4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Metabolic acidosis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D9A76-6C44-09DA-6600-57B7CDA44542}"/>
              </a:ext>
            </a:extLst>
          </p:cNvPr>
          <p:cNvSpPr txBox="1"/>
          <p:nvPr/>
        </p:nvSpPr>
        <p:spPr>
          <a:xfrm>
            <a:off x="254758" y="1397675"/>
            <a:ext cx="116824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212121"/>
                </a:solidFill>
                <a:latin typeface="Segoe UI" panose="020B0502040204020203" pitchFamily="34" charset="0"/>
              </a:rPr>
              <a:t>Metabolic acidosis may be with increased anion gap or with normal anion gap </a:t>
            </a:r>
          </a:p>
          <a:p>
            <a:r>
              <a:rPr lang="en-US" sz="2800" b="1" i="0" u="none" strike="noStrike" baseline="0" dirty="0">
                <a:latin typeface="BrandingSans-Bold"/>
              </a:rPr>
              <a:t>Anion gap </a:t>
            </a:r>
            <a:r>
              <a:rPr lang="en-US" sz="2800" b="0" i="0" u="none" strike="noStrike" baseline="0" dirty="0">
                <a:latin typeface="Symbol" panose="05050102010706020507" pitchFamily="18" charset="2"/>
              </a:rPr>
              <a:t>= </a:t>
            </a:r>
            <a:r>
              <a:rPr lang="en-US" sz="2800" b="0" i="0" u="none" strike="noStrike" baseline="0" dirty="0">
                <a:latin typeface="BrandingSans-Roman"/>
              </a:rPr>
              <a:t>[</a:t>
            </a:r>
            <a:r>
              <a:rPr lang="en-US" sz="2800" b="1" i="0" u="none" strike="noStrike" baseline="0" dirty="0">
                <a:latin typeface="BrandingSans-Bold"/>
              </a:rPr>
              <a:t>Na</a:t>
            </a:r>
            <a:r>
              <a:rPr lang="en-US" sz="2800" b="0" i="0" u="none" strike="noStrike" baseline="0" dirty="0">
                <a:latin typeface="Symbol" panose="05050102010706020507" pitchFamily="18" charset="2"/>
              </a:rPr>
              <a:t>+ +</a:t>
            </a:r>
            <a:r>
              <a:rPr lang="en-US" sz="2800" b="1" i="0" u="none" strike="noStrike" baseline="0" dirty="0">
                <a:latin typeface="BrandingSans-Bold"/>
              </a:rPr>
              <a:t>K</a:t>
            </a:r>
            <a:r>
              <a:rPr lang="en-US" sz="2800" b="0" i="0" u="none" strike="noStrike" baseline="0" dirty="0">
                <a:latin typeface="Symbol" panose="05050102010706020507" pitchFamily="18" charset="2"/>
              </a:rPr>
              <a:t>+ </a:t>
            </a:r>
            <a:r>
              <a:rPr lang="en-US" sz="2800" b="0" i="0" u="none" strike="noStrike" baseline="0" dirty="0">
                <a:latin typeface="BrandingSans-Roman"/>
              </a:rPr>
              <a:t>]</a:t>
            </a:r>
            <a:r>
              <a:rPr lang="en-US" sz="2800" dirty="0">
                <a:latin typeface="Symbol" panose="05050102010706020507" pitchFamily="18" charset="2"/>
              </a:rPr>
              <a:t>-</a:t>
            </a:r>
            <a:r>
              <a:rPr lang="en-US" sz="2800" b="0" i="0" u="none" strike="noStrike" baseline="0" dirty="0">
                <a:latin typeface="BrandingSans-Roman"/>
              </a:rPr>
              <a:t>[</a:t>
            </a:r>
            <a:r>
              <a:rPr lang="en-US" sz="2800" b="1" i="0" u="none" strike="noStrike" baseline="0" dirty="0">
                <a:latin typeface="BrandingSans-Bold"/>
              </a:rPr>
              <a:t>Cl</a:t>
            </a:r>
            <a:r>
              <a:rPr lang="en-US" sz="2800" b="0" i="0" u="none" strike="noStrike" baseline="0" dirty="0">
                <a:latin typeface="Symbol" panose="05050102010706020507" pitchFamily="18" charset="2"/>
              </a:rPr>
              <a:t>-+</a:t>
            </a:r>
            <a:r>
              <a:rPr lang="en-US" sz="2800" b="1" i="0" u="none" strike="noStrike" baseline="0" dirty="0">
                <a:latin typeface="BrandingSans-Bold"/>
              </a:rPr>
              <a:t>HCO3</a:t>
            </a:r>
            <a:r>
              <a:rPr lang="en-US" sz="2800" b="0" i="0" u="none" strike="noStrike" baseline="0" dirty="0">
                <a:latin typeface="Symbol" panose="05050102010706020507" pitchFamily="18" charset="2"/>
              </a:rPr>
              <a:t>- </a:t>
            </a:r>
            <a:r>
              <a:rPr lang="en-US" sz="2800" b="0" i="0" u="none" strike="noStrike" baseline="0" dirty="0">
                <a:latin typeface="BrandingSans-Roman"/>
              </a:rPr>
              <a:t>], </a:t>
            </a:r>
            <a:r>
              <a:rPr lang="en-US" dirty="0">
                <a:latin typeface="BrandingSans-Roman"/>
              </a:rPr>
              <a:t>normal value=</a:t>
            </a:r>
            <a:r>
              <a:rPr lang="en-US" sz="1800" b="0" i="0" u="none" strike="noStrike" baseline="0" dirty="0">
                <a:latin typeface="BrandingSans-Roman"/>
              </a:rPr>
              <a:t>10–16 mmol/L.</a:t>
            </a:r>
            <a:endParaRPr lang="en-US" sz="2800" b="0" i="0" u="none" strike="noStrike" baseline="0" dirty="0">
              <a:latin typeface="BrandingSans-Roman"/>
            </a:endParaRPr>
          </a:p>
          <a:p>
            <a:endParaRPr lang="en-US" sz="2800" dirty="0">
              <a:latin typeface="BrandingSans-Roman"/>
            </a:endParaRPr>
          </a:p>
          <a:p>
            <a:r>
              <a:rPr lang="en-US" sz="2800" dirty="0">
                <a:latin typeface="BrandingSans-Roman"/>
              </a:rPr>
              <a:t>Generally speaking, an increase in anion gap with metabolic acidosis is due to overproduction or decrease in excretion of acids.</a:t>
            </a:r>
          </a:p>
          <a:p>
            <a:endParaRPr lang="en-US" sz="2800" dirty="0">
              <a:latin typeface="BrandingSans-Roman"/>
            </a:endParaRPr>
          </a:p>
          <a:p>
            <a:r>
              <a:rPr lang="en-US" sz="2800" dirty="0">
                <a:latin typeface="BrandingSans-Roman"/>
              </a:rPr>
              <a:t>A normal anion gap in the presence of metabolic acidosis signifies HCO3- loss rather than excess of acids.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4724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2D5ED4-4E21-8461-D77A-6C8A1C2A1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17136" r="2079" b="4910"/>
          <a:stretch/>
        </p:blipFill>
        <p:spPr bwMode="auto">
          <a:xfrm>
            <a:off x="1251045" y="930188"/>
            <a:ext cx="9689910" cy="45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77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A16C-1B11-EB5B-1EEF-9EFB390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3" y="328945"/>
            <a:ext cx="10501177" cy="682816"/>
          </a:xfrm>
        </p:spPr>
        <p:txBody>
          <a:bodyPr>
            <a:normAutofit fontScale="90000"/>
          </a:bodyPr>
          <a:lstStyle/>
          <a:p>
            <a:r>
              <a:rPr lang="en-US" sz="4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Respiratory acidosis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16E71-0502-2D5E-7BE4-7CC0900664B0}"/>
              </a:ext>
            </a:extLst>
          </p:cNvPr>
          <p:cNvSpPr txBox="1"/>
          <p:nvPr/>
        </p:nvSpPr>
        <p:spPr>
          <a:xfrm>
            <a:off x="662943" y="1011761"/>
            <a:ext cx="99862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Arial" panose="020B0604020202020204" pitchFamily="34" charset="0"/>
              </a:rPr>
              <a:t>In respiratory acidosis , CO2 is not properly removed by the lungs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DF42D-2728-E98C-A85F-131035F56150}"/>
              </a:ext>
            </a:extLst>
          </p:cNvPr>
          <p:cNvSpPr txBox="1"/>
          <p:nvPr/>
        </p:nvSpPr>
        <p:spPr>
          <a:xfrm>
            <a:off x="351692" y="1418325"/>
            <a:ext cx="1124770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Causes:</a:t>
            </a:r>
          </a:p>
          <a:p>
            <a:endParaRPr lang="en-US" sz="140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CNS depression:   Comatose ,drug overdose ,head injury.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Thoracic injury:     Pneumothorax ,flail chest.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Airway obstruction:   Asthma ,laryngospasm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Severe pneumonia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Pulmonary edema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Obesity hypoventilation syndrome.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Neuromuscular weakness :    myasthenia ,</a:t>
            </a:r>
            <a:r>
              <a:rPr lang="en-US" sz="2000" dirty="0" err="1">
                <a:latin typeface="Arial" panose="020B0604020202020204" pitchFamily="34" charset="0"/>
              </a:rPr>
              <a:t>Gullian</a:t>
            </a:r>
            <a:r>
              <a:rPr lang="en-US" sz="2000" dirty="0">
                <a:latin typeface="Arial" panose="020B0604020202020204" pitchFamily="34" charset="0"/>
              </a:rPr>
              <a:t>-barre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Interstitial fibrosis.</a:t>
            </a:r>
          </a:p>
        </p:txBody>
      </p:sp>
    </p:spTree>
    <p:extLst>
      <p:ext uri="{BB962C8B-B14F-4D97-AF65-F5344CB8AC3E}">
        <p14:creationId xmlns:p14="http://schemas.microsoft.com/office/powerpoint/2010/main" val="3815481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8AFB-EB8A-3CFF-CFFB-882388C1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4"/>
            <a:ext cx="10501177" cy="914828"/>
          </a:xfrm>
        </p:spPr>
        <p:txBody>
          <a:bodyPr/>
          <a:lstStyle/>
          <a:p>
            <a:r>
              <a:rPr lang="en-US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Metabolic alkalosis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8348E-E95D-DC44-A4CD-3AB3FA2C667D}"/>
              </a:ext>
            </a:extLst>
          </p:cNvPr>
          <p:cNvSpPr txBox="1"/>
          <p:nvPr/>
        </p:nvSpPr>
        <p:spPr>
          <a:xfrm>
            <a:off x="486362" y="1842448"/>
            <a:ext cx="997237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PSMT"/>
              </a:rPr>
              <a:t>A primary increase in plasma bicarbonate and an increase in plasma pH as a result of the following: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PSMT"/>
              </a:rPr>
              <a:t>Gastrointestinal loss, e.g. pyloric stenosis (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TimesNewRomanPSMT"/>
              </a:rPr>
              <a:t>hypochloremic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PSMT"/>
              </a:rPr>
              <a:t>  hypokalemic metabolic alkalosis)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NewRomanPSMT"/>
              </a:rPr>
              <a:t>Congenital chloride </a:t>
            </a:r>
            <a:r>
              <a:rPr lang="en-US" sz="2400" dirty="0" err="1">
                <a:solidFill>
                  <a:srgbClr val="000000"/>
                </a:solidFill>
                <a:latin typeface="TimesNewRomanPSMT"/>
              </a:rPr>
              <a:t>diarrhoea</a:t>
            </a:r>
            <a:endParaRPr lang="en-US" sz="2400" dirty="0">
              <a:solidFill>
                <a:srgbClr val="000000"/>
              </a:solidFill>
              <a:latin typeface="TimesNewRomanPSM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PSMT"/>
              </a:rPr>
              <a:t>Furosemide therapy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PSMT"/>
              </a:rPr>
              <a:t>Cystic fibrosis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PSMT"/>
              </a:rPr>
              <a:t>Bartter syndrome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PSMT"/>
              </a:rPr>
              <a:t>Hyperaldosteronism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PSMT"/>
              </a:rPr>
              <a:t>Excess intake of base, e.g. excess ingestion of antacid medicine (rare in childhood)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38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124A-7FB9-717A-1704-7136B118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69" y="218690"/>
            <a:ext cx="10501177" cy="810475"/>
          </a:xfrm>
        </p:spPr>
        <p:txBody>
          <a:bodyPr/>
          <a:lstStyle/>
          <a:p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Respiratory alkalosis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E0232-0C1B-A733-D1B8-B53090983174}"/>
              </a:ext>
            </a:extLst>
          </p:cNvPr>
          <p:cNvSpPr txBox="1"/>
          <p:nvPr/>
        </p:nvSpPr>
        <p:spPr>
          <a:xfrm>
            <a:off x="564469" y="1029165"/>
            <a:ext cx="9578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</a:rPr>
              <a:t>Respiratory alkalosis occurs when the lungs blow off excessive CO2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D9469-9DD5-6BC1-EBC5-8962C70CFA39}"/>
              </a:ext>
            </a:extLst>
          </p:cNvPr>
          <p:cNvSpPr txBox="1"/>
          <p:nvPr/>
        </p:nvSpPr>
        <p:spPr>
          <a:xfrm>
            <a:off x="465994" y="1490830"/>
            <a:ext cx="1132273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Causes:</a:t>
            </a:r>
            <a:endParaRPr lang="en-US" sz="160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Hyperventilation (anxiety, mechanical ventilation)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Salicylate toxicity stimulates respiratory centers in CNS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Sepsis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Hepatic encephalopathy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Hyperthyroidism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Hypoxemia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High altitude</a:t>
            </a:r>
          </a:p>
        </p:txBody>
      </p:sp>
    </p:spTree>
    <p:extLst>
      <p:ext uri="{BB962C8B-B14F-4D97-AF65-F5344CB8AC3E}">
        <p14:creationId xmlns:p14="http://schemas.microsoft.com/office/powerpoint/2010/main" val="3559464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2D22-A8BE-0E7C-BC93-1538B9F1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27" y="2368823"/>
            <a:ext cx="10501177" cy="1401231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  <a:r>
              <a:rPr lang="en-US" sz="9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Thank you</a:t>
            </a:r>
            <a:endParaRPr lang="en-US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5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22A3-C909-1F22-0462-B4174FC3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53" y="327118"/>
            <a:ext cx="10501177" cy="559987"/>
          </a:xfrm>
        </p:spPr>
        <p:txBody>
          <a:bodyPr>
            <a:normAutofit fontScale="90000"/>
          </a:bodyPr>
          <a:lstStyle/>
          <a:p>
            <a:r>
              <a:rPr lang="en-US" sz="4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529C6-0EAD-EF54-DCB4-A31EAA975C07}"/>
              </a:ext>
            </a:extLst>
          </p:cNvPr>
          <p:cNvSpPr txBox="1"/>
          <p:nvPr/>
        </p:nvSpPr>
        <p:spPr>
          <a:xfrm>
            <a:off x="0" y="917912"/>
            <a:ext cx="1219200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DEFINITIONS</a:t>
            </a:r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Acid</a:t>
            </a:r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An acid is a substance that can release a hydrogen ion (H</a:t>
            </a:r>
            <a:r>
              <a:rPr lang="en-US" sz="1400" b="0" i="0" u="none" strike="noStrike" baseline="0" dirty="0">
                <a:latin typeface="Arial" panose="020B0604020202020204" pitchFamily="34" charset="0"/>
              </a:rPr>
              <a:t>+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</a:rPr>
              <a:t>Base</a:t>
            </a:r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 base is a substance that can accept a hydrogen ion (H+)</a:t>
            </a:r>
          </a:p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Buffer</a:t>
            </a:r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 buffer is a chemical that minimizes the change in pH when an acid or base is added to a solution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The main buffer in the human body is carbonic acid (H2CO3)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Carbonic acid buffers blood through the following reaction:</a:t>
            </a:r>
          </a:p>
          <a:p>
            <a:r>
              <a:rPr lang="pt-BR" sz="1800" b="0" i="0" u="none" strike="noStrike" baseline="0" dirty="0">
                <a:latin typeface="Arial" panose="020B0604020202020204" pitchFamily="34" charset="0"/>
              </a:rPr>
              <a:t>H+ + HCO3- </a:t>
            </a:r>
            <a:r>
              <a:rPr lang="pt-BR" sz="1800" b="0" i="0" u="none" strike="noStrike" baseline="0" dirty="0">
                <a:latin typeface="Cambria Math" panose="02040503050406030204" pitchFamily="18" charset="0"/>
              </a:rPr>
              <a:t>⇌ </a:t>
            </a:r>
            <a:r>
              <a:rPr lang="pt-BR" sz="1800" b="0" i="0" u="none" strike="noStrike" baseline="0" dirty="0">
                <a:latin typeface="Arial" panose="020B0604020202020204" pitchFamily="34" charset="0"/>
              </a:rPr>
              <a:t>H2CO3 </a:t>
            </a:r>
            <a:r>
              <a:rPr lang="pt-BR" sz="1800" b="0" i="0" u="none" strike="noStrike" baseline="0" dirty="0">
                <a:latin typeface="Cambria Math" panose="02040503050406030204" pitchFamily="18" charset="0"/>
              </a:rPr>
              <a:t>⇌ </a:t>
            </a:r>
            <a:r>
              <a:rPr lang="pt-BR" sz="1800" b="0" i="0" u="none" strike="noStrike" baseline="0" dirty="0">
                <a:latin typeface="Arial" panose="020B0604020202020204" pitchFamily="34" charset="0"/>
              </a:rPr>
              <a:t>H2O +CO2</a:t>
            </a:r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Anions and cations</a:t>
            </a:r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Anions are atoms or groups of atoms that carry a negative charge. The main anions in human blood are chloride(Cl-) and bicarbonate (HCO3-).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Cations are atoms or groups of atoms that carry a positive charge. The main cation in human blood is sodium (Na+).</a:t>
            </a:r>
          </a:p>
          <a:p>
            <a:endParaRPr lang="pt-BR" sz="1800" b="0" i="0" u="none" strike="noStrike" baseline="0" dirty="0"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77DD-7466-E17E-E9B1-0D01A4A4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7" y="272527"/>
            <a:ext cx="10501177" cy="655521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physiology of the acid base balance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D9923-D600-3798-A68F-7AB4E58E8563}"/>
              </a:ext>
            </a:extLst>
          </p:cNvPr>
          <p:cNvSpPr txBox="1"/>
          <p:nvPr/>
        </p:nvSpPr>
        <p:spPr>
          <a:xfrm>
            <a:off x="460155" y="1189714"/>
            <a:ext cx="107320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Giovanni-Book"/>
              </a:rPr>
              <a:t>Acid–base balance is </a:t>
            </a:r>
            <a:r>
              <a:rPr lang="en-US" b="0" i="0" dirty="0">
                <a:solidFill>
                  <a:srgbClr val="323232"/>
                </a:solidFill>
                <a:effectLst/>
                <a:latin typeface="Droid Serif"/>
              </a:rPr>
              <a:t>regulation of the extracellular fluid environment involves the ratio of acid to base, measured clinically as </a:t>
            </a:r>
            <a:r>
              <a:rPr lang="en-US" b="0" i="0" dirty="0" err="1">
                <a:solidFill>
                  <a:srgbClr val="323232"/>
                </a:solidFill>
                <a:effectLst/>
                <a:latin typeface="Droid Serif"/>
              </a:rPr>
              <a:t>pH.</a:t>
            </a:r>
            <a:endParaRPr lang="en-US" b="0" i="0" dirty="0">
              <a:solidFill>
                <a:srgbClr val="323232"/>
              </a:solidFill>
              <a:effectLst/>
              <a:latin typeface="Droid Serif"/>
            </a:endParaRPr>
          </a:p>
          <a:p>
            <a:pPr algn="l"/>
            <a:r>
              <a:rPr lang="en-US" b="0" i="0" dirty="0">
                <a:solidFill>
                  <a:srgbClr val="323232"/>
                </a:solidFill>
                <a:effectLst/>
                <a:latin typeface="Droid Serif"/>
              </a:rPr>
              <a:t>Physiologically all positively charged ions are called acids, and all negatively charged ions are called bases.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17444-D98C-2CA0-2212-B70C852E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9" y="2363589"/>
            <a:ext cx="10841281" cy="3684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559D9-A02C-FC51-48BF-B8E193921770}"/>
              </a:ext>
            </a:extLst>
          </p:cNvPr>
          <p:cNvSpPr txBox="1"/>
          <p:nvPr/>
        </p:nvSpPr>
        <p:spPr>
          <a:xfrm>
            <a:off x="691076" y="6048485"/>
            <a:ext cx="10825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https://labpedia.net/acid-base-balance-part-1-introduction-to-the-acid-base-balance/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3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E4142E-6480-DA53-B58C-44D570D72593}"/>
              </a:ext>
            </a:extLst>
          </p:cNvPr>
          <p:cNvSpPr txBox="1"/>
          <p:nvPr/>
        </p:nvSpPr>
        <p:spPr>
          <a:xfrm>
            <a:off x="245661" y="742877"/>
            <a:ext cx="1170977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23232"/>
                </a:solidFill>
                <a:effectLst/>
                <a:latin typeface="Raleway" pitchFamily="2" charset="0"/>
              </a:rPr>
              <a:t>Body acids are formed from end products of: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323232"/>
                </a:solidFill>
                <a:effectLst/>
                <a:latin typeface="Droid Serif"/>
              </a:rPr>
              <a:t>Metabolism of proteins.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323232"/>
                </a:solidFill>
                <a:effectLst/>
                <a:latin typeface="Droid Serif"/>
              </a:rPr>
              <a:t>Metabolism of Carbohydrates.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323232"/>
                </a:solidFill>
                <a:effectLst/>
                <a:latin typeface="Droid Serif"/>
              </a:rPr>
              <a:t>Metabolism of fats.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323232"/>
                </a:solidFill>
                <a:effectLst/>
                <a:latin typeface="Droid Serif"/>
              </a:rPr>
              <a:t>This must be balanced by the number of basic substances in the body to maintain the normal </a:t>
            </a:r>
            <a:r>
              <a:rPr lang="en-US" b="0" i="0" dirty="0" err="1">
                <a:solidFill>
                  <a:srgbClr val="323232"/>
                </a:solidFill>
                <a:effectLst/>
                <a:latin typeface="Droid Serif"/>
              </a:rPr>
              <a:t>pH.</a:t>
            </a:r>
            <a:endParaRPr lang="en-US" dirty="0">
              <a:solidFill>
                <a:srgbClr val="323232"/>
              </a:solidFill>
              <a:latin typeface="Droid Serif"/>
            </a:endParaRPr>
          </a:p>
          <a:p>
            <a:pPr algn="l"/>
            <a:r>
              <a:rPr lang="en-US" b="0" i="0" dirty="0">
                <a:solidFill>
                  <a:srgbClr val="323232"/>
                </a:solidFill>
                <a:effectLst/>
                <a:latin typeface="Droid Serif"/>
              </a:rPr>
              <a:t>Lungs, kidneys, and bones are the major organs involved in the regulation of acid-base balance.</a:t>
            </a:r>
          </a:p>
          <a:p>
            <a:endParaRPr lang="en-US" sz="1800" b="0" i="0" u="none" strike="noStrike" baseline="0" dirty="0">
              <a:latin typeface="Droid Serif"/>
            </a:endParaRPr>
          </a:p>
          <a:p>
            <a:endParaRPr lang="en-US" sz="1800" b="0" i="0" u="none" strike="noStrike" baseline="0" dirty="0">
              <a:latin typeface="Droid Serif"/>
            </a:endParaRPr>
          </a:p>
          <a:p>
            <a:r>
              <a:rPr lang="en-US" b="1" dirty="0">
                <a:solidFill>
                  <a:srgbClr val="323232"/>
                </a:solidFill>
                <a:latin typeface="Raleway" pitchFamily="2" charset="0"/>
              </a:rPr>
              <a:t>Body acids are of two types:</a:t>
            </a:r>
          </a:p>
          <a:p>
            <a:r>
              <a:rPr lang="en-US" sz="1800" b="1" i="0" u="sng" strike="noStrike" baseline="0" dirty="0">
                <a:latin typeface="Droid Serif"/>
              </a:rPr>
              <a:t>Volatile acids: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Droid Serif"/>
              </a:rPr>
              <a:t>Carbonic acid (H2CO) is a weak acid, and it does not easily release the H 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Droid Serif"/>
              </a:rPr>
              <a:t>The presence of carbonic anhydrase enzyme can eliminate CO 2 gas and waterH2O.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Droid Serif"/>
              </a:rPr>
              <a:t>CO 2 is eliminated through the lungs.</a:t>
            </a:r>
          </a:p>
          <a:p>
            <a:r>
              <a:rPr lang="en-US" b="1" u="sng" dirty="0">
                <a:solidFill>
                  <a:srgbClr val="323232"/>
                </a:solidFill>
                <a:latin typeface="Raleway" pitchFamily="2" charset="0"/>
              </a:rPr>
              <a:t>Nonvolatile acids:</a:t>
            </a:r>
            <a:endParaRPr lang="en-US" sz="1800" b="0" i="0" u="none" strike="noStrike" baseline="0" dirty="0">
              <a:latin typeface="Droid Serif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Droid Serif"/>
              </a:rPr>
              <a:t>These are sulfuric acid, phosphoric acid, and other organic acids that are eliminated through the kidneys.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Droid Serif"/>
              </a:rPr>
              <a:t>These are strong acids and readily give up their H 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Droid Serif"/>
              </a:rPr>
              <a:t>Nonvolatile acids are secreted into the urine by the renal tubules.</a:t>
            </a:r>
          </a:p>
          <a:p>
            <a:endParaRPr lang="en-US" sz="1800" b="0" i="0" u="none" strike="noStrike" baseline="0" dirty="0">
              <a:latin typeface="Droid Serif"/>
            </a:endParaRPr>
          </a:p>
          <a:p>
            <a:endParaRPr lang="en-US" b="1" u="sng" dirty="0">
              <a:solidFill>
                <a:srgbClr val="323232"/>
              </a:solidFill>
              <a:latin typeface="Raleway" pitchFamily="2" charset="0"/>
            </a:endParaRPr>
          </a:p>
          <a:p>
            <a:pPr algn="l"/>
            <a:endParaRPr lang="en-US" b="0" i="0" dirty="0">
              <a:solidFill>
                <a:srgbClr val="323232"/>
              </a:solidFill>
              <a:effectLst/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9542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62D09E-C13D-2EAC-FF25-64CE68F28BA8}"/>
              </a:ext>
            </a:extLst>
          </p:cNvPr>
          <p:cNvSpPr txBox="1"/>
          <p:nvPr/>
        </p:nvSpPr>
        <p:spPr>
          <a:xfrm>
            <a:off x="-2" y="218364"/>
            <a:ext cx="585489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Macronutrient metabolism typically generates a net gain of acid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Carbohydrates and fats are oxidized to 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 H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immediately reacts with H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in the blood to produce H</a:t>
            </a:r>
            <a:r>
              <a:rPr lang="en-US" sz="16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 HCO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6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via the following reaction: H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+ 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⇌ H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⇌ H</a:t>
            </a:r>
            <a:r>
              <a:rPr lang="en-US" sz="16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HCO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6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Proteins are metabolized to strong acids (e.g. H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HCl, H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order to maintain a normal pH, the body must buffer and eliminate the 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 strong acids that are produced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is typically eliminated through the lungs at the same rate that it is produced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kidneys help remove strong acids by excreting H</a:t>
            </a:r>
            <a:r>
              <a:rPr lang="en-US" sz="16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they generate new HCO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6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to replace HCO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6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lost through buffering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chemicals buffers exist (e.g. proteins, phosphate, hemoglobin, bone minerals, etc.), but carbonic acid (H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</a:t>
            </a:r>
            <a:r>
              <a:rPr lang="en-US" sz="16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is the most important one for maintaining blood 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BCFC8-5CCA-CB3C-FEB6-FC2D216B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889" y="218364"/>
            <a:ext cx="6337111" cy="64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6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077AB6-3992-EA0B-32D1-B22F43D1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0"/>
            <a:ext cx="1039959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5EBAEF-780B-956C-FAC0-23B1778072A8}"/>
              </a:ext>
            </a:extLst>
          </p:cNvPr>
          <p:cNvSpPr txBox="1"/>
          <p:nvPr/>
        </p:nvSpPr>
        <p:spPr>
          <a:xfrm>
            <a:off x="370764" y="5607124"/>
            <a:ext cx="11450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lungs can raise pH by blowing off more CO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they can lower pH by decreasing ventilation and retaining CO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Respiratory compensation can begin within minutes and becomes maximal in 12 - 24 hours.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the primary disorder is from a metabolic cause, the lungs will compensate (respiratory compensation).</a:t>
            </a:r>
          </a:p>
        </p:txBody>
      </p:sp>
    </p:spTree>
    <p:extLst>
      <p:ext uri="{BB962C8B-B14F-4D97-AF65-F5344CB8AC3E}">
        <p14:creationId xmlns:p14="http://schemas.microsoft.com/office/powerpoint/2010/main" val="173226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D3AD804-A493-F68E-6AF7-F7127449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5" y="328756"/>
            <a:ext cx="9953770" cy="452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81A23-4CE9-D40A-3EC9-CEDCA38B4D94}"/>
              </a:ext>
            </a:extLst>
          </p:cNvPr>
          <p:cNvSpPr txBox="1"/>
          <p:nvPr/>
        </p:nvSpPr>
        <p:spPr>
          <a:xfrm>
            <a:off x="95534" y="5109288"/>
            <a:ext cx="119963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kidneys can raise pH by increasing the production of HCO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 excreting acid, and they can lower pH by eliminating HCO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 retaining acid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Renal compensation has an acute and chronic phase, where the effect is smaller at first before reaching a peak in 2 - 5 days.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the primary acid-base disorder is from a respiratory cause, the kidneys will compensate (renal compensation). </a:t>
            </a:r>
          </a:p>
        </p:txBody>
      </p:sp>
    </p:spTree>
    <p:extLst>
      <p:ext uri="{BB962C8B-B14F-4D97-AF65-F5344CB8AC3E}">
        <p14:creationId xmlns:p14="http://schemas.microsoft.com/office/powerpoint/2010/main" val="355242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8D75-3061-3B07-ECBD-0F418B9B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17" y="176450"/>
            <a:ext cx="10501177" cy="764703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Definitions and normal value of ABG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7BAB459-8C58-19F5-B137-CE2183C05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32428"/>
              </p:ext>
            </p:extLst>
          </p:nvPr>
        </p:nvGraphicFramePr>
        <p:xfrm>
          <a:off x="394594" y="1105469"/>
          <a:ext cx="8749406" cy="5719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68">
                  <a:extLst>
                    <a:ext uri="{9D8B030D-6E8A-4147-A177-3AD203B41FA5}">
                      <a16:colId xmlns:a16="http://schemas.microsoft.com/office/drawing/2014/main" val="3177028984"/>
                    </a:ext>
                  </a:extLst>
                </a:gridCol>
                <a:gridCol w="7688638">
                  <a:extLst>
                    <a:ext uri="{9D8B030D-6E8A-4147-A177-3AD203B41FA5}">
                      <a16:colId xmlns:a16="http://schemas.microsoft.com/office/drawing/2014/main" val="1535524529"/>
                    </a:ext>
                  </a:extLst>
                </a:gridCol>
              </a:tblGrid>
              <a:tr h="585460">
                <a:tc>
                  <a:txBody>
                    <a:bodyPr/>
                    <a:lstStyle/>
                    <a:p>
                      <a:r>
                        <a:rPr lang="en-US" sz="1800" b="1" i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Lab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Definitions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380685"/>
                  </a:ext>
                </a:extLst>
              </a:tr>
              <a:tr h="1140921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will tell: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pH value indicates alkalosis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Decreased value of pH indicates acidosis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86115"/>
                  </a:ext>
                </a:extLst>
              </a:tr>
              <a:tr h="1140921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partial pressure of CO2, and it will tell: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respiration modulates this pCO2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is the index of ventilation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79938"/>
                  </a:ext>
                </a:extLst>
              </a:tr>
              <a:tr h="1140921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partial pressure of the O2 in the arterial blood and tell: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values indicate hypoxia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pO2 is the indirect measure of O2contents of arterial blood. 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93462"/>
                  </a:ext>
                </a:extLst>
              </a:tr>
              <a:tr h="718602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Measures the change in the concentration of a buffer base from the normal value. 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 range =+/− 2 mmol/L.</a:t>
                      </a:r>
                    </a:p>
                    <a:p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07891"/>
                  </a:ext>
                </a:extLst>
              </a:tr>
              <a:tr h="849257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Anion gap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[Na+ + K+] − [Cl− + HCO3−]. 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Normal= 10 − 16 mmol/L. </a:t>
                      </a: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Reflects concentration of those anions not routinely measured, e.g. organic acids.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0895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8AA985D-2C81-F0D4-26B3-45B427BF3B80}"/>
              </a:ext>
            </a:extLst>
          </p:cNvPr>
          <p:cNvSpPr txBox="1"/>
          <p:nvPr/>
        </p:nvSpPr>
        <p:spPr>
          <a:xfrm flipH="1">
            <a:off x="9143998" y="1273623"/>
            <a:ext cx="3048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Giovanni-Book"/>
              </a:rPr>
              <a:t>Blood gas measurement can identify the  primary disturbance in acid-base balance.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9489582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1771</Words>
  <Application>Microsoft Office PowerPoint</Application>
  <PresentationFormat>Widescreen</PresentationFormat>
  <Paragraphs>271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-apple-system</vt:lpstr>
      <vt:lpstr>Arial</vt:lpstr>
      <vt:lpstr>Baguet Script</vt:lpstr>
      <vt:lpstr>BrandingSans-Bold</vt:lpstr>
      <vt:lpstr>BrandingSans-Roman</vt:lpstr>
      <vt:lpstr>Calibri</vt:lpstr>
      <vt:lpstr>Cambria Math</vt:lpstr>
      <vt:lpstr>DejaVuSans_i_1</vt:lpstr>
      <vt:lpstr>DejaVuSans_i_2</vt:lpstr>
      <vt:lpstr>Droid Serif</vt:lpstr>
      <vt:lpstr>Giovanni-Book</vt:lpstr>
      <vt:lpstr>Grandview</vt:lpstr>
      <vt:lpstr>Raleway</vt:lpstr>
      <vt:lpstr>Segoe UI</vt:lpstr>
      <vt:lpstr>Symbol</vt:lpstr>
      <vt:lpstr>Times New Roman</vt:lpstr>
      <vt:lpstr>TimesNewRomanPSMT</vt:lpstr>
      <vt:lpstr>Wingdings</vt:lpstr>
      <vt:lpstr>CosineVTI</vt:lpstr>
      <vt:lpstr>Acid base disturbance</vt:lpstr>
      <vt:lpstr>OBJECTIVES</vt:lpstr>
      <vt:lpstr>Introduction</vt:lpstr>
      <vt:lpstr>physiology of the acid base balance</vt:lpstr>
      <vt:lpstr>PowerPoint Presentation</vt:lpstr>
      <vt:lpstr>PowerPoint Presentation</vt:lpstr>
      <vt:lpstr>PowerPoint Presentation</vt:lpstr>
      <vt:lpstr>PowerPoint Presentation</vt:lpstr>
      <vt:lpstr>Definitions and normal value of ABG</vt:lpstr>
      <vt:lpstr>PowerPoint Presentation</vt:lpstr>
      <vt:lpstr>Abnormal values and how to interpret ABG</vt:lpstr>
      <vt:lpstr>ABG interpretation</vt:lpstr>
      <vt:lpstr>PowerPoint Presentation</vt:lpstr>
      <vt:lpstr>PowerPoint Presentation</vt:lpstr>
      <vt:lpstr>PowerPoint Presentation</vt:lpstr>
      <vt:lpstr>  Determine if PaCO2 is under NORMAL, ACIDOSIS, or ALKALOSIS. </vt:lpstr>
      <vt:lpstr>    Determine if HCO is under NORMAL, ACIDOSIS, or ALKALOSIS. </vt:lpstr>
      <vt:lpstr>determine if values define METABOLIC or RESPIRATORY. </vt:lpstr>
      <vt:lpstr>COMPENSATION. </vt:lpstr>
      <vt:lpstr>EXAMPLES</vt:lpstr>
      <vt:lpstr>PowerPoint Presentation</vt:lpstr>
      <vt:lpstr>PowerPoint Presentation</vt:lpstr>
      <vt:lpstr>PowerPoint Presentation</vt:lpstr>
      <vt:lpstr>Metabolic acidosis</vt:lpstr>
      <vt:lpstr>PowerPoint Presentation</vt:lpstr>
      <vt:lpstr>Respiratory acidosis</vt:lpstr>
      <vt:lpstr>Metabolic alkalosis</vt:lpstr>
      <vt:lpstr>Respiratory alkalosis</vt:lpstr>
      <vt:lpstr>           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 barakate</dc:creator>
  <cp:lastModifiedBy>hassan barakate</cp:lastModifiedBy>
  <cp:revision>70</cp:revision>
  <dcterms:created xsi:type="dcterms:W3CDTF">2022-12-01T17:05:00Z</dcterms:created>
  <dcterms:modified xsi:type="dcterms:W3CDTF">2024-09-12T05:27:33Z</dcterms:modified>
</cp:coreProperties>
</file>