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86" r:id="rId8"/>
    <p:sldId id="263" r:id="rId9"/>
    <p:sldId id="264" r:id="rId10"/>
    <p:sldId id="265" r:id="rId11"/>
    <p:sldId id="266" r:id="rId12"/>
    <p:sldId id="267" r:id="rId13"/>
    <p:sldId id="268" r:id="rId14"/>
    <p:sldId id="269" r:id="rId15"/>
    <p:sldId id="270" r:id="rId16"/>
    <p:sldId id="271" r:id="rId17"/>
    <p:sldId id="274" r:id="rId18"/>
    <p:sldId id="275" r:id="rId19"/>
    <p:sldId id="272" r:id="rId20"/>
    <p:sldId id="273"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5299" autoAdjust="0"/>
  </p:normalViewPr>
  <p:slideViewPr>
    <p:cSldViewPr snapToGrid="0">
      <p:cViewPr varScale="1">
        <p:scale>
          <a:sx n="81" d="100"/>
          <a:sy n="81" d="100"/>
        </p:scale>
        <p:origin x="7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449C4A23-25AE-4F2E-A183-A0EA54534178}" type="datetimeFigureOut">
              <a:rPr lang="en-US" smtClean="0"/>
              <a:t>9/2/2024</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0B8B12AF-78CA-4647-AF9C-152997961DAA}" type="slidenum">
              <a:rPr lang="en-US" smtClean="0"/>
              <a:t>‹#›</a:t>
            </a:fld>
            <a:endParaRPr lang="en-US"/>
          </a:p>
        </p:txBody>
      </p:sp>
    </p:spTree>
    <p:extLst>
      <p:ext uri="{BB962C8B-B14F-4D97-AF65-F5344CB8AC3E}">
        <p14:creationId xmlns:p14="http://schemas.microsoft.com/office/powerpoint/2010/main" val="15168397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indent="-228600" algn="l" rtl="0" fontAlgn="base">
              <a:lnSpc>
                <a:spcPct val="90000"/>
              </a:lnSpc>
              <a:spcAft>
                <a:spcPts val="600"/>
              </a:spcAft>
              <a:buFont typeface="Arial" panose="020B0604020202020204" pitchFamily="34" charset="0"/>
              <a:buChar char="•"/>
            </a:pPr>
            <a:r>
              <a:rPr lang="en-US" sz="1200" b="0" i="0" dirty="0">
                <a:effectLst/>
              </a:rPr>
              <a:t>Any alteration (deletion, addition, duplication or inversion) occurs in a gene or DNA sequence is known as gene mutation.</a:t>
            </a:r>
          </a:p>
          <a:p>
            <a:pPr indent="-228600" algn="l" rtl="0" fontAlgn="base">
              <a:lnSpc>
                <a:spcPct val="90000"/>
              </a:lnSpc>
              <a:spcAft>
                <a:spcPts val="600"/>
              </a:spcAft>
              <a:buFont typeface="Arial" panose="020B0604020202020204" pitchFamily="34" charset="0"/>
              <a:buChar char="•"/>
            </a:pPr>
            <a:r>
              <a:rPr lang="en-US" sz="1200" b="0" i="0" dirty="0">
                <a:effectLst/>
              </a:rPr>
              <a:t>Any alteration or variation (deletion, addition, duplication, invention or change in number) happens in a chromosome is known as chromosomal mutation.</a:t>
            </a:r>
          </a:p>
          <a:p>
            <a:pPr indent="-228600" algn="l" rtl="0" fontAlgn="base">
              <a:lnSpc>
                <a:spcPct val="90000"/>
              </a:lnSpc>
              <a:spcAft>
                <a:spcPts val="600"/>
              </a:spcAft>
              <a:buFont typeface="Arial" panose="020B0604020202020204" pitchFamily="34" charset="0"/>
              <a:buChar char="•"/>
            </a:pPr>
            <a:r>
              <a:rPr lang="en-US" sz="1200" b="0" i="0" dirty="0">
                <a:effectLst/>
              </a:rPr>
              <a:t>Besides these major two types of categories, some other type of mutations also occurs in a genome. </a:t>
            </a:r>
            <a:r>
              <a:rPr lang="en-US" sz="1200" b="0" i="0" dirty="0" err="1">
                <a:effectLst/>
              </a:rPr>
              <a:t>e.g.triplet</a:t>
            </a:r>
            <a:r>
              <a:rPr lang="en-US" sz="1200" b="0" i="0" dirty="0">
                <a:effectLst/>
              </a:rPr>
              <a:t> repeats expansion. </a:t>
            </a:r>
          </a:p>
          <a:p>
            <a:endParaRPr lang="en-US" dirty="0"/>
          </a:p>
        </p:txBody>
      </p:sp>
      <p:sp>
        <p:nvSpPr>
          <p:cNvPr id="4" name="عنصر نائب لرقم الشريحة 3"/>
          <p:cNvSpPr>
            <a:spLocks noGrp="1"/>
          </p:cNvSpPr>
          <p:nvPr>
            <p:ph type="sldNum" sz="quarter" idx="10"/>
          </p:nvPr>
        </p:nvSpPr>
        <p:spPr/>
        <p:txBody>
          <a:bodyPr/>
          <a:lstStyle/>
          <a:p>
            <a:fld id="{6264C61D-2E63-494B-9EDE-33C0CAA210B6}" type="slidenum">
              <a:rPr lang="en-US" smtClean="0"/>
              <a:t>4</a:t>
            </a:fld>
            <a:endParaRPr lang="en-US"/>
          </a:p>
        </p:txBody>
      </p:sp>
    </p:spTree>
    <p:extLst>
      <p:ext uri="{BB962C8B-B14F-4D97-AF65-F5344CB8AC3E}">
        <p14:creationId xmlns:p14="http://schemas.microsoft.com/office/powerpoint/2010/main" val="246862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In some cases ,only a portion of cells that make up a person ‘s body are affected</a:t>
            </a:r>
            <a:r>
              <a:rPr lang="en-US" baseline="0" dirty="0"/>
              <a:t> by a single –gene defect, a </a:t>
            </a:r>
            <a:r>
              <a:rPr lang="en-US" baseline="0" dirty="0" err="1"/>
              <a:t>geneomic</a:t>
            </a:r>
            <a:r>
              <a:rPr lang="en-US" baseline="0" dirty="0"/>
              <a:t> disorder ,or a chromosomal </a:t>
            </a:r>
            <a:r>
              <a:rPr lang="en-US" baseline="0" dirty="0" err="1"/>
              <a:t>defect.this</a:t>
            </a:r>
            <a:r>
              <a:rPr lang="en-US" baseline="0" dirty="0"/>
              <a:t> is referred to as mosaicism indicates that the individual’s body is made up of 2 or more distinct cell population</a:t>
            </a:r>
            <a:endParaRPr lang="en-US" dirty="0"/>
          </a:p>
        </p:txBody>
      </p:sp>
      <p:sp>
        <p:nvSpPr>
          <p:cNvPr id="4" name="عنصر نائب لرقم الشريحة 3"/>
          <p:cNvSpPr>
            <a:spLocks noGrp="1"/>
          </p:cNvSpPr>
          <p:nvPr>
            <p:ph type="sldNum" sz="quarter" idx="10"/>
          </p:nvPr>
        </p:nvSpPr>
        <p:spPr/>
        <p:txBody>
          <a:bodyPr/>
          <a:lstStyle/>
          <a:p>
            <a:fld id="{0B8B12AF-78CA-4647-AF9C-152997961DAA}" type="slidenum">
              <a:rPr lang="en-US" smtClean="0"/>
              <a:t>5</a:t>
            </a:fld>
            <a:endParaRPr lang="en-US"/>
          </a:p>
        </p:txBody>
      </p:sp>
    </p:spTree>
    <p:extLst>
      <p:ext uri="{BB962C8B-B14F-4D97-AF65-F5344CB8AC3E}">
        <p14:creationId xmlns:p14="http://schemas.microsoft.com/office/powerpoint/2010/main" val="97562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lvl="8" algn="l"/>
            <a:r>
              <a:rPr lang="en-US" sz="1200" b="0" i="0" u="none" strike="noStrike" kern="1200" baseline="0" dirty="0">
                <a:solidFill>
                  <a:schemeClr val="tx1"/>
                </a:solidFill>
                <a:latin typeface="+mn-lt"/>
                <a:ea typeface="+mn-ea"/>
                <a:cs typeface="+mn-cs"/>
              </a:rPr>
              <a:t>Rules of Autosomal Dominant Inheritance</a:t>
            </a:r>
          </a:p>
          <a:p>
            <a:pPr lvl="8" algn="l"/>
            <a:r>
              <a:rPr lang="en-US" sz="1200" b="0" i="0" u="none" strike="noStrike" kern="1200" baseline="0" dirty="0">
                <a:solidFill>
                  <a:schemeClr val="tx1"/>
                </a:solidFill>
                <a:latin typeface="+mn-lt"/>
                <a:ea typeface="+mn-ea"/>
                <a:cs typeface="+mn-cs"/>
              </a:rPr>
              <a:t>Trait appears in every generation.</a:t>
            </a:r>
          </a:p>
          <a:p>
            <a:pPr lvl="8" algn="l"/>
            <a:r>
              <a:rPr lang="en-US" sz="1200" b="0" i="0" u="none" strike="noStrike" kern="1200" baseline="0" dirty="0">
                <a:solidFill>
                  <a:schemeClr val="tx1"/>
                </a:solidFill>
                <a:latin typeface="+mn-lt"/>
                <a:ea typeface="+mn-ea"/>
                <a:cs typeface="+mn-cs"/>
              </a:rPr>
              <a:t>Each child of an affected parent has a 1-in-2 chance of being affected.</a:t>
            </a:r>
          </a:p>
          <a:p>
            <a:pPr lvl="8" algn="l"/>
            <a:r>
              <a:rPr lang="en-US" sz="1200" b="0" i="0" u="none" strike="noStrike" kern="1200" baseline="0" dirty="0">
                <a:solidFill>
                  <a:schemeClr val="tx1"/>
                </a:solidFill>
                <a:latin typeface="+mn-lt"/>
                <a:ea typeface="+mn-ea"/>
                <a:cs typeface="+mn-cs"/>
              </a:rPr>
              <a:t>Males and females are equally affected.</a:t>
            </a:r>
          </a:p>
          <a:p>
            <a:pPr lvl="8" algn="l"/>
            <a:r>
              <a:rPr lang="en-US" sz="1200" b="0" i="0" u="none" strike="noStrike" kern="1200" baseline="0" dirty="0">
                <a:solidFill>
                  <a:schemeClr val="tx1"/>
                </a:solidFill>
                <a:latin typeface="+mn-lt"/>
                <a:ea typeface="+mn-ea"/>
                <a:cs typeface="+mn-cs"/>
              </a:rPr>
              <a:t>Male-to-male transmission occurs.</a:t>
            </a:r>
          </a:p>
          <a:p>
            <a:pPr lvl="8" algn="l"/>
            <a:r>
              <a:rPr lang="en-US" sz="1200" b="0" i="0" u="none" strike="noStrike" kern="1200" baseline="0" dirty="0">
                <a:solidFill>
                  <a:schemeClr val="tx1"/>
                </a:solidFill>
                <a:latin typeface="+mn-lt"/>
                <a:ea typeface="+mn-ea"/>
                <a:cs typeface="+mn-cs"/>
              </a:rPr>
              <a:t>Traits generally involve mutations in genes that code for regulatory or structural proteins (collagen).</a:t>
            </a:r>
            <a:endParaRPr lang="en-US" dirty="0"/>
          </a:p>
        </p:txBody>
      </p:sp>
      <p:sp>
        <p:nvSpPr>
          <p:cNvPr id="4" name="عنصر نائب لرقم الشريحة 3"/>
          <p:cNvSpPr>
            <a:spLocks noGrp="1"/>
          </p:cNvSpPr>
          <p:nvPr>
            <p:ph type="sldNum" sz="quarter" idx="10"/>
          </p:nvPr>
        </p:nvSpPr>
        <p:spPr/>
        <p:txBody>
          <a:bodyPr/>
          <a:lstStyle/>
          <a:p>
            <a:fld id="{0B8B12AF-78CA-4647-AF9C-152997961DAA}" type="slidenum">
              <a:rPr lang="en-US" smtClean="0"/>
              <a:t>9</a:t>
            </a:fld>
            <a:endParaRPr lang="en-US"/>
          </a:p>
        </p:txBody>
      </p:sp>
    </p:spTree>
    <p:extLst>
      <p:ext uri="{BB962C8B-B14F-4D97-AF65-F5344CB8AC3E}">
        <p14:creationId xmlns:p14="http://schemas.microsoft.com/office/powerpoint/2010/main" val="297270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BrandingSans-Roman"/>
              </a:rPr>
              <a:t>Autosomal recessive disorders often affect metabolic pathways, whereas autosomal dominant disorders often affect structural proteins</a:t>
            </a:r>
            <a:endParaRPr lang="en-US" dirty="0">
              <a:latin typeface="BrandingSans-Roman"/>
            </a:endParaRPr>
          </a:p>
          <a:p>
            <a:endParaRPr lang="en-US" dirty="0"/>
          </a:p>
        </p:txBody>
      </p:sp>
      <p:sp>
        <p:nvSpPr>
          <p:cNvPr id="4" name="Slide Number Placeholder 3"/>
          <p:cNvSpPr>
            <a:spLocks noGrp="1"/>
          </p:cNvSpPr>
          <p:nvPr>
            <p:ph type="sldNum" sz="quarter" idx="5"/>
          </p:nvPr>
        </p:nvSpPr>
        <p:spPr/>
        <p:txBody>
          <a:bodyPr/>
          <a:lstStyle/>
          <a:p>
            <a:fld id="{6264C61D-2E63-494B-9EDE-33C0CAA210B6}" type="slidenum">
              <a:rPr lang="en-US" smtClean="0"/>
              <a:t>10</a:t>
            </a:fld>
            <a:endParaRPr lang="en-US"/>
          </a:p>
        </p:txBody>
      </p:sp>
    </p:spTree>
    <p:extLst>
      <p:ext uri="{BB962C8B-B14F-4D97-AF65-F5344CB8AC3E}">
        <p14:creationId xmlns:p14="http://schemas.microsoft.com/office/powerpoint/2010/main" val="102296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0B8B12AF-78CA-4647-AF9C-152997961DAA}" type="slidenum">
              <a:rPr lang="en-US" smtClean="0"/>
              <a:t>11</a:t>
            </a:fld>
            <a:endParaRPr lang="en-US"/>
          </a:p>
        </p:txBody>
      </p:sp>
    </p:spTree>
    <p:extLst>
      <p:ext uri="{BB962C8B-B14F-4D97-AF65-F5344CB8AC3E}">
        <p14:creationId xmlns:p14="http://schemas.microsoft.com/office/powerpoint/2010/main" val="267916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a:buFont typeface="Arial" panose="020B0604020202020204" pitchFamily="34" charset="0"/>
              <a:buChar char="•"/>
            </a:pPr>
            <a:r>
              <a:rPr lang="en-US" sz="1200" b="0" i="0" u="none" strike="noStrike" baseline="0" dirty="0">
                <a:latin typeface="Noto Sans" panose="020B0502040504020204" pitchFamily="34" charset="0"/>
              </a:rPr>
              <a:t>The history taken should include medical and obstetric history, such as the duration of gestation, prenatal care, and maternal exposures (e.g., alcohol, prescribed or illicit drugs, cigarettes, fevers, illnesses, chemicals, radiation).</a:t>
            </a:r>
          </a:p>
          <a:p>
            <a:pPr marL="285750" indent="-285750" algn="l" rtl="0">
              <a:buFont typeface="Arial" panose="020B0604020202020204" pitchFamily="34" charset="0"/>
              <a:buChar char="•"/>
            </a:pPr>
            <a:r>
              <a:rPr lang="en-US" sz="1200" b="0" i="0" u="none" strike="noStrike" baseline="0" dirty="0">
                <a:latin typeface="Noto Sans" panose="020B0502040504020204" pitchFamily="34" charset="0"/>
              </a:rPr>
              <a:t> A history of stillbirths and miscarriages . </a:t>
            </a:r>
          </a:p>
          <a:p>
            <a:pPr marL="285750" indent="-285750" algn="l" rtl="0">
              <a:buFont typeface="Arial" panose="020B0604020202020204" pitchFamily="34" charset="0"/>
              <a:buChar char="•"/>
            </a:pPr>
            <a:r>
              <a:rPr lang="en-US" sz="1200" b="0" i="0" u="none" strike="noStrike" baseline="0" dirty="0">
                <a:latin typeface="Noto Sans" panose="020B0502040504020204" pitchFamily="34" charset="0"/>
              </a:rPr>
              <a:t>Results of noninvasive and invasive prenatal testing, including ultrasound examinations, should be obtained. </a:t>
            </a:r>
          </a:p>
          <a:p>
            <a:pPr marL="285750" indent="-285750" algn="l" rtl="0">
              <a:buFont typeface="Arial" panose="020B0604020202020204" pitchFamily="34" charset="0"/>
              <a:buChar char="•"/>
            </a:pPr>
            <a:r>
              <a:rPr lang="en-US" sz="1200" b="0" i="0" u="none" strike="noStrike" baseline="0" dirty="0">
                <a:latin typeface="Noto Sans" panose="020B0502040504020204" pitchFamily="34" charset="0"/>
              </a:rPr>
              <a:t>A complete family history and pedigree (ideally four generations) should be obtained to identify medical problems that may be related to the birth defect or other medical issues that can impact the family (i.e., multiple cancers). </a:t>
            </a:r>
          </a:p>
          <a:p>
            <a:pPr marL="285750" indent="-285750" algn="l" rtl="0">
              <a:buFont typeface="Arial" panose="020B0604020202020204" pitchFamily="34" charset="0"/>
              <a:buChar char="•"/>
            </a:pPr>
            <a:r>
              <a:rPr lang="en-US" sz="1200" b="0" i="0" u="none" strike="noStrike" baseline="0" dirty="0">
                <a:latin typeface="Noto Sans" panose="020B0502040504020204" pitchFamily="34" charset="0"/>
              </a:rPr>
              <a:t>The age of the parents is important because the incidence of chromosome aneuploidies is increased in older mothers and </a:t>
            </a:r>
            <a:r>
              <a:rPr lang="en-US" sz="1200" b="0" i="0" u="none" strike="noStrike" baseline="0" dirty="0" err="1">
                <a:latin typeface="Noto Sans" panose="020B0502040504020204" pitchFamily="34" charset="0"/>
              </a:rPr>
              <a:t>denovo</a:t>
            </a:r>
            <a:r>
              <a:rPr lang="en-US" sz="1200" b="0" i="0" u="none" strike="noStrike" baseline="0" dirty="0">
                <a:latin typeface="Noto Sans" panose="020B0502040504020204" pitchFamily="34" charset="0"/>
              </a:rPr>
              <a:t> autosomal-dominant pathogenic variants (</a:t>
            </a:r>
            <a:r>
              <a:rPr lang="en-US" sz="1200" b="0" i="0" u="none" strike="noStrike" baseline="0" dirty="0" err="1">
                <a:latin typeface="Noto Sans" panose="020B0502040504020204" pitchFamily="34" charset="0"/>
              </a:rPr>
              <a:t>eg</a:t>
            </a:r>
            <a:r>
              <a:rPr lang="en-US" sz="1200" b="0" i="0" u="none" strike="noStrike" baseline="0" dirty="0">
                <a:latin typeface="Noto Sans" panose="020B0502040504020204" pitchFamily="34" charset="0"/>
              </a:rPr>
              <a:t>, achondroplasia, neurofibromatosis type 1) are more commonly seen with older parents, with the effect being more marked for advanced paternal age. consanguinity may suggest the possibility of autosomal-recessive disorders. </a:t>
            </a:r>
            <a:endParaRPr lang="en-US" dirty="0">
              <a:latin typeface="Noto Sans" panose="020B0502040504020204" pitchFamily="34" charset="0"/>
            </a:endParaRPr>
          </a:p>
          <a:p>
            <a:pPr marL="285750" indent="-285750" algn="l" rtl="0">
              <a:buFont typeface="Arial" panose="020B0604020202020204" pitchFamily="34" charset="0"/>
              <a:buChar char="•"/>
            </a:pPr>
            <a:r>
              <a:rPr lang="en-US" sz="1200" b="0" i="0" u="none" strike="noStrike" baseline="0" dirty="0">
                <a:latin typeface="Noto Sans" panose="020B0502040504020204" pitchFamily="34" charset="0"/>
              </a:rPr>
              <a:t>Determining ethnic/racial origin may be helpful .</a:t>
            </a:r>
            <a:endParaRPr lang="en-US" dirty="0"/>
          </a:p>
          <a:p>
            <a:pPr algn="l" rtl="0"/>
            <a:endParaRPr lang="en-US" dirty="0"/>
          </a:p>
        </p:txBody>
      </p:sp>
      <p:sp>
        <p:nvSpPr>
          <p:cNvPr id="4" name="Slide Number Placeholder 3"/>
          <p:cNvSpPr>
            <a:spLocks noGrp="1"/>
          </p:cNvSpPr>
          <p:nvPr>
            <p:ph type="sldNum" sz="quarter" idx="5"/>
          </p:nvPr>
        </p:nvSpPr>
        <p:spPr/>
        <p:txBody>
          <a:bodyPr/>
          <a:lstStyle/>
          <a:p>
            <a:fld id="{6264C61D-2E63-494B-9EDE-33C0CAA210B6}" type="slidenum">
              <a:rPr lang="en-US" smtClean="0"/>
              <a:t>18</a:t>
            </a:fld>
            <a:endParaRPr lang="en-US"/>
          </a:p>
        </p:txBody>
      </p:sp>
    </p:spTree>
    <p:extLst>
      <p:ext uri="{BB962C8B-B14F-4D97-AF65-F5344CB8AC3E}">
        <p14:creationId xmlns:p14="http://schemas.microsoft.com/office/powerpoint/2010/main" val="163752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80808"/>
                </a:solidFill>
                <a:effectLst/>
                <a:latin typeface="mayo-sans"/>
              </a:rPr>
              <a:t>Examples of maternal serum screening tests: PAPP-A alpha fetoprotein, estriol, HCG and inhibin A.</a:t>
            </a:r>
          </a:p>
          <a:p>
            <a:endParaRPr lang="en-US" dirty="0"/>
          </a:p>
        </p:txBody>
      </p:sp>
      <p:sp>
        <p:nvSpPr>
          <p:cNvPr id="4" name="Slide Number Placeholder 3"/>
          <p:cNvSpPr>
            <a:spLocks noGrp="1"/>
          </p:cNvSpPr>
          <p:nvPr>
            <p:ph type="sldNum" sz="quarter" idx="5"/>
          </p:nvPr>
        </p:nvSpPr>
        <p:spPr/>
        <p:txBody>
          <a:bodyPr/>
          <a:lstStyle/>
          <a:p>
            <a:fld id="{0B8B12AF-78CA-4647-AF9C-152997961DAA}" type="slidenum">
              <a:rPr lang="en-US" smtClean="0"/>
              <a:t>19</a:t>
            </a:fld>
            <a:endParaRPr lang="en-US"/>
          </a:p>
        </p:txBody>
      </p:sp>
    </p:spTree>
    <p:extLst>
      <p:ext uri="{BB962C8B-B14F-4D97-AF65-F5344CB8AC3E}">
        <p14:creationId xmlns:p14="http://schemas.microsoft.com/office/powerpoint/2010/main" val="546432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080808"/>
                </a:solidFill>
                <a:effectLst/>
                <a:latin typeface="mayo-sans"/>
              </a:rPr>
              <a:t>Chorionic villus sampling (CVS).</a:t>
            </a:r>
            <a:r>
              <a:rPr lang="en-US" b="0" i="0" dirty="0">
                <a:solidFill>
                  <a:srgbClr val="080808"/>
                </a:solidFill>
                <a:effectLst/>
                <a:latin typeface="mayo-sans"/>
              </a:rPr>
              <a:t>  This test is typically performed in the first trimester, between 10 and 13 weeks of pregnancy. The risk of pregnancy loss (miscarriage) from a CVS is very low.</a:t>
            </a:r>
          </a:p>
          <a:p>
            <a:pPr algn="l">
              <a:buFont typeface="Arial" panose="020B0604020202020204" pitchFamily="34" charset="0"/>
              <a:buChar char="•"/>
            </a:pPr>
            <a:r>
              <a:rPr lang="en-US" b="1" i="0" dirty="0">
                <a:solidFill>
                  <a:srgbClr val="080808"/>
                </a:solidFill>
                <a:effectLst/>
                <a:latin typeface="mayo-sans"/>
              </a:rPr>
              <a:t>Amniocentesis.</a:t>
            </a:r>
            <a:r>
              <a:rPr lang="en-US" b="0" i="0" dirty="0">
                <a:solidFill>
                  <a:srgbClr val="080808"/>
                </a:solidFill>
                <a:effectLst/>
                <a:latin typeface="mayo-sans"/>
              </a:rPr>
              <a:t> perform this test in the second trimester, after 15 weeks of pregnancy. This test also carries a very low risk of miscarriage.</a:t>
            </a:r>
          </a:p>
          <a:p>
            <a:pPr algn="l"/>
            <a:endParaRPr lang="en-US" dirty="0"/>
          </a:p>
        </p:txBody>
      </p:sp>
      <p:sp>
        <p:nvSpPr>
          <p:cNvPr id="4" name="Slide Number Placeholder 3"/>
          <p:cNvSpPr>
            <a:spLocks noGrp="1"/>
          </p:cNvSpPr>
          <p:nvPr>
            <p:ph type="sldNum" sz="quarter" idx="5"/>
          </p:nvPr>
        </p:nvSpPr>
        <p:spPr/>
        <p:txBody>
          <a:bodyPr/>
          <a:lstStyle/>
          <a:p>
            <a:fld id="{0B8B12AF-78CA-4647-AF9C-152997961DAA}" type="slidenum">
              <a:rPr lang="en-US" smtClean="0"/>
              <a:t>20</a:t>
            </a:fld>
            <a:endParaRPr lang="en-US"/>
          </a:p>
        </p:txBody>
      </p:sp>
    </p:spTree>
    <p:extLst>
      <p:ext uri="{BB962C8B-B14F-4D97-AF65-F5344CB8AC3E}">
        <p14:creationId xmlns:p14="http://schemas.microsoft.com/office/powerpoint/2010/main" val="116347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5CCA1071-05BD-46CF-AAA0-9C5B534C0F41}" type="datetimeFigureOut">
              <a:rPr lang="en-US" smtClean="0"/>
              <a:t>9/2/2024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4764B04-0C9A-473D-8CE4-C9A3FEE87401}" type="slidenum">
              <a:rPr lang="en-US" smtClean="0"/>
              <a:t>‹#›</a:t>
            </a:fld>
            <a:endParaRPr lang="en-US"/>
          </a:p>
        </p:txBody>
      </p:sp>
    </p:spTree>
    <p:extLst>
      <p:ext uri="{BB962C8B-B14F-4D97-AF65-F5344CB8AC3E}">
        <p14:creationId xmlns:p14="http://schemas.microsoft.com/office/powerpoint/2010/main" val="3801111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5CCA1071-05BD-46CF-AAA0-9C5B534C0F41}" type="datetimeFigureOut">
              <a:rPr lang="en-US" smtClean="0"/>
              <a:t>9/2/2024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4764B04-0C9A-473D-8CE4-C9A3FEE87401}" type="slidenum">
              <a:rPr lang="en-US" smtClean="0"/>
              <a:t>‹#›</a:t>
            </a:fld>
            <a:endParaRPr lang="en-US"/>
          </a:p>
        </p:txBody>
      </p:sp>
    </p:spTree>
    <p:extLst>
      <p:ext uri="{BB962C8B-B14F-4D97-AF65-F5344CB8AC3E}">
        <p14:creationId xmlns:p14="http://schemas.microsoft.com/office/powerpoint/2010/main" val="279513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5CCA1071-05BD-46CF-AAA0-9C5B534C0F41}" type="datetimeFigureOut">
              <a:rPr lang="en-US" smtClean="0"/>
              <a:t>9/2/2024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4764B04-0C9A-473D-8CE4-C9A3FEE87401}" type="slidenum">
              <a:rPr lang="en-US" smtClean="0"/>
              <a:t>‹#›</a:t>
            </a:fld>
            <a:endParaRPr lang="en-US"/>
          </a:p>
        </p:txBody>
      </p:sp>
    </p:spTree>
    <p:extLst>
      <p:ext uri="{BB962C8B-B14F-4D97-AF65-F5344CB8AC3E}">
        <p14:creationId xmlns:p14="http://schemas.microsoft.com/office/powerpoint/2010/main" val="206527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5CCA1071-05BD-46CF-AAA0-9C5B534C0F41}" type="datetimeFigureOut">
              <a:rPr lang="en-US" smtClean="0"/>
              <a:t>9/2/2024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4764B04-0C9A-473D-8CE4-C9A3FEE87401}" type="slidenum">
              <a:rPr lang="en-US" smtClean="0"/>
              <a:t>‹#›</a:t>
            </a:fld>
            <a:endParaRPr lang="en-US"/>
          </a:p>
        </p:txBody>
      </p:sp>
    </p:spTree>
    <p:extLst>
      <p:ext uri="{BB962C8B-B14F-4D97-AF65-F5344CB8AC3E}">
        <p14:creationId xmlns:p14="http://schemas.microsoft.com/office/powerpoint/2010/main" val="66092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5CCA1071-05BD-46CF-AAA0-9C5B534C0F41}" type="datetimeFigureOut">
              <a:rPr lang="en-US" smtClean="0"/>
              <a:t>9/2/2024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4764B04-0C9A-473D-8CE4-C9A3FEE87401}" type="slidenum">
              <a:rPr lang="en-US" smtClean="0"/>
              <a:t>‹#›</a:t>
            </a:fld>
            <a:endParaRPr lang="en-US"/>
          </a:p>
        </p:txBody>
      </p:sp>
    </p:spTree>
    <p:extLst>
      <p:ext uri="{BB962C8B-B14F-4D97-AF65-F5344CB8AC3E}">
        <p14:creationId xmlns:p14="http://schemas.microsoft.com/office/powerpoint/2010/main" val="366873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5CCA1071-05BD-46CF-AAA0-9C5B534C0F41}" type="datetimeFigureOut">
              <a:rPr lang="en-US" smtClean="0"/>
              <a:t>9/2/2024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4764B04-0C9A-473D-8CE4-C9A3FEE87401}" type="slidenum">
              <a:rPr lang="en-US" smtClean="0"/>
              <a:t>‹#›</a:t>
            </a:fld>
            <a:endParaRPr lang="en-US"/>
          </a:p>
        </p:txBody>
      </p:sp>
    </p:spTree>
    <p:extLst>
      <p:ext uri="{BB962C8B-B14F-4D97-AF65-F5344CB8AC3E}">
        <p14:creationId xmlns:p14="http://schemas.microsoft.com/office/powerpoint/2010/main" val="236568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5CCA1071-05BD-46CF-AAA0-9C5B534C0F41}" type="datetimeFigureOut">
              <a:rPr lang="en-US" smtClean="0"/>
              <a:t>9/2/2024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74764B04-0C9A-473D-8CE4-C9A3FEE87401}" type="slidenum">
              <a:rPr lang="en-US" smtClean="0"/>
              <a:t>‹#›</a:t>
            </a:fld>
            <a:endParaRPr lang="en-US"/>
          </a:p>
        </p:txBody>
      </p:sp>
    </p:spTree>
    <p:extLst>
      <p:ext uri="{BB962C8B-B14F-4D97-AF65-F5344CB8AC3E}">
        <p14:creationId xmlns:p14="http://schemas.microsoft.com/office/powerpoint/2010/main" val="58643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5CCA1071-05BD-46CF-AAA0-9C5B534C0F41}" type="datetimeFigureOut">
              <a:rPr lang="en-US" smtClean="0"/>
              <a:t>9/2/2024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74764B04-0C9A-473D-8CE4-C9A3FEE87401}" type="slidenum">
              <a:rPr lang="en-US" smtClean="0"/>
              <a:t>‹#›</a:t>
            </a:fld>
            <a:endParaRPr lang="en-US"/>
          </a:p>
        </p:txBody>
      </p:sp>
    </p:spTree>
    <p:extLst>
      <p:ext uri="{BB962C8B-B14F-4D97-AF65-F5344CB8AC3E}">
        <p14:creationId xmlns:p14="http://schemas.microsoft.com/office/powerpoint/2010/main" val="125075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CCA1071-05BD-46CF-AAA0-9C5B534C0F41}" type="datetimeFigureOut">
              <a:rPr lang="en-US" smtClean="0"/>
              <a:t>9/2/2024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74764B04-0C9A-473D-8CE4-C9A3FEE87401}" type="slidenum">
              <a:rPr lang="en-US" smtClean="0"/>
              <a:t>‹#›</a:t>
            </a:fld>
            <a:endParaRPr lang="en-US"/>
          </a:p>
        </p:txBody>
      </p:sp>
    </p:spTree>
    <p:extLst>
      <p:ext uri="{BB962C8B-B14F-4D97-AF65-F5344CB8AC3E}">
        <p14:creationId xmlns:p14="http://schemas.microsoft.com/office/powerpoint/2010/main" val="392868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5CCA1071-05BD-46CF-AAA0-9C5B534C0F41}" type="datetimeFigureOut">
              <a:rPr lang="en-US" smtClean="0"/>
              <a:t>9/2/2024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4764B04-0C9A-473D-8CE4-C9A3FEE87401}" type="slidenum">
              <a:rPr lang="en-US" smtClean="0"/>
              <a:t>‹#›</a:t>
            </a:fld>
            <a:endParaRPr lang="en-US"/>
          </a:p>
        </p:txBody>
      </p:sp>
    </p:spTree>
    <p:extLst>
      <p:ext uri="{BB962C8B-B14F-4D97-AF65-F5344CB8AC3E}">
        <p14:creationId xmlns:p14="http://schemas.microsoft.com/office/powerpoint/2010/main" val="243625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5CCA1071-05BD-46CF-AAA0-9C5B534C0F41}" type="datetimeFigureOut">
              <a:rPr lang="en-US" smtClean="0"/>
              <a:t>9/2/2024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4764B04-0C9A-473D-8CE4-C9A3FEE87401}" type="slidenum">
              <a:rPr lang="en-US" smtClean="0"/>
              <a:t>‹#›</a:t>
            </a:fld>
            <a:endParaRPr lang="en-US"/>
          </a:p>
        </p:txBody>
      </p:sp>
    </p:spTree>
    <p:extLst>
      <p:ext uri="{BB962C8B-B14F-4D97-AF65-F5344CB8AC3E}">
        <p14:creationId xmlns:p14="http://schemas.microsoft.com/office/powerpoint/2010/main" val="176133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CCA1071-05BD-46CF-AAA0-9C5B534C0F41}" type="datetimeFigureOut">
              <a:rPr lang="en-US" smtClean="0"/>
              <a:t>9/2/2024</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4764B04-0C9A-473D-8CE4-C9A3FEE87401}" type="slidenum">
              <a:rPr lang="en-US" smtClean="0"/>
              <a:t>‹#›</a:t>
            </a:fld>
            <a:endParaRPr lang="en-US"/>
          </a:p>
        </p:txBody>
      </p:sp>
    </p:spTree>
    <p:extLst>
      <p:ext uri="{BB962C8B-B14F-4D97-AF65-F5344CB8AC3E}">
        <p14:creationId xmlns:p14="http://schemas.microsoft.com/office/powerpoint/2010/main" val="246012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9">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A digital globe">
            <a:extLst>
              <a:ext uri="{FF2B5EF4-FFF2-40B4-BE49-F238E27FC236}">
                <a16:creationId xmlns:a16="http://schemas.microsoft.com/office/drawing/2014/main" id="{10FBC8A6-93D0-404D-B33A-A37CB0360984}"/>
              </a:ext>
            </a:extLst>
          </p:cNvPr>
          <p:cNvPicPr>
            <a:picLocks noChangeAspect="1"/>
          </p:cNvPicPr>
          <p:nvPr/>
        </p:nvPicPr>
        <p:blipFill rotWithShape="1">
          <a:blip r:embed="rId2"/>
          <a:srcRect r="25"/>
          <a:stretch/>
        </p:blipFill>
        <p:spPr>
          <a:xfrm>
            <a:off x="1524" y="16339"/>
            <a:ext cx="12188952" cy="6857990"/>
          </a:xfrm>
          <a:prstGeom prst="rect">
            <a:avLst/>
          </a:prstGeom>
        </p:spPr>
      </p:pic>
      <p:sp>
        <p:nvSpPr>
          <p:cNvPr id="29" name="Freeform: Shape 21">
            <a:extLst>
              <a:ext uri="{FF2B5EF4-FFF2-40B4-BE49-F238E27FC236}">
                <a16:creationId xmlns:a16="http://schemas.microsoft.com/office/drawing/2014/main" id="{F6DD4703-FD80-4610-ACE9-01DCD86D8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7853" y="0"/>
            <a:ext cx="10256294"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3">
            <a:extLst>
              <a:ext uri="{FF2B5EF4-FFF2-40B4-BE49-F238E27FC236}">
                <a16:creationId xmlns:a16="http://schemas.microsoft.com/office/drawing/2014/main" id="{9CEFCBC2-6F82-4011-8D8D-90F43DCB1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08571" y="0"/>
            <a:ext cx="9958950"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E9DED9E-DE30-402A-B9D1-AC3C24025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35602"/>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5CCB7C65-BA06-49C5-8D3C-51F97B409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35602"/>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91C11001-1C32-4115-BBF0-259F12FE2CFD}"/>
              </a:ext>
            </a:extLst>
          </p:cNvPr>
          <p:cNvSpPr>
            <a:spLocks noGrp="1"/>
          </p:cNvSpPr>
          <p:nvPr>
            <p:ph type="ctrTitle"/>
          </p:nvPr>
        </p:nvSpPr>
        <p:spPr>
          <a:xfrm>
            <a:off x="2190750" y="1346268"/>
            <a:ext cx="7810500" cy="2661189"/>
          </a:xfrm>
        </p:spPr>
        <p:txBody>
          <a:bodyPr anchor="b">
            <a:normAutofit/>
          </a:bodyPr>
          <a:lstStyle/>
          <a:p>
            <a:r>
              <a:rPr lang="en-US" sz="5100" b="1" dirty="0"/>
              <a:t>Chromosomal abnormalities, mode of inheritance of single gene trait</a:t>
            </a:r>
          </a:p>
        </p:txBody>
      </p:sp>
      <p:sp>
        <p:nvSpPr>
          <p:cNvPr id="3" name="Subtitle 2">
            <a:extLst>
              <a:ext uri="{FF2B5EF4-FFF2-40B4-BE49-F238E27FC236}">
                <a16:creationId xmlns:a16="http://schemas.microsoft.com/office/drawing/2014/main" id="{C8234E14-0A89-424E-9EDE-CC8F5D2810F2}"/>
              </a:ext>
            </a:extLst>
          </p:cNvPr>
          <p:cNvSpPr>
            <a:spLocks noGrp="1"/>
          </p:cNvSpPr>
          <p:nvPr>
            <p:ph type="subTitle" idx="1"/>
          </p:nvPr>
        </p:nvSpPr>
        <p:spPr>
          <a:xfrm>
            <a:off x="1989056" y="4214191"/>
            <a:ext cx="8107051" cy="1360919"/>
          </a:xfrm>
        </p:spPr>
        <p:txBody>
          <a:bodyPr anchor="t">
            <a:normAutofit fontScale="25000" lnSpcReduction="20000"/>
          </a:bodyPr>
          <a:lstStyle/>
          <a:p>
            <a:endParaRPr lang="en-US" sz="1500" dirty="0"/>
          </a:p>
          <a:p>
            <a:r>
              <a:rPr lang="en-US" sz="4000" b="1" dirty="0"/>
              <a:t>Prepared by:</a:t>
            </a:r>
          </a:p>
          <a:p>
            <a:r>
              <a:rPr lang="en-US" sz="4000" b="1" dirty="0" err="1"/>
              <a:t>Dr.Salma</a:t>
            </a:r>
            <a:r>
              <a:rPr lang="en-US" sz="4000" b="1" dirty="0"/>
              <a:t> </a:t>
            </a:r>
            <a:r>
              <a:rPr lang="en-US" sz="4000" b="1" dirty="0" err="1"/>
              <a:t>Elgazzar</a:t>
            </a:r>
            <a:endParaRPr lang="en-US" sz="4000" b="1" dirty="0"/>
          </a:p>
          <a:p>
            <a:r>
              <a:rPr lang="en-US" sz="4000" b="1" dirty="0"/>
              <a:t>MRCPI in pediatrics</a:t>
            </a:r>
          </a:p>
          <a:p>
            <a:r>
              <a:rPr lang="en-US" sz="4000" b="1" dirty="0"/>
              <a:t>Master’s  degree in pediatrics</a:t>
            </a:r>
          </a:p>
          <a:p>
            <a:r>
              <a:rPr lang="en-US" sz="4000" b="1" dirty="0"/>
              <a:t>Lecturer of pediatrics / </a:t>
            </a:r>
            <a:r>
              <a:rPr lang="en-US" sz="4000" b="1" dirty="0" err="1"/>
              <a:t>Almaraffa</a:t>
            </a:r>
            <a:r>
              <a:rPr lang="en-US" sz="4000" b="1" dirty="0"/>
              <a:t> University</a:t>
            </a:r>
            <a:endParaRPr lang="en-US" sz="2800" b="1" dirty="0"/>
          </a:p>
        </p:txBody>
      </p:sp>
    </p:spTree>
    <p:extLst>
      <p:ext uri="{BB962C8B-B14F-4D97-AF65-F5344CB8AC3E}">
        <p14:creationId xmlns:p14="http://schemas.microsoft.com/office/powerpoint/2010/main" val="338497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27C7-05A2-4BE0-891C-F66494E6C948}"/>
              </a:ext>
            </a:extLst>
          </p:cNvPr>
          <p:cNvSpPr>
            <a:spLocks noGrp="1"/>
          </p:cNvSpPr>
          <p:nvPr>
            <p:ph type="title"/>
          </p:nvPr>
        </p:nvSpPr>
        <p:spPr>
          <a:xfrm>
            <a:off x="232229" y="30647"/>
            <a:ext cx="7939038" cy="1363816"/>
          </a:xfrm>
        </p:spPr>
        <p:txBody>
          <a:bodyPr>
            <a:normAutofit/>
          </a:bodyPr>
          <a:lstStyle/>
          <a:p>
            <a:r>
              <a:rPr lang="en-US" b="1" dirty="0">
                <a:effectLst>
                  <a:outerShdw blurRad="38100" dist="38100" dir="2700000" algn="tl">
                    <a:srgbClr val="000000">
                      <a:alpha val="43137"/>
                    </a:srgbClr>
                  </a:outerShdw>
                </a:effectLst>
              </a:rPr>
              <a:t>AUTOSOMAL RECESSIVE</a:t>
            </a:r>
          </a:p>
        </p:txBody>
      </p:sp>
      <p:pic>
        <p:nvPicPr>
          <p:cNvPr id="4" name="Picture 3">
            <a:extLst>
              <a:ext uri="{FF2B5EF4-FFF2-40B4-BE49-F238E27FC236}">
                <a16:creationId xmlns:a16="http://schemas.microsoft.com/office/drawing/2014/main" id="{CC0E6EDE-6FDC-4C92-9C44-DA925A9D45F3}"/>
              </a:ext>
            </a:extLst>
          </p:cNvPr>
          <p:cNvPicPr>
            <a:picLocks noChangeAspect="1"/>
          </p:cNvPicPr>
          <p:nvPr/>
        </p:nvPicPr>
        <p:blipFill rotWithShape="1">
          <a:blip r:embed="rId3">
            <a:clrChange>
              <a:clrFrom>
                <a:srgbClr val="E2DEE5"/>
              </a:clrFrom>
              <a:clrTo>
                <a:srgbClr val="E2DEE5">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49661" t="26632" r="35168" b="45946"/>
          <a:stretch/>
        </p:blipFill>
        <p:spPr>
          <a:xfrm>
            <a:off x="6753726" y="1394044"/>
            <a:ext cx="4810745" cy="2573103"/>
          </a:xfrm>
          <a:prstGeom prst="rect">
            <a:avLst/>
          </a:prstGeom>
        </p:spPr>
      </p:pic>
      <p:pic>
        <p:nvPicPr>
          <p:cNvPr id="6" name="Picture 5">
            <a:extLst>
              <a:ext uri="{FF2B5EF4-FFF2-40B4-BE49-F238E27FC236}">
                <a16:creationId xmlns:a16="http://schemas.microsoft.com/office/drawing/2014/main" id="{FAC420B9-DAE1-4542-AF6C-B522F7A71C5B}"/>
              </a:ext>
            </a:extLst>
          </p:cNvPr>
          <p:cNvPicPr>
            <a:picLocks noChangeAspect="1"/>
          </p:cNvPicPr>
          <p:nvPr/>
        </p:nvPicPr>
        <p:blipFill rotWithShape="1">
          <a:blip r:embed="rId5">
            <a:clrChange>
              <a:clrFrom>
                <a:srgbClr val="E2DEE5"/>
              </a:clrFrom>
              <a:clrTo>
                <a:srgbClr val="E2DEE5">
                  <a:alpha val="0"/>
                </a:srgbClr>
              </a:clrTo>
            </a:clrChange>
          </a:blip>
          <a:srcRect l="31448" t="53335" r="52500" b="28644"/>
          <a:stretch/>
        </p:blipFill>
        <p:spPr>
          <a:xfrm>
            <a:off x="6753726" y="3967566"/>
            <a:ext cx="4900999" cy="2277979"/>
          </a:xfrm>
          <a:prstGeom prst="rect">
            <a:avLst/>
          </a:prstGeom>
        </p:spPr>
      </p:pic>
      <p:sp>
        <p:nvSpPr>
          <p:cNvPr id="8" name="TextBox 7">
            <a:extLst>
              <a:ext uri="{FF2B5EF4-FFF2-40B4-BE49-F238E27FC236}">
                <a16:creationId xmlns:a16="http://schemas.microsoft.com/office/drawing/2014/main" id="{FD2DEE40-4B33-4E9F-808A-EFC207CC80E8}"/>
              </a:ext>
            </a:extLst>
          </p:cNvPr>
          <p:cNvSpPr txBox="1"/>
          <p:nvPr/>
        </p:nvSpPr>
        <p:spPr>
          <a:xfrm>
            <a:off x="0" y="1012492"/>
            <a:ext cx="6895701" cy="5909310"/>
          </a:xfrm>
          <a:prstGeom prst="rect">
            <a:avLst/>
          </a:prstGeom>
          <a:noFill/>
        </p:spPr>
        <p:txBody>
          <a:bodyPr wrap="square">
            <a:spAutoFit/>
          </a:bodyPr>
          <a:lstStyle/>
          <a:p>
            <a:pPr algn="l" rtl="0"/>
            <a:r>
              <a:rPr lang="en-US" sz="1800" b="0" i="0" u="none" strike="noStrike" baseline="0" dirty="0">
                <a:latin typeface="BrandingSans-Roman"/>
              </a:rPr>
              <a:t>•   Affected individuals are usually homozygous for the abnormal  gene; each unaffected parent will be a heterozygous carrier.</a:t>
            </a:r>
          </a:p>
          <a:p>
            <a:pPr marL="285750" indent="-285750" algn="l" rtl="0">
              <a:buFont typeface="Arial" panose="020B0604020202020204" pitchFamily="34" charset="0"/>
              <a:buChar char="•"/>
            </a:pPr>
            <a:r>
              <a:rPr lang="en-US" dirty="0">
                <a:latin typeface="BrandingSans-Roman"/>
              </a:rPr>
              <a:t>Children affected with AR disorders are usually born to unaffected parents, each of whom carries one copy of the variant. </a:t>
            </a:r>
          </a:p>
          <a:p>
            <a:pPr marL="285750" indent="-285750" algn="l" rtl="0">
              <a:buFont typeface="Arial" panose="020B0604020202020204" pitchFamily="34" charset="0"/>
              <a:buChar char="•"/>
            </a:pPr>
            <a:r>
              <a:rPr lang="en-US" dirty="0">
                <a:latin typeface="BrandingSans-Roman"/>
              </a:rPr>
              <a:t>If both members of a couple are carriers (or heterozygotes) for this variant, each of their offspring has a 25% chance of being affected</a:t>
            </a:r>
          </a:p>
          <a:p>
            <a:pPr marL="285750" indent="-285750" algn="l" rtl="0">
              <a:buFont typeface="Arial" panose="020B0604020202020204" pitchFamily="34" charset="0"/>
              <a:buChar char="•"/>
            </a:pPr>
            <a:r>
              <a:rPr lang="en-US" sz="1800" b="0" i="0" u="none" strike="noStrike" baseline="0" dirty="0">
                <a:latin typeface="BrandingSans-Roman"/>
              </a:rPr>
              <a:t>Risk of these disorders varies between populations and is increased by consanguinity.</a:t>
            </a:r>
          </a:p>
          <a:p>
            <a:pPr algn="l" rtl="0"/>
            <a:r>
              <a:rPr lang="en-US" sz="1800" b="0" i="0" u="none" strike="noStrike" baseline="0" dirty="0">
                <a:latin typeface="BrandingSans-Roman"/>
              </a:rPr>
              <a:t>• </a:t>
            </a:r>
            <a:r>
              <a:rPr lang="en-US" sz="1800" b="1" i="0" u="none" strike="noStrike" baseline="0" dirty="0">
                <a:latin typeface="BrandingSans-Roman"/>
              </a:rPr>
              <a:t>Examples of autosomal recessive disorders</a:t>
            </a:r>
          </a:p>
          <a:p>
            <a:pPr marL="285750" indent="-285750" algn="l" rtl="0">
              <a:buFont typeface="Wingdings" panose="05000000000000000000" pitchFamily="2" charset="2"/>
              <a:buChar char="ü"/>
            </a:pPr>
            <a:r>
              <a:rPr lang="en-US" sz="1800" b="0" i="0" u="none" strike="noStrike" baseline="0" dirty="0">
                <a:latin typeface="BrandingSans-Roman"/>
              </a:rPr>
              <a:t>Sickle cell disease.</a:t>
            </a:r>
          </a:p>
          <a:p>
            <a:pPr marL="285750" indent="-285750" algn="l" rtl="0">
              <a:buFont typeface="Wingdings" panose="05000000000000000000" pitchFamily="2" charset="2"/>
              <a:buChar char="ü"/>
            </a:pPr>
            <a:r>
              <a:rPr lang="en-US" sz="1800" b="0" i="0" u="none" strike="noStrike" baseline="0" dirty="0">
                <a:latin typeface="BrandingSans-Roman"/>
              </a:rPr>
              <a:t>Thalassemia</a:t>
            </a:r>
            <a:r>
              <a:rPr lang="en-US" dirty="0">
                <a:latin typeface="BrandingSans-Roman"/>
              </a:rPr>
              <a:t> .</a:t>
            </a:r>
            <a:endParaRPr lang="en-US" sz="1800" b="1" i="0" u="none" strike="noStrike" baseline="0" dirty="0">
              <a:latin typeface="BrandingSans-Roman"/>
            </a:endParaRPr>
          </a:p>
          <a:p>
            <a:pPr marL="285750" indent="-285750" algn="l" rtl="0">
              <a:buFont typeface="Wingdings" panose="05000000000000000000" pitchFamily="2" charset="2"/>
              <a:buChar char="ü"/>
            </a:pPr>
            <a:r>
              <a:rPr lang="en-US" sz="1800" b="0" i="0" u="none" strike="noStrike" baseline="0" dirty="0">
                <a:latin typeface="BrandingSans-Roman"/>
              </a:rPr>
              <a:t>Congenital adrenal hyperplasia .</a:t>
            </a:r>
          </a:p>
          <a:p>
            <a:pPr marL="285750" indent="-285750" algn="l" rtl="0">
              <a:buFont typeface="Wingdings" panose="05000000000000000000" pitchFamily="2" charset="2"/>
              <a:buChar char="ü"/>
            </a:pPr>
            <a:r>
              <a:rPr lang="en-US" sz="1800" b="0" i="0" u="none" strike="noStrike" baseline="0" dirty="0">
                <a:latin typeface="BrandingSans-Roman"/>
              </a:rPr>
              <a:t>Cystic fibrosis.</a:t>
            </a:r>
          </a:p>
          <a:p>
            <a:pPr marL="285750" indent="-285750" algn="l" rtl="0">
              <a:buFont typeface="Wingdings" panose="05000000000000000000" pitchFamily="2" charset="2"/>
              <a:buChar char="ü"/>
            </a:pPr>
            <a:r>
              <a:rPr lang="en-US" sz="1800" b="0" i="0" u="none" strike="noStrike" baseline="0" dirty="0">
                <a:latin typeface="BrandingSans-Roman"/>
              </a:rPr>
              <a:t>Friedreich ataxia </a:t>
            </a:r>
          </a:p>
          <a:p>
            <a:pPr marL="285750" indent="-285750" algn="l" rtl="0">
              <a:buFont typeface="Wingdings" panose="05000000000000000000" pitchFamily="2" charset="2"/>
              <a:buChar char="ü"/>
            </a:pPr>
            <a:r>
              <a:rPr lang="en-US" sz="1800" b="0" i="0" u="none" strike="noStrike" baseline="0" dirty="0">
                <a:latin typeface="BrandingSans-Roman"/>
              </a:rPr>
              <a:t>Galactosemic.</a:t>
            </a:r>
          </a:p>
          <a:p>
            <a:pPr marL="285750" indent="-285750" algn="l" rtl="0">
              <a:buFont typeface="Wingdings" panose="05000000000000000000" pitchFamily="2" charset="2"/>
              <a:buChar char="ü"/>
            </a:pPr>
            <a:r>
              <a:rPr lang="en-US" sz="1800" b="0" i="0" u="none" strike="noStrike" baseline="0" dirty="0">
                <a:latin typeface="BrandingSans-Roman"/>
              </a:rPr>
              <a:t>Glycogen storage diseases.</a:t>
            </a:r>
          </a:p>
          <a:p>
            <a:pPr marL="285750" indent="-285750" algn="l" rtl="0">
              <a:buFont typeface="Wingdings" panose="05000000000000000000" pitchFamily="2" charset="2"/>
              <a:buChar char="ü"/>
            </a:pPr>
            <a:r>
              <a:rPr lang="en-US" sz="1800" b="0" i="0" u="none" strike="noStrike" baseline="0" dirty="0">
                <a:latin typeface="BrandingSans-Roman"/>
              </a:rPr>
              <a:t>Hurler syndrome .</a:t>
            </a:r>
          </a:p>
          <a:p>
            <a:pPr marL="285750" indent="-285750" algn="l" rtl="0">
              <a:buFont typeface="Wingdings" panose="05000000000000000000" pitchFamily="2" charset="2"/>
              <a:buChar char="ü"/>
            </a:pPr>
            <a:r>
              <a:rPr lang="en-US" sz="1800" b="0" i="0" u="none" strike="noStrike" baseline="0" dirty="0">
                <a:latin typeface="BrandingSans-Roman"/>
              </a:rPr>
              <a:t>Oculocutaneous albinism.</a:t>
            </a:r>
          </a:p>
          <a:p>
            <a:pPr marL="285750" indent="-285750" algn="l" rtl="0">
              <a:buFont typeface="Wingdings" panose="05000000000000000000" pitchFamily="2" charset="2"/>
              <a:buChar char="ü"/>
            </a:pPr>
            <a:r>
              <a:rPr lang="en-US" sz="1800" b="0" i="0" u="none" strike="noStrike" baseline="0" dirty="0">
                <a:latin typeface="BrandingSans-Roman"/>
              </a:rPr>
              <a:t>Phenylketonuria.</a:t>
            </a:r>
          </a:p>
        </p:txBody>
      </p:sp>
    </p:spTree>
    <p:extLst>
      <p:ext uri="{BB962C8B-B14F-4D97-AF65-F5344CB8AC3E}">
        <p14:creationId xmlns:p14="http://schemas.microsoft.com/office/powerpoint/2010/main" val="127521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24D7B-C751-4B68-B535-3B114CBAE3F6}"/>
              </a:ext>
            </a:extLst>
          </p:cNvPr>
          <p:cNvSpPr>
            <a:spLocks noGrp="1"/>
          </p:cNvSpPr>
          <p:nvPr>
            <p:ph type="title"/>
          </p:nvPr>
        </p:nvSpPr>
        <p:spPr>
          <a:xfrm>
            <a:off x="224972" y="160049"/>
            <a:ext cx="7685037" cy="1048265"/>
          </a:xfrm>
        </p:spPr>
        <p:txBody>
          <a:bodyPr>
            <a:normAutofit/>
          </a:bodyPr>
          <a:lstStyle/>
          <a:p>
            <a:r>
              <a:rPr lang="en-US" b="1" dirty="0">
                <a:effectLst>
                  <a:outerShdw blurRad="38100" dist="38100" dir="2700000" algn="tl">
                    <a:srgbClr val="000000">
                      <a:alpha val="43137"/>
                    </a:srgbClr>
                  </a:outerShdw>
                </a:effectLst>
              </a:rPr>
              <a:t>X-LINKED RECESSIVE</a:t>
            </a:r>
          </a:p>
        </p:txBody>
      </p:sp>
      <p:pic>
        <p:nvPicPr>
          <p:cNvPr id="4" name="Picture 3">
            <a:extLst>
              <a:ext uri="{FF2B5EF4-FFF2-40B4-BE49-F238E27FC236}">
                <a16:creationId xmlns:a16="http://schemas.microsoft.com/office/drawing/2014/main" id="{82558A77-B196-49DA-80F3-DB85497E8832}"/>
              </a:ext>
            </a:extLst>
          </p:cNvPr>
          <p:cNvPicPr>
            <a:picLocks noChangeAspect="1"/>
          </p:cNvPicPr>
          <p:nvPr/>
        </p:nvPicPr>
        <p:blipFill rotWithShape="1">
          <a:blip r:embed="rId3">
            <a:clrChange>
              <a:clrFrom>
                <a:srgbClr val="E2DEE5"/>
              </a:clrFrom>
              <a:clrTo>
                <a:srgbClr val="E2DEE5">
                  <a:alpha val="0"/>
                </a:srgbClr>
              </a:clrTo>
            </a:clrChange>
          </a:blip>
          <a:srcRect l="48289" t="24514" r="19606" b="21021"/>
          <a:stretch/>
        </p:blipFill>
        <p:spPr>
          <a:xfrm>
            <a:off x="6830120" y="1386839"/>
            <a:ext cx="5117432" cy="2590801"/>
          </a:xfrm>
          <a:prstGeom prst="rect">
            <a:avLst/>
          </a:prstGeom>
        </p:spPr>
      </p:pic>
      <p:pic>
        <p:nvPicPr>
          <p:cNvPr id="8" name="Picture 7">
            <a:extLst>
              <a:ext uri="{FF2B5EF4-FFF2-40B4-BE49-F238E27FC236}">
                <a16:creationId xmlns:a16="http://schemas.microsoft.com/office/drawing/2014/main" id="{B85151A3-1591-4E3C-9186-AD70373EBA6C}"/>
              </a:ext>
            </a:extLst>
          </p:cNvPr>
          <p:cNvPicPr>
            <a:picLocks noChangeAspect="1"/>
          </p:cNvPicPr>
          <p:nvPr/>
        </p:nvPicPr>
        <p:blipFill rotWithShape="1">
          <a:blip r:embed="rId4">
            <a:clrChange>
              <a:clrFrom>
                <a:srgbClr val="E2DEE5"/>
              </a:clrFrom>
              <a:clrTo>
                <a:srgbClr val="E2DEE5">
                  <a:alpha val="0"/>
                </a:srgbClr>
              </a:clrTo>
            </a:clrChange>
          </a:blip>
          <a:srcRect l="12763" t="19046" r="19474" b="28409"/>
          <a:stretch/>
        </p:blipFill>
        <p:spPr>
          <a:xfrm>
            <a:off x="6830120" y="4175759"/>
            <a:ext cx="5095611" cy="2455107"/>
          </a:xfrm>
          <a:prstGeom prst="rect">
            <a:avLst/>
          </a:prstGeom>
        </p:spPr>
      </p:pic>
      <p:sp>
        <p:nvSpPr>
          <p:cNvPr id="10" name="TextBox 9">
            <a:extLst>
              <a:ext uri="{FF2B5EF4-FFF2-40B4-BE49-F238E27FC236}">
                <a16:creationId xmlns:a16="http://schemas.microsoft.com/office/drawing/2014/main" id="{0AD2A257-2B37-4EC3-B019-55B543E3F556}"/>
              </a:ext>
            </a:extLst>
          </p:cNvPr>
          <p:cNvSpPr txBox="1"/>
          <p:nvPr/>
        </p:nvSpPr>
        <p:spPr>
          <a:xfrm>
            <a:off x="-1" y="1208314"/>
            <a:ext cx="6830121" cy="5909310"/>
          </a:xfrm>
          <a:prstGeom prst="rect">
            <a:avLst/>
          </a:prstGeom>
          <a:noFill/>
        </p:spPr>
        <p:txBody>
          <a:bodyPr wrap="square">
            <a:spAutoFit/>
          </a:bodyPr>
          <a:lstStyle/>
          <a:p>
            <a:pPr algn="l" rtl="0"/>
            <a:r>
              <a:rPr lang="en-US" dirty="0">
                <a:latin typeface="BrandingSans-Roman"/>
              </a:rPr>
              <a:t>• Males are affected</a:t>
            </a:r>
          </a:p>
          <a:p>
            <a:pPr algn="l" rtl="0"/>
            <a:r>
              <a:rPr lang="en-US" dirty="0">
                <a:latin typeface="BrandingSans-Roman"/>
              </a:rPr>
              <a:t>• Female carriers are usually healthy, occasionally a female carrier shows features of the disease.</a:t>
            </a:r>
          </a:p>
          <a:p>
            <a:pPr algn="l" rtl="0"/>
            <a:r>
              <a:rPr lang="en-US" dirty="0">
                <a:latin typeface="BrandingSans-Roman"/>
              </a:rPr>
              <a:t>• Each son of a female carrier has a 1 in 2 (50%) risk of being affected</a:t>
            </a:r>
          </a:p>
          <a:p>
            <a:pPr algn="l" rtl="0"/>
            <a:r>
              <a:rPr lang="en-US" dirty="0">
                <a:latin typeface="BrandingSans-Roman"/>
              </a:rPr>
              <a:t>• Each daughter of a female carrier has a 1 in 2 (50%) risk of being a carrier</a:t>
            </a:r>
          </a:p>
          <a:p>
            <a:pPr algn="l" rtl="0"/>
            <a:r>
              <a:rPr lang="en-US" dirty="0">
                <a:latin typeface="BrandingSans-Roman"/>
              </a:rPr>
              <a:t>• Daughters of affected males will all be carriers</a:t>
            </a:r>
          </a:p>
          <a:p>
            <a:pPr algn="l" rtl="0"/>
            <a:r>
              <a:rPr lang="en-US" dirty="0">
                <a:latin typeface="BrandingSans-Roman"/>
              </a:rPr>
              <a:t>• Sons of affected males will not be affected, because a man passes a Y chromosome to his sons.</a:t>
            </a:r>
          </a:p>
          <a:p>
            <a:pPr algn="l" rtl="0"/>
            <a:r>
              <a:rPr lang="en-US" b="0" i="0" u="none" strike="noStrike" baseline="0" dirty="0">
                <a:latin typeface="BrandingSans-Roman"/>
              </a:rPr>
              <a:t>• Family history may be negative – many arise from new mutations or gonadal mosaicism.</a:t>
            </a:r>
          </a:p>
          <a:p>
            <a:pPr algn="l" rtl="0"/>
            <a:r>
              <a:rPr lang="en-US" b="0" i="0" u="none" strike="noStrike" baseline="0" dirty="0">
                <a:latin typeface="BrandingSans-Roman"/>
              </a:rPr>
              <a:t>• Identifying female carriers is important to be able to provide genetic counselling.</a:t>
            </a:r>
          </a:p>
          <a:p>
            <a:pPr algn="l" rtl="0"/>
            <a:r>
              <a:rPr lang="en-US" sz="1800" b="0" i="0" u="none" strike="noStrike" baseline="0" dirty="0">
                <a:latin typeface="BrandingSans-Roman"/>
              </a:rPr>
              <a:t>• </a:t>
            </a:r>
            <a:r>
              <a:rPr lang="en-US" sz="1800" b="1" i="0" u="none" strike="noStrike" baseline="0" dirty="0">
                <a:latin typeface="BrandingSans-Roman"/>
              </a:rPr>
              <a:t>Examples of X-linked recessive disorders</a:t>
            </a:r>
          </a:p>
          <a:p>
            <a:pPr marL="285750" indent="-285750" algn="l" rtl="0">
              <a:buFont typeface="Wingdings" panose="05000000000000000000" pitchFamily="2" charset="2"/>
              <a:buChar char="ü"/>
            </a:pPr>
            <a:r>
              <a:rPr lang="en-US" sz="1800" b="0" i="0" u="none" strike="noStrike" baseline="0" dirty="0">
                <a:latin typeface="BrandingSans-Roman"/>
              </a:rPr>
              <a:t>Hemophilia  A and B</a:t>
            </a:r>
          </a:p>
          <a:p>
            <a:pPr marL="285750" indent="-285750" algn="l" rtl="0">
              <a:buFont typeface="Wingdings" panose="05000000000000000000" pitchFamily="2" charset="2"/>
              <a:buChar char="ü"/>
            </a:pPr>
            <a:r>
              <a:rPr lang="en-US" dirty="0">
                <a:latin typeface="BrandingSans-Roman"/>
              </a:rPr>
              <a:t>Glucose-6-phosphate dehydrogenase deficiency.</a:t>
            </a:r>
          </a:p>
          <a:p>
            <a:pPr marL="285750" indent="-285750" algn="l" rtl="0">
              <a:buFont typeface="Wingdings" panose="05000000000000000000" pitchFamily="2" charset="2"/>
              <a:buChar char="ü"/>
            </a:pPr>
            <a:r>
              <a:rPr lang="en-US" sz="1800" b="0" i="0" u="none" strike="noStrike" baseline="0" dirty="0">
                <a:latin typeface="BrandingSans-Roman"/>
              </a:rPr>
              <a:t>Color blindness</a:t>
            </a:r>
          </a:p>
          <a:p>
            <a:pPr marL="285750" indent="-285750" algn="l" rtl="0">
              <a:buFont typeface="Wingdings" panose="05000000000000000000" pitchFamily="2" charset="2"/>
              <a:buChar char="ü"/>
            </a:pPr>
            <a:r>
              <a:rPr lang="en-US" dirty="0">
                <a:latin typeface="BrandingSans-Roman"/>
              </a:rPr>
              <a:t>Duchenne muscular dystrophy</a:t>
            </a:r>
          </a:p>
          <a:p>
            <a:pPr marL="285750" indent="-285750" algn="l" rtl="0">
              <a:buFont typeface="Wingdings" panose="05000000000000000000" pitchFamily="2" charset="2"/>
              <a:buChar char="ü"/>
            </a:pPr>
            <a:r>
              <a:rPr lang="en-US" sz="1800" b="0" i="0" u="none" strike="noStrike" baseline="0" dirty="0">
                <a:latin typeface="BrandingSans-Roman"/>
              </a:rPr>
              <a:t>Fragile X syndrome</a:t>
            </a:r>
          </a:p>
          <a:p>
            <a:pPr algn="l"/>
            <a:endParaRPr lang="en-US" b="0" i="0" u="none" strike="noStrike" baseline="0" dirty="0">
              <a:latin typeface="BrandingSans-Roman"/>
            </a:endParaRPr>
          </a:p>
        </p:txBody>
      </p:sp>
    </p:spTree>
    <p:extLst>
      <p:ext uri="{BB962C8B-B14F-4D97-AF65-F5344CB8AC3E}">
        <p14:creationId xmlns:p14="http://schemas.microsoft.com/office/powerpoint/2010/main" val="4277578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8B29-3FC7-4C70-BA75-32DD73E99274}"/>
              </a:ext>
            </a:extLst>
          </p:cNvPr>
          <p:cNvSpPr>
            <a:spLocks noGrp="1"/>
          </p:cNvSpPr>
          <p:nvPr>
            <p:ph type="title"/>
          </p:nvPr>
        </p:nvSpPr>
        <p:spPr>
          <a:xfrm>
            <a:off x="123371" y="0"/>
            <a:ext cx="7685037" cy="1363816"/>
          </a:xfrm>
        </p:spPr>
        <p:txBody>
          <a:bodyPr>
            <a:normAutofit/>
          </a:bodyPr>
          <a:lstStyle/>
          <a:p>
            <a:r>
              <a:rPr lang="en-US" b="1" dirty="0">
                <a:effectLst>
                  <a:outerShdw blurRad="38100" dist="38100" dir="2700000" algn="tl">
                    <a:srgbClr val="000000">
                      <a:alpha val="43137"/>
                    </a:srgbClr>
                  </a:outerShdw>
                </a:effectLst>
              </a:rPr>
              <a:t>X-LINKED DOMINANT</a:t>
            </a:r>
          </a:p>
        </p:txBody>
      </p:sp>
      <p:sp>
        <p:nvSpPr>
          <p:cNvPr id="4" name="TextBox 3">
            <a:extLst>
              <a:ext uri="{FF2B5EF4-FFF2-40B4-BE49-F238E27FC236}">
                <a16:creationId xmlns:a16="http://schemas.microsoft.com/office/drawing/2014/main" id="{BBD53F48-D00F-4000-B602-99434B642F79}"/>
              </a:ext>
            </a:extLst>
          </p:cNvPr>
          <p:cNvSpPr txBox="1"/>
          <p:nvPr/>
        </p:nvSpPr>
        <p:spPr>
          <a:xfrm>
            <a:off x="-1" y="1166842"/>
            <a:ext cx="12192001" cy="4893647"/>
          </a:xfrm>
          <a:prstGeom prst="rect">
            <a:avLst/>
          </a:prstGeom>
          <a:noFill/>
        </p:spPr>
        <p:txBody>
          <a:bodyPr wrap="square">
            <a:spAutoFit/>
          </a:bodyPr>
          <a:lstStyle/>
          <a:p>
            <a:pPr marL="285750" indent="-285750" algn="l" rtl="0">
              <a:buFont typeface="Arial" panose="020B0604020202020204" pitchFamily="34" charset="0"/>
              <a:buChar char="•"/>
            </a:pPr>
            <a:r>
              <a:rPr lang="en-US" sz="2800" b="0" i="0" u="none" strike="noStrike" baseline="0" dirty="0">
                <a:latin typeface="BrandingSans-Roman"/>
              </a:rPr>
              <a:t>X-linked dominant disorders are unusual.</a:t>
            </a:r>
          </a:p>
          <a:p>
            <a:pPr marL="285750" indent="-285750" algn="l" rtl="0">
              <a:buFont typeface="Arial" panose="020B0604020202020204" pitchFamily="34" charset="0"/>
              <a:buChar char="•"/>
            </a:pPr>
            <a:endParaRPr lang="en-US" sz="2800" b="0" i="0" u="none" strike="noStrike" baseline="0" dirty="0">
              <a:latin typeface="BrandingSans-Roman"/>
            </a:endParaRPr>
          </a:p>
          <a:p>
            <a:pPr marL="285750" indent="-285750" algn="l" rtl="0">
              <a:buFont typeface="Arial" panose="020B0604020202020204" pitchFamily="34" charset="0"/>
              <a:buChar char="•"/>
            </a:pPr>
            <a:r>
              <a:rPr lang="en-US" sz="2800" b="0" i="0" u="none" strike="noStrike" baseline="0" dirty="0">
                <a:latin typeface="BrandingSans-Roman"/>
              </a:rPr>
              <a:t>Both males and females are affected. </a:t>
            </a:r>
          </a:p>
          <a:p>
            <a:pPr marL="285750" indent="-285750" algn="l" rtl="0">
              <a:buFont typeface="Arial" panose="020B0604020202020204" pitchFamily="34" charset="0"/>
              <a:buChar char="•"/>
            </a:pPr>
            <a:endParaRPr lang="en-US" sz="2800" b="0" i="0" u="none" strike="noStrike" baseline="0" dirty="0">
              <a:latin typeface="BrandingSans-Roman"/>
            </a:endParaRPr>
          </a:p>
          <a:p>
            <a:pPr marL="285750" indent="-285750" algn="l" rtl="0">
              <a:buFont typeface="Arial" panose="020B0604020202020204" pitchFamily="34" charset="0"/>
              <a:buChar char="•"/>
            </a:pPr>
            <a:r>
              <a:rPr lang="en-US" sz="2800" b="0" i="0" u="none" strike="noStrike" baseline="0" dirty="0">
                <a:latin typeface="BrandingSans-Roman"/>
              </a:rPr>
              <a:t>In</a:t>
            </a:r>
            <a:r>
              <a:rPr lang="en-US" sz="2800" dirty="0">
                <a:latin typeface="BrandingSans-Roman"/>
              </a:rPr>
              <a:t> </a:t>
            </a:r>
            <a:r>
              <a:rPr lang="en-US" sz="2800" b="0" i="0" u="none" strike="noStrike" baseline="0" dirty="0">
                <a:latin typeface="BrandingSans-Roman"/>
              </a:rPr>
              <a:t>X-linked dominant disorders, a female carrying the mutation will be affected while the mutation carrying</a:t>
            </a:r>
            <a:r>
              <a:rPr lang="en-US" sz="2800" dirty="0">
                <a:latin typeface="BrandingSans-Roman"/>
              </a:rPr>
              <a:t> </a:t>
            </a:r>
            <a:r>
              <a:rPr lang="en-US" sz="2800" b="0" i="0" u="none" strike="noStrike" baseline="0" dirty="0">
                <a:latin typeface="BrandingSans-Roman"/>
              </a:rPr>
              <a:t>males have an even more serious condition. </a:t>
            </a:r>
          </a:p>
          <a:p>
            <a:pPr algn="l" rtl="0"/>
            <a:r>
              <a:rPr lang="en-US" sz="2800" b="0" i="0" u="none" strike="noStrike" baseline="0" dirty="0">
                <a:latin typeface="BrandingSans-Roman"/>
              </a:rPr>
              <a:t>E.g. mutation that causes Rett syndrome (a neurodegenerative disorder) in a girl will cause a lethal, neonatal-onset encephalopathy in males.</a:t>
            </a:r>
          </a:p>
          <a:p>
            <a:pPr algn="l" rtl="0"/>
            <a:endParaRPr lang="en-US" sz="2800" b="0" i="0" u="none" strike="noStrike" baseline="0" dirty="0">
              <a:latin typeface="BrandingSans-Roman"/>
            </a:endParaRPr>
          </a:p>
          <a:p>
            <a:pPr marL="285750" indent="-285750" algn="l" rtl="0">
              <a:buFont typeface="Arial" panose="020B0604020202020204" pitchFamily="34" charset="0"/>
              <a:buChar char="•"/>
            </a:pPr>
            <a:r>
              <a:rPr lang="en-US" sz="2800" b="0" i="0" u="none" strike="noStrike" baseline="0" dirty="0">
                <a:latin typeface="BrandingSans-Roman"/>
              </a:rPr>
              <a:t>An example is </a:t>
            </a:r>
            <a:r>
              <a:rPr lang="en-US" sz="2800" b="0" i="0" u="none" strike="noStrike" baseline="0" dirty="0" err="1">
                <a:latin typeface="BrandingSans-Roman"/>
              </a:rPr>
              <a:t>hypophosphataemic</a:t>
            </a:r>
            <a:r>
              <a:rPr lang="en-US" sz="2800" b="0" i="0" u="none" strike="noStrike" baseline="0" dirty="0">
                <a:latin typeface="BrandingSans-Roman"/>
              </a:rPr>
              <a:t> (vitamin D-resistant) rickets</a:t>
            </a:r>
            <a:r>
              <a:rPr lang="en-US" sz="3200" b="0" i="0" u="none" strike="noStrike" baseline="0" dirty="0">
                <a:latin typeface="BrandingSans-Roman"/>
              </a:rPr>
              <a:t>.</a:t>
            </a:r>
            <a:endParaRPr lang="en-US" sz="3200" dirty="0"/>
          </a:p>
        </p:txBody>
      </p:sp>
    </p:spTree>
    <p:extLst>
      <p:ext uri="{BB962C8B-B14F-4D97-AF65-F5344CB8AC3E}">
        <p14:creationId xmlns:p14="http://schemas.microsoft.com/office/powerpoint/2010/main" val="2095205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F5F-1066-4B6A-A15E-B1B2D8102370}"/>
              </a:ext>
            </a:extLst>
          </p:cNvPr>
          <p:cNvSpPr>
            <a:spLocks noGrp="1"/>
          </p:cNvSpPr>
          <p:nvPr>
            <p:ph type="title"/>
          </p:nvPr>
        </p:nvSpPr>
        <p:spPr>
          <a:xfrm>
            <a:off x="4450080" y="335895"/>
            <a:ext cx="2804160" cy="914008"/>
          </a:xfrm>
        </p:spPr>
        <p:txBody>
          <a:bodyPr>
            <a:normAutofit/>
          </a:bodyPr>
          <a:lstStyle/>
          <a:p>
            <a:r>
              <a:rPr lang="en-US" b="1" dirty="0">
                <a:effectLst>
                  <a:outerShdw blurRad="38100" dist="38100" dir="2700000" algn="tl">
                    <a:srgbClr val="000000">
                      <a:alpha val="43137"/>
                    </a:srgbClr>
                  </a:outerShdw>
                </a:effectLst>
              </a:rPr>
              <a:t>PEDIGREE</a:t>
            </a:r>
          </a:p>
        </p:txBody>
      </p:sp>
      <p:pic>
        <p:nvPicPr>
          <p:cNvPr id="4" name="Picture 3">
            <a:extLst>
              <a:ext uri="{FF2B5EF4-FFF2-40B4-BE49-F238E27FC236}">
                <a16:creationId xmlns:a16="http://schemas.microsoft.com/office/drawing/2014/main" id="{0ADB1085-E8C6-420C-A1D6-629E30A2B778}"/>
              </a:ext>
            </a:extLst>
          </p:cNvPr>
          <p:cNvPicPr>
            <a:picLocks noChangeAspect="1"/>
          </p:cNvPicPr>
          <p:nvPr/>
        </p:nvPicPr>
        <p:blipFill rotWithShape="1">
          <a:blip r:embed="rId2">
            <a:clrChange>
              <a:clrFrom>
                <a:srgbClr val="E2DEE5"/>
              </a:clrFrom>
              <a:clrTo>
                <a:srgbClr val="E2DEE5">
                  <a:alpha val="0"/>
                </a:srgbClr>
              </a:clrTo>
            </a:clrChange>
          </a:blip>
          <a:srcRect l="13453" t="23480" r="15714" b="26760"/>
          <a:stretch/>
        </p:blipFill>
        <p:spPr>
          <a:xfrm>
            <a:off x="2148114" y="2470330"/>
            <a:ext cx="8091714" cy="3889829"/>
          </a:xfrm>
          <a:prstGeom prst="rect">
            <a:avLst/>
          </a:prstGeom>
        </p:spPr>
      </p:pic>
      <p:sp>
        <p:nvSpPr>
          <p:cNvPr id="5" name="TextBox 4">
            <a:extLst>
              <a:ext uri="{FF2B5EF4-FFF2-40B4-BE49-F238E27FC236}">
                <a16:creationId xmlns:a16="http://schemas.microsoft.com/office/drawing/2014/main" id="{5A45F392-2DA8-4A55-9EEF-C12AD2009979}"/>
              </a:ext>
            </a:extLst>
          </p:cNvPr>
          <p:cNvSpPr txBox="1"/>
          <p:nvPr/>
        </p:nvSpPr>
        <p:spPr>
          <a:xfrm>
            <a:off x="195943" y="1441268"/>
            <a:ext cx="11996057" cy="646331"/>
          </a:xfrm>
          <a:prstGeom prst="rect">
            <a:avLst/>
          </a:prstGeom>
          <a:noFill/>
        </p:spPr>
        <p:txBody>
          <a:bodyPr wrap="square">
            <a:spAutoFit/>
          </a:bodyPr>
          <a:lstStyle/>
          <a:p>
            <a:pPr algn="l" rtl="0"/>
            <a:r>
              <a:rPr lang="en-US" sz="1800" b="0" i="0" u="none" strike="noStrike" baseline="0" dirty="0">
                <a:latin typeface="GillHandbookBook"/>
              </a:rPr>
              <a:t>When constructing a pedigree, ask about miscarriages, stillbirths, and consanguinity. Take details from both sides of the family and record dates of birth rather than current ages.</a:t>
            </a:r>
            <a:endParaRPr lang="en-US" dirty="0"/>
          </a:p>
        </p:txBody>
      </p:sp>
    </p:spTree>
    <p:extLst>
      <p:ext uri="{BB962C8B-B14F-4D97-AF65-F5344CB8AC3E}">
        <p14:creationId xmlns:p14="http://schemas.microsoft.com/office/powerpoint/2010/main" val="1089329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0C123B0-A5AC-67AC-892C-25F1820E5342}"/>
              </a:ext>
            </a:extLst>
          </p:cNvPr>
          <p:cNvPicPr>
            <a:picLocks noChangeAspect="1" noChangeArrowheads="1"/>
          </p:cNvPicPr>
          <p:nvPr/>
        </p:nvPicPr>
        <p:blipFill rotWithShape="1">
          <a:blip r:embed="rId2">
            <a:clrChange>
              <a:clrFrom>
                <a:srgbClr val="000100"/>
              </a:clrFrom>
              <a:clrTo>
                <a:srgbClr val="000100">
                  <a:alpha val="0"/>
                </a:srgbClr>
              </a:clrTo>
            </a:clrChange>
            <a:grayscl/>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t="11111" r="20000" b="29778"/>
          <a:stretch/>
        </p:blipFill>
        <p:spPr bwMode="auto">
          <a:xfrm>
            <a:off x="154983" y="1393878"/>
            <a:ext cx="11434791" cy="53094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5B30FB-5C95-9D07-1AAA-30050FDB636E}"/>
              </a:ext>
            </a:extLst>
          </p:cNvPr>
          <p:cNvSpPr>
            <a:spLocks noGrp="1"/>
          </p:cNvSpPr>
          <p:nvPr>
            <p:ph type="title"/>
          </p:nvPr>
        </p:nvSpPr>
        <p:spPr>
          <a:xfrm>
            <a:off x="1965960" y="246142"/>
            <a:ext cx="8572100" cy="803942"/>
          </a:xfrm>
        </p:spPr>
        <p:txBody>
          <a:bodyPr>
            <a:normAutofit/>
          </a:bodyPr>
          <a:lstStyle/>
          <a:p>
            <a:r>
              <a:rPr lang="en-US" b="1" dirty="0">
                <a:effectLst>
                  <a:outerShdw blurRad="38100" dist="38100" dir="2700000" algn="tl">
                    <a:srgbClr val="000000">
                      <a:alpha val="43137"/>
                    </a:srgbClr>
                  </a:outerShdw>
                </a:effectLst>
              </a:rPr>
              <a:t>HOW TO READ A PEDIGREE CHART?</a:t>
            </a:r>
          </a:p>
        </p:txBody>
      </p:sp>
    </p:spTree>
    <p:extLst>
      <p:ext uri="{BB962C8B-B14F-4D97-AF65-F5344CB8AC3E}">
        <p14:creationId xmlns:p14="http://schemas.microsoft.com/office/powerpoint/2010/main" val="1233783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4EA7-8C9C-4395-B3A0-7ED2644510E1}"/>
              </a:ext>
            </a:extLst>
          </p:cNvPr>
          <p:cNvSpPr>
            <a:spLocks noGrp="1"/>
          </p:cNvSpPr>
          <p:nvPr>
            <p:ph type="title"/>
          </p:nvPr>
        </p:nvSpPr>
        <p:spPr>
          <a:xfrm>
            <a:off x="0" y="247136"/>
            <a:ext cx="11765280" cy="652750"/>
          </a:xfrm>
        </p:spPr>
        <p:txBody>
          <a:bodyPr>
            <a:noAutofit/>
          </a:bodyPr>
          <a:lstStyle/>
          <a:p>
            <a:r>
              <a:rPr lang="en-US" sz="4000" b="1" dirty="0">
                <a:effectLst>
                  <a:outerShdw blurRad="38100" dist="38100" dir="2700000" algn="tl">
                    <a:srgbClr val="000000">
                      <a:alpha val="43137"/>
                    </a:srgbClr>
                  </a:outerShdw>
                </a:effectLst>
              </a:rPr>
              <a:t>POLYGENIC, MULTIFACTORIAL OR COMPLEX INHERITANCE</a:t>
            </a:r>
          </a:p>
        </p:txBody>
      </p:sp>
      <p:sp>
        <p:nvSpPr>
          <p:cNvPr id="4" name="TextBox 3">
            <a:extLst>
              <a:ext uri="{FF2B5EF4-FFF2-40B4-BE49-F238E27FC236}">
                <a16:creationId xmlns:a16="http://schemas.microsoft.com/office/drawing/2014/main" id="{5BA6AA83-E29B-4D5B-BBB3-D221B5B86F73}"/>
              </a:ext>
            </a:extLst>
          </p:cNvPr>
          <p:cNvSpPr txBox="1"/>
          <p:nvPr/>
        </p:nvSpPr>
        <p:spPr>
          <a:xfrm>
            <a:off x="0" y="948690"/>
            <a:ext cx="12054840" cy="5601533"/>
          </a:xfrm>
          <a:prstGeom prst="rect">
            <a:avLst/>
          </a:prstGeom>
          <a:noFill/>
        </p:spPr>
        <p:txBody>
          <a:bodyPr wrap="square">
            <a:spAutoFit/>
          </a:bodyPr>
          <a:lstStyle/>
          <a:p>
            <a:pPr marL="285750" indent="-285750" algn="l" rtl="0">
              <a:buFont typeface="Arial" panose="020B0604020202020204" pitchFamily="34" charset="0"/>
              <a:buChar char="•"/>
            </a:pPr>
            <a:r>
              <a:rPr lang="en-US" sz="2000" dirty="0">
                <a:latin typeface="SymbolMT"/>
              </a:rPr>
              <a:t>Many factors are involved in causing a birth defect.</a:t>
            </a:r>
          </a:p>
          <a:p>
            <a:pPr marL="285750" indent="-285750" algn="l" rtl="0">
              <a:buFont typeface="Arial" panose="020B0604020202020204" pitchFamily="34" charset="0"/>
              <a:buChar char="•"/>
            </a:pPr>
            <a:endParaRPr lang="en-US" sz="2000" dirty="0">
              <a:latin typeface="SymbolMT"/>
            </a:endParaRPr>
          </a:p>
          <a:p>
            <a:pPr algn="l" rtl="0"/>
            <a:r>
              <a:rPr lang="en-US" sz="2000" b="0" i="0" u="none" strike="noStrike" baseline="0" dirty="0">
                <a:latin typeface="SymbolMT"/>
              </a:rPr>
              <a:t>•</a:t>
            </a:r>
            <a:r>
              <a:rPr lang="en-US" sz="2000" b="0" i="0" u="none" strike="noStrike" baseline="0" dirty="0">
                <a:latin typeface="TimesNewRomanPSMT"/>
              </a:rPr>
              <a:t> A combination of genes from both parents, in addition to environmental factors, produce the trait or condition</a:t>
            </a:r>
          </a:p>
          <a:p>
            <a:pPr algn="l" rtl="0"/>
            <a:endParaRPr lang="en-US" sz="2000" b="0" i="0" u="none" strike="noStrike" baseline="0" dirty="0">
              <a:latin typeface="TimesNewRomanPSMT"/>
            </a:endParaRPr>
          </a:p>
          <a:p>
            <a:pPr algn="l" rtl="0"/>
            <a:r>
              <a:rPr lang="en-US" sz="2000" b="0" i="0" u="none" strike="noStrike" baseline="0" dirty="0">
                <a:latin typeface="SymbolMT"/>
              </a:rPr>
              <a:t>•</a:t>
            </a:r>
            <a:r>
              <a:rPr lang="en-US" sz="2000" dirty="0">
                <a:latin typeface="TimesNewRomanPSMT"/>
              </a:rPr>
              <a:t> </a:t>
            </a:r>
            <a:r>
              <a:rPr lang="en-US" sz="2000" b="0" i="0" u="none" strike="noStrike" baseline="0" dirty="0">
                <a:latin typeface="TimesNewRomanPSMT"/>
              </a:rPr>
              <a:t>Often one gender (either males or females) is affected more frequently than the other in</a:t>
            </a:r>
            <a:r>
              <a:rPr lang="en-US" sz="2000" b="0" i="0" u="none" strike="noStrike" dirty="0">
                <a:latin typeface="TimesNewRomanPSMT"/>
              </a:rPr>
              <a:t> </a:t>
            </a:r>
            <a:r>
              <a:rPr lang="en-US" sz="2000" b="0" i="0" u="none" strike="noStrike" baseline="0" dirty="0">
                <a:latin typeface="TimesNewRomanPSMT"/>
              </a:rPr>
              <a:t>multifactorial traits.</a:t>
            </a:r>
          </a:p>
          <a:p>
            <a:pPr algn="l" rtl="0"/>
            <a:r>
              <a:rPr lang="en-US" sz="2000" b="0" i="1" u="none" strike="noStrike" baseline="0" dirty="0">
                <a:latin typeface="TimesNewRomanPS-ItalicMT"/>
              </a:rPr>
              <a:t>For example</a:t>
            </a:r>
            <a:r>
              <a:rPr lang="en-US" sz="2000" b="0" i="0" u="none" strike="noStrike" baseline="0" dirty="0">
                <a:latin typeface="TimesNewRomanPSMT"/>
              </a:rPr>
              <a:t>, hip dysplasia is nine times more common in females than males.</a:t>
            </a:r>
          </a:p>
          <a:p>
            <a:pPr algn="l" rtl="0"/>
            <a:endParaRPr lang="en-US" sz="2000" b="0" i="0" u="none" strike="noStrike" baseline="0" dirty="0">
              <a:latin typeface="TimesNewRomanPSMT"/>
            </a:endParaRPr>
          </a:p>
          <a:p>
            <a:pPr algn="l" rtl="0"/>
            <a:endParaRPr lang="en-US" sz="2000" b="0" i="0" u="none" strike="noStrike" baseline="0" dirty="0">
              <a:latin typeface="TimesNewRomanPSMT"/>
            </a:endParaRPr>
          </a:p>
          <a:p>
            <a:pPr algn="l" rtl="0"/>
            <a:r>
              <a:rPr lang="en-US" sz="2000" b="1" i="0" u="none" strike="noStrike" baseline="0" dirty="0">
                <a:latin typeface="TimesNewRomanPS-BoldMT2"/>
              </a:rPr>
              <a:t>Multifactorial inheritance characteristics</a:t>
            </a:r>
          </a:p>
          <a:p>
            <a:pPr algn="l" rtl="0"/>
            <a:r>
              <a:rPr lang="en-US" sz="2000" b="0" i="0" u="none" strike="noStrike" baseline="0" dirty="0">
                <a:latin typeface="SymbolMT"/>
              </a:rPr>
              <a:t>•</a:t>
            </a:r>
            <a:r>
              <a:rPr lang="en-US" sz="2000" b="0" i="0" u="none" strike="noStrike" baseline="0" dirty="0">
                <a:latin typeface="TimesNewRomanPSMT"/>
              </a:rPr>
              <a:t>The higher the number of the affected individuals in the family, the higher the recurrence risks.</a:t>
            </a:r>
          </a:p>
          <a:p>
            <a:pPr algn="l" rtl="0"/>
            <a:r>
              <a:rPr lang="en-US" sz="2000" b="0" i="0" u="none" strike="noStrike" baseline="0" dirty="0">
                <a:latin typeface="SymbolMT"/>
              </a:rPr>
              <a:t>•</a:t>
            </a:r>
            <a:r>
              <a:rPr lang="en-US" sz="2000" b="0" i="0" u="none" strike="noStrike" baseline="0" dirty="0">
                <a:latin typeface="TimesNewRomanPSMT"/>
              </a:rPr>
              <a:t>The recurrence risk is higher if the affected individual is a member of the less commonly affected sex</a:t>
            </a:r>
          </a:p>
          <a:p>
            <a:pPr algn="l" rtl="0"/>
            <a:r>
              <a:rPr lang="en-US" sz="2000" b="0" i="0" u="none" strike="noStrike" baseline="0" dirty="0">
                <a:latin typeface="TimesNewRomanPSMT"/>
              </a:rPr>
              <a:t>e.g., Autism is more common in boys than girls but if a girl in the family has autism, it is twice as likely to recur in a sibling than if a boy is the one with autism.</a:t>
            </a:r>
          </a:p>
          <a:p>
            <a:pPr algn="l" rtl="0"/>
            <a:r>
              <a:rPr lang="en-US" sz="2000" b="0" i="0" u="none" strike="noStrike" baseline="0" dirty="0">
                <a:latin typeface="SymbolMT"/>
              </a:rPr>
              <a:t>• </a:t>
            </a:r>
            <a:r>
              <a:rPr lang="en-US" sz="2000" b="0" i="0" u="none" strike="noStrike" baseline="0" dirty="0">
                <a:latin typeface="TimesNewRomanPSMT"/>
              </a:rPr>
              <a:t>Recurrence risk is higher if the affected individual suffers the more severe form of the disease.</a:t>
            </a:r>
          </a:p>
          <a:p>
            <a:pPr algn="l" rtl="0"/>
            <a:r>
              <a:rPr lang="en-US" sz="2000" b="0" i="0" u="none" strike="noStrike" baseline="0" dirty="0">
                <a:latin typeface="SymbolMT"/>
              </a:rPr>
              <a:t>• </a:t>
            </a:r>
            <a:r>
              <a:rPr lang="en-US" sz="2000" b="0" i="0" u="none" strike="noStrike" baseline="0" dirty="0">
                <a:latin typeface="TimesNewRomanPSMT"/>
              </a:rPr>
              <a:t>Recurrence risk correlates with the prevalence in the general population.</a:t>
            </a:r>
          </a:p>
          <a:p>
            <a:pPr algn="l"/>
            <a:endParaRPr lang="en-US" dirty="0"/>
          </a:p>
        </p:txBody>
      </p:sp>
    </p:spTree>
    <p:extLst>
      <p:ext uri="{BB962C8B-B14F-4D97-AF65-F5344CB8AC3E}">
        <p14:creationId xmlns:p14="http://schemas.microsoft.com/office/powerpoint/2010/main" val="4140391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6BB03A-FDFB-18F3-7593-DF93DA4B5B96}"/>
              </a:ext>
            </a:extLst>
          </p:cNvPr>
          <p:cNvPicPr>
            <a:picLocks noChangeAspect="1"/>
          </p:cNvPicPr>
          <p:nvPr/>
        </p:nvPicPr>
        <p:blipFill rotWithShape="1">
          <a:blip r:embed="rId2">
            <a:biLevel thresh="75000"/>
          </a:blip>
          <a:srcRect t="10989" b="1685"/>
          <a:stretch/>
        </p:blipFill>
        <p:spPr>
          <a:xfrm>
            <a:off x="402956" y="912922"/>
            <a:ext cx="11118484" cy="5301899"/>
          </a:xfrm>
          <a:prstGeom prst="rect">
            <a:avLst/>
          </a:prstGeom>
        </p:spPr>
      </p:pic>
    </p:spTree>
    <p:extLst>
      <p:ext uri="{BB962C8B-B14F-4D97-AF65-F5344CB8AC3E}">
        <p14:creationId xmlns:p14="http://schemas.microsoft.com/office/powerpoint/2010/main" val="913948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23512-D766-4440-8563-A07C5841652B}"/>
              </a:ext>
            </a:extLst>
          </p:cNvPr>
          <p:cNvSpPr>
            <a:spLocks noGrp="1"/>
          </p:cNvSpPr>
          <p:nvPr>
            <p:ph type="title"/>
          </p:nvPr>
        </p:nvSpPr>
        <p:spPr>
          <a:xfrm>
            <a:off x="1" y="217714"/>
            <a:ext cx="8345714" cy="2121264"/>
          </a:xfrm>
        </p:spPr>
        <p:txBody>
          <a:bodyPr>
            <a:normAutofit fontScale="90000"/>
          </a:bodyPr>
          <a:lstStyle/>
          <a:p>
            <a:r>
              <a:rPr lang="en-US" sz="3600" b="1" dirty="0">
                <a:solidFill>
                  <a:srgbClr val="FFFFFF"/>
                </a:solidFill>
              </a:rPr>
              <a:t>FAMILY HISTORY &amp; PEDIGREE IN THE EVALUATION OF POSSIBLE GENETIC DISORDERS</a:t>
            </a:r>
            <a:br>
              <a:rPr lang="en-US" dirty="0">
                <a:solidFill>
                  <a:srgbClr val="FFFFFF"/>
                </a:solidFill>
              </a:rPr>
            </a:br>
            <a:endParaRPr lang="en-US" dirty="0"/>
          </a:p>
        </p:txBody>
      </p:sp>
      <p:sp>
        <p:nvSpPr>
          <p:cNvPr id="5" name="TextBox 4">
            <a:extLst>
              <a:ext uri="{FF2B5EF4-FFF2-40B4-BE49-F238E27FC236}">
                <a16:creationId xmlns:a16="http://schemas.microsoft.com/office/drawing/2014/main" id="{DE8587F2-B77D-4B3F-B6D3-B82B1870262B}"/>
              </a:ext>
            </a:extLst>
          </p:cNvPr>
          <p:cNvSpPr txBox="1"/>
          <p:nvPr/>
        </p:nvSpPr>
        <p:spPr>
          <a:xfrm>
            <a:off x="1" y="0"/>
            <a:ext cx="12075885" cy="6217087"/>
          </a:xfrm>
          <a:prstGeom prst="rect">
            <a:avLst/>
          </a:prstGeom>
          <a:noFill/>
        </p:spPr>
        <p:txBody>
          <a:bodyPr wrap="square">
            <a:spAutoFit/>
          </a:bodyPr>
          <a:lstStyle/>
          <a:p>
            <a:pPr algn="l"/>
            <a:endParaRPr lang="en-US" sz="2000" b="0" i="0" u="none" strike="noStrike" baseline="0" dirty="0">
              <a:solidFill>
                <a:srgbClr val="000000"/>
              </a:solidFill>
              <a:latin typeface="Noto Sans" panose="020B0502040504020204" pitchFamily="34" charset="0"/>
            </a:endParaRPr>
          </a:p>
          <a:p>
            <a:pPr algn="l" rtl="0"/>
            <a:r>
              <a:rPr lang="en-US" sz="1800" b="1" i="0" u="none" strike="noStrike" baseline="0" dirty="0">
                <a:latin typeface="Noto Sans" panose="020B0502040504020204" pitchFamily="34" charset="0"/>
              </a:rPr>
              <a:t>Use of family history to assess genetic risk </a:t>
            </a:r>
            <a:r>
              <a:rPr lang="en-US" sz="1800" b="0" i="0" u="none" strike="noStrike" baseline="0" dirty="0">
                <a:latin typeface="Noto Sans" panose="020B0502040504020204" pitchFamily="34" charset="0"/>
              </a:rPr>
              <a:t>:</a:t>
            </a:r>
          </a:p>
          <a:p>
            <a:pPr algn="l" rtl="0"/>
            <a:r>
              <a:rPr lang="en-US" sz="1800" b="0" i="0" u="none" strike="noStrike" baseline="0" dirty="0">
                <a:latin typeface="Noto Sans" panose="020B0502040504020204" pitchFamily="34" charset="0"/>
              </a:rPr>
              <a:t> Key factors that suggest the presence of a genetic disorder include the following:</a:t>
            </a:r>
          </a:p>
          <a:p>
            <a:pPr algn="l" rtl="0"/>
            <a:endParaRPr lang="en-US" sz="1800" b="0" i="0" u="none" strike="noStrike" baseline="0" dirty="0">
              <a:latin typeface="Noto Sans" panose="020B0502040504020204" pitchFamily="34" charset="0"/>
            </a:endParaRPr>
          </a:p>
          <a:p>
            <a:pPr algn="l" rtl="0"/>
            <a:r>
              <a:rPr lang="en-US" sz="1200" b="0" i="0" u="none" strike="noStrike" baseline="0" dirty="0">
                <a:latin typeface="Times New Roman" panose="02020603050405020304" pitchFamily="18" charset="0"/>
              </a:rPr>
              <a:t>● </a:t>
            </a:r>
            <a:r>
              <a:rPr lang="en-US" sz="1800" b="0" i="0" u="none" strike="noStrike" baseline="0" dirty="0">
                <a:latin typeface="Noto Sans" panose="020B0502040504020204" pitchFamily="34" charset="0"/>
              </a:rPr>
              <a:t>Multiple affected individuals in multiple generations from either side of the individual's family.</a:t>
            </a:r>
          </a:p>
          <a:p>
            <a:pPr algn="l" rtl="0"/>
            <a:endParaRPr lang="en-US" sz="1800" b="0" i="0" u="none" strike="noStrike" baseline="0" dirty="0">
              <a:latin typeface="Noto Sans" panose="020B0502040504020204" pitchFamily="34" charset="0"/>
            </a:endParaRPr>
          </a:p>
          <a:p>
            <a:pPr algn="l" rtl="0"/>
            <a:r>
              <a:rPr lang="en-US" sz="1200" b="0" i="0" u="none" strike="noStrike" baseline="0" dirty="0">
                <a:latin typeface="Times New Roman" panose="02020603050405020304" pitchFamily="18" charset="0"/>
              </a:rPr>
              <a:t>● </a:t>
            </a:r>
            <a:r>
              <a:rPr lang="en-US" sz="1800" b="0" i="0" u="none" strike="noStrike" baseline="0" dirty="0">
                <a:latin typeface="Noto Sans" panose="020B0502040504020204" pitchFamily="34" charset="0"/>
              </a:rPr>
              <a:t>Disease occurrence at an earlier age than usual.</a:t>
            </a:r>
          </a:p>
          <a:p>
            <a:pPr algn="l" rtl="0"/>
            <a:endParaRPr lang="en-US" sz="1800" b="0" i="0" u="none" strike="noStrike" baseline="0" dirty="0">
              <a:latin typeface="Noto Sans" panose="020B0502040504020204" pitchFamily="34" charset="0"/>
            </a:endParaRPr>
          </a:p>
          <a:p>
            <a:pPr algn="l" rtl="0"/>
            <a:r>
              <a:rPr lang="en-US" sz="1200" b="0" i="0" u="none" strike="noStrike" baseline="0" dirty="0">
                <a:latin typeface="Times New Roman" panose="02020603050405020304" pitchFamily="18" charset="0"/>
              </a:rPr>
              <a:t>●   </a:t>
            </a:r>
            <a:r>
              <a:rPr lang="en-US" sz="1800" b="0" i="0" u="none" strike="noStrike" baseline="0" dirty="0">
                <a:latin typeface="Noto Sans" panose="020B0502040504020204" pitchFamily="34" charset="0"/>
              </a:rPr>
              <a:t>Close degree of relatedness (</a:t>
            </a:r>
            <a:r>
              <a:rPr lang="en-US" sz="1800" b="0" i="0" u="none" strike="noStrike" baseline="0" dirty="0" err="1">
                <a:latin typeface="Noto Sans" panose="020B0502040504020204" pitchFamily="34" charset="0"/>
              </a:rPr>
              <a:t>ie</a:t>
            </a:r>
            <a:r>
              <a:rPr lang="en-US" sz="1800" b="0" i="0" u="none" strike="noStrike" baseline="0" dirty="0">
                <a:latin typeface="Noto Sans" panose="020B0502040504020204" pitchFamily="34" charset="0"/>
              </a:rPr>
              <a:t>, first- or second-degree relative) between affected relatives and the individual.</a:t>
            </a:r>
          </a:p>
          <a:p>
            <a:pPr algn="l" rtl="0"/>
            <a:endParaRPr lang="en-US" sz="1800" b="0" i="0" u="none" strike="noStrike" baseline="0" dirty="0">
              <a:latin typeface="Noto Sans" panose="020B0502040504020204" pitchFamily="34" charset="0"/>
            </a:endParaRPr>
          </a:p>
          <a:p>
            <a:pPr algn="l" rtl="0"/>
            <a:r>
              <a:rPr lang="en-US" sz="1200" b="0" i="0" u="none" strike="noStrike" baseline="0" dirty="0">
                <a:latin typeface="Times New Roman" panose="02020603050405020304" pitchFamily="18" charset="0"/>
              </a:rPr>
              <a:t>●   </a:t>
            </a:r>
            <a:r>
              <a:rPr lang="en-US" sz="1800" b="0" i="0" u="none" strike="noStrike" baseline="0" dirty="0">
                <a:latin typeface="Noto Sans" panose="020B0502040504020204" pitchFamily="34" charset="0"/>
              </a:rPr>
              <a:t>Presence of associated conditions in the family. </a:t>
            </a:r>
          </a:p>
          <a:p>
            <a:pPr algn="l" rtl="0"/>
            <a:endParaRPr lang="en-US" dirty="0">
              <a:latin typeface="Noto Sans" panose="020B0502040504020204" pitchFamily="34" charset="0"/>
            </a:endParaRPr>
          </a:p>
          <a:p>
            <a:pPr marL="285750" indent="-285750" algn="l" rtl="0">
              <a:buFont typeface="Arial" panose="020B0604020202020204" pitchFamily="34" charset="0"/>
              <a:buChar char="•"/>
            </a:pPr>
            <a:r>
              <a:rPr lang="en-US" sz="1800" b="0" i="0" u="none" strike="noStrike" baseline="0" dirty="0">
                <a:latin typeface="Noto Sans" panose="020B0502040504020204" pitchFamily="34" charset="0"/>
              </a:rPr>
              <a:t>Presence of consanguinity. </a:t>
            </a:r>
          </a:p>
          <a:p>
            <a:pPr marL="285750" indent="-285750" algn="l" rtl="0">
              <a:buFont typeface="Arial" panose="020B0604020202020204" pitchFamily="34" charset="0"/>
              <a:buChar char="•"/>
            </a:pPr>
            <a:endParaRPr lang="en-US" dirty="0">
              <a:latin typeface="Noto Sans" panose="020B0502040504020204" pitchFamily="34" charset="0"/>
            </a:endParaRPr>
          </a:p>
          <a:p>
            <a:pPr marL="285750" indent="-285750" algn="l" rtl="0">
              <a:buFont typeface="Arial" panose="020B0604020202020204" pitchFamily="34" charset="0"/>
              <a:buChar char="•"/>
            </a:pPr>
            <a:r>
              <a:rPr lang="en-US" sz="1800" b="0" i="0" u="none" strike="noStrike" baseline="0" dirty="0">
                <a:latin typeface="Noto Sans" panose="020B0502040504020204" pitchFamily="34" charset="0"/>
              </a:rPr>
              <a:t>Multiple  miscarriage</a:t>
            </a:r>
          </a:p>
          <a:p>
            <a:pPr marL="285750" indent="-285750" algn="l" rtl="0">
              <a:buFont typeface="Arial" panose="020B0604020202020204" pitchFamily="34" charset="0"/>
              <a:buChar char="•"/>
            </a:pPr>
            <a:endParaRPr lang="en-US" dirty="0">
              <a:latin typeface="Noto Sans" panose="020B0502040504020204" pitchFamily="34" charset="0"/>
            </a:endParaRPr>
          </a:p>
          <a:p>
            <a:pPr marL="285750" indent="-285750" algn="l" rtl="0">
              <a:buFont typeface="Arial" panose="020B0604020202020204" pitchFamily="34" charset="0"/>
              <a:buChar char="•"/>
            </a:pPr>
            <a:r>
              <a:rPr lang="en-US" sz="1800" b="0" i="0" u="none" strike="noStrike" baseline="0" dirty="0">
                <a:latin typeface="Noto Sans" panose="020B0502040504020204" pitchFamily="34" charset="0"/>
              </a:rPr>
              <a:t>Congenital  anomalies</a:t>
            </a:r>
          </a:p>
          <a:p>
            <a:endParaRPr lang="en-US" sz="1800" b="0" i="0" u="none" strike="noStrike" baseline="0" dirty="0">
              <a:latin typeface="Noto Sans" panose="020B0502040504020204" pitchFamily="34" charset="0"/>
            </a:endParaRPr>
          </a:p>
          <a:p>
            <a:endParaRPr lang="en-US" sz="1800" b="0" i="0" u="none" strike="noStrike" baseline="0" dirty="0">
              <a:latin typeface="Noto Sans" panose="020B0502040504020204" pitchFamily="34" charset="0"/>
            </a:endParaRPr>
          </a:p>
          <a:p>
            <a:endParaRPr lang="en-US" sz="1800" b="0" i="0" u="none" strike="noStrike" baseline="0" dirty="0">
              <a:latin typeface="Noto Sans" panose="020B0502040504020204" pitchFamily="34" charset="0"/>
            </a:endParaRPr>
          </a:p>
          <a:p>
            <a:endParaRPr lang="en-US" sz="1800" b="0" i="0" u="none" strike="noStrike" baseline="0" dirty="0">
              <a:latin typeface="Noto Sans" panose="020B0502040504020204" pitchFamily="34" charset="0"/>
            </a:endParaRPr>
          </a:p>
        </p:txBody>
      </p:sp>
    </p:spTree>
    <p:extLst>
      <p:ext uri="{BB962C8B-B14F-4D97-AF65-F5344CB8AC3E}">
        <p14:creationId xmlns:p14="http://schemas.microsoft.com/office/powerpoint/2010/main" val="385395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59DE6F-E46E-42C1-AB2D-2953728E6D8C}"/>
              </a:ext>
            </a:extLst>
          </p:cNvPr>
          <p:cNvSpPr txBox="1"/>
          <p:nvPr/>
        </p:nvSpPr>
        <p:spPr>
          <a:xfrm>
            <a:off x="0" y="212971"/>
            <a:ext cx="11734800" cy="5078313"/>
          </a:xfrm>
          <a:prstGeom prst="rect">
            <a:avLst/>
          </a:prstGeom>
          <a:noFill/>
        </p:spPr>
        <p:txBody>
          <a:bodyPr wrap="square">
            <a:spAutoFit/>
          </a:bodyPr>
          <a:lstStyle/>
          <a:p>
            <a:endParaRPr lang="en-US" b="0" i="0" dirty="0">
              <a:effectLst/>
              <a:latin typeface="Noto Sans" panose="020B0502040504020204" pitchFamily="34" charset="0"/>
            </a:endParaRPr>
          </a:p>
          <a:p>
            <a:pPr algn="l" rtl="0"/>
            <a:r>
              <a:rPr lang="en-US" b="1" i="0" dirty="0">
                <a:effectLst/>
                <a:latin typeface="Noto Sans" panose="020B0502040504020204" pitchFamily="34" charset="0"/>
              </a:rPr>
              <a:t>Family/medical history from the referring clinician</a:t>
            </a:r>
            <a:r>
              <a:rPr lang="en-US" b="0" i="0" dirty="0">
                <a:effectLst/>
                <a:latin typeface="Noto Sans" panose="020B0502040504020204" pitchFamily="34" charset="0"/>
              </a:rPr>
              <a:t> </a:t>
            </a:r>
          </a:p>
          <a:p>
            <a:pPr algn="l" rtl="0"/>
            <a:endParaRPr lang="en-US" b="0" i="0" dirty="0">
              <a:effectLst/>
              <a:latin typeface="Noto Sans" panose="020B0502040504020204" pitchFamily="34" charset="0"/>
            </a:endParaRPr>
          </a:p>
          <a:p>
            <a:pPr algn="l" rtl="0"/>
            <a:r>
              <a:rPr lang="en-US" b="0" i="0" dirty="0">
                <a:effectLst/>
                <a:latin typeface="Noto Sans" panose="020B0502040504020204" pitchFamily="34" charset="0"/>
              </a:rPr>
              <a:t>- Collection of potentially relevant information limited to first-degree relatives (parents, siblings, children) and second-degree relatives (</a:t>
            </a:r>
            <a:r>
              <a:rPr lang="en-US" b="0" i="0" dirty="0" err="1">
                <a:effectLst/>
                <a:latin typeface="Noto Sans" panose="020B0502040504020204" pitchFamily="34" charset="0"/>
              </a:rPr>
              <a:t>eg</a:t>
            </a:r>
            <a:r>
              <a:rPr lang="en-US" b="0" i="0" dirty="0">
                <a:effectLst/>
                <a:latin typeface="Noto Sans" panose="020B0502040504020204" pitchFamily="34" charset="0"/>
              </a:rPr>
              <a:t>, grandparents, aunts, uncles, grandchildren, half-siblings); third-degree relatives may also be included. </a:t>
            </a:r>
          </a:p>
          <a:p>
            <a:pPr algn="l" rtl="0"/>
            <a:endParaRPr lang="en-US" b="0" i="0" dirty="0">
              <a:effectLst/>
              <a:latin typeface="Noto Sans" panose="020B0502040504020204" pitchFamily="34" charset="0"/>
            </a:endParaRPr>
          </a:p>
          <a:p>
            <a:pPr algn="l" rtl="0"/>
            <a:r>
              <a:rPr lang="en-US" b="0" i="0" dirty="0">
                <a:effectLst/>
                <a:latin typeface="Noto Sans" panose="020B0502040504020204" pitchFamily="34" charset="0"/>
              </a:rPr>
              <a:t>- Patient concerns about disease, problems with pregnancy, occurrence of congenital anomalies, early deaths or disease onset, and determination of nongenetic risk factors for disease. </a:t>
            </a:r>
          </a:p>
          <a:p>
            <a:pPr algn="l" rtl="0"/>
            <a:endParaRPr lang="en-US" b="0" i="0" dirty="0">
              <a:effectLst/>
              <a:latin typeface="Noto Sans" panose="020B0502040504020204" pitchFamily="34" charset="0"/>
            </a:endParaRPr>
          </a:p>
          <a:p>
            <a:pPr marL="285750" indent="-285750" algn="l" rtl="0">
              <a:buFontTx/>
              <a:buChar char="-"/>
            </a:pPr>
            <a:r>
              <a:rPr lang="en-US" b="0" i="0" dirty="0">
                <a:effectLst/>
                <a:latin typeface="Noto Sans" panose="020B0502040504020204" pitchFamily="34" charset="0"/>
              </a:rPr>
              <a:t>Assessment of consanguinity, in which parents share a common ancestor, can also be helpful for determining the risk for an autosomal recessive condition.</a:t>
            </a:r>
          </a:p>
          <a:p>
            <a:pPr marL="285750" indent="-285750" algn="l" rtl="0">
              <a:buFontTx/>
              <a:buChar char="-"/>
            </a:pPr>
            <a:endParaRPr lang="en-US" b="0" i="0" dirty="0">
              <a:effectLst/>
              <a:latin typeface="Noto Sans" panose="020B0502040504020204" pitchFamily="34" charset="0"/>
            </a:endParaRPr>
          </a:p>
          <a:p>
            <a:pPr marL="285750" indent="-285750" algn="l" rtl="0">
              <a:buFontTx/>
              <a:buChar char="-"/>
            </a:pPr>
            <a:r>
              <a:rPr lang="en-US" b="0" i="0" dirty="0">
                <a:effectLst/>
                <a:latin typeface="Noto Sans" panose="020B0502040504020204" pitchFamily="34" charset="0"/>
              </a:rPr>
              <a:t>Precise medical diagnoses in family members can provide revealing information regarding symptoms, surgeries, and medication use.</a:t>
            </a:r>
          </a:p>
          <a:p>
            <a:pPr marL="285750" indent="-285750" algn="l" rtl="0">
              <a:buFontTx/>
              <a:buChar char="-"/>
            </a:pPr>
            <a:endParaRPr lang="en-US" b="0" i="0" dirty="0">
              <a:effectLst/>
              <a:latin typeface="Noto Sans" panose="020B0502040504020204" pitchFamily="34" charset="0"/>
            </a:endParaRPr>
          </a:p>
          <a:p>
            <a:pPr marL="285750" indent="-285750" algn="l" rtl="0">
              <a:buFontTx/>
              <a:buChar char="-"/>
            </a:pPr>
            <a:r>
              <a:rPr lang="en-US" b="0" i="0" dirty="0">
                <a:effectLst/>
                <a:latin typeface="Noto Sans" panose="020B0502040504020204" pitchFamily="34" charset="0"/>
              </a:rPr>
              <a:t>The medical conditions of siblings or other relatives who have died (often the most informative information). </a:t>
            </a:r>
          </a:p>
          <a:p>
            <a:pPr marL="285750" indent="-285750" algn="l">
              <a:buFontTx/>
              <a:buChar char="-"/>
            </a:pPr>
            <a:endParaRPr lang="en-US" b="0" i="0" dirty="0">
              <a:effectLst/>
              <a:latin typeface="Noto Sans" panose="020B0502040504020204" pitchFamily="34" charset="0"/>
            </a:endParaRPr>
          </a:p>
        </p:txBody>
      </p:sp>
    </p:spTree>
    <p:extLst>
      <p:ext uri="{BB962C8B-B14F-4D97-AF65-F5344CB8AC3E}">
        <p14:creationId xmlns:p14="http://schemas.microsoft.com/office/powerpoint/2010/main" val="2716830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7D9F7-92A4-3363-A421-48169235D6DB}"/>
              </a:ext>
            </a:extLst>
          </p:cNvPr>
          <p:cNvSpPr>
            <a:spLocks noGrp="1"/>
          </p:cNvSpPr>
          <p:nvPr>
            <p:ph type="title"/>
          </p:nvPr>
        </p:nvSpPr>
        <p:spPr>
          <a:xfrm>
            <a:off x="117987" y="398205"/>
            <a:ext cx="11356257" cy="870155"/>
          </a:xfrm>
        </p:spPr>
        <p:txBody>
          <a:bodyPr>
            <a:normAutofit/>
          </a:bodyPr>
          <a:lstStyle/>
          <a:p>
            <a:r>
              <a:rPr lang="en-US" sz="3600" b="1" dirty="0">
                <a:solidFill>
                  <a:srgbClr val="FFFFFF"/>
                </a:solidFill>
              </a:rPr>
              <a:t>COMMON PRENATAL DIAGNOSTICASSESSMENT</a:t>
            </a:r>
            <a:endParaRPr lang="en-US" sz="3600" dirty="0"/>
          </a:p>
        </p:txBody>
      </p:sp>
      <p:sp>
        <p:nvSpPr>
          <p:cNvPr id="4" name="TextBox 3">
            <a:extLst>
              <a:ext uri="{FF2B5EF4-FFF2-40B4-BE49-F238E27FC236}">
                <a16:creationId xmlns:a16="http://schemas.microsoft.com/office/drawing/2014/main" id="{EF63F7A3-2881-50B2-4DDD-250A388290E9}"/>
              </a:ext>
            </a:extLst>
          </p:cNvPr>
          <p:cNvSpPr txBox="1"/>
          <p:nvPr/>
        </p:nvSpPr>
        <p:spPr>
          <a:xfrm>
            <a:off x="117988" y="1430595"/>
            <a:ext cx="12074012" cy="4770537"/>
          </a:xfrm>
          <a:prstGeom prst="rect">
            <a:avLst/>
          </a:prstGeom>
          <a:noFill/>
        </p:spPr>
        <p:txBody>
          <a:bodyPr wrap="square">
            <a:spAutoFit/>
          </a:bodyPr>
          <a:lstStyle/>
          <a:p>
            <a:pPr algn="l" rtl="0"/>
            <a:r>
              <a:rPr lang="en-US" sz="3200" b="0" i="0" u="none" strike="noStrike" baseline="0" dirty="0">
                <a:latin typeface="BrandingSans-Roman"/>
              </a:rPr>
              <a:t>The main diagnostic techniques for antenatal diagnosis :</a:t>
            </a:r>
          </a:p>
          <a:p>
            <a:pPr marL="285750" indent="-285750" algn="l" rtl="0">
              <a:buFont typeface="Wingdings" panose="05000000000000000000" pitchFamily="2" charset="2"/>
              <a:buChar char="ü"/>
            </a:pPr>
            <a:r>
              <a:rPr lang="en-US" sz="3200" b="0" i="0" u="sng" strike="noStrike" baseline="0" dirty="0">
                <a:latin typeface="BrandingSans-Roman"/>
              </a:rPr>
              <a:t>Maternal serum screening :</a:t>
            </a:r>
          </a:p>
          <a:p>
            <a:pPr algn="l" rtl="0"/>
            <a:r>
              <a:rPr lang="en-US" sz="3200" dirty="0">
                <a:latin typeface="BrandingSans-Roman"/>
              </a:rPr>
              <a:t> </a:t>
            </a:r>
            <a:r>
              <a:rPr lang="en-US" sz="2400" dirty="0" err="1">
                <a:latin typeface="BrandingSans-Roman"/>
              </a:rPr>
              <a:t>e.g</a:t>
            </a:r>
            <a:r>
              <a:rPr lang="en-US" sz="2400" dirty="0">
                <a:latin typeface="BrandingSans-Roman"/>
              </a:rPr>
              <a:t> maternal serum </a:t>
            </a:r>
            <a:r>
              <a:rPr lang="en-US" sz="2400" dirty="0" err="1">
                <a:latin typeface="BrandingSans-Roman"/>
              </a:rPr>
              <a:t>alphafetoprotein</a:t>
            </a:r>
            <a:r>
              <a:rPr lang="en-US" sz="2400" dirty="0">
                <a:latin typeface="BrandingSans-Roman"/>
              </a:rPr>
              <a:t> which is high in neural tube defect  (spina bifida) , low in </a:t>
            </a:r>
            <a:r>
              <a:rPr lang="en-US" sz="2400" dirty="0" err="1">
                <a:latin typeface="BrandingSans-Roman"/>
              </a:rPr>
              <a:t>trisomies</a:t>
            </a:r>
            <a:r>
              <a:rPr lang="en-US" sz="2400" dirty="0">
                <a:latin typeface="BrandingSans-Roman"/>
              </a:rPr>
              <a:t> like Down syndrome.</a:t>
            </a:r>
            <a:endParaRPr lang="en-US" sz="3200" b="0" i="0" u="none" strike="noStrike" baseline="0" dirty="0">
              <a:latin typeface="BrandingSans-Roman"/>
            </a:endParaRPr>
          </a:p>
          <a:p>
            <a:pPr marL="285750" indent="-285750" algn="l" rtl="0">
              <a:buFont typeface="Wingdings" panose="05000000000000000000" pitchFamily="2" charset="2"/>
              <a:buChar char="ü"/>
            </a:pPr>
            <a:r>
              <a:rPr lang="en-US" sz="3200" b="0" i="0" u="sng" strike="noStrike" baseline="0" dirty="0">
                <a:latin typeface="BrandingSans-Roman"/>
              </a:rPr>
              <a:t>Detailed ultrasound scanning :</a:t>
            </a:r>
          </a:p>
          <a:p>
            <a:pPr algn="l" rtl="0"/>
            <a:r>
              <a:rPr lang="en-US" sz="2400" dirty="0">
                <a:latin typeface="BrandingSans-Roman"/>
              </a:rPr>
              <a:t>Fetal growth, structural malformation, amniotic fluid volume.</a:t>
            </a:r>
            <a:endParaRPr lang="en-US" sz="2400" b="0" i="0" strike="noStrike" baseline="0" dirty="0">
              <a:latin typeface="BrandingSans-Roman"/>
            </a:endParaRPr>
          </a:p>
          <a:p>
            <a:pPr marL="285750" indent="-285750" algn="l" rtl="0">
              <a:buFont typeface="Wingdings" panose="05000000000000000000" pitchFamily="2" charset="2"/>
              <a:buChar char="ü"/>
            </a:pPr>
            <a:r>
              <a:rPr lang="en-US" sz="3200" b="0" i="0" u="none" strike="noStrike" baseline="0" dirty="0">
                <a:latin typeface="BrandingSans-Roman"/>
              </a:rPr>
              <a:t>Chorionic villus sampling.</a:t>
            </a:r>
          </a:p>
          <a:p>
            <a:pPr marL="285750" indent="-285750" algn="l" rtl="0">
              <a:buFont typeface="Wingdings" panose="05000000000000000000" pitchFamily="2" charset="2"/>
              <a:buChar char="ü"/>
            </a:pPr>
            <a:r>
              <a:rPr lang="en-US" sz="3200" b="0" i="0" u="none" strike="noStrike" baseline="0" dirty="0">
                <a:latin typeface="BrandingSans-Roman"/>
              </a:rPr>
              <a:t>Fetal blood sampling.</a:t>
            </a:r>
          </a:p>
          <a:p>
            <a:pPr marL="285750" indent="-285750" algn="l" rtl="0">
              <a:buFont typeface="Wingdings" panose="05000000000000000000" pitchFamily="2" charset="2"/>
              <a:buChar char="ü"/>
            </a:pPr>
            <a:r>
              <a:rPr lang="en-US" sz="3200" b="0" i="0" u="none" strike="noStrike" baseline="0" dirty="0">
                <a:latin typeface="BrandingSans-Roman"/>
              </a:rPr>
              <a:t>Amniocentesis .</a:t>
            </a:r>
          </a:p>
          <a:p>
            <a:pPr marL="285750" indent="-285750" algn="l" rtl="0">
              <a:buFont typeface="Wingdings" panose="05000000000000000000" pitchFamily="2" charset="2"/>
              <a:buChar char="ü"/>
            </a:pPr>
            <a:r>
              <a:rPr lang="en-US" sz="3200" b="0" i="0" u="none" strike="noStrike" baseline="0" dirty="0">
                <a:latin typeface="BrandingSans-Roman"/>
              </a:rPr>
              <a:t>Non-invasive prenatal testing </a:t>
            </a:r>
            <a:endParaRPr lang="en-US" dirty="0"/>
          </a:p>
        </p:txBody>
      </p:sp>
    </p:spTree>
    <p:extLst>
      <p:ext uri="{BB962C8B-B14F-4D97-AF65-F5344CB8AC3E}">
        <p14:creationId xmlns:p14="http://schemas.microsoft.com/office/powerpoint/2010/main" val="97075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5E29AB-BF6A-48FE-B383-4325BE994C7B}"/>
              </a:ext>
            </a:extLst>
          </p:cNvPr>
          <p:cNvSpPr txBox="1"/>
          <p:nvPr/>
        </p:nvSpPr>
        <p:spPr>
          <a:xfrm>
            <a:off x="0" y="595196"/>
            <a:ext cx="11848563" cy="5909310"/>
          </a:xfrm>
          <a:prstGeom prst="rect">
            <a:avLst/>
          </a:prstGeom>
          <a:noFill/>
        </p:spPr>
        <p:txBody>
          <a:bodyPr wrap="square">
            <a:spAutoFit/>
          </a:bodyPr>
          <a:lstStyle/>
          <a:p>
            <a:pPr algn="ctr"/>
            <a:r>
              <a:rPr lang="en-US" sz="2000" b="1" dirty="0">
                <a:solidFill>
                  <a:srgbClr val="FFFFFF"/>
                </a:solidFill>
              </a:rPr>
              <a:t>LEARNING OBJECTIVES:</a:t>
            </a:r>
            <a:endParaRPr lang="en-US" sz="2000" b="1" dirty="0"/>
          </a:p>
          <a:p>
            <a:pPr algn="l"/>
            <a:r>
              <a:rPr lang="en-US" sz="2800" b="1" dirty="0"/>
              <a:t>Learning objectives</a:t>
            </a:r>
          </a:p>
          <a:p>
            <a:pPr marL="342900" indent="-342900" algn="l" rtl="0">
              <a:buFont typeface="+mj-lt"/>
              <a:buAutoNum type="arabicPeriod"/>
            </a:pPr>
            <a:r>
              <a:rPr lang="en-US" sz="2400" dirty="0"/>
              <a:t>Understand the principles of genetic inheritance and define  single gene (autosomal dominant, autosomal recessive, X-linked  dominant and  X-linked recessive) and multifactorial inheritance  and chromosomal disorders.</a:t>
            </a:r>
          </a:p>
          <a:p>
            <a:pPr marL="342900" indent="-342900" algn="l" rtl="0">
              <a:buFont typeface="+mj-lt"/>
              <a:buAutoNum type="arabicPeriod"/>
            </a:pPr>
            <a:r>
              <a:rPr lang="en-US" sz="2400" dirty="0"/>
              <a:t>List common prenatal diagnostic assessment (maternal serum screening, amniocentesis ,</a:t>
            </a:r>
            <a:r>
              <a:rPr lang="en-US" sz="2400" dirty="0" err="1"/>
              <a:t>choriocentesis</a:t>
            </a:r>
            <a:r>
              <a:rPr lang="en-US" sz="2400" dirty="0"/>
              <a:t> and ultrasonography ) and understand their use.</a:t>
            </a:r>
          </a:p>
          <a:p>
            <a:pPr marL="342900" indent="-342900" algn="l" rtl="0">
              <a:buFont typeface="+mj-lt"/>
              <a:buAutoNum type="arabicPeriod"/>
            </a:pPr>
            <a:endParaRPr lang="en-US" sz="2400" dirty="0"/>
          </a:p>
          <a:p>
            <a:pPr marL="342900" indent="-342900" algn="l" rtl="0">
              <a:buFont typeface="+mj-lt"/>
              <a:buAutoNum type="arabicPeriod"/>
            </a:pPr>
            <a:r>
              <a:rPr lang="en-US" sz="2400" dirty="0"/>
              <a:t>Explain the use of the family history to construct a pedigree in the evaluation of possible genetic disorders.</a:t>
            </a:r>
          </a:p>
          <a:p>
            <a:pPr marL="342900" indent="-342900" algn="l" rtl="0">
              <a:buFont typeface="+mj-lt"/>
              <a:buAutoNum type="arabicPeriod"/>
            </a:pPr>
            <a:r>
              <a:rPr lang="en-US" sz="2400" dirty="0"/>
              <a:t>List the indications for obtaining chromosome studies.</a:t>
            </a:r>
          </a:p>
          <a:p>
            <a:pPr marL="342900" indent="-342900" algn="l" rtl="0">
              <a:buFont typeface="+mj-lt"/>
              <a:buAutoNum type="arabicPeriod"/>
            </a:pPr>
            <a:r>
              <a:rPr lang="en-US" sz="2400" dirty="0"/>
              <a:t>Recognize the role of careful history taking and physical examination in the evaluation of a patient with structural  or developmental abnormalities (e.g. facial features ,palmar crease ,measurements, symmetry).</a:t>
            </a:r>
          </a:p>
          <a:p>
            <a:pPr algn="ctr"/>
            <a:endParaRPr lang="en-US" sz="2400" dirty="0">
              <a:solidFill>
                <a:srgbClr val="FFFFFF"/>
              </a:solidFill>
            </a:endParaRPr>
          </a:p>
          <a:p>
            <a:pPr algn="ctr"/>
            <a:endParaRPr lang="en-US" dirty="0">
              <a:solidFill>
                <a:srgbClr val="FFFFFF"/>
              </a:solidFill>
            </a:endParaRPr>
          </a:p>
        </p:txBody>
      </p:sp>
    </p:spTree>
    <p:extLst>
      <p:ext uri="{BB962C8B-B14F-4D97-AF65-F5344CB8AC3E}">
        <p14:creationId xmlns:p14="http://schemas.microsoft.com/office/powerpoint/2010/main" val="2417241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9B48-0ED7-488D-8102-0A9337DBD449}"/>
              </a:ext>
            </a:extLst>
          </p:cNvPr>
          <p:cNvSpPr>
            <a:spLocks noGrp="1"/>
          </p:cNvSpPr>
          <p:nvPr>
            <p:ph type="title"/>
          </p:nvPr>
        </p:nvSpPr>
        <p:spPr>
          <a:xfrm>
            <a:off x="160420" y="141107"/>
            <a:ext cx="11881763" cy="1363816"/>
          </a:xfrm>
        </p:spPr>
        <p:txBody>
          <a:bodyPr/>
          <a:lstStyle/>
          <a:p>
            <a:r>
              <a:rPr lang="en-US" sz="4400" b="1" dirty="0">
                <a:solidFill>
                  <a:srgbClr val="FFFFFF"/>
                </a:solidFill>
              </a:rPr>
              <a:t>COMMON PRENATAL DIAGNOSTIC ASSESSMENT</a:t>
            </a:r>
            <a:endParaRPr lang="en-US" dirty="0"/>
          </a:p>
        </p:txBody>
      </p:sp>
      <p:pic>
        <p:nvPicPr>
          <p:cNvPr id="4" name="Picture 3">
            <a:extLst>
              <a:ext uri="{FF2B5EF4-FFF2-40B4-BE49-F238E27FC236}">
                <a16:creationId xmlns:a16="http://schemas.microsoft.com/office/drawing/2014/main" id="{A769F3DA-1338-4873-8A7A-15417066088D}"/>
              </a:ext>
            </a:extLst>
          </p:cNvPr>
          <p:cNvPicPr>
            <a:picLocks noChangeAspect="1"/>
          </p:cNvPicPr>
          <p:nvPr/>
        </p:nvPicPr>
        <p:blipFill rotWithShape="1">
          <a:blip r:embed="rId3">
            <a:clrChange>
              <a:clrFrom>
                <a:srgbClr val="FFFFFF"/>
              </a:clrFrom>
              <a:clrTo>
                <a:srgbClr val="FFFFFF">
                  <a:alpha val="0"/>
                </a:srgbClr>
              </a:clrTo>
            </a:clrChange>
          </a:blip>
          <a:srcRect l="24737" t="35314" r="28662" b="12029"/>
          <a:stretch/>
        </p:blipFill>
        <p:spPr>
          <a:xfrm>
            <a:off x="160420" y="1504923"/>
            <a:ext cx="11711282" cy="5072340"/>
          </a:xfrm>
          <a:prstGeom prst="rect">
            <a:avLst/>
          </a:prstGeom>
        </p:spPr>
      </p:pic>
    </p:spTree>
    <p:extLst>
      <p:ext uri="{BB962C8B-B14F-4D97-AF65-F5344CB8AC3E}">
        <p14:creationId xmlns:p14="http://schemas.microsoft.com/office/powerpoint/2010/main" val="3369678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2CC2-6DDB-4925-AE9D-A5BE1C776087}"/>
              </a:ext>
            </a:extLst>
          </p:cNvPr>
          <p:cNvSpPr>
            <a:spLocks noGrp="1"/>
          </p:cNvSpPr>
          <p:nvPr>
            <p:ph type="title"/>
          </p:nvPr>
        </p:nvSpPr>
        <p:spPr>
          <a:xfrm>
            <a:off x="188686" y="421306"/>
            <a:ext cx="7685037" cy="551151"/>
          </a:xfrm>
        </p:spPr>
        <p:txBody>
          <a:bodyPr>
            <a:normAutofit fontScale="90000"/>
          </a:bodyPr>
          <a:lstStyle/>
          <a:p>
            <a:pPr algn="l" rtl="0"/>
            <a:br>
              <a:rPr lang="en-US" sz="1800" b="0" i="0" u="none" strike="noStrike" baseline="0" dirty="0">
                <a:solidFill>
                  <a:srgbClr val="000000"/>
                </a:solidFill>
                <a:latin typeface="Noto Sans" panose="020B0502040504020204" pitchFamily="34" charset="0"/>
              </a:rPr>
            </a:br>
            <a:br>
              <a:rPr lang="en-US" sz="1800" b="0" i="0" u="none" strike="noStrike" baseline="0" dirty="0">
                <a:latin typeface="Noto Sans" panose="020B0502040504020204" pitchFamily="34" charset="0"/>
              </a:rPr>
            </a:br>
            <a:br>
              <a:rPr lang="en-US" sz="1800" b="0" i="0" u="none" strike="noStrike" baseline="0" dirty="0">
                <a:latin typeface="Noto Sans" panose="020B0502040504020204" pitchFamily="34" charset="0"/>
              </a:rPr>
            </a:br>
            <a:br>
              <a:rPr lang="en-US" sz="1800" b="0" i="0" u="none" strike="noStrike" baseline="0" dirty="0">
                <a:latin typeface="Noto Sans" panose="020B0502040504020204" pitchFamily="34" charset="0"/>
              </a:rPr>
            </a:br>
            <a:r>
              <a:rPr lang="en-US" sz="3600" b="1" dirty="0">
                <a:effectLst>
                  <a:outerShdw blurRad="38100" dist="38100" dir="2700000" algn="tl">
                    <a:srgbClr val="000000">
                      <a:alpha val="43137"/>
                    </a:srgbClr>
                  </a:outerShdw>
                </a:effectLst>
                <a:latin typeface="Noto Sans" panose="020B0502040504020204" pitchFamily="34" charset="0"/>
              </a:rPr>
              <a:t>PHYSICAL EXAMINATION</a:t>
            </a:r>
            <a:br>
              <a:rPr lang="en-US" sz="1800" b="0" i="0" u="none" strike="noStrike" baseline="0" dirty="0">
                <a:latin typeface="Noto Sans" panose="020B0502040504020204" pitchFamily="34" charset="0"/>
              </a:rPr>
            </a:br>
            <a:br>
              <a:rPr lang="en-US" sz="1800" b="0" i="0" u="none" strike="noStrike" baseline="0" dirty="0">
                <a:latin typeface="Noto Sans" panose="020B0502040504020204" pitchFamily="34" charset="0"/>
              </a:rPr>
            </a:br>
            <a:endParaRPr lang="en-US" dirty="0"/>
          </a:p>
        </p:txBody>
      </p:sp>
      <p:sp>
        <p:nvSpPr>
          <p:cNvPr id="4" name="TextBox 3">
            <a:extLst>
              <a:ext uri="{FF2B5EF4-FFF2-40B4-BE49-F238E27FC236}">
                <a16:creationId xmlns:a16="http://schemas.microsoft.com/office/drawing/2014/main" id="{75293A2A-E342-456C-9177-DB6F00A1A9BE}"/>
              </a:ext>
            </a:extLst>
          </p:cNvPr>
          <p:cNvSpPr txBox="1"/>
          <p:nvPr/>
        </p:nvSpPr>
        <p:spPr>
          <a:xfrm>
            <a:off x="0" y="1353404"/>
            <a:ext cx="12192001" cy="5355312"/>
          </a:xfrm>
          <a:prstGeom prst="rect">
            <a:avLst/>
          </a:prstGeom>
          <a:noFill/>
        </p:spPr>
        <p:txBody>
          <a:bodyPr wrap="square">
            <a:spAutoFit/>
          </a:bodyPr>
          <a:lstStyle/>
          <a:p>
            <a:pPr algn="l" rtl="0"/>
            <a:r>
              <a:rPr lang="en-US" sz="1800" b="1" i="0" u="none" strike="noStrike" baseline="0" dirty="0">
                <a:latin typeface="Noto Sans" panose="020B0502040504020204" pitchFamily="34" charset="0"/>
              </a:rPr>
              <a:t>A thorough physical examination should be performed. </a:t>
            </a:r>
          </a:p>
          <a:p>
            <a:pPr algn="l" rtl="0"/>
            <a:endParaRPr lang="en-US" sz="1800" b="0" i="0" u="none" strike="noStrike" baseline="0" dirty="0">
              <a:latin typeface="Noto Sans" panose="020B0502040504020204" pitchFamily="34" charset="0"/>
            </a:endParaRPr>
          </a:p>
          <a:p>
            <a:pPr marL="285750" indent="-285750" algn="l" rtl="0">
              <a:buFont typeface="Arial" panose="020B0604020202020204" pitchFamily="34" charset="0"/>
              <a:buChar char="•"/>
            </a:pPr>
            <a:r>
              <a:rPr lang="en-US" sz="1800" b="0" i="0" u="none" strike="noStrike" baseline="0" dirty="0">
                <a:latin typeface="Noto Sans" panose="020B0502040504020204" pitchFamily="34" charset="0"/>
              </a:rPr>
              <a:t>The standard measurements : head circumference (occipital frontal circumference), height/length, and weight. Arm span and lower segment/upper segment .</a:t>
            </a:r>
          </a:p>
          <a:p>
            <a:pPr marL="285750" indent="-285750" algn="l" rtl="0">
              <a:buFont typeface="Arial" panose="020B0604020202020204" pitchFamily="34" charset="0"/>
              <a:buChar char="•"/>
            </a:pPr>
            <a:endParaRPr lang="en-US" sz="1800" b="0" i="0" u="none" strike="noStrike" baseline="0" dirty="0">
              <a:latin typeface="Noto Sans" panose="020B0502040504020204" pitchFamily="34" charset="0"/>
            </a:endParaRPr>
          </a:p>
          <a:p>
            <a:pPr marL="285750" indent="-285750" algn="l" rtl="0">
              <a:buFont typeface="Arial" panose="020B0604020202020204" pitchFamily="34" charset="0"/>
              <a:buChar char="•"/>
            </a:pPr>
            <a:r>
              <a:rPr lang="en-US" sz="1800" b="0" i="0" u="none" strike="noStrike" baseline="0" dirty="0">
                <a:latin typeface="Noto Sans" panose="020B0502040504020204" pitchFamily="34" charset="0"/>
              </a:rPr>
              <a:t>Measurements of craniofacial structures :</a:t>
            </a:r>
          </a:p>
          <a:p>
            <a:pPr algn="l" rtl="0"/>
            <a:r>
              <a:rPr lang="en-US" sz="1800" b="0" i="0" u="none" strike="noStrike" baseline="0" dirty="0">
                <a:latin typeface="Noto Sans" panose="020B0502040504020204" pitchFamily="34" charset="0"/>
              </a:rPr>
              <a:t>ear length, inner canthal distance, outer canthal distance, interpupillary distance, palpebral fissures length, and philtrum length (extends from the nasal septum to the upper vermilion border).</a:t>
            </a:r>
          </a:p>
          <a:p>
            <a:pPr marL="285750" indent="-285750" algn="l" rtl="0">
              <a:buFont typeface="Arial" panose="020B0604020202020204" pitchFamily="34" charset="0"/>
              <a:buChar char="•"/>
            </a:pPr>
            <a:endParaRPr lang="en-US" dirty="0">
              <a:latin typeface="Noto Sans" panose="020B0502040504020204" pitchFamily="34" charset="0"/>
            </a:endParaRPr>
          </a:p>
          <a:p>
            <a:pPr marL="285750" indent="-285750" algn="l" rtl="0">
              <a:buFont typeface="Arial" panose="020B0604020202020204" pitchFamily="34" charset="0"/>
              <a:buChar char="•"/>
            </a:pPr>
            <a:r>
              <a:rPr lang="en-US" sz="1800" b="0" i="0" u="none" strike="noStrike" baseline="0" dirty="0">
                <a:latin typeface="Noto Sans" panose="020B0502040504020204" pitchFamily="34" charset="0"/>
              </a:rPr>
              <a:t>length of hands, feet, and digits to look for brachydactyly or arachnodactyly.</a:t>
            </a:r>
          </a:p>
          <a:p>
            <a:pPr marL="285750" indent="-285750" algn="l" rtl="0">
              <a:buFont typeface="Arial" panose="020B0604020202020204" pitchFamily="34" charset="0"/>
              <a:buChar char="•"/>
            </a:pPr>
            <a:endParaRPr lang="en-US" sz="1800" b="0" i="0" u="none" strike="noStrike" baseline="0" dirty="0">
              <a:latin typeface="Noto Sans" panose="020B0502040504020204" pitchFamily="34" charset="0"/>
            </a:endParaRPr>
          </a:p>
          <a:p>
            <a:pPr marL="285750" indent="-285750" algn="l" rtl="0">
              <a:buFont typeface="Arial" panose="020B0604020202020204" pitchFamily="34" charset="0"/>
              <a:buChar char="•"/>
            </a:pPr>
            <a:r>
              <a:rPr lang="en-US" sz="1800" b="0" i="0" u="none" strike="noStrike" baseline="0" dirty="0">
                <a:latin typeface="Noto Sans" panose="020B0502040504020204" pitchFamily="34" charset="0"/>
              </a:rPr>
              <a:t>In newborns and fetuses, the placenta and umbilical cord should also be examined. Two-vessel cord is associated with congenital heart defects. </a:t>
            </a:r>
          </a:p>
          <a:p>
            <a:pPr marL="285750" indent="-285750" algn="l" rtl="0">
              <a:buFont typeface="Arial" panose="020B0604020202020204" pitchFamily="34" charset="0"/>
              <a:buChar char="•"/>
            </a:pPr>
            <a:endParaRPr lang="en-US" sz="1800" b="0" i="0" u="none" strike="noStrike" baseline="0" dirty="0">
              <a:latin typeface="Noto Sans" panose="020B0502040504020204" pitchFamily="34" charset="0"/>
            </a:endParaRPr>
          </a:p>
          <a:p>
            <a:pPr marL="285750" indent="-285750" algn="l" rtl="0">
              <a:buFont typeface="Arial" panose="020B0604020202020204" pitchFamily="34" charset="0"/>
              <a:buChar char="•"/>
            </a:pPr>
            <a:r>
              <a:rPr lang="en-US" sz="1800" b="0" i="0" u="none" strike="noStrike" baseline="0" dirty="0">
                <a:latin typeface="Noto Sans" panose="020B0502040504020204" pitchFamily="34" charset="0"/>
              </a:rPr>
              <a:t>Examination of family members may assist with the evaluation of some abnormalities. One example is </a:t>
            </a:r>
            <a:r>
              <a:rPr lang="en-US" sz="1800" b="0" i="0" u="none" strike="noStrike" baseline="0" dirty="0" err="1">
                <a:latin typeface="Noto Sans" panose="020B0502040504020204" pitchFamily="34" charset="0"/>
              </a:rPr>
              <a:t>Treacher</a:t>
            </a:r>
            <a:r>
              <a:rPr lang="en-US" sz="1800" b="0" i="0" u="none" strike="noStrike" baseline="0" dirty="0">
                <a:latin typeface="Noto Sans" panose="020B0502040504020204" pitchFamily="34" charset="0"/>
              </a:rPr>
              <a:t>-Collins syndrome, an autosomal-dominant disorder in which a parent can have minimal microtia or mild underdevelopment of malar facial structures that may have been missed on previous examinations.</a:t>
            </a:r>
            <a:r>
              <a:rPr lang="en-US" sz="1800" b="0" i="0" u="none" strike="noStrike" baseline="0" dirty="0">
                <a:solidFill>
                  <a:srgbClr val="232323"/>
                </a:solidFill>
                <a:latin typeface="Noto Sans" panose="020B0502040504020204" pitchFamily="34" charset="0"/>
              </a:rPr>
              <a:t> </a:t>
            </a:r>
          </a:p>
          <a:p>
            <a:pPr marL="285750" indent="-285750">
              <a:buFont typeface="Arial" panose="020B0604020202020204" pitchFamily="34" charset="0"/>
              <a:buChar char="•"/>
            </a:pPr>
            <a:endParaRPr lang="en-US" sz="1800" b="0" i="0" u="none" strike="noStrike" baseline="0" dirty="0">
              <a:latin typeface="Noto Sans" panose="020B0502040504020204" pitchFamily="34" charset="0"/>
            </a:endParaRPr>
          </a:p>
          <a:p>
            <a:endParaRPr lang="en-US" dirty="0"/>
          </a:p>
        </p:txBody>
      </p:sp>
    </p:spTree>
    <p:extLst>
      <p:ext uri="{BB962C8B-B14F-4D97-AF65-F5344CB8AC3E}">
        <p14:creationId xmlns:p14="http://schemas.microsoft.com/office/powerpoint/2010/main" val="3610004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C1F871-153C-4C97-ABE2-5DD1C31DAC37}"/>
              </a:ext>
            </a:extLst>
          </p:cNvPr>
          <p:cNvSpPr txBox="1"/>
          <p:nvPr/>
        </p:nvSpPr>
        <p:spPr>
          <a:xfrm>
            <a:off x="0" y="294366"/>
            <a:ext cx="8868229" cy="4308872"/>
          </a:xfrm>
          <a:prstGeom prst="rect">
            <a:avLst/>
          </a:prstGeom>
          <a:noFill/>
        </p:spPr>
        <p:txBody>
          <a:bodyPr wrap="square">
            <a:spAutoFit/>
          </a:bodyPr>
          <a:lstStyle/>
          <a:p>
            <a:endParaRPr lang="en-US" sz="2000" b="0" i="0" u="none" strike="noStrike" baseline="0" dirty="0">
              <a:latin typeface="Noto Sans" panose="020B0502040504020204" pitchFamily="34" charset="0"/>
            </a:endParaRPr>
          </a:p>
          <a:p>
            <a:endParaRPr lang="en-US" sz="2000" b="0" i="0" u="none" strike="noStrike" baseline="0" dirty="0">
              <a:latin typeface="Noto Sans" panose="020B0502040504020204" pitchFamily="34" charset="0"/>
            </a:endParaRPr>
          </a:p>
          <a:p>
            <a:endParaRPr lang="en-US" sz="1800" b="0" i="0" u="none" strike="noStrike" baseline="0" dirty="0">
              <a:latin typeface="Noto Sans" panose="020B0502040504020204" pitchFamily="34" charset="0"/>
            </a:endParaRPr>
          </a:p>
          <a:p>
            <a:endParaRPr lang="en-US" sz="1800" b="0" i="0" u="none" strike="noStrike" baseline="0" dirty="0">
              <a:latin typeface="Noto Sans" panose="020B0502040504020204" pitchFamily="34" charset="0"/>
            </a:endParaRPr>
          </a:p>
          <a:p>
            <a:pPr algn="l" rtl="0"/>
            <a:r>
              <a:rPr lang="en-US" sz="1800" b="1" i="0" u="sng" strike="noStrike" baseline="0" dirty="0">
                <a:latin typeface="Noto Sans" panose="020B0502040504020204" pitchFamily="34" charset="0"/>
              </a:rPr>
              <a:t>The physical exam is a powerful tool for the geneticist and the clinician.</a:t>
            </a:r>
          </a:p>
          <a:p>
            <a:pPr algn="l" rtl="0"/>
            <a:endParaRPr lang="en-US" sz="1800" b="0" i="0" u="none" strike="noStrike" baseline="0" dirty="0">
              <a:solidFill>
                <a:srgbClr val="232323"/>
              </a:solidFill>
              <a:latin typeface="Noto Sans" panose="020B0502040504020204" pitchFamily="34" charset="0"/>
            </a:endParaRPr>
          </a:p>
          <a:p>
            <a:pPr algn="l" rtl="0"/>
            <a:r>
              <a:rPr lang="en-US" sz="1800" b="1" i="0" u="none" strike="noStrike" baseline="0" dirty="0">
                <a:latin typeface="Noto Sans" panose="020B0502040504020204" pitchFamily="34" charset="0"/>
              </a:rPr>
              <a:t>Cranium size and appearance:</a:t>
            </a:r>
          </a:p>
          <a:p>
            <a:pPr algn="l" rtl="0"/>
            <a:endParaRPr lang="en-US" sz="1800" b="0" i="0" u="none" strike="noStrike" baseline="0" dirty="0">
              <a:latin typeface="Noto Sans" panose="020B0502040504020204" pitchFamily="34" charset="0"/>
            </a:endParaRPr>
          </a:p>
          <a:p>
            <a:pPr marL="285750" indent="-285750" algn="l" rtl="0">
              <a:buFont typeface="Wingdings" panose="05000000000000000000" pitchFamily="2" charset="2"/>
              <a:buChar char="ü"/>
            </a:pPr>
            <a:r>
              <a:rPr lang="en-US" sz="1800" b="0" i="0" u="none" strike="noStrike" baseline="0" dirty="0">
                <a:latin typeface="Noto Sans" panose="020B0502040504020204" pitchFamily="34" charset="0"/>
              </a:rPr>
              <a:t>Microcephaly .</a:t>
            </a:r>
          </a:p>
          <a:p>
            <a:pPr marL="285750" indent="-285750" algn="l" rtl="0">
              <a:buFont typeface="Wingdings" panose="05000000000000000000" pitchFamily="2" charset="2"/>
              <a:buChar char="ü"/>
            </a:pPr>
            <a:endParaRPr lang="en-US" sz="1800" b="0" i="0" u="none" strike="noStrike" baseline="0" dirty="0">
              <a:latin typeface="Noto Sans" panose="020B0502040504020204" pitchFamily="34" charset="0"/>
            </a:endParaRPr>
          </a:p>
          <a:p>
            <a:pPr marL="285750" indent="-285750" algn="l" rtl="0">
              <a:buFont typeface="Wingdings" panose="05000000000000000000" pitchFamily="2" charset="2"/>
              <a:buChar char="ü"/>
            </a:pPr>
            <a:r>
              <a:rPr lang="en-US" sz="1800" b="0" i="0" u="none" strike="noStrike" baseline="0" dirty="0">
                <a:latin typeface="Noto Sans" panose="020B0502040504020204" pitchFamily="34" charset="0"/>
              </a:rPr>
              <a:t>Macrocephaly .</a:t>
            </a:r>
          </a:p>
          <a:p>
            <a:pPr marL="285750" indent="-285750" algn="l" rtl="0">
              <a:buFont typeface="Wingdings" panose="05000000000000000000" pitchFamily="2" charset="2"/>
              <a:buChar char="ü"/>
            </a:pPr>
            <a:endParaRPr lang="en-US" sz="1800" b="0" i="0" u="none" strike="noStrike" baseline="0" dirty="0">
              <a:latin typeface="Noto Sans" panose="020B0502040504020204" pitchFamily="34" charset="0"/>
            </a:endParaRPr>
          </a:p>
          <a:p>
            <a:pPr marL="285750" indent="-285750" algn="l" rtl="0">
              <a:buFont typeface="Wingdings" panose="05000000000000000000" pitchFamily="2" charset="2"/>
              <a:buChar char="ü"/>
            </a:pPr>
            <a:r>
              <a:rPr lang="en-US" sz="1800" b="0" i="0" u="none" strike="noStrike" baseline="0" dirty="0">
                <a:latin typeface="Noto Sans" panose="020B0502040504020204" pitchFamily="34" charset="0"/>
              </a:rPr>
              <a:t>Brachycephaly .</a:t>
            </a:r>
          </a:p>
          <a:p>
            <a:pPr marL="285750" indent="-285750" algn="l" rtl="0">
              <a:buFont typeface="Wingdings" panose="05000000000000000000" pitchFamily="2" charset="2"/>
              <a:buChar char="ü"/>
            </a:pPr>
            <a:endParaRPr lang="en-US" sz="1800" b="0" i="0" u="none" strike="noStrike" baseline="0" dirty="0">
              <a:latin typeface="Times New Roman" panose="02020603050405020304" pitchFamily="18" charset="0"/>
            </a:endParaRPr>
          </a:p>
          <a:p>
            <a:pPr marL="285750" indent="-285750" algn="l" rtl="0">
              <a:buFont typeface="Wingdings" panose="05000000000000000000" pitchFamily="2" charset="2"/>
              <a:buChar char="ü"/>
            </a:pPr>
            <a:r>
              <a:rPr lang="en-US" sz="1800" b="0" i="0" u="none" strike="noStrike" baseline="0" dirty="0">
                <a:latin typeface="Noto Sans" panose="020B0502040504020204" pitchFamily="34" charset="0"/>
              </a:rPr>
              <a:t>Plagiocephaly </a:t>
            </a:r>
            <a:r>
              <a:rPr lang="en-US" dirty="0">
                <a:latin typeface="Noto Sans" panose="020B0502040504020204" pitchFamily="34" charset="0"/>
              </a:rPr>
              <a:t>.</a:t>
            </a:r>
            <a:endParaRPr lang="en-US" dirty="0"/>
          </a:p>
        </p:txBody>
      </p:sp>
      <p:pic>
        <p:nvPicPr>
          <p:cNvPr id="4" name="Picture 3">
            <a:extLst>
              <a:ext uri="{FF2B5EF4-FFF2-40B4-BE49-F238E27FC236}">
                <a16:creationId xmlns:a16="http://schemas.microsoft.com/office/drawing/2014/main" id="{A92714FF-C5C8-4BBF-9C48-10D95D4DD3CE}"/>
              </a:ext>
            </a:extLst>
          </p:cNvPr>
          <p:cNvPicPr>
            <a:picLocks noChangeAspect="1"/>
          </p:cNvPicPr>
          <p:nvPr/>
        </p:nvPicPr>
        <p:blipFill rotWithShape="1">
          <a:blip r:embed="rId2">
            <a:clrChange>
              <a:clrFrom>
                <a:srgbClr val="E9F6FE"/>
              </a:clrFrom>
              <a:clrTo>
                <a:srgbClr val="E9F6FE">
                  <a:alpha val="0"/>
                </a:srgbClr>
              </a:clrTo>
            </a:clrChange>
          </a:blip>
          <a:srcRect b="33136"/>
          <a:stretch/>
        </p:blipFill>
        <p:spPr>
          <a:xfrm>
            <a:off x="8048625" y="1392557"/>
            <a:ext cx="3838575" cy="4458152"/>
          </a:xfrm>
          <a:prstGeom prst="rect">
            <a:avLst/>
          </a:prstGeom>
        </p:spPr>
      </p:pic>
    </p:spTree>
    <p:extLst>
      <p:ext uri="{BB962C8B-B14F-4D97-AF65-F5344CB8AC3E}">
        <p14:creationId xmlns:p14="http://schemas.microsoft.com/office/powerpoint/2010/main" val="972157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936BD9-1DE6-4CA9-9EE2-2B2B8D9882A2}"/>
              </a:ext>
            </a:extLst>
          </p:cNvPr>
          <p:cNvSpPr txBox="1"/>
          <p:nvPr/>
        </p:nvSpPr>
        <p:spPr>
          <a:xfrm>
            <a:off x="0" y="0"/>
            <a:ext cx="12101285" cy="6555641"/>
          </a:xfrm>
          <a:prstGeom prst="rect">
            <a:avLst/>
          </a:prstGeom>
          <a:noFill/>
        </p:spPr>
        <p:txBody>
          <a:bodyPr wrap="square">
            <a:spAutoFit/>
          </a:bodyPr>
          <a:lstStyle/>
          <a:p>
            <a:endParaRPr lang="en-US" sz="2000" b="0" i="0" u="none" strike="noStrike" baseline="0" dirty="0">
              <a:latin typeface="Times New Roman" panose="02020603050405020304" pitchFamily="18" charset="0"/>
            </a:endParaRPr>
          </a:p>
          <a:p>
            <a:pPr algn="l" rtl="0"/>
            <a:r>
              <a:rPr lang="en-US" sz="1800" b="1" i="0" u="sng" strike="noStrike" baseline="0" dirty="0">
                <a:latin typeface="Noto Sans" panose="020B0502040504020204" pitchFamily="34" charset="0"/>
              </a:rPr>
              <a:t>Craniofacial profile</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Midface retrusion or hypoplasia .</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Prognathism .</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Asymmetry .</a:t>
            </a:r>
          </a:p>
          <a:p>
            <a:pPr algn="l" rtl="0"/>
            <a:endParaRPr lang="en-US" dirty="0">
              <a:latin typeface="Noto Sans" panose="020B0502040504020204" pitchFamily="34" charset="0"/>
            </a:endParaRPr>
          </a:p>
          <a:p>
            <a:pPr algn="l" rtl="0"/>
            <a:endParaRPr lang="en-US" sz="1800" b="0" i="0" u="none" strike="noStrike" baseline="0" dirty="0">
              <a:latin typeface="Noto Sans" panose="020B0502040504020204" pitchFamily="34" charset="0"/>
            </a:endParaRPr>
          </a:p>
          <a:p>
            <a:pPr algn="l" rtl="0"/>
            <a:r>
              <a:rPr lang="en-US" sz="1800" b="1" i="0" u="sng" strike="noStrike" baseline="0" dirty="0">
                <a:latin typeface="Noto Sans" panose="020B0502040504020204" pitchFamily="34" charset="0"/>
              </a:rPr>
              <a:t>Eyes</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Hypertelorism </a:t>
            </a:r>
            <a:r>
              <a:rPr lang="en-US" dirty="0">
                <a:latin typeface="Noto Sans" panose="020B0502040504020204" pitchFamily="34" charset="0"/>
              </a:rPr>
              <a:t>.</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Hypotelorism .</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Extraocular movement abnormalities.</a:t>
            </a:r>
          </a:p>
          <a:p>
            <a:pPr algn="l" rtl="0"/>
            <a:r>
              <a:rPr lang="en-US" sz="28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Esotropia.</a:t>
            </a:r>
          </a:p>
          <a:p>
            <a:pPr algn="l" rtl="0"/>
            <a:r>
              <a:rPr lang="en-US" dirty="0">
                <a:latin typeface="Noto Sans" panose="020B0502040504020204" pitchFamily="34" charset="0"/>
              </a:rPr>
              <a:t>-</a:t>
            </a:r>
            <a:r>
              <a:rPr lang="en-US" sz="1800" b="0" i="0" u="none" strike="noStrike" baseline="0" dirty="0">
                <a:latin typeface="Noto Sans" panose="020B0502040504020204" pitchFamily="34" charset="0"/>
              </a:rPr>
              <a:t>Exotropia .</a:t>
            </a:r>
            <a:endParaRPr lang="en-US" sz="1800" b="0" i="0" u="none" strike="noStrike" baseline="0" dirty="0">
              <a:latin typeface="Times New Roman" panose="02020603050405020304" pitchFamily="18" charset="0"/>
            </a:endParaRPr>
          </a:p>
          <a:p>
            <a:pPr algn="l" rtl="0"/>
            <a:r>
              <a:rPr lang="en-US" sz="18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Nystagmus .</a:t>
            </a:r>
          </a:p>
          <a:p>
            <a:pPr algn="l" rtl="0"/>
            <a:endParaRPr lang="en-US" dirty="0">
              <a:latin typeface="Noto Sans" panose="020B0502040504020204" pitchFamily="34" charset="0"/>
            </a:endParaRPr>
          </a:p>
          <a:p>
            <a:pPr algn="l" rtl="0"/>
            <a:endParaRPr lang="en-US" sz="1800" b="0" i="0" u="none" strike="noStrike" baseline="0" dirty="0">
              <a:latin typeface="Noto Sans" panose="020B0502040504020204" pitchFamily="34" charset="0"/>
            </a:endParaRPr>
          </a:p>
          <a:p>
            <a:pPr algn="l" rtl="0"/>
            <a:endParaRPr lang="en-US" sz="1800" b="0" i="0" u="none" strike="noStrike" baseline="0" dirty="0">
              <a:latin typeface="Noto Sans" panose="020B0502040504020204" pitchFamily="34" charset="0"/>
            </a:endParaRPr>
          </a:p>
          <a:p>
            <a:pPr algn="l" rtl="0"/>
            <a:endParaRPr lang="en-US" sz="1800" b="0" i="0" u="none" strike="noStrike" baseline="0" dirty="0">
              <a:latin typeface="Noto Sans" panose="020B0502040504020204" pitchFamily="34" charset="0"/>
            </a:endParaRPr>
          </a:p>
          <a:p>
            <a:pPr algn="l" rtl="0"/>
            <a:r>
              <a:rPr lang="en-US" sz="1800" b="1" i="0" u="sng" strike="noStrike" baseline="0" dirty="0">
                <a:latin typeface="Times New Roman" panose="02020603050405020304" pitchFamily="18" charset="0"/>
              </a:rPr>
              <a:t>●</a:t>
            </a:r>
            <a:r>
              <a:rPr lang="en-US" sz="1800" b="1" i="0" u="sng" strike="noStrike" baseline="0" dirty="0">
                <a:latin typeface="Noto Sans" panose="020B0502040504020204" pitchFamily="34" charset="0"/>
              </a:rPr>
              <a:t>Ears </a:t>
            </a:r>
          </a:p>
          <a:p>
            <a:pPr algn="l" rtl="0"/>
            <a:r>
              <a:rPr lang="en-US" sz="1800" b="0" i="0" u="none" strike="noStrike" baseline="0" dirty="0">
                <a:latin typeface="Noto Sans" panose="020B0502040504020204" pitchFamily="34" charset="0"/>
              </a:rPr>
              <a:t>Shape and rotation .</a:t>
            </a:r>
          </a:p>
          <a:p>
            <a:pPr algn="l" rtl="0"/>
            <a:r>
              <a:rPr lang="en-US" sz="1800" b="0" i="0" u="none" strike="noStrike" baseline="0" dirty="0">
                <a:latin typeface="Noto Sans" panose="020B0502040504020204" pitchFamily="34" charset="0"/>
              </a:rPr>
              <a:t>Malformed and posteriorly rotated ears, low set</a:t>
            </a:r>
            <a:r>
              <a:rPr lang="en-US" dirty="0">
                <a:latin typeface="Noto Sans" panose="020B0502040504020204" pitchFamily="34" charset="0"/>
              </a:rPr>
              <a:t>.</a:t>
            </a:r>
          </a:p>
          <a:p>
            <a:pPr algn="l" rtl="0"/>
            <a:r>
              <a:rPr lang="en-US" sz="1800" b="0" i="0" u="none" strike="noStrike" baseline="0" dirty="0">
                <a:latin typeface="Noto Sans" panose="020B0502040504020204" pitchFamily="34" charset="0"/>
              </a:rPr>
              <a:t>Microtia (hemifacial or craniofacial microsomia [Goldenhar syndrome], </a:t>
            </a:r>
            <a:endParaRPr lang="en-US" dirty="0"/>
          </a:p>
        </p:txBody>
      </p:sp>
      <p:pic>
        <p:nvPicPr>
          <p:cNvPr id="4" name="Picture 3">
            <a:extLst>
              <a:ext uri="{FF2B5EF4-FFF2-40B4-BE49-F238E27FC236}">
                <a16:creationId xmlns:a16="http://schemas.microsoft.com/office/drawing/2014/main" id="{2AEBF707-7598-7624-C206-C14F6E11C0AC}"/>
              </a:ext>
            </a:extLst>
          </p:cNvPr>
          <p:cNvPicPr>
            <a:picLocks noChangeAspect="1"/>
          </p:cNvPicPr>
          <p:nvPr/>
        </p:nvPicPr>
        <p:blipFill rotWithShape="1">
          <a:blip r:embed="rId2">
            <a:clrChange>
              <a:clrFrom>
                <a:srgbClr val="E0945A"/>
              </a:clrFrom>
              <a:clrTo>
                <a:srgbClr val="E0945A">
                  <a:alpha val="0"/>
                </a:srgbClr>
              </a:clrTo>
            </a:clrChange>
          </a:blip>
          <a:srcRect l="32382" t="27589" r="46601" b="21598"/>
          <a:stretch/>
        </p:blipFill>
        <p:spPr>
          <a:xfrm>
            <a:off x="7422605" y="439741"/>
            <a:ext cx="4035902" cy="3101093"/>
          </a:xfrm>
          <a:prstGeom prst="rect">
            <a:avLst/>
          </a:prstGeom>
        </p:spPr>
      </p:pic>
      <p:pic>
        <p:nvPicPr>
          <p:cNvPr id="5" name="Picture 4">
            <a:extLst>
              <a:ext uri="{FF2B5EF4-FFF2-40B4-BE49-F238E27FC236}">
                <a16:creationId xmlns:a16="http://schemas.microsoft.com/office/drawing/2014/main" id="{2CED7A02-C84D-CB67-EAD0-E09031858776}"/>
              </a:ext>
            </a:extLst>
          </p:cNvPr>
          <p:cNvPicPr>
            <a:picLocks noChangeAspect="1"/>
          </p:cNvPicPr>
          <p:nvPr/>
        </p:nvPicPr>
        <p:blipFill>
          <a:blip r:embed="rId3"/>
          <a:stretch>
            <a:fillRect/>
          </a:stretch>
        </p:blipFill>
        <p:spPr>
          <a:xfrm>
            <a:off x="7422605" y="4138556"/>
            <a:ext cx="3896176" cy="2188485"/>
          </a:xfrm>
          <a:prstGeom prst="rect">
            <a:avLst/>
          </a:prstGeom>
        </p:spPr>
      </p:pic>
    </p:spTree>
    <p:extLst>
      <p:ext uri="{BB962C8B-B14F-4D97-AF65-F5344CB8AC3E}">
        <p14:creationId xmlns:p14="http://schemas.microsoft.com/office/powerpoint/2010/main" val="1196548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86B819-32F9-4F23-9B33-D8F0170CE92E}"/>
              </a:ext>
            </a:extLst>
          </p:cNvPr>
          <p:cNvSpPr txBox="1"/>
          <p:nvPr/>
        </p:nvSpPr>
        <p:spPr>
          <a:xfrm>
            <a:off x="0" y="135791"/>
            <a:ext cx="10856686" cy="6063198"/>
          </a:xfrm>
          <a:prstGeom prst="rect">
            <a:avLst/>
          </a:prstGeom>
          <a:noFill/>
        </p:spPr>
        <p:txBody>
          <a:bodyPr wrap="square">
            <a:spAutoFit/>
          </a:bodyPr>
          <a:lstStyle/>
          <a:p>
            <a:endParaRPr lang="en-US" sz="2000" b="0" i="0" u="none" strike="noStrike" baseline="0" dirty="0">
              <a:latin typeface="Times New Roman" panose="02020603050405020304" pitchFamily="18" charset="0"/>
            </a:endParaRPr>
          </a:p>
          <a:p>
            <a:pPr algn="l" rtl="0"/>
            <a:r>
              <a:rPr lang="en-US" sz="1800" b="1" i="0" u="sng" strike="noStrike" baseline="0" dirty="0">
                <a:latin typeface="Noto Sans" panose="020B0502040504020204" pitchFamily="34" charset="0"/>
              </a:rPr>
              <a:t>Nose</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Prominent, bulbous tip .</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Split appearance .</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Length (long philtrum in Williams syndrome)</a:t>
            </a:r>
          </a:p>
          <a:p>
            <a:pPr algn="l" rtl="0"/>
            <a:r>
              <a:rPr lang="en-US" sz="2000" dirty="0">
                <a:latin typeface="Times New Roman" panose="02020603050405020304" pitchFamily="18" charset="0"/>
              </a:rPr>
              <a:t>Smooth (fetal alcohol syndrome) </a:t>
            </a:r>
          </a:p>
          <a:p>
            <a:pPr algn="l" rtl="0"/>
            <a:endParaRPr lang="en-US" sz="1800" b="0" i="0" u="none" strike="noStrike" baseline="0" dirty="0">
              <a:latin typeface="Noto Sans" panose="020B0502040504020204" pitchFamily="34" charset="0"/>
            </a:endParaRPr>
          </a:p>
          <a:p>
            <a:pPr algn="l" rtl="0"/>
            <a:endParaRPr lang="en-US" sz="1800" b="0" i="0" u="none" strike="noStrike" baseline="0" dirty="0">
              <a:latin typeface="Noto Sans" panose="020B0502040504020204" pitchFamily="34" charset="0"/>
            </a:endParaRPr>
          </a:p>
          <a:p>
            <a:pPr algn="l" rtl="0"/>
            <a:r>
              <a:rPr lang="en-US" sz="1800" b="1" i="0" u="sng" strike="noStrike" baseline="0" dirty="0">
                <a:latin typeface="Noto Sans" panose="020B0502040504020204" pitchFamily="34" charset="0"/>
              </a:rPr>
              <a:t>Mouth and throat</a:t>
            </a:r>
          </a:p>
          <a:p>
            <a:pPr algn="l" rtl="0"/>
            <a:r>
              <a:rPr lang="en-US" sz="1800" b="0" i="0" u="none" strike="noStrike" baseline="0" dirty="0">
                <a:latin typeface="Times New Roman" panose="02020603050405020304" pitchFamily="18" charset="0"/>
              </a:rPr>
              <a:t>•</a:t>
            </a:r>
            <a:r>
              <a:rPr lang="en-US" sz="1800" b="0" i="0" u="none" strike="noStrike" baseline="0" dirty="0" err="1">
                <a:latin typeface="Noto Sans" panose="020B0502040504020204" pitchFamily="34" charset="0"/>
              </a:rPr>
              <a:t>Macrostomia</a:t>
            </a:r>
            <a:r>
              <a:rPr lang="en-US" sz="1800" b="0" i="0" u="none" strike="noStrike" baseline="0" dirty="0">
                <a:latin typeface="Noto Sans" panose="020B0502040504020204" pitchFamily="34" charset="0"/>
              </a:rPr>
              <a:t> .</a:t>
            </a:r>
          </a:p>
          <a:p>
            <a:pPr algn="l" rtl="0"/>
            <a:r>
              <a:rPr lang="en-US" sz="18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Microstomia (trisomy 18)</a:t>
            </a:r>
          </a:p>
          <a:p>
            <a:pPr algn="l" rtl="0"/>
            <a:r>
              <a:rPr lang="en-US" sz="18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High arched palate (Marfan syndrome)</a:t>
            </a:r>
          </a:p>
          <a:p>
            <a:pPr algn="l" rtl="0"/>
            <a:r>
              <a:rPr lang="en-US" sz="1800" b="0" i="0" u="none" strike="noStrike" baseline="0" dirty="0">
                <a:latin typeface="Noto Sans" panose="020B0502040504020204" pitchFamily="34" charset="0"/>
              </a:rPr>
              <a:t>Cleft uvula .</a:t>
            </a:r>
            <a:endParaRPr lang="en-US" sz="1800" b="0" i="0" u="none" strike="noStrike" baseline="0" dirty="0">
              <a:latin typeface="Times New Roman" panose="02020603050405020304" pitchFamily="18" charset="0"/>
            </a:endParaRPr>
          </a:p>
          <a:p>
            <a:pPr algn="l" rtl="0"/>
            <a:endParaRPr lang="en-US" sz="1800" b="0" i="0" u="none" strike="noStrike" baseline="0" dirty="0">
              <a:latin typeface="Times New Roman" panose="02020603050405020304" pitchFamily="18" charset="0"/>
            </a:endParaRPr>
          </a:p>
          <a:p>
            <a:pPr algn="l" rtl="0"/>
            <a:r>
              <a:rPr lang="en-US" sz="1800" b="1" i="0" u="sng" strike="noStrike" baseline="0" dirty="0">
                <a:latin typeface="Noto Sans" panose="020B0502040504020204" pitchFamily="34" charset="0"/>
              </a:rPr>
              <a:t>Dentition</a:t>
            </a:r>
          </a:p>
          <a:p>
            <a:pPr algn="l" rtl="0"/>
            <a:r>
              <a:rPr lang="en-US" sz="18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Widely spaced teeth .</a:t>
            </a:r>
          </a:p>
          <a:p>
            <a:pPr algn="l" rtl="0"/>
            <a:r>
              <a:rPr lang="en-US" sz="18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Dental decay, enamel hypoplasia .</a:t>
            </a:r>
          </a:p>
          <a:p>
            <a:pPr algn="l" rtl="0"/>
            <a:endParaRPr lang="en-US" sz="1800" b="0" i="0" u="none" strike="noStrike" baseline="0" dirty="0">
              <a:latin typeface="Noto Sans" panose="020B0502040504020204" pitchFamily="34" charset="0"/>
            </a:endParaRPr>
          </a:p>
          <a:p>
            <a:pPr algn="l" rtl="0"/>
            <a:r>
              <a:rPr lang="en-US" sz="1800" b="1" i="0" u="sng" strike="noStrike" baseline="0" dirty="0">
                <a:latin typeface="Noto Sans" panose="020B0502040504020204" pitchFamily="34" charset="0"/>
              </a:rPr>
              <a:t>Tongue</a:t>
            </a:r>
          </a:p>
          <a:p>
            <a:pPr algn="l" rtl="0"/>
            <a:r>
              <a:rPr lang="en-US" sz="18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Protrusion </a:t>
            </a:r>
            <a:r>
              <a:rPr lang="en-US" dirty="0">
                <a:latin typeface="Noto Sans" panose="020B0502040504020204" pitchFamily="34" charset="0"/>
              </a:rPr>
              <a:t>.</a:t>
            </a:r>
            <a:endParaRPr lang="en-US" sz="1800" b="0" i="0" u="none" strike="noStrike" baseline="0" dirty="0">
              <a:latin typeface="Noto Sans" panose="020B0502040504020204" pitchFamily="34" charset="0"/>
            </a:endParaRPr>
          </a:p>
          <a:p>
            <a:pPr algn="l" rtl="0"/>
            <a:r>
              <a:rPr lang="en-US" sz="18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Thrusting (Down syndrome or other conditions with poor orofacial </a:t>
            </a:r>
            <a:r>
              <a:rPr lang="en-US" sz="1800" b="0" i="0" u="none" strike="noStrike" baseline="0" dirty="0" err="1">
                <a:latin typeface="Noto Sans" panose="020B0502040504020204" pitchFamily="34" charset="0"/>
              </a:rPr>
              <a:t>musculartone</a:t>
            </a:r>
            <a:r>
              <a:rPr lang="en-US" sz="1800" b="0" i="0" u="none" strike="noStrike" baseline="0" dirty="0">
                <a:latin typeface="Noto Sans" panose="020B0502040504020204" pitchFamily="34" charset="0"/>
              </a:rPr>
              <a:t>)</a:t>
            </a:r>
          </a:p>
        </p:txBody>
      </p:sp>
      <p:pic>
        <p:nvPicPr>
          <p:cNvPr id="4" name="Picture 3">
            <a:extLst>
              <a:ext uri="{FF2B5EF4-FFF2-40B4-BE49-F238E27FC236}">
                <a16:creationId xmlns:a16="http://schemas.microsoft.com/office/drawing/2014/main" id="{E11EF43F-99CB-44FE-8A60-87CEF3E93B87}"/>
              </a:ext>
            </a:extLst>
          </p:cNvPr>
          <p:cNvPicPr>
            <a:picLocks noChangeAspect="1"/>
          </p:cNvPicPr>
          <p:nvPr/>
        </p:nvPicPr>
        <p:blipFill>
          <a:blip r:embed="rId2"/>
          <a:stretch>
            <a:fillRect/>
          </a:stretch>
        </p:blipFill>
        <p:spPr>
          <a:xfrm>
            <a:off x="7714343" y="720728"/>
            <a:ext cx="3352800" cy="3607432"/>
          </a:xfrm>
          <a:prstGeom prst="rect">
            <a:avLst/>
          </a:prstGeom>
        </p:spPr>
      </p:pic>
    </p:spTree>
    <p:extLst>
      <p:ext uri="{BB962C8B-B14F-4D97-AF65-F5344CB8AC3E}">
        <p14:creationId xmlns:p14="http://schemas.microsoft.com/office/powerpoint/2010/main" val="951443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7CACF2-432A-4BC0-82BA-8420317AC4B8}"/>
              </a:ext>
            </a:extLst>
          </p:cNvPr>
          <p:cNvSpPr txBox="1"/>
          <p:nvPr/>
        </p:nvSpPr>
        <p:spPr>
          <a:xfrm>
            <a:off x="0" y="102304"/>
            <a:ext cx="11103429" cy="6170920"/>
          </a:xfrm>
          <a:prstGeom prst="rect">
            <a:avLst/>
          </a:prstGeom>
          <a:noFill/>
        </p:spPr>
        <p:txBody>
          <a:bodyPr wrap="square">
            <a:spAutoFit/>
          </a:bodyPr>
          <a:lstStyle/>
          <a:p>
            <a:pPr algn="l" rtl="0"/>
            <a:r>
              <a:rPr lang="en-US" sz="1800" b="1" i="0" u="sng" strike="noStrike" baseline="0" dirty="0">
                <a:latin typeface="Noto Sans" panose="020B0502040504020204" pitchFamily="34" charset="0"/>
              </a:rPr>
              <a:t>Neck</a:t>
            </a:r>
            <a:endParaRPr lang="en-US" sz="1100" b="1" i="0" u="sng" strike="noStrike" baseline="0" dirty="0">
              <a:latin typeface="Arial" panose="020B0604020202020204" pitchFamily="34" charset="0"/>
            </a:endParaRP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Wide (Turner syndrome, Noonan syndrome)</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Short (Down syndrome) </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Webbing (Turner syndrome, Noonan syndrome) </a:t>
            </a:r>
          </a:p>
          <a:p>
            <a:pPr algn="l" rtl="0"/>
            <a:endParaRPr lang="en-US" sz="1800" b="0" i="0" u="none" strike="noStrike" baseline="0" dirty="0">
              <a:latin typeface="Noto Sans" panose="020B0502040504020204" pitchFamily="34" charset="0"/>
            </a:endParaRPr>
          </a:p>
          <a:p>
            <a:pPr algn="l" rtl="0"/>
            <a:r>
              <a:rPr lang="en-US" sz="1800" b="1" i="0" u="sng" strike="noStrike" baseline="0" dirty="0">
                <a:latin typeface="Noto Sans" panose="020B0502040504020204" pitchFamily="34" charset="0"/>
              </a:rPr>
              <a:t>Chest</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Pectus excavatum (Noonan syndrome)</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Pectus carinatum (Marfan syndrome)</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Wide-spaced nipples (Down syndrome, Turner syndrome, Noonan syndrome)</a:t>
            </a:r>
          </a:p>
          <a:p>
            <a:pPr algn="l" rtl="0"/>
            <a:endParaRPr lang="en-US" sz="1800" b="0" i="0" u="none" strike="noStrike" baseline="0" dirty="0">
              <a:latin typeface="Noto Sans" panose="020B0502040504020204" pitchFamily="34" charset="0"/>
            </a:endParaRPr>
          </a:p>
          <a:p>
            <a:pPr algn="l" rtl="0"/>
            <a:r>
              <a:rPr lang="en-US" sz="1800" b="1" i="0" u="sng" strike="noStrike" baseline="0" dirty="0">
                <a:latin typeface="Noto Sans" panose="020B0502040504020204" pitchFamily="34" charset="0"/>
              </a:rPr>
              <a:t>Cardiovascular </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Cardiomyopathies .</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Arrhythmias .)</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Structural heart defects – Atrial septal defect (Holt-</a:t>
            </a:r>
            <a:r>
              <a:rPr lang="en-US" sz="1800" b="0" i="0" u="none" strike="noStrike" baseline="0" dirty="0" err="1">
                <a:latin typeface="Noto Sans" panose="020B0502040504020204" pitchFamily="34" charset="0"/>
              </a:rPr>
              <a:t>Oram</a:t>
            </a:r>
            <a:r>
              <a:rPr lang="en-US" sz="1800" b="0" i="0" u="none" strike="noStrike" baseline="0" dirty="0">
                <a:latin typeface="Noto Sans" panose="020B0502040504020204" pitchFamily="34" charset="0"/>
              </a:rPr>
              <a:t> syndrome),atrioventricular canal or ventricular septal defect (trisomy 21), ventricular </a:t>
            </a:r>
            <a:r>
              <a:rPr lang="en-US" sz="1800" b="0" i="0" u="none" strike="noStrike" baseline="0" dirty="0" err="1">
                <a:latin typeface="Noto Sans" panose="020B0502040504020204" pitchFamily="34" charset="0"/>
              </a:rPr>
              <a:t>septaldefect</a:t>
            </a:r>
            <a:r>
              <a:rPr lang="en-US" sz="1800" b="0" i="0" u="none" strike="noStrike" baseline="0" dirty="0">
                <a:latin typeface="Noto Sans" panose="020B0502040504020204" pitchFamily="34" charset="0"/>
              </a:rPr>
              <a:t> (CHARGE association)</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Aortic hypoplasia (Turner syndrome), supravalvular aortic stenosis (</a:t>
            </a:r>
            <a:r>
              <a:rPr lang="en-US" sz="1800" b="0" i="0" u="none" strike="noStrike" baseline="0" dirty="0" err="1">
                <a:latin typeface="Noto Sans" panose="020B0502040504020204" pitchFamily="34" charset="0"/>
              </a:rPr>
              <a:t>Williamssyndrome</a:t>
            </a:r>
            <a:r>
              <a:rPr lang="en-US" sz="1800" b="0" i="0" u="none" strike="noStrike" baseline="0" dirty="0">
                <a:latin typeface="Noto Sans" panose="020B0502040504020204" pitchFamily="34" charset="0"/>
              </a:rPr>
              <a:t>)</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Aortic dilatation (Marfan syndrome)</a:t>
            </a:r>
          </a:p>
          <a:p>
            <a:pPr algn="l" rtl="0"/>
            <a:endParaRPr lang="en-US" sz="1800" b="0" i="0" u="none" strike="noStrike" baseline="0" dirty="0">
              <a:latin typeface="Noto Sans" panose="020B0502040504020204" pitchFamily="34" charset="0"/>
            </a:endParaRPr>
          </a:p>
          <a:p>
            <a:pPr algn="l" rtl="0"/>
            <a:r>
              <a:rPr lang="en-US" sz="1800" b="1" i="0" u="sng" strike="noStrike" baseline="0" dirty="0">
                <a:latin typeface="Noto Sans" panose="020B0502040504020204" pitchFamily="34" charset="0"/>
              </a:rPr>
              <a:t>Abdomen</a:t>
            </a:r>
          </a:p>
          <a:p>
            <a:pPr algn="l" rtl="0"/>
            <a:r>
              <a:rPr lang="en-US" sz="20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Hepatomegaly with or without splenomegaly .</a:t>
            </a:r>
            <a:endParaRPr lang="en-US" sz="1100" b="0" i="0" u="none" strike="noStrike" baseline="0" dirty="0">
              <a:latin typeface="Arial" panose="020B0604020202020204" pitchFamily="34" charset="0"/>
            </a:endParaRPr>
          </a:p>
          <a:p>
            <a:endParaRPr lang="en-US" sz="1100" b="0" i="0" u="none" strike="noStrike" baseline="0" dirty="0">
              <a:latin typeface="Arial" panose="020B0604020202020204" pitchFamily="34" charset="0"/>
            </a:endParaRPr>
          </a:p>
        </p:txBody>
      </p:sp>
      <p:pic>
        <p:nvPicPr>
          <p:cNvPr id="6" name="Picture 5">
            <a:extLst>
              <a:ext uri="{FF2B5EF4-FFF2-40B4-BE49-F238E27FC236}">
                <a16:creationId xmlns:a16="http://schemas.microsoft.com/office/drawing/2014/main" id="{D05B803F-74AF-482C-A8CC-379E5D5E663E}"/>
              </a:ext>
            </a:extLst>
          </p:cNvPr>
          <p:cNvPicPr>
            <a:picLocks noChangeAspect="1"/>
          </p:cNvPicPr>
          <p:nvPr/>
        </p:nvPicPr>
        <p:blipFill rotWithShape="1">
          <a:blip r:embed="rId2"/>
          <a:srcRect l="2068" t="3356" r="5827" b="13684"/>
          <a:stretch/>
        </p:blipFill>
        <p:spPr>
          <a:xfrm>
            <a:off x="8690810" y="259080"/>
            <a:ext cx="3394510" cy="3276600"/>
          </a:xfrm>
          <a:prstGeom prst="rect">
            <a:avLst/>
          </a:prstGeom>
        </p:spPr>
      </p:pic>
    </p:spTree>
    <p:extLst>
      <p:ext uri="{BB962C8B-B14F-4D97-AF65-F5344CB8AC3E}">
        <p14:creationId xmlns:p14="http://schemas.microsoft.com/office/powerpoint/2010/main" val="2639215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F86747-E408-4D6A-AA3C-9D496C054895}"/>
              </a:ext>
            </a:extLst>
          </p:cNvPr>
          <p:cNvSpPr txBox="1"/>
          <p:nvPr/>
        </p:nvSpPr>
        <p:spPr>
          <a:xfrm>
            <a:off x="0" y="433925"/>
            <a:ext cx="11990439" cy="6463308"/>
          </a:xfrm>
          <a:prstGeom prst="rect">
            <a:avLst/>
          </a:prstGeom>
          <a:noFill/>
        </p:spPr>
        <p:txBody>
          <a:bodyPr wrap="square">
            <a:spAutoFit/>
          </a:bodyPr>
          <a:lstStyle/>
          <a:p>
            <a:pPr algn="l" rtl="0"/>
            <a:r>
              <a:rPr lang="en-US" sz="1800" b="1" i="0" u="sng" strike="noStrike" baseline="0" dirty="0">
                <a:latin typeface="Noto Sans" panose="020B0502040504020204" pitchFamily="34" charset="0"/>
              </a:rPr>
              <a:t>Extremities</a:t>
            </a:r>
          </a:p>
          <a:p>
            <a:pPr algn="l" rtl="0"/>
            <a:r>
              <a:rPr lang="en-US" sz="1800" b="0" i="0" u="none" strike="noStrike" baseline="0" dirty="0">
                <a:latin typeface="Noto Sans" panose="020B0502040504020204" pitchFamily="34" charset="0"/>
              </a:rPr>
              <a:t>Limited range of motion </a:t>
            </a:r>
            <a:r>
              <a:rPr lang="en-US" dirty="0">
                <a:latin typeface="Noto Sans" panose="020B0502040504020204" pitchFamily="34" charset="0"/>
              </a:rPr>
              <a:t>.</a:t>
            </a:r>
          </a:p>
          <a:p>
            <a:pPr algn="l" rtl="0"/>
            <a:r>
              <a:rPr lang="en-US" sz="1800" b="0" i="0" u="none" strike="noStrike" baseline="0" dirty="0">
                <a:latin typeface="Noto Sans" panose="020B0502040504020204" pitchFamily="34" charset="0"/>
              </a:rPr>
              <a:t>contractures .</a:t>
            </a:r>
          </a:p>
          <a:p>
            <a:pPr algn="l" rtl="0"/>
            <a:endParaRPr lang="en-US" dirty="0">
              <a:latin typeface="Noto Sans" panose="020B0502040504020204" pitchFamily="34" charset="0"/>
            </a:endParaRPr>
          </a:p>
          <a:p>
            <a:pPr algn="l" rtl="0"/>
            <a:endParaRPr lang="en-US" sz="1800" b="0" i="0" u="none" strike="noStrike" baseline="0" dirty="0">
              <a:latin typeface="Times New Roman" panose="02020603050405020304" pitchFamily="18" charset="0"/>
            </a:endParaRPr>
          </a:p>
          <a:p>
            <a:pPr algn="l" rtl="0"/>
            <a:r>
              <a:rPr lang="en-US" sz="1800" b="1" i="0" u="sng" strike="noStrike" baseline="0" dirty="0">
                <a:latin typeface="Noto Sans" panose="020B0502040504020204" pitchFamily="34" charset="0"/>
              </a:rPr>
              <a:t>Hands and feet</a:t>
            </a:r>
          </a:p>
          <a:p>
            <a:pPr algn="l" rtl="0"/>
            <a:r>
              <a:rPr lang="en-US" sz="18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Polydactyly (chromosome abnormalities [trisomy 13])</a:t>
            </a:r>
          </a:p>
          <a:p>
            <a:pPr algn="l" rtl="0"/>
            <a:r>
              <a:rPr lang="en-US" sz="18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Syndactyly </a:t>
            </a:r>
            <a:r>
              <a:rPr lang="en-US" dirty="0">
                <a:latin typeface="Noto Sans" panose="020B0502040504020204" pitchFamily="34" charset="0"/>
              </a:rPr>
              <a:t>.</a:t>
            </a:r>
            <a:endParaRPr lang="en-US" dirty="0">
              <a:latin typeface="Times New Roman" panose="02020603050405020304" pitchFamily="18" charset="0"/>
            </a:endParaRPr>
          </a:p>
          <a:p>
            <a:pPr algn="l" rtl="0"/>
            <a:r>
              <a:rPr lang="en-US" sz="18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Arachnodactyly (Marfan syndrome)</a:t>
            </a:r>
          </a:p>
          <a:p>
            <a:pPr algn="l" rtl="0"/>
            <a:r>
              <a:rPr lang="en-US" sz="18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Broad thumbs and toes </a:t>
            </a:r>
          </a:p>
          <a:p>
            <a:pPr algn="l" rtl="0"/>
            <a:r>
              <a:rPr lang="en-US" sz="18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Clubfoot .</a:t>
            </a:r>
          </a:p>
          <a:p>
            <a:pPr algn="l" rtl="0"/>
            <a:endParaRPr lang="en-US" dirty="0">
              <a:latin typeface="Noto Sans" panose="020B0502040504020204" pitchFamily="34" charset="0"/>
            </a:endParaRPr>
          </a:p>
          <a:p>
            <a:pPr algn="l" rtl="0"/>
            <a:endParaRPr lang="en-US" sz="1800" b="0" i="0" u="none" strike="noStrike" baseline="0" dirty="0">
              <a:latin typeface="Noto Sans" panose="020B0502040504020204" pitchFamily="34" charset="0"/>
            </a:endParaRPr>
          </a:p>
          <a:p>
            <a:pPr algn="l" rtl="0"/>
            <a:endParaRPr lang="en-US" sz="1800" b="0" i="0" u="none" strike="noStrike" baseline="0" dirty="0">
              <a:latin typeface="Noto Sans" panose="020B0502040504020204" pitchFamily="34" charset="0"/>
            </a:endParaRPr>
          </a:p>
          <a:p>
            <a:pPr algn="l" rtl="0"/>
            <a:r>
              <a:rPr lang="en-US" sz="1800" b="1" i="0" u="sng" strike="noStrike" baseline="0" dirty="0">
                <a:latin typeface="Noto Sans" panose="020B0502040504020204" pitchFamily="34" charset="0"/>
              </a:rPr>
              <a:t>Skin, hair, and nails </a:t>
            </a:r>
          </a:p>
          <a:p>
            <a:pPr algn="l" rtl="0"/>
            <a:r>
              <a:rPr lang="en-US" sz="18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Sparse hair .</a:t>
            </a:r>
          </a:p>
          <a:p>
            <a:pPr algn="l" rtl="0"/>
            <a:r>
              <a:rPr lang="en-US" sz="1800" b="0" i="0" u="none" strike="noStrike" baseline="0" dirty="0">
                <a:latin typeface="Times New Roman" panose="02020603050405020304" pitchFamily="18" charset="0"/>
              </a:rPr>
              <a:t>•</a:t>
            </a:r>
            <a:r>
              <a:rPr lang="en-US" sz="1800" b="0" i="0" u="none" strike="noStrike" baseline="0" dirty="0">
                <a:latin typeface="Noto Sans" panose="020B0502040504020204" pitchFamily="34" charset="0"/>
              </a:rPr>
              <a:t>Hair color lighter than expected .</a:t>
            </a:r>
            <a:endParaRPr lang="en-US"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r>
              <a:rPr lang="en-US" sz="1800" b="0" i="0" u="none" strike="noStrike" baseline="0" dirty="0">
                <a:solidFill>
                  <a:srgbClr val="005B91"/>
                </a:solidFill>
                <a:latin typeface="Noto Sans" panose="020B0502040504020204" pitchFamily="34" charset="0"/>
              </a:rPr>
              <a:t>"</a:t>
            </a:r>
            <a:endParaRPr lang="en-US" dirty="0"/>
          </a:p>
        </p:txBody>
      </p:sp>
      <p:pic>
        <p:nvPicPr>
          <p:cNvPr id="2" name="Picture 2">
            <a:extLst>
              <a:ext uri="{FF2B5EF4-FFF2-40B4-BE49-F238E27FC236}">
                <a16:creationId xmlns:a16="http://schemas.microsoft.com/office/drawing/2014/main" id="{892D1965-A013-B309-CFBD-912E52317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227" y="95450"/>
            <a:ext cx="3989212" cy="29036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8DE8B92-EFAE-EAF0-682D-5FFE2D4FECEB}"/>
              </a:ext>
            </a:extLst>
          </p:cNvPr>
          <p:cNvPicPr>
            <a:picLocks noChangeAspect="1"/>
          </p:cNvPicPr>
          <p:nvPr/>
        </p:nvPicPr>
        <p:blipFill rotWithShape="1">
          <a:blip r:embed="rId3"/>
          <a:srcRect b="8132"/>
          <a:stretch/>
        </p:blipFill>
        <p:spPr>
          <a:xfrm>
            <a:off x="4078645" y="3271751"/>
            <a:ext cx="3989212" cy="3352801"/>
          </a:xfrm>
          <a:prstGeom prst="rect">
            <a:avLst/>
          </a:prstGeom>
        </p:spPr>
      </p:pic>
      <p:pic>
        <p:nvPicPr>
          <p:cNvPr id="5" name="Picture 4">
            <a:extLst>
              <a:ext uri="{FF2B5EF4-FFF2-40B4-BE49-F238E27FC236}">
                <a16:creationId xmlns:a16="http://schemas.microsoft.com/office/drawing/2014/main" id="{7C9F45C1-AEF6-9DB1-BFC1-6706CE449DB8}"/>
              </a:ext>
            </a:extLst>
          </p:cNvPr>
          <p:cNvPicPr>
            <a:picLocks noChangeAspect="1"/>
          </p:cNvPicPr>
          <p:nvPr/>
        </p:nvPicPr>
        <p:blipFill>
          <a:blip r:embed="rId4"/>
          <a:stretch>
            <a:fillRect/>
          </a:stretch>
        </p:blipFill>
        <p:spPr>
          <a:xfrm>
            <a:off x="8265460" y="3337546"/>
            <a:ext cx="3724979" cy="2901948"/>
          </a:xfrm>
          <a:prstGeom prst="rect">
            <a:avLst/>
          </a:prstGeom>
        </p:spPr>
      </p:pic>
    </p:spTree>
    <p:extLst>
      <p:ext uri="{BB962C8B-B14F-4D97-AF65-F5344CB8AC3E}">
        <p14:creationId xmlns:p14="http://schemas.microsoft.com/office/powerpoint/2010/main" val="3348910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29D8-46C2-4790-839B-669434076EB0}"/>
              </a:ext>
            </a:extLst>
          </p:cNvPr>
          <p:cNvSpPr>
            <a:spLocks noGrp="1"/>
          </p:cNvSpPr>
          <p:nvPr>
            <p:ph type="title"/>
          </p:nvPr>
        </p:nvSpPr>
        <p:spPr>
          <a:xfrm>
            <a:off x="224971" y="174563"/>
            <a:ext cx="9894389" cy="1363816"/>
          </a:xfrm>
        </p:spPr>
        <p:txBody>
          <a:bodyPr>
            <a:normAutofit/>
          </a:bodyPr>
          <a:lstStyle/>
          <a:p>
            <a:pPr algn="l" rtl="0"/>
            <a:r>
              <a:rPr lang="en-US" b="1" dirty="0">
                <a:effectLst>
                  <a:outerShdw blurRad="38100" dist="38100" dir="2700000" algn="tl">
                    <a:srgbClr val="000000">
                      <a:alpha val="43137"/>
                    </a:srgbClr>
                  </a:outerShdw>
                </a:effectLst>
              </a:rPr>
              <a:t>                  CHROMOSOMAL STUDIES</a:t>
            </a:r>
          </a:p>
        </p:txBody>
      </p:sp>
      <p:sp>
        <p:nvSpPr>
          <p:cNvPr id="6" name="TextBox 5">
            <a:extLst>
              <a:ext uri="{FF2B5EF4-FFF2-40B4-BE49-F238E27FC236}">
                <a16:creationId xmlns:a16="http://schemas.microsoft.com/office/drawing/2014/main" id="{E71F41FD-0E90-4DB1-BF4F-547FA08393CA}"/>
              </a:ext>
            </a:extLst>
          </p:cNvPr>
          <p:cNvSpPr txBox="1"/>
          <p:nvPr/>
        </p:nvSpPr>
        <p:spPr>
          <a:xfrm>
            <a:off x="0" y="1538379"/>
            <a:ext cx="12075885" cy="2308324"/>
          </a:xfrm>
          <a:prstGeom prst="rect">
            <a:avLst/>
          </a:prstGeom>
          <a:noFill/>
        </p:spPr>
        <p:txBody>
          <a:bodyPr wrap="square">
            <a:spAutoFit/>
          </a:bodyPr>
          <a:lstStyle/>
          <a:p>
            <a:pPr algn="l"/>
            <a:endParaRPr lang="en-US" sz="1800" b="0" i="1" u="none" strike="noStrike" baseline="0" dirty="0">
              <a:latin typeface="GillHandbookMedium-Italic"/>
            </a:endParaRPr>
          </a:p>
          <a:p>
            <a:pPr algn="l" rtl="0"/>
            <a:r>
              <a:rPr lang="en-US" sz="1800" b="1" i="1" u="none" strike="noStrike" baseline="0" dirty="0">
                <a:latin typeface="GillHandbookMedium-Italic"/>
              </a:rPr>
              <a:t>Karyotyping</a:t>
            </a:r>
          </a:p>
          <a:p>
            <a:pPr algn="l" rtl="0"/>
            <a:r>
              <a:rPr lang="en-US" sz="1800" b="0" i="0" u="none" strike="noStrike" baseline="0" dirty="0">
                <a:latin typeface="GillHandbookBook"/>
              </a:rPr>
              <a:t>A karyotype is a photomicrograph of an individual’s chromosomes arranged in a standard format showing the number, </a:t>
            </a:r>
            <a:r>
              <a:rPr lang="en-US" sz="1800" b="0" i="0" u="none" strike="noStrike" baseline="0" dirty="0" err="1">
                <a:latin typeface="GillHandbookBook"/>
              </a:rPr>
              <a:t>size,and</a:t>
            </a:r>
            <a:r>
              <a:rPr lang="en-US" sz="1800" b="0" i="0" u="none" strike="noStrike" baseline="0" dirty="0">
                <a:latin typeface="GillHandbookBook"/>
              </a:rPr>
              <a:t> shape of each chromosome. </a:t>
            </a:r>
          </a:p>
          <a:p>
            <a:pPr algn="l" rtl="0"/>
            <a:r>
              <a:rPr lang="en-US" sz="1800" b="0" i="0" u="none" strike="noStrike" baseline="0" dirty="0">
                <a:latin typeface="GillHandbookBook"/>
              </a:rPr>
              <a:t>The karyotype can identify abnormalities of the number or structure of the chromosomes.</a:t>
            </a:r>
          </a:p>
          <a:p>
            <a:pPr algn="l" rtl="0"/>
            <a:r>
              <a:rPr lang="en-US" sz="1800" b="0" i="0" u="none" strike="noStrike" baseline="0" dirty="0">
                <a:latin typeface="GillHandbookBook"/>
              </a:rPr>
              <a:t>A karyotype may be done on white blood cells, amniocytes or skin fibroblasts. </a:t>
            </a:r>
          </a:p>
          <a:p>
            <a:pPr algn="l" rtl="0"/>
            <a:endParaRPr lang="en-US" sz="1800" b="0" i="0" u="none" strike="noStrike" baseline="0" dirty="0">
              <a:latin typeface="GillHandbookBook"/>
            </a:endParaRPr>
          </a:p>
          <a:p>
            <a:pPr algn="l"/>
            <a:endParaRPr lang="en-US" dirty="0"/>
          </a:p>
        </p:txBody>
      </p:sp>
      <p:pic>
        <p:nvPicPr>
          <p:cNvPr id="7" name="Picture 6">
            <a:extLst>
              <a:ext uri="{FF2B5EF4-FFF2-40B4-BE49-F238E27FC236}">
                <a16:creationId xmlns:a16="http://schemas.microsoft.com/office/drawing/2014/main" id="{14692F91-2CE6-465D-A9C9-B5BA94FD2D6D}"/>
              </a:ext>
            </a:extLst>
          </p:cNvPr>
          <p:cNvPicPr>
            <a:picLocks noChangeAspect="1"/>
          </p:cNvPicPr>
          <p:nvPr/>
        </p:nvPicPr>
        <p:blipFill>
          <a:blip r:embed="rId2"/>
          <a:stretch>
            <a:fillRect/>
          </a:stretch>
        </p:blipFill>
        <p:spPr>
          <a:xfrm>
            <a:off x="1700463" y="3208421"/>
            <a:ext cx="6258921" cy="3649579"/>
          </a:xfrm>
          <a:prstGeom prst="rect">
            <a:avLst/>
          </a:prstGeom>
        </p:spPr>
      </p:pic>
    </p:spTree>
    <p:extLst>
      <p:ext uri="{BB962C8B-B14F-4D97-AF65-F5344CB8AC3E}">
        <p14:creationId xmlns:p14="http://schemas.microsoft.com/office/powerpoint/2010/main" val="3628727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85DAB3-6BD0-4C54-AC0C-10909E95D6A2}"/>
              </a:ext>
            </a:extLst>
          </p:cNvPr>
          <p:cNvSpPr txBox="1"/>
          <p:nvPr/>
        </p:nvSpPr>
        <p:spPr>
          <a:xfrm>
            <a:off x="4943960" y="0"/>
            <a:ext cx="7248040" cy="6832640"/>
          </a:xfrm>
          <a:prstGeom prst="rect">
            <a:avLst/>
          </a:prstGeom>
          <a:noFill/>
        </p:spPr>
        <p:txBody>
          <a:bodyPr wrap="square">
            <a:spAutoFit/>
          </a:bodyPr>
          <a:lstStyle/>
          <a:p>
            <a:pPr algn="l" rtl="0"/>
            <a:r>
              <a:rPr lang="en-US" sz="3200" b="1" i="0" u="none" strike="noStrike" baseline="0" dirty="0">
                <a:latin typeface="HelveticaNeue-Bold"/>
              </a:rPr>
              <a:t>Array comparative genomic hybridization (</a:t>
            </a:r>
            <a:r>
              <a:rPr lang="en-US" sz="3200" b="1" i="0" u="none" strike="noStrike" baseline="0" dirty="0" err="1">
                <a:latin typeface="HelveticaNeue-Bold"/>
              </a:rPr>
              <a:t>aCGH</a:t>
            </a:r>
            <a:r>
              <a:rPr lang="en-US" sz="3200" b="1" i="0" u="none" strike="noStrike" baseline="0" dirty="0">
                <a:latin typeface="HelveticaNeue-Bold"/>
              </a:rPr>
              <a:t>)</a:t>
            </a:r>
          </a:p>
          <a:p>
            <a:pPr algn="l" rtl="0"/>
            <a:endParaRPr lang="en-US" sz="3200" b="1" i="0" u="none" strike="noStrike" baseline="0" dirty="0">
              <a:latin typeface="HelveticaNeue-Bold"/>
            </a:endParaRPr>
          </a:p>
          <a:p>
            <a:pPr marL="285750" indent="-285750" algn="l" rtl="0">
              <a:buFont typeface="Wingdings" panose="05000000000000000000" pitchFamily="2" charset="2"/>
              <a:buChar char="ü"/>
            </a:pPr>
            <a:r>
              <a:rPr lang="en-US" sz="1800" b="0" i="0" u="none" strike="noStrike" baseline="0" dirty="0">
                <a:latin typeface="Giovanni-Book"/>
              </a:rPr>
              <a:t>Array CGH, or microarray), is a relatively new technique which looks for chromosomal copy number variations (CNVs) by comparing a patient’s DNA to normal control DNA. </a:t>
            </a:r>
          </a:p>
          <a:p>
            <a:pPr marL="285750" indent="-285750" algn="l" rtl="0">
              <a:buFont typeface="Wingdings" panose="05000000000000000000" pitchFamily="2" charset="2"/>
              <a:buChar char="ü"/>
            </a:pPr>
            <a:endParaRPr lang="en-US" sz="1800" b="0" i="0" u="none" strike="noStrike" baseline="0" dirty="0">
              <a:latin typeface="Giovanni-Book"/>
            </a:endParaRPr>
          </a:p>
          <a:p>
            <a:pPr marL="285750" indent="-285750" algn="l" rtl="0">
              <a:buFont typeface="Wingdings" panose="05000000000000000000" pitchFamily="2" charset="2"/>
              <a:buChar char="ü"/>
            </a:pPr>
            <a:r>
              <a:rPr lang="en-US" sz="1800" b="0" i="0" u="none" strike="noStrike" baseline="0" dirty="0">
                <a:latin typeface="Giovanni-Book"/>
              </a:rPr>
              <a:t>It has taken over from karyotype as the first line test for most chromosome abnormalities in </a:t>
            </a:r>
            <a:r>
              <a:rPr lang="en-US" sz="1800" b="0" i="0" u="none" strike="noStrike" baseline="0" dirty="0" err="1">
                <a:latin typeface="Giovanni-Book"/>
              </a:rPr>
              <a:t>paediatric</a:t>
            </a:r>
            <a:r>
              <a:rPr lang="en-US" sz="1800" b="0" i="0" u="none" strike="noStrike" baseline="0" dirty="0">
                <a:latin typeface="Giovanni-Book"/>
              </a:rPr>
              <a:t> practice.</a:t>
            </a:r>
          </a:p>
          <a:p>
            <a:pPr marL="285750" indent="-285750" algn="l" rtl="0">
              <a:buFont typeface="Wingdings" panose="05000000000000000000" pitchFamily="2" charset="2"/>
              <a:buChar char="ü"/>
            </a:pPr>
            <a:endParaRPr lang="en-US" sz="1800" b="0" i="0" u="none" strike="noStrike" baseline="0" dirty="0">
              <a:latin typeface="Giovanni-Book"/>
            </a:endParaRPr>
          </a:p>
          <a:p>
            <a:pPr marL="285750" indent="-285750" algn="l" rtl="0">
              <a:buFont typeface="Wingdings" panose="05000000000000000000" pitchFamily="2" charset="2"/>
              <a:buChar char="ü"/>
            </a:pPr>
            <a:r>
              <a:rPr lang="en-US" sz="1800" b="0" i="0" u="none" strike="noStrike" baseline="0" dirty="0">
                <a:latin typeface="Giovanni-Book"/>
              </a:rPr>
              <a:t>In CGH, the patient DNA is labelled green and the normal control DNA is labelled red. Thousands of different probes (fragments of DNA) which bind specifically to regions spanning the whole genome are immobilized on a slide, the array. </a:t>
            </a:r>
          </a:p>
          <a:p>
            <a:pPr marL="285750" indent="-285750" algn="l" rtl="0">
              <a:buFont typeface="Wingdings" panose="05000000000000000000" pitchFamily="2" charset="2"/>
              <a:buChar char="ü"/>
            </a:pPr>
            <a:endParaRPr lang="en-US" sz="1800" b="0" i="0" u="none" strike="noStrike" baseline="0" dirty="0">
              <a:latin typeface="Giovanni-Book"/>
            </a:endParaRPr>
          </a:p>
          <a:p>
            <a:pPr marL="285750" indent="-285750" algn="l" rtl="0">
              <a:buFont typeface="Wingdings" panose="05000000000000000000" pitchFamily="2" charset="2"/>
              <a:buChar char="ü"/>
            </a:pPr>
            <a:r>
              <a:rPr lang="en-US" sz="1800" b="0" i="0" u="none" strike="noStrike" baseline="0" dirty="0">
                <a:latin typeface="Giovanni-Book"/>
              </a:rPr>
              <a:t>Array CGH is typically able to detect deletions and duplications larger than approximately 50,000 bases. </a:t>
            </a:r>
          </a:p>
          <a:p>
            <a:pPr marL="285750" indent="-285750" algn="l" rtl="0">
              <a:buFont typeface="Wingdings" panose="05000000000000000000" pitchFamily="2" charset="2"/>
              <a:buChar char="ü"/>
            </a:pPr>
            <a:endParaRPr lang="en-US" sz="1800" b="0" i="0" u="none" strike="noStrike" baseline="0" dirty="0">
              <a:latin typeface="Giovanni-Book"/>
            </a:endParaRPr>
          </a:p>
          <a:p>
            <a:pPr marL="285750" indent="-285750" algn="l" rtl="0">
              <a:buFont typeface="Wingdings" panose="05000000000000000000" pitchFamily="2" charset="2"/>
              <a:buChar char="ü"/>
            </a:pPr>
            <a:r>
              <a:rPr lang="en-US" sz="1800" b="0" i="0" u="none" strike="noStrike" baseline="0" dirty="0">
                <a:latin typeface="Giovanni-Book"/>
              </a:rPr>
              <a:t>This is a resolution more than 100 times higher than karyotyping and allows the detection of microdeletions or duplications as well as other larger chromosome copy number abnormalities, including aneuploidies.</a:t>
            </a:r>
          </a:p>
        </p:txBody>
      </p:sp>
      <p:pic>
        <p:nvPicPr>
          <p:cNvPr id="2" name="Picture 1">
            <a:extLst>
              <a:ext uri="{FF2B5EF4-FFF2-40B4-BE49-F238E27FC236}">
                <a16:creationId xmlns:a16="http://schemas.microsoft.com/office/drawing/2014/main" id="{FCF684C7-5095-A675-0211-BF9F12B998B2}"/>
              </a:ext>
            </a:extLst>
          </p:cNvPr>
          <p:cNvPicPr>
            <a:picLocks noChangeAspect="1"/>
          </p:cNvPicPr>
          <p:nvPr/>
        </p:nvPicPr>
        <p:blipFill>
          <a:blip r:embed="rId2"/>
          <a:stretch>
            <a:fillRect/>
          </a:stretch>
        </p:blipFill>
        <p:spPr>
          <a:xfrm>
            <a:off x="2" y="112295"/>
            <a:ext cx="4943958" cy="6745705"/>
          </a:xfrm>
          <a:prstGeom prst="rect">
            <a:avLst/>
          </a:prstGeom>
        </p:spPr>
      </p:pic>
    </p:spTree>
    <p:extLst>
      <p:ext uri="{BB962C8B-B14F-4D97-AF65-F5344CB8AC3E}">
        <p14:creationId xmlns:p14="http://schemas.microsoft.com/office/powerpoint/2010/main" val="3748706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BA764D-63F7-4F9A-A7D9-A70A5F4335DC}"/>
              </a:ext>
            </a:extLst>
          </p:cNvPr>
          <p:cNvSpPr txBox="1"/>
          <p:nvPr/>
        </p:nvSpPr>
        <p:spPr>
          <a:xfrm>
            <a:off x="116114" y="117693"/>
            <a:ext cx="7369567" cy="5632311"/>
          </a:xfrm>
          <a:prstGeom prst="rect">
            <a:avLst/>
          </a:prstGeom>
          <a:noFill/>
        </p:spPr>
        <p:txBody>
          <a:bodyPr wrap="square">
            <a:spAutoFit/>
          </a:bodyPr>
          <a:lstStyle/>
          <a:p>
            <a:pPr algn="l" rtl="0"/>
            <a:r>
              <a:rPr lang="en-US" sz="2000" b="1" i="1" u="none" strike="noStrike" baseline="0" dirty="0">
                <a:latin typeface="GillHandbookMedium-Italic"/>
              </a:rPr>
              <a:t>Fluorescence in situ hybridization (FISH)</a:t>
            </a:r>
          </a:p>
          <a:p>
            <a:pPr algn="l" rtl="0"/>
            <a:endParaRPr lang="en-US" sz="2000" b="1" i="1" dirty="0">
              <a:latin typeface="GillHandbookMedium-Italic"/>
            </a:endParaRPr>
          </a:p>
          <a:p>
            <a:pPr algn="l" rtl="0"/>
            <a:endParaRPr lang="en-US" sz="2000" b="1" i="1" u="none" strike="noStrike" baseline="0" dirty="0">
              <a:latin typeface="GillHandbookMedium-Italic"/>
            </a:endParaRPr>
          </a:p>
          <a:p>
            <a:pPr marL="342900" indent="-342900" algn="l" rtl="0">
              <a:buFont typeface="Wingdings" panose="05000000000000000000" pitchFamily="2" charset="2"/>
              <a:buChar char="Ø"/>
            </a:pPr>
            <a:r>
              <a:rPr lang="en-US" sz="2000" b="0" dirty="0">
                <a:effectLst/>
                <a:latin typeface="OGT Merriweather"/>
              </a:rPr>
              <a:t>FISH is a technique that uses fluorescently labelled DNA sequences (probes) to assess specific regions of interest, such as genes and centromeres using fluorescent microscopy.</a:t>
            </a:r>
          </a:p>
          <a:p>
            <a:pPr marL="342900" indent="-342900" algn="l" rtl="0">
              <a:buFont typeface="Wingdings" panose="05000000000000000000" pitchFamily="2" charset="2"/>
              <a:buChar char="Ø"/>
            </a:pPr>
            <a:endParaRPr lang="en-US" sz="2000" b="0" dirty="0">
              <a:effectLst/>
              <a:latin typeface="OGT Merriweather"/>
            </a:endParaRPr>
          </a:p>
          <a:p>
            <a:pPr marL="342900" indent="-342900" algn="l" rtl="0">
              <a:buFont typeface="Wingdings" panose="05000000000000000000" pitchFamily="2" charset="2"/>
              <a:buChar char="Ø"/>
            </a:pPr>
            <a:r>
              <a:rPr lang="en-US" sz="2000" b="0" dirty="0">
                <a:effectLst/>
                <a:latin typeface="OGT Merriweather"/>
              </a:rPr>
              <a:t>The DNA sequence of the FISH probe is complementary to the region of interest. </a:t>
            </a:r>
          </a:p>
          <a:p>
            <a:pPr marL="342900" indent="-342900" algn="l" rtl="0">
              <a:buFont typeface="Wingdings" panose="05000000000000000000" pitchFamily="2" charset="2"/>
              <a:buChar char="Ø"/>
            </a:pPr>
            <a:endParaRPr lang="en-US" sz="2000" b="0" dirty="0">
              <a:effectLst/>
              <a:latin typeface="OGT Merriweather"/>
            </a:endParaRPr>
          </a:p>
          <a:p>
            <a:pPr marL="342900" indent="-342900" algn="l" rtl="0">
              <a:buFont typeface="Wingdings" panose="05000000000000000000" pitchFamily="2" charset="2"/>
              <a:buChar char="Ø"/>
            </a:pPr>
            <a:r>
              <a:rPr lang="en-US" sz="2000" b="0" dirty="0">
                <a:effectLst/>
                <a:latin typeface="OGT Merriweather"/>
              </a:rPr>
              <a:t>When using a FISH probe, if the region of interest is present, the probe will bind (hybridize) to the target DNA sequence, which can then be visualized using fluorescent microscopy – indicating the presence of the gene/centromere etc. </a:t>
            </a:r>
          </a:p>
          <a:p>
            <a:pPr marL="342900" indent="-342900" algn="l" rtl="0">
              <a:buFont typeface="Wingdings" panose="05000000000000000000" pitchFamily="2" charset="2"/>
              <a:buChar char="Ø"/>
            </a:pPr>
            <a:endParaRPr lang="en-US" sz="2000" b="0" dirty="0">
              <a:effectLst/>
              <a:latin typeface="OGT Merriweather"/>
            </a:endParaRPr>
          </a:p>
          <a:p>
            <a:pPr marL="342900" indent="-342900" algn="l" rtl="0">
              <a:buFont typeface="Wingdings" panose="05000000000000000000" pitchFamily="2" charset="2"/>
              <a:buChar char="Ø"/>
            </a:pPr>
            <a:r>
              <a:rPr lang="en-US" sz="2000" b="0" dirty="0">
                <a:effectLst/>
                <a:latin typeface="OGT Merriweather"/>
              </a:rPr>
              <a:t>If the region of interest has been deleted, the probe will not bind to the target DNA and so will not be visualized. </a:t>
            </a:r>
            <a:endParaRPr lang="en-US" sz="2000" b="1" i="1" u="none" strike="noStrike" baseline="0" dirty="0">
              <a:latin typeface="GillHandbookMedium-Italic"/>
            </a:endParaRPr>
          </a:p>
        </p:txBody>
      </p:sp>
      <p:pic>
        <p:nvPicPr>
          <p:cNvPr id="2050" name="Picture 2" descr="What is FISH? | OGT">
            <a:extLst>
              <a:ext uri="{FF2B5EF4-FFF2-40B4-BE49-F238E27FC236}">
                <a16:creationId xmlns:a16="http://schemas.microsoft.com/office/drawing/2014/main" id="{86DC4180-F342-CA99-E242-B4F2558F2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203" y="309966"/>
            <a:ext cx="4907797" cy="5749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60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finition of chromosome - NCI Dictionary of Genetics Terms - NCI">
            <a:extLst>
              <a:ext uri="{FF2B5EF4-FFF2-40B4-BE49-F238E27FC236}">
                <a16:creationId xmlns:a16="http://schemas.microsoft.com/office/drawing/2014/main" id="{71EC01B1-2C5B-48E6-8157-7F54FB8A2B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372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196E8D-1AEB-4E81-9B00-3C4732144BB4}"/>
              </a:ext>
            </a:extLst>
          </p:cNvPr>
          <p:cNvSpPr>
            <a:spLocks noGrp="1"/>
          </p:cNvSpPr>
          <p:nvPr>
            <p:ph type="title"/>
          </p:nvPr>
        </p:nvSpPr>
        <p:spPr>
          <a:xfrm>
            <a:off x="7160655" y="1037018"/>
            <a:ext cx="5031346" cy="1363816"/>
          </a:xfrm>
        </p:spPr>
        <p:txBody>
          <a:bodyPr>
            <a:normAutofit/>
          </a:bodyPr>
          <a:lstStyle/>
          <a:p>
            <a:r>
              <a:rPr lang="en-US" sz="4000" b="1" dirty="0">
                <a:effectLst>
                  <a:outerShdw blurRad="38100" dist="38100" dir="2700000" algn="tl">
                    <a:srgbClr val="000000">
                      <a:alpha val="43137"/>
                    </a:srgbClr>
                  </a:outerShdw>
                </a:effectLst>
              </a:rPr>
              <a:t>Chromosome Structure</a:t>
            </a:r>
          </a:p>
        </p:txBody>
      </p:sp>
      <p:pic>
        <p:nvPicPr>
          <p:cNvPr id="3" name="Picture 2">
            <a:extLst>
              <a:ext uri="{FF2B5EF4-FFF2-40B4-BE49-F238E27FC236}">
                <a16:creationId xmlns:a16="http://schemas.microsoft.com/office/drawing/2014/main" id="{168497FE-2F65-9600-3A84-F0F2D7CFB18E}"/>
              </a:ext>
            </a:extLst>
          </p:cNvPr>
          <p:cNvPicPr>
            <a:picLocks noChangeAspect="1"/>
          </p:cNvPicPr>
          <p:nvPr/>
        </p:nvPicPr>
        <p:blipFill>
          <a:blip r:embed="rId3"/>
          <a:srcRect l="23492" t="18299" r="18643" b="9542"/>
          <a:stretch/>
        </p:blipFill>
        <p:spPr>
          <a:xfrm>
            <a:off x="8372475" y="2196445"/>
            <a:ext cx="3450210" cy="3421930"/>
          </a:xfrm>
          <a:prstGeom prst="rect">
            <a:avLst/>
          </a:prstGeom>
        </p:spPr>
      </p:pic>
    </p:spTree>
    <p:extLst>
      <p:ext uri="{BB962C8B-B14F-4D97-AF65-F5344CB8AC3E}">
        <p14:creationId xmlns:p14="http://schemas.microsoft.com/office/powerpoint/2010/main" val="1698945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2DF3-E2AE-4F55-A936-E6419FA9E824}"/>
              </a:ext>
            </a:extLst>
          </p:cNvPr>
          <p:cNvSpPr>
            <a:spLocks noGrp="1"/>
          </p:cNvSpPr>
          <p:nvPr>
            <p:ph type="title"/>
          </p:nvPr>
        </p:nvSpPr>
        <p:spPr>
          <a:xfrm>
            <a:off x="1403685" y="2368512"/>
            <a:ext cx="7685037" cy="1363816"/>
          </a:xfrm>
        </p:spPr>
        <p:txBody>
          <a:bodyPr>
            <a:normAutofit/>
          </a:bodyPr>
          <a:lstStyle/>
          <a:p>
            <a:r>
              <a:rPr lang="en-US" sz="8800" b="1" i="1" dirty="0">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465852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9072-DEEE-45B8-87D4-F17649237986}"/>
              </a:ext>
            </a:extLst>
          </p:cNvPr>
          <p:cNvSpPr>
            <a:spLocks noGrp="1"/>
          </p:cNvSpPr>
          <p:nvPr>
            <p:ph type="title"/>
          </p:nvPr>
        </p:nvSpPr>
        <p:spPr>
          <a:xfrm>
            <a:off x="457200" y="758952"/>
            <a:ext cx="6149662" cy="917447"/>
          </a:xfrm>
        </p:spPr>
        <p:txBody>
          <a:bodyPr vert="horz" lIns="91440" tIns="45720" rIns="91440" bIns="45720" rtlCol="0" anchor="b">
            <a:normAutofit/>
          </a:bodyPr>
          <a:lstStyle/>
          <a:p>
            <a:pPr algn="l" rtl="0"/>
            <a:r>
              <a:rPr lang="en-US" b="1" dirty="0">
                <a:effectLst>
                  <a:outerShdw blurRad="38100" dist="38100" dir="2700000" algn="tl">
                    <a:srgbClr val="000000">
                      <a:alpha val="43137"/>
                    </a:srgbClr>
                  </a:outerShdw>
                </a:effectLst>
              </a:rPr>
              <a:t>GENETIC DISORDERS</a:t>
            </a:r>
          </a:p>
        </p:txBody>
      </p:sp>
      <p:sp>
        <p:nvSpPr>
          <p:cNvPr id="4" name="TextBox 3">
            <a:extLst>
              <a:ext uri="{FF2B5EF4-FFF2-40B4-BE49-F238E27FC236}">
                <a16:creationId xmlns:a16="http://schemas.microsoft.com/office/drawing/2014/main" id="{BDA18B9C-6624-4652-99E0-E5FD30244B57}"/>
              </a:ext>
            </a:extLst>
          </p:cNvPr>
          <p:cNvSpPr txBox="1"/>
          <p:nvPr/>
        </p:nvSpPr>
        <p:spPr>
          <a:xfrm>
            <a:off x="6854" y="2286000"/>
            <a:ext cx="5284964" cy="3887585"/>
          </a:xfrm>
          <a:prstGeom prst="rect">
            <a:avLst/>
          </a:prstGeom>
        </p:spPr>
        <p:txBody>
          <a:bodyPr vert="horz" lIns="91440" tIns="45720" rIns="91440" bIns="45720" rtlCol="0">
            <a:normAutofit/>
          </a:bodyPr>
          <a:lstStyle/>
          <a:p>
            <a:pPr indent="-228600" algn="l" rtl="0" fontAlgn="base">
              <a:lnSpc>
                <a:spcPct val="90000"/>
              </a:lnSpc>
              <a:spcAft>
                <a:spcPts val="600"/>
              </a:spcAft>
              <a:buFont typeface="Arial" panose="020B0604020202020204" pitchFamily="34" charset="0"/>
              <a:buChar char="•"/>
            </a:pPr>
            <a:r>
              <a:rPr lang="en-US" sz="1600" b="0" i="0" dirty="0">
                <a:effectLst/>
              </a:rPr>
              <a:t>Genetic disorders are congenital Some genetic disorders also occur after birth or at any stage of life.</a:t>
            </a:r>
          </a:p>
          <a:p>
            <a:pPr algn="l" rtl="0" fontAlgn="base">
              <a:lnSpc>
                <a:spcPct val="90000"/>
              </a:lnSpc>
              <a:spcAft>
                <a:spcPts val="600"/>
              </a:spcAft>
            </a:pPr>
            <a:r>
              <a:rPr lang="en-US" sz="1600" b="0" i="0" dirty="0">
                <a:effectLst/>
              </a:rPr>
              <a:t> </a:t>
            </a:r>
          </a:p>
          <a:p>
            <a:pPr algn="l" rtl="0" fontAlgn="base">
              <a:lnSpc>
                <a:spcPct val="90000"/>
              </a:lnSpc>
              <a:spcAft>
                <a:spcPts val="600"/>
              </a:spcAft>
            </a:pPr>
            <a:endParaRPr lang="en-US" sz="1600" b="0" i="0" dirty="0">
              <a:effectLst/>
            </a:endParaRPr>
          </a:p>
          <a:p>
            <a:pPr indent="-228600" algn="l" rtl="0" fontAlgn="base">
              <a:lnSpc>
                <a:spcPct val="90000"/>
              </a:lnSpc>
              <a:spcAft>
                <a:spcPts val="600"/>
              </a:spcAft>
              <a:buFont typeface="Arial" panose="020B0604020202020204" pitchFamily="34" charset="0"/>
              <a:buChar char="•"/>
            </a:pPr>
            <a:r>
              <a:rPr lang="en-US" sz="1600" b="0" i="0" dirty="0">
                <a:effectLst/>
              </a:rPr>
              <a:t>The vast majority are incurable and have a complete phenotypic profile.</a:t>
            </a:r>
          </a:p>
          <a:p>
            <a:pPr indent="-228600" algn="l" rtl="0" fontAlgn="base">
              <a:lnSpc>
                <a:spcPct val="90000"/>
              </a:lnSpc>
              <a:spcAft>
                <a:spcPts val="600"/>
              </a:spcAft>
              <a:buFont typeface="Arial" panose="020B0604020202020204" pitchFamily="34" charset="0"/>
              <a:buChar char="•"/>
            </a:pPr>
            <a:endParaRPr lang="en-US" sz="1600" b="0" i="0" dirty="0">
              <a:effectLst/>
            </a:endParaRPr>
          </a:p>
          <a:p>
            <a:pPr algn="l" rtl="0" fontAlgn="base">
              <a:lnSpc>
                <a:spcPct val="90000"/>
              </a:lnSpc>
              <a:spcAft>
                <a:spcPts val="600"/>
              </a:spcAft>
            </a:pPr>
            <a:r>
              <a:rPr lang="en-US" sz="1600" b="0" i="0" dirty="0">
                <a:effectLst/>
              </a:rPr>
              <a:t> </a:t>
            </a:r>
          </a:p>
          <a:p>
            <a:pPr indent="-228600" algn="l" rtl="0" fontAlgn="base">
              <a:lnSpc>
                <a:spcPct val="90000"/>
              </a:lnSpc>
              <a:spcAft>
                <a:spcPts val="600"/>
              </a:spcAft>
              <a:buFont typeface="Arial" panose="020B0604020202020204" pitchFamily="34" charset="0"/>
              <a:buChar char="•"/>
            </a:pPr>
            <a:r>
              <a:rPr lang="en-US" sz="1600" b="0" i="0" dirty="0">
                <a:effectLst/>
              </a:rPr>
              <a:t>The abnormality occurs mainly due to mutations in either gene or chromosome. </a:t>
            </a:r>
          </a:p>
          <a:p>
            <a:pPr indent="-228600" fontAlgn="base">
              <a:lnSpc>
                <a:spcPct val="90000"/>
              </a:lnSpc>
              <a:spcAft>
                <a:spcPts val="600"/>
              </a:spcAft>
              <a:buFont typeface="Arial" panose="020B0604020202020204" pitchFamily="34" charset="0"/>
              <a:buChar char="•"/>
            </a:pPr>
            <a:endParaRPr lang="en-US" sz="1400" b="0" i="0" dirty="0">
              <a:effectLst/>
            </a:endParaRPr>
          </a:p>
        </p:txBody>
      </p:sp>
      <p:pic>
        <p:nvPicPr>
          <p:cNvPr id="18" name="Picture 4" descr="Diagram&#10;&#10;Description automatically generated">
            <a:extLst>
              <a:ext uri="{FF2B5EF4-FFF2-40B4-BE49-F238E27FC236}">
                <a16:creationId xmlns:a16="http://schemas.microsoft.com/office/drawing/2014/main" id="{39B340CE-FF9D-6A0A-5870-DFC2CC87546E}"/>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brightnessContrast contrast="40000"/>
                    </a14:imgEffect>
                  </a14:imgLayer>
                </a14:imgProps>
              </a:ext>
            </a:extLst>
          </a:blip>
          <a:srcRect l="6681" t="8861" r="9157" b="9141"/>
          <a:stretch/>
        </p:blipFill>
        <p:spPr>
          <a:xfrm>
            <a:off x="5745970" y="1676399"/>
            <a:ext cx="5871912" cy="3200401"/>
          </a:xfrm>
          <a:prstGeom prst="rect">
            <a:avLst/>
          </a:prstGeom>
        </p:spPr>
      </p:pic>
    </p:spTree>
    <p:extLst>
      <p:ext uri="{BB962C8B-B14F-4D97-AF65-F5344CB8AC3E}">
        <p14:creationId xmlns:p14="http://schemas.microsoft.com/office/powerpoint/2010/main" val="3867652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F064-ECFB-496A-95CB-9D7331D49E5F}"/>
              </a:ext>
            </a:extLst>
          </p:cNvPr>
          <p:cNvSpPr>
            <a:spLocks noGrp="1"/>
          </p:cNvSpPr>
          <p:nvPr>
            <p:ph type="title"/>
          </p:nvPr>
        </p:nvSpPr>
        <p:spPr>
          <a:xfrm>
            <a:off x="112295" y="266997"/>
            <a:ext cx="11530206" cy="1363816"/>
          </a:xfrm>
        </p:spPr>
        <p:txBody>
          <a:bodyPr/>
          <a:lstStyle/>
          <a:p>
            <a:pPr algn="l" rtl="0"/>
            <a:r>
              <a:rPr lang="en-US" b="1" dirty="0">
                <a:effectLst>
                  <a:outerShdw blurRad="38100" dist="38100" dir="2700000" algn="tl">
                    <a:srgbClr val="000000">
                      <a:alpha val="43137"/>
                    </a:srgbClr>
                  </a:outerShdw>
                </a:effectLst>
              </a:rPr>
              <a:t>CLASSIFICATION OF CHROMOSOMAL ANOMALIES</a:t>
            </a:r>
          </a:p>
        </p:txBody>
      </p:sp>
      <p:pic>
        <p:nvPicPr>
          <p:cNvPr id="1026" name="Picture 2" descr="Chromosomes An overview - ppt download">
            <a:extLst>
              <a:ext uri="{FF2B5EF4-FFF2-40B4-BE49-F238E27FC236}">
                <a16:creationId xmlns:a16="http://schemas.microsoft.com/office/drawing/2014/main" id="{441476C8-2383-4181-ACA6-C15F330549C1}"/>
              </a:ext>
            </a:extLst>
          </p:cNvPr>
          <p:cNvPicPr>
            <a:picLocks noChangeAspect="1" noChangeArrowheads="1"/>
          </p:cNvPicPr>
          <p:nvPr/>
        </p:nvPicPr>
        <p:blipFill rotWithShape="1">
          <a:blip r:embed="rId3">
            <a:clrChange>
              <a:clrFrom>
                <a:srgbClr val="FFFFFF"/>
              </a:clrFrom>
              <a:clrTo>
                <a:srgbClr val="FFFFFF">
                  <a:alpha val="0"/>
                </a:srgbClr>
              </a:clrTo>
            </a:clrChange>
            <a:duotone>
              <a:prstClr val="black"/>
              <a:srgbClr val="B5B3BB">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8947" r="15864" b="9742"/>
          <a:stretch/>
        </p:blipFill>
        <p:spPr bwMode="auto">
          <a:xfrm>
            <a:off x="112295" y="1493949"/>
            <a:ext cx="11105204" cy="521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71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E537F92-A473-4373-8561-E1E50EC14B16}"/>
              </a:ext>
            </a:extLst>
          </p:cNvPr>
          <p:cNvPicPr>
            <a:picLocks noChangeAspect="1"/>
          </p:cNvPicPr>
          <p:nvPr/>
        </p:nvPicPr>
        <p:blipFill rotWithShape="1">
          <a:blip r:embed="rId2"/>
          <a:srcRect l="47500" t="19244" r="32910" b="4952"/>
          <a:stretch/>
        </p:blipFill>
        <p:spPr>
          <a:xfrm>
            <a:off x="0" y="-12879"/>
            <a:ext cx="12191999" cy="6858000"/>
          </a:xfrm>
          <a:prstGeom prst="rect">
            <a:avLst/>
          </a:prstGeom>
        </p:spPr>
      </p:pic>
    </p:spTree>
    <p:extLst>
      <p:ext uri="{BB962C8B-B14F-4D97-AF65-F5344CB8AC3E}">
        <p14:creationId xmlns:p14="http://schemas.microsoft.com/office/powerpoint/2010/main" val="101688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D19E44-4EFA-26FA-DBC1-7D6A97370E1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378039" y="725705"/>
            <a:ext cx="9646276" cy="5874327"/>
          </a:xfrm>
          <a:prstGeom prst="rect">
            <a:avLst/>
          </a:prstGeom>
        </p:spPr>
      </p:pic>
    </p:spTree>
    <p:extLst>
      <p:ext uri="{BB962C8B-B14F-4D97-AF65-F5344CB8AC3E}">
        <p14:creationId xmlns:p14="http://schemas.microsoft.com/office/powerpoint/2010/main" val="357337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6DC7-44E1-46D4-9A17-5712BD6D5CB1}"/>
              </a:ext>
            </a:extLst>
          </p:cNvPr>
          <p:cNvSpPr>
            <a:spLocks noGrp="1"/>
          </p:cNvSpPr>
          <p:nvPr>
            <p:ph type="title"/>
          </p:nvPr>
        </p:nvSpPr>
        <p:spPr>
          <a:xfrm>
            <a:off x="457200" y="668049"/>
            <a:ext cx="11263745" cy="1363816"/>
          </a:xfrm>
        </p:spPr>
        <p:txBody>
          <a:bodyPr>
            <a:normAutofit/>
          </a:bodyPr>
          <a:lstStyle/>
          <a:p>
            <a:pPr algn="l" rtl="0"/>
            <a:r>
              <a:rPr lang="en-US" sz="3600" b="1" dirty="0">
                <a:effectLst>
                  <a:outerShdw blurRad="38100" dist="38100" dir="2700000" algn="tl">
                    <a:srgbClr val="000000">
                      <a:alpha val="43137"/>
                    </a:srgbClr>
                  </a:outerShdw>
                </a:effectLst>
              </a:rPr>
              <a:t>CLASSIFICATION OF GENE DEFECT ANOMALIES</a:t>
            </a:r>
          </a:p>
        </p:txBody>
      </p:sp>
      <p:sp>
        <p:nvSpPr>
          <p:cNvPr id="4" name="TextBox 3">
            <a:extLst>
              <a:ext uri="{FF2B5EF4-FFF2-40B4-BE49-F238E27FC236}">
                <a16:creationId xmlns:a16="http://schemas.microsoft.com/office/drawing/2014/main" id="{36BFD557-22AC-4224-8F55-3692E5AE9329}"/>
              </a:ext>
            </a:extLst>
          </p:cNvPr>
          <p:cNvSpPr txBox="1"/>
          <p:nvPr/>
        </p:nvSpPr>
        <p:spPr>
          <a:xfrm>
            <a:off x="1" y="2271823"/>
            <a:ext cx="11024314" cy="2246769"/>
          </a:xfrm>
          <a:prstGeom prst="rect">
            <a:avLst/>
          </a:prstGeom>
          <a:noFill/>
        </p:spPr>
        <p:txBody>
          <a:bodyPr wrap="square">
            <a:spAutoFit/>
          </a:bodyPr>
          <a:lstStyle/>
          <a:p>
            <a:pPr marL="285750" indent="-285750" algn="l" rtl="0">
              <a:buFont typeface="Arial" panose="020B0604020202020204" pitchFamily="34" charset="0"/>
              <a:buChar char="•"/>
            </a:pPr>
            <a:r>
              <a:rPr lang="en-US" sz="2000" b="0" i="0" u="none" strike="noStrike" baseline="0" dirty="0">
                <a:latin typeface="Giovanni-Book"/>
              </a:rPr>
              <a:t>Most heritable genetic (Mendelian) disorders are caused by mutations in a single gene from the 20,000 individual genes in the human genome. </a:t>
            </a:r>
          </a:p>
          <a:p>
            <a:pPr marL="285750" indent="-285750" algn="l" rtl="0">
              <a:buFont typeface="Arial" panose="020B0604020202020204" pitchFamily="34" charset="0"/>
              <a:buChar char="•"/>
            </a:pPr>
            <a:endParaRPr lang="en-US" sz="2000" b="0" i="0" u="none" strike="noStrike" baseline="0" dirty="0">
              <a:latin typeface="Giovanni-Book"/>
            </a:endParaRPr>
          </a:p>
          <a:p>
            <a:pPr marL="285750" indent="-285750" algn="l" rtl="0">
              <a:buFont typeface="Arial" panose="020B0604020202020204" pitchFamily="34" charset="0"/>
              <a:buChar char="•"/>
            </a:pPr>
            <a:endParaRPr lang="en-US" sz="2000" b="0" i="0" u="none" strike="noStrike" baseline="0" dirty="0">
              <a:latin typeface="Giovanni-Book"/>
            </a:endParaRPr>
          </a:p>
          <a:p>
            <a:pPr marL="285750" indent="-285750" algn="l" rtl="0">
              <a:buFont typeface="Arial" panose="020B0604020202020204" pitchFamily="34" charset="0"/>
              <a:buChar char="•"/>
            </a:pPr>
            <a:r>
              <a:rPr lang="en-US" sz="2000" b="0" i="0" u="none" strike="noStrike" baseline="0" dirty="0">
                <a:latin typeface="BrandingSans-Roman"/>
              </a:rPr>
              <a:t>For many disorders, the Mendelian pattern of inheritance is known.</a:t>
            </a:r>
          </a:p>
          <a:p>
            <a:pPr marL="285750" indent="-285750" algn="l" rtl="0">
              <a:buFont typeface="Arial" panose="020B0604020202020204" pitchFamily="34" charset="0"/>
              <a:buChar char="•"/>
            </a:pPr>
            <a:endParaRPr lang="en-US" sz="2000" b="0" i="0" u="none" strike="noStrike" baseline="0" dirty="0">
              <a:latin typeface="BrandingSans-Roman"/>
            </a:endParaRPr>
          </a:p>
          <a:p>
            <a:pPr marL="285750" indent="-285750" algn="l" rtl="0">
              <a:buFont typeface="Arial" panose="020B0604020202020204" pitchFamily="34" charset="0"/>
              <a:buChar char="•"/>
            </a:pPr>
            <a:r>
              <a:rPr lang="en-US" sz="2000" b="0" i="0" u="none" strike="noStrike" baseline="0" dirty="0">
                <a:latin typeface="BrandingSans-Roman"/>
              </a:rPr>
              <a:t>A family tree (pedigree)is an essential part of genetic evaluation.</a:t>
            </a:r>
            <a:endParaRPr lang="en-US" sz="2000" dirty="0"/>
          </a:p>
        </p:txBody>
      </p:sp>
    </p:spTree>
    <p:extLst>
      <p:ext uri="{BB962C8B-B14F-4D97-AF65-F5344CB8AC3E}">
        <p14:creationId xmlns:p14="http://schemas.microsoft.com/office/powerpoint/2010/main" val="153786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7AF6-3015-4BB3-AF51-9CD0AF696316}"/>
              </a:ext>
            </a:extLst>
          </p:cNvPr>
          <p:cNvSpPr>
            <a:spLocks noGrp="1"/>
          </p:cNvSpPr>
          <p:nvPr>
            <p:ph type="title"/>
          </p:nvPr>
        </p:nvSpPr>
        <p:spPr>
          <a:xfrm>
            <a:off x="2962140" y="198943"/>
            <a:ext cx="5975797" cy="891350"/>
          </a:xfrm>
        </p:spPr>
        <p:txBody>
          <a:bodyPr/>
          <a:lstStyle/>
          <a:p>
            <a:r>
              <a:rPr lang="en-US" b="1" dirty="0">
                <a:effectLst>
                  <a:outerShdw blurRad="38100" dist="38100" dir="2700000" algn="tl">
                    <a:srgbClr val="000000">
                      <a:alpha val="43137"/>
                    </a:srgbClr>
                  </a:outerShdw>
                </a:effectLst>
              </a:rPr>
              <a:t>AUTOSOMAL DOMINANT</a:t>
            </a:r>
          </a:p>
        </p:txBody>
      </p:sp>
      <p:pic>
        <p:nvPicPr>
          <p:cNvPr id="4" name="Picture 3">
            <a:extLst>
              <a:ext uri="{FF2B5EF4-FFF2-40B4-BE49-F238E27FC236}">
                <a16:creationId xmlns:a16="http://schemas.microsoft.com/office/drawing/2014/main" id="{6DE85AF5-3D97-4A9A-B6F7-78CD13E83C53}"/>
              </a:ext>
            </a:extLst>
          </p:cNvPr>
          <p:cNvPicPr>
            <a:picLocks noChangeAspect="1"/>
          </p:cNvPicPr>
          <p:nvPr/>
        </p:nvPicPr>
        <p:blipFill rotWithShape="1">
          <a:blip r:embed="rId3">
            <a:clrChange>
              <a:clrFrom>
                <a:srgbClr val="E2DEE5"/>
              </a:clrFrom>
              <a:clrTo>
                <a:srgbClr val="E2DEE5">
                  <a:alpha val="0"/>
                </a:srgbClr>
              </a:clrTo>
            </a:clrChange>
          </a:blip>
          <a:srcRect l="30520" t="51649" r="53735" b="30432"/>
          <a:stretch/>
        </p:blipFill>
        <p:spPr>
          <a:xfrm>
            <a:off x="7518770" y="4001327"/>
            <a:ext cx="4153277" cy="2429054"/>
          </a:xfrm>
          <a:prstGeom prst="rect">
            <a:avLst/>
          </a:prstGeom>
        </p:spPr>
      </p:pic>
      <p:pic>
        <p:nvPicPr>
          <p:cNvPr id="6" name="Picture 5">
            <a:extLst>
              <a:ext uri="{FF2B5EF4-FFF2-40B4-BE49-F238E27FC236}">
                <a16:creationId xmlns:a16="http://schemas.microsoft.com/office/drawing/2014/main" id="{9BD0CF23-B324-4024-AB00-934EF2AA19DB}"/>
              </a:ext>
            </a:extLst>
          </p:cNvPr>
          <p:cNvPicPr>
            <a:picLocks noChangeAspect="1"/>
          </p:cNvPicPr>
          <p:nvPr/>
        </p:nvPicPr>
        <p:blipFill rotWithShape="1">
          <a:blip r:embed="rId4">
            <a:clrChange>
              <a:clrFrom>
                <a:srgbClr val="E2DEE5"/>
              </a:clrFrom>
              <a:clrTo>
                <a:srgbClr val="E2DEE5">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l="48004" t="24476" r="36582" b="46169"/>
          <a:stretch/>
        </p:blipFill>
        <p:spPr>
          <a:xfrm>
            <a:off x="7678270" y="1438835"/>
            <a:ext cx="4075319" cy="2433918"/>
          </a:xfrm>
          <a:prstGeom prst="rect">
            <a:avLst/>
          </a:prstGeom>
        </p:spPr>
      </p:pic>
      <p:sp>
        <p:nvSpPr>
          <p:cNvPr id="8" name="TextBox 7">
            <a:extLst>
              <a:ext uri="{FF2B5EF4-FFF2-40B4-BE49-F238E27FC236}">
                <a16:creationId xmlns:a16="http://schemas.microsoft.com/office/drawing/2014/main" id="{AF9BF052-ED50-4D99-8560-77F91BAE0CCC}"/>
              </a:ext>
            </a:extLst>
          </p:cNvPr>
          <p:cNvSpPr txBox="1"/>
          <p:nvPr/>
        </p:nvSpPr>
        <p:spPr>
          <a:xfrm>
            <a:off x="0" y="948690"/>
            <a:ext cx="7518770" cy="5909310"/>
          </a:xfrm>
          <a:prstGeom prst="rect">
            <a:avLst/>
          </a:prstGeom>
          <a:noFill/>
        </p:spPr>
        <p:txBody>
          <a:bodyPr wrap="square">
            <a:spAutoFit/>
          </a:bodyPr>
          <a:lstStyle/>
          <a:p>
            <a:pPr algn="l" rtl="0"/>
            <a:r>
              <a:rPr lang="en-US" sz="1800" b="0" i="0" u="none" strike="noStrike" baseline="0" dirty="0">
                <a:latin typeface="BrandingSans-Roman"/>
              </a:rPr>
              <a:t>• </a:t>
            </a:r>
            <a:r>
              <a:rPr lang="en-US" sz="2000" b="0" i="0" u="none" strike="noStrike" baseline="0" dirty="0">
                <a:latin typeface="BrandingSans-Roman"/>
              </a:rPr>
              <a:t>Most common mode of Mendelian inheritance.</a:t>
            </a:r>
          </a:p>
          <a:p>
            <a:pPr algn="l" rtl="0"/>
            <a:endParaRPr lang="en-US" sz="2000" b="0" i="0" u="none" strike="noStrike" baseline="0" dirty="0">
              <a:latin typeface="BrandingSans-Roman"/>
            </a:endParaRPr>
          </a:p>
          <a:p>
            <a:pPr algn="l" rtl="0"/>
            <a:r>
              <a:rPr lang="en-US" sz="2000" b="0" i="0" u="none" strike="noStrike" baseline="0" dirty="0">
                <a:latin typeface="BrandingSans-Roman"/>
              </a:rPr>
              <a:t>• Affected individual carries the abnormal gene</a:t>
            </a:r>
            <a:r>
              <a:rPr lang="en-US" sz="2000" b="0" i="0" u="none" strike="noStrike" dirty="0">
                <a:latin typeface="BrandingSans-Roman"/>
              </a:rPr>
              <a:t> </a:t>
            </a:r>
            <a:r>
              <a:rPr lang="en-US" sz="2000" b="0" i="0" u="none" strike="noStrike" baseline="0" dirty="0">
                <a:latin typeface="BrandingSans-Roman"/>
              </a:rPr>
              <a:t>on one of a pair of autosomes.</a:t>
            </a:r>
          </a:p>
          <a:p>
            <a:pPr algn="l" rtl="0"/>
            <a:endParaRPr lang="en-US" sz="2000" b="0" i="0" u="none" strike="noStrike" baseline="0" dirty="0">
              <a:latin typeface="BrandingSans-Roman"/>
            </a:endParaRPr>
          </a:p>
          <a:p>
            <a:pPr algn="l" rtl="0"/>
            <a:r>
              <a:rPr lang="en-US" sz="2000" b="0" i="0" u="none" strike="noStrike" baseline="0" dirty="0">
                <a:latin typeface="BrandingSans-Roman"/>
              </a:rPr>
              <a:t>• </a:t>
            </a:r>
            <a:r>
              <a:rPr lang="en-US" sz="2000" dirty="0">
                <a:latin typeface="BrandingSans-Roman"/>
              </a:rPr>
              <a:t>In AD disorders, each child of an affected parent has a 50% chance of inheriting the mutated gene, but there may be variation in </a:t>
            </a:r>
            <a:r>
              <a:rPr lang="en-US" sz="2000" b="0" i="0" u="none" strike="noStrike" baseline="0" dirty="0">
                <a:latin typeface="BrandingSans-Roman"/>
              </a:rPr>
              <a:t>expression, non penetrance, no family history (new </a:t>
            </a:r>
            <a:r>
              <a:rPr lang="en-US" sz="2000" b="0" i="0" u="none" strike="noStrike" baseline="0" dirty="0" err="1">
                <a:latin typeface="BrandingSans-Roman"/>
              </a:rPr>
              <a:t>mutation,parental</a:t>
            </a:r>
            <a:r>
              <a:rPr lang="en-US" sz="2000" b="0" i="0" u="none" strike="noStrike" baseline="0" dirty="0">
                <a:latin typeface="BrandingSans-Roman"/>
              </a:rPr>
              <a:t> mosaicism, non-paternity), or</a:t>
            </a:r>
            <a:r>
              <a:rPr lang="en-US" sz="2000" b="0" i="0" u="none" strike="noStrike" dirty="0">
                <a:latin typeface="BrandingSans-Roman"/>
              </a:rPr>
              <a:t> </a:t>
            </a:r>
            <a:r>
              <a:rPr lang="en-US" sz="2000" b="0" i="0" u="none" strike="noStrike" baseline="0" dirty="0">
                <a:latin typeface="BrandingSans-Roman"/>
              </a:rPr>
              <a:t>homozygosity (rare).</a:t>
            </a:r>
          </a:p>
          <a:p>
            <a:pPr algn="l" rtl="0"/>
            <a:endParaRPr lang="en-US" sz="2000" b="0" i="0" u="none" strike="noStrike" baseline="0" dirty="0">
              <a:latin typeface="BrandingSans-Roman"/>
            </a:endParaRPr>
          </a:p>
          <a:p>
            <a:pPr algn="l" rtl="0"/>
            <a:r>
              <a:rPr lang="en-US" sz="2000" b="1" i="0" u="none" strike="noStrike" baseline="0" dirty="0">
                <a:latin typeface="BrandingSans-Roman"/>
              </a:rPr>
              <a:t>Examples of autosomal dominant disorders</a:t>
            </a:r>
          </a:p>
          <a:p>
            <a:pPr marL="285750" indent="-285750" algn="l" rtl="0">
              <a:buFont typeface="Wingdings" panose="05000000000000000000" pitchFamily="2" charset="2"/>
              <a:buChar char="ü"/>
            </a:pPr>
            <a:r>
              <a:rPr lang="en-US" sz="2000" b="0" i="0" u="none" strike="noStrike" baseline="0" dirty="0">
                <a:latin typeface="BrandingSans-Roman"/>
              </a:rPr>
              <a:t>Achondroplasia.</a:t>
            </a:r>
          </a:p>
          <a:p>
            <a:pPr marL="285750" indent="-285750" algn="l" rtl="0">
              <a:buFont typeface="Wingdings" panose="05000000000000000000" pitchFamily="2" charset="2"/>
              <a:buChar char="ü"/>
            </a:pPr>
            <a:r>
              <a:rPr lang="en-US" sz="2000" b="0" i="0" u="none" strike="noStrike" baseline="0" dirty="0">
                <a:latin typeface="BrandingSans-Roman"/>
              </a:rPr>
              <a:t>Ehlers–Danlos syndrome.</a:t>
            </a:r>
          </a:p>
          <a:p>
            <a:pPr marL="285750" indent="-285750" algn="l" rtl="0">
              <a:buFont typeface="Wingdings" panose="05000000000000000000" pitchFamily="2" charset="2"/>
              <a:buChar char="ü"/>
            </a:pPr>
            <a:r>
              <a:rPr lang="en-US" sz="2000" b="0" i="0" u="none" strike="noStrike" baseline="0" dirty="0">
                <a:latin typeface="BrandingSans-Roman"/>
              </a:rPr>
              <a:t>Familial</a:t>
            </a:r>
            <a:r>
              <a:rPr lang="en-US" sz="2000" dirty="0">
                <a:latin typeface="BrandingSans-Roman"/>
              </a:rPr>
              <a:t> </a:t>
            </a:r>
            <a:r>
              <a:rPr lang="en-US" sz="2000" b="0" i="0" u="none" strike="noStrike" baseline="0" dirty="0" err="1">
                <a:latin typeface="BrandingSans-Roman"/>
              </a:rPr>
              <a:t>hypercholesterolaemia</a:t>
            </a:r>
            <a:r>
              <a:rPr lang="en-US" sz="2000" b="0" i="0" u="none" strike="noStrike" baseline="0" dirty="0">
                <a:latin typeface="BrandingSans-Roman"/>
              </a:rPr>
              <a:t>.</a:t>
            </a:r>
          </a:p>
          <a:p>
            <a:pPr marL="285750" indent="-285750" algn="l" rtl="0">
              <a:buFont typeface="Wingdings" panose="05000000000000000000" pitchFamily="2" charset="2"/>
              <a:buChar char="ü"/>
            </a:pPr>
            <a:r>
              <a:rPr lang="en-US" sz="2000" b="0" i="0" u="none" strike="noStrike" baseline="0" dirty="0">
                <a:latin typeface="BrandingSans-Roman"/>
              </a:rPr>
              <a:t>Marfan syndrome .</a:t>
            </a:r>
          </a:p>
          <a:p>
            <a:pPr marL="285750" indent="-285750" algn="l" rtl="0">
              <a:buFont typeface="Wingdings" panose="05000000000000000000" pitchFamily="2" charset="2"/>
              <a:buChar char="ü"/>
            </a:pPr>
            <a:r>
              <a:rPr lang="en-US" sz="2000" b="0" i="0" u="none" strike="noStrike" baseline="0" dirty="0">
                <a:latin typeface="BrandingSans-Roman"/>
              </a:rPr>
              <a:t>Neurofibromatosis</a:t>
            </a:r>
            <a:r>
              <a:rPr lang="en-US" sz="2000" dirty="0">
                <a:latin typeface="BrandingSans-Roman"/>
              </a:rPr>
              <a:t>.</a:t>
            </a:r>
          </a:p>
          <a:p>
            <a:pPr marL="285750" indent="-285750" algn="l" rtl="0">
              <a:buFont typeface="Wingdings" panose="05000000000000000000" pitchFamily="2" charset="2"/>
              <a:buChar char="ü"/>
            </a:pPr>
            <a:r>
              <a:rPr lang="en-US" sz="2000" b="0" i="0" u="none" strike="noStrike" baseline="0" dirty="0">
                <a:latin typeface="BrandingSans-Roman"/>
              </a:rPr>
              <a:t>Noonan syndrome</a:t>
            </a:r>
          </a:p>
          <a:p>
            <a:pPr marL="285750" indent="-285750" algn="l" rtl="0">
              <a:buFont typeface="Wingdings" panose="05000000000000000000" pitchFamily="2" charset="2"/>
              <a:buChar char="ü"/>
            </a:pPr>
            <a:r>
              <a:rPr lang="en-US" sz="2000" b="0" i="0" u="none" strike="noStrike" baseline="0" dirty="0">
                <a:latin typeface="BrandingSans-Roman"/>
              </a:rPr>
              <a:t>Osteogenesis imperfecta.</a:t>
            </a:r>
            <a:endParaRPr lang="en-US" sz="2000" dirty="0"/>
          </a:p>
        </p:txBody>
      </p:sp>
    </p:spTree>
    <p:extLst>
      <p:ext uri="{BB962C8B-B14F-4D97-AF65-F5344CB8AC3E}">
        <p14:creationId xmlns:p14="http://schemas.microsoft.com/office/powerpoint/2010/main" val="174279088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2546</Words>
  <Application>Microsoft Office PowerPoint</Application>
  <PresentationFormat>Widescreen</PresentationFormat>
  <Paragraphs>317</Paragraphs>
  <Slides>30</Slides>
  <Notes>8</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30</vt:i4>
      </vt:variant>
    </vt:vector>
  </HeadingPairs>
  <TitlesOfParts>
    <vt:vector size="49" baseType="lpstr">
      <vt:lpstr>Meiryo</vt:lpstr>
      <vt:lpstr>Arial</vt:lpstr>
      <vt:lpstr>BrandingSans-Roman</vt:lpstr>
      <vt:lpstr>Calibri</vt:lpstr>
      <vt:lpstr>Calibri Light</vt:lpstr>
      <vt:lpstr>GillHandbookBook</vt:lpstr>
      <vt:lpstr>GillHandbookMedium-Italic</vt:lpstr>
      <vt:lpstr>Giovanni-Book</vt:lpstr>
      <vt:lpstr>HelveticaNeue-Bold</vt:lpstr>
      <vt:lpstr>mayo-sans</vt:lpstr>
      <vt:lpstr>Noto Sans</vt:lpstr>
      <vt:lpstr>OGT Merriweather</vt:lpstr>
      <vt:lpstr>SymbolMT</vt:lpstr>
      <vt:lpstr>Times New Roman</vt:lpstr>
      <vt:lpstr>TimesNewRomanPS-BoldMT2</vt:lpstr>
      <vt:lpstr>TimesNewRomanPS-ItalicMT</vt:lpstr>
      <vt:lpstr>TimesNewRomanPSMT</vt:lpstr>
      <vt:lpstr>Wingdings</vt:lpstr>
      <vt:lpstr>نسق Office</vt:lpstr>
      <vt:lpstr>Chromosomal abnormalities, mode of inheritance of single gene trait</vt:lpstr>
      <vt:lpstr>PowerPoint Presentation</vt:lpstr>
      <vt:lpstr>Chromosome Structure</vt:lpstr>
      <vt:lpstr>GENETIC DISORDERS</vt:lpstr>
      <vt:lpstr>CLASSIFICATION OF CHROMOSOMAL ANOMALIES</vt:lpstr>
      <vt:lpstr>PowerPoint Presentation</vt:lpstr>
      <vt:lpstr>PowerPoint Presentation</vt:lpstr>
      <vt:lpstr>CLASSIFICATION OF GENE DEFECT ANOMALIES</vt:lpstr>
      <vt:lpstr>AUTOSOMAL DOMINANT</vt:lpstr>
      <vt:lpstr>AUTOSOMAL RECESSIVE</vt:lpstr>
      <vt:lpstr>X-LINKED RECESSIVE</vt:lpstr>
      <vt:lpstr>X-LINKED DOMINANT</vt:lpstr>
      <vt:lpstr>PEDIGREE</vt:lpstr>
      <vt:lpstr>HOW TO READ A PEDIGREE CHART?</vt:lpstr>
      <vt:lpstr>POLYGENIC, MULTIFACTORIAL OR COMPLEX INHERITANCE</vt:lpstr>
      <vt:lpstr>PowerPoint Presentation</vt:lpstr>
      <vt:lpstr>FAMILY HISTORY &amp; PEDIGREE IN THE EVALUATION OF POSSIBLE GENETIC DISORDERS </vt:lpstr>
      <vt:lpstr>PowerPoint Presentation</vt:lpstr>
      <vt:lpstr>COMMON PRENATAL DIAGNOSTICASSESSMENT</vt:lpstr>
      <vt:lpstr>COMMON PRENATAL DIAGNOSTIC ASSESSMENT</vt:lpstr>
      <vt:lpstr>    PHYSICAL EXAMINATION  </vt:lpstr>
      <vt:lpstr>PowerPoint Presentation</vt:lpstr>
      <vt:lpstr>PowerPoint Presentation</vt:lpstr>
      <vt:lpstr>PowerPoint Presentation</vt:lpstr>
      <vt:lpstr>PowerPoint Presentation</vt:lpstr>
      <vt:lpstr>PowerPoint Presentation</vt:lpstr>
      <vt:lpstr>                  CHROMOSOMAL STUDIES</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Chromosomal abnormalities, mode of inheritance of single gene trait</dc:title>
  <dc:creator>Salma El Gazzar</dc:creator>
  <cp:lastModifiedBy>hassan barakate</cp:lastModifiedBy>
  <cp:revision>41</cp:revision>
  <dcterms:created xsi:type="dcterms:W3CDTF">2023-08-22T07:45:05Z</dcterms:created>
  <dcterms:modified xsi:type="dcterms:W3CDTF">2024-09-02T20:05:26Z</dcterms:modified>
</cp:coreProperties>
</file>