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4" r:id="rId4"/>
    <p:sldId id="312" r:id="rId5"/>
    <p:sldId id="306" r:id="rId6"/>
    <p:sldId id="279" r:id="rId7"/>
    <p:sldId id="294" r:id="rId8"/>
    <p:sldId id="258" r:id="rId9"/>
    <p:sldId id="272" r:id="rId10"/>
    <p:sldId id="295" r:id="rId11"/>
    <p:sldId id="283" r:id="rId12"/>
    <p:sldId id="261" r:id="rId13"/>
    <p:sldId id="287" r:id="rId14"/>
    <p:sldId id="288" r:id="rId15"/>
    <p:sldId id="260" r:id="rId16"/>
    <p:sldId id="284" r:id="rId17"/>
    <p:sldId id="298" r:id="rId18"/>
    <p:sldId id="286" r:id="rId19"/>
    <p:sldId id="271" r:id="rId20"/>
    <p:sldId id="309" r:id="rId21"/>
    <p:sldId id="314" r:id="rId22"/>
    <p:sldId id="313" r:id="rId23"/>
    <p:sldId id="273" r:id="rId24"/>
    <p:sldId id="307" r:id="rId25"/>
    <p:sldId id="310" r:id="rId26"/>
    <p:sldId id="315" r:id="rId27"/>
    <p:sldId id="265" r:id="rId28"/>
    <p:sldId id="308" r:id="rId29"/>
    <p:sldId id="266" r:id="rId30"/>
    <p:sldId id="311" r:id="rId31"/>
    <p:sldId id="262" r:id="rId32"/>
    <p:sldId id="290" r:id="rId33"/>
    <p:sldId id="292" r:id="rId34"/>
    <p:sldId id="291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165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5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9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7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4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3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7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70CE0CF-7405-48D9-89AD-7B4FF275F93A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6043809-C001-489A-AD96-206C4926D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7C54-FC6F-443C-91BA-A334FEA54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Fluid &amp; electrolyte disturbance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4F7F1-C618-4941-98C8-8A7640F26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Faten Zaidan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20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146A-590E-416F-841A-ACBE7722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detectable signs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4CF8-1B2A-404B-A260-C230774F0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Tachycardia </a:t>
            </a:r>
          </a:p>
          <a:p>
            <a:r>
              <a:rPr lang="en-US" dirty="0"/>
              <a:t>Dry mucous membranes </a:t>
            </a:r>
          </a:p>
          <a:p>
            <a:r>
              <a:rPr lang="en-US" dirty="0"/>
              <a:t>Cold peripheries </a:t>
            </a:r>
          </a:p>
          <a:p>
            <a:r>
              <a:rPr lang="en-US" dirty="0"/>
              <a:t>Decreased urine </a:t>
            </a:r>
          </a:p>
          <a:p>
            <a:r>
              <a:rPr lang="en-US" dirty="0"/>
              <a:t>Thirst </a:t>
            </a:r>
          </a:p>
          <a:p>
            <a:r>
              <a:rPr lang="en-US" dirty="0"/>
              <a:t>Decreased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1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20F2-43FC-4547-BFC4-3324D762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2" y="284330"/>
            <a:ext cx="10058400" cy="1609344"/>
          </a:xfrm>
        </p:spPr>
        <p:txBody>
          <a:bodyPr/>
          <a:lstStyle/>
          <a:p>
            <a:r>
              <a:rPr lang="en-US" sz="5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laboratory indications of dehydration</a:t>
            </a:r>
            <a:endParaRPr lang="en-GB" dirty="0"/>
          </a:p>
        </p:txBody>
      </p:sp>
      <p:pic>
        <p:nvPicPr>
          <p:cNvPr id="6146" name="Picture 2" descr="Objective, characteristic signs of dehydration">
            <a:extLst>
              <a:ext uri="{FF2B5EF4-FFF2-40B4-BE49-F238E27FC236}">
                <a16:creationId xmlns:a16="http://schemas.microsoft.com/office/drawing/2014/main" id="{62AFDAD0-0091-4A10-9659-1168A8E68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9"/>
          <a:stretch/>
        </p:blipFill>
        <p:spPr bwMode="auto">
          <a:xfrm>
            <a:off x="5868339" y="1700463"/>
            <a:ext cx="5253813" cy="48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599F5-0D9A-4AD5-8C0C-BD6116B91C62}"/>
              </a:ext>
            </a:extLst>
          </p:cNvPr>
          <p:cNvSpPr txBox="1"/>
          <p:nvPr/>
        </p:nvSpPr>
        <p:spPr>
          <a:xfrm>
            <a:off x="280713" y="2374232"/>
            <a:ext cx="5253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Hypoglycaemia is present in moderate to severe dehydration</a:t>
            </a:r>
          </a:p>
        </p:txBody>
      </p:sp>
    </p:spTree>
    <p:extLst>
      <p:ext uri="{BB962C8B-B14F-4D97-AF65-F5344CB8AC3E}">
        <p14:creationId xmlns:p14="http://schemas.microsoft.com/office/powerpoint/2010/main" val="196812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6155-A02E-491F-9B0F-34700378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6" y="87817"/>
            <a:ext cx="10058400" cy="1609344"/>
          </a:xfrm>
        </p:spPr>
        <p:txBody>
          <a:bodyPr/>
          <a:lstStyle/>
          <a:p>
            <a:r>
              <a:rPr lang="en-US" dirty="0"/>
              <a:t>approach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0084-5357-4D22-B42A-C549DCA4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03" y="1819483"/>
            <a:ext cx="10058400" cy="4050792"/>
          </a:xfrm>
        </p:spPr>
        <p:txBody>
          <a:bodyPr/>
          <a:lstStyle/>
          <a:p>
            <a:r>
              <a:rPr lang="en-GB" dirty="0"/>
              <a:t>General principle is to replace the deficit and ongoing losses and continue to provide maintenance fluid requirement </a:t>
            </a:r>
          </a:p>
          <a:p>
            <a:endParaRPr lang="en-GB" dirty="0"/>
          </a:p>
          <a:p>
            <a:r>
              <a:rPr lang="en-GB" dirty="0"/>
              <a:t>In mild dehydration , we can initiate therapy with oral solutions </a:t>
            </a:r>
          </a:p>
          <a:p>
            <a:r>
              <a:rPr lang="en-GB" dirty="0"/>
              <a:t>However if patient is having clinical signs indicating moderate to severe dehydration, or oral therapy failed, intravenous therapy will be initiated </a:t>
            </a:r>
          </a:p>
          <a:p>
            <a:r>
              <a:rPr lang="en-GB" dirty="0"/>
              <a:t>Patient with hemodynamic instability characterized by severe dehydration, for e.g., increased capillary refill time and low blood pressure, will need initial fluid bolus with isotonic solutions, such as normal saline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8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6155-A02E-491F-9B0F-34700378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Oral Rehydration Therapy 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0084-5357-4D22-B42A-C549DCA4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9" y="1609344"/>
            <a:ext cx="11628235" cy="5248656"/>
          </a:xfrm>
        </p:spPr>
        <p:txBody>
          <a:bodyPr>
            <a:normAutofit/>
          </a:bodyPr>
          <a:lstStyle/>
          <a:p>
            <a:r>
              <a:rPr lang="en-GB" dirty="0"/>
              <a:t>ORT is recommended as the initial therapy of choice (Pedialyte)</a:t>
            </a:r>
          </a:p>
          <a:p>
            <a:r>
              <a:rPr lang="en-GB" dirty="0"/>
              <a:t>It is the frequent administration of small volumes on a regular schedule. </a:t>
            </a:r>
          </a:p>
          <a:p>
            <a:r>
              <a:rPr lang="en-GB" dirty="0"/>
              <a:t>If the patient is performing oral rehydration therapy (ORT) well, they can be discharged to home to continue the fluid replacement. </a:t>
            </a:r>
          </a:p>
          <a:p>
            <a:r>
              <a:rPr lang="en-GB" dirty="0"/>
              <a:t>Method: </a:t>
            </a:r>
          </a:p>
          <a:p>
            <a:pPr marL="0" indent="0">
              <a:buNone/>
            </a:pPr>
            <a:r>
              <a:rPr lang="en-GB" dirty="0"/>
              <a:t>10 mL of Pedialyte administered with a syringe over a 5-minute period is one method of ORT.  The volume can be increased as tolerated and the interval can be shortened.</a:t>
            </a:r>
          </a:p>
          <a:p>
            <a:pPr marL="0" indent="0">
              <a:buNone/>
            </a:pPr>
            <a:r>
              <a:rPr lang="en-GB" dirty="0"/>
              <a:t>Or , easier way, give 50-100ml/kg within 4 hours</a:t>
            </a:r>
          </a:p>
          <a:p>
            <a:r>
              <a:rPr lang="en-GB" dirty="0"/>
              <a:t>If patient is having emesis , Ondansetron may be used before oral intake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42" name="Picture 2" descr="Amazon.com: Pedialyte Electrolyte Solution, Hydration Drink, 1 Liter, 8  Count, Unflavored : Baby">
            <a:extLst>
              <a:ext uri="{FF2B5EF4-FFF2-40B4-BE49-F238E27FC236}">
                <a16:creationId xmlns:a16="http://schemas.microsoft.com/office/drawing/2014/main" id="{F5F1A99C-E63E-47CE-A4FC-7B1470D1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615" y="4063010"/>
            <a:ext cx="1866586" cy="26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5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62CC7-00F4-4D2E-9A72-546BC60F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8792"/>
            <a:ext cx="12033849" cy="6599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ORT may fail, Why ?</a:t>
            </a:r>
          </a:p>
          <a:p>
            <a:r>
              <a:rPr lang="en-GB" dirty="0"/>
              <a:t>patient refusal</a:t>
            </a:r>
          </a:p>
          <a:p>
            <a:r>
              <a:rPr lang="en-GB" dirty="0"/>
              <a:t>parental noncompliance </a:t>
            </a:r>
          </a:p>
          <a:p>
            <a:r>
              <a:rPr lang="en-GB" dirty="0"/>
              <a:t>persistent emesis</a:t>
            </a:r>
          </a:p>
          <a:p>
            <a:r>
              <a:rPr lang="en-GB" dirty="0"/>
              <a:t>losses greater than the amount of fluid given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Therefore , we move into intravenous fluid therapy</a:t>
            </a:r>
          </a:p>
          <a:p>
            <a:r>
              <a:rPr lang="en-GB" dirty="0"/>
              <a:t>We give boluses first</a:t>
            </a:r>
          </a:p>
          <a:p>
            <a:pPr marL="0" indent="0">
              <a:buNone/>
            </a:pPr>
            <a:r>
              <a:rPr lang="en-GB" dirty="0"/>
              <a:t>Boluses should be made with isotonic fluids (normal saline or lactated Ringer) </a:t>
            </a:r>
          </a:p>
          <a:p>
            <a:pPr marL="0" indent="0">
              <a:buNone/>
            </a:pPr>
            <a:r>
              <a:rPr lang="en-GB" dirty="0"/>
              <a:t>The bolus volume is 20 mL/kg.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b="1" u="sng" dirty="0"/>
              <a:t>Indications to stop IVF therapy and encourage oral intake </a:t>
            </a:r>
            <a:endParaRPr lang="en-GB" b="1" u="sng" dirty="0"/>
          </a:p>
          <a:p>
            <a:r>
              <a:rPr lang="en-US" dirty="0"/>
              <a:t>Normalizing vital signs </a:t>
            </a:r>
          </a:p>
          <a:p>
            <a:r>
              <a:rPr lang="en-US" dirty="0"/>
              <a:t>Oral intake by the patient </a:t>
            </a:r>
          </a:p>
          <a:p>
            <a:r>
              <a:rPr lang="en-US" dirty="0"/>
              <a:t>Resolving of signs/symptoms of dehydration </a:t>
            </a:r>
          </a:p>
          <a:p>
            <a:r>
              <a:rPr lang="en-US" dirty="0"/>
              <a:t>Discharge </a:t>
            </a:r>
          </a:p>
        </p:txBody>
      </p:sp>
    </p:spTree>
    <p:extLst>
      <p:ext uri="{BB962C8B-B14F-4D97-AF65-F5344CB8AC3E}">
        <p14:creationId xmlns:p14="http://schemas.microsoft.com/office/powerpoint/2010/main" val="138184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D7EF-58A7-4ACC-BC0D-543083FF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GB" dirty="0"/>
              <a:t>Emergency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8AE7-0A5C-4E24-8516-FBA7E8A3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09343"/>
            <a:ext cx="11877869" cy="510869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presence of severe dehydration and shock requires aggressive fluid resuscitation. </a:t>
            </a:r>
          </a:p>
          <a:p>
            <a:r>
              <a:rPr lang="en-GB" dirty="0"/>
              <a:t>The clinician will initially give boluses of isotonic fluids , then give the maintenance .</a:t>
            </a:r>
          </a:p>
          <a:p>
            <a:r>
              <a:rPr lang="en-GB" dirty="0"/>
              <a:t>If there is no IV line secured, </a:t>
            </a:r>
            <a:r>
              <a:rPr lang="en-GB" dirty="0" err="1"/>
              <a:t>Intraosseaous</a:t>
            </a:r>
            <a:r>
              <a:rPr lang="en-GB" dirty="0"/>
              <a:t> line should be inserted with hesitation.</a:t>
            </a:r>
          </a:p>
          <a:p>
            <a:r>
              <a:rPr lang="en-GB" dirty="0"/>
              <a:t>Maximum amount of fluid boluses allowed is 60ml/kg </a:t>
            </a:r>
          </a:p>
          <a:p>
            <a:r>
              <a:rPr lang="en-GB" dirty="0"/>
              <a:t>If there is haemorrhage or fluid boluses did not improve vital signs (decreased blood pressure, increased heart rate), blood products can be used to restore intravascular volume.</a:t>
            </a:r>
          </a:p>
          <a:p>
            <a:endParaRPr lang="en-GB" dirty="0"/>
          </a:p>
          <a:p>
            <a:r>
              <a:rPr lang="en-GB" dirty="0"/>
              <a:t>Now we will see how to do the calculations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Three things to consider in dehydration management </a:t>
            </a:r>
          </a:p>
          <a:p>
            <a:r>
              <a:rPr lang="en-GB" dirty="0"/>
              <a:t>Boluses/Fluid deficit</a:t>
            </a:r>
          </a:p>
          <a:p>
            <a:r>
              <a:rPr lang="en-GB" dirty="0"/>
              <a:t>Maintenance </a:t>
            </a:r>
          </a:p>
          <a:p>
            <a:r>
              <a:rPr lang="en-GB" dirty="0"/>
              <a:t>Electrolyte (Sodium)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5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20C3-3F4E-4263-8CC2-B9340FC9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GB" dirty="0"/>
              <a:t>Fluid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1310-43F9-4721-9925-37782C4B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2192000" cy="5248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1- Acute Resuscitation</a:t>
            </a:r>
          </a:p>
          <a:p>
            <a:pPr marL="0" indent="0">
              <a:buNone/>
            </a:pPr>
            <a:r>
              <a:rPr lang="en-GB" dirty="0"/>
              <a:t>Normal Saline or Ringer Lactate 10-20 mL/kg boluses over 5-10 minutes in case of hypovolemia.</a:t>
            </a:r>
          </a:p>
          <a:p>
            <a:pPr marL="0" indent="0">
              <a:buNone/>
            </a:pPr>
            <a:r>
              <a:rPr lang="en-GB" dirty="0"/>
              <a:t>In case of cardiogenic shock or distributive shock , fluids must be 5-10 ml/kg over 20 minutes.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2-Calculate maintenance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using Holliday Segar Rule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3- Calculate Fluid Deficit </a:t>
            </a:r>
          </a:p>
          <a:p>
            <a:pPr marL="0" indent="0">
              <a:buNone/>
            </a:pPr>
            <a:r>
              <a:rPr lang="en-GB" dirty="0"/>
              <a:t>Either we calculate it through the </a:t>
            </a:r>
            <a:r>
              <a:rPr lang="en-GB" u="sng" dirty="0"/>
              <a:t>decreased weight </a:t>
            </a:r>
            <a:r>
              <a:rPr lang="en-GB" dirty="0"/>
              <a:t>(not practical)</a:t>
            </a:r>
          </a:p>
          <a:p>
            <a:pPr marL="0" indent="0">
              <a:buNone/>
            </a:pPr>
            <a:r>
              <a:rPr lang="en-GB" dirty="0"/>
              <a:t>pre-illness wt. (kg) − </a:t>
            </a:r>
            <a:r>
              <a:rPr lang="en-GB" dirty="0" err="1"/>
              <a:t>postillness</a:t>
            </a:r>
            <a:r>
              <a:rPr lang="en-GB" dirty="0"/>
              <a:t> wt. (kg)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 we calculate it through the percentage of dehydration present</a:t>
            </a:r>
          </a:p>
          <a:p>
            <a:r>
              <a:rPr lang="en-GB" dirty="0"/>
              <a:t>5% dehydration requires 50 mL/kg fluid replacement.</a:t>
            </a:r>
          </a:p>
          <a:p>
            <a:r>
              <a:rPr lang="en-GB" dirty="0"/>
              <a:t>10% dehydration is 100 mL/kg.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5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20C3-3F4E-4263-8CC2-B9340FC9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GB" dirty="0"/>
              <a:t>Fluid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1310-43F9-4721-9925-37782C4B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2192000" cy="524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4- Subtract fluid boluses given in resuscitation phase from Fluid Deficit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5- Calculate replacement over 24 hours </a:t>
            </a:r>
          </a:p>
          <a:p>
            <a:pPr marL="0" indent="0">
              <a:buNone/>
            </a:pPr>
            <a:r>
              <a:rPr lang="en-GB" dirty="0"/>
              <a:t>First 8 hours : 50% Deficit + Maintenance</a:t>
            </a:r>
          </a:p>
          <a:p>
            <a:pPr marL="0" indent="0">
              <a:buNone/>
            </a:pPr>
            <a:r>
              <a:rPr lang="en-GB" dirty="0"/>
              <a:t>Next  16 hours : 50% Deficit + Maintenance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6- Determine Sodium Concentration</a:t>
            </a:r>
          </a:p>
          <a:p>
            <a:pPr marL="0" indent="0">
              <a:buNone/>
            </a:pPr>
            <a:r>
              <a:rPr lang="en-GB" dirty="0" err="1"/>
              <a:t>Hypernatremic</a:t>
            </a:r>
            <a:r>
              <a:rPr lang="en-GB" dirty="0"/>
              <a:t> dehydration ( Na &gt; 145)</a:t>
            </a:r>
          </a:p>
          <a:p>
            <a:pPr marL="0" indent="0">
              <a:buNone/>
            </a:pPr>
            <a:r>
              <a:rPr lang="en-GB" dirty="0" err="1"/>
              <a:t>Hyponatremic</a:t>
            </a:r>
            <a:r>
              <a:rPr lang="en-GB" dirty="0"/>
              <a:t> dehydration ( Na &lt; 135)</a:t>
            </a:r>
          </a:p>
          <a:p>
            <a:pPr marL="0" indent="0">
              <a:buNone/>
            </a:pPr>
            <a:r>
              <a:rPr lang="en-GB" dirty="0"/>
              <a:t>Isotonic dehydration ( Na = 135-145)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7-Add Potassium Chloride to IVF </a:t>
            </a:r>
            <a:r>
              <a:rPr lang="en-GB" u="sng" dirty="0"/>
              <a:t>after patient passes urine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CDDC-B866-4018-9164-94F7A3B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22"/>
            <a:ext cx="10058400" cy="1609344"/>
          </a:xfrm>
        </p:spPr>
        <p:txBody>
          <a:bodyPr/>
          <a:lstStyle/>
          <a:p>
            <a:r>
              <a:rPr lang="en-GB" dirty="0"/>
              <a:t>Holliday-Segar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AE73A-6264-4D63-B094-16FC123F579C}"/>
              </a:ext>
            </a:extLst>
          </p:cNvPr>
          <p:cNvSpPr txBox="1"/>
          <p:nvPr/>
        </p:nvSpPr>
        <p:spPr>
          <a:xfrm>
            <a:off x="540868" y="2585218"/>
            <a:ext cx="60945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Example </a:t>
            </a:r>
          </a:p>
          <a:p>
            <a:endParaRPr lang="en-GB" dirty="0"/>
          </a:p>
          <a:p>
            <a:r>
              <a:rPr lang="en-GB" dirty="0"/>
              <a:t>35 kg , 11 years old boy </a:t>
            </a:r>
          </a:p>
          <a:p>
            <a:r>
              <a:rPr lang="en-GB" dirty="0"/>
              <a:t>10 * 4 = 40</a:t>
            </a:r>
          </a:p>
          <a:p>
            <a:r>
              <a:rPr lang="en-GB" dirty="0"/>
              <a:t>10 * 2 = 20</a:t>
            </a:r>
          </a:p>
          <a:p>
            <a:r>
              <a:rPr lang="en-GB" dirty="0"/>
              <a:t>15 * 1 = 15</a:t>
            </a:r>
          </a:p>
          <a:p>
            <a:endParaRPr lang="en-GB" dirty="0"/>
          </a:p>
          <a:p>
            <a:r>
              <a:rPr lang="en-GB" dirty="0"/>
              <a:t>Total :</a:t>
            </a:r>
          </a:p>
          <a:p>
            <a:r>
              <a:rPr lang="en-GB" dirty="0"/>
              <a:t>75 ml/kg/hr</a:t>
            </a:r>
          </a:p>
          <a:p>
            <a:r>
              <a:rPr lang="en-GB" dirty="0"/>
              <a:t>75*24=1800 ml/day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A77412-9F85-4C51-872E-7A7CCFBDC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245" y="1614196"/>
            <a:ext cx="6411128" cy="3833344"/>
          </a:xfrm>
        </p:spPr>
      </p:pic>
    </p:spTree>
    <p:extLst>
      <p:ext uri="{BB962C8B-B14F-4D97-AF65-F5344CB8AC3E}">
        <p14:creationId xmlns:p14="http://schemas.microsoft.com/office/powerpoint/2010/main" val="3964088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2BC5-8E70-4185-9EEC-3E0480E9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GB" dirty="0"/>
              <a:t>Hyponatraemic dehydration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455E-F479-44EF-A427-A8C37CD3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18" y="1690087"/>
            <a:ext cx="6609774" cy="484095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 level is less than 135 </a:t>
            </a:r>
            <a:r>
              <a:rPr lang="en-GB" dirty="0" err="1"/>
              <a:t>meq</a:t>
            </a:r>
            <a:r>
              <a:rPr lang="en-GB" dirty="0"/>
              <a:t>/L</a:t>
            </a:r>
          </a:p>
          <a:p>
            <a:r>
              <a:rPr lang="en-GB" dirty="0"/>
              <a:t>Symptoms :</a:t>
            </a:r>
          </a:p>
          <a:p>
            <a:pPr marL="0" indent="0">
              <a:buNone/>
            </a:pPr>
            <a:r>
              <a:rPr lang="en-GB" dirty="0"/>
              <a:t> Lethargy, weakness, seizures , headache, nausea, vomiting, hyporeflexia, disorientation, confusion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correcting </a:t>
            </a:r>
            <a:r>
              <a:rPr lang="en-GB" dirty="0" err="1"/>
              <a:t>hyponatremic</a:t>
            </a:r>
            <a:r>
              <a:rPr lang="en-GB" dirty="0"/>
              <a:t> dehydration:</a:t>
            </a:r>
          </a:p>
          <a:p>
            <a:r>
              <a:rPr lang="en-GB" dirty="0"/>
              <a:t>Replace half of the deficit of fluid and electrolyte over    8 h and remaining over 16 h. </a:t>
            </a:r>
          </a:p>
          <a:p>
            <a:r>
              <a:rPr lang="en-GB" dirty="0"/>
              <a:t>The goal of the therapy is not to increase the Na+ level by more than 10–20 </a:t>
            </a:r>
            <a:r>
              <a:rPr lang="en-GB" dirty="0" err="1"/>
              <a:t>mEq</a:t>
            </a:r>
            <a:r>
              <a:rPr lang="en-GB" dirty="0"/>
              <a:t>/L (8mmol/l) in 24 hours to avoid </a:t>
            </a:r>
            <a:r>
              <a:rPr lang="en-GB" b="1" dirty="0"/>
              <a:t>C</a:t>
            </a:r>
            <a:r>
              <a:rPr lang="en-GB" b="1" i="0" dirty="0">
                <a:solidFill>
                  <a:srgbClr val="202124"/>
                </a:solidFill>
                <a:effectLst/>
              </a:rPr>
              <a:t>erebral edema</a:t>
            </a:r>
          </a:p>
          <a:p>
            <a:r>
              <a:rPr lang="en-GB" b="1" dirty="0">
                <a:solidFill>
                  <a:srgbClr val="202124"/>
                </a:solidFill>
              </a:rPr>
              <a:t>Cerebral edema is caused due to influx of water into the intracellular space resulting in cellular swelling (movement of water into brain cells)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AEC4C-8199-4713-8867-88DAB97B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649" y="804672"/>
            <a:ext cx="5130351" cy="2972727"/>
          </a:xfrm>
          <a:prstGeom prst="rect">
            <a:avLst/>
          </a:prstGeom>
        </p:spPr>
      </p:pic>
      <p:pic>
        <p:nvPicPr>
          <p:cNvPr id="11266" name="Picture 2" descr="Cerebral Edema">
            <a:extLst>
              <a:ext uri="{FF2B5EF4-FFF2-40B4-BE49-F238E27FC236}">
                <a16:creationId xmlns:a16="http://schemas.microsoft.com/office/drawing/2014/main" id="{BBEA8D4F-991B-4043-8EEA-D3B29DA4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52" y="3657600"/>
            <a:ext cx="2593401" cy="28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5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3590-C6F8-96C8-8863-6D628B4B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Fluid content according to 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6089-74F7-7B3A-FE00-B30C1558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20024"/>
          </a:xfrm>
        </p:spPr>
        <p:txBody>
          <a:bodyPr>
            <a:normAutofit/>
          </a:bodyPr>
          <a:lstStyle/>
          <a:p>
            <a:r>
              <a:rPr lang="en-GB" dirty="0"/>
              <a:t>Total body water (TBW) vary with age: </a:t>
            </a:r>
          </a:p>
          <a:p>
            <a:r>
              <a:rPr lang="en-GB" dirty="0"/>
              <a:t>Preterm = 80-85% </a:t>
            </a:r>
          </a:p>
          <a:p>
            <a:r>
              <a:rPr lang="en-GB" dirty="0"/>
              <a:t>Term = 75% </a:t>
            </a:r>
          </a:p>
          <a:p>
            <a:r>
              <a:rPr lang="en-GB" dirty="0"/>
              <a:t>Infant= 65% </a:t>
            </a:r>
          </a:p>
          <a:p>
            <a:r>
              <a:rPr lang="en-GB" dirty="0"/>
              <a:t>Older children &amp; adult male= 60% </a:t>
            </a:r>
          </a:p>
          <a:p>
            <a:r>
              <a:rPr lang="en-GB" dirty="0"/>
              <a:t>Adult female=50% </a:t>
            </a:r>
          </a:p>
          <a:p>
            <a:r>
              <a:rPr lang="en-GB" dirty="0"/>
              <a:t>After birth term infants loses approximately 5%-15% of their body weight in the 1st week of life. </a:t>
            </a:r>
          </a:p>
          <a:p>
            <a:r>
              <a:rPr lang="en-GB" dirty="0"/>
              <a:t>TBW ↓ to 60% by 1st </a:t>
            </a:r>
            <a:r>
              <a:rPr lang="en-GB" dirty="0" err="1"/>
              <a:t>yr</a:t>
            </a:r>
            <a:r>
              <a:rPr lang="en-GB" dirty="0"/>
              <a:t> of life </a:t>
            </a:r>
          </a:p>
          <a:p>
            <a:r>
              <a:rPr lang="en-GB" dirty="0"/>
              <a:t>Female has less fluid content because of more fat cells</a:t>
            </a:r>
          </a:p>
        </p:txBody>
      </p:sp>
    </p:spTree>
    <p:extLst>
      <p:ext uri="{BB962C8B-B14F-4D97-AF65-F5344CB8AC3E}">
        <p14:creationId xmlns:p14="http://schemas.microsoft.com/office/powerpoint/2010/main" val="8536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E9DE-59D5-687E-2F08-FD63A1D3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GB" dirty="0"/>
              <a:t>Hyponatraemic dehydration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CF3A-5019-5CC5-E4E3-DFEE6B20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1277600" cy="5248656"/>
          </a:xfrm>
        </p:spPr>
        <p:txBody>
          <a:bodyPr numCol="2">
            <a:normAutofit/>
          </a:bodyPr>
          <a:lstStyle/>
          <a:p>
            <a:r>
              <a:rPr lang="en-US" b="1" u="sng" dirty="0"/>
              <a:t>Causes </a:t>
            </a:r>
          </a:p>
          <a:p>
            <a:pPr marL="0" indent="0">
              <a:buNone/>
            </a:pPr>
            <a:r>
              <a:rPr lang="en-US" u="sng" dirty="0"/>
              <a:t>Iatrogenic:</a:t>
            </a:r>
          </a:p>
          <a:p>
            <a:r>
              <a:rPr lang="en-US" dirty="0"/>
              <a:t>Intravenous fluid administration (hypotonic solution)</a:t>
            </a:r>
          </a:p>
          <a:p>
            <a:r>
              <a:rPr lang="en-US" dirty="0" err="1"/>
              <a:t>Diuertics</a:t>
            </a:r>
            <a:endParaRPr lang="en-US" dirty="0"/>
          </a:p>
          <a:p>
            <a:r>
              <a:rPr lang="en-US" dirty="0"/>
              <a:t>Diluted formula feed</a:t>
            </a:r>
          </a:p>
          <a:p>
            <a:r>
              <a:rPr lang="en-US" dirty="0"/>
              <a:t>Desmopressin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SIADH</a:t>
            </a:r>
          </a:p>
          <a:p>
            <a:r>
              <a:rPr lang="en-US" dirty="0"/>
              <a:t>CNS infections</a:t>
            </a:r>
          </a:p>
          <a:p>
            <a:r>
              <a:rPr lang="en-US" dirty="0"/>
              <a:t>Head injury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Extrarenal sodium loss</a:t>
            </a:r>
          </a:p>
          <a:p>
            <a:r>
              <a:rPr lang="en-US" dirty="0"/>
              <a:t>Gastroenteritis</a:t>
            </a:r>
          </a:p>
          <a:p>
            <a:r>
              <a:rPr lang="en-US" dirty="0"/>
              <a:t>Skin (sweating, burns)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Renal sodium loss</a:t>
            </a:r>
          </a:p>
          <a:p>
            <a:r>
              <a:rPr lang="en-US" dirty="0"/>
              <a:t>Interstitial nephritis</a:t>
            </a:r>
          </a:p>
          <a:p>
            <a:r>
              <a:rPr lang="en-US" dirty="0">
                <a:solidFill>
                  <a:srgbClr val="FF0000"/>
                </a:solidFill>
              </a:rPr>
              <a:t>CSW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Others</a:t>
            </a:r>
          </a:p>
          <a:p>
            <a:r>
              <a:rPr lang="en-US" dirty="0"/>
              <a:t>Nephrotic syndrome </a:t>
            </a:r>
          </a:p>
          <a:p>
            <a:r>
              <a:rPr lang="en-US" dirty="0"/>
              <a:t>DKA</a:t>
            </a:r>
          </a:p>
          <a:p>
            <a:r>
              <a:rPr lang="en-US" dirty="0"/>
              <a:t>Psychogenic polydipsia</a:t>
            </a:r>
          </a:p>
        </p:txBody>
      </p:sp>
    </p:spTree>
    <p:extLst>
      <p:ext uri="{BB962C8B-B14F-4D97-AF65-F5344CB8AC3E}">
        <p14:creationId xmlns:p14="http://schemas.microsoft.com/office/powerpoint/2010/main" val="193349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longed Hyponatremia after Pituitary Surgery: A Case Report and  Literature Review">
            <a:extLst>
              <a:ext uri="{FF2B5EF4-FFF2-40B4-BE49-F238E27FC236}">
                <a16:creationId xmlns:a16="http://schemas.microsoft.com/office/drawing/2014/main" id="{A302771F-3175-85A1-3E68-72E6C5CE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92" y="472936"/>
            <a:ext cx="5430071" cy="5280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longed Hyponatremia after Pituitary Surgery: A Case Report and  Literature Review">
            <a:extLst>
              <a:ext uri="{FF2B5EF4-FFF2-40B4-BE49-F238E27FC236}">
                <a16:creationId xmlns:a16="http://schemas.microsoft.com/office/drawing/2014/main" id="{EF563334-419D-4A47-9306-3236DC2D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" y="472937"/>
            <a:ext cx="5810495" cy="5280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30C48-DC97-78CA-FE60-651C1374A7C2}"/>
              </a:ext>
            </a:extLst>
          </p:cNvPr>
          <p:cNvSpPr txBox="1"/>
          <p:nvPr/>
        </p:nvSpPr>
        <p:spPr>
          <a:xfrm>
            <a:off x="336430" y="0"/>
            <a:ext cx="4615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Inability to suppress ADH by the brain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9F63A-F4C0-1B6D-8278-8898B46C841A}"/>
              </a:ext>
            </a:extLst>
          </p:cNvPr>
          <p:cNvSpPr txBox="1"/>
          <p:nvPr/>
        </p:nvSpPr>
        <p:spPr>
          <a:xfrm>
            <a:off x="7410565" y="0"/>
            <a:ext cx="3918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Brain injury causing BNP secretion</a:t>
            </a: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AA872C-5E23-D57D-7997-ACADD2F46B9D}"/>
              </a:ext>
            </a:extLst>
          </p:cNvPr>
          <p:cNvSpPr/>
          <p:nvPr/>
        </p:nvSpPr>
        <p:spPr>
          <a:xfrm>
            <a:off x="4373592" y="1587272"/>
            <a:ext cx="1497288" cy="879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92573A-DB81-11EF-7626-89CA8690843C}"/>
              </a:ext>
            </a:extLst>
          </p:cNvPr>
          <p:cNvSpPr/>
          <p:nvPr/>
        </p:nvSpPr>
        <p:spPr>
          <a:xfrm>
            <a:off x="1464635" y="2613816"/>
            <a:ext cx="1497288" cy="879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74539F-EB7A-F3A6-A520-5B7549D19B83}"/>
              </a:ext>
            </a:extLst>
          </p:cNvPr>
          <p:cNvSpPr/>
          <p:nvPr/>
        </p:nvSpPr>
        <p:spPr>
          <a:xfrm>
            <a:off x="6252900" y="2935868"/>
            <a:ext cx="2044460" cy="879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A5DA01-33B5-5A6F-0DAF-8329CF09052A}"/>
              </a:ext>
            </a:extLst>
          </p:cNvPr>
          <p:cNvSpPr/>
          <p:nvPr/>
        </p:nvSpPr>
        <p:spPr>
          <a:xfrm>
            <a:off x="9369955" y="1900698"/>
            <a:ext cx="2044460" cy="879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10AA2E-06CD-F5A6-C5B1-8D038283A877}"/>
              </a:ext>
            </a:extLst>
          </p:cNvPr>
          <p:cNvSpPr/>
          <p:nvPr/>
        </p:nvSpPr>
        <p:spPr>
          <a:xfrm>
            <a:off x="9021433" y="3113382"/>
            <a:ext cx="904567" cy="327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216B92A6-2B99-B810-5046-F1A32FAF7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62228"/>
              </p:ext>
            </p:extLst>
          </p:nvPr>
        </p:nvGraphicFramePr>
        <p:xfrm>
          <a:off x="8601662" y="5797630"/>
          <a:ext cx="3580458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0229">
                  <a:extLst>
                    <a:ext uri="{9D8B030D-6E8A-4147-A177-3AD203B41FA5}">
                      <a16:colId xmlns:a16="http://schemas.microsoft.com/office/drawing/2014/main" val="547115231"/>
                    </a:ext>
                  </a:extLst>
                </a:gridCol>
                <a:gridCol w="1790229">
                  <a:extLst>
                    <a:ext uri="{9D8B030D-6E8A-4147-A177-3AD203B41FA5}">
                      <a16:colId xmlns:a16="http://schemas.microsoft.com/office/drawing/2014/main" val="410834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Urine output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Volemia</a:t>
                      </a: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02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75282"/>
                  </a:ext>
                </a:extLst>
              </a:tr>
            </a:tbl>
          </a:graphicData>
        </a:graphic>
      </p:graphicFrame>
      <p:pic>
        <p:nvPicPr>
          <p:cNvPr id="18" name="Picture 2" descr="SIADH - YouTube">
            <a:extLst>
              <a:ext uri="{FF2B5EF4-FFF2-40B4-BE49-F238E27FC236}">
                <a16:creationId xmlns:a16="http://schemas.microsoft.com/office/drawing/2014/main" id="{1C47D044-0225-CE26-C13E-015F3F473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9" t="10909" r="2205" b="46217"/>
          <a:stretch/>
        </p:blipFill>
        <p:spPr bwMode="auto">
          <a:xfrm>
            <a:off x="4991688" y="5776035"/>
            <a:ext cx="2418877" cy="8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17">
            <a:extLst>
              <a:ext uri="{FF2B5EF4-FFF2-40B4-BE49-F238E27FC236}">
                <a16:creationId xmlns:a16="http://schemas.microsoft.com/office/drawing/2014/main" id="{90C6DAAB-D2E2-B55D-A311-3E22E85B6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72056"/>
              </p:ext>
            </p:extLst>
          </p:nvPr>
        </p:nvGraphicFramePr>
        <p:xfrm>
          <a:off x="60385" y="5776035"/>
          <a:ext cx="3580458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0229">
                  <a:extLst>
                    <a:ext uri="{9D8B030D-6E8A-4147-A177-3AD203B41FA5}">
                      <a16:colId xmlns:a16="http://schemas.microsoft.com/office/drawing/2014/main" val="547115231"/>
                    </a:ext>
                  </a:extLst>
                </a:gridCol>
                <a:gridCol w="1790229">
                  <a:extLst>
                    <a:ext uri="{9D8B030D-6E8A-4147-A177-3AD203B41FA5}">
                      <a16:colId xmlns:a16="http://schemas.microsoft.com/office/drawing/2014/main" val="410834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Urine output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Volemia</a:t>
                      </a: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02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7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73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8CB1-6BB1-7BCB-21ED-99B51E48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4165B1-AA54-C80A-DD60-C11BD068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DI vs SIADH - MEDizzy">
            <a:extLst>
              <a:ext uri="{FF2B5EF4-FFF2-40B4-BE49-F238E27FC236}">
                <a16:creationId xmlns:a16="http://schemas.microsoft.com/office/drawing/2014/main" id="{1EEEDFCE-1D8C-2630-9C31-F7E4A2AA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5750"/>
            <a:ext cx="6477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1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466B-0ADD-48A4-B96D-614D7C62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GB" dirty="0" err="1"/>
              <a:t>Hypernatremic</a:t>
            </a:r>
            <a:r>
              <a:rPr lang="en-GB" dirty="0"/>
              <a:t> dehydration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0E70E-25D2-41F3-9728-1A876325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0779"/>
            <a:ext cx="10058400" cy="4800546"/>
          </a:xfrm>
        </p:spPr>
        <p:txBody>
          <a:bodyPr>
            <a:normAutofit/>
          </a:bodyPr>
          <a:lstStyle/>
          <a:p>
            <a:r>
              <a:rPr lang="en-GB" dirty="0"/>
              <a:t>Na level is more than 145 </a:t>
            </a:r>
            <a:r>
              <a:rPr lang="en-GB" dirty="0" err="1"/>
              <a:t>meq</a:t>
            </a:r>
            <a:r>
              <a:rPr lang="en-GB" dirty="0"/>
              <a:t>/L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Presentation may be nonspecific:</a:t>
            </a:r>
          </a:p>
          <a:p>
            <a:r>
              <a:rPr lang="en-GB" dirty="0"/>
              <a:t>Irritable, lethargic, with doughy skin and a high-pitched cry, eventually having seizures </a:t>
            </a:r>
          </a:p>
          <a:p>
            <a:pPr marL="0" indent="0">
              <a:buNone/>
            </a:pPr>
            <a:r>
              <a:rPr lang="en-GB" dirty="0"/>
              <a:t>CNS signs are first to develop due to intracellular dehydration of neurons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Replacement is done slowly </a:t>
            </a:r>
            <a:r>
              <a:rPr lang="en-GB" b="1" u="sng" dirty="0"/>
              <a:t>over 48 h with the aim of a fall in serum Na of less than 0.5 mmol/l/hr.</a:t>
            </a:r>
          </a:p>
          <a:p>
            <a:pPr marL="0" indent="0">
              <a:buNone/>
            </a:pPr>
            <a:endParaRPr lang="en-GB" b="1" u="sng" dirty="0"/>
          </a:p>
          <a:p>
            <a:r>
              <a:rPr lang="en-GB" dirty="0"/>
              <a:t>Goal is to avoid a rapid drop of the serum Na+, which is a risk factor for </a:t>
            </a:r>
            <a:r>
              <a:rPr lang="en-GB" b="1" dirty="0"/>
              <a:t>central pontine demyelination</a:t>
            </a:r>
            <a:r>
              <a:rPr lang="en-GB" dirty="0"/>
              <a:t> and manifests as seizures.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BA36E-FBCC-4CEA-AB27-81C02E3D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64" y="423796"/>
            <a:ext cx="4750336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15F6-2D3D-0BA8-9872-3D21A2A5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ureus | Normal Correction of Sodium Leading to Central Pontine  Demyelinosis: A Rare Occurrence">
            <a:extLst>
              <a:ext uri="{FF2B5EF4-FFF2-40B4-BE49-F238E27FC236}">
                <a16:creationId xmlns:a16="http://schemas.microsoft.com/office/drawing/2014/main" id="{D9C8C0D9-13B8-38BE-431D-D2A64DBA1C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20003"/>
          <a:stretch/>
        </p:blipFill>
        <p:spPr bwMode="auto">
          <a:xfrm>
            <a:off x="6193766" y="936366"/>
            <a:ext cx="3741502" cy="43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ypical presentation of central pontine myelinolysis in hyperglycemia in:  Endocrinology, Diabetes &amp; Metabolism Case Reports Volume 2017 Issue 1 (2017)">
            <a:extLst>
              <a:ext uri="{FF2B5EF4-FFF2-40B4-BE49-F238E27FC236}">
                <a16:creationId xmlns:a16="http://schemas.microsoft.com/office/drawing/2014/main" id="{35A6E8D4-CD32-E09B-AB01-4BE3AD681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r="5750"/>
          <a:stretch/>
        </p:blipFill>
        <p:spPr bwMode="auto">
          <a:xfrm>
            <a:off x="2553419" y="1010274"/>
            <a:ext cx="3640347" cy="42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79FAE-DB1D-6227-13E5-6FFAC208AFD4}"/>
              </a:ext>
            </a:extLst>
          </p:cNvPr>
          <p:cNvSpPr txBox="1"/>
          <p:nvPr/>
        </p:nvSpPr>
        <p:spPr>
          <a:xfrm>
            <a:off x="6344318" y="1010274"/>
            <a:ext cx="119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7E057-2E90-DD67-3113-E2B6DD69AC77}"/>
              </a:ext>
            </a:extLst>
          </p:cNvPr>
          <p:cNvSpPr txBox="1"/>
          <p:nvPr/>
        </p:nvSpPr>
        <p:spPr>
          <a:xfrm>
            <a:off x="2889835" y="936366"/>
            <a:ext cx="344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Central pontine </a:t>
            </a:r>
            <a:r>
              <a:rPr lang="en-GB" dirty="0" err="1">
                <a:solidFill>
                  <a:schemeClr val="bg1"/>
                </a:solidFill>
              </a:rPr>
              <a:t>myelinosis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9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746E-A030-46A3-E7D6-DD9C6A80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" y="0"/>
            <a:ext cx="10058400" cy="1609344"/>
          </a:xfrm>
        </p:spPr>
        <p:txBody>
          <a:bodyPr/>
          <a:lstStyle/>
          <a:p>
            <a:r>
              <a:rPr lang="en-GB" dirty="0" err="1"/>
              <a:t>Hypernatremic</a:t>
            </a:r>
            <a:r>
              <a:rPr lang="en-GB" dirty="0"/>
              <a:t> dehydration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6F340-F22D-CC08-237A-3D666F112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09344"/>
            <a:ext cx="11420475" cy="5248656"/>
          </a:xfrm>
        </p:spPr>
        <p:txBody>
          <a:bodyPr numCol="2">
            <a:normAutofit/>
          </a:bodyPr>
          <a:lstStyle/>
          <a:p>
            <a:r>
              <a:rPr lang="en-US" b="1" u="sng" dirty="0"/>
              <a:t>Causes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u="sng" dirty="0"/>
              <a:t>Water and sodium loss</a:t>
            </a:r>
          </a:p>
          <a:p>
            <a:r>
              <a:rPr lang="en-US" dirty="0"/>
              <a:t>Gastroenteritis </a:t>
            </a:r>
          </a:p>
          <a:p>
            <a:r>
              <a:rPr lang="en-US" dirty="0"/>
              <a:t>Burns</a:t>
            </a:r>
          </a:p>
          <a:p>
            <a:r>
              <a:rPr lang="en-US" dirty="0"/>
              <a:t>DM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Water deficit</a:t>
            </a:r>
          </a:p>
          <a:p>
            <a:r>
              <a:rPr lang="en-US" dirty="0">
                <a:solidFill>
                  <a:srgbClr val="FF0000"/>
                </a:solidFill>
              </a:rPr>
              <a:t>DI</a:t>
            </a:r>
            <a:r>
              <a:rPr lang="en-US" dirty="0"/>
              <a:t> </a:t>
            </a:r>
          </a:p>
          <a:p>
            <a:r>
              <a:rPr lang="en-US" dirty="0"/>
              <a:t>Phototherapy</a:t>
            </a:r>
          </a:p>
          <a:p>
            <a:r>
              <a:rPr lang="en-US" dirty="0"/>
              <a:t>Inadequate intake (failed breastfeeding)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Excessive sodium intake</a:t>
            </a:r>
          </a:p>
          <a:p>
            <a:r>
              <a:rPr lang="en-US" dirty="0"/>
              <a:t>Inappropriately prepared infant formula</a:t>
            </a:r>
          </a:p>
          <a:p>
            <a:r>
              <a:rPr lang="en-US" dirty="0"/>
              <a:t>Salt poisoning</a:t>
            </a:r>
          </a:p>
          <a:p>
            <a:r>
              <a:rPr lang="en-US" dirty="0"/>
              <a:t>Hypertonic IV</a:t>
            </a:r>
          </a:p>
          <a:p>
            <a:r>
              <a:rPr lang="en-US" dirty="0"/>
              <a:t>hyperaldosteronism</a:t>
            </a:r>
          </a:p>
        </p:txBody>
      </p:sp>
    </p:spTree>
    <p:extLst>
      <p:ext uri="{BB962C8B-B14F-4D97-AF65-F5344CB8AC3E}">
        <p14:creationId xmlns:p14="http://schemas.microsoft.com/office/powerpoint/2010/main" val="3085090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abetes Insipidus - Pathology Flashcards | Draw it to Know it">
            <a:extLst>
              <a:ext uri="{FF2B5EF4-FFF2-40B4-BE49-F238E27FC236}">
                <a16:creationId xmlns:a16="http://schemas.microsoft.com/office/drawing/2014/main" id="{F04FCBD7-16CD-FBF5-CFA4-C484D8716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50746" r="19369"/>
          <a:stretch/>
        </p:blipFill>
        <p:spPr bwMode="auto">
          <a:xfrm>
            <a:off x="5921196" y="725708"/>
            <a:ext cx="6270804" cy="3880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551F3-56FB-6BBE-6240-05391C2A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Diabetes Insipidus - Pathology Flashcards | Draw it to Know it">
            <a:extLst>
              <a:ext uri="{FF2B5EF4-FFF2-40B4-BE49-F238E27FC236}">
                <a16:creationId xmlns:a16="http://schemas.microsoft.com/office/drawing/2014/main" id="{F2D4D532-9AFE-6AEB-F862-A3037AAE8F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5" b="49042"/>
          <a:stretch/>
        </p:blipFill>
        <p:spPr bwMode="auto">
          <a:xfrm>
            <a:off x="0" y="0"/>
            <a:ext cx="6376949" cy="35837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4C5488-03E9-79D9-C85B-9DB27F95C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2" y="4860339"/>
            <a:ext cx="5297288" cy="13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E0AD-6DD4-4C20-BEA1-F2B12880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56" y="96443"/>
            <a:ext cx="10058400" cy="1609344"/>
          </a:xfrm>
        </p:spPr>
        <p:txBody>
          <a:bodyPr/>
          <a:lstStyle/>
          <a:p>
            <a:r>
              <a:rPr lang="en-GB" dirty="0" err="1"/>
              <a:t>Hyperkalemia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048E-8DE4-4D38-B8C4-F8A0B8BE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56" y="1621076"/>
            <a:ext cx="11153782" cy="4779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Causes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1- Potassium shifts from the ICF to the ECF </a:t>
            </a:r>
          </a:p>
          <a:p>
            <a:pPr marL="0" indent="0">
              <a:buNone/>
            </a:pPr>
            <a:r>
              <a:rPr lang="en-GB" dirty="0"/>
              <a:t>Metabolic acidosis </a:t>
            </a:r>
          </a:p>
          <a:p>
            <a:pPr marL="0" indent="0">
              <a:buNone/>
            </a:pPr>
            <a:r>
              <a:rPr lang="en-GB" dirty="0"/>
              <a:t>Strenuous exercise </a:t>
            </a:r>
          </a:p>
          <a:p>
            <a:pPr marL="0" indent="0">
              <a:buNone/>
            </a:pPr>
            <a:r>
              <a:rPr lang="en-GB" dirty="0"/>
              <a:t>Insulin deficiency</a:t>
            </a:r>
          </a:p>
          <a:p>
            <a:pPr marL="0" indent="0">
              <a:buNone/>
            </a:pPr>
            <a:r>
              <a:rPr lang="en-GB" dirty="0" err="1"/>
              <a:t>Hyperglycemia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2- Medications:</a:t>
            </a:r>
          </a:p>
          <a:p>
            <a:pPr marL="0" indent="0">
              <a:buNone/>
            </a:pPr>
            <a:r>
              <a:rPr lang="en-GB" dirty="0"/>
              <a:t>Potassium-sparing diuretics (spironolactone) </a:t>
            </a:r>
          </a:p>
          <a:p>
            <a:pPr marL="0" indent="0">
              <a:buNone/>
            </a:pPr>
            <a:r>
              <a:rPr lang="en-GB" dirty="0"/>
              <a:t>Potassium supplements (e.g., potassium chloride)</a:t>
            </a:r>
          </a:p>
          <a:p>
            <a:pPr marL="0" indent="0">
              <a:buNone/>
            </a:pPr>
            <a:r>
              <a:rPr lang="en-GB" dirty="0"/>
              <a:t>(ACE) inhibitors</a:t>
            </a:r>
          </a:p>
          <a:p>
            <a:pPr marL="0" indent="0">
              <a:buNone/>
            </a:pPr>
            <a:r>
              <a:rPr lang="en-GB" dirty="0"/>
              <a:t>Chemotherapeutic agents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F667A2-6B55-4D3F-85C9-DDDCCF62CC67}"/>
              </a:ext>
            </a:extLst>
          </p:cNvPr>
          <p:cNvSpPr txBox="1">
            <a:spLocks/>
          </p:cNvSpPr>
          <p:nvPr/>
        </p:nvSpPr>
        <p:spPr>
          <a:xfrm>
            <a:off x="6608007" y="2027896"/>
            <a:ext cx="4899631" cy="4372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3-impaired renal potassium excretion</a:t>
            </a:r>
          </a:p>
          <a:p>
            <a:pPr marL="0" indent="0">
              <a:buNone/>
            </a:pPr>
            <a:r>
              <a:rPr lang="en-GB" dirty="0"/>
              <a:t>Renal failure </a:t>
            </a:r>
          </a:p>
          <a:p>
            <a:pPr marL="0" indent="0">
              <a:buNone/>
            </a:pPr>
            <a:r>
              <a:rPr lang="en-GB" dirty="0"/>
              <a:t>Renal tubular acidosis (RTA)</a:t>
            </a:r>
          </a:p>
          <a:p>
            <a:pPr marL="0" indent="0">
              <a:buNone/>
            </a:pPr>
            <a:r>
              <a:rPr lang="en-GB" dirty="0"/>
              <a:t>adrenal insufficiency</a:t>
            </a:r>
          </a:p>
          <a:p>
            <a:pPr marL="0" indent="0">
              <a:buNone/>
            </a:pPr>
            <a:r>
              <a:rPr lang="en-GB" dirty="0"/>
              <a:t>congenital adrenal hyperplasia (CAH)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Wingdings" pitchFamily="2" charset="2"/>
              <a:buNone/>
            </a:pPr>
            <a:r>
              <a:rPr lang="en-GB" b="1" dirty="0"/>
              <a:t>4- Movement of potassium out of cells during or after specimen collection (</a:t>
            </a:r>
            <a:r>
              <a:rPr lang="en-GB" b="1" dirty="0" err="1"/>
              <a:t>Pseudohyperkalemia</a:t>
            </a:r>
            <a:r>
              <a:rPr lang="en-GB" b="1" dirty="0"/>
              <a:t>):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 err="1"/>
              <a:t>Hemolysis</a:t>
            </a:r>
            <a:r>
              <a:rPr lang="en-GB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dirty="0"/>
              <a:t>Tumour lysis syndrome</a:t>
            </a:r>
          </a:p>
        </p:txBody>
      </p:sp>
    </p:spTree>
    <p:extLst>
      <p:ext uri="{BB962C8B-B14F-4D97-AF65-F5344CB8AC3E}">
        <p14:creationId xmlns:p14="http://schemas.microsoft.com/office/powerpoint/2010/main" val="1741014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BB35-9CDD-9239-72EC-3DE401D2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Hyperkalemia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FBC2-0A8E-F93C-4860-403BDC1E3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Serum K+ &gt; 5.5 </a:t>
            </a:r>
            <a:r>
              <a:rPr lang="en-GB" dirty="0" err="1"/>
              <a:t>mEq</a:t>
            </a:r>
            <a:r>
              <a:rPr lang="en-GB" dirty="0"/>
              <a:t>/L </a:t>
            </a:r>
          </a:p>
          <a:p>
            <a:r>
              <a:rPr lang="en-GB" dirty="0"/>
              <a:t> Mild: S K+ = 5.5-6.5 </a:t>
            </a:r>
            <a:r>
              <a:rPr lang="en-GB" dirty="0" err="1"/>
              <a:t>mEq</a:t>
            </a:r>
            <a:r>
              <a:rPr lang="en-GB" dirty="0"/>
              <a:t>/L </a:t>
            </a:r>
          </a:p>
          <a:p>
            <a:r>
              <a:rPr lang="en-GB" dirty="0"/>
              <a:t> Moderate : S K+ = 6.5-8.00mEq/L </a:t>
            </a:r>
          </a:p>
          <a:p>
            <a:r>
              <a:rPr lang="en-GB" dirty="0"/>
              <a:t> Severe: S K+ &gt;8 </a:t>
            </a:r>
            <a:r>
              <a:rPr lang="en-GB" dirty="0" err="1"/>
              <a:t>mEq</a:t>
            </a:r>
            <a:r>
              <a:rPr lang="en-GB" dirty="0"/>
              <a:t>/L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Lab tests</a:t>
            </a:r>
          </a:p>
          <a:p>
            <a:r>
              <a:rPr lang="en-GB" dirty="0"/>
              <a:t>Chemistry for other electrolytes </a:t>
            </a:r>
          </a:p>
          <a:p>
            <a:r>
              <a:rPr lang="en-GB" dirty="0"/>
              <a:t>Glucose level </a:t>
            </a:r>
          </a:p>
          <a:p>
            <a:r>
              <a:rPr lang="en-GB" dirty="0"/>
              <a:t>Urinalysis, urine potassium, and creatinine </a:t>
            </a:r>
          </a:p>
          <a:p>
            <a:r>
              <a:rPr lang="en-GB" dirty="0"/>
              <a:t>ECG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16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36ED-E94E-42EF-AC15-F63CA597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2"/>
            <a:ext cx="10058400" cy="1609344"/>
          </a:xfrm>
        </p:spPr>
        <p:txBody>
          <a:bodyPr/>
          <a:lstStyle/>
          <a:p>
            <a:r>
              <a:rPr lang="en-GB" dirty="0" err="1"/>
              <a:t>Hyperkalemia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81AD-5D0B-44E5-91FA-2CE67B4F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0896"/>
            <a:ext cx="10058400" cy="475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Clinical Features </a:t>
            </a:r>
          </a:p>
          <a:p>
            <a:r>
              <a:rPr lang="en-GB" dirty="0"/>
              <a:t>muscle weakness, decreased deep tendon reflexes, ileus, tingling of the mouth and extremities, malaise, and tetany.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ECG changes: </a:t>
            </a:r>
          </a:p>
          <a:p>
            <a:r>
              <a:rPr lang="en-GB" dirty="0"/>
              <a:t>Prolong PR interval</a:t>
            </a:r>
          </a:p>
          <a:p>
            <a:r>
              <a:rPr lang="en-GB" dirty="0"/>
              <a:t>Peaked T wave</a:t>
            </a:r>
          </a:p>
          <a:p>
            <a:r>
              <a:rPr lang="en-GB" dirty="0"/>
              <a:t>wide QRS complex</a:t>
            </a:r>
          </a:p>
          <a:p>
            <a:r>
              <a:rPr lang="en-GB" dirty="0"/>
              <a:t>absent P</a:t>
            </a:r>
          </a:p>
          <a:p>
            <a:r>
              <a:rPr lang="en-GB" dirty="0"/>
              <a:t>Asystole, VF</a:t>
            </a:r>
          </a:p>
          <a:p>
            <a:endParaRPr lang="en-GB" dirty="0"/>
          </a:p>
        </p:txBody>
      </p:sp>
      <p:pic>
        <p:nvPicPr>
          <p:cNvPr id="2050" name="Picture 2" descr="ECG changes in Hyperkalemia | Epomedicine">
            <a:extLst>
              <a:ext uri="{FF2B5EF4-FFF2-40B4-BE49-F238E27FC236}">
                <a16:creationId xmlns:a16="http://schemas.microsoft.com/office/drawing/2014/main" id="{0582D522-0B1E-70F0-2806-DB73469C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18" y="2520191"/>
            <a:ext cx="6882882" cy="43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468A-3CE7-2333-BC3D-CEC13981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of Body Fluids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BDBD-FADA-EC20-70B5-E000BA74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Body fluid Homeostasis is maintained through </a:t>
            </a:r>
          </a:p>
          <a:p>
            <a:r>
              <a:rPr lang="en-GB" dirty="0"/>
              <a:t>A. Fluid intake </a:t>
            </a:r>
          </a:p>
          <a:p>
            <a:r>
              <a:rPr lang="en-GB" dirty="0"/>
              <a:t>B. Hormonal regulation </a:t>
            </a:r>
          </a:p>
          <a:p>
            <a:pPr lvl="1"/>
            <a:r>
              <a:rPr lang="en-GB" dirty="0"/>
              <a:t>1. Antidiuretic hormone(ADH) </a:t>
            </a:r>
          </a:p>
          <a:p>
            <a:pPr lvl="2"/>
            <a:r>
              <a:rPr lang="en-GB" dirty="0"/>
              <a:t>2. Renin-</a:t>
            </a:r>
            <a:r>
              <a:rPr lang="en-GB" dirty="0" err="1"/>
              <a:t>Angeotensin</a:t>
            </a:r>
            <a:r>
              <a:rPr lang="en-GB" dirty="0"/>
              <a:t>-Aldosterone Mechanism </a:t>
            </a:r>
          </a:p>
          <a:p>
            <a:pPr lvl="3"/>
            <a:r>
              <a:rPr lang="en-GB" dirty="0"/>
              <a:t>3. Natriuretic Peptides </a:t>
            </a:r>
          </a:p>
          <a:p>
            <a:r>
              <a:rPr lang="en-GB" dirty="0"/>
              <a:t>C. Fluid output</a:t>
            </a:r>
          </a:p>
        </p:txBody>
      </p:sp>
    </p:spTree>
    <p:extLst>
      <p:ext uri="{BB962C8B-B14F-4D97-AF65-F5344CB8AC3E}">
        <p14:creationId xmlns:p14="http://schemas.microsoft.com/office/powerpoint/2010/main" val="8574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36ED-E94E-42EF-AC15-F63CA597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2"/>
            <a:ext cx="10058400" cy="1609344"/>
          </a:xfrm>
        </p:spPr>
        <p:txBody>
          <a:bodyPr/>
          <a:lstStyle/>
          <a:p>
            <a:r>
              <a:rPr lang="en-GB" dirty="0" err="1"/>
              <a:t>Hyperkalemia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81AD-5D0B-44E5-91FA-2CE67B4F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0625"/>
            <a:ext cx="10934700" cy="5665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Treatment: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First line: </a:t>
            </a:r>
          </a:p>
          <a:p>
            <a:pPr marL="0" indent="0">
              <a:buNone/>
            </a:pPr>
            <a:r>
              <a:rPr lang="en-GB" dirty="0"/>
              <a:t>Salbutamol nebulisation: it will shift K into the cells. </a:t>
            </a:r>
          </a:p>
          <a:p>
            <a:pPr marL="0" indent="0">
              <a:buNone/>
            </a:pPr>
            <a:r>
              <a:rPr lang="en-GB" dirty="0"/>
              <a:t>Effect will appear within 20-30 minutes </a:t>
            </a:r>
          </a:p>
          <a:p>
            <a:pPr marL="0" indent="0">
              <a:buNone/>
            </a:pPr>
            <a:r>
              <a:rPr lang="en-GB" u="sng" dirty="0"/>
              <a:t>Second line </a:t>
            </a:r>
          </a:p>
          <a:p>
            <a:pPr marL="0" indent="0">
              <a:buNone/>
            </a:pPr>
            <a:r>
              <a:rPr lang="en-GB" dirty="0"/>
              <a:t>Insulin and Glucose infusion: it will shift K into cells</a:t>
            </a:r>
          </a:p>
          <a:p>
            <a:pPr marL="0" indent="0">
              <a:buNone/>
            </a:pPr>
            <a:r>
              <a:rPr lang="en-GB" dirty="0"/>
              <a:t>Effect will appear within 10-20 minutes </a:t>
            </a:r>
          </a:p>
          <a:p>
            <a:pPr marL="0" indent="0">
              <a:buNone/>
            </a:pPr>
            <a:r>
              <a:rPr lang="en-GB" u="sng" dirty="0"/>
              <a:t>Third line: </a:t>
            </a:r>
          </a:p>
          <a:p>
            <a:pPr marL="0" indent="0">
              <a:buNone/>
            </a:pPr>
            <a:r>
              <a:rPr lang="en-GB" dirty="0"/>
              <a:t>Furosemide: excrete K through renal </a:t>
            </a:r>
            <a:r>
              <a:rPr lang="en-GB" dirty="0" err="1"/>
              <a:t>tubukes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Effect will appear within 60-120 minutes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Calcium Gluconate </a:t>
            </a:r>
            <a:r>
              <a:rPr lang="en-GB" dirty="0"/>
              <a:t>should be given in moderate to severe </a:t>
            </a:r>
            <a:r>
              <a:rPr lang="en-GB" dirty="0" err="1"/>
              <a:t>hyperkalemia</a:t>
            </a:r>
            <a:r>
              <a:rPr lang="en-GB" dirty="0"/>
              <a:t> to stabilize cardiac conduction. </a:t>
            </a:r>
          </a:p>
          <a:p>
            <a:pPr marL="0" indent="0">
              <a:buNone/>
            </a:pPr>
            <a:r>
              <a:rPr lang="en-GB" b="1" u="sng" dirty="0"/>
              <a:t>Calcium </a:t>
            </a:r>
            <a:r>
              <a:rPr lang="en-GB" b="1" u="sng" dirty="0" err="1"/>
              <a:t>Resonium</a:t>
            </a:r>
            <a:r>
              <a:rPr lang="en-GB" b="1" u="sng" dirty="0"/>
              <a:t> (Kayexalate) </a:t>
            </a:r>
            <a:r>
              <a:rPr lang="en-GB" dirty="0"/>
              <a:t>is given to antagonise K effect. </a:t>
            </a:r>
          </a:p>
          <a:p>
            <a:pPr marL="0" indent="0">
              <a:buNone/>
            </a:pPr>
            <a:r>
              <a:rPr lang="en-GB" dirty="0"/>
              <a:t>Effect will appear within 60-120 minutes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251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FBEE-3E9D-4653-AD39-E701812D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3" y="268971"/>
            <a:ext cx="10058400" cy="1609344"/>
          </a:xfrm>
        </p:spPr>
        <p:txBody>
          <a:bodyPr/>
          <a:lstStyle/>
          <a:p>
            <a:r>
              <a:rPr lang="en-US" dirty="0"/>
              <a:t>hypokalemia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AD41-7055-44D0-A06E-0D249FD1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43" y="1741845"/>
            <a:ext cx="10058400" cy="5004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Definition: level below 3.4 mmol/l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Causes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Malnutrition (severe)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Increased gastrointestinal losses (e.g., vomiting, diarrhea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Increased skin losses (e.g., excessive sweating, burns)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Increased renal losses (e.g., Fanconi syndrome, RTA, diuretic therapy)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alkalosis (metabolic and respiratory)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excess insulin (it causes increases cellular uptake of potassium)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Medications</a:t>
            </a:r>
          </a:p>
          <a:p>
            <a:pPr lvl="2"/>
            <a:r>
              <a:rPr lang="en-GB" dirty="0"/>
              <a:t>Diuretics (except for potassium-sparing ones) Insulin</a:t>
            </a:r>
          </a:p>
          <a:p>
            <a:pPr lvl="2"/>
            <a:r>
              <a:rPr lang="en-GB" dirty="0" err="1"/>
              <a:t>Albuterol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7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2066-67B2-4BAA-ABC9-CE4D3C38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6" y="0"/>
            <a:ext cx="10058400" cy="1609344"/>
          </a:xfrm>
        </p:spPr>
        <p:txBody>
          <a:bodyPr/>
          <a:lstStyle/>
          <a:p>
            <a:r>
              <a:rPr lang="en-US" dirty="0"/>
              <a:t>hypokalemia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3F793-BEC6-47C8-B18F-905791732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6" y="1396790"/>
            <a:ext cx="11343564" cy="49867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Presentation</a:t>
            </a:r>
          </a:p>
          <a:p>
            <a:r>
              <a:rPr lang="en-GB" dirty="0"/>
              <a:t>Neuromuscular signs </a:t>
            </a:r>
          </a:p>
          <a:p>
            <a:pPr marL="0" indent="0">
              <a:buNone/>
            </a:pPr>
            <a:r>
              <a:rPr lang="en-GB" dirty="0"/>
              <a:t>weakness, paralysis, tetany, ileus, ureteral aperistalsis, lethargy, confusion, autonomically mediated hypotension, and rhabdomyolysis</a:t>
            </a:r>
          </a:p>
          <a:p>
            <a:r>
              <a:rPr lang="en-GB" dirty="0"/>
              <a:t>Cardiovascular signs </a:t>
            </a:r>
          </a:p>
          <a:p>
            <a:pPr marL="0" indent="0">
              <a:buNone/>
            </a:pPr>
            <a:r>
              <a:rPr lang="en-GB" dirty="0"/>
              <a:t>elevated blood pressure, bradyarrhythmia, and tachyarrhythmia </a:t>
            </a:r>
          </a:p>
          <a:p>
            <a:r>
              <a:rPr lang="en-GB" dirty="0"/>
              <a:t>Renal and metabolic abnormalities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hypokalemic</a:t>
            </a:r>
            <a:r>
              <a:rPr lang="en-GB" dirty="0"/>
              <a:t> nephropathy), and impaired insulin secretion (glucose intolerance)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Lab tests</a:t>
            </a:r>
          </a:p>
          <a:p>
            <a:pPr marL="0" indent="0">
              <a:buNone/>
            </a:pPr>
            <a:r>
              <a:rPr lang="en-GB" dirty="0"/>
              <a:t>Chemistry for other electrolytes </a:t>
            </a:r>
          </a:p>
          <a:p>
            <a:pPr marL="0" indent="0">
              <a:buNone/>
            </a:pPr>
            <a:r>
              <a:rPr lang="en-GB" dirty="0"/>
              <a:t>Glucose level </a:t>
            </a:r>
          </a:p>
          <a:p>
            <a:pPr marL="0" indent="0">
              <a:buNone/>
            </a:pPr>
            <a:r>
              <a:rPr lang="en-GB" dirty="0"/>
              <a:t>Urinalysis, urine potassium, and creatinine </a:t>
            </a:r>
          </a:p>
          <a:p>
            <a:pPr marL="0" indent="0">
              <a:buNone/>
            </a:pPr>
            <a:r>
              <a:rPr lang="en-GB" dirty="0"/>
              <a:t>ECG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1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99DE-957E-4B65-AE63-61B28B59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7" y="303478"/>
            <a:ext cx="10058400" cy="1609344"/>
          </a:xfrm>
        </p:spPr>
        <p:txBody>
          <a:bodyPr/>
          <a:lstStyle/>
          <a:p>
            <a:r>
              <a:rPr lang="en-US" dirty="0"/>
              <a:t>treatment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8F6A-5B2A-4BDC-8F31-D5A0C68E2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99" y="1912821"/>
            <a:ext cx="10058400" cy="4535603"/>
          </a:xfrm>
        </p:spPr>
        <p:txBody>
          <a:bodyPr>
            <a:normAutofit/>
          </a:bodyPr>
          <a:lstStyle/>
          <a:p>
            <a:r>
              <a:rPr lang="en-GB" dirty="0"/>
              <a:t>Orally : </a:t>
            </a:r>
          </a:p>
          <a:p>
            <a:r>
              <a:rPr lang="en-GB" dirty="0"/>
              <a:t>Bananas, tomatoes, and most other fruits, Prune juice and orange juice</a:t>
            </a:r>
          </a:p>
          <a:p>
            <a:r>
              <a:rPr lang="en-GB" dirty="0"/>
              <a:t>Oral supplements: 2mmol/kg/day in divided doses</a:t>
            </a:r>
          </a:p>
          <a:p>
            <a:endParaRPr lang="en-GB" dirty="0"/>
          </a:p>
          <a:p>
            <a:r>
              <a:rPr lang="en-GB" dirty="0"/>
              <a:t> Severe or symptomatic </a:t>
            </a:r>
            <a:r>
              <a:rPr lang="en-GB" dirty="0" err="1"/>
              <a:t>hypokalemia</a:t>
            </a:r>
            <a:endParaRPr lang="en-GB" dirty="0"/>
          </a:p>
          <a:p>
            <a:r>
              <a:rPr lang="en-GB" dirty="0"/>
              <a:t>IV potassium, dose not to exceed 0.3 to 0.5 </a:t>
            </a:r>
            <a:r>
              <a:rPr lang="en-GB" dirty="0" err="1"/>
              <a:t>mEq</a:t>
            </a:r>
            <a:r>
              <a:rPr lang="en-GB" dirty="0"/>
              <a:t>/kg/hour.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Very important </a:t>
            </a:r>
          </a:p>
          <a:p>
            <a:r>
              <a:rPr lang="en-GB" dirty="0"/>
              <a:t>Ensure intact urine output prior to administration of intravenous potassium. </a:t>
            </a:r>
          </a:p>
          <a:p>
            <a:r>
              <a:rPr lang="en-GB" dirty="0"/>
              <a:t>Close cardiac monitoring is critical.</a:t>
            </a:r>
          </a:p>
        </p:txBody>
      </p:sp>
    </p:spTree>
    <p:extLst>
      <p:ext uri="{BB962C8B-B14F-4D97-AF65-F5344CB8AC3E}">
        <p14:creationId xmlns:p14="http://schemas.microsoft.com/office/powerpoint/2010/main" val="2437463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4356-3BDD-4317-9C52-927E664A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7" y="217213"/>
            <a:ext cx="10058400" cy="1609344"/>
          </a:xfrm>
        </p:spPr>
        <p:txBody>
          <a:bodyPr/>
          <a:lstStyle/>
          <a:p>
            <a:r>
              <a:rPr lang="en-US" dirty="0" err="1"/>
              <a:t>Ecg</a:t>
            </a:r>
            <a:r>
              <a:rPr lang="en-US" dirty="0"/>
              <a:t> findings </a:t>
            </a:r>
            <a:endParaRPr lang="en-GB" dirty="0"/>
          </a:p>
        </p:txBody>
      </p:sp>
      <p:pic>
        <p:nvPicPr>
          <p:cNvPr id="9220" name="Picture 4" descr="Hyperkalaemia ECG changes • LITFL • ECG Library">
            <a:extLst>
              <a:ext uri="{FF2B5EF4-FFF2-40B4-BE49-F238E27FC236}">
                <a16:creationId xmlns:a16="http://schemas.microsoft.com/office/drawing/2014/main" id="{E2222BFB-C606-4CFF-ABDA-933E32B19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6" y="1722991"/>
            <a:ext cx="9343301" cy="341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F3970-F431-DE99-48A5-EE043EED05D1}"/>
              </a:ext>
            </a:extLst>
          </p:cNvPr>
          <p:cNvSpPr txBox="1"/>
          <p:nvPr/>
        </p:nvSpPr>
        <p:spPr>
          <a:xfrm>
            <a:off x="3124200" y="3834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Prolonged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44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8166-AB20-4832-9DE9-5B3EF6B3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9E48-D0BE-4E22-8BC8-C88E709EB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7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468A-3CE7-2333-BC3D-CEC13981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of Body Fluids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BDBD-FADA-EC20-70B5-E000BA74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Body fluid Homeostasis is maintained through </a:t>
            </a:r>
          </a:p>
          <a:p>
            <a:r>
              <a:rPr lang="en-GB" dirty="0"/>
              <a:t>A. Fluid intake controlled by hypothalamus </a:t>
            </a:r>
          </a:p>
          <a:p>
            <a:r>
              <a:rPr lang="en-GB" dirty="0"/>
              <a:t>B. Hormonal regulation </a:t>
            </a:r>
          </a:p>
          <a:p>
            <a:pPr marL="274320" lvl="1" indent="0">
              <a:buNone/>
            </a:pPr>
            <a:r>
              <a:rPr lang="en-GB" dirty="0"/>
              <a:t>1. Antidiuretic hormone(ADH/vasopressin) &gt; Increase reabsorption of water and causes vasoconstriction leading to increase intravascular volume</a:t>
            </a:r>
          </a:p>
          <a:p>
            <a:pPr marL="274320" lvl="1" indent="0">
              <a:buNone/>
            </a:pPr>
            <a:r>
              <a:rPr lang="en-GB" dirty="0"/>
              <a:t>2. Renin-</a:t>
            </a:r>
            <a:r>
              <a:rPr lang="en-GB" dirty="0" err="1"/>
              <a:t>Angeotensin</a:t>
            </a:r>
            <a:r>
              <a:rPr lang="en-GB" dirty="0"/>
              <a:t>-Aldosterone Mechanism </a:t>
            </a:r>
          </a:p>
          <a:p>
            <a:pPr marL="274320" lvl="1" indent="0">
              <a:buNone/>
            </a:pPr>
            <a:r>
              <a:rPr lang="en-GB" dirty="0"/>
              <a:t>3. ANB + BNP &gt; shut down thirst centre, inhibits renin secretion, inhibits aldosterone , leading to sodium and water loss (mimicking diuresis)</a:t>
            </a:r>
          </a:p>
          <a:p>
            <a:r>
              <a:rPr lang="en-GB" dirty="0"/>
              <a:t>C. Fluid output</a:t>
            </a:r>
          </a:p>
        </p:txBody>
      </p:sp>
    </p:spTree>
    <p:extLst>
      <p:ext uri="{BB962C8B-B14F-4D97-AF65-F5344CB8AC3E}">
        <p14:creationId xmlns:p14="http://schemas.microsoft.com/office/powerpoint/2010/main" val="398754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9D94-C0C5-3D66-D4E3-90AD6F12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4FC9C-C9F1-3DF3-022A-66A9F4863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2" y="0"/>
            <a:ext cx="9071001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BCD214-69CB-C99D-682F-107B4AAF2309}"/>
              </a:ext>
            </a:extLst>
          </p:cNvPr>
          <p:cNvSpPr txBox="1"/>
          <p:nvPr/>
        </p:nvSpPr>
        <p:spPr>
          <a:xfrm>
            <a:off x="7867290" y="1441149"/>
            <a:ext cx="39278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u="sng" dirty="0">
                <a:solidFill>
                  <a:srgbClr val="373D3F"/>
                </a:solidFill>
                <a:effectLst/>
              </a:rPr>
              <a:t>2-Aldosterone</a:t>
            </a:r>
          </a:p>
          <a:p>
            <a:pPr algn="l" fontAlgn="base"/>
            <a:endParaRPr lang="en-GB" b="0" i="0" dirty="0">
              <a:solidFill>
                <a:srgbClr val="373D3F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3D3F"/>
                </a:solidFill>
              </a:rPr>
              <a:t>End product of RAAS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373D3F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3D3F"/>
                </a:solidFill>
                <a:effectLst/>
              </a:rPr>
              <a:t>It increases the expression of ATPase pumps in the nephron that causes an increase in water reabsorption through sodium cotransport.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3D3F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3D3F"/>
                </a:solidFill>
                <a:effectLst/>
              </a:rPr>
              <a:t>The </a:t>
            </a:r>
            <a:r>
              <a:rPr lang="en-GB" b="0" i="0" u="sng" dirty="0">
                <a:solidFill>
                  <a:srgbClr val="373D3F"/>
                </a:solidFill>
                <a:effectLst/>
              </a:rPr>
              <a:t>renin –angiotensin aldosterone system </a:t>
            </a:r>
            <a:r>
              <a:rPr lang="en-GB" b="0" i="0" dirty="0">
                <a:solidFill>
                  <a:srgbClr val="373D3F"/>
                </a:solidFill>
                <a:effectLst/>
              </a:rPr>
              <a:t>is activated by high plasma osmolarity, low blood volume, low blood pressure, and stimulation of the sympathetic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351004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61E1-8EBF-49C6-8AF9-8381B11D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Electrolyte distribution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3877FC-9F3D-41F3-A720-DC76497FA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95" y="0"/>
            <a:ext cx="4764505" cy="67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D2237E-BAB5-461C-B441-EEAE1FBC447A}"/>
              </a:ext>
            </a:extLst>
          </p:cNvPr>
          <p:cNvSpPr txBox="1">
            <a:spLocks/>
          </p:cNvSpPr>
          <p:nvPr/>
        </p:nvSpPr>
        <p:spPr>
          <a:xfrm>
            <a:off x="327977" y="1853989"/>
            <a:ext cx="638337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cation in extracellular fluid is Sodium </a:t>
            </a:r>
          </a:p>
          <a:p>
            <a:pPr marL="0" indent="0">
              <a:buNone/>
            </a:pPr>
            <a:r>
              <a:rPr lang="pt-BR" dirty="0"/>
              <a:t>(N=135 - 145 mEq/L) </a:t>
            </a:r>
          </a:p>
          <a:p>
            <a:pPr marL="0" indent="0">
              <a:buNone/>
            </a:pPr>
            <a:r>
              <a:rPr lang="pt-BR" dirty="0"/>
              <a:t>Regulated by RAAS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Main cation in intracellular fluid is Potassium</a:t>
            </a:r>
          </a:p>
          <a:p>
            <a:pPr marL="0" indent="0">
              <a:buNone/>
            </a:pPr>
            <a:r>
              <a:rPr lang="en-GB" i="0" dirty="0">
                <a:solidFill>
                  <a:srgbClr val="202124"/>
                </a:solidFill>
                <a:effectLst/>
              </a:rPr>
              <a:t>(K= 3.6 - 5.2 mmol/L)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Regulated by dietary intake and renal excretion 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07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BA6A-AD7D-4B82-AFBD-074BEB89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dehydration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AF35-7F03-4095-A8BA-D96E102DA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: </a:t>
            </a:r>
            <a:r>
              <a:rPr lang="en-US" b="1" dirty="0"/>
              <a:t>Gastroenteritis</a:t>
            </a:r>
            <a:r>
              <a:rPr lang="en-US" dirty="0"/>
              <a:t> </a:t>
            </a:r>
          </a:p>
          <a:p>
            <a:r>
              <a:rPr lang="en-US" dirty="0"/>
              <a:t>Other causes </a:t>
            </a:r>
          </a:p>
          <a:p>
            <a:r>
              <a:rPr lang="en-US" dirty="0"/>
              <a:t>Phototherapy </a:t>
            </a:r>
          </a:p>
          <a:p>
            <a:r>
              <a:rPr lang="en-US" dirty="0"/>
              <a:t>Increased respiratory rate </a:t>
            </a:r>
          </a:p>
          <a:p>
            <a:r>
              <a:rPr lang="en-US" dirty="0"/>
              <a:t>Fever </a:t>
            </a:r>
          </a:p>
          <a:p>
            <a:r>
              <a:rPr lang="en-US" dirty="0"/>
              <a:t>Vomiting </a:t>
            </a:r>
          </a:p>
          <a:p>
            <a:r>
              <a:rPr lang="en-US" dirty="0"/>
              <a:t>Drainage tubes, blood loss</a:t>
            </a:r>
          </a:p>
          <a:p>
            <a:r>
              <a:rPr lang="en-US"/>
              <a:t>burn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6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13BF1-6DB3-48B0-9C97-0F388107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4375-62FC-4877-9EAD-E0DD16DA9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Dehydration can be classified based on the </a:t>
            </a:r>
            <a:r>
              <a:rPr lang="en-GB" u="sng" dirty="0"/>
              <a:t>degree of fluid loss </a:t>
            </a:r>
          </a:p>
          <a:p>
            <a:r>
              <a:rPr lang="en-GB" b="1" dirty="0"/>
              <a:t>Mild</a:t>
            </a:r>
          </a:p>
          <a:p>
            <a:pPr marL="0" indent="0">
              <a:buNone/>
            </a:pPr>
            <a:r>
              <a:rPr lang="en-GB" dirty="0"/>
              <a:t>5% in infants and 3% in children&gt; 1 year </a:t>
            </a:r>
          </a:p>
          <a:p>
            <a:r>
              <a:rPr lang="en-GB" dirty="0"/>
              <a:t> </a:t>
            </a:r>
            <a:r>
              <a:rPr lang="en-GB" b="1" dirty="0"/>
              <a:t>Moderate</a:t>
            </a:r>
          </a:p>
          <a:p>
            <a:pPr marL="0" indent="0">
              <a:buNone/>
            </a:pPr>
            <a:r>
              <a:rPr lang="en-GB" dirty="0"/>
              <a:t>10% in infants and 6% in children&gt;1 year </a:t>
            </a:r>
          </a:p>
          <a:p>
            <a:r>
              <a:rPr lang="en-GB" b="1" dirty="0"/>
              <a:t>Severe</a:t>
            </a:r>
          </a:p>
          <a:p>
            <a:pPr marL="0" indent="0">
              <a:buNone/>
            </a:pPr>
            <a:r>
              <a:rPr lang="en-GB" dirty="0"/>
              <a:t>15% in infants and 9% in children&gt;1 year </a:t>
            </a:r>
          </a:p>
        </p:txBody>
      </p:sp>
    </p:spTree>
    <p:extLst>
      <p:ext uri="{BB962C8B-B14F-4D97-AF65-F5344CB8AC3E}">
        <p14:creationId xmlns:p14="http://schemas.microsoft.com/office/powerpoint/2010/main" val="174584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B5B376-10B4-496F-B09D-F310F0F82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11" y="0"/>
            <a:ext cx="8363415" cy="6858000"/>
          </a:xfrm>
        </p:spPr>
      </p:pic>
    </p:spTree>
    <p:extLst>
      <p:ext uri="{BB962C8B-B14F-4D97-AF65-F5344CB8AC3E}">
        <p14:creationId xmlns:p14="http://schemas.microsoft.com/office/powerpoint/2010/main" val="910664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1816</Words>
  <Application>Microsoft Office PowerPoint</Application>
  <PresentationFormat>Widescreen</PresentationFormat>
  <Paragraphs>333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Rockwell</vt:lpstr>
      <vt:lpstr>Rockwell Condensed</vt:lpstr>
      <vt:lpstr>Wingdings</vt:lpstr>
      <vt:lpstr>Wood Type</vt:lpstr>
      <vt:lpstr>Fluid &amp; electrolyte disturbance</vt:lpstr>
      <vt:lpstr>Fluid content according to age </vt:lpstr>
      <vt:lpstr>Regulation of Body Fluids </vt:lpstr>
      <vt:lpstr>Regulation of Body Fluids </vt:lpstr>
      <vt:lpstr>PowerPoint Presentation</vt:lpstr>
      <vt:lpstr>Electrolyte distribution</vt:lpstr>
      <vt:lpstr>Causes of dehydration</vt:lpstr>
      <vt:lpstr>Classification</vt:lpstr>
      <vt:lpstr>PowerPoint Presentation</vt:lpstr>
      <vt:lpstr>Early detectable signs </vt:lpstr>
      <vt:lpstr>laboratory indications of dehydration</vt:lpstr>
      <vt:lpstr>approach</vt:lpstr>
      <vt:lpstr>Oral Rehydration Therapy ORT</vt:lpstr>
      <vt:lpstr>PowerPoint Presentation</vt:lpstr>
      <vt:lpstr>Emergency Treatment </vt:lpstr>
      <vt:lpstr>Fluid Calculations</vt:lpstr>
      <vt:lpstr>Fluid Calculations</vt:lpstr>
      <vt:lpstr>Holliday-Segar Rule</vt:lpstr>
      <vt:lpstr>Hyponatraemic dehydration </vt:lpstr>
      <vt:lpstr>Hyponatraemic dehydration</vt:lpstr>
      <vt:lpstr>PowerPoint Presentation</vt:lpstr>
      <vt:lpstr>PowerPoint Presentation</vt:lpstr>
      <vt:lpstr>Hypernatremic dehydration </vt:lpstr>
      <vt:lpstr>PowerPoint Presentation</vt:lpstr>
      <vt:lpstr>Hypernatremic dehydration </vt:lpstr>
      <vt:lpstr>PowerPoint Presentation</vt:lpstr>
      <vt:lpstr>Hyperkalemia</vt:lpstr>
      <vt:lpstr>Hyperkalemia</vt:lpstr>
      <vt:lpstr>Hyperkalemia</vt:lpstr>
      <vt:lpstr>Hyperkalemia</vt:lpstr>
      <vt:lpstr>hypokalemia</vt:lpstr>
      <vt:lpstr>hypokalemia</vt:lpstr>
      <vt:lpstr>treatment</vt:lpstr>
      <vt:lpstr>Ecg findings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&amp; electrolyte disturbance</dc:title>
  <dc:creator>Faten Zaidan</dc:creator>
  <cp:lastModifiedBy>Faten Zaidan</cp:lastModifiedBy>
  <cp:revision>29</cp:revision>
  <dcterms:created xsi:type="dcterms:W3CDTF">2022-01-14T18:00:38Z</dcterms:created>
  <dcterms:modified xsi:type="dcterms:W3CDTF">2023-01-30T20:53:27Z</dcterms:modified>
</cp:coreProperties>
</file>