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9" r:id="rId6"/>
    <p:sldId id="267" r:id="rId7"/>
    <p:sldId id="270" r:id="rId8"/>
    <p:sldId id="271" r:id="rId9"/>
    <p:sldId id="272" r:id="rId10"/>
    <p:sldId id="268" r:id="rId11"/>
    <p:sldId id="274" r:id="rId12"/>
    <p:sldId id="660" r:id="rId13"/>
    <p:sldId id="661" r:id="rId14"/>
    <p:sldId id="659" r:id="rId15"/>
    <p:sldId id="281" r:id="rId16"/>
    <p:sldId id="280" r:id="rId17"/>
    <p:sldId id="658" r:id="rId18"/>
    <p:sldId id="275" r:id="rId19"/>
    <p:sldId id="277" r:id="rId20"/>
    <p:sldId id="657" r:id="rId21"/>
    <p:sldId id="279" r:id="rId22"/>
    <p:sldId id="276" r:id="rId23"/>
    <p:sldId id="65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2DA190-478C-4108-84A5-814C7B1A04CD}"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46AB2BB-2400-468C-BADB-3C3D80410E24}" type="slidenum">
              <a:rPr lang="en-GB" smtClean="0"/>
              <a:t>‹#›</a:t>
            </a:fld>
            <a:endParaRPr lang="en-GB"/>
          </a:p>
        </p:txBody>
      </p:sp>
    </p:spTree>
    <p:extLst>
      <p:ext uri="{BB962C8B-B14F-4D97-AF65-F5344CB8AC3E}">
        <p14:creationId xmlns:p14="http://schemas.microsoft.com/office/powerpoint/2010/main" val="171757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DA190-478C-4108-84A5-814C7B1A04CD}"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6AB2BB-2400-468C-BADB-3C3D80410E24}" type="slidenum">
              <a:rPr lang="en-GB" smtClean="0"/>
              <a:t>‹#›</a:t>
            </a:fld>
            <a:endParaRPr lang="en-GB"/>
          </a:p>
        </p:txBody>
      </p:sp>
    </p:spTree>
    <p:extLst>
      <p:ext uri="{BB962C8B-B14F-4D97-AF65-F5344CB8AC3E}">
        <p14:creationId xmlns:p14="http://schemas.microsoft.com/office/powerpoint/2010/main" val="17035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DA190-478C-4108-84A5-814C7B1A04CD}"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6AB2BB-2400-468C-BADB-3C3D80410E24}" type="slidenum">
              <a:rPr lang="en-GB" smtClean="0"/>
              <a:t>‹#›</a:t>
            </a:fld>
            <a:endParaRPr lang="en-GB"/>
          </a:p>
        </p:txBody>
      </p:sp>
    </p:spTree>
    <p:extLst>
      <p:ext uri="{BB962C8B-B14F-4D97-AF65-F5344CB8AC3E}">
        <p14:creationId xmlns:p14="http://schemas.microsoft.com/office/powerpoint/2010/main" val="100807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DA190-478C-4108-84A5-814C7B1A04CD}"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6AB2BB-2400-468C-BADB-3C3D80410E24}" type="slidenum">
              <a:rPr lang="en-GB" smtClean="0"/>
              <a:t>‹#›</a:t>
            </a:fld>
            <a:endParaRPr lang="en-GB"/>
          </a:p>
        </p:txBody>
      </p:sp>
    </p:spTree>
    <p:extLst>
      <p:ext uri="{BB962C8B-B14F-4D97-AF65-F5344CB8AC3E}">
        <p14:creationId xmlns:p14="http://schemas.microsoft.com/office/powerpoint/2010/main" val="85193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02DA190-478C-4108-84A5-814C7B1A04CD}" type="datetimeFigureOut">
              <a:rPr lang="en-GB" smtClean="0"/>
              <a:t>30/01/2023</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46AB2BB-2400-468C-BADB-3C3D80410E24}" type="slidenum">
              <a:rPr lang="en-GB" smtClean="0"/>
              <a:t>‹#›</a:t>
            </a:fld>
            <a:endParaRPr lang="en-GB"/>
          </a:p>
        </p:txBody>
      </p:sp>
    </p:spTree>
    <p:extLst>
      <p:ext uri="{BB962C8B-B14F-4D97-AF65-F5344CB8AC3E}">
        <p14:creationId xmlns:p14="http://schemas.microsoft.com/office/powerpoint/2010/main" val="356860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2DA190-478C-4108-84A5-814C7B1A04CD}" type="datetimeFigureOut">
              <a:rPr lang="en-GB" smtClean="0"/>
              <a:t>30/01/2023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6AB2BB-2400-468C-BADB-3C3D80410E24}" type="slidenum">
              <a:rPr lang="en-GB" smtClean="0"/>
              <a:t>‹#›</a:t>
            </a:fld>
            <a:endParaRPr lang="en-GB"/>
          </a:p>
        </p:txBody>
      </p:sp>
    </p:spTree>
    <p:extLst>
      <p:ext uri="{BB962C8B-B14F-4D97-AF65-F5344CB8AC3E}">
        <p14:creationId xmlns:p14="http://schemas.microsoft.com/office/powerpoint/2010/main" val="345844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DA190-478C-4108-84A5-814C7B1A04CD}" type="datetimeFigureOut">
              <a:rPr lang="en-GB" smtClean="0"/>
              <a:t>30/01/2023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6AB2BB-2400-468C-BADB-3C3D80410E24}" type="slidenum">
              <a:rPr lang="en-GB" smtClean="0"/>
              <a:t>‹#›</a:t>
            </a:fld>
            <a:endParaRPr lang="en-GB"/>
          </a:p>
        </p:txBody>
      </p:sp>
    </p:spTree>
    <p:extLst>
      <p:ext uri="{BB962C8B-B14F-4D97-AF65-F5344CB8AC3E}">
        <p14:creationId xmlns:p14="http://schemas.microsoft.com/office/powerpoint/2010/main" val="9565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2DA190-478C-4108-84A5-814C7B1A04CD}" type="datetimeFigureOut">
              <a:rPr lang="en-GB" smtClean="0"/>
              <a:t>30/01/2023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6AB2BB-2400-468C-BADB-3C3D80410E24}" type="slidenum">
              <a:rPr lang="en-GB" smtClean="0"/>
              <a:t>‹#›</a:t>
            </a:fld>
            <a:endParaRPr lang="en-GB"/>
          </a:p>
        </p:txBody>
      </p:sp>
    </p:spTree>
    <p:extLst>
      <p:ext uri="{BB962C8B-B14F-4D97-AF65-F5344CB8AC3E}">
        <p14:creationId xmlns:p14="http://schemas.microsoft.com/office/powerpoint/2010/main" val="39466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DA190-478C-4108-84A5-814C7B1A04CD}" type="datetimeFigureOut">
              <a:rPr lang="en-GB" smtClean="0"/>
              <a:t>30/01/2023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6AB2BB-2400-468C-BADB-3C3D80410E24}" type="slidenum">
              <a:rPr lang="en-GB" smtClean="0"/>
              <a:t>‹#›</a:t>
            </a:fld>
            <a:endParaRPr lang="en-GB"/>
          </a:p>
        </p:txBody>
      </p:sp>
    </p:spTree>
    <p:extLst>
      <p:ext uri="{BB962C8B-B14F-4D97-AF65-F5344CB8AC3E}">
        <p14:creationId xmlns:p14="http://schemas.microsoft.com/office/powerpoint/2010/main" val="368918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2DA190-478C-4108-84A5-814C7B1A04CD}" type="datetimeFigureOut">
              <a:rPr lang="en-GB" smtClean="0"/>
              <a:t>30/01/2023</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46AB2BB-2400-468C-BADB-3C3D80410E24}" type="slidenum">
              <a:rPr lang="en-GB" smtClean="0"/>
              <a:t>‹#›</a:t>
            </a:fld>
            <a:endParaRPr lang="en-GB"/>
          </a:p>
        </p:txBody>
      </p:sp>
    </p:spTree>
    <p:extLst>
      <p:ext uri="{BB962C8B-B14F-4D97-AF65-F5344CB8AC3E}">
        <p14:creationId xmlns:p14="http://schemas.microsoft.com/office/powerpoint/2010/main" val="392478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2DA190-478C-4108-84A5-814C7B1A04CD}" type="datetimeFigureOut">
              <a:rPr lang="en-GB" smtClean="0"/>
              <a:t>30/01/2023</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46AB2BB-2400-468C-BADB-3C3D80410E24}" type="slidenum">
              <a:rPr lang="en-GB" smtClean="0"/>
              <a:t>‹#›</a:t>
            </a:fld>
            <a:endParaRPr lang="en-GB"/>
          </a:p>
        </p:txBody>
      </p:sp>
    </p:spTree>
    <p:extLst>
      <p:ext uri="{BB962C8B-B14F-4D97-AF65-F5344CB8AC3E}">
        <p14:creationId xmlns:p14="http://schemas.microsoft.com/office/powerpoint/2010/main" val="102978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02DA190-478C-4108-84A5-814C7B1A04CD}" type="datetimeFigureOut">
              <a:rPr lang="en-GB" smtClean="0"/>
              <a:t>30/01/2023</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46AB2BB-2400-468C-BADB-3C3D80410E24}" type="slidenum">
              <a:rPr lang="en-GB" smtClean="0"/>
              <a:t>‹#›</a:t>
            </a:fld>
            <a:endParaRPr lang="en-GB"/>
          </a:p>
        </p:txBody>
      </p:sp>
    </p:spTree>
    <p:extLst>
      <p:ext uri="{BB962C8B-B14F-4D97-AF65-F5344CB8AC3E}">
        <p14:creationId xmlns:p14="http://schemas.microsoft.com/office/powerpoint/2010/main" val="2021973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DB0C-48FC-14D5-AAEC-8D6E4C109BBD}"/>
              </a:ext>
            </a:extLst>
          </p:cNvPr>
          <p:cNvSpPr>
            <a:spLocks noGrp="1"/>
          </p:cNvSpPr>
          <p:nvPr>
            <p:ph type="ctrTitle"/>
          </p:nvPr>
        </p:nvSpPr>
        <p:spPr/>
        <p:txBody>
          <a:bodyPr/>
          <a:lstStyle/>
          <a:p>
            <a:r>
              <a:rPr lang="en-US" dirty="0"/>
              <a:t>Growth and Short stature</a:t>
            </a:r>
            <a:endParaRPr lang="en-GB" dirty="0"/>
          </a:p>
        </p:txBody>
      </p:sp>
      <p:sp>
        <p:nvSpPr>
          <p:cNvPr id="3" name="Subtitle 2">
            <a:extLst>
              <a:ext uri="{FF2B5EF4-FFF2-40B4-BE49-F238E27FC236}">
                <a16:creationId xmlns:a16="http://schemas.microsoft.com/office/drawing/2014/main" id="{8080D7A3-5237-9248-910F-D67E36D45AAA}"/>
              </a:ext>
            </a:extLst>
          </p:cNvPr>
          <p:cNvSpPr>
            <a:spLocks noGrp="1"/>
          </p:cNvSpPr>
          <p:nvPr>
            <p:ph type="subTitle" idx="1"/>
          </p:nvPr>
        </p:nvSpPr>
        <p:spPr/>
        <p:txBody>
          <a:bodyPr/>
          <a:lstStyle/>
          <a:p>
            <a:r>
              <a:rPr lang="en-US" dirty="0"/>
              <a:t>Dr Faten Zaidan</a:t>
            </a:r>
            <a:endParaRPr lang="en-GB" dirty="0"/>
          </a:p>
        </p:txBody>
      </p:sp>
    </p:spTree>
    <p:extLst>
      <p:ext uri="{BB962C8B-B14F-4D97-AF65-F5344CB8AC3E}">
        <p14:creationId xmlns:p14="http://schemas.microsoft.com/office/powerpoint/2010/main" val="7252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06ED7-BBEF-2886-954B-844D17F72184}"/>
              </a:ext>
            </a:extLst>
          </p:cNvPr>
          <p:cNvSpPr>
            <a:spLocks noGrp="1"/>
          </p:cNvSpPr>
          <p:nvPr>
            <p:ph type="title"/>
          </p:nvPr>
        </p:nvSpPr>
        <p:spPr/>
        <p:txBody>
          <a:bodyPr/>
          <a:lstStyle/>
          <a:p>
            <a:r>
              <a:rPr lang="en-US" dirty="0"/>
              <a:t>History</a:t>
            </a:r>
            <a:endParaRPr lang="en-GB" dirty="0"/>
          </a:p>
        </p:txBody>
      </p:sp>
      <p:sp>
        <p:nvSpPr>
          <p:cNvPr id="3" name="Content Placeholder 2">
            <a:extLst>
              <a:ext uri="{FF2B5EF4-FFF2-40B4-BE49-F238E27FC236}">
                <a16:creationId xmlns:a16="http://schemas.microsoft.com/office/drawing/2014/main" id="{B34F3223-78C1-F491-112E-3F21274D9A45}"/>
              </a:ext>
            </a:extLst>
          </p:cNvPr>
          <p:cNvSpPr>
            <a:spLocks noGrp="1"/>
          </p:cNvSpPr>
          <p:nvPr>
            <p:ph idx="1"/>
          </p:nvPr>
        </p:nvSpPr>
        <p:spPr/>
        <p:txBody>
          <a:bodyPr>
            <a:normAutofit lnSpcReduction="10000"/>
          </a:bodyPr>
          <a:lstStyle/>
          <a:p>
            <a:r>
              <a:rPr lang="en-US" dirty="0"/>
              <a:t>Onset </a:t>
            </a:r>
          </a:p>
          <a:p>
            <a:r>
              <a:rPr lang="en-US" dirty="0"/>
              <a:t>Previous measurements of both weight an </a:t>
            </a:r>
            <a:r>
              <a:rPr lang="en-US" dirty="0" err="1"/>
              <a:t>dheight</a:t>
            </a:r>
            <a:r>
              <a:rPr lang="en-US" dirty="0"/>
              <a:t> , calculate growth velocity</a:t>
            </a:r>
          </a:p>
          <a:p>
            <a:r>
              <a:rPr lang="en-US" dirty="0"/>
              <a:t>Evidence of chronic disease</a:t>
            </a:r>
          </a:p>
          <a:p>
            <a:r>
              <a:rPr lang="en-US" dirty="0"/>
              <a:t>Evidence of endocrinopathies </a:t>
            </a:r>
          </a:p>
          <a:p>
            <a:r>
              <a:rPr lang="en-US" dirty="0"/>
              <a:t>Birth weight and mode of delivery </a:t>
            </a:r>
          </a:p>
          <a:p>
            <a:r>
              <a:rPr lang="en-US" dirty="0"/>
              <a:t>Family history of:</a:t>
            </a:r>
          </a:p>
          <a:p>
            <a:pPr lvl="1"/>
            <a:r>
              <a:rPr lang="en-US" dirty="0"/>
              <a:t>Short stature </a:t>
            </a:r>
          </a:p>
          <a:p>
            <a:pPr lvl="1"/>
            <a:r>
              <a:rPr lang="en-US" dirty="0"/>
              <a:t>Family disease</a:t>
            </a:r>
          </a:p>
          <a:p>
            <a:pPr lvl="1"/>
            <a:r>
              <a:rPr lang="en-US" dirty="0"/>
              <a:t>Social deprivation </a:t>
            </a:r>
          </a:p>
          <a:p>
            <a:pPr lvl="1"/>
            <a:r>
              <a:rPr lang="en-US" dirty="0"/>
              <a:t>Parents heigh ( to calculate </a:t>
            </a:r>
            <a:r>
              <a:rPr lang="en-US" dirty="0" err="1"/>
              <a:t>midparental</a:t>
            </a:r>
            <a:r>
              <a:rPr lang="en-US" dirty="0"/>
              <a:t> height) </a:t>
            </a:r>
          </a:p>
          <a:p>
            <a:pPr lvl="1"/>
            <a:r>
              <a:rPr lang="en-US" dirty="0" err="1"/>
              <a:t>Midparental</a:t>
            </a:r>
            <a:r>
              <a:rPr lang="en-US" dirty="0"/>
              <a:t> height is used to determine the expected height the child must reach</a:t>
            </a:r>
          </a:p>
          <a:p>
            <a:endParaRPr lang="en-GB" dirty="0"/>
          </a:p>
        </p:txBody>
      </p:sp>
    </p:spTree>
    <p:extLst>
      <p:ext uri="{BB962C8B-B14F-4D97-AF65-F5344CB8AC3E}">
        <p14:creationId xmlns:p14="http://schemas.microsoft.com/office/powerpoint/2010/main" val="378505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2348-7732-687E-AB41-3B4CCFAAF49D}"/>
              </a:ext>
            </a:extLst>
          </p:cNvPr>
          <p:cNvSpPr>
            <a:spLocks noGrp="1"/>
          </p:cNvSpPr>
          <p:nvPr>
            <p:ph type="title"/>
          </p:nvPr>
        </p:nvSpPr>
        <p:spPr/>
        <p:txBody>
          <a:bodyPr/>
          <a:lstStyle/>
          <a:p>
            <a:r>
              <a:rPr lang="en-US" dirty="0"/>
              <a:t>Physical Examination </a:t>
            </a:r>
            <a:endParaRPr lang="en-GB" dirty="0"/>
          </a:p>
        </p:txBody>
      </p:sp>
      <p:pic>
        <p:nvPicPr>
          <p:cNvPr id="7" name="Content Placeholder 6" descr="A picture containing text&#10;&#10;Description automatically generated">
            <a:extLst>
              <a:ext uri="{FF2B5EF4-FFF2-40B4-BE49-F238E27FC236}">
                <a16:creationId xmlns:a16="http://schemas.microsoft.com/office/drawing/2014/main" id="{BB74929F-BBF8-83B7-A321-9233E9278E7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522" t="11239" r="19930" b="17216"/>
          <a:stretch/>
        </p:blipFill>
        <p:spPr bwMode="auto">
          <a:xfrm rot="16200000">
            <a:off x="2767384" y="139720"/>
            <a:ext cx="4006049" cy="766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4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E7E5-3206-673D-A7EC-71AC95891F1A}"/>
              </a:ext>
            </a:extLst>
          </p:cNvPr>
          <p:cNvSpPr>
            <a:spLocks noGrp="1"/>
          </p:cNvSpPr>
          <p:nvPr>
            <p:ph type="title"/>
          </p:nvPr>
        </p:nvSpPr>
        <p:spPr>
          <a:xfrm>
            <a:off x="0" y="0"/>
            <a:ext cx="10058400" cy="1609344"/>
          </a:xfrm>
        </p:spPr>
        <p:txBody>
          <a:bodyPr/>
          <a:lstStyle/>
          <a:p>
            <a:r>
              <a:rPr lang="en-US" dirty="0"/>
              <a:t>Upper/Lower Ratio</a:t>
            </a:r>
            <a:endParaRPr lang="en-GB" dirty="0"/>
          </a:p>
        </p:txBody>
      </p:sp>
      <p:sp>
        <p:nvSpPr>
          <p:cNvPr id="3" name="Content Placeholder 2">
            <a:extLst>
              <a:ext uri="{FF2B5EF4-FFF2-40B4-BE49-F238E27FC236}">
                <a16:creationId xmlns:a16="http://schemas.microsoft.com/office/drawing/2014/main" id="{C34AEA5B-0B66-C143-E7A9-111A342280C5}"/>
              </a:ext>
            </a:extLst>
          </p:cNvPr>
          <p:cNvSpPr>
            <a:spLocks noGrp="1"/>
          </p:cNvSpPr>
          <p:nvPr>
            <p:ph idx="1"/>
          </p:nvPr>
        </p:nvSpPr>
        <p:spPr>
          <a:xfrm>
            <a:off x="0" y="1403604"/>
            <a:ext cx="12192000" cy="5407732"/>
          </a:xfrm>
        </p:spPr>
        <p:txBody>
          <a:bodyPr>
            <a:normAutofit fontScale="92500" lnSpcReduction="20000"/>
          </a:bodyPr>
          <a:lstStyle/>
          <a:p>
            <a:r>
              <a:rPr lang="en-US" dirty="0"/>
              <a:t>Upper to lower segment ratio is measure for short stature case to see if upper segment of body is proportionate or disproportionate to lower segment of body</a:t>
            </a:r>
          </a:p>
          <a:p>
            <a:r>
              <a:rPr lang="en-US" dirty="0"/>
              <a:t>At birth, Ratio is 1.7:1 </a:t>
            </a:r>
          </a:p>
          <a:p>
            <a:r>
              <a:rPr lang="en-US" dirty="0"/>
              <a:t>Trunk is longer than legs </a:t>
            </a:r>
          </a:p>
          <a:p>
            <a:endParaRPr lang="en-US" dirty="0"/>
          </a:p>
          <a:p>
            <a:r>
              <a:rPr lang="en-US" dirty="0"/>
              <a:t>At 1 year old, Ration is 1.4:1</a:t>
            </a:r>
          </a:p>
          <a:p>
            <a:endParaRPr lang="en-US" dirty="0"/>
          </a:p>
          <a:p>
            <a:r>
              <a:rPr lang="en-US" dirty="0"/>
              <a:t>At 10 years old, Ratio is 1:1 </a:t>
            </a:r>
          </a:p>
          <a:p>
            <a:r>
              <a:rPr lang="en-US" dirty="0"/>
              <a:t>Trunk is equal to legs </a:t>
            </a:r>
          </a:p>
          <a:p>
            <a:pPr marL="0" indent="0">
              <a:buNone/>
            </a:pPr>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When do we see upper segment is </a:t>
            </a:r>
            <a:r>
              <a:rPr lang="en-GB" u="sng" dirty="0">
                <a:solidFill>
                  <a:srgbClr val="000000"/>
                </a:solidFill>
                <a:latin typeface="Arial" panose="020B0604020202020204" pitchFamily="34" charset="0"/>
              </a:rPr>
              <a:t>larger</a:t>
            </a:r>
            <a:r>
              <a:rPr lang="en-GB" dirty="0">
                <a:solidFill>
                  <a:srgbClr val="000000"/>
                </a:solidFill>
                <a:latin typeface="Arial" panose="020B0604020202020204" pitchFamily="34" charset="0"/>
              </a:rPr>
              <a:t> than the lower segment: </a:t>
            </a:r>
          </a:p>
          <a:p>
            <a:pPr marL="0" indent="0">
              <a:buNone/>
            </a:pPr>
            <a:r>
              <a:rPr lang="en-GB" b="0" i="0" dirty="0">
                <a:solidFill>
                  <a:srgbClr val="000000"/>
                </a:solidFill>
                <a:effectLst/>
                <a:latin typeface="Arial" panose="020B0604020202020204" pitchFamily="34" charset="0"/>
              </a:rPr>
              <a:t>Rickets, Turner</a:t>
            </a:r>
            <a:r>
              <a:rPr lang="en-GB" b="0" i="0">
                <a:solidFill>
                  <a:srgbClr val="000000"/>
                </a:solidFill>
                <a:effectLst/>
                <a:latin typeface="Arial" panose="020B0604020202020204" pitchFamily="34" charset="0"/>
              </a:rPr>
              <a:t>, Achondroplasia</a:t>
            </a:r>
            <a:endParaRPr lang="en-GB" b="0" i="0" dirty="0">
              <a:solidFill>
                <a:srgbClr val="000000"/>
              </a:solidFill>
              <a:effectLst/>
              <a:latin typeface="Arial" panose="020B0604020202020204" pitchFamily="34" charset="0"/>
            </a:endParaRPr>
          </a:p>
          <a:p>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When do we see upper segment is </a:t>
            </a:r>
            <a:r>
              <a:rPr lang="en-GB" u="sng" dirty="0">
                <a:solidFill>
                  <a:srgbClr val="000000"/>
                </a:solidFill>
                <a:latin typeface="Arial" panose="020B0604020202020204" pitchFamily="34" charset="0"/>
              </a:rPr>
              <a:t>smaller</a:t>
            </a:r>
            <a:r>
              <a:rPr lang="en-GB" dirty="0">
                <a:solidFill>
                  <a:srgbClr val="000000"/>
                </a:solidFill>
                <a:latin typeface="Arial" panose="020B0604020202020204" pitchFamily="34" charset="0"/>
              </a:rPr>
              <a:t> than the lower segment: </a:t>
            </a:r>
          </a:p>
          <a:p>
            <a:pPr marL="0" indent="0">
              <a:buNone/>
            </a:pPr>
            <a:r>
              <a:rPr lang="en-GB" b="0" i="0" dirty="0">
                <a:solidFill>
                  <a:srgbClr val="000000"/>
                </a:solidFill>
                <a:effectLst/>
                <a:latin typeface="Arial" panose="020B0604020202020204" pitchFamily="34" charset="0"/>
              </a:rPr>
              <a:t>Marfan Syndrome</a:t>
            </a:r>
            <a:endParaRPr lang="en-GB" dirty="0"/>
          </a:p>
        </p:txBody>
      </p:sp>
      <p:pic>
        <p:nvPicPr>
          <p:cNvPr id="4" name="Picture 8" descr="Short Arm Span in a 9 Year Old | Childs growth, Segmentation, Growth">
            <a:extLst>
              <a:ext uri="{FF2B5EF4-FFF2-40B4-BE49-F238E27FC236}">
                <a16:creationId xmlns:a16="http://schemas.microsoft.com/office/drawing/2014/main" id="{D868D8C5-7A17-147C-35BA-EE61BE2F4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4161" y="3106192"/>
            <a:ext cx="3181865" cy="280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13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F80F-B9AD-376F-388A-225A664BA4B5}"/>
              </a:ext>
            </a:extLst>
          </p:cNvPr>
          <p:cNvSpPr>
            <a:spLocks noGrp="1"/>
          </p:cNvSpPr>
          <p:nvPr>
            <p:ph type="title"/>
          </p:nvPr>
        </p:nvSpPr>
        <p:spPr>
          <a:xfrm>
            <a:off x="0" y="-2339"/>
            <a:ext cx="10058400" cy="1609344"/>
          </a:xfrm>
        </p:spPr>
        <p:txBody>
          <a:bodyPr/>
          <a:lstStyle/>
          <a:p>
            <a:r>
              <a:rPr lang="en-US" dirty="0"/>
              <a:t>Arm span</a:t>
            </a:r>
            <a:endParaRPr lang="en-GB" dirty="0"/>
          </a:p>
        </p:txBody>
      </p:sp>
      <p:sp>
        <p:nvSpPr>
          <p:cNvPr id="3" name="Content Placeholder 2">
            <a:extLst>
              <a:ext uri="{FF2B5EF4-FFF2-40B4-BE49-F238E27FC236}">
                <a16:creationId xmlns:a16="http://schemas.microsoft.com/office/drawing/2014/main" id="{44C125E1-DB1F-B6E8-37FD-12D262EDE9F9}"/>
              </a:ext>
            </a:extLst>
          </p:cNvPr>
          <p:cNvSpPr>
            <a:spLocks noGrp="1"/>
          </p:cNvSpPr>
          <p:nvPr>
            <p:ph idx="1"/>
          </p:nvPr>
        </p:nvSpPr>
        <p:spPr>
          <a:xfrm>
            <a:off x="290513" y="1265833"/>
            <a:ext cx="6400800" cy="5570933"/>
          </a:xfrm>
        </p:spPr>
        <p:txBody>
          <a:bodyPr>
            <a:normAutofit/>
          </a:bodyPr>
          <a:lstStyle/>
          <a:p>
            <a:r>
              <a:rPr lang="en-GB" b="0" i="0" dirty="0">
                <a:solidFill>
                  <a:srgbClr val="000000"/>
                </a:solidFill>
                <a:effectLst/>
                <a:latin typeface="Arial" panose="020B0604020202020204" pitchFamily="34" charset="0"/>
              </a:rPr>
              <a:t>Arm Span (AS) : </a:t>
            </a:r>
            <a:r>
              <a:rPr lang="en-GB" dirty="0"/>
              <a:t>distance between the tips of the fingers when the patient holds both arms outstretched horizontally while standing against a solid surface </a:t>
            </a:r>
          </a:p>
          <a:p>
            <a:r>
              <a:rPr lang="en-GB" b="0" i="0" dirty="0">
                <a:solidFill>
                  <a:srgbClr val="000000"/>
                </a:solidFill>
                <a:effectLst/>
                <a:latin typeface="Arial" panose="020B0604020202020204" pitchFamily="34" charset="0"/>
              </a:rPr>
              <a:t>At birth, AS is less than length by about 2.5 cm. </a:t>
            </a:r>
          </a:p>
          <a:p>
            <a:r>
              <a:rPr lang="en-GB" b="0" i="0" dirty="0">
                <a:solidFill>
                  <a:srgbClr val="000000"/>
                </a:solidFill>
                <a:effectLst/>
                <a:latin typeface="Arial" panose="020B0604020202020204" pitchFamily="34" charset="0"/>
              </a:rPr>
              <a:t>By 10 years of age, AS is equal to height</a:t>
            </a:r>
          </a:p>
          <a:p>
            <a:r>
              <a:rPr lang="en-GB" b="0" i="0" dirty="0">
                <a:solidFill>
                  <a:srgbClr val="000000"/>
                </a:solidFill>
                <a:effectLst/>
                <a:latin typeface="Arial" panose="020B0604020202020204" pitchFamily="34" charset="0"/>
              </a:rPr>
              <a:t>after 10 years in boys and 12 years in girls, AS exceeds height by up to 5 cm. </a:t>
            </a:r>
          </a:p>
          <a:p>
            <a:pPr marL="0" indent="0">
              <a:buNone/>
            </a:pPr>
            <a:endParaRPr lang="en-GB" b="0" i="0" dirty="0">
              <a:solidFill>
                <a:srgbClr val="000000"/>
              </a:solidFill>
              <a:effectLst/>
              <a:latin typeface="Arial" panose="020B0604020202020204" pitchFamily="34" charset="0"/>
            </a:endParaRPr>
          </a:p>
          <a:p>
            <a:pPr marL="0" indent="0">
              <a:buNone/>
            </a:pPr>
            <a:r>
              <a:rPr lang="en-GB" b="0" i="0" dirty="0">
                <a:solidFill>
                  <a:srgbClr val="000000"/>
                </a:solidFill>
                <a:effectLst/>
                <a:latin typeface="Arial" panose="020B0604020202020204" pitchFamily="34" charset="0"/>
              </a:rPr>
              <a:t>If AS is exceeding height by more than 5 cm</a:t>
            </a:r>
          </a:p>
          <a:p>
            <a:pPr marL="0" indent="0">
              <a:buNone/>
            </a:pPr>
            <a:r>
              <a:rPr lang="en-GB" dirty="0">
                <a:solidFill>
                  <a:srgbClr val="000000"/>
                </a:solidFill>
                <a:latin typeface="Arial" panose="020B0604020202020204" pitchFamily="34" charset="0"/>
              </a:rPr>
              <a:t>Consider </a:t>
            </a:r>
            <a:r>
              <a:rPr lang="en-GB" b="0" i="0" dirty="0">
                <a:solidFill>
                  <a:srgbClr val="000000"/>
                </a:solidFill>
                <a:effectLst/>
                <a:latin typeface="Arial" panose="020B0604020202020204" pitchFamily="34" charset="0"/>
              </a:rPr>
              <a:t>pathologic causes of tall stature such as Marfan Syndrome</a:t>
            </a:r>
            <a:endParaRPr lang="en-GB" dirty="0"/>
          </a:p>
        </p:txBody>
      </p:sp>
      <p:pic>
        <p:nvPicPr>
          <p:cNvPr id="5" name="Picture 2" descr="Marfan Syndrome | SpringerLink">
            <a:extLst>
              <a:ext uri="{FF2B5EF4-FFF2-40B4-BE49-F238E27FC236}">
                <a16:creationId xmlns:a16="http://schemas.microsoft.com/office/drawing/2014/main" id="{79691CFC-B065-A359-C905-45573455F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0"/>
            <a:ext cx="2138012" cy="40513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iday 24th April, Is there a link between someone's arm span and their  height? | The Lab_13 Network">
            <a:extLst>
              <a:ext uri="{FF2B5EF4-FFF2-40B4-BE49-F238E27FC236}">
                <a16:creationId xmlns:a16="http://schemas.microsoft.com/office/drawing/2014/main" id="{C9117117-F403-28D2-734C-9F77424A8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3" y="2372717"/>
            <a:ext cx="3076575"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20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639A-5F55-195E-8749-21B6641C81E9}"/>
              </a:ext>
            </a:extLst>
          </p:cNvPr>
          <p:cNvSpPr>
            <a:spLocks noGrp="1"/>
          </p:cNvSpPr>
          <p:nvPr>
            <p:ph type="title"/>
          </p:nvPr>
        </p:nvSpPr>
        <p:spPr>
          <a:xfrm>
            <a:off x="309541" y="211916"/>
            <a:ext cx="10058400" cy="1609344"/>
          </a:xfrm>
        </p:spPr>
        <p:txBody>
          <a:bodyPr/>
          <a:lstStyle/>
          <a:p>
            <a:r>
              <a:rPr lang="en-US" dirty="0"/>
              <a:t>Mid-Parental Height</a:t>
            </a:r>
            <a:endParaRPr lang="en-GB" dirty="0"/>
          </a:p>
        </p:txBody>
      </p:sp>
      <p:sp>
        <p:nvSpPr>
          <p:cNvPr id="4" name="Content Placeholder 3">
            <a:extLst>
              <a:ext uri="{FF2B5EF4-FFF2-40B4-BE49-F238E27FC236}">
                <a16:creationId xmlns:a16="http://schemas.microsoft.com/office/drawing/2014/main" id="{F66195B5-2C6B-1EEF-2089-09C5B6330507}"/>
              </a:ext>
            </a:extLst>
          </p:cNvPr>
          <p:cNvSpPr>
            <a:spLocks noGrp="1"/>
          </p:cNvSpPr>
          <p:nvPr>
            <p:ph idx="1"/>
          </p:nvPr>
        </p:nvSpPr>
        <p:spPr>
          <a:xfrm>
            <a:off x="309541" y="3891862"/>
            <a:ext cx="10058400" cy="365118"/>
          </a:xfrm>
        </p:spPr>
        <p:txBody>
          <a:bodyPr>
            <a:normAutofit lnSpcReduction="10000"/>
          </a:bodyPr>
          <a:lstStyle/>
          <a:p>
            <a:r>
              <a:rPr lang="en-US" dirty="0"/>
              <a:t>Normally should be +/- 10 cm</a:t>
            </a:r>
          </a:p>
          <a:p>
            <a:endParaRPr lang="en-GB" dirty="0"/>
          </a:p>
        </p:txBody>
      </p:sp>
      <p:pic>
        <p:nvPicPr>
          <p:cNvPr id="3076" name="Picture 4" descr="Clinical Pearls in Pediatric GI">
            <a:extLst>
              <a:ext uri="{FF2B5EF4-FFF2-40B4-BE49-F238E27FC236}">
                <a16:creationId xmlns:a16="http://schemas.microsoft.com/office/drawing/2014/main" id="{48B64775-FEAA-3D80-129B-B84BA99A0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685" y="1600811"/>
            <a:ext cx="5592136" cy="21413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7FED4CA-A9FD-4DDB-2D0E-04F9B4D5EA6E}"/>
              </a:ext>
            </a:extLst>
          </p:cNvPr>
          <p:cNvPicPr>
            <a:picLocks noChangeAspect="1"/>
          </p:cNvPicPr>
          <p:nvPr/>
        </p:nvPicPr>
        <p:blipFill>
          <a:blip r:embed="rId3"/>
          <a:stretch>
            <a:fillRect/>
          </a:stretch>
        </p:blipFill>
        <p:spPr>
          <a:xfrm>
            <a:off x="14455" y="4551070"/>
            <a:ext cx="7383583" cy="1920891"/>
          </a:xfrm>
          <a:prstGeom prst="rect">
            <a:avLst/>
          </a:prstGeom>
        </p:spPr>
      </p:pic>
      <p:pic>
        <p:nvPicPr>
          <p:cNvPr id="8" name="Picture 7">
            <a:extLst>
              <a:ext uri="{FF2B5EF4-FFF2-40B4-BE49-F238E27FC236}">
                <a16:creationId xmlns:a16="http://schemas.microsoft.com/office/drawing/2014/main" id="{CE37D62D-9AB5-D45B-A8CC-1DDE47E47A27}"/>
              </a:ext>
            </a:extLst>
          </p:cNvPr>
          <p:cNvPicPr>
            <a:picLocks noChangeAspect="1"/>
          </p:cNvPicPr>
          <p:nvPr/>
        </p:nvPicPr>
        <p:blipFill>
          <a:blip r:embed="rId4"/>
          <a:stretch>
            <a:fillRect/>
          </a:stretch>
        </p:blipFill>
        <p:spPr>
          <a:xfrm>
            <a:off x="7300064" y="0"/>
            <a:ext cx="4877481" cy="5839640"/>
          </a:xfrm>
          <a:prstGeom prst="rect">
            <a:avLst/>
          </a:prstGeom>
        </p:spPr>
      </p:pic>
    </p:spTree>
    <p:extLst>
      <p:ext uri="{BB962C8B-B14F-4D97-AF65-F5344CB8AC3E}">
        <p14:creationId xmlns:p14="http://schemas.microsoft.com/office/powerpoint/2010/main" val="117847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956B-3F03-3040-599E-0F66E837E077}"/>
              </a:ext>
            </a:extLst>
          </p:cNvPr>
          <p:cNvSpPr>
            <a:spLocks noGrp="1"/>
          </p:cNvSpPr>
          <p:nvPr>
            <p:ph type="title"/>
          </p:nvPr>
        </p:nvSpPr>
        <p:spPr/>
        <p:txBody>
          <a:bodyPr/>
          <a:lstStyle/>
          <a:p>
            <a:r>
              <a:rPr lang="en-US" dirty="0"/>
              <a:t>Investigations</a:t>
            </a:r>
            <a:endParaRPr lang="en-GB" dirty="0"/>
          </a:p>
        </p:txBody>
      </p:sp>
      <p:pic>
        <p:nvPicPr>
          <p:cNvPr id="9" name="Picture 8">
            <a:extLst>
              <a:ext uri="{FF2B5EF4-FFF2-40B4-BE49-F238E27FC236}">
                <a16:creationId xmlns:a16="http://schemas.microsoft.com/office/drawing/2014/main" id="{82885F4C-EB22-3947-7EE8-5F69A701B4C5}"/>
              </a:ext>
            </a:extLst>
          </p:cNvPr>
          <p:cNvPicPr>
            <a:picLocks noChangeAspect="1"/>
          </p:cNvPicPr>
          <p:nvPr/>
        </p:nvPicPr>
        <p:blipFill>
          <a:blip r:embed="rId2"/>
          <a:stretch>
            <a:fillRect/>
          </a:stretch>
        </p:blipFill>
        <p:spPr>
          <a:xfrm>
            <a:off x="6484906" y="147748"/>
            <a:ext cx="5072350" cy="6225620"/>
          </a:xfrm>
          <a:prstGeom prst="rect">
            <a:avLst/>
          </a:prstGeom>
        </p:spPr>
      </p:pic>
      <p:pic>
        <p:nvPicPr>
          <p:cNvPr id="11" name="Picture 10">
            <a:extLst>
              <a:ext uri="{FF2B5EF4-FFF2-40B4-BE49-F238E27FC236}">
                <a16:creationId xmlns:a16="http://schemas.microsoft.com/office/drawing/2014/main" id="{C175BDCF-3A88-D019-BF74-3BABF8FDDBDE}"/>
              </a:ext>
            </a:extLst>
          </p:cNvPr>
          <p:cNvPicPr>
            <a:picLocks noChangeAspect="1"/>
          </p:cNvPicPr>
          <p:nvPr/>
        </p:nvPicPr>
        <p:blipFill>
          <a:blip r:embed="rId3"/>
          <a:stretch>
            <a:fillRect/>
          </a:stretch>
        </p:blipFill>
        <p:spPr>
          <a:xfrm>
            <a:off x="749210" y="2430860"/>
            <a:ext cx="5513272" cy="2510108"/>
          </a:xfrm>
          <a:prstGeom prst="rect">
            <a:avLst/>
          </a:prstGeom>
        </p:spPr>
      </p:pic>
    </p:spTree>
    <p:extLst>
      <p:ext uri="{BB962C8B-B14F-4D97-AF65-F5344CB8AC3E}">
        <p14:creationId xmlns:p14="http://schemas.microsoft.com/office/powerpoint/2010/main" val="192750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BE53-77ED-9415-FEE5-6404962F133B}"/>
              </a:ext>
            </a:extLst>
          </p:cNvPr>
          <p:cNvSpPr>
            <a:spLocks noGrp="1"/>
          </p:cNvSpPr>
          <p:nvPr>
            <p:ph type="title"/>
          </p:nvPr>
        </p:nvSpPr>
        <p:spPr>
          <a:xfrm>
            <a:off x="0" y="0"/>
            <a:ext cx="10058400" cy="1609344"/>
          </a:xfrm>
        </p:spPr>
        <p:txBody>
          <a:bodyPr/>
          <a:lstStyle/>
          <a:p>
            <a:r>
              <a:rPr lang="en-US" dirty="0"/>
              <a:t>Growth hormone therapy</a:t>
            </a:r>
            <a:endParaRPr lang="en-GB" dirty="0"/>
          </a:p>
        </p:txBody>
      </p:sp>
      <p:sp>
        <p:nvSpPr>
          <p:cNvPr id="3" name="Content Placeholder 2">
            <a:extLst>
              <a:ext uri="{FF2B5EF4-FFF2-40B4-BE49-F238E27FC236}">
                <a16:creationId xmlns:a16="http://schemas.microsoft.com/office/drawing/2014/main" id="{D5546992-C2A7-B5D7-F34C-F7CD263AD30A}"/>
              </a:ext>
            </a:extLst>
          </p:cNvPr>
          <p:cNvSpPr>
            <a:spLocks noGrp="1"/>
          </p:cNvSpPr>
          <p:nvPr>
            <p:ph idx="1"/>
          </p:nvPr>
        </p:nvSpPr>
        <p:spPr>
          <a:xfrm>
            <a:off x="0" y="1303260"/>
            <a:ext cx="12192000" cy="5554740"/>
          </a:xfrm>
        </p:spPr>
        <p:txBody>
          <a:bodyPr numCol="2">
            <a:normAutofit/>
          </a:bodyPr>
          <a:lstStyle/>
          <a:p>
            <a:pPr marL="0" indent="0">
              <a:buNone/>
            </a:pPr>
            <a:r>
              <a:rPr lang="en-US" b="1" dirty="0"/>
              <a:t>Eight indications for Growth </a:t>
            </a:r>
          </a:p>
          <a:p>
            <a:pPr marL="0" indent="0">
              <a:buNone/>
            </a:pPr>
            <a:r>
              <a:rPr lang="en-US" b="1" dirty="0"/>
              <a:t>hormone therapy as per FDA : </a:t>
            </a:r>
          </a:p>
          <a:p>
            <a:pPr marL="457200" indent="-457200">
              <a:buFont typeface="+mj-lt"/>
              <a:buAutoNum type="arabicPeriod"/>
            </a:pPr>
            <a:r>
              <a:rPr lang="en-US" dirty="0"/>
              <a:t>Noonan Syndrome</a:t>
            </a:r>
          </a:p>
          <a:p>
            <a:pPr marL="457200" indent="-457200">
              <a:buFont typeface="+mj-lt"/>
              <a:buAutoNum type="arabicPeriod"/>
            </a:pPr>
            <a:r>
              <a:rPr lang="en-US" dirty="0"/>
              <a:t>GH deficiency </a:t>
            </a:r>
          </a:p>
          <a:p>
            <a:pPr marL="457200" indent="-457200">
              <a:buFont typeface="+mj-lt"/>
              <a:buAutoNum type="arabicPeriod"/>
            </a:pPr>
            <a:r>
              <a:rPr lang="en-US" dirty="0"/>
              <a:t>Turner syndrome </a:t>
            </a:r>
          </a:p>
          <a:p>
            <a:pPr marL="457200" indent="-457200">
              <a:buFont typeface="+mj-lt"/>
              <a:buAutoNum type="arabicPeriod"/>
            </a:pPr>
            <a:r>
              <a:rPr lang="en-US" dirty="0"/>
              <a:t>Chronic renal failure</a:t>
            </a:r>
          </a:p>
          <a:p>
            <a:pPr marL="457200" indent="-457200">
              <a:buFont typeface="+mj-lt"/>
              <a:buAutoNum type="arabicPeriod"/>
            </a:pPr>
            <a:r>
              <a:rPr lang="en-US" dirty="0"/>
              <a:t>Idiopathic short stature </a:t>
            </a:r>
          </a:p>
          <a:p>
            <a:pPr marL="457200" indent="-457200">
              <a:buFont typeface="+mj-lt"/>
              <a:buAutoNum type="arabicPeriod"/>
            </a:pPr>
            <a:r>
              <a:rPr lang="en-US" dirty="0"/>
              <a:t>SGA</a:t>
            </a:r>
          </a:p>
          <a:p>
            <a:pPr marL="457200" indent="-457200">
              <a:buFont typeface="+mj-lt"/>
              <a:buAutoNum type="arabicPeriod"/>
            </a:pPr>
            <a:r>
              <a:rPr lang="en-US" dirty="0"/>
              <a:t>Prader Willi Syndrome </a:t>
            </a:r>
          </a:p>
          <a:p>
            <a:pPr marL="457200" indent="-457200">
              <a:buFont typeface="+mj-lt"/>
              <a:buAutoNum type="arabicPeriod"/>
            </a:pPr>
            <a:r>
              <a:rPr lang="en-US" dirty="0"/>
              <a:t>SHOX gene abnormality</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b="1" u="sng" dirty="0"/>
              <a:t>Criteria for discontinuing GH treatment </a:t>
            </a:r>
          </a:p>
          <a:p>
            <a:pPr marL="457200" indent="-457200">
              <a:buFont typeface="+mj-lt"/>
              <a:buAutoNum type="arabicPeriod"/>
            </a:pPr>
            <a:r>
              <a:rPr lang="en-GB" dirty="0"/>
              <a:t>Decision by the patient/parent to discontinue.</a:t>
            </a:r>
          </a:p>
          <a:p>
            <a:pPr marL="457200" indent="-457200">
              <a:buFont typeface="+mj-lt"/>
              <a:buAutoNum type="arabicPeriod"/>
            </a:pPr>
            <a:r>
              <a:rPr lang="en-GB" dirty="0"/>
              <a:t>Growth rate less than 2 cm/year.</a:t>
            </a:r>
          </a:p>
          <a:p>
            <a:pPr marL="457200" indent="-457200">
              <a:buFont typeface="+mj-lt"/>
              <a:buAutoNum type="arabicPeriod"/>
            </a:pPr>
            <a:r>
              <a:rPr lang="en-GB" dirty="0"/>
              <a:t>Bone age of 14 years in girls and 16 years in boys.</a:t>
            </a:r>
          </a:p>
          <a:p>
            <a:pPr marL="0" indent="0">
              <a:buNone/>
            </a:pPr>
            <a:r>
              <a:rPr lang="en-GB" dirty="0"/>
              <a:t> </a:t>
            </a:r>
          </a:p>
          <a:p>
            <a:pPr marL="0" indent="0">
              <a:buNone/>
            </a:pPr>
            <a:r>
              <a:rPr lang="en-GB" b="1" u="sng" dirty="0"/>
              <a:t>Adverse effects of GH </a:t>
            </a:r>
          </a:p>
          <a:p>
            <a:pPr marL="0" indent="0">
              <a:buNone/>
            </a:pPr>
            <a:r>
              <a:rPr lang="en-GB" dirty="0"/>
              <a:t>Pseudotumor cerebri </a:t>
            </a:r>
          </a:p>
          <a:p>
            <a:pPr marL="0" indent="0">
              <a:buNone/>
            </a:pPr>
            <a:r>
              <a:rPr lang="en-GB" dirty="0"/>
              <a:t>Slipped capital femoral epiphysis </a:t>
            </a:r>
          </a:p>
          <a:p>
            <a:pPr marL="0" indent="0">
              <a:buNone/>
            </a:pPr>
            <a:r>
              <a:rPr lang="en-GB" dirty="0"/>
              <a:t>Gynecomastia </a:t>
            </a:r>
          </a:p>
          <a:p>
            <a:pPr marL="0" indent="0">
              <a:buNone/>
            </a:pPr>
            <a:r>
              <a:rPr lang="en-GB" dirty="0"/>
              <a:t>Worsening scoliosis</a:t>
            </a:r>
          </a:p>
          <a:p>
            <a:pPr marL="0" indent="0">
              <a:buNone/>
            </a:pPr>
            <a:r>
              <a:rPr lang="en-GB" dirty="0"/>
              <a:t>Insulin resistance</a:t>
            </a:r>
            <a:r>
              <a:rPr lang="en-US" dirty="0"/>
              <a:t> </a:t>
            </a:r>
            <a:endParaRPr lang="en-GB" dirty="0"/>
          </a:p>
        </p:txBody>
      </p:sp>
      <p:pic>
        <p:nvPicPr>
          <p:cNvPr id="6148" name="Picture 4" descr="Pseudotumor Cerebri - Causes, Symptoms, Diagnosis, Treatment">
            <a:extLst>
              <a:ext uri="{FF2B5EF4-FFF2-40B4-BE49-F238E27FC236}">
                <a16:creationId xmlns:a16="http://schemas.microsoft.com/office/drawing/2014/main" id="{2FEBEEC1-93EB-2BA5-358B-5BD385F9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146" y="5307075"/>
            <a:ext cx="1479982" cy="130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44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7C03-0756-40AF-6883-A4D5533BE397}"/>
              </a:ext>
            </a:extLst>
          </p:cNvPr>
          <p:cNvSpPr>
            <a:spLocks noGrp="1"/>
          </p:cNvSpPr>
          <p:nvPr>
            <p:ph type="title"/>
          </p:nvPr>
        </p:nvSpPr>
        <p:spPr>
          <a:xfrm>
            <a:off x="0" y="0"/>
            <a:ext cx="6944264" cy="1609344"/>
          </a:xfrm>
        </p:spPr>
        <p:txBody>
          <a:bodyPr/>
          <a:lstStyle/>
          <a:p>
            <a:r>
              <a:rPr lang="en-US" dirty="0"/>
              <a:t>Special Growth chart of turner syndrome</a:t>
            </a:r>
            <a:endParaRPr lang="en-GB" dirty="0"/>
          </a:p>
        </p:txBody>
      </p:sp>
      <p:pic>
        <p:nvPicPr>
          <p:cNvPr id="5" name="Content Placeholder 4" descr="Chart&#10;&#10;Description automatically generated">
            <a:extLst>
              <a:ext uri="{FF2B5EF4-FFF2-40B4-BE49-F238E27FC236}">
                <a16:creationId xmlns:a16="http://schemas.microsoft.com/office/drawing/2014/main" id="{7F1591D4-8E51-9CD4-4E57-2F5299FEE2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5359" y="1934403"/>
            <a:ext cx="3233684" cy="4818528"/>
          </a:xfrm>
        </p:spPr>
      </p:pic>
      <p:pic>
        <p:nvPicPr>
          <p:cNvPr id="7" name="Picture 6" descr="Chart&#10;&#10;Description automatically generated">
            <a:extLst>
              <a:ext uri="{FF2B5EF4-FFF2-40B4-BE49-F238E27FC236}">
                <a16:creationId xmlns:a16="http://schemas.microsoft.com/office/drawing/2014/main" id="{B89911EF-A00A-ED45-85C9-E6B3DDC00D3F}"/>
              </a:ext>
            </a:extLst>
          </p:cNvPr>
          <p:cNvPicPr>
            <a:picLocks noChangeAspect="1"/>
          </p:cNvPicPr>
          <p:nvPr/>
        </p:nvPicPr>
        <p:blipFill rotWithShape="1">
          <a:blip r:embed="rId3">
            <a:extLst>
              <a:ext uri="{28A0092B-C50C-407E-A947-70E740481C1C}">
                <a14:useLocalDpi xmlns:a14="http://schemas.microsoft.com/office/drawing/2010/main" val="0"/>
              </a:ext>
            </a:extLst>
          </a:blip>
          <a:srcRect t="76101"/>
          <a:stretch/>
        </p:blipFill>
        <p:spPr>
          <a:xfrm>
            <a:off x="6594894" y="5182922"/>
            <a:ext cx="4618434" cy="1639020"/>
          </a:xfrm>
          <a:prstGeom prst="rect">
            <a:avLst/>
          </a:prstGeom>
        </p:spPr>
      </p:pic>
      <p:pic>
        <p:nvPicPr>
          <p:cNvPr id="8" name="Picture 7" descr="Chart&#10;&#10;Description automatically generated">
            <a:extLst>
              <a:ext uri="{FF2B5EF4-FFF2-40B4-BE49-F238E27FC236}">
                <a16:creationId xmlns:a16="http://schemas.microsoft.com/office/drawing/2014/main" id="{372DEEF9-C74A-71E4-6FA0-E96124617C33}"/>
              </a:ext>
            </a:extLst>
          </p:cNvPr>
          <p:cNvPicPr>
            <a:picLocks noChangeAspect="1"/>
          </p:cNvPicPr>
          <p:nvPr/>
        </p:nvPicPr>
        <p:blipFill rotWithShape="1">
          <a:blip r:embed="rId3">
            <a:extLst>
              <a:ext uri="{28A0092B-C50C-407E-A947-70E740481C1C}">
                <a14:useLocalDpi xmlns:a14="http://schemas.microsoft.com/office/drawing/2010/main" val="0"/>
              </a:ext>
            </a:extLst>
          </a:blip>
          <a:srcRect l="8472" t="2935" r="3300" b="25744"/>
          <a:stretch/>
        </p:blipFill>
        <p:spPr>
          <a:xfrm>
            <a:off x="7280694" y="181155"/>
            <a:ext cx="4074758" cy="4891177"/>
          </a:xfrm>
          <a:prstGeom prst="rect">
            <a:avLst/>
          </a:prstGeom>
        </p:spPr>
      </p:pic>
    </p:spTree>
    <p:extLst>
      <p:ext uri="{BB962C8B-B14F-4D97-AF65-F5344CB8AC3E}">
        <p14:creationId xmlns:p14="http://schemas.microsoft.com/office/powerpoint/2010/main" val="3019591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2C07-B0F5-C30C-F4F5-E0580E369F8A}"/>
              </a:ext>
            </a:extLst>
          </p:cNvPr>
          <p:cNvSpPr>
            <a:spLocks noGrp="1"/>
          </p:cNvSpPr>
          <p:nvPr>
            <p:ph type="title"/>
          </p:nvPr>
        </p:nvSpPr>
        <p:spPr>
          <a:xfrm>
            <a:off x="0" y="0"/>
            <a:ext cx="10058400" cy="1609344"/>
          </a:xfrm>
        </p:spPr>
        <p:txBody>
          <a:bodyPr/>
          <a:lstStyle/>
          <a:p>
            <a:r>
              <a:rPr lang="en-US" dirty="0"/>
              <a:t>Teething</a:t>
            </a:r>
            <a:endParaRPr lang="en-GB" dirty="0"/>
          </a:p>
        </p:txBody>
      </p:sp>
      <p:sp>
        <p:nvSpPr>
          <p:cNvPr id="3" name="Content Placeholder 2">
            <a:extLst>
              <a:ext uri="{FF2B5EF4-FFF2-40B4-BE49-F238E27FC236}">
                <a16:creationId xmlns:a16="http://schemas.microsoft.com/office/drawing/2014/main" id="{538879E6-D02C-C458-D9DC-9D76203E3187}"/>
              </a:ext>
            </a:extLst>
          </p:cNvPr>
          <p:cNvSpPr>
            <a:spLocks noGrp="1"/>
          </p:cNvSpPr>
          <p:nvPr>
            <p:ph idx="1"/>
          </p:nvPr>
        </p:nvSpPr>
        <p:spPr>
          <a:xfrm>
            <a:off x="0" y="1403603"/>
            <a:ext cx="10895162" cy="5454395"/>
          </a:xfrm>
        </p:spPr>
        <p:txBody>
          <a:bodyPr>
            <a:normAutofit fontScale="70000" lnSpcReduction="20000"/>
          </a:bodyPr>
          <a:lstStyle/>
          <a:p>
            <a:r>
              <a:rPr lang="en-GB" dirty="0"/>
              <a:t>Eruption of Deciduous dentition </a:t>
            </a:r>
            <a:r>
              <a:rPr lang="en-GB" dirty="0">
                <a:highlight>
                  <a:srgbClr val="FFFF00"/>
                </a:highlight>
              </a:rPr>
              <a:t>primary/Baby Teeth </a:t>
            </a:r>
            <a:r>
              <a:rPr lang="en-GB" dirty="0"/>
              <a:t>starts at age of </a:t>
            </a:r>
            <a:r>
              <a:rPr lang="en-GB" u="sng" dirty="0"/>
              <a:t>6-8 months </a:t>
            </a:r>
          </a:p>
          <a:p>
            <a:r>
              <a:rPr lang="en-GB" dirty="0"/>
              <a:t>By age of three years , all teeth should be erupted </a:t>
            </a:r>
          </a:p>
          <a:p>
            <a:pPr marL="0" indent="0">
              <a:buNone/>
            </a:pPr>
            <a:r>
              <a:rPr lang="en-GB" dirty="0"/>
              <a:t>Total number of primary teeth </a:t>
            </a:r>
            <a:r>
              <a:rPr lang="en-GB" i="1" dirty="0"/>
              <a:t>is 20 teeth</a:t>
            </a:r>
          </a:p>
          <a:p>
            <a:endParaRPr lang="en-GB" dirty="0"/>
          </a:p>
          <a:p>
            <a:r>
              <a:rPr lang="en-GB" dirty="0">
                <a:highlight>
                  <a:srgbClr val="FFFF00"/>
                </a:highlight>
              </a:rPr>
              <a:t>Permanent (Secondary teeth) </a:t>
            </a:r>
            <a:r>
              <a:rPr lang="en-GB" dirty="0"/>
              <a:t>starts ate age of </a:t>
            </a:r>
            <a:r>
              <a:rPr lang="en-GB" u="sng" dirty="0"/>
              <a:t>6 years. </a:t>
            </a:r>
          </a:p>
          <a:p>
            <a:r>
              <a:rPr lang="en-GB" dirty="0"/>
              <a:t>Total number of  permanent teeth </a:t>
            </a:r>
            <a:r>
              <a:rPr lang="en-GB" i="1" dirty="0"/>
              <a:t>is 32 teeth</a:t>
            </a:r>
          </a:p>
          <a:p>
            <a:endParaRPr lang="en-GB" i="1" dirty="0"/>
          </a:p>
          <a:p>
            <a:pPr marL="0" indent="0">
              <a:buNone/>
            </a:pPr>
            <a:r>
              <a:rPr lang="en-GB" dirty="0"/>
              <a:t>Symptoms: </a:t>
            </a:r>
          </a:p>
          <a:p>
            <a:r>
              <a:rPr lang="en-GB" dirty="0"/>
              <a:t>LOW GRADE fever</a:t>
            </a:r>
          </a:p>
          <a:p>
            <a:r>
              <a:rPr lang="en-GB" dirty="0"/>
              <a:t>Irritability </a:t>
            </a:r>
          </a:p>
          <a:p>
            <a:r>
              <a:rPr lang="en-GB" dirty="0"/>
              <a:t>Drooling </a:t>
            </a:r>
          </a:p>
          <a:p>
            <a:r>
              <a:rPr lang="en-GB" dirty="0"/>
              <a:t>Gum rubbing and increased biting</a:t>
            </a:r>
          </a:p>
          <a:p>
            <a:r>
              <a:rPr lang="en-GB" dirty="0"/>
              <a:t>Ear rubbing </a:t>
            </a:r>
          </a:p>
          <a:p>
            <a:r>
              <a:rPr lang="en-GB" dirty="0"/>
              <a:t>Decreased appetite MILDLY</a:t>
            </a:r>
          </a:p>
          <a:p>
            <a:pPr marL="0" indent="0">
              <a:buNone/>
            </a:pPr>
            <a:endParaRPr lang="en-GB" dirty="0"/>
          </a:p>
          <a:p>
            <a:pPr marL="0" indent="0">
              <a:buNone/>
            </a:pPr>
            <a:r>
              <a:rPr lang="en-GB" i="1" dirty="0"/>
              <a:t>Myths: </a:t>
            </a:r>
          </a:p>
          <a:p>
            <a:pPr marL="0" indent="0">
              <a:buNone/>
            </a:pPr>
            <a:r>
              <a:rPr lang="en-GB" dirty="0"/>
              <a:t>Diarrhea, Sleep disturbance, vomiting, cough, fever above 38 C are symptoms of teeth eruption, These symptoms are abnormal and needs doctor’s evaluation, </a:t>
            </a:r>
          </a:p>
          <a:p>
            <a:endParaRPr lang="en-GB" i="1" dirty="0"/>
          </a:p>
        </p:txBody>
      </p:sp>
      <p:pic>
        <p:nvPicPr>
          <p:cNvPr id="8194" name="Picture 2" descr="Primary tooth eruption">
            <a:extLst>
              <a:ext uri="{FF2B5EF4-FFF2-40B4-BE49-F238E27FC236}">
                <a16:creationId xmlns:a16="http://schemas.microsoft.com/office/drawing/2014/main" id="{5BD99451-1D86-73D3-F25D-588400BEE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4626" y="1"/>
            <a:ext cx="411737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000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2C07-B0F5-C30C-F4F5-E0580E369F8A}"/>
              </a:ext>
            </a:extLst>
          </p:cNvPr>
          <p:cNvSpPr>
            <a:spLocks noGrp="1"/>
          </p:cNvSpPr>
          <p:nvPr>
            <p:ph type="title"/>
          </p:nvPr>
        </p:nvSpPr>
        <p:spPr>
          <a:xfrm>
            <a:off x="0" y="0"/>
            <a:ext cx="10058400" cy="1609344"/>
          </a:xfrm>
        </p:spPr>
        <p:txBody>
          <a:bodyPr/>
          <a:lstStyle/>
          <a:p>
            <a:r>
              <a:rPr lang="en-US" dirty="0"/>
              <a:t>Teeth Brushing</a:t>
            </a:r>
            <a:endParaRPr lang="en-GB" dirty="0"/>
          </a:p>
        </p:txBody>
      </p:sp>
      <p:sp>
        <p:nvSpPr>
          <p:cNvPr id="3" name="Content Placeholder 2">
            <a:extLst>
              <a:ext uri="{FF2B5EF4-FFF2-40B4-BE49-F238E27FC236}">
                <a16:creationId xmlns:a16="http://schemas.microsoft.com/office/drawing/2014/main" id="{538879E6-D02C-C458-D9DC-9D76203E3187}"/>
              </a:ext>
            </a:extLst>
          </p:cNvPr>
          <p:cNvSpPr>
            <a:spLocks noGrp="1"/>
          </p:cNvSpPr>
          <p:nvPr>
            <p:ph idx="1"/>
          </p:nvPr>
        </p:nvSpPr>
        <p:spPr>
          <a:xfrm>
            <a:off x="0" y="2000637"/>
            <a:ext cx="9057736" cy="4451921"/>
          </a:xfrm>
        </p:spPr>
        <p:txBody>
          <a:bodyPr>
            <a:normAutofit/>
          </a:bodyPr>
          <a:lstStyle/>
          <a:p>
            <a:pPr marL="0" indent="0">
              <a:buNone/>
            </a:pPr>
            <a:r>
              <a:rPr lang="en-GB" dirty="0"/>
              <a:t>Brushing should start when the first tooth starts to erupt TO PREVENT EARLY DENTAL CARIES. Children with morbidities, intellectual disabilities and special needs are the most prone to poor oral hygiene and dental caries. </a:t>
            </a:r>
          </a:p>
          <a:p>
            <a:pPr marL="0" indent="0">
              <a:buNone/>
            </a:pPr>
            <a:r>
              <a:rPr lang="en-GB" dirty="0"/>
              <a:t>Toothpaste should be containing fluoride because it strengthens dental enamel, protects dental enamel due to its resistance to chemical and physical damage, and protect against osteoporosis later in life. </a:t>
            </a:r>
          </a:p>
          <a:p>
            <a:pPr marL="0" indent="0">
              <a:buNone/>
            </a:pPr>
            <a:r>
              <a:rPr lang="en-GB" dirty="0"/>
              <a:t>Excess fluoride will result in fluorosis: Brown and white spots on teeth. Therefore, </a:t>
            </a:r>
          </a:p>
          <a:p>
            <a:pPr marL="0" indent="0">
              <a:buNone/>
            </a:pPr>
            <a:r>
              <a:rPr lang="en-GB" dirty="0"/>
              <a:t>1- infants should not receive fluoride supplements before 6 months of age. </a:t>
            </a:r>
          </a:p>
          <a:p>
            <a:pPr marL="0" indent="0">
              <a:buNone/>
            </a:pPr>
            <a:r>
              <a:rPr lang="en-GB" dirty="0"/>
              <a:t>2- Toothpastes should be chosen based on amount of fluoride it contains (most companies produce toothpaste with little fluoride). </a:t>
            </a:r>
          </a:p>
          <a:p>
            <a:pPr marL="0" indent="0">
              <a:buNone/>
            </a:pPr>
            <a:r>
              <a:rPr lang="en-GB" dirty="0"/>
              <a:t>3- The fluoride content of human milk is low and is not influenced significantly by maternal intake. </a:t>
            </a:r>
          </a:p>
          <a:p>
            <a:pPr marL="0" indent="0">
              <a:buNone/>
            </a:pPr>
            <a:endParaRPr lang="en-GB" dirty="0"/>
          </a:p>
        </p:txBody>
      </p:sp>
      <p:pic>
        <p:nvPicPr>
          <p:cNvPr id="1028" name="Picture 4" descr="Fluorosis Facts: Information Parents &amp; Caregivers - HealthyChildren.org">
            <a:extLst>
              <a:ext uri="{FF2B5EF4-FFF2-40B4-BE49-F238E27FC236}">
                <a16:creationId xmlns:a16="http://schemas.microsoft.com/office/drawing/2014/main" id="{E4ECBD03-5275-E526-0192-CB42A3A0E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590" y="3200369"/>
            <a:ext cx="3400900" cy="31055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3F59B46-B040-0DB9-6939-9446479737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87" r="17403"/>
          <a:stretch/>
        </p:blipFill>
        <p:spPr bwMode="auto">
          <a:xfrm>
            <a:off x="9290649" y="0"/>
            <a:ext cx="2901351" cy="26058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arly Childhood Caries - Kids Dentist">
            <a:extLst>
              <a:ext uri="{FF2B5EF4-FFF2-40B4-BE49-F238E27FC236}">
                <a16:creationId xmlns:a16="http://schemas.microsoft.com/office/drawing/2014/main" id="{6B3BD1D7-0880-DB71-5DB7-8B485270F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9261" y="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6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4D98-747C-2178-7587-EC6FF90029F2}"/>
              </a:ext>
            </a:extLst>
          </p:cNvPr>
          <p:cNvSpPr>
            <a:spLocks noGrp="1"/>
          </p:cNvSpPr>
          <p:nvPr>
            <p:ph type="title"/>
          </p:nvPr>
        </p:nvSpPr>
        <p:spPr/>
        <p:txBody>
          <a:bodyPr/>
          <a:lstStyle/>
          <a:p>
            <a:r>
              <a:rPr lang="en-US" dirty="0"/>
              <a:t>Head Circumference</a:t>
            </a:r>
            <a:endParaRPr lang="en-GB" dirty="0"/>
          </a:p>
        </p:txBody>
      </p:sp>
      <p:sp>
        <p:nvSpPr>
          <p:cNvPr id="3" name="Content Placeholder 2">
            <a:extLst>
              <a:ext uri="{FF2B5EF4-FFF2-40B4-BE49-F238E27FC236}">
                <a16:creationId xmlns:a16="http://schemas.microsoft.com/office/drawing/2014/main" id="{0544487C-37EF-C66C-8984-B555ED756D17}"/>
              </a:ext>
            </a:extLst>
          </p:cNvPr>
          <p:cNvSpPr>
            <a:spLocks noGrp="1"/>
          </p:cNvSpPr>
          <p:nvPr>
            <p:ph idx="1"/>
          </p:nvPr>
        </p:nvSpPr>
        <p:spPr/>
        <p:txBody>
          <a:bodyPr/>
          <a:lstStyle/>
          <a:p>
            <a:r>
              <a:rPr lang="en-US" dirty="0"/>
              <a:t>Brain growth is most rapid during the first two years of life</a:t>
            </a:r>
          </a:p>
          <a:p>
            <a:r>
              <a:rPr lang="en-US" dirty="0"/>
              <a:t>HC increase 10 cm in first year</a:t>
            </a:r>
          </a:p>
          <a:p>
            <a:pPr lvl="1"/>
            <a:r>
              <a:rPr lang="en-US" dirty="0"/>
              <a:t>1-3 months : 2cm/month </a:t>
            </a:r>
          </a:p>
          <a:p>
            <a:pPr lvl="1"/>
            <a:r>
              <a:rPr lang="en-US" dirty="0"/>
              <a:t>4-6 months : 1cm/month</a:t>
            </a:r>
          </a:p>
          <a:p>
            <a:pPr lvl="1"/>
            <a:r>
              <a:rPr lang="en-US" dirty="0"/>
              <a:t>6-12 months : 0.5cm/month </a:t>
            </a:r>
          </a:p>
          <a:p>
            <a:r>
              <a:rPr lang="en-US" dirty="0"/>
              <a:t>2-3 cm in the 2</a:t>
            </a:r>
            <a:r>
              <a:rPr lang="en-US" baseline="30000" dirty="0"/>
              <a:t>nd</a:t>
            </a:r>
            <a:r>
              <a:rPr lang="en-US" dirty="0"/>
              <a:t> year </a:t>
            </a:r>
          </a:p>
          <a:p>
            <a:r>
              <a:rPr lang="en-US" dirty="0"/>
              <a:t>5-6 cm throughout the remainder of childhood </a:t>
            </a:r>
          </a:p>
          <a:p>
            <a:endParaRPr lang="en-GB" dirty="0"/>
          </a:p>
        </p:txBody>
      </p:sp>
    </p:spTree>
    <p:extLst>
      <p:ext uri="{BB962C8B-B14F-4D97-AF65-F5344CB8AC3E}">
        <p14:creationId xmlns:p14="http://schemas.microsoft.com/office/powerpoint/2010/main" val="2468289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F7D98-5047-F8FF-1441-D9BF38E36E8E}"/>
              </a:ext>
            </a:extLst>
          </p:cNvPr>
          <p:cNvSpPr>
            <a:spLocks noGrp="1"/>
          </p:cNvSpPr>
          <p:nvPr>
            <p:ph type="title"/>
          </p:nvPr>
        </p:nvSpPr>
        <p:spPr/>
        <p:txBody>
          <a:bodyPr>
            <a:normAutofit fontScale="90000"/>
          </a:bodyPr>
          <a:lstStyle/>
          <a:p>
            <a:r>
              <a:rPr lang="en-GB" dirty="0"/>
              <a:t>What is the amount of toothpaste allowed ?</a:t>
            </a:r>
            <a:br>
              <a:rPr lang="en-GB" dirty="0"/>
            </a:br>
            <a:endParaRPr lang="en-GB" dirty="0"/>
          </a:p>
        </p:txBody>
      </p:sp>
      <p:pic>
        <p:nvPicPr>
          <p:cNvPr id="4" name="Picture 8" descr="Toothpaste amount for kids">
            <a:extLst>
              <a:ext uri="{FF2B5EF4-FFF2-40B4-BE49-F238E27FC236}">
                <a16:creationId xmlns:a16="http://schemas.microsoft.com/office/drawing/2014/main" id="{17BB4A35-99DB-406F-191D-7684D4E71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752" y="1740292"/>
            <a:ext cx="975360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DA's advice on Fluoride Toothpaste for Children ">
            <a:extLst>
              <a:ext uri="{FF2B5EF4-FFF2-40B4-BE49-F238E27FC236}">
                <a16:creationId xmlns:a16="http://schemas.microsoft.com/office/drawing/2014/main" id="{64962A49-AC6E-76D0-F282-D95EC85CD26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689" t="16019" r="54091"/>
          <a:stretch/>
        </p:blipFill>
        <p:spPr bwMode="auto">
          <a:xfrm>
            <a:off x="4899804" y="3991393"/>
            <a:ext cx="1958197" cy="28666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DA's advice on Fluoride Toothpaste for Children ">
            <a:extLst>
              <a:ext uri="{FF2B5EF4-FFF2-40B4-BE49-F238E27FC236}">
                <a16:creationId xmlns:a16="http://schemas.microsoft.com/office/drawing/2014/main" id="{90D148E3-6051-2FFC-3999-23C8823C24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19" r="77780"/>
          <a:stretch/>
        </p:blipFill>
        <p:spPr bwMode="auto">
          <a:xfrm>
            <a:off x="1463615" y="3981998"/>
            <a:ext cx="1958197" cy="286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21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5EDE-D7A0-34B5-DC92-7E0B578F1D85}"/>
              </a:ext>
            </a:extLst>
          </p:cNvPr>
          <p:cNvSpPr>
            <a:spLocks noGrp="1"/>
          </p:cNvSpPr>
          <p:nvPr>
            <p:ph type="title"/>
          </p:nvPr>
        </p:nvSpPr>
        <p:spPr/>
        <p:txBody>
          <a:bodyPr/>
          <a:lstStyle/>
          <a:p>
            <a:r>
              <a:rPr lang="en-US" dirty="0"/>
              <a:t>Delayed teething</a:t>
            </a:r>
            <a:endParaRPr lang="en-GB" dirty="0"/>
          </a:p>
        </p:txBody>
      </p:sp>
      <p:sp>
        <p:nvSpPr>
          <p:cNvPr id="3" name="Content Placeholder 2">
            <a:extLst>
              <a:ext uri="{FF2B5EF4-FFF2-40B4-BE49-F238E27FC236}">
                <a16:creationId xmlns:a16="http://schemas.microsoft.com/office/drawing/2014/main" id="{D0477F4E-5B7B-089A-253E-F71346AB69A1}"/>
              </a:ext>
            </a:extLst>
          </p:cNvPr>
          <p:cNvSpPr>
            <a:spLocks noGrp="1"/>
          </p:cNvSpPr>
          <p:nvPr>
            <p:ph idx="1"/>
          </p:nvPr>
        </p:nvSpPr>
        <p:spPr/>
        <p:txBody>
          <a:bodyPr>
            <a:normAutofit/>
          </a:bodyPr>
          <a:lstStyle/>
          <a:p>
            <a:pPr marL="0" indent="0">
              <a:buNone/>
            </a:pPr>
            <a:r>
              <a:rPr lang="en-GB" b="0" i="0" dirty="0">
                <a:solidFill>
                  <a:srgbClr val="212121"/>
                </a:solidFill>
                <a:effectLst/>
              </a:rPr>
              <a:t>Delayed teething is defined as eruption after age of 15-18 months</a:t>
            </a:r>
          </a:p>
          <a:p>
            <a:pPr marL="0" indent="0">
              <a:buNone/>
            </a:pPr>
            <a:endParaRPr lang="en-GB" dirty="0">
              <a:solidFill>
                <a:srgbClr val="212121"/>
              </a:solidFill>
            </a:endParaRPr>
          </a:p>
          <a:p>
            <a:pPr marL="0" indent="0">
              <a:buNone/>
            </a:pPr>
            <a:r>
              <a:rPr lang="en-GB" b="0" i="0" dirty="0">
                <a:solidFill>
                  <a:srgbClr val="212121"/>
                </a:solidFill>
                <a:effectLst/>
              </a:rPr>
              <a:t>Causes</a:t>
            </a:r>
          </a:p>
          <a:p>
            <a:r>
              <a:rPr lang="en-GB" b="0" i="0" dirty="0">
                <a:solidFill>
                  <a:srgbClr val="212121"/>
                </a:solidFill>
                <a:effectLst/>
              </a:rPr>
              <a:t>Exclusively breast fed baby who is not supplemented with Vitamin D</a:t>
            </a:r>
          </a:p>
          <a:p>
            <a:r>
              <a:rPr lang="en-GB" dirty="0">
                <a:solidFill>
                  <a:srgbClr val="212121"/>
                </a:solidFill>
              </a:rPr>
              <a:t>Endocrinopathies (Hypothyroidism, Hypopituitarism)</a:t>
            </a:r>
          </a:p>
          <a:p>
            <a:r>
              <a:rPr lang="en-GB" b="0" i="0" dirty="0">
                <a:solidFill>
                  <a:srgbClr val="212121"/>
                </a:solidFill>
                <a:effectLst/>
              </a:rPr>
              <a:t>Genetic (Down Syndrome, PERT Syndrome, Achondroplasia)</a:t>
            </a:r>
          </a:p>
          <a:p>
            <a:r>
              <a:rPr lang="en-GB" dirty="0">
                <a:solidFill>
                  <a:srgbClr val="212121"/>
                </a:solidFill>
              </a:rPr>
              <a:t>Poor </a:t>
            </a:r>
            <a:r>
              <a:rPr lang="en-GB" b="0" i="0" dirty="0">
                <a:solidFill>
                  <a:srgbClr val="212121"/>
                </a:solidFill>
                <a:effectLst/>
              </a:rPr>
              <a:t>socioeconomic status</a:t>
            </a:r>
          </a:p>
          <a:p>
            <a:r>
              <a:rPr lang="en-GB" b="0" i="0" dirty="0">
                <a:solidFill>
                  <a:srgbClr val="212121"/>
                </a:solidFill>
                <a:effectLst/>
              </a:rPr>
              <a:t>Poor infant's sun exposure</a:t>
            </a:r>
          </a:p>
          <a:p>
            <a:r>
              <a:rPr lang="en-GB" b="0" i="0" dirty="0">
                <a:solidFill>
                  <a:srgbClr val="212121"/>
                </a:solidFill>
                <a:effectLst/>
              </a:rPr>
              <a:t>Poor </a:t>
            </a:r>
            <a:r>
              <a:rPr lang="en-GB" dirty="0">
                <a:solidFill>
                  <a:srgbClr val="212121"/>
                </a:solidFill>
              </a:rPr>
              <a:t>M</a:t>
            </a:r>
            <a:r>
              <a:rPr lang="en-GB" b="0" i="0" dirty="0">
                <a:solidFill>
                  <a:srgbClr val="212121"/>
                </a:solidFill>
                <a:effectLst/>
              </a:rPr>
              <a:t>aternal sun exposure during pregnancy</a:t>
            </a:r>
            <a:endParaRPr lang="en-GB" dirty="0"/>
          </a:p>
        </p:txBody>
      </p:sp>
    </p:spTree>
    <p:extLst>
      <p:ext uri="{BB962C8B-B14F-4D97-AF65-F5344CB8AC3E}">
        <p14:creationId xmlns:p14="http://schemas.microsoft.com/office/powerpoint/2010/main" val="1306841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chart&#10;&#10;Description automatically generated">
            <a:extLst>
              <a:ext uri="{FF2B5EF4-FFF2-40B4-BE49-F238E27FC236}">
                <a16:creationId xmlns:a16="http://schemas.microsoft.com/office/drawing/2014/main" id="{3A54B1ED-D20D-B50B-7E4C-4450D93EA1F4}"/>
              </a:ext>
            </a:extLst>
          </p:cNvPr>
          <p:cNvPicPr>
            <a:picLocks noChangeAspect="1"/>
          </p:cNvPicPr>
          <p:nvPr/>
        </p:nvPicPr>
        <p:blipFill rotWithShape="1">
          <a:blip r:embed="rId4">
            <a:extLst>
              <a:ext uri="{28A0092B-C50C-407E-A947-70E740481C1C}">
                <a14:useLocalDpi xmlns:a14="http://schemas.microsoft.com/office/drawing/2010/main" val="0"/>
              </a:ext>
            </a:extLst>
          </a:blip>
          <a:srcRect t="18397" r="-2" b="39773"/>
          <a:stretch/>
        </p:blipFill>
        <p:spPr>
          <a:xfrm>
            <a:off x="-37854" y="0"/>
            <a:ext cx="7616655" cy="6888577"/>
          </a:xfrm>
          <a:prstGeom prst="rect">
            <a:avLst/>
          </a:prstGeom>
        </p:spPr>
      </p:pic>
      <p:grpSp>
        <p:nvGrpSpPr>
          <p:cNvPr id="14" name="Group 13">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170" name="Picture 2">
            <a:extLst>
              <a:ext uri="{FF2B5EF4-FFF2-40B4-BE49-F238E27FC236}">
                <a16:creationId xmlns:a16="http://schemas.microsoft.com/office/drawing/2014/main" id="{5915C1C3-9F0C-42E9-2D90-5F6B1CE01AC1}"/>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6509264" y="1671721"/>
            <a:ext cx="5679392"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12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8A19-8E80-11B6-745B-C08B5A85989F}"/>
              </a:ext>
            </a:extLst>
          </p:cNvPr>
          <p:cNvSpPr>
            <a:spLocks noGrp="1"/>
          </p:cNvSpPr>
          <p:nvPr>
            <p:ph type="title"/>
          </p:nvPr>
        </p:nvSpPr>
        <p:spPr/>
        <p:txBody>
          <a:bodyPr/>
          <a:lstStyle/>
          <a:p>
            <a:r>
              <a:rPr lang="en-US" dirty="0"/>
              <a:t>Thank you</a:t>
            </a:r>
            <a:endParaRPr lang="en-GB" dirty="0"/>
          </a:p>
        </p:txBody>
      </p:sp>
      <p:sp>
        <p:nvSpPr>
          <p:cNvPr id="3" name="Content Placeholder 2">
            <a:extLst>
              <a:ext uri="{FF2B5EF4-FFF2-40B4-BE49-F238E27FC236}">
                <a16:creationId xmlns:a16="http://schemas.microsoft.com/office/drawing/2014/main" id="{A8818D31-34A3-CF06-3F81-9CD5A753E11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04672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51B7-7235-7E51-9C56-341D3CC0C959}"/>
              </a:ext>
            </a:extLst>
          </p:cNvPr>
          <p:cNvSpPr>
            <a:spLocks noGrp="1"/>
          </p:cNvSpPr>
          <p:nvPr>
            <p:ph type="title"/>
          </p:nvPr>
        </p:nvSpPr>
        <p:spPr/>
        <p:txBody>
          <a:bodyPr/>
          <a:lstStyle/>
          <a:p>
            <a:r>
              <a:rPr lang="en-US" dirty="0"/>
              <a:t>Length/Height </a:t>
            </a:r>
            <a:endParaRPr lang="en-GB" dirty="0"/>
          </a:p>
        </p:txBody>
      </p:sp>
      <p:sp>
        <p:nvSpPr>
          <p:cNvPr id="3" name="Content Placeholder 2">
            <a:extLst>
              <a:ext uri="{FF2B5EF4-FFF2-40B4-BE49-F238E27FC236}">
                <a16:creationId xmlns:a16="http://schemas.microsoft.com/office/drawing/2014/main" id="{411B3573-53AC-4141-0E2A-F08DEB8B1604}"/>
              </a:ext>
            </a:extLst>
          </p:cNvPr>
          <p:cNvSpPr>
            <a:spLocks noGrp="1"/>
          </p:cNvSpPr>
          <p:nvPr>
            <p:ph idx="1"/>
          </p:nvPr>
        </p:nvSpPr>
        <p:spPr/>
        <p:txBody>
          <a:bodyPr/>
          <a:lstStyle/>
          <a:p>
            <a:r>
              <a:rPr lang="en-US" dirty="0"/>
              <a:t>Birth length increases 50% by 1 year </a:t>
            </a:r>
          </a:p>
          <a:p>
            <a:r>
              <a:rPr lang="en-US" dirty="0"/>
              <a:t>Birth Length doubles by 4 years of age </a:t>
            </a:r>
          </a:p>
          <a:p>
            <a:r>
              <a:rPr lang="en-US" dirty="0"/>
              <a:t>Birth length triples by 13 years of age</a:t>
            </a:r>
          </a:p>
          <a:p>
            <a:r>
              <a:rPr lang="en-US" dirty="0"/>
              <a:t>After 2 years of age , average height increases 5 cm/year until adolescent</a:t>
            </a:r>
          </a:p>
          <a:p>
            <a:pPr marL="0" indent="0">
              <a:buNone/>
            </a:pPr>
            <a:endParaRPr lang="en-GB" dirty="0"/>
          </a:p>
        </p:txBody>
      </p:sp>
    </p:spTree>
    <p:extLst>
      <p:ext uri="{BB962C8B-B14F-4D97-AF65-F5344CB8AC3E}">
        <p14:creationId xmlns:p14="http://schemas.microsoft.com/office/powerpoint/2010/main" val="3526629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B3C6-62D2-A40A-C864-E081A535493A}"/>
              </a:ext>
            </a:extLst>
          </p:cNvPr>
          <p:cNvSpPr>
            <a:spLocks noGrp="1"/>
          </p:cNvSpPr>
          <p:nvPr>
            <p:ph type="title"/>
          </p:nvPr>
        </p:nvSpPr>
        <p:spPr/>
        <p:txBody>
          <a:bodyPr/>
          <a:lstStyle/>
          <a:p>
            <a:r>
              <a:rPr lang="en-US" dirty="0"/>
              <a:t>Weight </a:t>
            </a:r>
            <a:endParaRPr lang="en-GB" dirty="0"/>
          </a:p>
        </p:txBody>
      </p:sp>
      <p:sp>
        <p:nvSpPr>
          <p:cNvPr id="3" name="Content Placeholder 2">
            <a:extLst>
              <a:ext uri="{FF2B5EF4-FFF2-40B4-BE49-F238E27FC236}">
                <a16:creationId xmlns:a16="http://schemas.microsoft.com/office/drawing/2014/main" id="{EC3420B1-FD55-F3C4-B41E-3BDDBDDA11E5}"/>
              </a:ext>
            </a:extLst>
          </p:cNvPr>
          <p:cNvSpPr>
            <a:spLocks noGrp="1"/>
          </p:cNvSpPr>
          <p:nvPr>
            <p:ph idx="1"/>
          </p:nvPr>
        </p:nvSpPr>
        <p:spPr/>
        <p:txBody>
          <a:bodyPr/>
          <a:lstStyle/>
          <a:p>
            <a:r>
              <a:rPr lang="en-US" dirty="0"/>
              <a:t>Birth weight is regained by 10-14 days of life</a:t>
            </a:r>
          </a:p>
          <a:p>
            <a:r>
              <a:rPr lang="en-US" dirty="0"/>
              <a:t>Birth weight doubles by 4months of age </a:t>
            </a:r>
          </a:p>
          <a:p>
            <a:r>
              <a:rPr lang="en-US" dirty="0"/>
              <a:t>Triples by 12 months of age</a:t>
            </a:r>
          </a:p>
          <a:p>
            <a:r>
              <a:rPr lang="en-US" dirty="0"/>
              <a:t>Quadruples by 2 years of age</a:t>
            </a:r>
          </a:p>
          <a:p>
            <a:r>
              <a:rPr lang="en-US" dirty="0"/>
              <a:t>After 2 years of age, normal weight gain is 2.5 kg per year until adolescent</a:t>
            </a:r>
            <a:endParaRPr lang="en-GB" dirty="0"/>
          </a:p>
        </p:txBody>
      </p:sp>
    </p:spTree>
    <p:extLst>
      <p:ext uri="{BB962C8B-B14F-4D97-AF65-F5344CB8AC3E}">
        <p14:creationId xmlns:p14="http://schemas.microsoft.com/office/powerpoint/2010/main" val="242504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DE16-BDBD-B74D-45D7-71FDFD27F032}"/>
              </a:ext>
            </a:extLst>
          </p:cNvPr>
          <p:cNvSpPr>
            <a:spLocks noGrp="1"/>
          </p:cNvSpPr>
          <p:nvPr>
            <p:ph type="title"/>
          </p:nvPr>
        </p:nvSpPr>
        <p:spPr>
          <a:xfrm>
            <a:off x="396987" y="105070"/>
            <a:ext cx="10058400" cy="1609344"/>
          </a:xfrm>
        </p:spPr>
        <p:txBody>
          <a:bodyPr/>
          <a:lstStyle/>
          <a:p>
            <a:r>
              <a:rPr lang="en-US" dirty="0"/>
              <a:t>Definitions</a:t>
            </a:r>
            <a:endParaRPr lang="en-GB" dirty="0"/>
          </a:p>
        </p:txBody>
      </p:sp>
      <p:sp>
        <p:nvSpPr>
          <p:cNvPr id="3" name="Content Placeholder 2">
            <a:extLst>
              <a:ext uri="{FF2B5EF4-FFF2-40B4-BE49-F238E27FC236}">
                <a16:creationId xmlns:a16="http://schemas.microsoft.com/office/drawing/2014/main" id="{6E4AAE41-E0EF-1134-05BF-1E1A553EC99F}"/>
              </a:ext>
            </a:extLst>
          </p:cNvPr>
          <p:cNvSpPr>
            <a:spLocks noGrp="1"/>
          </p:cNvSpPr>
          <p:nvPr>
            <p:ph idx="1"/>
          </p:nvPr>
        </p:nvSpPr>
        <p:spPr>
          <a:xfrm>
            <a:off x="375444" y="1359798"/>
            <a:ext cx="10515600" cy="5032375"/>
          </a:xfrm>
        </p:spPr>
        <p:txBody>
          <a:bodyPr/>
          <a:lstStyle/>
          <a:p>
            <a:r>
              <a:rPr lang="en-US" b="1" dirty="0"/>
              <a:t>Length</a:t>
            </a:r>
            <a:r>
              <a:rPr lang="en-US" dirty="0"/>
              <a:t>: stature of supine child ( &lt; 2years old)</a:t>
            </a:r>
          </a:p>
          <a:p>
            <a:r>
              <a:rPr lang="en-US" b="1" dirty="0"/>
              <a:t>Height</a:t>
            </a:r>
            <a:r>
              <a:rPr lang="en-US" dirty="0"/>
              <a:t>: stature of standing child (&gt;2 years old </a:t>
            </a:r>
          </a:p>
          <a:p>
            <a:r>
              <a:rPr lang="en-US" b="1" u="sng" dirty="0"/>
              <a:t>Short stature</a:t>
            </a:r>
            <a:r>
              <a:rPr lang="en-US" u="sng" dirty="0"/>
              <a:t>: length or height below 3</a:t>
            </a:r>
            <a:r>
              <a:rPr lang="en-US" u="sng" baseline="30000" dirty="0"/>
              <a:t>rd</a:t>
            </a:r>
            <a:r>
              <a:rPr lang="en-US" u="sng" dirty="0"/>
              <a:t> percentile</a:t>
            </a:r>
          </a:p>
          <a:p>
            <a:r>
              <a:rPr lang="en-US" b="1" dirty="0"/>
              <a:t>Tall stature</a:t>
            </a:r>
            <a:r>
              <a:rPr lang="en-US" dirty="0"/>
              <a:t>: length or height above 97</a:t>
            </a:r>
            <a:r>
              <a:rPr lang="en-US" baseline="30000" dirty="0"/>
              <a:t>th</a:t>
            </a:r>
            <a:r>
              <a:rPr lang="en-US" dirty="0"/>
              <a:t> percentile</a:t>
            </a:r>
          </a:p>
          <a:p>
            <a:r>
              <a:rPr lang="en-US" b="1" dirty="0"/>
              <a:t>Underweight</a:t>
            </a:r>
            <a:r>
              <a:rPr lang="en-US" dirty="0"/>
              <a:t>: weight below 3</a:t>
            </a:r>
            <a:r>
              <a:rPr lang="en-US" baseline="30000" dirty="0"/>
              <a:t>rd</a:t>
            </a:r>
            <a:r>
              <a:rPr lang="en-US" dirty="0"/>
              <a:t> percentile</a:t>
            </a:r>
          </a:p>
          <a:p>
            <a:r>
              <a:rPr lang="en-US" b="1" dirty="0"/>
              <a:t>Overweight:</a:t>
            </a:r>
            <a:r>
              <a:rPr lang="en-US" dirty="0"/>
              <a:t> weight between 110-120% od expected median percentile of the reference population</a:t>
            </a:r>
          </a:p>
          <a:p>
            <a:r>
              <a:rPr lang="en-US" b="1" dirty="0"/>
              <a:t>Obesity: </a:t>
            </a:r>
            <a:r>
              <a:rPr lang="en-US" dirty="0"/>
              <a:t>weight more than 120% of expected median percentile of reference population. Expressed as BMI</a:t>
            </a:r>
          </a:p>
          <a:p>
            <a:r>
              <a:rPr lang="en-GB" b="1" dirty="0"/>
              <a:t>Growth velocity: </a:t>
            </a:r>
            <a:r>
              <a:rPr lang="en-GB" dirty="0"/>
              <a:t>annual linear growth rate</a:t>
            </a:r>
          </a:p>
          <a:p>
            <a:r>
              <a:rPr lang="en-GB" b="1" u="sng" dirty="0"/>
              <a:t>Bone age</a:t>
            </a:r>
            <a:r>
              <a:rPr lang="en-GB" u="sng" dirty="0"/>
              <a:t>: Reflects bone maturation: the time at which long and short bone </a:t>
            </a:r>
            <a:r>
              <a:rPr lang="en-GB" u="sng" dirty="0" err="1"/>
              <a:t>ossificates</a:t>
            </a:r>
            <a:r>
              <a:rPr lang="en-GB" u="sng" dirty="0"/>
              <a:t> (chondrocyte in the cartilaginous growth plate proliferate -linear bone growth- and transforms to osteoblasts to form a bone -ossification) </a:t>
            </a:r>
          </a:p>
        </p:txBody>
      </p:sp>
      <p:pic>
        <p:nvPicPr>
          <p:cNvPr id="3074" name="Picture 2" descr="Body Mass Index - What is BMI? - New Body Specialists">
            <a:extLst>
              <a:ext uri="{FF2B5EF4-FFF2-40B4-BE49-F238E27FC236}">
                <a16:creationId xmlns:a16="http://schemas.microsoft.com/office/drawing/2014/main" id="{073A3BF6-BE90-4E69-B77B-545C31453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7870" y="40301"/>
            <a:ext cx="2306349" cy="98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59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93A4-C82D-19AB-3660-E7B3704C0AB2}"/>
              </a:ext>
            </a:extLst>
          </p:cNvPr>
          <p:cNvSpPr>
            <a:spLocks noGrp="1"/>
          </p:cNvSpPr>
          <p:nvPr>
            <p:ph type="title"/>
          </p:nvPr>
        </p:nvSpPr>
        <p:spPr>
          <a:xfrm>
            <a:off x="0" y="0"/>
            <a:ext cx="10058400" cy="1609344"/>
          </a:xfrm>
        </p:spPr>
        <p:txBody>
          <a:bodyPr/>
          <a:lstStyle/>
          <a:p>
            <a:r>
              <a:rPr lang="en-US" dirty="0"/>
              <a:t>Causes of Short stature</a:t>
            </a:r>
            <a:endParaRPr lang="en-GB" dirty="0"/>
          </a:p>
        </p:txBody>
      </p:sp>
      <p:sp>
        <p:nvSpPr>
          <p:cNvPr id="3" name="Content Placeholder 2">
            <a:extLst>
              <a:ext uri="{FF2B5EF4-FFF2-40B4-BE49-F238E27FC236}">
                <a16:creationId xmlns:a16="http://schemas.microsoft.com/office/drawing/2014/main" id="{B6EAB5D9-EB7E-4778-104E-BFE06B2FD5C7}"/>
              </a:ext>
            </a:extLst>
          </p:cNvPr>
          <p:cNvSpPr>
            <a:spLocks noGrp="1"/>
          </p:cNvSpPr>
          <p:nvPr>
            <p:ph idx="1"/>
          </p:nvPr>
        </p:nvSpPr>
        <p:spPr>
          <a:xfrm>
            <a:off x="0" y="1448546"/>
            <a:ext cx="12192000" cy="5409454"/>
          </a:xfrm>
        </p:spPr>
        <p:txBody>
          <a:bodyPr>
            <a:normAutofit fontScale="70000" lnSpcReduction="20000"/>
          </a:bodyPr>
          <a:lstStyle/>
          <a:p>
            <a:r>
              <a:rPr lang="en-US" dirty="0"/>
              <a:t>Primary Causes: </a:t>
            </a:r>
          </a:p>
          <a:p>
            <a:pPr marL="514350" indent="-514350">
              <a:buFont typeface="+mj-lt"/>
              <a:buAutoNum type="arabicPeriod"/>
            </a:pPr>
            <a:r>
              <a:rPr lang="en-US" dirty="0">
                <a:solidFill>
                  <a:srgbClr val="FF0000"/>
                </a:solidFill>
              </a:rPr>
              <a:t>Genetic (Familial) Short Stature (Normal Variant)</a:t>
            </a:r>
          </a:p>
          <a:p>
            <a:pPr marL="514350" indent="-514350">
              <a:buFont typeface="+mj-lt"/>
              <a:buAutoNum type="arabicPeriod"/>
            </a:pPr>
            <a:r>
              <a:rPr lang="en-US" dirty="0"/>
              <a:t>Growth hormone deficiency</a:t>
            </a:r>
          </a:p>
          <a:p>
            <a:pPr marL="514350" indent="-514350">
              <a:buFont typeface="+mj-lt"/>
              <a:buAutoNum type="arabicPeriod"/>
            </a:pPr>
            <a:r>
              <a:rPr lang="en-US" dirty="0">
                <a:solidFill>
                  <a:srgbClr val="FF0000"/>
                </a:solidFill>
              </a:rPr>
              <a:t>Constitutional (Normal Variant)</a:t>
            </a:r>
          </a:p>
          <a:p>
            <a:pPr marL="0" indent="0">
              <a:buNone/>
            </a:pPr>
            <a:endParaRPr lang="en-US" dirty="0"/>
          </a:p>
          <a:p>
            <a:r>
              <a:rPr lang="en-US" dirty="0"/>
              <a:t>Secondary Causes</a:t>
            </a:r>
          </a:p>
          <a:p>
            <a:pPr marL="514350" indent="-514350">
              <a:buFont typeface="+mj-lt"/>
              <a:buAutoNum type="arabicPeriod"/>
            </a:pPr>
            <a:r>
              <a:rPr lang="en-US" dirty="0"/>
              <a:t>Small for gestational age </a:t>
            </a:r>
          </a:p>
          <a:p>
            <a:pPr marL="514350" indent="-514350">
              <a:buFont typeface="+mj-lt"/>
              <a:buAutoNum type="arabicPeriod"/>
            </a:pPr>
            <a:r>
              <a:rPr lang="en-US" dirty="0"/>
              <a:t>Syndromes (ex. Laron Syndrome)</a:t>
            </a:r>
          </a:p>
          <a:p>
            <a:pPr marL="514350" indent="-514350">
              <a:buFont typeface="+mj-lt"/>
              <a:buAutoNum type="arabicPeriod"/>
            </a:pPr>
            <a:r>
              <a:rPr lang="en-US" dirty="0"/>
              <a:t>Endocrinopathies (ex. Hypothyroidism, growth hormone </a:t>
            </a:r>
            <a:r>
              <a:rPr lang="en-US" dirty="0" err="1"/>
              <a:t>deficiciency</a:t>
            </a:r>
            <a:r>
              <a:rPr lang="en-US" dirty="0"/>
              <a:t>, hypoparathyroidism) </a:t>
            </a:r>
          </a:p>
          <a:p>
            <a:pPr marL="514350" indent="-514350">
              <a:buFont typeface="+mj-lt"/>
              <a:buAutoNum type="arabicPeriod"/>
            </a:pPr>
            <a:r>
              <a:rPr lang="en-US" dirty="0"/>
              <a:t>Social deprivation (psychosocial dwarfism)</a:t>
            </a:r>
          </a:p>
          <a:p>
            <a:pPr marL="457200" indent="-457200" algn="l">
              <a:buFont typeface="+mj-lt"/>
              <a:buAutoNum type="arabicPeriod"/>
            </a:pPr>
            <a:r>
              <a:rPr lang="en-GB" i="0" dirty="0">
                <a:solidFill>
                  <a:srgbClr val="000000"/>
                </a:solidFill>
                <a:effectLst/>
              </a:rPr>
              <a:t>Nutritional deficiency: Undernutrition (marasmus, Kwashiorkor, anorexia nervosa, zinc deficiency)</a:t>
            </a:r>
          </a:p>
          <a:p>
            <a:pPr marL="457200" indent="-457200" algn="l">
              <a:buFont typeface="+mj-lt"/>
              <a:buAutoNum type="arabicPeriod"/>
            </a:pPr>
            <a:r>
              <a:rPr lang="en-GB" i="0" dirty="0">
                <a:solidFill>
                  <a:srgbClr val="000000"/>
                </a:solidFill>
                <a:effectLst/>
              </a:rPr>
              <a:t>Psychosocial dwarfism: Extreme emotional deprivation can result in failure to thrive with short stature </a:t>
            </a:r>
          </a:p>
          <a:p>
            <a:pPr marL="457200" indent="-457200" algn="l">
              <a:buFont typeface="+mj-lt"/>
              <a:buAutoNum type="arabicPeriod"/>
            </a:pPr>
            <a:r>
              <a:rPr lang="en-GB" i="0" dirty="0">
                <a:solidFill>
                  <a:srgbClr val="000000"/>
                </a:solidFill>
                <a:effectLst/>
              </a:rPr>
              <a:t>IUGR or small for gestational age: </a:t>
            </a:r>
            <a:r>
              <a:rPr lang="en-GB" dirty="0">
                <a:solidFill>
                  <a:srgbClr val="000000"/>
                </a:solidFill>
              </a:rPr>
              <a:t>Patient will remain short if they did not catch-up their growth </a:t>
            </a:r>
            <a:r>
              <a:rPr lang="en-GB" i="0" dirty="0">
                <a:solidFill>
                  <a:srgbClr val="000000"/>
                </a:solidFill>
                <a:effectLst/>
              </a:rPr>
              <a:t>by age 2 years.</a:t>
            </a:r>
          </a:p>
          <a:p>
            <a:pPr marL="457200" indent="-457200">
              <a:buFont typeface="+mj-lt"/>
              <a:buAutoNum type="arabicPeriod"/>
            </a:pPr>
            <a:r>
              <a:rPr lang="en-GB" i="0" dirty="0">
                <a:solidFill>
                  <a:srgbClr val="000000"/>
                </a:solidFill>
                <a:effectLst/>
              </a:rPr>
              <a:t>Systemic disease/</a:t>
            </a:r>
            <a:r>
              <a:rPr lang="en-US" dirty="0"/>
              <a:t>Chronic illness</a:t>
            </a:r>
          </a:p>
          <a:p>
            <a:pPr marL="457200" indent="-457200" algn="l">
              <a:buFont typeface="+mj-lt"/>
              <a:buAutoNum type="arabicPeriod"/>
            </a:pPr>
            <a:r>
              <a:rPr lang="en-GB" i="0" dirty="0">
                <a:solidFill>
                  <a:srgbClr val="000000"/>
                </a:solidFill>
                <a:effectLst/>
              </a:rPr>
              <a:t>Chromosomal abnormalities/genetic syndromes: Turner Syndrome, Prader-Willi Syndrome, Noonan syndrome</a:t>
            </a:r>
          </a:p>
          <a:p>
            <a:pPr marL="457200" indent="-457200" algn="l">
              <a:buFont typeface="+mj-lt"/>
              <a:buAutoNum type="arabicPeriod"/>
            </a:pPr>
            <a:r>
              <a:rPr lang="en-GB" i="0" dirty="0">
                <a:solidFill>
                  <a:srgbClr val="000000"/>
                </a:solidFill>
                <a:effectLst/>
              </a:rPr>
              <a:t>Skeletal dysplasia: achondroplasia </a:t>
            </a:r>
          </a:p>
          <a:p>
            <a:pPr marL="457200" indent="-457200" algn="l">
              <a:buFont typeface="+mj-lt"/>
              <a:buAutoNum type="arabicPeriod"/>
            </a:pPr>
            <a:r>
              <a:rPr lang="en-GB" i="0" dirty="0">
                <a:solidFill>
                  <a:srgbClr val="000000"/>
                </a:solidFill>
                <a:effectLst/>
              </a:rPr>
              <a:t>Endocrinopathy: thyroid hormone deficiency, growth hormone deficiency, Cushing Syndrome</a:t>
            </a:r>
          </a:p>
          <a:p>
            <a:pPr marL="457200" indent="-457200" algn="l">
              <a:buFont typeface="+mj-lt"/>
              <a:buAutoNum type="arabicPeriod"/>
            </a:pPr>
            <a:r>
              <a:rPr lang="en-GB" dirty="0">
                <a:solidFill>
                  <a:srgbClr val="000000"/>
                </a:solidFill>
              </a:rPr>
              <a:t>SHOX gene</a:t>
            </a:r>
            <a:endParaRPr lang="en-GB" i="0" dirty="0">
              <a:solidFill>
                <a:srgbClr val="000000"/>
              </a:solidFill>
              <a:effectLst/>
            </a:endParaRPr>
          </a:p>
        </p:txBody>
      </p:sp>
      <p:pic>
        <p:nvPicPr>
          <p:cNvPr id="5122" name="Picture 2" descr="Actor Peter Dinklage from television series &quot;Game of Thrones&quot; and wife  Erica arrive at the 63rd Primetime Emmy Awards in Los Angeles September 18,  2011. REUTERS/Danny Moloshok (UNITED STATES - Tags: ENTERTAINMENT) (">
            <a:extLst>
              <a:ext uri="{FF2B5EF4-FFF2-40B4-BE49-F238E27FC236}">
                <a16:creationId xmlns:a16="http://schemas.microsoft.com/office/drawing/2014/main" id="{5AB477FF-0620-13F0-D5A1-A40A3F0F0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0"/>
            <a:ext cx="2122494" cy="38268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chondroplasia - The Lancet">
            <a:extLst>
              <a:ext uri="{FF2B5EF4-FFF2-40B4-BE49-F238E27FC236}">
                <a16:creationId xmlns:a16="http://schemas.microsoft.com/office/drawing/2014/main" id="{BEDED5C0-BB7A-83A4-567B-19196943A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906" y="8663"/>
            <a:ext cx="2122494" cy="2879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4056E33-3A8E-C5D8-3AD3-1AD3D855F4A5}"/>
              </a:ext>
            </a:extLst>
          </p:cNvPr>
          <p:cNvSpPr/>
          <p:nvPr/>
        </p:nvSpPr>
        <p:spPr>
          <a:xfrm>
            <a:off x="10047294" y="3429000"/>
            <a:ext cx="1963839" cy="3978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Achondroplasia</a:t>
            </a:r>
            <a:endParaRPr lang="en-GB" dirty="0"/>
          </a:p>
        </p:txBody>
      </p:sp>
    </p:spTree>
    <p:extLst>
      <p:ext uri="{BB962C8B-B14F-4D97-AF65-F5344CB8AC3E}">
        <p14:creationId xmlns:p14="http://schemas.microsoft.com/office/powerpoint/2010/main" val="11245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nstitutional Delayed Puberty - Puberty: Physiology and ...">
            <a:extLst>
              <a:ext uri="{FF2B5EF4-FFF2-40B4-BE49-F238E27FC236}">
                <a16:creationId xmlns:a16="http://schemas.microsoft.com/office/drawing/2014/main" id="{DF3FBC19-052C-968F-98F0-A51F62A32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913" y="0"/>
            <a:ext cx="5145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F12BEE-8419-E2E9-9198-DA70C8B7417B}"/>
              </a:ext>
            </a:extLst>
          </p:cNvPr>
          <p:cNvSpPr>
            <a:spLocks noGrp="1"/>
          </p:cNvSpPr>
          <p:nvPr>
            <p:ph type="title"/>
          </p:nvPr>
        </p:nvSpPr>
        <p:spPr>
          <a:xfrm>
            <a:off x="0" y="383032"/>
            <a:ext cx="10058400" cy="1609344"/>
          </a:xfrm>
        </p:spPr>
        <p:txBody>
          <a:bodyPr/>
          <a:lstStyle/>
          <a:p>
            <a:r>
              <a:rPr lang="en-US" dirty="0"/>
              <a:t>Constitutional growth delay </a:t>
            </a:r>
            <a:endParaRPr lang="en-GB" dirty="0"/>
          </a:p>
        </p:txBody>
      </p:sp>
      <p:sp>
        <p:nvSpPr>
          <p:cNvPr id="3" name="Content Placeholder 2">
            <a:extLst>
              <a:ext uri="{FF2B5EF4-FFF2-40B4-BE49-F238E27FC236}">
                <a16:creationId xmlns:a16="http://schemas.microsoft.com/office/drawing/2014/main" id="{53F99C62-0A72-6A62-A71A-99E1FCA19568}"/>
              </a:ext>
            </a:extLst>
          </p:cNvPr>
          <p:cNvSpPr>
            <a:spLocks noGrp="1"/>
          </p:cNvSpPr>
          <p:nvPr>
            <p:ph idx="1"/>
          </p:nvPr>
        </p:nvSpPr>
        <p:spPr>
          <a:xfrm>
            <a:off x="0" y="2093976"/>
            <a:ext cx="6944264" cy="4050792"/>
          </a:xfrm>
        </p:spPr>
        <p:txBody>
          <a:bodyPr/>
          <a:lstStyle/>
          <a:p>
            <a:r>
              <a:rPr lang="en-US" dirty="0"/>
              <a:t>Patients have normal growth velocity</a:t>
            </a:r>
          </a:p>
          <a:p>
            <a:pPr marL="0" indent="0">
              <a:buNone/>
            </a:pPr>
            <a:r>
              <a:rPr lang="en-US" dirty="0"/>
              <a:t>Normal growth occurs during the initial 4-12 months of age, then slows down that the height and weight is less than the 3</a:t>
            </a:r>
            <a:r>
              <a:rPr lang="en-US" baseline="30000" dirty="0"/>
              <a:t>rd</a:t>
            </a:r>
            <a:r>
              <a:rPr lang="en-US" dirty="0"/>
              <a:t> percentile. By 2-3 years old , normal growth velocity resumes at &gt;5cm/year. </a:t>
            </a:r>
          </a:p>
          <a:p>
            <a:r>
              <a:rPr lang="en-US" dirty="0"/>
              <a:t>Delayed bone age</a:t>
            </a:r>
          </a:p>
          <a:p>
            <a:r>
              <a:rPr lang="en-US" dirty="0"/>
              <a:t>Family history of delayed puberty </a:t>
            </a:r>
          </a:p>
          <a:p>
            <a:r>
              <a:rPr lang="en-US" dirty="0"/>
              <a:t>Growth hormone is normal </a:t>
            </a:r>
          </a:p>
          <a:p>
            <a:endParaRPr lang="en-US" dirty="0"/>
          </a:p>
          <a:p>
            <a:endParaRPr lang="en-GB" dirty="0"/>
          </a:p>
        </p:txBody>
      </p:sp>
    </p:spTree>
    <p:extLst>
      <p:ext uri="{BB962C8B-B14F-4D97-AF65-F5344CB8AC3E}">
        <p14:creationId xmlns:p14="http://schemas.microsoft.com/office/powerpoint/2010/main" val="3740046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DD73-53ED-0D34-4713-3664E257E920}"/>
              </a:ext>
            </a:extLst>
          </p:cNvPr>
          <p:cNvSpPr>
            <a:spLocks noGrp="1"/>
          </p:cNvSpPr>
          <p:nvPr>
            <p:ph type="title"/>
          </p:nvPr>
        </p:nvSpPr>
        <p:spPr>
          <a:xfrm>
            <a:off x="395594" y="392268"/>
            <a:ext cx="10058400" cy="1609344"/>
          </a:xfrm>
        </p:spPr>
        <p:txBody>
          <a:bodyPr/>
          <a:lstStyle/>
          <a:p>
            <a:r>
              <a:rPr lang="en-US" dirty="0"/>
              <a:t>Genetic Short stature</a:t>
            </a:r>
            <a:endParaRPr lang="en-GB" dirty="0"/>
          </a:p>
        </p:txBody>
      </p:sp>
      <p:sp>
        <p:nvSpPr>
          <p:cNvPr id="3" name="Content Placeholder 2">
            <a:extLst>
              <a:ext uri="{FF2B5EF4-FFF2-40B4-BE49-F238E27FC236}">
                <a16:creationId xmlns:a16="http://schemas.microsoft.com/office/drawing/2014/main" id="{341419EC-226F-17E4-806E-73B8474AB156}"/>
              </a:ext>
            </a:extLst>
          </p:cNvPr>
          <p:cNvSpPr>
            <a:spLocks noGrp="1"/>
          </p:cNvSpPr>
          <p:nvPr>
            <p:ph idx="1"/>
          </p:nvPr>
        </p:nvSpPr>
        <p:spPr/>
        <p:txBody>
          <a:bodyPr/>
          <a:lstStyle/>
          <a:p>
            <a:r>
              <a:rPr lang="en-US" dirty="0"/>
              <a:t>Normal growth velocity </a:t>
            </a:r>
          </a:p>
          <a:p>
            <a:r>
              <a:rPr lang="en-US" dirty="0"/>
              <a:t>Normal bone age </a:t>
            </a:r>
          </a:p>
          <a:p>
            <a:r>
              <a:rPr lang="en-US" dirty="0"/>
              <a:t>Family history of short stature</a:t>
            </a:r>
          </a:p>
          <a:p>
            <a:endParaRPr lang="en-GB" dirty="0"/>
          </a:p>
        </p:txBody>
      </p:sp>
      <p:pic>
        <p:nvPicPr>
          <p:cNvPr id="5124" name="Picture 4" descr="Figure 4 from Clinical dilemmas in evaluating the short child. | Semantic  Scholar">
            <a:extLst>
              <a:ext uri="{FF2B5EF4-FFF2-40B4-BE49-F238E27FC236}">
                <a16:creationId xmlns:a16="http://schemas.microsoft.com/office/drawing/2014/main" id="{CB2A49F5-F044-92DF-E4D8-50CD5B855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575" y="0"/>
            <a:ext cx="5178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42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owth Hormone Deficiency - Clinical Cases - Case Files Pediatrics, (LANGE  Case Files) 4th Ed.">
            <a:extLst>
              <a:ext uri="{FF2B5EF4-FFF2-40B4-BE49-F238E27FC236}">
                <a16:creationId xmlns:a16="http://schemas.microsoft.com/office/drawing/2014/main" id="{D6035197-D94A-451A-3794-27E907FF4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325" y="0"/>
            <a:ext cx="5146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6D5658-B89A-C660-4120-D66885B80789}"/>
              </a:ext>
            </a:extLst>
          </p:cNvPr>
          <p:cNvSpPr>
            <a:spLocks noGrp="1"/>
          </p:cNvSpPr>
          <p:nvPr>
            <p:ph type="title"/>
          </p:nvPr>
        </p:nvSpPr>
        <p:spPr>
          <a:xfrm>
            <a:off x="0" y="0"/>
            <a:ext cx="10058400" cy="1609344"/>
          </a:xfrm>
        </p:spPr>
        <p:txBody>
          <a:bodyPr/>
          <a:lstStyle/>
          <a:p>
            <a:r>
              <a:rPr lang="en-US" dirty="0"/>
              <a:t>Growth hormone Deficiency </a:t>
            </a:r>
            <a:endParaRPr lang="en-GB" dirty="0"/>
          </a:p>
        </p:txBody>
      </p:sp>
      <p:sp>
        <p:nvSpPr>
          <p:cNvPr id="3" name="Content Placeholder 2">
            <a:extLst>
              <a:ext uri="{FF2B5EF4-FFF2-40B4-BE49-F238E27FC236}">
                <a16:creationId xmlns:a16="http://schemas.microsoft.com/office/drawing/2014/main" id="{F0EACFB5-8A01-0C2D-BD90-15EE8DD3B124}"/>
              </a:ext>
            </a:extLst>
          </p:cNvPr>
          <p:cNvSpPr>
            <a:spLocks noGrp="1"/>
          </p:cNvSpPr>
          <p:nvPr>
            <p:ph idx="1"/>
          </p:nvPr>
        </p:nvSpPr>
        <p:spPr/>
        <p:txBody>
          <a:bodyPr/>
          <a:lstStyle/>
          <a:p>
            <a:r>
              <a:rPr lang="en-US" dirty="0"/>
              <a:t>Decrease in growth velocity</a:t>
            </a:r>
          </a:p>
          <a:p>
            <a:r>
              <a:rPr lang="en-US" dirty="0"/>
              <a:t>Delayed bone age </a:t>
            </a:r>
          </a:p>
          <a:p>
            <a:r>
              <a:rPr lang="en-US" dirty="0"/>
              <a:t>Family history of growth hormone deficiency</a:t>
            </a:r>
          </a:p>
          <a:p>
            <a:r>
              <a:rPr lang="en-US" dirty="0"/>
              <a:t>Depressed growth hormone</a:t>
            </a:r>
            <a:endParaRPr lang="en-GB" dirty="0"/>
          </a:p>
        </p:txBody>
      </p:sp>
    </p:spTree>
    <p:extLst>
      <p:ext uri="{BB962C8B-B14F-4D97-AF65-F5344CB8AC3E}">
        <p14:creationId xmlns:p14="http://schemas.microsoft.com/office/powerpoint/2010/main" val="3147341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1271</TotalTime>
  <Words>1163</Words>
  <Application>Microsoft Office PowerPoint</Application>
  <PresentationFormat>Widescreen</PresentationFormat>
  <Paragraphs>169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Rockwell</vt:lpstr>
      <vt:lpstr>Rockwell Condensed</vt:lpstr>
      <vt:lpstr>Rockwell Extra Bold</vt:lpstr>
      <vt:lpstr>Wingdings</vt:lpstr>
      <vt:lpstr>Wood Type</vt:lpstr>
      <vt:lpstr>Growth and Short stature</vt:lpstr>
      <vt:lpstr>Head Circumference</vt:lpstr>
      <vt:lpstr>Length/Height </vt:lpstr>
      <vt:lpstr>Weight </vt:lpstr>
      <vt:lpstr>Definitions</vt:lpstr>
      <vt:lpstr>Causes of Short stature</vt:lpstr>
      <vt:lpstr>Constitutional growth delay </vt:lpstr>
      <vt:lpstr>Genetic Short stature</vt:lpstr>
      <vt:lpstr>Growth hormone Deficiency </vt:lpstr>
      <vt:lpstr>History</vt:lpstr>
      <vt:lpstr>Physical Examination </vt:lpstr>
      <vt:lpstr>Upper/Lower Ratio</vt:lpstr>
      <vt:lpstr>Arm span</vt:lpstr>
      <vt:lpstr>Mid-Parental Height</vt:lpstr>
      <vt:lpstr>Investigations</vt:lpstr>
      <vt:lpstr>Growth hormone therapy</vt:lpstr>
      <vt:lpstr>Special Growth chart of turner syndrome</vt:lpstr>
      <vt:lpstr>Teething</vt:lpstr>
      <vt:lpstr>Teeth Brushing</vt:lpstr>
      <vt:lpstr>What is the amount of toothpaste allowed ? </vt:lpstr>
      <vt:lpstr>Delayed teething</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Short stature</dc:title>
  <dc:creator>Faten Zaidan</dc:creator>
  <cp:lastModifiedBy>Faten Zaidan</cp:lastModifiedBy>
  <cp:revision>14</cp:revision>
  <dcterms:created xsi:type="dcterms:W3CDTF">2022-09-02T21:12:55Z</dcterms:created>
  <dcterms:modified xsi:type="dcterms:W3CDTF">2023-01-30T20:12:21Z</dcterms:modified>
</cp:coreProperties>
</file>