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0" r:id="rId3"/>
    <p:sldId id="308" r:id="rId4"/>
    <p:sldId id="257" r:id="rId5"/>
    <p:sldId id="310" r:id="rId6"/>
    <p:sldId id="311" r:id="rId7"/>
    <p:sldId id="291" r:id="rId8"/>
    <p:sldId id="312" r:id="rId9"/>
    <p:sldId id="262" r:id="rId10"/>
    <p:sldId id="305" r:id="rId11"/>
    <p:sldId id="263" r:id="rId12"/>
    <p:sldId id="295" r:id="rId13"/>
    <p:sldId id="306" r:id="rId14"/>
    <p:sldId id="298" r:id="rId15"/>
    <p:sldId id="297" r:id="rId16"/>
    <p:sldId id="294" r:id="rId17"/>
    <p:sldId id="271" r:id="rId18"/>
    <p:sldId id="265" r:id="rId19"/>
    <p:sldId id="274" r:id="rId20"/>
    <p:sldId id="275" r:id="rId21"/>
    <p:sldId id="273" r:id="rId22"/>
    <p:sldId id="299" r:id="rId23"/>
    <p:sldId id="278" r:id="rId24"/>
    <p:sldId id="300" r:id="rId25"/>
    <p:sldId id="301" r:id="rId26"/>
    <p:sldId id="302" r:id="rId27"/>
    <p:sldId id="303" r:id="rId28"/>
    <p:sldId id="304" r:id="rId29"/>
    <p:sldId id="269" r:id="rId30"/>
    <p:sldId id="270" r:id="rId31"/>
    <p:sldId id="313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71" autoAdjust="0"/>
  </p:normalViewPr>
  <p:slideViewPr>
    <p:cSldViewPr>
      <p:cViewPr varScale="1">
        <p:scale>
          <a:sx n="92" d="100"/>
          <a:sy n="92" d="100"/>
        </p:scale>
        <p:origin x="119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sour alqurashi" userId="02826f69932f7275" providerId="LiveId" clId="{13631B74-B148-4288-8931-36747EF52AD3}"/>
    <pc:docChg chg="custSel delSld modSld">
      <pc:chgData name="mansour alqurashi" userId="02826f69932f7275" providerId="LiveId" clId="{13631B74-B148-4288-8931-36747EF52AD3}" dt="2022-10-03T21:38:31.991" v="165" actId="20577"/>
      <pc:docMkLst>
        <pc:docMk/>
      </pc:docMkLst>
      <pc:sldChg chg="modSp del modAnim">
        <pc:chgData name="mansour alqurashi" userId="02826f69932f7275" providerId="LiveId" clId="{13631B74-B148-4288-8931-36747EF52AD3}" dt="2022-10-03T21:29:24.506" v="81" actId="47"/>
        <pc:sldMkLst>
          <pc:docMk/>
          <pc:sldMk cId="1919170045" sldId="277"/>
        </pc:sldMkLst>
        <pc:spChg chg="mod">
          <ac:chgData name="mansour alqurashi" userId="02826f69932f7275" providerId="LiveId" clId="{13631B74-B148-4288-8931-36747EF52AD3}" dt="2022-10-03T21:27:07.505" v="62" actId="20577"/>
          <ac:spMkLst>
            <pc:docMk/>
            <pc:sldMk cId="1919170045" sldId="277"/>
            <ac:spMk id="3" creationId="{00000000-0000-0000-0000-000000000000}"/>
          </ac:spMkLst>
        </pc:spChg>
      </pc:sldChg>
      <pc:sldChg chg="modSp mod modAnim">
        <pc:chgData name="mansour alqurashi" userId="02826f69932f7275" providerId="LiveId" clId="{13631B74-B148-4288-8931-36747EF52AD3}" dt="2022-10-03T21:29:16.007" v="80" actId="14100"/>
        <pc:sldMkLst>
          <pc:docMk/>
          <pc:sldMk cId="175911817" sldId="278"/>
        </pc:sldMkLst>
        <pc:spChg chg="mod">
          <ac:chgData name="mansour alqurashi" userId="02826f69932f7275" providerId="LiveId" clId="{13631B74-B148-4288-8931-36747EF52AD3}" dt="2022-10-03T21:27:43.177" v="67" actId="14100"/>
          <ac:spMkLst>
            <pc:docMk/>
            <pc:sldMk cId="175911817" sldId="278"/>
            <ac:spMk id="2" creationId="{00000000-0000-0000-0000-000000000000}"/>
          </ac:spMkLst>
        </pc:spChg>
        <pc:spChg chg="mod">
          <ac:chgData name="mansour alqurashi" userId="02826f69932f7275" providerId="LiveId" clId="{13631B74-B148-4288-8931-36747EF52AD3}" dt="2022-10-03T21:29:16.007" v="80" actId="14100"/>
          <ac:spMkLst>
            <pc:docMk/>
            <pc:sldMk cId="175911817" sldId="278"/>
            <ac:spMk id="3" creationId="{00000000-0000-0000-0000-000000000000}"/>
          </ac:spMkLst>
        </pc:spChg>
      </pc:sldChg>
      <pc:sldChg chg="del">
        <pc:chgData name="mansour alqurashi" userId="02826f69932f7275" providerId="LiveId" clId="{13631B74-B148-4288-8931-36747EF52AD3}" dt="2022-10-03T21:04:42.078" v="1" actId="47"/>
        <pc:sldMkLst>
          <pc:docMk/>
          <pc:sldMk cId="3770426521" sldId="293"/>
        </pc:sldMkLst>
      </pc:sldChg>
      <pc:sldChg chg="modSp mod">
        <pc:chgData name="mansour alqurashi" userId="02826f69932f7275" providerId="LiveId" clId="{13631B74-B148-4288-8931-36747EF52AD3}" dt="2022-10-03T21:13:18.637" v="28" actId="115"/>
        <pc:sldMkLst>
          <pc:docMk/>
          <pc:sldMk cId="1645439320" sldId="294"/>
        </pc:sldMkLst>
        <pc:spChg chg="mod">
          <ac:chgData name="mansour alqurashi" userId="02826f69932f7275" providerId="LiveId" clId="{13631B74-B148-4288-8931-36747EF52AD3}" dt="2022-10-03T21:13:18.637" v="28" actId="115"/>
          <ac:spMkLst>
            <pc:docMk/>
            <pc:sldMk cId="1645439320" sldId="294"/>
            <ac:spMk id="2" creationId="{00000000-0000-0000-0000-000000000000}"/>
          </ac:spMkLst>
        </pc:spChg>
        <pc:spChg chg="mod">
          <ac:chgData name="mansour alqurashi" userId="02826f69932f7275" providerId="LiveId" clId="{13631B74-B148-4288-8931-36747EF52AD3}" dt="2022-10-03T21:08:23.931" v="9" actId="122"/>
          <ac:spMkLst>
            <pc:docMk/>
            <pc:sldMk cId="1645439320" sldId="294"/>
            <ac:spMk id="3" creationId="{00000000-0000-0000-0000-000000000000}"/>
          </ac:spMkLst>
        </pc:spChg>
      </pc:sldChg>
      <pc:sldChg chg="modSp">
        <pc:chgData name="mansour alqurashi" userId="02826f69932f7275" providerId="LiveId" clId="{13631B74-B148-4288-8931-36747EF52AD3}" dt="2022-10-03T21:19:20.855" v="42" actId="20577"/>
        <pc:sldMkLst>
          <pc:docMk/>
          <pc:sldMk cId="4256361067" sldId="299"/>
        </pc:sldMkLst>
        <pc:spChg chg="mod">
          <ac:chgData name="mansour alqurashi" userId="02826f69932f7275" providerId="LiveId" clId="{13631B74-B148-4288-8931-36747EF52AD3}" dt="2022-10-03T21:19:20.855" v="42" actId="20577"/>
          <ac:spMkLst>
            <pc:docMk/>
            <pc:sldMk cId="4256361067" sldId="299"/>
            <ac:spMk id="3" creationId="{00000000-0000-0000-0000-000000000000}"/>
          </ac:spMkLst>
        </pc:spChg>
      </pc:sldChg>
      <pc:sldChg chg="modSp mod modAnim">
        <pc:chgData name="mansour alqurashi" userId="02826f69932f7275" providerId="LiveId" clId="{13631B74-B148-4288-8931-36747EF52AD3}" dt="2022-10-03T21:34:53.419" v="140" actId="20577"/>
        <pc:sldMkLst>
          <pc:docMk/>
          <pc:sldMk cId="3338285837" sldId="300"/>
        </pc:sldMkLst>
        <pc:spChg chg="mod">
          <ac:chgData name="mansour alqurashi" userId="02826f69932f7275" providerId="LiveId" clId="{13631B74-B148-4288-8931-36747EF52AD3}" dt="2022-10-03T21:34:53.419" v="140" actId="20577"/>
          <ac:spMkLst>
            <pc:docMk/>
            <pc:sldMk cId="3338285837" sldId="300"/>
            <ac:spMk id="3" creationId="{00000000-0000-0000-0000-000000000000}"/>
          </ac:spMkLst>
        </pc:spChg>
      </pc:sldChg>
      <pc:sldChg chg="modSp">
        <pc:chgData name="mansour alqurashi" userId="02826f69932f7275" providerId="LiveId" clId="{13631B74-B148-4288-8931-36747EF52AD3}" dt="2022-10-03T21:35:39.661" v="146" actId="20577"/>
        <pc:sldMkLst>
          <pc:docMk/>
          <pc:sldMk cId="524916162" sldId="301"/>
        </pc:sldMkLst>
        <pc:spChg chg="mod">
          <ac:chgData name="mansour alqurashi" userId="02826f69932f7275" providerId="LiveId" clId="{13631B74-B148-4288-8931-36747EF52AD3}" dt="2022-10-03T21:35:39.661" v="146" actId="20577"/>
          <ac:spMkLst>
            <pc:docMk/>
            <pc:sldMk cId="524916162" sldId="301"/>
            <ac:spMk id="3" creationId="{00000000-0000-0000-0000-000000000000}"/>
          </ac:spMkLst>
        </pc:spChg>
      </pc:sldChg>
      <pc:sldChg chg="modSp">
        <pc:chgData name="mansour alqurashi" userId="02826f69932f7275" providerId="LiveId" clId="{13631B74-B148-4288-8931-36747EF52AD3}" dt="2022-10-03T21:36:44.750" v="151" actId="20577"/>
        <pc:sldMkLst>
          <pc:docMk/>
          <pc:sldMk cId="3449390985" sldId="302"/>
        </pc:sldMkLst>
        <pc:spChg chg="mod">
          <ac:chgData name="mansour alqurashi" userId="02826f69932f7275" providerId="LiveId" clId="{13631B74-B148-4288-8931-36747EF52AD3}" dt="2022-10-03T21:36:44.750" v="151" actId="20577"/>
          <ac:spMkLst>
            <pc:docMk/>
            <pc:sldMk cId="3449390985" sldId="302"/>
            <ac:spMk id="3" creationId="{00000000-0000-0000-0000-000000000000}"/>
          </ac:spMkLst>
        </pc:spChg>
      </pc:sldChg>
      <pc:sldChg chg="modSp">
        <pc:chgData name="mansour alqurashi" userId="02826f69932f7275" providerId="LiveId" clId="{13631B74-B148-4288-8931-36747EF52AD3}" dt="2022-10-03T21:38:01.898" v="158" actId="20577"/>
        <pc:sldMkLst>
          <pc:docMk/>
          <pc:sldMk cId="3030905256" sldId="303"/>
        </pc:sldMkLst>
        <pc:spChg chg="mod">
          <ac:chgData name="mansour alqurashi" userId="02826f69932f7275" providerId="LiveId" clId="{13631B74-B148-4288-8931-36747EF52AD3}" dt="2022-10-03T21:38:01.898" v="158" actId="20577"/>
          <ac:spMkLst>
            <pc:docMk/>
            <pc:sldMk cId="3030905256" sldId="303"/>
            <ac:spMk id="3" creationId="{00000000-0000-0000-0000-000000000000}"/>
          </ac:spMkLst>
        </pc:spChg>
      </pc:sldChg>
      <pc:sldChg chg="modSp">
        <pc:chgData name="mansour alqurashi" userId="02826f69932f7275" providerId="LiveId" clId="{13631B74-B148-4288-8931-36747EF52AD3}" dt="2022-10-03T21:38:31.991" v="165" actId="20577"/>
        <pc:sldMkLst>
          <pc:docMk/>
          <pc:sldMk cId="264126651" sldId="304"/>
        </pc:sldMkLst>
        <pc:spChg chg="mod">
          <ac:chgData name="mansour alqurashi" userId="02826f69932f7275" providerId="LiveId" clId="{13631B74-B148-4288-8931-36747EF52AD3}" dt="2022-10-03T21:38:31.991" v="165" actId="20577"/>
          <ac:spMkLst>
            <pc:docMk/>
            <pc:sldMk cId="264126651" sldId="304"/>
            <ac:spMk id="3" creationId="{00000000-0000-0000-0000-000000000000}"/>
          </ac:spMkLst>
        </pc:spChg>
      </pc:sldChg>
    </pc:docChg>
  </pc:docChgLst>
  <pc:docChgLst>
    <pc:chgData name="mansour alqurashi" userId="02826f69932f7275" providerId="LiveId" clId="{E6840AE3-733A-4850-A61E-5D9E45886BC7}"/>
    <pc:docChg chg="modSld sldOrd">
      <pc:chgData name="mansour alqurashi" userId="02826f69932f7275" providerId="LiveId" clId="{E6840AE3-733A-4850-A61E-5D9E45886BC7}" dt="2021-09-17T19:00:10.139" v="1"/>
      <pc:docMkLst>
        <pc:docMk/>
      </pc:docMkLst>
      <pc:sldChg chg="ord">
        <pc:chgData name="mansour alqurashi" userId="02826f69932f7275" providerId="LiveId" clId="{E6840AE3-733A-4850-A61E-5D9E45886BC7}" dt="2021-09-17T19:00:10.139" v="1"/>
        <pc:sldMkLst>
          <pc:docMk/>
          <pc:sldMk cId="2691785507" sldId="260"/>
        </pc:sldMkLst>
      </pc:sldChg>
    </pc:docChg>
  </pc:docChgLst>
  <pc:docChgLst>
    <pc:chgData name="mansour alqurashi" userId="02826f69932f7275" providerId="LiveId" clId="{F526813C-6DB8-4FC0-8FC6-EBD0077FBE33}"/>
    <pc:docChg chg="custSel modSld sldOrd">
      <pc:chgData name="mansour alqurashi" userId="02826f69932f7275" providerId="LiveId" clId="{F526813C-6DB8-4FC0-8FC6-EBD0077FBE33}" dt="2024-08-09T19:12:11.526" v="206" actId="313"/>
      <pc:docMkLst>
        <pc:docMk/>
      </pc:docMkLst>
      <pc:sldChg chg="modSp mod">
        <pc:chgData name="mansour alqurashi" userId="02826f69932f7275" providerId="LiveId" clId="{F526813C-6DB8-4FC0-8FC6-EBD0077FBE33}" dt="2024-08-09T11:12:24.096" v="17" actId="207"/>
        <pc:sldMkLst>
          <pc:docMk/>
          <pc:sldMk cId="3691348409" sldId="256"/>
        </pc:sldMkLst>
        <pc:spChg chg="mod">
          <ac:chgData name="mansour alqurashi" userId="02826f69932f7275" providerId="LiveId" clId="{F526813C-6DB8-4FC0-8FC6-EBD0077FBE33}" dt="2024-08-09T11:12:24.096" v="17" actId="207"/>
          <ac:spMkLst>
            <pc:docMk/>
            <pc:sldMk cId="3691348409" sldId="256"/>
            <ac:spMk id="4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6:07:39.113" v="27" actId="5793"/>
        <pc:sldMkLst>
          <pc:docMk/>
          <pc:sldMk cId="0" sldId="257"/>
        </pc:sldMkLst>
        <pc:spChg chg="mod">
          <ac:chgData name="mansour alqurashi" userId="02826f69932f7275" providerId="LiveId" clId="{F526813C-6DB8-4FC0-8FC6-EBD0077FBE33}" dt="2024-08-09T16:07:39.113" v="27" actId="5793"/>
          <ac:spMkLst>
            <pc:docMk/>
            <pc:sldMk cId="0" sldId="257"/>
            <ac:spMk id="3075" creationId="{2296C673-C3DF-4793-BCBE-79E25F7B541C}"/>
          </ac:spMkLst>
        </pc:spChg>
      </pc:sldChg>
      <pc:sldChg chg="modSp mod">
        <pc:chgData name="mansour alqurashi" userId="02826f69932f7275" providerId="LiveId" clId="{F526813C-6DB8-4FC0-8FC6-EBD0077FBE33}" dt="2024-08-09T11:13:18.866" v="22" actId="20577"/>
        <pc:sldMkLst>
          <pc:docMk/>
          <pc:sldMk cId="2691785507" sldId="260"/>
        </pc:sldMkLst>
        <pc:spChg chg="mod">
          <ac:chgData name="mansour alqurashi" userId="02826f69932f7275" providerId="LiveId" clId="{F526813C-6DB8-4FC0-8FC6-EBD0077FBE33}" dt="2024-08-09T11:13:18.866" v="22" actId="20577"/>
          <ac:spMkLst>
            <pc:docMk/>
            <pc:sldMk cId="2691785507" sldId="260"/>
            <ac:spMk id="2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6:41:47.983" v="82" actId="207"/>
        <pc:sldMkLst>
          <pc:docMk/>
          <pc:sldMk cId="3892882950" sldId="263"/>
        </pc:sldMkLst>
        <pc:spChg chg="mod">
          <ac:chgData name="mansour alqurashi" userId="02826f69932f7275" providerId="LiveId" clId="{F526813C-6DB8-4FC0-8FC6-EBD0077FBE33}" dt="2024-08-09T16:41:47.983" v="82" actId="207"/>
          <ac:spMkLst>
            <pc:docMk/>
            <pc:sldMk cId="3892882950" sldId="263"/>
            <ac:spMk id="2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8:04:58.188" v="142" actId="20577"/>
        <pc:sldMkLst>
          <pc:docMk/>
          <pc:sldMk cId="2523496513" sldId="265"/>
        </pc:sldMkLst>
        <pc:spChg chg="mod">
          <ac:chgData name="mansour alqurashi" userId="02826f69932f7275" providerId="LiveId" clId="{F526813C-6DB8-4FC0-8FC6-EBD0077FBE33}" dt="2024-08-09T18:04:58.188" v="142" actId="20577"/>
          <ac:spMkLst>
            <pc:docMk/>
            <pc:sldMk cId="2523496513" sldId="265"/>
            <ac:spMk id="2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9:10:46.568" v="193" actId="6549"/>
        <pc:sldMkLst>
          <pc:docMk/>
          <pc:sldMk cId="2165133224" sldId="269"/>
        </pc:sldMkLst>
        <pc:spChg chg="mod">
          <ac:chgData name="mansour alqurashi" userId="02826f69932f7275" providerId="LiveId" clId="{F526813C-6DB8-4FC0-8FC6-EBD0077FBE33}" dt="2024-08-09T19:10:46.568" v="193" actId="6549"/>
          <ac:spMkLst>
            <pc:docMk/>
            <pc:sldMk cId="2165133224" sldId="269"/>
            <ac:spMk id="2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9:12:11.526" v="206" actId="313"/>
        <pc:sldMkLst>
          <pc:docMk/>
          <pc:sldMk cId="3691059892" sldId="270"/>
        </pc:sldMkLst>
        <pc:spChg chg="mod">
          <ac:chgData name="mansour alqurashi" userId="02826f69932f7275" providerId="LiveId" clId="{F526813C-6DB8-4FC0-8FC6-EBD0077FBE33}" dt="2024-08-09T19:12:11.526" v="206" actId="313"/>
          <ac:spMkLst>
            <pc:docMk/>
            <pc:sldMk cId="3691059892" sldId="270"/>
            <ac:spMk id="2" creationId="{00000000-0000-0000-0000-000000000000}"/>
          </ac:spMkLst>
        </pc:spChg>
        <pc:spChg chg="mod">
          <ac:chgData name="mansour alqurashi" userId="02826f69932f7275" providerId="LiveId" clId="{F526813C-6DB8-4FC0-8FC6-EBD0077FBE33}" dt="2024-08-09T19:11:10.743" v="205" actId="5793"/>
          <ac:spMkLst>
            <pc:docMk/>
            <pc:sldMk cId="3691059892" sldId="270"/>
            <ac:spMk id="3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8:56:47.412" v="148" actId="20577"/>
        <pc:sldMkLst>
          <pc:docMk/>
          <pc:sldMk cId="0" sldId="273"/>
        </pc:sldMkLst>
        <pc:spChg chg="mod">
          <ac:chgData name="mansour alqurashi" userId="02826f69932f7275" providerId="LiveId" clId="{F526813C-6DB8-4FC0-8FC6-EBD0077FBE33}" dt="2024-08-09T18:56:47.412" v="148" actId="20577"/>
          <ac:spMkLst>
            <pc:docMk/>
            <pc:sldMk cId="0" sldId="273"/>
            <ac:spMk id="21507" creationId="{681E656C-72A1-46AC-A0EB-B534836CB12F}"/>
          </ac:spMkLst>
        </pc:spChg>
      </pc:sldChg>
      <pc:sldChg chg="modSp">
        <pc:chgData name="mansour alqurashi" userId="02826f69932f7275" providerId="LiveId" clId="{F526813C-6DB8-4FC0-8FC6-EBD0077FBE33}" dt="2024-08-09T17:56:21.416" v="118" actId="6549"/>
        <pc:sldMkLst>
          <pc:docMk/>
          <pc:sldMk cId="3100576093" sldId="275"/>
        </pc:sldMkLst>
        <pc:spChg chg="mod">
          <ac:chgData name="mansour alqurashi" userId="02826f69932f7275" providerId="LiveId" clId="{F526813C-6DB8-4FC0-8FC6-EBD0077FBE33}" dt="2024-08-09T17:56:21.416" v="118" actId="6549"/>
          <ac:spMkLst>
            <pc:docMk/>
            <pc:sldMk cId="3100576093" sldId="275"/>
            <ac:spMk id="3" creationId="{00000000-0000-0000-0000-000000000000}"/>
          </ac:spMkLst>
        </pc:spChg>
      </pc:sldChg>
      <pc:sldChg chg="ord">
        <pc:chgData name="mansour alqurashi" userId="02826f69932f7275" providerId="LiveId" clId="{F526813C-6DB8-4FC0-8FC6-EBD0077FBE33}" dt="2024-08-09T16:15:18.958" v="29"/>
        <pc:sldMkLst>
          <pc:docMk/>
          <pc:sldMk cId="4289892953" sldId="291"/>
        </pc:sldMkLst>
      </pc:sldChg>
      <pc:sldChg chg="modSp mod">
        <pc:chgData name="mansour alqurashi" userId="02826f69932f7275" providerId="LiveId" clId="{F526813C-6DB8-4FC0-8FC6-EBD0077FBE33}" dt="2024-08-09T17:51:23.905" v="117" actId="14100"/>
        <pc:sldMkLst>
          <pc:docMk/>
          <pc:sldMk cId="1645439320" sldId="294"/>
        </pc:sldMkLst>
        <pc:spChg chg="mod">
          <ac:chgData name="mansour alqurashi" userId="02826f69932f7275" providerId="LiveId" clId="{F526813C-6DB8-4FC0-8FC6-EBD0077FBE33}" dt="2024-08-09T17:51:23.905" v="117" actId="14100"/>
          <ac:spMkLst>
            <pc:docMk/>
            <pc:sldMk cId="1645439320" sldId="294"/>
            <ac:spMk id="2" creationId="{00000000-0000-0000-0000-000000000000}"/>
          </ac:spMkLst>
        </pc:spChg>
        <pc:spChg chg="mod">
          <ac:chgData name="mansour alqurashi" userId="02826f69932f7275" providerId="LiveId" clId="{F526813C-6DB8-4FC0-8FC6-EBD0077FBE33}" dt="2024-08-09T17:51:00.210" v="116" actId="6549"/>
          <ac:spMkLst>
            <pc:docMk/>
            <pc:sldMk cId="1645439320" sldId="294"/>
            <ac:spMk id="3" creationId="{00000000-0000-0000-0000-000000000000}"/>
          </ac:spMkLst>
        </pc:spChg>
      </pc:sldChg>
      <pc:sldChg chg="modSp mod modAnim">
        <pc:chgData name="mansour alqurashi" userId="02826f69932f7275" providerId="LiveId" clId="{F526813C-6DB8-4FC0-8FC6-EBD0077FBE33}" dt="2024-08-09T16:39:17.261" v="75" actId="5793"/>
        <pc:sldMkLst>
          <pc:docMk/>
          <pc:sldMk cId="379742739" sldId="295"/>
        </pc:sldMkLst>
        <pc:spChg chg="mod">
          <ac:chgData name="mansour alqurashi" userId="02826f69932f7275" providerId="LiveId" clId="{F526813C-6DB8-4FC0-8FC6-EBD0077FBE33}" dt="2024-08-09T16:39:17.261" v="75" actId="5793"/>
          <ac:spMkLst>
            <pc:docMk/>
            <pc:sldMk cId="379742739" sldId="295"/>
            <ac:spMk id="3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7:45:11.015" v="115" actId="20577"/>
        <pc:sldMkLst>
          <pc:docMk/>
          <pc:sldMk cId="3722026353" sldId="297"/>
        </pc:sldMkLst>
        <pc:spChg chg="mod">
          <ac:chgData name="mansour alqurashi" userId="02826f69932f7275" providerId="LiveId" clId="{F526813C-6DB8-4FC0-8FC6-EBD0077FBE33}" dt="2024-08-09T17:45:11.015" v="115" actId="20577"/>
          <ac:spMkLst>
            <pc:docMk/>
            <pc:sldMk cId="3722026353" sldId="297"/>
            <ac:spMk id="3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7:38:02.696" v="90" actId="27636"/>
        <pc:sldMkLst>
          <pc:docMk/>
          <pc:sldMk cId="1402709562" sldId="298"/>
        </pc:sldMkLst>
        <pc:spChg chg="mod">
          <ac:chgData name="mansour alqurashi" userId="02826f69932f7275" providerId="LiveId" clId="{F526813C-6DB8-4FC0-8FC6-EBD0077FBE33}" dt="2024-08-09T17:38:02.696" v="90" actId="27636"/>
          <ac:spMkLst>
            <pc:docMk/>
            <pc:sldMk cId="1402709562" sldId="298"/>
            <ac:spMk id="3" creationId="{00000000-0000-0000-0000-000000000000}"/>
          </ac:spMkLst>
        </pc:spChg>
      </pc:sldChg>
      <pc:sldChg chg="modSp mod modAnim">
        <pc:chgData name="mansour alqurashi" userId="02826f69932f7275" providerId="LiveId" clId="{F526813C-6DB8-4FC0-8FC6-EBD0077FBE33}" dt="2024-08-09T19:08:02.993" v="186" actId="6549"/>
        <pc:sldMkLst>
          <pc:docMk/>
          <pc:sldMk cId="264126651" sldId="304"/>
        </pc:sldMkLst>
        <pc:spChg chg="mod">
          <ac:chgData name="mansour alqurashi" userId="02826f69932f7275" providerId="LiveId" clId="{F526813C-6DB8-4FC0-8FC6-EBD0077FBE33}" dt="2024-08-09T19:08:02.993" v="186" actId="6549"/>
          <ac:spMkLst>
            <pc:docMk/>
            <pc:sldMk cId="264126651" sldId="304"/>
            <ac:spMk id="3" creationId="{00000000-0000-0000-0000-000000000000}"/>
          </ac:spMkLst>
        </pc:spChg>
      </pc:sldChg>
      <pc:sldChg chg="modSp mod">
        <pc:chgData name="mansour alqurashi" userId="02826f69932f7275" providerId="LiveId" clId="{F526813C-6DB8-4FC0-8FC6-EBD0077FBE33}" dt="2024-08-09T18:02:44.112" v="141" actId="14100"/>
        <pc:sldMkLst>
          <pc:docMk/>
          <pc:sldMk cId="239546343" sldId="305"/>
        </pc:sldMkLst>
        <pc:spChg chg="mod">
          <ac:chgData name="mansour alqurashi" userId="02826f69932f7275" providerId="LiveId" clId="{F526813C-6DB8-4FC0-8FC6-EBD0077FBE33}" dt="2024-08-09T18:02:44.112" v="141" actId="14100"/>
          <ac:spMkLst>
            <pc:docMk/>
            <pc:sldMk cId="239546343" sldId="30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49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63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258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717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57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8846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399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048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443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306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563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18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485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967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77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184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0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1CC2-E320-4B4F-A345-0B33B4497AA6}" type="datetimeFigureOut">
              <a:rPr lang="ar-SA" smtClean="0"/>
              <a:pPr/>
              <a:t>04/02/1446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F122AC-AEF2-4898-A096-5E6E03C4B3C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09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8" name="chimes.wav"/>
          </p:stSnd>
        </p:sndAc>
      </p:transition>
    </mc:Choice>
    <mc:Fallback xmlns="">
      <p:transition spd="slow">
        <p:split orient="vert"/>
        <p:sndAc>
          <p:stSnd>
            <p:snd r:embed="rId19" name="chimes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0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016676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/>
          <a:p>
            <a:br>
              <a:rPr lang="en-US" u="sng" dirty="0">
                <a:effectLst/>
                <a:latin typeface="Algerian" pitchFamily="82" charset="0"/>
              </a:rPr>
            </a:br>
            <a:r>
              <a:rPr lang="en-US" u="sng" dirty="0">
                <a:solidFill>
                  <a:schemeClr val="tx1"/>
                </a:solidFill>
                <a:effectLst/>
                <a:latin typeface="Algerian" pitchFamily="82" charset="0"/>
              </a:rPr>
              <a:t>Introduction FOR history taking</a:t>
            </a:r>
            <a:br>
              <a:rPr lang="en-US" u="sng" dirty="0">
                <a:solidFill>
                  <a:schemeClr val="tx1"/>
                </a:solidFill>
                <a:effectLst/>
                <a:latin typeface="Algerian" pitchFamily="82" charset="0"/>
              </a:rPr>
            </a:br>
            <a:br>
              <a:rPr lang="en-US" u="sng" dirty="0">
                <a:solidFill>
                  <a:schemeClr val="tx1"/>
                </a:solidFill>
                <a:effectLst/>
                <a:latin typeface="Algerian" pitchFamily="82" charset="0"/>
              </a:rPr>
            </a:br>
            <a:r>
              <a:rPr lang="en-US" u="sng" dirty="0">
                <a:solidFill>
                  <a:schemeClr val="tx1"/>
                </a:solidFill>
                <a:effectLst/>
                <a:latin typeface="Algerian" pitchFamily="82" charset="0"/>
              </a:rPr>
              <a:t>DR MANSOUR ALQURASHI</a:t>
            </a:r>
            <a:endParaRPr lang="ar-SA" u="sng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ar-SA" dirty="0">
              <a:solidFill>
                <a:srgbClr val="FF0000"/>
              </a:solidFill>
              <a:latin typeface="Algerian" pitchFamily="82" charset="0"/>
            </a:endParaRPr>
          </a:p>
          <a:p>
            <a:pPr marL="0" indent="0" algn="ctr">
              <a:buNone/>
            </a:pPr>
            <a:endParaRPr lang="ar-SA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4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567" y="116632"/>
            <a:ext cx="7957865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Outline of Specific Pediatric History Items </a:t>
            </a:r>
            <a:endParaRPr lang="ar-SA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7416824" cy="434055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A. Antenatal</a:t>
            </a:r>
          </a:p>
          <a:p>
            <a:pPr marL="0" indent="0" algn="l">
              <a:buNone/>
            </a:pPr>
            <a:r>
              <a:rPr lang="en-US" dirty="0"/>
              <a:t>B. Perinatal:                                                                        </a:t>
            </a:r>
          </a:p>
          <a:p>
            <a:pPr marL="0" indent="0" algn="l">
              <a:buNone/>
            </a:pPr>
            <a:r>
              <a:rPr lang="en-US" dirty="0"/>
              <a:t>C. Neonatal :                                                                              </a:t>
            </a:r>
          </a:p>
          <a:p>
            <a:pPr marL="0" indent="0" algn="l">
              <a:buNone/>
            </a:pPr>
            <a:r>
              <a:rPr lang="en-US" dirty="0"/>
              <a:t>D. Growth , development and behavior.                                        </a:t>
            </a:r>
          </a:p>
          <a:p>
            <a:pPr marL="0" indent="0" algn="l">
              <a:buNone/>
            </a:pPr>
            <a:r>
              <a:rPr lang="en-US" dirty="0"/>
              <a:t>E. Nutrition                                                                        </a:t>
            </a:r>
          </a:p>
          <a:p>
            <a:pPr marL="0" indent="0" algn="l">
              <a:buNone/>
            </a:pPr>
            <a:r>
              <a:rPr lang="en-US" dirty="0"/>
              <a:t>F. Past illnesses                                                                  </a:t>
            </a:r>
          </a:p>
          <a:p>
            <a:pPr marL="0" indent="0" algn="l">
              <a:buNone/>
            </a:pPr>
            <a:r>
              <a:rPr lang="en-US" dirty="0"/>
              <a:t>G. Immunizations </a:t>
            </a:r>
          </a:p>
          <a:p>
            <a:pPr marL="0" indent="0" algn="l">
              <a:buNone/>
            </a:pPr>
            <a:r>
              <a:rPr lang="en-US" dirty="0"/>
              <a:t>H.</a:t>
            </a:r>
            <a:r>
              <a:rPr lang="en-US" b="1" dirty="0"/>
              <a:t> </a:t>
            </a:r>
            <a:r>
              <a:rPr lang="en-US" dirty="0"/>
              <a:t>Allergies and  test. reactions. </a:t>
            </a:r>
          </a:p>
          <a:p>
            <a:pPr marL="0" indent="0" algn="l">
              <a:buNone/>
            </a:pPr>
            <a:r>
              <a:rPr lang="en-US" dirty="0"/>
              <a:t>I. Accidents and Injuries. 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8" y="116632"/>
            <a:ext cx="6347713" cy="70000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Antenatal</a:t>
            </a:r>
            <a:endParaRPr lang="ar-S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Antenatal care: - booked/ un- booked? , where?                   frequency of visits.</a:t>
            </a:r>
          </a:p>
          <a:p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renatal exposure to illicit drugs, toxins, or infections; maternal diabetes; acute maternal illness; trauma; radiation exposure and </a:t>
            </a:r>
            <a:r>
              <a:rPr lang="en-GB" sz="24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fetal</a:t>
            </a:r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movements.(</a:t>
            </a:r>
            <a:r>
              <a:rPr lang="en-US" sz="2400" b="0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prenatal period refers to 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period of time from fertilization to birth</a:t>
            </a:r>
            <a:r>
              <a:rPr lang="en-US" sz="2400" b="0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GB" sz="2400" i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Medications during pregnancy (timing/dose/duration)</a:t>
            </a:r>
            <a:endParaRPr lang="en-GB" sz="2400" i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Maternal thyroid or seizure disorder.</a:t>
            </a:r>
          </a:p>
          <a:p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Polyhydramnios/</a:t>
            </a:r>
            <a:r>
              <a:rPr lang="en-GB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Oligohydramnios.</a:t>
            </a:r>
          </a:p>
          <a:p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Maternal severe proteinuria or high blood pressure.</a:t>
            </a:r>
          </a:p>
          <a:p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Bleeding in third trimester.</a:t>
            </a:r>
          </a:p>
          <a:p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 gestation.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Chorioamnionitis.</a:t>
            </a:r>
          </a:p>
          <a:p>
            <a:pPr marL="0" indent="0">
              <a:buNone/>
            </a:pPr>
            <a:endParaRPr lang="en-GB" b="0" i="0" dirty="0">
              <a:solidFill>
                <a:srgbClr val="2A2A2A"/>
              </a:solidFill>
              <a:effectLst/>
              <a:latin typeface="proxima_nova_rgregular"/>
            </a:endParaRPr>
          </a:p>
          <a:p>
            <a:pPr marL="0" indent="0">
              <a:buNone/>
            </a:pPr>
            <a:endParaRPr lang="en-GB" b="0" i="0" dirty="0">
              <a:solidFill>
                <a:srgbClr val="2A2A2A"/>
              </a:solidFill>
              <a:effectLst/>
              <a:latin typeface="proxima_nova_rgregular"/>
            </a:endParaRPr>
          </a:p>
          <a:p>
            <a:endParaRPr lang="en-GB" b="0" i="0" dirty="0">
              <a:solidFill>
                <a:srgbClr val="2A2A2A"/>
              </a:solidFill>
              <a:effectLst/>
              <a:latin typeface="proxima_nova_rgregula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8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72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Perinatal 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568952" cy="5132643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Perinatal  period: 22 completed weeks of gestation and ends 7 completed days after birth.</a:t>
            </a:r>
          </a:p>
          <a:p>
            <a:pPr marL="0" indent="0">
              <a:buNone/>
            </a:pPr>
            <a:endParaRPr lang="en-US" altLang="en-US" sz="3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 of delivery.</a:t>
            </a:r>
          </a:p>
          <a:p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 of the child( </a:t>
            </a:r>
            <a:r>
              <a:rPr lang="en-GB" sz="31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breech or face presentation)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of delivery: - NSVD, assisted vaginal, C/S.</a:t>
            </a: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Obstetrical complications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Gestational age.</a:t>
            </a:r>
          </a:p>
          <a:p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Birth weight and other birth </a:t>
            </a:r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measurements (Lt, HC) 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Resuscitation 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Apgar Score or condition at birth in mother’s words. 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Maternal risk factors for sepsis (PROM, maternal UTI, maternal fever…) </a:t>
            </a:r>
          </a:p>
          <a:p>
            <a:r>
              <a:rPr lang="en-US" altLang="en-US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Baby &amp; mother’s blood groups. </a:t>
            </a:r>
          </a:p>
          <a:p>
            <a:pPr marL="0" indent="0" algn="l">
              <a:buNone/>
            </a:pPr>
            <a:endParaRPr lang="en-US" sz="3200" dirty="0"/>
          </a:p>
          <a:p>
            <a:pPr marL="0" indent="0" algn="l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E1DAA-7FAB-40C1-B157-833B81B1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792088"/>
          </a:xfrm>
        </p:spPr>
        <p:txBody>
          <a:bodyPr/>
          <a:lstStyle/>
          <a:p>
            <a:pPr algn="ctr"/>
            <a:r>
              <a:rPr lang="en-GB" dirty="0"/>
              <a:t>NEONATAL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6EB88-1D30-424F-A885-A6B25DD4E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7632847" cy="4484571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When the baby passed urine/ meconium? </a:t>
            </a:r>
          </a:p>
          <a:p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Respiratory distress, anemia, jaundice, cyanosis, convulsions, infection, congenital anomalies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he/she was  admitted in hospital :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Length of hospital stay.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b="0" i="0" dirty="0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Complications (</a:t>
            </a:r>
            <a:r>
              <a:rPr lang="en-GB" sz="2400" b="0" i="0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intubation time, presence of intracranial </a:t>
            </a:r>
            <a:r>
              <a:rPr lang="en-GB" sz="2400" b="0" i="0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hemorrhage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ultrasonogram, feeding difficulties, </a:t>
            </a:r>
            <a:r>
              <a:rPr lang="en-GB" sz="2400" b="0" i="0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apnea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bradycardia.</a:t>
            </a:r>
          </a:p>
          <a:p>
            <a:pPr marL="0" indent="0" algn="l">
              <a:buNone/>
            </a:pPr>
            <a:endParaRPr lang="en-US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34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15212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Developmental 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805264"/>
          </a:xfrm>
        </p:spPr>
        <p:txBody>
          <a:bodyPr>
            <a:normAutofit/>
          </a:bodyPr>
          <a:lstStyle/>
          <a:p>
            <a:pPr marL="609600" indent="-609600"/>
            <a:r>
              <a:rPr lang="en-US" altLang="en-US" b="1" dirty="0"/>
              <a:t>Growth is increase in the size of the organ.</a:t>
            </a:r>
          </a:p>
          <a:p>
            <a:pPr marL="609600" indent="-609600"/>
            <a:r>
              <a:rPr lang="en-US" altLang="en-US" b="1" dirty="0"/>
              <a:t>Development is increase in the function of the organ.</a:t>
            </a:r>
          </a:p>
          <a:p>
            <a:pPr marL="609600" indent="-609600"/>
            <a:r>
              <a:rPr lang="en-US" altLang="en-US" b="1" dirty="0"/>
              <a:t>Ask about physical growth (Wt., </a:t>
            </a:r>
            <a:r>
              <a:rPr lang="en-US" altLang="en-US" b="1" dirty="0" err="1"/>
              <a:t>Ht</a:t>
            </a:r>
            <a:r>
              <a:rPr lang="en-US" altLang="en-US" b="1" dirty="0"/>
              <a:t>, HC) especially if records available.</a:t>
            </a:r>
          </a:p>
          <a:p>
            <a:pPr marL="609600" indent="-609600"/>
            <a:r>
              <a:rPr lang="en-US" altLang="en-US" b="1" dirty="0"/>
              <a:t>Developmental milestones.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 sz="2000" b="1" dirty="0"/>
              <a:t>       </a:t>
            </a:r>
            <a:r>
              <a:rPr lang="en-US" altLang="en-US" b="1" dirty="0"/>
              <a:t>Gross Motor            Fine Motor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 b="1" dirty="0"/>
              <a:t>        Social/Adaptive      Language/Speech</a:t>
            </a:r>
          </a:p>
          <a:p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 at attainment of important milestones (walking, talking, self-care)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Relationships with siblings, peers, adults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School grade and  performance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behavioral problems (Sleep disturbance , phobias, Pica, Abnormal bowel habits ,stool holding, Bed wetting and Unusual behavior)</a:t>
            </a:r>
          </a:p>
        </p:txBody>
      </p:sp>
    </p:spTree>
    <p:extLst>
      <p:ext uri="{BB962C8B-B14F-4D97-AF65-F5344CB8AC3E}">
        <p14:creationId xmlns:p14="http://schemas.microsoft.com/office/powerpoint/2010/main" val="140270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1080120"/>
          </a:xfrm>
        </p:spPr>
        <p:txBody>
          <a:bodyPr/>
          <a:lstStyle/>
          <a:p>
            <a:pPr algn="ctr"/>
            <a:r>
              <a:rPr lang="en-US" b="1" dirty="0"/>
              <a:t>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136904" cy="4700595"/>
          </a:xfrm>
        </p:spPr>
        <p:txBody>
          <a:bodyPr>
            <a:normAutofit/>
          </a:bodyPr>
          <a:lstStyle/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Breast feeding or milk formula.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Type and amount of semi solid/ solid foods, &amp; when added.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Any vitamin or iron supplementation.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Difficulty encountered during feeding ,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NGT feeding.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Any known food allergy.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Type of diet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in feeding habits.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02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96" y="692696"/>
            <a:ext cx="8496943" cy="5348667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medical history</a:t>
            </a:r>
            <a:endParaRPr lang="en-US" dirty="0"/>
          </a:p>
          <a:p>
            <a:pPr algn="l"/>
            <a:r>
              <a:rPr lang="en-US" dirty="0"/>
              <a:t> </a:t>
            </a:r>
            <a:r>
              <a:rPr lang="en-US" dirty="0" err="1"/>
              <a:t>Infections:age,types</a:t>
            </a:r>
            <a:r>
              <a:rPr lang="en-US" dirty="0"/>
              <a:t>, </a:t>
            </a:r>
            <a:r>
              <a:rPr lang="en-US" dirty="0" err="1"/>
              <a:t>number,severity</a:t>
            </a:r>
            <a:r>
              <a:rPr lang="en-US" dirty="0"/>
              <a:t>.    </a:t>
            </a:r>
          </a:p>
          <a:p>
            <a:pPr algn="l"/>
            <a:r>
              <a:rPr lang="en-US" dirty="0"/>
              <a:t>Contagious </a:t>
            </a:r>
            <a:r>
              <a:rPr lang="en-US" dirty="0" err="1"/>
              <a:t>diseases;age</a:t>
            </a:r>
            <a:r>
              <a:rPr lang="en-US" dirty="0"/>
              <a:t> ,complication.</a:t>
            </a:r>
          </a:p>
          <a:p>
            <a:pPr algn="l"/>
            <a:r>
              <a:rPr lang="en-US" dirty="0"/>
              <a:t>Past hospitalizations. operations age. </a:t>
            </a:r>
          </a:p>
          <a:p>
            <a:pPr marL="0" indent="0" algn="l">
              <a:buNone/>
            </a:pPr>
            <a:r>
              <a:rPr lang="en-US" dirty="0"/>
              <a:t>   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b="1" u="sng" dirty="0"/>
              <a:t>Allergies :</a:t>
            </a:r>
            <a:r>
              <a:rPr lang="en-US" dirty="0"/>
              <a:t>  to drugs or food ,type of reaction.      </a:t>
            </a:r>
          </a:p>
          <a:p>
            <a:r>
              <a:rPr lang="en-US" dirty="0"/>
              <a:t>Medications patient is currently taking.(</a:t>
            </a:r>
            <a:r>
              <a:rPr lang="en-US" dirty="0" err="1"/>
              <a:t>Names,dosages</a:t>
            </a:r>
            <a:r>
              <a:rPr lang="en-US" dirty="0"/>
              <a:t>).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u="sng" dirty="0"/>
              <a:t>Accidents and Injuries.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3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72008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Immunizations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7920880" cy="4772603"/>
          </a:xfrm>
        </p:spPr>
        <p:txBody>
          <a:bodyPr>
            <a:normAutofit/>
          </a:bodyPr>
          <a:lstStyle/>
          <a:p>
            <a:pPr marL="609600" indent="-609600"/>
            <a:r>
              <a:rPr lang="en-US" altLang="en-US" b="1" dirty="0"/>
              <a:t>Place of vaccination</a:t>
            </a:r>
          </a:p>
          <a:p>
            <a:pPr marL="609600" indent="-609600"/>
            <a:r>
              <a:rPr lang="en-US" altLang="en-US" b="1" dirty="0"/>
              <a:t>What schedule .</a:t>
            </a:r>
            <a:r>
              <a:rPr lang="en-US" dirty="0"/>
              <a:t> </a:t>
            </a:r>
          </a:p>
          <a:p>
            <a:pPr marL="609600" indent="-609600"/>
            <a:r>
              <a:rPr lang="en-US" altLang="en-US" b="1" dirty="0"/>
              <a:t>Additional vaccines</a:t>
            </a:r>
          </a:p>
          <a:p>
            <a:pPr marL="609600" indent="-609600"/>
            <a:r>
              <a:rPr lang="en-US" altLang="en-US" b="1" dirty="0"/>
              <a:t>Always ask for vaccination card.(</a:t>
            </a:r>
            <a:r>
              <a:rPr lang="en-US" dirty="0"/>
              <a:t>Up-to-date ?! )</a:t>
            </a:r>
            <a:endParaRPr lang="en-US" altLang="en-US" b="1" dirty="0"/>
          </a:p>
          <a:p>
            <a:pPr marL="609600" indent="-609600"/>
            <a:r>
              <a:rPr lang="en-US" altLang="en-US" b="1" dirty="0"/>
              <a:t>Any vaccine side effects.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It is important to record the details of vaccines given to the child in chronological order.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5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6279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Family History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640959" cy="50606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>
              <a:buNone/>
            </a:pPr>
            <a:r>
              <a:rPr lang="en-US" dirty="0"/>
              <a:t>A. </a:t>
            </a:r>
            <a:r>
              <a:rPr lang="en-US" sz="2400" dirty="0"/>
              <a:t>Father and mother (age and health) </a:t>
            </a:r>
            <a:endParaRPr lang="ar-SA" sz="2400" dirty="0"/>
          </a:p>
          <a:p>
            <a:pPr marL="0" indent="0" algn="l">
              <a:buNone/>
            </a:pPr>
            <a:r>
              <a:rPr lang="en-US" sz="2400" dirty="0" err="1"/>
              <a:t>B.Marital</a:t>
            </a:r>
            <a:r>
              <a:rPr lang="en-US" sz="2400" dirty="0"/>
              <a:t> relationship/ consanguinity pattern </a:t>
            </a:r>
          </a:p>
          <a:p>
            <a:pPr marL="0" indent="0">
              <a:buNone/>
            </a:pPr>
            <a:r>
              <a:rPr lang="en-US" sz="2400" dirty="0" err="1"/>
              <a:t>C.Siblings</a:t>
            </a:r>
            <a:r>
              <a:rPr lang="en-US" sz="2400" dirty="0"/>
              <a:t>. </a:t>
            </a:r>
            <a:r>
              <a:rPr lang="en-US" sz="2400" dirty="0" err="1"/>
              <a:t>Age,health,significant</a:t>
            </a:r>
            <a:r>
              <a:rPr lang="en-US" sz="2400" dirty="0"/>
              <a:t> illnesses.(The pedigree chart).</a:t>
            </a:r>
          </a:p>
          <a:p>
            <a:pPr marL="0" indent="0">
              <a:buNone/>
            </a:pPr>
            <a:r>
              <a:rPr lang="en-US" sz="2400" dirty="0" err="1"/>
              <a:t>D.Birth</a:t>
            </a:r>
            <a:r>
              <a:rPr lang="en-US" sz="2400" dirty="0"/>
              <a:t> of abnormal children( </a:t>
            </a:r>
            <a:r>
              <a:rPr lang="en-US" sz="2400" dirty="0" err="1"/>
              <a:t>e.g</a:t>
            </a:r>
            <a:r>
              <a:rPr lang="en-US" sz="2400" dirty="0"/>
              <a:t> </a:t>
            </a:r>
            <a:r>
              <a:rPr lang="en-US" sz="2400" dirty="0" err="1"/>
              <a:t>LBW.IUGR,Dysmorphic</a:t>
            </a:r>
            <a:r>
              <a:rPr lang="en-US" sz="2400" dirty="0"/>
              <a:t>,</a:t>
            </a:r>
            <a:r>
              <a:rPr lang="en-GB" sz="2400" b="0" i="0" dirty="0">
                <a:solidFill>
                  <a:srgbClr val="2A2A2A"/>
                </a:solidFill>
                <a:effectLst/>
                <a:latin typeface="proxima_nova_rgregular"/>
              </a:rPr>
              <a:t> with a motor deficit, mental retardation, or  Congenital malformations).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/>
              <a:t>E. </a:t>
            </a:r>
            <a:r>
              <a:rPr lang="en-US" sz="2400" dirty="0" err="1"/>
              <a:t>Stillbirth,miscarriages,age</a:t>
            </a:r>
            <a:r>
              <a:rPr lang="en-US" sz="2400" dirty="0"/>
              <a:t> of death and cause of death.</a:t>
            </a:r>
          </a:p>
          <a:p>
            <a:pPr marL="0" indent="0" algn="l">
              <a:buNone/>
            </a:pPr>
            <a:r>
              <a:rPr lang="en-US" sz="2400" dirty="0"/>
              <a:t>F. </a:t>
            </a:r>
            <a:r>
              <a:rPr lang="en-US" sz="2400" dirty="0" err="1"/>
              <a:t>TB.allergy,blood</a:t>
            </a:r>
            <a:r>
              <a:rPr lang="en-US" sz="2400" dirty="0"/>
              <a:t> </a:t>
            </a:r>
            <a:r>
              <a:rPr lang="en-US" sz="2400" dirty="0" err="1"/>
              <a:t>dis.,mental</a:t>
            </a:r>
            <a:r>
              <a:rPr lang="en-US" sz="2400" dirty="0"/>
              <a:t> or CNS.,</a:t>
            </a:r>
            <a:r>
              <a:rPr lang="en-US" sz="2400" dirty="0" err="1"/>
              <a:t>diabetes,cvs,kidney</a:t>
            </a:r>
            <a:r>
              <a:rPr lang="en-US" sz="2400" dirty="0"/>
              <a:t> dis.,…..</a:t>
            </a:r>
            <a:r>
              <a:rPr lang="en-US" sz="2400" dirty="0" err="1"/>
              <a:t>ect</a:t>
            </a:r>
            <a:r>
              <a:rPr lang="en-US" sz="2400" dirty="0"/>
              <a:t>.</a:t>
            </a:r>
          </a:p>
          <a:p>
            <a:pPr marL="0" indent="0" algn="l">
              <a:buNone/>
            </a:pPr>
            <a:r>
              <a:rPr lang="en-US" sz="2400" dirty="0"/>
              <a:t>G. Health of contacts.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52349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pedigree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32465113-55BE-4FBE-B9EB-A92D4B830F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700808"/>
            <a:ext cx="6768752" cy="432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21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79208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Pediatric History</a:t>
            </a:r>
            <a:endParaRPr lang="ar-SA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196752"/>
            <a:ext cx="8445624" cy="5004048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Learning Objectives: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1.To understand the differences in obtaining a medical</a:t>
            </a:r>
            <a:r>
              <a:rPr lang="ar-S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 on a pediatric patient compared to an adult.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2.To understand all the ramifications of the parent as historian in obtaining medical  history in pediatric patient.  </a:t>
            </a:r>
          </a:p>
          <a:p>
            <a:pPr marL="0" indent="0" algn="l">
              <a:buNone/>
            </a:pP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3.To understand the appropriate wording of open-ended   and directed questions ,and appropriate use of each type of  question .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</a:t>
            </a:r>
          </a:p>
          <a:p>
            <a:pPr marL="0" indent="0" algn="l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4.To obtain an accurate and complete  history  of pediatric patient in different  age  groups. (&lt;1,  1-5 y.,  &gt;5y). </a:t>
            </a:r>
          </a:p>
          <a:p>
            <a:pPr marL="0" indent="0" algn="l">
              <a:buNone/>
            </a:pPr>
            <a:r>
              <a:rPr lang="en-US" i="1" dirty="0"/>
              <a:t> </a:t>
            </a:r>
            <a:endParaRPr lang="ar-SA" i="1" u="sng" dirty="0"/>
          </a:p>
        </p:txBody>
      </p:sp>
    </p:spTree>
    <p:extLst>
      <p:ext uri="{BB962C8B-B14F-4D97-AF65-F5344CB8AC3E}">
        <p14:creationId xmlns:p14="http://schemas.microsoft.com/office/powerpoint/2010/main" val="26917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79208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Social History </a:t>
            </a:r>
            <a:endParaRPr lang="en-US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280920" cy="4916619"/>
          </a:xfrm>
        </p:spPr>
        <p:txBody>
          <a:bodyPr>
            <a:normAutofit/>
          </a:bodyPr>
          <a:lstStyle/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Address, home condition (sunny, ventilation, rooms…)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Health insurance.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Parental education &amp; occupation.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Family income &amp; socioeconomic status and allowances.</a:t>
            </a:r>
          </a:p>
          <a:p>
            <a:pPr marL="609600" indent="-60960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Smoking at home.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alcohol and drugs.</a:t>
            </a:r>
          </a:p>
          <a:p>
            <a:pPr marL="609600" indent="-6096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Who is taking care of child in the home? </a:t>
            </a:r>
          </a:p>
          <a:p>
            <a:pPr marL="609600" indent="-6096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Impact  of the disease on the child, siblings ,father and mother.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Safety: Child car seats, smoke detectors, bicycle helmets. </a:t>
            </a:r>
          </a:p>
        </p:txBody>
      </p:sp>
    </p:spTree>
    <p:extLst>
      <p:ext uri="{BB962C8B-B14F-4D97-AF65-F5344CB8AC3E}">
        <p14:creationId xmlns:p14="http://schemas.microsoft.com/office/powerpoint/2010/main" val="31005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242AA2F-72FD-40CF-81F0-1338DDE3FA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404664"/>
            <a:ext cx="6347713" cy="936104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Adolescent history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81E656C-72A1-46AC-A0EB-B534836CB1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6705793" cy="4556579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 b="1" dirty="0"/>
              <a:t>   </a:t>
            </a:r>
          </a:p>
          <a:p>
            <a:pPr marL="609600" indent="-609600" algn="ctr">
              <a:buFont typeface="Wingdings" panose="05000000000000000000" pitchFamily="2" charset="2"/>
              <a:buNone/>
            </a:pPr>
            <a:r>
              <a:rPr lang="en-US" altLang="en-US" b="1" dirty="0"/>
              <a:t> </a:t>
            </a:r>
            <a:r>
              <a:rPr lang="en-US" altLang="en-US" b="1" u="sng" dirty="0"/>
              <a:t>[ HEADS history]</a:t>
            </a:r>
            <a:endParaRPr lang="en-US" altLang="en-US" b="1" dirty="0"/>
          </a:p>
          <a:p>
            <a:pPr marL="609600" indent="-609600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</a:p>
          <a:p>
            <a:pPr marL="609600" indent="-609600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  <a:p>
            <a:pPr marL="609600" indent="-609600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Activities</a:t>
            </a:r>
          </a:p>
          <a:p>
            <a:pPr marL="609600" indent="-609600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Drugs.</a:t>
            </a:r>
          </a:p>
          <a:p>
            <a:pPr marL="609600" indent="-609600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Sexual activity.(53)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General :</a:t>
            </a:r>
          </a:p>
          <a:p>
            <a:pPr lvl="1"/>
            <a:r>
              <a:rPr lang="en-US" sz="2800" b="1" dirty="0"/>
              <a:t> </a:t>
            </a:r>
            <a:r>
              <a:rPr lang="en-US" sz="2800" dirty="0"/>
              <a:t>Overall health.</a:t>
            </a:r>
          </a:p>
          <a:p>
            <a:pPr lvl="1"/>
            <a:r>
              <a:rPr lang="en-US" sz="2800" dirty="0"/>
              <a:t> Weight loss.</a:t>
            </a:r>
          </a:p>
          <a:p>
            <a:pPr lvl="1"/>
            <a:r>
              <a:rPr lang="en-US" sz="2800" dirty="0"/>
              <a:t> Behavioral changes.</a:t>
            </a:r>
          </a:p>
          <a:p>
            <a:pPr lvl="1"/>
            <a:r>
              <a:rPr lang="en-US" sz="2800" dirty="0"/>
              <a:t> Fever.</a:t>
            </a:r>
          </a:p>
          <a:p>
            <a:pPr lvl="1"/>
            <a:r>
              <a:rPr lang="en-US" sz="2800" dirty="0"/>
              <a:t> Fatigue.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6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152128"/>
          </a:xfrm>
        </p:spPr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6777801" cy="4988627"/>
          </a:xfrm>
        </p:spPr>
        <p:txBody>
          <a:bodyPr>
            <a:noAutofit/>
          </a:bodyPr>
          <a:lstStyle/>
          <a:p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Skin:</a:t>
            </a:r>
          </a:p>
          <a:p>
            <a:pPr lvl="1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Rashes/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bruising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Lumps/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bumps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Nail/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hair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 changes.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Eyes:</a:t>
            </a:r>
          </a:p>
          <a:p>
            <a:pPr lvl="1"/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Visual problems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Eye pain.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Ear, nose, throat: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Frequency of colds.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Sore throat.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Earache.</a:t>
            </a:r>
          </a:p>
        </p:txBody>
      </p:sp>
    </p:spTree>
    <p:extLst>
      <p:ext uri="{BB962C8B-B14F-4D97-AF65-F5344CB8AC3E}">
        <p14:creationId xmlns:p14="http://schemas.microsoft.com/office/powerpoint/2010/main" val="17591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6561777" cy="4268547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Lungs: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Cough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shortness of breath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Wheezing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Cardiovascular: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Chest pain/Palpitation.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Exercise intolerance .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Syncope.</a:t>
            </a:r>
          </a:p>
        </p:txBody>
      </p:sp>
    </p:spTree>
    <p:extLst>
      <p:ext uri="{BB962C8B-B14F-4D97-AF65-F5344CB8AC3E}">
        <p14:creationId xmlns:p14="http://schemas.microsoft.com/office/powerpoint/2010/main" val="333828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Gastrointestinal:</a:t>
            </a:r>
          </a:p>
          <a:p>
            <a:pPr lvl="1"/>
            <a:r>
              <a:rPr lang="en-US" sz="2800" b="1" dirty="0"/>
              <a:t> </a:t>
            </a:r>
            <a:r>
              <a:rPr lang="en-US" sz="2800" dirty="0"/>
              <a:t>Nausea/vomiting</a:t>
            </a:r>
          </a:p>
          <a:p>
            <a:pPr lvl="1"/>
            <a:r>
              <a:rPr lang="en-US" sz="2800" dirty="0"/>
              <a:t> Spitting up</a:t>
            </a:r>
          </a:p>
          <a:p>
            <a:pPr lvl="1"/>
            <a:r>
              <a:rPr lang="en-US" sz="2800" dirty="0"/>
              <a:t> Diarrhea</a:t>
            </a:r>
          </a:p>
          <a:p>
            <a:pPr lvl="1"/>
            <a:r>
              <a:rPr lang="en-US" sz="2800" dirty="0"/>
              <a:t> Recurrent abdominal pain</a:t>
            </a:r>
          </a:p>
          <a:p>
            <a:pPr lvl="1"/>
            <a:r>
              <a:rPr lang="en-US" sz="2800" dirty="0"/>
              <a:t> Constipation</a:t>
            </a:r>
          </a:p>
          <a:p>
            <a:pPr lvl="1"/>
            <a:r>
              <a:rPr lang="en-US" sz="2800" dirty="0"/>
              <a:t> Blood in stools. </a:t>
            </a:r>
          </a:p>
        </p:txBody>
      </p:sp>
    </p:spTree>
    <p:extLst>
      <p:ext uri="{BB962C8B-B14F-4D97-AF65-F5344CB8AC3E}">
        <p14:creationId xmlns:p14="http://schemas.microsoft.com/office/powerpoint/2010/main" val="52491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err="1"/>
              <a:t>Genitourinary</a:t>
            </a:r>
            <a:r>
              <a:rPr lang="de-DE" sz="2800" b="1" dirty="0"/>
              <a:t>: </a:t>
            </a:r>
          </a:p>
          <a:p>
            <a:pPr lvl="1"/>
            <a:r>
              <a:rPr lang="de-DE" sz="2800" dirty="0"/>
              <a:t> Dysuria</a:t>
            </a:r>
          </a:p>
          <a:p>
            <a:pPr lvl="1"/>
            <a:r>
              <a:rPr lang="de-DE" sz="2800" dirty="0"/>
              <a:t> Hematuria</a:t>
            </a:r>
          </a:p>
          <a:p>
            <a:pPr lvl="1"/>
            <a:r>
              <a:rPr lang="de-DE" sz="2800" dirty="0"/>
              <a:t> Polyuria</a:t>
            </a:r>
          </a:p>
          <a:p>
            <a:pPr lvl="1"/>
            <a:r>
              <a:rPr lang="de-DE" sz="2800" dirty="0"/>
              <a:t> Vaginal discharge</a:t>
            </a:r>
          </a:p>
          <a:p>
            <a:pPr marL="457200" lvl="1" indent="0">
              <a:buNone/>
            </a:pPr>
            <a:r>
              <a:rPr lang="de-DE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939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6489769" cy="44125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Musculoskeletal: </a:t>
            </a:r>
          </a:p>
          <a:p>
            <a:pPr lvl="1"/>
            <a:r>
              <a:rPr lang="en-US" sz="2800" dirty="0"/>
              <a:t> Weakness</a:t>
            </a:r>
          </a:p>
          <a:p>
            <a:pPr lvl="1"/>
            <a:r>
              <a:rPr lang="en-US" sz="2800" dirty="0"/>
              <a:t> Joint pain</a:t>
            </a:r>
          </a:p>
          <a:p>
            <a:pPr lvl="1"/>
            <a:r>
              <a:rPr lang="en-US" sz="2800" dirty="0"/>
              <a:t> Gait abnormalities</a:t>
            </a:r>
          </a:p>
          <a:p>
            <a:pPr lvl="1"/>
            <a:r>
              <a:rPr lang="en-US" sz="2800" dirty="0"/>
              <a:t> Scoliosis</a:t>
            </a:r>
          </a:p>
          <a:p>
            <a:pPr lvl="1"/>
            <a:endParaRPr lang="en-US" sz="2800" dirty="0"/>
          </a:p>
          <a:p>
            <a:r>
              <a:rPr lang="en-US" sz="2800" dirty="0"/>
              <a:t> </a:t>
            </a:r>
            <a:r>
              <a:rPr lang="en-US" sz="2800" b="1" dirty="0"/>
              <a:t>Neurological:</a:t>
            </a:r>
          </a:p>
          <a:p>
            <a:pPr lvl="1"/>
            <a:r>
              <a:rPr lang="en-US" sz="2800" b="1" dirty="0"/>
              <a:t> </a:t>
            </a:r>
            <a:r>
              <a:rPr lang="en-US" sz="2800" dirty="0"/>
              <a:t>Headache</a:t>
            </a:r>
          </a:p>
          <a:p>
            <a:pPr lvl="1"/>
            <a:r>
              <a:rPr lang="en-US" sz="2800" dirty="0"/>
              <a:t> Seizures</a:t>
            </a:r>
          </a:p>
        </p:txBody>
      </p:sp>
    </p:spTree>
    <p:extLst>
      <p:ext uri="{BB962C8B-B14F-4D97-AF65-F5344CB8AC3E}">
        <p14:creationId xmlns:p14="http://schemas.microsoft.com/office/powerpoint/2010/main" val="303090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 of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78825" cy="3880773"/>
          </a:xfrm>
        </p:spPr>
        <p:txBody>
          <a:bodyPr/>
          <a:lstStyle/>
          <a:p>
            <a:r>
              <a:rPr lang="en-US" sz="2800" b="1" dirty="0"/>
              <a:t>Endocrine: </a:t>
            </a:r>
          </a:p>
          <a:p>
            <a:pPr lvl="1"/>
            <a:r>
              <a:rPr lang="en-US" sz="2800" dirty="0"/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Growth delay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Polyphagia (Extreme, insatiable hunger)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Polydipsia   (Excessive thirst/fluid intake)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Menses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duration/ Amount of flow</a:t>
            </a:r>
          </a:p>
        </p:txBody>
      </p:sp>
    </p:spTree>
    <p:extLst>
      <p:ext uri="{BB962C8B-B14F-4D97-AF65-F5344CB8AC3E}">
        <p14:creationId xmlns:p14="http://schemas.microsoft.com/office/powerpoint/2010/main" val="26412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9" y="188640"/>
            <a:ext cx="8352928" cy="174176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Pediatric History compered to an adult History</a:t>
            </a:r>
            <a:endParaRPr lang="ar-SA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08720"/>
            <a:ext cx="7704856" cy="513264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I. Content Differences ;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Prenatal and birth history.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Developmental history 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Social history of family –environmental risks</a:t>
            </a:r>
          </a:p>
          <a:p>
            <a:pPr marL="0" indent="0" algn="l">
              <a:buNone/>
            </a:pPr>
            <a:r>
              <a:rPr lang="ar-SA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Immunization history </a:t>
            </a:r>
          </a:p>
          <a:p>
            <a:pPr marL="0" indent="0" algn="l">
              <a:buNone/>
            </a:pPr>
            <a:r>
              <a:rPr lang="en-US" sz="2000" i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II.Parent</a:t>
            </a:r>
            <a:r>
              <a:rPr lang="en-US" sz="2000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as Historian 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A. Parent’s interpretation of signs ,symptoms. 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1.children above the age 4 may be able to provide some of their own history. 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2.Reliability of parent's observations varies. </a:t>
            </a:r>
          </a:p>
          <a:p>
            <a:pPr marL="0" indent="0" algn="l">
              <a:buNone/>
            </a:pPr>
            <a:r>
              <a:rPr lang="ar-SA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3.Adjust wording of questions varies. (pain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.limping) </a:t>
            </a:r>
          </a:p>
          <a:p>
            <a:pPr marL="0" indent="0" algn="l">
              <a:buNone/>
            </a:pPr>
            <a:r>
              <a:rPr lang="ar-SA" sz="2000" dirty="0"/>
              <a:t>  </a:t>
            </a:r>
            <a:r>
              <a:rPr lang="en-US" sz="2000" dirty="0"/>
              <a:t> </a:t>
            </a:r>
          </a:p>
          <a:p>
            <a:pPr marL="0" indent="0"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513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C3A19A-66EF-4901-9062-C961350F5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659160"/>
          </a:xfrm>
        </p:spPr>
        <p:txBody>
          <a:bodyPr/>
          <a:lstStyle/>
          <a:p>
            <a:pPr algn="ctr"/>
            <a:r>
              <a:rPr lang="en-US" altLang="en-US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Pediatrics</a:t>
            </a:r>
            <a:endParaRPr lang="en-GB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02A415-CBD1-4713-8B73-2297647AC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772816"/>
            <a:ext cx="3518197" cy="4268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Definition: </a:t>
            </a:r>
            <a:r>
              <a:rPr lang="en-US" sz="2800" dirty="0">
                <a:solidFill>
                  <a:schemeClr val="bg1"/>
                </a:solidFill>
              </a:rPr>
              <a:t>ranch of medicine that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Branch of medicine that deals with medical care of children.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*.</a:t>
            </a:r>
          </a:p>
          <a:p>
            <a:pPr marL="0" indent="0">
              <a:buNone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(Birth till 18 yeas of age ).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</a:rPr>
              <a:t>deals with medical care of  children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95A5A2-A4C8-4ED0-B445-56A62DF5A5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Branch of medicine that deals with medical care </a:t>
            </a:r>
            <a:endParaRPr lang="en-GB" dirty="0"/>
          </a:p>
        </p:txBody>
      </p:sp>
      <p:pic>
        <p:nvPicPr>
          <p:cNvPr id="12" name="Picture 3" descr="C:\Program Files (x86)\Microsoft Office\MEDIA\CAGCAT10\j0216724.wmf">
            <a:extLst>
              <a:ext uri="{FF2B5EF4-FFF2-40B4-BE49-F238E27FC236}">
                <a16:creationId xmlns:a16="http://schemas.microsoft.com/office/drawing/2014/main" id="{959BAB05-66A4-4C75-9CE4-E578DCC1F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82" y="1844823"/>
            <a:ext cx="3088110" cy="388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3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4" name="chimes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332656"/>
            <a:ext cx="6347713" cy="1080120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history differences…</a:t>
            </a:r>
            <a:endParaRPr lang="ar-SA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340768"/>
            <a:ext cx="6633785" cy="470059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chemeClr val="tx1"/>
                </a:solidFill>
              </a:rPr>
              <a:t>B. </a:t>
            </a:r>
            <a:r>
              <a:rPr lang="en-US" sz="2000" dirty="0">
                <a:solidFill>
                  <a:schemeClr val="tx1"/>
                </a:solidFill>
              </a:rPr>
              <a:t>Observation of parent-child interactions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</a:rPr>
              <a:t>    1.Distraction to parents may interfere with history taking .</a:t>
            </a:r>
          </a:p>
          <a:p>
            <a:pPr marL="0" indent="0" algn="l">
              <a:buNone/>
            </a:pPr>
            <a:endParaRPr lang="en-US" sz="2000" dirty="0"/>
          </a:p>
          <a:p>
            <a:pPr marL="0" indent="0" algn="l">
              <a:buNone/>
            </a:pPr>
            <a:r>
              <a:rPr lang="en-US" sz="2000" dirty="0"/>
              <a:t>    </a:t>
            </a:r>
            <a:r>
              <a:rPr lang="en-US" sz="2000" dirty="0">
                <a:solidFill>
                  <a:schemeClr val="tx1"/>
                </a:solidFill>
              </a:rPr>
              <a:t>2.Quality of relationship .</a:t>
            </a:r>
          </a:p>
          <a:p>
            <a:pPr marL="0" indent="0" algn="l">
              <a:buNone/>
            </a:pPr>
            <a:endParaRPr lang="en-US" sz="2000" dirty="0"/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</a:rPr>
              <a:t>C. Parental behaviors /emotions are important.</a:t>
            </a:r>
          </a:p>
          <a:p>
            <a:pPr marL="0" indent="0" algn="l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ar-SA" sz="2000" dirty="0">
                <a:solidFill>
                  <a:schemeClr val="tx1"/>
                </a:solidFill>
              </a:rPr>
              <a:t>   </a:t>
            </a:r>
            <a:r>
              <a:rPr lang="en-US" sz="2000" dirty="0">
                <a:solidFill>
                  <a:schemeClr val="tx1"/>
                </a:solidFill>
              </a:rPr>
              <a:t>   1.Parental guilt –nonjudgmental/reassurance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chemeClr val="tx1"/>
                </a:solidFill>
              </a:rPr>
              <a:t>      2.The irate parent ; causes</a:t>
            </a:r>
            <a:r>
              <a:rPr lang="ar-SA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2.</a:t>
            </a:r>
            <a:endParaRPr lang="ar-SA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05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23041-A5E1-41C2-A1F2-9F854203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702C1-256B-46D4-9111-B5E71A4B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GB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GB" sz="4000" dirty="0"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2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05767AC-E289-472C-84D9-C24B6A51B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Approach</a:t>
            </a:r>
            <a:br>
              <a:rPr lang="en-US" altLang="en-US" sz="4000" b="1"/>
            </a:br>
            <a:endParaRPr lang="en-US" altLang="en-US" sz="4000" b="1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296C673-C3DF-4793-BCBE-79E25F7B5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598" y="2160590"/>
            <a:ext cx="7562801" cy="3880773"/>
          </a:xfrm>
        </p:spPr>
        <p:txBody>
          <a:bodyPr/>
          <a:lstStyle/>
          <a:p>
            <a:r>
              <a:rPr lang="en-US" altLang="en-US" sz="2800" b="1" dirty="0"/>
              <a:t>Introduce yourself to patient’s companion (usually the mother).</a:t>
            </a:r>
          </a:p>
          <a:p>
            <a:pPr marL="0" indent="0">
              <a:buNone/>
            </a:pPr>
            <a:endParaRPr lang="en-US" altLang="en-US" sz="2800" b="1" dirty="0"/>
          </a:p>
          <a:p>
            <a:r>
              <a:rPr lang="en-US" altLang="en-US" sz="2800" b="1" dirty="0"/>
              <a:t>Get the respect of the mother in order to get the confidence of the child.</a:t>
            </a:r>
            <a:endParaRPr lang="en-US" altLang="en-US" sz="2800" b="1" i="1" u="sng" dirty="0"/>
          </a:p>
          <a:p>
            <a:endParaRPr lang="en-US" alt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280791E-33DD-4627-9B13-400B1F940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188640"/>
            <a:ext cx="6347713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Items of Pediatrics History</a:t>
            </a:r>
            <a:b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altLang="en-US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376D1FD-8709-43FF-BB2C-CB3DE377F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6633785" cy="50606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of history.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of patient.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Informant :- Mother, father, grandmother, school teacher,…..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Reliability:-  Good, fair, poor.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History taken by :- Your name and title.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Patient’s profile:-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Age (including date of birth)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Sex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Address (usually name of city, town or village).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Referred from …….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Significant medical conditions.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altLang="en-US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9F228E-4252-4B9B-9FCE-DF0792392D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188640"/>
            <a:ext cx="6347713" cy="79208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Items of Pediatrics History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B3D2D14-8C4F-48BA-99AE-B6350D3EA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7920880" cy="4916619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7.     </a:t>
            </a:r>
            <a:r>
              <a:rPr lang="en-US" altLang="en-US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Chief complaints</a:t>
            </a:r>
            <a:r>
              <a:rPr lang="en-US" sz="26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(Presenting Complain) </a:t>
            </a:r>
            <a:r>
              <a:rPr lang="en-US" altLang="en-US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:-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Who is concerned (pt., mother, school teacher...)?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When did you notice that your child has changed?</a:t>
            </a:r>
            <a:endParaRPr lang="en-US" altLang="en-US" sz="2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	OR        what he is complaining of?</a:t>
            </a:r>
            <a:endParaRPr lang="en-US" altLang="en-US" sz="2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	OR        what do you think he is sick with?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Use, when possible, patient’s or patient’s mother own words.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Arrange complaints according to significance to child’ health.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Onset / Course/ Duration of each complaint.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108012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Items of Pediatrics History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7416824" cy="477260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main problem or complaints for which the child has been brought for medical attention:</a:t>
            </a:r>
          </a:p>
          <a:p>
            <a:pPr lvl="2" algn="l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Fever—5 days.</a:t>
            </a:r>
          </a:p>
          <a:p>
            <a:pPr lvl="2" algn="l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Vomiting—4 days.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DIARRHEA.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ABDOMINAL PAIN.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COUGH.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	HEADACHE.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487D877-6469-405D-AC47-6DD9DC7EA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188640"/>
            <a:ext cx="6347713" cy="1080120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Items of Pediatrics History</a:t>
            </a:r>
            <a:endParaRPr lang="en-US" altLang="en-US" sz="32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5720E5E-34E4-4807-BC19-22F2EB258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7488832" cy="4628587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8.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History of present illness:-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one of the following sentences:-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patient was doing well until ……..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history of this child dates back to…..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patient was in his usual state of health until…..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Analysis of symptoms respecting the chronological order of symptoms. 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Sequence of events.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Other associated symptoms. 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negative symptoms related to the complaints.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5" y="188640"/>
            <a:ext cx="6489768" cy="1296144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Items of Pediatrics History</a:t>
            </a:r>
            <a:endParaRPr lang="ar-SA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274" y="908720"/>
            <a:ext cx="7916118" cy="448457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</a:rPr>
              <a:t>History of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Present illness</a:t>
            </a:r>
          </a:p>
          <a:p>
            <a:pPr marL="0" indent="0" algn="l">
              <a:buNone/>
            </a:pPr>
            <a:r>
              <a:rPr lang="en-US" sz="2800" u="sng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</a:t>
            </a: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disease ; order and date of onset of new symptoms.</a:t>
            </a:r>
          </a:p>
          <a:p>
            <a:pPr marL="0" indent="0" algn="l">
              <a:buNone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Aggravating and alleviating factors.</a:t>
            </a:r>
          </a:p>
          <a:p>
            <a:pPr marL="0" indent="0" algn="l">
              <a:buNone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 medical attention and medications given and over what period.</a:t>
            </a:r>
          </a:p>
          <a:p>
            <a:pPr marL="0" indent="0" algn="l">
              <a:buNone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acute infection ,statement of type and degree of exposure and interval since exposure.</a:t>
            </a:r>
            <a:endParaRPr lang="ar-SA" sz="2800" dirty="0">
              <a:solidFill>
                <a:schemeClr val="tx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4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1684</TotalTime>
  <Words>1590</Words>
  <Application>Microsoft Office PowerPoint</Application>
  <PresentationFormat>On-screen Show (4:3)</PresentationFormat>
  <Paragraphs>262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Algerian</vt:lpstr>
      <vt:lpstr>Arial</vt:lpstr>
      <vt:lpstr>Calibri</vt:lpstr>
      <vt:lpstr>Cambria</vt:lpstr>
      <vt:lpstr>proxima_nova_rgregular</vt:lpstr>
      <vt:lpstr>Trebuchet MS</vt:lpstr>
      <vt:lpstr>Wingdings</vt:lpstr>
      <vt:lpstr>Wingdings 3</vt:lpstr>
      <vt:lpstr>Facet</vt:lpstr>
      <vt:lpstr> Introduction FOR history taking  DR MANSOUR ALQURASHI</vt:lpstr>
      <vt:lpstr>Pediatric History</vt:lpstr>
      <vt:lpstr>Pediatrics</vt:lpstr>
      <vt:lpstr>Approach </vt:lpstr>
      <vt:lpstr>Items of Pediatrics History </vt:lpstr>
      <vt:lpstr>Items of Pediatrics History</vt:lpstr>
      <vt:lpstr>Items of Pediatrics History</vt:lpstr>
      <vt:lpstr>Items of Pediatrics History</vt:lpstr>
      <vt:lpstr>Items of Pediatrics History</vt:lpstr>
      <vt:lpstr>       Outline of Specific Pediatric History Items </vt:lpstr>
      <vt:lpstr>Antenatal</vt:lpstr>
      <vt:lpstr>Perinatal History </vt:lpstr>
      <vt:lpstr>NEONATAL</vt:lpstr>
      <vt:lpstr>Developmental History </vt:lpstr>
      <vt:lpstr>Nutrition</vt:lpstr>
      <vt:lpstr> </vt:lpstr>
      <vt:lpstr>Immunizations</vt:lpstr>
      <vt:lpstr>Family History</vt:lpstr>
      <vt:lpstr>The pedigree chart</vt:lpstr>
      <vt:lpstr>Social History </vt:lpstr>
      <vt:lpstr>Adolescent history</vt:lpstr>
      <vt:lpstr>Review of Systems </vt:lpstr>
      <vt:lpstr>Review of Systems </vt:lpstr>
      <vt:lpstr>Review of Systems </vt:lpstr>
      <vt:lpstr>Review of Systems </vt:lpstr>
      <vt:lpstr>Review of Systems </vt:lpstr>
      <vt:lpstr>Review of Systems </vt:lpstr>
      <vt:lpstr>Review of Systems </vt:lpstr>
      <vt:lpstr>Pediatric History compered to an adult History</vt:lpstr>
      <vt:lpstr>Continue history differences…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orientation/history taken</dc:title>
  <dc:creator>ASUS</dc:creator>
  <cp:lastModifiedBy>mansour alqurashi</cp:lastModifiedBy>
  <cp:revision>193</cp:revision>
  <dcterms:created xsi:type="dcterms:W3CDTF">2014-09-22T11:50:59Z</dcterms:created>
  <dcterms:modified xsi:type="dcterms:W3CDTF">2024-08-09T19:13:02Z</dcterms:modified>
</cp:coreProperties>
</file>