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9" r:id="rId3"/>
    <p:sldId id="282" r:id="rId4"/>
    <p:sldId id="260" r:id="rId5"/>
    <p:sldId id="284" r:id="rId6"/>
    <p:sldId id="598" r:id="rId7"/>
    <p:sldId id="271" r:id="rId8"/>
    <p:sldId id="262" r:id="rId9"/>
    <p:sldId id="286" r:id="rId10"/>
    <p:sldId id="595" r:id="rId11"/>
    <p:sldId id="274" r:id="rId12"/>
    <p:sldId id="275" r:id="rId13"/>
    <p:sldId id="599" r:id="rId14"/>
    <p:sldId id="596" r:id="rId15"/>
    <p:sldId id="597" r:id="rId16"/>
    <p:sldId id="264" r:id="rId17"/>
    <p:sldId id="591" r:id="rId18"/>
    <p:sldId id="277" r:id="rId19"/>
    <p:sldId id="276" r:id="rId20"/>
    <p:sldId id="592" r:id="rId21"/>
    <p:sldId id="593" r:id="rId22"/>
    <p:sldId id="594" r:id="rId23"/>
    <p:sldId id="287" r:id="rId24"/>
    <p:sldId id="301" r:id="rId25"/>
    <p:sldId id="268" r:id="rId26"/>
    <p:sldId id="289" r:id="rId27"/>
    <p:sldId id="300" r:id="rId28"/>
    <p:sldId id="290" r:id="rId29"/>
    <p:sldId id="267" r:id="rId30"/>
    <p:sldId id="269" r:id="rId31"/>
    <p:sldId id="291" r:id="rId32"/>
    <p:sldId id="270" r:id="rId33"/>
    <p:sldId id="280" r:id="rId34"/>
    <p:sldId id="295" r:id="rId35"/>
    <p:sldId id="281" r:id="rId36"/>
    <p:sldId id="293" r:id="rId37"/>
    <p:sldId id="296" r:id="rId38"/>
    <p:sldId id="297" r:id="rId39"/>
    <p:sldId id="26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21" autoAdjust="0"/>
    <p:restoredTop sz="90539"/>
  </p:normalViewPr>
  <p:slideViewPr>
    <p:cSldViewPr snapToGrid="0">
      <p:cViewPr>
        <p:scale>
          <a:sx n="98" d="100"/>
          <a:sy n="98" d="100"/>
        </p:scale>
        <p:origin x="30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A4FC6-E9D5-224D-86D8-AB685DE290F7}" type="datetimeFigureOut">
              <a:rPr lang="en-SA" smtClean="0"/>
              <a:t>20/08/2024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4B93-630E-6846-8E7C-F7AE0677042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4360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A" dirty="0"/>
              <a:t>Displacement of intubation</a:t>
            </a:r>
          </a:p>
          <a:p>
            <a:r>
              <a:rPr lang="en-SA" dirty="0"/>
              <a:t>O</a:t>
            </a:r>
          </a:p>
          <a:p>
            <a:r>
              <a:rPr lang="en-SA" dirty="0"/>
              <a:t>Pneumothorax</a:t>
            </a:r>
          </a:p>
          <a:p>
            <a:r>
              <a:rPr lang="en-SA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D4B93-630E-6846-8E7C-F7AE0677042C}" type="slidenum">
              <a:rPr lang="en-SA" smtClean="0"/>
              <a:t>16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0972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6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9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8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0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5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05F7F81-7970-48ED-8468-D38325BB80E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6EE9064-3FF3-4282-8F86-420124C2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0FEE-647E-4AC1-82D8-13CF88250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Prematurity Complications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E504A-BD21-43E3-AEF5-D9791EA0A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Faten Zaidan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80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FDEF-48AB-4526-A116-220DE0EC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6044-BBC0-43A6-8056-9E2705DD4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8C044E-14A6-4958-820C-AA77CD29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9" b="5161"/>
          <a:stretch>
            <a:fillRect/>
          </a:stretch>
        </p:blipFill>
        <p:spPr>
          <a:xfrm>
            <a:off x="2719388" y="336777"/>
            <a:ext cx="6072187" cy="4829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62AB76-170D-4CC4-9B25-B8909A19F79F}"/>
              </a:ext>
            </a:extLst>
          </p:cNvPr>
          <p:cNvSpPr/>
          <p:nvPr/>
        </p:nvSpPr>
        <p:spPr>
          <a:xfrm>
            <a:off x="1790700" y="5380265"/>
            <a:ext cx="8001000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A newborn with left congenital diaphragmatic hernia.                                                              Note the </a:t>
            </a:r>
            <a:r>
              <a:rPr lang="en-US" sz="2000" dirty="0" err="1">
                <a:solidFill>
                  <a:srgbClr val="030305"/>
                </a:solidFill>
                <a:cs typeface="Arial" pitchFamily="34" charset="0"/>
              </a:rPr>
              <a:t>scaphoid</a:t>
            </a:r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 abdomen and the barrel-shaped chest.</a:t>
            </a:r>
          </a:p>
        </p:txBody>
      </p:sp>
    </p:spTree>
    <p:extLst>
      <p:ext uri="{BB962C8B-B14F-4D97-AF65-F5344CB8AC3E}">
        <p14:creationId xmlns:p14="http://schemas.microsoft.com/office/powerpoint/2010/main" val="271806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2824-30C9-45BE-8760-97690A9D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3604"/>
            <a:ext cx="11696700" cy="5454396"/>
          </a:xfrm>
        </p:spPr>
        <p:txBody>
          <a:bodyPr>
            <a:normAutofit/>
          </a:bodyPr>
          <a:lstStyle/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Management</a:t>
            </a:r>
            <a:endParaRPr lang="en-GB" dirty="0"/>
          </a:p>
          <a:p>
            <a:r>
              <a:rPr lang="en-GB" dirty="0"/>
              <a:t>Avoiding mask ventilation (contraindicated)</a:t>
            </a:r>
          </a:p>
          <a:p>
            <a:r>
              <a:rPr lang="en-GB" dirty="0"/>
              <a:t>Immediate Endotracheal intubation after birth</a:t>
            </a:r>
          </a:p>
          <a:p>
            <a:r>
              <a:rPr lang="en-GB" dirty="0"/>
              <a:t>Immediately after intubation, Placement of orogastric tube and connecting it to continuous suction to </a:t>
            </a:r>
            <a:r>
              <a:rPr lang="en-GB" dirty="0">
                <a:solidFill>
                  <a:srgbClr val="C00000"/>
                </a:solidFill>
              </a:rPr>
              <a:t>prevent bowel distention and further lung compression</a:t>
            </a:r>
            <a:r>
              <a:rPr lang="en-GB" dirty="0"/>
              <a:t>. </a:t>
            </a:r>
          </a:p>
          <a:p>
            <a:r>
              <a:rPr lang="en-GB" dirty="0"/>
              <a:t>Continuous monitoring of oxygenation, BP, and perfusion. </a:t>
            </a:r>
          </a:p>
          <a:p>
            <a:r>
              <a:rPr lang="en-GB" dirty="0"/>
              <a:t>Vasoactive agents (e.g., dopamine, dobutamine, milrinone).</a:t>
            </a:r>
          </a:p>
          <a:p>
            <a:r>
              <a:rPr lang="en-GB" dirty="0"/>
              <a:t>Echocardiogram is a critically important imaging study, and it guides therapeutic decision by measuring pulmonary and systemic artery pressure. </a:t>
            </a:r>
          </a:p>
          <a:p>
            <a:r>
              <a:rPr lang="en-GB" dirty="0"/>
              <a:t>Supportive management: Surgical correction.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F0B90B-CD51-478E-9C28-5A6F786120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Diaphragmatic hernia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93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7433-6A89-429A-BF65-A92E2171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ongenital diaphragmatic hernia | Radiology Case | Radiopaedia.org">
            <a:extLst>
              <a:ext uri="{FF2B5EF4-FFF2-40B4-BE49-F238E27FC236}">
                <a16:creationId xmlns:a16="http://schemas.microsoft.com/office/drawing/2014/main" id="{89EDEAAE-9D7C-4E4F-AA91-614D9B8272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93" y="439293"/>
            <a:ext cx="6190107" cy="61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9B8AB5B-61B3-430D-811E-81E16865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" y="123825"/>
            <a:ext cx="6280863" cy="66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34C91-C9CD-465F-8543-573E99AC46A6}"/>
              </a:ext>
            </a:extLst>
          </p:cNvPr>
          <p:cNvSpPr txBox="1"/>
          <p:nvPr/>
        </p:nvSpPr>
        <p:spPr>
          <a:xfrm>
            <a:off x="7556373" y="6364335"/>
            <a:ext cx="3571875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Left Diaphragmatic Hernia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465C1-B819-44E5-8E70-F16FAE4DC5D6}"/>
              </a:ext>
            </a:extLst>
          </p:cNvPr>
          <p:cNvSpPr txBox="1"/>
          <p:nvPr/>
        </p:nvSpPr>
        <p:spPr>
          <a:xfrm>
            <a:off x="842682" y="6457950"/>
            <a:ext cx="42451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Right Diaphragmatic Hernia   </a:t>
            </a:r>
          </a:p>
        </p:txBody>
      </p:sp>
    </p:spTree>
    <p:extLst>
      <p:ext uri="{BB962C8B-B14F-4D97-AF65-F5344CB8AC3E}">
        <p14:creationId xmlns:p14="http://schemas.microsoft.com/office/powerpoint/2010/main" val="101215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F7B2-9A8A-1337-3D00-46807B1F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Hiatal hernia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41D10-1018-4F62-643E-49A2BBEE3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156" y="1244179"/>
            <a:ext cx="3926448" cy="5246081"/>
          </a:xfrm>
        </p:spPr>
      </p:pic>
      <p:pic>
        <p:nvPicPr>
          <p:cNvPr id="1026" name="Picture 2" descr="Neonatal marfan syndrome with hiatus hernia and ...">
            <a:extLst>
              <a:ext uri="{FF2B5EF4-FFF2-40B4-BE49-F238E27FC236}">
                <a16:creationId xmlns:a16="http://schemas.microsoft.com/office/drawing/2014/main" id="{7088DC0D-3F4A-1FD9-E7D0-7FEA5EE5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79" y="1953768"/>
            <a:ext cx="30003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6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6DA0F-0EFB-46F1-A365-FFD7CC29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64" y="717714"/>
            <a:ext cx="10715872" cy="5687568"/>
          </a:xfrm>
        </p:spPr>
        <p:txBody>
          <a:bodyPr>
            <a:normAutofit/>
          </a:bodyPr>
          <a:lstStyle/>
          <a:p>
            <a:r>
              <a:rPr lang="en-US" dirty="0"/>
              <a:t>Diagnosis</a:t>
            </a:r>
          </a:p>
          <a:p>
            <a:pPr marL="804863" indent="-539750">
              <a:lnSpc>
                <a:spcPct val="120000"/>
              </a:lnSpc>
              <a:buFontTx/>
              <a:buNone/>
              <a:defRPr/>
            </a:pPr>
            <a:r>
              <a:rPr lang="en-US" sz="2000" u="sng" dirty="0">
                <a:cs typeface="Arial" pitchFamily="34" charset="0"/>
              </a:rPr>
              <a:t>A. Prenatal ultrasound Diagnosis  </a:t>
            </a:r>
          </a:p>
          <a:p>
            <a:pPr marL="804863" indent="-265113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Diagnosis earlier in gestation may correlate with a poorer prognosis due to severity of the condition. </a:t>
            </a:r>
          </a:p>
          <a:p>
            <a:pPr marL="804863" indent="-265113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Presence of liver in the thorax correlates with increased severity and poorer prognosis.</a:t>
            </a:r>
          </a:p>
          <a:p>
            <a:pPr marL="804863" indent="-539750">
              <a:lnSpc>
                <a:spcPct val="120000"/>
              </a:lnSpc>
              <a:buFontTx/>
              <a:buNone/>
              <a:defRPr/>
            </a:pPr>
            <a:r>
              <a:rPr lang="en-US" sz="2000" dirty="0">
                <a:cs typeface="Arial" pitchFamily="34" charset="0"/>
              </a:rPr>
              <a:t>B. </a:t>
            </a:r>
            <a:r>
              <a:rPr lang="en-US" sz="2000" u="sng" dirty="0">
                <a:cs typeface="Arial" pitchFamily="34" charset="0"/>
              </a:rPr>
              <a:t>Postnatal Diagnosis: </a:t>
            </a:r>
          </a:p>
          <a:p>
            <a:pPr marL="804863" indent="-265113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The diagnosis is made or confirmed by radiograph.</a:t>
            </a:r>
          </a:p>
          <a:p>
            <a:pPr marL="804863" indent="-265113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Echocardiography, and appropriate studies for associated malformations, should be done.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3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B75B-38AC-4642-A1DA-3C7BEB0D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07" y="902208"/>
            <a:ext cx="10058400" cy="5391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Complications </a:t>
            </a:r>
          </a:p>
          <a:p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pulmonary hypoplasia</a:t>
            </a:r>
          </a:p>
          <a:p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pulmonary hypertension</a:t>
            </a:r>
          </a:p>
          <a:p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associated anomalies especially CHD include congenital heart disease (CHD), neural tube defects, skeletal anomalies, intestinal </a:t>
            </a:r>
            <a:r>
              <a:rPr lang="en-US" sz="2000" dirty="0" err="1">
                <a:solidFill>
                  <a:srgbClr val="030305"/>
                </a:solidFill>
                <a:cs typeface="Arial" pitchFamily="34" charset="0"/>
              </a:rPr>
              <a:t>atresias</a:t>
            </a:r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, and renal anomalies. </a:t>
            </a:r>
            <a:endParaRPr lang="en-US" sz="2000" dirty="0">
              <a:cs typeface="Arial" pitchFamily="34" charset="0"/>
            </a:endParaRPr>
          </a:p>
          <a:p>
            <a:endParaRPr lang="en-US" sz="2000" dirty="0">
              <a:solidFill>
                <a:srgbClr val="030305"/>
              </a:solidFill>
              <a:highlight>
                <a:srgbClr val="FFFF00"/>
              </a:highlight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30305"/>
              </a:solidFill>
              <a:highlight>
                <a:srgbClr val="FFFF00"/>
              </a:highlight>
              <a:cs typeface="Arial" pitchFamily="34" charset="0"/>
            </a:endParaRPr>
          </a:p>
          <a:p>
            <a:pPr marL="265112" indent="0">
              <a:buNone/>
              <a:tabLst>
                <a:tab pos="1027113" algn="l"/>
              </a:tabLst>
              <a:defRPr/>
            </a:pPr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Factors associated with better prognosis are herniation of bowel into chest after 2nd trimester, absence of liver herniation, and absence of coexisting anomalies.</a:t>
            </a:r>
            <a:endParaRPr lang="en-US" dirty="0">
              <a:solidFill>
                <a:srgbClr val="030305"/>
              </a:solidFill>
              <a:cs typeface="Arial" pitchFamily="34" charset="0"/>
            </a:endParaRPr>
          </a:p>
          <a:p>
            <a:pPr marL="265112" indent="0">
              <a:buNone/>
              <a:tabLst>
                <a:tab pos="1027113" algn="l"/>
              </a:tabLst>
              <a:defRPr/>
            </a:pPr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The later the onset of postnatal symptoms, the higher the survival rate and better prognosis.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1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A76E-F735-4AD3-94E5-A46BED82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sz="5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Pulmonary air leaks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1C530-1491-4349-A481-5881E67E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4735"/>
            <a:ext cx="11391900" cy="5248656"/>
          </a:xfrm>
        </p:spPr>
        <p:txBody>
          <a:bodyPr>
            <a:noAutofit/>
          </a:bodyPr>
          <a:lstStyle/>
          <a:p>
            <a:r>
              <a:rPr lang="en-GB" dirty="0"/>
              <a:t>Occurs in infants with underlying lung disease. It referred to a collection of gas outside pulmonary compartment.</a:t>
            </a:r>
          </a:p>
          <a:p>
            <a:r>
              <a:rPr lang="en-GB" dirty="0"/>
              <a:t>Asymptomatic pneumothorax is more common than symptomatic pneumothorax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Transpulmonary pressures that exceed the strength of the terminal airways and alveoli can damage the respiratory epithelium.  The air enters the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interstitium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causing pulmonary interstitial emphysema. Then dissection of air toward the visceral pleura and/or the hilum through the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peribronchial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and perivascular spaces. </a:t>
            </a:r>
          </a:p>
          <a:p>
            <a:pPr marL="447675" indent="-265113"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Rupture of the pleural surface allows the air to decompress:</a:t>
            </a:r>
          </a:p>
          <a:p>
            <a:pPr marL="542925" lvl="1" indent="-180975" eaLnBrk="1" hangingPunct="1">
              <a:lnSpc>
                <a:spcPct val="110000"/>
              </a:lnSpc>
              <a:buFont typeface="Arial" charset="0"/>
              <a:buChar char="•"/>
              <a:tabLst>
                <a:tab pos="628650" algn="l"/>
              </a:tabLst>
              <a:defRPr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Into the pleural space  &gt;  Pneumothorax. </a:t>
            </a:r>
          </a:p>
          <a:p>
            <a:pPr marL="542925" lvl="1" indent="-180975" eaLnBrk="1" hangingPunct="1">
              <a:lnSpc>
                <a:spcPct val="110000"/>
              </a:lnSpc>
              <a:buFont typeface="Arial" charset="0"/>
              <a:buChar char="•"/>
              <a:tabLst>
                <a:tab pos="628650" algn="l"/>
              </a:tabLst>
              <a:defRPr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Into the mediastinum  &gt;   Pneumomediastinum</a:t>
            </a:r>
          </a:p>
          <a:p>
            <a:pPr marL="542925" lvl="1" indent="-180975" eaLnBrk="1" hangingPunct="1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  <a:tabLst>
                <a:tab pos="628650" algn="l"/>
              </a:tabLst>
              <a:defRPr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Into the pericardium  &gt;   Pneumopericardium</a:t>
            </a:r>
          </a:p>
          <a:p>
            <a:pPr marL="542925" lvl="1" indent="-180975" eaLnBrk="1" hangingPunct="1">
              <a:lnSpc>
                <a:spcPct val="110000"/>
              </a:lnSpc>
              <a:buFont typeface="Arial" charset="0"/>
              <a:buChar char="•"/>
              <a:tabLst>
                <a:tab pos="628650" algn="l"/>
              </a:tabLst>
              <a:defRPr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Into the fascial and neck skin &gt;   Subcutaneous  emphysema </a:t>
            </a:r>
          </a:p>
          <a:p>
            <a:pPr marL="542925" lvl="1" indent="-180975" eaLnBrk="1" hangingPunct="1">
              <a:lnSpc>
                <a:spcPct val="110000"/>
              </a:lnSpc>
              <a:buFont typeface="Arial" charset="0"/>
              <a:buChar char="•"/>
              <a:tabLst>
                <a:tab pos="628650" algn="l"/>
              </a:tabLst>
              <a:defRPr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Into the retroperitoneum and peritoneum &gt;  Pneumoperitoneum</a:t>
            </a:r>
          </a:p>
          <a:p>
            <a:pPr marL="542925" lvl="1" indent="-180975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Into the scrotum or labial folds &gt; 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Pneumoscrotum</a:t>
            </a:r>
            <a:endParaRPr lang="en-US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542925" lvl="1" indent="-180975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Into the pulmonary veins &gt; Air embolism (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Pneumocardium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5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F8DF-B163-4505-B697-1C564DCB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06" y="651195"/>
            <a:ext cx="10530481" cy="5910969"/>
          </a:xfrm>
        </p:spPr>
        <p:txBody>
          <a:bodyPr>
            <a:normAutofit/>
          </a:bodyPr>
          <a:lstStyle/>
          <a:p>
            <a:pPr marL="265112" indent="0" eaLnBrk="1" hangingPunct="1">
              <a:lnSpc>
                <a:spcPct val="120000"/>
              </a:lnSpc>
              <a:spcBef>
                <a:spcPts val="600"/>
              </a:spcBef>
              <a:buNone/>
              <a:tabLst>
                <a:tab pos="539750" algn="l"/>
              </a:tabLst>
              <a:defRPr/>
            </a:pPr>
            <a:r>
              <a:rPr lang="en-US" sz="2000" u="sng" dirty="0">
                <a:cs typeface="Arial" pitchFamily="34" charset="0"/>
              </a:rPr>
              <a:t>Risk factors in premature infants : </a:t>
            </a:r>
          </a:p>
          <a:p>
            <a:pPr marL="882650" indent="-342900">
              <a:lnSpc>
                <a:spcPct val="12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Respiratory distress syndrome (RDS), </a:t>
            </a:r>
          </a:p>
          <a:p>
            <a:pPr marL="857250" indent="-342900">
              <a:lnSpc>
                <a:spcPct val="12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 Mechanical ventilation. </a:t>
            </a:r>
          </a:p>
          <a:p>
            <a:pPr marL="857250" indent="-342900">
              <a:lnSpc>
                <a:spcPct val="12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Meconium aspiration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  <a:p>
            <a:pPr marL="857250" indent="-342900">
              <a:lnSpc>
                <a:spcPct val="12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000" dirty="0">
                <a:cs typeface="Arial" pitchFamily="34" charset="0"/>
              </a:rPr>
              <a:t> Neonatal sepsis. </a:t>
            </a:r>
          </a:p>
          <a:p>
            <a:pPr marL="882650" indent="-342900">
              <a:lnSpc>
                <a:spcPct val="120000"/>
              </a:lnSpc>
              <a:spcBef>
                <a:spcPts val="600"/>
              </a:spcBef>
              <a:tabLst>
                <a:tab pos="712788" algn="l"/>
              </a:tabLst>
              <a:defRPr/>
            </a:pPr>
            <a:r>
              <a:rPr lang="en-US" sz="2000" dirty="0">
                <a:cs typeface="Arial" pitchFamily="34" charset="0"/>
              </a:rPr>
              <a:t>Surfactant therapy for RDS has markedly decreased the incidence of pneumothorax.</a:t>
            </a:r>
          </a:p>
          <a:p>
            <a:pPr marL="882650" indent="-342900">
              <a:lnSpc>
                <a:spcPct val="120000"/>
              </a:lnSpc>
              <a:spcBef>
                <a:spcPts val="600"/>
              </a:spcBef>
              <a:tabLst>
                <a:tab pos="712788" algn="l"/>
              </a:tabLst>
              <a:defRPr/>
            </a:pPr>
            <a:endParaRPr lang="en-US" sz="2000" dirty="0">
              <a:cs typeface="Arial" pitchFamily="34" charset="0"/>
            </a:endParaRPr>
          </a:p>
          <a:p>
            <a:pPr marL="265112" indent="0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2000" u="sng" dirty="0">
                <a:cs typeface="Arial" pitchFamily="34" charset="0"/>
              </a:rPr>
              <a:t>Risk factors in term infants:</a:t>
            </a:r>
          </a:p>
          <a:p>
            <a:pPr marL="882650" indent="-3429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>
                <a:cs typeface="Arial" pitchFamily="34" charset="0"/>
              </a:rPr>
              <a:t>Aspiration of meconium, blood, or amniotic fluid. </a:t>
            </a:r>
          </a:p>
          <a:p>
            <a:pPr marL="882650" indent="-3429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>
                <a:cs typeface="Arial" pitchFamily="34" charset="0"/>
              </a:rPr>
              <a:t>Pneumonia. </a:t>
            </a:r>
          </a:p>
          <a:p>
            <a:pPr marL="882650" indent="-3429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>
                <a:cs typeface="Arial" pitchFamily="34" charset="0"/>
              </a:rPr>
              <a:t>Congenital lung malformations. (congenital lobar emphysema)</a:t>
            </a:r>
          </a:p>
          <a:p>
            <a:pPr marL="882650" indent="-3429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>
                <a:cs typeface="Arial" pitchFamily="34" charset="0"/>
              </a:rPr>
              <a:t>Mechanical ventilation.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58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65B97-7038-42FA-9C6E-A207FC3C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8" y="1540383"/>
            <a:ext cx="8500666" cy="405079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Treatment</a:t>
            </a:r>
          </a:p>
          <a:p>
            <a:r>
              <a:rPr lang="en-GB" dirty="0"/>
              <a:t>In asymptomatic patients, short coarse of oxygen is given (8-12 hours) helps in absorbing the air in the pleural cavity</a:t>
            </a:r>
          </a:p>
          <a:p>
            <a:pPr marL="0" indent="0">
              <a:buNone/>
            </a:pPr>
            <a:r>
              <a:rPr lang="en-GB" dirty="0"/>
              <a:t>Repeated chest </a:t>
            </a:r>
            <a:r>
              <a:rPr lang="en-GB" dirty="0" err="1"/>
              <a:t>xray</a:t>
            </a:r>
            <a:r>
              <a:rPr lang="en-GB" dirty="0"/>
              <a:t> is done to follow up improvement </a:t>
            </a:r>
          </a:p>
          <a:p>
            <a:r>
              <a:rPr lang="en-GB" dirty="0"/>
              <a:t>In symptomatic  patients,</a:t>
            </a:r>
          </a:p>
          <a:p>
            <a:r>
              <a:rPr lang="en-GB" dirty="0"/>
              <a:t>22 gauge </a:t>
            </a:r>
            <a:r>
              <a:rPr lang="en-GB" dirty="0" err="1"/>
              <a:t>angiocatheter</a:t>
            </a:r>
            <a:r>
              <a:rPr lang="en-GB" dirty="0"/>
              <a:t> is placed perpendicularly to the chest wall in the 2</a:t>
            </a:r>
            <a:r>
              <a:rPr lang="en-GB" baseline="30000" dirty="0"/>
              <a:t>nd</a:t>
            </a:r>
            <a:r>
              <a:rPr lang="en-GB" dirty="0"/>
              <a:t> intercostal space in the midclavicular line or in the 5</a:t>
            </a:r>
            <a:r>
              <a:rPr lang="en-GB" baseline="30000" dirty="0"/>
              <a:t>th</a:t>
            </a:r>
            <a:r>
              <a:rPr lang="en-GB" dirty="0"/>
              <a:t> intercostal space in midaxillary line  </a:t>
            </a:r>
          </a:p>
          <a:p>
            <a:endParaRPr lang="en-GB" dirty="0"/>
          </a:p>
        </p:txBody>
      </p:sp>
      <p:pic>
        <p:nvPicPr>
          <p:cNvPr id="8194" name="Picture 2" descr="Atlas Angiocath I.V. Cannula 22 G – Stock 62 Medical Supplies Ltd.">
            <a:extLst>
              <a:ext uri="{FF2B5EF4-FFF2-40B4-BE49-F238E27FC236}">
                <a16:creationId xmlns:a16="http://schemas.microsoft.com/office/drawing/2014/main" id="{B7C04B41-9EAC-458E-9276-E43E7ADC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5" y="4650582"/>
            <a:ext cx="2381247" cy="18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ites of needle decompression and tube thoracostomy. (From Connors KM,... |  Download Scientific Diagram">
            <a:extLst>
              <a:ext uri="{FF2B5EF4-FFF2-40B4-BE49-F238E27FC236}">
                <a16:creationId xmlns:a16="http://schemas.microsoft.com/office/drawing/2014/main" id="{9FFBE4B2-BE93-4607-B6F8-D304B757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65" y="2466975"/>
            <a:ext cx="3541683" cy="38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5551C4-6F23-412C-9C8E-90340791D1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Pneumothorax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2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onatal pneumothorax | Radiology Reference Article | Radiopaedia.org">
            <a:extLst>
              <a:ext uri="{FF2B5EF4-FFF2-40B4-BE49-F238E27FC236}">
                <a16:creationId xmlns:a16="http://schemas.microsoft.com/office/drawing/2014/main" id="{8BCF6FD3-031F-4A85-B363-A6D0268B5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31" y="-1"/>
            <a:ext cx="6875293" cy="685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05972-0793-4A17-B368-254444D0B296}"/>
              </a:ext>
            </a:extLst>
          </p:cNvPr>
          <p:cNvSpPr txBox="1"/>
          <p:nvPr/>
        </p:nvSpPr>
        <p:spPr>
          <a:xfrm>
            <a:off x="8498541" y="2528519"/>
            <a:ext cx="3299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case of large pneumothorax,</a:t>
            </a:r>
          </a:p>
          <a:p>
            <a:r>
              <a:rPr lang="en-GB" dirty="0"/>
              <a:t>Mediastinum and heart may be pushed to the other side absent of breath sounds in the ipsilateral side , shifting of cardiac impulse to the contralateral side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58BE-2095-4A71-8448-A625EFB7465C}"/>
              </a:ext>
            </a:extLst>
          </p:cNvPr>
          <p:cNvSpPr txBox="1"/>
          <p:nvPr/>
        </p:nvSpPr>
        <p:spPr>
          <a:xfrm>
            <a:off x="8201024" y="450555"/>
            <a:ext cx="4303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Tension right pneumothorax. </a:t>
            </a:r>
          </a:p>
        </p:txBody>
      </p:sp>
    </p:spTree>
    <p:extLst>
      <p:ext uri="{BB962C8B-B14F-4D97-AF65-F5344CB8AC3E}">
        <p14:creationId xmlns:p14="http://schemas.microsoft.com/office/powerpoint/2010/main" val="7971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4F70-A906-4737-A3A6-D6269334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B5D4-38B6-4EEB-81D6-D1EFDDB49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 we will cover: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Meconium aspiration syndrome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Respiratory distress syndrome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Diaphragmatic hernia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Pulmonary air leaks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Transient tachypnoea of newborn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Necrotizing Enterocolitis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Intraventricular </a:t>
            </a:r>
            <a:r>
              <a:rPr lang="en-GB"/>
              <a:t>Hemorrhage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59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5">
            <a:extLst>
              <a:ext uri="{FF2B5EF4-FFF2-40B4-BE49-F238E27FC236}">
                <a16:creationId xmlns:a16="http://schemas.microsoft.com/office/drawing/2014/main" id="{580A37F1-986F-44E6-A945-1051330C0700}"/>
              </a:ext>
            </a:extLst>
          </p:cNvPr>
          <p:cNvSpPr/>
          <p:nvPr/>
        </p:nvSpPr>
        <p:spPr>
          <a:xfrm>
            <a:off x="1916906" y="5678862"/>
            <a:ext cx="8358188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1800" dirty="0">
                <a:solidFill>
                  <a:schemeClr val="tx2"/>
                </a:solidFill>
                <a:cs typeface="Arial" pitchFamily="34" charset="0"/>
              </a:rPr>
              <a:t>Newborn with mild respiratory distress; had </a:t>
            </a:r>
            <a:r>
              <a:rPr lang="en-CA" sz="1800" dirty="0">
                <a:solidFill>
                  <a:srgbClr val="C00000"/>
                </a:solidFill>
                <a:cs typeface="Arial" pitchFamily="34" charset="0"/>
              </a:rPr>
              <a:t>pneumomediastinum</a:t>
            </a:r>
            <a:r>
              <a:rPr lang="en-CA" sz="1800" dirty="0">
                <a:solidFill>
                  <a:schemeClr val="tx2"/>
                </a:solidFill>
                <a:cs typeface="Arial" pitchFamily="34" charset="0"/>
              </a:rPr>
              <a:t> elevating               the thymus</a:t>
            </a:r>
            <a:r>
              <a:rPr lang="en-US" sz="1800" dirty="0">
                <a:solidFill>
                  <a:schemeClr val="tx2"/>
                </a:solidFill>
                <a:cs typeface="Arial" panose="020B0604020202020204" pitchFamily="34" charset="0"/>
              </a:rPr>
              <a:t> “spinnaker 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sail” sign</a:t>
            </a:r>
            <a:r>
              <a:rPr lang="en-US" sz="1800" dirty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endParaRPr lang="en-CA" sz="18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78BE80A-C1FA-4EE0-A4FA-2CDBC915C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-10000"/>
          </a:blip>
          <a:srcRect t="9401" r="3432"/>
          <a:stretch/>
        </p:blipFill>
        <p:spPr bwMode="auto">
          <a:xfrm>
            <a:off x="6713539" y="66090"/>
            <a:ext cx="4259262" cy="5224441"/>
          </a:xfrm>
          <a:prstGeom prst="rect">
            <a:avLst/>
          </a:prstGeom>
          <a:ln>
            <a:solidFill>
              <a:srgbClr val="972A9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BEC6B3A-3C99-4327-A2C3-B63F1DD8C5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3311" r="7285" b="4814"/>
          <a:stretch>
            <a:fillRect/>
          </a:stretch>
        </p:blipFill>
        <p:spPr>
          <a:xfrm>
            <a:off x="1594037" y="122619"/>
            <a:ext cx="4843222" cy="5236571"/>
          </a:xfrm>
        </p:spPr>
      </p:pic>
    </p:spTree>
    <p:extLst>
      <p:ext uri="{BB962C8B-B14F-4D97-AF65-F5344CB8AC3E}">
        <p14:creationId xmlns:p14="http://schemas.microsoft.com/office/powerpoint/2010/main" val="20929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5E49-90F6-41A2-B1F9-EE4ABE0D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DF813-AA79-40F3-9BF3-EBB1F513D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C2B3E2-116F-43A2-9242-6A789C3EB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519" t="17115" r="4791" b="7207"/>
          <a:stretch/>
        </p:blipFill>
        <p:spPr>
          <a:xfrm>
            <a:off x="3076575" y="408175"/>
            <a:ext cx="5238750" cy="50006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6">
            <a:extLst>
              <a:ext uri="{FF2B5EF4-FFF2-40B4-BE49-F238E27FC236}">
                <a16:creationId xmlns:a16="http://schemas.microsoft.com/office/drawing/2014/main" id="{BC03D7FA-7B6D-45F6-B8E4-126F55E3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5548500"/>
            <a:ext cx="7572375" cy="646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b="1">
                <a:solidFill>
                  <a:schemeClr val="tx2"/>
                </a:solidFill>
                <a:cs typeface="Arial" panose="020B0604020202020204" pitchFamily="34" charset="0"/>
              </a:rPr>
              <a:t>Pneumopericardium with air completely surrounding the heart, demarcating  the pericardial sac.</a:t>
            </a:r>
          </a:p>
        </p:txBody>
      </p:sp>
    </p:spTree>
    <p:extLst>
      <p:ext uri="{BB962C8B-B14F-4D97-AF65-F5344CB8AC3E}">
        <p14:creationId xmlns:p14="http://schemas.microsoft.com/office/powerpoint/2010/main" val="165493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E08B6D1-AC14-4DDC-82B5-C540FD4E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0000" r="2264"/>
          <a:stretch>
            <a:fillRect/>
          </a:stretch>
        </p:blipFill>
        <p:spPr>
          <a:xfrm>
            <a:off x="5320910" y="0"/>
            <a:ext cx="4476148" cy="6858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5">
            <a:extLst>
              <a:ext uri="{FF2B5EF4-FFF2-40B4-BE49-F238E27FC236}">
                <a16:creationId xmlns:a16="http://schemas.microsoft.com/office/drawing/2014/main" id="{389F91C4-7344-4E03-B55F-047D074DE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752" y="2376362"/>
            <a:ext cx="4095831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Arial" charset="0"/>
                <a:cs typeface="Arial" charset="0"/>
              </a:rPr>
              <a:t>Pneumoperitoneum.</a:t>
            </a:r>
          </a:p>
        </p:txBody>
      </p:sp>
    </p:spTree>
    <p:extLst>
      <p:ext uri="{BB962C8B-B14F-4D97-AF65-F5344CB8AC3E}">
        <p14:creationId xmlns:p14="http://schemas.microsoft.com/office/powerpoint/2010/main" val="192142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8D3A-0238-458F-98CE-03F3423A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11808"/>
            <a:ext cx="11572875" cy="534619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TTN is a self-limited disease and common condition in term and late preterm infants. Transient </a:t>
            </a:r>
            <a:r>
              <a:rPr lang="en-GB" dirty="0" err="1"/>
              <a:t>tachypnea</a:t>
            </a:r>
            <a:r>
              <a:rPr lang="en-GB" dirty="0"/>
              <a:t> of the newborn is the result of a delay in clearance of fetal lung liquid</a:t>
            </a:r>
          </a:p>
          <a:p>
            <a:pPr marL="0" indent="0">
              <a:buNone/>
            </a:pPr>
            <a:r>
              <a:rPr lang="en-GB" dirty="0"/>
              <a:t>Common with </a:t>
            </a:r>
            <a:r>
              <a:rPr lang="en-GB" u="sng" dirty="0"/>
              <a:t>C-section delivery.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Symptoms</a:t>
            </a:r>
          </a:p>
          <a:p>
            <a:pPr marL="0" indent="0">
              <a:buNone/>
            </a:pPr>
            <a:r>
              <a:rPr lang="en-GB" dirty="0"/>
              <a:t>present within the first few hours of life with</a:t>
            </a:r>
          </a:p>
          <a:p>
            <a:pPr marL="0" indent="0">
              <a:buNone/>
            </a:pPr>
            <a:r>
              <a:rPr lang="en-GB" dirty="0"/>
              <a:t> increased oxygen requirement, tachypnoea, nasal flaring, grunting, retractions, cyanosis in extreme cases</a:t>
            </a:r>
          </a:p>
          <a:p>
            <a:pPr marL="0" indent="0">
              <a:buNone/>
            </a:pPr>
            <a:r>
              <a:rPr lang="en-GB" dirty="0"/>
              <a:t>Resolves usually within 40 h after birth. </a:t>
            </a:r>
          </a:p>
          <a:p>
            <a:pPr marL="0" indent="0">
              <a:buNone/>
            </a:pPr>
            <a:r>
              <a:rPr lang="en-GB" dirty="0"/>
              <a:t>Prolonged course &gt;48 h or clinical deterioration may suggest other diagnosis.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D38948-144F-4DBE-9304-4AECB57713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Transient tachypnea of the newborn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4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4484-FCCF-4C2D-B169-3F7BF287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044518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Risk factors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Prematures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(34–36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wks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prelabour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cesarean section.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Delayed cord clamping or cord milking, promoting placental-fetal transfusion, leads to an elevation in the central venous pressure.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Macrosomia and multiple gestations.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Maternal administration of large amounts of IVF or heavy analgesia.</a:t>
            </a:r>
          </a:p>
          <a:p>
            <a:pPr marL="525462" indent="-342900">
              <a:lnSpc>
                <a:spcPts val="3000"/>
              </a:lnSpc>
              <a:spcBef>
                <a:spcPts val="0"/>
              </a:spcBef>
              <a:buSzPct val="79000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182562" indent="0">
              <a:lnSpc>
                <a:spcPts val="3000"/>
              </a:lnSpc>
              <a:spcBef>
                <a:spcPts val="0"/>
              </a:spcBef>
              <a:buSzPct val="79000"/>
              <a:buNone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/>
              <a:t>Treatment</a:t>
            </a:r>
          </a:p>
          <a:p>
            <a:pPr marL="0" indent="0">
              <a:buNone/>
            </a:pPr>
            <a:r>
              <a:rPr lang="en-GB" dirty="0"/>
              <a:t>Supportive as it is self limited , Oxygen (nasal Cannula) if needed</a:t>
            </a:r>
          </a:p>
          <a:p>
            <a:pPr marL="447675" indent="-265113">
              <a:lnSpc>
                <a:spcPts val="3000"/>
              </a:lnSpc>
              <a:spcBef>
                <a:spcPts val="0"/>
              </a:spcBef>
              <a:buSzPct val="79000"/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/>
              <a:t>Diagnosis</a:t>
            </a:r>
          </a:p>
          <a:p>
            <a:pPr marL="0" indent="0">
              <a:buNone/>
            </a:pPr>
            <a:r>
              <a:rPr lang="en-GB" dirty="0"/>
              <a:t>Clinically, should resolve within 48 hours</a:t>
            </a:r>
          </a:p>
          <a:p>
            <a:pPr marL="0" indent="0">
              <a:buNone/>
            </a:pPr>
            <a:r>
              <a:rPr lang="en-GB" dirty="0"/>
              <a:t>If other diagnosis is suspected,  investigations include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full septic workup 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(antibiotics may be initiated) CBC and deferential, Regular blood-gas measurements,  Chest radiography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0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ingRadiology - Transient, tachypnea, newborn, ttn">
            <a:extLst>
              <a:ext uri="{FF2B5EF4-FFF2-40B4-BE49-F238E27FC236}">
                <a16:creationId xmlns:a16="http://schemas.microsoft.com/office/drawing/2014/main" id="{0836DBD8-6811-4C75-8368-B881591C2D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433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AAD6F-AF14-4922-AE88-771376E3788F}"/>
              </a:ext>
            </a:extLst>
          </p:cNvPr>
          <p:cNvSpPr txBox="1"/>
          <p:nvPr/>
        </p:nvSpPr>
        <p:spPr>
          <a:xfrm>
            <a:off x="9220200" y="1996559"/>
            <a:ext cx="25812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Prominent perihilar streaking reflecting fluid in the </a:t>
            </a:r>
            <a:r>
              <a:rPr lang="en-GB" dirty="0" err="1"/>
              <a:t>interstitium</a:t>
            </a:r>
            <a:endParaRPr lang="en-GB" dirty="0"/>
          </a:p>
          <a:p>
            <a:endParaRPr lang="en-GB" dirty="0"/>
          </a:p>
          <a:p>
            <a:r>
              <a:rPr lang="en-GB" dirty="0"/>
              <a:t>Patchy infiltrates</a:t>
            </a:r>
          </a:p>
          <a:p>
            <a:endParaRPr lang="en-GB" dirty="0"/>
          </a:p>
          <a:p>
            <a:r>
              <a:rPr lang="en-GB" dirty="0"/>
              <a:t>Fluids in the horizontal fissure</a:t>
            </a:r>
          </a:p>
          <a:p>
            <a:endParaRPr lang="en-GB" dirty="0"/>
          </a:p>
          <a:p>
            <a:r>
              <a:rPr lang="en-GB" dirty="0"/>
              <a:t>Hyperinflated lung</a:t>
            </a:r>
          </a:p>
        </p:txBody>
      </p:sp>
    </p:spTree>
    <p:extLst>
      <p:ext uri="{BB962C8B-B14F-4D97-AF65-F5344CB8AC3E}">
        <p14:creationId xmlns:p14="http://schemas.microsoft.com/office/powerpoint/2010/main" val="20960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4C5B-F40E-45CB-BC31-40995513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1808"/>
            <a:ext cx="12192000" cy="534619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“Hyaline membrane disease (HMD)”</a:t>
            </a:r>
          </a:p>
          <a:p>
            <a:pPr marL="0" indent="0">
              <a:buNone/>
            </a:pPr>
            <a:r>
              <a:rPr lang="en-GB" dirty="0"/>
              <a:t>the most common cause of respiratory failure in the premature newborn. </a:t>
            </a:r>
          </a:p>
          <a:p>
            <a:pPr marL="0" indent="0">
              <a:buNone/>
            </a:pPr>
            <a:r>
              <a:rPr lang="en-GB" dirty="0"/>
              <a:t>Occurs almost exclusively in premature infants. The incidence and severity of respiratory distress syndrome are related inversely to the gestational age of the newborn infant. </a:t>
            </a:r>
          </a:p>
          <a:p>
            <a:pPr marL="0" indent="0">
              <a:buNone/>
            </a:pPr>
            <a:r>
              <a:rPr lang="en-GB" dirty="0"/>
              <a:t>Respiratory distress syndrome develops in premature infants because of impaired surfactant synthesis and secretion leading to lung atelectasis.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Surfactant is a mixture of lipids and proteins produced by type II pneumocytes in the lung epithelium. The absence of surfactant in the alveoli causes an increase in surface tension </a:t>
            </a:r>
            <a:r>
              <a:rPr lang="en-CA" sz="20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with consequent atelectasis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at the end of expiration.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If not treated, such atelectasis leads to increased work of breathing, intrapulmonary shunting, ventilation perfusion mismatch, hypoxia, and eventual respiratory failure.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Subsequently, serum proteins that inhibit surfactant function leak into the alveoli and with other components form the  hyaline membrane.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B751C2-5EF4-40F7-857D-18CA1FEE8F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respiratory distress syndrome (RDS)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753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1FF4E-CC94-4048-A4E6-323ED2D9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61" y="640080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Surfactant</a:t>
            </a:r>
            <a:r>
              <a:rPr lang="en-GB" dirty="0"/>
              <a:t> is stored in type II alveolar cells and composed of </a:t>
            </a:r>
          </a:p>
          <a:p>
            <a:pPr marL="0" indent="0">
              <a:buNone/>
            </a:pPr>
            <a:r>
              <a:rPr lang="en-GB" dirty="0"/>
              <a:t>• Dipalmitoyl Phosphatidylcholine </a:t>
            </a:r>
          </a:p>
          <a:p>
            <a:pPr marL="0" indent="0">
              <a:buNone/>
            </a:pPr>
            <a:r>
              <a:rPr lang="en-GB" dirty="0"/>
              <a:t>• Phosphatidylglycerol 90%</a:t>
            </a:r>
          </a:p>
          <a:p>
            <a:pPr marL="0" indent="0">
              <a:buNone/>
            </a:pPr>
            <a:r>
              <a:rPr lang="en-GB" dirty="0"/>
              <a:t>• Apoproteins </a:t>
            </a:r>
          </a:p>
          <a:p>
            <a:pPr marL="0" indent="0">
              <a:buNone/>
            </a:pPr>
            <a:r>
              <a:rPr lang="en-GB" dirty="0"/>
              <a:t>• Cholesterol</a:t>
            </a:r>
          </a:p>
        </p:txBody>
      </p:sp>
      <p:pic>
        <p:nvPicPr>
          <p:cNvPr id="4" name="Picture 2" descr="ill_004">
            <a:extLst>
              <a:ext uri="{FF2B5EF4-FFF2-40B4-BE49-F238E27FC236}">
                <a16:creationId xmlns:a16="http://schemas.microsoft.com/office/drawing/2014/main" id="{A13CF41F-7C15-45D8-8C6D-93BB66156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3284630" y="2143633"/>
            <a:ext cx="4013200" cy="3406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71D3626-840F-42CD-83D7-B16DB740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205" y="6121908"/>
            <a:ext cx="3643313" cy="738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30305"/>
                </a:solidFill>
                <a:cs typeface="Arial" charset="0"/>
              </a:rPr>
              <a:t>Normal Expiration </a:t>
            </a:r>
          </a:p>
          <a:p>
            <a:pPr algn="ctr">
              <a:defRPr/>
            </a:pPr>
            <a:r>
              <a:rPr lang="en-US" dirty="0">
                <a:solidFill>
                  <a:srgbClr val="030305"/>
                </a:solidFill>
                <a:cs typeface="Arial" charset="0"/>
              </a:rPr>
              <a:t>With Surfactant </a:t>
            </a:r>
          </a:p>
        </p:txBody>
      </p:sp>
      <p:pic>
        <p:nvPicPr>
          <p:cNvPr id="6" name="Picture 5" descr="ill_005">
            <a:extLst>
              <a:ext uri="{FF2B5EF4-FFF2-40B4-BE49-F238E27FC236}">
                <a16:creationId xmlns:a16="http://schemas.microsoft.com/office/drawing/2014/main" id="{9D9DA91E-7449-456B-A1C4-E0534D4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7512143" y="2121408"/>
            <a:ext cx="4027487" cy="3429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2FA6FF-7916-4416-BBB4-637A0173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330" y="6121908"/>
            <a:ext cx="3643313" cy="738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30305"/>
                </a:solidFill>
                <a:cs typeface="Arial" charset="0"/>
              </a:rPr>
              <a:t>Abnormal Expiration           Without Surfactant</a:t>
            </a:r>
          </a:p>
        </p:txBody>
      </p:sp>
    </p:spTree>
    <p:extLst>
      <p:ext uri="{BB962C8B-B14F-4D97-AF65-F5344CB8AC3E}">
        <p14:creationId xmlns:p14="http://schemas.microsoft.com/office/powerpoint/2010/main" val="1073725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E884-7672-4A01-874B-793F0D07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92758"/>
            <a:ext cx="11610975" cy="53652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Clinical Features</a:t>
            </a:r>
          </a:p>
          <a:p>
            <a:pPr marL="0" indent="0">
              <a:buNone/>
            </a:pPr>
            <a:r>
              <a:rPr lang="en-GB" b="1" dirty="0"/>
              <a:t>Signs and symptoms appear immediately after birth or within 6 hours of life then reaches peak at 24-48 hours.</a:t>
            </a:r>
          </a:p>
          <a:p>
            <a:r>
              <a:rPr lang="en-GB" dirty="0"/>
              <a:t>Tachypnea usually &gt;60 breath cycle per minute</a:t>
            </a:r>
          </a:p>
          <a:p>
            <a:r>
              <a:rPr lang="en-GB" dirty="0"/>
              <a:t>Expiratory grunting (from partial closure of glottis) </a:t>
            </a:r>
          </a:p>
          <a:p>
            <a:r>
              <a:rPr lang="en-GB" dirty="0"/>
              <a:t>Subcostal and intercostal retractions </a:t>
            </a:r>
          </a:p>
          <a:p>
            <a:r>
              <a:rPr lang="en-GB" dirty="0"/>
              <a:t>Cyanosis</a:t>
            </a:r>
          </a:p>
          <a:p>
            <a:r>
              <a:rPr lang="en-GB" dirty="0"/>
              <a:t>Nasal flaring</a:t>
            </a:r>
          </a:p>
          <a:p>
            <a:r>
              <a:rPr lang="en-GB" dirty="0"/>
              <a:t>If diseases progressed, </a:t>
            </a:r>
            <a:r>
              <a:rPr lang="en-GB" dirty="0" err="1"/>
              <a:t>apnea</a:t>
            </a:r>
            <a:r>
              <a:rPr lang="en-GB" dirty="0"/>
              <a:t> and hypotension may occur indicating need for mechanical ventilation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Diagnosis</a:t>
            </a:r>
            <a:r>
              <a:rPr lang="en-GB" dirty="0"/>
              <a:t>  </a:t>
            </a:r>
          </a:p>
          <a:p>
            <a:r>
              <a:rPr lang="en-GB" dirty="0"/>
              <a:t>Chest radiographs : Bilateral, diffuse, reticular granular, or ground glass appearances − Air bronchograms (prominent air bronchograms represent aerated bronchioles superimposed on a background of collapsed alveoli) − Poor lung expansion </a:t>
            </a:r>
          </a:p>
          <a:p>
            <a:r>
              <a:rPr lang="en-GB" dirty="0"/>
              <a:t>Blood gas: Hypoxia − Respiratory/Metabolic acidosis − Hypercarbia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991BF3-877C-4172-B906-C914DE009B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respiratory distress syndrome (RDS)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77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piratory distress syndrome | Radiology Reference Article |  Radiopaedia.org">
            <a:extLst>
              <a:ext uri="{FF2B5EF4-FFF2-40B4-BE49-F238E27FC236}">
                <a16:creationId xmlns:a16="http://schemas.microsoft.com/office/drawing/2014/main" id="{B282286B-D49F-474B-8E2C-0BAF69A5E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73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8BF7A-9969-4DC9-801E-88A3A1F3FDB4}"/>
              </a:ext>
            </a:extLst>
          </p:cNvPr>
          <p:cNvSpPr txBox="1"/>
          <p:nvPr/>
        </p:nvSpPr>
        <p:spPr>
          <a:xfrm>
            <a:off x="8544538" y="1579207"/>
            <a:ext cx="27997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lung volume,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Air bronchogram</a:t>
            </a:r>
            <a:r>
              <a:rPr lang="en-US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Diffuse fine atelectasis (</a:t>
            </a:r>
            <a:r>
              <a:rPr lang="en-US" dirty="0">
                <a:solidFill>
                  <a:srgbClr val="FF0000"/>
                </a:solidFill>
              </a:rPr>
              <a:t>ground glass appearance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Near-total atelectasis will show complete opacification of lungs (</a:t>
            </a:r>
            <a:r>
              <a:rPr lang="en-US" dirty="0">
                <a:solidFill>
                  <a:srgbClr val="FF0000"/>
                </a:solidFill>
              </a:rPr>
              <a:t>White Lung </a:t>
            </a:r>
            <a:r>
              <a:rPr lang="en-US" dirty="0"/>
              <a:t>due to no air in the lungs)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87C64-867C-25A0-2161-69A6FBEC3D2D}"/>
              </a:ext>
            </a:extLst>
          </p:cNvPr>
          <p:cNvSpPr txBox="1"/>
          <p:nvPr/>
        </p:nvSpPr>
        <p:spPr>
          <a:xfrm>
            <a:off x="9262334" y="586291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dirty="0"/>
              <a:t>1 or 2 = RDS</a:t>
            </a:r>
          </a:p>
        </p:txBody>
      </p:sp>
    </p:spTree>
    <p:extLst>
      <p:ext uri="{BB962C8B-B14F-4D97-AF65-F5344CB8AC3E}">
        <p14:creationId xmlns:p14="http://schemas.microsoft.com/office/powerpoint/2010/main" val="23975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95B17-BD78-4B4F-BD6A-971C18666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3604"/>
            <a:ext cx="11737910" cy="5441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/>
              <a:t>one of the most common </a:t>
            </a:r>
            <a:r>
              <a:rPr lang="en-GB" sz="2600" dirty="0" err="1"/>
              <a:t>etiologies</a:t>
            </a:r>
            <a:r>
              <a:rPr lang="en-GB" sz="2600" dirty="0"/>
              <a:t> of respiratory failure in newborn. </a:t>
            </a:r>
          </a:p>
          <a:p>
            <a:pPr marL="0" indent="0">
              <a:buNone/>
            </a:pPr>
            <a:r>
              <a:rPr lang="en-GB" sz="2600" dirty="0"/>
              <a:t>Occurs in term infants and SGA. Passage of meconium in utero is occurring because of relaxation of anal sphincter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Clinical presentation </a:t>
            </a:r>
          </a:p>
          <a:p>
            <a:r>
              <a:rPr lang="en-GB" b="1" dirty="0"/>
              <a:t>Yellow-green staining of fingernails, umbilical cord, and skin may be observed</a:t>
            </a:r>
          </a:p>
          <a:p>
            <a:r>
              <a:rPr lang="en-GB" dirty="0"/>
              <a:t>Meconium plugs the airways causing atelectasis.  Meconium impairs surfactant production and function. It irritates the airways, causing chemical pneumonitis and possible secondary bacterial infection. </a:t>
            </a:r>
          </a:p>
          <a:p>
            <a:r>
              <a:rPr lang="en-GB" dirty="0"/>
              <a:t>Symptoms include Cyanosis. Nasal flaring, End-expiratory grunting. Intercostal retractions. Tachypnea</a:t>
            </a:r>
          </a:p>
          <a:p>
            <a:r>
              <a:rPr lang="en-GB" dirty="0"/>
              <a:t>Barrel chest in the presence of air trapping,  Auscultated rales and rhonchi , air leak</a:t>
            </a:r>
          </a:p>
          <a:p>
            <a:r>
              <a:rPr lang="en-GB" dirty="0"/>
              <a:t>Severe MAS </a:t>
            </a:r>
            <a:r>
              <a:rPr lang="en-CA" sz="20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causes marked persistent pulmonary hypertension (PPHN) develops and leads to right-to-left shunt at PFO &amp; PDA with severe cyanosis. Almost 50% of meconium aspiration syndrome infants require mechanical ventilation.</a:t>
            </a:r>
            <a:endParaRPr lang="en-US" sz="2000" dirty="0">
              <a:cs typeface="Arial" pitchFamily="34" charset="0"/>
            </a:endParaRPr>
          </a:p>
          <a:p>
            <a:endParaRPr lang="en-CA" sz="2000" dirty="0">
              <a:solidFill>
                <a:schemeClr val="accent5">
                  <a:lumMod val="10000"/>
                </a:schemeClr>
              </a:solidFill>
              <a:cs typeface="Arial" pitchFamily="34" charset="0"/>
            </a:endParaRPr>
          </a:p>
          <a:p>
            <a:endParaRPr lang="en-GB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6E7168-1DC0-4E70-8136-4DE3A7F1D5EB}"/>
              </a:ext>
            </a:extLst>
          </p:cNvPr>
          <p:cNvSpPr txBox="1">
            <a:spLocks/>
          </p:cNvSpPr>
          <p:nvPr/>
        </p:nvSpPr>
        <p:spPr>
          <a:xfrm>
            <a:off x="0" y="1269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Meconium aspiration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74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EECD-5ECB-4F0D-B4BA-95A4537D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3074"/>
            <a:ext cx="11068050" cy="5114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Antenatal Diagnosis/Prediction</a:t>
            </a:r>
          </a:p>
          <a:p>
            <a:r>
              <a:rPr lang="en-US" dirty="0"/>
              <a:t>Fetal lung test for lung maturity prediction: </a:t>
            </a:r>
          </a:p>
          <a:p>
            <a:pPr marL="0" indent="0">
              <a:buNone/>
            </a:pPr>
            <a:r>
              <a:rPr lang="en-US" dirty="0"/>
              <a:t>Lecithin/sphingomyelin ratio in amniotic fluid (lecithin is at twice as sphingomyelin)</a:t>
            </a:r>
          </a:p>
          <a:p>
            <a:r>
              <a:rPr lang="en-GB" dirty="0"/>
              <a:t>Elevated phosphatidylglycerol level in amniotic fluid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b="1" dirty="0"/>
              <a:t>Complications</a:t>
            </a:r>
            <a:r>
              <a:rPr lang="en-US" dirty="0"/>
              <a:t>: </a:t>
            </a:r>
          </a:p>
          <a:p>
            <a:r>
              <a:rPr lang="en-US" dirty="0"/>
              <a:t>intraventricular hemorrhage/Periventricular Hemorrhage</a:t>
            </a:r>
          </a:p>
          <a:p>
            <a:r>
              <a:rPr lang="en-US" dirty="0">
                <a:solidFill>
                  <a:srgbClr val="FF0000"/>
                </a:solidFill>
              </a:rPr>
              <a:t>PDA (Patent Ductus Arteriosus)</a:t>
            </a:r>
          </a:p>
          <a:p>
            <a:r>
              <a:rPr lang="en-US" dirty="0"/>
              <a:t>pulmonary hemorrhage</a:t>
            </a:r>
          </a:p>
          <a:p>
            <a:r>
              <a:rPr lang="en-US" dirty="0"/>
              <a:t>pneumothorax and air leak</a:t>
            </a:r>
          </a:p>
          <a:p>
            <a:r>
              <a:rPr lang="en-US" dirty="0"/>
              <a:t>Chronic Lung Disease (Bronchopulmonary Dysplasia, the lung is not dependent, 02 is required) </a:t>
            </a:r>
            <a:r>
              <a:rPr lang="ar-SA" dirty="0"/>
              <a:t>كثير بالشميسي</a:t>
            </a:r>
            <a:endParaRPr lang="en-US" dirty="0"/>
          </a:p>
          <a:p>
            <a:r>
              <a:rPr lang="en-US" strike="sngStrike" dirty="0"/>
              <a:t>Retinopathy of Prematurity</a:t>
            </a:r>
            <a:endParaRPr lang="en-GB" strike="sngStrik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8E6A62-5BF4-4BDB-A867-09A34E61DE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respiratory distress syndrome (RDS)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699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AE8B3-82D1-4717-8C0A-C2F191C4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40382"/>
            <a:ext cx="11534775" cy="5317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Risk factors </a:t>
            </a:r>
          </a:p>
          <a:p>
            <a:r>
              <a:rPr lang="en-GB" dirty="0">
                <a:solidFill>
                  <a:srgbClr val="C00000"/>
                </a:solidFill>
              </a:rPr>
              <a:t>Prematurity</a:t>
            </a:r>
            <a:r>
              <a:rPr lang="en-GB" dirty="0"/>
              <a:t> </a:t>
            </a:r>
          </a:p>
          <a:p>
            <a:r>
              <a:rPr lang="en-GB" dirty="0"/>
              <a:t>C-section </a:t>
            </a:r>
          </a:p>
          <a:p>
            <a:r>
              <a:rPr lang="en-GB" dirty="0"/>
              <a:t>Hypoxia, acidosis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born twin </a:t>
            </a:r>
          </a:p>
          <a:p>
            <a:r>
              <a:rPr lang="en-US" dirty="0">
                <a:solidFill>
                  <a:srgbClr val="C00000"/>
                </a:solidFill>
              </a:rPr>
              <a:t>Infant of Diabetic mother</a:t>
            </a:r>
          </a:p>
          <a:p>
            <a:r>
              <a:rPr lang="en-US" dirty="0">
                <a:solidFill>
                  <a:srgbClr val="C00000"/>
                </a:solidFill>
              </a:rPr>
              <a:t>Family history of RDS</a:t>
            </a:r>
          </a:p>
          <a:p>
            <a:r>
              <a:rPr lang="en-US" dirty="0"/>
              <a:t>Antepartum Hemorrhage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D4E81D-28B6-4B52-A99B-8827B12C30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respiratory distress syndrome (RDS)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049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EF46-8B13-48F6-A116-D450A8B6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03604"/>
            <a:ext cx="11496675" cy="545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Treatment</a:t>
            </a:r>
            <a:endParaRPr lang="en-US" dirty="0"/>
          </a:p>
          <a:p>
            <a:r>
              <a:rPr lang="en-US" dirty="0"/>
              <a:t>Admission to NICU</a:t>
            </a:r>
          </a:p>
          <a:p>
            <a:r>
              <a:rPr lang="en-US" dirty="0"/>
              <a:t>Connect to Oxygen (CPAP will open the alveoli)</a:t>
            </a:r>
          </a:p>
          <a:p>
            <a:r>
              <a:rPr lang="en-US" dirty="0"/>
              <a:t>Correct hypoxemia and acidosis, reduce metabolic demands</a:t>
            </a:r>
          </a:p>
          <a:p>
            <a:r>
              <a:rPr lang="en-US" dirty="0"/>
              <a:t>Chest Xray </a:t>
            </a:r>
          </a:p>
          <a:p>
            <a:r>
              <a:rPr lang="en-US" dirty="0"/>
              <a:t>Intravenous fluids</a:t>
            </a:r>
          </a:p>
          <a:p>
            <a:r>
              <a:rPr lang="en-US" dirty="0">
                <a:solidFill>
                  <a:srgbClr val="C00000"/>
                </a:solidFill>
              </a:rPr>
              <a:t>Intratracheal Surfactant (2 doses 24 hours apart)</a:t>
            </a:r>
          </a:p>
          <a:p>
            <a:r>
              <a:rPr lang="en-US" dirty="0"/>
              <a:t>Mechanical Ventilation for severe cases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Prevention</a:t>
            </a:r>
            <a:r>
              <a:rPr lang="en-US" dirty="0"/>
              <a:t> surfactant endotracheal</a:t>
            </a:r>
          </a:p>
          <a:p>
            <a:r>
              <a:rPr lang="en-US" dirty="0"/>
              <a:t>Antenatal steroids (betamethasone or dexamethasone)  24-34 WOG who are at risk of premature delivery will enhance lung maturation and rapid </a:t>
            </a:r>
            <a:r>
              <a:rPr lang="en-US" dirty="0" err="1"/>
              <a:t>alveolisation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716B27-5ABD-488A-A6EB-8D3D70B9AD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respiratory distress syndrome (RDS)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93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6D2B-8AB9-4FD1-9A7A-C70E7079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Intraventricular hemorrhage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5116C-16CB-4F4D-9F65-BEDBF20C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09344"/>
            <a:ext cx="11287125" cy="524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It is a predominant disorder of preterm infants. </a:t>
            </a:r>
          </a:p>
          <a:p>
            <a:pPr marL="0" indent="0">
              <a:buNone/>
            </a:pPr>
            <a:r>
              <a:rPr lang="en-GB" dirty="0"/>
              <a:t>It originates in the periventricular subependymal germinal matrix with subsequent entrance of blood into the ventricular system.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Symptoms</a:t>
            </a:r>
          </a:p>
          <a:p>
            <a:r>
              <a:rPr lang="en-GB" dirty="0" err="1">
                <a:solidFill>
                  <a:srgbClr val="C00000"/>
                </a:solidFill>
              </a:rPr>
              <a:t>Apnea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r>
              <a:rPr lang="en-GB" dirty="0">
                <a:solidFill>
                  <a:srgbClr val="C00000"/>
                </a:solidFill>
              </a:rPr>
              <a:t>Bradycardia </a:t>
            </a:r>
          </a:p>
          <a:p>
            <a:r>
              <a:rPr lang="en-GB" dirty="0">
                <a:solidFill>
                  <a:srgbClr val="C00000"/>
                </a:solidFill>
              </a:rPr>
              <a:t>Acidosis</a:t>
            </a:r>
          </a:p>
          <a:p>
            <a:r>
              <a:rPr lang="en-GB" dirty="0">
                <a:solidFill>
                  <a:srgbClr val="C00000"/>
                </a:solidFill>
              </a:rPr>
              <a:t> Seizures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Diagnosis </a:t>
            </a:r>
          </a:p>
          <a:p>
            <a:r>
              <a:rPr lang="en-GB" dirty="0"/>
              <a:t>Ultrasonography through anterior fontanelle. </a:t>
            </a:r>
          </a:p>
        </p:txBody>
      </p:sp>
    </p:spTree>
    <p:extLst>
      <p:ext uri="{BB962C8B-B14F-4D97-AF65-F5344CB8AC3E}">
        <p14:creationId xmlns:p14="http://schemas.microsoft.com/office/powerpoint/2010/main" val="228807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6D2B-8AB9-4FD1-9A7A-C70E7079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Intraventricular hemorrhage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5116C-16CB-4F4D-9F65-BEDBF20C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1544300" cy="524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Risk factors</a:t>
            </a:r>
          </a:p>
          <a:p>
            <a:r>
              <a:rPr lang="en-GB" dirty="0">
                <a:solidFill>
                  <a:srgbClr val="C00000"/>
                </a:solidFill>
              </a:rPr>
              <a:t>Extreme prematurity </a:t>
            </a:r>
          </a:p>
          <a:p>
            <a:r>
              <a:rPr lang="en-GB" dirty="0">
                <a:solidFill>
                  <a:srgbClr val="C00000"/>
                </a:solidFill>
              </a:rPr>
              <a:t>RDS </a:t>
            </a:r>
          </a:p>
          <a:p>
            <a:r>
              <a:rPr lang="en-GB" dirty="0"/>
              <a:t>Ventilated preterm infants </a:t>
            </a:r>
          </a:p>
          <a:p>
            <a:r>
              <a:rPr lang="en-GB" dirty="0"/>
              <a:t>Seizures </a:t>
            </a:r>
          </a:p>
          <a:p>
            <a:r>
              <a:rPr lang="en-GB" dirty="0"/>
              <a:t>Sudden elevation of arterial BP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Complications</a:t>
            </a:r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Hydrocephalus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C00000"/>
                </a:solidFill>
              </a:rPr>
              <a:t>Developmental impairment</a:t>
            </a:r>
          </a:p>
          <a:p>
            <a:r>
              <a:rPr lang="en-GB" dirty="0">
                <a:solidFill>
                  <a:srgbClr val="C00000"/>
                </a:solidFill>
              </a:rPr>
              <a:t>Cerebral palsy </a:t>
            </a:r>
          </a:p>
          <a:p>
            <a:r>
              <a:rPr lang="en-GB" dirty="0">
                <a:solidFill>
                  <a:srgbClr val="C00000"/>
                </a:solidFill>
              </a:rPr>
              <a:t>Seizures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485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C6BF-4F5B-4D2A-9CC7-D914AC17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Necrotizing enterocolitis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8DC7-A6A2-4495-AF39-19A5E3B9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09344"/>
            <a:ext cx="11915775" cy="52486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GI medical/surgical emergency </a:t>
            </a:r>
          </a:p>
          <a:p>
            <a:r>
              <a:rPr lang="en-GB" dirty="0"/>
              <a:t>An acute </a:t>
            </a:r>
            <a:r>
              <a:rPr lang="en-GB" u="sng" dirty="0"/>
              <a:t>inflammatory</a:t>
            </a:r>
            <a:r>
              <a:rPr lang="en-GB" dirty="0"/>
              <a:t> disease characterized by variable damage to the intestinal tract ranging from mucosal injury to full-thickness necrosis and perforation. </a:t>
            </a:r>
          </a:p>
          <a:p>
            <a:r>
              <a:rPr lang="en-GB" dirty="0"/>
              <a:t>The main cause of NEC still unclear</a:t>
            </a:r>
          </a:p>
          <a:p>
            <a:pPr marL="0" indent="0">
              <a:buNone/>
            </a:pPr>
            <a:r>
              <a:rPr lang="en-GB" b="1" dirty="0"/>
              <a:t>Symptoms</a:t>
            </a:r>
          </a:p>
          <a:p>
            <a:r>
              <a:rPr lang="en-GB" dirty="0">
                <a:solidFill>
                  <a:srgbClr val="C00000"/>
                </a:solidFill>
              </a:rPr>
              <a:t>Feeding intolerance </a:t>
            </a:r>
          </a:p>
          <a:p>
            <a:r>
              <a:rPr lang="en-GB" dirty="0" err="1"/>
              <a:t>Hematochezia</a:t>
            </a:r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Abdominal distention</a:t>
            </a:r>
          </a:p>
          <a:p>
            <a:r>
              <a:rPr lang="en-GB" dirty="0">
                <a:solidFill>
                  <a:srgbClr val="C00000"/>
                </a:solidFill>
              </a:rPr>
              <a:t>decreased bowel sounds and motion</a:t>
            </a:r>
          </a:p>
          <a:p>
            <a:r>
              <a:rPr lang="en-GB" dirty="0"/>
              <a:t>Abdominal wall erythema (advanced stages)  </a:t>
            </a:r>
          </a:p>
          <a:p>
            <a:r>
              <a:rPr lang="en-GB" dirty="0" err="1"/>
              <a:t>Apnea</a:t>
            </a:r>
            <a:r>
              <a:rPr lang="en-GB" dirty="0"/>
              <a:t> and lethargy</a:t>
            </a:r>
          </a:p>
          <a:p>
            <a:r>
              <a:rPr lang="en-GB" dirty="0"/>
              <a:t>Decreased peripheral perfusion </a:t>
            </a:r>
          </a:p>
          <a:p>
            <a:r>
              <a:rPr lang="en-GB" dirty="0">
                <a:solidFill>
                  <a:srgbClr val="C00000"/>
                </a:solidFill>
              </a:rPr>
              <a:t>Shock (in advanced stages) delayed treatment</a:t>
            </a:r>
          </a:p>
        </p:txBody>
      </p:sp>
    </p:spTree>
    <p:extLst>
      <p:ext uri="{BB962C8B-B14F-4D97-AF65-F5344CB8AC3E}">
        <p14:creationId xmlns:p14="http://schemas.microsoft.com/office/powerpoint/2010/main" val="1269701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8631-0ABC-4737-9ABE-45F06464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30858"/>
            <a:ext cx="11363325" cy="5327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Diagnosis</a:t>
            </a:r>
            <a:r>
              <a:rPr lang="en-GB" dirty="0"/>
              <a:t> </a:t>
            </a:r>
          </a:p>
          <a:p>
            <a:r>
              <a:rPr lang="en-GB" dirty="0"/>
              <a:t>Laboratory: </a:t>
            </a:r>
          </a:p>
          <a:p>
            <a:pPr marL="0" indent="0">
              <a:buNone/>
            </a:pPr>
            <a:r>
              <a:rPr lang="en-GB" dirty="0"/>
              <a:t>Hyponatremia • Metabolic acidosis • Thrombocytopenia • Leukopenia or leukocytosis • Prolonged PT and (</a:t>
            </a:r>
            <a:r>
              <a:rPr lang="en-GB" dirty="0" err="1"/>
              <a:t>aPTT</a:t>
            </a:r>
            <a:r>
              <a:rPr lang="en-GB" dirty="0"/>
              <a:t>) • </a:t>
            </a:r>
            <a:r>
              <a:rPr lang="en-GB" u="sng" dirty="0"/>
              <a:t>decreasing fibrinogen</a:t>
            </a:r>
          </a:p>
          <a:p>
            <a:endParaRPr lang="en-GB" dirty="0"/>
          </a:p>
          <a:p>
            <a:r>
              <a:rPr lang="en-GB" dirty="0"/>
              <a:t>Radiography:</a:t>
            </a:r>
          </a:p>
          <a:p>
            <a:pPr marL="0" indent="0">
              <a:buNone/>
            </a:pPr>
            <a:r>
              <a:rPr lang="en-GB" u="sng" dirty="0"/>
              <a:t>Abdominal Xray </a:t>
            </a:r>
          </a:p>
          <a:p>
            <a:pPr marL="0" indent="0">
              <a:buNone/>
            </a:pPr>
            <a:r>
              <a:rPr lang="en-GB" dirty="0"/>
              <a:t>Dilated loops,  Thickened bowel walls, Pneumatosis intestinalis (air in intestinal walls)</a:t>
            </a:r>
          </a:p>
          <a:p>
            <a:pPr marL="0" indent="0">
              <a:buNone/>
            </a:pPr>
            <a:r>
              <a:rPr lang="en-GB" dirty="0"/>
              <a:t>Pneumoperitoneum (emergency requiring surgical intervention)</a:t>
            </a:r>
          </a:p>
          <a:p>
            <a:pPr marL="0" indent="0">
              <a:buNone/>
            </a:pPr>
            <a:r>
              <a:rPr lang="en-GB" dirty="0"/>
              <a:t>Portal gas (present in the portal venous system, considered to be a poor prognostic sign)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3B2D0A-FC5E-49FA-8633-B3B5072815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Necrotizing enterocolitis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800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diographic findings of necrotizing enterocolitis. (A) Portal venous gas and pneumatosis intestinalis; (B) pneumoperitoneum and pneumatosis intestinalis; (C) gasless abdomen. Panel D shows an infant with distended abdomen with periumbilical erythema.  ">
            <a:extLst>
              <a:ext uri="{FF2B5EF4-FFF2-40B4-BE49-F238E27FC236}">
                <a16:creationId xmlns:a16="http://schemas.microsoft.com/office/drawing/2014/main" id="{29E7D02D-4C4F-4F53-AEA2-68D2E4F68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" y="-1"/>
            <a:ext cx="6842125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8C674-37C2-4D9D-B079-974D7FA97E1D}"/>
              </a:ext>
            </a:extLst>
          </p:cNvPr>
          <p:cNvSpPr txBox="1"/>
          <p:nvPr/>
        </p:nvSpPr>
        <p:spPr>
          <a:xfrm>
            <a:off x="7572374" y="1636663"/>
            <a:ext cx="46196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(A) Dilated loops </a:t>
            </a:r>
          </a:p>
          <a:p>
            <a:r>
              <a:rPr lang="en-GB" dirty="0"/>
              <a:t>Thickened bowel walls </a:t>
            </a:r>
          </a:p>
          <a:p>
            <a:r>
              <a:rPr lang="en-GB" dirty="0"/>
              <a:t>(B) Pneumatosis intestinalis (air in intestinal walls)</a:t>
            </a:r>
          </a:p>
          <a:p>
            <a:r>
              <a:rPr lang="en-GB" dirty="0"/>
              <a:t>Pneumoperitoneum</a:t>
            </a:r>
          </a:p>
          <a:p>
            <a:r>
              <a:rPr lang="en-GB" dirty="0"/>
              <a:t>Portal gas (present in the portal venous system)</a:t>
            </a:r>
          </a:p>
          <a:p>
            <a:endParaRPr lang="en-GB" dirty="0"/>
          </a:p>
          <a:p>
            <a:r>
              <a:rPr lang="en-GB" dirty="0"/>
              <a:t>Pneumoperitoneum is emergency requiring surgical intervention</a:t>
            </a:r>
          </a:p>
          <a:p>
            <a:endParaRPr lang="en-GB" dirty="0"/>
          </a:p>
          <a:p>
            <a:r>
              <a:rPr lang="en-GB" dirty="0"/>
              <a:t>Portal gas represents air is considered to be a poor prognostic sign. </a:t>
            </a:r>
          </a:p>
        </p:txBody>
      </p:sp>
    </p:spTree>
    <p:extLst>
      <p:ext uri="{BB962C8B-B14F-4D97-AF65-F5344CB8AC3E}">
        <p14:creationId xmlns:p14="http://schemas.microsoft.com/office/powerpoint/2010/main" val="1873377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ED8AC-2C99-4B1A-8E56-9E05F9CB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09343"/>
            <a:ext cx="11744325" cy="531533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Management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C00000"/>
                </a:solidFill>
              </a:rPr>
              <a:t>Nothing by mouth and IV fluids (NBO) </a:t>
            </a:r>
            <a:r>
              <a:rPr lang="en-GB" dirty="0" err="1">
                <a:solidFill>
                  <a:srgbClr val="C00000"/>
                </a:solidFill>
              </a:rPr>
              <a:t>moooooost</a:t>
            </a:r>
            <a:r>
              <a:rPr lang="en-GB" dirty="0">
                <a:solidFill>
                  <a:srgbClr val="C00000"/>
                </a:solidFill>
              </a:rPr>
              <a:t> important</a:t>
            </a:r>
          </a:p>
          <a:p>
            <a:r>
              <a:rPr lang="en-GB" dirty="0"/>
              <a:t>Rapid nasogastric decompression</a:t>
            </a:r>
          </a:p>
          <a:p>
            <a:r>
              <a:rPr lang="en-GB" dirty="0"/>
              <a:t>Start IV antibiotics after cultures; for 3 weeks </a:t>
            </a:r>
          </a:p>
          <a:p>
            <a:r>
              <a:rPr lang="en-GB" dirty="0"/>
              <a:t>Total parenteral nutrition (TPN)</a:t>
            </a:r>
          </a:p>
          <a:p>
            <a:r>
              <a:rPr lang="en-GB" dirty="0"/>
              <a:t>paediatric surgery consultation immediately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Indication for surgery </a:t>
            </a:r>
          </a:p>
          <a:p>
            <a:r>
              <a:rPr lang="en-GB" dirty="0">
                <a:solidFill>
                  <a:srgbClr val="C00000"/>
                </a:solidFill>
              </a:rPr>
              <a:t>Intestinal perforation with free air the peritoneal space </a:t>
            </a:r>
          </a:p>
          <a:p>
            <a:r>
              <a:rPr lang="en-GB" dirty="0"/>
              <a:t>Cellulitis of abdominal wall </a:t>
            </a:r>
          </a:p>
          <a:p>
            <a:r>
              <a:rPr lang="en-GB" dirty="0"/>
              <a:t>If the infant keeps deteriorating despite the medical treatment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232245-57AE-4210-86C3-5448B06F51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Necrotizing enterocolitis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78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8435-7F09-4EE3-9E0E-DAA12290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3842-0CCA-4EB0-8C66-D9CAA66A2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4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E7B7-EF48-4009-BF9D-1884C757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90"/>
            <a:ext cx="10058400" cy="1609344"/>
          </a:xfrm>
        </p:spPr>
        <p:txBody>
          <a:bodyPr/>
          <a:lstStyle/>
          <a:p>
            <a:r>
              <a:rPr lang="en-US" sz="5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Meconium aspiration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06610-4CC0-40F7-A15D-D75F6C0F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63" y="1622034"/>
            <a:ext cx="11130511" cy="5235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Risk factors </a:t>
            </a:r>
          </a:p>
          <a:p>
            <a:r>
              <a:rPr lang="en-US" dirty="0"/>
              <a:t>Placental insufficiency </a:t>
            </a:r>
          </a:p>
          <a:p>
            <a:r>
              <a:rPr lang="en-US" dirty="0"/>
              <a:t>Maternal hypertension</a:t>
            </a:r>
          </a:p>
          <a:p>
            <a:r>
              <a:rPr lang="en-US" dirty="0"/>
              <a:t>Oligohydramnios </a:t>
            </a:r>
          </a:p>
          <a:p>
            <a:r>
              <a:rPr lang="en-US" dirty="0"/>
              <a:t>Fetal distress / hypoxia </a:t>
            </a:r>
          </a:p>
          <a:p>
            <a:r>
              <a:rPr lang="en-US" dirty="0"/>
              <a:t>Maternal drug abuse (</a:t>
            </a:r>
            <a:r>
              <a:rPr lang="en-US" dirty="0" err="1"/>
              <a:t>eg</a:t>
            </a:r>
            <a:r>
              <a:rPr lang="en-US" dirty="0"/>
              <a:t> cocaine)</a:t>
            </a:r>
          </a:p>
          <a:p>
            <a:r>
              <a:rPr lang="en-GB" dirty="0"/>
              <a:t>Maternal infection/chorioamnionitis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b="1" dirty="0"/>
              <a:t>Complications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Chemical pneumonitis (antibiotic = ampicillin and gentamicin)</a:t>
            </a:r>
          </a:p>
          <a:p>
            <a:r>
              <a:rPr lang="en-US" dirty="0"/>
              <a:t>RDS </a:t>
            </a:r>
          </a:p>
          <a:p>
            <a:r>
              <a:rPr lang="en-US" dirty="0">
                <a:solidFill>
                  <a:srgbClr val="C00000"/>
                </a:solidFill>
              </a:rPr>
              <a:t>pneumothorax</a:t>
            </a:r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37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6153-B3FB-4737-A501-A1967950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sz="5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Meconium aspiration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84D8-69AF-4303-B834-7446F692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2150"/>
            <a:ext cx="11513976" cy="4895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Management</a:t>
            </a:r>
          </a:p>
          <a:p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Infants who are depressed at birth should be closely observed</a:t>
            </a:r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 in a neutral thermal environment (incubator). </a:t>
            </a:r>
          </a:p>
          <a:p>
            <a:r>
              <a:rPr lang="en-CA" sz="2000" dirty="0">
                <a:solidFill>
                  <a:srgbClr val="000000"/>
                </a:solidFill>
                <a:cs typeface="Arial" pitchFamily="34" charset="0"/>
              </a:rPr>
              <a:t>Monitor blood glucose, calcium, renal function and electrolytes.</a:t>
            </a:r>
          </a:p>
          <a:p>
            <a:endParaRPr lang="en-US" dirty="0"/>
          </a:p>
          <a:p>
            <a:r>
              <a:rPr lang="en-US" dirty="0"/>
              <a:t>Clear secretions and meconium from mouth and nose using</a:t>
            </a:r>
            <a:r>
              <a:rPr lang="en-GB" dirty="0"/>
              <a:t> a bulb syringe or a large-bore suction catheter</a:t>
            </a:r>
            <a:r>
              <a:rPr lang="en-US" dirty="0"/>
              <a:t> </a:t>
            </a:r>
          </a:p>
          <a:p>
            <a:r>
              <a:rPr lang="en-US" dirty="0"/>
              <a:t>Continue routine neonatal resuscitation steps if the patient is active </a:t>
            </a:r>
          </a:p>
          <a:p>
            <a:pPr marL="0" indent="0">
              <a:buNone/>
            </a:pPr>
            <a:r>
              <a:rPr lang="en-GB" b="1" dirty="0"/>
              <a:t>Do not electively intubate 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no response , and hypoxia occurred: </a:t>
            </a:r>
          </a:p>
          <a:p>
            <a:r>
              <a:rPr lang="en-GB" dirty="0"/>
              <a:t>Oxygen therapy. </a:t>
            </a:r>
          </a:p>
          <a:p>
            <a:r>
              <a:rPr lang="en-GB" dirty="0"/>
              <a:t>Surfactant therapy commonly used. </a:t>
            </a:r>
          </a:p>
          <a:p>
            <a:r>
              <a:rPr lang="en-GB" dirty="0"/>
              <a:t>Mechanical ventilation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Bulb Syringe-12648">
            <a:extLst>
              <a:ext uri="{FF2B5EF4-FFF2-40B4-BE49-F238E27FC236}">
                <a16:creationId xmlns:a16="http://schemas.microsoft.com/office/drawing/2014/main" id="{3ABFB463-D55E-4FF5-B0EE-F2B0464B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89" y="4122781"/>
            <a:ext cx="1679509" cy="16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3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8D3B-29CA-4D80-BD5A-D74AB229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70" y="152648"/>
            <a:ext cx="11115931" cy="670535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CA" sz="1700" b="1" dirty="0">
                <a:cs typeface="Arial" pitchFamily="34" charset="0"/>
              </a:rPr>
              <a:t>Management</a:t>
            </a:r>
            <a:endParaRPr lang="en-CA" sz="1700" dirty="0"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en-CA" sz="1700" dirty="0">
                <a:cs typeface="Arial" pitchFamily="34" charset="0"/>
              </a:rPr>
              <a:t>Medications to be used: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en-CA" sz="1700" dirty="0">
                <a:cs typeface="Arial" pitchFamily="34" charset="0"/>
              </a:rPr>
              <a:t>Antibiotics. </a:t>
            </a:r>
          </a:p>
          <a:p>
            <a:pPr marL="447675" lvl="1" indent="-182563">
              <a:lnSpc>
                <a:spcPct val="110000"/>
              </a:lnSpc>
              <a:defRPr/>
            </a:pPr>
            <a:r>
              <a:rPr lang="en-CA" sz="1700" dirty="0">
                <a:cs typeface="Arial" pitchFamily="34" charset="0"/>
              </a:rPr>
              <a:t>Differentiating between bacterial pneumonia and meconium aspiration by clinical course and chest x-ray may be difficult. So antibiotics (Ampicillin and gentamicin) is usually indicated.</a:t>
            </a:r>
          </a:p>
          <a:p>
            <a:pPr marL="447675" lvl="1" indent="-182563">
              <a:lnSpc>
                <a:spcPct val="110000"/>
              </a:lnSpc>
              <a:defRPr/>
            </a:pPr>
            <a:r>
              <a:rPr lang="en-CA" sz="1700" dirty="0">
                <a:cs typeface="Arial" pitchFamily="34" charset="0"/>
              </a:rPr>
              <a:t>Blood cultures should be obtained to identify infections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CA" sz="1700" dirty="0">
                <a:cs typeface="Arial" pitchFamily="34" charset="0"/>
              </a:rPr>
              <a:t>2. Endotracheal Surfactant may improve oxygenation and reduce pulmonary complications and the need for (ECMO). </a:t>
            </a:r>
          </a:p>
          <a:p>
            <a:pPr marL="447675" lvl="1" indent="-182563">
              <a:lnSpc>
                <a:spcPct val="110000"/>
              </a:lnSpc>
              <a:defRPr/>
            </a:pPr>
            <a:endParaRPr lang="en-CA" sz="1700" dirty="0"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CA" sz="1700" b="1" dirty="0">
                <a:cs typeface="Arial" pitchFamily="34" charset="0"/>
              </a:rPr>
              <a:t>Complications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CA" sz="1700" dirty="0">
                <a:cs typeface="Arial" pitchFamily="34" charset="0"/>
              </a:rPr>
              <a:t>Air leak. (dangerous)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defRPr/>
            </a:pPr>
            <a:r>
              <a:rPr lang="en-CA" sz="1700" dirty="0">
                <a:cs typeface="Arial" pitchFamily="34" charset="0"/>
              </a:rPr>
              <a:t>PPHN (dangerous)</a:t>
            </a:r>
          </a:p>
          <a:p>
            <a:pPr marL="357188" lvl="1" indent="-174625">
              <a:lnSpc>
                <a:spcPct val="110000"/>
              </a:lnSpc>
              <a:spcBef>
                <a:spcPts val="600"/>
              </a:spcBef>
              <a:defRPr/>
            </a:pPr>
            <a:r>
              <a:rPr lang="en-CA" sz="1700" dirty="0">
                <a:cs typeface="Arial" pitchFamily="34" charset="0"/>
              </a:rPr>
              <a:t>Echocardiography should be performed to ascertain the degree of PPHN;  and to exclude congenital heart disease. 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CA" sz="1700" dirty="0">
                <a:cs typeface="Arial" pitchFamily="34" charset="0"/>
              </a:rPr>
              <a:t>Pulmonary sequelae:  Higher incidence of pneumonia, </a:t>
            </a:r>
          </a:p>
        </p:txBody>
      </p:sp>
    </p:spTree>
    <p:extLst>
      <p:ext uri="{BB962C8B-B14F-4D97-AF65-F5344CB8AC3E}">
        <p14:creationId xmlns:p14="http://schemas.microsoft.com/office/powerpoint/2010/main" val="27043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conium aspiration | Radiology Case | Radiopaedia.org">
            <a:extLst>
              <a:ext uri="{FF2B5EF4-FFF2-40B4-BE49-F238E27FC236}">
                <a16:creationId xmlns:a16="http://schemas.microsoft.com/office/drawing/2014/main" id="{1FBF6C90-F975-4707-B680-491642059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7" y="0"/>
            <a:ext cx="6898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EAB87-AC44-460F-84A5-93A4A3352220}"/>
              </a:ext>
            </a:extLst>
          </p:cNvPr>
          <p:cNvSpPr txBox="1"/>
          <p:nvPr/>
        </p:nvSpPr>
        <p:spPr>
          <a:xfrm>
            <a:off x="7884367" y="1590762"/>
            <a:ext cx="40774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0305"/>
                </a:solidFill>
                <a:cs typeface="Arial" pitchFamily="34" charset="0"/>
              </a:rPr>
              <a:t>Hyperinflation</a:t>
            </a:r>
            <a:r>
              <a:rPr lang="en-US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Consolidation,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Patchy infiltrates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severe, air leak and pneumomediastinum may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Lines going from inside to outside  </a:t>
            </a:r>
          </a:p>
        </p:txBody>
      </p:sp>
    </p:spTree>
    <p:extLst>
      <p:ext uri="{BB962C8B-B14F-4D97-AF65-F5344CB8AC3E}">
        <p14:creationId xmlns:p14="http://schemas.microsoft.com/office/powerpoint/2010/main" val="35399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760B-C20F-460F-A39F-908CFE85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sz="5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Diaphragmatic hernia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156D-1E90-4F06-90A3-1ADC4F0B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782"/>
            <a:ext cx="11791950" cy="5546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Occurs when the diaphragm fails to completely close during development allowing for abdominal contents to enter the chest cavity.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85 % occur on the left side and 15 % occur on the right side. </a:t>
            </a:r>
            <a:endParaRPr lang="en-US" dirty="0"/>
          </a:p>
          <a:p>
            <a:r>
              <a:rPr lang="en-US" dirty="0"/>
              <a:t>Ipsilateral lung is hypoplastic, there will be contralateral shift of the mediastinum, resulting in contralateral lung hypoplasia </a:t>
            </a:r>
          </a:p>
          <a:p>
            <a:endParaRPr lang="en-US" dirty="0"/>
          </a:p>
          <a:p>
            <a:pPr marL="447675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400" u="sng" dirty="0">
                <a:solidFill>
                  <a:srgbClr val="030305"/>
                </a:solidFill>
                <a:cs typeface="Arial" charset="0"/>
              </a:rPr>
              <a:t>There are several types of diaphragmatic hernia: </a:t>
            </a:r>
          </a:p>
          <a:p>
            <a:pPr marL="712788" lvl="1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200" b="1" u="sng" dirty="0" err="1">
                <a:cs typeface="Arial" charset="0"/>
              </a:rPr>
              <a:t>Bochdalek</a:t>
            </a:r>
            <a:r>
              <a:rPr lang="en-US" sz="2200" b="1" u="sng" dirty="0">
                <a:cs typeface="Arial" charset="0"/>
              </a:rPr>
              <a:t> hernia (left): </a:t>
            </a:r>
            <a:r>
              <a:rPr lang="en-US" sz="2200" dirty="0">
                <a:cs typeface="Arial" charset="0"/>
              </a:rPr>
              <a:t>The most common type of congenital diaphragmatic hernia is a </a:t>
            </a:r>
            <a:r>
              <a:rPr lang="en-US" sz="2200" dirty="0" err="1">
                <a:cs typeface="Arial" charset="0"/>
              </a:rPr>
              <a:t>postero</a:t>
            </a:r>
            <a:r>
              <a:rPr lang="en-US" sz="2200" dirty="0">
                <a:cs typeface="Arial" charset="0"/>
              </a:rPr>
              <a:t>-lateral hernia</a:t>
            </a:r>
            <a:r>
              <a:rPr lang="en-US" sz="2200" dirty="0">
                <a:cs typeface="Arial" pitchFamily="34" charset="0"/>
              </a:rPr>
              <a:t> and accounts for 70% of cases have good prognosis</a:t>
            </a:r>
            <a:r>
              <a:rPr lang="en-US" sz="2200" dirty="0">
                <a:cs typeface="Arial" charset="0"/>
              </a:rPr>
              <a:t>. </a:t>
            </a:r>
          </a:p>
          <a:p>
            <a:pPr marL="712788" lvl="1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200" b="1" u="sng" dirty="0">
                <a:cs typeface="Arial" charset="0"/>
              </a:rPr>
              <a:t>Morgagni hernia (right): </a:t>
            </a:r>
            <a:r>
              <a:rPr lang="en-US" sz="2200" dirty="0">
                <a:cs typeface="Arial" charset="0"/>
              </a:rPr>
              <a:t>The Morgagni defect occurs posterior to the sternum due to </a:t>
            </a:r>
            <a:r>
              <a:rPr lang="en-US" sz="2200" dirty="0">
                <a:solidFill>
                  <a:srgbClr val="030305"/>
                </a:solidFill>
                <a:cs typeface="Arial" charset="0"/>
              </a:rPr>
              <a:t>failure of sternal and costal fibers to fuse</a:t>
            </a:r>
            <a:r>
              <a:rPr lang="en-US" sz="2200" dirty="0">
                <a:cs typeface="Arial" charset="0"/>
              </a:rPr>
              <a:t>, account for 25% poor prognosis.</a:t>
            </a:r>
          </a:p>
          <a:p>
            <a:pPr marL="712788" lvl="1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200" b="1" u="sng" dirty="0">
                <a:cs typeface="Arial" charset="0"/>
              </a:rPr>
              <a:t>Hiatal hernia: </a:t>
            </a:r>
            <a:r>
              <a:rPr lang="en-US" sz="2200" dirty="0">
                <a:cs typeface="Arial" charset="0"/>
              </a:rPr>
              <a:t>The </a:t>
            </a:r>
            <a:r>
              <a:rPr lang="en-US" sz="2200" dirty="0">
                <a:solidFill>
                  <a:srgbClr val="030305"/>
                </a:solidFill>
                <a:cs typeface="Arial" charset="0"/>
              </a:rPr>
              <a:t>hiatus hernia occurs through the esophageal hiatus</a:t>
            </a:r>
          </a:p>
          <a:p>
            <a:endParaRPr lang="en-US" dirty="0"/>
          </a:p>
        </p:txBody>
      </p:sp>
      <p:sp>
        <p:nvSpPr>
          <p:cNvPr id="4" name="AutoShape 2" descr="Scaphoid Abdomen - Everything You Need To Know">
            <a:extLst>
              <a:ext uri="{FF2B5EF4-FFF2-40B4-BE49-F238E27FC236}">
                <a16:creationId xmlns:a16="http://schemas.microsoft.com/office/drawing/2014/main" id="{ED8C7243-7CF1-4687-932F-B2F077AF7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6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BBAB-A181-4A5D-A710-4E7189BD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1308"/>
            <a:ext cx="11658600" cy="55366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Symptoms</a:t>
            </a:r>
            <a:r>
              <a:rPr lang="en-US" dirty="0"/>
              <a:t> occur immediately after birth </a:t>
            </a:r>
          </a:p>
          <a:p>
            <a:r>
              <a:rPr lang="en-US" dirty="0"/>
              <a:t>Respiratory distress  and irregular chest movements </a:t>
            </a:r>
          </a:p>
          <a:p>
            <a:r>
              <a:rPr lang="en-US" dirty="0"/>
              <a:t>Decreased or absent </a:t>
            </a:r>
            <a:r>
              <a:rPr lang="en-US" sz="2000" dirty="0">
                <a:solidFill>
                  <a:srgbClr val="030305"/>
                </a:solidFill>
                <a:cs typeface="Arial" pitchFamily="34" charset="0"/>
              </a:rPr>
              <a:t>breath sounds on the hernia side, and heart sounds displaced to the opposite side </a:t>
            </a:r>
            <a:r>
              <a:rPr lang="en-US" dirty="0"/>
              <a:t>cyanosis </a:t>
            </a:r>
          </a:p>
          <a:p>
            <a:r>
              <a:rPr lang="en-GB" dirty="0"/>
              <a:t>Bowel sound may be heard in the chest with a decrease in breath sound bilaterally.</a:t>
            </a:r>
          </a:p>
          <a:p>
            <a:r>
              <a:rPr lang="en-US" dirty="0"/>
              <a:t>scaphoid abdomen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Diagnoses</a:t>
            </a:r>
            <a:r>
              <a:rPr lang="en-US" dirty="0"/>
              <a:t> </a:t>
            </a:r>
          </a:p>
          <a:p>
            <a:r>
              <a:rPr lang="en-US" dirty="0"/>
              <a:t>antenatally by US </a:t>
            </a:r>
          </a:p>
          <a:p>
            <a:r>
              <a:rPr lang="en-GB" dirty="0"/>
              <a:t>Post delivery - Imaging studies :</a:t>
            </a:r>
          </a:p>
          <a:p>
            <a:pPr marL="0" indent="0">
              <a:buNone/>
            </a:pPr>
            <a:r>
              <a:rPr lang="en-GB" dirty="0"/>
              <a:t>Chest radiography: to confirm diagnosis of congenital diaphragmatic hernia </a:t>
            </a:r>
          </a:p>
          <a:p>
            <a:pPr marL="0" indent="0">
              <a:buNone/>
            </a:pPr>
            <a:r>
              <a:rPr lang="en-GB" dirty="0"/>
              <a:t>Cardiac and renal ultrasonography: to rule out associated anomalies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b="1" dirty="0"/>
              <a:t>Complications</a:t>
            </a:r>
          </a:p>
          <a:p>
            <a:pPr marL="0" indent="0">
              <a:buNone/>
            </a:pPr>
            <a:r>
              <a:rPr lang="en-US" dirty="0"/>
              <a:t>Persistent pulmonary hypertension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Lung Hypoplasia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0B2544-80A5-4E35-8424-1AE5A66A74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Diaphragmatic hernia</a:t>
            </a:r>
            <a:endParaRPr lang="en-GB" dirty="0"/>
          </a:p>
        </p:txBody>
      </p:sp>
      <p:pic>
        <p:nvPicPr>
          <p:cNvPr id="5" name="Picture 4" descr="4: Severe weight loss with scaphoid abdomen in a patient of chronic... |  Download Scientific Diagram">
            <a:extLst>
              <a:ext uri="{FF2B5EF4-FFF2-40B4-BE49-F238E27FC236}">
                <a16:creationId xmlns:a16="http://schemas.microsoft.com/office/drawing/2014/main" id="{70348E33-2383-4344-8F0D-CA10176E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821" y="5275382"/>
            <a:ext cx="2820179" cy="15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n Illustrated Guide For Abdominal and Genitourinary Examination">
            <a:extLst>
              <a:ext uri="{FF2B5EF4-FFF2-40B4-BE49-F238E27FC236}">
                <a16:creationId xmlns:a16="http://schemas.microsoft.com/office/drawing/2014/main" id="{DA0A0ACD-B005-46D0-8E51-898D46E4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2" y="2288536"/>
            <a:ext cx="2262188" cy="28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68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5789</TotalTime>
  <Words>2268</Words>
  <Application>Microsoft Macintosh PowerPoint</Application>
  <PresentationFormat>Widescreen</PresentationFormat>
  <Paragraphs>331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Arial</vt:lpstr>
      <vt:lpstr>Calibri</vt:lpstr>
      <vt:lpstr>Rockwell</vt:lpstr>
      <vt:lpstr>Rockwell Condensed</vt:lpstr>
      <vt:lpstr>Wingdings</vt:lpstr>
      <vt:lpstr>Wood Type</vt:lpstr>
      <vt:lpstr>Prematurity Complications</vt:lpstr>
      <vt:lpstr>objectives</vt:lpstr>
      <vt:lpstr>PowerPoint Presentation</vt:lpstr>
      <vt:lpstr>Meconium aspiration </vt:lpstr>
      <vt:lpstr>Meconium aspiration </vt:lpstr>
      <vt:lpstr>PowerPoint Presentation</vt:lpstr>
      <vt:lpstr>PowerPoint Presentation</vt:lpstr>
      <vt:lpstr>Diaphragmatic hernia</vt:lpstr>
      <vt:lpstr>PowerPoint Presentation</vt:lpstr>
      <vt:lpstr>PowerPoint Presentation</vt:lpstr>
      <vt:lpstr>PowerPoint Presentation</vt:lpstr>
      <vt:lpstr>PowerPoint Presentation</vt:lpstr>
      <vt:lpstr>Hiatal hernia </vt:lpstr>
      <vt:lpstr>PowerPoint Presentation</vt:lpstr>
      <vt:lpstr>PowerPoint Presentation</vt:lpstr>
      <vt:lpstr>Pulmonary air leaks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Intraventricular hemorrhage</vt:lpstr>
      <vt:lpstr>Intraventricular hemorrhage</vt:lpstr>
      <vt:lpstr>Necrotizing enterocolitis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neonatology</dc:title>
  <dc:creator>Faten Zaidan</dc:creator>
  <cp:lastModifiedBy>NAWAF ALRASHEEDI</cp:lastModifiedBy>
  <cp:revision>71</cp:revision>
  <dcterms:created xsi:type="dcterms:W3CDTF">2022-01-14T17:57:25Z</dcterms:created>
  <dcterms:modified xsi:type="dcterms:W3CDTF">2024-08-20T11:53:03Z</dcterms:modified>
</cp:coreProperties>
</file>