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94" r:id="rId3"/>
    <p:sldId id="295" r:id="rId4"/>
    <p:sldId id="314" r:id="rId5"/>
    <p:sldId id="315" r:id="rId6"/>
    <p:sldId id="316" r:id="rId7"/>
    <p:sldId id="317" r:id="rId8"/>
    <p:sldId id="318" r:id="rId9"/>
    <p:sldId id="258" r:id="rId10"/>
    <p:sldId id="269" r:id="rId11"/>
    <p:sldId id="271" r:id="rId12"/>
    <p:sldId id="270" r:id="rId13"/>
    <p:sldId id="260" r:id="rId14"/>
    <p:sldId id="259" r:id="rId15"/>
    <p:sldId id="279" r:id="rId16"/>
    <p:sldId id="280" r:id="rId17"/>
    <p:sldId id="281" r:id="rId18"/>
    <p:sldId id="290" r:id="rId19"/>
    <p:sldId id="261" r:id="rId20"/>
    <p:sldId id="274" r:id="rId21"/>
    <p:sldId id="275" r:id="rId22"/>
    <p:sldId id="276" r:id="rId23"/>
    <p:sldId id="277" r:id="rId24"/>
    <p:sldId id="297" r:id="rId25"/>
    <p:sldId id="286" r:id="rId26"/>
    <p:sldId id="273" r:id="rId27"/>
    <p:sldId id="320" r:id="rId28"/>
    <p:sldId id="324" r:id="rId29"/>
    <p:sldId id="285" r:id="rId30"/>
    <p:sldId id="299" r:id="rId31"/>
    <p:sldId id="262" r:id="rId32"/>
    <p:sldId id="301" r:id="rId33"/>
    <p:sldId id="302" r:id="rId34"/>
    <p:sldId id="307" r:id="rId35"/>
    <p:sldId id="308" r:id="rId36"/>
    <p:sldId id="303" r:id="rId37"/>
    <p:sldId id="309" r:id="rId38"/>
    <p:sldId id="312" r:id="rId39"/>
    <p:sldId id="311" r:id="rId40"/>
    <p:sldId id="304" r:id="rId41"/>
    <p:sldId id="28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580" autoAdjust="0"/>
    <p:restoredTop sz="94660"/>
  </p:normalViewPr>
  <p:slideViewPr>
    <p:cSldViewPr snapToGrid="0">
      <p:cViewPr>
        <p:scale>
          <a:sx n="63" d="100"/>
          <a:sy n="63" d="100"/>
        </p:scale>
        <p:origin x="509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0ED25-827D-4498-9702-5B94E50C78D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ED405-BFE4-449B-9005-E9C7C9F14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53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9511-EBDE-4438-9846-22EF20BE96C5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9C255EF-A4D1-443D-B351-12D650A33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3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9511-EBDE-4438-9846-22EF20BE96C5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55EF-A4D1-443D-B351-12D650A33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68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9511-EBDE-4438-9846-22EF20BE96C5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55EF-A4D1-443D-B351-12D650A33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06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9511-EBDE-4438-9846-22EF20BE96C5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55EF-A4D1-443D-B351-12D650A33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07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48A9511-EBDE-4438-9846-22EF20BE96C5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9C255EF-A4D1-443D-B351-12D650A33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92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9511-EBDE-4438-9846-22EF20BE96C5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55EF-A4D1-443D-B351-12D650A33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49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9511-EBDE-4438-9846-22EF20BE96C5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55EF-A4D1-443D-B351-12D650A33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14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9511-EBDE-4438-9846-22EF20BE96C5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55EF-A4D1-443D-B351-12D650A33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13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9511-EBDE-4438-9846-22EF20BE96C5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55EF-A4D1-443D-B351-12D650A33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8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9511-EBDE-4438-9846-22EF20BE96C5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55EF-A4D1-443D-B351-12D650A33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73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9511-EBDE-4438-9846-22EF20BE96C5}" type="datetimeFigureOut">
              <a:rPr lang="en-GB" smtClean="0"/>
              <a:t>25/11/2024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55EF-A4D1-443D-B351-12D650A33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69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48A9511-EBDE-4438-9846-22EF20BE96C5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9C255EF-A4D1-443D-B351-12D650A33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0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2415D-0ACA-C6A8-A5DB-669E3B1E3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Rickets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50C024-BE18-8EA7-786C-684CCC065F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Faten Zaidan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040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62CF-D734-BF18-9CC7-D2C1FBEF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GB" dirty="0" err="1"/>
              <a:t>Calcipenic</a:t>
            </a:r>
            <a:r>
              <a:rPr lang="en-GB" dirty="0"/>
              <a:t> </a:t>
            </a:r>
            <a:r>
              <a:rPr lang="en-GB" dirty="0" smtClean="0"/>
              <a:t>Rickets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1054-2B27-5D42-1741-444F86F47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Causes: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Calcium deficiency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vitamin D deficiency (Nutritional or Lack of </a:t>
            </a:r>
            <a:r>
              <a:rPr lang="en-GB" dirty="0" smtClean="0"/>
              <a:t>sunlight)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25 hydroxylase deficiency</a:t>
            </a:r>
            <a:r>
              <a:rPr lang="en-GB" dirty="0"/>
              <a:t>– conversion of cholecalciferol to </a:t>
            </a:r>
            <a:r>
              <a:rPr lang="en-GB" dirty="0" err="1"/>
              <a:t>calcidiol</a:t>
            </a:r>
            <a:r>
              <a:rPr lang="en-GB" dirty="0"/>
              <a:t> (liver disease)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1-alpha hydroxylase deficiency </a:t>
            </a:r>
            <a:r>
              <a:rPr lang="en-GB" dirty="0"/>
              <a:t>causing failure of 1-hydroxylation of vitamin D (renal disease) (Vitamin D Dependent Rickets type I – VDDR I)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End Organ Vitamin D receptor resistance (VDDR II)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Anticonvulsant medications ex </a:t>
            </a:r>
            <a:r>
              <a:rPr lang="en-GB" dirty="0" smtClean="0"/>
              <a:t>phenytoin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71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93CD8-0DAD-AFF4-1BFC-C163320B4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AE34D56A-D763-E15E-F915-9E4DBE5FC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551" y="129990"/>
            <a:ext cx="8782257" cy="65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Vitamin D physiology. Under the effect of ultraviolet rays (sun),... |  Download Scientific Diagram">
            <a:extLst>
              <a:ext uri="{FF2B5EF4-FFF2-40B4-BE49-F238E27FC236}">
                <a16:creationId xmlns:a16="http://schemas.microsoft.com/office/drawing/2014/main" id="{92199B07-5758-9E6E-2964-25312A8A22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376015-2B2F-CAF5-A7A0-293DD61E68D3}"/>
              </a:ext>
            </a:extLst>
          </p:cNvPr>
          <p:cNvSpPr/>
          <p:nvPr/>
        </p:nvSpPr>
        <p:spPr>
          <a:xfrm>
            <a:off x="1100831" y="1925823"/>
            <a:ext cx="1207363" cy="1136342"/>
          </a:xfrm>
          <a:prstGeom prst="ellipse">
            <a:avLst/>
          </a:prstGeom>
          <a:noFill/>
          <a:ln w="571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59F847-1C3C-97A5-12C9-041B681D4A82}"/>
              </a:ext>
            </a:extLst>
          </p:cNvPr>
          <p:cNvSpPr/>
          <p:nvPr/>
        </p:nvSpPr>
        <p:spPr>
          <a:xfrm>
            <a:off x="4262761" y="2140258"/>
            <a:ext cx="1207363" cy="1136342"/>
          </a:xfrm>
          <a:prstGeom prst="ellipse">
            <a:avLst/>
          </a:prstGeom>
          <a:noFill/>
          <a:ln w="571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6A4E893-067C-1AAA-2517-B86ECB9546A7}"/>
              </a:ext>
            </a:extLst>
          </p:cNvPr>
          <p:cNvSpPr/>
          <p:nvPr/>
        </p:nvSpPr>
        <p:spPr>
          <a:xfrm>
            <a:off x="4262761" y="146482"/>
            <a:ext cx="1207363" cy="1136342"/>
          </a:xfrm>
          <a:prstGeom prst="ellipse">
            <a:avLst/>
          </a:prstGeom>
          <a:noFill/>
          <a:ln w="571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5AE1C1-9D0F-38D8-6CFA-8BCB11D4D476}"/>
              </a:ext>
            </a:extLst>
          </p:cNvPr>
          <p:cNvSpPr/>
          <p:nvPr/>
        </p:nvSpPr>
        <p:spPr>
          <a:xfrm>
            <a:off x="4264240" y="1365898"/>
            <a:ext cx="1207363" cy="1136342"/>
          </a:xfrm>
          <a:prstGeom prst="ellipse">
            <a:avLst/>
          </a:prstGeom>
          <a:noFill/>
          <a:ln w="571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20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A1163-6C8F-9F90-0F1F-D258B0C3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Hypophosphatemic Rickets: Due to Renal Tubular phosphate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46E06-1475-1206-5DED-EA50EE5B6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X linked Hypophosphatemic rickets (Genetic mutation causing Isolated renal tubular phosphate loss)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Fanconi Syndrome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Phosphate </a:t>
            </a:r>
            <a:r>
              <a:rPr lang="en-US" dirty="0"/>
              <a:t>malabsorption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Nutritional phosphate deficiency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Prematurity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F0C15-51D6-D1F1-5943-2EE0693C4C97}"/>
              </a:ext>
            </a:extLst>
          </p:cNvPr>
          <p:cNvSpPr txBox="1"/>
          <p:nvPr/>
        </p:nvSpPr>
        <p:spPr>
          <a:xfrm>
            <a:off x="1812460" y="5193086"/>
            <a:ext cx="31618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PTH is normal !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9" name="Picture 4" descr="Untitled-1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2263" y="2587019"/>
            <a:ext cx="2743200" cy="416296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673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03C17-B338-EF9A-E190-F5904AB1F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D deficient Rickets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9A6EC-D146-66F1-D8D8-31CCC7458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448" y="2093976"/>
            <a:ext cx="10058400" cy="4050792"/>
          </a:xfrm>
        </p:spPr>
        <p:txBody>
          <a:bodyPr/>
          <a:lstStyle/>
          <a:p>
            <a:r>
              <a:rPr lang="en-US" dirty="0"/>
              <a:t>Another term: nutritional Rickets </a:t>
            </a:r>
          </a:p>
          <a:p>
            <a:pPr marL="0" indent="0">
              <a:buNone/>
            </a:pPr>
            <a:r>
              <a:rPr lang="en-GB" u="sng" dirty="0"/>
              <a:t>Risk Factors: </a:t>
            </a:r>
          </a:p>
          <a:p>
            <a:pPr marL="0" indent="0">
              <a:buNone/>
            </a:pPr>
            <a:r>
              <a:rPr lang="en-GB" dirty="0" smtClean="0"/>
              <a:t>-Exclusively </a:t>
            </a:r>
            <a:r>
              <a:rPr lang="en-GB" dirty="0"/>
              <a:t>breast fed for 6 months</a:t>
            </a:r>
          </a:p>
          <a:p>
            <a:pPr marL="0" indent="0">
              <a:buNone/>
            </a:pPr>
            <a:r>
              <a:rPr lang="en-GB" dirty="0" smtClean="0"/>
              <a:t>-Limited </a:t>
            </a:r>
            <a:r>
              <a:rPr lang="en-GB" dirty="0"/>
              <a:t>sun exposure </a:t>
            </a:r>
          </a:p>
          <a:p>
            <a:pPr marL="0" indent="0">
              <a:buNone/>
            </a:pPr>
            <a:r>
              <a:rPr lang="en-GB" dirty="0" smtClean="0"/>
              <a:t>-Vitamin </a:t>
            </a:r>
            <a:r>
              <a:rPr lang="en-GB" dirty="0"/>
              <a:t>D deficient mothers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Sources of Vitamin D:</a:t>
            </a:r>
          </a:p>
          <a:p>
            <a:pPr marL="0" indent="0">
              <a:buNone/>
            </a:pPr>
            <a:r>
              <a:rPr lang="en-GB" dirty="0"/>
              <a:t>Fortified milk, cheese, liver; sunlight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F415E06D-E6D9-3BB4-92C2-F11955526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4974" y="1661994"/>
            <a:ext cx="6457025" cy="519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59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91755-AF83-839F-F736-4BD8EDEF7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/>
              <a:t>Clinical Presentation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C671B-A133-F7ED-D8C0-DF92580D0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9344"/>
            <a:ext cx="11407806" cy="5248656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US" sz="1400" b="1" u="sng" dirty="0" err="1" smtClean="0"/>
              <a:t>Hypocalcemic</a:t>
            </a:r>
            <a:r>
              <a:rPr lang="en-US" sz="1400" b="1" u="sng" dirty="0" smtClean="0"/>
              <a:t> symptoms: </a:t>
            </a:r>
          </a:p>
          <a:p>
            <a:r>
              <a:rPr lang="en-US" sz="1400" dirty="0" smtClean="0"/>
              <a:t>Convulsions</a:t>
            </a:r>
          </a:p>
          <a:p>
            <a:r>
              <a:rPr lang="en-US" sz="1400" dirty="0" smtClean="0"/>
              <a:t>Stridor</a:t>
            </a:r>
          </a:p>
          <a:p>
            <a:r>
              <a:rPr lang="en-US" sz="1400" dirty="0" smtClean="0"/>
              <a:t>Laryngospasm</a:t>
            </a:r>
          </a:p>
          <a:p>
            <a:r>
              <a:rPr lang="en-US" sz="1400" dirty="0" smtClean="0"/>
              <a:t>wide anterior fontanelle</a:t>
            </a:r>
          </a:p>
          <a:p>
            <a:pPr marL="0" indent="0">
              <a:buNone/>
            </a:pPr>
            <a:endParaRPr lang="en-US" sz="1400" b="1" u="sng" dirty="0" smtClean="0"/>
          </a:p>
          <a:p>
            <a:pPr marL="0" indent="0">
              <a:buNone/>
            </a:pPr>
            <a:r>
              <a:rPr lang="en-US" sz="1400" b="1" u="sng" dirty="0" smtClean="0"/>
              <a:t>General </a:t>
            </a:r>
            <a:r>
              <a:rPr lang="en-US" sz="1400" b="1" u="sng" dirty="0"/>
              <a:t>presentation:</a:t>
            </a:r>
          </a:p>
          <a:p>
            <a:r>
              <a:rPr lang="en-US" sz="1400" dirty="0"/>
              <a:t>Irritability</a:t>
            </a:r>
          </a:p>
          <a:p>
            <a:r>
              <a:rPr lang="en-US" sz="1400" dirty="0"/>
              <a:t>Weakness</a:t>
            </a:r>
          </a:p>
          <a:p>
            <a:r>
              <a:rPr lang="en-US" sz="1400" dirty="0"/>
              <a:t>Frontal bossing</a:t>
            </a:r>
          </a:p>
          <a:p>
            <a:r>
              <a:rPr lang="en-US" sz="1400" dirty="0"/>
              <a:t>Tooth malformation and abscess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b="1" u="sng" dirty="0" smtClean="0"/>
              <a:t>Musculoskeletal symptoms</a:t>
            </a:r>
          </a:p>
          <a:p>
            <a:pPr lvl="1"/>
            <a:r>
              <a:rPr lang="en-US" sz="1400" dirty="0" err="1"/>
              <a:t>Craniotabes</a:t>
            </a:r>
            <a:endParaRPr lang="en-US" sz="1400" dirty="0"/>
          </a:p>
          <a:p>
            <a:pPr lvl="1"/>
            <a:r>
              <a:rPr lang="en-US" sz="1400" dirty="0"/>
              <a:t>Delayed dentition/enamel hypoplasia</a:t>
            </a:r>
          </a:p>
          <a:p>
            <a:pPr lvl="1"/>
            <a:r>
              <a:rPr lang="en-US" sz="1400" dirty="0"/>
              <a:t>Chest pigeon </a:t>
            </a:r>
            <a:r>
              <a:rPr lang="en-US" sz="1400" dirty="0" smtClean="0"/>
              <a:t>chest</a:t>
            </a:r>
          </a:p>
          <a:p>
            <a:pPr lvl="1"/>
            <a:r>
              <a:rPr lang="en-US" sz="1400" dirty="0" smtClean="0"/>
              <a:t>rachitic rosary</a:t>
            </a:r>
          </a:p>
          <a:p>
            <a:pPr lvl="1"/>
            <a:r>
              <a:rPr lang="en-US" sz="1400" dirty="0" smtClean="0"/>
              <a:t>Harrisons sulcus</a:t>
            </a:r>
            <a:endParaRPr lang="en-US" sz="1400" dirty="0"/>
          </a:p>
          <a:p>
            <a:pPr lvl="1"/>
            <a:r>
              <a:rPr lang="en-US" sz="1400" dirty="0"/>
              <a:t>Long bones </a:t>
            </a:r>
            <a:r>
              <a:rPr lang="en-US" sz="1400" dirty="0" smtClean="0"/>
              <a:t>deformities</a:t>
            </a:r>
          </a:p>
          <a:p>
            <a:pPr lvl="1"/>
            <a:r>
              <a:rPr lang="en-US" sz="1400" dirty="0" smtClean="0"/>
              <a:t>Widened wrists </a:t>
            </a:r>
            <a:r>
              <a:rPr lang="en-US" sz="1400" dirty="0"/>
              <a:t>and </a:t>
            </a:r>
            <a:r>
              <a:rPr lang="en-US" sz="1400" dirty="0" smtClean="0"/>
              <a:t>ankles</a:t>
            </a:r>
            <a:endParaRPr lang="en-US" sz="1400" dirty="0"/>
          </a:p>
          <a:p>
            <a:pPr lvl="1"/>
            <a:r>
              <a:rPr lang="en-US" sz="1400" dirty="0"/>
              <a:t>Hypotonia/muscle weakness</a:t>
            </a:r>
          </a:p>
          <a:p>
            <a:pPr lvl="1"/>
            <a:r>
              <a:rPr lang="en-US" sz="1400" dirty="0"/>
              <a:t>Bone pains</a:t>
            </a:r>
          </a:p>
          <a:p>
            <a:pPr lvl="1"/>
            <a:r>
              <a:rPr lang="en-US" sz="1400" dirty="0"/>
              <a:t>Delayed motor </a:t>
            </a:r>
            <a:r>
              <a:rPr lang="en-US" sz="1400" dirty="0" smtClean="0"/>
              <a:t>development/hypotonia</a:t>
            </a:r>
          </a:p>
          <a:p>
            <a:pPr lvl="1"/>
            <a:r>
              <a:rPr lang="en-US" sz="1400" dirty="0" smtClean="0"/>
              <a:t>Short stature</a:t>
            </a:r>
          </a:p>
          <a:p>
            <a:pPr lvl="1"/>
            <a:r>
              <a:rPr lang="en-US" sz="1400" dirty="0" smtClean="0"/>
              <a:t>Bell </a:t>
            </a:r>
            <a:r>
              <a:rPr lang="en-US" sz="1400" dirty="0"/>
              <a:t>shaped </a:t>
            </a:r>
            <a:r>
              <a:rPr lang="en-US" sz="1400" dirty="0" smtClean="0"/>
              <a:t>chest</a:t>
            </a:r>
          </a:p>
          <a:p>
            <a:pPr lvl="1"/>
            <a:r>
              <a:rPr lang="en-US" sz="1400" dirty="0" smtClean="0"/>
              <a:t>Bowlegs </a:t>
            </a:r>
            <a:r>
              <a:rPr lang="en-US" sz="1400" dirty="0"/>
              <a:t>(genu </a:t>
            </a:r>
            <a:r>
              <a:rPr lang="en-US" sz="1400" dirty="0" err="1"/>
              <a:t>varus</a:t>
            </a:r>
            <a:r>
              <a:rPr lang="en-US" sz="1400" dirty="0"/>
              <a:t>) or knock-knees (genu </a:t>
            </a:r>
            <a:r>
              <a:rPr lang="en-US" sz="1400" dirty="0" err="1"/>
              <a:t>valgum</a:t>
            </a:r>
            <a:r>
              <a:rPr lang="en-US" sz="1400" dirty="0"/>
              <a:t>) 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2787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355-3FFD-7BFA-77BD-AE8CE6F5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Findings in patients with rickets. ">
            <a:extLst>
              <a:ext uri="{FF2B5EF4-FFF2-40B4-BE49-F238E27FC236}">
                <a16:creationId xmlns:a16="http://schemas.microsoft.com/office/drawing/2014/main" id="{C379FC2C-8CD8-872E-6A03-CCD1C30DB5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35"/>
            <a:ext cx="5479311" cy="638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ickets - Basic Science - Orthobullets">
            <a:extLst>
              <a:ext uri="{FF2B5EF4-FFF2-40B4-BE49-F238E27FC236}">
                <a16:creationId xmlns:a16="http://schemas.microsoft.com/office/drawing/2014/main" id="{74B3E738-7813-402C-5A1D-42700D6AC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10" y="0"/>
            <a:ext cx="4077690" cy="637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The classic finding of rickets; widening at the wrists, rachitic... |  Download Scientific Diagram">
            <a:extLst>
              <a:ext uri="{FF2B5EF4-FFF2-40B4-BE49-F238E27FC236}">
                <a16:creationId xmlns:a16="http://schemas.microsoft.com/office/drawing/2014/main" id="{83E2C38F-E6D6-09D3-4FC5-688E2E3F04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A baby in a swimsuit&#10;&#10;Description automatically generated with low confidence">
            <a:extLst>
              <a:ext uri="{FF2B5EF4-FFF2-40B4-BE49-F238E27FC236}">
                <a16:creationId xmlns:a16="http://schemas.microsoft.com/office/drawing/2014/main" id="{C65F54DD-103A-F56E-B04E-FB9F1E030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35" y="622336"/>
            <a:ext cx="3349641" cy="623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96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B3804-B1D5-8B37-C13A-F09CB71E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Rickets - CRASH! Medical Review Series - YouTube">
            <a:extLst>
              <a:ext uri="{FF2B5EF4-FFF2-40B4-BE49-F238E27FC236}">
                <a16:creationId xmlns:a16="http://schemas.microsoft.com/office/drawing/2014/main" id="{9E60073D-F944-9582-DB97-CAF90E5A69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0555" y="1053791"/>
            <a:ext cx="8445186" cy="475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762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70D5-9514-356F-391D-D01AFCFB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30" y="177591"/>
            <a:ext cx="10058400" cy="1609344"/>
          </a:xfrm>
        </p:spPr>
        <p:txBody>
          <a:bodyPr/>
          <a:lstStyle/>
          <a:p>
            <a:r>
              <a:rPr lang="en-US" dirty="0"/>
              <a:t>Rachitic rosary</a:t>
            </a:r>
            <a:endParaRPr lang="en-GB" dirty="0"/>
          </a:p>
        </p:txBody>
      </p:sp>
      <p:pic>
        <p:nvPicPr>
          <p:cNvPr id="14338" name="Picture 2" descr="rachitic beads">
            <a:extLst>
              <a:ext uri="{FF2B5EF4-FFF2-40B4-BE49-F238E27FC236}">
                <a16:creationId xmlns:a16="http://schemas.microsoft.com/office/drawing/2014/main" id="{74DCD222-5546-CCE9-485D-DB003FD299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631" y="144870"/>
            <a:ext cx="6463447" cy="328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JaypeeDigital | eBook Reader">
            <a:extLst>
              <a:ext uri="{FF2B5EF4-FFF2-40B4-BE49-F238E27FC236}">
                <a16:creationId xmlns:a16="http://schemas.microsoft.com/office/drawing/2014/main" id="{9349C5FA-A6BE-3EBC-4786-3B5F3480B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7" y="1381125"/>
            <a:ext cx="47625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A4E46B-4131-9908-3F66-C91DE5B5260A}"/>
              </a:ext>
            </a:extLst>
          </p:cNvPr>
          <p:cNvSpPr txBox="1"/>
          <p:nvPr/>
        </p:nvSpPr>
        <p:spPr>
          <a:xfrm>
            <a:off x="5433830" y="4451342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Enlargement of costochondral junction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574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7FAB-50B4-5A26-43B1-941D49E6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58" y="1230356"/>
            <a:ext cx="10058400" cy="1609344"/>
          </a:xfrm>
        </p:spPr>
        <p:txBody>
          <a:bodyPr/>
          <a:lstStyle/>
          <a:p>
            <a:r>
              <a:rPr lang="en-US" dirty="0"/>
              <a:t>Harrison sulcus</a:t>
            </a:r>
            <a:endParaRPr lang="en-GB" dirty="0"/>
          </a:p>
        </p:txBody>
      </p:sp>
      <p:pic>
        <p:nvPicPr>
          <p:cNvPr id="6" name="Content Placeholder 5" descr="A close-up of a person's chest&#10;&#10;Description automatically generated with medium confidence">
            <a:extLst>
              <a:ext uri="{FF2B5EF4-FFF2-40B4-BE49-F238E27FC236}">
                <a16:creationId xmlns:a16="http://schemas.microsoft.com/office/drawing/2014/main" id="{2D8BA798-6ACF-3610-141E-ACAE74E8B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500" y="742950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A4E46B-4131-9908-3F66-C91DE5B5260A}"/>
              </a:ext>
            </a:extLst>
          </p:cNvPr>
          <p:cNvSpPr txBox="1"/>
          <p:nvPr/>
        </p:nvSpPr>
        <p:spPr>
          <a:xfrm>
            <a:off x="176030" y="3587234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Inward pulling of diaphragmatic attachments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6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75E52-EB0D-39BE-67A7-FED2AF92B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Xray Findings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140E7C-FD18-5073-654D-5743F4A61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79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A97A-5B28-933A-FA87-92E0C3DF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E3293-57C3-0FCC-A1B8-84938F6A0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9344"/>
            <a:ext cx="11345662" cy="5248656"/>
          </a:xfrm>
        </p:spPr>
        <p:txBody>
          <a:bodyPr>
            <a:normAutofit/>
          </a:bodyPr>
          <a:lstStyle/>
          <a:p>
            <a:r>
              <a:rPr lang="en-US" dirty="0"/>
              <a:t>Calcium balance is achieved by calcium transport across three organ systems: intestines, kidney, bone through the effect of </a:t>
            </a:r>
            <a:r>
              <a:rPr lang="en-US" u="sng" dirty="0"/>
              <a:t>two hormones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-PTH  and 1,25 dihydroxy vitamin D</a:t>
            </a:r>
          </a:p>
          <a:p>
            <a:r>
              <a:rPr lang="en-US" dirty="0"/>
              <a:t>A fall in calcium level is detected in parathyroid glands and renal tubules therefore increasing PTH and active Vitamin D </a:t>
            </a:r>
          </a:p>
          <a:p>
            <a:pPr marL="0" indent="0">
              <a:buNone/>
            </a:pPr>
            <a:r>
              <a:rPr lang="en-US" dirty="0"/>
              <a:t>This leads to : </a:t>
            </a:r>
          </a:p>
          <a:p>
            <a:r>
              <a:rPr lang="en-US" dirty="0"/>
              <a:t>Increased renal tubular reabsorption f calcium and decreased tubular reabsorption of phosphate and increased phosphate excretion .</a:t>
            </a:r>
          </a:p>
          <a:p>
            <a:pPr marL="0" indent="0">
              <a:buNone/>
            </a:pPr>
            <a:r>
              <a:rPr lang="en-US" dirty="0"/>
              <a:t>This is called </a:t>
            </a:r>
            <a:r>
              <a:rPr lang="en-US" i="1" dirty="0" err="1"/>
              <a:t>phosphaturic</a:t>
            </a:r>
            <a:r>
              <a:rPr lang="en-US" i="1" dirty="0"/>
              <a:t> effect </a:t>
            </a:r>
          </a:p>
          <a:p>
            <a:r>
              <a:rPr lang="en-US" dirty="0"/>
              <a:t>Increased bone resorption leading to calcium release from bone into circulation </a:t>
            </a:r>
          </a:p>
          <a:p>
            <a:r>
              <a:rPr lang="en-US" dirty="0"/>
              <a:t>Stimulation of 1 alpha hydroxylase activity at the proximal renal tubule which results in increased secretion of 1.25(OH)2D and increased reabsorption of intestinal calcium.</a:t>
            </a:r>
          </a:p>
        </p:txBody>
      </p:sp>
    </p:spTree>
    <p:extLst>
      <p:ext uri="{BB962C8B-B14F-4D97-AF65-F5344CB8AC3E}">
        <p14:creationId xmlns:p14="http://schemas.microsoft.com/office/powerpoint/2010/main" val="4097875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39E4-37E9-C3BD-5E79-25FDCBCEE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Rickets | Radiology Case | Radiopaedia.org">
            <a:extLst>
              <a:ext uri="{FF2B5EF4-FFF2-40B4-BE49-F238E27FC236}">
                <a16:creationId xmlns:a16="http://schemas.microsoft.com/office/drawing/2014/main" id="{B545B7CB-EDBB-28A6-E04C-E165B9ABB0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096000" cy="696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7951C6-6DD8-750F-CCD0-A5545FCDD509}"/>
              </a:ext>
            </a:extLst>
          </p:cNvPr>
          <p:cNvSpPr txBox="1"/>
          <p:nvPr/>
        </p:nvSpPr>
        <p:spPr>
          <a:xfrm>
            <a:off x="6444279" y="710022"/>
            <a:ext cx="4909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Fraying and widening of the growth plate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DCFB9A-DBB2-05A9-FFEA-E365A852FB61}"/>
              </a:ext>
            </a:extLst>
          </p:cNvPr>
          <p:cNvSpPr txBox="1"/>
          <p:nvPr/>
        </p:nvSpPr>
        <p:spPr>
          <a:xfrm>
            <a:off x="6444279" y="1230795"/>
            <a:ext cx="4265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Cupping of the metaphysis</a:t>
            </a:r>
          </a:p>
        </p:txBody>
      </p:sp>
      <p:pic>
        <p:nvPicPr>
          <p:cNvPr id="3" name="Picture 6" descr="Picture 6">
            <a:extLst>
              <a:ext uri="{FF2B5EF4-FFF2-40B4-BE49-F238E27FC236}">
                <a16:creationId xmlns:a16="http://schemas.microsoft.com/office/drawing/2014/main" id="{6BD9A53E-9B58-5EDC-2FA2-F510D11D4F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97" r="4846" b="12202"/>
          <a:stretch>
            <a:fillRect/>
          </a:stretch>
        </p:blipFill>
        <p:spPr>
          <a:xfrm>
            <a:off x="9260567" y="2126286"/>
            <a:ext cx="2898775" cy="46815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58862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A6B9A-9A30-7697-ECB7-5A907624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2E163-DD3B-8449-DD2E-20A7CCFB8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98576" cy="4351338"/>
          </a:xfrm>
        </p:spPr>
        <p:txBody>
          <a:bodyPr/>
          <a:lstStyle/>
          <a:p>
            <a:r>
              <a:rPr lang="en-US" dirty="0"/>
              <a:t>Bowing of the legs due to osteopenia</a:t>
            </a:r>
          </a:p>
          <a:p>
            <a:r>
              <a:rPr lang="en-US" dirty="0"/>
              <a:t>Genu varus</a:t>
            </a:r>
            <a:endParaRPr lang="en-GB" dirty="0"/>
          </a:p>
        </p:txBody>
      </p:sp>
      <p:pic>
        <p:nvPicPr>
          <p:cNvPr id="9218" name="Picture 2" descr="Radiograph in a 4-year-old girl with rickets depic">
            <a:extLst>
              <a:ext uri="{FF2B5EF4-FFF2-40B4-BE49-F238E27FC236}">
                <a16:creationId xmlns:a16="http://schemas.microsoft.com/office/drawing/2014/main" id="{B61514D4-68ED-7B31-C656-99FBE0FB5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660" y="0"/>
            <a:ext cx="4549588" cy="683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537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2A36-362C-2EA5-69BD-222E20CA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46AAF-26FF-F105-1247-0E2C4A747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Knock-knock knees (Genu </a:t>
            </a:r>
            <a:r>
              <a:rPr lang="en-US" dirty="0" err="1"/>
              <a:t>Valgum</a:t>
            </a:r>
            <a:r>
              <a:rPr lang="en-US" dirty="0"/>
              <a:t>) </a:t>
            </a:r>
            <a:endParaRPr lang="en-GB" dirty="0"/>
          </a:p>
        </p:txBody>
      </p:sp>
      <p:pic>
        <p:nvPicPr>
          <p:cNvPr id="10242" name="Picture 2" descr="Radiograph in a 4-year-old girl with rickets, focu">
            <a:extLst>
              <a:ext uri="{FF2B5EF4-FFF2-40B4-BE49-F238E27FC236}">
                <a16:creationId xmlns:a16="http://schemas.microsoft.com/office/drawing/2014/main" id="{74CE2496-EBEA-A4F8-61FE-0085EEE64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" y="2876296"/>
            <a:ext cx="7529370" cy="354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 4">
            <a:extLst>
              <a:ext uri="{FF2B5EF4-FFF2-40B4-BE49-F238E27FC236}">
                <a16:creationId xmlns:a16="http://schemas.microsoft.com/office/drawing/2014/main" id="{DACAFC7C-71D0-2E73-DDD6-CCF840DE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012" y="0"/>
            <a:ext cx="4191002" cy="66690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74534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548C-B956-26C9-C417-B26BAC82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48B3F-D162-836C-539A-E2EF3B751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1825625"/>
            <a:ext cx="3529584" cy="4351338"/>
          </a:xfrm>
        </p:spPr>
        <p:txBody>
          <a:bodyPr/>
          <a:lstStyle/>
          <a:p>
            <a:r>
              <a:rPr lang="en-GB" b="0" i="0" dirty="0">
                <a:solidFill>
                  <a:srgbClr val="2A2A2A"/>
                </a:solidFill>
                <a:effectLst/>
              </a:rPr>
              <a:t>multiple growth arrest lines </a:t>
            </a:r>
          </a:p>
          <a:p>
            <a:r>
              <a:rPr lang="en-GB" b="0" i="0" dirty="0">
                <a:solidFill>
                  <a:srgbClr val="2A2A2A"/>
                </a:solidFill>
                <a:effectLst/>
              </a:rPr>
              <a:t> underdevelopment of the medial aspect of both the tibial plateau and the femoral condyle</a:t>
            </a:r>
            <a:endParaRPr lang="en-GB" dirty="0"/>
          </a:p>
        </p:txBody>
      </p:sp>
      <p:pic>
        <p:nvPicPr>
          <p:cNvPr id="11266" name="Picture 2" descr="Radiograph of the knees of an 11-year-old boy with">
            <a:extLst>
              <a:ext uri="{FF2B5EF4-FFF2-40B4-BE49-F238E27FC236}">
                <a16:creationId xmlns:a16="http://schemas.microsoft.com/office/drawing/2014/main" id="{E5F5C18D-FA50-D2D2-6878-52CDEE85B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24" y="403603"/>
            <a:ext cx="8113776" cy="642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633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600EE-F08F-02E4-8980-747AA8830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E6647F-293E-5661-403F-2B93C2F676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99" y="327609"/>
            <a:ext cx="7856936" cy="581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BD09CD-4A77-49FB-03EC-48B1BDCA025B}"/>
              </a:ext>
            </a:extLst>
          </p:cNvPr>
          <p:cNvSpPr txBox="1"/>
          <p:nvPr/>
        </p:nvSpPr>
        <p:spPr>
          <a:xfrm>
            <a:off x="816647" y="251858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Rachitic rosary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610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2CE6F-C508-74EA-97D4-0A92AE8A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VDDR II : Baldness is common manifestation</a:t>
            </a:r>
            <a:endParaRPr lang="en-GB" dirty="0"/>
          </a:p>
        </p:txBody>
      </p:sp>
      <p:pic>
        <p:nvPicPr>
          <p:cNvPr id="5" name="Picture 15" descr="Picture 15">
            <a:extLst>
              <a:ext uri="{FF2B5EF4-FFF2-40B4-BE49-F238E27FC236}">
                <a16:creationId xmlns:a16="http://schemas.microsoft.com/office/drawing/2014/main" id="{B9A18DE7-226D-E81F-D4A7-233618378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3165" y="1289304"/>
            <a:ext cx="4616906" cy="5536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4" descr="Untitled-21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584" y="2012452"/>
            <a:ext cx="2939970" cy="4895127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28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3C40-F62D-1CB4-168C-9DD8DB05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Will Newman on Twitter: &quot;Top story: @Kamal21503761: '@IhabFathiSulima Fanconi  syndrome,symptoms of excessive drinking and excessive urination usually  begin during infancy. A child with Fanconi syndrome and cystinosis may have  failure to thrive,…">
            <a:extLst>
              <a:ext uri="{FF2B5EF4-FFF2-40B4-BE49-F238E27FC236}">
                <a16:creationId xmlns:a16="http://schemas.microsoft.com/office/drawing/2014/main" id="{2D1B6188-B29C-EB82-83BE-D53699757D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64" y="0"/>
            <a:ext cx="6460404" cy="694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281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5B46-8993-4802-446C-5C3BDF797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/>
              <a:t>Approach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4058E-228F-FA26-61ED-CBD6F8E87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9344"/>
            <a:ext cx="10058400" cy="44303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Lab investigations: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 level (corrected for any elevated albumin level)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Albumin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Phosphate (index of PTH activity when there is hypocalcemia: Low serum phosphate reflects increased PTH activity , high Ph reflects reduced PTH activity)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PTH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Magnesium (as hypomagnesemia inhibits PTH release)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Alkaline phosphatase (level is raised when hypocalcemia is secondary to a disorder of vitamin D) &amp; (level is in the normal range when hypocalcemia is secondary to hypoparathyroidism)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25-hydroxyvitamin 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Creatinine and electrolyte will help in determining renal disease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Radiological workup</a:t>
            </a:r>
          </a:p>
          <a:p>
            <a:pPr marL="0" indent="0">
              <a:buNone/>
            </a:pPr>
            <a:r>
              <a:rPr lang="en-US" dirty="0"/>
              <a:t>Xray of left wrist </a:t>
            </a:r>
            <a:r>
              <a:rPr lang="en-US" dirty="0" smtClean="0"/>
              <a:t>and/or </a:t>
            </a:r>
            <a:r>
              <a:rPr lang="en-US" dirty="0"/>
              <a:t>knees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76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48" y="94107"/>
            <a:ext cx="10058400" cy="160934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Vitamin D Status Lab variation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939737"/>
              </p:ext>
            </p:extLst>
          </p:nvPr>
        </p:nvGraphicFramePr>
        <p:xfrm>
          <a:off x="2057400" y="1219200"/>
          <a:ext cx="8229600" cy="542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r>
                        <a:rPr lang="en-US" sz="3600" b="1" dirty="0"/>
                        <a:t>Level (</a:t>
                      </a:r>
                      <a:r>
                        <a:rPr lang="en-US" sz="3600" b="1" dirty="0" err="1" smtClean="0"/>
                        <a:t>nmol</a:t>
                      </a:r>
                      <a:r>
                        <a:rPr lang="en-US" sz="3600" b="1" dirty="0" smtClean="0"/>
                        <a:t>/l)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r>
                        <a:rPr lang="en-US" sz="3600" b="1" dirty="0"/>
                        <a:t>&gt;50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sufficiency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r>
                        <a:rPr lang="en-US" sz="3600" b="1" dirty="0"/>
                        <a:t>30-50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Insufficiency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r>
                        <a:rPr lang="en-US" sz="3600" b="1" dirty="0"/>
                        <a:t>&lt;30/20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Deficiency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r>
                        <a:rPr lang="en-US" sz="3600" b="1" dirty="0"/>
                        <a:t>&gt;250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Toxicity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798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7E63-7B70-7191-F83F-39F789613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3" descr="Picture 3">
            <a:extLst>
              <a:ext uri="{FF2B5EF4-FFF2-40B4-BE49-F238E27FC236}">
                <a16:creationId xmlns:a16="http://schemas.microsoft.com/office/drawing/2014/main" id="{B1ECAE1C-FA1E-F629-4FFD-55F85E3E4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38330"/>
          </a:xfrm>
          <a:prstGeom prst="rect">
            <a:avLst/>
          </a:prstGeom>
          <a:ln w="12700">
            <a:solidFill>
              <a:srgbClr val="92D050"/>
            </a:solidFill>
            <a:prstDash val="solid"/>
            <a:miter lim="400000"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0994E7-4A09-C43D-F9A0-FAD3D793CCBE}"/>
              </a:ext>
            </a:extLst>
          </p:cNvPr>
          <p:cNvSpPr/>
          <p:nvPr/>
        </p:nvSpPr>
        <p:spPr>
          <a:xfrm>
            <a:off x="3338004" y="5335480"/>
            <a:ext cx="390617" cy="399495"/>
          </a:xfrm>
          <a:prstGeom prst="roundRect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66926F-DE69-435A-C824-872CADF0ECF6}"/>
              </a:ext>
            </a:extLst>
          </p:cNvPr>
          <p:cNvSpPr/>
          <p:nvPr/>
        </p:nvSpPr>
        <p:spPr>
          <a:xfrm>
            <a:off x="10246311" y="5335480"/>
            <a:ext cx="390617" cy="399495"/>
          </a:xfrm>
          <a:prstGeom prst="roundRect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95D7F8-3DAA-A52E-76E5-15C2D5A6017B}"/>
              </a:ext>
            </a:extLst>
          </p:cNvPr>
          <p:cNvSpPr/>
          <p:nvPr/>
        </p:nvSpPr>
        <p:spPr>
          <a:xfrm>
            <a:off x="587406" y="3446757"/>
            <a:ext cx="10154575" cy="281866"/>
          </a:xfrm>
          <a:prstGeom prst="roundRect">
            <a:avLst/>
          </a:prstGeom>
          <a:noFill/>
          <a:ln w="1905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42648A-208B-67AC-24AF-C8D262713CDB}"/>
              </a:ext>
            </a:extLst>
          </p:cNvPr>
          <p:cNvSpPr/>
          <p:nvPr/>
        </p:nvSpPr>
        <p:spPr>
          <a:xfrm>
            <a:off x="409112" y="5335480"/>
            <a:ext cx="10332869" cy="941032"/>
          </a:xfrm>
          <a:prstGeom prst="roundRect">
            <a:avLst/>
          </a:prstGeom>
          <a:noFill/>
          <a:ln w="1905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53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91E5-3F48-07AC-D7CD-1F5F0BCB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22B49-A00C-BD37-D3C2-E6B322350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609344"/>
            <a:ext cx="11327907" cy="5248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Hypocalcemia can result from three categories of disorders:</a:t>
            </a:r>
          </a:p>
          <a:p>
            <a:pPr marL="0" indent="0">
              <a:buNone/>
            </a:pPr>
            <a:r>
              <a:rPr lang="en-US" dirty="0"/>
              <a:t>1) </a:t>
            </a:r>
            <a:r>
              <a:rPr lang="en-US" u="sng" dirty="0"/>
              <a:t>Disorder of PTH secretion and action </a:t>
            </a:r>
          </a:p>
          <a:p>
            <a:r>
              <a:rPr lang="en-US" dirty="0"/>
              <a:t>Congenital hypoparathyroidism</a:t>
            </a:r>
          </a:p>
          <a:p>
            <a:r>
              <a:rPr lang="en-US" dirty="0"/>
              <a:t>Chromosome 22q11.2 deletion: DiGeorge Syndrome </a:t>
            </a:r>
          </a:p>
          <a:p>
            <a:r>
              <a:rPr lang="en-US" dirty="0"/>
              <a:t>Acquired causes such as parathyroidectomy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2) </a:t>
            </a:r>
            <a:r>
              <a:rPr lang="en-US" u="sng" dirty="0"/>
              <a:t>disorders of vitamin D deficiency or action </a:t>
            </a:r>
          </a:p>
          <a:p>
            <a:r>
              <a:rPr lang="en-US" dirty="0"/>
              <a:t>Renal disease &gt; 1 alpha hydroxylase deficiency or renal disease </a:t>
            </a:r>
          </a:p>
          <a:p>
            <a:r>
              <a:rPr lang="en-US" dirty="0"/>
              <a:t>25-hydroxylase deficiency or liver disease </a:t>
            </a:r>
          </a:p>
          <a:p>
            <a:r>
              <a:rPr lang="en-US" dirty="0"/>
              <a:t>Vitamin D resistance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3)</a:t>
            </a:r>
            <a:r>
              <a:rPr lang="en-US" u="sng" dirty="0" smtClean="0"/>
              <a:t>Abnormality </a:t>
            </a:r>
            <a:r>
              <a:rPr lang="en-US" u="sng" dirty="0"/>
              <a:t>of calcium sensing receptor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902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067B-BA09-29AB-A00B-9929ECF6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Rickets - Basic Science - Orthobullets">
            <a:extLst>
              <a:ext uri="{FF2B5EF4-FFF2-40B4-BE49-F238E27FC236}">
                <a16:creationId xmlns:a16="http://schemas.microsoft.com/office/drawing/2014/main" id="{99B52A4D-9254-F5E8-10B1-92D56C175A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5" y="133364"/>
            <a:ext cx="12153865" cy="2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8B1189-D186-5DE6-50C4-3B83B1BC200A}"/>
              </a:ext>
            </a:extLst>
          </p:cNvPr>
          <p:cNvSpPr/>
          <p:nvPr/>
        </p:nvSpPr>
        <p:spPr>
          <a:xfrm>
            <a:off x="0" y="1063588"/>
            <a:ext cx="12026618" cy="573187"/>
          </a:xfrm>
          <a:prstGeom prst="roundRect">
            <a:avLst/>
          </a:prstGeom>
          <a:noFill/>
          <a:ln w="5715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08556" y="5104328"/>
            <a:ext cx="8791509" cy="674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dirty="0" smtClean="0"/>
              <a:t>Note: </a:t>
            </a:r>
          </a:p>
          <a:p>
            <a:pPr>
              <a:spcBef>
                <a:spcPct val="10000"/>
              </a:spcBef>
              <a:defRPr/>
            </a:pPr>
            <a:r>
              <a:rPr lang="en-US" dirty="0" smtClean="0"/>
              <a:t>1- in Type I , there will be no </a:t>
            </a:r>
            <a:r>
              <a:rPr lang="en-US" dirty="0"/>
              <a:t>increase in </a:t>
            </a:r>
            <a:r>
              <a:rPr lang="en-US" dirty="0" smtClean="0"/>
              <a:t>vitamin D level </a:t>
            </a:r>
            <a:r>
              <a:rPr lang="en-US" dirty="0"/>
              <a:t>after V</a:t>
            </a:r>
            <a:r>
              <a:rPr lang="en-US" baseline="-25000" dirty="0"/>
              <a:t>D</a:t>
            </a:r>
            <a:r>
              <a:rPr lang="en-US" dirty="0"/>
              <a:t>3 </a:t>
            </a:r>
            <a:r>
              <a:rPr lang="en-US" dirty="0" smtClean="0"/>
              <a:t>supplements </a:t>
            </a:r>
            <a:endParaRPr lang="en-US" dirty="0"/>
          </a:p>
        </p:txBody>
      </p:sp>
      <p:pic>
        <p:nvPicPr>
          <p:cNvPr id="6" name="Picture 3" descr="C:\Users\user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632" y="3925823"/>
            <a:ext cx="1999232" cy="2768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2902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F1A9-0394-EF64-6900-2F853280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55"/>
            <a:ext cx="10058400" cy="1609344"/>
          </a:xfrm>
        </p:spPr>
        <p:txBody>
          <a:bodyPr/>
          <a:lstStyle/>
          <a:p>
            <a:r>
              <a:rPr lang="en-US" dirty="0"/>
              <a:t>Treatment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86BAF-31F6-5F06-D5E3-D80DEF785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1096"/>
            <a:ext cx="11128248" cy="5446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u="sng" dirty="0" smtClean="0"/>
              <a:t>A)Hypocalcemia </a:t>
            </a:r>
            <a:endParaRPr lang="en-GB" sz="1400" b="1" u="sng" dirty="0"/>
          </a:p>
          <a:p>
            <a:pPr lvl="1"/>
            <a:r>
              <a:rPr lang="en-GB" sz="1400" dirty="0"/>
              <a:t>Iv 10% calcium gluconate 2-3ml/kg </a:t>
            </a:r>
            <a:r>
              <a:rPr lang="en-GB" sz="1400" dirty="0" smtClean="0"/>
              <a:t>followed by IV </a:t>
            </a:r>
            <a:r>
              <a:rPr lang="en-GB" sz="1400" dirty="0"/>
              <a:t>calcium infusion</a:t>
            </a:r>
          </a:p>
          <a:p>
            <a:pPr lvl="1"/>
            <a:r>
              <a:rPr lang="en-GB" sz="1400" dirty="0"/>
              <a:t>Shift to oral supplements for maintenance</a:t>
            </a:r>
          </a:p>
          <a:p>
            <a:pPr lvl="1"/>
            <a:r>
              <a:rPr lang="en-GB" sz="1400" dirty="0"/>
              <a:t>Vitamin D supplements </a:t>
            </a:r>
            <a:endParaRPr lang="en-US" sz="1400" dirty="0"/>
          </a:p>
          <a:p>
            <a:pPr marL="0" indent="0">
              <a:buNone/>
            </a:pPr>
            <a:r>
              <a:rPr lang="en-US" sz="1400" b="1" u="sng" dirty="0" smtClean="0"/>
              <a:t>B) Vitamin D deficiency </a:t>
            </a:r>
          </a:p>
          <a:p>
            <a:pPr marL="0" indent="0">
              <a:buNone/>
            </a:pPr>
            <a:r>
              <a:rPr lang="en-US" sz="1400" u="sng" dirty="0" smtClean="0"/>
              <a:t>1- Prevention:</a:t>
            </a:r>
          </a:p>
          <a:p>
            <a:pPr marL="0" indent="0">
              <a:buNone/>
            </a:pPr>
            <a:r>
              <a:rPr lang="en-US" sz="1400" dirty="0" smtClean="0"/>
              <a:t>Vitamin D for breastfed infants 400 IU daily</a:t>
            </a:r>
          </a:p>
          <a:p>
            <a:pPr marL="0" indent="0">
              <a:buNone/>
            </a:pPr>
            <a:r>
              <a:rPr lang="en-US" sz="1400" dirty="0" smtClean="0"/>
              <a:t>Daily sun exposure </a:t>
            </a:r>
          </a:p>
          <a:p>
            <a:pPr marL="0" indent="0">
              <a:buNone/>
            </a:pPr>
            <a:r>
              <a:rPr lang="en-US" sz="1400" u="sng" dirty="0" smtClean="0"/>
              <a:t>2- Treatment</a:t>
            </a:r>
            <a:endParaRPr lang="en-US" sz="1400" u="sng" dirty="0"/>
          </a:p>
          <a:p>
            <a:r>
              <a:rPr lang="en-US" sz="1400" dirty="0"/>
              <a:t>Vitamin D2 </a:t>
            </a:r>
            <a:r>
              <a:rPr lang="en-US" sz="1400" dirty="0" smtClean="0"/>
              <a:t>2000-4000 IU daily for 6-8 weeks 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Followed by maintenance dose </a:t>
            </a:r>
            <a:r>
              <a:rPr lang="en-US" sz="1400" dirty="0" smtClean="0"/>
              <a:t>400 IU (0-12 months old) - </a:t>
            </a:r>
            <a:r>
              <a:rPr lang="en-US" sz="1400" dirty="0"/>
              <a:t>6</a:t>
            </a:r>
            <a:r>
              <a:rPr lang="en-US" sz="1400" dirty="0" smtClean="0"/>
              <a:t>00 IU (over 12 months old) daily</a:t>
            </a:r>
            <a:endParaRPr lang="en-US" sz="1400" dirty="0"/>
          </a:p>
          <a:p>
            <a:r>
              <a:rPr lang="en-US" sz="1400" dirty="0"/>
              <a:t>Note: Since vitamin D is fat soluble , overdose Vitamin D will result in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Hypercalciuria : monitor calcium/creatinine ratio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Nephrocalcinosis : periodic renal </a:t>
            </a:r>
            <a:r>
              <a:rPr lang="en-US" sz="1400" dirty="0" smtClean="0"/>
              <a:t>US</a:t>
            </a:r>
            <a:endParaRPr lang="en-US" sz="1400" dirty="0"/>
          </a:p>
          <a:p>
            <a:pPr marL="0" indent="0">
              <a:buNone/>
            </a:pPr>
            <a:r>
              <a:rPr lang="en-US" sz="1400" b="1" u="sng" dirty="0" smtClean="0"/>
              <a:t>C)Hypophosphatemia</a:t>
            </a:r>
          </a:p>
          <a:p>
            <a:pPr marL="0" indent="0">
              <a:buNone/>
            </a:pPr>
            <a:r>
              <a:rPr lang="en-US" sz="1400" dirty="0" smtClean="0"/>
              <a:t>Phosphate supplements</a:t>
            </a:r>
            <a:endParaRPr lang="ar-SA" sz="1400" dirty="0"/>
          </a:p>
          <a:p>
            <a:endParaRPr lang="en-US" sz="900" dirty="0"/>
          </a:p>
          <a:p>
            <a:pPr marL="0" indent="0">
              <a:buNone/>
            </a:pPr>
            <a:endParaRPr lang="en-US" sz="900" dirty="0"/>
          </a:p>
        </p:txBody>
      </p:sp>
      <p:pic>
        <p:nvPicPr>
          <p:cNvPr id="4" name="Picture 2" descr="C:\Users\user\Desktop\DSC05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0700" y="1825624"/>
            <a:ext cx="2174748" cy="2174748"/>
          </a:xfrm>
          <a:prstGeom prst="rect">
            <a:avLst/>
          </a:prstGeom>
          <a:noFill/>
        </p:spPr>
      </p:pic>
      <p:pic>
        <p:nvPicPr>
          <p:cNvPr id="5" name="Picture 3" descr="C:\Users\user\Desktop\devit-3-vitamin-d3-injection-oral-online-pharmacy-ken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3191" y="-6096"/>
            <a:ext cx="2595057" cy="1663446"/>
          </a:xfrm>
          <a:prstGeom prst="rect">
            <a:avLst/>
          </a:prstGeom>
          <a:noFill/>
        </p:spPr>
      </p:pic>
      <p:pic>
        <p:nvPicPr>
          <p:cNvPr id="6" name="Picture 2" descr="C:\Users\user\Desktop\5b372b23-c471-4d3d-8c12-a00d010c7b24_244x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0990" y="4304599"/>
            <a:ext cx="2019419" cy="2171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2088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1312600" y="2257888"/>
            <a:ext cx="9003251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500"/>
              </a:spcBef>
              <a:defRPr sz="6600" b="1">
                <a:solidFill>
                  <a:srgbClr val="7777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Vitamins</a:t>
            </a:r>
            <a:r>
              <a:rPr lang="en-US" dirty="0"/>
              <a:t> Deficiency</a:t>
            </a:r>
            <a:r>
              <a:rPr b="0" dirty="0">
                <a:latin typeface="Algerian"/>
                <a:ea typeface="Algerian"/>
                <a:cs typeface="Algerian"/>
                <a:sym typeface="Algerian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" name="Table 3"/>
          <p:cNvGraphicFramePr/>
          <p:nvPr>
            <p:extLst>
              <p:ext uri="{D42A27DB-BD31-4B8C-83A1-F6EECF244321}">
                <p14:modId xmlns:p14="http://schemas.microsoft.com/office/powerpoint/2010/main" val="3824405549"/>
              </p:ext>
            </p:extLst>
          </p:nvPr>
        </p:nvGraphicFramePr>
        <p:xfrm>
          <a:off x="0" y="0"/>
          <a:ext cx="12192001" cy="2249424"/>
        </p:xfrm>
        <a:graphic>
          <a:graphicData uri="http://schemas.openxmlformats.org/drawingml/2006/table">
            <a:tbl>
              <a:tblPr firstRow="1" bandRow="1"/>
              <a:tblGrid>
                <a:gridCol w="3010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4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69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1953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VITAMINS</a:t>
                      </a:r>
                      <a:r>
                        <a:rPr lang="en-US"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en-GB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FAT SOLUBLE )</a:t>
                      </a:r>
                      <a:endParaRPr b="1" dirty="0">
                        <a:solidFill>
                          <a:srgbClr val="FFFFFF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lnB w="12700">
                      <a:miter lim="400000"/>
                    </a:lnB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SOURCES</a:t>
                      </a: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FUNCTIONS</a:t>
                      </a: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DEFICIENCY</a:t>
                      </a: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747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Vitamin A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1CC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+mn-lt"/>
                        </a:rPr>
                        <a:t>Liver, milk, eggs, green and yellow vegetables, fruits</a:t>
                      </a:r>
                      <a:r>
                        <a:rPr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 marL="45720" marR="45720" horzOverflow="overflow">
                    <a:lnL w="12700" cmpd="sng">
                      <a:noFill/>
                      <a:prstDash val="solid"/>
                    </a:lnL>
                    <a:solidFill>
                      <a:srgbClr val="D1CC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SzPct val="100000"/>
                        <a:buFont typeface="Arial"/>
                        <a:buChar char="•"/>
                        <a:defRPr sz="1800"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Epithelial cell integrity; vision</a:t>
                      </a:r>
                      <a:endParaRPr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rgbClr val="D1CC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SzPct val="100000"/>
                        <a:buFont typeface="Arial"/>
                        <a:buChar char="•"/>
                        <a:defRPr sz="1800"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Ni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ght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blindness</a:t>
                      </a:r>
                    </a:p>
                    <a:p>
                      <a:pPr algn="l">
                        <a:buSzPct val="100000"/>
                        <a:buFont typeface="Arial"/>
                        <a:buChar char="•"/>
                        <a:defRPr sz="1800"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xerophthalmia</a:t>
                      </a:r>
                    </a:p>
                    <a:p>
                      <a:pPr algn="l">
                        <a:buSzPct val="100000"/>
                        <a:buFont typeface="Arial"/>
                        <a:buChar char="•"/>
                        <a:defRPr sz="1800"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Bitot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spots</a:t>
                      </a:r>
                    </a:p>
                    <a:p>
                      <a:pPr algn="l">
                        <a:buSzPct val="100000"/>
                        <a:buFont typeface="Arial"/>
                        <a:buChar char="•"/>
                        <a:defRPr sz="1800"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follicular hyperkeratosis</a:t>
                      </a:r>
                    </a:p>
                  </a:txBody>
                  <a:tcPr marL="45720" marR="45720" horzOverflow="overflow">
                    <a:solidFill>
                      <a:srgbClr val="D1CC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2" name="Picture 4" descr="Bitot spot: early marker for avoidable blindness | CMAJ">
            <a:extLst>
              <a:ext uri="{FF2B5EF4-FFF2-40B4-BE49-F238E27FC236}">
                <a16:creationId xmlns:a16="http://schemas.microsoft.com/office/drawing/2014/main" id="{3FEF7704-3F3B-F17A-D0F0-23DB153DD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308" y="1874520"/>
            <a:ext cx="4044526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Xerophthalmia – Gluten Free Works: TREATMENT GUIDE">
            <a:extLst>
              <a:ext uri="{FF2B5EF4-FFF2-40B4-BE49-F238E27FC236}">
                <a16:creationId xmlns:a16="http://schemas.microsoft.com/office/drawing/2014/main" id="{E789931C-2659-8A9E-6D85-6FEDB74DD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2432"/>
            <a:ext cx="3602736" cy="233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utaneous follicular hyperkeratosis in the elder son | Download Scientific  Diagram">
            <a:extLst>
              <a:ext uri="{FF2B5EF4-FFF2-40B4-BE49-F238E27FC236}">
                <a16:creationId xmlns:a16="http://schemas.microsoft.com/office/drawing/2014/main" id="{CE8BF3B2-0B99-705D-ED61-96E070ECE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34" y="2676721"/>
            <a:ext cx="5388165" cy="418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" name="Table 3"/>
          <p:cNvGraphicFramePr/>
          <p:nvPr>
            <p:extLst>
              <p:ext uri="{D42A27DB-BD31-4B8C-83A1-F6EECF244321}">
                <p14:modId xmlns:p14="http://schemas.microsoft.com/office/powerpoint/2010/main" val="3557237209"/>
              </p:ext>
            </p:extLst>
          </p:nvPr>
        </p:nvGraphicFramePr>
        <p:xfrm>
          <a:off x="0" y="0"/>
          <a:ext cx="12192000" cy="2548303"/>
        </p:xfrm>
        <a:graphic>
          <a:graphicData uri="http://schemas.openxmlformats.org/drawingml/2006/table">
            <a:tbl>
              <a:tblPr firstRow="1" bandRow="1"/>
              <a:tblGrid>
                <a:gridCol w="175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7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2369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VITAMINS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en-GB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FAT SOLUBLE )</a:t>
                      </a:r>
                      <a:endParaRPr sz="1800" b="1" dirty="0">
                        <a:solidFill>
                          <a:srgbClr val="FFFFFF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Comment</a:t>
                      </a:r>
                      <a:endParaRPr sz="1800" b="1" dirty="0">
                        <a:solidFill>
                          <a:srgbClr val="FFFFFF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SOURCES</a:t>
                      </a: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FUNCTIONS </a:t>
                      </a: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DEFICIENCY</a:t>
                      </a: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822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Vitamin K</a:t>
                      </a:r>
                    </a:p>
                  </a:txBody>
                  <a:tcPr marL="45720" marR="45720" horzOverflow="overflow">
                    <a:solidFill>
                      <a:srgbClr val="D1CC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Malabsorption; breast-fed infant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1CC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Liver, green vegetables; made by intestinal flora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1CC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SzPct val="100000"/>
                        <a:buFont typeface="Arial"/>
                        <a:buChar char="•"/>
                        <a:defRPr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Post-translation carboxylation of clotting factors II, VII, IX, X (1972)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rgbClr val="D1CC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SzPct val="100000"/>
                        <a:buFont typeface="Arial"/>
                        <a:buChar char="•"/>
                        <a:defRPr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Prolonged prothrombin time; 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hemorrhage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; </a:t>
                      </a:r>
                    </a:p>
                    <a:p>
                      <a:pPr algn="l">
                        <a:buSzPct val="100000"/>
                        <a:buFont typeface="Arial"/>
                        <a:buChar char="•"/>
                        <a:defRPr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elevated protein induced in vitamin K absence (PIVKA)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rgbClr val="D1CC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Early vitamin K deficiency bleeding in a neonate associated with maternal  Crohn's disease | Journal of Perinatolog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3" t="437" r="1143" b="51651"/>
          <a:stretch/>
        </p:blipFill>
        <p:spPr bwMode="auto">
          <a:xfrm>
            <a:off x="503046" y="2714879"/>
            <a:ext cx="5420697" cy="339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arly vitamin K deficiency bleeding in a neonate associated with maternal  Crohn's disease | Journal of Perinatolog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97"/>
          <a:stretch/>
        </p:blipFill>
        <p:spPr bwMode="auto">
          <a:xfrm>
            <a:off x="6565671" y="3007487"/>
            <a:ext cx="4842993" cy="310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98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" name="Table 3"/>
          <p:cNvGraphicFramePr/>
          <p:nvPr>
            <p:extLst>
              <p:ext uri="{D42A27DB-BD31-4B8C-83A1-F6EECF244321}">
                <p14:modId xmlns:p14="http://schemas.microsoft.com/office/powerpoint/2010/main" val="3879573308"/>
              </p:ext>
            </p:extLst>
          </p:nvPr>
        </p:nvGraphicFramePr>
        <p:xfrm>
          <a:off x="0" y="0"/>
          <a:ext cx="12192000" cy="2688336"/>
        </p:xfrm>
        <a:graphic>
          <a:graphicData uri="http://schemas.openxmlformats.org/drawingml/2006/table">
            <a:tbl>
              <a:tblPr firstRow="1" bandRow="1"/>
              <a:tblGrid>
                <a:gridCol w="2114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7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36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4852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VITAMINS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(Water Soluble)</a:t>
                      </a:r>
                      <a:endParaRPr sz="1800" b="1" dirty="0">
                        <a:solidFill>
                          <a:srgbClr val="FFFFFF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SOURCES</a:t>
                      </a: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FUNCTIONS </a:t>
                      </a: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DEFICIENCY</a:t>
                      </a: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48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800" dirty="0">
                          <a:solidFill>
                            <a:srgbClr val="CC0066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Riboflavin (Vit B2)</a:t>
                      </a:r>
                    </a:p>
                  </a:txBody>
                  <a:tcPr marL="45720" marR="45720" horzOverflow="overflow">
                    <a:solidFill>
                      <a:srgbClr val="D1CC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800" dirty="0">
                          <a:solidFill>
                            <a:srgbClr val="CC0066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mi</a:t>
                      </a:r>
                      <a:r>
                        <a:rPr lang="en-GB" sz="1800" dirty="0">
                          <a:latin typeface="+mn-lt"/>
                        </a:rPr>
                        <a:t>ilk, cheese, liver, meat, eggs, whole grains, green leafy vegetables</a:t>
                      </a:r>
                      <a:endParaRPr sz="1800" dirty="0">
                        <a:solidFill>
                          <a:srgbClr val="CC0066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1CC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SzPct val="100000"/>
                        <a:buFont typeface="Arial"/>
                        <a:buChar char="•"/>
                        <a:defRPr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800" dirty="0">
                          <a:latin typeface="+mn-lt"/>
                        </a:rPr>
                        <a:t>Cellular oxidation</a:t>
                      </a:r>
                    </a:p>
                    <a:p>
                      <a:pPr algn="l">
                        <a:buSzPct val="100000"/>
                        <a:buFont typeface="Arial"/>
                        <a:buChar char="•"/>
                        <a:defRPr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FAD coenzyme in oxidation-reduction reactions</a:t>
                      </a:r>
                      <a:endParaRPr sz="1800" dirty="0"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rgbClr val="D1CC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SzPct val="100000"/>
                        <a:buFont typeface="Arial"/>
                        <a:buNone/>
                        <a:defRPr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mucositis</a:t>
                      </a:r>
                      <a:r>
                        <a:rPr lang="pt-B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l">
                        <a:buSzPct val="100000"/>
                        <a:buFont typeface="Arial"/>
                        <a:buNone/>
                        <a:defRPr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anemia,</a:t>
                      </a:r>
                    </a:p>
                    <a:p>
                      <a:pPr algn="l">
                        <a:buSzPct val="100000"/>
                        <a:buFont typeface="Arial"/>
                        <a:buNone/>
                        <a:defRPr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angular cheilitis, </a:t>
                      </a:r>
                    </a:p>
                    <a:p>
                      <a:pPr algn="l">
                        <a:buSzPct val="100000"/>
                        <a:buFont typeface="Arial"/>
                        <a:buNone/>
                        <a:defRPr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nasolabial </a:t>
                      </a:r>
                      <a:r>
                        <a:rPr lang="pt-B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seborrhea</a:t>
                      </a:r>
                      <a:endParaRPr sz="1800" dirty="0"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rgbClr val="D1CC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4" name="Picture 4" descr="What is Angular Cheilitis?">
            <a:extLst>
              <a:ext uri="{FF2B5EF4-FFF2-40B4-BE49-F238E27FC236}">
                <a16:creationId xmlns:a16="http://schemas.microsoft.com/office/drawing/2014/main" id="{C16D0484-F0ED-F1BF-6DFE-A16F0021E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" y="3402866"/>
            <a:ext cx="4767072" cy="345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hemotherapy and oral mucositis in pediatric cancer patients |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79" b="24834"/>
          <a:stretch/>
        </p:blipFill>
        <p:spPr bwMode="auto">
          <a:xfrm>
            <a:off x="4114801" y="2971198"/>
            <a:ext cx="4728949" cy="27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eborrheic dermatitis in the nasolabial folds. The distribution of the... |  Download Scientific Diagram">
            <a:extLst>
              <a:ext uri="{FF2B5EF4-FFF2-40B4-BE49-F238E27FC236}">
                <a16:creationId xmlns:a16="http://schemas.microsoft.com/office/drawing/2014/main" id="{108BEE0C-C8CA-B960-8FBA-C5A789F5F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835" y="4903470"/>
            <a:ext cx="45624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406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" name="Table 3"/>
          <p:cNvGraphicFramePr/>
          <p:nvPr>
            <p:extLst>
              <p:ext uri="{D42A27DB-BD31-4B8C-83A1-F6EECF244321}">
                <p14:modId xmlns:p14="http://schemas.microsoft.com/office/powerpoint/2010/main" val="2647971860"/>
              </p:ext>
            </p:extLst>
          </p:nvPr>
        </p:nvGraphicFramePr>
        <p:xfrm>
          <a:off x="0" y="0"/>
          <a:ext cx="12192000" cy="2560320"/>
        </p:xfrm>
        <a:graphic>
          <a:graphicData uri="http://schemas.openxmlformats.org/drawingml/2006/table">
            <a:tbl>
              <a:tblPr firstRow="1" bandRow="1"/>
              <a:tblGrid>
                <a:gridCol w="323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7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88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9317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VITAMINS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(Water Soluble)</a:t>
                      </a:r>
                      <a:endParaRPr sz="1800" b="1" dirty="0">
                        <a:solidFill>
                          <a:srgbClr val="FFFFFF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SOURCES</a:t>
                      </a: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FUNCTIONS</a:t>
                      </a: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DEFICIENCY</a:t>
                      </a: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00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Niacin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(B3)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1CC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Meat, fish, liver, whole grains, green leafy vegetables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1CC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SzPct val="100000"/>
                        <a:buFont typeface="Arial"/>
                        <a:buChar char="•"/>
                        <a:defRPr sz="1400"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Metabolism of carbohydrate, fat and proteins.</a:t>
                      </a:r>
                    </a:p>
                    <a:p>
                      <a:pPr algn="l">
                        <a:buSzPct val="100000"/>
                        <a:buFont typeface="Arial"/>
                        <a:buChar char="•"/>
                        <a:defRPr sz="1400"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Normal functioning of skin, intestine, nervous system</a:t>
                      </a:r>
                    </a:p>
                  </a:txBody>
                  <a:tcPr marL="45720" marR="45720" horzOverflow="overflow">
                    <a:solidFill>
                      <a:srgbClr val="D1CC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SzPct val="100000"/>
                        <a:buFont typeface="Arial"/>
                        <a:buChar char="•"/>
                        <a:defRPr sz="1400"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Pellagra:</a:t>
                      </a:r>
                    </a:p>
                    <a:p>
                      <a:pPr algn="l">
                        <a:buSzPct val="100000"/>
                        <a:buFont typeface="Arial"/>
                        <a:buNone/>
                        <a:defRPr sz="1400"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3Ds</a:t>
                      </a:r>
                      <a:r>
                        <a:rPr lang="pt-B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: dermatitis, dementia, diarrhea, 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rgbClr val="D1CC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46" name="Picture 2" descr="Niacin Deficiency - Nutritional Disorders - MSD Manual Professional Edition">
            <a:extLst>
              <a:ext uri="{FF2B5EF4-FFF2-40B4-BE49-F238E27FC236}">
                <a16:creationId xmlns:a16="http://schemas.microsoft.com/office/drawing/2014/main" id="{2A3BFAAE-B00A-2AAB-DEA5-F544F1D37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755"/>
            <a:ext cx="33337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iacin Deficiency - Nutritional Disorders - MSD Manual Professional Edition">
            <a:extLst>
              <a:ext uri="{FF2B5EF4-FFF2-40B4-BE49-F238E27FC236}">
                <a16:creationId xmlns:a16="http://schemas.microsoft.com/office/drawing/2014/main" id="{55FCF050-29D4-F67C-6AFA-315148DD8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306508"/>
            <a:ext cx="33337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rIaDs....">
            <a:extLst>
              <a:ext uri="{FF2B5EF4-FFF2-40B4-BE49-F238E27FC236}">
                <a16:creationId xmlns:a16="http://schemas.microsoft.com/office/drawing/2014/main" id="{31AA867C-CD41-68C3-7D52-B45334B09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4" b="-1"/>
          <a:stretch/>
        </p:blipFill>
        <p:spPr bwMode="auto">
          <a:xfrm>
            <a:off x="7067550" y="3955732"/>
            <a:ext cx="4803648" cy="19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" name="Table 3"/>
          <p:cNvGraphicFramePr/>
          <p:nvPr>
            <p:extLst>
              <p:ext uri="{D42A27DB-BD31-4B8C-83A1-F6EECF244321}">
                <p14:modId xmlns:p14="http://schemas.microsoft.com/office/powerpoint/2010/main" val="2626042076"/>
              </p:ext>
            </p:extLst>
          </p:nvPr>
        </p:nvGraphicFramePr>
        <p:xfrm>
          <a:off x="0" y="0"/>
          <a:ext cx="12192000" cy="2889504"/>
        </p:xfrm>
        <a:graphic>
          <a:graphicData uri="http://schemas.openxmlformats.org/drawingml/2006/table">
            <a:tbl>
              <a:tblPr firstRow="1" bandRow="1"/>
              <a:tblGrid>
                <a:gridCol w="2751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102">
                  <a:extLst>
                    <a:ext uri="{9D8B030D-6E8A-4147-A177-3AD203B41FA5}">
                      <a16:colId xmlns:a16="http://schemas.microsoft.com/office/drawing/2014/main" val="2654383526"/>
                    </a:ext>
                  </a:extLst>
                </a:gridCol>
                <a:gridCol w="1833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9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9415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VITAMINS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(Water Soluble)</a:t>
                      </a:r>
                      <a:endParaRPr sz="1800" b="1" dirty="0">
                        <a:solidFill>
                          <a:srgbClr val="FFFFFF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b="1" dirty="0" err="1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coment</a:t>
                      </a:r>
                      <a:endParaRPr sz="1800" b="1" dirty="0">
                        <a:solidFill>
                          <a:srgbClr val="FFFFFF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SOURCES</a:t>
                      </a: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FUNCTIONS</a:t>
                      </a: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DEFICIENCY</a:t>
                      </a: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08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Pyridoxine (Vit B6)</a:t>
                      </a:r>
                    </a:p>
                  </a:txBody>
                  <a:tcPr marL="45720" marR="45720" horzOverflow="overflow">
                    <a:solidFill>
                      <a:srgbClr val="E9E7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Dependency state: deficiency secondary to drugs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E9E7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eat, liver, whole grains, peanuts, soybeans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E9E7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SzPct val="100000"/>
                        <a:buFont typeface="Arial"/>
                        <a:buChar char="•"/>
                        <a:defRPr sz="1400"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Metabolism of amino acids fat, carbohydrates</a:t>
                      </a:r>
                    </a:p>
                  </a:txBody>
                  <a:tcPr marL="45720" marR="45720" horzOverflow="overflow">
                    <a:solidFill>
                      <a:srgbClr val="E9E7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SzPct val="100000"/>
                        <a:buFont typeface="Arial"/>
                        <a:buChar char="•"/>
                        <a:defRPr sz="1400"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Peripheral neuritis</a:t>
                      </a:r>
                    </a:p>
                  </a:txBody>
                  <a:tcPr marL="45720" marR="45720" horzOverflow="overflow">
                    <a:solidFill>
                      <a:srgbClr val="E9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172" name="Picture 4" descr="Hertfordshire Neuropathy Pain | CALL US NOW! 07803 559 091">
            <a:extLst>
              <a:ext uri="{FF2B5EF4-FFF2-40B4-BE49-F238E27FC236}">
                <a16:creationId xmlns:a16="http://schemas.microsoft.com/office/drawing/2014/main" id="{51E9B32D-D030-E13F-0BB8-80A3DEA61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856" y="3203897"/>
            <a:ext cx="6868287" cy="324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628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" name="Table 3"/>
          <p:cNvGraphicFramePr/>
          <p:nvPr>
            <p:extLst>
              <p:ext uri="{D42A27DB-BD31-4B8C-83A1-F6EECF244321}">
                <p14:modId xmlns:p14="http://schemas.microsoft.com/office/powerpoint/2010/main" val="697602463"/>
              </p:ext>
            </p:extLst>
          </p:nvPr>
        </p:nvGraphicFramePr>
        <p:xfrm>
          <a:off x="0" y="0"/>
          <a:ext cx="12192000" cy="2462253"/>
        </p:xfrm>
        <a:graphic>
          <a:graphicData uri="http://schemas.openxmlformats.org/drawingml/2006/table">
            <a:tbl>
              <a:tblPr firstRow="1" bandRow="1"/>
              <a:tblGrid>
                <a:gridCol w="2438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3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3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6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6979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VITAMINS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(Water Soluble)</a:t>
                      </a:r>
                      <a:endParaRPr sz="1800" b="1" dirty="0">
                        <a:solidFill>
                          <a:srgbClr val="FFFFFF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SOURCES</a:t>
                      </a: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FUNCTIONS</a:t>
                      </a: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DEFICIENCY</a:t>
                      </a: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17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Ascorbic acid (C)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E9E7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citrus fruits, green vegetables; cooking destroys it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E9E7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SzPct val="100000"/>
                        <a:buFont typeface="Arial"/>
                        <a:buChar char="•"/>
                        <a:defRPr sz="1600"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Reducing agent; collagen metabolism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rgbClr val="E9E7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SzPct val="100000"/>
                        <a:buFont typeface="Arial"/>
                        <a:buNone/>
                        <a:defRPr sz="1600"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Scurvy: irritability, purpura, bleeding gums, periosteal 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hemorrhage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aching bones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rgbClr val="E9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220" name="Picture 4" descr="Cutaneous Manifestations of Systemic Diseases/Internal - ppt video online  download">
            <a:extLst>
              <a:ext uri="{FF2B5EF4-FFF2-40B4-BE49-F238E27FC236}">
                <a16:creationId xmlns:a16="http://schemas.microsoft.com/office/drawing/2014/main" id="{E7C35EB8-C38D-2852-747E-4885B7B78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895" y="3533776"/>
            <a:ext cx="4437856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keletal Manifestations of Scurvy: A Case Report from Dubai">
            <a:extLst>
              <a:ext uri="{FF2B5EF4-FFF2-40B4-BE49-F238E27FC236}">
                <a16:creationId xmlns:a16="http://schemas.microsoft.com/office/drawing/2014/main" id="{0AD16A0F-3469-4A51-B929-2978DB85E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136" y="1852336"/>
            <a:ext cx="5388864" cy="51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Adult scurvy associated with psychiatric disorders and breast feeding | BMJ  Case Reports">
            <a:extLst>
              <a:ext uri="{FF2B5EF4-FFF2-40B4-BE49-F238E27FC236}">
                <a16:creationId xmlns:a16="http://schemas.microsoft.com/office/drawing/2014/main" id="{96A9EA6E-D6C5-1663-1BD7-8FD72749B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34" y="2804692"/>
            <a:ext cx="3485059" cy="206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037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" name="Table 3"/>
          <p:cNvGraphicFramePr/>
          <p:nvPr>
            <p:extLst>
              <p:ext uri="{D42A27DB-BD31-4B8C-83A1-F6EECF244321}">
                <p14:modId xmlns:p14="http://schemas.microsoft.com/office/powerpoint/2010/main" val="799730779"/>
              </p:ext>
            </p:extLst>
          </p:nvPr>
        </p:nvGraphicFramePr>
        <p:xfrm>
          <a:off x="0" y="0"/>
          <a:ext cx="12192000" cy="2688365"/>
        </p:xfrm>
        <a:graphic>
          <a:graphicData uri="http://schemas.openxmlformats.org/drawingml/2006/table">
            <a:tbl>
              <a:tblPr firstRow="1" bandRow="1"/>
              <a:tblGrid>
                <a:gridCol w="2751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102">
                  <a:extLst>
                    <a:ext uri="{9D8B030D-6E8A-4147-A177-3AD203B41FA5}">
                      <a16:colId xmlns:a16="http://schemas.microsoft.com/office/drawing/2014/main" val="3842511419"/>
                    </a:ext>
                  </a:extLst>
                </a:gridCol>
                <a:gridCol w="357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9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899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VITAMINS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(Water Soluble)</a:t>
                      </a:r>
                      <a:endParaRPr sz="1800" b="1" dirty="0">
                        <a:solidFill>
                          <a:srgbClr val="FFFFFF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SOURCES</a:t>
                      </a: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comment</a:t>
                      </a:r>
                      <a:endParaRPr sz="1800" b="1" dirty="0">
                        <a:solidFill>
                          <a:srgbClr val="FFFFFF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FUNCTIONS</a:t>
                      </a: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DEFICIENCY</a:t>
                      </a: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828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Folate (Folacin and folic acid)</a:t>
                      </a:r>
                    </a:p>
                  </a:txBody>
                  <a:tcPr marL="45720" marR="45720" horzOverflow="overflow">
                    <a:solidFill>
                      <a:srgbClr val="E9E7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liver, greens, vegetables, cereals, cheese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E9E7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Goat milk deficient; drug antagonists; heat inactivates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E9E7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SzPct val="100000"/>
                        <a:buFont typeface="Arial"/>
                        <a:buChar char="•"/>
                        <a:defRPr sz="1400"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Synthesis of the nucleic acids</a:t>
                      </a:r>
                    </a:p>
                    <a:p>
                      <a:pPr algn="l">
                        <a:buSzPct val="100000"/>
                        <a:buFont typeface="Arial"/>
                        <a:buChar char="•"/>
                        <a:defRPr sz="1400"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Normal development of blood cells in the marrow</a:t>
                      </a:r>
                    </a:p>
                  </a:txBody>
                  <a:tcPr marL="45720" marR="45720" horzOverflow="overflow">
                    <a:solidFill>
                      <a:srgbClr val="E9E7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SzPct val="100000"/>
                        <a:buFont typeface="Arial"/>
                        <a:buChar char="•"/>
                        <a:defRPr sz="1400"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Megaloblastic 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anemia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; neural tube defects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rgbClr val="E9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42" name="Picture 2" descr="Neural Tube Defects - Types, Symptoms, Causes &amp; Treatment - Santripty">
            <a:extLst>
              <a:ext uri="{FF2B5EF4-FFF2-40B4-BE49-F238E27FC236}">
                <a16:creationId xmlns:a16="http://schemas.microsoft.com/office/drawing/2014/main" id="{BCADDDF4-5F16-0BE1-434E-6C334B703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" r="4152" b="41205"/>
          <a:stretch/>
        </p:blipFill>
        <p:spPr bwMode="auto">
          <a:xfrm>
            <a:off x="0" y="2017665"/>
            <a:ext cx="6382512" cy="30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pina bifida - MEDizzy">
            <a:extLst>
              <a:ext uri="{FF2B5EF4-FFF2-40B4-BE49-F238E27FC236}">
                <a16:creationId xmlns:a16="http://schemas.microsoft.com/office/drawing/2014/main" id="{93D27FE3-CAB1-1410-0F06-EB59B4893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3" r="61100"/>
          <a:stretch/>
        </p:blipFill>
        <p:spPr bwMode="auto">
          <a:xfrm>
            <a:off x="7418369" y="0"/>
            <a:ext cx="2371344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C11A7B1-DF80-D587-8D49-C1639A210B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37" y="3599999"/>
            <a:ext cx="2761951" cy="3258001"/>
          </a:xfrm>
        </p:spPr>
      </p:pic>
      <p:pic>
        <p:nvPicPr>
          <p:cNvPr id="6" name="Picture 4" descr="Spina bifida - MEDizzy">
            <a:extLst>
              <a:ext uri="{FF2B5EF4-FFF2-40B4-BE49-F238E27FC236}">
                <a16:creationId xmlns:a16="http://schemas.microsoft.com/office/drawing/2014/main" id="{93D27FE3-CAB1-1410-0F06-EB59B4893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0" t="51078"/>
          <a:stretch/>
        </p:blipFill>
        <p:spPr bwMode="auto">
          <a:xfrm>
            <a:off x="9467088" y="3236976"/>
            <a:ext cx="2724912" cy="360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9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29640"/>
          </a:xfrm>
        </p:spPr>
        <p:txBody>
          <a:bodyPr/>
          <a:lstStyle/>
          <a:p>
            <a:r>
              <a:rPr lang="en-US" dirty="0" smtClean="0"/>
              <a:t>Causes of hypocalcemia as per 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693371"/>
              </p:ext>
            </p:extLst>
          </p:nvPr>
        </p:nvGraphicFramePr>
        <p:xfrm>
          <a:off x="571500" y="1099820"/>
          <a:ext cx="10942320" cy="54838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71160">
                  <a:extLst>
                    <a:ext uri="{9D8B030D-6E8A-4147-A177-3AD203B41FA5}">
                      <a16:colId xmlns:a16="http://schemas.microsoft.com/office/drawing/2014/main" val="401438873"/>
                    </a:ext>
                  </a:extLst>
                </a:gridCol>
                <a:gridCol w="5471160">
                  <a:extLst>
                    <a:ext uri="{9D8B030D-6E8A-4147-A177-3AD203B41FA5}">
                      <a16:colId xmlns:a16="http://schemas.microsoft.com/office/drawing/2014/main" val="1243775318"/>
                    </a:ext>
                  </a:extLst>
                </a:gridCol>
              </a:tblGrid>
              <a:tr h="911860">
                <a:tc>
                  <a:txBody>
                    <a:bodyPr/>
                    <a:lstStyle/>
                    <a:p>
                      <a:r>
                        <a:rPr lang="en-US" dirty="0" smtClean="0"/>
                        <a:t>NEONATAL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LATER IN CHILDHOOD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329940"/>
                  </a:ext>
                </a:extLst>
              </a:tr>
              <a:tr h="1949450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EARLY(0-72 </a:t>
                      </a:r>
                      <a:r>
                        <a:rPr lang="en-US" baseline="0" dirty="0" smtClean="0"/>
                        <a:t>hours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lvl="1">
                        <a:buNone/>
                      </a:pPr>
                      <a:r>
                        <a:rPr lang="en-US" dirty="0" smtClean="0"/>
                        <a:t>	preterm</a:t>
                      </a:r>
                    </a:p>
                    <a:p>
                      <a:pPr lvl="1">
                        <a:buNone/>
                      </a:pPr>
                      <a:r>
                        <a:rPr lang="en-US" dirty="0" smtClean="0"/>
                        <a:t>	LBW</a:t>
                      </a:r>
                    </a:p>
                    <a:p>
                      <a:pPr lvl="1">
                        <a:buNone/>
                      </a:pPr>
                      <a:r>
                        <a:rPr lang="en-US" dirty="0" smtClean="0"/>
                        <a:t>	RDS</a:t>
                      </a:r>
                    </a:p>
                    <a:p>
                      <a:pPr lvl="1">
                        <a:buNone/>
                      </a:pPr>
                      <a:r>
                        <a:rPr lang="en-US" dirty="0" smtClean="0"/>
                        <a:t>	asphyxia</a:t>
                      </a:r>
                    </a:p>
                    <a:p>
                      <a:pPr lvl="1">
                        <a:buNone/>
                      </a:pPr>
                      <a:r>
                        <a:rPr lang="en-US" dirty="0" smtClean="0"/>
                        <a:t>	acidosis</a:t>
                      </a:r>
                    </a:p>
                    <a:p>
                      <a:pPr lvl="1">
                        <a:buNone/>
                      </a:pPr>
                      <a:r>
                        <a:rPr lang="en-US" dirty="0" smtClean="0"/>
                        <a:t>	infants of diabetic mothers</a:t>
                      </a:r>
                    </a:p>
                    <a:p>
                      <a:pPr lvl="1">
                        <a:buNone/>
                      </a:pPr>
                      <a:r>
                        <a:rPr lang="en-US" dirty="0" smtClean="0"/>
                        <a:t>	exchange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VD DEFICIENCY</a:t>
                      </a:r>
                    </a:p>
                    <a:p>
                      <a:pPr lvl="1"/>
                      <a:r>
                        <a:rPr lang="en-US" dirty="0" smtClean="0"/>
                        <a:t>VD METABOLISM PROBLEMS</a:t>
                      </a:r>
                    </a:p>
                    <a:p>
                      <a:pPr lvl="1"/>
                      <a:r>
                        <a:rPr lang="en-US" dirty="0" smtClean="0"/>
                        <a:t>HYPOPARATHYROIDIS</a:t>
                      </a:r>
                    </a:p>
                    <a:p>
                      <a:pPr lvl="1"/>
                      <a:r>
                        <a:rPr lang="en-US" dirty="0" smtClean="0"/>
                        <a:t>CALCIUM DEFICIENCY</a:t>
                      </a:r>
                    </a:p>
                    <a:p>
                      <a:pPr lvl="1"/>
                      <a:r>
                        <a:rPr lang="en-US" dirty="0" smtClean="0"/>
                        <a:t>HYPOMAGNESAEMIA</a:t>
                      </a:r>
                    </a:p>
                    <a:p>
                      <a:pPr lvl="1"/>
                      <a:r>
                        <a:rPr lang="en-US" dirty="0" smtClean="0"/>
                        <a:t>HIGH PHOSPHATE  </a:t>
                      </a:r>
                      <a:r>
                        <a:rPr lang="en-US" dirty="0" err="1" smtClean="0"/>
                        <a:t>eg</a:t>
                      </a:r>
                      <a:r>
                        <a:rPr lang="en-US" dirty="0" smtClean="0"/>
                        <a:t> enemas/tumor lysis syndrome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02698"/>
                  </a:ext>
                </a:extLst>
              </a:tr>
              <a:tr h="1949450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LATE</a:t>
                      </a:r>
                      <a:r>
                        <a:rPr lang="en-US" baseline="0" dirty="0" smtClean="0"/>
                        <a:t> (after 72 hours)</a:t>
                      </a:r>
                    </a:p>
                    <a:p>
                      <a:pPr lvl="1"/>
                      <a:r>
                        <a:rPr lang="en-US" dirty="0" smtClean="0"/>
                        <a:t>        High phosphate milk</a:t>
                      </a:r>
                    </a:p>
                    <a:p>
                      <a:pPr lvl="1"/>
                      <a:r>
                        <a:rPr lang="en-US" dirty="0" smtClean="0"/>
                        <a:t>         </a:t>
                      </a:r>
                      <a:r>
                        <a:rPr lang="en-US" dirty="0" err="1" smtClean="0"/>
                        <a:t>Vit</a:t>
                      </a:r>
                      <a:r>
                        <a:rPr lang="en-US" dirty="0" smtClean="0"/>
                        <a:t> D deficiency</a:t>
                      </a:r>
                    </a:p>
                    <a:p>
                      <a:pPr lvl="1"/>
                      <a:r>
                        <a:rPr lang="en-US" dirty="0" smtClean="0"/>
                        <a:t>        Hypoparathyroidism</a:t>
                      </a:r>
                    </a:p>
                    <a:p>
                      <a:pPr lvl="1"/>
                      <a:r>
                        <a:rPr lang="en-US" dirty="0" smtClean="0"/>
                        <a:t>        Maternal hyperparathyroidism</a:t>
                      </a:r>
                    </a:p>
                    <a:p>
                      <a:pPr lvl="1"/>
                      <a:r>
                        <a:rPr lang="en-US" dirty="0" smtClean="0"/>
                        <a:t>        Mg deficiency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132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688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" name="Table 3"/>
          <p:cNvGraphicFramePr/>
          <p:nvPr>
            <p:extLst>
              <p:ext uri="{D42A27DB-BD31-4B8C-83A1-F6EECF244321}">
                <p14:modId xmlns:p14="http://schemas.microsoft.com/office/powerpoint/2010/main" val="1286973603"/>
              </p:ext>
            </p:extLst>
          </p:nvPr>
        </p:nvGraphicFramePr>
        <p:xfrm>
          <a:off x="0" y="0"/>
          <a:ext cx="12192001" cy="2823184"/>
        </p:xfrm>
        <a:graphic>
          <a:graphicData uri="http://schemas.openxmlformats.org/drawingml/2006/table">
            <a:tbl>
              <a:tblPr firstRow="1" bandRow="1"/>
              <a:tblGrid>
                <a:gridCol w="1875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3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7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49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496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VITAMINS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(Water Soluble)</a:t>
                      </a:r>
                      <a:endParaRPr sz="1800" b="1" dirty="0">
                        <a:solidFill>
                          <a:srgbClr val="FFFFFF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comment</a:t>
                      </a:r>
                      <a:endParaRPr sz="1800" b="1" dirty="0">
                        <a:solidFill>
                          <a:srgbClr val="FFFFFF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SOURCES</a:t>
                      </a: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FUNCTIONS</a:t>
                      </a: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rgbClr val="FFFFFF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DEFICIENCY</a:t>
                      </a:r>
                    </a:p>
                  </a:txBody>
                  <a:tcPr marL="45720" marR="45720" horzOverflow="overflow">
                    <a:solidFill>
                      <a:srgbClr val="5C2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10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cobalamin (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B12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1CC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vegans;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</a:rPr>
                        <a:t>fish tapeworm; short gut syndrome;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worms, celiac, autoimmune diseases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1CC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Meat, fish, cheese, eggs 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horzOverflow="overflow">
                    <a:solidFill>
                      <a:srgbClr val="D1CC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SzPct val="100000"/>
                        <a:buFont typeface="Arial"/>
                        <a:buChar char="•"/>
                        <a:defRPr sz="1600"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Synthesis of fatty acids myelin</a:t>
                      </a:r>
                    </a:p>
                    <a:p>
                      <a:pPr algn="l">
                        <a:buSzPct val="100000"/>
                        <a:buFont typeface="Arial"/>
                        <a:buChar char="•"/>
                        <a:defRPr sz="1600"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Synthesis of DNA along with Folate</a:t>
                      </a:r>
                    </a:p>
                  </a:txBody>
                  <a:tcPr marL="45720" marR="45720" horzOverflow="overflow">
                    <a:solidFill>
                      <a:srgbClr val="D1CC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SzPct val="100000"/>
                        <a:buFont typeface="Arial"/>
                        <a:buChar char="•"/>
                        <a:defRPr sz="1600"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Megaloblastic anemia (Pernicious anemia)</a:t>
                      </a:r>
                    </a:p>
                    <a:p>
                      <a:pPr algn="l">
                        <a:buSzPct val="100000"/>
                        <a:buFont typeface="Arial"/>
                        <a:buChar char="•"/>
                        <a:defRPr sz="1600"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Demyelinating neurological lesions in the spinal cord</a:t>
                      </a:r>
                    </a:p>
                    <a:p>
                      <a:pPr algn="l">
                        <a:buSzPct val="100000"/>
                        <a:buFont typeface="Arial"/>
                        <a:buChar char="•"/>
                        <a:defRPr sz="1600">
                          <a:solidFill>
                            <a:srgbClr val="CC00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infertility</a:t>
                      </a:r>
                    </a:p>
                  </a:txBody>
                  <a:tcPr marL="45720" marR="45720" horzOverflow="overflow">
                    <a:solidFill>
                      <a:srgbClr val="D1CC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194" name="Picture 2" descr="Megaloblastic Anemia – A Laboratory Guide to Clinical Hematology">
            <a:extLst>
              <a:ext uri="{FF2B5EF4-FFF2-40B4-BE49-F238E27FC236}">
                <a16:creationId xmlns:a16="http://schemas.microsoft.com/office/drawing/2014/main" id="{0178B3D3-9B84-4E75-9A05-B41107809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16" y="3017520"/>
            <a:ext cx="4925568" cy="369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AF0A-9138-F8F3-CF29-DB0A3785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5971F-A34D-44B5-BC89-EEDE63303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33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B455-5A84-9F4A-A5C9-0974F686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200406"/>
            <a:ext cx="10058400" cy="1609344"/>
          </a:xfrm>
        </p:spPr>
        <p:txBody>
          <a:bodyPr/>
          <a:lstStyle/>
          <a:p>
            <a:r>
              <a:rPr lang="en-US" dirty="0"/>
              <a:t>Hypocalcemia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E5F32-0CD7-0731-D28D-757084AE2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809750"/>
            <a:ext cx="11087100" cy="47815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Hypocalcemia is defined as a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u="sng" dirty="0">
                <a:solidFill>
                  <a:srgbClr val="000000"/>
                </a:solidFill>
                <a:cs typeface="Arial" pitchFamily="34" charset="0"/>
              </a:rPr>
              <a:t>Infant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: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total serum calcium concentration of  less than 1.8 mmol/L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u="sng" dirty="0">
                <a:solidFill>
                  <a:srgbClr val="000000"/>
                </a:solidFill>
                <a:cs typeface="Arial" pitchFamily="34" charset="0"/>
              </a:rPr>
              <a:t>Older children: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total serum calcium concentration of less than 2 mmol/L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Presentation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Stridor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Paresthesia and tingling sensation around the mouth, fingers and toes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Tetany with car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popedal spasms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Seizures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Chvostek sign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Trousseau sign </a:t>
            </a:r>
          </a:p>
          <a:p>
            <a:pPr>
              <a:lnSpc>
                <a:spcPct val="12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98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F2520-878B-9ACC-FF06-8B821EC5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signs you need to remember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1541D-2308-139B-7889-D682FD770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053459" cy="4050792"/>
          </a:xfrm>
        </p:spPr>
        <p:txBody>
          <a:bodyPr/>
          <a:lstStyle/>
          <a:p>
            <a:r>
              <a:rPr lang="en-US" sz="2800" b="1" dirty="0"/>
              <a:t>Chvostek sign</a:t>
            </a:r>
          </a:p>
          <a:p>
            <a:endParaRPr lang="en-US" dirty="0"/>
          </a:p>
          <a:p>
            <a:r>
              <a:rPr lang="en-US" dirty="0"/>
              <a:t>Tap on the zygomatic branch of facial nerve (zygomatic bone) and observe the twitching of the mouth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B9E6AE-6EBB-D985-25D3-F54B9B5E5662}"/>
              </a:ext>
            </a:extLst>
          </p:cNvPr>
          <p:cNvSpPr txBox="1"/>
          <p:nvPr/>
        </p:nvSpPr>
        <p:spPr>
          <a:xfrm>
            <a:off x="434340" y="5802868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https://www.youtube.com/watch?v=kvmwsTU0InQ</a:t>
            </a:r>
          </a:p>
        </p:txBody>
      </p:sp>
      <p:pic>
        <p:nvPicPr>
          <p:cNvPr id="19458" name="Picture 2" descr="What is a Chvostek sign? - Quora">
            <a:extLst>
              <a:ext uri="{FF2B5EF4-FFF2-40B4-BE49-F238E27FC236}">
                <a16:creationId xmlns:a16="http://schemas.microsoft.com/office/drawing/2014/main" id="{E98B49D8-7C12-BB38-AF12-492C9AF63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88" y="2010660"/>
            <a:ext cx="4053459" cy="44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39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F2520-878B-9ACC-FF06-8B821EC5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signs you need to remember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1541D-2308-139B-7889-D682FD770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21408"/>
            <a:ext cx="3639312" cy="4050792"/>
          </a:xfrm>
        </p:spPr>
        <p:txBody>
          <a:bodyPr/>
          <a:lstStyle/>
          <a:p>
            <a:r>
              <a:rPr lang="en-US" sz="3200" b="1" dirty="0"/>
              <a:t>Trousseau Sign</a:t>
            </a:r>
          </a:p>
          <a:p>
            <a:pPr marL="0" indent="0">
              <a:buNone/>
            </a:pPr>
            <a:r>
              <a:rPr lang="en-US" dirty="0"/>
              <a:t>(carpopedal Spasm occurs when BP cuff is inflated above systolic pressure 160 mmHg for 3 minutes)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A355C-3E4D-5B4F-AAD7-17831C81E112}"/>
              </a:ext>
            </a:extLst>
          </p:cNvPr>
          <p:cNvSpPr txBox="1"/>
          <p:nvPr/>
        </p:nvSpPr>
        <p:spPr>
          <a:xfrm>
            <a:off x="745236" y="5802868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https://www.youtube.com/watch?v=p2hnxQTmwuY</a:t>
            </a:r>
          </a:p>
        </p:txBody>
      </p:sp>
      <p:pic>
        <p:nvPicPr>
          <p:cNvPr id="18434" name="Picture 2" descr="Trousseau's Sign | NEJM">
            <a:extLst>
              <a:ext uri="{FF2B5EF4-FFF2-40B4-BE49-F238E27FC236}">
                <a16:creationId xmlns:a16="http://schemas.microsoft.com/office/drawing/2014/main" id="{BBD4118F-8A57-DCC0-5F13-B2F1245BC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35" y="1863852"/>
            <a:ext cx="70580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39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hypocalcemia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7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61D95-B274-BAA1-FE14-2D03B6BE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A2F19-D61A-3290-2007-02E1F4932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Rickets is </a:t>
            </a:r>
            <a:r>
              <a:rPr lang="en-GB" dirty="0"/>
              <a:t>under-mineralization of growth plate</a:t>
            </a:r>
            <a:r>
              <a:rPr lang="en-US" dirty="0"/>
              <a:t> of a growing bone due to abnormality in the production or excretion of </a:t>
            </a:r>
            <a:r>
              <a:rPr lang="en-US" u="sng" dirty="0"/>
              <a:t>calcium</a:t>
            </a:r>
            <a:r>
              <a:rPr lang="en-US" dirty="0"/>
              <a:t> and </a:t>
            </a:r>
            <a:r>
              <a:rPr lang="en-US" u="sng" dirty="0"/>
              <a:t>phosphate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Types of Rickets:</a:t>
            </a:r>
          </a:p>
          <a:p>
            <a:pPr marL="0" indent="0">
              <a:buNone/>
            </a:pPr>
            <a:r>
              <a:rPr lang="en-GB" b="1" dirty="0"/>
              <a:t>1- </a:t>
            </a:r>
            <a:r>
              <a:rPr lang="en-GB" b="1" u="sng" dirty="0" err="1"/>
              <a:t>Calcipenic</a:t>
            </a:r>
            <a:r>
              <a:rPr lang="en-GB" b="1" u="sng" dirty="0"/>
              <a:t> Rickets</a:t>
            </a:r>
            <a:r>
              <a:rPr lang="en-GB" dirty="0"/>
              <a:t>: Due </a:t>
            </a:r>
            <a:r>
              <a:rPr lang="en-GB" dirty="0" smtClean="0"/>
              <a:t>to calcium and/or  </a:t>
            </a:r>
            <a:r>
              <a:rPr lang="en-GB" dirty="0"/>
              <a:t>Vitamin D </a:t>
            </a:r>
            <a:r>
              <a:rPr lang="en-GB" dirty="0" smtClean="0"/>
              <a:t>deficiency regardless of the cause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2- </a:t>
            </a:r>
            <a:r>
              <a:rPr lang="en-GB" b="1" u="sng" dirty="0" err="1"/>
              <a:t>Phophopenic</a:t>
            </a:r>
            <a:r>
              <a:rPr lang="en-GB" b="1" u="sng" dirty="0"/>
              <a:t> Rickets</a:t>
            </a:r>
            <a:r>
              <a:rPr lang="en-GB" dirty="0"/>
              <a:t>: Due to Renal Tubular </a:t>
            </a:r>
            <a:r>
              <a:rPr lang="en-GB" dirty="0" smtClean="0"/>
              <a:t>phosphate deficiency due to either renal loss or nutritional defect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86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585</TotalTime>
  <Words>1307</Words>
  <Application>Microsoft Office PowerPoint</Application>
  <PresentationFormat>Widescreen</PresentationFormat>
  <Paragraphs>281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Algerian</vt:lpstr>
      <vt:lpstr>Arial</vt:lpstr>
      <vt:lpstr>Calibri</vt:lpstr>
      <vt:lpstr>Rockwell</vt:lpstr>
      <vt:lpstr>Rockwell Condensed</vt:lpstr>
      <vt:lpstr>Times New Roman</vt:lpstr>
      <vt:lpstr>Wingdings</vt:lpstr>
      <vt:lpstr>Wood Type</vt:lpstr>
      <vt:lpstr>Rickets</vt:lpstr>
      <vt:lpstr>introduction</vt:lpstr>
      <vt:lpstr>introduction</vt:lpstr>
      <vt:lpstr>Causes of hypocalcemia as per age</vt:lpstr>
      <vt:lpstr>Hypocalcemia</vt:lpstr>
      <vt:lpstr>Two signs you need to remember</vt:lpstr>
      <vt:lpstr>Two signs you need to remember</vt:lpstr>
      <vt:lpstr>hypocalcemia</vt:lpstr>
      <vt:lpstr>Introduction </vt:lpstr>
      <vt:lpstr>Calcipenic Rickets</vt:lpstr>
      <vt:lpstr>PowerPoint Presentation</vt:lpstr>
      <vt:lpstr>Hypophosphatemic Rickets: Due to Renal Tubular phosphate loss</vt:lpstr>
      <vt:lpstr>Vitamin D deficient Rickets </vt:lpstr>
      <vt:lpstr>Clinical Presentation</vt:lpstr>
      <vt:lpstr>PowerPoint Presentation</vt:lpstr>
      <vt:lpstr>PowerPoint Presentation</vt:lpstr>
      <vt:lpstr>Rachitic rosary</vt:lpstr>
      <vt:lpstr>Harrison sulcus</vt:lpstr>
      <vt:lpstr>Xray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VDDR II : Baldness is common manifestation</vt:lpstr>
      <vt:lpstr>PowerPoint Presentation</vt:lpstr>
      <vt:lpstr>Approach </vt:lpstr>
      <vt:lpstr>Vitamin D Status Lab variation</vt:lpstr>
      <vt:lpstr>PowerPoint Presentation</vt:lpstr>
      <vt:lpstr>PowerPoint Presentation</vt:lpstr>
      <vt:lpstr>Treatment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Rickets</dc:title>
  <dc:creator>Faten Zaidan</dc:creator>
  <cp:lastModifiedBy>Shaheer Ebarah</cp:lastModifiedBy>
  <cp:revision>22</cp:revision>
  <dcterms:created xsi:type="dcterms:W3CDTF">2022-09-06T06:25:26Z</dcterms:created>
  <dcterms:modified xsi:type="dcterms:W3CDTF">2024-11-25T18:53:16Z</dcterms:modified>
</cp:coreProperties>
</file>