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67" r:id="rId3"/>
    <p:sldId id="312" r:id="rId4"/>
    <p:sldId id="270" r:id="rId5"/>
    <p:sldId id="313" r:id="rId6"/>
    <p:sldId id="547" r:id="rId7"/>
    <p:sldId id="546" r:id="rId8"/>
    <p:sldId id="526" r:id="rId9"/>
    <p:sldId id="528" r:id="rId10"/>
    <p:sldId id="291" r:id="rId11"/>
    <p:sldId id="527" r:id="rId12"/>
    <p:sldId id="278" r:id="rId13"/>
    <p:sldId id="275" r:id="rId14"/>
    <p:sldId id="549" r:id="rId15"/>
    <p:sldId id="260" r:id="rId16"/>
    <p:sldId id="262" r:id="rId17"/>
    <p:sldId id="266" r:id="rId18"/>
    <p:sldId id="525" r:id="rId19"/>
    <p:sldId id="524" r:id="rId20"/>
    <p:sldId id="529" r:id="rId21"/>
    <p:sldId id="550" r:id="rId22"/>
    <p:sldId id="530" r:id="rId23"/>
    <p:sldId id="551" r:id="rId24"/>
    <p:sldId id="538" r:id="rId25"/>
    <p:sldId id="539" r:id="rId26"/>
    <p:sldId id="544" r:id="rId27"/>
    <p:sldId id="552" r:id="rId28"/>
    <p:sldId id="541" r:id="rId29"/>
    <p:sldId id="553" r:id="rId30"/>
    <p:sldId id="305" r:id="rId31"/>
    <p:sldId id="280" r:id="rId32"/>
    <p:sldId id="281" r:id="rId33"/>
    <p:sldId id="283" r:id="rId34"/>
    <p:sldId id="285" r:id="rId35"/>
    <p:sldId id="282" r:id="rId36"/>
    <p:sldId id="306" r:id="rId37"/>
    <p:sldId id="294" r:id="rId38"/>
    <p:sldId id="300" r:id="rId39"/>
    <p:sldId id="29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6357" autoAdjust="0"/>
  </p:normalViewPr>
  <p:slideViewPr>
    <p:cSldViewPr snapToGrid="0">
      <p:cViewPr varScale="1">
        <p:scale>
          <a:sx n="82" d="100"/>
          <a:sy n="82" d="100"/>
        </p:scale>
        <p:origin x="8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61EF3-1ED0-4C34-87D5-714827102724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B0CD9-DFE8-4002-A8B4-114837AA83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8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You can watch the following video for demonstration </a:t>
            </a:r>
          </a:p>
          <a:p>
            <a:pPr algn="l"/>
            <a:r>
              <a:rPr lang="en-GB" b="0" i="0" dirty="0" err="1">
                <a:effectLst/>
                <a:latin typeface="Roboto" panose="02000000000000000000" pitchFamily="2" charset="0"/>
              </a:rPr>
              <a:t>Fetal</a:t>
            </a:r>
            <a:r>
              <a:rPr lang="en-GB" b="0" i="0" dirty="0">
                <a:effectLst/>
                <a:latin typeface="Roboto" panose="02000000000000000000" pitchFamily="2" charset="0"/>
              </a:rPr>
              <a:t> circulation right before birth | Circulatory system physiology | NCLEX-RN | Khan Academy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/>
            </a:r>
            <a:b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B0CD9-DFE8-4002-A8B4-114837AA836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9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799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14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20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2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06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0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64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0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06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0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73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E50DA8B-909F-46EB-A805-23346E4FBE8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2335ADF-8E2B-4B3E-927C-DBDA9872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6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3201-D4E6-4704-97CA-6B4B30E77A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Routine care and resuscitation of newborn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D379D-A4BD-42A2-A0F8-D7D7D282F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560" y="4890853"/>
            <a:ext cx="7891272" cy="1069848"/>
          </a:xfrm>
        </p:spPr>
        <p:txBody>
          <a:bodyPr/>
          <a:lstStyle/>
          <a:p>
            <a:r>
              <a:rPr lang="en-US" dirty="0"/>
              <a:t>Dr Faten Zaidan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638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1673-E5D9-4429-8522-A255C2D6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5" y="275378"/>
            <a:ext cx="10058400" cy="1609344"/>
          </a:xfrm>
        </p:spPr>
        <p:txBody>
          <a:bodyPr/>
          <a:lstStyle/>
          <a:p>
            <a:r>
              <a:rPr lang="en-US" dirty="0"/>
              <a:t>routine care of </a:t>
            </a:r>
            <a:r>
              <a:rPr lang="en-US" dirty="0" smtClean="0"/>
              <a:t>newborns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8DF5A7-45C6-4114-8C6A-85AE84B09DF8}"/>
              </a:ext>
            </a:extLst>
          </p:cNvPr>
          <p:cNvSpPr txBox="1">
            <a:spLocks/>
          </p:cNvSpPr>
          <p:nvPr/>
        </p:nvSpPr>
        <p:spPr>
          <a:xfrm>
            <a:off x="219616" y="1884722"/>
            <a:ext cx="11972384" cy="4973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4- calculate APGAR score</a:t>
            </a:r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After </a:t>
            </a:r>
            <a:r>
              <a:rPr lang="en-US" dirty="0"/>
              <a:t>delivery of infant , we check for Good muscle tone, Good crying effort, adequate Breathing, and Pink Central color</a:t>
            </a:r>
            <a:r>
              <a:rPr lang="en-GB" dirty="0"/>
              <a:t>. We also follow up oxygen saturation. Based on that we identify the APGAR SCORE.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>
                <a:uFill>
                  <a:solidFill>
                    <a:srgbClr val="C00000"/>
                  </a:solidFill>
                </a:uFill>
                <a:cs typeface="Arial" pitchFamily="34" charset="0"/>
              </a:rPr>
              <a:t>The Apgar score </a:t>
            </a:r>
            <a:r>
              <a:rPr lang="en-US" dirty="0">
                <a:cs typeface="Arial" pitchFamily="34" charset="0"/>
              </a:rPr>
              <a:t>is assigned at 1, 5, and 10 </a:t>
            </a:r>
            <a:r>
              <a:rPr lang="en-US" dirty="0" smtClean="0">
                <a:cs typeface="Arial" pitchFamily="34" charset="0"/>
              </a:rPr>
              <a:t>minutes of age </a:t>
            </a:r>
            <a:endParaRPr lang="en-US" dirty="0"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dirty="0">
                <a:cs typeface="Arial" pitchFamily="34" charset="0"/>
              </a:rPr>
              <a:t>It gives an </a:t>
            </a:r>
            <a:r>
              <a:rPr lang="en-US" dirty="0">
                <a:uFill>
                  <a:solidFill>
                    <a:srgbClr val="C00000"/>
                  </a:solidFill>
                </a:uFill>
                <a:cs typeface="Arial" pitchFamily="34" charset="0"/>
              </a:rPr>
              <a:t>objective retrospective </a:t>
            </a:r>
            <a:r>
              <a:rPr lang="en-US" dirty="0">
                <a:cs typeface="Arial" pitchFamily="34" charset="0"/>
              </a:rPr>
              <a:t>idea of how much resuscitation required at birth, and the infant’s response to resuscitative efforts. 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>
                <a:cs typeface="Arial" pitchFamily="34" charset="0"/>
              </a:rPr>
              <a:t>During resuscitation, assessment of </a:t>
            </a:r>
            <a:r>
              <a:rPr lang="en-US" dirty="0">
                <a:uFill>
                  <a:solidFill>
                    <a:srgbClr val="C00000"/>
                  </a:solidFill>
                </a:uFill>
                <a:cs typeface="Arial" pitchFamily="34" charset="0"/>
              </a:rPr>
              <a:t>respiratory activity  and heart rate </a:t>
            </a:r>
            <a:r>
              <a:rPr lang="en-US" dirty="0">
                <a:cs typeface="Arial" pitchFamily="34" charset="0"/>
              </a:rPr>
              <a:t>provides the quickest and most accurate evaluation of the need for continuing resuscitation.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38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1673-E5D9-4429-8522-A255C2D6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5" y="275378"/>
            <a:ext cx="10058400" cy="1609344"/>
          </a:xfrm>
        </p:spPr>
        <p:txBody>
          <a:bodyPr/>
          <a:lstStyle/>
          <a:p>
            <a:r>
              <a:rPr lang="en-US" dirty="0"/>
              <a:t>APGAR Score</a:t>
            </a:r>
            <a:endParaRPr lang="en-GB" dirty="0"/>
          </a:p>
        </p:txBody>
      </p:sp>
      <p:pic>
        <p:nvPicPr>
          <p:cNvPr id="8" name="Picture 2" descr="C:\Users\DGL\Desktop\Downloads\pg94_NR_APGARScoremm.jpg">
            <a:extLst>
              <a:ext uri="{FF2B5EF4-FFF2-40B4-BE49-F238E27FC236}">
                <a16:creationId xmlns:a16="http://schemas.microsoft.com/office/drawing/2014/main" id="{8A25B95D-C3DC-49D7-930A-03EABD4A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rcRect l="17597" t="89302" r="16725" b="-752"/>
          <a:stretch>
            <a:fillRect/>
          </a:stretch>
        </p:blipFill>
        <p:spPr bwMode="auto">
          <a:xfrm>
            <a:off x="1387642" y="6125421"/>
            <a:ext cx="8229600" cy="457201"/>
          </a:xfrm>
          <a:prstGeom prst="rect">
            <a:avLst/>
          </a:prstGeom>
          <a:ln>
            <a:solidFill>
              <a:srgbClr val="78225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DD72843-EB28-42A3-9364-9122FC3093AF}"/>
              </a:ext>
            </a:extLst>
          </p:cNvPr>
          <p:cNvGrpSpPr/>
          <p:nvPr/>
        </p:nvGrpSpPr>
        <p:grpSpPr>
          <a:xfrm>
            <a:off x="457200" y="1507958"/>
            <a:ext cx="11157665" cy="4299284"/>
            <a:chOff x="457200" y="1507958"/>
            <a:chExt cx="11157665" cy="4299284"/>
          </a:xfrm>
        </p:grpSpPr>
        <p:pic>
          <p:nvPicPr>
            <p:cNvPr id="6" name="Picture 2" descr="C:\Users\DGL\Desktop\Downloads\pg94_NR_APGARScoremm.jpg">
              <a:extLst>
                <a:ext uri="{FF2B5EF4-FFF2-40B4-BE49-F238E27FC236}">
                  <a16:creationId xmlns:a16="http://schemas.microsoft.com/office/drawing/2014/main" id="{963D8560-6DB3-4B2B-A068-5070C66FB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grayscl/>
            </a:blip>
            <a:srcRect l="4795" t="4071" r="1716" b="10443"/>
            <a:stretch>
              <a:fillRect/>
            </a:stretch>
          </p:blipFill>
          <p:spPr bwMode="auto">
            <a:xfrm>
              <a:off x="457200" y="1507958"/>
              <a:ext cx="11157665" cy="4299284"/>
            </a:xfrm>
            <a:prstGeom prst="rect">
              <a:avLst/>
            </a:prstGeom>
            <a:ln>
              <a:solidFill>
                <a:srgbClr val="782255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8F2137-0788-46AE-8057-A98288BEB708}"/>
                </a:ext>
              </a:extLst>
            </p:cNvPr>
            <p:cNvSpPr/>
            <p:nvPr/>
          </p:nvSpPr>
          <p:spPr>
            <a:xfrm>
              <a:off x="8985380" y="4142792"/>
              <a:ext cx="2481942" cy="737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cs typeface="Arial" pitchFamily="34" charset="0"/>
                </a:rPr>
                <a:t>active</a:t>
              </a:r>
              <a:endParaRPr lang="en-GB" sz="2000" dirty="0">
                <a:solidFill>
                  <a:schemeClr val="tx1"/>
                </a:solidFill>
              </a:endParaRPr>
            </a:p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0947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D5A92-BD61-4164-B653-A0BC6240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acrocyanosis</a:t>
            </a:r>
            <a:endParaRPr lang="en-GB" dirty="0"/>
          </a:p>
        </p:txBody>
      </p:sp>
      <p:pic>
        <p:nvPicPr>
          <p:cNvPr id="14338" name="Picture 2" descr="clinicalmedicinethreepics Flashcards | Quizlet">
            <a:extLst>
              <a:ext uri="{FF2B5EF4-FFF2-40B4-BE49-F238E27FC236}">
                <a16:creationId xmlns:a16="http://schemas.microsoft.com/office/drawing/2014/main" id="{9FC4444D-BBF8-4CAE-B80B-0BE4B639E8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2089937"/>
            <a:ext cx="6387729" cy="379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49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scitation of the Newborn | Obgyn Key">
            <a:extLst>
              <a:ext uri="{FF2B5EF4-FFF2-40B4-BE49-F238E27FC236}">
                <a16:creationId xmlns:a16="http://schemas.microsoft.com/office/drawing/2014/main" id="{A2C3AD48-EF16-4443-85A9-E21AD99C1F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6" y="2495550"/>
            <a:ext cx="47625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DF] The floppy infant: evaluation of hypotonia. | Semantic Scholar">
            <a:extLst>
              <a:ext uri="{FF2B5EF4-FFF2-40B4-BE49-F238E27FC236}">
                <a16:creationId xmlns:a16="http://schemas.microsoft.com/office/drawing/2014/main" id="{F8F2C302-4328-4289-8A0D-8B9229BF7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"/>
          <a:stretch/>
        </p:blipFill>
        <p:spPr bwMode="auto">
          <a:xfrm>
            <a:off x="5140452" y="571500"/>
            <a:ext cx="5981700" cy="54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41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 Situ S.A. - Simulador de paciente infantil Nursing Baby de Laer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82" y="516096"/>
            <a:ext cx="4242318" cy="39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423610"/>
            <a:ext cx="74085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5- Position </a:t>
            </a:r>
            <a:r>
              <a:rPr lang="en-US" dirty="0"/>
              <a:t>airway</a:t>
            </a:r>
          </a:p>
          <a:p>
            <a:r>
              <a:rPr lang="en-US" dirty="0" smtClean="0"/>
              <a:t>6- </a:t>
            </a:r>
            <a:r>
              <a:rPr lang="en-US" dirty="0"/>
              <a:t>Suction the oral cavity and the nostrils </a:t>
            </a:r>
            <a:r>
              <a:rPr lang="en-US" dirty="0" smtClean="0"/>
              <a:t>superficially</a:t>
            </a:r>
          </a:p>
          <a:p>
            <a:r>
              <a:rPr lang="en-US" u="sng" dirty="0" smtClean="0">
                <a:cs typeface="Arial" pitchFamily="34" charset="0"/>
              </a:rPr>
              <a:t>Deep </a:t>
            </a:r>
            <a:r>
              <a:rPr lang="en-US" u="sng" dirty="0">
                <a:cs typeface="Arial" pitchFamily="34" charset="0"/>
              </a:rPr>
              <a:t>pharyngeal stimulation </a:t>
            </a:r>
            <a:r>
              <a:rPr lang="en-US" dirty="0">
                <a:cs typeface="Arial" pitchFamily="34" charset="0"/>
              </a:rPr>
              <a:t>with a suction catheter may cause </a:t>
            </a:r>
            <a:r>
              <a:rPr lang="en-US" b="1" dirty="0">
                <a:cs typeface="Arial" pitchFamily="34" charset="0"/>
              </a:rPr>
              <a:t>bradycardia</a:t>
            </a:r>
            <a:r>
              <a:rPr lang="en-US" dirty="0">
                <a:cs typeface="Arial" pitchFamily="34" charset="0"/>
              </a:rPr>
              <a:t> and </a:t>
            </a:r>
            <a:r>
              <a:rPr lang="en-US" b="1" dirty="0">
                <a:cs typeface="Arial" pitchFamily="34" charset="0"/>
              </a:rPr>
              <a:t>apnea</a:t>
            </a:r>
            <a:r>
              <a:rPr lang="en-US" dirty="0">
                <a:cs typeface="Arial" pitchFamily="34" charset="0"/>
              </a:rPr>
              <a:t> that are probably of vagal nerve in origin, and this should be avoided</a:t>
            </a:r>
            <a:r>
              <a:rPr lang="en-US" dirty="0" smtClean="0">
                <a:cs typeface="Arial" pitchFamily="34" charset="0"/>
              </a:rPr>
              <a:t>.</a:t>
            </a:r>
            <a:endParaRPr lang="en-US" dirty="0" smtClean="0"/>
          </a:p>
          <a:p>
            <a:r>
              <a:rPr lang="en-US" dirty="0" smtClean="0"/>
              <a:t>7- Do full examination from head to toe</a:t>
            </a:r>
          </a:p>
          <a:p>
            <a:r>
              <a:rPr lang="en-US" dirty="0" smtClean="0"/>
              <a:t>8- Skin-to-skin contact with the mother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431673-E5D9-4429-8522-A255C2D6D95D}"/>
              </a:ext>
            </a:extLst>
          </p:cNvPr>
          <p:cNvSpPr txBox="1">
            <a:spLocks/>
          </p:cNvSpPr>
          <p:nvPr/>
        </p:nvSpPr>
        <p:spPr>
          <a:xfrm>
            <a:off x="219617" y="105156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routine care of newborns</a:t>
            </a:r>
            <a:endParaRPr lang="en-GB" dirty="0"/>
          </a:p>
        </p:txBody>
      </p:sp>
      <p:pic>
        <p:nvPicPr>
          <p:cNvPr id="3076" name="Picture 4" descr="The six-to-eight week baby check | GP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37" y="4362449"/>
            <a:ext cx="3743325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erioperative Monitoring: Methods, Implementation, and Interpretation |  SpringerL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799"/>
            <a:ext cx="6524625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557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6AE50-0FD7-4184-96E0-5CF4CC19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n-US" dirty="0"/>
              <a:t>Gestational 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FFAF7-4C93-4749-9C08-169B3D2FB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54100"/>
            <a:ext cx="7763069" cy="5189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Gestational Age: the number of weeks in pregnancy since the 1</a:t>
            </a:r>
            <a:r>
              <a:rPr lang="en-US" baseline="30000" dirty="0"/>
              <a:t>st</a:t>
            </a:r>
            <a:r>
              <a:rPr lang="en-US" dirty="0"/>
              <a:t> day of the last normal menstrual cycle </a:t>
            </a:r>
            <a:endParaRPr lang="en-US" dirty="0" smtClean="0"/>
          </a:p>
          <a:p>
            <a:pPr fontAlgn="t"/>
            <a:r>
              <a:rPr lang="en-US" b="1" dirty="0" smtClean="0"/>
              <a:t>Preterm     </a:t>
            </a:r>
            <a:r>
              <a:rPr lang="en-GB" b="1" dirty="0" smtClean="0"/>
              <a:t>≤ </a:t>
            </a:r>
            <a:r>
              <a:rPr lang="en-US" b="1" dirty="0"/>
              <a:t>36 </a:t>
            </a:r>
            <a:r>
              <a:rPr lang="en-US" b="1" dirty="0" err="1"/>
              <a:t>wk</a:t>
            </a:r>
            <a:r>
              <a:rPr lang="en-US" b="1" dirty="0"/>
              <a:t> and 6 days</a:t>
            </a:r>
          </a:p>
          <a:p>
            <a:pPr fontAlgn="t"/>
            <a:r>
              <a:rPr lang="en-US" b="1" dirty="0" smtClean="0"/>
              <a:t>Term           37 </a:t>
            </a:r>
            <a:r>
              <a:rPr lang="en-US" b="1" dirty="0" err="1"/>
              <a:t>wk</a:t>
            </a:r>
            <a:r>
              <a:rPr lang="en-US" b="1" dirty="0"/>
              <a:t> and 0 days to 41 </a:t>
            </a:r>
            <a:r>
              <a:rPr lang="en-US" b="1" dirty="0" err="1"/>
              <a:t>wk</a:t>
            </a:r>
            <a:r>
              <a:rPr lang="en-US" b="1" dirty="0"/>
              <a:t> and 6 days</a:t>
            </a:r>
          </a:p>
          <a:p>
            <a:pPr fontAlgn="t"/>
            <a:r>
              <a:rPr lang="en-US" b="1" dirty="0" smtClean="0"/>
              <a:t>Post-term   </a:t>
            </a:r>
            <a:r>
              <a:rPr lang="en-GB" b="1" dirty="0" smtClean="0"/>
              <a:t>≥ </a:t>
            </a:r>
            <a:r>
              <a:rPr lang="en-US" b="1" dirty="0"/>
              <a:t>42 </a:t>
            </a:r>
            <a:r>
              <a:rPr lang="en-US" b="1" dirty="0" err="1"/>
              <a:t>wk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Appropriate for gestational age (AGA): infant with a birth weight between 10</a:t>
            </a:r>
            <a:r>
              <a:rPr lang="en-US" baseline="30000" dirty="0"/>
              <a:t>th</a:t>
            </a:r>
            <a:r>
              <a:rPr lang="en-US" dirty="0"/>
              <a:t> and 90</a:t>
            </a:r>
            <a:r>
              <a:rPr lang="en-US" baseline="30000" dirty="0"/>
              <a:t>th</a:t>
            </a:r>
            <a:r>
              <a:rPr lang="en-US" dirty="0"/>
              <a:t> percentile for the given gestational age </a:t>
            </a:r>
          </a:p>
          <a:p>
            <a:r>
              <a:rPr lang="en-US" dirty="0"/>
              <a:t>Small for Gestational age (SGA) infant with a birth weight &lt; 10</a:t>
            </a:r>
            <a:r>
              <a:rPr lang="en-US" baseline="30000" dirty="0"/>
              <a:t>th</a:t>
            </a:r>
            <a:r>
              <a:rPr lang="en-US" dirty="0"/>
              <a:t> percentile for the given gestational age</a:t>
            </a:r>
          </a:p>
          <a:p>
            <a:r>
              <a:rPr lang="en-US" dirty="0"/>
              <a:t>Large for Gestational age (LGA) infant with a birth weight &gt;90</a:t>
            </a:r>
            <a:r>
              <a:rPr lang="en-US" baseline="30000" dirty="0"/>
              <a:t>th</a:t>
            </a:r>
            <a:r>
              <a:rPr lang="en-US" dirty="0"/>
              <a:t> percentile for the given gestational age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B6E2E3-0E24-4912-8B7F-1D0C7187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22" y="1220834"/>
            <a:ext cx="4362478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707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B9C1-7298-42DE-8A05-786CC646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6" y="97025"/>
            <a:ext cx="10058400" cy="1609344"/>
          </a:xfrm>
        </p:spPr>
        <p:txBody>
          <a:bodyPr/>
          <a:lstStyle/>
          <a:p>
            <a:r>
              <a:rPr lang="en-US" dirty="0"/>
              <a:t>Birth Weight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CA263-F110-440F-9D30-BBE94429B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10" y="1625094"/>
            <a:ext cx="5321909" cy="5016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Normal 2500 gr -3500 gr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Low Birth Weight (LBW):</a:t>
            </a:r>
          </a:p>
          <a:p>
            <a:pPr marL="0" indent="0">
              <a:buNone/>
            </a:pPr>
            <a:r>
              <a:rPr lang="en-US" dirty="0"/>
              <a:t>infant whose birth weight is &lt; 2500 g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GB" dirty="0"/>
              <a:t>Very low birth weight (VLBW): </a:t>
            </a:r>
          </a:p>
          <a:p>
            <a:pPr marL="0" indent="0">
              <a:buNone/>
            </a:pPr>
            <a:r>
              <a:rPr lang="en-US" dirty="0"/>
              <a:t>infant whose birth weight is &lt; 1500 g </a:t>
            </a:r>
          </a:p>
          <a:p>
            <a:pPr marL="0" indent="0">
              <a:buNone/>
            </a:pPr>
            <a:endParaRPr lang="en-GB" dirty="0"/>
          </a:p>
          <a:p>
            <a:r>
              <a:rPr lang="en-US" dirty="0"/>
              <a:t>Extremely Low Birth Weight (LBW):</a:t>
            </a:r>
          </a:p>
          <a:p>
            <a:pPr marL="0" indent="0">
              <a:buNone/>
            </a:pPr>
            <a:r>
              <a:rPr lang="en-US" dirty="0"/>
              <a:t>infant whose birth weight is &lt; 1000 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Large birth weight:</a:t>
            </a:r>
          </a:p>
          <a:p>
            <a:pPr marL="0" indent="0">
              <a:buNone/>
            </a:pPr>
            <a:r>
              <a:rPr lang="en-US" dirty="0"/>
              <a:t>infant whose birth weight is 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≥ </a:t>
            </a:r>
            <a:r>
              <a:rPr lang="en-US" dirty="0"/>
              <a:t>4000 gr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F44797-4B8B-498E-9DEB-D7CFFD696968}"/>
              </a:ext>
            </a:extLst>
          </p:cNvPr>
          <p:cNvCxnSpPr>
            <a:cxnSpLocks/>
          </p:cNvCxnSpPr>
          <p:nvPr/>
        </p:nvCxnSpPr>
        <p:spPr>
          <a:xfrm flipH="1">
            <a:off x="6509857" y="4296562"/>
            <a:ext cx="41106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88C66E-E724-4062-8C7C-F08C62F83239}"/>
              </a:ext>
            </a:extLst>
          </p:cNvPr>
          <p:cNvCxnSpPr>
            <a:cxnSpLocks/>
          </p:cNvCxnSpPr>
          <p:nvPr/>
        </p:nvCxnSpPr>
        <p:spPr>
          <a:xfrm flipH="1">
            <a:off x="6509857" y="3089946"/>
            <a:ext cx="41106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F5DE8A-E2D8-4810-A28E-3E58C810FEF3}"/>
              </a:ext>
            </a:extLst>
          </p:cNvPr>
          <p:cNvGrpSpPr/>
          <p:nvPr/>
        </p:nvGrpSpPr>
        <p:grpSpPr>
          <a:xfrm>
            <a:off x="6178677" y="177282"/>
            <a:ext cx="4943475" cy="6592634"/>
            <a:chOff x="6178677" y="177282"/>
            <a:chExt cx="4943475" cy="6858000"/>
          </a:xfrm>
        </p:grpSpPr>
        <p:pic>
          <p:nvPicPr>
            <p:cNvPr id="4" name="Picture 2" descr="Babies With Low Birth Weight. JAMA. 2015;313(4):432.  doi:10.1001/jama.2014.3698. | Birth weight, Patient education, Help teaching">
              <a:extLst>
                <a:ext uri="{FF2B5EF4-FFF2-40B4-BE49-F238E27FC236}">
                  <a16:creationId xmlns:a16="http://schemas.microsoft.com/office/drawing/2014/main" id="{30165D98-D116-4D57-AF0C-FE413D820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677" y="177282"/>
              <a:ext cx="49434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CF3049D-207A-4833-9DF2-109334F9EF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9857" y="4924338"/>
              <a:ext cx="411060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609A3A-F89F-4385-9123-8F4E85E76D2C}"/>
                </a:ext>
              </a:extLst>
            </p:cNvPr>
            <p:cNvSpPr txBox="1"/>
            <p:nvPr/>
          </p:nvSpPr>
          <p:spPr>
            <a:xfrm>
              <a:off x="6434356" y="4924338"/>
              <a:ext cx="1140903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Extremely Low Birth Weight </a:t>
              </a:r>
              <a:endParaRPr lang="en-GB" sz="105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070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D9902-2DF4-48DD-A913-235A5F96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n-US" dirty="0"/>
              <a:t>Intrauterine growth Restriction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2B820-5BBD-4E4E-AF27-BE28D28A2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4468"/>
            <a:ext cx="11150082" cy="5413532"/>
          </a:xfrm>
        </p:spPr>
        <p:txBody>
          <a:bodyPr/>
          <a:lstStyle/>
          <a:p>
            <a:r>
              <a:rPr lang="en-US" dirty="0"/>
              <a:t>IUGR: Fetal weight &lt; 10</a:t>
            </a:r>
            <a:r>
              <a:rPr lang="en-US" baseline="30000" dirty="0"/>
              <a:t>th</a:t>
            </a:r>
            <a:r>
              <a:rPr lang="en-US" dirty="0"/>
              <a:t> percentile for gestational age </a:t>
            </a:r>
          </a:p>
          <a:p>
            <a:pPr marL="0" indent="0">
              <a:buNone/>
            </a:pPr>
            <a:r>
              <a:rPr lang="en-US" b="1" u="sng" dirty="0" smtClean="0"/>
              <a:t>Risk </a:t>
            </a:r>
            <a:r>
              <a:rPr lang="en-US" b="1" u="sng" dirty="0"/>
              <a:t>Factors :</a:t>
            </a:r>
          </a:p>
          <a:p>
            <a:r>
              <a:rPr lang="en-US" dirty="0"/>
              <a:t>Maternal Hypertension </a:t>
            </a:r>
          </a:p>
          <a:p>
            <a:r>
              <a:rPr lang="en-US" dirty="0"/>
              <a:t>Smoking </a:t>
            </a:r>
          </a:p>
          <a:p>
            <a:r>
              <a:rPr lang="en-US" dirty="0"/>
              <a:t>Malnutrition </a:t>
            </a:r>
          </a:p>
          <a:p>
            <a:r>
              <a:rPr lang="en-US" dirty="0"/>
              <a:t>Ethanol ingestion</a:t>
            </a:r>
          </a:p>
          <a:p>
            <a:r>
              <a:rPr lang="en-US" dirty="0" smtClean="0"/>
              <a:t>Uterine and Placental </a:t>
            </a:r>
            <a:r>
              <a:rPr lang="en-US" dirty="0"/>
              <a:t>Malformations causing decrease in uteroplacental flow 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823190"/>
              </p:ext>
            </p:extLst>
          </p:nvPr>
        </p:nvGraphicFramePr>
        <p:xfrm>
          <a:off x="0" y="4479125"/>
          <a:ext cx="12016792" cy="2188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396">
                  <a:extLst>
                    <a:ext uri="{9D8B030D-6E8A-4147-A177-3AD203B41FA5}">
                      <a16:colId xmlns:a16="http://schemas.microsoft.com/office/drawing/2014/main" val="768429672"/>
                    </a:ext>
                  </a:extLst>
                </a:gridCol>
                <a:gridCol w="6008396">
                  <a:extLst>
                    <a:ext uri="{9D8B030D-6E8A-4147-A177-3AD203B41FA5}">
                      <a16:colId xmlns:a16="http://schemas.microsoft.com/office/drawing/2014/main" val="3530148900"/>
                    </a:ext>
                  </a:extLst>
                </a:gridCol>
              </a:tblGrid>
              <a:tr h="435775">
                <a:tc>
                  <a:txBody>
                    <a:bodyPr/>
                    <a:lstStyle/>
                    <a:p>
                      <a:r>
                        <a:rPr lang="en-US" dirty="0" smtClean="0"/>
                        <a:t>Symmetric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Asymmetric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347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Occurs as result of growth</a:t>
                      </a:r>
                      <a:r>
                        <a:rPr lang="en-US" baseline="0" dirty="0" smtClean="0"/>
                        <a:t> inhibition early in pregnancy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Occurs as result of nutrient supply restriction in utero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814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Early onset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 onset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142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Causes :  TORCH, chromosomal disorders, congenital</a:t>
                      </a:r>
                      <a:r>
                        <a:rPr lang="en-US" baseline="0" dirty="0" smtClean="0"/>
                        <a:t> malformations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Causes:  chronic hypoxia, malnutrition, chronic hypertension, renal disease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3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Growth of head</a:t>
                      </a:r>
                      <a:r>
                        <a:rPr lang="en-US" baseline="0" dirty="0" smtClean="0"/>
                        <a:t> and abdomen decreased equally: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Head</a:t>
                      </a:r>
                      <a:r>
                        <a:rPr lang="en-US" baseline="0" dirty="0" smtClean="0"/>
                        <a:t> stays normal but abdominal growth slows down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655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231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283C-FA19-4ED7-921A-553424CA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E8C8A-526A-4C78-9586-485F1DE18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926" y="5987926"/>
            <a:ext cx="7496637" cy="50949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Appropriate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&amp; IUGR?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 descr="C:\Users\DGL\Desktop\Downloads\index.jpg">
            <a:extLst>
              <a:ext uri="{FF2B5EF4-FFF2-40B4-BE49-F238E27FC236}">
                <a16:creationId xmlns:a16="http://schemas.microsoft.com/office/drawing/2014/main" id="{DD6826CB-72FA-44B7-8FC2-EA8F2F752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705600" cy="5374957"/>
          </a:xfrm>
          <a:prstGeom prst="rect">
            <a:avLst/>
          </a:prstGeom>
          <a:ln w="28575">
            <a:solidFill>
              <a:srgbClr val="78225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6885417" y="60678"/>
            <a:ext cx="4432208" cy="3414212"/>
            <a:chOff x="6916457" y="253337"/>
            <a:chExt cx="4976291" cy="3749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6457" y="253337"/>
              <a:ext cx="4976291" cy="3749365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7532852" y="2808515"/>
              <a:ext cx="671804" cy="709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417" y="3556735"/>
            <a:ext cx="3934983" cy="33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92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1FF63-F774-4133-B2F8-1AEE840A8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52D5E-3D68-484A-AEDD-37B3E23B9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358" y="5730881"/>
            <a:ext cx="5029200" cy="4934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Large for gestational age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 descr="C:\Users\DGL\Desktop\New folder (3)\macrosomia.jpg">
            <a:extLst>
              <a:ext uri="{FF2B5EF4-FFF2-40B4-BE49-F238E27FC236}">
                <a16:creationId xmlns:a16="http://schemas.microsoft.com/office/drawing/2014/main" id="{93E6767B-B864-47C8-96A4-7B933E4D2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875" r="4351"/>
          <a:stretch>
            <a:fillRect/>
          </a:stretch>
        </p:blipFill>
        <p:spPr bwMode="auto">
          <a:xfrm>
            <a:off x="890339" y="324211"/>
            <a:ext cx="10571819" cy="5053744"/>
          </a:xfrm>
          <a:prstGeom prst="rect">
            <a:avLst/>
          </a:prstGeom>
          <a:ln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54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55D60-2E3D-411E-BFAA-A65151AE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i="0" dirty="0" err="1">
                <a:solidFill>
                  <a:srgbClr val="000000"/>
                </a:solidFill>
                <a:effectLst/>
              </a:rPr>
              <a:t>Fetal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Physiology and the Transition to Extrauterine Life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8DB4E-837D-4DE9-8491-1AA012ACB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741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AB72-E7F9-4F9E-8694-ADF8D5927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n-US" dirty="0" smtClean="0"/>
              <a:t>Neonatal Resuscitation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378" y="0"/>
            <a:ext cx="485696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689" y="2149721"/>
            <a:ext cx="462057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" pitchFamily="34" charset="0"/>
              </a:rPr>
              <a:t> </a:t>
            </a:r>
            <a:r>
              <a:rPr lang="en-US" dirty="0">
                <a:cs typeface="Arial" pitchFamily="34" charset="0"/>
              </a:rPr>
              <a:t>Positive pressure ventilation  (PPV</a:t>
            </a:r>
            <a:r>
              <a:rPr lang="en-US" dirty="0" smtClean="0">
                <a:cs typeface="Arial" pitchFamily="34" charset="0"/>
              </a:rPr>
              <a:t>) is noninvasive airway method that delivers oxygen continuously creating positive pressure during inspiration. T</a:t>
            </a:r>
            <a:r>
              <a:rPr lang="en-GB" dirty="0" err="1" smtClean="0"/>
              <a:t>herefore</a:t>
            </a:r>
            <a:r>
              <a:rPr lang="en-GB" dirty="0" smtClean="0"/>
              <a:t> </a:t>
            </a:r>
            <a:r>
              <a:rPr lang="en-GB" dirty="0"/>
              <a:t>bronchioles and alveoli are prevented from collapsing at the end of expiration.</a:t>
            </a:r>
            <a:r>
              <a:rPr lang="en-US" sz="20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endParaRPr lang="en-US" sz="2000" b="1" dirty="0" smtClean="0">
              <a:solidFill>
                <a:srgbClr val="C00000"/>
              </a:solidFill>
              <a:cs typeface="Arial" pitchFamily="34" charset="0"/>
            </a:endParaRPr>
          </a:p>
          <a:p>
            <a:endParaRPr lang="en-US" sz="2000" b="1" dirty="0">
              <a:solidFill>
                <a:srgbClr val="C00000"/>
              </a:solidFill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cs typeface="Arial" pitchFamily="34" charset="0"/>
              </a:rPr>
              <a:t>! </a:t>
            </a:r>
            <a:r>
              <a:rPr lang="en-US" dirty="0">
                <a:cs typeface="Arial" pitchFamily="34" charset="0"/>
              </a:rPr>
              <a:t>The stomach should be emptied during and after bag-and-mask ventilation by </a:t>
            </a:r>
            <a:r>
              <a:rPr lang="en-US" dirty="0" err="1">
                <a:cs typeface="Arial" pitchFamily="34" charset="0"/>
              </a:rPr>
              <a:t>orogastric</a:t>
            </a:r>
            <a:r>
              <a:rPr lang="en-US" dirty="0">
                <a:cs typeface="Arial" pitchFamily="34" charset="0"/>
              </a:rPr>
              <a:t> suctioning.</a:t>
            </a:r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 flipH="1">
            <a:off x="5010764" y="2864498"/>
            <a:ext cx="2724539" cy="643812"/>
          </a:xfrm>
          <a:prstGeom prst="rightArrow">
            <a:avLst>
              <a:gd name="adj1" fmla="val 23913"/>
              <a:gd name="adj2" fmla="val 8478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80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AB72-E7F9-4F9E-8694-ADF8D5927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n-US" dirty="0" smtClean="0"/>
              <a:t>Neonatal Resuscitation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378" y="0"/>
            <a:ext cx="485696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697" y="4631664"/>
            <a:ext cx="4620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" pitchFamily="34" charset="0"/>
              </a:rPr>
              <a:t> </a:t>
            </a:r>
            <a:r>
              <a:rPr lang="en-US" dirty="0">
                <a:cs typeface="Arial" pitchFamily="34" charset="0"/>
              </a:rPr>
              <a:t>Endotracheal </a:t>
            </a:r>
            <a:r>
              <a:rPr lang="en-US" dirty="0" smtClean="0">
                <a:cs typeface="Arial" pitchFamily="34" charset="0"/>
              </a:rPr>
              <a:t>intubation is performed </a:t>
            </a:r>
            <a:r>
              <a:rPr lang="en-US" dirty="0">
                <a:cs typeface="Arial" pitchFamily="34" charset="0"/>
              </a:rPr>
              <a:t>as indicated, and when PPV is not efficient</a:t>
            </a:r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 flipH="1">
            <a:off x="5029200" y="4814596"/>
            <a:ext cx="2724539" cy="643812"/>
          </a:xfrm>
          <a:prstGeom prst="rightArrow">
            <a:avLst>
              <a:gd name="adj1" fmla="val 23913"/>
              <a:gd name="adj2" fmla="val 8478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0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ositioning Infants and Children for Airway Management - Pediatric  Anesthesia Digital Hand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04" y="2225496"/>
            <a:ext cx="6139544" cy="457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F09696-A470-4644-BB23-038BF0BB3175}"/>
              </a:ext>
            </a:extLst>
          </p:cNvPr>
          <p:cNvSpPr txBox="1">
            <a:spLocks/>
          </p:cNvSpPr>
          <p:nvPr/>
        </p:nvSpPr>
        <p:spPr>
          <a:xfrm>
            <a:off x="65314" y="5391268"/>
            <a:ext cx="3657600" cy="69829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741A1A"/>
                </a:solidFill>
                <a:latin typeface="Arial" pitchFamily="34" charset="0"/>
                <a:cs typeface="Arial" pitchFamily="34" charset="0"/>
              </a:rPr>
              <a:t>Bag-and-mask ventilation of the neonate.</a:t>
            </a:r>
            <a:endParaRPr lang="en-US" sz="1600" b="1" dirty="0">
              <a:solidFill>
                <a:srgbClr val="741A1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Bag Mask Ventilation">
            <a:extLst>
              <a:ext uri="{FF2B5EF4-FFF2-40B4-BE49-F238E27FC236}">
                <a16:creationId xmlns:a16="http://schemas.microsoft.com/office/drawing/2014/main" id="{05098F7B-D008-4E15-A854-713E22790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614" y="0"/>
            <a:ext cx="3517641" cy="4980951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09BEF-14CA-4C82-9E25-899A4ED58636}"/>
              </a:ext>
            </a:extLst>
          </p:cNvPr>
          <p:cNvSpPr txBox="1"/>
          <p:nvPr/>
        </p:nvSpPr>
        <p:spPr>
          <a:xfrm>
            <a:off x="3432109" y="2550234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E and C hand positioning for good seal </a:t>
            </a: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Baby in </a:t>
            </a:r>
            <a:r>
              <a:rPr lang="en-US" sz="2000" dirty="0" smtClean="0"/>
              <a:t>sniffing </a:t>
            </a:r>
            <a:r>
              <a:rPr lang="en-US" sz="2000" dirty="0"/>
              <a:t>position </a:t>
            </a:r>
          </a:p>
        </p:txBody>
      </p:sp>
      <p:pic>
        <p:nvPicPr>
          <p:cNvPr id="7" name="Picture 2" descr="C:\My Documents\My Pictures\JPEGS\ETT tubes.jpg">
            <a:extLst>
              <a:ext uri="{FF2B5EF4-FFF2-40B4-BE49-F238E27FC236}">
                <a16:creationId xmlns:a16="http://schemas.microsoft.com/office/drawing/2014/main" id="{F4946B2B-8FAF-4933-B7AE-01235FC1E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8279" r="2083" b="474"/>
          <a:stretch>
            <a:fillRect/>
          </a:stretch>
        </p:blipFill>
        <p:spPr bwMode="auto">
          <a:xfrm>
            <a:off x="3574175" y="0"/>
            <a:ext cx="2582138" cy="228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26" descr="C:\My Documents\My Pictures\JPEGS\Laryngoscope.jpg">
            <a:extLst>
              <a:ext uri="{FF2B5EF4-FFF2-40B4-BE49-F238E27FC236}">
                <a16:creationId xmlns:a16="http://schemas.microsoft.com/office/drawing/2014/main" id="{D23AF92D-9B45-4564-8C59-0E365F75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6063" t="5882" r="7112"/>
          <a:stretch>
            <a:fillRect/>
          </a:stretch>
        </p:blipFill>
        <p:spPr bwMode="auto">
          <a:xfrm>
            <a:off x="6662057" y="0"/>
            <a:ext cx="2694656" cy="222549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255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AB72-E7F9-4F9E-8694-ADF8D5927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n-US" dirty="0" smtClean="0"/>
              <a:t>Neonatal Resuscitation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378" y="0"/>
            <a:ext cx="4856967" cy="68580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flipH="1">
            <a:off x="6036905" y="4956089"/>
            <a:ext cx="1716833" cy="643812"/>
          </a:xfrm>
          <a:prstGeom prst="rightArrow">
            <a:avLst>
              <a:gd name="adj1" fmla="val 23913"/>
              <a:gd name="adj2" fmla="val 8478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D63253-6502-4D72-8FE4-2A8798838EE2}"/>
              </a:ext>
            </a:extLst>
          </p:cNvPr>
          <p:cNvSpPr txBox="1">
            <a:spLocks/>
          </p:cNvSpPr>
          <p:nvPr/>
        </p:nvSpPr>
        <p:spPr>
          <a:xfrm>
            <a:off x="183440" y="1318974"/>
            <a:ext cx="5853465" cy="553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0">
              <a:buSzPct val="8200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pulse is &lt; 60 beats/min despite 30 seconds of positive-pressure ventilation, chest compression should be initiated. </a:t>
            </a:r>
          </a:p>
          <a:p>
            <a:pPr marL="636587" indent="-457200">
              <a:buSzPct val="82000"/>
              <a:buFont typeface="+mj-lt"/>
              <a:buAutoNum type="alphaU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Chest compressions Techniques: </a:t>
            </a:r>
          </a:p>
          <a:p>
            <a:pPr marL="968057" lvl="1" indent="-514350">
              <a:buSzPct val="82000"/>
              <a:buFont typeface="+mj-lt"/>
              <a:buAutoNum type="romanU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Thumbs Technique</a:t>
            </a:r>
          </a:p>
          <a:p>
            <a:pPr marL="968057" lvl="1" indent="-514350">
              <a:buSzPct val="82000"/>
              <a:buFont typeface="+mj-lt"/>
              <a:buAutoNum type="romanU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2-finger technique</a:t>
            </a:r>
          </a:p>
          <a:p>
            <a:pPr marL="457200" indent="-457200">
              <a:lnSpc>
                <a:spcPct val="110000"/>
              </a:lnSpc>
              <a:buSzPct val="86000"/>
              <a:buFont typeface="+mj-lt"/>
              <a:buAutoNum type="alphaU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Palpate </a:t>
            </a:r>
            <a:r>
              <a:rPr lang="en-US" dirty="0">
                <a:latin typeface="Arial" pitchFamily="34" charset="0"/>
                <a:cs typeface="Arial" pitchFamily="34" charset="0"/>
              </a:rPr>
              <a:t>for the central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pulse in Brachial artery</a:t>
            </a:r>
          </a:p>
          <a:p>
            <a:pPr marL="457200" indent="-457200">
              <a:lnSpc>
                <a:spcPct val="110000"/>
              </a:lnSpc>
              <a:buSzPct val="86000"/>
              <a:buFont typeface="+mj-lt"/>
              <a:buAutoNum type="alphaU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sternum is compressed 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⅓ of the </a:t>
            </a:r>
            <a:r>
              <a:rPr lang="en-US" u="sng" dirty="0" err="1" smtClean="0">
                <a:latin typeface="Arial" pitchFamily="34" charset="0"/>
                <a:cs typeface="Arial" pitchFamily="34" charset="0"/>
              </a:rPr>
              <a:t>antero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-posterior diameter (4 cm or 1.5 in)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of the chest at a regular rate</a:t>
            </a:r>
          </a:p>
          <a:p>
            <a:pPr marL="457200" indent="-457200">
              <a:lnSpc>
                <a:spcPct val="110000"/>
              </a:lnSpc>
              <a:buSzPct val="86000"/>
              <a:buFont typeface="+mj-lt"/>
              <a:buAutoNum type="alphaU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single rescuer, compression to breathing ratio is 30:2</a:t>
            </a:r>
          </a:p>
          <a:p>
            <a:pPr marL="457200" indent="-457200">
              <a:lnSpc>
                <a:spcPct val="110000"/>
              </a:lnSpc>
              <a:buSzPct val="86000"/>
              <a:buFont typeface="+mj-lt"/>
              <a:buAutoNum type="alphaU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two rescuers, </a:t>
            </a:r>
            <a:r>
              <a:rPr lang="en-US" dirty="0">
                <a:latin typeface="Arial" pitchFamily="34" charset="0"/>
                <a:cs typeface="Arial" pitchFamily="34" charset="0"/>
              </a:rPr>
              <a:t>compression to breathing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ratio </a:t>
            </a:r>
            <a:r>
              <a:rPr lang="en-US" dirty="0">
                <a:latin typeface="Arial" pitchFamily="34" charset="0"/>
                <a:cs typeface="Arial" pitchFamily="34" charset="0"/>
              </a:rPr>
              <a:t>is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15:2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10000"/>
              </a:lnSpc>
              <a:buSzPct val="86000"/>
              <a:buFont typeface="+mj-lt"/>
              <a:buAutoNum type="alphaUcPeriod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C728B-20C8-4033-8417-EB5A34F80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D20D-C217-486A-91BD-7A796E2BA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9552" t="15387" r="7664"/>
          <a:stretch/>
        </p:blipFill>
        <p:spPr bwMode="auto">
          <a:xfrm>
            <a:off x="1038019" y="1081488"/>
            <a:ext cx="3252983" cy="3815721"/>
          </a:xfrm>
          <a:prstGeom prst="rect">
            <a:avLst/>
          </a:prstGeom>
          <a:ln w="28575">
            <a:solidFill>
              <a:srgbClr val="5A278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791997-DE35-4A61-90DB-0D4176D2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503" t="15185" r="13837" b="1143"/>
          <a:stretch>
            <a:fillRect/>
          </a:stretch>
        </p:blipFill>
        <p:spPr bwMode="auto">
          <a:xfrm>
            <a:off x="754202" y="4924641"/>
            <a:ext cx="3820619" cy="1861327"/>
          </a:xfrm>
          <a:prstGeom prst="rect">
            <a:avLst/>
          </a:prstGeom>
          <a:ln w="28575">
            <a:solidFill>
              <a:srgbClr val="5A278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F05CCB5-8FA6-4D3C-ABC1-8858CE7A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8344" t="6731" r="8742" b="5765"/>
          <a:stretch>
            <a:fillRect/>
          </a:stretch>
        </p:blipFill>
        <p:spPr bwMode="auto">
          <a:xfrm>
            <a:off x="5105768" y="1140851"/>
            <a:ext cx="6289139" cy="5586984"/>
          </a:xfrm>
          <a:prstGeom prst="rect">
            <a:avLst/>
          </a:prstGeom>
          <a:ln w="28575">
            <a:solidFill>
              <a:srgbClr val="5A278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DE418-E6D7-4B7D-A0EF-F867A24C6062}"/>
              </a:ext>
            </a:extLst>
          </p:cNvPr>
          <p:cNvSpPr txBox="1"/>
          <p:nvPr/>
        </p:nvSpPr>
        <p:spPr>
          <a:xfrm>
            <a:off x="270589" y="167951"/>
            <a:ext cx="91160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Thumb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Technique: </a:t>
            </a:r>
            <a:r>
              <a:rPr lang="en-US" dirty="0">
                <a:latin typeface="Arial" pitchFamily="34" charset="0"/>
                <a:cs typeface="Arial" pitchFamily="34" charset="0"/>
              </a:rPr>
              <a:t>thumbs are placed on the lower third of the sternum, between the xiphoid and the line drawn between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nipples, encircling the chest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346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0062-0126-4BD0-A023-EDA7A9E17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539D-D44C-4D4F-A20D-859072CFB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2-finger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technique: </a:t>
            </a:r>
            <a:r>
              <a:rPr lang="en-US" dirty="0">
                <a:latin typeface="Arial" pitchFamily="34" charset="0"/>
                <a:cs typeface="Arial" pitchFamily="34" charset="0"/>
              </a:rPr>
              <a:t>the middle and ring fingers of one hand can be placed on the sternum while the other hand supports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back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DE2308-B96E-430F-B58D-0771ADBA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279" t="12498" r="3279"/>
          <a:stretch>
            <a:fillRect/>
          </a:stretch>
        </p:blipFill>
        <p:spPr bwMode="auto">
          <a:xfrm>
            <a:off x="5514393" y="3677698"/>
            <a:ext cx="4267200" cy="1948021"/>
          </a:xfrm>
          <a:prstGeom prst="rect">
            <a:avLst/>
          </a:prstGeom>
          <a:ln>
            <a:solidFill>
              <a:srgbClr val="5A278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P_04_09_01">
            <a:extLst>
              <a:ext uri="{FF2B5EF4-FFF2-40B4-BE49-F238E27FC236}">
                <a16:creationId xmlns:a16="http://schemas.microsoft.com/office/drawing/2014/main" id="{A59B67A4-82D2-4CA6-81E3-163EF848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"/>
          <a:stretch>
            <a:fillRect/>
          </a:stretch>
        </p:blipFill>
        <p:spPr bwMode="auto">
          <a:xfrm>
            <a:off x="419969" y="3278157"/>
            <a:ext cx="4984012" cy="3428999"/>
          </a:xfrm>
          <a:prstGeom prst="rect">
            <a:avLst/>
          </a:prstGeom>
          <a:ln>
            <a:solidFill>
              <a:srgbClr val="5A278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B983BE4-A617-4DE6-92F3-CB64EA72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2005" y="3436014"/>
            <a:ext cx="2057400" cy="197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573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45C0-7EA1-4572-38B9-C367D43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8" y="447310"/>
            <a:ext cx="10058400" cy="1609344"/>
          </a:xfrm>
        </p:spPr>
        <p:txBody>
          <a:bodyPr>
            <a:noAutofit/>
          </a:bodyPr>
          <a:lstStyle/>
          <a:p>
            <a:r>
              <a:rPr lang="en-US" sz="3200" dirty="0" smtClean="0"/>
              <a:t>in every </a:t>
            </a:r>
            <a:r>
              <a:rPr lang="en-US" sz="3200" dirty="0" err="1" smtClean="0"/>
              <a:t>cpr</a:t>
            </a:r>
            <a:r>
              <a:rPr lang="en-US" sz="3200" dirty="0" smtClean="0"/>
              <a:t> cycle, look for the reversible/treatable causes of cardiac arrest </a:t>
            </a:r>
            <a:br>
              <a:rPr lang="en-US" sz="3200" dirty="0" smtClean="0"/>
            </a:br>
            <a:r>
              <a:rPr lang="en-US" sz="3200" dirty="0" smtClean="0"/>
              <a:t>the most common case of bradycardia in children is hypoxia. 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1180" y="2233478"/>
            <a:ext cx="5144950" cy="43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2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AB72-E7F9-4F9E-8694-ADF8D5927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n-US" dirty="0" smtClean="0"/>
              <a:t>Neonatal Resuscitation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378" y="0"/>
            <a:ext cx="4856967" cy="68580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flipH="1">
            <a:off x="5915607" y="6214187"/>
            <a:ext cx="1716833" cy="643812"/>
          </a:xfrm>
          <a:prstGeom prst="rightArrow">
            <a:avLst>
              <a:gd name="adj1" fmla="val 23913"/>
              <a:gd name="adj2" fmla="val 8478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D63253-6502-4D72-8FE4-2A8798838EE2}"/>
              </a:ext>
            </a:extLst>
          </p:cNvPr>
          <p:cNvSpPr txBox="1">
            <a:spLocks/>
          </p:cNvSpPr>
          <p:nvPr/>
        </p:nvSpPr>
        <p:spPr>
          <a:xfrm>
            <a:off x="183440" y="2817845"/>
            <a:ext cx="5853465" cy="4040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b="1" u="sng" dirty="0" smtClean="0">
                <a:cs typeface="Arial" pitchFamily="34" charset="0"/>
              </a:rPr>
              <a:t>Epinephrine </a:t>
            </a:r>
            <a:r>
              <a:rPr lang="en-US" sz="2400" b="1" u="sng" dirty="0">
                <a:cs typeface="Arial" pitchFamily="34" charset="0"/>
              </a:rPr>
              <a:t>recommendations</a:t>
            </a:r>
          </a:p>
          <a:p>
            <a:pPr marL="538163" indent="-269875"/>
            <a:r>
              <a:rPr lang="en-US" dirty="0">
                <a:cs typeface="Arial" pitchFamily="34" charset="0"/>
              </a:rPr>
              <a:t>Route: </a:t>
            </a:r>
          </a:p>
          <a:p>
            <a:pPr marL="268288" indent="0">
              <a:buNone/>
            </a:pPr>
            <a:r>
              <a:rPr lang="en-US" dirty="0">
                <a:cs typeface="Arial" pitchFamily="34" charset="0"/>
              </a:rPr>
              <a:t>Intravenous (preferred)/Intraosseous or Endotracheal every 3 to 5 minutes.</a:t>
            </a:r>
          </a:p>
          <a:p>
            <a:pPr>
              <a:lnSpc>
                <a:spcPct val="110000"/>
              </a:lnSpc>
              <a:buSzPct val="86000"/>
            </a:pPr>
            <a:r>
              <a:rPr lang="en-US" dirty="0" smtClean="0">
                <a:cs typeface="Arial" pitchFamily="34" charset="0"/>
              </a:rPr>
              <a:t>Dose:</a:t>
            </a:r>
          </a:p>
          <a:p>
            <a:pPr marL="0" indent="0">
              <a:lnSpc>
                <a:spcPct val="110000"/>
              </a:lnSpc>
              <a:buSzPct val="8600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0.01mg/kg of 10,000 solution IV/IO (equal to 0.1 ml/kg) followed by 3 ml normal saline flush. </a:t>
            </a:r>
          </a:p>
          <a:p>
            <a:pPr marL="0" indent="0">
              <a:lnSpc>
                <a:spcPct val="110000"/>
              </a:lnSpc>
              <a:buSzPct val="8600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Endotracheal tube dose is 0.1 mg/kg/dose (1ml/kg)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13925-5923-4486-B065-D3FE6D42F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1626005" cy="28003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sz="3200" b="1" u="sng" dirty="0" smtClean="0">
                <a:cs typeface="Arial" pitchFamily="34" charset="0"/>
              </a:rPr>
              <a:t>Other medications:</a:t>
            </a:r>
            <a:r>
              <a:rPr lang="en-US" sz="3200" b="1" u="sng" dirty="0" smtClean="0">
                <a:cs typeface="Arial" pitchFamily="34" charset="0"/>
              </a:rPr>
              <a:t> Naloxone</a:t>
            </a:r>
            <a:endParaRPr lang="en-US" sz="3200" b="1" u="sng" dirty="0">
              <a:cs typeface="Arial" pitchFamily="34" charset="0"/>
            </a:endParaRPr>
          </a:p>
          <a:p>
            <a:pPr marL="358775" indent="-242888">
              <a:lnSpc>
                <a:spcPct val="120000"/>
              </a:lnSpc>
            </a:pPr>
            <a:r>
              <a:rPr lang="en-US" sz="2800" dirty="0">
                <a:cs typeface="Arial" pitchFamily="34" charset="0"/>
              </a:rPr>
              <a:t>Naloxone is an opioid (narcotic antagonist) that is administered   to an infant with </a:t>
            </a:r>
            <a:r>
              <a:rPr lang="en-US" sz="2800" u="sng" dirty="0">
                <a:cs typeface="Arial" pitchFamily="34" charset="0"/>
              </a:rPr>
              <a:t>neonatal </a:t>
            </a:r>
            <a:r>
              <a:rPr lang="en-US" sz="2800" u="sng" dirty="0"/>
              <a:t>Abstinence Syndrome</a:t>
            </a:r>
            <a:r>
              <a:rPr lang="en-US" sz="2800" dirty="0">
                <a:cs typeface="Arial" pitchFamily="34" charset="0"/>
              </a:rPr>
              <a:t> secondary to mothers with opioid misuse (heroin/methadone) </a:t>
            </a:r>
          </a:p>
        </p:txBody>
      </p:sp>
      <p:pic>
        <p:nvPicPr>
          <p:cNvPr id="2" name="Picture 2" descr="Neonatal abstinence syndrome | Nature Reviews Disease Primers">
            <a:extLst>
              <a:ext uri="{FF2B5EF4-FFF2-40B4-BE49-F238E27FC236}">
                <a16:creationId xmlns:a16="http://schemas.microsoft.com/office/drawing/2014/main" id="{56376DB0-EB4F-BF7E-E0E5-258FD04D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53" y="2203439"/>
            <a:ext cx="8412597" cy="46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D96949-4E4E-3E6D-3CE4-1144491B3B3A}"/>
              </a:ext>
            </a:extLst>
          </p:cNvPr>
          <p:cNvSpPr txBox="1"/>
          <p:nvPr/>
        </p:nvSpPr>
        <p:spPr>
          <a:xfrm>
            <a:off x="0" y="2800351"/>
            <a:ext cx="3213408" cy="3598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242888">
              <a:lnSpc>
                <a:spcPct val="120000"/>
              </a:lnSpc>
            </a:pPr>
            <a:r>
              <a:rPr lang="en-US" sz="2400" dirty="0">
                <a:cs typeface="Arial" pitchFamily="34" charset="0"/>
              </a:rPr>
              <a:t>The intravenous or intramuscular dosage for naloxone is 0.1 mg/kg to be repeated every 5 minutes, as necessary.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023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Upon 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things are given to every neonate upon delivery:</a:t>
            </a:r>
          </a:p>
          <a:p>
            <a:pPr marL="0" indent="0">
              <a:buNone/>
            </a:pPr>
            <a:r>
              <a:rPr lang="en-US" dirty="0" smtClean="0"/>
              <a:t>1-pottasium: single intramuscular dose or three oral doses to prevent hemorrhagic disease of newborn</a:t>
            </a:r>
          </a:p>
          <a:p>
            <a:pPr marL="0" indent="0">
              <a:buNone/>
            </a:pPr>
            <a:r>
              <a:rPr lang="en-US" dirty="0" smtClean="0"/>
              <a:t>2- Hepatitis B vaccine. Hepatitis B immunoglobulin is added to babies whose mothers are hepatitis B positive </a:t>
            </a:r>
          </a:p>
          <a:p>
            <a:pPr marL="0" indent="0">
              <a:buNone/>
            </a:pPr>
            <a:r>
              <a:rPr lang="en-US" smtClean="0"/>
              <a:t>3- tetracycline/erythromycin </a:t>
            </a:r>
            <a:r>
              <a:rPr lang="en-US" dirty="0" smtClean="0"/>
              <a:t>ophthalmic drops to prevents gonorrheal conjunctivitis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Transitional Heart: From Early Embryonic and Fetal Development to Neonatal  Life - FullText - Fetal Diagnosis and Therapy 2020, Vol. 47, No. 5 - Karger  Publishers">
            <a:extLst>
              <a:ext uri="{FF2B5EF4-FFF2-40B4-BE49-F238E27FC236}">
                <a16:creationId xmlns:a16="http://schemas.microsoft.com/office/drawing/2014/main" id="{941F6502-B778-4067-84F1-CA5BBCD12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8"/>
          <a:stretch/>
        </p:blipFill>
        <p:spPr bwMode="auto">
          <a:xfrm>
            <a:off x="0" y="0"/>
            <a:ext cx="4862763" cy="652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35291-5B0B-4A92-B874-BC8C305D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014" y="0"/>
            <a:ext cx="7243985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666666"/>
                </a:solidFill>
                <a:effectLst/>
              </a:rPr>
              <a:t>Oxygenated Blood from the placenta goes to the umbilical vein. Then </a:t>
            </a:r>
            <a:r>
              <a:rPr lang="en-GB" dirty="0">
                <a:solidFill>
                  <a:srgbClr val="666666"/>
                </a:solidFill>
              </a:rPr>
              <a:t>UV in the liver  splits into two branches , one for the liver and the other becomes ductus venosus. Blood goes then through </a:t>
            </a:r>
            <a:r>
              <a:rPr lang="en-GB" b="0" i="0" dirty="0">
                <a:solidFill>
                  <a:srgbClr val="666666"/>
                </a:solidFill>
                <a:effectLst/>
              </a:rPr>
              <a:t>the </a:t>
            </a:r>
            <a:r>
              <a:rPr lang="en-GB" b="1" i="0" dirty="0">
                <a:solidFill>
                  <a:srgbClr val="FF0000"/>
                </a:solidFill>
                <a:effectLst/>
              </a:rPr>
              <a:t>ductus venosus </a:t>
            </a:r>
            <a:r>
              <a:rPr lang="en-GB" b="0" i="0" dirty="0">
                <a:solidFill>
                  <a:srgbClr val="666666"/>
                </a:solidFill>
                <a:effectLst/>
              </a:rPr>
              <a:t>to inferior vena cava and get mixed with deoxygenated blood.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666666"/>
                </a:solidFill>
                <a:effectLst/>
              </a:rPr>
              <a:t>Mixed Blood goes from IVC to right atrium </a:t>
            </a:r>
          </a:p>
          <a:p>
            <a:pPr marL="0" indent="0">
              <a:buNone/>
            </a:pPr>
            <a:r>
              <a:rPr lang="en-GB" dirty="0">
                <a:solidFill>
                  <a:srgbClr val="666666"/>
                </a:solidFill>
              </a:rPr>
              <a:t>Also, Blood from SVC goes to right atrium.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666666"/>
                </a:solidFill>
                <a:effectLst/>
              </a:rPr>
              <a:t>From the right atrium , blood goes to the right ventricle , </a:t>
            </a:r>
            <a:r>
              <a:rPr lang="en-GB" dirty="0">
                <a:solidFill>
                  <a:srgbClr val="666666"/>
                </a:solidFill>
              </a:rPr>
              <a:t>then to pulmonary arteries to the lungs. </a:t>
            </a:r>
          </a:p>
          <a:p>
            <a:pPr marL="0" indent="0">
              <a:buNone/>
            </a:pPr>
            <a:r>
              <a:rPr lang="en-GB" dirty="0">
                <a:solidFill>
                  <a:srgbClr val="666666"/>
                </a:solidFill>
              </a:rPr>
              <a:t>Remember that </a:t>
            </a:r>
            <a:r>
              <a:rPr lang="en-GB" u="sng" dirty="0">
                <a:solidFill>
                  <a:srgbClr val="666666"/>
                </a:solidFill>
              </a:rPr>
              <a:t>pressure in Pulmonary vessels </a:t>
            </a:r>
            <a:r>
              <a:rPr lang="en-GB" dirty="0">
                <a:solidFill>
                  <a:srgbClr val="666666"/>
                </a:solidFill>
              </a:rPr>
              <a:t>and lungs are very high due to fluid in alveoli.</a:t>
            </a:r>
          </a:p>
          <a:p>
            <a:pPr marL="0" indent="0">
              <a:buNone/>
            </a:pPr>
            <a:r>
              <a:rPr lang="en-GB" dirty="0">
                <a:solidFill>
                  <a:srgbClr val="666666"/>
                </a:solidFill>
              </a:rPr>
              <a:t>Because of the </a:t>
            </a:r>
            <a:r>
              <a:rPr lang="en-GB" u="sng" dirty="0">
                <a:solidFill>
                  <a:srgbClr val="666666"/>
                </a:solidFill>
              </a:rPr>
              <a:t>very high pressure in the right side of the heart </a:t>
            </a:r>
            <a:r>
              <a:rPr lang="en-GB" dirty="0">
                <a:solidFill>
                  <a:srgbClr val="666666"/>
                </a:solidFill>
              </a:rPr>
              <a:t>, some blood goes from the right atrium to left atrium through </a:t>
            </a:r>
            <a:r>
              <a:rPr lang="en-GB" dirty="0">
                <a:solidFill>
                  <a:srgbClr val="FF0000"/>
                </a:solidFill>
              </a:rPr>
              <a:t>foramen ovale </a:t>
            </a:r>
          </a:p>
          <a:p>
            <a:pPr marL="0" indent="0">
              <a:buNone/>
            </a:pPr>
            <a:r>
              <a:rPr lang="en-GB" dirty="0">
                <a:solidFill>
                  <a:srgbClr val="666666"/>
                </a:solidFill>
              </a:rPr>
              <a:t>Also, Blood from Pulmonary veins goes to the </a:t>
            </a:r>
            <a:r>
              <a:rPr lang="en-GB" dirty="0" err="1">
                <a:solidFill>
                  <a:srgbClr val="666666"/>
                </a:solidFill>
              </a:rPr>
              <a:t>letf</a:t>
            </a:r>
            <a:r>
              <a:rPr lang="en-GB" dirty="0">
                <a:solidFill>
                  <a:srgbClr val="666666"/>
                </a:solidFill>
              </a:rPr>
              <a:t> atrium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666666"/>
                </a:solidFill>
                <a:effectLst/>
              </a:rPr>
              <a:t>From the left atrium to the left ventricle , blood goes to the aort</a:t>
            </a:r>
            <a:r>
              <a:rPr lang="en-GB" dirty="0">
                <a:solidFill>
                  <a:srgbClr val="666666"/>
                </a:solidFill>
              </a:rPr>
              <a:t>a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666666"/>
                </a:solidFill>
                <a:effectLst/>
              </a:rPr>
              <a:t>Also, Because of the high pressure in the pulmonary artery, blood pass to the aorta through a branch from pulmonary artery to the aorta, named  </a:t>
            </a:r>
            <a:r>
              <a:rPr lang="en-GB" b="0" i="0" dirty="0">
                <a:solidFill>
                  <a:srgbClr val="FF0000"/>
                </a:solidFill>
                <a:effectLst/>
              </a:rPr>
              <a:t>Ductus </a:t>
            </a:r>
            <a:r>
              <a:rPr lang="en-GB" dirty="0">
                <a:solidFill>
                  <a:srgbClr val="FF0000"/>
                </a:solidFill>
              </a:rPr>
              <a:t>Arteriosus</a:t>
            </a:r>
            <a:r>
              <a:rPr lang="en-GB" dirty="0"/>
              <a:t>.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b="0" i="0" dirty="0">
                <a:solidFill>
                  <a:srgbClr val="666666"/>
                </a:solidFill>
                <a:effectLst/>
              </a:rPr>
              <a:t>Blood goes from the aorta to umbilical artery then to the low-resistant placenta.</a:t>
            </a:r>
          </a:p>
          <a:p>
            <a:pPr marL="0" indent="0">
              <a:buNone/>
            </a:pPr>
            <a:r>
              <a:rPr lang="en-GB" b="1" i="0" dirty="0">
                <a:solidFill>
                  <a:srgbClr val="666666"/>
                </a:solidFill>
                <a:effectLst/>
              </a:rPr>
              <a:t>Intrauterine pulmonary blood flow is initially limited because of high pulmonary vascular resistance and the </a:t>
            </a:r>
            <a:r>
              <a:rPr lang="en-GB" b="1" i="0" u="sng" dirty="0">
                <a:solidFill>
                  <a:srgbClr val="666666"/>
                </a:solidFill>
                <a:effectLst/>
              </a:rPr>
              <a:t>right-to-left shunting </a:t>
            </a:r>
            <a:r>
              <a:rPr lang="en-GB" b="1" i="0" dirty="0">
                <a:solidFill>
                  <a:srgbClr val="666666"/>
                </a:solidFill>
                <a:effectLst/>
              </a:rPr>
              <a:t>across the </a:t>
            </a:r>
            <a:r>
              <a:rPr lang="en-GB" b="1" i="0" dirty="0">
                <a:solidFill>
                  <a:srgbClr val="FF0000"/>
                </a:solidFill>
                <a:effectLst/>
              </a:rPr>
              <a:t>patent foramen ovale </a:t>
            </a:r>
            <a:r>
              <a:rPr lang="en-GB" b="1" i="0" dirty="0">
                <a:solidFill>
                  <a:srgbClr val="666666"/>
                </a:solidFill>
                <a:effectLst/>
              </a:rPr>
              <a:t>and </a:t>
            </a:r>
            <a:r>
              <a:rPr lang="en-GB" b="1" i="0" dirty="0">
                <a:solidFill>
                  <a:srgbClr val="FF0000"/>
                </a:solidFill>
                <a:effectLst/>
              </a:rPr>
              <a:t>patent ductus arteriosus</a:t>
            </a:r>
            <a:r>
              <a:rPr lang="en-GB" b="1" i="0" dirty="0">
                <a:solidFill>
                  <a:srgbClr val="666666"/>
                </a:solidFill>
                <a:effectLst/>
              </a:rPr>
              <a:t>.</a:t>
            </a:r>
            <a:endParaRPr lang="en-GB" b="1" dirty="0"/>
          </a:p>
        </p:txBody>
      </p:sp>
      <p:pic>
        <p:nvPicPr>
          <p:cNvPr id="7" name="Picture 2" descr="Newborn Transition to Extrauterine Life | Springer Publishing">
            <a:extLst>
              <a:ext uri="{FF2B5EF4-FFF2-40B4-BE49-F238E27FC236}">
                <a16:creationId xmlns:a16="http://schemas.microsoft.com/office/drawing/2014/main" id="{752BC49C-D9F0-4BF6-AA24-FBD1E1F17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9" t="55187" b="31200"/>
          <a:stretch/>
        </p:blipFill>
        <p:spPr bwMode="auto">
          <a:xfrm>
            <a:off x="401250" y="5796792"/>
            <a:ext cx="1308543" cy="8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457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0CE8B-8F83-42A9-9B75-469B7E26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Benign skin conditions in newborn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95C8-981B-4161-BE7E-5F0A47419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5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2B63-0223-4CCF-AE19-A73CDD12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Mangolian spot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9942F-975E-408E-BA54-C0E37FA47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389675" cy="405079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Dark blue-grey lesions</a:t>
            </a:r>
          </a:p>
          <a:p>
            <a:pPr marL="0" indent="0">
              <a:buNone/>
            </a:pPr>
            <a:r>
              <a:rPr lang="en-GB" dirty="0"/>
              <a:t>most commonly seen in darker-skinned infants. </a:t>
            </a:r>
          </a:p>
          <a:p>
            <a:pPr marL="0" indent="0">
              <a:buNone/>
            </a:pPr>
            <a:r>
              <a:rPr lang="en-GB" dirty="0"/>
              <a:t>The sacrum is the most commonly affected area. </a:t>
            </a:r>
          </a:p>
          <a:p>
            <a:pPr marL="0" indent="0">
              <a:buNone/>
            </a:pPr>
            <a:r>
              <a:rPr lang="en-GB" dirty="0"/>
              <a:t>Other areas affected : Back, shoulders, neck  </a:t>
            </a:r>
          </a:p>
          <a:p>
            <a:pPr marL="0" indent="0">
              <a:buNone/>
            </a:pPr>
            <a:r>
              <a:rPr lang="en-GB" dirty="0"/>
              <a:t>These lesions tend to fade over several months to years </a:t>
            </a:r>
          </a:p>
          <a:p>
            <a:pPr marL="0" indent="0">
              <a:buNone/>
            </a:pPr>
            <a:r>
              <a:rPr lang="en-GB" dirty="0"/>
              <a:t>No treatment is needed</a:t>
            </a:r>
          </a:p>
        </p:txBody>
      </p:sp>
      <p:pic>
        <p:nvPicPr>
          <p:cNvPr id="21508" name="Picture 4" descr="Mongolian spots - Online Dermatology">
            <a:extLst>
              <a:ext uri="{FF2B5EF4-FFF2-40B4-BE49-F238E27FC236}">
                <a16:creationId xmlns:a16="http://schemas.microsoft.com/office/drawing/2014/main" id="{92F31CA3-523D-440A-B57B-F18D0434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28" y="2810481"/>
            <a:ext cx="3023872" cy="36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Mongolian Spot - American Osteopathic College of Dermatology (AOCD)">
            <a:extLst>
              <a:ext uri="{FF2B5EF4-FFF2-40B4-BE49-F238E27FC236}">
                <a16:creationId xmlns:a16="http://schemas.microsoft.com/office/drawing/2014/main" id="{3880267D-10D2-4538-B3D4-E4AB0DCBB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272" y="327172"/>
            <a:ext cx="3411746" cy="255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041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5F407-CB7E-42D7-B812-5BEA2F85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70" y="141732"/>
            <a:ext cx="10058400" cy="1609344"/>
          </a:xfrm>
        </p:spPr>
        <p:txBody>
          <a:bodyPr/>
          <a:lstStyle/>
          <a:p>
            <a:r>
              <a:rPr lang="en-US" dirty="0"/>
              <a:t>Salmon patch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11FCE-8E0D-4D1E-AEF4-A7D89F8D2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63" y="1618068"/>
            <a:ext cx="6873379" cy="4050792"/>
          </a:xfrm>
        </p:spPr>
        <p:txBody>
          <a:bodyPr/>
          <a:lstStyle/>
          <a:p>
            <a:r>
              <a:rPr lang="en-GB" dirty="0"/>
              <a:t>Known as </a:t>
            </a:r>
            <a:r>
              <a:rPr lang="en-GB" b="1" dirty="0"/>
              <a:t>nevus simplex</a:t>
            </a:r>
            <a:r>
              <a:rPr lang="en-GB" dirty="0"/>
              <a:t>, stork bite, or angel kiss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Pale pink blanching macules and patches</a:t>
            </a:r>
          </a:p>
          <a:p>
            <a:pPr marL="0" indent="0">
              <a:buNone/>
            </a:pPr>
            <a:r>
              <a:rPr lang="en-GB" dirty="0"/>
              <a:t>Usually fades by months </a:t>
            </a:r>
            <a:r>
              <a:rPr lang="en-GB" dirty="0" err="1"/>
              <a:t>upto</a:t>
            </a:r>
            <a:r>
              <a:rPr lang="en-GB" dirty="0"/>
              <a:t> 2 years but may become prominent with crying, or straining</a:t>
            </a:r>
          </a:p>
        </p:txBody>
      </p:sp>
      <p:pic>
        <p:nvPicPr>
          <p:cNvPr id="15362" name="Picture 2" descr="لطخة سالمون (الوحمة البسيطة) (Salmon Patch (Nevus Simplex">
            <a:extLst>
              <a:ext uri="{FF2B5EF4-FFF2-40B4-BE49-F238E27FC236}">
                <a16:creationId xmlns:a16="http://schemas.microsoft.com/office/drawing/2014/main" id="{31FD7224-7831-4B42-A1C5-796B324B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7868"/>
            <a:ext cx="43624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ALMON PATCH - Stamford Skin Centre">
            <a:extLst>
              <a:ext uri="{FF2B5EF4-FFF2-40B4-BE49-F238E27FC236}">
                <a16:creationId xmlns:a16="http://schemas.microsoft.com/office/drawing/2014/main" id="{FDE9AC08-1A30-47F3-94D5-A8A9FA1BF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2" y="3351276"/>
            <a:ext cx="4407465" cy="348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736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3CF70-A339-4379-969E-EE35347C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en-US" dirty="0"/>
              <a:t>Erythema </a:t>
            </a:r>
            <a:r>
              <a:rPr lang="en-US" dirty="0" err="1"/>
              <a:t>toxicum</a:t>
            </a:r>
            <a:r>
              <a:rPr lang="en-US" dirty="0"/>
              <a:t> neonatorum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B1B50-D4F0-44C6-BD4B-AA02299F4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560" y="1764550"/>
            <a:ext cx="6555745" cy="4050792"/>
          </a:xfrm>
        </p:spPr>
        <p:txBody>
          <a:bodyPr/>
          <a:lstStyle/>
          <a:p>
            <a:r>
              <a:rPr lang="en-GB" dirty="0"/>
              <a:t>Yellowish papulovesicular lesions surrounded with irregular surrounding erythema</a:t>
            </a:r>
          </a:p>
          <a:p>
            <a:r>
              <a:rPr lang="en-GB" dirty="0"/>
              <a:t>May be present at face, trunk , proximal </a:t>
            </a:r>
            <a:r>
              <a:rPr lang="en-GB" dirty="0" err="1"/>
              <a:t>extrimities</a:t>
            </a:r>
            <a:r>
              <a:rPr lang="en-GB" dirty="0"/>
              <a:t> . BUT </a:t>
            </a:r>
            <a:r>
              <a:rPr lang="en-GB" u="sng" dirty="0"/>
              <a:t>palm and soles are intact</a:t>
            </a:r>
          </a:p>
          <a:p>
            <a:r>
              <a:rPr lang="en-GB" dirty="0"/>
              <a:t>Fades within 2-3 weeks</a:t>
            </a:r>
          </a:p>
          <a:p>
            <a:r>
              <a:rPr lang="en-GB" dirty="0"/>
              <a:t>Sterile pustule will reveal </a:t>
            </a:r>
            <a:r>
              <a:rPr lang="en-GB" u="sng" dirty="0"/>
              <a:t>eosinophils</a:t>
            </a:r>
            <a:r>
              <a:rPr lang="en-GB" dirty="0"/>
              <a:t>.</a:t>
            </a:r>
          </a:p>
          <a:p>
            <a:r>
              <a:rPr lang="en-GB" dirty="0"/>
              <a:t>Self-limited and requires only reassurance.</a:t>
            </a:r>
          </a:p>
          <a:p>
            <a:endParaRPr lang="en-GB" dirty="0"/>
          </a:p>
        </p:txBody>
      </p:sp>
      <p:pic>
        <p:nvPicPr>
          <p:cNvPr id="19458" name="Picture 2" descr="Erythema toxicum neonatorum Archives - Journal of Urgent Care Medicine">
            <a:extLst>
              <a:ext uri="{FF2B5EF4-FFF2-40B4-BE49-F238E27FC236}">
                <a16:creationId xmlns:a16="http://schemas.microsoft.com/office/drawing/2014/main" id="{B41DFA97-7DF0-4798-856C-21688EB0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15" y="0"/>
            <a:ext cx="4036985" cy="20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: Erythema Toxicum - MSD Manual Professional Edition">
            <a:extLst>
              <a:ext uri="{FF2B5EF4-FFF2-40B4-BE49-F238E27FC236}">
                <a16:creationId xmlns:a16="http://schemas.microsoft.com/office/drawing/2014/main" id="{91E77144-13AA-4218-BA81-343715798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81" y="3328900"/>
            <a:ext cx="5186819" cy="35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98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34062-F29C-4D20-A41F-0ECF51A92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374" y="467183"/>
            <a:ext cx="5712651" cy="1654225"/>
          </a:xfrm>
        </p:spPr>
        <p:txBody>
          <a:bodyPr>
            <a:normAutofit/>
          </a:bodyPr>
          <a:lstStyle/>
          <a:p>
            <a:r>
              <a:rPr lang="en-US" dirty="0"/>
              <a:t>Ranula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89213-FFCB-4666-B1CB-42E90C09A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Benign mass originating in the floor of the mouth :</a:t>
            </a:r>
          </a:p>
          <a:p>
            <a:pPr marL="0" indent="0">
              <a:buNone/>
            </a:pPr>
            <a:r>
              <a:rPr lang="en-US" dirty="0"/>
              <a:t>sublingual dilatation of a salivary gland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Treatment : Excision</a:t>
            </a:r>
          </a:p>
          <a:p>
            <a:r>
              <a:rPr lang="en-US" dirty="0"/>
              <a:t>It may interfere with feeding </a:t>
            </a:r>
            <a:endParaRPr lang="en-GB" dirty="0"/>
          </a:p>
        </p:txBody>
      </p:sp>
      <p:pic>
        <p:nvPicPr>
          <p:cNvPr id="22530" name="Picture 2" descr="Ranula | NEJM">
            <a:extLst>
              <a:ext uri="{FF2B5EF4-FFF2-40B4-BE49-F238E27FC236}">
                <a16:creationId xmlns:a16="http://schemas.microsoft.com/office/drawing/2014/main" id="{58D979C4-56D5-41C6-8443-C95F665A5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42" y="2808214"/>
            <a:ext cx="51625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44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BC275-8D83-4683-A3A6-9A6586EF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A5A48-2453-4488-AEE8-29C5B0172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4290717" cy="4050792"/>
          </a:xfrm>
        </p:spPr>
        <p:txBody>
          <a:bodyPr/>
          <a:lstStyle/>
          <a:p>
            <a:r>
              <a:rPr lang="en-GB" b="0" dirty="0">
                <a:solidFill>
                  <a:srgbClr val="333333"/>
                </a:solidFill>
                <a:effectLst/>
              </a:rPr>
              <a:t>white globules on the chin, cheeks and forehead</a:t>
            </a:r>
          </a:p>
          <a:p>
            <a:endParaRPr lang="en-GB" dirty="0">
              <a:solidFill>
                <a:srgbClr val="333333"/>
              </a:solidFill>
            </a:endParaRPr>
          </a:p>
          <a:p>
            <a:r>
              <a:rPr lang="en-GB" dirty="0">
                <a:solidFill>
                  <a:srgbClr val="333333"/>
                </a:solidFill>
              </a:rPr>
              <a:t>Resolves within 1-2 weeks </a:t>
            </a:r>
          </a:p>
          <a:p>
            <a:r>
              <a:rPr lang="en-GB" dirty="0">
                <a:solidFill>
                  <a:srgbClr val="333333"/>
                </a:solidFill>
              </a:rPr>
              <a:t>No treatment </a:t>
            </a:r>
            <a:endParaRPr lang="en-GB" dirty="0"/>
          </a:p>
        </p:txBody>
      </p:sp>
      <p:pic>
        <p:nvPicPr>
          <p:cNvPr id="20486" name="Picture 6" descr="Skin | Newborn Nursery | Stanford Medicine">
            <a:extLst>
              <a:ext uri="{FF2B5EF4-FFF2-40B4-BE49-F238E27FC236}">
                <a16:creationId xmlns:a16="http://schemas.microsoft.com/office/drawing/2014/main" id="{281786B1-0431-421A-82AE-A6EEFE33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241"/>
            <a:ext cx="59055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170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BC275-8D83-4683-A3A6-9A6586EF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Sebacous</a:t>
            </a:r>
            <a:r>
              <a:rPr lang="en-US" dirty="0"/>
              <a:t> Hyperplasia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A5A48-2453-4488-AEE8-29C5B0172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Yellow to white papules </a:t>
            </a:r>
          </a:p>
          <a:p>
            <a:r>
              <a:rPr lang="en-GB" dirty="0"/>
              <a:t>Typically on nose, cheeks and forehead</a:t>
            </a:r>
          </a:p>
          <a:p>
            <a:r>
              <a:rPr lang="en-GB" dirty="0"/>
              <a:t>Resolves within 1-2 weeks </a:t>
            </a:r>
          </a:p>
          <a:p>
            <a:r>
              <a:rPr lang="en-GB" dirty="0"/>
              <a:t>Causse: Maternal androgens </a:t>
            </a:r>
          </a:p>
        </p:txBody>
      </p:sp>
      <p:pic>
        <p:nvPicPr>
          <p:cNvPr id="20482" name="Picture 2" descr="Milia - Symptoms and causes - Mayo Clinic">
            <a:extLst>
              <a:ext uri="{FF2B5EF4-FFF2-40B4-BE49-F238E27FC236}">
                <a16:creationId xmlns:a16="http://schemas.microsoft.com/office/drawing/2014/main" id="{D3E6D341-F271-41EE-A06D-9F9EA39C3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25" y="3275310"/>
            <a:ext cx="44577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kin conditions affecting newborn babies | DermNet NZ">
            <a:extLst>
              <a:ext uri="{FF2B5EF4-FFF2-40B4-BE49-F238E27FC236}">
                <a16:creationId xmlns:a16="http://schemas.microsoft.com/office/drawing/2014/main" id="{4402E615-5143-47A4-8471-1475ADF45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45" y="729084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475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F0D2B-8AC2-4CB9-B313-D7F60F2B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89CADA-BEC2-4B13-A93C-4538F741A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752" y="2093976"/>
            <a:ext cx="7617906" cy="4389500"/>
          </a:xfrm>
        </p:spPr>
      </p:pic>
    </p:spTree>
    <p:extLst>
      <p:ext uri="{BB962C8B-B14F-4D97-AF65-F5344CB8AC3E}">
        <p14:creationId xmlns:p14="http://schemas.microsoft.com/office/powerpoint/2010/main" val="2906554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8C7-53E4-45D9-8918-93277625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63" y="157462"/>
            <a:ext cx="10058400" cy="1609344"/>
          </a:xfrm>
        </p:spPr>
        <p:txBody>
          <a:bodyPr/>
          <a:lstStyle/>
          <a:p>
            <a:r>
              <a:rPr lang="en-US" dirty="0"/>
              <a:t>history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63F42-9D0C-495F-B298-1ECCCEE80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798" y="1634339"/>
            <a:ext cx="5236991" cy="460707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599DAA-06C3-4051-867C-64734E10CB0F}"/>
              </a:ext>
            </a:extLst>
          </p:cNvPr>
          <p:cNvSpPr txBox="1">
            <a:spLocks/>
          </p:cNvSpPr>
          <p:nvPr/>
        </p:nvSpPr>
        <p:spPr>
          <a:xfrm>
            <a:off x="6283354" y="1766806"/>
            <a:ext cx="523699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Nutritional History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Breast fed or bottle fed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how long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formula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volume does he take at each feed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of feed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of weaning and introducing solids and cereals 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521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3C62-FCFE-4B38-8AF6-0E4C5456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E4638-EF8E-44B5-8ED8-B3F9DE368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92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 Transitional Heart: From Early Embryonic and Fetal Development to Neonatal  Life - FullText - Fetal Diagnosis and Therapy 2020, Vol. 47, No. 5 - Karger  Publishers">
            <a:extLst>
              <a:ext uri="{FF2B5EF4-FFF2-40B4-BE49-F238E27FC236}">
                <a16:creationId xmlns:a16="http://schemas.microsoft.com/office/drawing/2014/main" id="{B7A0189C-D088-4C39-AA31-EAAC9976E0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6"/>
          <a:stretch/>
        </p:blipFill>
        <p:spPr bwMode="auto">
          <a:xfrm>
            <a:off x="-1" y="0"/>
            <a:ext cx="5218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1BC5CB-AEAC-4CEF-9CF5-DB01FB1BFB45}"/>
              </a:ext>
            </a:extLst>
          </p:cNvPr>
          <p:cNvSpPr txBox="1">
            <a:spLocks/>
          </p:cNvSpPr>
          <p:nvPr/>
        </p:nvSpPr>
        <p:spPr>
          <a:xfrm>
            <a:off x="4948014" y="0"/>
            <a:ext cx="7243985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>
                <a:solidFill>
                  <a:srgbClr val="666666"/>
                </a:solidFill>
              </a:rPr>
              <a:t>B</a:t>
            </a:r>
            <a:r>
              <a:rPr lang="en-GB" b="1" dirty="0" err="1">
                <a:solidFill>
                  <a:srgbClr val="666666"/>
                </a:solidFill>
              </a:rPr>
              <a:t>lood</a:t>
            </a:r>
            <a:r>
              <a:rPr lang="en-GB" b="1" dirty="0">
                <a:solidFill>
                  <a:srgbClr val="666666"/>
                </a:solidFill>
              </a:rPr>
              <a:t> supply from placenta is cut </a:t>
            </a:r>
          </a:p>
          <a:p>
            <a:pPr marL="0" indent="0">
              <a:buFont typeface="Wingdings" pitchFamily="2" charset="2"/>
              <a:buNone/>
            </a:pPr>
            <a:r>
              <a:rPr lang="en-GB" b="1" u="sng" dirty="0">
                <a:solidFill>
                  <a:srgbClr val="666666"/>
                </a:solidFill>
              </a:rPr>
              <a:t>Ductus venosus closes </a:t>
            </a:r>
            <a:r>
              <a:rPr lang="en-GB" b="1" dirty="0">
                <a:solidFill>
                  <a:srgbClr val="666666"/>
                </a:solidFill>
              </a:rPr>
              <a:t>due to unuse </a:t>
            </a:r>
          </a:p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rgbClr val="666666"/>
                </a:solidFill>
              </a:rPr>
              <a:t>Pressure of the Right side of the heart falls</a:t>
            </a:r>
          </a:p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rgbClr val="666666"/>
                </a:solidFill>
              </a:rPr>
              <a:t>Therefore, </a:t>
            </a:r>
            <a:r>
              <a:rPr lang="en-GB" b="1" u="sng" dirty="0">
                <a:solidFill>
                  <a:srgbClr val="666666"/>
                </a:solidFill>
              </a:rPr>
              <a:t>foramen ovale closes </a:t>
            </a:r>
          </a:p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rgbClr val="666666"/>
                </a:solidFill>
              </a:rPr>
              <a:t>Pulmonary resistance falls because fluids are getting absorbed from the alveoli and replaced with air (infant started breathing)</a:t>
            </a:r>
          </a:p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rgbClr val="666666"/>
                </a:solidFill>
              </a:rPr>
              <a:t>Blood goes from right ventricle to the pulmonary artery to get oxygenated in the lung</a:t>
            </a:r>
          </a:p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rgbClr val="666666"/>
                </a:solidFill>
              </a:rPr>
              <a:t>Oxygenated Blood goes from pulmonary vein to the left atrium then left ventricle then aorta then IVC to the rest of the body  </a:t>
            </a:r>
          </a:p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rgbClr val="666666"/>
                </a:solidFill>
              </a:rPr>
              <a:t>Due to decrease pressure in pulmonary vessels, </a:t>
            </a:r>
            <a:r>
              <a:rPr lang="en-GB" b="1" u="sng" dirty="0">
                <a:solidFill>
                  <a:srgbClr val="666666"/>
                </a:solidFill>
              </a:rPr>
              <a:t>ductus arteriosus closes</a:t>
            </a:r>
            <a:r>
              <a:rPr lang="en-GB" b="1" dirty="0">
                <a:solidFill>
                  <a:srgbClr val="666666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8049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0D21F-C6E2-45B6-8F9D-2ED743BA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51" y="356749"/>
            <a:ext cx="10058400" cy="1609344"/>
          </a:xfrm>
        </p:spPr>
        <p:txBody>
          <a:bodyPr>
            <a:normAutofit/>
          </a:bodyPr>
          <a:lstStyle/>
          <a:p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Important Physiologic Changes During Transition to Extrauterine Life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C06813-88BE-4436-AF51-DD5B9E2259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714408"/>
              </p:ext>
            </p:extLst>
          </p:nvPr>
        </p:nvGraphicFramePr>
        <p:xfrm>
          <a:off x="1069975" y="2409190"/>
          <a:ext cx="10058400" cy="3108960"/>
        </p:xfrm>
        <a:graphic>
          <a:graphicData uri="http://schemas.openxmlformats.org/drawingml/2006/table">
            <a:tbl>
              <a:tblPr/>
              <a:tblGrid>
                <a:gridCol w="10058400">
                  <a:extLst>
                    <a:ext uri="{9D8B030D-6E8A-4147-A177-3AD203B41FA5}">
                      <a16:colId xmlns:a16="http://schemas.microsoft.com/office/drawing/2014/main" val="41105944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effectLst/>
                        </a:rPr>
                        <a:t>Increased systemic vascular resistance with separation from the low-resistance placental vasculature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28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effectLst/>
                        </a:rPr>
                        <a:t>Closure of right-to-left shunts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91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>
                          <a:effectLst/>
                        </a:rPr>
                        <a:t> Foramen ovale (closes when left atrial pressure greater than right atrial pressure)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196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>
                          <a:effectLst/>
                        </a:rPr>
                        <a:t> Ductus arteriosus (left-to-right flow within minutes of ventilation, then closure over days)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099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effectLst/>
                        </a:rPr>
                        <a:t>Increased metabolic rate leading to higher glucose needs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860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effectLst/>
                        </a:rPr>
                        <a:t>Increased catecholamine levels to support blood pressure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035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GB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Thyroid hormones surge after birth, possibly in response to the relatively cold extrauterine environment</a:t>
                      </a:r>
                      <a:endParaRPr lang="en-GB" dirty="0">
                        <a:effectLst/>
                        <a:latin typeface="+mn-lt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208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52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B39D-CFAA-420D-A49A-CA5420418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01" y="212934"/>
            <a:ext cx="10058400" cy="1609344"/>
          </a:xfrm>
        </p:spPr>
        <p:txBody>
          <a:bodyPr/>
          <a:lstStyle/>
          <a:p>
            <a:r>
              <a:rPr lang="en-US" dirty="0"/>
              <a:t>routine care of newborns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BB0B4-8B9A-416D-956D-A165DDDC5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940766"/>
            <a:ext cx="7063273" cy="4917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1- Umbilical </a:t>
            </a:r>
            <a:r>
              <a:rPr lang="en-US" dirty="0"/>
              <a:t>cord should be cut </a:t>
            </a:r>
            <a:r>
              <a:rPr lang="en-US" dirty="0" smtClean="0"/>
              <a:t> within </a:t>
            </a:r>
            <a:r>
              <a:rPr lang="en-US" dirty="0"/>
              <a:t>30 sec after delivery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u="sng" dirty="0" smtClean="0"/>
              <a:t>Umbilical cord</a:t>
            </a:r>
          </a:p>
          <a:p>
            <a:r>
              <a:rPr lang="en-US" dirty="0" smtClean="0"/>
              <a:t>Contains </a:t>
            </a:r>
            <a:r>
              <a:rPr lang="en-US" dirty="0"/>
              <a:t>2 arteries and one vein (Smiley face)</a:t>
            </a:r>
          </a:p>
          <a:p>
            <a:r>
              <a:rPr lang="en-US" dirty="0"/>
              <a:t>Average length </a:t>
            </a:r>
            <a:r>
              <a:rPr lang="ar-SA" dirty="0"/>
              <a:t>~</a:t>
            </a:r>
            <a:r>
              <a:rPr lang="en-US" dirty="0"/>
              <a:t>55cm</a:t>
            </a:r>
          </a:p>
          <a:p>
            <a:endParaRPr lang="en-US" dirty="0"/>
          </a:p>
          <a:p>
            <a:r>
              <a:rPr lang="en-US" dirty="0"/>
              <a:t>30% of congenital anomalies preset with single </a:t>
            </a:r>
            <a:r>
              <a:rPr lang="en-US" dirty="0" smtClean="0"/>
              <a:t> umbilical </a:t>
            </a:r>
            <a:r>
              <a:rPr lang="en-US" dirty="0"/>
              <a:t>artery </a:t>
            </a:r>
          </a:p>
          <a:p>
            <a:r>
              <a:rPr lang="en-US" dirty="0"/>
              <a:t>Most common : </a:t>
            </a:r>
            <a:r>
              <a:rPr lang="en-US" u="sng" dirty="0"/>
              <a:t>Trisomy 18  </a:t>
            </a:r>
          </a:p>
          <a:p>
            <a:r>
              <a:rPr lang="en-US" dirty="0"/>
              <a:t>If Single umbilical artery is present , do renal US and </a:t>
            </a:r>
            <a:r>
              <a:rPr lang="en-US" dirty="0" smtClean="0"/>
              <a:t>echo to check </a:t>
            </a:r>
            <a:r>
              <a:rPr lang="en-US" dirty="0"/>
              <a:t>for other anomalies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8198" name="Picture 6" descr="Cross section of the umbilical cord that actually looks like">
            <a:extLst>
              <a:ext uri="{FF2B5EF4-FFF2-40B4-BE49-F238E27FC236}">
                <a16:creationId xmlns:a16="http://schemas.microsoft.com/office/drawing/2014/main" id="{5D1B9F6F-FDDB-4653-9183-1DA85EB19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60" y="2810570"/>
            <a:ext cx="29337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Umbilical Cord">
            <a:extLst>
              <a:ext uri="{FF2B5EF4-FFF2-40B4-BE49-F238E27FC236}">
                <a16:creationId xmlns:a16="http://schemas.microsoft.com/office/drawing/2014/main" id="{E78BAB26-1384-443A-8D3E-D85E7EF30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94" y="4420606"/>
            <a:ext cx="3430406" cy="243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king an informed decision about cutting the cord - BUMP&amp;ba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14" y="0"/>
            <a:ext cx="5349486" cy="281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402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1673-E5D9-4429-8522-A255C2D6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7" y="105156"/>
            <a:ext cx="10058400" cy="1609344"/>
          </a:xfrm>
        </p:spPr>
        <p:txBody>
          <a:bodyPr/>
          <a:lstStyle/>
          <a:p>
            <a:r>
              <a:rPr lang="en-US" dirty="0"/>
              <a:t>routine care of newborns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25AE6-237B-406C-853F-34393139D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7" y="1714500"/>
            <a:ext cx="6106538" cy="1576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2- p</a:t>
            </a:r>
            <a:r>
              <a:rPr lang="en-US" dirty="0" smtClean="0"/>
              <a:t>lace </a:t>
            </a:r>
            <a:r>
              <a:rPr lang="en-US" dirty="0"/>
              <a:t>him/her under the radiant warmer to keep infant warm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Infant Radiant Warmer | AMIS MEDICAL">
            <a:extLst>
              <a:ext uri="{FF2B5EF4-FFF2-40B4-BE49-F238E27FC236}">
                <a16:creationId xmlns:a16="http://schemas.microsoft.com/office/drawing/2014/main" id="{8B5C972E-B4D9-48F8-942B-78493B3DE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r="22963"/>
          <a:stretch/>
        </p:blipFill>
        <p:spPr bwMode="auto">
          <a:xfrm>
            <a:off x="7512488" y="105156"/>
            <a:ext cx="3577389" cy="649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C40F703-0994-4FA3-BDB6-90171331E700}"/>
              </a:ext>
            </a:extLst>
          </p:cNvPr>
          <p:cNvSpPr txBox="1">
            <a:spLocks/>
          </p:cNvSpPr>
          <p:nvPr/>
        </p:nvSpPr>
        <p:spPr>
          <a:xfrm>
            <a:off x="7273620" y="6280062"/>
            <a:ext cx="4395537" cy="409100"/>
          </a:xfrm>
          <a:prstGeom prst="rect">
            <a:avLst/>
          </a:prstGeom>
          <a:ln w="12700" cap="flat" cmpd="sng" algn="ctr">
            <a:solidFill>
              <a:srgbClr val="5A278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589A"/>
                </a:solidFill>
                <a:latin typeface="Arial" pitchFamily="34" charset="0"/>
                <a:cs typeface="Arial" pitchFamily="34" charset="0"/>
              </a:rPr>
              <a:t>INFANT RADIANT WARMERS</a:t>
            </a:r>
          </a:p>
        </p:txBody>
      </p:sp>
      <p:pic>
        <p:nvPicPr>
          <p:cNvPr id="1026" name="Picture 2" descr="https://www.organscigroup.us/articles/figures/APRC-8-178-g0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78" y="2518856"/>
            <a:ext cx="2904866" cy="43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8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66AD0CD-700C-44CA-99D0-D52E3477FD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857" t="13574" r="7728" b="22937"/>
          <a:stretch>
            <a:fillRect/>
          </a:stretch>
        </p:blipFill>
        <p:spPr bwMode="auto">
          <a:xfrm>
            <a:off x="7191491" y="3256384"/>
            <a:ext cx="5000509" cy="3601616"/>
          </a:xfrm>
          <a:prstGeom prst="rect">
            <a:avLst/>
          </a:prstGeom>
          <a:ln>
            <a:solidFill>
              <a:srgbClr val="78225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1462833"/>
            <a:ext cx="115233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2- </a:t>
            </a:r>
            <a:r>
              <a:rPr lang="en-US" dirty="0" smtClean="0"/>
              <a:t>Dry </a:t>
            </a:r>
            <a:r>
              <a:rPr lang="en-US" dirty="0"/>
              <a:t>the infant </a:t>
            </a:r>
            <a:r>
              <a:rPr lang="en-US" dirty="0">
                <a:cs typeface="Arial" pitchFamily="34" charset="0"/>
              </a:rPr>
              <a:t>thoroughly immediately after </a:t>
            </a:r>
            <a:r>
              <a:rPr lang="en-US" dirty="0" smtClean="0">
                <a:cs typeface="Arial" pitchFamily="34" charset="0"/>
              </a:rPr>
              <a:t>delivery </a:t>
            </a:r>
            <a:r>
              <a:rPr lang="en-US" dirty="0" smtClean="0"/>
              <a:t>with </a:t>
            </a:r>
            <a:r>
              <a:rPr lang="en-US" dirty="0"/>
              <a:t>clean </a:t>
            </a:r>
            <a:r>
              <a:rPr lang="en-US" dirty="0" smtClean="0"/>
              <a:t>towel to prevent heat loss. </a:t>
            </a:r>
          </a:p>
          <a:p>
            <a:r>
              <a:rPr lang="en-US" dirty="0" smtClean="0">
                <a:cs typeface="Arial" pitchFamily="34" charset="0"/>
              </a:rPr>
              <a:t>Maintain </a:t>
            </a:r>
            <a:r>
              <a:rPr lang="en-US" dirty="0">
                <a:cs typeface="Arial" pitchFamily="34" charset="0"/>
              </a:rPr>
              <a:t>a warm delivery </a:t>
            </a:r>
            <a:r>
              <a:rPr lang="en-US" dirty="0" smtClean="0">
                <a:cs typeface="Arial" pitchFamily="34" charset="0"/>
              </a:rPr>
              <a:t>room. </a:t>
            </a:r>
          </a:p>
          <a:p>
            <a:r>
              <a:rPr lang="en-US" dirty="0" smtClean="0">
                <a:cs typeface="Arial" pitchFamily="34" charset="0"/>
              </a:rPr>
              <a:t>Place </a:t>
            </a:r>
            <a:r>
              <a:rPr lang="en-US" dirty="0">
                <a:cs typeface="Arial" pitchFamily="34" charset="0"/>
              </a:rPr>
              <a:t>the infant under a pre-warmed radiant </a:t>
            </a:r>
            <a:r>
              <a:rPr lang="en-US" dirty="0" smtClean="0">
                <a:cs typeface="Arial" pitchFamily="34" charset="0"/>
              </a:rPr>
              <a:t>warmer.</a:t>
            </a:r>
          </a:p>
          <a:p>
            <a:endParaRPr lang="en-US" dirty="0" smtClean="0">
              <a:cs typeface="Arial" pitchFamily="34" charset="0"/>
            </a:endParaRPr>
          </a:p>
          <a:p>
            <a:r>
              <a:rPr lang="en-US" dirty="0" smtClean="0">
                <a:cs typeface="Arial" pitchFamily="34" charset="0"/>
              </a:rPr>
              <a:t>Cover </a:t>
            </a:r>
            <a:r>
              <a:rPr lang="en-US" dirty="0">
                <a:cs typeface="Arial" pitchFamily="34" charset="0"/>
              </a:rPr>
              <a:t>extremely preterm infants (&lt;1500 g) with a plastic bag up  to the neck, and place a portable warming pad under the layers </a:t>
            </a:r>
            <a:r>
              <a:rPr lang="en-US" dirty="0" smtClean="0">
                <a:cs typeface="Arial" pitchFamily="34" charset="0"/>
              </a:rPr>
              <a:t>of </a:t>
            </a:r>
            <a:r>
              <a:rPr lang="en-US" dirty="0">
                <a:cs typeface="Arial" pitchFamily="34" charset="0"/>
              </a:rPr>
              <a:t>towel on the resuscitation table</a:t>
            </a:r>
            <a:endParaRPr lang="en-GB" dirty="0"/>
          </a:p>
          <a:p>
            <a:endParaRPr lang="en-GB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431673-E5D9-4429-8522-A255C2D6D95D}"/>
              </a:ext>
            </a:extLst>
          </p:cNvPr>
          <p:cNvSpPr txBox="1">
            <a:spLocks/>
          </p:cNvSpPr>
          <p:nvPr/>
        </p:nvSpPr>
        <p:spPr>
          <a:xfrm>
            <a:off x="219617" y="105156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routine care of newborns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5E7687-E4B1-49BE-BA77-C8DF04EDC19C}"/>
              </a:ext>
            </a:extLst>
          </p:cNvPr>
          <p:cNvSpPr txBox="1">
            <a:spLocks/>
          </p:cNvSpPr>
          <p:nvPr/>
        </p:nvSpPr>
        <p:spPr>
          <a:xfrm>
            <a:off x="363995" y="1800566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lvl="1" indent="0">
              <a:buClr>
                <a:srgbClr val="0070C0"/>
              </a:buClr>
              <a:buSzPct val="90000"/>
              <a:buFont typeface="Wingdings" pitchFamily="2" charset="2"/>
              <a:buNone/>
            </a:pPr>
            <a:endParaRPr lang="en-GB" dirty="0"/>
          </a:p>
        </p:txBody>
      </p:sp>
      <p:pic>
        <p:nvPicPr>
          <p:cNvPr id="6146" name="Picture 2" descr="Delivery Room Management of the Newly Born Infant | Springer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88" y="3409949"/>
            <a:ext cx="4505325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423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19D0-0415-4A2A-BDC1-B56E5BBB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522EF-3A1B-4B7E-8A76-995C06C8A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097" y="2396447"/>
            <a:ext cx="5193979" cy="4050792"/>
          </a:xfrm>
        </p:spPr>
        <p:txBody>
          <a:bodyPr/>
          <a:lstStyle/>
          <a:p>
            <a:r>
              <a:rPr lang="en-US" dirty="0"/>
              <a:t>3- Stimulate the infant by rubbing the back and the feet to make him cry support spontaneous respiration</a:t>
            </a:r>
          </a:p>
          <a:p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587103-AC5F-440B-B219-7AE2B060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9617" y="2200389"/>
            <a:ext cx="5743074" cy="453271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CCE9DF-F7A6-4114-8929-91D96FD08BF9}"/>
              </a:ext>
            </a:extLst>
          </p:cNvPr>
          <p:cNvSpPr/>
          <p:nvPr/>
        </p:nvSpPr>
        <p:spPr>
          <a:xfrm>
            <a:off x="5768221" y="5806320"/>
            <a:ext cx="3810000" cy="64633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Acceptable methods of stimulating a baby to breathe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431673-E5D9-4429-8522-A255C2D6D95D}"/>
              </a:ext>
            </a:extLst>
          </p:cNvPr>
          <p:cNvSpPr txBox="1">
            <a:spLocks/>
          </p:cNvSpPr>
          <p:nvPr/>
        </p:nvSpPr>
        <p:spPr>
          <a:xfrm>
            <a:off x="219617" y="105156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routine care of newborns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9590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5718</TotalTime>
  <Words>1628</Words>
  <Application>Microsoft Office PowerPoint</Application>
  <PresentationFormat>Widescreen</PresentationFormat>
  <Paragraphs>200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Arial</vt:lpstr>
      <vt:lpstr>Calibri</vt:lpstr>
      <vt:lpstr>Roboto</vt:lpstr>
      <vt:lpstr>Rockwell</vt:lpstr>
      <vt:lpstr>Rockwell Condensed</vt:lpstr>
      <vt:lpstr>Times New Roman</vt:lpstr>
      <vt:lpstr>Wingdings</vt:lpstr>
      <vt:lpstr>Wood Type</vt:lpstr>
      <vt:lpstr>Routine care and resuscitation of newborn </vt:lpstr>
      <vt:lpstr>Fetal Physiology and the Transition to Extrauterine Life</vt:lpstr>
      <vt:lpstr>PowerPoint Presentation</vt:lpstr>
      <vt:lpstr>PowerPoint Presentation</vt:lpstr>
      <vt:lpstr>Important Physiologic Changes During Transition to Extrauterine Life</vt:lpstr>
      <vt:lpstr>routine care of newborns</vt:lpstr>
      <vt:lpstr>routine care of newborns</vt:lpstr>
      <vt:lpstr>PowerPoint Presentation</vt:lpstr>
      <vt:lpstr>PowerPoint Presentation</vt:lpstr>
      <vt:lpstr>routine care of newborns</vt:lpstr>
      <vt:lpstr>APGAR Score</vt:lpstr>
      <vt:lpstr>acrocyanosis</vt:lpstr>
      <vt:lpstr>PowerPoint Presentation</vt:lpstr>
      <vt:lpstr>PowerPoint Presentation</vt:lpstr>
      <vt:lpstr>Gestational Age</vt:lpstr>
      <vt:lpstr>Birth Weight</vt:lpstr>
      <vt:lpstr>Intrauterine growth Restriction</vt:lpstr>
      <vt:lpstr>PowerPoint Presentation</vt:lpstr>
      <vt:lpstr>PowerPoint Presentation</vt:lpstr>
      <vt:lpstr>Neonatal Resuscitation </vt:lpstr>
      <vt:lpstr>Neonatal Resuscitation </vt:lpstr>
      <vt:lpstr>PowerPoint Presentation</vt:lpstr>
      <vt:lpstr>Neonatal Resuscitation </vt:lpstr>
      <vt:lpstr>PowerPoint Presentation</vt:lpstr>
      <vt:lpstr>PowerPoint Presentation</vt:lpstr>
      <vt:lpstr>in every cpr cycle, look for the reversible/treatable causes of cardiac arrest  the most common case of bradycardia in children is hypoxia. </vt:lpstr>
      <vt:lpstr>Neonatal Resuscitation </vt:lpstr>
      <vt:lpstr>PowerPoint Presentation</vt:lpstr>
      <vt:lpstr>Upon discharge</vt:lpstr>
      <vt:lpstr>Benign skin conditions in newborn</vt:lpstr>
      <vt:lpstr>Mangolian spot</vt:lpstr>
      <vt:lpstr>Salmon patch</vt:lpstr>
      <vt:lpstr>Erythema toxicum neonatorum</vt:lpstr>
      <vt:lpstr>Ranula </vt:lpstr>
      <vt:lpstr>Milia</vt:lpstr>
      <vt:lpstr>Sebacous Hyperplasia</vt:lpstr>
      <vt:lpstr>history</vt:lpstr>
      <vt:lpstr>history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neonatology</dc:title>
  <dc:creator>Faten Zaidan</dc:creator>
  <cp:lastModifiedBy>Shaheer Ebarah</cp:lastModifiedBy>
  <cp:revision>56</cp:revision>
  <dcterms:created xsi:type="dcterms:W3CDTF">2022-01-14T17:55:57Z</dcterms:created>
  <dcterms:modified xsi:type="dcterms:W3CDTF">2024-11-18T21:24:20Z</dcterms:modified>
</cp:coreProperties>
</file>