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60"/>
  </p:notesMasterIdLst>
  <p:sldIdLst>
    <p:sldId id="256" r:id="rId2"/>
    <p:sldId id="257" r:id="rId3"/>
    <p:sldId id="286" r:id="rId4"/>
    <p:sldId id="288" r:id="rId5"/>
    <p:sldId id="292" r:id="rId6"/>
    <p:sldId id="289" r:id="rId7"/>
    <p:sldId id="294" r:id="rId8"/>
    <p:sldId id="296" r:id="rId9"/>
    <p:sldId id="297" r:id="rId10"/>
    <p:sldId id="312" r:id="rId11"/>
    <p:sldId id="299" r:id="rId12"/>
    <p:sldId id="298" r:id="rId13"/>
    <p:sldId id="300" r:id="rId14"/>
    <p:sldId id="301" r:id="rId15"/>
    <p:sldId id="313" r:id="rId16"/>
    <p:sldId id="270" r:id="rId17"/>
    <p:sldId id="666" r:id="rId18"/>
    <p:sldId id="268" r:id="rId19"/>
    <p:sldId id="307" r:id="rId20"/>
    <p:sldId id="644" r:id="rId21"/>
    <p:sldId id="670" r:id="rId22"/>
    <p:sldId id="667" r:id="rId23"/>
    <p:sldId id="668" r:id="rId24"/>
    <p:sldId id="669" r:id="rId25"/>
    <p:sldId id="308" r:id="rId26"/>
    <p:sldId id="310" r:id="rId27"/>
    <p:sldId id="302" r:id="rId28"/>
    <p:sldId id="314" r:id="rId29"/>
    <p:sldId id="389" r:id="rId30"/>
    <p:sldId id="545" r:id="rId31"/>
    <p:sldId id="654" r:id="rId32"/>
    <p:sldId id="655" r:id="rId33"/>
    <p:sldId id="421" r:id="rId34"/>
    <p:sldId id="303" r:id="rId35"/>
    <p:sldId id="304" r:id="rId36"/>
    <p:sldId id="305" r:id="rId37"/>
    <p:sldId id="311" r:id="rId38"/>
    <p:sldId id="306" r:id="rId39"/>
    <p:sldId id="656" r:id="rId40"/>
    <p:sldId id="657" r:id="rId41"/>
    <p:sldId id="266" r:id="rId42"/>
    <p:sldId id="659" r:id="rId43"/>
    <p:sldId id="660" r:id="rId44"/>
    <p:sldId id="661" r:id="rId45"/>
    <p:sldId id="663" r:id="rId46"/>
    <p:sldId id="664" r:id="rId47"/>
    <p:sldId id="662" r:id="rId48"/>
    <p:sldId id="264" r:id="rId49"/>
    <p:sldId id="262" r:id="rId50"/>
    <p:sldId id="544" r:id="rId51"/>
    <p:sldId id="283" r:id="rId52"/>
    <p:sldId id="646" r:id="rId53"/>
    <p:sldId id="671" r:id="rId54"/>
    <p:sldId id="647" r:id="rId55"/>
    <p:sldId id="648" r:id="rId56"/>
    <p:sldId id="649" r:id="rId57"/>
    <p:sldId id="650" r:id="rId58"/>
    <p:sldId id="285"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45B7D-E57E-4465-AE3C-1E5278519021}"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13130-D061-43E3-B500-E82E47564A58}" type="slidenum">
              <a:rPr lang="en-US" smtClean="0"/>
              <a:t>‹#›</a:t>
            </a:fld>
            <a:endParaRPr lang="en-US"/>
          </a:p>
        </p:txBody>
      </p:sp>
    </p:spTree>
    <p:extLst>
      <p:ext uri="{BB962C8B-B14F-4D97-AF65-F5344CB8AC3E}">
        <p14:creationId xmlns:p14="http://schemas.microsoft.com/office/powerpoint/2010/main" val="289121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B9DEE4-374B-43E2-B8D0-BB00D1587F08}"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66914-79D7-47E3-A183-3B59CF5EB60E}" type="slidenum">
              <a:rPr lang="en-US" smtClean="0"/>
              <a:t>‹#›</a:t>
            </a:fld>
            <a:endParaRPr lang="en-US"/>
          </a:p>
        </p:txBody>
      </p:sp>
    </p:spTree>
    <p:extLst>
      <p:ext uri="{BB962C8B-B14F-4D97-AF65-F5344CB8AC3E}">
        <p14:creationId xmlns:p14="http://schemas.microsoft.com/office/powerpoint/2010/main" val="52262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9DEE4-374B-43E2-B8D0-BB00D1587F08}"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66914-79D7-47E3-A183-3B59CF5EB60E}" type="slidenum">
              <a:rPr lang="en-US" smtClean="0"/>
              <a:t>‹#›</a:t>
            </a:fld>
            <a:endParaRPr lang="en-US"/>
          </a:p>
        </p:txBody>
      </p:sp>
    </p:spTree>
    <p:extLst>
      <p:ext uri="{BB962C8B-B14F-4D97-AF65-F5344CB8AC3E}">
        <p14:creationId xmlns:p14="http://schemas.microsoft.com/office/powerpoint/2010/main" val="49483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9DEE4-374B-43E2-B8D0-BB00D1587F08}"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66914-79D7-47E3-A183-3B59CF5EB60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6234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9DEE4-374B-43E2-B8D0-BB00D1587F08}"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66914-79D7-47E3-A183-3B59CF5EB60E}" type="slidenum">
              <a:rPr lang="en-US" smtClean="0"/>
              <a:t>‹#›</a:t>
            </a:fld>
            <a:endParaRPr lang="en-US"/>
          </a:p>
        </p:txBody>
      </p:sp>
    </p:spTree>
    <p:extLst>
      <p:ext uri="{BB962C8B-B14F-4D97-AF65-F5344CB8AC3E}">
        <p14:creationId xmlns:p14="http://schemas.microsoft.com/office/powerpoint/2010/main" val="1426511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9DEE4-374B-43E2-B8D0-BB00D1587F08}"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66914-79D7-47E3-A183-3B59CF5EB60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4718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9DEE4-374B-43E2-B8D0-BB00D1587F08}"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66914-79D7-47E3-A183-3B59CF5EB60E}" type="slidenum">
              <a:rPr lang="en-US" smtClean="0"/>
              <a:t>‹#›</a:t>
            </a:fld>
            <a:endParaRPr lang="en-US"/>
          </a:p>
        </p:txBody>
      </p:sp>
    </p:spTree>
    <p:extLst>
      <p:ext uri="{BB962C8B-B14F-4D97-AF65-F5344CB8AC3E}">
        <p14:creationId xmlns:p14="http://schemas.microsoft.com/office/powerpoint/2010/main" val="4169281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9DEE4-374B-43E2-B8D0-BB00D1587F08}"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66914-79D7-47E3-A183-3B59CF5EB60E}" type="slidenum">
              <a:rPr lang="en-US" smtClean="0"/>
              <a:t>‹#›</a:t>
            </a:fld>
            <a:endParaRPr lang="en-US"/>
          </a:p>
        </p:txBody>
      </p:sp>
    </p:spTree>
    <p:extLst>
      <p:ext uri="{BB962C8B-B14F-4D97-AF65-F5344CB8AC3E}">
        <p14:creationId xmlns:p14="http://schemas.microsoft.com/office/powerpoint/2010/main" val="3314165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9DEE4-374B-43E2-B8D0-BB00D1587F08}"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66914-79D7-47E3-A183-3B59CF5EB60E}" type="slidenum">
              <a:rPr lang="en-US" smtClean="0"/>
              <a:t>‹#›</a:t>
            </a:fld>
            <a:endParaRPr lang="en-US"/>
          </a:p>
        </p:txBody>
      </p:sp>
    </p:spTree>
    <p:extLst>
      <p:ext uri="{BB962C8B-B14F-4D97-AF65-F5344CB8AC3E}">
        <p14:creationId xmlns:p14="http://schemas.microsoft.com/office/powerpoint/2010/main" val="3439629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9DEE4-374B-43E2-B8D0-BB00D1587F08}"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66914-79D7-47E3-A183-3B59CF5EB60E}" type="slidenum">
              <a:rPr lang="en-US" smtClean="0"/>
              <a:t>‹#›</a:t>
            </a:fld>
            <a:endParaRPr lang="en-US"/>
          </a:p>
        </p:txBody>
      </p:sp>
    </p:spTree>
    <p:extLst>
      <p:ext uri="{BB962C8B-B14F-4D97-AF65-F5344CB8AC3E}">
        <p14:creationId xmlns:p14="http://schemas.microsoft.com/office/powerpoint/2010/main" val="177975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9DEE4-374B-43E2-B8D0-BB00D1587F08}"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66914-79D7-47E3-A183-3B59CF5EB60E}" type="slidenum">
              <a:rPr lang="en-US" smtClean="0"/>
              <a:t>‹#›</a:t>
            </a:fld>
            <a:endParaRPr lang="en-US"/>
          </a:p>
        </p:txBody>
      </p:sp>
    </p:spTree>
    <p:extLst>
      <p:ext uri="{BB962C8B-B14F-4D97-AF65-F5344CB8AC3E}">
        <p14:creationId xmlns:p14="http://schemas.microsoft.com/office/powerpoint/2010/main" val="224578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B9DEE4-374B-43E2-B8D0-BB00D1587F08}"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66914-79D7-47E3-A183-3B59CF5EB60E}" type="slidenum">
              <a:rPr lang="en-US" smtClean="0"/>
              <a:t>‹#›</a:t>
            </a:fld>
            <a:endParaRPr lang="en-US"/>
          </a:p>
        </p:txBody>
      </p:sp>
    </p:spTree>
    <p:extLst>
      <p:ext uri="{BB962C8B-B14F-4D97-AF65-F5344CB8AC3E}">
        <p14:creationId xmlns:p14="http://schemas.microsoft.com/office/powerpoint/2010/main" val="37239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B9DEE4-374B-43E2-B8D0-BB00D1587F08}"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266914-79D7-47E3-A183-3B59CF5EB60E}" type="slidenum">
              <a:rPr lang="en-US" smtClean="0"/>
              <a:t>‹#›</a:t>
            </a:fld>
            <a:endParaRPr lang="en-US"/>
          </a:p>
        </p:txBody>
      </p:sp>
    </p:spTree>
    <p:extLst>
      <p:ext uri="{BB962C8B-B14F-4D97-AF65-F5344CB8AC3E}">
        <p14:creationId xmlns:p14="http://schemas.microsoft.com/office/powerpoint/2010/main" val="25866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B9DEE4-374B-43E2-B8D0-BB00D1587F08}"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266914-79D7-47E3-A183-3B59CF5EB60E}" type="slidenum">
              <a:rPr lang="en-US" smtClean="0"/>
              <a:t>‹#›</a:t>
            </a:fld>
            <a:endParaRPr lang="en-US"/>
          </a:p>
        </p:txBody>
      </p:sp>
    </p:spTree>
    <p:extLst>
      <p:ext uri="{BB962C8B-B14F-4D97-AF65-F5344CB8AC3E}">
        <p14:creationId xmlns:p14="http://schemas.microsoft.com/office/powerpoint/2010/main" val="292335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9DEE4-374B-43E2-B8D0-BB00D1587F08}"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266914-79D7-47E3-A183-3B59CF5EB60E}" type="slidenum">
              <a:rPr lang="en-US" smtClean="0"/>
              <a:t>‹#›</a:t>
            </a:fld>
            <a:endParaRPr lang="en-US"/>
          </a:p>
        </p:txBody>
      </p:sp>
    </p:spTree>
    <p:extLst>
      <p:ext uri="{BB962C8B-B14F-4D97-AF65-F5344CB8AC3E}">
        <p14:creationId xmlns:p14="http://schemas.microsoft.com/office/powerpoint/2010/main" val="22961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B9DEE4-374B-43E2-B8D0-BB00D1587F08}"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66914-79D7-47E3-A183-3B59CF5EB60E}" type="slidenum">
              <a:rPr lang="en-US" smtClean="0"/>
              <a:t>‹#›</a:t>
            </a:fld>
            <a:endParaRPr lang="en-US"/>
          </a:p>
        </p:txBody>
      </p:sp>
    </p:spTree>
    <p:extLst>
      <p:ext uri="{BB962C8B-B14F-4D97-AF65-F5344CB8AC3E}">
        <p14:creationId xmlns:p14="http://schemas.microsoft.com/office/powerpoint/2010/main" val="209470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9DEE4-374B-43E2-B8D0-BB00D1587F08}"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66914-79D7-47E3-A183-3B59CF5EB60E}" type="slidenum">
              <a:rPr lang="en-US" smtClean="0"/>
              <a:t>‹#›</a:t>
            </a:fld>
            <a:endParaRPr lang="en-US"/>
          </a:p>
        </p:txBody>
      </p:sp>
    </p:spTree>
    <p:extLst>
      <p:ext uri="{BB962C8B-B14F-4D97-AF65-F5344CB8AC3E}">
        <p14:creationId xmlns:p14="http://schemas.microsoft.com/office/powerpoint/2010/main" val="401029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1B9DEE4-374B-43E2-B8D0-BB00D1587F08}" type="datetimeFigureOut">
              <a:rPr lang="en-US" smtClean="0"/>
              <a:t>12/4/2024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7266914-79D7-47E3-A183-3B59CF5EB60E}" type="slidenum">
              <a:rPr lang="en-US" smtClean="0"/>
              <a:t>‹#›</a:t>
            </a:fld>
            <a:endParaRPr lang="en-US"/>
          </a:p>
        </p:txBody>
      </p:sp>
    </p:spTree>
    <p:extLst>
      <p:ext uri="{BB962C8B-B14F-4D97-AF65-F5344CB8AC3E}">
        <p14:creationId xmlns:p14="http://schemas.microsoft.com/office/powerpoint/2010/main" val="36954835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PowerPoint_Presentation.pptx"/><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searchgate.net/publication/269715767_Hypochondroplasia_Acanthosis_Nigricans_and_Insulin_Resistance_in_a_Child_with_FGFR3_Mutation_Is_It_Just_an_Association?_tp=eyJjb250ZXh0Ijp7ImZpcnN0UGFnZSI6Il9kaXJlY3QiLCJwYWdlIjoicHVibGljYXRpb24ifX0"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PowerPoint_Presentation1.pptx"/><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wmf"/></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FA7D6-98AB-36CB-9750-87B4340CD98D}"/>
              </a:ext>
            </a:extLst>
          </p:cNvPr>
          <p:cNvSpPr>
            <a:spLocks noGrp="1"/>
          </p:cNvSpPr>
          <p:nvPr>
            <p:ph type="ctrTitle"/>
          </p:nvPr>
        </p:nvSpPr>
        <p:spPr>
          <a:xfrm>
            <a:off x="1970307" y="785365"/>
            <a:ext cx="8637073" cy="2541431"/>
          </a:xfrm>
        </p:spPr>
        <p:txBody>
          <a:bodyPr>
            <a:normAutofit/>
          </a:bodyPr>
          <a:lstStyle/>
          <a:p>
            <a:pPr algn="ctr"/>
            <a:r>
              <a:rPr lang="en-US" sz="3600" kern="0" dirty="0">
                <a:solidFill>
                  <a:srgbClr val="222222"/>
                </a:solidFill>
                <a:effectLst/>
                <a:latin typeface="Arial" panose="020B0604020202020204" pitchFamily="34" charset="0"/>
                <a:ea typeface="Times New Roman" panose="02020603050405020304" pitchFamily="18" charset="0"/>
              </a:rPr>
              <a:t>Short Stature in Children</a:t>
            </a:r>
            <a:endParaRPr lang="en-US" sz="3600" dirty="0"/>
          </a:p>
        </p:txBody>
      </p:sp>
      <p:sp>
        <p:nvSpPr>
          <p:cNvPr id="3" name="Subtitle 2">
            <a:extLst>
              <a:ext uri="{FF2B5EF4-FFF2-40B4-BE49-F238E27FC236}">
                <a16:creationId xmlns:a16="http://schemas.microsoft.com/office/drawing/2014/main" id="{5EF4DF39-BB73-E75E-5DEE-30365FF2DA2B}"/>
              </a:ext>
            </a:extLst>
          </p:cNvPr>
          <p:cNvSpPr>
            <a:spLocks noGrp="1"/>
          </p:cNvSpPr>
          <p:nvPr>
            <p:ph type="subTitle" idx="1"/>
          </p:nvPr>
        </p:nvSpPr>
        <p:spPr/>
        <p:txBody>
          <a:bodyPr>
            <a:normAutofit/>
          </a:bodyPr>
          <a:lstStyle/>
          <a:p>
            <a:pPr algn="ctr"/>
            <a:endParaRPr lang="en-US" sz="2400" dirty="0"/>
          </a:p>
          <a:p>
            <a:pPr algn="ctr"/>
            <a:r>
              <a:rPr lang="en-US" sz="2400" dirty="0"/>
              <a:t>         Dr MANSOUR ALQURASHI</a:t>
            </a:r>
          </a:p>
        </p:txBody>
      </p:sp>
    </p:spTree>
    <p:extLst>
      <p:ext uri="{BB962C8B-B14F-4D97-AF65-F5344CB8AC3E}">
        <p14:creationId xmlns:p14="http://schemas.microsoft.com/office/powerpoint/2010/main" val="3931741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A1FB-3AB5-586B-14F5-CACAF50B43C5}"/>
              </a:ext>
            </a:extLst>
          </p:cNvPr>
          <p:cNvSpPr>
            <a:spLocks noGrp="1"/>
          </p:cNvSpPr>
          <p:nvPr>
            <p:ph type="title"/>
          </p:nvPr>
        </p:nvSpPr>
        <p:spPr>
          <a:xfrm>
            <a:off x="677334" y="291830"/>
            <a:ext cx="8596668" cy="52480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2B2ABC3-BC10-3984-90E6-18544BEB2B43}"/>
              </a:ext>
            </a:extLst>
          </p:cNvPr>
          <p:cNvSpPr>
            <a:spLocks noGrp="1"/>
          </p:cNvSpPr>
          <p:nvPr>
            <p:ph idx="1"/>
          </p:nvPr>
        </p:nvSpPr>
        <p:spPr>
          <a:xfrm>
            <a:off x="1" y="1157591"/>
            <a:ext cx="11741284" cy="5525311"/>
          </a:xfrm>
        </p:spPr>
        <p:txBody>
          <a:bodyPr>
            <a:normAutofit/>
          </a:bodyPr>
          <a:lstStyle/>
          <a:p>
            <a:pPr algn="just" fontAlgn="base"/>
            <a:r>
              <a:rPr lang="en-US" sz="2400" b="0" i="0" dirty="0">
                <a:solidFill>
                  <a:srgbClr val="7F7E7E"/>
                </a:solidFill>
                <a:effectLst/>
                <a:highlight>
                  <a:srgbClr val="FFFFFF"/>
                </a:highlight>
                <a:latin typeface="Calibri" panose="020F0502020204030204" pitchFamily="34" charset="0"/>
                <a:cs typeface="Calibri" panose="020F0502020204030204" pitchFamily="34" charset="0"/>
              </a:rPr>
              <a:t>In males, testicular enlargement is  the 1st sign of puberty and occurs at approximately 11.5 years on average (range, 9-14.3 years).</a:t>
            </a:r>
          </a:p>
          <a:p>
            <a:pPr algn="just" fontAlgn="base"/>
            <a:r>
              <a:rPr lang="en-US" sz="2400" b="0" i="0" dirty="0">
                <a:solidFill>
                  <a:srgbClr val="7F7E7E"/>
                </a:solidFill>
                <a:effectLst/>
                <a:highlight>
                  <a:srgbClr val="FFFFFF"/>
                </a:highlight>
                <a:latin typeface="Calibri" panose="020F0502020204030204" pitchFamily="34" charset="0"/>
                <a:cs typeface="Calibri" panose="020F0502020204030204" pitchFamily="34" charset="0"/>
              </a:rPr>
              <a:t> In males with an average tempo of pubertal development, peak growth velocity occurs about 2 years after the onset of puberty (so, later than girls in absolute terms, as well as in terms of the stage of puberty) at approximately 13-14 years, with an average rate of 10.3 cm /yr.</a:t>
            </a:r>
          </a:p>
          <a:p>
            <a:pPr algn="just" fontAlgn="base"/>
            <a:r>
              <a:rPr lang="en-US" sz="2400" b="0" i="0" dirty="0">
                <a:solidFill>
                  <a:srgbClr val="7F7E7E"/>
                </a:solidFill>
                <a:effectLst/>
                <a:highlight>
                  <a:srgbClr val="FFFFFF"/>
                </a:highlight>
                <a:latin typeface="Calibri" panose="020F0502020204030204" pitchFamily="34" charset="0"/>
                <a:cs typeface="Calibri" panose="020F0502020204030204" pitchFamily="34" charset="0"/>
              </a:rPr>
              <a:t> It is worth noting that prepubertal males and females grow at very similar rates; the ultimate taller stature of males relative to females is mostly the result of a longer period of growth and a higher peak growth velocity during puberty.</a:t>
            </a:r>
          </a:p>
          <a:p>
            <a:endParaRPr lang="en-US" dirty="0"/>
          </a:p>
        </p:txBody>
      </p:sp>
    </p:spTree>
    <p:extLst>
      <p:ext uri="{BB962C8B-B14F-4D97-AF65-F5344CB8AC3E}">
        <p14:creationId xmlns:p14="http://schemas.microsoft.com/office/powerpoint/2010/main" val="197096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16B0-2D7B-31EE-AD86-1351598D462D}"/>
              </a:ext>
            </a:extLst>
          </p:cNvPr>
          <p:cNvSpPr>
            <a:spLocks noGrp="1"/>
          </p:cNvSpPr>
          <p:nvPr>
            <p:ph type="title"/>
          </p:nvPr>
        </p:nvSpPr>
        <p:spPr>
          <a:xfrm>
            <a:off x="677334" y="272374"/>
            <a:ext cx="8596668" cy="457200"/>
          </a:xfrm>
        </p:spPr>
        <p:txBody>
          <a:bodyPr>
            <a:noAutofit/>
          </a:bodyPr>
          <a:lstStyle/>
          <a:p>
            <a:pPr algn="ctr"/>
            <a:r>
              <a:rPr lang="en-US" sz="2000" b="1" kern="0" dirty="0">
                <a:solidFill>
                  <a:srgbClr val="3D3D3D"/>
                </a:solidFill>
                <a:effectLst/>
                <a:latin typeface="Helvetica" panose="020B0604020202020204" pitchFamily="34" charset="0"/>
                <a:ea typeface="Times New Roman" panose="02020603050405020304" pitchFamily="18" charset="0"/>
                <a:cs typeface="Arial" panose="020B0604020202020204" pitchFamily="34" charset="0"/>
              </a:rPr>
              <a:t>Body Proportions</a:t>
            </a:r>
            <a:br>
              <a:rPr lang="en-US" sz="2000" kern="100" dirty="0">
                <a:effectLst/>
                <a:latin typeface="Calibri" panose="020F0502020204030204" pitchFamily="34" charset="0"/>
                <a:ea typeface="Calibri" panose="020F0502020204030204" pitchFamily="34" charset="0"/>
                <a:cs typeface="Arial" panose="020B0604020202020204" pitchFamily="34" charset="0"/>
              </a:rPr>
            </a:br>
            <a:endParaRPr lang="en-US" sz="2000" dirty="0"/>
          </a:p>
        </p:txBody>
      </p:sp>
      <p:sp>
        <p:nvSpPr>
          <p:cNvPr id="3" name="Content Placeholder 2">
            <a:extLst>
              <a:ext uri="{FF2B5EF4-FFF2-40B4-BE49-F238E27FC236}">
                <a16:creationId xmlns:a16="http://schemas.microsoft.com/office/drawing/2014/main" id="{5BAE1933-4C54-2ADB-A2BF-C8EA29E08CDD}"/>
              </a:ext>
            </a:extLst>
          </p:cNvPr>
          <p:cNvSpPr>
            <a:spLocks noGrp="1"/>
          </p:cNvSpPr>
          <p:nvPr>
            <p:ph idx="1"/>
          </p:nvPr>
        </p:nvSpPr>
        <p:spPr>
          <a:xfrm>
            <a:off x="204282" y="1274323"/>
            <a:ext cx="10077854" cy="4767039"/>
          </a:xfrm>
        </p:spPr>
        <p:txBody>
          <a:bodyPr>
            <a:normAutofit fontScale="92500" lnSpcReduction="10000"/>
          </a:bodyPr>
          <a:lstStyle/>
          <a:p>
            <a:r>
              <a:rPr lang="en-US" sz="2400"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Apart from linear height, it is also useful to assess the upper-to-lower segment ratio (U/L)  and the arm span.</a:t>
            </a:r>
          </a:p>
          <a:p>
            <a:r>
              <a:rPr lang="en-US" sz="2400"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 The U/L is determined by measuring the lower segment (vertical distance between the symphysis pubis and the floor, with the child standing) and the upper segment (the difference between the lower segment and height).</a:t>
            </a:r>
          </a:p>
          <a:p>
            <a:r>
              <a:rPr lang="en-US" sz="2400"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 Arm span is the distance between the outstretched middle fingertips with the child standing against a flat board or wall.</a:t>
            </a:r>
          </a:p>
          <a:p>
            <a:r>
              <a:rPr lang="en-US" sz="2400"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 The U/L and arm span are used to determine whether the child is normally proportioned or not.</a:t>
            </a:r>
          </a:p>
          <a:p>
            <a:r>
              <a:rPr lang="en-US" sz="2400"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The U/L gradually declines with age throughout childhood. Since infants have relatively short legs, the U/L is high (an average of 1.7) at birth. It then declines throughout childhood as the legs increase in length relative to the upper body, decreasing to a mean of 0.95 by late puberty </a:t>
            </a:r>
          </a:p>
          <a:p>
            <a:pPr marL="0" indent="0">
              <a:buNone/>
            </a:pPr>
            <a:endParaRPr lang="en-US" dirty="0"/>
          </a:p>
        </p:txBody>
      </p:sp>
    </p:spTree>
    <p:extLst>
      <p:ext uri="{BB962C8B-B14F-4D97-AF65-F5344CB8AC3E}">
        <p14:creationId xmlns:p14="http://schemas.microsoft.com/office/powerpoint/2010/main" val="447212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9E7F5-42A5-1C1F-AB90-FE5534C8BCFB}"/>
              </a:ext>
            </a:extLst>
          </p:cNvPr>
          <p:cNvSpPr>
            <a:spLocks noGrp="1"/>
          </p:cNvSpPr>
          <p:nvPr>
            <p:ph type="title"/>
          </p:nvPr>
        </p:nvSpPr>
        <p:spPr>
          <a:xfrm>
            <a:off x="677334" y="609600"/>
            <a:ext cx="8596668" cy="509081"/>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B69575B4-C8C2-214E-2DC4-19EF1AB560A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655" y="1235413"/>
            <a:ext cx="8929992" cy="5447489"/>
          </a:xfrm>
          <a:prstGeom prst="rect">
            <a:avLst/>
          </a:prstGeom>
          <a:noFill/>
          <a:ln>
            <a:noFill/>
          </a:ln>
        </p:spPr>
      </p:pic>
    </p:spTree>
    <p:extLst>
      <p:ext uri="{BB962C8B-B14F-4D97-AF65-F5344CB8AC3E}">
        <p14:creationId xmlns:p14="http://schemas.microsoft.com/office/powerpoint/2010/main" val="857796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79F0D-F302-E132-7A5E-81B222462B91}"/>
              </a:ext>
            </a:extLst>
          </p:cNvPr>
          <p:cNvSpPr>
            <a:spLocks noGrp="1"/>
          </p:cNvSpPr>
          <p:nvPr>
            <p:ph type="title"/>
          </p:nvPr>
        </p:nvSpPr>
        <p:spPr>
          <a:xfrm>
            <a:off x="677334" y="214010"/>
            <a:ext cx="8596668" cy="48638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0EF4756-425A-03F4-2618-BDA4514D7BA4}"/>
              </a:ext>
            </a:extLst>
          </p:cNvPr>
          <p:cNvSpPr>
            <a:spLocks noGrp="1"/>
          </p:cNvSpPr>
          <p:nvPr>
            <p:ph idx="1"/>
          </p:nvPr>
        </p:nvSpPr>
        <p:spPr>
          <a:xfrm>
            <a:off x="136187" y="836579"/>
            <a:ext cx="10107039" cy="5807412"/>
          </a:xfrm>
        </p:spPr>
        <p:txBody>
          <a:bodyPr>
            <a:normAutofit/>
          </a:bodyPr>
          <a:lstStyle/>
          <a:p>
            <a:pPr marL="0" marR="0" algn="just" fontAlgn="base">
              <a:lnSpc>
                <a:spcPct val="107000"/>
              </a:lnSpc>
              <a:spcBef>
                <a:spcPts val="0"/>
              </a:spcBef>
              <a:spcAft>
                <a:spcPts val="0"/>
              </a:spcAft>
            </a:pPr>
            <a:r>
              <a:rPr lang="en-US" sz="2400"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The arm span as compared to the height is another measure of body proportions and is normally shorter than the height in younger children and increases to become slightly longer than the height by late puberty (about 5 cm more than height in boys, 1.2 cm more than height in girls).</a:t>
            </a:r>
          </a:p>
          <a:p>
            <a:pPr marL="0" marR="0" indent="0" algn="just" fontAlgn="base">
              <a:lnSpc>
                <a:spcPct val="107000"/>
              </a:lnSpc>
              <a:spcBef>
                <a:spcPts val="0"/>
              </a:spcBef>
              <a:spcAft>
                <a:spcPts val="0"/>
              </a:spcAft>
              <a:buNone/>
            </a:pPr>
            <a:endParaRPr lang="en-US" sz="2400"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fontAlgn="base">
              <a:lnSpc>
                <a:spcPct val="107000"/>
              </a:lnSpc>
              <a:spcBef>
                <a:spcPts val="0"/>
              </a:spcBef>
              <a:spcAft>
                <a:spcPts val="0"/>
              </a:spcAft>
            </a:pPr>
            <a:r>
              <a:rPr lang="en-US" sz="2400"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 Deviations from the norm in the U/L and the arm span may point to conditions such as skeletal </a:t>
            </a:r>
            <a:r>
              <a:rPr lang="en-US" sz="2400" kern="0" dirty="0" err="1">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dysplasias</a:t>
            </a:r>
            <a:r>
              <a:rPr lang="en-US" sz="2400"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 Turner syndrome, or long-standing hypothyroidism (increased U/L segment ratio, i.e., relatively short extremities).</a:t>
            </a:r>
          </a:p>
          <a:p>
            <a:pPr marL="0" marR="0" algn="just" fontAlgn="base">
              <a:lnSpc>
                <a:spcPct val="107000"/>
              </a:lnSpc>
              <a:spcBef>
                <a:spcPts val="0"/>
              </a:spcBef>
              <a:spcAft>
                <a:spcPts val="0"/>
              </a:spcAft>
            </a:pPr>
            <a:r>
              <a:rPr lang="en-US" sz="2400"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 Radiation-induced spinal damage or genetic disorders such as Klinefelter or Marfan syndromes and homocystinuria (low U/L segment ratio, due to a relatively short trunk or unusually long extremities).</a:t>
            </a:r>
            <a:endParaRPr lang="en-US" sz="24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509811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A9107-1708-066C-C4F7-15AC658981B6}"/>
              </a:ext>
            </a:extLst>
          </p:cNvPr>
          <p:cNvSpPr>
            <a:spLocks noGrp="1"/>
          </p:cNvSpPr>
          <p:nvPr>
            <p:ph type="title"/>
          </p:nvPr>
        </p:nvSpPr>
        <p:spPr>
          <a:xfrm>
            <a:off x="677334" y="321013"/>
            <a:ext cx="8596668" cy="661481"/>
          </a:xfrm>
        </p:spPr>
        <p:txBody>
          <a:bodyPr>
            <a:normAutofit/>
          </a:bodyPr>
          <a:lstStyle/>
          <a:p>
            <a:r>
              <a:rPr lang="en-US" sz="2800" b="1" kern="0" dirty="0">
                <a:solidFill>
                  <a:srgbClr val="7F7E7E"/>
                </a:solidFill>
                <a:effectLst/>
                <a:latin typeface="Cambria" panose="02040503050406030204" pitchFamily="18" charset="0"/>
                <a:ea typeface="Cambria" panose="02040503050406030204" pitchFamily="18" charset="0"/>
                <a:cs typeface="Calibri" panose="020F0502020204030204" pitchFamily="34" charset="0"/>
              </a:rPr>
              <a:t>Weight in relation to a child’s stature</a:t>
            </a:r>
            <a:endParaRPr lang="en-US" sz="2800" b="1" dirty="0">
              <a:latin typeface="Cambria" panose="02040503050406030204" pitchFamily="18" charset="0"/>
              <a:ea typeface="Cambria" panose="02040503050406030204" pitchFamily="18" charset="0"/>
              <a:cs typeface="Calibri" panose="020F0502020204030204" pitchFamily="34" charset="0"/>
            </a:endParaRPr>
          </a:p>
        </p:txBody>
      </p:sp>
      <p:sp>
        <p:nvSpPr>
          <p:cNvPr id="3" name="Content Placeholder 2">
            <a:extLst>
              <a:ext uri="{FF2B5EF4-FFF2-40B4-BE49-F238E27FC236}">
                <a16:creationId xmlns:a16="http://schemas.microsoft.com/office/drawing/2014/main" id="{60A8D345-8642-065D-DF2B-61EC25866DF7}"/>
              </a:ext>
            </a:extLst>
          </p:cNvPr>
          <p:cNvSpPr>
            <a:spLocks noGrp="1"/>
          </p:cNvSpPr>
          <p:nvPr>
            <p:ph idx="1"/>
          </p:nvPr>
        </p:nvSpPr>
        <p:spPr>
          <a:xfrm>
            <a:off x="155643" y="1468877"/>
            <a:ext cx="10486417" cy="5068110"/>
          </a:xfrm>
        </p:spPr>
        <p:txBody>
          <a:bodyPr/>
          <a:lstStyle/>
          <a:p>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Undernutrition is generally caused by nonendocrine factors (poor nutritional intake, malabsorption, systemic illness) and typically leads to a decrease in weight before a decrease in linear growth. </a:t>
            </a:r>
          </a:p>
          <a:p>
            <a:r>
              <a:rPr lang="en-US" sz="20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Obesity in childhood is usually exogenous; exogenous obesity is generally associated with an accelerated growth rate. </a:t>
            </a:r>
          </a:p>
          <a:p>
            <a:r>
              <a:rPr lang="en-US" sz="20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In contrast, endocrine disorders that cause poor growth and short stature are often associated with weight gain and obesity (Cushing syndrome, hypothyroidism, and in some instances, GH deficiency). </a:t>
            </a:r>
          </a:p>
          <a:p>
            <a:r>
              <a:rPr lang="en-US" sz="20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Therefore, the obese child who has a slow growth velocity is more likely to have an endocrine cause of short stature, while the undernourished child with short stature likely has short stature secondary to poor weight gain and is unlikely to have an endocrine disorder.</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5543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32B3-9254-4FDE-1A25-D144AC46D585}"/>
              </a:ext>
            </a:extLst>
          </p:cNvPr>
          <p:cNvSpPr>
            <a:spLocks noGrp="1"/>
          </p:cNvSpPr>
          <p:nvPr>
            <p:ph type="title"/>
          </p:nvPr>
        </p:nvSpPr>
        <p:spPr>
          <a:xfrm>
            <a:off x="677334" y="609600"/>
            <a:ext cx="8596668" cy="820366"/>
          </a:xfrm>
        </p:spPr>
        <p:txBody>
          <a:bodyPr/>
          <a:lstStyle/>
          <a:p>
            <a:r>
              <a:rPr lang="en-US" sz="3600" kern="0" dirty="0">
                <a:solidFill>
                  <a:srgbClr val="222222"/>
                </a:solidFill>
                <a:effectLst/>
                <a:latin typeface="Arial" panose="020B0604020202020204" pitchFamily="34" charset="0"/>
                <a:ea typeface="Times New Roman" panose="02020603050405020304" pitchFamily="18" charset="0"/>
              </a:rPr>
              <a:t>Types of Short Stature</a:t>
            </a:r>
            <a:endParaRPr lang="en-US" dirty="0"/>
          </a:p>
        </p:txBody>
      </p:sp>
      <p:sp>
        <p:nvSpPr>
          <p:cNvPr id="3" name="Content Placeholder 2">
            <a:extLst>
              <a:ext uri="{FF2B5EF4-FFF2-40B4-BE49-F238E27FC236}">
                <a16:creationId xmlns:a16="http://schemas.microsoft.com/office/drawing/2014/main" id="{4F9DF3AD-9214-D5A4-AE34-F7FA26B0D9CA}"/>
              </a:ext>
            </a:extLst>
          </p:cNvPr>
          <p:cNvSpPr>
            <a:spLocks noGrp="1"/>
          </p:cNvSpPr>
          <p:nvPr>
            <p:ph idx="1"/>
          </p:nvPr>
        </p:nvSpPr>
        <p:spPr/>
        <p:txBody>
          <a:bodyPr/>
          <a:lstStyle/>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Proportional short stature: Height, weight, and body proportions are reduced uniformly (e.g., due to systemic conditions like malnutrition or chronic illness).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Aft>
                <a:spcPts val="800"/>
              </a:spcAft>
              <a:buNone/>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Disproportional short stature: Discrepancy between trunk and limb lengths (e.g., skeletal </a:t>
            </a:r>
            <a:r>
              <a:rPr lang="en-US" sz="1800" kern="0" dirty="0" err="1">
                <a:effectLst/>
                <a:latin typeface="Times New Roman" panose="02020603050405020304" pitchFamily="18" charset="0"/>
                <a:ea typeface="Times New Roman" panose="02020603050405020304" pitchFamily="18" charset="0"/>
                <a:cs typeface="Arial" panose="020B0604020202020204" pitchFamily="34" charset="0"/>
              </a:rPr>
              <a:t>dysplasias</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such as achondroplasia)  or </a:t>
            </a:r>
            <a:r>
              <a:rPr lang="en-US" sz="18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Height is affected more than weight.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37200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03595F-94D9-2678-F2D5-BB3775C7B29F}"/>
              </a:ext>
            </a:extLst>
          </p:cNvPr>
          <p:cNvSpPr>
            <a:spLocks noGrp="1"/>
          </p:cNvSpPr>
          <p:nvPr>
            <p:ph type="title"/>
          </p:nvPr>
        </p:nvSpPr>
        <p:spPr>
          <a:xfrm>
            <a:off x="1352145" y="233465"/>
            <a:ext cx="9702707" cy="1165674"/>
          </a:xfrm>
        </p:spPr>
        <p:txBody>
          <a:bodyPr/>
          <a:lstStyle/>
          <a:p>
            <a:r>
              <a:rPr lang="en-US" sz="3200" kern="0" dirty="0">
                <a:solidFill>
                  <a:srgbClr val="222222"/>
                </a:solidFill>
                <a:effectLst/>
                <a:latin typeface="Arial" panose="020B0604020202020204" pitchFamily="34" charset="0"/>
                <a:ea typeface="Times New Roman" panose="02020603050405020304" pitchFamily="18" charset="0"/>
              </a:rPr>
              <a:t>Types of Short Stature</a:t>
            </a:r>
            <a:endParaRPr lang="en-US" dirty="0"/>
          </a:p>
        </p:txBody>
      </p:sp>
      <p:sp>
        <p:nvSpPr>
          <p:cNvPr id="9" name="Text Placeholder 8">
            <a:extLst>
              <a:ext uri="{FF2B5EF4-FFF2-40B4-BE49-F238E27FC236}">
                <a16:creationId xmlns:a16="http://schemas.microsoft.com/office/drawing/2014/main" id="{38A49B33-BAD6-A2CE-F128-FABC78868900}"/>
              </a:ext>
            </a:extLst>
          </p:cNvPr>
          <p:cNvSpPr>
            <a:spLocks noGrp="1"/>
          </p:cNvSpPr>
          <p:nvPr>
            <p:ph type="body" idx="1"/>
          </p:nvPr>
        </p:nvSpPr>
        <p:spPr>
          <a:xfrm>
            <a:off x="675745" y="1167319"/>
            <a:ext cx="4185623" cy="496111"/>
          </a:xfrm>
        </p:spPr>
        <p:txBody>
          <a:bodyPr/>
          <a:lstStyle/>
          <a:p>
            <a:r>
              <a:rPr lang="en-US" sz="20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Proportional Short Stature</a:t>
            </a:r>
            <a:endParaRPr lang="en-US" dirty="0"/>
          </a:p>
        </p:txBody>
      </p:sp>
      <p:sp>
        <p:nvSpPr>
          <p:cNvPr id="11" name="Text Placeholder 10">
            <a:extLst>
              <a:ext uri="{FF2B5EF4-FFF2-40B4-BE49-F238E27FC236}">
                <a16:creationId xmlns:a16="http://schemas.microsoft.com/office/drawing/2014/main" id="{69DF5FEF-2A28-B47E-E924-4AF4CA355689}"/>
              </a:ext>
            </a:extLst>
          </p:cNvPr>
          <p:cNvSpPr>
            <a:spLocks noGrp="1"/>
          </p:cNvSpPr>
          <p:nvPr>
            <p:ph type="body" sz="quarter" idx="3"/>
          </p:nvPr>
        </p:nvSpPr>
        <p:spPr>
          <a:xfrm>
            <a:off x="6186791" y="1167319"/>
            <a:ext cx="3657600" cy="496111"/>
          </a:xfrm>
        </p:spPr>
        <p:txBody>
          <a:bodyPr/>
          <a:lstStyle/>
          <a:p>
            <a:r>
              <a:rPr lang="en-US" sz="20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Disproportional Short Stature</a:t>
            </a:r>
            <a:endParaRPr lang="en-US" dirty="0"/>
          </a:p>
        </p:txBody>
      </p:sp>
      <p:pic>
        <p:nvPicPr>
          <p:cNvPr id="1026" name="Picture 2" descr="Achondroplasia - Pediatrics - Orthobullets">
            <a:extLst>
              <a:ext uri="{FF2B5EF4-FFF2-40B4-BE49-F238E27FC236}">
                <a16:creationId xmlns:a16="http://schemas.microsoft.com/office/drawing/2014/main" id="{40D54F7C-5970-A44A-B8DE-864AC9F1BDB0}"/>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491003" y="1972049"/>
            <a:ext cx="3049175" cy="4516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Case of Severe Pituitary Dwarfism Associated with Prolactin and Thyroid  Stimulating Hormone Deficiencies">
            <a:extLst>
              <a:ext uri="{FF2B5EF4-FFF2-40B4-BE49-F238E27FC236}">
                <a16:creationId xmlns:a16="http://schemas.microsoft.com/office/drawing/2014/main" id="{72F98ECB-3F21-187B-499A-89481724567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916112" y="2120631"/>
            <a:ext cx="2519701" cy="436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464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2461D7-4AB5-7DBA-5C5C-208F08B383C1}"/>
              </a:ext>
            </a:extLst>
          </p:cNvPr>
          <p:cNvSpPr>
            <a:spLocks noGrp="1"/>
          </p:cNvSpPr>
          <p:nvPr>
            <p:ph type="title"/>
          </p:nvPr>
        </p:nvSpPr>
        <p:spPr/>
        <p:txBody>
          <a:bodyPr/>
          <a:lstStyle/>
          <a:p>
            <a:endParaRPr lang="en-US"/>
          </a:p>
        </p:txBody>
      </p:sp>
      <p:pic>
        <p:nvPicPr>
          <p:cNvPr id="2052" name="Picture 4" descr="A 15-months old boy with celiac disease during diagnostic phase (left) and after a year on gluten-free diet (right)  ">
            <a:extLst>
              <a:ext uri="{FF2B5EF4-FFF2-40B4-BE49-F238E27FC236}">
                <a16:creationId xmlns:a16="http://schemas.microsoft.com/office/drawing/2014/main" id="{C02453E5-9915-D194-B8B7-7D6B209CD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0"/>
            <a:ext cx="6286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337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CA200-BBCA-1279-B70D-6ED9E0244E82}"/>
              </a:ext>
            </a:extLst>
          </p:cNvPr>
          <p:cNvSpPr>
            <a:spLocks noGrp="1"/>
          </p:cNvSpPr>
          <p:nvPr>
            <p:ph type="title"/>
          </p:nvPr>
        </p:nvSpPr>
        <p:spPr>
          <a:xfrm>
            <a:off x="1451579" y="0"/>
            <a:ext cx="9603275" cy="661481"/>
          </a:xfrm>
        </p:spPr>
        <p:txBody>
          <a:bodyPr>
            <a:normAutofit fontScale="90000"/>
          </a:bodyPr>
          <a:lstStyle/>
          <a:p>
            <a:pPr marL="0" marR="0" algn="ctr">
              <a:lnSpc>
                <a:spcPct val="107000"/>
              </a:lnSpc>
              <a:spcBef>
                <a:spcPts val="0"/>
              </a:spcBef>
              <a:spcAft>
                <a:spcPts val="0"/>
              </a:spcAft>
            </a:pPr>
            <a:r>
              <a:rPr lang="en-US" sz="3100" kern="0" dirty="0">
                <a:solidFill>
                  <a:srgbClr val="222222"/>
                </a:solidFill>
                <a:effectLst/>
                <a:latin typeface="Cambria" panose="02040503050406030204" pitchFamily="18" charset="0"/>
                <a:ea typeface="Cambria" panose="02040503050406030204" pitchFamily="18" charset="0"/>
                <a:cs typeface="Arial" panose="020B0604020202020204" pitchFamily="34" charset="0"/>
              </a:rPr>
              <a:t>Causes of Short Stature</a:t>
            </a:r>
            <a:br>
              <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rPr>
            </a:b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br>
              <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1B757EF-109C-270B-8201-4F93FA670168}"/>
              </a:ext>
            </a:extLst>
          </p:cNvPr>
          <p:cNvSpPr>
            <a:spLocks noGrp="1"/>
          </p:cNvSpPr>
          <p:nvPr>
            <p:ph idx="1"/>
          </p:nvPr>
        </p:nvSpPr>
        <p:spPr>
          <a:xfrm>
            <a:off x="184825" y="350196"/>
            <a:ext cx="11858017" cy="5758774"/>
          </a:xfrm>
        </p:spPr>
        <p:txBody>
          <a:bodyPr>
            <a:normAutofit fontScale="77500" lnSpcReduction="20000"/>
          </a:bodyPr>
          <a:lstStyle/>
          <a:p>
            <a:pPr marL="0" marR="0" indent="0">
              <a:lnSpc>
                <a:spcPct val="107000"/>
              </a:lnSpc>
              <a:spcBef>
                <a:spcPts val="0"/>
              </a:spcBef>
              <a:spcAft>
                <a:spcPts val="0"/>
              </a:spcAft>
              <a:buNone/>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1. Physiological:</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Familial short stature.</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Constitutional delay of growth and puberty.</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2. Pathological:</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Endocrine (e.g., growth hormone deficiency, </a:t>
            </a:r>
            <a:r>
              <a:rPr lang="en-US" sz="2600" kern="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hypothroidism</a:t>
            </a: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Genetic (e.g., Turner syndrome, Achondroplasia).</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Chronic diseases (e.g., celiac disease).</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Nutritional deficiencies.</a:t>
            </a:r>
          </a:p>
          <a:p>
            <a:pPr marL="0" marR="0" indent="0">
              <a:lnSpc>
                <a:spcPct val="107000"/>
              </a:lnSpc>
              <a:spcBef>
                <a:spcPts val="0"/>
              </a:spcBef>
              <a:spcAft>
                <a:spcPts val="0"/>
              </a:spcAft>
              <a:buNone/>
            </a:pPr>
            <a:endPar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2600" kern="0" dirty="0">
                <a:effectLst/>
                <a:latin typeface="Calibri" panose="020F0502020204030204" pitchFamily="34" charset="0"/>
                <a:ea typeface="Times New Roman" panose="02020603050405020304" pitchFamily="18" charset="0"/>
                <a:cs typeface="Calibri" panose="020F0502020204030204" pitchFamily="34" charset="0"/>
              </a:rPr>
              <a:t>Intrauterine growth restriction (IUGR): Failure to catch up postnatally.</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6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Psychosocial factors.</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840348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BE6F-F02D-1BCF-EF8B-CC731DF69DA7}"/>
              </a:ext>
            </a:extLst>
          </p:cNvPr>
          <p:cNvSpPr>
            <a:spLocks noGrp="1"/>
          </p:cNvSpPr>
          <p:nvPr>
            <p:ph type="title"/>
          </p:nvPr>
        </p:nvSpPr>
        <p:spPr/>
        <p:txBody>
          <a:bodyPr/>
          <a:lstStyle/>
          <a:p>
            <a:r>
              <a:rPr lang="en-US" sz="1800" b="1" kern="0" dirty="0">
                <a:solidFill>
                  <a:srgbClr val="3D3D3D"/>
                </a:solidFill>
                <a:effectLst/>
                <a:latin typeface="Helvetica" panose="020B0604020202020204" pitchFamily="34" charset="0"/>
                <a:ea typeface="Times New Roman" panose="02020603050405020304" pitchFamily="18" charset="0"/>
                <a:cs typeface="Arial" panose="020B0604020202020204" pitchFamily="34" charset="0"/>
              </a:rPr>
              <a:t>Causes of Short Stature</a:t>
            </a:r>
            <a:br>
              <a:rPr lang="en-US" sz="18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411C413-D93C-4550-FEE7-AA45DC4FE1F5}"/>
              </a:ext>
            </a:extLst>
          </p:cNvPr>
          <p:cNvSpPr>
            <a:spLocks noGrp="1"/>
          </p:cNvSpPr>
          <p:nvPr>
            <p:ph idx="1"/>
          </p:nvPr>
        </p:nvSpPr>
        <p:spPr>
          <a:xfrm>
            <a:off x="330740" y="1332689"/>
            <a:ext cx="9674320" cy="5369668"/>
          </a:xfrm>
        </p:spPr>
        <p:txBody>
          <a:bodyPr/>
          <a:lstStyle/>
          <a:p>
            <a:pPr marL="0" marR="0" algn="just" fontAlgn="base">
              <a:lnSpc>
                <a:spcPct val="107000"/>
              </a:lnSpc>
              <a:spcBef>
                <a:spcPts val="0"/>
              </a:spcBef>
              <a:spcAft>
                <a:spcPts val="0"/>
              </a:spcAft>
            </a:pP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Majority of children with short statures are either normal variants (familial short stature, constitutional delay of growth and puberty) or have no discernible cause (idiopathic short stature [ISS]).</a:t>
            </a:r>
          </a:p>
          <a:p>
            <a:pPr marL="0" marR="0" algn="just" fontAlgn="base">
              <a:lnSpc>
                <a:spcPct val="107000"/>
              </a:lnSpc>
              <a:spcBef>
                <a:spcPts val="0"/>
              </a:spcBef>
              <a:spcAft>
                <a:spcPts val="0"/>
              </a:spcAft>
            </a:pP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Child with </a:t>
            </a:r>
            <a:r>
              <a:rPr lang="en-US" sz="1800" i="1"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growth failure </a:t>
            </a: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is far more likely to have an underlying pathology than a child who happens to be short but has a normal growth velocity.</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88467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ED4A-4F11-75AD-20B2-1007872ABE1F}"/>
              </a:ext>
            </a:extLst>
          </p:cNvPr>
          <p:cNvSpPr>
            <a:spLocks noGrp="1"/>
          </p:cNvSpPr>
          <p:nvPr>
            <p:ph type="title"/>
          </p:nvPr>
        </p:nvSpPr>
        <p:spPr>
          <a:xfrm>
            <a:off x="1128409" y="126461"/>
            <a:ext cx="9926445" cy="642024"/>
          </a:xfrm>
        </p:spPr>
        <p:txBody>
          <a:bodyPr>
            <a:normAutofit/>
          </a:bodyPr>
          <a:lstStyle/>
          <a:p>
            <a:pPr algn="ctr"/>
            <a:r>
              <a:rPr lang="en-US" sz="2800" kern="0" dirty="0">
                <a:solidFill>
                  <a:srgbClr val="222222"/>
                </a:solidFill>
                <a:effectLst/>
                <a:latin typeface="Arial" panose="020B0604020202020204" pitchFamily="34" charset="0"/>
                <a:ea typeface="Times New Roman" panose="02020603050405020304" pitchFamily="18" charset="0"/>
              </a:rPr>
              <a:t>Definition</a:t>
            </a:r>
            <a:endParaRPr lang="en-US" sz="2800" dirty="0"/>
          </a:p>
        </p:txBody>
      </p:sp>
      <p:sp>
        <p:nvSpPr>
          <p:cNvPr id="3" name="Content Placeholder 2">
            <a:extLst>
              <a:ext uri="{FF2B5EF4-FFF2-40B4-BE49-F238E27FC236}">
                <a16:creationId xmlns:a16="http://schemas.microsoft.com/office/drawing/2014/main" id="{9E542985-02DF-B0B1-637C-D69924E1A7CE}"/>
              </a:ext>
            </a:extLst>
          </p:cNvPr>
          <p:cNvSpPr>
            <a:spLocks noGrp="1"/>
          </p:cNvSpPr>
          <p:nvPr>
            <p:ph idx="1"/>
          </p:nvPr>
        </p:nvSpPr>
        <p:spPr>
          <a:xfrm>
            <a:off x="262647" y="2015732"/>
            <a:ext cx="10792207" cy="3450613"/>
          </a:xfrm>
        </p:spPr>
        <p:txBody>
          <a:bodyPr/>
          <a:lstStyle/>
          <a:p>
            <a:pPr marL="0" marR="0" indent="0">
              <a:lnSpc>
                <a:spcPct val="107000"/>
              </a:lnSpc>
              <a:spcBef>
                <a:spcPts val="0"/>
              </a:spcBef>
              <a:spcAft>
                <a:spcPts val="0"/>
              </a:spcAft>
              <a:buNone/>
            </a:pPr>
            <a:r>
              <a:rPr lang="en-US" sz="28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Short stature is:</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8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Height below the 3rd percentile for age and sex.</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8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More than 2 standard deviations below the mean height for the population.</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63436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E6DC2F-6082-6CA9-593B-67806BD55BEC}"/>
              </a:ext>
            </a:extLst>
          </p:cNvPr>
          <p:cNvSpPr>
            <a:spLocks noGrp="1"/>
          </p:cNvSpPr>
          <p:nvPr>
            <p:ph type="sldNum" sz="quarter" idx="12"/>
          </p:nvPr>
        </p:nvSpPr>
        <p:spPr/>
        <p:txBody>
          <a:bodyPr/>
          <a:lstStyle/>
          <a:p>
            <a:fld id="{B6F15528-21DE-4FAA-801E-634DDDAF4B2B}" type="slidenum">
              <a:rPr lang="en-US" smtClean="0"/>
              <a:pPr/>
              <a:t>20</a:t>
            </a:fld>
            <a:endParaRPr lang="en-US"/>
          </a:p>
        </p:txBody>
      </p:sp>
      <p:graphicFrame>
        <p:nvGraphicFramePr>
          <p:cNvPr id="5" name="Object 4">
            <a:hlinkClick r:id="" action="ppaction://ole?verb=0"/>
            <a:extLst>
              <a:ext uri="{FF2B5EF4-FFF2-40B4-BE49-F238E27FC236}">
                <a16:creationId xmlns:a16="http://schemas.microsoft.com/office/drawing/2014/main" id="{5C8B20D3-91EC-3BF6-CE3D-7F1D36325F71}"/>
              </a:ext>
            </a:extLst>
          </p:cNvPr>
          <p:cNvGraphicFramePr>
            <a:graphicFrameLocks noChangeAspect="1"/>
          </p:cNvGraphicFramePr>
          <p:nvPr/>
        </p:nvGraphicFramePr>
        <p:xfrm>
          <a:off x="1622425" y="98425"/>
          <a:ext cx="8969375" cy="6530975"/>
        </p:xfrm>
        <a:graphic>
          <a:graphicData uri="http://schemas.openxmlformats.org/presentationml/2006/ole">
            <mc:AlternateContent xmlns:mc="http://schemas.openxmlformats.org/markup-compatibility/2006">
              <mc:Choice xmlns:v="urn:schemas-microsoft-com:vml" Requires="v">
                <p:oleObj name="Presentation" r:id="rId2" imgW="4572261" imgH="3429142" progId="PowerPoint.Show.12">
                  <p:embed/>
                </p:oleObj>
              </mc:Choice>
              <mc:Fallback>
                <p:oleObj name="Presentation" r:id="rId2" imgW="4572261" imgH="3429142" progId="PowerPoint.Show.12">
                  <p:embed/>
                  <p:pic>
                    <p:nvPicPr>
                      <p:cNvPr id="5" name="Object 4">
                        <a:hlinkClick r:id="" action="ppaction://ole?verb=0"/>
                        <a:extLst>
                          <a:ext uri="{FF2B5EF4-FFF2-40B4-BE49-F238E27FC236}">
                            <a16:creationId xmlns:a16="http://schemas.microsoft.com/office/drawing/2014/main" id="{5C8B20D3-91EC-3BF6-CE3D-7F1D36325F71}"/>
                          </a:ext>
                        </a:extLst>
                      </p:cNvPr>
                      <p:cNvPicPr/>
                      <p:nvPr/>
                    </p:nvPicPr>
                    <p:blipFill>
                      <a:blip r:embed="rId3"/>
                      <a:stretch>
                        <a:fillRect/>
                      </a:stretch>
                    </p:blipFill>
                    <p:spPr>
                      <a:xfrm>
                        <a:off x="1622425" y="98425"/>
                        <a:ext cx="8969375" cy="6530975"/>
                      </a:xfrm>
                      <a:prstGeom prst="rect">
                        <a:avLst/>
                      </a:prstGeom>
                    </p:spPr>
                  </p:pic>
                </p:oleObj>
              </mc:Fallback>
            </mc:AlternateContent>
          </a:graphicData>
        </a:graphic>
      </p:graphicFrame>
    </p:spTree>
    <p:extLst>
      <p:ext uri="{BB962C8B-B14F-4D97-AF65-F5344CB8AC3E}">
        <p14:creationId xmlns:p14="http://schemas.microsoft.com/office/powerpoint/2010/main" val="2100766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hort Stature: Practice Essentials, Pathophysiology, Epidemiology">
            <a:extLst>
              <a:ext uri="{FF2B5EF4-FFF2-40B4-BE49-F238E27FC236}">
                <a16:creationId xmlns:a16="http://schemas.microsoft.com/office/drawing/2014/main" id="{B9753FEF-EB06-BAD3-8148-F1ECD41AA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72" y="807397"/>
            <a:ext cx="7001078" cy="566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651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representative growth chart for a child with familial short stature. Figure 5. A representative growth chart for a child with constitutional delay of growth. ">
            <a:extLst>
              <a:ext uri="{FF2B5EF4-FFF2-40B4-BE49-F238E27FC236}">
                <a16:creationId xmlns:a16="http://schemas.microsoft.com/office/drawing/2014/main" id="{E4ACBE74-9043-6C6D-993C-09EEFE726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288" y="0"/>
            <a:ext cx="5049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F3775E4-740E-DC7F-69EE-1FE77B1BC7E1}"/>
              </a:ext>
            </a:extLst>
          </p:cNvPr>
          <p:cNvSpPr txBox="1"/>
          <p:nvPr/>
        </p:nvSpPr>
        <p:spPr>
          <a:xfrm>
            <a:off x="428017" y="145913"/>
            <a:ext cx="2315183" cy="3970318"/>
          </a:xfrm>
          <a:prstGeom prst="rect">
            <a:avLst/>
          </a:prstGeom>
          <a:noFill/>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0" i="0" dirty="0">
                <a:solidFill>
                  <a:srgbClr val="111111"/>
                </a:solidFill>
                <a:effectLst/>
                <a:latin typeface="Roboto" panose="02000000000000000000" pitchFamily="2" charset="0"/>
              </a:rPr>
              <a:t>growth chart for a child with constitutional delay of growth. </a:t>
            </a:r>
          </a:p>
          <a:p>
            <a:r>
              <a:rPr lang="en-US" dirty="0"/>
              <a:t>. </a:t>
            </a:r>
          </a:p>
        </p:txBody>
      </p:sp>
    </p:spTree>
    <p:extLst>
      <p:ext uri="{BB962C8B-B14F-4D97-AF65-F5344CB8AC3E}">
        <p14:creationId xmlns:p14="http://schemas.microsoft.com/office/powerpoint/2010/main" val="3310987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representative growth chart for a child with celiac disease. Figure 3. A representative growth chart for a child with acquired hypothyroidism. ">
            <a:extLst>
              <a:ext uri="{FF2B5EF4-FFF2-40B4-BE49-F238E27FC236}">
                <a16:creationId xmlns:a16="http://schemas.microsoft.com/office/drawing/2014/main" id="{8BE059B8-26F7-7470-B0A5-85AA5C408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288" y="0"/>
            <a:ext cx="5049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CB8AFBD-ACFF-9043-3080-66ED099324FF}"/>
              </a:ext>
            </a:extLst>
          </p:cNvPr>
          <p:cNvSpPr txBox="1"/>
          <p:nvPr/>
        </p:nvSpPr>
        <p:spPr>
          <a:xfrm>
            <a:off x="321014" y="3244334"/>
            <a:ext cx="2947480" cy="923330"/>
          </a:xfrm>
          <a:prstGeom prst="rect">
            <a:avLst/>
          </a:prstGeom>
          <a:noFill/>
        </p:spPr>
        <p:txBody>
          <a:bodyPr wrap="square">
            <a:spAutoFit/>
          </a:bodyPr>
          <a:lstStyle/>
          <a:p>
            <a:r>
              <a:rPr lang="en-US" dirty="0"/>
              <a:t>growth chart for a child with acquired hypothyroidism. </a:t>
            </a:r>
          </a:p>
        </p:txBody>
      </p:sp>
    </p:spTree>
    <p:extLst>
      <p:ext uri="{BB962C8B-B14F-4D97-AF65-F5344CB8AC3E}">
        <p14:creationId xmlns:p14="http://schemas.microsoft.com/office/powerpoint/2010/main" val="3720437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9F40890-877B-F5B4-C0C5-A83286AE3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
            <a:ext cx="5314646" cy="66148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2FD152-0334-D0EB-CEF7-12289360BBC8}"/>
              </a:ext>
            </a:extLst>
          </p:cNvPr>
          <p:cNvSpPr txBox="1"/>
          <p:nvPr/>
        </p:nvSpPr>
        <p:spPr>
          <a:xfrm>
            <a:off x="739304" y="2967335"/>
            <a:ext cx="3414408" cy="1477328"/>
          </a:xfrm>
          <a:prstGeom prst="rect">
            <a:avLst/>
          </a:prstGeom>
          <a:noFill/>
        </p:spPr>
        <p:txBody>
          <a:bodyPr wrap="square">
            <a:spAutoFit/>
          </a:bodyPr>
          <a:lstStyle/>
          <a:p>
            <a:r>
              <a:rPr lang="en-US" dirty="0"/>
              <a:t>Growth failure in length and weight with a normal head circumference in an infant with growth hormone deficiency.</a:t>
            </a:r>
          </a:p>
        </p:txBody>
      </p:sp>
    </p:spTree>
    <p:extLst>
      <p:ext uri="{BB962C8B-B14F-4D97-AF65-F5344CB8AC3E}">
        <p14:creationId xmlns:p14="http://schemas.microsoft.com/office/powerpoint/2010/main" val="39326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4AEF-CD69-AF14-60FF-3D18CEA0F9EC}"/>
              </a:ext>
            </a:extLst>
          </p:cNvPr>
          <p:cNvSpPr>
            <a:spLocks noGrp="1"/>
          </p:cNvSpPr>
          <p:nvPr>
            <p:ph type="title"/>
          </p:nvPr>
        </p:nvSpPr>
        <p:spPr>
          <a:xfrm>
            <a:off x="677334" y="107005"/>
            <a:ext cx="8596668" cy="350196"/>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2635D5B-4330-A67D-4D63-E681559E3223}"/>
              </a:ext>
            </a:extLst>
          </p:cNvPr>
          <p:cNvSpPr>
            <a:spLocks noGrp="1"/>
          </p:cNvSpPr>
          <p:nvPr>
            <p:ph idx="1"/>
          </p:nvPr>
        </p:nvSpPr>
        <p:spPr>
          <a:xfrm>
            <a:off x="0" y="556261"/>
            <a:ext cx="12013661" cy="6467110"/>
          </a:xfrm>
        </p:spPr>
        <p:txBody>
          <a:bodyPr>
            <a:normAutofit/>
          </a:bodyPr>
          <a:lstStyle/>
          <a:p>
            <a:pPr marL="247650" marR="0" indent="0" fontAlgn="base">
              <a:lnSpc>
                <a:spcPct val="107000"/>
              </a:lnSpc>
              <a:spcBef>
                <a:spcPts val="0"/>
              </a:spcBef>
              <a:spcAft>
                <a:spcPts val="0"/>
              </a:spcAft>
              <a:buNone/>
            </a:pPr>
            <a:r>
              <a:rPr lang="en-US" kern="0" dirty="0">
                <a:latin typeface="Calibri" panose="020F0502020204030204" pitchFamily="34" charset="0"/>
                <a:ea typeface="Times New Roman" panose="02020603050405020304" pitchFamily="18" charset="0"/>
                <a:cs typeface="Calibri" panose="020F0502020204030204" pitchFamily="34" charset="0"/>
              </a:rPr>
              <a:t>I.  </a:t>
            </a:r>
            <a:r>
              <a:rPr lang="en-US" kern="0" dirty="0">
                <a:effectLst/>
                <a:latin typeface="Calibri" panose="020F0502020204030204" pitchFamily="34" charset="0"/>
                <a:ea typeface="Times New Roman" panose="02020603050405020304" pitchFamily="18" charset="0"/>
                <a:cs typeface="Calibri" panose="020F0502020204030204" pitchFamily="34" charset="0"/>
              </a:rPr>
              <a:t>PRIMARY GROWTH ABNORMALITIES</a:t>
            </a:r>
            <a:endParaRPr lang="en-US" kern="100" dirty="0">
              <a:effectLst/>
              <a:latin typeface="Calibri" panose="020F0502020204030204" pitchFamily="34" charset="0"/>
              <a:ea typeface="Calibri" panose="020F0502020204030204" pitchFamily="34" charset="0"/>
              <a:cs typeface="Calibri" panose="020F0502020204030204" pitchFamily="34" charset="0"/>
            </a:endParaRPr>
          </a:p>
          <a:p>
            <a:pPr marL="457200" lvl="1" indent="0" fontAlgn="base">
              <a:lnSpc>
                <a:spcPct val="107000"/>
              </a:lnSpc>
              <a:spcBef>
                <a:spcPts val="0"/>
              </a:spcBef>
              <a:buSzPts val="1000"/>
              <a:buNone/>
              <a:tabLst>
                <a:tab pos="914400" algn="l"/>
              </a:tabLs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A.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Osteochondrodysplasias</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 Osteogenesis imperfecta ,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Acromelic</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dysplasias,rhizo-mesomelic</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dysplasias,</a:t>
            </a:r>
            <a:r>
              <a:rPr lang="en-US" sz="1800" b="0" i="0" dirty="0" err="1">
                <a:solidFill>
                  <a:srgbClr val="1F1F1F"/>
                </a:solidFill>
                <a:effectLst/>
                <a:latin typeface="Calibri" panose="020F0502020204030204" pitchFamily="34" charset="0"/>
                <a:cs typeface="Calibri" panose="020F0502020204030204" pitchFamily="34" charset="0"/>
              </a:rPr>
              <a:t>Achondroplasia</a:t>
            </a:r>
            <a:r>
              <a:rPr lang="en-US" sz="1800" b="0" i="0" dirty="0">
                <a:solidFill>
                  <a:srgbClr val="1F1F1F"/>
                </a:solidFill>
                <a:effectLst/>
                <a:latin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457200" marR="0" lvl="1" indent="0" fontAlgn="base">
              <a:lnSpc>
                <a:spcPct val="107000"/>
              </a:lnSpc>
              <a:spcBef>
                <a:spcPts val="0"/>
              </a:spcBef>
              <a:spcAft>
                <a:spcPts val="0"/>
              </a:spcAft>
              <a:buSzPts val="1000"/>
              <a:buNone/>
              <a:tabLst>
                <a:tab pos="914400" algn="l"/>
              </a:tabLs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B. Chromosomal abnormalities: Turner syndrome, Noonan syndrome</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kern="0" dirty="0">
                <a:effectLst/>
                <a:latin typeface="Calibri" panose="020F0502020204030204" pitchFamily="34" charset="0"/>
                <a:ea typeface="Times New Roman" panose="02020603050405020304" pitchFamily="18" charset="0"/>
                <a:cs typeface="Calibri" panose="020F0502020204030204" pitchFamily="34" charset="0"/>
              </a:rPr>
              <a:t>II. SECONDARY GROWTH DISORDERS</a:t>
            </a:r>
            <a:endParaRPr lang="en-US" kern="100" dirty="0">
              <a:effectLst/>
              <a:latin typeface="Calibri" panose="020F0502020204030204" pitchFamily="34" charset="0"/>
              <a:ea typeface="Calibri" panose="020F0502020204030204" pitchFamily="34" charset="0"/>
              <a:cs typeface="Calibri" panose="020F0502020204030204" pitchFamily="34" charset="0"/>
            </a:endParaRPr>
          </a:p>
          <a:p>
            <a:pPr marL="457200" marR="0" lvl="1" indent="0" fontAlgn="base">
              <a:lnSpc>
                <a:spcPct val="107000"/>
              </a:lnSpc>
              <a:spcBef>
                <a:spcPts val="0"/>
              </a:spcBef>
              <a:spcAft>
                <a:spcPts val="0"/>
              </a:spcAft>
              <a:buSzPts val="1000"/>
              <a:buNone/>
              <a:tabLst>
                <a:tab pos="914400" algn="l"/>
              </a:tabLs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A. Malnutrition</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457200" marR="0" lvl="1" indent="0" fontAlgn="base">
              <a:lnSpc>
                <a:spcPct val="107000"/>
              </a:lnSpc>
              <a:spcBef>
                <a:spcPts val="0"/>
              </a:spcBef>
              <a:spcAft>
                <a:spcPts val="0"/>
              </a:spcAft>
              <a:buSzPts val="1000"/>
              <a:buNone/>
              <a:tabLst>
                <a:tab pos="914400" algn="l"/>
              </a:tabLs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B. Chronic disease</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1143000" marR="0" lvl="2" indent="-228600" fontAlgn="base">
              <a:lnSpc>
                <a:spcPct val="107000"/>
              </a:lnSpc>
              <a:spcBef>
                <a:spcPts val="0"/>
              </a:spcBef>
              <a:spcAft>
                <a:spcPts val="1500"/>
              </a:spcAft>
              <a:buSzPts val="1000"/>
              <a:buFont typeface="Symbol" panose="05050102010706020507" pitchFamily="18" charset="2"/>
              <a:buChar char=""/>
              <a:tabLst>
                <a:tab pos="1371600" algn="l"/>
              </a:tabLs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 Cardiac : Left-to-right shunts ,Congestive heart failure.</a:t>
            </a:r>
          </a:p>
          <a:p>
            <a:pPr marL="1143000" marR="0" lvl="2" indent="-228600" fontAlgn="base">
              <a:lnSpc>
                <a:spcPct val="107000"/>
              </a:lnSpc>
              <a:spcBef>
                <a:spcPts val="0"/>
              </a:spcBef>
              <a:spcAft>
                <a:spcPts val="1500"/>
              </a:spcAft>
              <a:buSzPts val="1000"/>
              <a:buFont typeface="Symbol" panose="05050102010706020507" pitchFamily="18" charset="2"/>
              <a:buChar char=""/>
              <a:tabLst>
                <a:tab pos="1371600" algn="l"/>
              </a:tabLs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Pulmonary : Cystic fibrosis</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1143000" marR="0" lvl="2" indent="-228600" fontAlgn="base">
              <a:lnSpc>
                <a:spcPct val="107000"/>
              </a:lnSpc>
              <a:spcBef>
                <a:spcPts val="0"/>
              </a:spcBef>
              <a:spcAft>
                <a:spcPts val="0"/>
              </a:spcAft>
              <a:buSzPts val="1000"/>
              <a:buFont typeface="Symbol" panose="05050102010706020507" pitchFamily="18" charset="2"/>
              <a:buChar char=""/>
              <a:tabLst>
                <a:tab pos="1371600" algn="l"/>
              </a:tabLs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GIT : Inflammatory bowel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disease,Celiac</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disease,Malabsorption</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Chronic diarrhea</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1143000" marR="0" lvl="2" indent="-228600" fontAlgn="base">
              <a:lnSpc>
                <a:spcPct val="107000"/>
              </a:lnSpc>
              <a:spcBef>
                <a:spcPts val="0"/>
              </a:spcBef>
              <a:spcAft>
                <a:spcPts val="0"/>
              </a:spcAft>
              <a:buSzPts val="1000"/>
              <a:buFont typeface="Symbol" panose="05050102010706020507" pitchFamily="18" charset="2"/>
              <a:buChar char=""/>
              <a:tabLst>
                <a:tab pos="1371600" algn="l"/>
              </a:tabLs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Hematologic : Chronic anemia (including sickle cell disease,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thalassemias</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1143000" marR="0" lvl="2" indent="-228600" fontAlgn="base">
              <a:lnSpc>
                <a:spcPct val="107000"/>
              </a:lnSpc>
              <a:spcBef>
                <a:spcPts val="0"/>
              </a:spcBef>
              <a:spcAft>
                <a:spcPts val="0"/>
              </a:spcAft>
              <a:buSzPts val="1000"/>
              <a:buFont typeface="Symbol" panose="05050102010706020507" pitchFamily="18" charset="2"/>
              <a:buChar char=""/>
              <a:tabLst>
                <a:tab pos="1371600" algn="l"/>
              </a:tabLs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Renal : Chronic renal failure, Renal tubular acidosis</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1143000" marR="0" lvl="2" indent="-228600" fontAlgn="base">
              <a:lnSpc>
                <a:spcPct val="107000"/>
              </a:lnSpc>
              <a:spcBef>
                <a:spcPts val="0"/>
              </a:spcBef>
              <a:spcAft>
                <a:spcPts val="0"/>
              </a:spcAft>
              <a:buSzPts val="1000"/>
              <a:buFont typeface="Symbol" panose="05050102010706020507" pitchFamily="18" charset="2"/>
              <a:buChar char=""/>
              <a:tabLst>
                <a:tab pos="1371600" algn="l"/>
              </a:tabLs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Immunologic : Congenital immunodeficiency, HIV</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107000"/>
              </a:lnSpc>
              <a:spcBef>
                <a:spcPts val="0"/>
              </a:spcBef>
              <a:spcAft>
                <a:spcPts val="0"/>
              </a:spcAft>
              <a:buSzPts val="1000"/>
              <a:buFont typeface="Symbol" panose="05050102010706020507" pitchFamily="18" charset="2"/>
              <a:buChar char=""/>
              <a:tabLst>
                <a:tab pos="914400" algn="l"/>
              </a:tabLs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C.  Intrauterine growth restriction</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107000"/>
              </a:lnSpc>
              <a:spcBef>
                <a:spcPts val="0"/>
              </a:spcBef>
              <a:spcAft>
                <a:spcPts val="0"/>
              </a:spcAft>
              <a:buSzPts val="1000"/>
              <a:buFont typeface="Symbol" panose="05050102010706020507" pitchFamily="18" charset="2"/>
              <a:buChar char=""/>
              <a:tabLst>
                <a:tab pos="914400" algn="l"/>
              </a:tabLs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D. Endocrine disorders: Hypothyroidism, Cushing syndrome,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Pseudohypoparathyroidism,Vitamin</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D–deficient or –resistant rickets.</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247650" marR="0" indent="0" fontAlgn="base">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ase">
              <a:lnSpc>
                <a:spcPct val="107000"/>
              </a:lnSpc>
              <a:spcBef>
                <a:spcPts val="0"/>
              </a:spcBef>
              <a:spcAft>
                <a:spcPts val="0"/>
              </a:spcAft>
              <a:buSzPts val="1000"/>
              <a:buFont typeface="Symbol" panose="05050102010706020507" pitchFamily="18" charset="2"/>
              <a:buChar char=""/>
              <a:tabLst>
                <a:tab pos="914400" algn="l"/>
              </a:tabLst>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97702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60604-EB73-47CF-074A-9FDDA44D14D5}"/>
              </a:ext>
            </a:extLst>
          </p:cNvPr>
          <p:cNvSpPr>
            <a:spLocks noGrp="1"/>
          </p:cNvSpPr>
          <p:nvPr>
            <p:ph type="title"/>
          </p:nvPr>
        </p:nvSpPr>
        <p:spPr>
          <a:xfrm>
            <a:off x="678180" y="121920"/>
            <a:ext cx="8595822" cy="35052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A4BBBE7-EB92-EEB8-C474-7951CC76B922}"/>
              </a:ext>
            </a:extLst>
          </p:cNvPr>
          <p:cNvSpPr>
            <a:spLocks noGrp="1"/>
          </p:cNvSpPr>
          <p:nvPr>
            <p:ph idx="1"/>
          </p:nvPr>
        </p:nvSpPr>
        <p:spPr>
          <a:xfrm>
            <a:off x="114300" y="525780"/>
            <a:ext cx="9159702" cy="5515583"/>
          </a:xfrm>
        </p:spPr>
        <p:txBody>
          <a:bodyPr>
            <a:normAutofit fontScale="92500" lnSpcReduction="10000"/>
          </a:bodyPr>
          <a:lstStyle/>
          <a:p>
            <a:pPr marL="342900" marR="0" lvl="0" indent="-342900" rtl="0" fontAlgn="base">
              <a:lnSpc>
                <a:spcPct val="107000"/>
              </a:lnSpc>
              <a:spcBef>
                <a:spcPts val="0"/>
              </a:spcBef>
              <a:spcAft>
                <a:spcPts val="0"/>
              </a:spcAft>
              <a:buSzPts val="1000"/>
              <a:buFont typeface="Symbol" panose="05050102010706020507" pitchFamily="18" charset="2"/>
              <a:buChar char=""/>
              <a:tabLst>
                <a:tab pos="457200" algn="l"/>
              </a:tabLst>
            </a:pPr>
            <a:endParaRPr lang="en-US" kern="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fontAlgn="base">
              <a:lnSpc>
                <a:spcPct val="107000"/>
              </a:lnSpc>
              <a:spcBef>
                <a:spcPts val="0"/>
              </a:spcBef>
              <a:buSzPts val="1000"/>
              <a:buNone/>
              <a:tabLst>
                <a:tab pos="457200" algn="l"/>
              </a:tabLs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III.   IGF DEFICIENCY: </a:t>
            </a:r>
          </a:p>
          <a:p>
            <a:pPr fontAlgn="base">
              <a:lnSpc>
                <a:spcPct val="107000"/>
              </a:lnSpc>
              <a:spcBef>
                <a:spcPts val="0"/>
              </a:spcBef>
              <a:buSzPts val="1000"/>
              <a:buFont typeface="Symbol" panose="05050102010706020507" pitchFamily="18" charset="2"/>
              <a:buChar char=""/>
              <a:tabLst>
                <a:tab pos="457200" algn="l"/>
              </a:tabLs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Secondary IGFD. </a:t>
            </a:r>
          </a:p>
          <a:p>
            <a:pPr marL="1143000" marR="0" lvl="2" indent="-228600" rtl="0" fontAlgn="base">
              <a:lnSpc>
                <a:spcPct val="107000"/>
              </a:lnSpc>
              <a:spcBef>
                <a:spcPts val="0"/>
              </a:spcBef>
              <a:spcAft>
                <a:spcPts val="0"/>
              </a:spcAft>
              <a:buSzPts val="1000"/>
              <a:buFont typeface="Symbol" panose="05050102010706020507" pitchFamily="18" charset="2"/>
              <a:buChar char=""/>
              <a:tabLst>
                <a:tab pos="1371600" algn="l"/>
              </a:tabLs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GH deficiency due to hypothalamic dysfunction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fontAlgn="base">
              <a:lnSpc>
                <a:spcPct val="107000"/>
              </a:lnSpc>
              <a:spcBef>
                <a:spcPts val="0"/>
              </a:spcBef>
              <a:spcAft>
                <a:spcPts val="0"/>
              </a:spcAft>
              <a:buSzPts val="1000"/>
              <a:buFont typeface="Symbol" panose="05050102010706020507" pitchFamily="18" charset="2"/>
              <a:buChar char=""/>
              <a:tabLst>
                <a:tab pos="1371600" algn="l"/>
              </a:tabLs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GH deficiency due to pituitary GH deficiency</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fontAlgn="base">
              <a:lnSpc>
                <a:spcPct val="107000"/>
              </a:lnSpc>
              <a:spcBef>
                <a:spcPts val="0"/>
              </a:spcBef>
              <a:buSzPts val="1000"/>
              <a:buNone/>
              <a:tabLst>
                <a:tab pos="457200" algn="l"/>
              </a:tabLst>
            </a:pPr>
            <a:endParaRPr lang="en-US" sz="1800" kern="0" dirty="0">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Bef>
                <a:spcPts val="0"/>
              </a:spcBef>
              <a:buSzPts val="1000"/>
              <a:buFont typeface="Symbol" panose="05050102010706020507" pitchFamily="18" charset="2"/>
              <a:buChar char=""/>
              <a:tabLst>
                <a:tab pos="457200" algn="l"/>
              </a:tabLs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Primary IGFD (GH insensitivity).</a:t>
            </a:r>
          </a:p>
          <a:p>
            <a:pPr marL="1143000" marR="0" lvl="2" indent="-228600" rtl="0" fontAlgn="base">
              <a:lnSpc>
                <a:spcPct val="107000"/>
              </a:lnSpc>
              <a:spcBef>
                <a:spcPts val="0"/>
              </a:spcBef>
              <a:spcAft>
                <a:spcPts val="0"/>
              </a:spcAft>
              <a:buSzPts val="1000"/>
              <a:buFont typeface="Symbol" panose="05050102010706020507" pitchFamily="18" charset="2"/>
              <a:buChar char=""/>
              <a:tabLst>
                <a:tab pos="1371600" algn="l"/>
              </a:tabLs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Primary defects of IGF synthesis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fontAlgn="base">
              <a:lnSpc>
                <a:spcPct val="107000"/>
              </a:lnSpc>
              <a:spcBef>
                <a:spcPts val="0"/>
              </a:spcBef>
              <a:spcAft>
                <a:spcPts val="0"/>
              </a:spcAft>
              <a:buSzPts val="1000"/>
              <a:buFont typeface="Symbol" panose="05050102010706020507" pitchFamily="18" charset="2"/>
              <a:buChar char=""/>
              <a:tabLst>
                <a:tab pos="1371600" algn="l"/>
              </a:tabLs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Primary defects of IGF transport/clearance (ALS)</a:t>
            </a:r>
          </a:p>
          <a:p>
            <a:pPr marL="1143000" marR="0" lvl="2" indent="-228600" rtl="0" fontAlgn="base">
              <a:lnSpc>
                <a:spcPct val="107000"/>
              </a:lnSpc>
              <a:spcBef>
                <a:spcPts val="0"/>
              </a:spcBef>
              <a:spcAft>
                <a:spcPts val="0"/>
              </a:spcAft>
              <a:buSzPts val="1000"/>
              <a:buFont typeface="Symbol" panose="05050102010706020507" pitchFamily="18" charset="2"/>
              <a:buChar char=""/>
              <a:tabLst>
                <a:tab pos="1371600" algn="l"/>
              </a:tabLs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Primary GH insensitivity–GH receptor (GHR) defects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fontAlgn="base">
              <a:lnSpc>
                <a:spcPct val="107000"/>
              </a:lnSpc>
              <a:spcBef>
                <a:spcPts val="0"/>
              </a:spcBef>
              <a:spcAft>
                <a:spcPts val="0"/>
              </a:spcAft>
              <a:buSzPts val="1000"/>
              <a:buFont typeface="Symbol" panose="05050102010706020507" pitchFamily="18" charset="2"/>
              <a:buChar char=""/>
              <a:tabLst>
                <a:tab pos="1371600" algn="l"/>
              </a:tabLs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Secondary GH insensitivity (STAT5B)–GHR signal transduction defects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914400" marR="0" lvl="2" indent="0" fontAlgn="base">
              <a:lnSpc>
                <a:spcPct val="107000"/>
              </a:lnSpc>
              <a:spcBef>
                <a:spcPts val="0"/>
              </a:spcBef>
              <a:spcAft>
                <a:spcPts val="0"/>
              </a:spcAft>
              <a:buSzPts val="1000"/>
              <a:buNone/>
              <a:tabLst>
                <a:tab pos="1371600" algn="l"/>
              </a:tabLs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fontAlgn="base">
              <a:lnSpc>
                <a:spcPct val="107000"/>
              </a:lnSpc>
              <a:spcBef>
                <a:spcPts val="0"/>
              </a:spcBef>
              <a:buSzPts val="1000"/>
              <a:buNone/>
              <a:tabLst>
                <a:tab pos="457200" algn="l"/>
              </a:tabLs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 IGF resistance.</a:t>
            </a:r>
          </a:p>
          <a:p>
            <a:pPr marL="1143000" marR="0" lvl="2" indent="-228600" rtl="0" fontAlgn="base">
              <a:lnSpc>
                <a:spcPct val="107000"/>
              </a:lnSpc>
              <a:spcBef>
                <a:spcPts val="0"/>
              </a:spcBef>
              <a:spcAft>
                <a:spcPts val="0"/>
              </a:spcAft>
              <a:buSzPts val="1000"/>
              <a:buFont typeface="Symbol" panose="05050102010706020507" pitchFamily="18" charset="2"/>
              <a:buChar char=""/>
              <a:tabLst>
                <a:tab pos="1371600" algn="l"/>
              </a:tabLs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Defects of the IGF-1 receptor</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fontAlgn="base">
              <a:lnSpc>
                <a:spcPct val="107000"/>
              </a:lnSpc>
              <a:spcBef>
                <a:spcPts val="0"/>
              </a:spcBef>
              <a:spcAft>
                <a:spcPts val="0"/>
              </a:spcAft>
              <a:buSzPts val="1000"/>
              <a:buFont typeface="Symbol" panose="05050102010706020507" pitchFamily="18" charset="2"/>
              <a:buChar char=""/>
              <a:tabLst>
                <a:tab pos="1371600" algn="l"/>
              </a:tabLst>
            </a:pPr>
            <a:r>
              <a:rPr lang="en-US" sz="1800" kern="0" dirty="0" err="1">
                <a:effectLst/>
                <a:latin typeface="Times New Roman" panose="02020603050405020304" pitchFamily="18" charset="0"/>
                <a:ea typeface="Times New Roman" panose="02020603050405020304" pitchFamily="18" charset="0"/>
                <a:cs typeface="Arial" panose="020B0604020202020204" pitchFamily="34" charset="0"/>
              </a:rPr>
              <a:t>Postreceptor</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defects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rtl="0" fontAlgn="base">
              <a:lnSpc>
                <a:spcPct val="107000"/>
              </a:lnSpc>
              <a:spcBef>
                <a:spcPts val="0"/>
              </a:spcBef>
              <a:spcAft>
                <a:spcPts val="0"/>
              </a:spcAft>
              <a:buSzPts val="1000"/>
              <a:buNone/>
              <a:tabLst>
                <a:tab pos="457200" algn="l"/>
              </a:tabLst>
            </a:pPr>
            <a:endParaRPr lang="en-US" kern="0" dirty="0">
              <a:latin typeface="Times New Roman" panose="02020603050405020304" pitchFamily="18" charset="0"/>
              <a:ea typeface="Times New Roman" panose="02020603050405020304" pitchFamily="18" charset="0"/>
              <a:cs typeface="Arial" panose="020B0604020202020204" pitchFamily="34" charset="0"/>
            </a:endParaRPr>
          </a:p>
          <a:p>
            <a:pPr marL="0" marR="0" lvl="0" indent="0" rtl="0" fontAlgn="base">
              <a:lnSpc>
                <a:spcPct val="107000"/>
              </a:lnSpc>
              <a:spcBef>
                <a:spcPts val="0"/>
              </a:spcBef>
              <a:spcAft>
                <a:spcPts val="0"/>
              </a:spcAft>
              <a:buSzPts val="1000"/>
              <a:buNone/>
              <a:tabLst>
                <a:tab pos="457200" algn="l"/>
              </a:tabLst>
            </a:pPr>
            <a:r>
              <a:rPr lang="en-US" kern="0" dirty="0">
                <a:effectLst/>
                <a:latin typeface="Times New Roman" panose="02020603050405020304" pitchFamily="18" charset="0"/>
                <a:ea typeface="Times New Roman" panose="02020603050405020304" pitchFamily="18" charset="0"/>
                <a:cs typeface="Arial" panose="020B0604020202020204" pitchFamily="34" charset="0"/>
              </a:rPr>
              <a:t>IV. </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247650" marR="0" indent="0" fontAlgn="base">
              <a:lnSpc>
                <a:spcPct val="107000"/>
              </a:lnSpc>
              <a:spcBef>
                <a:spcPts val="0"/>
              </a:spcBef>
              <a:spcAft>
                <a:spcPts val="0"/>
              </a:spcAft>
              <a:buNone/>
            </a:pPr>
            <a:r>
              <a:rPr lang="en-US" kern="0" dirty="0">
                <a:effectLst/>
                <a:latin typeface="Times New Roman" panose="02020603050405020304" pitchFamily="18" charset="0"/>
                <a:ea typeface="Times New Roman" panose="02020603050405020304" pitchFamily="18" charset="0"/>
                <a:cs typeface="Arial" panose="020B0604020202020204" pitchFamily="34" charset="0"/>
              </a:rPr>
              <a:t>       IDIOPATHIC SHORT STATURE (ISS)</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R="0" lvl="1" fontAlgn="base">
              <a:lnSpc>
                <a:spcPct val="107000"/>
              </a:lnSpc>
              <a:spcBef>
                <a:spcPts val="0"/>
              </a:spcBef>
              <a:spcAft>
                <a:spcPts val="0"/>
              </a:spcAft>
              <a:buSzPts val="1000"/>
              <a:buFont typeface="Wingdings" panose="05000000000000000000" pitchFamily="2" charset="2"/>
              <a:buChar char="v"/>
              <a:tabLst>
                <a:tab pos="914400" algn="l"/>
              </a:tabLs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a:t>
            </a:r>
            <a:r>
              <a:rPr lang="en-US" kern="0" dirty="0">
                <a:effectLst/>
                <a:latin typeface="Times New Roman" panose="02020603050405020304" pitchFamily="18" charset="0"/>
                <a:ea typeface="Times New Roman" panose="02020603050405020304" pitchFamily="18" charset="0"/>
                <a:cs typeface="Arial" panose="020B0604020202020204" pitchFamily="34" charset="0"/>
              </a:rPr>
              <a:t>Constitutional delay of growth and puberty with normal height prediction.</a:t>
            </a:r>
          </a:p>
          <a:p>
            <a:pPr lvl="1" fontAlgn="base">
              <a:lnSpc>
                <a:spcPct val="107000"/>
              </a:lnSpc>
              <a:spcBef>
                <a:spcPts val="0"/>
              </a:spcBef>
              <a:buSzPts val="1000"/>
              <a:buFont typeface="Wingdings" panose="05000000000000000000" pitchFamily="2" charset="2"/>
              <a:buChar char="v"/>
              <a:tabLst>
                <a:tab pos="914400" algn="l"/>
              </a:tabLst>
            </a:pPr>
            <a:r>
              <a:rPr lang="en-US" b="0" i="0" dirty="0">
                <a:solidFill>
                  <a:srgbClr val="7F7E7E"/>
                </a:solidFill>
                <a:effectLst/>
                <a:highlight>
                  <a:srgbClr val="FFFFFF"/>
                </a:highlight>
                <a:latin typeface="Arial" panose="020B0604020202020204" pitchFamily="34" charset="0"/>
              </a:rPr>
              <a:t> </a:t>
            </a:r>
            <a:r>
              <a:rPr lang="en-US" b="0" i="0" dirty="0">
                <a:solidFill>
                  <a:schemeClr val="tx1"/>
                </a:solidFill>
                <a:effectLst/>
                <a:highlight>
                  <a:srgbClr val="FFFFFF"/>
                </a:highlight>
                <a:latin typeface="Arial" panose="020B0604020202020204" pitchFamily="34" charset="0"/>
              </a:rPr>
              <a:t>ISS with normal bone age and tempo of puberty</a:t>
            </a:r>
          </a:p>
          <a:p>
            <a:pPr marL="457200" marR="0" lvl="1" indent="0" fontAlgn="base">
              <a:lnSpc>
                <a:spcPct val="107000"/>
              </a:lnSpc>
              <a:spcBef>
                <a:spcPts val="0"/>
              </a:spcBef>
              <a:spcAft>
                <a:spcPts val="0"/>
              </a:spcAft>
              <a:buSzPts val="1000"/>
              <a:buNone/>
              <a:tabLst>
                <a:tab pos="914400" algn="l"/>
              </a:tabLst>
            </a:pP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507547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05A9-93AC-E2FF-C837-AFBBAACF9819}"/>
              </a:ext>
            </a:extLst>
          </p:cNvPr>
          <p:cNvSpPr>
            <a:spLocks noGrp="1"/>
          </p:cNvSpPr>
          <p:nvPr>
            <p:ph type="title"/>
          </p:nvPr>
        </p:nvSpPr>
        <p:spPr>
          <a:xfrm>
            <a:off x="677334" y="136188"/>
            <a:ext cx="8596668" cy="1021404"/>
          </a:xfrm>
        </p:spPr>
        <p:txBody>
          <a:bodyPr>
            <a:normAutofit/>
          </a:bodyPr>
          <a:lstStyle/>
          <a:p>
            <a:pPr algn="ctr"/>
            <a:r>
              <a:rPr lang="en-US" sz="2200" b="1" kern="0" dirty="0">
                <a:solidFill>
                  <a:srgbClr val="3D3D3D"/>
                </a:solidFill>
                <a:effectLst/>
                <a:latin typeface="Helvetica" panose="020B0604020202020204" pitchFamily="34" charset="0"/>
                <a:ea typeface="Times New Roman" panose="02020603050405020304" pitchFamily="18" charset="0"/>
                <a:cs typeface="Arial" panose="020B0604020202020204" pitchFamily="34" charset="0"/>
              </a:rPr>
              <a:t>Familial and Genetic Factors</a:t>
            </a:r>
            <a:br>
              <a:rPr lang="en-US" sz="18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AE121FB9-465D-E56F-7597-5092EA57DA3E}"/>
              </a:ext>
            </a:extLst>
          </p:cNvPr>
          <p:cNvSpPr>
            <a:spLocks noGrp="1"/>
          </p:cNvSpPr>
          <p:nvPr>
            <p:ph idx="1"/>
          </p:nvPr>
        </p:nvSpPr>
        <p:spPr>
          <a:xfrm>
            <a:off x="155643" y="710119"/>
            <a:ext cx="9708204" cy="6011694"/>
          </a:xfrm>
        </p:spPr>
        <p:txBody>
          <a:bodyPr>
            <a:normAutofit/>
          </a:bodyPr>
          <a:lstStyle/>
          <a:p>
            <a:pPr marL="0" marR="0" algn="just" fontAlgn="base">
              <a:lnSpc>
                <a:spcPct val="107000"/>
              </a:lnSpc>
              <a:spcBef>
                <a:spcPts val="0"/>
              </a:spcBef>
              <a:spcAft>
                <a:spcPts val="0"/>
              </a:spcAft>
            </a:pP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Both parental height and parental pattern of growth are key determinants of a child’s growth pattern. </a:t>
            </a:r>
          </a:p>
          <a:p>
            <a:pPr marL="0" marR="0" algn="just" fontAlgn="base">
              <a:lnSpc>
                <a:spcPct val="107000"/>
              </a:lnSpc>
              <a:spcBef>
                <a:spcPts val="0"/>
              </a:spcBef>
              <a:spcAft>
                <a:spcPts val="0"/>
              </a:spcAft>
            </a:pP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The strong familial influence on height is not detectable at birth but is manifested by 2-3 years of age. </a:t>
            </a:r>
          </a:p>
          <a:p>
            <a:pPr marL="0" marR="0" algn="just" fontAlgn="base">
              <a:lnSpc>
                <a:spcPct val="107000"/>
              </a:lnSpc>
              <a:spcBef>
                <a:spcPts val="0"/>
              </a:spcBef>
              <a:spcAft>
                <a:spcPts val="0"/>
              </a:spcAft>
            </a:pP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Final adult height is strongly heritable ,80-95%.</a:t>
            </a:r>
          </a:p>
          <a:p>
            <a:pPr marL="0" marR="0" indent="0" algn="just" fontAlgn="base">
              <a:lnSpc>
                <a:spcPct val="107000"/>
              </a:lnSpc>
              <a:spcBef>
                <a:spcPts val="0"/>
              </a:spcBef>
              <a:spcAft>
                <a:spcPts val="0"/>
              </a:spcAft>
              <a:buNone/>
            </a:pPr>
            <a:endPar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07000"/>
              </a:lnSpc>
              <a:spcBef>
                <a:spcPts val="0"/>
              </a:spcBef>
              <a:spcAft>
                <a:spcPts val="0"/>
              </a:spcAft>
            </a:pP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The </a:t>
            </a:r>
            <a:r>
              <a:rPr lang="en-US" sz="1800" kern="0" dirty="0" err="1">
                <a:solidFill>
                  <a:srgbClr val="7F7E7E"/>
                </a:solidFill>
                <a:effectLst/>
                <a:latin typeface="Arial" panose="020B0604020202020204" pitchFamily="34" charset="0"/>
                <a:ea typeface="Times New Roman" panose="02020603050405020304" pitchFamily="18" charset="0"/>
                <a:cs typeface="Arial" panose="020B0604020202020204" pitchFamily="34" charset="0"/>
              </a:rPr>
              <a:t>midparental</a:t>
            </a: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 height (MPH) is used as a measure of the child’s genetic growth potential and is an average of the height of both parents </a:t>
            </a:r>
            <a:r>
              <a:rPr lang="en-US" sz="1800" i="1"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after correcting for sex .</a:t>
            </a:r>
          </a:p>
          <a:p>
            <a:pPr marL="0" marR="0" indent="0" algn="just" fontAlgn="base">
              <a:lnSpc>
                <a:spcPct val="107000"/>
              </a:lnSpc>
              <a:spcBef>
                <a:spcPts val="0"/>
              </a:spcBef>
              <a:spcAft>
                <a:spcPts val="0"/>
              </a:spcAft>
              <a:buNone/>
            </a:pPr>
            <a:endParaRPr lang="en-US" sz="1800" i="1"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07000"/>
              </a:lnSpc>
              <a:spcBef>
                <a:spcPts val="0"/>
              </a:spcBef>
              <a:spcAft>
                <a:spcPts val="0"/>
              </a:spcAft>
            </a:pP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Thus MPH is determined in the following manner:</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fontAlgn="base">
              <a:lnSpc>
                <a:spcPct val="107000"/>
              </a:lnSpc>
              <a:spcBef>
                <a:spcPts val="0"/>
              </a:spcBef>
              <a:spcAft>
                <a:spcPts val="0"/>
              </a:spcAft>
              <a:buSzPts val="1000"/>
              <a:buFont typeface="Symbol" panose="05050102010706020507" pitchFamily="18" charset="2"/>
              <a:buChar char=""/>
              <a:tabLst>
                <a:tab pos="457200" algn="l"/>
              </a:tabLst>
            </a:pP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Males: [father’s height in cm + (mother’s height in cm + 13 cm)]/2</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fontAlgn="base">
              <a:lnSpc>
                <a:spcPct val="107000"/>
              </a:lnSpc>
              <a:spcBef>
                <a:spcPts val="0"/>
              </a:spcBef>
              <a:spcAft>
                <a:spcPts val="0"/>
              </a:spcAft>
              <a:buSzPts val="1000"/>
              <a:buFont typeface="Symbol" panose="05050102010706020507" pitchFamily="18" charset="2"/>
              <a:buChar char=""/>
              <a:tabLst>
                <a:tab pos="457200" algn="l"/>
              </a:tabLst>
            </a:pP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Females: [(father’s height in cm − 13 cm) + mother’s height in cm]/2</a:t>
            </a:r>
          </a:p>
          <a:p>
            <a:pPr marL="342900" marR="0" lvl="0" indent="-342900" algn="just" fontAlgn="base">
              <a:lnSpc>
                <a:spcPct val="107000"/>
              </a:lnSpc>
              <a:spcBef>
                <a:spcPts val="0"/>
              </a:spcBef>
              <a:spcAft>
                <a:spcPts val="0"/>
              </a:spcAft>
              <a:buSzPts val="1000"/>
              <a:buFont typeface="Symbol" panose="05050102010706020507" pitchFamily="18" charset="2"/>
              <a:buChar char=""/>
              <a:tabLst>
                <a:tab pos="457200" algn="l"/>
              </a:tabLs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fontAlgn="base">
              <a:lnSpc>
                <a:spcPct val="107000"/>
              </a:lnSpc>
              <a:spcBef>
                <a:spcPts val="0"/>
              </a:spcBef>
              <a:spcAft>
                <a:spcPts val="0"/>
              </a:spcAft>
            </a:pP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The MPH is a good index of the child’s genetic height potential, but tends to become less accurate if 1 parent is unusually tall or short;.</a:t>
            </a:r>
          </a:p>
          <a:p>
            <a:pPr marL="0" marR="0" indent="0" algn="just" fontAlgn="base">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fontAlgn="base">
              <a:lnSpc>
                <a:spcPct val="107000"/>
              </a:lnSpc>
              <a:spcBef>
                <a:spcPts val="0"/>
              </a:spcBef>
              <a:spcAft>
                <a:spcPts val="0"/>
              </a:spcAft>
            </a:pP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In addition to the influence on final adult height, parents’ </a:t>
            </a:r>
            <a:r>
              <a:rPr lang="en-US" sz="1800" i="1"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patterns </a:t>
            </a: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of growth are also often repeated in their children. In particular, many men  with delayed onset of puberty and delayed but normal growth spurts have sons with similar growth patterns.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06194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w To Use Mid-Parental Height To Predict Your Child's Adult Height – SNC">
            <a:extLst>
              <a:ext uri="{FF2B5EF4-FFF2-40B4-BE49-F238E27FC236}">
                <a16:creationId xmlns:a16="http://schemas.microsoft.com/office/drawing/2014/main" id="{48985254-6FD5-1FA0-DA3F-EEBD38DCE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655" y="731398"/>
            <a:ext cx="86106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110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12EB6-5553-A9F2-3D71-E055DFF94E08}"/>
              </a:ext>
            </a:extLst>
          </p:cNvPr>
          <p:cNvSpPr>
            <a:spLocks noGrp="1"/>
          </p:cNvSpPr>
          <p:nvPr>
            <p:ph type="title"/>
          </p:nvPr>
        </p:nvSpPr>
        <p:spPr/>
        <p:txBody>
          <a:bodyPr/>
          <a:lstStyle/>
          <a:p>
            <a:r>
              <a:rPr lang="en-GB" dirty="0"/>
              <a:t>Q</a:t>
            </a:r>
            <a:endParaRPr lang="en-US" dirty="0"/>
          </a:p>
        </p:txBody>
      </p:sp>
      <p:sp>
        <p:nvSpPr>
          <p:cNvPr id="3" name="Content Placeholder 2">
            <a:extLst>
              <a:ext uri="{FF2B5EF4-FFF2-40B4-BE49-F238E27FC236}">
                <a16:creationId xmlns:a16="http://schemas.microsoft.com/office/drawing/2014/main" id="{DD0A7953-92CB-E24B-1F76-ABC25A3B28D5}"/>
              </a:ext>
            </a:extLst>
          </p:cNvPr>
          <p:cNvSpPr>
            <a:spLocks noGrp="1"/>
          </p:cNvSpPr>
          <p:nvPr>
            <p:ph idx="1"/>
          </p:nvPr>
        </p:nvSpPr>
        <p:spPr/>
        <p:txBody>
          <a:bodyPr/>
          <a:lstStyle/>
          <a:p>
            <a:r>
              <a:rPr lang="en-US" dirty="0"/>
              <a:t>13 old boy came with his mother , his mother complain about he is shorter compare to his classmates , he is 145 Mother is 155 , Father 174 , His bone age 10 years old What is his expected height will be?</a:t>
            </a:r>
          </a:p>
          <a:p>
            <a:endParaRPr lang="en-US" dirty="0"/>
          </a:p>
          <a:p>
            <a:endParaRPr lang="en-US" dirty="0"/>
          </a:p>
        </p:txBody>
      </p:sp>
      <p:sp>
        <p:nvSpPr>
          <p:cNvPr id="4" name="Slide Number Placeholder 3">
            <a:extLst>
              <a:ext uri="{FF2B5EF4-FFF2-40B4-BE49-F238E27FC236}">
                <a16:creationId xmlns:a16="http://schemas.microsoft.com/office/drawing/2014/main" id="{89324EF6-DE87-F27E-BB5E-15B49072D029}"/>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4221563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030A0B-5DCA-C0D6-3DC1-84920DE672D0}"/>
              </a:ext>
            </a:extLst>
          </p:cNvPr>
          <p:cNvSpPr>
            <a:spLocks noGrp="1"/>
          </p:cNvSpPr>
          <p:nvPr>
            <p:ph type="title"/>
          </p:nvPr>
        </p:nvSpPr>
        <p:spPr>
          <a:xfrm>
            <a:off x="1138137" y="282103"/>
            <a:ext cx="9916716" cy="924127"/>
          </a:xfrm>
        </p:spPr>
        <p:txBody>
          <a:bodyPr/>
          <a:lstStyle/>
          <a:p>
            <a:r>
              <a:rPr lang="en-US" sz="3200" kern="0" dirty="0">
                <a:solidFill>
                  <a:srgbClr val="222222"/>
                </a:solidFill>
                <a:effectLst/>
                <a:latin typeface="Arial" panose="020B0604020202020204" pitchFamily="34" charset="0"/>
                <a:ea typeface="Times New Roman" panose="02020603050405020304" pitchFamily="18" charset="0"/>
              </a:rPr>
              <a:t>Definition</a:t>
            </a:r>
            <a:endParaRPr lang="en-US" dirty="0"/>
          </a:p>
        </p:txBody>
      </p:sp>
      <p:pic>
        <p:nvPicPr>
          <p:cNvPr id="2052" name="Picture 4">
            <a:extLst>
              <a:ext uri="{FF2B5EF4-FFF2-40B4-BE49-F238E27FC236}">
                <a16:creationId xmlns:a16="http://schemas.microsoft.com/office/drawing/2014/main" id="{43544F2D-D57B-BB76-34A1-E38A5F4AD4E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77758" y="1840872"/>
            <a:ext cx="4645025" cy="417082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3689828F-681F-BB70-7281-14BED9771017}"/>
              </a:ext>
            </a:extLst>
          </p:cNvPr>
          <p:cNvSpPr>
            <a:spLocks noGrp="1"/>
          </p:cNvSpPr>
          <p:nvPr>
            <p:ph sz="half" idx="2"/>
          </p:nvPr>
        </p:nvSpPr>
        <p:spPr>
          <a:xfrm>
            <a:off x="5379396" y="1840872"/>
            <a:ext cx="6556441" cy="4170821"/>
          </a:xfrm>
        </p:spPr>
        <p:txBody>
          <a:bodyPr>
            <a:normAutofit/>
          </a:bodyPr>
          <a:lstStyle/>
          <a:p>
            <a:pPr marL="0" marR="0" indent="0">
              <a:lnSpc>
                <a:spcPct val="107000"/>
              </a:lnSpc>
              <a:spcBef>
                <a:spcPts val="0"/>
              </a:spcBef>
              <a:spcAft>
                <a:spcPts val="0"/>
              </a:spcAft>
              <a:buNone/>
            </a:pPr>
            <a:r>
              <a:rPr lang="en-US" sz="28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Short stature is:</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8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Height below the 3rd percentile for age and sex.</a:t>
            </a:r>
            <a:r>
              <a:rPr lang="en-US" sz="24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(-1.88 SD)</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8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kern="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More than 2 standard deviations below the mean height for the population</a:t>
            </a:r>
            <a:r>
              <a:rPr lang="en-US" sz="24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.(2.3 </a:t>
            </a:r>
            <a:r>
              <a:rPr lang="en-US" sz="2400" b="0" i="0" dirty="0">
                <a:solidFill>
                  <a:schemeClr val="tx1"/>
                </a:solidFill>
                <a:effectLst/>
                <a:highlight>
                  <a:srgbClr val="FFFFFF"/>
                </a:highlight>
                <a:latin typeface="Arial" panose="020B0604020202020204" pitchFamily="34" charset="0"/>
              </a:rPr>
              <a:t>percentile</a:t>
            </a:r>
            <a:r>
              <a:rPr lang="en-US" sz="2400" b="0" i="0" dirty="0">
                <a:solidFill>
                  <a:srgbClr val="7F7E7E"/>
                </a:solidFill>
                <a:effectLst/>
                <a:highlight>
                  <a:srgbClr val="FFFFFF"/>
                </a:highlight>
                <a:latin typeface="Arial" panose="020B0604020202020204" pitchFamily="34" charset="0"/>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661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C617-0990-8D6D-D370-ADA0A67661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FB8B91-C12B-2E1F-460E-07DFF9AE93E6}"/>
              </a:ext>
            </a:extLst>
          </p:cNvPr>
          <p:cNvSpPr>
            <a:spLocks noGrp="1"/>
          </p:cNvSpPr>
          <p:nvPr>
            <p:ph idx="1"/>
          </p:nvPr>
        </p:nvSpPr>
        <p:spPr/>
        <p:txBody>
          <a:bodyPr/>
          <a:lstStyle/>
          <a:p>
            <a:r>
              <a:rPr lang="en-US" b="1" i="0" dirty="0" err="1">
                <a:solidFill>
                  <a:schemeClr val="tx2"/>
                </a:solidFill>
                <a:effectLst/>
                <a:latin typeface="Noto Sans" panose="020B0502040504020204" pitchFamily="34" charset="0"/>
              </a:rPr>
              <a:t>Midparental</a:t>
            </a:r>
            <a:r>
              <a:rPr lang="en-US" b="1" i="0" dirty="0">
                <a:solidFill>
                  <a:schemeClr val="tx2"/>
                </a:solidFill>
                <a:effectLst/>
                <a:latin typeface="Noto Sans" panose="020B0502040504020204" pitchFamily="34" charset="0"/>
              </a:rPr>
              <a:t> height</a:t>
            </a:r>
            <a:r>
              <a:rPr lang="en-GB" dirty="0"/>
              <a:t>: 171</a:t>
            </a:r>
          </a:p>
          <a:p>
            <a:endParaRPr lang="en-GB" dirty="0"/>
          </a:p>
          <a:p>
            <a:endParaRPr lang="en-GB" dirty="0"/>
          </a:p>
          <a:p>
            <a:endParaRPr lang="en-GB" dirty="0"/>
          </a:p>
          <a:p>
            <a:endParaRPr lang="en-GB" dirty="0"/>
          </a:p>
          <a:p>
            <a:endParaRPr lang="en-GB" dirty="0"/>
          </a:p>
          <a:p>
            <a:r>
              <a:rPr lang="en-GB" dirty="0"/>
              <a:t>EXPECTED HT  :</a:t>
            </a:r>
            <a:r>
              <a:rPr lang="en-US" u="sng" dirty="0"/>
              <a:t> 163.5-178.5 cm in a range form</a:t>
            </a:r>
            <a:r>
              <a:rPr lang="en-US" dirty="0"/>
              <a:t>.</a:t>
            </a:r>
          </a:p>
        </p:txBody>
      </p:sp>
      <p:sp>
        <p:nvSpPr>
          <p:cNvPr id="4" name="Slide Number Placeholder 3">
            <a:extLst>
              <a:ext uri="{FF2B5EF4-FFF2-40B4-BE49-F238E27FC236}">
                <a16:creationId xmlns:a16="http://schemas.microsoft.com/office/drawing/2014/main" id="{08ED7577-B740-AA78-A831-42F8C73B1A57}"/>
              </a:ext>
            </a:extLst>
          </p:cNvPr>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004605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2FA8A3-7948-6923-7387-102A78DEE0AD}"/>
              </a:ext>
            </a:extLst>
          </p:cNvPr>
          <p:cNvSpPr>
            <a:spLocks noGrp="1"/>
          </p:cNvSpPr>
          <p:nvPr>
            <p:ph type="sldNum" sz="quarter" idx="12"/>
          </p:nvPr>
        </p:nvSpPr>
        <p:spPr/>
        <p:txBody>
          <a:bodyPr/>
          <a:lstStyle/>
          <a:p>
            <a:fld id="{B6F15528-21DE-4FAA-801E-634DDDAF4B2B}" type="slidenum">
              <a:rPr lang="en-US" smtClean="0"/>
              <a:pPr/>
              <a:t>31</a:t>
            </a:fld>
            <a:endParaRPr lang="en-US"/>
          </a:p>
        </p:txBody>
      </p:sp>
      <p:pic>
        <p:nvPicPr>
          <p:cNvPr id="5" name="Picture 4">
            <a:extLst>
              <a:ext uri="{FF2B5EF4-FFF2-40B4-BE49-F238E27FC236}">
                <a16:creationId xmlns:a16="http://schemas.microsoft.com/office/drawing/2014/main" id="{1FDF98D8-0A0C-7581-23AE-C5EE1319E5EC}"/>
              </a:ext>
            </a:extLst>
          </p:cNvPr>
          <p:cNvPicPr>
            <a:picLocks noChangeAspect="1"/>
          </p:cNvPicPr>
          <p:nvPr/>
        </p:nvPicPr>
        <p:blipFill>
          <a:blip r:embed="rId2"/>
          <a:stretch>
            <a:fillRect/>
          </a:stretch>
        </p:blipFill>
        <p:spPr>
          <a:xfrm>
            <a:off x="1828800" y="186579"/>
            <a:ext cx="5715000" cy="6657975"/>
          </a:xfrm>
          <a:prstGeom prst="rect">
            <a:avLst/>
          </a:prstGeom>
        </p:spPr>
      </p:pic>
      <p:sp>
        <p:nvSpPr>
          <p:cNvPr id="7" name="TextBox 6">
            <a:extLst>
              <a:ext uri="{FF2B5EF4-FFF2-40B4-BE49-F238E27FC236}">
                <a16:creationId xmlns:a16="http://schemas.microsoft.com/office/drawing/2014/main" id="{6FC850D2-996D-6B89-05E4-0235D235C706}"/>
              </a:ext>
            </a:extLst>
          </p:cNvPr>
          <p:cNvSpPr txBox="1"/>
          <p:nvPr/>
        </p:nvSpPr>
        <p:spPr>
          <a:xfrm>
            <a:off x="8229600" y="2514601"/>
            <a:ext cx="2209800" cy="1200329"/>
          </a:xfrm>
          <a:prstGeom prst="rect">
            <a:avLst/>
          </a:prstGeom>
          <a:noFill/>
        </p:spPr>
        <p:txBody>
          <a:bodyPr wrap="square">
            <a:spAutoFit/>
          </a:bodyPr>
          <a:lstStyle/>
          <a:p>
            <a:r>
              <a:rPr lang="en-US" b="1" dirty="0">
                <a:latin typeface="Manrope Var"/>
                <a:hlinkClick r:id="rId3"/>
              </a:rPr>
              <a:t>Hypochondroplasia, Acanthosis Nigricans, and Insulin Resistance in a Child</a:t>
            </a:r>
            <a:endParaRPr lang="en-US" dirty="0"/>
          </a:p>
        </p:txBody>
      </p:sp>
    </p:spTree>
    <p:extLst>
      <p:ext uri="{BB962C8B-B14F-4D97-AF65-F5344CB8AC3E}">
        <p14:creationId xmlns:p14="http://schemas.microsoft.com/office/powerpoint/2010/main" val="4099731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5B92C9-D216-A0C7-9772-2638BECE39BA}"/>
              </a:ext>
            </a:extLst>
          </p:cNvPr>
          <p:cNvSpPr>
            <a:spLocks noGrp="1"/>
          </p:cNvSpPr>
          <p:nvPr>
            <p:ph type="sldNum" sz="quarter" idx="12"/>
          </p:nvPr>
        </p:nvSpPr>
        <p:spPr/>
        <p:txBody>
          <a:bodyPr/>
          <a:lstStyle/>
          <a:p>
            <a:fld id="{B6F15528-21DE-4FAA-801E-634DDDAF4B2B}" type="slidenum">
              <a:rPr lang="en-US" smtClean="0"/>
              <a:pPr/>
              <a:t>32</a:t>
            </a:fld>
            <a:endParaRPr lang="en-US"/>
          </a:p>
        </p:txBody>
      </p:sp>
      <p:pic>
        <p:nvPicPr>
          <p:cNvPr id="3" name="Picture 2">
            <a:extLst>
              <a:ext uri="{FF2B5EF4-FFF2-40B4-BE49-F238E27FC236}">
                <a16:creationId xmlns:a16="http://schemas.microsoft.com/office/drawing/2014/main" id="{7A2025C6-87EF-4200-0D33-90AF98FC417C}"/>
              </a:ext>
            </a:extLst>
          </p:cNvPr>
          <p:cNvPicPr>
            <a:picLocks noChangeAspect="1"/>
          </p:cNvPicPr>
          <p:nvPr/>
        </p:nvPicPr>
        <p:blipFill>
          <a:blip r:embed="rId2"/>
          <a:stretch>
            <a:fillRect/>
          </a:stretch>
        </p:blipFill>
        <p:spPr>
          <a:xfrm>
            <a:off x="3000375" y="152400"/>
            <a:ext cx="6191250" cy="6477000"/>
          </a:xfrm>
          <a:prstGeom prst="rect">
            <a:avLst/>
          </a:prstGeom>
        </p:spPr>
      </p:pic>
    </p:spTree>
    <p:extLst>
      <p:ext uri="{BB962C8B-B14F-4D97-AF65-F5344CB8AC3E}">
        <p14:creationId xmlns:p14="http://schemas.microsoft.com/office/powerpoint/2010/main" val="786228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6182-7E8F-C0A0-5BE6-FB7C8EAC3D7A}"/>
              </a:ext>
            </a:extLst>
          </p:cNvPr>
          <p:cNvSpPr>
            <a:spLocks noGrp="1"/>
          </p:cNvSpPr>
          <p:nvPr>
            <p:ph type="title"/>
          </p:nvPr>
        </p:nvSpPr>
        <p:spPr>
          <a:xfrm>
            <a:off x="2008710" y="452718"/>
            <a:ext cx="7055380" cy="918882"/>
          </a:xfrm>
        </p:spPr>
        <p:txBody>
          <a:bodyPr/>
          <a:lstStyle/>
          <a:p>
            <a:endParaRPr lang="en-US" dirty="0"/>
          </a:p>
        </p:txBody>
      </p:sp>
      <p:graphicFrame>
        <p:nvGraphicFramePr>
          <p:cNvPr id="5" name="Content Placeholder 4">
            <a:extLst>
              <a:ext uri="{FF2B5EF4-FFF2-40B4-BE49-F238E27FC236}">
                <a16:creationId xmlns:a16="http://schemas.microsoft.com/office/drawing/2014/main" id="{96A69FBB-A8C4-A9B9-B9BC-812F53599CCC}"/>
              </a:ext>
            </a:extLst>
          </p:cNvPr>
          <p:cNvGraphicFramePr>
            <a:graphicFrameLocks noGrp="1"/>
          </p:cNvGraphicFramePr>
          <p:nvPr>
            <p:ph idx="1"/>
          </p:nvPr>
        </p:nvGraphicFramePr>
        <p:xfrm>
          <a:off x="1905000" y="1524001"/>
          <a:ext cx="8458200" cy="3449479"/>
        </p:xfrm>
        <a:graphic>
          <a:graphicData uri="http://schemas.openxmlformats.org/drawingml/2006/table">
            <a:tbl>
              <a:tblPr/>
              <a:tblGrid>
                <a:gridCol w="8458200">
                  <a:extLst>
                    <a:ext uri="{9D8B030D-6E8A-4147-A177-3AD203B41FA5}">
                      <a16:colId xmlns:a16="http://schemas.microsoft.com/office/drawing/2014/main" val="3691899227"/>
                    </a:ext>
                  </a:extLst>
                </a:gridCol>
              </a:tblGrid>
              <a:tr h="766551">
                <a:tc>
                  <a:txBody>
                    <a:bodyPr/>
                    <a:lstStyle/>
                    <a:p>
                      <a:pPr algn="l"/>
                      <a:r>
                        <a:rPr lang="en-US" b="1">
                          <a:effectLst/>
                        </a:rPr>
                        <a:t>Midparental height formulas</a:t>
                      </a:r>
                      <a:endParaRPr lang="en-US">
                        <a:effectLst/>
                      </a:endParaRPr>
                    </a:p>
                  </a:txBody>
                  <a:tcPr anchor="ctr">
                    <a:lnL w="12700" cap="flat" cmpd="sng" algn="ctr">
                      <a:solidFill>
                        <a:srgbClr val="70A544"/>
                      </a:solidFill>
                      <a:prstDash val="solid"/>
                      <a:round/>
                      <a:headEnd type="none" w="med" len="med"/>
                      <a:tailEnd type="none" w="med" len="med"/>
                    </a:lnL>
                    <a:lnR w="12700" cap="flat" cmpd="sng" algn="ctr">
                      <a:solidFill>
                        <a:srgbClr val="70A544"/>
                      </a:solidFill>
                      <a:prstDash val="solid"/>
                      <a:round/>
                      <a:headEnd type="none" w="med" len="med"/>
                      <a:tailEnd type="none" w="med" len="med"/>
                    </a:lnR>
                    <a:lnT w="12700" cap="flat" cmpd="sng" algn="ctr">
                      <a:solidFill>
                        <a:srgbClr val="70A544"/>
                      </a:solidFill>
                      <a:prstDash val="solid"/>
                      <a:round/>
                      <a:headEnd type="none" w="med" len="med"/>
                      <a:tailEnd type="none" w="med" len="med"/>
                    </a:lnT>
                    <a:lnB w="12700" cap="flat" cmpd="sng" algn="ctr">
                      <a:solidFill>
                        <a:srgbClr val="F0A144"/>
                      </a:solidFill>
                      <a:prstDash val="solid"/>
                      <a:round/>
                      <a:headEnd type="none" w="med" len="med"/>
                      <a:tailEnd type="none" w="med" len="med"/>
                    </a:lnB>
                  </a:tcPr>
                </a:tc>
                <a:extLst>
                  <a:ext uri="{0D108BD9-81ED-4DB2-BD59-A6C34878D82A}">
                    <a16:rowId xmlns:a16="http://schemas.microsoft.com/office/drawing/2014/main" val="1823550683"/>
                  </a:ext>
                </a:extLst>
              </a:tr>
              <a:tr h="1341464">
                <a:tc>
                  <a:txBody>
                    <a:bodyPr/>
                    <a:lstStyle/>
                    <a:p>
                      <a:pPr algn="l"/>
                      <a:r>
                        <a:rPr lang="en-US">
                          <a:effectLst/>
                        </a:rPr>
                        <a:t>Boys: [father's height in cm + (mother's height in cm + 13 cm)]/2</a:t>
                      </a:r>
                    </a:p>
                  </a:txBody>
                  <a:tcPr anchor="ctr">
                    <a:lnL w="12700" cap="flat" cmpd="sng" algn="ctr">
                      <a:solidFill>
                        <a:srgbClr val="F0A144"/>
                      </a:solidFill>
                      <a:prstDash val="solid"/>
                      <a:round/>
                      <a:headEnd type="none" w="med" len="med"/>
                      <a:tailEnd type="none" w="med" len="med"/>
                    </a:lnL>
                    <a:lnR w="12700" cap="flat" cmpd="sng" algn="ctr">
                      <a:solidFill>
                        <a:srgbClr val="F0A144"/>
                      </a:solidFill>
                      <a:prstDash val="solid"/>
                      <a:round/>
                      <a:headEnd type="none" w="med" len="med"/>
                      <a:tailEnd type="none" w="med" len="med"/>
                    </a:lnR>
                    <a:lnT w="12700" cap="flat" cmpd="sng" algn="ctr">
                      <a:solidFill>
                        <a:srgbClr val="F0A144"/>
                      </a:solidFill>
                      <a:prstDash val="solid"/>
                      <a:round/>
                      <a:headEnd type="none" w="med" len="med"/>
                      <a:tailEnd type="none" w="med" len="med"/>
                    </a:lnT>
                    <a:lnB w="12700" cap="flat" cmpd="sng" algn="ctr">
                      <a:solidFill>
                        <a:srgbClr val="B0A644"/>
                      </a:solidFill>
                      <a:prstDash val="solid"/>
                      <a:round/>
                      <a:headEnd type="none" w="med" len="med"/>
                      <a:tailEnd type="none" w="med" len="med"/>
                    </a:lnB>
                  </a:tcPr>
                </a:tc>
                <a:extLst>
                  <a:ext uri="{0D108BD9-81ED-4DB2-BD59-A6C34878D82A}">
                    <a16:rowId xmlns:a16="http://schemas.microsoft.com/office/drawing/2014/main" val="161045715"/>
                  </a:ext>
                </a:extLst>
              </a:tr>
              <a:tr h="1341464">
                <a:tc>
                  <a:txBody>
                    <a:bodyPr/>
                    <a:lstStyle/>
                    <a:p>
                      <a:pPr algn="l"/>
                      <a:r>
                        <a:rPr lang="en-US" dirty="0">
                          <a:effectLst/>
                        </a:rPr>
                        <a:t>Girls: [(father's height in cm – 13 cm) + mother's height in cm]/2</a:t>
                      </a:r>
                    </a:p>
                  </a:txBody>
                  <a:tcPr anchor="ctr">
                    <a:lnL w="12700" cap="flat" cmpd="sng" algn="ctr">
                      <a:solidFill>
                        <a:srgbClr val="B0A644"/>
                      </a:solidFill>
                      <a:prstDash val="solid"/>
                      <a:round/>
                      <a:headEnd type="none" w="med" len="med"/>
                      <a:tailEnd type="none" w="med" len="med"/>
                    </a:lnL>
                    <a:lnR w="12700" cap="flat" cmpd="sng" algn="ctr">
                      <a:solidFill>
                        <a:srgbClr val="B0A644"/>
                      </a:solidFill>
                      <a:prstDash val="solid"/>
                      <a:round/>
                      <a:headEnd type="none" w="med" len="med"/>
                      <a:tailEnd type="none" w="med" len="med"/>
                    </a:lnR>
                    <a:lnT w="12700" cap="flat" cmpd="sng" algn="ctr">
                      <a:solidFill>
                        <a:srgbClr val="B0A644"/>
                      </a:solidFill>
                      <a:prstDash val="solid"/>
                      <a:round/>
                      <a:headEnd type="none" w="med" len="med"/>
                      <a:tailEnd type="none" w="med" len="med"/>
                    </a:lnT>
                    <a:lnB w="12700" cap="flat" cmpd="sng" algn="ctr">
                      <a:solidFill>
                        <a:srgbClr val="B0A644"/>
                      </a:solidFill>
                      <a:prstDash val="solid"/>
                      <a:round/>
                      <a:headEnd type="none" w="med" len="med"/>
                      <a:tailEnd type="none" w="med" len="med"/>
                    </a:lnB>
                  </a:tcPr>
                </a:tc>
                <a:extLst>
                  <a:ext uri="{0D108BD9-81ED-4DB2-BD59-A6C34878D82A}">
                    <a16:rowId xmlns:a16="http://schemas.microsoft.com/office/drawing/2014/main" val="4262533794"/>
                  </a:ext>
                </a:extLst>
              </a:tr>
            </a:tbl>
          </a:graphicData>
        </a:graphic>
      </p:graphicFrame>
      <p:sp>
        <p:nvSpPr>
          <p:cNvPr id="4" name="Slide Number Placeholder 3">
            <a:extLst>
              <a:ext uri="{FF2B5EF4-FFF2-40B4-BE49-F238E27FC236}">
                <a16:creationId xmlns:a16="http://schemas.microsoft.com/office/drawing/2014/main" id="{B5CAA158-7978-5368-D007-0D4ED6E271C5}"/>
              </a:ext>
            </a:extLst>
          </p:cNvPr>
          <p:cNvSpPr>
            <a:spLocks noGrp="1"/>
          </p:cNvSpPr>
          <p:nvPr>
            <p:ph type="sldNum" sz="quarter" idx="12"/>
          </p:nvPr>
        </p:nvSpPr>
        <p:spPr/>
        <p:txBody>
          <a:bodyPr/>
          <a:lstStyle/>
          <a:p>
            <a:fld id="{B6F15528-21DE-4FAA-801E-634DDDAF4B2B}" type="slidenum">
              <a:rPr lang="en-US" smtClean="0"/>
              <a:pPr/>
              <a:t>33</a:t>
            </a:fld>
            <a:endParaRPr lang="en-US"/>
          </a:p>
        </p:txBody>
      </p:sp>
      <p:sp>
        <p:nvSpPr>
          <p:cNvPr id="10" name="TextBox 9">
            <a:extLst>
              <a:ext uri="{FF2B5EF4-FFF2-40B4-BE49-F238E27FC236}">
                <a16:creationId xmlns:a16="http://schemas.microsoft.com/office/drawing/2014/main" id="{03A1D808-B245-36C5-0809-3AE4B5EDFEAF}"/>
              </a:ext>
            </a:extLst>
          </p:cNvPr>
          <p:cNvSpPr txBox="1"/>
          <p:nvPr/>
        </p:nvSpPr>
        <p:spPr>
          <a:xfrm>
            <a:off x="1752600" y="5579099"/>
            <a:ext cx="8382000" cy="1015663"/>
          </a:xfrm>
          <a:prstGeom prst="rect">
            <a:avLst/>
          </a:prstGeom>
          <a:noFill/>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For both girls and boys, 8.5 cm  on either side of this calculated value (target </a:t>
            </a:r>
            <a:r>
              <a:rPr lang="en-US" sz="2000" dirty="0">
                <a:solidFill>
                  <a:srgbClr val="4D5156"/>
                </a:solidFill>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height) represents the likely range for their anticipated adult height (+/- 2 </a:t>
            </a:r>
            <a:r>
              <a:rPr lang="en-US" sz="2000" dirty="0" err="1">
                <a:latin typeface="Calibri" panose="020F0502020204030204" pitchFamily="34" charset="0"/>
                <a:ea typeface="Calibri" panose="020F0502020204030204" pitchFamily="34" charset="0"/>
                <a:cs typeface="Calibri" panose="020F0502020204030204" pitchFamily="34" charset="0"/>
              </a:rPr>
              <a:t>stadard</a:t>
            </a:r>
            <a:r>
              <a:rPr lang="en-US" sz="2000" dirty="0">
                <a:latin typeface="Calibri" panose="020F0502020204030204" pitchFamily="34" charset="0"/>
                <a:ea typeface="Calibri" panose="020F0502020204030204" pitchFamily="34" charset="0"/>
                <a:cs typeface="Calibri" panose="020F0502020204030204" pitchFamily="34" charset="0"/>
              </a:rPr>
              <a:t> deviations)</a:t>
            </a:r>
          </a:p>
        </p:txBody>
      </p:sp>
    </p:spTree>
    <p:extLst>
      <p:ext uri="{BB962C8B-B14F-4D97-AF65-F5344CB8AC3E}">
        <p14:creationId xmlns:p14="http://schemas.microsoft.com/office/powerpoint/2010/main" val="3908309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6AD4-5265-C998-A660-2B53B69327AD}"/>
              </a:ext>
            </a:extLst>
          </p:cNvPr>
          <p:cNvSpPr>
            <a:spLocks noGrp="1"/>
          </p:cNvSpPr>
          <p:nvPr>
            <p:ph type="title"/>
          </p:nvPr>
        </p:nvSpPr>
        <p:spPr>
          <a:xfrm>
            <a:off x="677334" y="223736"/>
            <a:ext cx="8596668" cy="972766"/>
          </a:xfrm>
        </p:spPr>
        <p:txBody>
          <a:bodyPr/>
          <a:lstStyle/>
          <a:p>
            <a:pPr algn="ctr"/>
            <a:r>
              <a:rPr lang="en-US" sz="1800" b="1" kern="0" dirty="0">
                <a:solidFill>
                  <a:srgbClr val="3D3D3D"/>
                </a:solidFill>
                <a:effectLst/>
                <a:latin typeface="Helvetica" panose="020B0604020202020204" pitchFamily="34" charset="0"/>
                <a:ea typeface="Times New Roman" panose="02020603050405020304" pitchFamily="18" charset="0"/>
              </a:rPr>
              <a:t>Ethnic Factors and Secular Trend</a:t>
            </a:r>
            <a:endParaRPr lang="en-US" dirty="0"/>
          </a:p>
        </p:txBody>
      </p:sp>
      <p:sp>
        <p:nvSpPr>
          <p:cNvPr id="3" name="Content Placeholder 2">
            <a:extLst>
              <a:ext uri="{FF2B5EF4-FFF2-40B4-BE49-F238E27FC236}">
                <a16:creationId xmlns:a16="http://schemas.microsoft.com/office/drawing/2014/main" id="{6F34D128-02BF-ABBD-89A2-63185ACE4D17}"/>
              </a:ext>
            </a:extLst>
          </p:cNvPr>
          <p:cNvSpPr>
            <a:spLocks noGrp="1"/>
          </p:cNvSpPr>
          <p:nvPr>
            <p:ph idx="1"/>
          </p:nvPr>
        </p:nvSpPr>
        <p:spPr>
          <a:xfrm>
            <a:off x="1" y="612842"/>
            <a:ext cx="10359956" cy="6245157"/>
          </a:xfrm>
        </p:spPr>
        <p:txBody>
          <a:bodyPr>
            <a:normAutofit fontScale="62500" lnSpcReduction="20000"/>
          </a:bodyPr>
          <a:lstStyle/>
          <a:p>
            <a:pPr marL="0" marR="0" algn="just" fontAlgn="base">
              <a:lnSpc>
                <a:spcPct val="107000"/>
              </a:lnSpc>
              <a:spcBef>
                <a:spcPts val="0"/>
              </a:spcBef>
              <a:spcAft>
                <a:spcPts val="0"/>
              </a:spcAft>
            </a:pPr>
            <a:endParaRPr lang="en-US" sz="29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07000"/>
              </a:lnSpc>
              <a:spcBef>
                <a:spcPts val="0"/>
              </a:spcBef>
              <a:spcAft>
                <a:spcPts val="0"/>
              </a:spcAft>
            </a:pPr>
            <a:r>
              <a:rPr lang="en-US" sz="29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The average height of various populations is not the same; Northern European populations are taller than many  other ethnic groups, and it therefore  use population-specific standards of growth </a:t>
            </a:r>
          </a:p>
          <a:p>
            <a:pPr marL="0" marR="0" indent="0" algn="just" fontAlgn="base">
              <a:lnSpc>
                <a:spcPct val="107000"/>
              </a:lnSpc>
              <a:spcBef>
                <a:spcPts val="0"/>
              </a:spcBef>
              <a:spcAft>
                <a:spcPts val="0"/>
              </a:spcAft>
              <a:buNone/>
            </a:pPr>
            <a:endParaRPr lang="en-US" sz="29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07000"/>
              </a:lnSpc>
              <a:spcBef>
                <a:spcPts val="0"/>
              </a:spcBef>
              <a:spcAft>
                <a:spcPts val="0"/>
              </a:spcAft>
            </a:pPr>
            <a:r>
              <a:rPr lang="en-US" sz="29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Two additional observations need to be kept in mind:</a:t>
            </a:r>
            <a:endParaRPr lang="en-US" sz="29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fontAlgn="base">
              <a:lnSpc>
                <a:spcPct val="107000"/>
              </a:lnSpc>
              <a:spcBef>
                <a:spcPts val="0"/>
              </a:spcBef>
              <a:spcAft>
                <a:spcPts val="0"/>
              </a:spcAft>
              <a:buSzPts val="1000"/>
              <a:buNone/>
              <a:tabLst>
                <a:tab pos="457200" algn="l"/>
              </a:tabLst>
            </a:pPr>
            <a:r>
              <a:rPr lang="en-US" sz="29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 </a:t>
            </a:r>
            <a:endParaRPr lang="en-US" sz="2900" kern="100" dirty="0">
              <a:effectLst/>
              <a:latin typeface="Calibri" panose="020F0502020204030204" pitchFamily="34" charset="0"/>
              <a:ea typeface="Calibri" panose="020F0502020204030204" pitchFamily="34" charset="0"/>
              <a:cs typeface="Arial" panose="020B0604020202020204" pitchFamily="34" charset="0"/>
            </a:endParaRPr>
          </a:p>
          <a:p>
            <a:pPr marL="247650" marR="0" indent="0" algn="just" fontAlgn="base">
              <a:lnSpc>
                <a:spcPct val="107000"/>
              </a:lnSpc>
              <a:spcBef>
                <a:spcPts val="0"/>
              </a:spcBef>
              <a:spcAft>
                <a:spcPts val="0"/>
              </a:spcAft>
              <a:buNone/>
            </a:pPr>
            <a:r>
              <a:rPr lang="en-US" sz="29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1.Migrants from countries where the average height is lower tend to have children who are taller than their parents when they move to a country with a higher standard of living. This indicates that at least some of the observed height difference may be environmental (most likely related to nutrition and childhood disease burden) and that this height difference may shrink or disappear in subsequent generations.</a:t>
            </a:r>
            <a:endParaRPr lang="en-US" sz="29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fontAlgn="base">
              <a:lnSpc>
                <a:spcPct val="107000"/>
              </a:lnSpc>
              <a:spcBef>
                <a:spcPts val="0"/>
              </a:spcBef>
              <a:spcAft>
                <a:spcPts val="0"/>
              </a:spcAft>
              <a:buSzPts val="1000"/>
              <a:buNone/>
              <a:tabLst>
                <a:tab pos="457200" algn="l"/>
              </a:tabLst>
            </a:pPr>
            <a:r>
              <a:rPr lang="en-US" sz="29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 </a:t>
            </a:r>
            <a:endParaRPr lang="en-US" sz="2900" kern="100" dirty="0">
              <a:effectLst/>
              <a:latin typeface="Calibri" panose="020F0502020204030204" pitchFamily="34" charset="0"/>
              <a:ea typeface="Calibri" panose="020F0502020204030204" pitchFamily="34" charset="0"/>
              <a:cs typeface="Arial" panose="020B0604020202020204" pitchFamily="34" charset="0"/>
            </a:endParaRPr>
          </a:p>
          <a:p>
            <a:pPr marL="247650" marR="0" indent="0" algn="just" fontAlgn="base">
              <a:lnSpc>
                <a:spcPct val="107000"/>
              </a:lnSpc>
              <a:spcBef>
                <a:spcPts val="0"/>
              </a:spcBef>
              <a:spcAft>
                <a:spcPts val="0"/>
              </a:spcAft>
              <a:buNone/>
            </a:pPr>
            <a:r>
              <a:rPr lang="en-US" sz="29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2.The Northern European populations were themselves much shorter in the 18th and 19th centuries and average heights have steadily increased as living standards improved (reflecting improvements in nutrition and other public health measures). This “secular trend” in height slows down and plateaus over time, but is much more marked in populations that have recently seen an improvement in living standards.</a:t>
            </a:r>
          </a:p>
          <a:p>
            <a:pPr marL="247650" marR="0" indent="0" algn="just" fontAlgn="base">
              <a:lnSpc>
                <a:spcPct val="107000"/>
              </a:lnSpc>
              <a:spcBef>
                <a:spcPts val="0"/>
              </a:spcBef>
              <a:spcAft>
                <a:spcPts val="0"/>
              </a:spcAft>
              <a:buNone/>
            </a:pPr>
            <a:endParaRPr lang="en-US" sz="29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fontAlgn="base">
              <a:lnSpc>
                <a:spcPct val="107000"/>
              </a:lnSpc>
              <a:spcBef>
                <a:spcPts val="0"/>
              </a:spcBef>
              <a:spcAft>
                <a:spcPts val="0"/>
              </a:spcAft>
            </a:pPr>
            <a:r>
              <a:rPr lang="en-US" sz="29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Thus practitioners should make allowances for ethnic differences in height when evaluating children from different ethnic backgrounds, but should not automatically assume such differences as the sole explanation for short stature in children from historically shorter populations. Growth velocity in particular should not be abnormal even in historically shorter populations, and a subnormal growth velocity should trigger an evaluation in the same way as it would in children from a Northern European background.</a:t>
            </a:r>
            <a:endParaRPr lang="en-US" sz="29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4878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0C29-72F8-1E44-1E2C-5149A6EAF7D5}"/>
              </a:ext>
            </a:extLst>
          </p:cNvPr>
          <p:cNvSpPr>
            <a:spLocks noGrp="1"/>
          </p:cNvSpPr>
          <p:nvPr>
            <p:ph type="title"/>
          </p:nvPr>
        </p:nvSpPr>
        <p:spPr>
          <a:xfrm>
            <a:off x="677334" y="272374"/>
            <a:ext cx="8596668" cy="43774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1819251-8CF7-B8CC-DAB7-B193B16FCFDF}"/>
              </a:ext>
            </a:extLst>
          </p:cNvPr>
          <p:cNvSpPr>
            <a:spLocks noGrp="1"/>
          </p:cNvSpPr>
          <p:nvPr>
            <p:ph idx="1"/>
          </p:nvPr>
        </p:nvSpPr>
        <p:spPr>
          <a:xfrm>
            <a:off x="262647" y="1196503"/>
            <a:ext cx="9426102" cy="4844860"/>
          </a:xfrm>
        </p:spPr>
        <p:txBody>
          <a:bodyPr/>
          <a:lstStyle/>
          <a:p>
            <a:r>
              <a:rPr lang="en-US" sz="1800" b="1" kern="0" dirty="0">
                <a:solidFill>
                  <a:srgbClr val="3D3D3D"/>
                </a:solidFill>
                <a:effectLst/>
                <a:latin typeface="Helvetica" panose="020B0604020202020204" pitchFamily="34" charset="0"/>
                <a:ea typeface="Times New Roman" panose="02020603050405020304" pitchFamily="18" charset="0"/>
                <a:cs typeface="Arial" panose="020B0604020202020204" pitchFamily="34" charset="0"/>
              </a:rPr>
              <a:t>General Well-Being</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 short stature may be the presenting feature of such conditions as inflammatory bowel disease, celiac disease, and renal disease.</a:t>
            </a:r>
          </a:p>
          <a:p>
            <a:pPr marL="0" indent="0">
              <a:buNone/>
            </a:pPr>
            <a:endParaRPr lang="en-US" kern="0" dirty="0">
              <a:solidFill>
                <a:srgbClr val="7F7E7E"/>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800" b="1" kern="0" dirty="0">
                <a:solidFill>
                  <a:srgbClr val="3D3D3D"/>
                </a:solidFill>
                <a:effectLst/>
                <a:latin typeface="Helvetica" panose="020B0604020202020204" pitchFamily="34" charset="0"/>
                <a:ea typeface="Times New Roman" panose="02020603050405020304" pitchFamily="18" charset="0"/>
                <a:cs typeface="Arial" panose="020B0604020202020204" pitchFamily="34" charset="0"/>
              </a:rPr>
              <a:t>Psychologic Factors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Emotional deprivation can lead to very significant growth failure ( deprivation dwarfism” or “psychosocial dwarfism”).</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365131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4A1A-F68F-A1F2-A471-4C532842985E}"/>
              </a:ext>
            </a:extLst>
          </p:cNvPr>
          <p:cNvSpPr>
            <a:spLocks noGrp="1"/>
          </p:cNvSpPr>
          <p:nvPr>
            <p:ph type="title"/>
          </p:nvPr>
        </p:nvSpPr>
        <p:spPr>
          <a:xfrm>
            <a:off x="677334" y="175098"/>
            <a:ext cx="8596668" cy="641540"/>
          </a:xfrm>
        </p:spPr>
        <p:txBody>
          <a:bodyPr>
            <a:normAutofit fontScale="90000"/>
          </a:bodyPr>
          <a:lstStyle/>
          <a:p>
            <a:r>
              <a:rPr lang="en-US" sz="1800" b="1" kern="0" dirty="0">
                <a:solidFill>
                  <a:srgbClr val="3D3D3D"/>
                </a:solidFill>
                <a:effectLst/>
                <a:latin typeface="Helvetica" panose="020B0604020202020204" pitchFamily="34" charset="0"/>
                <a:ea typeface="Times New Roman" panose="02020603050405020304" pitchFamily="18" charset="0"/>
                <a:cs typeface="Arial" panose="020B0604020202020204" pitchFamily="34" charset="0"/>
              </a:rPr>
              <a:t>Endocrine Regulation of Growth</a:t>
            </a:r>
            <a:br>
              <a:rPr lang="en-US" sz="18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94C2FFD-4F6A-7701-0402-8EA92AB12BD4}"/>
              </a:ext>
            </a:extLst>
          </p:cNvPr>
          <p:cNvSpPr>
            <a:spLocks noGrp="1"/>
          </p:cNvSpPr>
          <p:nvPr>
            <p:ph idx="1"/>
          </p:nvPr>
        </p:nvSpPr>
        <p:spPr>
          <a:xfrm>
            <a:off x="68094" y="816639"/>
            <a:ext cx="11858017" cy="5944084"/>
          </a:xfrm>
        </p:spPr>
        <p:txBody>
          <a:bodyPr>
            <a:normAutofit/>
          </a:bodyPr>
          <a:lstStyle/>
          <a:p>
            <a:pPr marL="0" marR="0" algn="just" fontAlgn="base">
              <a:lnSpc>
                <a:spcPct val="107000"/>
              </a:lnSpc>
              <a:spcBef>
                <a:spcPts val="0"/>
              </a:spcBef>
              <a:spcAft>
                <a:spcPts val="0"/>
              </a:spcAft>
            </a:pPr>
            <a:r>
              <a:rPr lang="en-US" sz="2400"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GH is produced by the anterior pituitary under the control of GH-releasing hormone (GHRH) from the hypothalamus, and is essential for normal growth in childhood  (small role in prenatal growth). GH is secreted in brief pulses and peak secretion occurs during sleep, so random serum levels have little utility in the evaluation of GH deficiency .</a:t>
            </a:r>
          </a:p>
          <a:p>
            <a:pPr marL="0" marR="0" indent="0" algn="just" fontAlgn="base">
              <a:lnSpc>
                <a:spcPct val="107000"/>
              </a:lnSpc>
              <a:spcBef>
                <a:spcPts val="0"/>
              </a:spcBef>
              <a:spcAft>
                <a:spcPts val="0"/>
              </a:spcAft>
              <a:buNone/>
            </a:pPr>
            <a:endParaRPr lang="en-US" sz="24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just" fontAlgn="base">
              <a:lnSpc>
                <a:spcPct val="107000"/>
              </a:lnSpc>
              <a:spcBef>
                <a:spcPts val="0"/>
              </a:spcBef>
              <a:spcAft>
                <a:spcPts val="0"/>
              </a:spcAft>
            </a:pPr>
            <a:r>
              <a:rPr lang="en-US" sz="2400"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GH  stimulate the production of </a:t>
            </a:r>
            <a:r>
              <a:rPr lang="en-US" sz="2400" b="1"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insulin-like growth factor 1 (IGF-1) </a:t>
            </a:r>
            <a:r>
              <a:rPr lang="en-US" sz="2400"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(primarily in the liver, but also in some target tissues) . GH also has direct actions on bone. Most circulating IGF-1 is bound to IGF-binding proteins, Because IGF-1 levels in the blood are stable throughout the day and reflect the integrated effect of GH secretion, measurement of IGF-1 is often used as a surrogate measure of GH secretion.</a:t>
            </a:r>
          </a:p>
          <a:p>
            <a:pPr marL="0" marR="0" indent="0" algn="just" fontAlgn="base">
              <a:lnSpc>
                <a:spcPct val="107000"/>
              </a:lnSpc>
              <a:spcBef>
                <a:spcPts val="0"/>
              </a:spcBef>
              <a:spcAft>
                <a:spcPts val="0"/>
              </a:spcAft>
              <a:buNone/>
            </a:pPr>
            <a:endParaRPr lang="en-US" sz="24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just" fontAlgn="base">
              <a:lnSpc>
                <a:spcPct val="107000"/>
              </a:lnSpc>
              <a:spcBef>
                <a:spcPts val="0"/>
              </a:spcBef>
              <a:spcAft>
                <a:spcPts val="0"/>
              </a:spcAft>
            </a:pPr>
            <a:r>
              <a:rPr lang="en-US" sz="2400" b="1"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Thyroid hormone </a:t>
            </a:r>
            <a:r>
              <a:rPr lang="en-US" sz="2400"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 limited role in prenatal growth,  essential for normal postnatal linear growth, both via direct actions on the epiphyseal growth plate and via a permissive effect on GH secretion. </a:t>
            </a:r>
            <a:r>
              <a:rPr lang="en-US" sz="2400" b="1"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Hypothyroidism </a:t>
            </a:r>
            <a:r>
              <a:rPr lang="en-US" sz="2400"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can therefore lead to very profound growth failure</a:t>
            </a:r>
            <a:r>
              <a:rPr lang="en-US" sz="2000" kern="0" dirty="0">
                <a:solidFill>
                  <a:srgbClr val="7F7E7E"/>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014117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32D47-F95D-C808-A939-D4EBD6D5A09A}"/>
              </a:ext>
            </a:extLst>
          </p:cNvPr>
          <p:cNvSpPr>
            <a:spLocks noGrp="1"/>
          </p:cNvSpPr>
          <p:nvPr>
            <p:ph type="title"/>
          </p:nvPr>
        </p:nvSpPr>
        <p:spPr>
          <a:xfrm>
            <a:off x="677334" y="350197"/>
            <a:ext cx="8596668" cy="46644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D044D5A-14E4-5437-DA7D-213D1E505389}"/>
              </a:ext>
            </a:extLst>
          </p:cNvPr>
          <p:cNvSpPr>
            <a:spLocks noGrp="1"/>
          </p:cNvSpPr>
          <p:nvPr>
            <p:ph idx="1"/>
          </p:nvPr>
        </p:nvSpPr>
        <p:spPr>
          <a:xfrm>
            <a:off x="184827" y="904672"/>
            <a:ext cx="9863846" cy="5749047"/>
          </a:xfrm>
        </p:spPr>
        <p:txBody>
          <a:bodyPr>
            <a:normAutofit lnSpcReduction="10000"/>
          </a:bodyPr>
          <a:lstStyle/>
          <a:p>
            <a:pPr marL="0" marR="0" algn="just" fontAlgn="base">
              <a:lnSpc>
                <a:spcPct val="107000"/>
              </a:lnSpc>
              <a:spcBef>
                <a:spcPts val="0"/>
              </a:spcBef>
              <a:spcAft>
                <a:spcPts val="0"/>
              </a:spcAft>
            </a:pPr>
            <a:r>
              <a:rPr lang="en-US" sz="1800" b="1"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Glucocorticoids </a:t>
            </a: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do not play any significant role in promoting growth, but are powerful inhibitors of growth when present in excess. Persistent exposure to excess corticosteroids lead to  severe growth failure along with  weight gain. Deficiency of glucocorticoids  does not adversely affect growth.</a:t>
            </a:r>
          </a:p>
          <a:p>
            <a:pPr marL="0" marR="0" indent="0" algn="just" fontAlgn="base">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fontAlgn="base">
              <a:lnSpc>
                <a:spcPct val="107000"/>
              </a:lnSpc>
              <a:spcBef>
                <a:spcPts val="0"/>
              </a:spcBef>
              <a:spcAft>
                <a:spcPts val="0"/>
              </a:spcAft>
            </a:pPr>
            <a:r>
              <a:rPr lang="en-US" sz="1800" b="1"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Sex steroids </a:t>
            </a: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mediate the pubertal growth spurt . This involves direct effects of sex steroids on bone growth as well as steroid-induced amplification of GH secretion. The bone-maturing action of sex steroids is mediated by estrogen in </a:t>
            </a:r>
            <a:r>
              <a:rPr lang="en-US" sz="1800" i="1"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both </a:t>
            </a: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sexes; </a:t>
            </a:r>
          </a:p>
          <a:p>
            <a:pPr marL="0" marR="0" algn="just" fontAlgn="base">
              <a:lnSpc>
                <a:spcPct val="107000"/>
              </a:lnSpc>
              <a:spcBef>
                <a:spcPts val="0"/>
              </a:spcBef>
              <a:spcAft>
                <a:spcPts val="0"/>
              </a:spcAft>
            </a:pP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while testosterone has some direct effects on bone strength and thickness, most of the effects of testosterone on linear growth and the maturation of growth plates in males occur via the action of estrogen produced by the peripheral conversion of testosterone. Consequently, even in males, bone maturation can be affected by genetic defects in the production or action of estrogen,. </a:t>
            </a:r>
          </a:p>
          <a:p>
            <a:pPr marL="0" marR="0" algn="just" fontAlgn="base">
              <a:lnSpc>
                <a:spcPct val="107000"/>
              </a:lnSpc>
              <a:spcBef>
                <a:spcPts val="0"/>
              </a:spcBef>
              <a:spcAft>
                <a:spcPts val="0"/>
              </a:spcAft>
            </a:pPr>
            <a:r>
              <a:rPr lang="en-US" sz="1800" b="1"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Sexual precocity </a:t>
            </a: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(true precocious puberty, exogenous exposure, or congenital adrenal hyperplasia) tends to accelerate linear growth transiently as a result of premature or excessive production of sex steroids . But if left untreated, these conditions advance osseous maturation, leading to premature epiphyseal fusion and a short final adult height.</a:t>
            </a:r>
          </a:p>
          <a:p>
            <a:pPr marL="0" marR="0" algn="just" fontAlgn="base">
              <a:lnSpc>
                <a:spcPct val="107000"/>
              </a:lnSpc>
              <a:spcBef>
                <a:spcPts val="0"/>
              </a:spcBef>
              <a:spcAft>
                <a:spcPts val="0"/>
              </a:spcAft>
            </a:pP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 The absence of sex steroids (</a:t>
            </a:r>
            <a:r>
              <a:rPr lang="en-US" sz="1800" b="1"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hypogonadism</a:t>
            </a: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 in the absence of other abnormalities blunts the pubertal growth spurt, but tends not to limit final height, as bone maturation and epiphyseal fusion are also delayed by the lack of estrogen in these patients</a:t>
            </a:r>
            <a:r>
              <a:rPr lang="en-US" sz="11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04711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B8343-7354-D126-78B0-A6C0B328F8C9}"/>
              </a:ext>
            </a:extLst>
          </p:cNvPr>
          <p:cNvSpPr>
            <a:spLocks noGrp="1"/>
          </p:cNvSpPr>
          <p:nvPr>
            <p:ph type="title"/>
          </p:nvPr>
        </p:nvSpPr>
        <p:spPr/>
        <p:txBody>
          <a:bodyPr/>
          <a:lstStyle/>
          <a:p>
            <a:r>
              <a:rPr lang="en-US" sz="1800" b="1" kern="0" dirty="0">
                <a:solidFill>
                  <a:srgbClr val="3D3D3D"/>
                </a:solidFill>
                <a:effectLst/>
                <a:latin typeface="Helvetica" panose="020B0604020202020204" pitchFamily="34" charset="0"/>
                <a:ea typeface="Times New Roman" panose="02020603050405020304" pitchFamily="18" charset="0"/>
                <a:cs typeface="Arial" panose="020B0604020202020204" pitchFamily="34" charset="0"/>
              </a:rPr>
              <a:t>Bone Age</a:t>
            </a:r>
            <a:br>
              <a:rPr lang="en-US" sz="18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6C2614F-C8FB-0413-2A2A-85680F4C3125}"/>
              </a:ext>
            </a:extLst>
          </p:cNvPr>
          <p:cNvSpPr>
            <a:spLocks noGrp="1"/>
          </p:cNvSpPr>
          <p:nvPr>
            <p:ph idx="1"/>
          </p:nvPr>
        </p:nvSpPr>
        <p:spPr>
          <a:xfrm>
            <a:off x="252919" y="1070043"/>
            <a:ext cx="9614981" cy="4971319"/>
          </a:xfrm>
        </p:spPr>
        <p:txBody>
          <a:bodyPr/>
          <a:lstStyle/>
          <a:p>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Radiograph of the </a:t>
            </a:r>
            <a:r>
              <a:rPr lang="en-US" sz="1800" i="1"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nondominant hand </a:t>
            </a:r>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can be used to assess bone age (i.e., the degree of maturation of the bones compared to age-matched standards). </a:t>
            </a:r>
          </a:p>
          <a:p>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Bone age is usually estimated by comparing the child’s radiologic findings with a standard set of radiologic images.</a:t>
            </a:r>
          </a:p>
          <a:p>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 Bone age is very closely correlated with pubertal maturation and an assessment of bone age can be especially useful in cases of precocious puberty, delayed puberty, and constitutional growth delay.</a:t>
            </a:r>
          </a:p>
          <a:p>
            <a:r>
              <a:rPr lang="en-US" sz="18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 Except in cases of precocious puberty, bone age is rarely useful in the evaluation of short stature in a child less than 5 years of age.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78605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FC39-06CD-5221-2676-7FA84B6F25CA}"/>
              </a:ext>
            </a:extLst>
          </p:cNvPr>
          <p:cNvSpPr>
            <a:spLocks noGrp="1"/>
          </p:cNvSpPr>
          <p:nvPr>
            <p:ph type="title"/>
          </p:nvPr>
        </p:nvSpPr>
        <p:spPr>
          <a:xfrm>
            <a:off x="677334" y="204281"/>
            <a:ext cx="8596668" cy="612357"/>
          </a:xfrm>
        </p:spPr>
        <p:txBody>
          <a:bodyPr>
            <a:normAutofit fontScale="90000"/>
          </a:bodyPr>
          <a:lstStyle/>
          <a:p>
            <a:r>
              <a:rPr lang="en-US" sz="2400" kern="0" dirty="0">
                <a:solidFill>
                  <a:schemeClr val="tx1"/>
                </a:solidFill>
                <a:effectLst/>
                <a:latin typeface="Cambria" panose="02040503050406030204" pitchFamily="18" charset="0"/>
                <a:ea typeface="Cambria" panose="02040503050406030204" pitchFamily="18" charset="0"/>
                <a:cs typeface="Arial" panose="020B0604020202020204" pitchFamily="34" charset="0"/>
              </a:rPr>
              <a:t>Presentation</a:t>
            </a:r>
            <a:br>
              <a:rPr lang="en-US" sz="18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5097191-2046-E339-F780-47FA94F5E1F6}"/>
              </a:ext>
            </a:extLst>
          </p:cNvPr>
          <p:cNvSpPr>
            <a:spLocks noGrp="1"/>
          </p:cNvSpPr>
          <p:nvPr>
            <p:ph idx="1"/>
          </p:nvPr>
        </p:nvSpPr>
        <p:spPr>
          <a:xfrm>
            <a:off x="282101" y="1031133"/>
            <a:ext cx="10204315" cy="5010230"/>
          </a:xfrm>
        </p:spPr>
        <p:txBody>
          <a:bodyPr>
            <a:normAutofit fontScale="40000" lnSpcReduction="20000"/>
          </a:bodyPr>
          <a:lstStyle/>
          <a:p>
            <a:pPr marL="0" marR="0" indent="0">
              <a:lnSpc>
                <a:spcPct val="107000"/>
              </a:lnSpc>
              <a:spcAft>
                <a:spcPts val="800"/>
              </a:spcAft>
              <a:buNone/>
            </a:pPr>
            <a:r>
              <a:rPr lang="en-US" sz="6200" kern="0" dirty="0">
                <a:effectLst/>
                <a:latin typeface="Calibri" panose="020F0502020204030204" pitchFamily="34" charset="0"/>
                <a:ea typeface="Times New Roman" panose="02020603050405020304" pitchFamily="18" charset="0"/>
                <a:cs typeface="Calibri" panose="020F0502020204030204" pitchFamily="34" charset="0"/>
              </a:rPr>
              <a:t>1. Growth Concerns:</a:t>
            </a:r>
            <a:endParaRPr lang="en-US" sz="6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6200" kern="0" dirty="0">
                <a:effectLst/>
                <a:latin typeface="Calibri" panose="020F0502020204030204" pitchFamily="34" charset="0"/>
                <a:ea typeface="Times New Roman" panose="02020603050405020304" pitchFamily="18" charset="0"/>
                <a:cs typeface="Calibri" panose="020F0502020204030204" pitchFamily="34" charset="0"/>
              </a:rPr>
              <a:t>Height consistently below the 3rd percentile for age and sex on growth charts.</a:t>
            </a:r>
            <a:endParaRPr lang="en-US" sz="6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6200" kern="0" dirty="0">
                <a:effectLst/>
                <a:latin typeface="Calibri" panose="020F0502020204030204" pitchFamily="34" charset="0"/>
                <a:ea typeface="Times New Roman" panose="02020603050405020304" pitchFamily="18" charset="0"/>
                <a:cs typeface="Calibri" panose="020F0502020204030204" pitchFamily="34" charset="0"/>
              </a:rPr>
              <a:t>Growth velocity slower than expected for age (crossing percentiles downward).</a:t>
            </a:r>
            <a:endParaRPr lang="en-US" sz="62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Aft>
                <a:spcPts val="800"/>
              </a:spcAft>
              <a:buNone/>
            </a:pPr>
            <a:r>
              <a:rPr lang="en-US" sz="6200" kern="0" dirty="0">
                <a:effectLst/>
                <a:latin typeface="Calibri" panose="020F0502020204030204" pitchFamily="34" charset="0"/>
                <a:ea typeface="Times New Roman" panose="02020603050405020304" pitchFamily="18" charset="0"/>
                <a:cs typeface="Calibri" panose="020F0502020204030204" pitchFamily="34" charset="0"/>
              </a:rPr>
              <a:t>  2. Associated Features:</a:t>
            </a:r>
            <a:endParaRPr lang="en-US" sz="6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6200" kern="0" dirty="0">
                <a:effectLst/>
                <a:latin typeface="Calibri" panose="020F0502020204030204" pitchFamily="34" charset="0"/>
                <a:ea typeface="Times New Roman" panose="02020603050405020304" pitchFamily="18" charset="0"/>
                <a:cs typeface="Calibri" panose="020F0502020204030204" pitchFamily="34" charset="0"/>
              </a:rPr>
              <a:t>Proportional short stature: Height, weight, and body proportions are reduced uniformly (e.g., due to systemic conditions like malnutrition or chronic illness).</a:t>
            </a:r>
            <a:endParaRPr lang="en-US" sz="6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6200" kern="0" dirty="0">
                <a:effectLst/>
                <a:latin typeface="Calibri" panose="020F0502020204030204" pitchFamily="34" charset="0"/>
                <a:ea typeface="Times New Roman" panose="02020603050405020304" pitchFamily="18" charset="0"/>
                <a:cs typeface="Calibri" panose="020F0502020204030204" pitchFamily="34" charset="0"/>
              </a:rPr>
              <a:t>Disproportional short stature: Discrepancy between trunk and limb lengths (e.g., skeletal </a:t>
            </a:r>
            <a:r>
              <a:rPr lang="en-US" sz="6200" kern="0" dirty="0" err="1">
                <a:effectLst/>
                <a:latin typeface="Calibri" panose="020F0502020204030204" pitchFamily="34" charset="0"/>
                <a:ea typeface="Times New Roman" panose="02020603050405020304" pitchFamily="18" charset="0"/>
                <a:cs typeface="Calibri" panose="020F0502020204030204" pitchFamily="34" charset="0"/>
              </a:rPr>
              <a:t>dysplasias</a:t>
            </a:r>
            <a:r>
              <a:rPr lang="en-US" sz="6200" kern="0" dirty="0">
                <a:effectLst/>
                <a:latin typeface="Calibri" panose="020F0502020204030204" pitchFamily="34" charset="0"/>
                <a:ea typeface="Times New Roman" panose="02020603050405020304" pitchFamily="18" charset="0"/>
                <a:cs typeface="Calibri" panose="020F0502020204030204" pitchFamily="34" charset="0"/>
              </a:rPr>
              <a:t> such as achondroplasia).</a:t>
            </a:r>
            <a:endParaRPr lang="en-US" sz="62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67408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349BEFD3-8222-9634-C5F5-D0C0F6176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77" y="175098"/>
            <a:ext cx="11799651" cy="656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875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2F9A-0B02-6359-A360-18CD701FEA66}"/>
              </a:ext>
            </a:extLst>
          </p:cNvPr>
          <p:cNvSpPr>
            <a:spLocks noGrp="1"/>
          </p:cNvSpPr>
          <p:nvPr>
            <p:ph type="title"/>
          </p:nvPr>
        </p:nvSpPr>
        <p:spPr>
          <a:xfrm>
            <a:off x="677334" y="311286"/>
            <a:ext cx="8596668" cy="690663"/>
          </a:xfrm>
        </p:spPr>
        <p:txBody>
          <a:bodyPr>
            <a:normAutofit/>
          </a:bodyPr>
          <a:lstStyle/>
          <a:p>
            <a:r>
              <a:rPr lang="en-US" sz="2400" kern="0" dirty="0">
                <a:solidFill>
                  <a:schemeClr val="tx1"/>
                </a:solidFill>
                <a:effectLst/>
                <a:latin typeface="Cambria" panose="02040503050406030204" pitchFamily="18" charset="0"/>
                <a:ea typeface="Cambria" panose="02040503050406030204" pitchFamily="18" charset="0"/>
                <a:cs typeface="Arial" panose="020B0604020202020204" pitchFamily="34" charset="0"/>
              </a:rPr>
              <a:t>Presentation…</a:t>
            </a:r>
            <a:r>
              <a:rPr lang="en-US" sz="2400" kern="0" dirty="0" err="1">
                <a:solidFill>
                  <a:schemeClr val="tx1"/>
                </a:solidFill>
                <a:effectLst/>
                <a:latin typeface="Cambria" panose="02040503050406030204" pitchFamily="18" charset="0"/>
                <a:ea typeface="Cambria" panose="02040503050406030204" pitchFamily="18" charset="0"/>
                <a:cs typeface="Arial" panose="020B0604020202020204" pitchFamily="34" charset="0"/>
              </a:rPr>
              <a:t>cont</a:t>
            </a:r>
            <a:endParaRPr lang="en-US" sz="2400" dirty="0"/>
          </a:p>
        </p:txBody>
      </p:sp>
      <p:sp>
        <p:nvSpPr>
          <p:cNvPr id="3" name="Content Placeholder 2">
            <a:extLst>
              <a:ext uri="{FF2B5EF4-FFF2-40B4-BE49-F238E27FC236}">
                <a16:creationId xmlns:a16="http://schemas.microsoft.com/office/drawing/2014/main" id="{B586A42D-67AE-6F9E-7FF4-F9DEAF96F4BD}"/>
              </a:ext>
            </a:extLst>
          </p:cNvPr>
          <p:cNvSpPr>
            <a:spLocks noGrp="1"/>
          </p:cNvSpPr>
          <p:nvPr>
            <p:ph idx="1"/>
          </p:nvPr>
        </p:nvSpPr>
        <p:spPr>
          <a:xfrm>
            <a:off x="165370" y="1001949"/>
            <a:ext cx="11906656" cy="5700408"/>
          </a:xfrm>
        </p:spPr>
        <p:txBody>
          <a:bodyPr>
            <a:normAutofit fontScale="70000" lnSpcReduction="20000"/>
          </a:bodyPr>
          <a:lstStyle/>
          <a:p>
            <a:pPr marL="0" marR="0" indent="0">
              <a:lnSpc>
                <a:spcPct val="107000"/>
              </a:lnSpc>
              <a:spcAft>
                <a:spcPts val="800"/>
              </a:spcAft>
              <a:buNone/>
            </a:pPr>
            <a:r>
              <a:rPr lang="en-US" sz="2900" kern="0" dirty="0">
                <a:effectLst/>
                <a:latin typeface="Calibri" panose="020F0502020204030204" pitchFamily="34" charset="0"/>
                <a:ea typeface="Times New Roman" panose="02020603050405020304" pitchFamily="18" charset="0"/>
                <a:cs typeface="Calibri" panose="020F0502020204030204" pitchFamily="34" charset="0"/>
              </a:rPr>
              <a:t>3. Delayed Development: </a:t>
            </a:r>
            <a:endParaRPr lang="en-US" sz="29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2900" kern="0" dirty="0">
                <a:effectLst/>
                <a:latin typeface="Calibri" panose="020F0502020204030204" pitchFamily="34" charset="0"/>
                <a:ea typeface="Times New Roman" panose="02020603050405020304" pitchFamily="18" charset="0"/>
                <a:cs typeface="Calibri" panose="020F0502020204030204" pitchFamily="34" charset="0"/>
              </a:rPr>
              <a:t>Delayed puberty or bone age compared to chronological age. </a:t>
            </a:r>
            <a:endParaRPr lang="en-US" sz="29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2900" kern="0" dirty="0">
                <a:effectLst/>
                <a:latin typeface="Calibri" panose="020F0502020204030204" pitchFamily="34" charset="0"/>
                <a:ea typeface="Times New Roman" panose="02020603050405020304" pitchFamily="18" charset="0"/>
                <a:cs typeface="Calibri" panose="020F0502020204030204" pitchFamily="34" charset="0"/>
              </a:rPr>
              <a:t>Delayed motor or cognitive milestones if associated with syndromic causes.</a:t>
            </a:r>
            <a:endParaRPr lang="en-US" sz="29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Aft>
                <a:spcPts val="800"/>
              </a:spcAft>
              <a:buNone/>
            </a:pPr>
            <a:r>
              <a:rPr lang="en-US" sz="2900" kern="0" dirty="0">
                <a:effectLst/>
                <a:latin typeface="Calibri" panose="020F0502020204030204" pitchFamily="34" charset="0"/>
                <a:ea typeface="Times New Roman" panose="02020603050405020304" pitchFamily="18" charset="0"/>
                <a:cs typeface="Calibri" panose="020F0502020204030204" pitchFamily="34" charset="0"/>
              </a:rPr>
              <a:t>4. Facial or Physical Features (syndrome-specific):</a:t>
            </a:r>
            <a:endParaRPr lang="en-US" sz="29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2900" kern="0" dirty="0">
                <a:effectLst/>
                <a:latin typeface="Calibri" panose="020F0502020204030204" pitchFamily="34" charset="0"/>
                <a:ea typeface="Times New Roman" panose="02020603050405020304" pitchFamily="18" charset="0"/>
                <a:cs typeface="Calibri" panose="020F0502020204030204" pitchFamily="34" charset="0"/>
              </a:rPr>
              <a:t>Features such as a webbed neck, low-set ears, or wide-spaced eyes in Turner syndrome.</a:t>
            </a:r>
            <a:endParaRPr lang="en-US" sz="29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2900" kern="0" dirty="0">
                <a:effectLst/>
                <a:latin typeface="Calibri" panose="020F0502020204030204" pitchFamily="34" charset="0"/>
                <a:ea typeface="Times New Roman" panose="02020603050405020304" pitchFamily="18" charset="0"/>
                <a:cs typeface="Calibri" panose="020F0502020204030204" pitchFamily="34" charset="0"/>
              </a:rPr>
              <a:t>Characteristic facial features in genetic syndromes like Noonan or Down syndrome.</a:t>
            </a:r>
            <a:endParaRPr lang="en-US" sz="29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Aft>
                <a:spcPts val="800"/>
              </a:spcAft>
              <a:buNone/>
            </a:pPr>
            <a:r>
              <a:rPr lang="en-US" sz="2900" kern="0" dirty="0">
                <a:effectLst/>
                <a:latin typeface="Calibri" panose="020F0502020204030204" pitchFamily="34" charset="0"/>
                <a:ea typeface="Times New Roman" panose="02020603050405020304" pitchFamily="18" charset="0"/>
                <a:cs typeface="Calibri" panose="020F0502020204030204" pitchFamily="34" charset="0"/>
              </a:rPr>
              <a:t>5. Other Symptoms:</a:t>
            </a:r>
            <a:endParaRPr lang="en-US" sz="29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2900" kern="0" dirty="0">
                <a:effectLst/>
                <a:latin typeface="Calibri" panose="020F0502020204030204" pitchFamily="34" charset="0"/>
                <a:ea typeface="Times New Roman" panose="02020603050405020304" pitchFamily="18" charset="0"/>
                <a:cs typeface="Calibri" panose="020F0502020204030204" pitchFamily="34" charset="0"/>
              </a:rPr>
              <a:t>Signs of chronic disease: fatigue, frequent infections, or poor appetite.</a:t>
            </a:r>
          </a:p>
          <a:p>
            <a:pPr marL="0" marR="0">
              <a:lnSpc>
                <a:spcPct val="107000"/>
              </a:lnSpc>
              <a:spcAft>
                <a:spcPts val="800"/>
              </a:spcAft>
            </a:pPr>
            <a:r>
              <a:rPr lang="en-US" sz="2900" kern="0" dirty="0">
                <a:effectLst/>
                <a:latin typeface="Calibri" panose="020F0502020204030204" pitchFamily="34" charset="0"/>
                <a:ea typeface="Times New Roman" panose="02020603050405020304" pitchFamily="18" charset="0"/>
                <a:cs typeface="Calibri" panose="020F0502020204030204" pitchFamily="34" charset="0"/>
              </a:rPr>
              <a:t>Hormonal imbalances: symptoms of hypothyroidism (e.g., cold intolerance, dry skin) or growth hormone deficiency.</a:t>
            </a:r>
            <a:endParaRPr lang="en-US" sz="29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Aft>
                <a:spcPts val="800"/>
              </a:spcAft>
              <a:buNone/>
            </a:pPr>
            <a:r>
              <a:rPr lang="en-US" sz="2900" kern="0" dirty="0">
                <a:effectLst/>
                <a:latin typeface="Calibri" panose="020F0502020204030204" pitchFamily="34" charset="0"/>
                <a:ea typeface="Times New Roman" panose="02020603050405020304" pitchFamily="18" charset="0"/>
                <a:cs typeface="Calibri" panose="020F0502020204030204" pitchFamily="34" charset="0"/>
              </a:rPr>
              <a:t>6. Psychosocial Impact:</a:t>
            </a:r>
            <a:endParaRPr lang="en-US" sz="29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2900" kern="0" dirty="0">
                <a:effectLst/>
                <a:latin typeface="Calibri" panose="020F0502020204030204" pitchFamily="34" charset="0"/>
                <a:ea typeface="Times New Roman" panose="02020603050405020304" pitchFamily="18" charset="0"/>
                <a:cs typeface="Calibri" panose="020F0502020204030204" pitchFamily="34" charset="0"/>
              </a:rPr>
              <a:t>Concerns about appearance, self-esteem issues, or bullying.</a:t>
            </a:r>
            <a:endParaRPr lang="en-US" sz="29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endParaRPr lang="en-US" sz="24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246681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D207-0EB2-A497-80F4-1ED1D6BF2D0A}"/>
              </a:ext>
            </a:extLst>
          </p:cNvPr>
          <p:cNvSpPr>
            <a:spLocks noGrp="1"/>
          </p:cNvSpPr>
          <p:nvPr>
            <p:ph type="title"/>
          </p:nvPr>
        </p:nvSpPr>
        <p:spPr>
          <a:xfrm>
            <a:off x="677334" y="126461"/>
            <a:ext cx="8596668" cy="564204"/>
          </a:xfrm>
        </p:spPr>
        <p:txBody>
          <a:bodyPr>
            <a:normAutofit/>
          </a:bodyPr>
          <a:lstStyle/>
          <a:p>
            <a:pPr algn="ctr"/>
            <a:r>
              <a:rPr lang="en-US" sz="2400" kern="0" dirty="0">
                <a:solidFill>
                  <a:srgbClr val="222222"/>
                </a:solidFill>
                <a:effectLst/>
                <a:latin typeface="Cambria" panose="02040503050406030204" pitchFamily="18" charset="0"/>
                <a:ea typeface="Cambria" panose="02040503050406030204" pitchFamily="18" charset="0"/>
              </a:rPr>
              <a:t>Diagnostic Approach : History</a:t>
            </a:r>
            <a:endParaRPr lang="en-US" sz="24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97D3B265-C7BB-CDB6-0818-3F2C6642FC65}"/>
              </a:ext>
            </a:extLst>
          </p:cNvPr>
          <p:cNvSpPr>
            <a:spLocks noGrp="1"/>
          </p:cNvSpPr>
          <p:nvPr>
            <p:ph idx="1"/>
          </p:nvPr>
        </p:nvSpPr>
        <p:spPr>
          <a:xfrm>
            <a:off x="77821" y="690665"/>
            <a:ext cx="11809379" cy="6040875"/>
          </a:xfrm>
        </p:spPr>
        <p:txBody>
          <a:bodyPr>
            <a:normAutofit fontScale="47500" lnSpcReduction="20000"/>
          </a:bodyPr>
          <a:lstStyle/>
          <a:p>
            <a:pPr marL="0" marR="0" indent="0">
              <a:lnSpc>
                <a:spcPct val="107000"/>
              </a:lnSpc>
              <a:spcBef>
                <a:spcPts val="0"/>
              </a:spcBef>
              <a:spcAft>
                <a:spcPts val="0"/>
              </a:spcAft>
              <a:buNone/>
            </a:pPr>
            <a:r>
              <a:rPr lang="en-US" sz="3200" kern="0" dirty="0">
                <a:solidFill>
                  <a:schemeClr val="tx1"/>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endParaRPr lang="en-US" sz="3200" kern="100" dirty="0">
              <a:solidFill>
                <a:schemeClr val="tx1"/>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Growth history: Birth weight, length, and growth pattern since birth.</a:t>
            </a:r>
            <a:endParaRPr lang="en-US" sz="3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Aft>
                <a:spcPts val="800"/>
              </a:spcAft>
              <a:buNone/>
            </a:pP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Family history: Parental heights, age of puberty onset in family members (familial short stature or constitutional delay).</a:t>
            </a:r>
            <a:endParaRPr lang="en-US" sz="3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Aft>
                <a:spcPts val="800"/>
              </a:spcAft>
              <a:buNone/>
            </a:pP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Nutritional history: Diet adequacy and signs of malnutrition.</a:t>
            </a:r>
            <a:endParaRPr lang="en-US" sz="3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Aft>
                <a:spcPts val="800"/>
              </a:spcAft>
              <a:buNone/>
            </a:pP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Systemic symptoms: Signs of chronic illness (e.g., diarrhea for celiac disease, fatigue for hypothyroidism).</a:t>
            </a:r>
            <a:endParaRPr lang="en-US" sz="3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Aft>
                <a:spcPts val="800"/>
              </a:spcAft>
              <a:buNone/>
            </a:pP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Developmental milestones: Delays indicating syndromic or neurological issues.</a:t>
            </a:r>
            <a:endParaRPr lang="en-US" sz="3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Aft>
                <a:spcPts val="800"/>
              </a:spcAft>
              <a:buNone/>
            </a:pP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Pregnancy and birth history: Preterm birth, intrauterine growth restriction (IUGR), or perinatal complications.</a:t>
            </a:r>
            <a:endParaRPr lang="en-US" sz="3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3200" kern="0" dirty="0">
                <a:solidFill>
                  <a:schemeClr val="tx1"/>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endParaRPr lang="en-US" sz="3200" kern="100" dirty="0">
              <a:solidFill>
                <a:schemeClr val="tx1"/>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3200" kern="0" dirty="0">
                <a:solidFill>
                  <a:schemeClr val="tx1"/>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800" kern="0" dirty="0">
                <a:solidFill>
                  <a:schemeClr val="tx1"/>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endParaRPr lang="en-US" sz="3800" kern="100" dirty="0">
              <a:solidFill>
                <a:schemeClr val="tx1"/>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3800" kern="0" dirty="0">
                <a:solidFill>
                  <a:schemeClr val="tx1"/>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endParaRPr lang="en-US" sz="3800" kern="100" dirty="0">
              <a:solidFill>
                <a:schemeClr val="tx1"/>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244768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58AB-972B-4D01-AAD7-40D7D2AD64C7}"/>
              </a:ext>
            </a:extLst>
          </p:cNvPr>
          <p:cNvSpPr>
            <a:spLocks noGrp="1"/>
          </p:cNvSpPr>
          <p:nvPr>
            <p:ph type="title"/>
          </p:nvPr>
        </p:nvSpPr>
        <p:spPr>
          <a:xfrm>
            <a:off x="677334" y="340468"/>
            <a:ext cx="8596668" cy="476655"/>
          </a:xfrm>
        </p:spPr>
        <p:txBody>
          <a:bodyPr/>
          <a:lstStyle/>
          <a:p>
            <a:pPr algn="ctr"/>
            <a:r>
              <a:rPr lang="en-US" sz="1800" kern="0" dirty="0">
                <a:solidFill>
                  <a:srgbClr val="222222"/>
                </a:solidFill>
                <a:effectLst/>
                <a:latin typeface="Cambria" panose="02040503050406030204" pitchFamily="18" charset="0"/>
                <a:ea typeface="Cambria" panose="02040503050406030204" pitchFamily="18" charset="0"/>
              </a:rPr>
              <a:t>Diagnostic Approach :</a:t>
            </a:r>
            <a:r>
              <a:rPr lang="en-US" sz="1800" kern="0" dirty="0">
                <a:solidFill>
                  <a:schemeClr val="tx1"/>
                </a:solidFill>
                <a:effectLst/>
                <a:latin typeface="Times New Roman" panose="02020603050405020304" pitchFamily="18" charset="0"/>
                <a:ea typeface="Times New Roman" panose="02020603050405020304" pitchFamily="18" charset="0"/>
              </a:rPr>
              <a:t>Physical Examination</a:t>
            </a:r>
            <a:endParaRPr lang="en-US" dirty="0">
              <a:solidFill>
                <a:schemeClr val="tx1"/>
              </a:solidFill>
            </a:endParaRPr>
          </a:p>
        </p:txBody>
      </p:sp>
      <p:sp>
        <p:nvSpPr>
          <p:cNvPr id="3" name="Content Placeholder 2">
            <a:extLst>
              <a:ext uri="{FF2B5EF4-FFF2-40B4-BE49-F238E27FC236}">
                <a16:creationId xmlns:a16="http://schemas.microsoft.com/office/drawing/2014/main" id="{4025DFD8-0A1A-2B3F-73E1-6949EFA09986}"/>
              </a:ext>
            </a:extLst>
          </p:cNvPr>
          <p:cNvSpPr>
            <a:spLocks noGrp="1"/>
          </p:cNvSpPr>
          <p:nvPr>
            <p:ph idx="1"/>
          </p:nvPr>
        </p:nvSpPr>
        <p:spPr>
          <a:xfrm>
            <a:off x="97277" y="914401"/>
            <a:ext cx="11731557" cy="5807412"/>
          </a:xfrm>
        </p:spPr>
        <p:txBody>
          <a:bodyPr>
            <a:normAutofit/>
          </a:bodyPr>
          <a:lstStyle/>
          <a:p>
            <a:pPr marR="0">
              <a:lnSpc>
                <a:spcPct val="107000"/>
              </a:lnSpc>
              <a:spcAft>
                <a:spcPts val="800"/>
              </a:spcAft>
              <a:buFont typeface="Wingdings" panose="05000000000000000000" pitchFamily="2" charset="2"/>
              <a:buChar char="v"/>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Anthropometry:</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Measure height, weight, body mass index (BMI), and compare with growth charts.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Calculate mid-parental height (for expected genetic potential).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R="0">
              <a:lnSpc>
                <a:spcPct val="107000"/>
              </a:lnSpc>
              <a:spcAft>
                <a:spcPts val="800"/>
              </a:spcAft>
              <a:buFont typeface="Wingdings" panose="05000000000000000000" pitchFamily="2" charset="2"/>
              <a:buChar char="v"/>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Proportions:</a:t>
            </a:r>
          </a:p>
          <a:p>
            <a:pPr marR="0">
              <a:lnSpc>
                <a:spcPct val="107000"/>
              </a:lnSpc>
              <a:spcAft>
                <a:spcPts val="800"/>
              </a:spcAft>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Assess upper-to-lower segment ratio and arm span.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Disproportionality suggests skeletal dysplasia.</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R="0">
              <a:lnSpc>
                <a:spcPct val="107000"/>
              </a:lnSpc>
              <a:spcAft>
                <a:spcPts val="800"/>
              </a:spcAft>
              <a:buFont typeface="Wingdings" panose="05000000000000000000" pitchFamily="2" charset="2"/>
              <a:buChar char="v"/>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Syndromic features: Examine for dysmorphic features (e.g., webbed neck in Turner syndrome).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R="0">
              <a:lnSpc>
                <a:spcPct val="107000"/>
              </a:lnSpc>
              <a:spcAft>
                <a:spcPts val="800"/>
              </a:spcAft>
              <a:buFont typeface="Wingdings" panose="05000000000000000000" pitchFamily="2" charset="2"/>
              <a:buChar char="v"/>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Pubertal assessment: Tanner staging to assess pubertal development.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R="0">
              <a:lnSpc>
                <a:spcPct val="107000"/>
              </a:lnSpc>
              <a:spcAft>
                <a:spcPts val="800"/>
              </a:spcAft>
              <a:buFont typeface="Wingdings" panose="05000000000000000000" pitchFamily="2" charset="2"/>
              <a:buChar char="v"/>
            </a:pPr>
            <a:r>
              <a:rPr lang="en-US" kern="0" dirty="0">
                <a:latin typeface="Times New Roman" panose="02020603050405020304" pitchFamily="18" charset="0"/>
                <a:ea typeface="Times New Roman" panose="02020603050405020304" pitchFamily="18" charset="0"/>
                <a:cs typeface="Arial" panose="020B0604020202020204" pitchFamily="34" charset="0"/>
              </a:rPr>
              <a:t>     </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Growth Chart Analysis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Plot height, weight, and head circumference.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Assess growth velocity (falling off percentiles indicates pathological short stature).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dirty="0"/>
          </a:p>
        </p:txBody>
      </p:sp>
    </p:spTree>
    <p:extLst>
      <p:ext uri="{BB962C8B-B14F-4D97-AF65-F5344CB8AC3E}">
        <p14:creationId xmlns:p14="http://schemas.microsoft.com/office/powerpoint/2010/main" val="2715755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CF08-77FC-7F6B-A5E0-80EA0C73CB9F}"/>
              </a:ext>
            </a:extLst>
          </p:cNvPr>
          <p:cNvSpPr>
            <a:spLocks noGrp="1"/>
          </p:cNvSpPr>
          <p:nvPr>
            <p:ph type="title"/>
          </p:nvPr>
        </p:nvSpPr>
        <p:spPr>
          <a:xfrm>
            <a:off x="677334" y="175098"/>
            <a:ext cx="8596668" cy="1079770"/>
          </a:xfrm>
        </p:spPr>
        <p:txBody>
          <a:bodyPr>
            <a:normAutofit/>
          </a:bodyPr>
          <a:lstStyle/>
          <a:p>
            <a:pPr algn="ctr"/>
            <a:r>
              <a:rPr lang="en-US" sz="2400" kern="0" dirty="0">
                <a:solidFill>
                  <a:srgbClr val="222222"/>
                </a:solidFill>
                <a:effectLst/>
                <a:latin typeface="Cambria" panose="02040503050406030204" pitchFamily="18" charset="0"/>
                <a:ea typeface="Cambria" panose="02040503050406030204" pitchFamily="18" charset="0"/>
              </a:rPr>
              <a:t>Diagnostic Approach: Investigation</a:t>
            </a:r>
            <a:endParaRPr lang="en-US" sz="2400" dirty="0"/>
          </a:p>
        </p:txBody>
      </p:sp>
      <p:sp>
        <p:nvSpPr>
          <p:cNvPr id="3" name="Content Placeholder 2">
            <a:extLst>
              <a:ext uri="{FF2B5EF4-FFF2-40B4-BE49-F238E27FC236}">
                <a16:creationId xmlns:a16="http://schemas.microsoft.com/office/drawing/2014/main" id="{E921F83C-70A2-A85F-C0AF-0B5A1B1D8479}"/>
              </a:ext>
            </a:extLst>
          </p:cNvPr>
          <p:cNvSpPr>
            <a:spLocks noGrp="1"/>
          </p:cNvSpPr>
          <p:nvPr>
            <p:ph idx="1"/>
          </p:nvPr>
        </p:nvSpPr>
        <p:spPr>
          <a:xfrm>
            <a:off x="282102" y="1254868"/>
            <a:ext cx="11089532" cy="5428033"/>
          </a:xfrm>
        </p:spPr>
        <p:txBody>
          <a:bodyPr>
            <a:normAutofit/>
          </a:bodyPr>
          <a:lstStyle/>
          <a:p>
            <a:pPr marR="0">
              <a:lnSpc>
                <a:spcPct val="107000"/>
              </a:lnSpc>
              <a:spcAft>
                <a:spcPts val="800"/>
              </a:spcAft>
              <a:buFont typeface="Wingdings" panose="05000000000000000000" pitchFamily="2" charset="2"/>
              <a:buChar char="q"/>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Basic Tests (screen for common causes):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Complete blood count (CBC): Check for anemia or signs of chronic disease.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Erythrocyte sedimentation rate (ESR) or C-reactive protein (CRP): Inflammation markers.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Thyroid function tests (TSH, free T4): Rule out hypothyroidism.</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Tissue transglutaminase antibody (</a:t>
            </a:r>
            <a:r>
              <a:rPr lang="en-US" sz="1800" kern="0" dirty="0" err="1">
                <a:effectLst/>
                <a:latin typeface="Times New Roman" panose="02020603050405020304" pitchFamily="18" charset="0"/>
                <a:ea typeface="Times New Roman" panose="02020603050405020304" pitchFamily="18" charset="0"/>
                <a:cs typeface="Arial" panose="020B0604020202020204" pitchFamily="34" charset="0"/>
              </a:rPr>
              <a:t>tTG</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-IgA): Screen for celiac disease.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Liver and kidney function tests.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Bone age X-ray: Compare skeletal maturity to chronological age.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43770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6BB31-27AE-1B64-1C4A-14D4917F2E07}"/>
              </a:ext>
            </a:extLst>
          </p:cNvPr>
          <p:cNvSpPr>
            <a:spLocks noGrp="1"/>
          </p:cNvSpPr>
          <p:nvPr>
            <p:ph type="title"/>
          </p:nvPr>
        </p:nvSpPr>
        <p:spPr>
          <a:xfrm>
            <a:off x="677334" y="214010"/>
            <a:ext cx="8596668" cy="1001948"/>
          </a:xfrm>
        </p:spPr>
        <p:txBody>
          <a:bodyPr>
            <a:normAutofit/>
          </a:bodyPr>
          <a:lstStyle/>
          <a:p>
            <a:pPr algn="ctr"/>
            <a:r>
              <a:rPr lang="en-US" sz="2400" kern="0" dirty="0">
                <a:solidFill>
                  <a:srgbClr val="222222"/>
                </a:solidFill>
                <a:effectLst/>
                <a:latin typeface="Cambria" panose="02040503050406030204" pitchFamily="18" charset="0"/>
                <a:ea typeface="Cambria" panose="02040503050406030204" pitchFamily="18" charset="0"/>
              </a:rPr>
              <a:t>Diagnostic Approach: Investigation….</a:t>
            </a:r>
            <a:r>
              <a:rPr lang="en-US" sz="2400" kern="0" dirty="0" err="1">
                <a:solidFill>
                  <a:srgbClr val="222222"/>
                </a:solidFill>
                <a:effectLst/>
                <a:latin typeface="Cambria" panose="02040503050406030204" pitchFamily="18" charset="0"/>
                <a:ea typeface="Cambria" panose="02040503050406030204" pitchFamily="18" charset="0"/>
              </a:rPr>
              <a:t>cont</a:t>
            </a:r>
            <a:endParaRPr lang="en-US" sz="2400" dirty="0"/>
          </a:p>
        </p:txBody>
      </p:sp>
      <p:sp>
        <p:nvSpPr>
          <p:cNvPr id="3" name="Content Placeholder 2">
            <a:extLst>
              <a:ext uri="{FF2B5EF4-FFF2-40B4-BE49-F238E27FC236}">
                <a16:creationId xmlns:a16="http://schemas.microsoft.com/office/drawing/2014/main" id="{72005681-5F51-CD9E-6803-67D05E7B8835}"/>
              </a:ext>
            </a:extLst>
          </p:cNvPr>
          <p:cNvSpPr>
            <a:spLocks noGrp="1"/>
          </p:cNvSpPr>
          <p:nvPr>
            <p:ph idx="1"/>
          </p:nvPr>
        </p:nvSpPr>
        <p:spPr>
          <a:xfrm>
            <a:off x="184826" y="972767"/>
            <a:ext cx="10778246" cy="5583676"/>
          </a:xfrm>
        </p:spPr>
        <p:txBody>
          <a:bodyPr>
            <a:normAutofit/>
          </a:bodyPr>
          <a:lstStyle/>
          <a:p>
            <a:pPr marR="0">
              <a:lnSpc>
                <a:spcPct val="107000"/>
              </a:lnSpc>
              <a:spcAft>
                <a:spcPts val="800"/>
              </a:spcAft>
              <a:buFont typeface="Wingdings" panose="05000000000000000000" pitchFamily="2" charset="2"/>
              <a:buChar char="q"/>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Specific Tests (based on suspicion):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R="0">
              <a:lnSpc>
                <a:spcPct val="107000"/>
              </a:lnSpc>
              <a:spcAft>
                <a:spcPts val="800"/>
              </a:spcAft>
              <a:buFont typeface="Wingdings" panose="05000000000000000000" pitchFamily="2" charset="2"/>
              <a:buChar char="v"/>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Growth hormone deficiency:</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Serum insulin-like growth factor 1 (IGF-1) and insulin-like growth factor-binding protein 3 (IGFBP-3).</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Growth hormone stimulation test (e.g., clonidine or arginine stimulation).</a:t>
            </a:r>
          </a:p>
          <a:p>
            <a:pPr marL="0" marR="0" indent="0">
              <a:lnSpc>
                <a:spcPct val="107000"/>
              </a:lnSpc>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R="0">
              <a:lnSpc>
                <a:spcPct val="107000"/>
              </a:lnSpc>
              <a:spcAft>
                <a:spcPts val="800"/>
              </a:spcAft>
              <a:buFont typeface="Wingdings" panose="05000000000000000000" pitchFamily="2" charset="2"/>
              <a:buChar char="v"/>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Genetic testing: Karyotype for Turner syndrome, or specific genetic panels for suspected syndromes (e.g., Noonan syndrome).</a:t>
            </a:r>
          </a:p>
          <a:p>
            <a:pPr marL="0" marR="0" indent="0">
              <a:lnSpc>
                <a:spcPct val="107000"/>
              </a:lnSpc>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R="0">
              <a:lnSpc>
                <a:spcPct val="107000"/>
              </a:lnSpc>
              <a:spcAft>
                <a:spcPts val="800"/>
              </a:spcAft>
              <a:buFont typeface="Wingdings" panose="05000000000000000000" pitchFamily="2" charset="2"/>
              <a:buChar char="v"/>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Other hormone tests: Cortisol levels (Cushing syndrome), gonadotropins (LH, FSH for delayed puberty).</a:t>
            </a:r>
          </a:p>
          <a:p>
            <a:pPr marL="0" marR="0" indent="0">
              <a:lnSpc>
                <a:spcPct val="107000"/>
              </a:lnSpc>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R="0">
              <a:lnSpc>
                <a:spcPct val="107000"/>
              </a:lnSpc>
              <a:spcAft>
                <a:spcPts val="800"/>
              </a:spcAft>
              <a:buFont typeface="Wingdings" panose="05000000000000000000" pitchFamily="2" charset="2"/>
              <a:buChar char="v"/>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Skeletal survey: For suspected skeletal dysplasia.</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91932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8A0D-868C-9186-2D67-BF58C8E2FCA9}"/>
              </a:ext>
            </a:extLst>
          </p:cNvPr>
          <p:cNvSpPr>
            <a:spLocks noGrp="1"/>
          </p:cNvSpPr>
          <p:nvPr>
            <p:ph type="title"/>
          </p:nvPr>
        </p:nvSpPr>
        <p:spPr>
          <a:xfrm>
            <a:off x="677334" y="136188"/>
            <a:ext cx="8596668" cy="1206230"/>
          </a:xfrm>
        </p:spPr>
        <p:txBody>
          <a:bodyPr>
            <a:normAutofit/>
          </a:bodyPr>
          <a:lstStyle/>
          <a:p>
            <a:pPr marL="0" marR="0" algn="ctr">
              <a:lnSpc>
                <a:spcPct val="107000"/>
              </a:lnSpc>
              <a:spcAft>
                <a:spcPts val="800"/>
              </a:spcAft>
            </a:pPr>
            <a:r>
              <a:rPr lang="en-US" sz="2000" kern="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Management of Short Stature</a:t>
            </a:r>
            <a:endParaRPr lang="en-US"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4985462-B0CA-A4D4-ED50-B3F8CEBED1E9}"/>
              </a:ext>
            </a:extLst>
          </p:cNvPr>
          <p:cNvSpPr>
            <a:spLocks noGrp="1"/>
          </p:cNvSpPr>
          <p:nvPr>
            <p:ph idx="1"/>
          </p:nvPr>
        </p:nvSpPr>
        <p:spPr>
          <a:xfrm>
            <a:off x="184826" y="972766"/>
            <a:ext cx="11644008" cy="5749045"/>
          </a:xfrm>
        </p:spPr>
        <p:txBody>
          <a:bodyPr>
            <a:normAutofit fontScale="92500" lnSpcReduction="10000"/>
          </a:bodyPr>
          <a:lstStyle/>
          <a:p>
            <a:pPr marL="0" marR="0" indent="0">
              <a:lnSpc>
                <a:spcPct val="107000"/>
              </a:lnSpc>
              <a:spcAft>
                <a:spcPts val="800"/>
              </a:spcAft>
              <a:buNone/>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1. Address Underlying Cause: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Treat hypothyroidism with levothyroxine.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Initiate a gluten-free diet for celiac disease.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Manage chronic illnesses (e.g., inflammatory bowel disease).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Aft>
                <a:spcPts val="800"/>
              </a:spcAft>
              <a:buNone/>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2. Growth Hormone Therapy indicated in: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Growth hormone deficiency.</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Turner syndrome.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Prader-Willi syndrome.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Chronic kidney disease.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Small for gestational age (SGA) without catch-up growth by age 2-4 years.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R="0">
              <a:lnSpc>
                <a:spcPct val="107000"/>
              </a:lnSpc>
              <a:spcAft>
                <a:spcPts val="800"/>
              </a:spcAft>
              <a:buFont typeface="Wingdings" panose="05000000000000000000" pitchFamily="2" charset="2"/>
              <a:buChar char="v"/>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Administered as daily subcutaneous injections under endocrine supervision.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Aft>
                <a:spcPts val="800"/>
              </a:spcAft>
              <a:buNone/>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52498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9B29B-7F07-8A04-E279-428ED35A8FA3}"/>
              </a:ext>
            </a:extLst>
          </p:cNvPr>
          <p:cNvSpPr>
            <a:spLocks noGrp="1"/>
          </p:cNvSpPr>
          <p:nvPr>
            <p:ph type="title"/>
          </p:nvPr>
        </p:nvSpPr>
        <p:spPr>
          <a:xfrm>
            <a:off x="677334" y="223736"/>
            <a:ext cx="8596668" cy="875490"/>
          </a:xfrm>
        </p:spPr>
        <p:txBody>
          <a:bodyPr>
            <a:normAutofit/>
          </a:bodyPr>
          <a:lstStyle/>
          <a:p>
            <a:pPr algn="ctr"/>
            <a:r>
              <a:rPr lang="en-US" sz="2400" kern="0" dirty="0">
                <a:solidFill>
                  <a:schemeClr val="tx1"/>
                </a:solidFill>
                <a:effectLst/>
                <a:latin typeface="Cambria" panose="02040503050406030204" pitchFamily="18" charset="0"/>
                <a:ea typeface="Cambria" panose="02040503050406030204" pitchFamily="18" charset="0"/>
                <a:cs typeface="Arial" panose="020B0604020202020204" pitchFamily="34" charset="0"/>
              </a:rPr>
              <a:t>Management of Short Stature….</a:t>
            </a:r>
            <a:r>
              <a:rPr lang="en-US" sz="2400" kern="0" dirty="0" err="1">
                <a:solidFill>
                  <a:schemeClr val="tx1"/>
                </a:solidFill>
                <a:effectLst/>
                <a:latin typeface="Cambria" panose="02040503050406030204" pitchFamily="18" charset="0"/>
                <a:ea typeface="Cambria" panose="02040503050406030204" pitchFamily="18" charset="0"/>
                <a:cs typeface="Arial" panose="020B0604020202020204" pitchFamily="34" charset="0"/>
              </a:rPr>
              <a:t>cont</a:t>
            </a:r>
            <a:endParaRPr lang="en-US" sz="24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323B9E15-1DCA-4738-D591-1E16BFB8A83F}"/>
              </a:ext>
            </a:extLst>
          </p:cNvPr>
          <p:cNvSpPr>
            <a:spLocks noGrp="1"/>
          </p:cNvSpPr>
          <p:nvPr>
            <p:ph idx="1"/>
          </p:nvPr>
        </p:nvSpPr>
        <p:spPr>
          <a:xfrm>
            <a:off x="204281" y="1099227"/>
            <a:ext cx="10885251" cy="4270160"/>
          </a:xfrm>
        </p:spPr>
        <p:txBody>
          <a:bodyPr>
            <a:normAutofit/>
          </a:bodyPr>
          <a:lstStyle/>
          <a:p>
            <a:pPr marL="0" marR="0" indent="0">
              <a:lnSpc>
                <a:spcPct val="107000"/>
              </a:lnSpc>
              <a:spcAft>
                <a:spcPts val="800"/>
              </a:spcAft>
              <a:buNone/>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3. Nutritional Support: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Provide a balanced diet addressing any deficiencies (e.g., protein, vitamins, and minerals).</a:t>
            </a:r>
          </a:p>
          <a:p>
            <a:pPr marL="0" marR="0" indent="0">
              <a:lnSpc>
                <a:spcPct val="107000"/>
              </a:lnSpc>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Aft>
                <a:spcPts val="800"/>
              </a:spcAft>
              <a:buNone/>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4. Psychosocial Support: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Counseling for the child and family to address psychological impact and build self-esteem.</a:t>
            </a:r>
          </a:p>
          <a:p>
            <a:pPr marL="0" marR="0" indent="0">
              <a:lnSpc>
                <a:spcPct val="107000"/>
              </a:lnSpc>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Aft>
                <a:spcPts val="800"/>
              </a:spcAft>
              <a:buNone/>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5. Monitor Growth:</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Regular follow-up to track height, weight, and pubertal progress.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54176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3252-88B3-91E9-1BD9-671FFB6C110E}"/>
              </a:ext>
            </a:extLst>
          </p:cNvPr>
          <p:cNvSpPr>
            <a:spLocks noGrp="1"/>
          </p:cNvSpPr>
          <p:nvPr>
            <p:ph type="title"/>
          </p:nvPr>
        </p:nvSpPr>
        <p:spPr>
          <a:xfrm>
            <a:off x="677334" y="107004"/>
            <a:ext cx="8596668" cy="953311"/>
          </a:xfrm>
        </p:spPr>
        <p:txBody>
          <a:bodyPr>
            <a:normAutofit/>
          </a:bodyPr>
          <a:lstStyle/>
          <a:p>
            <a:r>
              <a:rPr lang="en-US" sz="3600" kern="0" dirty="0">
                <a:solidFill>
                  <a:srgbClr val="222222"/>
                </a:solidFill>
                <a:effectLst/>
                <a:latin typeface="Cambria" panose="02040503050406030204" pitchFamily="18" charset="0"/>
                <a:ea typeface="Cambria" panose="02040503050406030204" pitchFamily="18" charset="0"/>
              </a:rPr>
              <a:t>Management…</a:t>
            </a:r>
            <a:r>
              <a:rPr lang="en-US" sz="3600" kern="0" dirty="0" err="1">
                <a:solidFill>
                  <a:srgbClr val="222222"/>
                </a:solidFill>
                <a:effectLst/>
                <a:latin typeface="Cambria" panose="02040503050406030204" pitchFamily="18" charset="0"/>
                <a:ea typeface="Cambria" panose="02040503050406030204" pitchFamily="18" charset="0"/>
              </a:rPr>
              <a:t>cont</a:t>
            </a:r>
            <a:endParaRPr lang="en-US" dirty="0"/>
          </a:p>
        </p:txBody>
      </p:sp>
      <p:sp>
        <p:nvSpPr>
          <p:cNvPr id="3" name="Content Placeholder 2">
            <a:extLst>
              <a:ext uri="{FF2B5EF4-FFF2-40B4-BE49-F238E27FC236}">
                <a16:creationId xmlns:a16="http://schemas.microsoft.com/office/drawing/2014/main" id="{D2A69B33-46A1-8DF2-80F5-6875A521915B}"/>
              </a:ext>
            </a:extLst>
          </p:cNvPr>
          <p:cNvSpPr>
            <a:spLocks noGrp="1"/>
          </p:cNvSpPr>
          <p:nvPr>
            <p:ph idx="1"/>
          </p:nvPr>
        </p:nvSpPr>
        <p:spPr>
          <a:xfrm>
            <a:off x="77821" y="1284051"/>
            <a:ext cx="10856067" cy="4757311"/>
          </a:xfrm>
        </p:spPr>
        <p:txBody>
          <a:bodyPr>
            <a:normAutofit fontScale="77500" lnSpcReduction="20000"/>
          </a:bodyPr>
          <a:lstStyle/>
          <a:p>
            <a:pPr marR="0">
              <a:lnSpc>
                <a:spcPct val="107000"/>
              </a:lnSpc>
              <a:spcAft>
                <a:spcPts val="800"/>
              </a:spcAft>
              <a:buFont typeface="Wingdings" panose="05000000000000000000" pitchFamily="2" charset="2"/>
              <a:buChar char="q"/>
            </a:pPr>
            <a:r>
              <a:rPr lang="en-US" sz="28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Referral to Specialists</a:t>
            </a:r>
            <a:endParaRPr lang="en-US" sz="2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Aft>
                <a:spcPts val="800"/>
              </a:spcAft>
              <a:buNone/>
            </a:pPr>
            <a:r>
              <a:rPr lang="en-US" sz="28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28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Endocrinologist: For growth hormone assessment and hormonal causes.</a:t>
            </a:r>
            <a:endParaRPr lang="en-US" sz="2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Aft>
                <a:spcPts val="800"/>
              </a:spcAft>
              <a:buNone/>
            </a:pPr>
            <a:r>
              <a:rPr lang="en-US" sz="28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28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Geneticist: For evaluation of syndromic features or family history of genetic conditions.</a:t>
            </a:r>
            <a:endParaRPr lang="en-US" sz="2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Aft>
                <a:spcPts val="800"/>
              </a:spcAft>
              <a:buNone/>
            </a:pPr>
            <a:r>
              <a:rPr lang="en-US" sz="28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28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Gastroenterologist: If celiac disease or malabsorption is suspected.</a:t>
            </a:r>
            <a:endParaRPr lang="en-US" sz="2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Aft>
                <a:spcPts val="800"/>
              </a:spcAft>
              <a:buNone/>
            </a:pPr>
            <a:r>
              <a:rPr lang="en-US" sz="28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Aft>
                <a:spcPts val="800"/>
              </a:spcAft>
            </a:pPr>
            <a:r>
              <a:rPr lang="en-US" sz="28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Orthopedic specialist: For skeletal anomalies.</a:t>
            </a:r>
            <a:endParaRPr lang="en-US" sz="28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943858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2198-BE9F-FEA2-22A4-E0B0A1152C8D}"/>
              </a:ext>
            </a:extLst>
          </p:cNvPr>
          <p:cNvSpPr>
            <a:spLocks noGrp="1"/>
          </p:cNvSpPr>
          <p:nvPr>
            <p:ph type="title"/>
          </p:nvPr>
        </p:nvSpPr>
        <p:spPr>
          <a:xfrm>
            <a:off x="677334" y="330740"/>
            <a:ext cx="8596668" cy="826851"/>
          </a:xfrm>
        </p:spPr>
        <p:txBody>
          <a:bodyPr>
            <a:normAutofit/>
          </a:bodyPr>
          <a:lstStyle/>
          <a:p>
            <a:pPr algn="ctr"/>
            <a:r>
              <a:rPr lang="en-US" sz="2400" kern="0" dirty="0">
                <a:solidFill>
                  <a:srgbClr val="222222"/>
                </a:solidFill>
                <a:effectLst/>
                <a:latin typeface="Cambria" panose="02040503050406030204" pitchFamily="18" charset="0"/>
                <a:ea typeface="Cambria" panose="02040503050406030204" pitchFamily="18" charset="0"/>
              </a:rPr>
              <a:t>Prognosis</a:t>
            </a:r>
            <a:endParaRPr lang="en-US" sz="24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50F83EE4-9160-5C4F-31B7-5DD2DF3F5E57}"/>
              </a:ext>
            </a:extLst>
          </p:cNvPr>
          <p:cNvSpPr>
            <a:spLocks noGrp="1"/>
          </p:cNvSpPr>
          <p:nvPr>
            <p:ph idx="1"/>
          </p:nvPr>
        </p:nvSpPr>
        <p:spPr>
          <a:xfrm>
            <a:off x="97277" y="1498061"/>
            <a:ext cx="9176725" cy="4543302"/>
          </a:xfrm>
        </p:spPr>
        <p:txBody>
          <a:bodyPr/>
          <a:lstStyle/>
          <a:p>
            <a:pPr marR="0">
              <a:lnSpc>
                <a:spcPct val="107000"/>
              </a:lnSpc>
              <a:spcBef>
                <a:spcPts val="0"/>
              </a:spcBef>
              <a:spcAft>
                <a:spcPts val="0"/>
              </a:spcAft>
              <a:buFont typeface="Wingdings" panose="05000000000000000000" pitchFamily="2" charset="2"/>
              <a:buChar char="q"/>
            </a:pP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Dependent on:</a:t>
            </a:r>
            <a:endPar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Underlying cause. </a:t>
            </a:r>
          </a:p>
          <a:p>
            <a:pPr marL="0" marR="0" indent="0">
              <a:lnSpc>
                <a:spcPct val="107000"/>
              </a:lnSpc>
              <a:spcBef>
                <a:spcPts val="0"/>
              </a:spcBef>
              <a:spcAft>
                <a:spcPts val="0"/>
              </a:spcAft>
              <a:buNone/>
            </a:pPr>
            <a:endPar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Timing and adequacy of treatment.</a:t>
            </a:r>
            <a:endPar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0"/>
              </a:spcAft>
              <a:buFont typeface="Wingdings" panose="05000000000000000000" pitchFamily="2" charset="2"/>
              <a:buChar char="v"/>
            </a:pP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Early diagnosis improves outcomes.</a:t>
            </a:r>
            <a:endPar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76492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89BA-6A98-1A1D-BD5A-71135AA7135A}"/>
              </a:ext>
            </a:extLst>
          </p:cNvPr>
          <p:cNvSpPr>
            <a:spLocks noGrp="1"/>
          </p:cNvSpPr>
          <p:nvPr>
            <p:ph type="title"/>
          </p:nvPr>
        </p:nvSpPr>
        <p:spPr/>
        <p:txBody>
          <a:bodyPr/>
          <a:lstStyle/>
          <a:p>
            <a:r>
              <a:rPr lang="en-US" sz="1800" kern="0" dirty="0">
                <a:solidFill>
                  <a:srgbClr val="222222"/>
                </a:solidFill>
                <a:effectLst/>
                <a:latin typeface="Arial" panose="020B0604020202020204" pitchFamily="34" charset="0"/>
                <a:ea typeface="Times New Roman" panose="02020603050405020304" pitchFamily="18" charset="0"/>
              </a:rPr>
              <a:t>Conclusion</a:t>
            </a:r>
            <a:endParaRPr lang="en-US" dirty="0"/>
          </a:p>
        </p:txBody>
      </p:sp>
      <p:sp>
        <p:nvSpPr>
          <p:cNvPr id="3" name="Content Placeholder 2">
            <a:extLst>
              <a:ext uri="{FF2B5EF4-FFF2-40B4-BE49-F238E27FC236}">
                <a16:creationId xmlns:a16="http://schemas.microsoft.com/office/drawing/2014/main" id="{24943930-DFA4-46DA-101D-A6F04F0FFE2C}"/>
              </a:ext>
            </a:extLst>
          </p:cNvPr>
          <p:cNvSpPr>
            <a:spLocks noGrp="1"/>
          </p:cNvSpPr>
          <p:nvPr>
            <p:ph idx="1"/>
          </p:nvPr>
        </p:nvSpPr>
        <p:spPr/>
        <p:txBody>
          <a:bodyPr/>
          <a:lstStyle/>
          <a:p>
            <a:pPr marL="0" marR="0">
              <a:lnSpc>
                <a:spcPct val="107000"/>
              </a:lnSpc>
              <a:spcBef>
                <a:spcPts val="0"/>
              </a:spcBef>
              <a:spcAft>
                <a:spcPts val="0"/>
              </a:spcAft>
            </a:pP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Summary of key points:</a:t>
            </a:r>
            <a:endPar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Differentiate physiological vs. pathological causes.</a:t>
            </a:r>
            <a:endPar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Early diagnosis and treatment are critical.</a:t>
            </a:r>
            <a:endPar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Support growth and overall well-being.</a:t>
            </a:r>
            <a:endParaRPr lang="en-US" sz="1800" kern="100" dirty="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7873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F76B-E24D-E26E-6257-0E0827B36FFF}"/>
              </a:ext>
            </a:extLst>
          </p:cNvPr>
          <p:cNvSpPr>
            <a:spLocks noGrp="1"/>
          </p:cNvSpPr>
          <p:nvPr>
            <p:ph type="title"/>
          </p:nvPr>
        </p:nvSpPr>
        <p:spPr>
          <a:xfrm>
            <a:off x="677334" y="609600"/>
            <a:ext cx="8596668" cy="20703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CDC6C59-6016-19DB-5B90-C84E2DC18A01}"/>
              </a:ext>
            </a:extLst>
          </p:cNvPr>
          <p:cNvSpPr>
            <a:spLocks noGrp="1"/>
          </p:cNvSpPr>
          <p:nvPr>
            <p:ph idx="1"/>
          </p:nvPr>
        </p:nvSpPr>
        <p:spPr>
          <a:xfrm>
            <a:off x="282102" y="1439694"/>
            <a:ext cx="9552562" cy="5291845"/>
          </a:xfrm>
        </p:spPr>
        <p:txBody>
          <a:bodyPr>
            <a:normAutofit lnSpcReduction="10000"/>
          </a:bodyPr>
          <a:lstStyle/>
          <a:p>
            <a:r>
              <a:rPr lang="en-US" sz="20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Short stature usually defined as height &gt;2 standard deviations [SD] below the mean for age .</a:t>
            </a:r>
          </a:p>
          <a:p>
            <a:r>
              <a:rPr lang="en-US" sz="20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G</a:t>
            </a:r>
            <a:r>
              <a:rPr lang="en-US" sz="20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rowth failure a subnormal height velocity that leads to a decline in growth percentiles, usually a height velocity &gt;1.5 SD below the mean for age. (height velocity below the 25th percentile for age).</a:t>
            </a:r>
          </a:p>
          <a:p>
            <a:pPr marL="0" indent="0">
              <a:buNone/>
            </a:pPr>
            <a:endParaRPr lang="en-US" sz="20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20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T</a:t>
            </a:r>
            <a:r>
              <a:rPr lang="en-US" sz="20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he finding of short stature, particularly if associated with a subnormal height velocity, deserves close attention and appropriate evaluation.</a:t>
            </a:r>
          </a:p>
          <a:p>
            <a:pPr marL="0" indent="0">
              <a:buNone/>
            </a:pPr>
            <a:endParaRPr lang="en-US" sz="20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2000" b="0" i="0" dirty="0">
                <a:solidFill>
                  <a:schemeClr val="tx1"/>
                </a:solidFill>
                <a:effectLst/>
                <a:highlight>
                  <a:srgbClr val="FFFFFF"/>
                </a:highlight>
                <a:latin typeface="Calibri" panose="020F0502020204030204" pitchFamily="34" charset="0"/>
                <a:cs typeface="Calibri" panose="020F0502020204030204" pitchFamily="34" charset="0"/>
              </a:rPr>
              <a:t>Tempo - being fast or slow maturing - has to be carefully separated from amplitude - being tall or short. Several characteristic phenomena such as catch-up growth after periods of illness and starvation are largely tempo phenomena, and usually not affect the amplitude component of growth.</a:t>
            </a:r>
          </a:p>
          <a:p>
            <a:r>
              <a:rPr lang="en-US" sz="2000" b="1"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F</a:t>
            </a:r>
            <a:r>
              <a:rPr lang="en-US" sz="2000" b="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ailure to thrive</a:t>
            </a:r>
            <a:r>
              <a:rPr lang="en-US" sz="20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refers primarily to </a:t>
            </a:r>
            <a:r>
              <a:rPr lang="en-US" sz="2000" i="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poor weight gain </a:t>
            </a:r>
            <a:r>
              <a:rPr lang="en-US" sz="20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 infants and young children (although linear growth may be secondarily affected), whereas short stature refers primarily to subnormal linear growth in childhood and adolescence.</a:t>
            </a:r>
            <a:endParaRPr lang="en-US" sz="20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sz="2000" b="0" i="0" dirty="0">
              <a:solidFill>
                <a:schemeClr val="tx1"/>
              </a:solidFill>
              <a:effectLst/>
              <a:highlight>
                <a:srgbClr val="FFFFFF"/>
              </a:highlight>
              <a:latin typeface="Calibri" panose="020F0502020204030204" pitchFamily="34" charset="0"/>
              <a:cs typeface="Calibri" panose="020F0502020204030204" pitchFamily="34" charset="0"/>
            </a:endParaRPr>
          </a:p>
          <a:p>
            <a:endParaRPr lang="en-US" sz="1800" dirty="0">
              <a:solidFill>
                <a:schemeClr val="tx1"/>
              </a:solidFill>
            </a:endParaRPr>
          </a:p>
          <a:p>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93951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197BD-9BB6-D178-A883-2F12785C1A3B}"/>
              </a:ext>
            </a:extLst>
          </p:cNvPr>
          <p:cNvSpPr>
            <a:spLocks noGrp="1"/>
          </p:cNvSpPr>
          <p:nvPr>
            <p:ph type="sldNum" sz="quarter" idx="12"/>
          </p:nvPr>
        </p:nvSpPr>
        <p:spPr/>
        <p:txBody>
          <a:bodyPr/>
          <a:lstStyle/>
          <a:p>
            <a:fld id="{B6F15528-21DE-4FAA-801E-634DDDAF4B2B}" type="slidenum">
              <a:rPr lang="en-US" smtClean="0"/>
              <a:pPr/>
              <a:t>50</a:t>
            </a:fld>
            <a:endParaRPr lang="en-US"/>
          </a:p>
        </p:txBody>
      </p:sp>
      <p:graphicFrame>
        <p:nvGraphicFramePr>
          <p:cNvPr id="5" name="Object 4">
            <a:hlinkClick r:id="" action="ppaction://ole?verb=0"/>
            <a:extLst>
              <a:ext uri="{FF2B5EF4-FFF2-40B4-BE49-F238E27FC236}">
                <a16:creationId xmlns:a16="http://schemas.microsoft.com/office/drawing/2014/main" id="{C9EC22DC-0902-E422-CACE-1DAD86DEB3E6}"/>
              </a:ext>
            </a:extLst>
          </p:cNvPr>
          <p:cNvGraphicFramePr>
            <a:graphicFrameLocks noChangeAspect="1"/>
          </p:cNvGraphicFramePr>
          <p:nvPr/>
        </p:nvGraphicFramePr>
        <p:xfrm>
          <a:off x="1622425" y="98424"/>
          <a:ext cx="8969375" cy="6759576"/>
        </p:xfrm>
        <a:graphic>
          <a:graphicData uri="http://schemas.openxmlformats.org/presentationml/2006/ole">
            <mc:AlternateContent xmlns:mc="http://schemas.openxmlformats.org/markup-compatibility/2006">
              <mc:Choice xmlns:v="urn:schemas-microsoft-com:vml" Requires="v">
                <p:oleObj name="Presentation" r:id="rId2" imgW="4572261" imgH="3429142" progId="PowerPoint.Show.12">
                  <p:embed/>
                </p:oleObj>
              </mc:Choice>
              <mc:Fallback>
                <p:oleObj name="Presentation" r:id="rId2" imgW="4572261" imgH="3429142" progId="PowerPoint.Show.12">
                  <p:embed/>
                  <p:pic>
                    <p:nvPicPr>
                      <p:cNvPr id="5" name="Object 4">
                        <a:hlinkClick r:id="" action="ppaction://ole?verb=0"/>
                        <a:extLst>
                          <a:ext uri="{FF2B5EF4-FFF2-40B4-BE49-F238E27FC236}">
                            <a16:creationId xmlns:a16="http://schemas.microsoft.com/office/drawing/2014/main" id="{C9EC22DC-0902-E422-CACE-1DAD86DEB3E6}"/>
                          </a:ext>
                        </a:extLst>
                      </p:cNvPr>
                      <p:cNvPicPr/>
                      <p:nvPr/>
                    </p:nvPicPr>
                    <p:blipFill>
                      <a:blip r:embed="rId3"/>
                      <a:stretch>
                        <a:fillRect/>
                      </a:stretch>
                    </p:blipFill>
                    <p:spPr>
                      <a:xfrm>
                        <a:off x="1622425" y="98424"/>
                        <a:ext cx="8969375" cy="6759576"/>
                      </a:xfrm>
                      <a:prstGeom prst="rect">
                        <a:avLst/>
                      </a:prstGeom>
                    </p:spPr>
                  </p:pic>
                </p:oleObj>
              </mc:Fallback>
            </mc:AlternateContent>
          </a:graphicData>
        </a:graphic>
      </p:graphicFrame>
    </p:spTree>
    <p:extLst>
      <p:ext uri="{BB962C8B-B14F-4D97-AF65-F5344CB8AC3E}">
        <p14:creationId xmlns:p14="http://schemas.microsoft.com/office/powerpoint/2010/main" val="3064990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owth parameters in the first 3 years of life.">
            <a:extLst>
              <a:ext uri="{FF2B5EF4-FFF2-40B4-BE49-F238E27FC236}">
                <a16:creationId xmlns:a16="http://schemas.microsoft.com/office/drawing/2014/main" id="{404AD4F9-FD6D-1490-5ACB-D3DEA1E28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12" y="301557"/>
            <a:ext cx="10924160" cy="624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818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985DAE-5393-42FE-BFF0-8E7FB7DAFC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76201"/>
            <a:ext cx="5715000" cy="67817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776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rrowheads="1"/>
          </p:cNvPicPr>
          <p:nvPr/>
        </p:nvPicPr>
        <p:blipFill>
          <a:blip r:embed="rId3"/>
          <a:srcRect/>
          <a:stretch>
            <a:fillRect/>
          </a:stretch>
        </p:blipFill>
        <p:spPr bwMode="auto">
          <a:xfrm>
            <a:off x="3060701" y="1863726"/>
            <a:ext cx="3408363" cy="4765675"/>
          </a:xfrm>
          <a:prstGeom prst="rect">
            <a:avLst/>
          </a:prstGeom>
          <a:noFill/>
          <a:ln w="12700">
            <a:noFill/>
            <a:miter lim="800000"/>
            <a:headEnd/>
            <a:tailEnd/>
          </a:ln>
        </p:spPr>
      </p:pic>
      <p:sp>
        <p:nvSpPr>
          <p:cNvPr id="15363" name="Oval 4"/>
          <p:cNvSpPr>
            <a:spLocks noChangeArrowheads="1"/>
          </p:cNvSpPr>
          <p:nvPr/>
        </p:nvSpPr>
        <p:spPr bwMode="auto">
          <a:xfrm>
            <a:off x="3627439" y="4459289"/>
            <a:ext cx="58737" cy="58737"/>
          </a:xfrm>
          <a:prstGeom prst="ellipse">
            <a:avLst/>
          </a:prstGeom>
          <a:solidFill>
            <a:schemeClr val="accent1"/>
          </a:solidFill>
          <a:ln w="12700">
            <a:noFill/>
            <a:round/>
            <a:headEnd/>
            <a:tailEnd/>
          </a:ln>
        </p:spPr>
        <p:txBody>
          <a:bodyPr wrap="none" anchor="ctr"/>
          <a:lstStyle/>
          <a:p>
            <a:endParaRPr lang="ar-SA"/>
          </a:p>
        </p:txBody>
      </p:sp>
      <p:sp>
        <p:nvSpPr>
          <p:cNvPr id="15364" name="Oval 5"/>
          <p:cNvSpPr>
            <a:spLocks noChangeArrowheads="1"/>
          </p:cNvSpPr>
          <p:nvPr/>
        </p:nvSpPr>
        <p:spPr bwMode="auto">
          <a:xfrm>
            <a:off x="3536950" y="4519614"/>
            <a:ext cx="58738" cy="58737"/>
          </a:xfrm>
          <a:prstGeom prst="ellipse">
            <a:avLst/>
          </a:prstGeom>
          <a:solidFill>
            <a:schemeClr val="accent1"/>
          </a:solidFill>
          <a:ln w="12700">
            <a:noFill/>
            <a:round/>
            <a:headEnd/>
            <a:tailEnd/>
          </a:ln>
        </p:spPr>
        <p:txBody>
          <a:bodyPr wrap="none" anchor="ctr"/>
          <a:lstStyle/>
          <a:p>
            <a:endParaRPr lang="ar-SA"/>
          </a:p>
        </p:txBody>
      </p:sp>
      <p:sp>
        <p:nvSpPr>
          <p:cNvPr id="15365" name="Oval 6"/>
          <p:cNvSpPr>
            <a:spLocks noChangeArrowheads="1"/>
          </p:cNvSpPr>
          <p:nvPr/>
        </p:nvSpPr>
        <p:spPr bwMode="auto">
          <a:xfrm>
            <a:off x="3451225" y="4638675"/>
            <a:ext cx="58738" cy="58738"/>
          </a:xfrm>
          <a:prstGeom prst="ellipse">
            <a:avLst/>
          </a:prstGeom>
          <a:solidFill>
            <a:schemeClr val="accent1"/>
          </a:solidFill>
          <a:ln w="12700">
            <a:noFill/>
            <a:round/>
            <a:headEnd/>
            <a:tailEnd/>
          </a:ln>
        </p:spPr>
        <p:txBody>
          <a:bodyPr wrap="none" anchor="ctr"/>
          <a:lstStyle/>
          <a:p>
            <a:endParaRPr lang="ar-SA"/>
          </a:p>
        </p:txBody>
      </p:sp>
      <p:sp>
        <p:nvSpPr>
          <p:cNvPr id="15366" name="Oval 7"/>
          <p:cNvSpPr>
            <a:spLocks noChangeArrowheads="1"/>
          </p:cNvSpPr>
          <p:nvPr/>
        </p:nvSpPr>
        <p:spPr bwMode="auto">
          <a:xfrm>
            <a:off x="3375025" y="4916489"/>
            <a:ext cx="58738" cy="58737"/>
          </a:xfrm>
          <a:prstGeom prst="ellipse">
            <a:avLst/>
          </a:prstGeom>
          <a:solidFill>
            <a:schemeClr val="accent1"/>
          </a:solidFill>
          <a:ln w="12700">
            <a:noFill/>
            <a:round/>
            <a:headEnd/>
            <a:tailEnd/>
          </a:ln>
        </p:spPr>
        <p:txBody>
          <a:bodyPr wrap="none" anchor="ctr"/>
          <a:lstStyle/>
          <a:p>
            <a:endParaRPr lang="ar-SA"/>
          </a:p>
        </p:txBody>
      </p:sp>
      <p:sp>
        <p:nvSpPr>
          <p:cNvPr id="15367" name="Oval 9"/>
          <p:cNvSpPr>
            <a:spLocks noChangeArrowheads="1"/>
          </p:cNvSpPr>
          <p:nvPr/>
        </p:nvSpPr>
        <p:spPr bwMode="auto">
          <a:xfrm>
            <a:off x="5334000" y="3317875"/>
            <a:ext cx="58738" cy="58738"/>
          </a:xfrm>
          <a:prstGeom prst="ellipse">
            <a:avLst/>
          </a:prstGeom>
          <a:solidFill>
            <a:schemeClr val="accent1"/>
          </a:solidFill>
          <a:ln w="12700">
            <a:noFill/>
            <a:round/>
            <a:headEnd/>
            <a:tailEnd/>
          </a:ln>
        </p:spPr>
        <p:txBody>
          <a:bodyPr wrap="none" anchor="ctr"/>
          <a:lstStyle/>
          <a:p>
            <a:endParaRPr lang="ar-SA"/>
          </a:p>
        </p:txBody>
      </p:sp>
      <p:sp>
        <p:nvSpPr>
          <p:cNvPr id="15368" name="Oval 10"/>
          <p:cNvSpPr>
            <a:spLocks noChangeArrowheads="1"/>
          </p:cNvSpPr>
          <p:nvPr/>
        </p:nvSpPr>
        <p:spPr bwMode="auto">
          <a:xfrm>
            <a:off x="5257800" y="3454400"/>
            <a:ext cx="58738" cy="58738"/>
          </a:xfrm>
          <a:prstGeom prst="ellipse">
            <a:avLst/>
          </a:prstGeom>
          <a:solidFill>
            <a:schemeClr val="accent1"/>
          </a:solidFill>
          <a:ln w="12700">
            <a:noFill/>
            <a:round/>
            <a:headEnd/>
            <a:tailEnd/>
          </a:ln>
        </p:spPr>
        <p:txBody>
          <a:bodyPr wrap="none" anchor="ctr"/>
          <a:lstStyle/>
          <a:p>
            <a:endParaRPr lang="ar-SA"/>
          </a:p>
        </p:txBody>
      </p:sp>
      <p:sp>
        <p:nvSpPr>
          <p:cNvPr id="15369" name="Oval 11"/>
          <p:cNvSpPr>
            <a:spLocks noChangeArrowheads="1"/>
          </p:cNvSpPr>
          <p:nvPr/>
        </p:nvSpPr>
        <p:spPr bwMode="auto">
          <a:xfrm>
            <a:off x="5197475" y="3625850"/>
            <a:ext cx="58738" cy="58738"/>
          </a:xfrm>
          <a:prstGeom prst="ellipse">
            <a:avLst/>
          </a:prstGeom>
          <a:solidFill>
            <a:schemeClr val="accent1"/>
          </a:solidFill>
          <a:ln w="12700">
            <a:noFill/>
            <a:round/>
            <a:headEnd/>
            <a:tailEnd/>
          </a:ln>
        </p:spPr>
        <p:txBody>
          <a:bodyPr wrap="none" anchor="ctr"/>
          <a:lstStyle/>
          <a:p>
            <a:endParaRPr lang="ar-SA"/>
          </a:p>
        </p:txBody>
      </p:sp>
      <p:sp>
        <p:nvSpPr>
          <p:cNvPr id="15370" name="Oval 12"/>
          <p:cNvSpPr>
            <a:spLocks noChangeArrowheads="1"/>
          </p:cNvSpPr>
          <p:nvPr/>
        </p:nvSpPr>
        <p:spPr bwMode="auto">
          <a:xfrm>
            <a:off x="5135564" y="3751264"/>
            <a:ext cx="58737" cy="58737"/>
          </a:xfrm>
          <a:prstGeom prst="ellipse">
            <a:avLst/>
          </a:prstGeom>
          <a:solidFill>
            <a:schemeClr val="accent1"/>
          </a:solidFill>
          <a:ln w="12700">
            <a:noFill/>
            <a:round/>
            <a:headEnd/>
            <a:tailEnd/>
          </a:ln>
        </p:spPr>
        <p:txBody>
          <a:bodyPr wrap="none" anchor="ctr"/>
          <a:lstStyle/>
          <a:p>
            <a:endParaRPr lang="ar-SA"/>
          </a:p>
        </p:txBody>
      </p:sp>
      <p:sp>
        <p:nvSpPr>
          <p:cNvPr id="15371" name="Oval 13"/>
          <p:cNvSpPr>
            <a:spLocks noChangeArrowheads="1"/>
          </p:cNvSpPr>
          <p:nvPr/>
        </p:nvSpPr>
        <p:spPr bwMode="auto">
          <a:xfrm>
            <a:off x="5435600" y="5257800"/>
            <a:ext cx="58738" cy="58738"/>
          </a:xfrm>
          <a:prstGeom prst="ellipse">
            <a:avLst/>
          </a:prstGeom>
          <a:solidFill>
            <a:schemeClr val="accent1"/>
          </a:solidFill>
          <a:ln w="12700">
            <a:noFill/>
            <a:round/>
            <a:headEnd/>
            <a:tailEnd/>
          </a:ln>
        </p:spPr>
        <p:txBody>
          <a:bodyPr wrap="none" anchor="ctr"/>
          <a:lstStyle/>
          <a:p>
            <a:endParaRPr lang="ar-SA"/>
          </a:p>
        </p:txBody>
      </p:sp>
      <p:sp>
        <p:nvSpPr>
          <p:cNvPr id="15372" name="Oval 14"/>
          <p:cNvSpPr>
            <a:spLocks noChangeArrowheads="1"/>
          </p:cNvSpPr>
          <p:nvPr/>
        </p:nvSpPr>
        <p:spPr bwMode="auto">
          <a:xfrm>
            <a:off x="5148264" y="5516564"/>
            <a:ext cx="58737" cy="58737"/>
          </a:xfrm>
          <a:prstGeom prst="ellipse">
            <a:avLst/>
          </a:prstGeom>
          <a:solidFill>
            <a:schemeClr val="accent1"/>
          </a:solidFill>
          <a:ln w="12700">
            <a:noFill/>
            <a:round/>
            <a:headEnd/>
            <a:tailEnd/>
          </a:ln>
        </p:spPr>
        <p:txBody>
          <a:bodyPr wrap="none" anchor="ctr"/>
          <a:lstStyle/>
          <a:p>
            <a:endParaRPr lang="ar-SA"/>
          </a:p>
        </p:txBody>
      </p:sp>
      <p:sp>
        <p:nvSpPr>
          <p:cNvPr id="15373" name="Oval 15"/>
          <p:cNvSpPr>
            <a:spLocks noChangeArrowheads="1"/>
          </p:cNvSpPr>
          <p:nvPr/>
        </p:nvSpPr>
        <p:spPr bwMode="auto">
          <a:xfrm>
            <a:off x="5597525" y="5135564"/>
            <a:ext cx="58738" cy="58737"/>
          </a:xfrm>
          <a:prstGeom prst="ellipse">
            <a:avLst/>
          </a:prstGeom>
          <a:solidFill>
            <a:schemeClr val="accent1"/>
          </a:solidFill>
          <a:ln w="12700">
            <a:noFill/>
            <a:round/>
            <a:headEnd/>
            <a:tailEnd/>
          </a:ln>
        </p:spPr>
        <p:txBody>
          <a:bodyPr wrap="none" anchor="ctr"/>
          <a:lstStyle/>
          <a:p>
            <a:endParaRPr lang="ar-SA"/>
          </a:p>
        </p:txBody>
      </p:sp>
      <p:sp>
        <p:nvSpPr>
          <p:cNvPr id="15374" name="Oval 16"/>
          <p:cNvSpPr>
            <a:spLocks noChangeArrowheads="1"/>
          </p:cNvSpPr>
          <p:nvPr/>
        </p:nvSpPr>
        <p:spPr bwMode="auto">
          <a:xfrm>
            <a:off x="6057900" y="4962525"/>
            <a:ext cx="58738" cy="58738"/>
          </a:xfrm>
          <a:prstGeom prst="ellipse">
            <a:avLst/>
          </a:prstGeom>
          <a:solidFill>
            <a:schemeClr val="accent1"/>
          </a:solidFill>
          <a:ln w="12700">
            <a:noFill/>
            <a:round/>
            <a:headEnd/>
            <a:tailEnd/>
          </a:ln>
        </p:spPr>
        <p:txBody>
          <a:bodyPr wrap="none" anchor="ctr"/>
          <a:lstStyle/>
          <a:p>
            <a:endParaRPr lang="ar-SA"/>
          </a:p>
        </p:txBody>
      </p:sp>
      <p:sp>
        <p:nvSpPr>
          <p:cNvPr id="15375" name="Oval 17"/>
          <p:cNvSpPr>
            <a:spLocks noChangeArrowheads="1"/>
          </p:cNvSpPr>
          <p:nvPr/>
        </p:nvSpPr>
        <p:spPr bwMode="auto">
          <a:xfrm>
            <a:off x="3298825" y="5127625"/>
            <a:ext cx="58738" cy="58738"/>
          </a:xfrm>
          <a:prstGeom prst="ellipse">
            <a:avLst/>
          </a:prstGeom>
          <a:solidFill>
            <a:schemeClr val="accent1"/>
          </a:solidFill>
          <a:ln w="12700">
            <a:noFill/>
            <a:round/>
            <a:headEnd/>
            <a:tailEnd/>
          </a:ln>
        </p:spPr>
        <p:txBody>
          <a:bodyPr wrap="none" anchor="ctr"/>
          <a:lstStyle/>
          <a:p>
            <a:endParaRPr lang="ar-SA"/>
          </a:p>
        </p:txBody>
      </p:sp>
      <p:grpSp>
        <p:nvGrpSpPr>
          <p:cNvPr id="2" name="Group 25"/>
          <p:cNvGrpSpPr>
            <a:grpSpLocks/>
          </p:cNvGrpSpPr>
          <p:nvPr/>
        </p:nvGrpSpPr>
        <p:grpSpPr bwMode="auto">
          <a:xfrm>
            <a:off x="7854951" y="1243014"/>
            <a:ext cx="2447925" cy="3862387"/>
            <a:chOff x="4487" y="594"/>
            <a:chExt cx="1734" cy="2433"/>
          </a:xfrm>
        </p:grpSpPr>
        <p:pic>
          <p:nvPicPr>
            <p:cNvPr id="15381" name="Picture 19"/>
            <p:cNvPicPr>
              <a:picLocks noChangeArrowheads="1"/>
            </p:cNvPicPr>
            <p:nvPr/>
          </p:nvPicPr>
          <p:blipFill>
            <a:blip r:embed="rId4"/>
            <a:srcRect/>
            <a:stretch>
              <a:fillRect/>
            </a:stretch>
          </p:blipFill>
          <p:spPr bwMode="auto">
            <a:xfrm>
              <a:off x="4487" y="594"/>
              <a:ext cx="1734" cy="2433"/>
            </a:xfrm>
            <a:prstGeom prst="rect">
              <a:avLst/>
            </a:prstGeom>
            <a:noFill/>
            <a:ln w="12700">
              <a:noFill/>
              <a:miter lim="800000"/>
              <a:headEnd/>
              <a:tailEnd/>
            </a:ln>
          </p:spPr>
        </p:pic>
        <p:sp>
          <p:nvSpPr>
            <p:cNvPr id="15382" name="Oval 20"/>
            <p:cNvSpPr>
              <a:spLocks noChangeArrowheads="1"/>
            </p:cNvSpPr>
            <p:nvPr/>
          </p:nvSpPr>
          <p:spPr bwMode="auto">
            <a:xfrm>
              <a:off x="5544" y="1336"/>
              <a:ext cx="159" cy="97"/>
            </a:xfrm>
            <a:prstGeom prst="ellipse">
              <a:avLst/>
            </a:prstGeom>
            <a:solidFill>
              <a:schemeClr val="accent1"/>
            </a:solidFill>
            <a:ln w="12700">
              <a:noFill/>
              <a:round/>
              <a:headEnd/>
              <a:tailEnd/>
            </a:ln>
          </p:spPr>
          <p:txBody>
            <a:bodyPr wrap="none" anchor="ctr"/>
            <a:lstStyle/>
            <a:p>
              <a:endParaRPr lang="ar-SA"/>
            </a:p>
          </p:txBody>
        </p:sp>
        <p:sp>
          <p:nvSpPr>
            <p:cNvPr id="15383" name="Oval 21"/>
            <p:cNvSpPr>
              <a:spLocks noChangeArrowheads="1"/>
            </p:cNvSpPr>
            <p:nvPr/>
          </p:nvSpPr>
          <p:spPr bwMode="auto">
            <a:xfrm>
              <a:off x="5292" y="1433"/>
              <a:ext cx="164" cy="97"/>
            </a:xfrm>
            <a:prstGeom prst="ellipse">
              <a:avLst/>
            </a:prstGeom>
            <a:solidFill>
              <a:schemeClr val="accent1"/>
            </a:solidFill>
            <a:ln w="12700">
              <a:noFill/>
              <a:round/>
              <a:headEnd/>
              <a:tailEnd/>
            </a:ln>
          </p:spPr>
          <p:txBody>
            <a:bodyPr wrap="none" anchor="ctr"/>
            <a:lstStyle/>
            <a:p>
              <a:endParaRPr lang="ar-SA"/>
            </a:p>
          </p:txBody>
        </p:sp>
        <p:sp>
          <p:nvSpPr>
            <p:cNvPr id="15384" name="Oval 22"/>
            <p:cNvSpPr>
              <a:spLocks noChangeArrowheads="1"/>
            </p:cNvSpPr>
            <p:nvPr/>
          </p:nvSpPr>
          <p:spPr bwMode="auto">
            <a:xfrm>
              <a:off x="5058" y="1627"/>
              <a:ext cx="169" cy="91"/>
            </a:xfrm>
            <a:prstGeom prst="ellipse">
              <a:avLst/>
            </a:prstGeom>
            <a:solidFill>
              <a:schemeClr val="accent1"/>
            </a:solidFill>
            <a:ln w="12700">
              <a:noFill/>
              <a:round/>
              <a:headEnd/>
              <a:tailEnd/>
            </a:ln>
          </p:spPr>
          <p:txBody>
            <a:bodyPr wrap="none" anchor="ctr"/>
            <a:lstStyle/>
            <a:p>
              <a:endParaRPr lang="ar-SA"/>
            </a:p>
          </p:txBody>
        </p:sp>
        <p:sp>
          <p:nvSpPr>
            <p:cNvPr id="15385" name="Oval 23"/>
            <p:cNvSpPr>
              <a:spLocks noChangeArrowheads="1"/>
            </p:cNvSpPr>
            <p:nvPr/>
          </p:nvSpPr>
          <p:spPr bwMode="auto">
            <a:xfrm>
              <a:off x="4851" y="2073"/>
              <a:ext cx="158" cy="94"/>
            </a:xfrm>
            <a:prstGeom prst="ellipse">
              <a:avLst/>
            </a:prstGeom>
            <a:solidFill>
              <a:schemeClr val="accent1"/>
            </a:solidFill>
            <a:ln w="12700">
              <a:noFill/>
              <a:round/>
              <a:headEnd/>
              <a:tailEnd/>
            </a:ln>
          </p:spPr>
          <p:txBody>
            <a:bodyPr wrap="none" anchor="ctr"/>
            <a:lstStyle/>
            <a:p>
              <a:endParaRPr lang="ar-SA"/>
            </a:p>
          </p:txBody>
        </p:sp>
        <p:sp>
          <p:nvSpPr>
            <p:cNvPr id="15386" name="Oval 24"/>
            <p:cNvSpPr>
              <a:spLocks noChangeArrowheads="1"/>
            </p:cNvSpPr>
            <p:nvPr/>
          </p:nvSpPr>
          <p:spPr bwMode="auto">
            <a:xfrm>
              <a:off x="4651" y="2418"/>
              <a:ext cx="147" cy="94"/>
            </a:xfrm>
            <a:prstGeom prst="ellipse">
              <a:avLst/>
            </a:prstGeom>
            <a:solidFill>
              <a:schemeClr val="accent1"/>
            </a:solidFill>
            <a:ln w="12700">
              <a:noFill/>
              <a:round/>
              <a:headEnd/>
              <a:tailEnd/>
            </a:ln>
          </p:spPr>
          <p:txBody>
            <a:bodyPr wrap="none" anchor="ctr"/>
            <a:lstStyle/>
            <a:p>
              <a:endParaRPr lang="ar-SA"/>
            </a:p>
          </p:txBody>
        </p:sp>
      </p:grpSp>
      <p:sp>
        <p:nvSpPr>
          <p:cNvPr id="13329" name="Rectangle 26"/>
          <p:cNvSpPr>
            <a:spLocks noGrp="1" noChangeArrowheads="1"/>
          </p:cNvSpPr>
          <p:nvPr>
            <p:ph type="title"/>
          </p:nvPr>
        </p:nvSpPr>
        <p:spPr/>
        <p:txBody>
          <a:bodyPr vert="horz" lIns="90488" tIns="44450" rIns="90488" bIns="44450" rtlCol="1" anchor="t">
            <a:normAutofit/>
          </a:bodyPr>
          <a:lstStyle/>
          <a:p>
            <a:pPr>
              <a:defRPr/>
            </a:pPr>
            <a:r>
              <a:rPr lang="en-US"/>
              <a:t>Growth charts of an 8 month old boy with Non-organic FTT</a:t>
            </a:r>
          </a:p>
        </p:txBody>
      </p:sp>
      <p:sp>
        <p:nvSpPr>
          <p:cNvPr id="15378" name="Oval 27"/>
          <p:cNvSpPr>
            <a:spLocks noChangeArrowheads="1"/>
          </p:cNvSpPr>
          <p:nvPr/>
        </p:nvSpPr>
        <p:spPr bwMode="auto">
          <a:xfrm>
            <a:off x="3067050" y="4464051"/>
            <a:ext cx="846138" cy="1287463"/>
          </a:xfrm>
          <a:prstGeom prst="ellipse">
            <a:avLst/>
          </a:prstGeom>
          <a:noFill/>
          <a:ln w="50800">
            <a:solidFill>
              <a:schemeClr val="accent2"/>
            </a:solidFill>
            <a:round/>
            <a:headEnd/>
            <a:tailEnd/>
          </a:ln>
        </p:spPr>
        <p:txBody>
          <a:bodyPr wrap="none" anchor="ctr"/>
          <a:lstStyle/>
          <a:p>
            <a:endParaRPr lang="ar-SA"/>
          </a:p>
        </p:txBody>
      </p:sp>
      <p:sp>
        <p:nvSpPr>
          <p:cNvPr id="15379" name="Line 28"/>
          <p:cNvSpPr>
            <a:spLocks noChangeShapeType="1"/>
          </p:cNvSpPr>
          <p:nvPr/>
        </p:nvSpPr>
        <p:spPr bwMode="auto">
          <a:xfrm flipV="1">
            <a:off x="3935413" y="3257551"/>
            <a:ext cx="3668712" cy="1787525"/>
          </a:xfrm>
          <a:prstGeom prst="line">
            <a:avLst/>
          </a:prstGeom>
          <a:noFill/>
          <a:ln w="50800">
            <a:solidFill>
              <a:schemeClr val="accent2"/>
            </a:solidFill>
            <a:round/>
            <a:headEnd/>
            <a:tailEnd type="triangle" w="med" len="med"/>
          </a:ln>
        </p:spPr>
        <p:txBody>
          <a:bodyPr/>
          <a:lstStyle/>
          <a:p>
            <a:endParaRPr lang="en-US"/>
          </a:p>
        </p:txBody>
      </p:sp>
      <p:sp>
        <p:nvSpPr>
          <p:cNvPr id="15380" name="Oval 29"/>
          <p:cNvSpPr>
            <a:spLocks noChangeArrowheads="1"/>
          </p:cNvSpPr>
          <p:nvPr/>
        </p:nvSpPr>
        <p:spPr bwMode="auto">
          <a:xfrm>
            <a:off x="7777164" y="1311276"/>
            <a:ext cx="2593975" cy="3876675"/>
          </a:xfrm>
          <a:prstGeom prst="ellipse">
            <a:avLst/>
          </a:prstGeom>
          <a:noFill/>
          <a:ln w="101600">
            <a:solidFill>
              <a:schemeClr val="accent2"/>
            </a:solidFill>
            <a:round/>
            <a:headEnd/>
            <a:tailEnd/>
          </a:ln>
        </p:spPr>
        <p:txBody>
          <a:bodyPr wrap="none" anchor="ctr"/>
          <a:lstStyle/>
          <a:p>
            <a:endParaRPr lang="ar-SA"/>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699A2E1-BE21-4705-AB83-CA27BCC92791}"/>
              </a:ext>
            </a:extLst>
          </p:cNvPr>
          <p:cNvPicPr>
            <a:picLocks noChangeAspect="1" noChangeArrowheads="1"/>
          </p:cNvPicPr>
          <p:nvPr/>
        </p:nvPicPr>
        <p:blipFill>
          <a:blip r:embed="rId2"/>
          <a:srcRect/>
          <a:stretch>
            <a:fillRect/>
          </a:stretch>
        </p:blipFill>
        <p:spPr>
          <a:xfrm>
            <a:off x="3935413" y="304800"/>
            <a:ext cx="4824412" cy="6337300"/>
          </a:xfrm>
          <a:prstGeom prst="rect">
            <a:avLst/>
          </a:prstGeom>
          <a:noFill/>
          <a:ln/>
        </p:spPr>
      </p:pic>
    </p:spTree>
    <p:extLst>
      <p:ext uri="{BB962C8B-B14F-4D97-AF65-F5344CB8AC3E}">
        <p14:creationId xmlns:p14="http://schemas.microsoft.com/office/powerpoint/2010/main" val="26092661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868B8A-7344-42BE-B77D-23316C94DD0A}"/>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7045731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4C6A47-DAAF-4BD6-9D59-7136CBFC1797}"/>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272142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DFF455-694C-44BF-9295-ED2C781920BD}"/>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41665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5C384A-9A2B-248E-4DB8-6779C8EB078B}"/>
              </a:ext>
            </a:extLst>
          </p:cNvPr>
          <p:cNvSpPr>
            <a:spLocks noGrp="1"/>
          </p:cNvSpPr>
          <p:nvPr>
            <p:ph type="title"/>
          </p:nvPr>
        </p:nvSpPr>
        <p:spPr/>
        <p:txBody>
          <a:bodyPr/>
          <a:lstStyle/>
          <a:p>
            <a:pPr algn="ctr"/>
            <a:r>
              <a:rPr lang="en-US" dirty="0"/>
              <a:t>THANK YOU </a:t>
            </a:r>
          </a:p>
        </p:txBody>
      </p:sp>
      <p:sp>
        <p:nvSpPr>
          <p:cNvPr id="5" name="Text Placeholder 4">
            <a:extLst>
              <a:ext uri="{FF2B5EF4-FFF2-40B4-BE49-F238E27FC236}">
                <a16:creationId xmlns:a16="http://schemas.microsoft.com/office/drawing/2014/main" id="{23C29FDF-78DD-CC4B-491C-C5265297E9C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296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E4D1AA2-C2DE-0A3C-DB32-7C0F83561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60" y="70830"/>
            <a:ext cx="11867744" cy="663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383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4F7CE-864C-6A60-4501-7FD496B65387}"/>
              </a:ext>
            </a:extLst>
          </p:cNvPr>
          <p:cNvSpPr>
            <a:spLocks noGrp="1"/>
          </p:cNvSpPr>
          <p:nvPr>
            <p:ph type="title"/>
          </p:nvPr>
        </p:nvSpPr>
        <p:spPr>
          <a:xfrm>
            <a:off x="447472" y="145915"/>
            <a:ext cx="8826530" cy="885217"/>
          </a:xfrm>
        </p:spPr>
        <p:txBody>
          <a:bodyPr>
            <a:normAutofit fontScale="90000"/>
          </a:bodyPr>
          <a:lstStyle/>
          <a:p>
            <a:r>
              <a:rPr lang="en-US" sz="1800" b="1" kern="0" dirty="0">
                <a:solidFill>
                  <a:srgbClr val="3D3D3D"/>
                </a:solidFill>
                <a:effectLst/>
                <a:latin typeface="Helvetica" panose="020B0604020202020204" pitchFamily="34" charset="0"/>
                <a:ea typeface="Times New Roman" panose="02020603050405020304" pitchFamily="18" charset="0"/>
                <a:cs typeface="Arial" panose="020B0604020202020204" pitchFamily="34" charset="0"/>
              </a:rPr>
              <a:t>Fetal Growth and Birth Size</a:t>
            </a:r>
            <a:br>
              <a:rPr lang="en-US" sz="18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52DC8A97-8E38-0080-95D1-8DF757B74605}"/>
              </a:ext>
            </a:extLst>
          </p:cNvPr>
          <p:cNvSpPr>
            <a:spLocks noGrp="1"/>
          </p:cNvSpPr>
          <p:nvPr>
            <p:ph idx="1"/>
          </p:nvPr>
        </p:nvSpPr>
        <p:spPr>
          <a:xfrm>
            <a:off x="0" y="797668"/>
            <a:ext cx="11371634" cy="5243695"/>
          </a:xfrm>
        </p:spPr>
        <p:txBody>
          <a:bodyPr>
            <a:normAutofit fontScale="92500" lnSpcReduction="10000"/>
          </a:bodyPr>
          <a:lstStyle/>
          <a:p>
            <a:r>
              <a:rPr lang="en-US" sz="24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A human being experiences his  most rapid linear growth in the </a:t>
            </a:r>
            <a:r>
              <a:rPr lang="en-US" sz="2400" i="1"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prenatal </a:t>
            </a:r>
            <a:r>
              <a:rPr lang="en-US" sz="24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period (growing from near zero to about 50 cm in length in just 9 months). While genetic factors play a major role in postnatal growth, </a:t>
            </a:r>
            <a:r>
              <a:rPr lang="en-US" sz="2400" i="1"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fetal </a:t>
            </a:r>
            <a:r>
              <a:rPr lang="en-US" sz="24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growth and birth size mainly reflect maternal and placental factors. </a:t>
            </a:r>
          </a:p>
          <a:p>
            <a:r>
              <a:rPr lang="en-US" sz="24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Many congenital disorders such as Turner syndrome and congenital GH deficiency that markedly stunt postnatal growth have only minimal effects on prenatal growth and birth size. Therefore, birth size is generally a poor predictor of the eventual growth pattern in most children. </a:t>
            </a:r>
          </a:p>
          <a:p>
            <a:r>
              <a:rPr lang="en-US" sz="24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An exception is the neonate who is small for gestational age (SGA) as a result of </a:t>
            </a:r>
            <a:r>
              <a:rPr lang="en-US" sz="2400" b="1"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intrauterine growth restriction (IUGR) </a:t>
            </a:r>
            <a:r>
              <a:rPr lang="en-US" sz="24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 While most infants with IUGR (caused by nutritional problems or poor placental function) show catch-up growth (a period of rapid growth that occurs spontaneously after relief from the adverse intrauterine condition that had suppressed the rate of growth), 10-20% remain shorter than expected beyond infancy and early childhood, making IUGR 1 of the possible causes of childhood short stature.</a:t>
            </a:r>
          </a:p>
          <a:p>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1610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077D-A723-471F-5479-3668CEB340D3}"/>
              </a:ext>
            </a:extLst>
          </p:cNvPr>
          <p:cNvSpPr>
            <a:spLocks noGrp="1"/>
          </p:cNvSpPr>
          <p:nvPr>
            <p:ph type="title"/>
          </p:nvPr>
        </p:nvSpPr>
        <p:spPr>
          <a:xfrm>
            <a:off x="677334" y="175098"/>
            <a:ext cx="8596668" cy="953311"/>
          </a:xfrm>
        </p:spPr>
        <p:txBody>
          <a:bodyPr>
            <a:normAutofit/>
          </a:bodyPr>
          <a:lstStyle/>
          <a:p>
            <a:r>
              <a:rPr lang="en-US" sz="1800" b="1" kern="0" dirty="0">
                <a:solidFill>
                  <a:srgbClr val="3D3D3D"/>
                </a:solidFill>
                <a:effectLst/>
                <a:latin typeface="Helvetica" panose="020B0604020202020204" pitchFamily="34" charset="0"/>
                <a:ea typeface="Times New Roman" panose="02020603050405020304" pitchFamily="18" charset="0"/>
                <a:cs typeface="Arial" panose="020B0604020202020204" pitchFamily="34" charset="0"/>
              </a:rPr>
              <a:t>Postnatal Growth Patterns</a:t>
            </a:r>
            <a:br>
              <a:rPr lang="en-US" sz="18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10041F3E-BEEE-3056-CB2B-97094BE9D269}"/>
              </a:ext>
            </a:extLst>
          </p:cNvPr>
          <p:cNvSpPr>
            <a:spLocks noGrp="1"/>
          </p:cNvSpPr>
          <p:nvPr>
            <p:ph idx="1"/>
          </p:nvPr>
        </p:nvSpPr>
        <p:spPr>
          <a:xfrm>
            <a:off x="0" y="1245141"/>
            <a:ext cx="9274002" cy="4796222"/>
          </a:xfrm>
        </p:spPr>
        <p:txBody>
          <a:bodyPr/>
          <a:lstStyle/>
          <a:p>
            <a:r>
              <a:rPr lang="en-US" sz="24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Infancy is also a period of relatively rapid growth. Growth then gradually slows as the infant gets older, declining to its lowest point just before puberty, before accelerating again during the pubertal growth spurt, and finally ending with the completion of linear growth about 5 years after the onset of puberty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r>
              <a:rPr lang="en-US" sz="2400" kern="0" dirty="0">
                <a:solidFill>
                  <a:srgbClr val="7F7E7E"/>
                </a:solidFill>
                <a:effectLst/>
                <a:latin typeface="Arial" panose="020B0604020202020204" pitchFamily="34" charset="0"/>
                <a:ea typeface="Times New Roman" panose="02020603050405020304" pitchFamily="18" charset="0"/>
                <a:cs typeface="Arial" panose="020B0604020202020204" pitchFamily="34" charset="0"/>
              </a:rPr>
              <a:t> The final height and growth pattern of any given individual are affected by subtle variations in large numbers of many genes.</a:t>
            </a:r>
          </a:p>
          <a:p>
            <a:endParaRPr lang="en-US" dirty="0"/>
          </a:p>
        </p:txBody>
      </p:sp>
    </p:spTree>
    <p:extLst>
      <p:ext uri="{BB962C8B-B14F-4D97-AF65-F5344CB8AC3E}">
        <p14:creationId xmlns:p14="http://schemas.microsoft.com/office/powerpoint/2010/main" val="419017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9D83-C757-82C3-AB4F-4F3326E979D5}"/>
              </a:ext>
            </a:extLst>
          </p:cNvPr>
          <p:cNvSpPr>
            <a:spLocks noGrp="1"/>
          </p:cNvSpPr>
          <p:nvPr>
            <p:ph type="title"/>
          </p:nvPr>
        </p:nvSpPr>
        <p:spPr>
          <a:xfrm>
            <a:off x="677334" y="136187"/>
            <a:ext cx="8596668" cy="661481"/>
          </a:xfrm>
        </p:spPr>
        <p:txBody>
          <a:bodyPr>
            <a:normAutofit fontScale="90000"/>
          </a:bodyPr>
          <a:lstStyle/>
          <a:p>
            <a:r>
              <a:rPr kumimoji="0" lang="en-US" altLang="en-US" sz="3600" b="0" i="0" u="none" strike="noStrike" cap="none" normalizeH="0" baseline="0" dirty="0">
                <a:ln>
                  <a:noFill/>
                </a:ln>
                <a:solidFill>
                  <a:srgbClr val="7F7E7E"/>
                </a:solidFill>
                <a:effectLst/>
                <a:latin typeface="Calibri" panose="020F0502020204030204" pitchFamily="34" charset="0"/>
                <a:ea typeface="Times New Roman" panose="02020603050405020304" pitchFamily="18" charset="0"/>
                <a:cs typeface="Arial" panose="020B0604020202020204" pitchFamily="34" charset="0"/>
              </a:rPr>
              <a:t>Growth Velocity at Various Ages</a:t>
            </a:r>
            <a:br>
              <a:rPr kumimoji="0" lang="en-US" altLang="en-US" sz="6600" b="0" i="0" u="none" strike="noStrike" cap="none" normalizeH="0" baseline="0" dirty="0">
                <a:ln>
                  <a:noFill/>
                </a:ln>
                <a:solidFill>
                  <a:schemeClr val="tx1"/>
                </a:solidFill>
                <a:effectLst/>
                <a:latin typeface="Arial" panose="020B0604020202020204" pitchFamily="34" charset="0"/>
              </a:rPr>
            </a:br>
            <a:endParaRPr lang="en-US" dirty="0"/>
          </a:p>
        </p:txBody>
      </p:sp>
      <p:graphicFrame>
        <p:nvGraphicFramePr>
          <p:cNvPr id="4" name="Content Placeholder 3">
            <a:extLst>
              <a:ext uri="{FF2B5EF4-FFF2-40B4-BE49-F238E27FC236}">
                <a16:creationId xmlns:a16="http://schemas.microsoft.com/office/drawing/2014/main" id="{CB2DB224-E52B-BFF1-7B3A-B07C86E46C7E}"/>
              </a:ext>
            </a:extLst>
          </p:cNvPr>
          <p:cNvGraphicFramePr>
            <a:graphicFrameLocks noGrp="1"/>
          </p:cNvGraphicFramePr>
          <p:nvPr>
            <p:ph idx="1"/>
            <p:extLst>
              <p:ext uri="{D42A27DB-BD31-4B8C-83A1-F6EECF244321}">
                <p14:modId xmlns:p14="http://schemas.microsoft.com/office/powerpoint/2010/main" val="3512268667"/>
              </p:ext>
            </p:extLst>
          </p:nvPr>
        </p:nvGraphicFramePr>
        <p:xfrm>
          <a:off x="68094" y="943583"/>
          <a:ext cx="11215992" cy="5778231"/>
        </p:xfrm>
        <a:graphic>
          <a:graphicData uri="http://schemas.openxmlformats.org/drawingml/2006/table">
            <a:tbl>
              <a:tblPr firstRow="1" firstCol="1" bandRow="1">
                <a:tableStyleId>{5C22544A-7EE6-4342-B048-85BDC9FD1C3A}</a:tableStyleId>
              </a:tblPr>
              <a:tblGrid>
                <a:gridCol w="5607996">
                  <a:extLst>
                    <a:ext uri="{9D8B030D-6E8A-4147-A177-3AD203B41FA5}">
                      <a16:colId xmlns:a16="http://schemas.microsoft.com/office/drawing/2014/main" val="2194853845"/>
                    </a:ext>
                  </a:extLst>
                </a:gridCol>
                <a:gridCol w="5607996">
                  <a:extLst>
                    <a:ext uri="{9D8B030D-6E8A-4147-A177-3AD203B41FA5}">
                      <a16:colId xmlns:a16="http://schemas.microsoft.com/office/drawing/2014/main" val="3455180122"/>
                    </a:ext>
                  </a:extLst>
                </a:gridCol>
              </a:tblGrid>
              <a:tr h="642121">
                <a:tc>
                  <a:txBody>
                    <a:bodyPr/>
                    <a:lstStyle/>
                    <a:p>
                      <a:pPr marL="0" marR="0">
                        <a:lnSpc>
                          <a:spcPct val="107000"/>
                        </a:lnSpc>
                        <a:spcBef>
                          <a:spcPts val="0"/>
                        </a:spcBef>
                        <a:spcAft>
                          <a:spcPts val="0"/>
                        </a:spcAft>
                      </a:pPr>
                      <a:r>
                        <a:rPr lang="en-US" sz="2400" kern="0" dirty="0">
                          <a:effectLst/>
                          <a:highlight>
                            <a:srgbClr val="FF00FF"/>
                          </a:highlight>
                        </a:rPr>
                        <a:t>Age Interval</a:t>
                      </a:r>
                      <a:endParaRPr lang="en-US" sz="2400" kern="100" dirty="0">
                        <a:effectLst/>
                        <a:highlight>
                          <a:srgbClr val="FF00FF"/>
                        </a:highligh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nSpc>
                          <a:spcPct val="107000"/>
                        </a:lnSpc>
                        <a:spcBef>
                          <a:spcPts val="0"/>
                        </a:spcBef>
                        <a:spcAft>
                          <a:spcPts val="0"/>
                        </a:spcAft>
                      </a:pPr>
                      <a:r>
                        <a:rPr lang="en-US" sz="2400" kern="0" dirty="0">
                          <a:effectLst/>
                          <a:highlight>
                            <a:srgbClr val="FF00FF"/>
                          </a:highlight>
                        </a:rPr>
                        <a:t>Average Height Velocity</a:t>
                      </a:r>
                      <a:endParaRPr lang="en-US" sz="2400" kern="100" dirty="0">
                        <a:effectLst/>
                        <a:highlight>
                          <a:srgbClr val="FF00FF"/>
                        </a:highligh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4274749842"/>
                  </a:ext>
                </a:extLst>
              </a:tr>
              <a:tr h="642121">
                <a:tc>
                  <a:txBody>
                    <a:bodyPr/>
                    <a:lstStyle/>
                    <a:p>
                      <a:pPr marL="0" marR="0">
                        <a:lnSpc>
                          <a:spcPct val="107000"/>
                        </a:lnSpc>
                        <a:spcBef>
                          <a:spcPts val="0"/>
                        </a:spcBef>
                        <a:spcAft>
                          <a:spcPts val="0"/>
                        </a:spcAft>
                      </a:pPr>
                      <a:r>
                        <a:rPr lang="en-US" sz="2400" kern="0" dirty="0">
                          <a:effectLst/>
                          <a:highlight>
                            <a:srgbClr val="FF00FF"/>
                          </a:highlight>
                        </a:rPr>
                        <a:t>Prenatal</a:t>
                      </a:r>
                      <a:endParaRPr lang="en-US" sz="2400" kern="100" dirty="0">
                        <a:effectLst/>
                        <a:highlight>
                          <a:srgbClr val="FF00FF"/>
                        </a:highligh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nSpc>
                          <a:spcPct val="107000"/>
                        </a:lnSpc>
                        <a:spcBef>
                          <a:spcPts val="0"/>
                        </a:spcBef>
                        <a:spcAft>
                          <a:spcPts val="0"/>
                        </a:spcAft>
                      </a:pPr>
                      <a:r>
                        <a:rPr lang="en-US" sz="2400" kern="0">
                          <a:effectLst/>
                        </a:rPr>
                        <a:t>66 cm/yr</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4220603494"/>
                  </a:ext>
                </a:extLst>
              </a:tr>
              <a:tr h="641978">
                <a:tc>
                  <a:txBody>
                    <a:bodyPr/>
                    <a:lstStyle/>
                    <a:p>
                      <a:pPr marL="0" marR="0">
                        <a:lnSpc>
                          <a:spcPct val="107000"/>
                        </a:lnSpc>
                        <a:spcBef>
                          <a:spcPts val="0"/>
                        </a:spcBef>
                        <a:spcAft>
                          <a:spcPts val="0"/>
                        </a:spcAft>
                      </a:pPr>
                      <a:r>
                        <a:rPr lang="en-US" sz="2400" kern="0">
                          <a:effectLst/>
                          <a:highlight>
                            <a:srgbClr val="FF00FF"/>
                          </a:highlight>
                        </a:rPr>
                        <a:t>0-1 yr</a:t>
                      </a:r>
                      <a:endParaRPr lang="en-US" sz="2400" kern="100">
                        <a:effectLst/>
                        <a:highlight>
                          <a:srgbClr val="FF00FF"/>
                        </a:highligh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nSpc>
                          <a:spcPct val="107000"/>
                        </a:lnSpc>
                        <a:spcBef>
                          <a:spcPts val="0"/>
                        </a:spcBef>
                        <a:spcAft>
                          <a:spcPts val="0"/>
                        </a:spcAft>
                      </a:pPr>
                      <a:r>
                        <a:rPr lang="en-US" sz="2400" kern="0">
                          <a:effectLst/>
                        </a:rPr>
                        <a:t>25 cm/yr</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2489787187"/>
                  </a:ext>
                </a:extLst>
              </a:tr>
              <a:tr h="641978">
                <a:tc>
                  <a:txBody>
                    <a:bodyPr/>
                    <a:lstStyle/>
                    <a:p>
                      <a:pPr marL="0" marR="0">
                        <a:lnSpc>
                          <a:spcPct val="107000"/>
                        </a:lnSpc>
                        <a:spcBef>
                          <a:spcPts val="0"/>
                        </a:spcBef>
                        <a:spcAft>
                          <a:spcPts val="0"/>
                        </a:spcAft>
                      </a:pPr>
                      <a:r>
                        <a:rPr lang="en-US" sz="2400" kern="0" dirty="0">
                          <a:effectLst/>
                          <a:highlight>
                            <a:srgbClr val="FF00FF"/>
                          </a:highlight>
                        </a:rPr>
                        <a:t>1-2 yr</a:t>
                      </a:r>
                      <a:endParaRPr lang="en-US" sz="2400" kern="100" dirty="0">
                        <a:effectLst/>
                        <a:highlight>
                          <a:srgbClr val="FF00FF"/>
                        </a:highligh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nSpc>
                          <a:spcPct val="107000"/>
                        </a:lnSpc>
                        <a:spcBef>
                          <a:spcPts val="0"/>
                        </a:spcBef>
                        <a:spcAft>
                          <a:spcPts val="0"/>
                        </a:spcAft>
                      </a:pPr>
                      <a:r>
                        <a:rPr lang="en-US" sz="2400" kern="0">
                          <a:effectLst/>
                        </a:rPr>
                        <a:t>12 cm/yr</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609415890"/>
                  </a:ext>
                </a:extLst>
              </a:tr>
              <a:tr h="641978">
                <a:tc>
                  <a:txBody>
                    <a:bodyPr/>
                    <a:lstStyle/>
                    <a:p>
                      <a:pPr marL="0" marR="0">
                        <a:lnSpc>
                          <a:spcPct val="107000"/>
                        </a:lnSpc>
                        <a:spcBef>
                          <a:spcPts val="0"/>
                        </a:spcBef>
                        <a:spcAft>
                          <a:spcPts val="0"/>
                        </a:spcAft>
                      </a:pPr>
                      <a:r>
                        <a:rPr lang="en-US" sz="2400" kern="0">
                          <a:effectLst/>
                          <a:highlight>
                            <a:srgbClr val="FF00FF"/>
                          </a:highlight>
                        </a:rPr>
                        <a:t>2-3 yr</a:t>
                      </a:r>
                      <a:endParaRPr lang="en-US" sz="2400" kern="100">
                        <a:effectLst/>
                        <a:highlight>
                          <a:srgbClr val="FF00FF"/>
                        </a:highligh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nSpc>
                          <a:spcPct val="107000"/>
                        </a:lnSpc>
                        <a:spcBef>
                          <a:spcPts val="0"/>
                        </a:spcBef>
                        <a:spcAft>
                          <a:spcPts val="0"/>
                        </a:spcAft>
                      </a:pPr>
                      <a:r>
                        <a:rPr lang="en-US" sz="2400" kern="0">
                          <a:effectLst/>
                        </a:rPr>
                        <a:t>8 cm/yr</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1684795526"/>
                  </a:ext>
                </a:extLst>
              </a:tr>
              <a:tr h="641978">
                <a:tc>
                  <a:txBody>
                    <a:bodyPr/>
                    <a:lstStyle/>
                    <a:p>
                      <a:pPr marL="0" marR="0">
                        <a:lnSpc>
                          <a:spcPct val="107000"/>
                        </a:lnSpc>
                        <a:spcBef>
                          <a:spcPts val="0"/>
                        </a:spcBef>
                        <a:spcAft>
                          <a:spcPts val="0"/>
                        </a:spcAft>
                      </a:pPr>
                      <a:r>
                        <a:rPr lang="en-US" sz="2400" kern="0" dirty="0">
                          <a:effectLst/>
                          <a:highlight>
                            <a:srgbClr val="FF00FF"/>
                          </a:highlight>
                        </a:rPr>
                        <a:t>3-5 yr</a:t>
                      </a:r>
                      <a:endParaRPr lang="en-US" sz="2400" kern="100" dirty="0">
                        <a:effectLst/>
                        <a:highlight>
                          <a:srgbClr val="FF00FF"/>
                        </a:highligh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nSpc>
                          <a:spcPct val="107000"/>
                        </a:lnSpc>
                        <a:spcBef>
                          <a:spcPts val="0"/>
                        </a:spcBef>
                        <a:spcAft>
                          <a:spcPts val="0"/>
                        </a:spcAft>
                      </a:pPr>
                      <a:r>
                        <a:rPr lang="en-US" sz="2400" kern="0">
                          <a:effectLst/>
                        </a:rPr>
                        <a:t>7 cm/yr</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2419999344"/>
                  </a:ext>
                </a:extLst>
              </a:tr>
              <a:tr h="642121">
                <a:tc>
                  <a:txBody>
                    <a:bodyPr/>
                    <a:lstStyle/>
                    <a:p>
                      <a:pPr marL="0" marR="0">
                        <a:lnSpc>
                          <a:spcPct val="107000"/>
                        </a:lnSpc>
                        <a:spcBef>
                          <a:spcPts val="0"/>
                        </a:spcBef>
                        <a:spcAft>
                          <a:spcPts val="0"/>
                        </a:spcAft>
                      </a:pPr>
                      <a:r>
                        <a:rPr lang="en-US" sz="2400" kern="0">
                          <a:effectLst/>
                          <a:highlight>
                            <a:srgbClr val="FF00FF"/>
                          </a:highlight>
                        </a:rPr>
                        <a:t>5–onset of puberty</a:t>
                      </a:r>
                      <a:endParaRPr lang="en-US" sz="2400" kern="100">
                        <a:effectLst/>
                        <a:highlight>
                          <a:srgbClr val="FF00FF"/>
                        </a:highligh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nSpc>
                          <a:spcPct val="107000"/>
                        </a:lnSpc>
                        <a:spcBef>
                          <a:spcPts val="0"/>
                        </a:spcBef>
                        <a:spcAft>
                          <a:spcPts val="0"/>
                        </a:spcAft>
                      </a:pPr>
                      <a:r>
                        <a:rPr lang="en-US" sz="2400" kern="0">
                          <a:effectLst/>
                        </a:rPr>
                        <a:t>5-6 cm/yr</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2796660263"/>
                  </a:ext>
                </a:extLst>
              </a:tr>
              <a:tr h="641978">
                <a:tc rowSpan="2">
                  <a:txBody>
                    <a:bodyPr/>
                    <a:lstStyle/>
                    <a:p>
                      <a:pPr marL="0" marR="0">
                        <a:lnSpc>
                          <a:spcPct val="107000"/>
                        </a:lnSpc>
                        <a:spcBef>
                          <a:spcPts val="0"/>
                        </a:spcBef>
                        <a:spcAft>
                          <a:spcPts val="0"/>
                        </a:spcAft>
                      </a:pPr>
                      <a:r>
                        <a:rPr lang="en-US" sz="2400" kern="0" dirty="0">
                          <a:effectLst/>
                          <a:highlight>
                            <a:srgbClr val="FF00FF"/>
                          </a:highlight>
                        </a:rPr>
                        <a:t>Pubertal growth spurt</a:t>
                      </a:r>
                      <a:endParaRPr lang="en-US" sz="2400" kern="100" dirty="0">
                        <a:effectLst/>
                        <a:highlight>
                          <a:srgbClr val="FF00FF"/>
                        </a:highligh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tc>
                  <a:txBody>
                    <a:bodyPr/>
                    <a:lstStyle/>
                    <a:p>
                      <a:pPr marL="0" marR="0">
                        <a:lnSpc>
                          <a:spcPct val="107000"/>
                        </a:lnSpc>
                        <a:spcBef>
                          <a:spcPts val="0"/>
                        </a:spcBef>
                        <a:spcAft>
                          <a:spcPts val="0"/>
                        </a:spcAft>
                      </a:pPr>
                      <a:r>
                        <a:rPr lang="en-US" sz="2400" kern="0">
                          <a:effectLst/>
                        </a:rPr>
                        <a:t>Girls 8-12 cm</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718781446"/>
                  </a:ext>
                </a:extLst>
              </a:tr>
              <a:tr h="641978">
                <a:tc vMerge="1">
                  <a:txBody>
                    <a:bodyPr/>
                    <a:lstStyle/>
                    <a:p>
                      <a:endParaRPr lang="en-US"/>
                    </a:p>
                  </a:txBody>
                  <a:tcPr/>
                </a:tc>
                <a:tc>
                  <a:txBody>
                    <a:bodyPr/>
                    <a:lstStyle/>
                    <a:p>
                      <a:pPr marL="0" marR="0">
                        <a:lnSpc>
                          <a:spcPct val="107000"/>
                        </a:lnSpc>
                        <a:spcBef>
                          <a:spcPts val="0"/>
                        </a:spcBef>
                        <a:spcAft>
                          <a:spcPts val="0"/>
                        </a:spcAft>
                      </a:pPr>
                      <a:r>
                        <a:rPr lang="en-US" sz="2400" kern="0" dirty="0">
                          <a:effectLst/>
                        </a:rPr>
                        <a:t>Boys 10-14 cm</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47625" marB="47625" anchor="ctr"/>
                </a:tc>
                <a:extLst>
                  <a:ext uri="{0D108BD9-81ED-4DB2-BD59-A6C34878D82A}">
                    <a16:rowId xmlns:a16="http://schemas.microsoft.com/office/drawing/2014/main" val="1297990556"/>
                  </a:ext>
                </a:extLst>
              </a:tr>
            </a:tbl>
          </a:graphicData>
        </a:graphic>
      </p:graphicFrame>
    </p:spTree>
    <p:extLst>
      <p:ext uri="{BB962C8B-B14F-4D97-AF65-F5344CB8AC3E}">
        <p14:creationId xmlns:p14="http://schemas.microsoft.com/office/powerpoint/2010/main" val="8021924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2429</TotalTime>
  <Words>3699</Words>
  <Application>Microsoft Office PowerPoint</Application>
  <PresentationFormat>Widescreen</PresentationFormat>
  <Paragraphs>334</Paragraphs>
  <Slides>58</Slides>
  <Notes>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72" baseType="lpstr">
      <vt:lpstr>Arial</vt:lpstr>
      <vt:lpstr>Calibri</vt:lpstr>
      <vt:lpstr>Cambria</vt:lpstr>
      <vt:lpstr>Helvetica</vt:lpstr>
      <vt:lpstr>Manrope Var</vt:lpstr>
      <vt:lpstr>Noto Sans</vt:lpstr>
      <vt:lpstr>Roboto</vt:lpstr>
      <vt:lpstr>Symbol</vt:lpstr>
      <vt:lpstr>Times New Roman</vt:lpstr>
      <vt:lpstr>Trebuchet MS</vt:lpstr>
      <vt:lpstr>Wingdings</vt:lpstr>
      <vt:lpstr>Wingdings 3</vt:lpstr>
      <vt:lpstr>Facet</vt:lpstr>
      <vt:lpstr>Presentation</vt:lpstr>
      <vt:lpstr>Short Stature in Children</vt:lpstr>
      <vt:lpstr>Definition</vt:lpstr>
      <vt:lpstr>Definition</vt:lpstr>
      <vt:lpstr>PowerPoint Presentation</vt:lpstr>
      <vt:lpstr>PowerPoint Presentation</vt:lpstr>
      <vt:lpstr>PowerPoint Presentation</vt:lpstr>
      <vt:lpstr>Fetal Growth and Birth Size </vt:lpstr>
      <vt:lpstr>Postnatal Growth Patterns </vt:lpstr>
      <vt:lpstr>Growth Velocity at Various Ages </vt:lpstr>
      <vt:lpstr>PowerPoint Presentation</vt:lpstr>
      <vt:lpstr>Body Proportions </vt:lpstr>
      <vt:lpstr>PowerPoint Presentation</vt:lpstr>
      <vt:lpstr>PowerPoint Presentation</vt:lpstr>
      <vt:lpstr>Weight in relation to a child’s stature</vt:lpstr>
      <vt:lpstr>Types of Short Stature</vt:lpstr>
      <vt:lpstr>Types of Short Stature</vt:lpstr>
      <vt:lpstr>PowerPoint Presentation</vt:lpstr>
      <vt:lpstr>Causes of Short Stature   </vt:lpstr>
      <vt:lpstr>Causes of Short Stature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Familial and Genetic Factors </vt:lpstr>
      <vt:lpstr>PowerPoint Presentation</vt:lpstr>
      <vt:lpstr>Q</vt:lpstr>
      <vt:lpstr>PowerPoint Presentation</vt:lpstr>
      <vt:lpstr>PowerPoint Presentation</vt:lpstr>
      <vt:lpstr>PowerPoint Presentation</vt:lpstr>
      <vt:lpstr>PowerPoint Presentation</vt:lpstr>
      <vt:lpstr>Ethnic Factors and Secular Trend</vt:lpstr>
      <vt:lpstr>PowerPoint Presentation</vt:lpstr>
      <vt:lpstr>Endocrine Regulation of Growth </vt:lpstr>
      <vt:lpstr>PowerPoint Presentation</vt:lpstr>
      <vt:lpstr>Bone Age </vt:lpstr>
      <vt:lpstr>Presentation </vt:lpstr>
      <vt:lpstr>Presentation…cont</vt:lpstr>
      <vt:lpstr>Diagnostic Approach : History</vt:lpstr>
      <vt:lpstr>Diagnostic Approach :Physical Examination</vt:lpstr>
      <vt:lpstr>Diagnostic Approach: Investigation</vt:lpstr>
      <vt:lpstr>Diagnostic Approach: Investigation….cont</vt:lpstr>
      <vt:lpstr>Management of Short Stature</vt:lpstr>
      <vt:lpstr>Management of Short Stature….cont</vt:lpstr>
      <vt:lpstr>Management…cont</vt:lpstr>
      <vt:lpstr>Prognosis</vt:lpstr>
      <vt:lpstr>Conclusion</vt:lpstr>
      <vt:lpstr>PowerPoint Presentation</vt:lpstr>
      <vt:lpstr>PowerPoint Presentation</vt:lpstr>
      <vt:lpstr>PowerPoint Presentation</vt:lpstr>
      <vt:lpstr>Growth charts of an 8 month old boy with Non-organic FTT</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stature</dc:title>
  <dc:creator>mansour alqurashi</dc:creator>
  <cp:lastModifiedBy>mansour alqurashi</cp:lastModifiedBy>
  <cp:revision>189</cp:revision>
  <dcterms:created xsi:type="dcterms:W3CDTF">2024-12-01T13:26:59Z</dcterms:created>
  <dcterms:modified xsi:type="dcterms:W3CDTF">2024-12-04T15:26:37Z</dcterms:modified>
</cp:coreProperties>
</file>