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57" r:id="rId3"/>
    <p:sldId id="258" r:id="rId4"/>
    <p:sldId id="259" r:id="rId5"/>
    <p:sldId id="346" r:id="rId6"/>
    <p:sldId id="262" r:id="rId7"/>
    <p:sldId id="347" r:id="rId8"/>
    <p:sldId id="265" r:id="rId9"/>
    <p:sldId id="266" r:id="rId10"/>
    <p:sldId id="267" r:id="rId11"/>
    <p:sldId id="268" r:id="rId12"/>
    <p:sldId id="344" r:id="rId13"/>
    <p:sldId id="348" r:id="rId14"/>
    <p:sldId id="270" r:id="rId15"/>
    <p:sldId id="272" r:id="rId16"/>
    <p:sldId id="273" r:id="rId17"/>
    <p:sldId id="274" r:id="rId18"/>
    <p:sldId id="275" r:id="rId19"/>
    <p:sldId id="276" r:id="rId20"/>
    <p:sldId id="349" r:id="rId21"/>
    <p:sldId id="350" r:id="rId22"/>
    <p:sldId id="331" r:id="rId23"/>
    <p:sldId id="277" r:id="rId24"/>
    <p:sldId id="278" r:id="rId25"/>
    <p:sldId id="279" r:id="rId26"/>
    <p:sldId id="34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80284" autoAdjust="0"/>
  </p:normalViewPr>
  <p:slideViewPr>
    <p:cSldViewPr>
      <p:cViewPr varScale="1">
        <p:scale>
          <a:sx n="95" d="100"/>
          <a:sy n="95" d="100"/>
        </p:scale>
        <p:origin x="108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31384-AC4B-40AD-85E9-78FB3E431B21}" type="datetimeFigureOut">
              <a:rPr lang="en-US" smtClean="0"/>
              <a:t>11/21/2024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B5F04-A0AB-4A08-8DC6-176B4334E11D}" type="slidenum">
              <a:rPr lang="en-US" smtClean="0"/>
              <a:t>‹#›</a:t>
            </a:fld>
            <a:endParaRPr lang="en-US"/>
          </a:p>
        </p:txBody>
      </p:sp>
    </p:spTree>
    <p:extLst>
      <p:ext uri="{BB962C8B-B14F-4D97-AF65-F5344CB8AC3E}">
        <p14:creationId xmlns:p14="http://schemas.microsoft.com/office/powerpoint/2010/main" val="249307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LiberationSerif"/>
              </a:rPr>
              <a:t>The onset of common cold symptoms typically occurs 1-3 days after viral infection.</a:t>
            </a:r>
          </a:p>
          <a:p>
            <a:pPr algn="l"/>
            <a:r>
              <a:rPr lang="en-US" sz="1200" b="0" i="0" u="none" strike="noStrike" baseline="0" dirty="0">
                <a:latin typeface="LiberationSerif"/>
              </a:rPr>
              <a:t> The first symptom noted is often sore or scratchy throat, followed closely by nasal obstruction and rhinorrhea. </a:t>
            </a:r>
          </a:p>
          <a:p>
            <a:pPr algn="l"/>
            <a:r>
              <a:rPr lang="en-US" sz="1200" b="0" i="0" u="none" strike="noStrike" baseline="0" dirty="0">
                <a:latin typeface="LiberationSerif"/>
              </a:rPr>
              <a:t>Cough is associated with two-thirds of colds in children and usually begins after the onset of nasal symptoms. Cough may persist for an additional 1-2 </a:t>
            </a:r>
            <a:r>
              <a:rPr lang="en-US" sz="1200" b="0" i="0" u="none" strike="noStrike" baseline="0" dirty="0" err="1">
                <a:latin typeface="LiberationSerif"/>
              </a:rPr>
              <a:t>wk</a:t>
            </a:r>
            <a:r>
              <a:rPr lang="en-US" sz="1200" b="0" i="0" u="none" strike="noStrike" baseline="0" dirty="0">
                <a:latin typeface="LiberationSerif"/>
              </a:rPr>
              <a:t> after resolution of other symptoms. </a:t>
            </a:r>
          </a:p>
          <a:p>
            <a:pPr algn="l"/>
            <a:r>
              <a:rPr lang="en-US" sz="1200" b="0" i="0" u="none" strike="noStrike" baseline="0" dirty="0">
                <a:latin typeface="LiberationSerif"/>
              </a:rPr>
              <a:t>The usual cold persists for approximately 1 </a:t>
            </a:r>
            <a:r>
              <a:rPr lang="en-US" sz="1200" b="0" i="0" u="none" strike="noStrike" baseline="0" dirty="0" err="1">
                <a:latin typeface="LiberationSerif"/>
              </a:rPr>
              <a:t>wk</a:t>
            </a:r>
            <a:r>
              <a:rPr lang="en-US" sz="1200" b="0" i="0" u="none" strike="noStrike" baseline="0" dirty="0">
                <a:latin typeface="LiberationSerif"/>
              </a:rPr>
              <a:t>, although 10% last for 2 wk.</a:t>
            </a:r>
            <a:endParaRPr lang="en-US" sz="1800" b="1" dirty="0"/>
          </a:p>
          <a:p>
            <a:endParaRPr lang="en-US" dirty="0"/>
          </a:p>
        </p:txBody>
      </p:sp>
      <p:sp>
        <p:nvSpPr>
          <p:cNvPr id="4" name="Slide Number Placeholder 3"/>
          <p:cNvSpPr>
            <a:spLocks noGrp="1"/>
          </p:cNvSpPr>
          <p:nvPr>
            <p:ph type="sldNum" sz="quarter" idx="5"/>
          </p:nvPr>
        </p:nvSpPr>
        <p:spPr/>
        <p:txBody>
          <a:bodyPr/>
          <a:lstStyle/>
          <a:p>
            <a:fld id="{A4EB5F04-A0AB-4A08-8DC6-176B4334E11D}" type="slidenum">
              <a:rPr lang="en-US" smtClean="0"/>
              <a:t>6</a:t>
            </a:fld>
            <a:endParaRPr lang="en-US"/>
          </a:p>
        </p:txBody>
      </p:sp>
    </p:spTree>
    <p:extLst>
      <p:ext uri="{BB962C8B-B14F-4D97-AF65-F5344CB8AC3E}">
        <p14:creationId xmlns:p14="http://schemas.microsoft.com/office/powerpoint/2010/main" val="138364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iberationSerif"/>
              </a:rPr>
              <a:t>Maintaining adequate oral hydration may help to prevent dehydration and to thin secretions and soothe respiratory mucosa. The common home remedy of ingesting warm fluids may soothe mucosa, increase nasal mucous flow, or loosen respiratory secretions. </a:t>
            </a:r>
            <a:endParaRPr lang="en-US" dirty="0"/>
          </a:p>
        </p:txBody>
      </p:sp>
      <p:sp>
        <p:nvSpPr>
          <p:cNvPr id="4" name="Slide Number Placeholder 3"/>
          <p:cNvSpPr>
            <a:spLocks noGrp="1"/>
          </p:cNvSpPr>
          <p:nvPr>
            <p:ph type="sldNum" sz="quarter" idx="5"/>
          </p:nvPr>
        </p:nvSpPr>
        <p:spPr/>
        <p:txBody>
          <a:bodyPr/>
          <a:lstStyle/>
          <a:p>
            <a:fld id="{A4EB5F04-A0AB-4A08-8DC6-176B4334E11D}" type="slidenum">
              <a:rPr lang="en-US" smtClean="0"/>
              <a:t>8</a:t>
            </a:fld>
            <a:endParaRPr lang="en-US"/>
          </a:p>
        </p:txBody>
      </p:sp>
    </p:spTree>
    <p:extLst>
      <p:ext uri="{BB962C8B-B14F-4D97-AF65-F5344CB8AC3E}">
        <p14:creationId xmlns:p14="http://schemas.microsoft.com/office/powerpoint/2010/main" val="349337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EDD378-EA78-44A0-A411-437023CD9D2F}"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DD378-EA78-44A0-A411-437023CD9D2F}"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DD378-EA78-44A0-A411-437023CD9D2F}"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DD378-EA78-44A0-A411-437023CD9D2F}"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DD378-EA78-44A0-A411-437023CD9D2F}"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EDD378-EA78-44A0-A411-437023CD9D2F}"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DD378-EA78-44A0-A411-437023CD9D2F}"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DD378-EA78-44A0-A411-437023CD9D2F}"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DD378-EA78-44A0-A411-437023CD9D2F}"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D2CCA-ADFE-46C8-841B-9422F93EC5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DD378-EA78-44A0-A411-437023CD9D2F}"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D2CCA-ADFE-46C8-841B-9422F93EC5D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BEDD378-EA78-44A0-A411-437023CD9D2F}" type="datetimeFigureOut">
              <a:rPr lang="en-US" smtClean="0"/>
              <a:t>11/21/2024</a:t>
            </a:fld>
            <a:endParaRPr lang="en-US"/>
          </a:p>
        </p:txBody>
      </p:sp>
      <p:sp>
        <p:nvSpPr>
          <p:cNvPr id="9" name="Slide Number Placeholder 8"/>
          <p:cNvSpPr>
            <a:spLocks noGrp="1"/>
          </p:cNvSpPr>
          <p:nvPr>
            <p:ph type="sldNum" sz="quarter" idx="11"/>
          </p:nvPr>
        </p:nvSpPr>
        <p:spPr/>
        <p:txBody>
          <a:bodyPr/>
          <a:lstStyle/>
          <a:p>
            <a:fld id="{51FD2CCA-ADFE-46C8-841B-9422F93EC5D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1FD2CCA-ADFE-46C8-841B-9422F93EC5D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BEDD378-EA78-44A0-A411-437023CD9D2F}" type="datetimeFigureOut">
              <a:rPr lang="en-US" smtClean="0"/>
              <a:t>11/21/2024</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2743200"/>
          </a:xfrm>
        </p:spPr>
        <p:txBody>
          <a:bodyPr/>
          <a:lstStyle/>
          <a:p>
            <a:r>
              <a:rPr lang="en-US" sz="4800" dirty="0"/>
              <a:t>Upper respiratory tract infections</a:t>
            </a:r>
            <a:br>
              <a:rPr lang="en-US" sz="4800" dirty="0"/>
            </a:br>
            <a:endParaRPr lang="en-US" sz="5400" b="1" dirty="0"/>
          </a:p>
        </p:txBody>
      </p:sp>
      <p:sp>
        <p:nvSpPr>
          <p:cNvPr id="3" name="Subtitle 2"/>
          <p:cNvSpPr>
            <a:spLocks noGrp="1"/>
          </p:cNvSpPr>
          <p:nvPr>
            <p:ph type="subTitle" idx="1"/>
          </p:nvPr>
        </p:nvSpPr>
        <p:spPr>
          <a:xfrm>
            <a:off x="381000" y="3733800"/>
            <a:ext cx="6461760" cy="1066800"/>
          </a:xfrm>
        </p:spPr>
        <p:txBody>
          <a:bodyPr>
            <a:normAutofit fontScale="32500" lnSpcReduction="20000"/>
          </a:bodyPr>
          <a:lstStyle/>
          <a:p>
            <a:r>
              <a:rPr lang="en-US" sz="4900" b="1" dirty="0">
                <a:solidFill>
                  <a:schemeClr val="tx1"/>
                </a:solidFill>
              </a:rPr>
              <a:t>Prepared by :</a:t>
            </a:r>
          </a:p>
          <a:p>
            <a:r>
              <a:rPr lang="en-US" sz="4900" b="1" dirty="0">
                <a:solidFill>
                  <a:schemeClr val="tx1"/>
                </a:solidFill>
              </a:rPr>
              <a:t>DR. SALMA ELGAZZAR</a:t>
            </a:r>
          </a:p>
          <a:p>
            <a:pPr algn="l"/>
            <a:r>
              <a:rPr lang="en-US" sz="4900" b="1" dirty="0"/>
              <a:t>MRCPI in pediatrics</a:t>
            </a:r>
          </a:p>
          <a:p>
            <a:pPr algn="l"/>
            <a:r>
              <a:rPr lang="en-US" sz="4900" b="1" dirty="0"/>
              <a:t>Master’s degree in Pediatrics Alexandria University</a:t>
            </a:r>
          </a:p>
          <a:p>
            <a:endParaRPr lang="en-US" b="1" dirty="0">
              <a:solidFill>
                <a:schemeClr val="tx1"/>
              </a:solidFill>
            </a:endParaRPr>
          </a:p>
        </p:txBody>
      </p:sp>
    </p:spTree>
    <p:extLst>
      <p:ext uri="{BB962C8B-B14F-4D97-AF65-F5344CB8AC3E}">
        <p14:creationId xmlns:p14="http://schemas.microsoft.com/office/powerpoint/2010/main" val="386146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10599" cy="7571303"/>
          </a:xfrm>
          <a:prstGeom prst="rect">
            <a:avLst/>
          </a:prstGeom>
        </p:spPr>
        <p:txBody>
          <a:bodyPr wrap="square">
            <a:spAutoFit/>
          </a:bodyPr>
          <a:lstStyle/>
          <a:p>
            <a:endParaRPr lang="en-US" sz="2000" dirty="0"/>
          </a:p>
          <a:p>
            <a:r>
              <a:rPr lang="en-US" sz="3600" b="1" dirty="0"/>
              <a:t>ETIOLOGY:</a:t>
            </a:r>
          </a:p>
          <a:p>
            <a:r>
              <a:rPr lang="en-US" sz="2800" b="1" u="sng" dirty="0">
                <a:effectLst>
                  <a:outerShdw blurRad="38100" dist="38100" dir="2700000" algn="tl">
                    <a:srgbClr val="000000">
                      <a:alpha val="43137"/>
                    </a:srgbClr>
                  </a:outerShdw>
                </a:effectLst>
              </a:rPr>
              <a:t>In children ˂ 2 years:</a:t>
            </a:r>
          </a:p>
          <a:p>
            <a:r>
              <a:rPr lang="en-US" sz="2800" dirty="0"/>
              <a:t>mostly viral (rhinovirus, adenovirus, coronavirus ,</a:t>
            </a:r>
            <a:r>
              <a:rPr lang="en-US" sz="2800" dirty="0" err="1"/>
              <a:t>enterovirus</a:t>
            </a:r>
            <a:r>
              <a:rPr lang="en-US" sz="2800" dirty="0"/>
              <a:t>)</a:t>
            </a:r>
          </a:p>
          <a:p>
            <a:r>
              <a:rPr lang="en-US" sz="2800" b="1" u="sng" dirty="0">
                <a:effectLst>
                  <a:outerShdw blurRad="38100" dist="38100" dir="2700000" algn="tl">
                    <a:srgbClr val="000000">
                      <a:alpha val="43137"/>
                    </a:srgbClr>
                  </a:outerShdw>
                </a:effectLst>
              </a:rPr>
              <a:t>In children 5-15 years:</a:t>
            </a:r>
          </a:p>
          <a:p>
            <a:r>
              <a:rPr lang="en-US" sz="2800" dirty="0"/>
              <a:t>Bacterial, group A</a:t>
            </a:r>
            <a:r>
              <a:rPr lang="el-GR" sz="2800" dirty="0"/>
              <a:t>β</a:t>
            </a:r>
            <a:r>
              <a:rPr lang="en-US" sz="2800" dirty="0"/>
              <a:t> hemolytic streptococci (GABHS) is quite common.</a:t>
            </a:r>
          </a:p>
          <a:p>
            <a:endParaRPr lang="en-US" sz="2800" dirty="0"/>
          </a:p>
          <a:p>
            <a:r>
              <a:rPr lang="en-US" sz="2800" dirty="0"/>
              <a:t>N.B.  Don’t forget other causes:</a:t>
            </a:r>
          </a:p>
          <a:p>
            <a:pPr marL="457200" indent="-457200">
              <a:buFont typeface="Wingdings" panose="05000000000000000000" pitchFamily="2" charset="2"/>
              <a:buChar char="Ø"/>
            </a:pPr>
            <a:r>
              <a:rPr lang="en-US" sz="2800" dirty="0"/>
              <a:t> </a:t>
            </a:r>
            <a:r>
              <a:rPr lang="en-US" sz="2800" dirty="0" err="1"/>
              <a:t>Ebestein</a:t>
            </a:r>
            <a:r>
              <a:rPr lang="en-US" sz="2800" dirty="0"/>
              <a:t>- Barr virus (infectious </a:t>
            </a:r>
            <a:r>
              <a:rPr lang="en-US" sz="2800" dirty="0" err="1"/>
              <a:t>mononneculosis</a:t>
            </a:r>
            <a:r>
              <a:rPr lang="en-US" sz="2800" dirty="0"/>
              <a:t>) as a cause.</a:t>
            </a:r>
          </a:p>
          <a:p>
            <a:pPr marL="457200" indent="-457200">
              <a:buFont typeface="Wingdings" panose="05000000000000000000" pitchFamily="2" charset="2"/>
              <a:buChar char="Ø"/>
            </a:pPr>
            <a:r>
              <a:rPr lang="en-US" sz="2800"/>
              <a:t>Viruses</a:t>
            </a:r>
            <a:endParaRPr lang="en-US" sz="2800" dirty="0"/>
          </a:p>
          <a:p>
            <a:pPr marL="457200" indent="-457200">
              <a:buFont typeface="Wingdings" panose="05000000000000000000" pitchFamily="2" charset="2"/>
              <a:buChar char="Ø"/>
            </a:pPr>
            <a:r>
              <a:rPr lang="en-US" sz="2800" dirty="0"/>
              <a:t>Mycoplasma.</a:t>
            </a:r>
          </a:p>
          <a:p>
            <a:r>
              <a:rPr lang="en-US" sz="2800" dirty="0"/>
              <a:t> </a:t>
            </a:r>
          </a:p>
          <a:p>
            <a:endParaRPr lang="en-US" sz="2400" dirty="0"/>
          </a:p>
          <a:p>
            <a:endParaRPr lang="en-US" sz="2400" dirty="0"/>
          </a:p>
          <a:p>
            <a:endParaRPr lang="en-US" dirty="0"/>
          </a:p>
        </p:txBody>
      </p:sp>
    </p:spTree>
    <p:extLst>
      <p:ext uri="{BB962C8B-B14F-4D97-AF65-F5344CB8AC3E}">
        <p14:creationId xmlns:p14="http://schemas.microsoft.com/office/powerpoint/2010/main" val="274315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7848600" cy="4832092"/>
          </a:xfrm>
          <a:prstGeom prst="rect">
            <a:avLst/>
          </a:prstGeom>
        </p:spPr>
        <p:txBody>
          <a:bodyPr wrap="square">
            <a:spAutoFit/>
          </a:bodyPr>
          <a:lstStyle/>
          <a:p>
            <a:r>
              <a:rPr lang="en-US" sz="2800" b="1" dirty="0"/>
              <a:t>CLINICAL PICTURE:</a:t>
            </a:r>
          </a:p>
          <a:p>
            <a:endParaRPr lang="en-US" sz="2800" b="1" dirty="0"/>
          </a:p>
          <a:p>
            <a:r>
              <a:rPr lang="en-US" sz="2800" b="1" dirty="0"/>
              <a:t>GENERAL SYMPTOMS AND SIGNS:</a:t>
            </a:r>
          </a:p>
          <a:p>
            <a:pPr marL="571500" indent="-571500">
              <a:buFont typeface="Wingdings" panose="05000000000000000000" pitchFamily="2" charset="2"/>
              <a:buChar char="Ø"/>
            </a:pPr>
            <a:r>
              <a:rPr lang="en-US" sz="3200" dirty="0"/>
              <a:t>Fever, sore throat, dysphagia</a:t>
            </a:r>
          </a:p>
          <a:p>
            <a:pPr marL="571500" indent="-571500">
              <a:buFont typeface="Wingdings" panose="05000000000000000000" pitchFamily="2" charset="2"/>
              <a:buChar char="Ø"/>
            </a:pPr>
            <a:r>
              <a:rPr lang="en-US" sz="3200" dirty="0"/>
              <a:t>Abdominal pain (due to mesenteric adenitis ) ,vomiting </a:t>
            </a:r>
          </a:p>
          <a:p>
            <a:pPr marL="571500" indent="-571500">
              <a:buFont typeface="Wingdings" panose="05000000000000000000" pitchFamily="2" charset="2"/>
              <a:buChar char="Ø"/>
            </a:pPr>
            <a:r>
              <a:rPr lang="en-US" sz="3200" dirty="0"/>
              <a:t>Throat erythema (redness) ,palatine petechiae .</a:t>
            </a:r>
          </a:p>
          <a:p>
            <a:pPr marL="571500" indent="-571500">
              <a:buFont typeface="Wingdings" panose="05000000000000000000" pitchFamily="2" charset="2"/>
              <a:buChar char="Ø"/>
            </a:pPr>
            <a:r>
              <a:rPr lang="en-US" sz="3200" dirty="0"/>
              <a:t>Enlarged tonsils, exudates</a:t>
            </a:r>
          </a:p>
          <a:p>
            <a:pPr marL="571500" indent="-571500">
              <a:buFont typeface="Wingdings" panose="05000000000000000000" pitchFamily="2" charset="2"/>
              <a:buChar char="Ø"/>
            </a:pPr>
            <a:r>
              <a:rPr lang="en-US" sz="3200" dirty="0"/>
              <a:t>Anterior cervical lymphadenopathy.</a:t>
            </a:r>
          </a:p>
        </p:txBody>
      </p:sp>
    </p:spTree>
    <p:extLst>
      <p:ext uri="{BB962C8B-B14F-4D97-AF65-F5344CB8AC3E}">
        <p14:creationId xmlns:p14="http://schemas.microsoft.com/office/powerpoint/2010/main" val="136830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755969"/>
          </a:xfrm>
          <a:prstGeom prst="rect">
            <a:avLst/>
          </a:prstGeom>
        </p:spPr>
        <p:txBody>
          <a:bodyPr wrap="square">
            <a:spAutoFit/>
          </a:bodyPr>
          <a:lstStyle/>
          <a:p>
            <a:r>
              <a:rPr lang="en-US" sz="1600" dirty="0"/>
              <a:t>It is often impossible to distinguish clinically between streptococcal and non-streptococcal sore throat . </a:t>
            </a:r>
          </a:p>
          <a:p>
            <a:pPr marL="285750" indent="-285750">
              <a:buFont typeface="Wingdings" panose="05000000000000000000" pitchFamily="2" charset="2"/>
              <a:buChar char="Ø"/>
            </a:pPr>
            <a:r>
              <a:rPr lang="en-US" sz="1600" dirty="0"/>
              <a:t>The </a:t>
            </a:r>
            <a:r>
              <a:rPr lang="en-US" sz="1600" b="1" i="1" dirty="0" err="1"/>
              <a:t>Centor</a:t>
            </a:r>
            <a:r>
              <a:rPr lang="en-US" sz="1600" b="1" i="1" dirty="0"/>
              <a:t> Clinical Scoring System </a:t>
            </a:r>
            <a:r>
              <a:rPr lang="en-US" sz="1600" dirty="0"/>
              <a:t>can help to identify those children who have a greater chance of having GAS infection. </a:t>
            </a:r>
          </a:p>
          <a:p>
            <a:pPr marL="285750" indent="-285750">
              <a:buFont typeface="Wingdings" panose="05000000000000000000" pitchFamily="2" charset="2"/>
              <a:buChar char="Ø"/>
            </a:pPr>
            <a:r>
              <a:rPr lang="en-US" sz="1600" dirty="0"/>
              <a:t>To calculate the </a:t>
            </a:r>
            <a:r>
              <a:rPr lang="en-US" sz="1600" i="1" dirty="0"/>
              <a:t>Modified </a:t>
            </a:r>
            <a:r>
              <a:rPr lang="en-US" sz="1600" i="1" dirty="0" err="1"/>
              <a:t>Centor</a:t>
            </a:r>
            <a:r>
              <a:rPr lang="en-US" sz="1600" i="1" dirty="0"/>
              <a:t> Score</a:t>
            </a:r>
            <a:r>
              <a:rPr lang="en-US" sz="1600" dirty="0"/>
              <a:t>, assign points using the following criteria.</a:t>
            </a:r>
            <a:r>
              <a:rPr lang="en-US" dirty="0"/>
              <a:t> can be applied to patients </a:t>
            </a:r>
            <a:r>
              <a:rPr lang="en-US" b="1" dirty="0"/>
              <a:t>greater than three years </a:t>
            </a:r>
            <a:r>
              <a:rPr lang="en-US" dirty="0"/>
              <a:t>of age to assist the clinician regarding the prescription of antibiotics and if this is likely to be beneficial.</a:t>
            </a:r>
          </a:p>
          <a:p>
            <a:pPr marL="285750" indent="-285750">
              <a:buFont typeface="Wingdings" panose="05000000000000000000" pitchFamily="2" charset="2"/>
              <a:buChar char="Ø"/>
            </a:pPr>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u="sng" dirty="0"/>
          </a:p>
          <a:p>
            <a:pPr marL="285750" indent="-285750">
              <a:buFont typeface="Wingdings" panose="05000000000000000000" pitchFamily="2" charset="2"/>
              <a:buChar char="Ø"/>
            </a:pPr>
            <a:endParaRPr lang="en-US" b="1" u="sng" dirty="0"/>
          </a:p>
          <a:p>
            <a:pPr marL="285750" indent="-285750">
              <a:buFont typeface="Wingdings" panose="05000000000000000000" pitchFamily="2" charset="2"/>
              <a:buChar char="Ø"/>
            </a:pPr>
            <a:r>
              <a:rPr lang="en-US" b="1" u="sng" dirty="0"/>
              <a:t>Antibiotic treatment is indicated for scores four and above.</a:t>
            </a:r>
          </a:p>
          <a:p>
            <a:pPr marL="285750" indent="-285750">
              <a:buFont typeface="Wingdings" panose="05000000000000000000" pitchFamily="2" charset="2"/>
              <a:buChar char="Ø"/>
            </a:pPr>
            <a:r>
              <a:rPr lang="en-US" b="1" u="sng" dirty="0"/>
              <a:t>2-3 points :</a:t>
            </a:r>
          </a:p>
          <a:p>
            <a:r>
              <a:rPr lang="en-US" dirty="0"/>
              <a:t>Rapid antigen test , consider treatment</a:t>
            </a:r>
          </a:p>
          <a:p>
            <a:pPr marL="285750" indent="-285750">
              <a:buFont typeface="Wingdings" panose="05000000000000000000" pitchFamily="2" charset="2"/>
              <a:buChar char="Ø"/>
            </a:pPr>
            <a:r>
              <a:rPr lang="en-US" b="1" u="sng" dirty="0"/>
              <a:t>Less than 2: no need for antibiotics treatment</a:t>
            </a:r>
          </a:p>
          <a:p>
            <a:pPr marL="285750" indent="-285750">
              <a:buFont typeface="Wingdings" panose="05000000000000000000" pitchFamily="2" charset="2"/>
              <a:buChar char="Ø"/>
            </a:pPr>
            <a:endParaRPr lang="en-US"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510677659"/>
              </p:ext>
            </p:extLst>
          </p:nvPr>
        </p:nvGraphicFramePr>
        <p:xfrm>
          <a:off x="152400" y="1828800"/>
          <a:ext cx="8229600" cy="2545080"/>
        </p:xfrm>
        <a:graphic>
          <a:graphicData uri="http://schemas.openxmlformats.org/drawingml/2006/table">
            <a:tbl>
              <a:tblPr firstRow="1" bandRow="1">
                <a:tableStyleId>{5C22544A-7EE6-4342-B048-85BDC9FD1C3A}</a:tableStyleId>
              </a:tblPr>
              <a:tblGrid>
                <a:gridCol w="4077051">
                  <a:extLst>
                    <a:ext uri="{9D8B030D-6E8A-4147-A177-3AD203B41FA5}">
                      <a16:colId xmlns:a16="http://schemas.microsoft.com/office/drawing/2014/main" val="20000"/>
                    </a:ext>
                  </a:extLst>
                </a:gridCol>
                <a:gridCol w="4152549">
                  <a:extLst>
                    <a:ext uri="{9D8B030D-6E8A-4147-A177-3AD203B41FA5}">
                      <a16:colId xmlns:a16="http://schemas.microsoft.com/office/drawing/2014/main" val="20001"/>
                    </a:ext>
                  </a:extLst>
                </a:gridCol>
              </a:tblGrid>
              <a:tr h="716280">
                <a:tc>
                  <a:txBody>
                    <a:bodyPr/>
                    <a:lstStyle/>
                    <a:p>
                      <a:r>
                        <a:rPr lang="en-US" b="1" dirty="0"/>
                        <a:t>Criteria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Points</a:t>
                      </a:r>
                    </a:p>
                    <a:p>
                      <a:endParaRPr lang="en-US" dirty="0"/>
                    </a:p>
                  </a:txBody>
                  <a:tcPr/>
                </a:tc>
                <a:extLst>
                  <a:ext uri="{0D108BD9-81ED-4DB2-BD59-A6C34878D82A}">
                    <a16:rowId xmlns:a16="http://schemas.microsoft.com/office/drawing/2014/main" val="10000"/>
                  </a:ext>
                </a:extLst>
              </a:tr>
              <a:tr h="148046">
                <a:tc>
                  <a:txBody>
                    <a:bodyPr/>
                    <a:lstStyle/>
                    <a:p>
                      <a:r>
                        <a:rPr lang="en-US" dirty="0"/>
                        <a:t>Temperature &gt; 38o </a:t>
                      </a:r>
                    </a:p>
                  </a:txBody>
                  <a:tcPr/>
                </a:tc>
                <a:tc>
                  <a:txBody>
                    <a:bodyPr/>
                    <a:lstStyle/>
                    <a:p>
                      <a:r>
                        <a:rPr lang="en-US" dirty="0"/>
                        <a:t>1</a:t>
                      </a:r>
                    </a:p>
                  </a:txBody>
                  <a:tcPr/>
                </a:tc>
                <a:extLst>
                  <a:ext uri="{0D108BD9-81ED-4DB2-BD59-A6C34878D82A}">
                    <a16:rowId xmlns:a16="http://schemas.microsoft.com/office/drawing/2014/main" val="10001"/>
                  </a:ext>
                </a:extLst>
              </a:tr>
              <a:tr h="148046">
                <a:tc>
                  <a:txBody>
                    <a:bodyPr/>
                    <a:lstStyle/>
                    <a:p>
                      <a:r>
                        <a:rPr lang="en-US" dirty="0"/>
                        <a:t>No cough </a:t>
                      </a:r>
                    </a:p>
                  </a:txBody>
                  <a:tcPr/>
                </a:tc>
                <a:tc>
                  <a:txBody>
                    <a:bodyPr/>
                    <a:lstStyle/>
                    <a:p>
                      <a:r>
                        <a:rPr lang="en-US" dirty="0"/>
                        <a:t>1</a:t>
                      </a:r>
                    </a:p>
                  </a:txBody>
                  <a:tcPr/>
                </a:tc>
                <a:extLst>
                  <a:ext uri="{0D108BD9-81ED-4DB2-BD59-A6C34878D82A}">
                    <a16:rowId xmlns:a16="http://schemas.microsoft.com/office/drawing/2014/main" val="10002"/>
                  </a:ext>
                </a:extLst>
              </a:tr>
              <a:tr h="148046">
                <a:tc>
                  <a:txBody>
                    <a:bodyPr/>
                    <a:lstStyle/>
                    <a:p>
                      <a:r>
                        <a:rPr lang="en-US" dirty="0"/>
                        <a:t>Tender anterior cervical adenopathy </a:t>
                      </a:r>
                    </a:p>
                  </a:txBody>
                  <a:tcPr/>
                </a:tc>
                <a:tc>
                  <a:txBody>
                    <a:bodyPr/>
                    <a:lstStyle/>
                    <a:p>
                      <a:r>
                        <a:rPr lang="en-US" dirty="0"/>
                        <a:t>1</a:t>
                      </a:r>
                    </a:p>
                  </a:txBody>
                  <a:tcPr/>
                </a:tc>
                <a:extLst>
                  <a:ext uri="{0D108BD9-81ED-4DB2-BD59-A6C34878D82A}">
                    <a16:rowId xmlns:a16="http://schemas.microsoft.com/office/drawing/2014/main" val="10003"/>
                  </a:ext>
                </a:extLst>
              </a:tr>
              <a:tr h="148046">
                <a:tc>
                  <a:txBody>
                    <a:bodyPr/>
                    <a:lstStyle/>
                    <a:p>
                      <a:r>
                        <a:rPr lang="en-US" dirty="0"/>
                        <a:t>Tonsillar swelling or exudate </a:t>
                      </a:r>
                    </a:p>
                  </a:txBody>
                  <a:tcPr/>
                </a:tc>
                <a:tc>
                  <a:txBody>
                    <a:bodyPr/>
                    <a:lstStyle/>
                    <a:p>
                      <a:r>
                        <a:rPr lang="en-US" dirty="0"/>
                        <a:t>1</a:t>
                      </a:r>
                    </a:p>
                  </a:txBody>
                  <a:tcPr/>
                </a:tc>
                <a:extLst>
                  <a:ext uri="{0D108BD9-81ED-4DB2-BD59-A6C34878D82A}">
                    <a16:rowId xmlns:a16="http://schemas.microsoft.com/office/drawing/2014/main" val="10004"/>
                  </a:ext>
                </a:extLst>
              </a:tr>
              <a:tr h="148046">
                <a:tc>
                  <a:txBody>
                    <a:bodyPr/>
                    <a:lstStyle/>
                    <a:p>
                      <a:r>
                        <a:rPr lang="en-US" dirty="0"/>
                        <a:t>Age 3 – 14 years </a:t>
                      </a:r>
                    </a:p>
                  </a:txBody>
                  <a:tcPr/>
                </a:tc>
                <a:tc>
                  <a:txBody>
                    <a:bodyPr/>
                    <a:lstStyle/>
                    <a:p>
                      <a:r>
                        <a:rPr lang="en-US" dirty="0"/>
                        <a:t>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4385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DF8F-FB01-A460-E683-C5B028D184D3}"/>
              </a:ext>
            </a:extLst>
          </p:cNvPr>
          <p:cNvSpPr>
            <a:spLocks noGrp="1"/>
          </p:cNvSpPr>
          <p:nvPr>
            <p:ph type="title"/>
          </p:nvPr>
        </p:nvSpPr>
        <p:spPr/>
        <p:txBody>
          <a:bodyPr/>
          <a:lstStyle/>
          <a:p>
            <a:r>
              <a:rPr lang="en-US" dirty="0" err="1"/>
              <a:t>FeverPAIN</a:t>
            </a:r>
            <a:r>
              <a:rPr lang="en-US" dirty="0"/>
              <a:t> scoring system</a:t>
            </a:r>
          </a:p>
        </p:txBody>
      </p:sp>
      <p:pic>
        <p:nvPicPr>
          <p:cNvPr id="4" name="Picture 3">
            <a:extLst>
              <a:ext uri="{FF2B5EF4-FFF2-40B4-BE49-F238E27FC236}">
                <a16:creationId xmlns:a16="http://schemas.microsoft.com/office/drawing/2014/main" id="{BDFD72F8-5EE6-8468-2FEC-9EBA8360C576}"/>
              </a:ext>
            </a:extLst>
          </p:cNvPr>
          <p:cNvPicPr>
            <a:picLocks noChangeAspect="1"/>
          </p:cNvPicPr>
          <p:nvPr/>
        </p:nvPicPr>
        <p:blipFill>
          <a:blip r:embed="rId2"/>
          <a:stretch>
            <a:fillRect/>
          </a:stretch>
        </p:blipFill>
        <p:spPr>
          <a:xfrm>
            <a:off x="685800" y="1828800"/>
            <a:ext cx="6858000" cy="2819399"/>
          </a:xfrm>
          <a:prstGeom prst="rect">
            <a:avLst/>
          </a:prstGeom>
        </p:spPr>
      </p:pic>
      <p:sp>
        <p:nvSpPr>
          <p:cNvPr id="6" name="TextBox 5">
            <a:extLst>
              <a:ext uri="{FF2B5EF4-FFF2-40B4-BE49-F238E27FC236}">
                <a16:creationId xmlns:a16="http://schemas.microsoft.com/office/drawing/2014/main" id="{EDCC9193-1E59-2F97-C803-09A96C4BE7EF}"/>
              </a:ext>
            </a:extLst>
          </p:cNvPr>
          <p:cNvSpPr txBox="1"/>
          <p:nvPr/>
        </p:nvSpPr>
        <p:spPr>
          <a:xfrm>
            <a:off x="533400" y="4876800"/>
            <a:ext cx="7772400" cy="1200329"/>
          </a:xfrm>
          <a:prstGeom prst="rect">
            <a:avLst/>
          </a:prstGeom>
          <a:noFill/>
        </p:spPr>
        <p:txBody>
          <a:bodyPr wrap="square">
            <a:spAutoFit/>
          </a:bodyPr>
          <a:lstStyle/>
          <a:p>
            <a:pPr algn="l"/>
            <a:r>
              <a:rPr lang="en-US" sz="1800" b="1" i="0" u="none" strike="noStrike" baseline="0" dirty="0">
                <a:latin typeface="OpenSans-Bold"/>
              </a:rPr>
              <a:t>Score 0-1</a:t>
            </a:r>
            <a:r>
              <a:rPr lang="en-US" sz="1800" b="0" i="0" u="none" strike="noStrike" baseline="0" dirty="0">
                <a:latin typeface="OpenSans"/>
              </a:rPr>
              <a:t>: 13-18% streptococci, use NO antibiotic strategy;</a:t>
            </a:r>
          </a:p>
          <a:p>
            <a:pPr algn="l"/>
            <a:r>
              <a:rPr lang="en-US" sz="1800" b="1" i="0" u="none" strike="noStrike" baseline="0" dirty="0">
                <a:latin typeface="OpenSans-Bold"/>
              </a:rPr>
              <a:t>Score 2-3: </a:t>
            </a:r>
            <a:r>
              <a:rPr lang="en-US" sz="1800" b="0" i="0" u="none" strike="noStrike" baseline="0" dirty="0">
                <a:latin typeface="OpenSans"/>
              </a:rPr>
              <a:t>34-40% streptococci, use 3 day back-up antibiotic;</a:t>
            </a:r>
          </a:p>
          <a:p>
            <a:pPr algn="l"/>
            <a:r>
              <a:rPr lang="en-US" sz="1800" b="1" i="0" u="none" strike="noStrike" baseline="0" dirty="0">
                <a:latin typeface="OpenSans-Bold"/>
              </a:rPr>
              <a:t>4 or more: </a:t>
            </a:r>
            <a:r>
              <a:rPr lang="en-US" sz="1800" b="0" i="0" u="none" strike="noStrike" baseline="0" dirty="0">
                <a:latin typeface="OpenSans"/>
              </a:rPr>
              <a:t>62-65% streptococci, use immediate antibiotic if severe, or 48hr short back-up prescription.</a:t>
            </a:r>
            <a:endParaRPr lang="en-US" dirty="0"/>
          </a:p>
        </p:txBody>
      </p:sp>
    </p:spTree>
    <p:extLst>
      <p:ext uri="{BB962C8B-B14F-4D97-AF65-F5344CB8AC3E}">
        <p14:creationId xmlns:p14="http://schemas.microsoft.com/office/powerpoint/2010/main" val="239810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667713"/>
            <a:ext cx="3924300" cy="336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997487"/>
            <a:ext cx="39243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67713"/>
            <a:ext cx="4402282" cy="572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00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82000" cy="1143000"/>
          </a:xfrm>
        </p:spPr>
        <p:txBody>
          <a:bodyPr/>
          <a:lstStyle/>
          <a:p>
            <a:r>
              <a:rPr lang="en-US" b="1" dirty="0"/>
              <a:t>DIAGNOSIS OF GROUP A</a:t>
            </a:r>
            <a:r>
              <a:rPr lang="el-GR" b="1" dirty="0"/>
              <a:t>β</a:t>
            </a:r>
            <a:r>
              <a:rPr lang="en-US" b="1" dirty="0"/>
              <a:t>-HEMOLYTIC STREPTOCOCCI</a:t>
            </a:r>
          </a:p>
        </p:txBody>
      </p:sp>
      <p:sp>
        <p:nvSpPr>
          <p:cNvPr id="3" name="Rectangle 2"/>
          <p:cNvSpPr/>
          <p:nvPr/>
        </p:nvSpPr>
        <p:spPr>
          <a:xfrm>
            <a:off x="76200" y="1964591"/>
            <a:ext cx="8153400" cy="3293209"/>
          </a:xfrm>
          <a:prstGeom prst="rect">
            <a:avLst/>
          </a:prstGeom>
          <a:solidFill>
            <a:schemeClr val="accent1">
              <a:lumMod val="60000"/>
              <a:lumOff val="40000"/>
            </a:schemeClr>
          </a:solidFill>
          <a:ln>
            <a:solidFill>
              <a:schemeClr val="accent1">
                <a:lumMod val="50000"/>
              </a:schemeClr>
            </a:solidFill>
          </a:ln>
          <a:effectLst>
            <a:innerShdw blurRad="63500" dist="50800" dir="13500000">
              <a:prstClr val="black">
                <a:alpha val="50000"/>
              </a:prstClr>
            </a:innerShdw>
          </a:effectLst>
        </p:spPr>
        <p:txBody>
          <a:bodyPr wrap="square">
            <a:spAutoFit/>
          </a:bodyPr>
          <a:lstStyle/>
          <a:p>
            <a:r>
              <a:rPr lang="en-US" sz="2800" dirty="0"/>
              <a:t>The goal of specific diagnosis is to identify GABHS infection to start prompt and adequate treatment</a:t>
            </a:r>
          </a:p>
          <a:p>
            <a:endParaRPr lang="en-US" sz="2000" dirty="0"/>
          </a:p>
          <a:p>
            <a:endParaRPr lang="en-US" sz="2000" dirty="0"/>
          </a:p>
          <a:p>
            <a:r>
              <a:rPr lang="en-US" sz="2400" b="1" dirty="0"/>
              <a:t>                                          </a:t>
            </a:r>
            <a:r>
              <a:rPr lang="en-US" sz="2800" b="1" dirty="0"/>
              <a:t>THROAT SWAB</a:t>
            </a:r>
          </a:p>
          <a:p>
            <a:r>
              <a:rPr lang="en-US" sz="2800" b="1" dirty="0"/>
              <a:t>                                 ↙                        ↘                                                                                                                       </a:t>
            </a:r>
          </a:p>
          <a:p>
            <a:r>
              <a:rPr lang="en-US" sz="2800" b="1" dirty="0"/>
              <a:t>                            IF +VE                       IF -VE</a:t>
            </a:r>
          </a:p>
          <a:p>
            <a:r>
              <a:rPr lang="en-US" sz="2800" b="1" dirty="0"/>
              <a:t>  etiology is </a:t>
            </a:r>
            <a:r>
              <a:rPr lang="el-GR" sz="2800" b="1" dirty="0"/>
              <a:t>β</a:t>
            </a:r>
            <a:r>
              <a:rPr lang="en-US" sz="2800" b="1" dirty="0"/>
              <a:t>- hemolytic                 do a throat culture</a:t>
            </a:r>
          </a:p>
        </p:txBody>
      </p:sp>
    </p:spTree>
    <p:extLst>
      <p:ext uri="{BB962C8B-B14F-4D97-AF65-F5344CB8AC3E}">
        <p14:creationId xmlns:p14="http://schemas.microsoft.com/office/powerpoint/2010/main" val="393747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lstStyle/>
          <a:p>
            <a:r>
              <a:rPr lang="en-US" sz="2800" b="1" dirty="0"/>
              <a:t>COMPLICATIONS  OF  STREPTOCOCCAL  PHARYNGITIS</a:t>
            </a:r>
          </a:p>
        </p:txBody>
      </p:sp>
      <p:sp>
        <p:nvSpPr>
          <p:cNvPr id="3" name="Rectangle 2"/>
          <p:cNvSpPr/>
          <p:nvPr/>
        </p:nvSpPr>
        <p:spPr>
          <a:xfrm>
            <a:off x="152400" y="1295400"/>
            <a:ext cx="8229600" cy="4832092"/>
          </a:xfrm>
          <a:prstGeom prst="rect">
            <a:avLst/>
          </a:prstGeom>
        </p:spPr>
        <p:txBody>
          <a:bodyPr wrap="square">
            <a:spAutoFit/>
          </a:bodyPr>
          <a:lstStyle/>
          <a:p>
            <a:r>
              <a:rPr lang="en-US" sz="2800" b="1" dirty="0"/>
              <a:t>IMMEDIATE:</a:t>
            </a:r>
          </a:p>
          <a:p>
            <a:pPr marL="285750" indent="-285750">
              <a:buFont typeface="Wingdings" panose="05000000000000000000" pitchFamily="2" charset="2"/>
              <a:buChar char="ü"/>
            </a:pPr>
            <a:r>
              <a:rPr lang="en-US" sz="2800" dirty="0"/>
              <a:t>Sinusitis.</a:t>
            </a:r>
          </a:p>
          <a:p>
            <a:pPr marL="285750" indent="-285750">
              <a:buFont typeface="Wingdings" panose="05000000000000000000" pitchFamily="2" charset="2"/>
              <a:buChar char="ü"/>
            </a:pPr>
            <a:r>
              <a:rPr lang="en-US" sz="2800" dirty="0"/>
              <a:t>Otitis media.</a:t>
            </a:r>
          </a:p>
          <a:p>
            <a:pPr marL="285750" indent="-285750">
              <a:buFont typeface="Wingdings" panose="05000000000000000000" pitchFamily="2" charset="2"/>
              <a:buChar char="ü"/>
            </a:pPr>
            <a:r>
              <a:rPr lang="en-US" sz="2800" dirty="0"/>
              <a:t>Peritonsillar abscess.</a:t>
            </a:r>
          </a:p>
          <a:p>
            <a:pPr marL="285750" indent="-285750">
              <a:buFont typeface="Wingdings" panose="05000000000000000000" pitchFamily="2" charset="2"/>
              <a:buChar char="ü"/>
            </a:pPr>
            <a:r>
              <a:rPr lang="en-US" sz="2800" dirty="0"/>
              <a:t>Meningitis.</a:t>
            </a:r>
          </a:p>
          <a:p>
            <a:pPr marL="285750" indent="-285750">
              <a:buFont typeface="Wingdings" panose="05000000000000000000" pitchFamily="2" charset="2"/>
              <a:buChar char="ü"/>
            </a:pPr>
            <a:endParaRPr lang="en-US" sz="2800" dirty="0"/>
          </a:p>
          <a:p>
            <a:pPr marL="285750" indent="-285750">
              <a:buFont typeface="Wingdings" panose="05000000000000000000" pitchFamily="2" charset="2"/>
              <a:buChar char="ü"/>
            </a:pPr>
            <a:endParaRPr lang="en-US" sz="2800" dirty="0"/>
          </a:p>
          <a:p>
            <a:pPr marL="285750" indent="-285750">
              <a:buFont typeface="Wingdings" panose="05000000000000000000" pitchFamily="2" charset="2"/>
              <a:buChar char="ü"/>
            </a:pPr>
            <a:endParaRPr lang="en-US" sz="2800" dirty="0"/>
          </a:p>
          <a:p>
            <a:r>
              <a:rPr lang="en-US" sz="2800" b="1" dirty="0"/>
              <a:t>DELAYED:</a:t>
            </a:r>
          </a:p>
          <a:p>
            <a:pPr marL="285750" indent="-285750">
              <a:buFont typeface="Wingdings" panose="05000000000000000000" pitchFamily="2" charset="2"/>
              <a:buChar char="ü"/>
            </a:pPr>
            <a:r>
              <a:rPr lang="en-US" sz="2800" dirty="0"/>
              <a:t>Acute post-streptococcal glomerulonephritis.</a:t>
            </a:r>
          </a:p>
          <a:p>
            <a:pPr marL="285750" indent="-285750">
              <a:buFont typeface="Wingdings" panose="05000000000000000000" pitchFamily="2" charset="2"/>
              <a:buChar char="ü"/>
            </a:pPr>
            <a:r>
              <a:rPr lang="en-US" sz="2800" dirty="0"/>
              <a:t>Rheumatic fever.</a:t>
            </a:r>
          </a:p>
        </p:txBody>
      </p:sp>
    </p:spTree>
    <p:extLst>
      <p:ext uri="{BB962C8B-B14F-4D97-AF65-F5344CB8AC3E}">
        <p14:creationId xmlns:p14="http://schemas.microsoft.com/office/powerpoint/2010/main" val="152317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868362"/>
          </a:xfrm>
        </p:spPr>
        <p:txBody>
          <a:bodyPr/>
          <a:lstStyle/>
          <a:p>
            <a:r>
              <a:rPr lang="en-US" sz="3600" b="1" dirty="0"/>
              <a:t>TREATMENT OF ACUTE PHARYNGITIS</a:t>
            </a:r>
          </a:p>
        </p:txBody>
      </p:sp>
      <p:sp>
        <p:nvSpPr>
          <p:cNvPr id="3" name="Rectangle 2"/>
          <p:cNvSpPr/>
          <p:nvPr/>
        </p:nvSpPr>
        <p:spPr>
          <a:xfrm>
            <a:off x="27264" y="685800"/>
            <a:ext cx="8458200" cy="2831544"/>
          </a:xfrm>
          <a:prstGeom prst="rect">
            <a:avLst/>
          </a:prstGeom>
        </p:spPr>
        <p:txBody>
          <a:bodyPr wrap="square">
            <a:spAutoFit/>
          </a:bodyPr>
          <a:lstStyle/>
          <a:p>
            <a:r>
              <a:rPr lang="en-US" sz="2000" b="1" dirty="0"/>
              <a:t>GENERAL MEASURES:</a:t>
            </a:r>
          </a:p>
          <a:p>
            <a:pPr marL="285750" indent="-285750">
              <a:buFont typeface="Arial" panose="020B0604020202020204" pitchFamily="34" charset="0"/>
              <a:buChar char="•"/>
            </a:pPr>
            <a:r>
              <a:rPr lang="en-US" sz="2000" dirty="0"/>
              <a:t>Bed rest.  </a:t>
            </a:r>
          </a:p>
          <a:p>
            <a:pPr marL="285750" indent="-285750">
              <a:buFont typeface="Arial" panose="020B0604020202020204" pitchFamily="34" charset="0"/>
              <a:buChar char="•"/>
            </a:pPr>
            <a:r>
              <a:rPr lang="en-US" sz="2000" dirty="0"/>
              <a:t>Antipyretics e.g. </a:t>
            </a:r>
            <a:r>
              <a:rPr lang="en-US" sz="2000" dirty="0" err="1"/>
              <a:t>paracetamol</a:t>
            </a:r>
            <a:r>
              <a:rPr lang="en-US" sz="2000" dirty="0"/>
              <a:t> or ibuprofen for fever and pain.</a:t>
            </a:r>
          </a:p>
          <a:p>
            <a:pPr marL="285750" indent="-285750">
              <a:buFont typeface="Arial" panose="020B0604020202020204" pitchFamily="34" charset="0"/>
              <a:buChar char="•"/>
            </a:pPr>
            <a:r>
              <a:rPr lang="en-US" sz="2000" dirty="0"/>
              <a:t>Gargles with warm saline.</a:t>
            </a:r>
          </a:p>
          <a:p>
            <a:pPr marL="285750" indent="-285750">
              <a:buFont typeface="Arial" panose="020B0604020202020204" pitchFamily="34" charset="0"/>
              <a:buChar char="•"/>
            </a:pPr>
            <a:r>
              <a:rPr lang="en-US" sz="2000" dirty="0"/>
              <a:t>Cool blank liquids.</a:t>
            </a:r>
          </a:p>
          <a:p>
            <a:pPr marL="285750" indent="-285750">
              <a:buFont typeface="Arial" panose="020B0604020202020204" pitchFamily="34" charset="0"/>
              <a:buChar char="•"/>
            </a:pPr>
            <a:r>
              <a:rPr lang="en-US" sz="2000" dirty="0"/>
              <a:t>Very soft foods.</a:t>
            </a:r>
          </a:p>
          <a:p>
            <a:r>
              <a:rPr lang="en-US" sz="2000" b="1" dirty="0"/>
              <a:t>SPECIFIC TREATMENT FOR BACTERIAL INFECTION:</a:t>
            </a:r>
          </a:p>
          <a:p>
            <a:pPr marL="285750" indent="-285750">
              <a:buFont typeface="Arial" panose="020B0604020202020204" pitchFamily="34" charset="0"/>
              <a:buChar char="•"/>
            </a:pPr>
            <a:endParaRPr lang="en-US" sz="2000" dirty="0"/>
          </a:p>
          <a:p>
            <a:r>
              <a:rPr lang="en-US" dirty="0"/>
              <a:t>                </a:t>
            </a:r>
          </a:p>
        </p:txBody>
      </p:sp>
      <p:pic>
        <p:nvPicPr>
          <p:cNvPr id="5" name="Picture 4">
            <a:extLst>
              <a:ext uri="{FF2B5EF4-FFF2-40B4-BE49-F238E27FC236}">
                <a16:creationId xmlns:a16="http://schemas.microsoft.com/office/drawing/2014/main" id="{EF7F9D1F-ABF9-29AA-3073-7562A478C61A}"/>
              </a:ext>
            </a:extLst>
          </p:cNvPr>
          <p:cNvPicPr>
            <a:picLocks noChangeAspect="1"/>
          </p:cNvPicPr>
          <p:nvPr/>
        </p:nvPicPr>
        <p:blipFill rotWithShape="1">
          <a:blip r:embed="rId2"/>
          <a:srcRect l="25833" t="28666" r="25000" b="16402"/>
          <a:stretch/>
        </p:blipFill>
        <p:spPr>
          <a:xfrm>
            <a:off x="0" y="2895600"/>
            <a:ext cx="8458200" cy="3962400"/>
          </a:xfrm>
          <a:prstGeom prst="rect">
            <a:avLst/>
          </a:prstGeom>
        </p:spPr>
      </p:pic>
    </p:spTree>
    <p:extLst>
      <p:ext uri="{BB962C8B-B14F-4D97-AF65-F5344CB8AC3E}">
        <p14:creationId xmlns:p14="http://schemas.microsoft.com/office/powerpoint/2010/main" val="51919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762000"/>
          </a:xfrm>
        </p:spPr>
        <p:txBody>
          <a:bodyPr/>
          <a:lstStyle/>
          <a:p>
            <a:r>
              <a:rPr lang="en-US" sz="4000" b="1" dirty="0"/>
              <a:t>CHRONIC TONSILLITIS</a:t>
            </a:r>
          </a:p>
        </p:txBody>
      </p:sp>
      <p:sp>
        <p:nvSpPr>
          <p:cNvPr id="3" name="Rectangle 2"/>
          <p:cNvSpPr/>
          <p:nvPr/>
        </p:nvSpPr>
        <p:spPr>
          <a:xfrm>
            <a:off x="0" y="762000"/>
            <a:ext cx="8458200" cy="5570756"/>
          </a:xfrm>
          <a:prstGeom prst="rect">
            <a:avLst/>
          </a:prstGeom>
        </p:spPr>
        <p:txBody>
          <a:bodyPr wrap="square">
            <a:spAutoFit/>
          </a:bodyPr>
          <a:lstStyle/>
          <a:p>
            <a:r>
              <a:rPr lang="en-US" sz="2000" b="1" dirty="0"/>
              <a:t>CLINICAL FEATURES:</a:t>
            </a:r>
          </a:p>
          <a:p>
            <a:pPr marL="285750" indent="-285750">
              <a:buFont typeface="Arial" panose="020B0604020202020204" pitchFamily="34" charset="0"/>
              <a:buChar char="•"/>
            </a:pPr>
            <a:r>
              <a:rPr lang="en-US" sz="2000" dirty="0"/>
              <a:t>Recurrent or persistent sore throat.</a:t>
            </a:r>
          </a:p>
          <a:p>
            <a:pPr marL="285750" indent="-285750">
              <a:buFont typeface="Arial" panose="020B0604020202020204" pitchFamily="34" charset="0"/>
              <a:buChar char="•"/>
            </a:pPr>
            <a:r>
              <a:rPr lang="en-US" sz="2000" dirty="0"/>
              <a:t>Recurrent or persistent obstruction to breathing in the form of snoring or apnea during sleep ( usually due to associated enlarged adenoids).</a:t>
            </a:r>
          </a:p>
          <a:p>
            <a:pPr marL="285750" indent="-285750">
              <a:buFont typeface="Arial" panose="020B0604020202020204" pitchFamily="34" charset="0"/>
              <a:buChar char="•"/>
            </a:pPr>
            <a:r>
              <a:rPr lang="en-US" sz="2000" dirty="0"/>
              <a:t>Offensive breath.</a:t>
            </a:r>
          </a:p>
          <a:p>
            <a:pPr marL="285750" indent="-285750">
              <a:buFont typeface="Arial" panose="020B0604020202020204" pitchFamily="34" charset="0"/>
              <a:buChar char="•"/>
            </a:pPr>
            <a:r>
              <a:rPr lang="en-US" sz="2000" dirty="0"/>
              <a:t>Persistent hyperemia (congestion) of anterior pillars + enlarged cervical lymph nodes.</a:t>
            </a:r>
          </a:p>
          <a:p>
            <a:r>
              <a:rPr lang="en-US" sz="2000" b="1" dirty="0">
                <a:solidFill>
                  <a:srgbClr val="FF0000"/>
                </a:solidFill>
              </a:rPr>
              <a:t>IDEAL AGE FOR TONSILLECTOMY:</a:t>
            </a:r>
          </a:p>
          <a:p>
            <a:r>
              <a:rPr lang="en-US" sz="2000" dirty="0">
                <a:solidFill>
                  <a:srgbClr val="FF0000"/>
                </a:solidFill>
              </a:rPr>
              <a:t> ( not before 3 years).</a:t>
            </a:r>
          </a:p>
          <a:p>
            <a:endParaRPr lang="en-US" sz="2000" dirty="0"/>
          </a:p>
          <a:p>
            <a:r>
              <a:rPr lang="en-US" sz="2000" b="1" dirty="0"/>
              <a:t>INDICATIONS OF TONSILLECTOMY:</a:t>
            </a:r>
          </a:p>
          <a:p>
            <a:pPr marL="285750" indent="-285750">
              <a:buFont typeface="Arial" panose="020B0604020202020204" pitchFamily="34" charset="0"/>
              <a:buChar char="•"/>
            </a:pPr>
            <a:r>
              <a:rPr lang="en-US" sz="2000" dirty="0"/>
              <a:t>Repeated acute tonsillitis ( 4 or more culture-proved </a:t>
            </a:r>
            <a:r>
              <a:rPr lang="el-GR" sz="2000" dirty="0"/>
              <a:t>β</a:t>
            </a:r>
            <a:r>
              <a:rPr lang="en-US" sz="2000" dirty="0"/>
              <a:t>-hemolytic </a:t>
            </a:r>
            <a:r>
              <a:rPr lang="en-US" sz="2000" dirty="0" err="1"/>
              <a:t>strept.tonsillitis</a:t>
            </a:r>
            <a:r>
              <a:rPr lang="en-US" sz="2000" dirty="0"/>
              <a:t> /year).</a:t>
            </a:r>
          </a:p>
          <a:p>
            <a:pPr marL="285750" indent="-285750">
              <a:buFont typeface="Arial" panose="020B0604020202020204" pitchFamily="34" charset="0"/>
              <a:buChar char="•"/>
            </a:pPr>
            <a:r>
              <a:rPr lang="en-US" sz="2000" dirty="0"/>
              <a:t>Chronic tonsillitis.</a:t>
            </a:r>
          </a:p>
          <a:p>
            <a:pPr marL="285750" indent="-285750">
              <a:buFont typeface="Arial" panose="020B0604020202020204" pitchFamily="34" charset="0"/>
              <a:buChar char="•"/>
            </a:pPr>
            <a:r>
              <a:rPr lang="en-US" sz="2000" dirty="0" err="1"/>
              <a:t>Peritonsillar</a:t>
            </a:r>
            <a:r>
              <a:rPr lang="en-US" sz="2000" dirty="0"/>
              <a:t> (quinsy)/ </a:t>
            </a:r>
            <a:r>
              <a:rPr lang="en-US" sz="2000" dirty="0" err="1"/>
              <a:t>retrotonsillar</a:t>
            </a:r>
            <a:r>
              <a:rPr lang="en-US" sz="2000" dirty="0"/>
              <a:t> abscess.</a:t>
            </a:r>
          </a:p>
          <a:p>
            <a:pPr marL="285750" indent="-285750">
              <a:buFont typeface="Arial" panose="020B0604020202020204" pitchFamily="34" charset="0"/>
              <a:buChar char="•"/>
            </a:pPr>
            <a:r>
              <a:rPr lang="en-US" sz="2000" dirty="0"/>
              <a:t>Markedly hypertrophied tonsils→ chronic obstruction (especially if there is sleep apnea).</a:t>
            </a:r>
          </a:p>
          <a:p>
            <a:endParaRPr lang="en-US" sz="1600" dirty="0"/>
          </a:p>
        </p:txBody>
      </p:sp>
    </p:spTree>
    <p:extLst>
      <p:ext uri="{BB962C8B-B14F-4D97-AF65-F5344CB8AC3E}">
        <p14:creationId xmlns:p14="http://schemas.microsoft.com/office/powerpoint/2010/main" val="194931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639762"/>
          </a:xfrm>
        </p:spPr>
        <p:txBody>
          <a:bodyPr/>
          <a:lstStyle/>
          <a:p>
            <a:br>
              <a:rPr lang="en-US" b="1" dirty="0"/>
            </a:br>
            <a:r>
              <a:rPr lang="en-US" b="1" dirty="0"/>
              <a:t>Acute otitis media</a:t>
            </a:r>
            <a:br>
              <a:rPr lang="en-US" b="1" dirty="0"/>
            </a:br>
            <a:endParaRPr lang="en-US" dirty="0"/>
          </a:p>
        </p:txBody>
      </p:sp>
      <p:sp>
        <p:nvSpPr>
          <p:cNvPr id="3" name="Rectangle 2"/>
          <p:cNvSpPr/>
          <p:nvPr/>
        </p:nvSpPr>
        <p:spPr>
          <a:xfrm>
            <a:off x="0" y="935182"/>
            <a:ext cx="9144000" cy="3785652"/>
          </a:xfrm>
          <a:prstGeom prst="rect">
            <a:avLst/>
          </a:prstGeom>
        </p:spPr>
        <p:txBody>
          <a:bodyPr wrap="square">
            <a:spAutoFit/>
          </a:bodyPr>
          <a:lstStyle/>
          <a:p>
            <a:pPr marL="457200" indent="-457200">
              <a:buFont typeface="Arial" panose="020B0604020202020204" pitchFamily="34" charset="0"/>
              <a:buChar char="•"/>
            </a:pPr>
            <a:r>
              <a:rPr lang="en-US" sz="2400" dirty="0"/>
              <a:t>Acute ear infection occurs with up to 30 percent of URIs.</a:t>
            </a:r>
          </a:p>
          <a:p>
            <a:pPr marL="457200" indent="-457200">
              <a:buFont typeface="Arial" panose="020B0604020202020204" pitchFamily="34" charset="0"/>
              <a:buChar char="•"/>
            </a:pPr>
            <a:r>
              <a:rPr lang="en-US" sz="2400" dirty="0"/>
              <a:t>Infants and young children are prone to acute otitis media </a:t>
            </a:r>
          </a:p>
          <a:p>
            <a:pPr marL="457200" indent="-457200">
              <a:buFont typeface="Arial" panose="020B0604020202020204" pitchFamily="34" charset="0"/>
              <a:buChar char="•"/>
            </a:pPr>
            <a:r>
              <a:rPr lang="en-US" sz="2400" dirty="0"/>
              <a:t>Most common at 6-12 months of age.</a:t>
            </a:r>
          </a:p>
          <a:p>
            <a:pPr marL="457200" indent="-457200">
              <a:buFont typeface="Arial" panose="020B0604020202020204" pitchFamily="34" charset="0"/>
              <a:buChar char="•"/>
            </a:pPr>
            <a:r>
              <a:rPr lang="en-US" sz="2400" b="1" u="sng" dirty="0"/>
              <a:t>Etiology:</a:t>
            </a:r>
            <a:endParaRPr lang="en-US" sz="2400" dirty="0"/>
          </a:p>
          <a:p>
            <a:pPr algn="l"/>
            <a:r>
              <a:rPr lang="en-US" sz="2400" dirty="0"/>
              <a:t>  -Bacteria are the most common pathogens in OM, most frequently as a co-infection with viruses. </a:t>
            </a:r>
          </a:p>
          <a:p>
            <a:pPr algn="l"/>
            <a:r>
              <a:rPr lang="en-US" sz="2400" dirty="0"/>
              <a:t>-Viruses can be the sole pathogen in OM, but this is less common (&lt;20%). </a:t>
            </a:r>
          </a:p>
          <a:p>
            <a:pPr algn="l"/>
            <a:r>
              <a:rPr lang="en-US" sz="2400" dirty="0"/>
              <a:t>-Bacteria including Streptococcus pneumoniae, non-typeable </a:t>
            </a:r>
            <a:r>
              <a:rPr lang="en-US" sz="2400" dirty="0" err="1"/>
              <a:t>Haemophilus</a:t>
            </a:r>
            <a:r>
              <a:rPr lang="en-US" sz="2400" dirty="0"/>
              <a:t> influenzae , and Moraxella catarrhalis.</a:t>
            </a:r>
          </a:p>
        </p:txBody>
      </p:sp>
    </p:spTree>
    <p:extLst>
      <p:ext uri="{BB962C8B-B14F-4D97-AF65-F5344CB8AC3E}">
        <p14:creationId xmlns:p14="http://schemas.microsoft.com/office/powerpoint/2010/main" val="298817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76400"/>
          </a:xfrm>
        </p:spPr>
        <p:txBody>
          <a:bodyPr/>
          <a:lstStyle/>
          <a:p>
            <a:br>
              <a:rPr lang="en-US" dirty="0"/>
            </a:br>
            <a:br>
              <a:rPr lang="en-US" dirty="0"/>
            </a:br>
            <a:r>
              <a:rPr lang="en-US" sz="4400" b="1" dirty="0"/>
              <a:t>UPPER RESPIRATORY TRACT   INFECTIONS.(URIs)</a:t>
            </a:r>
            <a:br>
              <a:rPr lang="en-US" sz="4400" b="1" dirty="0"/>
            </a:br>
            <a:r>
              <a:rPr lang="en-US" sz="3600" b="1" dirty="0"/>
              <a:t>INTRODUCTION</a:t>
            </a:r>
            <a:br>
              <a:rPr lang="en-US" sz="4400" b="1" dirty="0"/>
            </a:br>
            <a:br>
              <a:rPr lang="en-US" sz="4800" b="1" dirty="0"/>
            </a:br>
            <a:endParaRPr lang="en-US" dirty="0"/>
          </a:p>
        </p:txBody>
      </p:sp>
      <p:sp>
        <p:nvSpPr>
          <p:cNvPr id="3" name="Content Placeholder 2"/>
          <p:cNvSpPr>
            <a:spLocks noGrp="1"/>
          </p:cNvSpPr>
          <p:nvPr>
            <p:ph idx="1"/>
          </p:nvPr>
        </p:nvSpPr>
        <p:spPr>
          <a:xfrm>
            <a:off x="0" y="1752600"/>
            <a:ext cx="8458200" cy="5105400"/>
          </a:xfrm>
        </p:spPr>
        <p:txBody>
          <a:bodyPr>
            <a:noAutofit/>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 The upper respiratory tract consists of the airways from the nostrils to the vocal cords in the larynx, including the </a:t>
            </a:r>
            <a:r>
              <a:rPr lang="en-US" sz="2800" dirty="0" err="1"/>
              <a:t>paranasal</a:t>
            </a:r>
            <a:r>
              <a:rPr lang="en-US" sz="2800" dirty="0"/>
              <a:t> sinuses and the middle ear.</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URIs are infections primarily affecting respiratory tract structures above the larynx.</a:t>
            </a:r>
          </a:p>
          <a:p>
            <a:pPr>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773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9274-7D8B-2F0F-4D1B-C87060B4527A}"/>
              </a:ext>
            </a:extLst>
          </p:cNvPr>
          <p:cNvSpPr>
            <a:spLocks noGrp="1"/>
          </p:cNvSpPr>
          <p:nvPr>
            <p:ph type="title"/>
          </p:nvPr>
        </p:nvSpPr>
        <p:spPr/>
        <p:txBody>
          <a:bodyPr/>
          <a:lstStyle/>
          <a:p>
            <a:r>
              <a:rPr lang="en-US" sz="4800" b="1" dirty="0"/>
              <a:t>Clinical picture</a:t>
            </a:r>
            <a:endParaRPr lang="en-US" dirty="0"/>
          </a:p>
        </p:txBody>
      </p:sp>
      <p:sp>
        <p:nvSpPr>
          <p:cNvPr id="4" name="TextBox 3">
            <a:extLst>
              <a:ext uri="{FF2B5EF4-FFF2-40B4-BE49-F238E27FC236}">
                <a16:creationId xmlns:a16="http://schemas.microsoft.com/office/drawing/2014/main" id="{62026576-7155-C104-9230-43BBD7F527C4}"/>
              </a:ext>
            </a:extLst>
          </p:cNvPr>
          <p:cNvSpPr txBox="1"/>
          <p:nvPr/>
        </p:nvSpPr>
        <p:spPr>
          <a:xfrm>
            <a:off x="76200" y="1524000"/>
            <a:ext cx="8534400" cy="4247317"/>
          </a:xfrm>
          <a:prstGeom prst="rect">
            <a:avLst/>
          </a:prstGeom>
          <a:noFill/>
        </p:spPr>
        <p:txBody>
          <a:bodyPr wrap="square">
            <a:spAutoFit/>
          </a:bodyPr>
          <a:lstStyle/>
          <a:p>
            <a:pPr marL="457200" indent="-457200">
              <a:buFont typeface="Arial" panose="020B0604020202020204" pitchFamily="34" charset="0"/>
              <a:buChar char="•"/>
            </a:pPr>
            <a:endParaRPr lang="en-US" sz="1800" b="1" u="sng" dirty="0"/>
          </a:p>
          <a:p>
            <a:pPr algn="l"/>
            <a:r>
              <a:rPr lang="en-US" sz="1800" b="1" i="0" u="sng" strike="noStrike" baseline="0" dirty="0">
                <a:solidFill>
                  <a:srgbClr val="000000"/>
                </a:solidFill>
                <a:latin typeface="MinionPro-Regular"/>
              </a:rPr>
              <a:t>In infants </a:t>
            </a:r>
            <a:r>
              <a:rPr lang="en-US" sz="1800" b="0" i="0" u="none" strike="noStrike" baseline="0" dirty="0">
                <a:solidFill>
                  <a:srgbClr val="000000"/>
                </a:solidFill>
                <a:latin typeface="MinionPro-Regular"/>
              </a:rPr>
              <a:t>fever, irritability, and poor feeding. </a:t>
            </a:r>
          </a:p>
          <a:p>
            <a:pPr algn="l"/>
            <a:endParaRPr lang="en-US" sz="1800" b="0" i="0" u="none" strike="noStrike" baseline="0" dirty="0">
              <a:solidFill>
                <a:srgbClr val="000000"/>
              </a:solidFill>
              <a:latin typeface="MinionPro-Regular"/>
            </a:endParaRPr>
          </a:p>
          <a:p>
            <a:pPr algn="l"/>
            <a:r>
              <a:rPr lang="en-US" sz="1800" b="1" i="0" u="sng" strike="noStrike" baseline="0" dirty="0">
                <a:solidFill>
                  <a:srgbClr val="000000"/>
                </a:solidFill>
                <a:latin typeface="MinionPro-Regular"/>
              </a:rPr>
              <a:t>In older children and adolescents:</a:t>
            </a:r>
          </a:p>
          <a:p>
            <a:pPr marL="285750" indent="-285750" algn="l">
              <a:buFont typeface="Wingdings" panose="05000000000000000000" pitchFamily="2" charset="2"/>
              <a:buChar char="§"/>
            </a:pPr>
            <a:r>
              <a:rPr lang="en-US" sz="1800" b="0" i="0" u="none" strike="noStrike" baseline="0" dirty="0">
                <a:solidFill>
                  <a:srgbClr val="000000"/>
                </a:solidFill>
                <a:latin typeface="MinionPro-Regular"/>
              </a:rPr>
              <a:t>AOM usually is associated with fever and </a:t>
            </a:r>
            <a:r>
              <a:rPr lang="en-US" sz="1800" b="1" i="0" u="none" strike="noStrike" baseline="0" dirty="0">
                <a:solidFill>
                  <a:srgbClr val="000000"/>
                </a:solidFill>
                <a:latin typeface="MinionPro-Bold"/>
              </a:rPr>
              <a:t>otalgia </a:t>
            </a:r>
            <a:r>
              <a:rPr lang="en-US" sz="1800" b="0" i="0" u="none" strike="noStrike" baseline="0" dirty="0">
                <a:solidFill>
                  <a:srgbClr val="000000"/>
                </a:solidFill>
                <a:latin typeface="MinionPro-Regular"/>
              </a:rPr>
              <a:t>(acute ear pain). </a:t>
            </a:r>
          </a:p>
          <a:p>
            <a:pPr marL="285750" indent="-285750" algn="l">
              <a:buFont typeface="Wingdings" panose="05000000000000000000" pitchFamily="2" charset="2"/>
              <a:buChar char="§"/>
            </a:pPr>
            <a:r>
              <a:rPr lang="en-US" sz="1800" b="0" i="0" u="none" strike="noStrike" baseline="0" dirty="0">
                <a:solidFill>
                  <a:srgbClr val="000000"/>
                </a:solidFill>
                <a:latin typeface="MinionPro-Regular"/>
              </a:rPr>
              <a:t>AOM also may present with </a:t>
            </a:r>
            <a:r>
              <a:rPr lang="en-US" sz="1800" b="1" i="0" u="none" strike="noStrike" baseline="0" dirty="0">
                <a:solidFill>
                  <a:srgbClr val="000000"/>
                </a:solidFill>
                <a:latin typeface="MinionPro-Bold"/>
              </a:rPr>
              <a:t>otorrhea </a:t>
            </a:r>
            <a:r>
              <a:rPr lang="en-US" sz="1800" b="0" i="0" u="none" strike="noStrike" baseline="0" dirty="0">
                <a:solidFill>
                  <a:srgbClr val="000000"/>
                </a:solidFill>
                <a:latin typeface="MinionPro-Regular"/>
              </a:rPr>
              <a:t>(ear drainage) after spontaneous rupture of the</a:t>
            </a:r>
          </a:p>
          <a:p>
            <a:pPr algn="l"/>
            <a:r>
              <a:rPr lang="en-US" sz="1800" b="0" i="0" u="none" strike="noStrike" baseline="0" dirty="0">
                <a:solidFill>
                  <a:srgbClr val="000000"/>
                </a:solidFill>
                <a:latin typeface="MinionPro-Regular"/>
              </a:rPr>
              <a:t>tympanic membrane. </a:t>
            </a:r>
          </a:p>
          <a:p>
            <a:pPr marL="285750" indent="-285750" algn="l">
              <a:buFont typeface="Wingdings" panose="05000000000000000000" pitchFamily="2" charset="2"/>
              <a:buChar char="§"/>
            </a:pPr>
            <a:r>
              <a:rPr lang="en-US" sz="1800" b="0" i="0" u="none" strike="noStrike" baseline="0" dirty="0">
                <a:solidFill>
                  <a:srgbClr val="000000"/>
                </a:solidFill>
                <a:latin typeface="MinionPro-Regular"/>
              </a:rPr>
              <a:t>Signs of a common cold, which predisposes to AOM, are often present .</a:t>
            </a:r>
          </a:p>
          <a:p>
            <a:pPr marL="285750" indent="-285750" algn="l">
              <a:buFont typeface="Wingdings" panose="05000000000000000000" pitchFamily="2" charset="2"/>
              <a:buChar char="§"/>
            </a:pPr>
            <a:r>
              <a:rPr lang="en-US" sz="1800" b="0" i="0" u="none" strike="noStrike" baseline="0" dirty="0">
                <a:solidFill>
                  <a:srgbClr val="000000"/>
                </a:solidFill>
                <a:latin typeface="MinionPro-Regular"/>
              </a:rPr>
              <a:t>A bulging tympanic membrane, air fluid level, or visualization of purulent material by otoscopy are reliable signs of infection .</a:t>
            </a:r>
          </a:p>
          <a:p>
            <a:pPr marL="285750" indent="-285750" algn="l">
              <a:buFont typeface="Wingdings" panose="05000000000000000000" pitchFamily="2" charset="2"/>
              <a:buChar char="§"/>
            </a:pPr>
            <a:endParaRPr lang="en-US" dirty="0">
              <a:solidFill>
                <a:srgbClr val="000000"/>
              </a:solidFill>
              <a:latin typeface="MinionPro-Regular"/>
            </a:endParaRPr>
          </a:p>
          <a:p>
            <a:pPr marL="285750" indent="-285750" algn="l">
              <a:buFont typeface="Wingdings" panose="05000000000000000000" pitchFamily="2" charset="2"/>
              <a:buChar char="§"/>
            </a:pPr>
            <a:endParaRPr lang="en-US" sz="1800" b="0" i="0" u="none" strike="noStrike" baseline="0" dirty="0">
              <a:solidFill>
                <a:srgbClr val="000000"/>
              </a:solidFill>
              <a:latin typeface="MinionPro-Regular"/>
            </a:endParaRPr>
          </a:p>
          <a:p>
            <a:pPr marL="285750" indent="-285750" algn="l">
              <a:buFont typeface="Wingdings" panose="05000000000000000000" pitchFamily="2" charset="2"/>
              <a:buChar char="§"/>
            </a:pPr>
            <a:endParaRPr lang="en-US" sz="1800" b="0" i="0" u="none" strike="noStrike" baseline="0" dirty="0">
              <a:solidFill>
                <a:srgbClr val="000000"/>
              </a:solidFill>
              <a:latin typeface="MinionPro-Regular"/>
            </a:endParaRPr>
          </a:p>
          <a:p>
            <a:pPr marL="285750" indent="-285750" algn="l">
              <a:buFont typeface="Wingdings" panose="05000000000000000000" pitchFamily="2" charset="2"/>
              <a:buChar char="§"/>
            </a:pPr>
            <a:r>
              <a:rPr lang="en-US" sz="1800" b="0" i="0" u="none" strike="noStrike" baseline="0" dirty="0">
                <a:solidFill>
                  <a:srgbClr val="000000"/>
                </a:solidFill>
                <a:latin typeface="MinionPro-Regular"/>
              </a:rPr>
              <a:t>Examination of the ears is essential for diagnosis .</a:t>
            </a:r>
          </a:p>
          <a:p>
            <a:pPr marL="285750" indent="-285750" algn="l">
              <a:buFont typeface="Wingdings" panose="05000000000000000000" pitchFamily="2" charset="2"/>
              <a:buChar char="§"/>
            </a:pPr>
            <a:r>
              <a:rPr lang="en-US" sz="1800" b="0" i="0" u="none" strike="noStrike" baseline="0" dirty="0">
                <a:solidFill>
                  <a:srgbClr val="000000"/>
                </a:solidFill>
                <a:latin typeface="MinionPro-Regular"/>
              </a:rPr>
              <a:t>The</a:t>
            </a:r>
            <a:r>
              <a:rPr lang="en-US" dirty="0">
                <a:solidFill>
                  <a:srgbClr val="000000"/>
                </a:solidFill>
                <a:latin typeface="MinionPro-Regular"/>
              </a:rPr>
              <a:t> </a:t>
            </a:r>
            <a:r>
              <a:rPr lang="en-US" sz="1800" b="0" i="0" u="none" strike="noStrike" baseline="0" dirty="0">
                <a:solidFill>
                  <a:srgbClr val="000000"/>
                </a:solidFill>
                <a:latin typeface="MinionPro-Regular"/>
              </a:rPr>
              <a:t>hallmark of OM is the presence of effusion in the middle ear.</a:t>
            </a:r>
          </a:p>
        </p:txBody>
      </p:sp>
    </p:spTree>
    <p:extLst>
      <p:ext uri="{BB962C8B-B14F-4D97-AF65-F5344CB8AC3E}">
        <p14:creationId xmlns:p14="http://schemas.microsoft.com/office/powerpoint/2010/main" val="306227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541D-6C17-AA7A-76A0-335A9BC5C43E}"/>
              </a:ext>
            </a:extLst>
          </p:cNvPr>
          <p:cNvSpPr>
            <a:spLocks noGrp="1"/>
          </p:cNvSpPr>
          <p:nvPr>
            <p:ph type="title"/>
          </p:nvPr>
        </p:nvSpPr>
        <p:spPr/>
        <p:txBody>
          <a:bodyPr/>
          <a:lstStyle/>
          <a:p>
            <a:r>
              <a:rPr lang="en-US" dirty="0"/>
              <a:t>Diagnosis</a:t>
            </a:r>
          </a:p>
        </p:txBody>
      </p:sp>
      <p:sp>
        <p:nvSpPr>
          <p:cNvPr id="4" name="TextBox 3">
            <a:extLst>
              <a:ext uri="{FF2B5EF4-FFF2-40B4-BE49-F238E27FC236}">
                <a16:creationId xmlns:a16="http://schemas.microsoft.com/office/drawing/2014/main" id="{A59347F8-F245-9DA3-AACA-D93524BAA00D}"/>
              </a:ext>
            </a:extLst>
          </p:cNvPr>
          <p:cNvSpPr txBox="1"/>
          <p:nvPr/>
        </p:nvSpPr>
        <p:spPr>
          <a:xfrm>
            <a:off x="228600" y="1443841"/>
            <a:ext cx="8077200" cy="3139321"/>
          </a:xfrm>
          <a:prstGeom prst="rect">
            <a:avLst/>
          </a:prstGeom>
          <a:noFill/>
        </p:spPr>
        <p:txBody>
          <a:bodyPr wrap="square">
            <a:spAutoFit/>
          </a:bodyPr>
          <a:lstStyle/>
          <a:p>
            <a:pPr algn="l"/>
            <a:r>
              <a:rPr lang="en-US" b="0" i="0" dirty="0">
                <a:solidFill>
                  <a:srgbClr val="2A2A2A"/>
                </a:solidFill>
                <a:effectLst/>
                <a:latin typeface="proxima_nova_rgregular"/>
              </a:rPr>
              <a:t>Diagnostic action statements from the AAP guidelines include the following</a:t>
            </a:r>
            <a:r>
              <a:rPr lang="en-US" b="0" i="0" baseline="30000" dirty="0">
                <a:solidFill>
                  <a:srgbClr val="2A2A2A"/>
                </a:solidFill>
                <a:effectLst/>
                <a:latin typeface="proxima_nova_rgregular"/>
              </a:rPr>
              <a:t> :</a:t>
            </a:r>
          </a:p>
          <a:p>
            <a:pPr algn="l"/>
            <a:endParaRPr lang="en-US" b="0" i="0" dirty="0">
              <a:solidFill>
                <a:srgbClr val="2A2A2A"/>
              </a:solidFill>
              <a:effectLst/>
              <a:latin typeface="proxima_nova_rgregular"/>
            </a:endParaRPr>
          </a:p>
          <a:p>
            <a:pPr algn="l">
              <a:buFont typeface="Arial" panose="020B0604020202020204" pitchFamily="34" charset="0"/>
              <a:buChar char="•"/>
            </a:pPr>
            <a:r>
              <a:rPr lang="en-US" b="0" i="0" dirty="0">
                <a:solidFill>
                  <a:srgbClr val="2A2A2A"/>
                </a:solidFill>
                <a:effectLst/>
                <a:latin typeface="proxima_nova_rgregular"/>
              </a:rPr>
              <a:t>AOM should be diagnosed when there is moderate to severe tympanic membrane bulging or new-onset otorrhea not caused by acute otitis externa</a:t>
            </a:r>
          </a:p>
          <a:p>
            <a:pPr algn="l">
              <a:buFont typeface="Arial" panose="020B0604020202020204" pitchFamily="34" charset="0"/>
              <a:buChar char="•"/>
            </a:pPr>
            <a:endParaRPr lang="en-US" b="0" i="0" dirty="0">
              <a:solidFill>
                <a:srgbClr val="2A2A2A"/>
              </a:solidFill>
              <a:effectLst/>
              <a:latin typeface="proxima_nova_rgregular"/>
            </a:endParaRPr>
          </a:p>
          <a:p>
            <a:pPr algn="l">
              <a:buFont typeface="Arial" panose="020B0604020202020204" pitchFamily="34" charset="0"/>
              <a:buChar char="•"/>
            </a:pPr>
            <a:r>
              <a:rPr lang="en-US" b="0" i="0" dirty="0">
                <a:solidFill>
                  <a:srgbClr val="2A2A2A"/>
                </a:solidFill>
                <a:effectLst/>
                <a:latin typeface="proxima_nova_rgregular"/>
              </a:rPr>
              <a:t>AOM may be diagnosed from mild tympanic membrane bulging and ear pain for less than 48 hours or from intense tympanic membrane erythema; in a nonverbal child, ear holding, tugging, or rubbing suggests ear pain.</a:t>
            </a:r>
          </a:p>
          <a:p>
            <a:pPr algn="l">
              <a:buFont typeface="Arial" panose="020B0604020202020204" pitchFamily="34" charset="0"/>
              <a:buChar char="•"/>
            </a:pPr>
            <a:endParaRPr lang="en-US" b="0" i="0" dirty="0">
              <a:solidFill>
                <a:srgbClr val="2A2A2A"/>
              </a:solidFill>
              <a:effectLst/>
              <a:latin typeface="proxima_nova_rgregular"/>
            </a:endParaRPr>
          </a:p>
          <a:p>
            <a:pPr algn="l">
              <a:buFont typeface="Arial" panose="020B0604020202020204" pitchFamily="34" charset="0"/>
              <a:buChar char="•"/>
            </a:pPr>
            <a:r>
              <a:rPr lang="en-US" b="0" i="0" dirty="0">
                <a:solidFill>
                  <a:srgbClr val="2A2A2A"/>
                </a:solidFill>
                <a:effectLst/>
                <a:latin typeface="proxima_nova_rgregular"/>
              </a:rPr>
              <a:t>AOM should not be diagnosed when pneumatic otoscopy and/or tympanometry do not show middle ear effusion</a:t>
            </a:r>
          </a:p>
        </p:txBody>
      </p:sp>
    </p:spTree>
    <p:extLst>
      <p:ext uri="{BB962C8B-B14F-4D97-AF65-F5344CB8AC3E}">
        <p14:creationId xmlns:p14="http://schemas.microsoft.com/office/powerpoint/2010/main" val="330962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6432530"/>
          </a:xfrm>
          <a:prstGeom prst="rect">
            <a:avLst/>
          </a:prstGeom>
        </p:spPr>
        <p:txBody>
          <a:bodyPr wrap="square">
            <a:spAutoFit/>
          </a:bodyPr>
          <a:lstStyle/>
          <a:p>
            <a:pPr marL="457200" indent="-457200">
              <a:buFont typeface="Arial" panose="020B0604020202020204" pitchFamily="34" charset="0"/>
              <a:buChar char="•"/>
            </a:pPr>
            <a:r>
              <a:rPr lang="en-US" sz="2800" b="1" u="sng" dirty="0"/>
              <a:t>Tympanic membrane examination:</a:t>
            </a:r>
          </a:p>
          <a:p>
            <a:r>
              <a:rPr lang="en-US" sz="2800" dirty="0"/>
              <a:t>     </a:t>
            </a:r>
            <a:r>
              <a:rPr lang="en-US" sz="2000" dirty="0"/>
              <a:t>bright  red , bulging  ,loss of light  reflection</a:t>
            </a:r>
          </a:p>
          <a:p>
            <a:pPr marL="457200" indent="-457200">
              <a:buFont typeface="Arial" panose="020B0604020202020204" pitchFamily="34" charset="0"/>
              <a:buChar char="•"/>
            </a:pPr>
            <a:r>
              <a:rPr lang="en-US" sz="2800" b="1" u="sng" dirty="0"/>
              <a:t>Complications:</a:t>
            </a:r>
          </a:p>
          <a:p>
            <a:r>
              <a:rPr lang="en-US" sz="2000" dirty="0"/>
              <a:t>        -It may lead to perforated eardrums and chronic ear discharge in later childhood and ultimately to hearing impairment or deafness.  </a:t>
            </a:r>
          </a:p>
          <a:p>
            <a:r>
              <a:rPr lang="en-US" sz="2000" dirty="0"/>
              <a:t>         -Mastoiditis and meningitis ,but uncommon.</a:t>
            </a:r>
          </a:p>
          <a:p>
            <a:r>
              <a:rPr lang="en-US" sz="2000" dirty="0"/>
              <a:t>          -Chronic ear infection following repeated episodes of acute ear infection is common in developing countries, affecting 2 to 6 percent of school-age children. </a:t>
            </a:r>
          </a:p>
          <a:p>
            <a:r>
              <a:rPr lang="en-US" sz="2000" dirty="0"/>
              <a:t>           -The associated hearing loss may be disabling and may affect learning. </a:t>
            </a:r>
          </a:p>
          <a:p>
            <a:r>
              <a:rPr lang="en-US" sz="2000" dirty="0"/>
              <a:t>           -Recurrent  ear infections can lead to otitis media with effusion (OME or glue ear or serous otitis media)</a:t>
            </a:r>
          </a:p>
          <a:p>
            <a:pPr marL="285750" indent="-285750">
              <a:buFont typeface="Arial" panose="020B0604020202020204" pitchFamily="34" charset="0"/>
              <a:buChar char="•"/>
            </a:pPr>
            <a:r>
              <a:rPr lang="en-US" sz="2800" b="1" u="sng" dirty="0"/>
              <a:t>Treatment:</a:t>
            </a:r>
          </a:p>
          <a:p>
            <a:r>
              <a:rPr lang="en-US" sz="2000" dirty="0"/>
              <a:t>    - </a:t>
            </a:r>
            <a:r>
              <a:rPr lang="en-US" sz="2000" b="1" u="sng" dirty="0"/>
              <a:t>Regular analgesic </a:t>
            </a:r>
            <a:r>
              <a:rPr lang="en-US" sz="2000" dirty="0" err="1"/>
              <a:t>e.g</a:t>
            </a:r>
            <a:r>
              <a:rPr lang="en-US" sz="2000" dirty="0"/>
              <a:t> . Paracetamol ,ibuprofen.</a:t>
            </a:r>
          </a:p>
          <a:p>
            <a:pPr algn="l"/>
            <a:r>
              <a:rPr lang="en-US" sz="2000" dirty="0"/>
              <a:t>    - The recommended first-line therapy for most children meeting the criteria for antibiotic therapy is amoxicillin (80–90 mg/kg/day in two divided doses). </a:t>
            </a:r>
          </a:p>
          <a:p>
            <a:pPr algn="l"/>
            <a:r>
              <a:rPr lang="en-US" sz="2000" dirty="0"/>
              <a:t>    -Some children with mild illness or uncertain diagnosis may be observed if appropriate follow-up within 48–72 hours can be arranged with the initiation of antibiotic therapy if symptoms do not self-resolve</a:t>
            </a:r>
          </a:p>
          <a:p>
            <a:r>
              <a:rPr lang="en-US" sz="2000" dirty="0"/>
              <a:t>    - Treatment of complication e.g. grommets insertion</a:t>
            </a:r>
          </a:p>
        </p:txBody>
      </p:sp>
    </p:spTree>
    <p:extLst>
      <p:ext uri="{BB962C8B-B14F-4D97-AF65-F5344CB8AC3E}">
        <p14:creationId xmlns:p14="http://schemas.microsoft.com/office/powerpoint/2010/main" val="94978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153400" cy="432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80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305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74638"/>
            <a:ext cx="8077200" cy="868362"/>
          </a:xfrm>
        </p:spPr>
        <p:txBody>
          <a:bodyPr/>
          <a:lstStyle/>
          <a:p>
            <a:r>
              <a:rPr lang="en-US" b="1" dirty="0"/>
              <a:t>RUPTURED EAR DRUM</a:t>
            </a:r>
          </a:p>
        </p:txBody>
      </p:sp>
    </p:spTree>
    <p:extLst>
      <p:ext uri="{BB962C8B-B14F-4D97-AF65-F5344CB8AC3E}">
        <p14:creationId xmlns:p14="http://schemas.microsoft.com/office/powerpoint/2010/main" val="6865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7620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74638"/>
            <a:ext cx="7772400" cy="868362"/>
          </a:xfrm>
        </p:spPr>
        <p:txBody>
          <a:bodyPr/>
          <a:lstStyle/>
          <a:p>
            <a:r>
              <a:rPr lang="en-US" b="1" dirty="0"/>
              <a:t>MASTOIDITIS</a:t>
            </a:r>
          </a:p>
        </p:txBody>
      </p:sp>
    </p:spTree>
    <p:extLst>
      <p:ext uri="{BB962C8B-B14F-4D97-AF65-F5344CB8AC3E}">
        <p14:creationId xmlns:p14="http://schemas.microsoft.com/office/powerpoint/2010/main" val="7743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36AE-FBF2-7E1F-F583-F201D06F8D3F}"/>
              </a:ext>
            </a:extLst>
          </p:cNvPr>
          <p:cNvSpPr>
            <a:spLocks noGrp="1"/>
          </p:cNvSpPr>
          <p:nvPr>
            <p:ph type="title"/>
          </p:nvPr>
        </p:nvSpPr>
        <p:spPr>
          <a:xfrm>
            <a:off x="533400" y="2667000"/>
            <a:ext cx="7620000" cy="1143000"/>
          </a:xfrm>
        </p:spPr>
        <p:txBody>
          <a:bodyPr/>
          <a:lstStyle/>
          <a:p>
            <a:r>
              <a:rPr lang="en-US" dirty="0"/>
              <a:t>             </a:t>
            </a:r>
            <a:r>
              <a:rPr lang="en-US" sz="6600" b="1" dirty="0">
                <a:effectLst>
                  <a:outerShdw blurRad="38100" dist="38100" dir="2700000" algn="tl">
                    <a:srgbClr val="000000">
                      <a:alpha val="43137"/>
                    </a:srgbClr>
                  </a:outerShdw>
                </a:effectLst>
              </a:rPr>
              <a:t>THANK YOU</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957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990600"/>
          </a:xfrm>
        </p:spPr>
        <p:txBody>
          <a:bodyPr/>
          <a:lstStyle/>
          <a:p>
            <a:br>
              <a:rPr lang="en-US" sz="4400" b="1" dirty="0"/>
            </a:br>
            <a:r>
              <a:rPr lang="en-US" sz="4400" b="1" dirty="0"/>
              <a:t>ETIOLOGY OF (URIs)</a:t>
            </a:r>
            <a:br>
              <a:rPr lang="en-US" sz="4400" b="1" dirty="0"/>
            </a:br>
            <a:endParaRPr lang="en-US" b="1" dirty="0"/>
          </a:p>
        </p:txBody>
      </p:sp>
      <p:sp>
        <p:nvSpPr>
          <p:cNvPr id="3" name="Content Placeholder 2"/>
          <p:cNvSpPr>
            <a:spLocks noGrp="1"/>
          </p:cNvSpPr>
          <p:nvPr>
            <p:ph idx="1"/>
          </p:nvPr>
        </p:nvSpPr>
        <p:spPr>
          <a:xfrm>
            <a:off x="0" y="990600"/>
            <a:ext cx="8458200" cy="5867400"/>
          </a:xfrm>
        </p:spPr>
        <p:txBody>
          <a:bodyPr>
            <a:noAutofit/>
          </a:bodyPr>
          <a:lstStyle/>
          <a:p>
            <a:pPr>
              <a:buFont typeface="Wingdings" panose="05000000000000000000" pitchFamily="2" charset="2"/>
              <a:buChar char="Ø"/>
            </a:pPr>
            <a:r>
              <a:rPr lang="en-US" sz="2000" dirty="0"/>
              <a:t>URIs are the most common infectious diseases. They include rhinitis (common cold), sinusitis, ear infections, acute pharyngitis or tonsillopharyngitis, epiglottitis, and laryngitis.</a:t>
            </a:r>
          </a:p>
          <a:p>
            <a:pPr>
              <a:buFont typeface="Wingdings" panose="05000000000000000000" pitchFamily="2" charset="2"/>
              <a:buChar char="Ø"/>
            </a:pPr>
            <a:r>
              <a:rPr lang="en-US" sz="2000" dirty="0"/>
              <a:t>Ear infections and pharyngitis cause the more severe complications (deafness and acute rheumatic fever, respectively). </a:t>
            </a:r>
          </a:p>
          <a:p>
            <a:pPr>
              <a:buFont typeface="Wingdings" panose="05000000000000000000" pitchFamily="2" charset="2"/>
              <a:buChar char="Ø"/>
            </a:pPr>
            <a:r>
              <a:rPr lang="en-US" sz="2000" dirty="0"/>
              <a:t>The vast majority of URIs have a viral etiology. More than 200 viruses can cause URIs.</a:t>
            </a:r>
          </a:p>
          <a:p>
            <a:pPr>
              <a:buFont typeface="Wingdings" panose="05000000000000000000" pitchFamily="2" charset="2"/>
              <a:buChar char="Ø"/>
            </a:pPr>
            <a:r>
              <a:rPr lang="en-US" sz="2000" dirty="0"/>
              <a:t>The most important ones are Rhinoviruses which account for 25 to 30 percent of URIs; (˃1/3 of cases).</a:t>
            </a:r>
          </a:p>
          <a:p>
            <a:pPr>
              <a:buFont typeface="Wingdings" panose="05000000000000000000" pitchFamily="2" charset="2"/>
              <a:buChar char="Ø"/>
            </a:pPr>
            <a:r>
              <a:rPr lang="en-US" sz="2000" dirty="0"/>
              <a:t>Respiratory syncytial viruses (RSVs), parainfluenza and influenza viruses, human metapneumovirus, and adenoviruses for 25 to 35 percent.</a:t>
            </a:r>
          </a:p>
          <a:p>
            <a:pPr>
              <a:buFont typeface="Wingdings" panose="05000000000000000000" pitchFamily="2" charset="2"/>
              <a:buChar char="Ø"/>
            </a:pPr>
            <a:r>
              <a:rPr lang="en-US" sz="2000" dirty="0"/>
              <a:t> Corona viruses for 10 percent; and unidentified viruses for the remainder.</a:t>
            </a:r>
          </a:p>
          <a:p>
            <a:pPr>
              <a:buFont typeface="Wingdings" panose="05000000000000000000" pitchFamily="2" charset="2"/>
              <a:buChar char="Ø"/>
            </a:pPr>
            <a:r>
              <a:rPr lang="en-US" sz="2000" dirty="0"/>
              <a:t>Acute viral infections predispose children to bacterial infections of the sinuses and middle </a:t>
            </a:r>
            <a:r>
              <a:rPr lang="en-US" sz="2000" dirty="0" err="1"/>
              <a:t>ear,and</a:t>
            </a:r>
            <a:r>
              <a:rPr lang="en-US" sz="2000" dirty="0"/>
              <a:t> aspiration of infected secretions and cells can result in LRIs.</a:t>
            </a:r>
          </a:p>
          <a:p>
            <a:pPr>
              <a:buFont typeface="Wingdings" panose="05000000000000000000" pitchFamily="2" charset="2"/>
              <a:buChar char="Ø"/>
            </a:pPr>
            <a:endParaRPr lang="en-US" sz="1800" dirty="0"/>
          </a:p>
        </p:txBody>
      </p:sp>
    </p:spTree>
    <p:extLst>
      <p:ext uri="{BB962C8B-B14F-4D97-AF65-F5344CB8AC3E}">
        <p14:creationId xmlns:p14="http://schemas.microsoft.com/office/powerpoint/2010/main" val="290891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1143000"/>
          </a:xfrm>
        </p:spPr>
        <p:txBody>
          <a:bodyPr/>
          <a:lstStyle/>
          <a:p>
            <a:r>
              <a:rPr lang="en-US" b="1" dirty="0"/>
              <a:t>    THE COMMON COLD (CORYZA)</a:t>
            </a:r>
          </a:p>
        </p:txBody>
      </p:sp>
      <p:sp>
        <p:nvSpPr>
          <p:cNvPr id="3" name="Content Placeholder 2"/>
          <p:cNvSpPr>
            <a:spLocks noGrp="1"/>
          </p:cNvSpPr>
          <p:nvPr>
            <p:ph idx="1"/>
          </p:nvPr>
        </p:nvSpPr>
        <p:spPr>
          <a:xfrm>
            <a:off x="76200" y="1143000"/>
            <a:ext cx="8229600" cy="5562600"/>
          </a:xfrm>
        </p:spPr>
        <p:txBody>
          <a:bodyPr>
            <a:normAutofit fontScale="92500"/>
          </a:bodyPr>
          <a:lstStyle/>
          <a:p>
            <a:pPr marL="114300" indent="0">
              <a:buNone/>
            </a:pPr>
            <a:r>
              <a:rPr lang="en-US" sz="2800" b="1" dirty="0"/>
              <a:t>Etiology:</a:t>
            </a:r>
          </a:p>
          <a:p>
            <a:pPr>
              <a:buFont typeface="Wingdings" panose="05000000000000000000" pitchFamily="2" charset="2"/>
              <a:buChar char="Ø"/>
            </a:pPr>
            <a:r>
              <a:rPr lang="en-US" dirty="0"/>
              <a:t>There are more than 100 different varieties of rhinovirus, the type of virus responsible for the greatest number of colds. </a:t>
            </a:r>
          </a:p>
          <a:p>
            <a:pPr>
              <a:buFont typeface="Wingdings" panose="05000000000000000000" pitchFamily="2" charset="2"/>
              <a:buChar char="Ø"/>
            </a:pPr>
            <a:r>
              <a:rPr lang="en-US" dirty="0"/>
              <a:t>Other viruses that cause colds include </a:t>
            </a:r>
            <a:r>
              <a:rPr lang="en-US" dirty="0" err="1"/>
              <a:t>enteroviruses</a:t>
            </a:r>
            <a:r>
              <a:rPr lang="en-US" dirty="0"/>
              <a:t> (echovirus and </a:t>
            </a:r>
            <a:r>
              <a:rPr lang="en-US" dirty="0" err="1"/>
              <a:t>coxsackieviruses</a:t>
            </a:r>
            <a:r>
              <a:rPr lang="en-US" dirty="0"/>
              <a:t>) and coronavirus. </a:t>
            </a:r>
          </a:p>
          <a:p>
            <a:pPr marL="114300" indent="0">
              <a:buNone/>
            </a:pPr>
            <a:r>
              <a:rPr lang="en-US" sz="2800" b="1" dirty="0"/>
              <a:t>Seasonal patterns :</a:t>
            </a:r>
          </a:p>
          <a:p>
            <a:pPr algn="l">
              <a:buFont typeface="Wingdings" panose="05000000000000000000" pitchFamily="2" charset="2"/>
              <a:buChar char="Ø"/>
            </a:pPr>
            <a:r>
              <a:rPr lang="en-US" dirty="0"/>
              <a:t>Any time of year, although most colds occur during </a:t>
            </a:r>
            <a:r>
              <a:rPr lang="en-US" sz="2400" dirty="0"/>
              <a:t>the early fall until the late spring</a:t>
            </a:r>
          </a:p>
          <a:p>
            <a:pPr marL="114300" indent="0">
              <a:buNone/>
            </a:pPr>
            <a:r>
              <a:rPr lang="en-US" sz="2800" b="1" dirty="0"/>
              <a:t>Transmission :</a:t>
            </a:r>
          </a:p>
          <a:p>
            <a:pPr algn="l">
              <a:buFont typeface="Wingdings" panose="05000000000000000000" pitchFamily="2" charset="2"/>
              <a:buChar char="Ø"/>
            </a:pPr>
            <a:r>
              <a:rPr lang="en-US" dirty="0"/>
              <a:t>Direct hand contact.</a:t>
            </a:r>
          </a:p>
          <a:p>
            <a:pPr algn="l">
              <a:buFont typeface="Wingdings" panose="05000000000000000000" pitchFamily="2" charset="2"/>
              <a:buChar char="Ø"/>
            </a:pPr>
            <a:r>
              <a:rPr lang="en-US" dirty="0"/>
              <a:t>Inhalation of small-particle aerosols that are airborne from coughing.</a:t>
            </a:r>
          </a:p>
          <a:p>
            <a:pPr algn="l">
              <a:buFont typeface="Wingdings" panose="05000000000000000000" pitchFamily="2" charset="2"/>
              <a:buChar char="Ø"/>
            </a:pPr>
            <a:r>
              <a:rPr lang="en-US" dirty="0"/>
              <a:t>Deposition of large-particle aerosols that are expelled during a sneeze and land on nasal or conjunctival mucosa.</a:t>
            </a:r>
          </a:p>
          <a:p>
            <a:pPr>
              <a:buFont typeface="Wingdings" panose="05000000000000000000" pitchFamily="2" charset="2"/>
              <a:buChar char="Ø"/>
            </a:pPr>
            <a:r>
              <a:rPr lang="en-US" dirty="0"/>
              <a:t>Colds are most contagious during the first two to four days.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87892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24EDA-0FA3-9BE3-AFFC-90E810CCBE0A}"/>
              </a:ext>
            </a:extLst>
          </p:cNvPr>
          <p:cNvSpPr txBox="1"/>
          <p:nvPr/>
        </p:nvSpPr>
        <p:spPr>
          <a:xfrm>
            <a:off x="0" y="152400"/>
            <a:ext cx="8458200" cy="5974080"/>
          </a:xfrm>
          <a:prstGeom prst="rect">
            <a:avLst/>
          </a:prstGeom>
        </p:spPr>
        <p:txBody>
          <a:bodyPr vert="horz" lIns="91440" tIns="45720" rIns="91440" bIns="45720" rtlCol="0">
            <a:normAutofit/>
          </a:bodyPr>
          <a:lstStyle/>
          <a:p>
            <a:pPr marL="342900" indent="-228600">
              <a:lnSpc>
                <a:spcPct val="90000"/>
              </a:lnSpc>
              <a:spcBef>
                <a:spcPct val="20000"/>
              </a:spcBef>
              <a:buClr>
                <a:schemeClr val="accent1"/>
              </a:buClr>
              <a:buFont typeface="Arial" pitchFamily="34" charset="0"/>
              <a:buChar char="•"/>
            </a:pPr>
            <a:r>
              <a:rPr lang="en-US" sz="1500" b="0" i="0" u="none" strike="noStrike" baseline="0" dirty="0"/>
              <a:t>Young children have an average of 6-8 colds per year, but 10–15% of children have at least 12 infections per year.</a:t>
            </a:r>
          </a:p>
          <a:p>
            <a:pPr marL="342900" indent="-228600">
              <a:lnSpc>
                <a:spcPct val="90000"/>
              </a:lnSpc>
              <a:spcBef>
                <a:spcPct val="20000"/>
              </a:spcBef>
              <a:buClr>
                <a:schemeClr val="accent1"/>
              </a:buClr>
              <a:buFont typeface="Arial" pitchFamily="34" charset="0"/>
              <a:buChar char="•"/>
            </a:pPr>
            <a:endParaRPr lang="en-US" sz="1500" b="0" i="0" u="none" strike="noStrike" baseline="0" dirty="0"/>
          </a:p>
          <a:p>
            <a:pPr marL="342900" indent="-228600">
              <a:lnSpc>
                <a:spcPct val="90000"/>
              </a:lnSpc>
              <a:spcBef>
                <a:spcPct val="20000"/>
              </a:spcBef>
              <a:buClr>
                <a:schemeClr val="accent1"/>
              </a:buClr>
              <a:buFont typeface="Arial" pitchFamily="34" charset="0"/>
              <a:buChar char="•"/>
            </a:pPr>
            <a:r>
              <a:rPr lang="en-US" sz="1500" b="0" i="0" u="none" strike="noStrike" baseline="0" dirty="0"/>
              <a:t> The incidence of illness decreases with increasing age, with 2-3 illnesses per year by adulthood. </a:t>
            </a:r>
          </a:p>
          <a:p>
            <a:pPr marL="342900" indent="-228600">
              <a:lnSpc>
                <a:spcPct val="90000"/>
              </a:lnSpc>
              <a:spcBef>
                <a:spcPct val="20000"/>
              </a:spcBef>
              <a:buClr>
                <a:schemeClr val="accent1"/>
              </a:buClr>
              <a:buFont typeface="Arial" pitchFamily="34" charset="0"/>
              <a:buChar char="•"/>
            </a:pPr>
            <a:endParaRPr lang="en-US" sz="1500" b="0" i="0" u="none" strike="noStrike" baseline="0" dirty="0"/>
          </a:p>
          <a:p>
            <a:pPr marL="342900" indent="-228600">
              <a:lnSpc>
                <a:spcPct val="90000"/>
              </a:lnSpc>
              <a:spcBef>
                <a:spcPct val="20000"/>
              </a:spcBef>
              <a:buClr>
                <a:schemeClr val="accent1"/>
              </a:buClr>
              <a:buFont typeface="Arial" pitchFamily="34" charset="0"/>
              <a:buChar char="•"/>
            </a:pPr>
            <a:r>
              <a:rPr lang="en-US" sz="1500" b="0" i="0" u="none" strike="noStrike" baseline="0" dirty="0"/>
              <a:t>Children in out-of-home daycare centers during the 1st year of life have 50% more colds than children cared for only at home. </a:t>
            </a:r>
          </a:p>
          <a:p>
            <a:pPr marL="342900" indent="-228600">
              <a:lnSpc>
                <a:spcPct val="90000"/>
              </a:lnSpc>
              <a:spcBef>
                <a:spcPct val="20000"/>
              </a:spcBef>
              <a:buClr>
                <a:schemeClr val="accent1"/>
              </a:buClr>
              <a:buFont typeface="Arial" pitchFamily="34" charset="0"/>
              <a:buChar char="•"/>
            </a:pPr>
            <a:endParaRPr lang="en-US" sz="1500" b="0" i="0" u="none" strike="noStrike" baseline="0" dirty="0"/>
          </a:p>
          <a:p>
            <a:pPr marL="342900" indent="-228600">
              <a:lnSpc>
                <a:spcPct val="90000"/>
              </a:lnSpc>
              <a:spcBef>
                <a:spcPct val="20000"/>
              </a:spcBef>
              <a:buClr>
                <a:schemeClr val="accent1"/>
              </a:buClr>
              <a:buFont typeface="Arial" pitchFamily="34" charset="0"/>
              <a:buChar char="•"/>
            </a:pPr>
            <a:r>
              <a:rPr lang="en-US" sz="1500" b="0" i="0" u="none" strike="noStrike" baseline="0" dirty="0"/>
              <a:t>The difference in the incidence of illness between these groups of children decreases as the length of time spent in daycare increases, although the incidence of illness remains higher in the daycare group through at least the 1st 3 </a:t>
            </a:r>
            <a:r>
              <a:rPr lang="en-US" sz="1500" b="0" i="0" u="none" strike="noStrike" baseline="0" dirty="0" err="1"/>
              <a:t>yr</a:t>
            </a:r>
            <a:r>
              <a:rPr lang="en-US" sz="1500" b="0" i="0" u="none" strike="noStrike" baseline="0" dirty="0"/>
              <a:t> of life. </a:t>
            </a:r>
            <a:endParaRPr lang="en-US" sz="1500" dirty="0"/>
          </a:p>
        </p:txBody>
      </p:sp>
      <p:pic>
        <p:nvPicPr>
          <p:cNvPr id="4" name="Picture 3">
            <a:extLst>
              <a:ext uri="{FF2B5EF4-FFF2-40B4-BE49-F238E27FC236}">
                <a16:creationId xmlns:a16="http://schemas.microsoft.com/office/drawing/2014/main" id="{717341B0-62DC-20B7-9AFC-A984A96D73A7}"/>
              </a:ext>
            </a:extLst>
          </p:cNvPr>
          <p:cNvPicPr>
            <a:picLocks noChangeAspect="1"/>
          </p:cNvPicPr>
          <p:nvPr/>
        </p:nvPicPr>
        <p:blipFill>
          <a:blip r:embed="rId2"/>
          <a:stretch>
            <a:fillRect/>
          </a:stretch>
        </p:blipFill>
        <p:spPr>
          <a:xfrm>
            <a:off x="4229100" y="2971800"/>
            <a:ext cx="4076700" cy="2667000"/>
          </a:xfrm>
          <a:prstGeom prst="rect">
            <a:avLst/>
          </a:prstGeom>
          <a:noFill/>
        </p:spPr>
      </p:pic>
    </p:spTree>
    <p:extLst>
      <p:ext uri="{BB962C8B-B14F-4D97-AF65-F5344CB8AC3E}">
        <p14:creationId xmlns:p14="http://schemas.microsoft.com/office/powerpoint/2010/main" val="9240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990600"/>
          </a:xfrm>
        </p:spPr>
        <p:txBody>
          <a:bodyPr/>
          <a:lstStyle/>
          <a:p>
            <a:r>
              <a:rPr lang="en-US" b="1" dirty="0"/>
              <a:t>CLINICAL PICTURE</a:t>
            </a:r>
          </a:p>
        </p:txBody>
      </p:sp>
      <p:sp>
        <p:nvSpPr>
          <p:cNvPr id="3" name="Rectangle 2"/>
          <p:cNvSpPr/>
          <p:nvPr/>
        </p:nvSpPr>
        <p:spPr>
          <a:xfrm>
            <a:off x="-34636" y="773668"/>
            <a:ext cx="4987636" cy="4862870"/>
          </a:xfrm>
          <a:prstGeom prst="rect">
            <a:avLst/>
          </a:prstGeom>
        </p:spPr>
        <p:txBody>
          <a:bodyPr wrap="square">
            <a:spAutoFit/>
          </a:bodyPr>
          <a:lstStyle/>
          <a:p>
            <a:r>
              <a:rPr lang="en-US" sz="2800" b="1" dirty="0"/>
              <a:t>In young infants (more severe disease):</a:t>
            </a:r>
          </a:p>
          <a:p>
            <a:pPr marL="342900" indent="-342900">
              <a:buFontTx/>
              <a:buChar char="-"/>
            </a:pPr>
            <a:r>
              <a:rPr lang="en-US" sz="2000" dirty="0"/>
              <a:t>Fever, irritability, sneezing.</a:t>
            </a:r>
          </a:p>
          <a:p>
            <a:pPr marL="342900" indent="-342900">
              <a:buFontTx/>
              <a:buChar char="-"/>
            </a:pPr>
            <a:endParaRPr lang="en-US" sz="2000" dirty="0"/>
          </a:p>
          <a:p>
            <a:pPr marL="342900" indent="-342900">
              <a:buFontTx/>
              <a:buChar char="-"/>
            </a:pPr>
            <a:r>
              <a:rPr lang="en-US" sz="2000" dirty="0"/>
              <a:t>Nasal obstruction (snoring) + discharge.</a:t>
            </a:r>
          </a:p>
          <a:p>
            <a:pPr marL="342900" indent="-342900">
              <a:buFontTx/>
              <a:buChar char="-"/>
            </a:pPr>
            <a:endParaRPr lang="en-US" sz="2000" dirty="0"/>
          </a:p>
          <a:p>
            <a:pPr marL="342900" indent="-342900">
              <a:buFontTx/>
              <a:buChar char="-"/>
            </a:pPr>
            <a:r>
              <a:rPr lang="en-US" sz="2000" dirty="0"/>
              <a:t>Difficult feeding.</a:t>
            </a:r>
          </a:p>
          <a:p>
            <a:pPr marL="342900" indent="-342900">
              <a:buFontTx/>
              <a:buChar char="-"/>
            </a:pPr>
            <a:endParaRPr lang="en-US" sz="2000" dirty="0"/>
          </a:p>
          <a:p>
            <a:pPr marL="342900" indent="-342900">
              <a:buFontTx/>
              <a:buChar char="-"/>
            </a:pPr>
            <a:r>
              <a:rPr lang="en-US" sz="2000" dirty="0"/>
              <a:t>Congested ear drums.</a:t>
            </a:r>
          </a:p>
          <a:p>
            <a:pPr marL="342900" indent="-342900">
              <a:buFontTx/>
              <a:buChar char="-"/>
            </a:pPr>
            <a:endParaRPr lang="en-US" sz="2000" dirty="0"/>
          </a:p>
          <a:p>
            <a:r>
              <a:rPr lang="en-US" sz="2000" dirty="0"/>
              <a:t>- +/- vomiting, diarrhea. </a:t>
            </a:r>
          </a:p>
          <a:p>
            <a:pPr marL="285750" indent="-285750">
              <a:buFontTx/>
              <a:buChar char="-"/>
            </a:pPr>
            <a:endParaRPr lang="en-US" sz="2000" dirty="0"/>
          </a:p>
          <a:p>
            <a:pPr marL="285750" indent="-285750">
              <a:buFontTx/>
              <a:buChar char="-"/>
            </a:pPr>
            <a:endParaRPr lang="en-US" dirty="0"/>
          </a:p>
          <a:p>
            <a:pPr marL="285750" indent="-285750">
              <a:buFontTx/>
              <a:buChar char="-"/>
            </a:pPr>
            <a:endParaRPr lang="en-US" dirty="0"/>
          </a:p>
          <a:p>
            <a:endParaRPr lang="en-US" dirty="0"/>
          </a:p>
        </p:txBody>
      </p:sp>
      <p:pic>
        <p:nvPicPr>
          <p:cNvPr id="1030" name="Picture 6" descr="Common cold in babies symptoms Royalty Free Vector Image">
            <a:extLst>
              <a:ext uri="{FF2B5EF4-FFF2-40B4-BE49-F238E27FC236}">
                <a16:creationId xmlns:a16="http://schemas.microsoft.com/office/drawing/2014/main" id="{EDF42E6F-4DD2-FF6B-D5CF-4F8AF171FE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918"/>
          <a:stretch/>
        </p:blipFill>
        <p:spPr bwMode="auto">
          <a:xfrm>
            <a:off x="4572000" y="1143000"/>
            <a:ext cx="3886200" cy="565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5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CEB5-D379-257A-7125-97C62CD2F611}"/>
              </a:ext>
            </a:extLst>
          </p:cNvPr>
          <p:cNvSpPr>
            <a:spLocks noGrp="1"/>
          </p:cNvSpPr>
          <p:nvPr>
            <p:ph type="title"/>
          </p:nvPr>
        </p:nvSpPr>
        <p:spPr/>
        <p:txBody>
          <a:bodyPr/>
          <a:lstStyle/>
          <a:p>
            <a:r>
              <a:rPr lang="en-US" b="1" dirty="0"/>
              <a:t>CLINICAL PICTURE</a:t>
            </a:r>
            <a:endParaRPr lang="en-US" dirty="0"/>
          </a:p>
        </p:txBody>
      </p:sp>
      <p:pic>
        <p:nvPicPr>
          <p:cNvPr id="2050" name="Picture 2" descr="Watch Out For Common Cold Symptoms">
            <a:extLst>
              <a:ext uri="{FF2B5EF4-FFF2-40B4-BE49-F238E27FC236}">
                <a16:creationId xmlns:a16="http://schemas.microsoft.com/office/drawing/2014/main" id="{E00C3559-689C-A5C9-9AF6-203F5724D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267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DC2ABF-D836-BE24-B38F-CDA4806BF6ED}"/>
              </a:ext>
            </a:extLst>
          </p:cNvPr>
          <p:cNvSpPr txBox="1"/>
          <p:nvPr/>
        </p:nvSpPr>
        <p:spPr>
          <a:xfrm>
            <a:off x="0" y="1570139"/>
            <a:ext cx="4191000" cy="4154984"/>
          </a:xfrm>
          <a:prstGeom prst="rect">
            <a:avLst/>
          </a:prstGeom>
          <a:noFill/>
        </p:spPr>
        <p:txBody>
          <a:bodyPr wrap="square">
            <a:spAutoFit/>
          </a:bodyPr>
          <a:lstStyle/>
          <a:p>
            <a:r>
              <a:rPr lang="en-US" sz="2400" b="1" dirty="0"/>
              <a:t>In older children ( milder disease):</a:t>
            </a:r>
          </a:p>
          <a:p>
            <a:pPr marL="285750" indent="-285750">
              <a:buFontTx/>
              <a:buChar char="-"/>
            </a:pPr>
            <a:r>
              <a:rPr lang="en-US" sz="1800" dirty="0"/>
              <a:t>No Fever, or low-grade fever, sneezing.</a:t>
            </a:r>
          </a:p>
          <a:p>
            <a:endParaRPr lang="en-US" sz="1800" dirty="0"/>
          </a:p>
          <a:p>
            <a:pPr marL="285750" indent="-285750">
              <a:buFontTx/>
              <a:buChar char="-"/>
            </a:pPr>
            <a:r>
              <a:rPr lang="en-US" sz="1800" dirty="0"/>
              <a:t>Body aches and headache.</a:t>
            </a:r>
          </a:p>
          <a:p>
            <a:pPr marL="285750" indent="-285750">
              <a:buFontTx/>
              <a:buChar char="-"/>
            </a:pPr>
            <a:endParaRPr lang="en-US" sz="1800" dirty="0"/>
          </a:p>
          <a:p>
            <a:pPr marL="285750" indent="-285750">
              <a:buFontTx/>
              <a:buChar char="-"/>
            </a:pPr>
            <a:r>
              <a:rPr lang="en-US" sz="1800" dirty="0"/>
              <a:t>Nasal obstruction, no respiratory distress. </a:t>
            </a:r>
          </a:p>
          <a:p>
            <a:pPr marL="285750" indent="-285750">
              <a:buFontTx/>
              <a:buChar char="-"/>
            </a:pPr>
            <a:r>
              <a:rPr lang="en-US" sz="1800" dirty="0"/>
              <a:t>                     </a:t>
            </a:r>
          </a:p>
          <a:p>
            <a:pPr marL="285750" indent="-285750">
              <a:buFontTx/>
              <a:buChar char="-"/>
            </a:pPr>
            <a:r>
              <a:rPr lang="en-US" sz="1800" dirty="0"/>
              <a:t>Nasal discharge : thin→ thick → purulent +/- cough.</a:t>
            </a:r>
          </a:p>
          <a:p>
            <a:pPr marL="285750" indent="-285750">
              <a:buFontTx/>
              <a:buChar char="-"/>
            </a:pPr>
            <a:endParaRPr lang="en-US" sz="1800" dirty="0"/>
          </a:p>
          <a:p>
            <a:pPr marL="285750" indent="-285750">
              <a:buFontTx/>
              <a:buChar char="-"/>
            </a:pPr>
            <a:r>
              <a:rPr lang="en-US" sz="1800" dirty="0"/>
              <a:t>Mouth breathing → dry mouth and soreness.</a:t>
            </a:r>
          </a:p>
        </p:txBody>
      </p:sp>
    </p:spTree>
    <p:extLst>
      <p:ext uri="{BB962C8B-B14F-4D97-AF65-F5344CB8AC3E}">
        <p14:creationId xmlns:p14="http://schemas.microsoft.com/office/powerpoint/2010/main" val="92911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533400"/>
          </a:xfrm>
        </p:spPr>
        <p:txBody>
          <a:bodyPr/>
          <a:lstStyle/>
          <a:p>
            <a:br>
              <a:rPr lang="en-US" sz="4800" b="1" dirty="0"/>
            </a:br>
            <a:r>
              <a:rPr lang="en-US" sz="4800" b="1" dirty="0"/>
              <a:t>TREATMENT</a:t>
            </a:r>
            <a:br>
              <a:rPr lang="en-US" sz="4800" b="1" dirty="0"/>
            </a:br>
            <a:endParaRPr lang="en-US" sz="4800" b="1" dirty="0"/>
          </a:p>
        </p:txBody>
      </p:sp>
      <p:sp>
        <p:nvSpPr>
          <p:cNvPr id="3" name="Rectangle 2"/>
          <p:cNvSpPr/>
          <p:nvPr/>
        </p:nvSpPr>
        <p:spPr>
          <a:xfrm>
            <a:off x="0" y="808434"/>
            <a:ext cx="8686800" cy="6432530"/>
          </a:xfrm>
          <a:prstGeom prst="rect">
            <a:avLst/>
          </a:prstGeom>
        </p:spPr>
        <p:txBody>
          <a:bodyPr wrap="square">
            <a:spAutoFit/>
          </a:bodyPr>
          <a:lstStyle/>
          <a:p>
            <a:endParaRPr lang="en-US" dirty="0"/>
          </a:p>
          <a:p>
            <a:r>
              <a:rPr lang="en-US" sz="2000" dirty="0"/>
              <a:t>NO SPECIFIC TREATMENT</a:t>
            </a:r>
          </a:p>
          <a:p>
            <a:pPr marL="285750" indent="-285750">
              <a:buFont typeface="Wingdings" panose="05000000000000000000" pitchFamily="2" charset="2"/>
              <a:buChar char="Ø"/>
            </a:pPr>
            <a:r>
              <a:rPr lang="en-US" sz="2000" dirty="0"/>
              <a:t>Antibiotics  </a:t>
            </a:r>
            <a:r>
              <a:rPr lang="en-US" sz="2000" b="1" dirty="0"/>
              <a:t>DO NOT AFFECT THE COURSE </a:t>
            </a:r>
            <a:r>
              <a:rPr lang="en-US" sz="2000" dirty="0"/>
              <a:t>and </a:t>
            </a:r>
            <a:r>
              <a:rPr lang="en-US" sz="2000" b="1" dirty="0"/>
              <a:t>DO NOT REDUCE INCIDENCE OF BACTERIAL COMPLICATIONS.</a:t>
            </a:r>
          </a:p>
          <a:p>
            <a:pPr marL="285750" indent="-285750">
              <a:buFont typeface="Wingdings" panose="05000000000000000000" pitchFamily="2" charset="2"/>
              <a:buChar char="Ø"/>
            </a:pPr>
            <a:r>
              <a:rPr lang="en-US" sz="2000" dirty="0"/>
              <a:t>Maintain good nutrition and fluid intake.</a:t>
            </a:r>
          </a:p>
          <a:p>
            <a:pPr marL="285750" indent="-285750">
              <a:buFont typeface="Wingdings" panose="05000000000000000000" pitchFamily="2" charset="2"/>
              <a:buChar char="Ø"/>
            </a:pPr>
            <a:r>
              <a:rPr lang="en-US" sz="2000" dirty="0" err="1"/>
              <a:t>Paracetamol</a:t>
            </a:r>
            <a:r>
              <a:rPr lang="en-US" sz="2000" dirty="0"/>
              <a:t> or ibuprofen but avoid aspirin.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endParaRPr lang="en-US" sz="2000" dirty="0"/>
          </a:p>
          <a:p>
            <a:endParaRPr lang="en-US" sz="2000" dirty="0"/>
          </a:p>
          <a:p>
            <a:pPr marL="285750" indent="-285750">
              <a:buFont typeface="Wingdings" panose="05000000000000000000" pitchFamily="2" charset="2"/>
              <a:buChar char="Ø"/>
            </a:pPr>
            <a:r>
              <a:rPr lang="en-US" sz="2000" dirty="0"/>
              <a:t>Relieve nasal obstruction :</a:t>
            </a:r>
          </a:p>
          <a:p>
            <a:r>
              <a:rPr lang="en-US" sz="2000" dirty="0"/>
              <a:t>Sterile saline, or phenylephrine ( 0.125-0.25 %) nasal drops administered 15 minutes before feeding and at bed time for not more than 5 days.</a:t>
            </a:r>
          </a:p>
          <a:p>
            <a:pPr marL="285750" indent="-285750">
              <a:buFont typeface="Wingdings" panose="05000000000000000000" pitchFamily="2" charset="2"/>
              <a:buChar char="Ø"/>
            </a:pPr>
            <a:r>
              <a:rPr lang="en-US" sz="2000" dirty="0"/>
              <a:t>Suction with a soft rubber bulb can help in clearing nasal obstruction in young infants.</a:t>
            </a:r>
          </a:p>
          <a:p>
            <a:pPr marL="285750" indent="-285750">
              <a:buFont typeface="Wingdings" panose="05000000000000000000" pitchFamily="2" charset="2"/>
              <a:buChar char="Ø"/>
            </a:pPr>
            <a:r>
              <a:rPr lang="en-US" sz="2000" dirty="0"/>
              <a:t>Herbal and alternative treatments.</a:t>
            </a:r>
          </a:p>
          <a:p>
            <a:pPr marL="285750" indent="-285750">
              <a:buFont typeface="Wingdings" panose="05000000000000000000" pitchFamily="2" charset="2"/>
              <a:buChar char="Ø"/>
            </a:pPr>
            <a:r>
              <a:rPr lang="en-US" sz="1800" b="1" i="0" u="none" strike="noStrike" baseline="0" dirty="0">
                <a:latin typeface="LiberationSerif-Bold"/>
              </a:rPr>
              <a:t>Honey </a:t>
            </a:r>
            <a:r>
              <a:rPr lang="en-US" sz="1800" b="0" i="0" u="none" strike="noStrike" baseline="0" dirty="0">
                <a:latin typeface="LiberationSerif"/>
              </a:rPr>
              <a:t>(5-10 mL in children ≥1 </a:t>
            </a:r>
            <a:r>
              <a:rPr lang="en-US" sz="1800" b="0" i="0" u="none" strike="noStrike" baseline="0" dirty="0" err="1">
                <a:latin typeface="LiberationSerif"/>
              </a:rPr>
              <a:t>yr</a:t>
            </a:r>
            <a:r>
              <a:rPr lang="en-US" sz="1800" b="0" i="0" u="none" strike="noStrike" baseline="0" dirty="0">
                <a:latin typeface="LiberationSerif"/>
              </a:rPr>
              <a:t> old) has a modest effect on relieving nocturnal cough.</a:t>
            </a:r>
            <a:endParaRPr lang="en-US" sz="2000" dirty="0"/>
          </a:p>
          <a:p>
            <a:pPr marL="285750" indent="-285750">
              <a:buFont typeface="Wingdings" panose="05000000000000000000" pitchFamily="2" charset="2"/>
              <a:buChar char="Ø"/>
            </a:pPr>
            <a:r>
              <a:rPr lang="en-US" sz="2000" dirty="0"/>
              <a:t> Zinc.</a:t>
            </a:r>
          </a:p>
          <a:p>
            <a:pPr marL="285750" indent="-285750">
              <a:buFont typeface="Wingdings" panose="05000000000000000000" pitchFamily="2" charset="2"/>
              <a:buChar char="Ø"/>
            </a:pPr>
            <a:r>
              <a:rPr lang="en-US" sz="2000" dirty="0"/>
              <a:t> There is some evidence that prophylactic use of vitamin C may decrease the duration of the common cold in children and adults.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5" name="Rectangle 4"/>
          <p:cNvSpPr/>
          <p:nvPr/>
        </p:nvSpPr>
        <p:spPr>
          <a:xfrm>
            <a:off x="381000" y="2743200"/>
            <a:ext cx="7620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ASPIRIN + INFLUENZA INFECTION→ ↑ THE RISK OF REYE SYNDROME</a:t>
            </a:r>
          </a:p>
        </p:txBody>
      </p:sp>
    </p:spTree>
    <p:extLst>
      <p:ext uri="{BB962C8B-B14F-4D97-AF65-F5344CB8AC3E}">
        <p14:creationId xmlns:p14="http://schemas.microsoft.com/office/powerpoint/2010/main" val="395121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05800" cy="2011362"/>
          </a:xfrm>
        </p:spPr>
        <p:txBody>
          <a:bodyPr/>
          <a:lstStyle/>
          <a:p>
            <a:r>
              <a:rPr lang="en-US" b="1" dirty="0"/>
              <a:t>ACUTE PHARYNGITIS</a:t>
            </a:r>
            <a:br>
              <a:rPr lang="en-US" b="1" dirty="0"/>
            </a:br>
            <a:r>
              <a:rPr lang="en-US" b="1" dirty="0"/>
              <a:t>AND TONSILLOPHARYNGITIS (SORE THROAT)</a:t>
            </a:r>
          </a:p>
        </p:txBody>
      </p:sp>
      <p:sp>
        <p:nvSpPr>
          <p:cNvPr id="3" name="Rectangle 2"/>
          <p:cNvSpPr/>
          <p:nvPr/>
        </p:nvSpPr>
        <p:spPr>
          <a:xfrm>
            <a:off x="0" y="2274838"/>
            <a:ext cx="8458200" cy="4401205"/>
          </a:xfrm>
          <a:prstGeom prst="rect">
            <a:avLst/>
          </a:prstGeom>
        </p:spPr>
        <p:txBody>
          <a:bodyPr wrap="square">
            <a:spAutoFit/>
          </a:bodyPr>
          <a:lstStyle/>
          <a:p>
            <a:pPr marL="457200" indent="-457200">
              <a:buFont typeface="Wingdings" panose="05000000000000000000" pitchFamily="2" charset="2"/>
              <a:buChar char="Ø"/>
            </a:pPr>
            <a:r>
              <a:rPr lang="en-US" sz="2800" dirty="0"/>
              <a:t>Pharyngitis is redness, pain, and swelling of the throat (pharynx). </a:t>
            </a:r>
          </a:p>
          <a:p>
            <a:pPr marL="457200" indent="-457200">
              <a:buFont typeface="Wingdings" panose="05000000000000000000" pitchFamily="2" charset="2"/>
              <a:buChar char="Ø"/>
            </a:pPr>
            <a:r>
              <a:rPr lang="en-US" sz="2800" dirty="0"/>
              <a:t>Tonsillitis is inflammation of the tonsils.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Children  may have pharyngitis, tonsillitis, or both (pharyngotonsillitis).</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Pharyngitis is part of most common URIs ,however ,in the strict sense, acute pharyngitis refer to conditions in which the principal involvement is in the throat.</a:t>
            </a:r>
          </a:p>
        </p:txBody>
      </p:sp>
    </p:spTree>
    <p:extLst>
      <p:ext uri="{BB962C8B-B14F-4D97-AF65-F5344CB8AC3E}">
        <p14:creationId xmlns:p14="http://schemas.microsoft.com/office/powerpoint/2010/main" val="3464326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9287</TotalTime>
  <Words>1882</Words>
  <Application>Microsoft Office PowerPoint</Application>
  <PresentationFormat>On-screen Show (4:3)</PresentationFormat>
  <Paragraphs>242</Paragraphs>
  <Slides>26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Calibri</vt:lpstr>
      <vt:lpstr>Cambria</vt:lpstr>
      <vt:lpstr>LiberationSerif</vt:lpstr>
      <vt:lpstr>LiberationSerif-Bold</vt:lpstr>
      <vt:lpstr>MinionPro-Bold</vt:lpstr>
      <vt:lpstr>MinionPro-Regular</vt:lpstr>
      <vt:lpstr>OpenSans</vt:lpstr>
      <vt:lpstr>OpenSans-Bold</vt:lpstr>
      <vt:lpstr>proxima_nova_rgregular</vt:lpstr>
      <vt:lpstr>Times New Roman</vt:lpstr>
      <vt:lpstr>Wingdings</vt:lpstr>
      <vt:lpstr>Adjacency</vt:lpstr>
      <vt:lpstr>Upper respiratory tract infections </vt:lpstr>
      <vt:lpstr>  UPPER RESPIRATORY TRACT   INFECTIONS.(URIs) INTRODUCTION  </vt:lpstr>
      <vt:lpstr> ETIOLOGY OF (URIs) </vt:lpstr>
      <vt:lpstr>    THE COMMON COLD (CORYZA)</vt:lpstr>
      <vt:lpstr>PowerPoint Presentation</vt:lpstr>
      <vt:lpstr>CLINICAL PICTURE</vt:lpstr>
      <vt:lpstr>CLINICAL PICTURE</vt:lpstr>
      <vt:lpstr> TREATMENT </vt:lpstr>
      <vt:lpstr>ACUTE PHARYNGITIS AND TONSILLOPHARYNGITIS (SORE THROAT)</vt:lpstr>
      <vt:lpstr>PowerPoint Presentation</vt:lpstr>
      <vt:lpstr>PowerPoint Presentation</vt:lpstr>
      <vt:lpstr>PowerPoint Presentation</vt:lpstr>
      <vt:lpstr>FeverPAIN scoring system</vt:lpstr>
      <vt:lpstr>PowerPoint Presentation</vt:lpstr>
      <vt:lpstr>DIAGNOSIS OF GROUP Aβ-HEMOLYTIC STREPTOCOCCI</vt:lpstr>
      <vt:lpstr>COMPLICATIONS  OF  STREPTOCOCCAL  PHARYNGITIS</vt:lpstr>
      <vt:lpstr>TREATMENT OF ACUTE PHARYNGITIS</vt:lpstr>
      <vt:lpstr>CHRONIC TONSILLITIS</vt:lpstr>
      <vt:lpstr> Acute otitis media </vt:lpstr>
      <vt:lpstr>Clinical picture</vt:lpstr>
      <vt:lpstr>Diagnosis</vt:lpstr>
      <vt:lpstr>PowerPoint Presentation</vt:lpstr>
      <vt:lpstr>PowerPoint Presentation</vt:lpstr>
      <vt:lpstr>RUPTURED EAR DRUM</vt:lpstr>
      <vt:lpstr>MASTOIDITIS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INFECTIONS.(URTI)  BRONCHIOLITIS.  PNEUMONIA.</dc:title>
  <dc:creator>Salma El Gazzar</dc:creator>
  <cp:lastModifiedBy>hassan barakate</cp:lastModifiedBy>
  <cp:revision>287</cp:revision>
  <dcterms:created xsi:type="dcterms:W3CDTF">2015-12-13T05:15:12Z</dcterms:created>
  <dcterms:modified xsi:type="dcterms:W3CDTF">2024-11-21T09:31:17Z</dcterms:modified>
</cp:coreProperties>
</file>