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12" r:id="rId2"/>
    <p:sldId id="313" r:id="rId3"/>
    <p:sldId id="314" r:id="rId4"/>
    <p:sldId id="315" r:id="rId5"/>
    <p:sldId id="360" r:id="rId6"/>
    <p:sldId id="358" r:id="rId7"/>
    <p:sldId id="317" r:id="rId8"/>
    <p:sldId id="318" r:id="rId9"/>
    <p:sldId id="319" r:id="rId10"/>
    <p:sldId id="320" r:id="rId11"/>
    <p:sldId id="321" r:id="rId12"/>
    <p:sldId id="322" r:id="rId13"/>
    <p:sldId id="323" r:id="rId14"/>
    <p:sldId id="324" r:id="rId15"/>
    <p:sldId id="327" r:id="rId16"/>
    <p:sldId id="326" r:id="rId17"/>
    <p:sldId id="328" r:id="rId18"/>
    <p:sldId id="329" r:id="rId19"/>
    <p:sldId id="330" r:id="rId20"/>
    <p:sldId id="331" r:id="rId21"/>
    <p:sldId id="332" r:id="rId22"/>
    <p:sldId id="333" r:id="rId23"/>
    <p:sldId id="334" r:id="rId24"/>
    <p:sldId id="361" r:id="rId25"/>
    <p:sldId id="335" r:id="rId26"/>
    <p:sldId id="359"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54" r:id="rId46"/>
    <p:sldId id="355" r:id="rId47"/>
    <p:sldId id="356" r:id="rId48"/>
    <p:sldId id="357" r:id="rId49"/>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93699" autoAdjust="0"/>
  </p:normalViewPr>
  <p:slideViewPr>
    <p:cSldViewPr snapToGrid="0">
      <p:cViewPr varScale="1">
        <p:scale>
          <a:sx n="89" d="100"/>
          <a:sy n="89" d="100"/>
        </p:scale>
        <p:origin x="13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37A259A-938C-449A-87A1-03CF7373BAD4}" type="slidenum">
              <a:rPr lang="en-GB" altLang="en-US"/>
              <a:pPr>
                <a:defRPr/>
              </a:pPr>
              <a:t>‹#›</a:t>
            </a:fld>
            <a:endParaRPr lang="en-GB" altLang="en-US"/>
          </a:p>
        </p:txBody>
      </p:sp>
    </p:spTree>
    <p:extLst>
      <p:ext uri="{BB962C8B-B14F-4D97-AF65-F5344CB8AC3E}">
        <p14:creationId xmlns:p14="http://schemas.microsoft.com/office/powerpoint/2010/main" val="2750818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3C5D54-D1C1-40A2-82E7-90CC7DCB319A}" type="slidenum">
              <a:rPr lang="en-GB" altLang="en-US"/>
              <a:pPr>
                <a:spcBef>
                  <a:spcPct val="0"/>
                </a:spcBef>
              </a:pPr>
              <a:t>6</a:t>
            </a:fld>
            <a:endParaRPr lang="en-GB"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55598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BrandingSans-Roman"/>
              </a:rPr>
              <a:t>Jaundice in babies </a:t>
            </a:r>
            <a:r>
              <a:rPr lang="en-US" sz="1800" b="0" i="0" u="none" strike="noStrike" baseline="0" dirty="0">
                <a:latin typeface="SymbolNew-Medium"/>
              </a:rPr>
              <a:t>&gt;</a:t>
            </a:r>
            <a:r>
              <a:rPr lang="en-US" sz="1800" b="0" i="0" u="none" strike="noStrike" baseline="0" dirty="0">
                <a:latin typeface="BrandingSans-Roman"/>
              </a:rPr>
              <a:t>2 weeks old (3 weeks if preterm) is called persistent or prolonged neonatal jaundice. </a:t>
            </a:r>
          </a:p>
        </p:txBody>
      </p:sp>
      <p:sp>
        <p:nvSpPr>
          <p:cNvPr id="4" name="Slide Number Placeholder 3"/>
          <p:cNvSpPr>
            <a:spLocks noGrp="1"/>
          </p:cNvSpPr>
          <p:nvPr>
            <p:ph type="sldNum" sz="quarter" idx="5"/>
          </p:nvPr>
        </p:nvSpPr>
        <p:spPr/>
        <p:txBody>
          <a:bodyPr/>
          <a:lstStyle/>
          <a:p>
            <a:fld id="{8ECD9791-2771-4DBE-929A-8EE763D47322}" type="slidenum">
              <a:rPr lang="en-US" smtClean="0"/>
              <a:t>10</a:t>
            </a:fld>
            <a:endParaRPr lang="en-US"/>
          </a:p>
        </p:txBody>
      </p:sp>
    </p:spTree>
    <p:extLst>
      <p:ext uri="{BB962C8B-B14F-4D97-AF65-F5344CB8AC3E}">
        <p14:creationId xmlns:p14="http://schemas.microsoft.com/office/powerpoint/2010/main" val="2325536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37A259A-938C-449A-87A1-03CF7373BAD4}" type="slidenum">
              <a:rPr lang="en-GB" altLang="en-US" smtClean="0"/>
              <a:pPr>
                <a:defRPr/>
              </a:pPr>
              <a:t>15</a:t>
            </a:fld>
            <a:endParaRPr lang="en-GB" altLang="en-US"/>
          </a:p>
        </p:txBody>
      </p:sp>
    </p:spTree>
    <p:extLst>
      <p:ext uri="{BB962C8B-B14F-4D97-AF65-F5344CB8AC3E}">
        <p14:creationId xmlns:p14="http://schemas.microsoft.com/office/powerpoint/2010/main" val="1157923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The transcutaneous bilirubin meter :</a:t>
            </a:r>
          </a:p>
          <a:p>
            <a:pPr marL="285750" indent="-285750">
              <a:buFont typeface="Wingdings" panose="05000000000000000000" pitchFamily="2" charset="2"/>
              <a:buChar char="Ø"/>
            </a:pPr>
            <a:r>
              <a:rPr lang="en-US" sz="1200" dirty="0"/>
              <a:t>Can be used in babies of 35 weeks’ gestation or more after 24 hours of age. </a:t>
            </a:r>
          </a:p>
          <a:p>
            <a:pPr marL="285750" indent="-285750">
              <a:buFont typeface="Wingdings" panose="05000000000000000000" pitchFamily="2" charset="2"/>
              <a:buChar char="Ø"/>
            </a:pPr>
            <a:r>
              <a:rPr lang="en-US" sz="1200" dirty="0"/>
              <a:t>It uses multi wavelength reflectance. </a:t>
            </a:r>
          </a:p>
          <a:p>
            <a:pPr marL="285750" indent="-285750">
              <a:buFont typeface="Wingdings" panose="05000000000000000000" pitchFamily="2" charset="2"/>
              <a:buChar char="Ø"/>
            </a:pPr>
            <a:r>
              <a:rPr lang="en-US" sz="1200" dirty="0"/>
              <a:t>There is good correlation with serum bilirubin level up to 250 </a:t>
            </a:r>
            <a:r>
              <a:rPr lang="en-US" sz="1200" dirty="0" err="1"/>
              <a:t>μmol</a:t>
            </a:r>
            <a:r>
              <a:rPr lang="en-US" sz="1200" dirty="0"/>
              <a:t>/L. </a:t>
            </a:r>
          </a:p>
          <a:p>
            <a:pPr marL="285750" indent="-285750">
              <a:buFont typeface="Wingdings" panose="05000000000000000000" pitchFamily="2" charset="2"/>
              <a:buChar char="Ø"/>
            </a:pPr>
            <a:r>
              <a:rPr lang="en-US" sz="1200" dirty="0"/>
              <a:t>It is a useful screening tool and can be helpful in community and postnatal wards.</a:t>
            </a:r>
          </a:p>
          <a:p>
            <a:pPr marL="285750" indent="-285750">
              <a:buFont typeface="Wingdings" panose="05000000000000000000" pitchFamily="2" charset="2"/>
              <a:buChar char="Ø"/>
            </a:pPr>
            <a:r>
              <a:rPr lang="en-US" sz="1200" dirty="0"/>
              <a:t>The value should be plotted on the nomogram to assess the risk level and if treatment is indicated</a:t>
            </a:r>
          </a:p>
          <a:p>
            <a:endParaRPr lang="en-US" dirty="0"/>
          </a:p>
        </p:txBody>
      </p:sp>
      <p:sp>
        <p:nvSpPr>
          <p:cNvPr id="4" name="Slide Number Placeholder 3"/>
          <p:cNvSpPr>
            <a:spLocks noGrp="1"/>
          </p:cNvSpPr>
          <p:nvPr>
            <p:ph type="sldNum" sz="quarter" idx="5"/>
          </p:nvPr>
        </p:nvSpPr>
        <p:spPr/>
        <p:txBody>
          <a:bodyPr/>
          <a:lstStyle/>
          <a:p>
            <a:pPr>
              <a:defRPr/>
            </a:pPr>
            <a:fld id="{437A259A-938C-449A-87A1-03CF7373BAD4}" type="slidenum">
              <a:rPr lang="en-GB" altLang="en-US" smtClean="0"/>
              <a:pPr>
                <a:defRPr/>
              </a:pPr>
              <a:t>16</a:t>
            </a:fld>
            <a:endParaRPr lang="en-GB" altLang="en-US"/>
          </a:p>
        </p:txBody>
      </p:sp>
    </p:spTree>
    <p:extLst>
      <p:ext uri="{BB962C8B-B14F-4D97-AF65-F5344CB8AC3E}">
        <p14:creationId xmlns:p14="http://schemas.microsoft.com/office/powerpoint/2010/main" val="617737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Premature infants are more liable to kernicterus at a lower level of bilirubin  because:</a:t>
            </a:r>
          </a:p>
          <a:p>
            <a:pPr marL="285750" indent="-285750">
              <a:buFont typeface="Wingdings" panose="05000000000000000000" pitchFamily="2" charset="2"/>
              <a:buChar char="Ø"/>
            </a:pPr>
            <a:r>
              <a:rPr lang="en-US" sz="1200" dirty="0"/>
              <a:t>Low serum albumin</a:t>
            </a:r>
          </a:p>
          <a:p>
            <a:pPr marL="285750" indent="-285750">
              <a:buFont typeface="Wingdings" panose="05000000000000000000" pitchFamily="2" charset="2"/>
              <a:buChar char="Ø"/>
            </a:pPr>
            <a:r>
              <a:rPr lang="en-US" sz="1200" dirty="0"/>
              <a:t>No subcutaneous fat, so most bilirubin passes the blood brain barrier to lipids of CNS</a:t>
            </a:r>
          </a:p>
          <a:p>
            <a:pPr marL="285750" indent="-285750">
              <a:buFont typeface="Wingdings" panose="05000000000000000000" pitchFamily="2" charset="2"/>
              <a:buChar char="Ø"/>
            </a:pPr>
            <a:r>
              <a:rPr lang="en-US" sz="1200" dirty="0"/>
              <a:t>More liable to asphyxia &amp; acidosis  leads to decrease binding of bilirubin to albumin and increase permeability of brain cell membranes to bilirubin</a:t>
            </a:r>
          </a:p>
          <a:p>
            <a:pPr marL="285750" indent="-285750">
              <a:buFont typeface="Wingdings" panose="05000000000000000000" pitchFamily="2" charset="2"/>
              <a:buChar char="Ø"/>
            </a:pPr>
            <a:r>
              <a:rPr lang="en-US" sz="1200" dirty="0"/>
              <a:t>More liable to hypoglycemia leads to excess free fatty acids in circulation &amp; decrease binding of bilirubin</a:t>
            </a:r>
          </a:p>
          <a:p>
            <a:endParaRPr lang="en-US" dirty="0"/>
          </a:p>
        </p:txBody>
      </p:sp>
      <p:sp>
        <p:nvSpPr>
          <p:cNvPr id="4" name="Slide Number Placeholder 3"/>
          <p:cNvSpPr>
            <a:spLocks noGrp="1"/>
          </p:cNvSpPr>
          <p:nvPr>
            <p:ph type="sldNum" sz="quarter" idx="5"/>
          </p:nvPr>
        </p:nvSpPr>
        <p:spPr/>
        <p:txBody>
          <a:bodyPr/>
          <a:lstStyle/>
          <a:p>
            <a:fld id="{8ECD9791-2771-4DBE-929A-8EE763D47322}" type="slidenum">
              <a:rPr lang="en-US" smtClean="0"/>
              <a:t>17</a:t>
            </a:fld>
            <a:endParaRPr lang="en-US"/>
          </a:p>
        </p:txBody>
      </p:sp>
    </p:spTree>
    <p:extLst>
      <p:ext uri="{BB962C8B-B14F-4D97-AF65-F5344CB8AC3E}">
        <p14:creationId xmlns:p14="http://schemas.microsoft.com/office/powerpoint/2010/main" val="619111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distinction between </a:t>
            </a:r>
            <a:r>
              <a:rPr lang="en-US" sz="1200" i="1" dirty="0"/>
              <a:t>physiologic </a:t>
            </a:r>
            <a:r>
              <a:rPr lang="en-US" sz="1200" dirty="0"/>
              <a:t>and </a:t>
            </a:r>
            <a:r>
              <a:rPr lang="en-US" sz="1200" i="1" dirty="0"/>
              <a:t>pathologic </a:t>
            </a:r>
            <a:r>
              <a:rPr lang="en-US" sz="1200" dirty="0"/>
              <a:t>jaundice relates to the </a:t>
            </a:r>
            <a:r>
              <a:rPr lang="en-US" sz="1200" b="1" u="sng" dirty="0"/>
              <a:t>timing, rate of rise, and extent of hyperbilirubinemia</a:t>
            </a:r>
          </a:p>
          <a:p>
            <a:endParaRPr lang="en-US" dirty="0"/>
          </a:p>
        </p:txBody>
      </p:sp>
      <p:sp>
        <p:nvSpPr>
          <p:cNvPr id="4" name="Slide Number Placeholder 3"/>
          <p:cNvSpPr>
            <a:spLocks noGrp="1"/>
          </p:cNvSpPr>
          <p:nvPr>
            <p:ph type="sldNum" sz="quarter" idx="5"/>
          </p:nvPr>
        </p:nvSpPr>
        <p:spPr/>
        <p:txBody>
          <a:bodyPr/>
          <a:lstStyle/>
          <a:p>
            <a:pPr>
              <a:defRPr/>
            </a:pPr>
            <a:fld id="{437A259A-938C-449A-87A1-03CF7373BAD4}" type="slidenum">
              <a:rPr lang="en-GB" altLang="en-US" smtClean="0"/>
              <a:pPr>
                <a:defRPr/>
              </a:pPr>
              <a:t>18</a:t>
            </a:fld>
            <a:endParaRPr lang="en-GB" altLang="en-US"/>
          </a:p>
        </p:txBody>
      </p:sp>
    </p:spTree>
    <p:extLst>
      <p:ext uri="{BB962C8B-B14F-4D97-AF65-F5344CB8AC3E}">
        <p14:creationId xmlns:p14="http://schemas.microsoft.com/office/powerpoint/2010/main" val="2043606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CD9791-2771-4DBE-929A-8EE763D47322}" type="slidenum">
              <a:rPr lang="en-US" smtClean="0"/>
              <a:t>19</a:t>
            </a:fld>
            <a:endParaRPr lang="en-US"/>
          </a:p>
        </p:txBody>
      </p:sp>
    </p:spTree>
    <p:extLst>
      <p:ext uri="{BB962C8B-B14F-4D97-AF65-F5344CB8AC3E}">
        <p14:creationId xmlns:p14="http://schemas.microsoft.com/office/powerpoint/2010/main" val="911424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IMG_21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09613"/>
            <a:ext cx="9144000" cy="756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ctrTitle"/>
          </p:nvPr>
        </p:nvSpPr>
        <p:spPr>
          <a:xfrm>
            <a:off x="685800" y="849313"/>
            <a:ext cx="7772400" cy="1143000"/>
          </a:xfrm>
        </p:spPr>
        <p:txBody>
          <a:bodyPr/>
          <a:lstStyle>
            <a:lvl1pPr>
              <a:defRPr/>
            </a:lvl1pPr>
          </a:lstStyle>
          <a:p>
            <a:pPr lvl="0"/>
            <a:r>
              <a:rPr lang="en-US" noProof="0"/>
              <a:t>Click to edit Master title style</a:t>
            </a:r>
          </a:p>
        </p:txBody>
      </p:sp>
      <p:sp>
        <p:nvSpPr>
          <p:cNvPr id="25603" name="Rectangle 3"/>
          <p:cNvSpPr>
            <a:spLocks noGrp="1" noChangeArrowheads="1"/>
          </p:cNvSpPr>
          <p:nvPr>
            <p:ph type="subTitle" idx="1"/>
          </p:nvPr>
        </p:nvSpPr>
        <p:spPr>
          <a:xfrm>
            <a:off x="1371600" y="2449513"/>
            <a:ext cx="6400800" cy="1752600"/>
          </a:xfrm>
        </p:spPr>
        <p:txBody>
          <a:bodyPr/>
          <a:lstStyle>
            <a:lvl1pPr marL="0" indent="0" algn="ctr">
              <a:buFontTx/>
              <a:buNone/>
              <a:defRPr/>
            </a:lvl1pPr>
          </a:lstStyle>
          <a:p>
            <a:pPr lvl="0"/>
            <a:r>
              <a:rPr lang="en-US" noProof="0"/>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GB"/>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a:xfrm>
            <a:off x="6553200" y="6248400"/>
            <a:ext cx="1905000" cy="457200"/>
          </a:xfrm>
        </p:spPr>
        <p:txBody>
          <a:bodyPr/>
          <a:lstStyle>
            <a:lvl1pPr>
              <a:defRPr smtClean="0"/>
            </a:lvl1pPr>
          </a:lstStyle>
          <a:p>
            <a:pPr>
              <a:defRPr/>
            </a:pPr>
            <a:fld id="{83E58765-F737-48A0-8006-07D73B6BE35E}" type="slidenum">
              <a:rPr lang="en-GB" altLang="en-US"/>
              <a:pPr>
                <a:defRPr/>
              </a:pPr>
              <a:t>‹#›</a:t>
            </a:fld>
            <a:endParaRPr lang="en-GB" altLang="en-US"/>
          </a:p>
        </p:txBody>
      </p:sp>
    </p:spTree>
    <p:extLst>
      <p:ext uri="{BB962C8B-B14F-4D97-AF65-F5344CB8AC3E}">
        <p14:creationId xmlns:p14="http://schemas.microsoft.com/office/powerpoint/2010/main" val="984956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39A96A-DBAA-4F6A-B576-6E1D1B0E46AE}" type="slidenum">
              <a:rPr lang="en-GB" altLang="en-US"/>
              <a:pPr>
                <a:defRPr/>
              </a:pPr>
              <a:t>‹#›</a:t>
            </a:fld>
            <a:endParaRPr lang="en-GB" altLang="en-US"/>
          </a:p>
        </p:txBody>
      </p:sp>
    </p:spTree>
    <p:extLst>
      <p:ext uri="{BB962C8B-B14F-4D97-AF65-F5344CB8AC3E}">
        <p14:creationId xmlns:p14="http://schemas.microsoft.com/office/powerpoint/2010/main" val="2001981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7E48707-8086-45B1-A672-5A2CAB4E6080}" type="slidenum">
              <a:rPr lang="en-GB" altLang="en-US"/>
              <a:pPr>
                <a:defRPr/>
              </a:pPr>
              <a:t>‹#›</a:t>
            </a:fld>
            <a:endParaRPr lang="en-GB" altLang="en-US"/>
          </a:p>
        </p:txBody>
      </p:sp>
    </p:spTree>
    <p:extLst>
      <p:ext uri="{BB962C8B-B14F-4D97-AF65-F5344CB8AC3E}">
        <p14:creationId xmlns:p14="http://schemas.microsoft.com/office/powerpoint/2010/main" val="1528904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8AA4170-200D-4FFB-825B-616FC9EAC485}" type="slidenum">
              <a:rPr lang="en-GB" altLang="en-US"/>
              <a:pPr>
                <a:defRPr/>
              </a:pPr>
              <a:t>‹#›</a:t>
            </a:fld>
            <a:endParaRPr lang="en-GB" altLang="en-US"/>
          </a:p>
        </p:txBody>
      </p:sp>
    </p:spTree>
    <p:extLst>
      <p:ext uri="{BB962C8B-B14F-4D97-AF65-F5344CB8AC3E}">
        <p14:creationId xmlns:p14="http://schemas.microsoft.com/office/powerpoint/2010/main" val="1977471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1BBDFAE-2253-4684-AA71-395F0E2616B1}" type="slidenum">
              <a:rPr lang="en-GB" altLang="en-US"/>
              <a:pPr>
                <a:defRPr/>
              </a:pPr>
              <a:t>‹#›</a:t>
            </a:fld>
            <a:endParaRPr lang="en-GB" altLang="en-US"/>
          </a:p>
        </p:txBody>
      </p:sp>
    </p:spTree>
    <p:extLst>
      <p:ext uri="{BB962C8B-B14F-4D97-AF65-F5344CB8AC3E}">
        <p14:creationId xmlns:p14="http://schemas.microsoft.com/office/powerpoint/2010/main" val="308669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A14EF38-BE4F-4D79-BE22-F2372540FEE6}" type="slidenum">
              <a:rPr lang="en-GB" altLang="en-US"/>
              <a:pPr>
                <a:defRPr/>
              </a:pPr>
              <a:t>‹#›</a:t>
            </a:fld>
            <a:endParaRPr lang="en-GB" altLang="en-US"/>
          </a:p>
        </p:txBody>
      </p:sp>
    </p:spTree>
    <p:extLst>
      <p:ext uri="{BB962C8B-B14F-4D97-AF65-F5344CB8AC3E}">
        <p14:creationId xmlns:p14="http://schemas.microsoft.com/office/powerpoint/2010/main" val="1900095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75C1366-83C9-44CF-9E2C-CE04A517006D}" type="slidenum">
              <a:rPr lang="en-GB" altLang="en-US"/>
              <a:pPr>
                <a:defRPr/>
              </a:pPr>
              <a:t>‹#›</a:t>
            </a:fld>
            <a:endParaRPr lang="en-GB" altLang="en-US"/>
          </a:p>
        </p:txBody>
      </p:sp>
    </p:spTree>
    <p:extLst>
      <p:ext uri="{BB962C8B-B14F-4D97-AF65-F5344CB8AC3E}">
        <p14:creationId xmlns:p14="http://schemas.microsoft.com/office/powerpoint/2010/main" val="333072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FCD869F-0C40-4BE6-8D60-A349C2D319D4}" type="slidenum">
              <a:rPr lang="en-GB" altLang="en-US"/>
              <a:pPr>
                <a:defRPr/>
              </a:pPr>
              <a:t>‹#›</a:t>
            </a:fld>
            <a:endParaRPr lang="en-GB" altLang="en-US"/>
          </a:p>
        </p:txBody>
      </p:sp>
    </p:spTree>
    <p:extLst>
      <p:ext uri="{BB962C8B-B14F-4D97-AF65-F5344CB8AC3E}">
        <p14:creationId xmlns:p14="http://schemas.microsoft.com/office/powerpoint/2010/main" val="316123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37320EA-8A2B-4115-A9A7-7E580CF137C0}" type="slidenum">
              <a:rPr lang="en-GB" altLang="en-US"/>
              <a:pPr>
                <a:defRPr/>
              </a:pPr>
              <a:t>‹#›</a:t>
            </a:fld>
            <a:endParaRPr lang="en-GB" altLang="en-US"/>
          </a:p>
        </p:txBody>
      </p:sp>
    </p:spTree>
    <p:extLst>
      <p:ext uri="{BB962C8B-B14F-4D97-AF65-F5344CB8AC3E}">
        <p14:creationId xmlns:p14="http://schemas.microsoft.com/office/powerpoint/2010/main" val="1722593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8BE8C78D-E34E-4DF6-8C79-E3BBFB099C5B}" type="slidenum">
              <a:rPr lang="en-GB" altLang="en-US"/>
              <a:pPr>
                <a:defRPr/>
              </a:pPr>
              <a:t>‹#›</a:t>
            </a:fld>
            <a:endParaRPr lang="en-GB" altLang="en-US"/>
          </a:p>
        </p:txBody>
      </p:sp>
    </p:spTree>
    <p:extLst>
      <p:ext uri="{BB962C8B-B14F-4D97-AF65-F5344CB8AC3E}">
        <p14:creationId xmlns:p14="http://schemas.microsoft.com/office/powerpoint/2010/main" val="414912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1FCB13F-B99A-460F-B306-B43247A5718C}" type="slidenum">
              <a:rPr lang="en-GB" altLang="en-US"/>
              <a:pPr>
                <a:defRPr/>
              </a:pPr>
              <a:t>‹#›</a:t>
            </a:fld>
            <a:endParaRPr lang="en-GB" altLang="en-US"/>
          </a:p>
        </p:txBody>
      </p:sp>
    </p:spTree>
    <p:extLst>
      <p:ext uri="{BB962C8B-B14F-4D97-AF65-F5344CB8AC3E}">
        <p14:creationId xmlns:p14="http://schemas.microsoft.com/office/powerpoint/2010/main" val="22542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CE03D50-24A4-4812-B026-D158F3133C08}" type="slidenum">
              <a:rPr lang="en-GB" altLang="en-US"/>
              <a:pPr>
                <a:defRPr/>
              </a:pPr>
              <a:t>‹#›</a:t>
            </a:fld>
            <a:endParaRPr lang="en-GB" altLang="en-US"/>
          </a:p>
        </p:txBody>
      </p:sp>
    </p:spTree>
    <p:extLst>
      <p:ext uri="{BB962C8B-B14F-4D97-AF65-F5344CB8AC3E}">
        <p14:creationId xmlns:p14="http://schemas.microsoft.com/office/powerpoint/2010/main" val="3059795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C7B351C-1C5D-4B0B-A148-C2FCE1300F40}" type="slidenum">
              <a:rPr lang="en-GB" altLang="en-US"/>
              <a:pPr>
                <a:defRPr/>
              </a:pPr>
              <a:t>‹#›</a:t>
            </a:fld>
            <a:endParaRPr lang="en-GB" altLang="en-US"/>
          </a:p>
        </p:txBody>
      </p:sp>
    </p:spTree>
    <p:extLst>
      <p:ext uri="{BB962C8B-B14F-4D97-AF65-F5344CB8AC3E}">
        <p14:creationId xmlns:p14="http://schemas.microsoft.com/office/powerpoint/2010/main" val="2265778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MG_2115v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414338"/>
            <a:ext cx="9144000" cy="756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4AB7506-EE48-4696-80BA-9CA2A85B24B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031" y="707265"/>
            <a:ext cx="8763000" cy="1905000"/>
          </a:xfrm>
        </p:spPr>
        <p:txBody>
          <a:bodyPr/>
          <a:lstStyle/>
          <a:p>
            <a:r>
              <a:rPr lang="en-US" i="1" dirty="0">
                <a:effectLst>
                  <a:outerShdw blurRad="38100" dist="38100" dir="2700000" algn="tl">
                    <a:srgbClr val="000000">
                      <a:alpha val="43137"/>
                    </a:srgbClr>
                  </a:outerShdw>
                </a:effectLst>
              </a:rPr>
              <a:t>NEONATAL JAUNDICE</a:t>
            </a:r>
          </a:p>
        </p:txBody>
      </p:sp>
      <p:sp>
        <p:nvSpPr>
          <p:cNvPr id="3" name="Subtitle 2"/>
          <p:cNvSpPr>
            <a:spLocks noGrp="1"/>
          </p:cNvSpPr>
          <p:nvPr>
            <p:ph type="subTitle" idx="1"/>
          </p:nvPr>
        </p:nvSpPr>
        <p:spPr>
          <a:xfrm>
            <a:off x="601014" y="2959995"/>
            <a:ext cx="7315200" cy="1466862"/>
          </a:xfrm>
        </p:spPr>
        <p:txBody>
          <a:bodyPr>
            <a:normAutofit/>
          </a:bodyPr>
          <a:lstStyle/>
          <a:p>
            <a:pPr algn="l"/>
            <a:r>
              <a:rPr lang="en-US" sz="1800" b="1" dirty="0">
                <a:solidFill>
                  <a:schemeClr val="tx1"/>
                </a:solidFill>
              </a:rPr>
              <a:t>Prepared by :</a:t>
            </a:r>
          </a:p>
          <a:p>
            <a:pPr algn="l"/>
            <a:r>
              <a:rPr lang="en-US" sz="1800" b="1" dirty="0">
                <a:solidFill>
                  <a:schemeClr val="tx1"/>
                </a:solidFill>
              </a:rPr>
              <a:t>DR. SALMA ELGAZZAR</a:t>
            </a:r>
          </a:p>
          <a:p>
            <a:pPr algn="l"/>
            <a:r>
              <a:rPr lang="en-US" sz="1400" b="1" dirty="0"/>
              <a:t>MRCPI in pediatrics</a:t>
            </a:r>
          </a:p>
          <a:p>
            <a:pPr algn="l"/>
            <a:r>
              <a:rPr lang="en-US" sz="1400" b="1" dirty="0"/>
              <a:t>Master’s degree in Pediatrics Alexandria University</a:t>
            </a:r>
          </a:p>
          <a:p>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0066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gazzar\Desktop\Untitled.png"/>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b="1553"/>
          <a:stretch>
            <a:fillRect/>
          </a:stretch>
        </p:blipFill>
        <p:spPr bwMode="auto">
          <a:xfrm>
            <a:off x="653927" y="1304635"/>
            <a:ext cx="8012113" cy="46815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5150" y="738664"/>
            <a:ext cx="7893050" cy="369332"/>
          </a:xfrm>
          <a:prstGeom prst="rect">
            <a:avLst/>
          </a:prstGeom>
        </p:spPr>
        <p:txBody>
          <a:bodyPr wrap="square">
            <a:spAutoFit/>
          </a:bodyPr>
          <a:lstStyle/>
          <a:p>
            <a:r>
              <a:rPr lang="en-US" b="1" dirty="0"/>
              <a:t>CAUSES OF PROLONGED (PERSISTENT) NEONATAL JAUNDICE</a:t>
            </a:r>
          </a:p>
        </p:txBody>
      </p:sp>
    </p:spTree>
    <p:extLst>
      <p:ext uri="{BB962C8B-B14F-4D97-AF65-F5344CB8AC3E}">
        <p14:creationId xmlns:p14="http://schemas.microsoft.com/office/powerpoint/2010/main" val="1394696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67" y="135228"/>
            <a:ext cx="6781800" cy="609600"/>
          </a:xfrm>
        </p:spPr>
        <p:txBody>
          <a:bodyPr>
            <a:noAutofit/>
          </a:bodyPr>
          <a:lstStyle/>
          <a:p>
            <a:r>
              <a:rPr lang="en-US" sz="4000" b="1" i="1" dirty="0">
                <a:effectLst>
                  <a:outerShdw blurRad="38100" dist="38100" dir="2700000" algn="tl">
                    <a:srgbClr val="000000">
                      <a:alpha val="43137"/>
                    </a:srgbClr>
                  </a:outerShdw>
                </a:effectLst>
                <a:latin typeface="+mn-lt"/>
              </a:rPr>
              <a:t>HISTORY</a:t>
            </a:r>
          </a:p>
        </p:txBody>
      </p:sp>
      <p:sp>
        <p:nvSpPr>
          <p:cNvPr id="3" name="Rectangle 2"/>
          <p:cNvSpPr/>
          <p:nvPr/>
        </p:nvSpPr>
        <p:spPr>
          <a:xfrm>
            <a:off x="0" y="948690"/>
            <a:ext cx="9144000" cy="5539978"/>
          </a:xfrm>
          <a:prstGeom prst="rect">
            <a:avLst/>
          </a:prstGeom>
        </p:spPr>
        <p:txBody>
          <a:bodyPr wrap="square">
            <a:spAutoFit/>
          </a:bodyPr>
          <a:lstStyle/>
          <a:p>
            <a:pPr marL="285750" indent="-285750">
              <a:buFont typeface="Wingdings" panose="05000000000000000000" pitchFamily="2" charset="2"/>
              <a:buChar char="Ø"/>
            </a:pPr>
            <a:r>
              <a:rPr lang="en-US" sz="2400" dirty="0"/>
              <a:t>Onset of jaundice</a:t>
            </a:r>
          </a:p>
          <a:p>
            <a:pPr marL="285750" indent="-285750">
              <a:buFont typeface="Wingdings" panose="05000000000000000000" pitchFamily="2" charset="2"/>
              <a:buChar char="Ø"/>
            </a:pPr>
            <a:r>
              <a:rPr lang="en-US" sz="2400" dirty="0"/>
              <a:t>Blood group of mother and baby.</a:t>
            </a:r>
          </a:p>
          <a:p>
            <a:pPr marL="285750" indent="-285750">
              <a:buFont typeface="Wingdings" panose="05000000000000000000" pitchFamily="2" charset="2"/>
              <a:buChar char="Ø"/>
            </a:pPr>
            <a:r>
              <a:rPr lang="en-US" sz="2400" dirty="0"/>
              <a:t>Flu-like illness or skin rash during pregnancy (congenital infection) Maternal drug intake.</a:t>
            </a:r>
          </a:p>
          <a:p>
            <a:pPr marL="285750" indent="-285750">
              <a:buFont typeface="Wingdings" panose="05000000000000000000" pitchFamily="2" charset="2"/>
              <a:buChar char="Ø"/>
            </a:pPr>
            <a:r>
              <a:rPr lang="en-US" sz="2400" dirty="0"/>
              <a:t>Birth trauma with bruising and/or fractures</a:t>
            </a:r>
          </a:p>
          <a:p>
            <a:pPr marL="285750" indent="-285750">
              <a:buFont typeface="Wingdings" panose="05000000000000000000" pitchFamily="2" charset="2"/>
              <a:buChar char="Ø"/>
            </a:pPr>
            <a:r>
              <a:rPr lang="en-US" sz="2400" dirty="0"/>
              <a:t>Delayed cord clamping.</a:t>
            </a:r>
          </a:p>
          <a:p>
            <a:pPr marL="285750" indent="-285750">
              <a:buFont typeface="Wingdings" panose="05000000000000000000" pitchFamily="2" charset="2"/>
              <a:buChar char="Ø"/>
            </a:pPr>
            <a:r>
              <a:rPr lang="en-US" sz="2400" dirty="0"/>
              <a:t>Family history of neonatal jaundice.</a:t>
            </a:r>
          </a:p>
          <a:p>
            <a:pPr marL="285750" indent="-285750">
              <a:buFont typeface="Wingdings" panose="05000000000000000000" pitchFamily="2" charset="2"/>
              <a:buChar char="Ø"/>
            </a:pPr>
            <a:r>
              <a:rPr lang="en-US" sz="2400" dirty="0"/>
              <a:t>Loss of stool color.</a:t>
            </a:r>
          </a:p>
          <a:p>
            <a:pPr marL="285750" indent="-285750">
              <a:buFont typeface="Wingdings" panose="05000000000000000000" pitchFamily="2" charset="2"/>
              <a:buChar char="Ø"/>
            </a:pPr>
            <a:r>
              <a:rPr lang="en-US" sz="2400" dirty="0"/>
              <a:t>Greater than average weight loss</a:t>
            </a:r>
          </a:p>
          <a:p>
            <a:pPr marL="285750" indent="-285750">
              <a:buFont typeface="Wingdings" panose="05000000000000000000" pitchFamily="2" charset="2"/>
              <a:buChar char="Ø"/>
            </a:pPr>
            <a:r>
              <a:rPr lang="en-US" sz="2400" dirty="0"/>
              <a:t>Symptoms of hypothyroidism</a:t>
            </a:r>
          </a:p>
          <a:p>
            <a:pPr marL="285750" indent="-285750">
              <a:buFont typeface="Wingdings" panose="05000000000000000000" pitchFamily="2" charset="2"/>
              <a:buChar char="Ø"/>
            </a:pPr>
            <a:r>
              <a:rPr lang="en-US" sz="2400" dirty="0"/>
              <a:t>Symptoms of metabolic disease (</a:t>
            </a:r>
            <a:r>
              <a:rPr lang="en-US" sz="2400" dirty="0" err="1"/>
              <a:t>eg</a:t>
            </a:r>
            <a:r>
              <a:rPr lang="en-US" sz="2400" dirty="0"/>
              <a:t>, </a:t>
            </a:r>
            <a:r>
              <a:rPr lang="en-US" sz="2400" dirty="0" err="1"/>
              <a:t>galactosemia</a:t>
            </a:r>
            <a:r>
              <a:rPr lang="en-US" sz="2400" dirty="0"/>
              <a:t>)</a:t>
            </a:r>
          </a:p>
          <a:p>
            <a:pPr marL="285750" indent="-285750">
              <a:buFont typeface="Wingdings" panose="05000000000000000000" pitchFamily="2" charset="2"/>
              <a:buChar char="Ø"/>
            </a:pPr>
            <a:r>
              <a:rPr lang="en-US" sz="2400" dirty="0"/>
              <a:t>Exposure to total parental nutrition</a:t>
            </a:r>
          </a:p>
          <a:p>
            <a:pPr marL="285750" indent="-285750">
              <a:buFont typeface="Wingdings" panose="05000000000000000000" pitchFamily="2" charset="2"/>
              <a:buChar char="Ø"/>
            </a:pPr>
            <a:r>
              <a:rPr lang="en-US" sz="2400" dirty="0"/>
              <a:t>Types of feeds –breast or bottle.</a:t>
            </a:r>
          </a:p>
          <a:p>
            <a:pPr marL="285750" indent="-285750">
              <a:buFont typeface="Wingdings" panose="05000000000000000000" pitchFamily="2" charset="2"/>
              <a:buChar char="Ø"/>
            </a:pPr>
            <a:r>
              <a:rPr lang="en-US" sz="2400" dirty="0"/>
              <a:t>Use of drugs and herbal remedies in the lactating mother</a:t>
            </a:r>
          </a:p>
          <a:p>
            <a:endParaRPr lang="en-US" dirty="0"/>
          </a:p>
        </p:txBody>
      </p:sp>
    </p:spTree>
    <p:extLst>
      <p:ext uri="{BB962C8B-B14F-4D97-AF65-F5344CB8AC3E}">
        <p14:creationId xmlns:p14="http://schemas.microsoft.com/office/powerpoint/2010/main" val="2233304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763000" cy="5324535"/>
          </a:xfrm>
          <a:prstGeom prst="rect">
            <a:avLst/>
          </a:prstGeom>
        </p:spPr>
        <p:txBody>
          <a:bodyPr wrap="square">
            <a:spAutoFit/>
          </a:bodyPr>
          <a:lstStyle/>
          <a:p>
            <a:r>
              <a:rPr lang="en-US" sz="4400" b="1" i="1" dirty="0">
                <a:solidFill>
                  <a:schemeClr val="tx1">
                    <a:lumMod val="85000"/>
                    <a:lumOff val="15000"/>
                  </a:schemeClr>
                </a:solidFill>
                <a:effectLst>
                  <a:outerShdw blurRad="38100" dist="38100" dir="2700000" algn="tl">
                    <a:srgbClr val="000000">
                      <a:alpha val="43137"/>
                    </a:srgbClr>
                  </a:outerShdw>
                </a:effectLst>
                <a:ea typeface="+mj-ea"/>
                <a:cs typeface="+mj-cs"/>
              </a:rPr>
              <a:t>EXAMINATION</a:t>
            </a:r>
          </a:p>
          <a:p>
            <a:r>
              <a:rPr lang="en-US" sz="2800" dirty="0"/>
              <a:t> look particularly for the following signs :</a:t>
            </a:r>
          </a:p>
          <a:p>
            <a:endParaRPr lang="en-US" sz="2800" dirty="0"/>
          </a:p>
          <a:p>
            <a:pPr marL="342900" indent="-342900">
              <a:buFont typeface="Wingdings" panose="05000000000000000000" pitchFamily="2" charset="2"/>
              <a:buChar char="Ø"/>
            </a:pPr>
            <a:r>
              <a:rPr lang="en-US" sz="2400" b="1" dirty="0"/>
              <a:t>Jaundice :</a:t>
            </a:r>
            <a:r>
              <a:rPr lang="en-US" sz="2400" dirty="0"/>
              <a:t>first appears in the sclera and face and progresses </a:t>
            </a:r>
            <a:r>
              <a:rPr lang="en-US" sz="2400" dirty="0" err="1"/>
              <a:t>cephalocaudally</a:t>
            </a:r>
            <a:r>
              <a:rPr lang="en-US" sz="2400" dirty="0"/>
              <a:t>, appearing last on the feet and soles.</a:t>
            </a:r>
          </a:p>
          <a:p>
            <a:pPr marL="342900" indent="-342900">
              <a:buFont typeface="Wingdings" panose="05000000000000000000" pitchFamily="2" charset="2"/>
              <a:buChar char="Ø"/>
            </a:pPr>
            <a:r>
              <a:rPr lang="en-US" sz="2400" dirty="0"/>
              <a:t>Examination of blanched skin in natural light may be</a:t>
            </a:r>
          </a:p>
          <a:p>
            <a:r>
              <a:rPr lang="en-US" sz="2400" dirty="0"/>
              <a:t>helpful. </a:t>
            </a:r>
          </a:p>
          <a:p>
            <a:pPr marL="342900" indent="-342900">
              <a:buFont typeface="Wingdings" panose="05000000000000000000" pitchFamily="2" charset="2"/>
              <a:buChar char="Ø"/>
            </a:pPr>
            <a:r>
              <a:rPr lang="en-US" sz="2400" dirty="0"/>
              <a:t>It is more difficult to detect in preterm and dark skinned</a:t>
            </a:r>
          </a:p>
          <a:p>
            <a:r>
              <a:rPr lang="en-US" sz="2400" dirty="0"/>
              <a:t>infants.</a:t>
            </a:r>
          </a:p>
          <a:p>
            <a:pPr marL="342900" indent="-342900">
              <a:buFont typeface="Wingdings" panose="05000000000000000000" pitchFamily="2" charset="2"/>
              <a:buChar char="Ø"/>
            </a:pPr>
            <a:r>
              <a:rPr lang="en-US" sz="2400" dirty="0"/>
              <a:t>Dermal pressure may reveal the anatomic progression of jaundice(face, approximately 5 mg/dL; midabdomen,15 mg/dL; soles, 20 mg/dL).</a:t>
            </a:r>
          </a:p>
        </p:txBody>
      </p:sp>
    </p:spTree>
    <p:extLst>
      <p:ext uri="{BB962C8B-B14F-4D97-AF65-F5344CB8AC3E}">
        <p14:creationId xmlns:p14="http://schemas.microsoft.com/office/powerpoint/2010/main" val="802531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2023"/>
            <a:ext cx="9143999" cy="5262979"/>
          </a:xfrm>
          <a:prstGeom prst="rect">
            <a:avLst/>
          </a:prstGeom>
        </p:spPr>
        <p:txBody>
          <a:bodyPr wrap="square">
            <a:spAutoFit/>
          </a:bodyPr>
          <a:lstStyle/>
          <a:p>
            <a:pPr marL="285750" indent="-285750">
              <a:buFont typeface="Wingdings" panose="05000000000000000000" pitchFamily="2" charset="2"/>
              <a:buChar char="Ø"/>
            </a:pPr>
            <a:r>
              <a:rPr lang="en-US" sz="2800" dirty="0"/>
              <a:t>General: dysmorphic features ( Alagille syndrome,) ,obese and plethoric (infant of diabetic mother )</a:t>
            </a:r>
          </a:p>
          <a:p>
            <a:pPr marL="285750" indent="-285750">
              <a:buFont typeface="Wingdings" panose="05000000000000000000" pitchFamily="2" charset="2"/>
              <a:buChar char="Ø"/>
            </a:pPr>
            <a:r>
              <a:rPr lang="en-US" sz="2800" dirty="0"/>
              <a:t>Head: microcephaly (congenital infections), cephalhematoma ,large fontanelle (hypothyroidism)</a:t>
            </a:r>
          </a:p>
          <a:p>
            <a:pPr marL="285750" indent="-285750">
              <a:buFont typeface="Wingdings" panose="05000000000000000000" pitchFamily="2" charset="2"/>
              <a:buChar char="Ø"/>
            </a:pPr>
            <a:r>
              <a:rPr lang="en-US" sz="2800" dirty="0"/>
              <a:t>Eye: cataract (galactosemia) ,chorioretinitis (congenital infections)</a:t>
            </a:r>
          </a:p>
          <a:p>
            <a:pPr marL="285750" indent="-285750">
              <a:buFont typeface="Wingdings" panose="05000000000000000000" pitchFamily="2" charset="2"/>
              <a:buChar char="Ø"/>
            </a:pPr>
            <a:r>
              <a:rPr lang="en-US" sz="2800" dirty="0"/>
              <a:t>Mouth :large protruding tongue(hypothyroidism)</a:t>
            </a:r>
          </a:p>
          <a:p>
            <a:pPr marL="285750" indent="-285750">
              <a:buFont typeface="Wingdings" panose="05000000000000000000" pitchFamily="2" charset="2"/>
              <a:buChar char="Ø"/>
            </a:pPr>
            <a:r>
              <a:rPr lang="en-US" sz="2800" dirty="0"/>
              <a:t>Skin: bruises ,purpura, petechiae (congenital infections)</a:t>
            </a:r>
          </a:p>
          <a:p>
            <a:pPr marL="285750" indent="-285750">
              <a:buFont typeface="Wingdings" panose="05000000000000000000" pitchFamily="2" charset="2"/>
              <a:buChar char="Ø"/>
            </a:pPr>
            <a:r>
              <a:rPr lang="en-US" sz="2800" dirty="0"/>
              <a:t>Abdomen: hepatosplenomegaly (congenital infections, hemolytic anemia).</a:t>
            </a:r>
          </a:p>
          <a:p>
            <a:pPr marL="285750" indent="-285750">
              <a:buFont typeface="Wingdings" panose="05000000000000000000" pitchFamily="2" charset="2"/>
              <a:buChar char="Ø"/>
            </a:pPr>
            <a:r>
              <a:rPr lang="en-US" sz="2800" dirty="0"/>
              <a:t>Umbilicus : infection, hernia (hypothyroidism)</a:t>
            </a:r>
          </a:p>
        </p:txBody>
      </p:sp>
    </p:spTree>
    <p:extLst>
      <p:ext uri="{BB962C8B-B14F-4D97-AF65-F5344CB8AC3E}">
        <p14:creationId xmlns:p14="http://schemas.microsoft.com/office/powerpoint/2010/main" val="1981962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7730"/>
            <a:ext cx="4596684" cy="7482625"/>
          </a:xfrm>
          <a:prstGeom prst="rect">
            <a:avLst/>
          </a:prstGeom>
          <a:noFill/>
          <a:ln w="9525">
            <a:solidFill>
              <a:schemeClr val="accent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1" name="Picture 3" descr="C:\Users\sgazzar\Pictures\cephalohematom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6684" y="-347730"/>
            <a:ext cx="4547316" cy="7482625"/>
          </a:xfrm>
          <a:prstGeom prst="rect">
            <a:avLst/>
          </a:prstGeom>
          <a:noFill/>
          <a:ln>
            <a:solidFill>
              <a:schemeClr val="accent1">
                <a:lumMod val="75000"/>
              </a:schemeClr>
            </a:solid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908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838200"/>
          </a:xfrm>
        </p:spPr>
        <p:txBody>
          <a:bodyPr>
            <a:normAutofit/>
          </a:bodyPr>
          <a:lstStyle/>
          <a:p>
            <a:r>
              <a:rPr lang="en-US" sz="4800" b="1" i="1" dirty="0">
                <a:effectLst>
                  <a:outerShdw blurRad="38100" dist="38100" dir="2700000" algn="tl">
                    <a:srgbClr val="000000">
                      <a:alpha val="43137"/>
                    </a:srgbClr>
                  </a:outerShdw>
                </a:effectLst>
                <a:latin typeface="+mn-lt"/>
              </a:rPr>
              <a:t>INVESTIGATIONS</a:t>
            </a:r>
          </a:p>
        </p:txBody>
      </p:sp>
      <p:sp>
        <p:nvSpPr>
          <p:cNvPr id="4" name="Rectangle 3"/>
          <p:cNvSpPr/>
          <p:nvPr/>
        </p:nvSpPr>
        <p:spPr>
          <a:xfrm>
            <a:off x="0" y="1219200"/>
            <a:ext cx="9144000" cy="4832092"/>
          </a:xfrm>
          <a:prstGeom prst="rect">
            <a:avLst/>
          </a:prstGeom>
        </p:spPr>
        <p:txBody>
          <a:bodyPr wrap="square">
            <a:spAutoFit/>
          </a:bodyPr>
          <a:lstStyle/>
          <a:p>
            <a:pPr marL="285750" indent="-285750">
              <a:buFont typeface="Wingdings" panose="05000000000000000000" pitchFamily="2" charset="2"/>
              <a:buChar char="Ø"/>
            </a:pPr>
            <a:r>
              <a:rPr lang="en-US" sz="2800" dirty="0"/>
              <a:t>Serum bilirubin</a:t>
            </a:r>
          </a:p>
          <a:p>
            <a:pPr marL="285750" indent="-285750">
              <a:buFont typeface="Wingdings" panose="05000000000000000000" pitchFamily="2" charset="2"/>
              <a:buChar char="Ø"/>
            </a:pPr>
            <a:r>
              <a:rPr lang="en-US" sz="2800" dirty="0"/>
              <a:t>Hematocrit</a:t>
            </a:r>
          </a:p>
          <a:p>
            <a:pPr marL="285750" indent="-285750">
              <a:buFont typeface="Wingdings" panose="05000000000000000000" pitchFamily="2" charset="2"/>
              <a:buChar char="Ø"/>
            </a:pPr>
            <a:r>
              <a:rPr lang="en-US" sz="2800" dirty="0"/>
              <a:t>Blood group and Rh type of mother and baby</a:t>
            </a:r>
          </a:p>
          <a:p>
            <a:pPr marL="285750" indent="-285750">
              <a:buFont typeface="Wingdings" panose="05000000000000000000" pitchFamily="2" charset="2"/>
              <a:buChar char="Ø"/>
            </a:pPr>
            <a:r>
              <a:rPr lang="en-US" sz="2800" dirty="0"/>
              <a:t>Direct agglutination (Coombs) test </a:t>
            </a:r>
          </a:p>
          <a:p>
            <a:pPr marL="285750" indent="-285750">
              <a:buFont typeface="Wingdings" panose="05000000000000000000" pitchFamily="2" charset="2"/>
              <a:buChar char="Ø"/>
            </a:pPr>
            <a:r>
              <a:rPr lang="en-US" sz="2800" dirty="0"/>
              <a:t>Investigations to determine the underlying pathology should include:</a:t>
            </a:r>
          </a:p>
          <a:p>
            <a:pPr lvl="1"/>
            <a:r>
              <a:rPr lang="en-US" sz="2800" dirty="0"/>
              <a:t>• Full blood count</a:t>
            </a:r>
          </a:p>
          <a:p>
            <a:pPr lvl="1"/>
            <a:r>
              <a:rPr lang="en-US" sz="2800" dirty="0"/>
              <a:t>• Peripheral blood film</a:t>
            </a:r>
          </a:p>
          <a:p>
            <a:pPr lvl="1"/>
            <a:r>
              <a:rPr lang="en-US" sz="2800" dirty="0"/>
              <a:t>• Sepsis work-up to include culture of blood, urine, and cerebrospinal fluid (as indicated)</a:t>
            </a:r>
          </a:p>
          <a:p>
            <a:pPr lvl="1"/>
            <a:r>
              <a:rPr lang="en-US" sz="2800" dirty="0"/>
              <a:t>• G6PD levels depending on ethnicity of parents</a:t>
            </a:r>
          </a:p>
        </p:txBody>
      </p:sp>
    </p:spTree>
    <p:extLst>
      <p:ext uri="{BB962C8B-B14F-4D97-AF65-F5344CB8AC3E}">
        <p14:creationId xmlns:p14="http://schemas.microsoft.com/office/powerpoint/2010/main" val="4256712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3899"/>
            <a:ext cx="9144000" cy="6405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4FD62DD4-0745-C9AC-DEF5-63EB1808F5EE}"/>
              </a:ext>
            </a:extLst>
          </p:cNvPr>
          <p:cNvSpPr>
            <a:spLocks noGrp="1"/>
          </p:cNvSpPr>
          <p:nvPr>
            <p:ph type="title"/>
          </p:nvPr>
        </p:nvSpPr>
        <p:spPr>
          <a:xfrm>
            <a:off x="0" y="-419101"/>
            <a:ext cx="9144000" cy="1143000"/>
          </a:xfrm>
        </p:spPr>
        <p:txBody>
          <a:bodyPr/>
          <a:lstStyle/>
          <a:p>
            <a:r>
              <a:rPr lang="en-US" sz="4000" b="1" dirty="0"/>
              <a:t>The transcutaneous bilirubin meter </a:t>
            </a:r>
            <a:endParaRPr lang="en-US" sz="4000" dirty="0"/>
          </a:p>
        </p:txBody>
      </p:sp>
    </p:spTree>
    <p:extLst>
      <p:ext uri="{BB962C8B-B14F-4D97-AF65-F5344CB8AC3E}">
        <p14:creationId xmlns:p14="http://schemas.microsoft.com/office/powerpoint/2010/main" val="2706739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977" y="0"/>
            <a:ext cx="6781800" cy="609600"/>
          </a:xfrm>
        </p:spPr>
        <p:txBody>
          <a:bodyPr>
            <a:noAutofit/>
          </a:bodyPr>
          <a:lstStyle/>
          <a:p>
            <a:r>
              <a:rPr lang="en-US" sz="4000" b="1" i="1" dirty="0">
                <a:effectLst>
                  <a:outerShdw blurRad="38100" dist="38100" dir="2700000" algn="tl">
                    <a:srgbClr val="000000">
                      <a:alpha val="43137"/>
                    </a:srgbClr>
                  </a:outerShdw>
                </a:effectLst>
                <a:latin typeface="+mn-lt"/>
              </a:rPr>
              <a:t>COMPLICATIONS</a:t>
            </a:r>
          </a:p>
        </p:txBody>
      </p:sp>
      <p:sp>
        <p:nvSpPr>
          <p:cNvPr id="3" name="Rectangle 2"/>
          <p:cNvSpPr/>
          <p:nvPr/>
        </p:nvSpPr>
        <p:spPr>
          <a:xfrm>
            <a:off x="1" y="399157"/>
            <a:ext cx="9144000" cy="5755422"/>
          </a:xfrm>
          <a:prstGeom prst="rect">
            <a:avLst/>
          </a:prstGeom>
        </p:spPr>
        <p:txBody>
          <a:bodyPr wrap="square">
            <a:spAutoFit/>
          </a:bodyPr>
          <a:lstStyle/>
          <a:p>
            <a:r>
              <a:rPr lang="en-US" sz="1600" b="1" dirty="0"/>
              <a:t>Kernicterus</a:t>
            </a:r>
          </a:p>
          <a:p>
            <a:pPr marL="742950" lvl="1" indent="-285750">
              <a:buFont typeface="Wingdings" panose="05000000000000000000" pitchFamily="2" charset="2"/>
              <a:buChar char="§"/>
            </a:pPr>
            <a:r>
              <a:rPr lang="en-US" sz="1600" dirty="0"/>
              <a:t>Kernicterus is brain damage caused by </a:t>
            </a:r>
            <a:r>
              <a:rPr lang="en-US" sz="1600" b="1" u="sng" dirty="0"/>
              <a:t>unconjugated bilirubin deposition in basal ganglia and brain stem nuclei</a:t>
            </a:r>
          </a:p>
          <a:p>
            <a:pPr marL="742950" lvl="1" indent="-285750">
              <a:buFont typeface="Wingdings" panose="05000000000000000000" pitchFamily="2" charset="2"/>
              <a:buChar char="§"/>
            </a:pPr>
            <a:r>
              <a:rPr lang="en-US" sz="1600" dirty="0"/>
              <a:t>Bilirubin can cross the blood-brain barrier and enter the brain tissue if it is unconjugated and unbound to albumin, or if there is damage to the blood-brain barrier.</a:t>
            </a:r>
          </a:p>
          <a:p>
            <a:pPr marL="742950" lvl="1" indent="-285750">
              <a:buFont typeface="Wingdings" panose="05000000000000000000" pitchFamily="2" charset="2"/>
              <a:buChar char="§"/>
            </a:pPr>
            <a:r>
              <a:rPr lang="en-US" sz="1600" b="1" i="1" u="sng" dirty="0">
                <a:effectLst>
                  <a:outerShdw blurRad="38100" dist="38100" dir="2700000" algn="tl">
                    <a:srgbClr val="000000">
                      <a:alpha val="43137"/>
                    </a:srgbClr>
                  </a:outerShdw>
                </a:effectLst>
              </a:rPr>
              <a:t>Acute bilirubin toxicity in a term infant if:</a:t>
            </a:r>
          </a:p>
          <a:p>
            <a:pPr marL="1200150" lvl="2" indent="-285750">
              <a:buFont typeface="Wingdings" panose="05000000000000000000" pitchFamily="2" charset="2"/>
              <a:buChar char="ü"/>
            </a:pPr>
            <a:r>
              <a:rPr lang="en-US" sz="1600" dirty="0"/>
              <a:t>No signs of hemolysis and the TSB concentration is greater than 25 mg/dL.</a:t>
            </a:r>
          </a:p>
          <a:p>
            <a:pPr marL="1200150" lvl="2" indent="-285750">
              <a:buFont typeface="Wingdings" panose="05000000000000000000" pitchFamily="2" charset="2"/>
              <a:buChar char="ü"/>
            </a:pPr>
            <a:r>
              <a:rPr lang="en-US" sz="1600" dirty="0"/>
              <a:t>TSB concentration is above 20 mg/dL, in a term infant who has hemolysis</a:t>
            </a:r>
          </a:p>
          <a:p>
            <a:pPr lvl="1"/>
            <a:endParaRPr lang="en-US" sz="1600" dirty="0"/>
          </a:p>
          <a:p>
            <a:pPr marL="742950" lvl="1" indent="-285750">
              <a:buFont typeface="Wingdings" panose="05000000000000000000" pitchFamily="2" charset="2"/>
              <a:buChar char="§"/>
            </a:pPr>
            <a:r>
              <a:rPr lang="en-US" sz="1600" b="1" dirty="0"/>
              <a:t>Clinical presentation</a:t>
            </a:r>
          </a:p>
          <a:p>
            <a:pPr marL="285750" indent="-285750">
              <a:buFont typeface="Wingdings" panose="05000000000000000000" pitchFamily="2" charset="2"/>
              <a:buChar char="Ø"/>
            </a:pPr>
            <a:r>
              <a:rPr lang="en-US" sz="1600" dirty="0"/>
              <a:t>Poor suck</a:t>
            </a:r>
          </a:p>
          <a:p>
            <a:pPr marL="285750" indent="-285750">
              <a:buFont typeface="Wingdings" panose="05000000000000000000" pitchFamily="2" charset="2"/>
              <a:buChar char="Ø"/>
            </a:pPr>
            <a:r>
              <a:rPr lang="en-US" sz="1600" dirty="0"/>
              <a:t>High-pitched cry</a:t>
            </a:r>
          </a:p>
          <a:p>
            <a:pPr marL="285750" indent="-285750">
              <a:buFont typeface="Wingdings" panose="05000000000000000000" pitchFamily="2" charset="2"/>
              <a:buChar char="Ø"/>
            </a:pPr>
            <a:r>
              <a:rPr lang="en-US" sz="1600" dirty="0"/>
              <a:t>Stupor, hypotonia</a:t>
            </a:r>
          </a:p>
          <a:p>
            <a:pPr marL="285750" indent="-285750">
              <a:buFont typeface="Wingdings" panose="05000000000000000000" pitchFamily="2" charset="2"/>
              <a:buChar char="Ø"/>
            </a:pPr>
            <a:r>
              <a:rPr lang="en-US" sz="1600" dirty="0"/>
              <a:t>Seizures</a:t>
            </a:r>
          </a:p>
          <a:p>
            <a:pPr marL="285750" indent="-285750">
              <a:buFont typeface="Wingdings" panose="05000000000000000000" pitchFamily="2" charset="2"/>
              <a:buChar char="Ø"/>
            </a:pPr>
            <a:r>
              <a:rPr lang="en-US" sz="1600" dirty="0"/>
              <a:t>Hypertonia of extensor muscles</a:t>
            </a:r>
          </a:p>
          <a:p>
            <a:pPr marL="285750" indent="-285750">
              <a:buFont typeface="Wingdings" panose="05000000000000000000" pitchFamily="2" charset="2"/>
              <a:buChar char="Ø"/>
            </a:pPr>
            <a:r>
              <a:rPr lang="en-US" sz="1600" dirty="0"/>
              <a:t>Opisthotonos</a:t>
            </a:r>
          </a:p>
          <a:p>
            <a:pPr marL="285750" indent="-285750">
              <a:buFont typeface="Wingdings" panose="05000000000000000000" pitchFamily="2" charset="2"/>
              <a:buChar char="Ø"/>
            </a:pPr>
            <a:r>
              <a:rPr lang="en-US" sz="1600" dirty="0" err="1"/>
              <a:t>Retrocollis</a:t>
            </a:r>
            <a:endParaRPr lang="en-US" sz="1600" dirty="0"/>
          </a:p>
          <a:p>
            <a:pPr marL="285750" indent="-285750">
              <a:buFont typeface="Wingdings" panose="05000000000000000000" pitchFamily="2" charset="2"/>
              <a:buChar char="Ø"/>
            </a:pPr>
            <a:r>
              <a:rPr lang="en-US" sz="1600" dirty="0"/>
              <a:t>Fever</a:t>
            </a:r>
          </a:p>
          <a:p>
            <a:pPr marL="285750" indent="-285750">
              <a:buFont typeface="Wingdings" panose="05000000000000000000" pitchFamily="2" charset="2"/>
              <a:buChar char="Ø"/>
            </a:pPr>
            <a:r>
              <a:rPr lang="en-US" sz="1600" dirty="0" err="1"/>
              <a:t>Choreoathetotic</a:t>
            </a:r>
            <a:r>
              <a:rPr lang="en-US" sz="1600" dirty="0"/>
              <a:t> cerebral palsy</a:t>
            </a:r>
          </a:p>
          <a:p>
            <a:pPr marL="285750" indent="-285750">
              <a:buFont typeface="Wingdings" panose="05000000000000000000" pitchFamily="2" charset="2"/>
              <a:buChar char="Ø"/>
            </a:pPr>
            <a:r>
              <a:rPr lang="en-US" sz="1600" dirty="0"/>
              <a:t>Sensorineural hearing loss</a:t>
            </a:r>
          </a:p>
          <a:p>
            <a:pPr marL="285750" indent="-285750">
              <a:buFont typeface="Wingdings" panose="05000000000000000000" pitchFamily="2" charset="2"/>
              <a:buChar char="Ø"/>
            </a:pPr>
            <a:r>
              <a:rPr lang="en-US" sz="1600" dirty="0"/>
              <a:t>Tremor</a:t>
            </a:r>
          </a:p>
          <a:p>
            <a:pPr marL="285750" indent="-285750">
              <a:buFont typeface="Wingdings" panose="05000000000000000000" pitchFamily="2" charset="2"/>
              <a:buChar char="Ø"/>
            </a:pPr>
            <a:r>
              <a:rPr lang="en-US" sz="1600" dirty="0"/>
              <a:t>Upward gaze</a:t>
            </a:r>
          </a:p>
          <a:p>
            <a:pPr marL="285750" indent="-285750">
              <a:buFont typeface="Wingdings" panose="05000000000000000000" pitchFamily="2" charset="2"/>
              <a:buChar char="Ø"/>
            </a:pPr>
            <a:r>
              <a:rPr lang="en-US" sz="1600" dirty="0"/>
              <a:t>Dental dysplasia</a:t>
            </a:r>
          </a:p>
        </p:txBody>
      </p:sp>
      <p:pic>
        <p:nvPicPr>
          <p:cNvPr id="4" name="Picture 3"/>
          <p:cNvPicPr>
            <a:picLocks noChangeAspect="1"/>
          </p:cNvPicPr>
          <p:nvPr/>
        </p:nvPicPr>
        <p:blipFill rotWithShape="1">
          <a:blip r:embed="rId3"/>
          <a:srcRect t="13601"/>
          <a:stretch>
            <a:fillRect/>
          </a:stretch>
        </p:blipFill>
        <p:spPr>
          <a:xfrm>
            <a:off x="3657600" y="3200400"/>
            <a:ext cx="5486400" cy="2895600"/>
          </a:xfrm>
          <a:prstGeom prst="rect">
            <a:avLst/>
          </a:prstGeom>
        </p:spPr>
      </p:pic>
    </p:spTree>
    <p:extLst>
      <p:ext uri="{BB962C8B-B14F-4D97-AF65-F5344CB8AC3E}">
        <p14:creationId xmlns:p14="http://schemas.microsoft.com/office/powerpoint/2010/main" val="1065837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5721"/>
            <a:ext cx="8991600" cy="431442"/>
          </a:xfrm>
        </p:spPr>
        <p:txBody>
          <a:bodyPr>
            <a:noAutofit/>
          </a:bodyPr>
          <a:lstStyle/>
          <a:p>
            <a:br>
              <a:rPr lang="en-US" sz="2400" dirty="0">
                <a:effectLst>
                  <a:outerShdw blurRad="38100" dist="38100" dir="2700000" algn="tl">
                    <a:srgbClr val="000000">
                      <a:alpha val="43137"/>
                    </a:srgbClr>
                  </a:outerShdw>
                </a:effectLst>
              </a:rPr>
            </a:br>
            <a:br>
              <a:rPr lang="en-US" sz="2400" dirty="0">
                <a:effectLst>
                  <a:outerShdw blurRad="38100" dist="38100" dir="2700000" algn="tl">
                    <a:srgbClr val="000000">
                      <a:alpha val="43137"/>
                    </a:srgbClr>
                  </a:outerShdw>
                </a:effectLst>
              </a:rPr>
            </a:br>
            <a:br>
              <a:rPr lang="en-US" sz="2400" dirty="0">
                <a:effectLst>
                  <a:outerShdw blurRad="38100" dist="38100" dir="2700000" algn="tl">
                    <a:srgbClr val="000000">
                      <a:alpha val="43137"/>
                    </a:srgbClr>
                  </a:outerShdw>
                </a:effectLst>
              </a:rPr>
            </a:br>
            <a:r>
              <a:rPr lang="en-US" sz="2400" b="1" i="1" dirty="0">
                <a:latin typeface="+mn-lt"/>
              </a:rPr>
              <a:t>Difference  between physiological and pathological jaundice</a:t>
            </a:r>
            <a:br>
              <a:rPr lang="en-US" sz="2800" b="1" i="1" dirty="0">
                <a:latin typeface="+mn-lt"/>
              </a:rPr>
            </a:br>
            <a:endParaRPr lang="en-US" sz="2800" b="1" i="1" dirty="0">
              <a:latin typeface="+mn-lt"/>
            </a:endParaRPr>
          </a:p>
        </p:txBody>
      </p:sp>
      <p:sp>
        <p:nvSpPr>
          <p:cNvPr id="3" name="Rectangle 2"/>
          <p:cNvSpPr/>
          <p:nvPr/>
        </p:nvSpPr>
        <p:spPr>
          <a:xfrm>
            <a:off x="0" y="768440"/>
            <a:ext cx="9123218" cy="4431983"/>
          </a:xfrm>
          <a:prstGeom prst="rect">
            <a:avLst/>
          </a:prstGeom>
        </p:spPr>
        <p:txBody>
          <a:bodyPr wrap="square">
            <a:spAutoFit/>
          </a:bodyPr>
          <a:lstStyle/>
          <a:p>
            <a:r>
              <a:rPr lang="en-US" sz="2400" b="1" dirty="0"/>
              <a:t>Indicators of pathological jaundice in newborn infants:</a:t>
            </a:r>
          </a:p>
          <a:p>
            <a:pPr marL="457200" indent="-457200">
              <a:buFont typeface="Wingdings" panose="05000000000000000000" pitchFamily="2" charset="2"/>
              <a:buChar char="Ø"/>
            </a:pPr>
            <a:r>
              <a:rPr lang="en-US" sz="2400" dirty="0"/>
              <a:t>Early onset of clinical jaundice in the first 24 hours of age</a:t>
            </a:r>
          </a:p>
          <a:p>
            <a:pPr marL="457200" indent="-457200">
              <a:buFont typeface="Wingdings" panose="05000000000000000000" pitchFamily="2" charset="2"/>
              <a:buChar char="Ø"/>
            </a:pPr>
            <a:r>
              <a:rPr lang="en-US" sz="2400" dirty="0"/>
              <a:t>Rapid rise of serum bilirubin at a rate faster than 5mg/</a:t>
            </a:r>
            <a:r>
              <a:rPr lang="en-US" sz="2400" dirty="0" err="1"/>
              <a:t>dL</a:t>
            </a:r>
            <a:r>
              <a:rPr lang="en-US" sz="2400" dirty="0"/>
              <a:t>/24 hr.</a:t>
            </a:r>
            <a:endParaRPr lang="en-US" sz="2400" dirty="0">
              <a:latin typeface="LiberationSerif"/>
            </a:endParaRPr>
          </a:p>
          <a:p>
            <a:pPr marL="342900" indent="-342900">
              <a:buFont typeface="Wingdings" panose="05000000000000000000" pitchFamily="2" charset="2"/>
              <a:buChar char="Ø"/>
            </a:pPr>
            <a:r>
              <a:rPr lang="en-US" sz="2400" dirty="0"/>
              <a:t>Sick newborn with jaundice</a:t>
            </a:r>
          </a:p>
          <a:p>
            <a:pPr marL="342900" indent="-342900">
              <a:buFont typeface="Wingdings" panose="05000000000000000000" pitchFamily="2" charset="2"/>
              <a:buChar char="Ø"/>
            </a:pPr>
            <a:r>
              <a:rPr lang="en-US" sz="2400" dirty="0"/>
              <a:t>Serum bilirubin &gt; 250μmol/l by 48h of age or &gt; μ300 </a:t>
            </a:r>
            <a:r>
              <a:rPr lang="en-US" sz="2400" dirty="0" err="1"/>
              <a:t>mol</a:t>
            </a:r>
            <a:r>
              <a:rPr lang="en-US" sz="2400" dirty="0"/>
              <a:t>/l by 72h of age</a:t>
            </a:r>
            <a:r>
              <a:rPr lang="en-US" sz="2400" dirty="0">
                <a:latin typeface="LiberationSerif"/>
              </a:rPr>
              <a:t> (</a:t>
            </a:r>
            <a:r>
              <a:rPr lang="en-US" dirty="0"/>
              <a:t>serum bilirubin is &gt;12 mg/</a:t>
            </a:r>
            <a:r>
              <a:rPr lang="en-US" dirty="0" err="1"/>
              <a:t>dL</a:t>
            </a:r>
            <a:r>
              <a:rPr lang="en-US" dirty="0"/>
              <a:t> in a full-term infant (especially in the absence of risk factors) or 10-14 mg/</a:t>
            </a:r>
            <a:r>
              <a:rPr lang="en-US" dirty="0" err="1"/>
              <a:t>dL</a:t>
            </a:r>
            <a:r>
              <a:rPr lang="en-US" dirty="0"/>
              <a:t> in a preterm infant)</a:t>
            </a:r>
          </a:p>
          <a:p>
            <a:pPr marL="457200" indent="-457200">
              <a:buFont typeface="Wingdings" panose="05000000000000000000" pitchFamily="2" charset="2"/>
              <a:buChar char="Ø"/>
            </a:pPr>
            <a:r>
              <a:rPr lang="en-US" sz="2400" dirty="0"/>
              <a:t>Failure to respond to phototherapy</a:t>
            </a:r>
          </a:p>
          <a:p>
            <a:pPr marL="457200" indent="-457200">
              <a:buFont typeface="Wingdings" panose="05000000000000000000" pitchFamily="2" charset="2"/>
              <a:buChar char="Ø"/>
            </a:pPr>
            <a:r>
              <a:rPr lang="en-US" sz="2400" dirty="0"/>
              <a:t>Prolonged jaundice&gt; 14 days in term infants and &gt;21 days in preterm infants</a:t>
            </a:r>
          </a:p>
          <a:p>
            <a:pPr marL="342900" indent="-342900">
              <a:buFont typeface="Wingdings" panose="05000000000000000000" pitchFamily="2" charset="2"/>
              <a:buChar char="Ø"/>
            </a:pPr>
            <a:r>
              <a:rPr lang="en-US" sz="2400" dirty="0"/>
              <a:t>Conjugated bilirubin level of &gt;μ25 mol/l</a:t>
            </a:r>
            <a:r>
              <a:rPr lang="en-US" sz="2400" dirty="0">
                <a:latin typeface="LiberationSerif"/>
              </a:rPr>
              <a:t> (</a:t>
            </a:r>
            <a:r>
              <a:rPr lang="en-US" dirty="0"/>
              <a:t>&gt;2 mg/dL at any time)</a:t>
            </a:r>
          </a:p>
          <a:p>
            <a:pPr marL="342900" indent="-342900">
              <a:buFont typeface="Wingdings" panose="05000000000000000000" pitchFamily="2" charset="2"/>
              <a:buChar char="Ø"/>
            </a:pPr>
            <a:r>
              <a:rPr lang="en-US" sz="2400" dirty="0"/>
              <a:t>Pale chalky stools and dark urine.</a:t>
            </a:r>
            <a:endParaRPr lang="en-US" dirty="0"/>
          </a:p>
        </p:txBody>
      </p:sp>
    </p:spTree>
    <p:extLst>
      <p:ext uri="{BB962C8B-B14F-4D97-AF65-F5344CB8AC3E}">
        <p14:creationId xmlns:p14="http://schemas.microsoft.com/office/powerpoint/2010/main" val="3317122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55" y="-152400"/>
            <a:ext cx="9053945" cy="1401651"/>
          </a:xfrm>
        </p:spPr>
        <p:txBody>
          <a:bodyPr>
            <a:normAutofit fontScale="90000"/>
          </a:bodyPr>
          <a:lstStyle/>
          <a:p>
            <a:r>
              <a:rPr lang="en-US" sz="4400" dirty="0"/>
              <a:t>        </a:t>
            </a:r>
            <a:br>
              <a:rPr lang="en-US" sz="4400" dirty="0"/>
            </a:br>
            <a:r>
              <a:rPr lang="en-US" sz="3100" b="1" i="1" dirty="0">
                <a:effectLst>
                  <a:outerShdw blurRad="38100" dist="38100" dir="2700000" algn="tl">
                    <a:srgbClr val="000000">
                      <a:alpha val="43137"/>
                    </a:srgbClr>
                  </a:outerShdw>
                </a:effectLst>
                <a:latin typeface="+mn-lt"/>
              </a:rPr>
              <a:t>COMMON CAUSES OF UNCONJUGATED HYPERBILIRUBINEMIA </a:t>
            </a:r>
            <a:br>
              <a:rPr lang="en-US" sz="2200" b="1" i="1" dirty="0">
                <a:effectLst>
                  <a:outerShdw blurRad="38100" dist="38100" dir="2700000" algn="tl">
                    <a:srgbClr val="000000">
                      <a:alpha val="43137"/>
                    </a:srgbClr>
                  </a:outerShdw>
                </a:effectLst>
                <a:latin typeface="+mn-lt"/>
              </a:rPr>
            </a:br>
            <a:r>
              <a:rPr lang="en-US" sz="2700" b="1" i="1" dirty="0">
                <a:effectLst>
                  <a:outerShdw blurRad="38100" dist="38100" dir="2700000" algn="tl">
                    <a:srgbClr val="000000">
                      <a:alpha val="43137"/>
                    </a:srgbClr>
                  </a:outerShdw>
                </a:effectLst>
                <a:latin typeface="+mn-lt"/>
              </a:rPr>
              <a:t>     </a:t>
            </a:r>
            <a:br>
              <a:rPr lang="en-US" sz="2700" b="1" i="1" dirty="0">
                <a:effectLst>
                  <a:outerShdw blurRad="38100" dist="38100" dir="2700000" algn="tl">
                    <a:srgbClr val="000000">
                      <a:alpha val="43137"/>
                    </a:srgbClr>
                  </a:outerShdw>
                </a:effectLst>
                <a:latin typeface="+mn-lt"/>
              </a:rPr>
            </a:br>
            <a:endParaRPr lang="en-US" sz="2700" b="1" i="1" dirty="0">
              <a:effectLst>
                <a:outerShdw blurRad="38100" dist="38100" dir="2700000" algn="tl">
                  <a:srgbClr val="000000">
                    <a:alpha val="43137"/>
                  </a:srgbClr>
                </a:outerShdw>
              </a:effectLst>
              <a:latin typeface="+mn-lt"/>
            </a:endParaRPr>
          </a:p>
        </p:txBody>
      </p:sp>
      <p:sp>
        <p:nvSpPr>
          <p:cNvPr id="3" name="Rectangle 2"/>
          <p:cNvSpPr/>
          <p:nvPr/>
        </p:nvSpPr>
        <p:spPr>
          <a:xfrm>
            <a:off x="69273" y="1524000"/>
            <a:ext cx="8804563" cy="4185761"/>
          </a:xfrm>
          <a:prstGeom prst="rect">
            <a:avLst/>
          </a:prstGeom>
        </p:spPr>
        <p:txBody>
          <a:bodyPr wrap="square">
            <a:spAutoFit/>
          </a:bodyPr>
          <a:lstStyle/>
          <a:p>
            <a:endParaRPr lang="en-US" dirty="0">
              <a:latin typeface="TimesNewRomanPSMT"/>
            </a:endParaRPr>
          </a:p>
          <a:p>
            <a:r>
              <a:rPr lang="en-US" sz="3200" b="1" dirty="0"/>
              <a:t>1-PHYSIOLOGICAL JAUNDICE</a:t>
            </a:r>
          </a:p>
          <a:p>
            <a:r>
              <a:rPr lang="en-US" sz="2400" b="1" dirty="0">
                <a:latin typeface="TimesNewRomanPS-BoldMT2"/>
              </a:rPr>
              <a:t>MECHANISM:</a:t>
            </a:r>
          </a:p>
          <a:p>
            <a:pPr marL="285750" indent="-285750">
              <a:buFont typeface="Wingdings" panose="05000000000000000000" pitchFamily="2" charset="2"/>
              <a:buChar char="Ø"/>
            </a:pPr>
            <a:r>
              <a:rPr lang="en-US" sz="2400" dirty="0">
                <a:latin typeface="TimesNewRomanPSMT"/>
              </a:rPr>
              <a:t>High rate of bilirubin production and an impaired ability to extract bilirubin from the body.</a:t>
            </a:r>
          </a:p>
          <a:p>
            <a:pPr marL="285750" indent="-285750">
              <a:buFont typeface="Wingdings" panose="05000000000000000000" pitchFamily="2" charset="2"/>
              <a:buChar char="Ø"/>
            </a:pPr>
            <a:r>
              <a:rPr lang="en-US" sz="2400" dirty="0">
                <a:latin typeface="TimesNewRomanPSMT"/>
              </a:rPr>
              <a:t>Bilirubin production also is increased as a result of elevated hematocrit and RBC volume per body weight and a shorter life span of the RBCs (70–90 days).</a:t>
            </a:r>
          </a:p>
          <a:p>
            <a:pPr marL="285750" indent="-285750">
              <a:buFont typeface="Wingdings" panose="05000000000000000000" pitchFamily="2" charset="2"/>
              <a:buChar char="Ø"/>
            </a:pPr>
            <a:r>
              <a:rPr lang="en-US" sz="2400" dirty="0">
                <a:latin typeface="TimesNewRomanPSMT"/>
              </a:rPr>
              <a:t>Infants have immature </a:t>
            </a:r>
            <a:r>
              <a:rPr lang="en-US" sz="2400" b="1" u="sng" dirty="0">
                <a:latin typeface="TimesNewRomanPSMT"/>
              </a:rPr>
              <a:t>hepatic </a:t>
            </a:r>
            <a:r>
              <a:rPr lang="en-US" sz="2400" b="1" i="0" u="sng" dirty="0">
                <a:effectLst/>
                <a:latin typeface="Google Sans"/>
              </a:rPr>
              <a:t>uridine-</a:t>
            </a:r>
            <a:r>
              <a:rPr lang="en-US" sz="2400" b="1" i="0" u="sng" dirty="0" err="1">
                <a:effectLst/>
                <a:latin typeface="Google Sans"/>
              </a:rPr>
              <a:t>diphosphoglucuronic</a:t>
            </a:r>
            <a:r>
              <a:rPr lang="en-US" sz="2400" b="1" i="0" u="sng" dirty="0">
                <a:effectLst/>
                <a:latin typeface="Google Sans"/>
              </a:rPr>
              <a:t> glucuronosyltransferase (UDPGT)</a:t>
            </a:r>
            <a:r>
              <a:rPr lang="en-US" sz="2400" dirty="0">
                <a:latin typeface="TimesNewRomanPSMT"/>
              </a:rPr>
              <a:t>, a key enzyme involved in the conjugation of bilirubin that facilitates excretion from the body.</a:t>
            </a:r>
            <a:endParaRPr lang="en-US" sz="2400" dirty="0"/>
          </a:p>
        </p:txBody>
      </p:sp>
    </p:spTree>
    <p:extLst>
      <p:ext uri="{BB962C8B-B14F-4D97-AF65-F5344CB8AC3E}">
        <p14:creationId xmlns:p14="http://schemas.microsoft.com/office/powerpoint/2010/main" val="3511703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90600"/>
          </a:xfrm>
        </p:spPr>
        <p:txBody>
          <a:bodyPr/>
          <a:lstStyle/>
          <a:p>
            <a:r>
              <a:rPr lang="en-US" dirty="0">
                <a:effectLst>
                  <a:outerShdw blurRad="38100" dist="38100" dir="2700000" algn="tl">
                    <a:srgbClr val="000000">
                      <a:alpha val="43137"/>
                    </a:srgbClr>
                  </a:outerShdw>
                </a:effectLst>
              </a:rPr>
              <a:t>OBJECTIVES:</a:t>
            </a:r>
          </a:p>
        </p:txBody>
      </p:sp>
      <p:sp>
        <p:nvSpPr>
          <p:cNvPr id="3" name="Content Placeholder 2"/>
          <p:cNvSpPr>
            <a:spLocks noGrp="1"/>
          </p:cNvSpPr>
          <p:nvPr>
            <p:ph idx="1"/>
          </p:nvPr>
        </p:nvSpPr>
        <p:spPr>
          <a:xfrm>
            <a:off x="304800" y="1676400"/>
            <a:ext cx="8458200" cy="3886200"/>
          </a:xfrm>
        </p:spPr>
        <p:txBody>
          <a:bodyPr>
            <a:noAutofit/>
          </a:bodyPr>
          <a:lstStyle/>
          <a:p>
            <a:r>
              <a:rPr lang="en-US" sz="1600" dirty="0">
                <a:solidFill>
                  <a:schemeClr val="tx1">
                    <a:lumMod val="85000"/>
                    <a:lumOff val="15000"/>
                  </a:schemeClr>
                </a:solidFill>
                <a:latin typeface="+mj-lt"/>
                <a:ea typeface="+mj-ea"/>
                <a:cs typeface="+mj-cs"/>
              </a:rPr>
              <a:t>1. </a:t>
            </a:r>
            <a:r>
              <a:rPr lang="en-US" sz="16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Define </a:t>
            </a:r>
            <a:r>
              <a:rPr lang="en-US" sz="1600" dirty="0" err="1">
                <a:solidFill>
                  <a:schemeClr val="tx1">
                    <a:lumMod val="85000"/>
                    <a:lumOff val="15000"/>
                  </a:schemeClr>
                </a:solidFill>
                <a:effectLst>
                  <a:outerShdw blurRad="38100" dist="38100" dir="2700000" algn="tl">
                    <a:srgbClr val="000000">
                      <a:alpha val="43137"/>
                    </a:srgbClr>
                  </a:outerShdw>
                </a:effectLst>
                <a:latin typeface="+mj-lt"/>
                <a:ea typeface="+mj-ea"/>
                <a:cs typeface="+mj-cs"/>
              </a:rPr>
              <a:t>hyperbillirubenimeia</a:t>
            </a:r>
            <a:r>
              <a:rPr lang="en-US" sz="16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a:t>
            </a:r>
          </a:p>
          <a:p>
            <a:r>
              <a:rPr lang="en-US" sz="16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2. Recall the physiological steps in the metabolism of </a:t>
            </a:r>
            <a:r>
              <a:rPr lang="en-US" sz="1600" dirty="0" err="1">
                <a:solidFill>
                  <a:schemeClr val="tx1">
                    <a:lumMod val="85000"/>
                    <a:lumOff val="15000"/>
                  </a:schemeClr>
                </a:solidFill>
                <a:effectLst>
                  <a:outerShdw blurRad="38100" dist="38100" dir="2700000" algn="tl">
                    <a:srgbClr val="000000">
                      <a:alpha val="43137"/>
                    </a:srgbClr>
                  </a:outerShdw>
                </a:effectLst>
                <a:latin typeface="+mj-lt"/>
                <a:ea typeface="+mj-ea"/>
                <a:cs typeface="+mj-cs"/>
              </a:rPr>
              <a:t>billrubin</a:t>
            </a:r>
            <a:r>
              <a:rPr lang="en-US" sz="16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a:t>
            </a:r>
          </a:p>
          <a:p>
            <a:r>
              <a:rPr lang="en-US" sz="16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3. List the key component from the history and physical examination in patient with jaundice. </a:t>
            </a:r>
          </a:p>
          <a:p>
            <a:r>
              <a:rPr lang="en-US" sz="16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4. Differentiate between physiological and pathological causes of jaundice. </a:t>
            </a:r>
          </a:p>
          <a:p>
            <a:r>
              <a:rPr lang="en-US" sz="16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5. Discuses the differential diagnosis of both direct and indirect </a:t>
            </a:r>
            <a:r>
              <a:rPr lang="en-US" sz="1600" dirty="0" err="1">
                <a:solidFill>
                  <a:schemeClr val="tx1">
                    <a:lumMod val="85000"/>
                    <a:lumOff val="15000"/>
                  </a:schemeClr>
                </a:solidFill>
                <a:effectLst>
                  <a:outerShdw blurRad="38100" dist="38100" dir="2700000" algn="tl">
                    <a:srgbClr val="000000">
                      <a:alpha val="43137"/>
                    </a:srgbClr>
                  </a:outerShdw>
                </a:effectLst>
                <a:latin typeface="+mj-lt"/>
                <a:ea typeface="+mj-ea"/>
                <a:cs typeface="+mj-cs"/>
              </a:rPr>
              <a:t>hyperbillrubinemia</a:t>
            </a:r>
            <a:r>
              <a:rPr lang="en-US" sz="16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a:t>
            </a:r>
          </a:p>
          <a:p>
            <a:r>
              <a:rPr lang="en-US" sz="16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6. Define and enumerate the laboratory findings in </a:t>
            </a:r>
            <a:r>
              <a:rPr lang="en-US" sz="1600" dirty="0" err="1">
                <a:solidFill>
                  <a:schemeClr val="tx1">
                    <a:lumMod val="85000"/>
                    <a:lumOff val="15000"/>
                  </a:schemeClr>
                </a:solidFill>
                <a:effectLst>
                  <a:outerShdw blurRad="38100" dist="38100" dir="2700000" algn="tl">
                    <a:srgbClr val="000000">
                      <a:alpha val="43137"/>
                    </a:srgbClr>
                  </a:outerShdw>
                </a:effectLst>
                <a:latin typeface="+mj-lt"/>
                <a:ea typeface="+mj-ea"/>
                <a:cs typeface="+mj-cs"/>
              </a:rPr>
              <a:t>cholestatic</a:t>
            </a:r>
            <a:r>
              <a:rPr lang="en-US" sz="16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jaundice. </a:t>
            </a:r>
          </a:p>
          <a:p>
            <a:r>
              <a:rPr lang="en-US" sz="16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7. List the commonest causes of </a:t>
            </a:r>
            <a:r>
              <a:rPr lang="en-US" sz="1600" dirty="0" err="1">
                <a:solidFill>
                  <a:schemeClr val="tx1">
                    <a:lumMod val="85000"/>
                    <a:lumOff val="15000"/>
                  </a:schemeClr>
                </a:solidFill>
                <a:effectLst>
                  <a:outerShdw blurRad="38100" dist="38100" dir="2700000" algn="tl">
                    <a:srgbClr val="000000">
                      <a:alpha val="43137"/>
                    </a:srgbClr>
                  </a:outerShdw>
                </a:effectLst>
                <a:latin typeface="+mj-lt"/>
                <a:ea typeface="+mj-ea"/>
                <a:cs typeface="+mj-cs"/>
              </a:rPr>
              <a:t>cholestatic</a:t>
            </a:r>
            <a:r>
              <a:rPr lang="en-US" sz="16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jaundice in infancy and childhood. </a:t>
            </a:r>
          </a:p>
          <a:p>
            <a:r>
              <a:rPr lang="en-US" sz="16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8. Discuss the pathogenesis, clinical presentation and outline the management of </a:t>
            </a:r>
            <a:r>
              <a:rPr lang="en-US" sz="1600" dirty="0" err="1">
                <a:solidFill>
                  <a:schemeClr val="tx1">
                    <a:lumMod val="85000"/>
                    <a:lumOff val="15000"/>
                  </a:schemeClr>
                </a:solidFill>
                <a:effectLst>
                  <a:outerShdw blurRad="38100" dist="38100" dir="2700000" algn="tl">
                    <a:srgbClr val="000000">
                      <a:alpha val="43137"/>
                    </a:srgbClr>
                  </a:outerShdw>
                </a:effectLst>
                <a:latin typeface="+mj-lt"/>
                <a:ea typeface="+mj-ea"/>
                <a:cs typeface="+mj-cs"/>
              </a:rPr>
              <a:t>billiary</a:t>
            </a:r>
            <a:r>
              <a:rPr lang="en-US" sz="16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atresia. </a:t>
            </a:r>
          </a:p>
          <a:p>
            <a:r>
              <a:rPr lang="en-US" sz="16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9. Elaborate on the different treatment modalities in jaundice and list the common indications and side effects of each. </a:t>
            </a:r>
          </a:p>
          <a:p>
            <a:r>
              <a:rPr lang="en-US" sz="16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10. Describe the most fatal complications of </a:t>
            </a:r>
            <a:r>
              <a:rPr lang="en-US" sz="1600" dirty="0" err="1">
                <a:solidFill>
                  <a:schemeClr val="tx1">
                    <a:lumMod val="85000"/>
                    <a:lumOff val="15000"/>
                  </a:schemeClr>
                </a:solidFill>
                <a:effectLst>
                  <a:outerShdw blurRad="38100" dist="38100" dir="2700000" algn="tl">
                    <a:srgbClr val="000000">
                      <a:alpha val="43137"/>
                    </a:srgbClr>
                  </a:outerShdw>
                </a:effectLst>
                <a:latin typeface="+mj-lt"/>
                <a:ea typeface="+mj-ea"/>
                <a:cs typeface="+mj-cs"/>
              </a:rPr>
              <a:t>hyperbillrubinemia</a:t>
            </a:r>
            <a:r>
              <a:rPr lang="en-US" sz="160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 </a:t>
            </a:r>
          </a:p>
          <a:p>
            <a:endParaRPr lang="en-US" sz="900" dirty="0"/>
          </a:p>
        </p:txBody>
      </p:sp>
    </p:spTree>
    <p:extLst>
      <p:ext uri="{BB962C8B-B14F-4D97-AF65-F5344CB8AC3E}">
        <p14:creationId xmlns:p14="http://schemas.microsoft.com/office/powerpoint/2010/main" val="523517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3791"/>
            <a:ext cx="9144000" cy="6593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vert="horz" wrap="square" lIns="91440" tIns="45720" rIns="91440" bIns="45720" numCol="1" anchor="ctr" anchorCtr="0" compatLnSpc="1">
            <a:prstTxWarp prst="textNoShape">
              <a:avLst/>
            </a:prstTxWarp>
            <a:normAutofit/>
          </a:bodyPr>
          <a:lstStyle/>
          <a:p>
            <a:pPr>
              <a:lnSpc>
                <a:spcPct val="90000"/>
              </a:lnSpc>
            </a:pPr>
            <a:r>
              <a:rPr lang="en-US" sz="3700" b="1" i="1">
                <a:effectLst>
                  <a:outerShdw blurRad="38100" dist="38100" dir="2700000" algn="tl">
                    <a:srgbClr val="000000">
                      <a:alpha val="43137"/>
                    </a:srgbClr>
                  </a:outerShdw>
                </a:effectLst>
              </a:rPr>
              <a:t>DIAGNOSTIC CRITERIA IN THE FULL TERM</a:t>
            </a:r>
          </a:p>
        </p:txBody>
      </p:sp>
      <p:sp>
        <p:nvSpPr>
          <p:cNvPr id="3" name="Rectangle 2"/>
          <p:cNvSpPr/>
          <p:nvPr/>
        </p:nvSpPr>
        <p:spPr bwMode="auto">
          <a:xfrm>
            <a:off x="0" y="1450004"/>
            <a:ext cx="9144000" cy="5535386"/>
          </a:xfrm>
          <a:prstGeom prst="rect">
            <a:avLst/>
          </a:prstGeom>
          <a:noFill/>
          <a:ln>
            <a:noFill/>
          </a:ln>
          <a:effectLst/>
        </p:spPr>
        <p:txBody>
          <a:bodyPr vert="horz" wrap="square" lIns="91440" tIns="45720" rIns="91440" bIns="45720" numCol="1" anchor="t" anchorCtr="0" compatLnSpc="1">
            <a:prstTxWarp prst="textNoShape">
              <a:avLst/>
            </a:prstTxWarp>
            <a:normAutofit/>
          </a:bodyPr>
          <a:lstStyle/>
          <a:p>
            <a:pPr marL="285750" indent="-285750">
              <a:lnSpc>
                <a:spcPct val="90000"/>
              </a:lnSpc>
              <a:spcBef>
                <a:spcPct val="20000"/>
              </a:spcBef>
              <a:buFont typeface="Wingdings" panose="05000000000000000000" pitchFamily="2" charset="2"/>
              <a:buChar char="Ø"/>
            </a:pPr>
            <a:r>
              <a:rPr lang="en-US" b="1" u="sng" dirty="0">
                <a:latin typeface="+mn-lt"/>
              </a:rPr>
              <a:t>Unconjugated hyperbilirubinemia </a:t>
            </a:r>
            <a:r>
              <a:rPr lang="en-US" dirty="0">
                <a:latin typeface="+mn-lt"/>
              </a:rPr>
              <a:t>that occurs </a:t>
            </a:r>
            <a:r>
              <a:rPr lang="en-US" b="1" u="sng" dirty="0">
                <a:latin typeface="+mn-lt"/>
              </a:rPr>
              <a:t>after the first postnatal day.</a:t>
            </a:r>
          </a:p>
          <a:p>
            <a:pPr marL="285750" indent="-285750">
              <a:lnSpc>
                <a:spcPct val="90000"/>
              </a:lnSpc>
              <a:spcBef>
                <a:spcPct val="20000"/>
              </a:spcBef>
              <a:buFont typeface="Wingdings" panose="05000000000000000000" pitchFamily="2" charset="2"/>
              <a:buChar char="Ø"/>
            </a:pPr>
            <a:endParaRPr lang="en-US" b="1" u="sng" dirty="0">
              <a:latin typeface="+mn-lt"/>
            </a:endParaRPr>
          </a:p>
          <a:p>
            <a:pPr marL="285750" indent="-285750">
              <a:lnSpc>
                <a:spcPct val="90000"/>
              </a:lnSpc>
              <a:spcBef>
                <a:spcPct val="20000"/>
              </a:spcBef>
              <a:buFont typeface="Wingdings" panose="05000000000000000000" pitchFamily="2" charset="2"/>
              <a:buChar char="Ø"/>
            </a:pPr>
            <a:r>
              <a:rPr lang="en-US" dirty="0">
                <a:latin typeface="+mn-lt"/>
              </a:rPr>
              <a:t> It can last up to 1 week.</a:t>
            </a:r>
          </a:p>
          <a:p>
            <a:pPr marL="285750" indent="-285750">
              <a:lnSpc>
                <a:spcPct val="90000"/>
              </a:lnSpc>
              <a:spcBef>
                <a:spcPct val="20000"/>
              </a:spcBef>
              <a:buFont typeface="Wingdings" panose="05000000000000000000" pitchFamily="2" charset="2"/>
              <a:buChar char="Ø"/>
            </a:pPr>
            <a:r>
              <a:rPr lang="en-US" dirty="0">
                <a:latin typeface="+mn-lt"/>
              </a:rPr>
              <a:t>The TSB concentration peaks at approximately 5.5 mg/ dL (94.1 </a:t>
            </a:r>
            <a:r>
              <a:rPr lang="en-US" dirty="0" err="1">
                <a:latin typeface="+mn-lt"/>
              </a:rPr>
              <a:t>μmol</a:t>
            </a:r>
            <a:r>
              <a:rPr lang="en-US" dirty="0">
                <a:latin typeface="+mn-lt"/>
              </a:rPr>
              <a:t>/L) by the third postnatal day .</a:t>
            </a:r>
          </a:p>
          <a:p>
            <a:pPr marL="285750" indent="-285750">
              <a:lnSpc>
                <a:spcPct val="90000"/>
              </a:lnSpc>
              <a:spcBef>
                <a:spcPct val="20000"/>
              </a:spcBef>
              <a:buFont typeface="Wingdings" panose="05000000000000000000" pitchFamily="2" charset="2"/>
              <a:buChar char="Ø"/>
            </a:pPr>
            <a:endParaRPr lang="en-US" dirty="0">
              <a:latin typeface="+mn-lt"/>
            </a:endParaRPr>
          </a:p>
          <a:p>
            <a:pPr marL="285750" indent="-285750">
              <a:lnSpc>
                <a:spcPct val="90000"/>
              </a:lnSpc>
              <a:spcBef>
                <a:spcPct val="20000"/>
              </a:spcBef>
              <a:buFont typeface="Wingdings" panose="05000000000000000000" pitchFamily="2" charset="2"/>
              <a:buChar char="Ø"/>
            </a:pPr>
            <a:r>
              <a:rPr lang="en-US" dirty="0">
                <a:latin typeface="+mn-lt"/>
              </a:rPr>
              <a:t>By 96 h of age, 95 % of infants have TSB concentrations of less than 12 mg/dL.</a:t>
            </a:r>
          </a:p>
          <a:p>
            <a:pPr marL="285750" indent="-285750">
              <a:lnSpc>
                <a:spcPct val="90000"/>
              </a:lnSpc>
              <a:spcBef>
                <a:spcPct val="20000"/>
              </a:spcBef>
              <a:buFont typeface="Wingdings" panose="05000000000000000000" pitchFamily="2" charset="2"/>
              <a:buChar char="Ø"/>
            </a:pPr>
            <a:endParaRPr lang="en-US" dirty="0">
              <a:latin typeface="+mn-lt"/>
            </a:endParaRPr>
          </a:p>
          <a:p>
            <a:pPr marL="285750" indent="-285750">
              <a:lnSpc>
                <a:spcPct val="90000"/>
              </a:lnSpc>
              <a:spcBef>
                <a:spcPct val="20000"/>
              </a:spcBef>
              <a:buFont typeface="Wingdings" panose="05000000000000000000" pitchFamily="2" charset="2"/>
              <a:buChar char="Ø"/>
            </a:pPr>
            <a:r>
              <a:rPr lang="en-US" dirty="0">
                <a:latin typeface="+mn-lt"/>
              </a:rPr>
              <a:t>Bilirubinemia &gt; 17 mg/dL is not physiologic</a:t>
            </a:r>
          </a:p>
          <a:p>
            <a:pPr marL="285750" indent="-285750">
              <a:lnSpc>
                <a:spcPct val="90000"/>
              </a:lnSpc>
              <a:spcBef>
                <a:spcPct val="20000"/>
              </a:spcBef>
              <a:buFont typeface="Wingdings" panose="05000000000000000000" pitchFamily="2" charset="2"/>
              <a:buChar char="Ø"/>
            </a:pPr>
            <a:endParaRPr lang="en-US" dirty="0">
              <a:latin typeface="+mn-lt"/>
            </a:endParaRPr>
          </a:p>
          <a:p>
            <a:pPr marL="285750" indent="-285750">
              <a:lnSpc>
                <a:spcPct val="90000"/>
              </a:lnSpc>
              <a:spcBef>
                <a:spcPct val="20000"/>
              </a:spcBef>
              <a:buFont typeface="Wingdings" panose="05000000000000000000" pitchFamily="2" charset="2"/>
              <a:buChar char="Ø"/>
            </a:pPr>
            <a:r>
              <a:rPr lang="en-US" dirty="0">
                <a:latin typeface="+mn-lt"/>
              </a:rPr>
              <a:t>It usually fades by 7-14 days (by 3 weeks in preterm infants).</a:t>
            </a:r>
          </a:p>
          <a:p>
            <a:pPr marL="285750" indent="-285750">
              <a:lnSpc>
                <a:spcPct val="90000"/>
              </a:lnSpc>
              <a:spcBef>
                <a:spcPct val="20000"/>
              </a:spcBef>
              <a:buFont typeface="Wingdings" panose="05000000000000000000" pitchFamily="2" charset="2"/>
              <a:buChar char="Ø"/>
            </a:pPr>
            <a:endParaRPr lang="en-US" dirty="0">
              <a:latin typeface="+mn-lt"/>
            </a:endParaRPr>
          </a:p>
          <a:p>
            <a:pPr marL="285750" indent="-285750">
              <a:lnSpc>
                <a:spcPct val="90000"/>
              </a:lnSpc>
              <a:spcBef>
                <a:spcPct val="20000"/>
              </a:spcBef>
              <a:buFont typeface="Wingdings" panose="05000000000000000000" pitchFamily="2" charset="2"/>
              <a:buChar char="Ø"/>
            </a:pPr>
            <a:r>
              <a:rPr lang="en-US" dirty="0">
                <a:latin typeface="+mn-lt"/>
              </a:rPr>
              <a:t>No accompanied anemia</a:t>
            </a:r>
          </a:p>
          <a:p>
            <a:pPr marL="285750" indent="-285750">
              <a:lnSpc>
                <a:spcPct val="90000"/>
              </a:lnSpc>
              <a:spcBef>
                <a:spcPct val="20000"/>
              </a:spcBef>
              <a:buFont typeface="Wingdings" panose="05000000000000000000" pitchFamily="2" charset="2"/>
              <a:buChar char="Ø"/>
            </a:pPr>
            <a:r>
              <a:rPr lang="en-US" dirty="0">
                <a:latin typeface="+mn-lt"/>
              </a:rPr>
              <a:t>The baby looks healthy</a:t>
            </a:r>
          </a:p>
          <a:p>
            <a:pPr marL="285750" indent="-285750">
              <a:lnSpc>
                <a:spcPct val="90000"/>
              </a:lnSpc>
              <a:spcBef>
                <a:spcPct val="20000"/>
              </a:spcBef>
              <a:buFont typeface="Wingdings" panose="05000000000000000000" pitchFamily="2" charset="2"/>
              <a:buChar char="Ø"/>
            </a:pPr>
            <a:r>
              <a:rPr lang="en-US" dirty="0">
                <a:latin typeface="+mn-lt"/>
              </a:rPr>
              <a:t>Urine &amp; stools  are normal.</a:t>
            </a:r>
            <a:endParaRPr lang="en-US" sz="1600" dirty="0">
              <a:latin typeface="+mn-lt"/>
            </a:endParaRPr>
          </a:p>
        </p:txBody>
      </p:sp>
    </p:spTree>
    <p:extLst>
      <p:ext uri="{BB962C8B-B14F-4D97-AF65-F5344CB8AC3E}">
        <p14:creationId xmlns:p14="http://schemas.microsoft.com/office/powerpoint/2010/main" val="3131546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 y="-228600"/>
            <a:ext cx="6781800" cy="457200"/>
          </a:xfrm>
        </p:spPr>
        <p:txBody>
          <a:bodyPr>
            <a:normAutofit/>
          </a:bodyPr>
          <a:lstStyle/>
          <a:p>
            <a:r>
              <a:rPr lang="en-US" sz="2400" b="1" dirty="0">
                <a:solidFill>
                  <a:schemeClr val="tx1"/>
                </a:solidFill>
                <a:latin typeface="+mn-lt"/>
                <a:ea typeface="+mn-ea"/>
                <a:cs typeface="+mn-cs"/>
              </a:rPr>
              <a:t>2-Jaundice associated with breast milk </a:t>
            </a:r>
          </a:p>
        </p:txBody>
      </p:sp>
      <p:sp>
        <p:nvSpPr>
          <p:cNvPr id="3" name="Rectangle 2"/>
          <p:cNvSpPr/>
          <p:nvPr/>
        </p:nvSpPr>
        <p:spPr>
          <a:xfrm>
            <a:off x="0" y="438955"/>
            <a:ext cx="9067800" cy="5786199"/>
          </a:xfrm>
          <a:prstGeom prst="rect">
            <a:avLst/>
          </a:prstGeom>
        </p:spPr>
        <p:txBody>
          <a:bodyPr wrap="square">
            <a:spAutoFit/>
          </a:bodyPr>
          <a:lstStyle/>
          <a:p>
            <a:r>
              <a:rPr lang="en-US" sz="2400" b="1" dirty="0"/>
              <a:t>Early Onset Breast Feeding Jaundice (breast feeding jaundice)</a:t>
            </a:r>
            <a:r>
              <a:rPr lang="en-US" sz="1800" b="1" i="0" u="none" strike="noStrike" baseline="0" dirty="0">
                <a:latin typeface="Calibri" panose="020F0502020204030204" pitchFamily="34" charset="0"/>
              </a:rPr>
              <a:t> “suboptimal intake hyperbilirubinemia.” </a:t>
            </a:r>
            <a:endParaRPr lang="en-US" sz="1800" b="0" i="0" u="none" strike="noStrike" baseline="0" dirty="0">
              <a:latin typeface="Calibri" panose="020F0502020204030204" pitchFamily="34" charset="0"/>
            </a:endParaRPr>
          </a:p>
          <a:p>
            <a:endParaRPr lang="en-US" sz="2400" b="1" dirty="0"/>
          </a:p>
          <a:p>
            <a:r>
              <a:rPr lang="en-US" sz="2000" b="1" dirty="0"/>
              <a:t>Causes</a:t>
            </a:r>
          </a:p>
          <a:p>
            <a:r>
              <a:rPr lang="en-US" sz="2000" dirty="0"/>
              <a:t>• Breastfeeding exaggerates physiologic jaundice in the first postnatal week because of caloric deprivation, leading to an increased in enterohepatic circulation.</a:t>
            </a:r>
          </a:p>
          <a:p>
            <a:r>
              <a:rPr lang="en-US" sz="2000" dirty="0"/>
              <a:t>• Mild dehydration and delayed passage of meconium also play roles.</a:t>
            </a:r>
          </a:p>
          <a:p>
            <a:r>
              <a:rPr lang="en-US" sz="2000" b="1" dirty="0"/>
              <a:t>Prevention</a:t>
            </a:r>
          </a:p>
          <a:p>
            <a:r>
              <a:rPr lang="en-US" sz="2000" dirty="0"/>
              <a:t>• Successful breastfeeding decreases the risk of hyperbilirubinemia.</a:t>
            </a:r>
          </a:p>
          <a:p>
            <a:r>
              <a:rPr lang="en-US" sz="2000" dirty="0"/>
              <a:t>• Infants need to be fed at least 8–12 times in the first few days after birth .</a:t>
            </a:r>
          </a:p>
          <a:p>
            <a:r>
              <a:rPr lang="en-US" sz="2000" dirty="0"/>
              <a:t>• The best way to judge successful breastfeeding is to monitor infant weight, urine output, and stool output</a:t>
            </a:r>
          </a:p>
          <a:p>
            <a:r>
              <a:rPr lang="en-US" sz="2000" dirty="0"/>
              <a:t>• Newborns should have six wet diapers and three to four yellow, seedy stools per day by the fourth day after birth.</a:t>
            </a:r>
          </a:p>
          <a:p>
            <a:r>
              <a:rPr lang="en-US" sz="2000" dirty="0"/>
              <a:t>• Breastfed infants should lose no more than 10 % of their body weight by the third or fourth postnatal day.</a:t>
            </a:r>
          </a:p>
          <a:p>
            <a:endParaRPr lang="en-US" dirty="0"/>
          </a:p>
        </p:txBody>
      </p:sp>
    </p:spTree>
    <p:extLst>
      <p:ext uri="{BB962C8B-B14F-4D97-AF65-F5344CB8AC3E}">
        <p14:creationId xmlns:p14="http://schemas.microsoft.com/office/powerpoint/2010/main" val="3432198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275" y="0"/>
            <a:ext cx="8901449" cy="5909310"/>
          </a:xfrm>
          <a:prstGeom prst="rect">
            <a:avLst/>
          </a:prstGeom>
        </p:spPr>
        <p:txBody>
          <a:bodyPr wrap="square">
            <a:spAutoFit/>
          </a:bodyPr>
          <a:lstStyle/>
          <a:p>
            <a:r>
              <a:rPr lang="en-US" sz="2400" b="1" dirty="0"/>
              <a:t>Late Onset Human Milk </a:t>
            </a:r>
            <a:r>
              <a:rPr lang="en-US" sz="2400" b="1" dirty="0" err="1"/>
              <a:t>Jaundice</a:t>
            </a:r>
            <a:r>
              <a:rPr lang="en-US" sz="1800" b="1" i="0" u="none" strike="noStrike" baseline="0" dirty="0" err="1">
                <a:latin typeface="Calibri" panose="020F0502020204030204" pitchFamily="34" charset="0"/>
              </a:rPr>
              <a:t>“breast</a:t>
            </a:r>
            <a:r>
              <a:rPr lang="en-US" sz="1800" b="1" i="0" u="none" strike="noStrike" baseline="0" dirty="0">
                <a:latin typeface="Calibri" panose="020F0502020204030204" pitchFamily="34" charset="0"/>
              </a:rPr>
              <a:t> milk jaundice syndrome.” </a:t>
            </a:r>
            <a:endParaRPr lang="en-US" sz="1800" b="0" i="0" u="none" strike="noStrike" baseline="0" dirty="0">
              <a:latin typeface="Calibri" panose="020F0502020204030204" pitchFamily="34" charset="0"/>
            </a:endParaRPr>
          </a:p>
          <a:p>
            <a:endParaRPr lang="en-US" sz="2400" b="1" dirty="0"/>
          </a:p>
          <a:p>
            <a:r>
              <a:rPr lang="en-US" sz="2400" b="1" dirty="0"/>
              <a:t>Background</a:t>
            </a:r>
          </a:p>
          <a:p>
            <a:r>
              <a:rPr lang="en-US" sz="2400" dirty="0"/>
              <a:t>• Usually occurs from the 6th through the 14th day after birth and may persist for 1–3 months.</a:t>
            </a:r>
          </a:p>
          <a:p>
            <a:r>
              <a:rPr lang="en-US" sz="2400" dirty="0"/>
              <a:t>• It is suggested that beta-</a:t>
            </a:r>
            <a:r>
              <a:rPr lang="en-US" sz="2400" dirty="0" err="1"/>
              <a:t>glucuronidases</a:t>
            </a:r>
            <a:r>
              <a:rPr lang="en-US" sz="2400" dirty="0"/>
              <a:t> and non-esterified fatty acids in the human milk inhibit enzymes that conjugate bilirubin in the liver.</a:t>
            </a:r>
          </a:p>
          <a:p>
            <a:r>
              <a:rPr lang="en-US" sz="2400" b="1" dirty="0"/>
              <a:t>Management</a:t>
            </a:r>
          </a:p>
          <a:p>
            <a:r>
              <a:rPr lang="en-US" sz="2400" dirty="0"/>
              <a:t>• Treatment for breast milk jaundice is not necessary unless the infant's total serum bilirubin level exceeds the phototherapy guidelines </a:t>
            </a:r>
          </a:p>
          <a:p>
            <a:r>
              <a:rPr lang="en-US" sz="2400" dirty="0"/>
              <a:t>The first step of management is phototherapy </a:t>
            </a:r>
          </a:p>
          <a:p>
            <a:r>
              <a:rPr lang="en-US" sz="2400" dirty="0"/>
              <a:t>If the total serum bilirubin level remains below 12 mg/dL, the recommendation is to continue breastfeeding. </a:t>
            </a:r>
          </a:p>
          <a:p>
            <a:endParaRPr lang="en-US" sz="2000" i="1" dirty="0"/>
          </a:p>
        </p:txBody>
      </p:sp>
    </p:spTree>
    <p:extLst>
      <p:ext uri="{BB962C8B-B14F-4D97-AF65-F5344CB8AC3E}">
        <p14:creationId xmlns:p14="http://schemas.microsoft.com/office/powerpoint/2010/main" val="489302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53FE4B-4A02-1189-7D01-FEBDAC044A75}"/>
              </a:ext>
            </a:extLst>
          </p:cNvPr>
          <p:cNvSpPr txBox="1"/>
          <p:nvPr/>
        </p:nvSpPr>
        <p:spPr>
          <a:xfrm>
            <a:off x="379562" y="661699"/>
            <a:ext cx="8255480" cy="2677656"/>
          </a:xfrm>
          <a:prstGeom prst="rect">
            <a:avLst/>
          </a:prstGeom>
          <a:noFill/>
        </p:spPr>
        <p:txBody>
          <a:bodyPr wrap="square">
            <a:spAutoFit/>
          </a:bodyPr>
          <a:lstStyle/>
          <a:p>
            <a:pPr marL="342900" indent="-342900">
              <a:buFont typeface="Wingdings" panose="05000000000000000000" pitchFamily="2" charset="2"/>
              <a:buChar char="q"/>
            </a:pPr>
            <a:r>
              <a:rPr lang="en-US" sz="2400" dirty="0"/>
              <a:t>If the total serum bilirubin level is higher than 12 mg/dL but below the phototherapy level, and further investigation shows no hemolysis evidence, the recommendations are also to continue breastfeeding. </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When the bilirubin is greater than 20, a brief 24-hour cessation of breastfeeding may be beneficial.</a:t>
            </a:r>
          </a:p>
        </p:txBody>
      </p:sp>
    </p:spTree>
    <p:extLst>
      <p:ext uri="{BB962C8B-B14F-4D97-AF65-F5344CB8AC3E}">
        <p14:creationId xmlns:p14="http://schemas.microsoft.com/office/powerpoint/2010/main" val="3840056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718"/>
            <a:ext cx="9144000" cy="685800"/>
          </a:xfrm>
        </p:spPr>
        <p:txBody>
          <a:bodyPr>
            <a:normAutofit fontScale="90000"/>
          </a:bodyPr>
          <a:lstStyle/>
          <a:p>
            <a:r>
              <a:rPr lang="en-US" sz="2400" b="1" dirty="0">
                <a:solidFill>
                  <a:schemeClr val="tx1"/>
                </a:solidFill>
                <a:latin typeface="+mn-lt"/>
                <a:ea typeface="+mn-ea"/>
                <a:cs typeface="+mn-cs"/>
              </a:rPr>
              <a:t>3-</a:t>
            </a:r>
            <a:r>
              <a:rPr lang="en-US" sz="2400" b="1" dirty="0"/>
              <a:t> </a:t>
            </a:r>
            <a:r>
              <a:rPr lang="en-US" sz="2400" b="1" dirty="0">
                <a:solidFill>
                  <a:schemeClr val="tx1"/>
                </a:solidFill>
                <a:latin typeface="+mn-lt"/>
                <a:ea typeface="+mn-ea"/>
                <a:cs typeface="+mn-cs"/>
              </a:rPr>
              <a:t>Hemolytic disease of the newborn(Rh or ABO incompatibility) </a:t>
            </a:r>
          </a:p>
        </p:txBody>
      </p:sp>
      <p:sp>
        <p:nvSpPr>
          <p:cNvPr id="3" name="Rectangle 2"/>
          <p:cNvSpPr/>
          <p:nvPr/>
        </p:nvSpPr>
        <p:spPr>
          <a:xfrm>
            <a:off x="-1" y="693313"/>
            <a:ext cx="9143999" cy="5232202"/>
          </a:xfrm>
          <a:prstGeom prst="rect">
            <a:avLst/>
          </a:prstGeom>
        </p:spPr>
        <p:txBody>
          <a:bodyPr wrap="square">
            <a:spAutoFit/>
          </a:bodyPr>
          <a:lstStyle/>
          <a:p>
            <a:r>
              <a:rPr lang="en-US" sz="2000" i="1" dirty="0">
                <a:effectLst>
                  <a:outerShdw blurRad="38100" dist="38100" dir="2700000" algn="tl">
                    <a:srgbClr val="000000">
                      <a:alpha val="43137"/>
                    </a:srgbClr>
                  </a:outerShdw>
                </a:effectLst>
              </a:rPr>
              <a:t>Jaundice appearing during 1</a:t>
            </a:r>
            <a:r>
              <a:rPr lang="en-US" sz="2000" i="1" baseline="30000" dirty="0">
                <a:effectLst>
                  <a:outerShdw blurRad="38100" dist="38100" dir="2700000" algn="tl">
                    <a:srgbClr val="000000">
                      <a:alpha val="43137"/>
                    </a:srgbClr>
                  </a:outerShdw>
                </a:effectLst>
              </a:rPr>
              <a:t>st</a:t>
            </a:r>
            <a:r>
              <a:rPr lang="en-US" sz="2000" i="1" dirty="0">
                <a:effectLst>
                  <a:outerShdw blurRad="38100" dist="38100" dir="2700000" algn="tl">
                    <a:srgbClr val="000000">
                      <a:alpha val="43137"/>
                    </a:srgbClr>
                  </a:outerShdw>
                </a:effectLst>
              </a:rPr>
              <a:t> 24 hours, hemolytic disease of the newborn should be suspected until proved otherwise</a:t>
            </a:r>
          </a:p>
          <a:p>
            <a:r>
              <a:rPr lang="en-US" sz="2400" b="1" dirty="0"/>
              <a:t>Rhesus hemolytic disease</a:t>
            </a:r>
          </a:p>
          <a:p>
            <a:pPr marL="285750" indent="-285750">
              <a:buFont typeface="Wingdings" panose="05000000000000000000" pitchFamily="2" charset="2"/>
              <a:buChar char="Ø"/>
            </a:pPr>
            <a:r>
              <a:rPr lang="en-US" dirty="0"/>
              <a:t>Rh incompatibility that develops between Rh-negative mother previously sensitized to the Rh D antigen and her Rh positive fetus.</a:t>
            </a:r>
          </a:p>
          <a:p>
            <a:pPr marL="285750" indent="-285750">
              <a:buFont typeface="Wingdings" panose="05000000000000000000" pitchFamily="2" charset="2"/>
              <a:buChar char="Ø"/>
            </a:pPr>
            <a:r>
              <a:rPr lang="en-US" dirty="0"/>
              <a:t>Initial exposure of the mother to the Rh antigen occurs during birth, abortion, or ectopic pregnancy.</a:t>
            </a:r>
          </a:p>
          <a:p>
            <a:pPr marL="285750" indent="-285750">
              <a:buFont typeface="Wingdings" panose="05000000000000000000" pitchFamily="2" charset="2"/>
              <a:buChar char="Ø"/>
            </a:pPr>
            <a:r>
              <a:rPr lang="en-US" dirty="0"/>
              <a:t>Re-exposure to the Rh antigen will cause elevation of maternal specific IgG-Rh antibody, </a:t>
            </a:r>
          </a:p>
          <a:p>
            <a:pPr marL="285750" indent="-285750">
              <a:buFont typeface="Wingdings" panose="05000000000000000000" pitchFamily="2" charset="2"/>
              <a:buChar char="Ø"/>
            </a:pPr>
            <a:r>
              <a:rPr lang="en-US" dirty="0"/>
              <a:t>These antibodies pass through the placenta and attach to fetal erythrocyte causing extravascular hemolysis.</a:t>
            </a:r>
          </a:p>
          <a:p>
            <a:pPr marL="285750" indent="-285750">
              <a:buFont typeface="Wingdings" panose="05000000000000000000" pitchFamily="2" charset="2"/>
              <a:buChar char="Ø"/>
            </a:pPr>
            <a:r>
              <a:rPr lang="en-US" dirty="0"/>
              <a:t>Affected infants are usually identified antenatally and monitored and treated if necessary .</a:t>
            </a:r>
          </a:p>
          <a:p>
            <a:pPr marL="285750" indent="-285750">
              <a:buFont typeface="Wingdings" panose="05000000000000000000" pitchFamily="2" charset="2"/>
              <a:buChar char="Ø"/>
            </a:pPr>
            <a:r>
              <a:rPr lang="en-US" dirty="0"/>
              <a:t>Antibodies may develop to rhesus antigens other than D and to the Kell and Duffy blood groups, but hemolysis is usually less severe.</a:t>
            </a:r>
          </a:p>
          <a:p>
            <a:pPr marL="285750" indent="-285750">
              <a:buFont typeface="Wingdings" panose="05000000000000000000" pitchFamily="2" charset="2"/>
              <a:buChar char="Ø"/>
            </a:pPr>
            <a:r>
              <a:rPr lang="en-US" dirty="0"/>
              <a:t>Rho(D) immune globulin (RhoGAM) </a:t>
            </a:r>
            <a:r>
              <a:rPr lang="en-US" dirty="0" err="1"/>
              <a:t>immunoprophylaxis</a:t>
            </a:r>
            <a:r>
              <a:rPr lang="en-US" dirty="0"/>
              <a:t> at 28 weeks gestation in the absence of sensitization or within 72 h of suspected Rh antigen exposure or both will reduce the risk of sensitization to &lt; 1 %.</a:t>
            </a:r>
          </a:p>
        </p:txBody>
      </p:sp>
    </p:spTree>
    <p:extLst>
      <p:ext uri="{BB962C8B-B14F-4D97-AF65-F5344CB8AC3E}">
        <p14:creationId xmlns:p14="http://schemas.microsoft.com/office/powerpoint/2010/main" val="2469182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Utility of Anti-D Immunoglobulin(Rho Gam) During First Trimester Pregnancy  – Core EM">
            <a:extLst>
              <a:ext uri="{FF2B5EF4-FFF2-40B4-BE49-F238E27FC236}">
                <a16:creationId xmlns:a16="http://schemas.microsoft.com/office/drawing/2014/main" id="{884EDF34-94B2-E48D-E8BB-21D225541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5947"/>
            <a:ext cx="9144000" cy="765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595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6327"/>
            <a:ext cx="9144000" cy="5324535"/>
          </a:xfrm>
          <a:prstGeom prst="rect">
            <a:avLst/>
          </a:prstGeom>
        </p:spPr>
        <p:txBody>
          <a:bodyPr wrap="square">
            <a:spAutoFit/>
          </a:bodyPr>
          <a:lstStyle/>
          <a:p>
            <a:r>
              <a:rPr lang="en-US" sz="2800" b="1" dirty="0"/>
              <a:t>ABO incompatibility</a:t>
            </a:r>
          </a:p>
          <a:p>
            <a:pPr marL="285750" indent="-285750">
              <a:buFont typeface="Wingdings" panose="05000000000000000000" pitchFamily="2" charset="2"/>
              <a:buChar char="Ø"/>
            </a:pPr>
            <a:r>
              <a:rPr lang="en-US" sz="2400" dirty="0"/>
              <a:t>This is now more common than rhesus hemolytic disease. </a:t>
            </a:r>
          </a:p>
          <a:p>
            <a:pPr marL="285750" indent="-285750">
              <a:buFont typeface="Wingdings" panose="05000000000000000000" pitchFamily="2" charset="2"/>
              <a:buChar char="Ø"/>
            </a:pPr>
            <a:r>
              <a:rPr lang="en-US" sz="2400" dirty="0"/>
              <a:t>Most ABO antibodies are IgM and do not cross the placenta, but some group O women have an IgG anti-A-</a:t>
            </a:r>
            <a:r>
              <a:rPr lang="en-US" sz="2400" dirty="0" err="1"/>
              <a:t>haemolysin</a:t>
            </a:r>
            <a:r>
              <a:rPr lang="en-US" sz="2400" dirty="0"/>
              <a:t> in their blood, which can cross the placenta and </a:t>
            </a:r>
            <a:r>
              <a:rPr lang="en-US" sz="2400" dirty="0" err="1"/>
              <a:t>haemolyse</a:t>
            </a:r>
            <a:r>
              <a:rPr lang="en-US" sz="2400" dirty="0"/>
              <a:t> the red cells of a group A infant. </a:t>
            </a:r>
          </a:p>
          <a:p>
            <a:pPr marL="285750" indent="-285750">
              <a:buFont typeface="Wingdings" panose="05000000000000000000" pitchFamily="2" charset="2"/>
              <a:buChar char="Ø"/>
            </a:pPr>
            <a:r>
              <a:rPr lang="en-US" sz="2400" dirty="0"/>
              <a:t>Occasionally, group B infants are affected by anti-B </a:t>
            </a:r>
            <a:r>
              <a:rPr lang="en-US" sz="2400" dirty="0" err="1"/>
              <a:t>haemolysins</a:t>
            </a:r>
            <a:r>
              <a:rPr lang="en-US" sz="2400" dirty="0"/>
              <a:t>. Hemolysis can cause severe jaundice but it is usually less severe than in rhesus disease.</a:t>
            </a:r>
          </a:p>
          <a:p>
            <a:pPr marL="285750" indent="-285750">
              <a:buFont typeface="Wingdings" panose="05000000000000000000" pitchFamily="2" charset="2"/>
              <a:buChar char="Ø"/>
            </a:pPr>
            <a:r>
              <a:rPr lang="en-US" sz="2400" dirty="0"/>
              <a:t>The infant’s </a:t>
            </a:r>
            <a:r>
              <a:rPr lang="en-US" sz="2400" dirty="0" err="1"/>
              <a:t>haemoglobin</a:t>
            </a:r>
            <a:r>
              <a:rPr lang="en-US" sz="2400" dirty="0"/>
              <a:t> level is usually normal or only slightly reduced .</a:t>
            </a:r>
          </a:p>
          <a:p>
            <a:pPr marL="285750" indent="-285750">
              <a:buFont typeface="Wingdings" panose="05000000000000000000" pitchFamily="2" charset="2"/>
              <a:buChar char="Ø"/>
            </a:pPr>
            <a:r>
              <a:rPr lang="en-US" sz="2400" dirty="0"/>
              <a:t>The direct antibody test (</a:t>
            </a:r>
            <a:r>
              <a:rPr lang="en-US" sz="2400" dirty="0" err="1"/>
              <a:t>Coombs’</a:t>
            </a:r>
            <a:r>
              <a:rPr lang="en-US" sz="2400" dirty="0"/>
              <a:t> test), which demonstrates antibody on the surface of red cells, is positive. </a:t>
            </a:r>
          </a:p>
          <a:p>
            <a:pPr marL="285750" indent="-285750">
              <a:buFont typeface="Wingdings" panose="05000000000000000000" pitchFamily="2" charset="2"/>
              <a:buChar char="Ø"/>
            </a:pPr>
            <a:r>
              <a:rPr lang="en-US" sz="2400" dirty="0"/>
              <a:t>The jaundice usually peaks in the first 12 hours to 72 hours.</a:t>
            </a:r>
          </a:p>
        </p:txBody>
      </p:sp>
    </p:spTree>
    <p:extLst>
      <p:ext uri="{BB962C8B-B14F-4D97-AF65-F5344CB8AC3E}">
        <p14:creationId xmlns:p14="http://schemas.microsoft.com/office/powerpoint/2010/main" val="3374751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609600"/>
            <a:ext cx="8398933" cy="4062651"/>
          </a:xfrm>
          <a:prstGeom prst="rect">
            <a:avLst/>
          </a:prstGeom>
        </p:spPr>
        <p:txBody>
          <a:bodyPr wrap="square">
            <a:spAutoFit/>
          </a:bodyPr>
          <a:lstStyle/>
          <a:p>
            <a:r>
              <a:rPr lang="en-US" sz="2800" b="1" dirty="0"/>
              <a:t>Diagnosis</a:t>
            </a:r>
          </a:p>
          <a:p>
            <a:pPr marL="285750" indent="-285750">
              <a:buFont typeface="Wingdings" panose="05000000000000000000" pitchFamily="2" charset="2"/>
              <a:buChar char="Ø"/>
            </a:pPr>
            <a:r>
              <a:rPr lang="en-US" sz="2800" dirty="0"/>
              <a:t>Blood type and Rh factor in the mother and infant</a:t>
            </a:r>
          </a:p>
          <a:p>
            <a:pPr marL="285750" indent="-285750">
              <a:buFont typeface="Wingdings" panose="05000000000000000000" pitchFamily="2" charset="2"/>
              <a:buChar char="Ø"/>
            </a:pPr>
            <a:r>
              <a:rPr lang="en-US" sz="2800" dirty="0"/>
              <a:t>Reticulocyte count </a:t>
            </a:r>
          </a:p>
          <a:p>
            <a:pPr marL="285750" indent="-285750">
              <a:buFont typeface="Wingdings" panose="05000000000000000000" pitchFamily="2" charset="2"/>
              <a:buChar char="Ø"/>
            </a:pPr>
            <a:r>
              <a:rPr lang="en-US" sz="2800" dirty="0"/>
              <a:t>Direct </a:t>
            </a:r>
            <a:r>
              <a:rPr lang="en-US" sz="2800" dirty="0" err="1"/>
              <a:t>Coombs’</a:t>
            </a:r>
            <a:r>
              <a:rPr lang="en-US" sz="2800" dirty="0"/>
              <a:t> test</a:t>
            </a:r>
          </a:p>
          <a:p>
            <a:pPr marL="285750" indent="-285750">
              <a:buFont typeface="Wingdings" panose="05000000000000000000" pitchFamily="2" charset="2"/>
              <a:buChar char="Ø"/>
            </a:pPr>
            <a:r>
              <a:rPr lang="en-US" sz="2800" dirty="0"/>
              <a:t>Blood smear</a:t>
            </a:r>
          </a:p>
          <a:p>
            <a:pPr marL="285750" indent="-285750">
              <a:buFont typeface="Wingdings" panose="05000000000000000000" pitchFamily="2" charset="2"/>
              <a:buChar char="Ø"/>
            </a:pPr>
            <a:r>
              <a:rPr lang="en-US" sz="2800" dirty="0"/>
              <a:t>Bilirubin level (fractionated and total)</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43902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9144000" cy="4955203"/>
          </a:xfrm>
          <a:prstGeom prst="rect">
            <a:avLst/>
          </a:prstGeom>
        </p:spPr>
        <p:txBody>
          <a:bodyPr wrap="square">
            <a:spAutoFit/>
          </a:bodyPr>
          <a:lstStyle/>
          <a:p>
            <a:r>
              <a:rPr lang="en-US" sz="2800" b="1" dirty="0"/>
              <a:t>4- other hemolytic causes of unconjugated hyperbilirubinemia</a:t>
            </a:r>
            <a:r>
              <a:rPr lang="en-US" sz="2000" i="1" dirty="0"/>
              <a:t>:</a:t>
            </a:r>
          </a:p>
          <a:p>
            <a:r>
              <a:rPr lang="en-US" sz="2000" b="1" dirty="0"/>
              <a:t>Glucose-6-phosphate dehydrogenase (G6PD) deficiency</a:t>
            </a:r>
          </a:p>
          <a:p>
            <a:pPr marL="285750" indent="-285750">
              <a:buFont typeface="Wingdings" panose="05000000000000000000" pitchFamily="2" charset="2"/>
              <a:buChar char="Ø"/>
            </a:pPr>
            <a:r>
              <a:rPr lang="en-US" sz="2000" dirty="0"/>
              <a:t>X-linked recessive disorder .</a:t>
            </a:r>
          </a:p>
          <a:p>
            <a:pPr marL="285750" indent="-285750">
              <a:buFont typeface="Wingdings" panose="05000000000000000000" pitchFamily="2" charset="2"/>
              <a:buChar char="Ø"/>
            </a:pPr>
            <a:r>
              <a:rPr lang="en-US" sz="2000" dirty="0"/>
              <a:t>Those affected tend to be Mediterranean or Middle or Far Eastern or African in origin.</a:t>
            </a:r>
          </a:p>
          <a:p>
            <a:pPr marL="285750" indent="-285750">
              <a:buFont typeface="Wingdings" panose="05000000000000000000" pitchFamily="2" charset="2"/>
              <a:buChar char="Ø"/>
            </a:pPr>
            <a:r>
              <a:rPr lang="en-US" sz="2000" dirty="0"/>
              <a:t>Low levels of glucose-6-phosphate dehydrogenase.</a:t>
            </a:r>
          </a:p>
          <a:p>
            <a:pPr marL="285750" indent="-285750">
              <a:buFont typeface="Wingdings" panose="05000000000000000000" pitchFamily="2" charset="2"/>
              <a:buChar char="Ø"/>
            </a:pPr>
            <a:r>
              <a:rPr lang="en-US" sz="2000" dirty="0"/>
              <a:t>They may develop hemolytic anemia in response to a number of stressors, e.g. infection, certain medications, fava beans when older. </a:t>
            </a:r>
          </a:p>
          <a:p>
            <a:pPr marL="285750" indent="-285750">
              <a:buFont typeface="Wingdings" panose="05000000000000000000" pitchFamily="2" charset="2"/>
              <a:buChar char="Ø"/>
            </a:pPr>
            <a:r>
              <a:rPr lang="en-US" sz="2000" dirty="0"/>
              <a:t>It is diagnosed by measuring G6PD activity in red blood cells. </a:t>
            </a:r>
          </a:p>
          <a:p>
            <a:pPr marL="285750" indent="-285750">
              <a:buFont typeface="Wingdings" panose="05000000000000000000" pitchFamily="2" charset="2"/>
              <a:buChar char="Ø"/>
            </a:pPr>
            <a:endParaRPr lang="en-US" sz="2000" dirty="0"/>
          </a:p>
          <a:p>
            <a:r>
              <a:rPr lang="en-US" sz="2000" b="1" dirty="0"/>
              <a:t>Spherocytosis</a:t>
            </a:r>
          </a:p>
          <a:p>
            <a:pPr marL="285750" indent="-285750">
              <a:buFont typeface="Wingdings" panose="05000000000000000000" pitchFamily="2" charset="2"/>
              <a:buChar char="Ø"/>
            </a:pPr>
            <a:r>
              <a:rPr lang="en-US" sz="2000" dirty="0"/>
              <a:t>This is considerably less common than G6PD deficiency</a:t>
            </a:r>
          </a:p>
          <a:p>
            <a:pPr marL="285750" indent="-285750">
              <a:buFont typeface="Wingdings" panose="05000000000000000000" pitchFamily="2" charset="2"/>
              <a:buChar char="Ø"/>
            </a:pPr>
            <a:r>
              <a:rPr lang="en-US" sz="2000" dirty="0"/>
              <a:t>There is often, but not always, a family history. </a:t>
            </a:r>
          </a:p>
          <a:p>
            <a:pPr marL="285750" indent="-285750">
              <a:buFont typeface="Wingdings" panose="05000000000000000000" pitchFamily="2" charset="2"/>
              <a:buChar char="Ø"/>
            </a:pPr>
            <a:r>
              <a:rPr lang="en-US" sz="2000" dirty="0"/>
              <a:t>The disorder can be identified by recognizing </a:t>
            </a:r>
            <a:r>
              <a:rPr lang="en-US" sz="2000" dirty="0" err="1"/>
              <a:t>spherocytes</a:t>
            </a:r>
            <a:r>
              <a:rPr lang="en-US" sz="2000" dirty="0"/>
              <a:t> on the blood film.</a:t>
            </a:r>
          </a:p>
        </p:txBody>
      </p:sp>
    </p:spTree>
    <p:extLst>
      <p:ext uri="{BB962C8B-B14F-4D97-AF65-F5344CB8AC3E}">
        <p14:creationId xmlns:p14="http://schemas.microsoft.com/office/powerpoint/2010/main" val="22889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685800"/>
            <a:ext cx="7717665" cy="609600"/>
          </a:xfrm>
        </p:spPr>
        <p:txBody>
          <a:bodyPr>
            <a:noAutofit/>
          </a:bodyPr>
          <a:lstStyle/>
          <a:p>
            <a:r>
              <a:rPr lang="en-US" sz="4000" b="1" dirty="0"/>
              <a:t>DEFINITION</a:t>
            </a:r>
          </a:p>
        </p:txBody>
      </p:sp>
      <p:sp>
        <p:nvSpPr>
          <p:cNvPr id="3" name="Content Placeholder 2"/>
          <p:cNvSpPr>
            <a:spLocks noGrp="1"/>
          </p:cNvSpPr>
          <p:nvPr>
            <p:ph idx="1"/>
          </p:nvPr>
        </p:nvSpPr>
        <p:spPr>
          <a:xfrm>
            <a:off x="0" y="1143000"/>
            <a:ext cx="9067800" cy="5715000"/>
          </a:xfrm>
        </p:spPr>
        <p:txBody>
          <a:bodyPr>
            <a:normAutofit/>
          </a:bodyPr>
          <a:lstStyle/>
          <a:p>
            <a:pPr marL="0" indent="0">
              <a:buNone/>
            </a:pPr>
            <a:endParaRPr lang="en-US" sz="2000" dirty="0"/>
          </a:p>
          <a:p>
            <a:r>
              <a:rPr lang="en-US" sz="2000" dirty="0"/>
              <a:t>Jaundice is yellow discoloration of the skin, sclera and mucous membranes due to increased level of bilirubin in the blood. Jaundice is clinically observed in the newborn when the total serum bilirubin reaches </a:t>
            </a:r>
            <a:r>
              <a:rPr lang="en-US" sz="2000" b="1" u="sng" dirty="0"/>
              <a:t>5-7 mg/dl </a:t>
            </a:r>
            <a:r>
              <a:rPr lang="en-US" sz="2000" dirty="0"/>
              <a:t>(86 </a:t>
            </a:r>
            <a:r>
              <a:rPr lang="en-US" sz="2000" dirty="0" err="1"/>
              <a:t>μmol</a:t>
            </a:r>
            <a:r>
              <a:rPr lang="en-US" sz="2000" dirty="0"/>
              <a:t> per L)</a:t>
            </a:r>
          </a:p>
          <a:p>
            <a:endParaRPr lang="en-US" sz="2000" dirty="0"/>
          </a:p>
          <a:p>
            <a:endParaRPr lang="en-US" sz="2000" dirty="0"/>
          </a:p>
          <a:p>
            <a:endParaRPr lang="en-US" sz="2000" dirty="0"/>
          </a:p>
          <a:p>
            <a:r>
              <a:rPr lang="en-US" sz="2000" dirty="0"/>
              <a:t>Over 60% of term and 80% of preterm infants develop jaundice in the first week of life, few have significant underlying disease. </a:t>
            </a:r>
            <a:endParaRPr lang="ar-EG" sz="2000" dirty="0"/>
          </a:p>
          <a:p>
            <a:endParaRPr lang="en-US" sz="1400" dirty="0"/>
          </a:p>
          <a:p>
            <a:endParaRPr lang="en-US" dirty="0"/>
          </a:p>
          <a:p>
            <a:endParaRPr lang="en-US" dirty="0"/>
          </a:p>
        </p:txBody>
      </p:sp>
    </p:spTree>
    <p:extLst>
      <p:ext uri="{BB962C8B-B14F-4D97-AF65-F5344CB8AC3E}">
        <p14:creationId xmlns:p14="http://schemas.microsoft.com/office/powerpoint/2010/main" val="1306718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3028"/>
            <a:ext cx="9144000" cy="5509200"/>
          </a:xfrm>
          <a:prstGeom prst="rect">
            <a:avLst/>
          </a:prstGeom>
        </p:spPr>
        <p:txBody>
          <a:bodyPr wrap="square">
            <a:spAutoFit/>
          </a:bodyPr>
          <a:lstStyle/>
          <a:p>
            <a:r>
              <a:rPr lang="en-US" sz="2800" b="1" dirty="0"/>
              <a:t>5- Syndromes:</a:t>
            </a:r>
          </a:p>
          <a:p>
            <a:r>
              <a:rPr lang="en-US" sz="2000" b="1" u="sng" dirty="0" err="1"/>
              <a:t>Crigler</a:t>
            </a:r>
            <a:r>
              <a:rPr lang="en-US" sz="2000" b="1" u="sng" dirty="0"/>
              <a:t>–</a:t>
            </a:r>
            <a:r>
              <a:rPr lang="en-US" sz="2000" b="1" u="sng" dirty="0" err="1"/>
              <a:t>Najjar</a:t>
            </a:r>
            <a:r>
              <a:rPr lang="en-US" sz="2000" b="1" u="sng" dirty="0"/>
              <a:t> (type 1 and 2) syndrome :</a:t>
            </a:r>
          </a:p>
          <a:p>
            <a:pPr marL="285750" indent="-285750">
              <a:buFont typeface="Wingdings" panose="05000000000000000000" pitchFamily="2" charset="2"/>
              <a:buChar char="Ø"/>
            </a:pPr>
            <a:r>
              <a:rPr lang="en-US" sz="2000" dirty="0"/>
              <a:t>Is due to deficiency of enzyme uridine diphosphate </a:t>
            </a:r>
            <a:r>
              <a:rPr lang="en-US" sz="2000" dirty="0" err="1"/>
              <a:t>glucuronyltransferase</a:t>
            </a:r>
            <a:r>
              <a:rPr lang="en-US" sz="2000" dirty="0"/>
              <a:t>(</a:t>
            </a:r>
            <a:r>
              <a:rPr lang="en-US" sz="2000" dirty="0" err="1"/>
              <a:t>ugt</a:t>
            </a:r>
            <a:r>
              <a:rPr lang="en-US" sz="2000" dirty="0"/>
              <a:t>). </a:t>
            </a:r>
          </a:p>
          <a:p>
            <a:pPr marL="285750" indent="-285750">
              <a:buFont typeface="Wingdings" panose="05000000000000000000" pitchFamily="2" charset="2"/>
              <a:buChar char="Ø"/>
            </a:pPr>
            <a:r>
              <a:rPr lang="en-US" sz="2000" dirty="0"/>
              <a:t>Autosomal recessive disorder .</a:t>
            </a:r>
          </a:p>
          <a:p>
            <a:pPr marL="285750" indent="-285750">
              <a:buFont typeface="Wingdings" panose="05000000000000000000" pitchFamily="2" charset="2"/>
              <a:buChar char="Ø"/>
            </a:pPr>
            <a:r>
              <a:rPr lang="en-US" sz="2000" dirty="0"/>
              <a:t>Both types present in the early neonatal period with a rapid rise in serum bilirubin to very high levels despite phototherapy. </a:t>
            </a:r>
          </a:p>
          <a:p>
            <a:pPr marL="285750" indent="-285750">
              <a:buFont typeface="Wingdings" panose="05000000000000000000" pitchFamily="2" charset="2"/>
              <a:buChar char="Ø"/>
            </a:pPr>
            <a:r>
              <a:rPr lang="en-US" sz="2000" dirty="0"/>
              <a:t>Kernicterus can develop.</a:t>
            </a:r>
          </a:p>
          <a:p>
            <a:pPr marL="285750" indent="-285750">
              <a:buFont typeface="Wingdings" panose="05000000000000000000" pitchFamily="2" charset="2"/>
              <a:buChar char="Ø"/>
            </a:pPr>
            <a:r>
              <a:rPr lang="en-US" sz="2000" dirty="0"/>
              <a:t>Type 1 is more severe.</a:t>
            </a:r>
          </a:p>
          <a:p>
            <a:endParaRPr lang="en-US" sz="2000" dirty="0"/>
          </a:p>
          <a:p>
            <a:r>
              <a:rPr lang="en-US" sz="2400" b="1" u="sng" dirty="0"/>
              <a:t>Gilbert syndrome</a:t>
            </a:r>
          </a:p>
          <a:p>
            <a:endParaRPr lang="en-US" sz="2000" dirty="0"/>
          </a:p>
          <a:p>
            <a:pPr marL="285750" indent="-285750">
              <a:buFont typeface="Wingdings" panose="05000000000000000000" pitchFamily="2" charset="2"/>
              <a:buChar char="Ø"/>
            </a:pPr>
            <a:r>
              <a:rPr lang="en-US" sz="2000" dirty="0"/>
              <a:t>Autosomal recessive condition in which UGT1A1 activity decreases mildly in hepatocytes, typically resulting in a benign unconjugated hyperbilirubinemia.</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The likelihood of severe hyperbilirubinemia is increased if the infant also has G6PD deficiency</a:t>
            </a:r>
          </a:p>
        </p:txBody>
      </p:sp>
    </p:spTree>
    <p:extLst>
      <p:ext uri="{BB962C8B-B14F-4D97-AF65-F5344CB8AC3E}">
        <p14:creationId xmlns:p14="http://schemas.microsoft.com/office/powerpoint/2010/main" val="1633216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20" y="-139577"/>
            <a:ext cx="8915400" cy="685800"/>
          </a:xfrm>
        </p:spPr>
        <p:txBody>
          <a:bodyPr>
            <a:noAutofit/>
          </a:bodyPr>
          <a:lstStyle/>
          <a:p>
            <a:br>
              <a:rPr lang="en-US" sz="3200" b="1" i="1" dirty="0">
                <a:effectLst>
                  <a:outerShdw blurRad="38100" dist="38100" dir="2700000" algn="tl">
                    <a:srgbClr val="000000">
                      <a:alpha val="43137"/>
                    </a:srgbClr>
                  </a:outerShdw>
                </a:effectLst>
                <a:latin typeface="+mn-lt"/>
              </a:rPr>
            </a:br>
            <a:br>
              <a:rPr lang="en-US" sz="3200" b="1" i="1" dirty="0">
                <a:effectLst>
                  <a:outerShdw blurRad="38100" dist="38100" dir="2700000" algn="tl">
                    <a:srgbClr val="000000">
                      <a:alpha val="43137"/>
                    </a:srgbClr>
                  </a:outerShdw>
                </a:effectLst>
                <a:latin typeface="+mn-lt"/>
              </a:rPr>
            </a:br>
            <a:r>
              <a:rPr lang="en-US" sz="3200" b="1" i="1" dirty="0">
                <a:effectLst>
                  <a:outerShdw blurRad="38100" dist="38100" dir="2700000" algn="tl">
                    <a:srgbClr val="000000">
                      <a:alpha val="43137"/>
                    </a:srgbClr>
                  </a:outerShdw>
                </a:effectLst>
                <a:latin typeface="+mn-lt"/>
              </a:rPr>
              <a:t>CONJUGATED HYPERBILIRUBINEMIA (cholestasis)</a:t>
            </a:r>
            <a:endParaRPr lang="en-US" sz="3200" i="1" dirty="0">
              <a:effectLst>
                <a:outerShdw blurRad="38100" dist="38100" dir="2700000" algn="tl">
                  <a:srgbClr val="000000">
                    <a:alpha val="43137"/>
                  </a:srgbClr>
                </a:outerShdw>
              </a:effectLst>
              <a:latin typeface="+mn-lt"/>
            </a:endParaRPr>
          </a:p>
        </p:txBody>
      </p:sp>
      <p:sp>
        <p:nvSpPr>
          <p:cNvPr id="3" name="Rectangle 2"/>
          <p:cNvSpPr/>
          <p:nvPr/>
        </p:nvSpPr>
        <p:spPr>
          <a:xfrm>
            <a:off x="0" y="1231006"/>
            <a:ext cx="9144000" cy="4955203"/>
          </a:xfrm>
          <a:prstGeom prst="rect">
            <a:avLst/>
          </a:prstGeom>
        </p:spPr>
        <p:txBody>
          <a:bodyPr wrap="square">
            <a:spAutoFit/>
          </a:bodyPr>
          <a:lstStyle/>
          <a:p>
            <a:r>
              <a:rPr lang="en-US" sz="2400" dirty="0"/>
              <a:t>Conjugated hyperbilirubinemia is defined biochemically as a conjugated bilirubin level of ≥ 2 mg/</a:t>
            </a:r>
            <a:r>
              <a:rPr lang="en-US" sz="2400" dirty="0" err="1"/>
              <a:t>dL</a:t>
            </a:r>
            <a:r>
              <a:rPr lang="en-US" sz="2400" dirty="0"/>
              <a:t> (&gt;25 </a:t>
            </a:r>
            <a:r>
              <a:rPr lang="en-US" sz="2400" dirty="0" err="1"/>
              <a:t>μmol</a:t>
            </a:r>
            <a:r>
              <a:rPr lang="en-US" sz="2400" dirty="0"/>
              <a:t>/L) and &gt; 20 % of the total bilirubin.</a:t>
            </a:r>
          </a:p>
          <a:p>
            <a:r>
              <a:rPr lang="en-US" sz="2800" b="1" dirty="0"/>
              <a:t>CAUSES</a:t>
            </a:r>
          </a:p>
          <a:p>
            <a:pPr marL="285750" indent="-285750">
              <a:buFont typeface="Wingdings" panose="05000000000000000000" pitchFamily="2" charset="2"/>
              <a:buChar char="Ø"/>
            </a:pPr>
            <a:r>
              <a:rPr lang="en-US" sz="2400" dirty="0"/>
              <a:t>Intrauterine infection TORCH</a:t>
            </a:r>
          </a:p>
          <a:p>
            <a:pPr marL="285750" indent="-285750">
              <a:buFont typeface="Wingdings" panose="05000000000000000000" pitchFamily="2" charset="2"/>
              <a:buChar char="Ø"/>
            </a:pPr>
            <a:r>
              <a:rPr lang="en-US" sz="2400" dirty="0"/>
              <a:t>Neonatal hepatitis</a:t>
            </a:r>
          </a:p>
          <a:p>
            <a:pPr marL="285750" indent="-285750">
              <a:buFont typeface="Wingdings" panose="05000000000000000000" pitchFamily="2" charset="2"/>
              <a:buChar char="Ø"/>
            </a:pPr>
            <a:r>
              <a:rPr lang="en-US" sz="2400" dirty="0"/>
              <a:t>Biliary atresia</a:t>
            </a:r>
          </a:p>
          <a:p>
            <a:pPr marL="285750" indent="-285750">
              <a:buFont typeface="Wingdings" panose="05000000000000000000" pitchFamily="2" charset="2"/>
              <a:buChar char="Ø"/>
            </a:pPr>
            <a:r>
              <a:rPr lang="en-US" sz="2400" dirty="0"/>
              <a:t>Cholydochal cyst</a:t>
            </a:r>
          </a:p>
          <a:p>
            <a:pPr marL="285750" indent="-285750">
              <a:buFont typeface="Wingdings" panose="05000000000000000000" pitchFamily="2" charset="2"/>
              <a:buChar char="Ø"/>
            </a:pPr>
            <a:r>
              <a:rPr lang="en-US" sz="2400" dirty="0"/>
              <a:t>Parenteral nutrition related </a:t>
            </a:r>
          </a:p>
          <a:p>
            <a:pPr marL="285750" indent="-285750">
              <a:buFont typeface="Wingdings" panose="05000000000000000000" pitchFamily="2" charset="2"/>
              <a:buChar char="Ø"/>
            </a:pPr>
            <a:r>
              <a:rPr lang="en-US" sz="2400" dirty="0"/>
              <a:t>Metabolic:</a:t>
            </a:r>
          </a:p>
          <a:p>
            <a:pPr lvl="1"/>
            <a:r>
              <a:rPr lang="en-US" sz="2400" dirty="0" err="1"/>
              <a:t>Galactosemia</a:t>
            </a:r>
            <a:r>
              <a:rPr lang="en-US" sz="2400" dirty="0"/>
              <a:t>, cystic fibrosis, </a:t>
            </a:r>
            <a:r>
              <a:rPr lang="el-GR" sz="2400" dirty="0"/>
              <a:t>α</a:t>
            </a:r>
            <a:r>
              <a:rPr lang="en-US" sz="2400" dirty="0"/>
              <a:t>1-antitrypsin deficiency</a:t>
            </a:r>
          </a:p>
          <a:p>
            <a:pPr marL="285750" indent="-285750">
              <a:buFont typeface="Wingdings" panose="05000000000000000000" pitchFamily="2" charset="2"/>
              <a:buChar char="Ø"/>
            </a:pPr>
            <a:r>
              <a:rPr lang="en-US" sz="2400" dirty="0"/>
              <a:t>Intrahepatic cholestasis:</a:t>
            </a:r>
          </a:p>
          <a:p>
            <a:pPr lvl="1"/>
            <a:r>
              <a:rPr lang="en-US" sz="2400" dirty="0"/>
              <a:t>familial &amp;syndromic</a:t>
            </a:r>
          </a:p>
        </p:txBody>
      </p:sp>
    </p:spTree>
    <p:extLst>
      <p:ext uri="{BB962C8B-B14F-4D97-AF65-F5344CB8AC3E}">
        <p14:creationId xmlns:p14="http://schemas.microsoft.com/office/powerpoint/2010/main" val="1577592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382000" cy="685800"/>
          </a:xfrm>
        </p:spPr>
        <p:txBody>
          <a:bodyPr>
            <a:normAutofit fontScale="90000"/>
          </a:bodyPr>
          <a:lstStyle/>
          <a:p>
            <a:r>
              <a:rPr lang="en-US" sz="4000" b="1" i="1" dirty="0">
                <a:effectLst>
                  <a:outerShdw blurRad="38100" dist="38100" dir="2700000" algn="tl">
                    <a:srgbClr val="000000">
                      <a:alpha val="43137"/>
                    </a:srgbClr>
                  </a:outerShdw>
                </a:effectLst>
                <a:latin typeface="+mn-lt"/>
              </a:rPr>
              <a:t>INVESTIGATIONS OF CHOLESTASIS</a:t>
            </a:r>
          </a:p>
        </p:txBody>
      </p:sp>
      <p:sp>
        <p:nvSpPr>
          <p:cNvPr id="3" name="Rectangle 2"/>
          <p:cNvSpPr/>
          <p:nvPr/>
        </p:nvSpPr>
        <p:spPr>
          <a:xfrm>
            <a:off x="0" y="1143000"/>
            <a:ext cx="8915400" cy="4801314"/>
          </a:xfrm>
          <a:prstGeom prst="rect">
            <a:avLst/>
          </a:prstGeom>
        </p:spPr>
        <p:txBody>
          <a:bodyPr wrap="square">
            <a:spAutoFit/>
          </a:bodyPr>
          <a:lstStyle/>
          <a:p>
            <a:r>
              <a:rPr lang="en-US" b="1" dirty="0"/>
              <a:t>A-INVESTIGATIONS TO ESTABLISH THE PRESENCE OF CHOLESTASIS:</a:t>
            </a:r>
          </a:p>
          <a:p>
            <a:pPr marL="285750" indent="-285750">
              <a:buFont typeface="Wingdings" panose="05000000000000000000" pitchFamily="2" charset="2"/>
              <a:buChar char="Ø"/>
            </a:pPr>
            <a:r>
              <a:rPr lang="en-US" dirty="0"/>
              <a:t>Increased total &amp; direct serum bilirubin (conjugated hyperbilirubinemia)</a:t>
            </a:r>
          </a:p>
          <a:p>
            <a:pPr marL="285750" indent="-285750">
              <a:buFont typeface="Wingdings" panose="05000000000000000000" pitchFamily="2" charset="2"/>
              <a:buChar char="Ø"/>
            </a:pPr>
            <a:r>
              <a:rPr lang="en-US" dirty="0"/>
              <a:t>Increased liver enzymes:</a:t>
            </a:r>
          </a:p>
          <a:p>
            <a:r>
              <a:rPr lang="en-US" dirty="0"/>
              <a:t>       </a:t>
            </a:r>
            <a:r>
              <a:rPr lang="en-US" dirty="0" err="1"/>
              <a:t>ALT,AST,GGT,alkaline</a:t>
            </a:r>
            <a:r>
              <a:rPr lang="en-US" dirty="0"/>
              <a:t> phosphatase.</a:t>
            </a:r>
          </a:p>
          <a:p>
            <a:pPr marL="285750" indent="-285750">
              <a:buFont typeface="Wingdings" panose="05000000000000000000" pitchFamily="2" charset="2"/>
              <a:buChar char="Ø"/>
            </a:pPr>
            <a:r>
              <a:rPr lang="en-US" dirty="0"/>
              <a:t>Decrease liver synthetic functions:</a:t>
            </a:r>
          </a:p>
          <a:p>
            <a:r>
              <a:rPr lang="en-US" dirty="0"/>
              <a:t>       Serum proteins,albumin,prothrombin time &amp;INR</a:t>
            </a:r>
          </a:p>
          <a:p>
            <a:endParaRPr lang="en-US" dirty="0"/>
          </a:p>
          <a:p>
            <a:r>
              <a:rPr lang="en-US" b="1" dirty="0"/>
              <a:t>B- INVESTIGATIONS TO IDENTIFY THE CAUSE OF CHOLESTASIS:</a:t>
            </a:r>
          </a:p>
          <a:p>
            <a:pPr marL="285750" indent="-285750">
              <a:buFont typeface="Wingdings" panose="05000000000000000000" pitchFamily="2" charset="2"/>
              <a:buChar char="Ø"/>
            </a:pPr>
            <a:r>
              <a:rPr lang="en-US" dirty="0"/>
              <a:t>Liver biopsy is the most reliable method for differentiation between idiopathic hepatitis and extrahepatic biliary atresia.</a:t>
            </a:r>
          </a:p>
          <a:p>
            <a:pPr marL="285750" indent="-285750">
              <a:buFont typeface="Wingdings" panose="05000000000000000000" pitchFamily="2" charset="2"/>
              <a:buChar char="Ø"/>
            </a:pPr>
            <a:r>
              <a:rPr lang="en-US" dirty="0"/>
              <a:t>HIDA scan</a:t>
            </a:r>
          </a:p>
          <a:p>
            <a:pPr marL="285750" indent="-285750">
              <a:buFont typeface="Wingdings" panose="05000000000000000000" pitchFamily="2" charset="2"/>
              <a:buChar char="Ø"/>
            </a:pPr>
            <a:r>
              <a:rPr lang="en-US" dirty="0"/>
              <a:t>TORCH screening by specific IgM antibodies and may be PCR</a:t>
            </a:r>
          </a:p>
          <a:p>
            <a:pPr marL="285750" indent="-285750">
              <a:buFont typeface="Wingdings" panose="05000000000000000000" pitchFamily="2" charset="2"/>
              <a:buChar char="Ø"/>
            </a:pPr>
            <a:r>
              <a:rPr lang="en-US" dirty="0"/>
              <a:t>Reducing substance in urine →</a:t>
            </a:r>
            <a:r>
              <a:rPr lang="en-US" dirty="0" err="1"/>
              <a:t>galactosemia</a:t>
            </a:r>
            <a:endParaRPr lang="en-US" dirty="0"/>
          </a:p>
          <a:p>
            <a:pPr marL="285750" indent="-285750">
              <a:buFont typeface="Wingdings" panose="05000000000000000000" pitchFamily="2" charset="2"/>
              <a:buChar char="Ø"/>
            </a:pPr>
            <a:r>
              <a:rPr lang="en-US" dirty="0"/>
              <a:t>Sepsis screen →sepsis</a:t>
            </a:r>
          </a:p>
          <a:p>
            <a:pPr marL="285750" indent="-285750">
              <a:buFont typeface="Wingdings" panose="05000000000000000000" pitchFamily="2" charset="2"/>
              <a:buChar char="Ø"/>
            </a:pPr>
            <a:r>
              <a:rPr lang="en-US" dirty="0"/>
              <a:t>Metabolic workup:</a:t>
            </a:r>
          </a:p>
          <a:p>
            <a:pPr marL="285750" indent="-285750">
              <a:buFont typeface="Wingdings" panose="05000000000000000000" pitchFamily="2" charset="2"/>
              <a:buChar char="Ø"/>
            </a:pPr>
            <a:r>
              <a:rPr lang="en-US" dirty="0"/>
              <a:t>Galactose 1-phosphate </a:t>
            </a:r>
            <a:r>
              <a:rPr lang="en-US" dirty="0" err="1"/>
              <a:t>uridyl</a:t>
            </a:r>
            <a:r>
              <a:rPr lang="en-US" dirty="0"/>
              <a:t> transferase</a:t>
            </a:r>
          </a:p>
          <a:p>
            <a:pPr marL="285750" indent="-285750">
              <a:buFont typeface="Wingdings" panose="05000000000000000000" pitchFamily="2" charset="2"/>
              <a:buChar char="Ø"/>
            </a:pPr>
            <a:r>
              <a:rPr lang="en-US" dirty="0"/>
              <a:t>Serum antitrypsin level</a:t>
            </a:r>
          </a:p>
        </p:txBody>
      </p:sp>
    </p:spTree>
    <p:extLst>
      <p:ext uri="{BB962C8B-B14F-4D97-AF65-F5344CB8AC3E}">
        <p14:creationId xmlns:p14="http://schemas.microsoft.com/office/powerpoint/2010/main" val="942680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7848600" cy="762000"/>
          </a:xfrm>
        </p:spPr>
        <p:txBody>
          <a:bodyPr>
            <a:normAutofit/>
          </a:bodyPr>
          <a:lstStyle/>
          <a:p>
            <a:r>
              <a:rPr lang="en-US" sz="4000" b="1" i="1" dirty="0">
                <a:effectLst>
                  <a:outerShdw blurRad="38100" dist="38100" dir="2700000" algn="tl">
                    <a:srgbClr val="000000">
                      <a:alpha val="43137"/>
                    </a:srgbClr>
                  </a:outerShdw>
                </a:effectLst>
                <a:latin typeface="+mn-lt"/>
              </a:rPr>
              <a:t>BILIARY ATRESIA</a:t>
            </a:r>
            <a:endParaRPr lang="en-US" sz="4000" i="1" dirty="0">
              <a:effectLst>
                <a:outerShdw blurRad="38100" dist="38100" dir="2700000" algn="tl">
                  <a:srgbClr val="000000">
                    <a:alpha val="43137"/>
                  </a:srgbClr>
                </a:outerShdw>
              </a:effectLst>
              <a:latin typeface="+mn-lt"/>
            </a:endParaRPr>
          </a:p>
        </p:txBody>
      </p:sp>
      <p:sp>
        <p:nvSpPr>
          <p:cNvPr id="3" name="Rectangle 2"/>
          <p:cNvSpPr/>
          <p:nvPr/>
        </p:nvSpPr>
        <p:spPr>
          <a:xfrm>
            <a:off x="0" y="1219200"/>
            <a:ext cx="9144000" cy="4431983"/>
          </a:xfrm>
          <a:prstGeom prst="rect">
            <a:avLst/>
          </a:prstGeom>
        </p:spPr>
        <p:txBody>
          <a:bodyPr wrap="square">
            <a:spAutoFit/>
          </a:bodyPr>
          <a:lstStyle/>
          <a:p>
            <a:r>
              <a:rPr lang="en-US" sz="2400" dirty="0"/>
              <a:t>Biliary atresia is the commonest cause of neonatal liver disease and indication for liver transplantation in children.</a:t>
            </a:r>
          </a:p>
          <a:p>
            <a:r>
              <a:rPr lang="en-US" sz="2400" b="1" dirty="0"/>
              <a:t>Biliary atresia</a:t>
            </a:r>
            <a:r>
              <a:rPr lang="en-US" sz="2400" dirty="0"/>
              <a:t>, also known as </a:t>
            </a:r>
            <a:r>
              <a:rPr lang="en-US" sz="2400" b="1" i="1" dirty="0"/>
              <a:t>extrahepatic </a:t>
            </a:r>
            <a:r>
              <a:rPr lang="en-US" sz="2400" b="1" i="1" dirty="0" err="1"/>
              <a:t>ductopenia</a:t>
            </a:r>
            <a:r>
              <a:rPr lang="en-US" sz="2400" dirty="0"/>
              <a:t> and </a:t>
            </a:r>
            <a:r>
              <a:rPr lang="en-US" sz="2400" b="1" i="1" dirty="0"/>
              <a:t>progressive </a:t>
            </a:r>
            <a:r>
              <a:rPr lang="en-US" sz="2400" b="1" i="1" dirty="0" err="1"/>
              <a:t>obliterative</a:t>
            </a:r>
            <a:r>
              <a:rPr lang="en-US" sz="2400" b="1" i="1" dirty="0"/>
              <a:t> </a:t>
            </a:r>
            <a:r>
              <a:rPr lang="en-US" sz="2400" b="1" i="1" dirty="0" err="1"/>
              <a:t>cholangiopathy</a:t>
            </a:r>
            <a:r>
              <a:rPr lang="en-US" sz="2400" dirty="0"/>
              <a:t>, is a childhood disease of the liver in which one or more bile ducts are abnormally narrow, blocked, or absent.</a:t>
            </a:r>
          </a:p>
          <a:p>
            <a:r>
              <a:rPr lang="en-US" sz="2400" b="1" dirty="0"/>
              <a:t>CLINICAL PRESENTATION</a:t>
            </a:r>
          </a:p>
          <a:p>
            <a:pPr marL="342900" indent="-342900">
              <a:buFont typeface="Wingdings" panose="05000000000000000000" pitchFamily="2" charset="2"/>
              <a:buChar char="Ø"/>
            </a:pPr>
            <a:r>
              <a:rPr lang="en-US" sz="2400" dirty="0"/>
              <a:t>Mild jaundice and pale stools (the color may fluctuate but becomes increasingly pale as the disease progresses). </a:t>
            </a:r>
          </a:p>
          <a:p>
            <a:pPr marL="342900" indent="-342900">
              <a:buFont typeface="Wingdings" panose="05000000000000000000" pitchFamily="2" charset="2"/>
              <a:buChar char="Ø"/>
            </a:pPr>
            <a:r>
              <a:rPr lang="en-US" sz="2400" dirty="0"/>
              <a:t>They have normal birthweight followed by faltering growth. </a:t>
            </a:r>
          </a:p>
          <a:p>
            <a:pPr marL="342900" indent="-342900">
              <a:buFont typeface="Wingdings" panose="05000000000000000000" pitchFamily="2" charset="2"/>
              <a:buChar char="Ø"/>
            </a:pPr>
            <a:r>
              <a:rPr lang="en-US" sz="2400" dirty="0"/>
              <a:t>Hepatomegaly is often present initially. </a:t>
            </a:r>
          </a:p>
          <a:p>
            <a:pPr marL="342900" indent="-342900">
              <a:buFont typeface="Wingdings" panose="05000000000000000000" pitchFamily="2" charset="2"/>
              <a:buChar char="Ø"/>
            </a:pPr>
            <a:r>
              <a:rPr lang="en-US" sz="2400" dirty="0"/>
              <a:t>Splenomegaly develops due to portal hypertension.</a:t>
            </a:r>
          </a:p>
          <a:p>
            <a:endParaRPr lang="en-US" dirty="0"/>
          </a:p>
        </p:txBody>
      </p:sp>
    </p:spTree>
    <p:extLst>
      <p:ext uri="{BB962C8B-B14F-4D97-AF65-F5344CB8AC3E}">
        <p14:creationId xmlns:p14="http://schemas.microsoft.com/office/powerpoint/2010/main" val="478861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21971"/>
            <a:ext cx="9143999" cy="6247864"/>
          </a:xfrm>
          <a:prstGeom prst="rect">
            <a:avLst/>
          </a:prstGeom>
        </p:spPr>
        <p:txBody>
          <a:bodyPr wrap="square">
            <a:spAutoFit/>
          </a:bodyPr>
          <a:lstStyle/>
          <a:p>
            <a:r>
              <a:rPr lang="en-US" sz="2000" b="1" dirty="0"/>
              <a:t>INVESTIGATIONS</a:t>
            </a:r>
          </a:p>
          <a:p>
            <a:r>
              <a:rPr lang="en-US" sz="2000" dirty="0"/>
              <a:t>Blood tests may include:</a:t>
            </a:r>
          </a:p>
          <a:p>
            <a:pPr marL="285750" indent="-285750">
              <a:buFont typeface="Wingdings" panose="05000000000000000000" pitchFamily="2" charset="2"/>
              <a:buChar char="Ø"/>
            </a:pPr>
            <a:r>
              <a:rPr lang="en-US" sz="2000" dirty="0"/>
              <a:t>Raised conjugated bilirubin .</a:t>
            </a:r>
          </a:p>
          <a:p>
            <a:pPr marL="285750" indent="-285750">
              <a:buFont typeface="Wingdings" panose="05000000000000000000" pitchFamily="2" charset="2"/>
              <a:buChar char="Ø"/>
            </a:pPr>
            <a:r>
              <a:rPr lang="en-US" sz="2000" dirty="0"/>
              <a:t>Abnormal liver function test. </a:t>
            </a:r>
          </a:p>
          <a:p>
            <a:pPr marL="285750" indent="-285750">
              <a:buFont typeface="Wingdings" panose="05000000000000000000" pitchFamily="2" charset="2"/>
              <a:buChar char="Ø"/>
            </a:pPr>
            <a:r>
              <a:rPr lang="en-US" sz="2000" dirty="0"/>
              <a:t>Coagulation tests</a:t>
            </a:r>
          </a:p>
          <a:p>
            <a:pPr marL="285750" indent="-285750">
              <a:buFont typeface="Wingdings" panose="05000000000000000000" pitchFamily="2" charset="2"/>
              <a:buChar char="Ø"/>
            </a:pPr>
            <a:r>
              <a:rPr lang="en-US" sz="2000" dirty="0"/>
              <a:t>Viral tests – some viruses can cause liver damage</a:t>
            </a:r>
          </a:p>
          <a:p>
            <a:pPr marL="285750" indent="-285750">
              <a:buFont typeface="Wingdings" panose="05000000000000000000" pitchFamily="2" charset="2"/>
              <a:buChar char="Ø"/>
            </a:pPr>
            <a:r>
              <a:rPr lang="en-US" sz="2000" dirty="0"/>
              <a:t>Tests for some metabolic diseases (such as enzyme deficiencies) that can cause early jaundice and liver test abnormalities</a:t>
            </a:r>
          </a:p>
          <a:p>
            <a:pPr marL="285750" indent="-285750">
              <a:buFont typeface="Wingdings" panose="05000000000000000000" pitchFamily="2" charset="2"/>
              <a:buChar char="Ø"/>
            </a:pPr>
            <a:r>
              <a:rPr lang="en-US" sz="2000" dirty="0"/>
              <a:t>Tests for cystic fibrosis, such as a sweat test</a:t>
            </a:r>
          </a:p>
          <a:p>
            <a:pPr marL="285750" indent="-285750">
              <a:buFont typeface="Wingdings" panose="05000000000000000000" pitchFamily="2" charset="2"/>
              <a:buChar char="Ø"/>
            </a:pPr>
            <a:endParaRPr lang="en-US" sz="2000" dirty="0"/>
          </a:p>
          <a:p>
            <a:r>
              <a:rPr lang="en-US" sz="2000" b="1" dirty="0"/>
              <a:t>IMAGING</a:t>
            </a:r>
          </a:p>
          <a:p>
            <a:pPr marL="285750" indent="-285750">
              <a:buFont typeface="Wingdings" panose="05000000000000000000" pitchFamily="2" charset="2"/>
              <a:buChar char="Ø"/>
            </a:pPr>
            <a:r>
              <a:rPr lang="en-US" sz="2000" dirty="0"/>
              <a:t>A fasting abdominal ultrasound may demonstrate a contracted or absent </a:t>
            </a:r>
            <a:r>
              <a:rPr lang="en-US" sz="2000" dirty="0" err="1"/>
              <a:t>gallbladder,though</a:t>
            </a:r>
            <a:r>
              <a:rPr lang="en-US" sz="2000" dirty="0"/>
              <a:t> it may be normal. </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Biliary excretion or “</a:t>
            </a:r>
            <a:r>
              <a:rPr lang="en-US" sz="2000" b="1" dirty="0"/>
              <a:t>HIDA</a:t>
            </a:r>
            <a:r>
              <a:rPr lang="en-US" sz="2000" dirty="0"/>
              <a:t>” scan </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The diagnosis is confirmed by a </a:t>
            </a:r>
            <a:r>
              <a:rPr lang="en-US" sz="2000" b="1" dirty="0"/>
              <a:t>cholangiogram</a:t>
            </a:r>
            <a:r>
              <a:rPr lang="en-US" sz="2000" dirty="0"/>
              <a:t> (</a:t>
            </a:r>
            <a:r>
              <a:rPr lang="en-US" sz="2000" b="1" dirty="0"/>
              <a:t>ERCP</a:t>
            </a:r>
            <a:r>
              <a:rPr lang="en-US" sz="2000" dirty="0"/>
              <a:t> (endoscopic retrograde cholangiopancreatography), or operative.</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Percutaneous liver biopsy is valuable procedure in the evaluation .</a:t>
            </a:r>
          </a:p>
        </p:txBody>
      </p:sp>
    </p:spTree>
    <p:extLst>
      <p:ext uri="{BB962C8B-B14F-4D97-AF65-F5344CB8AC3E}">
        <p14:creationId xmlns:p14="http://schemas.microsoft.com/office/powerpoint/2010/main" val="1643851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6666" t="32214" r="20833" b="20356"/>
          <a:stretch>
            <a:fillRect/>
          </a:stretch>
        </p:blipFill>
        <p:spPr>
          <a:xfrm>
            <a:off x="0" y="-355599"/>
            <a:ext cx="9144000" cy="7552266"/>
          </a:xfrm>
          <a:prstGeom prst="rect">
            <a:avLst/>
          </a:prstGeom>
        </p:spPr>
      </p:pic>
    </p:spTree>
    <p:extLst>
      <p:ext uri="{BB962C8B-B14F-4D97-AF65-F5344CB8AC3E}">
        <p14:creationId xmlns:p14="http://schemas.microsoft.com/office/powerpoint/2010/main" val="1175829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1457" b="22095"/>
          <a:stretch>
            <a:fillRect/>
          </a:stretch>
        </p:blipFill>
        <p:spPr>
          <a:xfrm>
            <a:off x="0" y="2070815"/>
            <a:ext cx="9144000" cy="5125851"/>
          </a:xfrm>
          <a:prstGeom prst="rect">
            <a:avLst/>
          </a:prstGeom>
        </p:spPr>
      </p:pic>
      <p:sp>
        <p:nvSpPr>
          <p:cNvPr id="3" name="Title 2"/>
          <p:cNvSpPr>
            <a:spLocks noGrp="1"/>
          </p:cNvSpPr>
          <p:nvPr>
            <p:ph type="title"/>
          </p:nvPr>
        </p:nvSpPr>
        <p:spPr>
          <a:xfrm>
            <a:off x="0" y="304801"/>
            <a:ext cx="7543800" cy="1600200"/>
          </a:xfrm>
        </p:spPr>
        <p:txBody>
          <a:bodyPr>
            <a:normAutofit/>
          </a:bodyPr>
          <a:lstStyle/>
          <a:p>
            <a:r>
              <a:rPr lang="en-US" b="1" i="1" dirty="0">
                <a:effectLst>
                  <a:outerShdw blurRad="38100" dist="38100" dir="2700000" algn="tl">
                    <a:srgbClr val="000000">
                      <a:alpha val="43137"/>
                    </a:srgbClr>
                  </a:outerShdw>
                </a:effectLst>
                <a:latin typeface="+mn-lt"/>
              </a:rPr>
              <a:t>Hepatobiliary scintigraphy (HIDA Scan)</a:t>
            </a:r>
          </a:p>
        </p:txBody>
      </p:sp>
    </p:spTree>
    <p:extLst>
      <p:ext uri="{BB962C8B-B14F-4D97-AF65-F5344CB8AC3E}">
        <p14:creationId xmlns:p14="http://schemas.microsoft.com/office/powerpoint/2010/main" val="1902939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572212" y="-204736"/>
            <a:ext cx="5943600" cy="838199"/>
          </a:xfrm>
        </p:spPr>
        <p:txBody>
          <a:bodyPr>
            <a:normAutofit fontScale="90000"/>
          </a:bodyPr>
          <a:lstStyle/>
          <a:p>
            <a:br>
              <a:rPr lang="en-US" sz="5400" b="1" dirty="0">
                <a:solidFill>
                  <a:schemeClr val="tx2"/>
                </a:solidFill>
              </a:rPr>
            </a:br>
            <a:br>
              <a:rPr lang="en-US" sz="5400" b="1" dirty="0">
                <a:solidFill>
                  <a:schemeClr val="tx2"/>
                </a:solidFill>
              </a:rPr>
            </a:br>
            <a:r>
              <a:rPr lang="en-US" sz="5400" b="1" dirty="0">
                <a:solidFill>
                  <a:schemeClr val="tx2"/>
                </a:solidFill>
              </a:rPr>
              <a:t>Treatment</a:t>
            </a:r>
            <a:br>
              <a:rPr lang="en-US" sz="5400" b="1" dirty="0">
                <a:solidFill>
                  <a:schemeClr val="tx2"/>
                </a:solidFill>
              </a:rPr>
            </a:br>
            <a:br>
              <a:rPr lang="en-US" sz="5400" b="1" dirty="0">
                <a:solidFill>
                  <a:schemeClr val="tx2"/>
                </a:solidFill>
              </a:rPr>
            </a:br>
            <a:endParaRPr lang="en-US" dirty="0"/>
          </a:p>
        </p:txBody>
      </p:sp>
      <p:sp>
        <p:nvSpPr>
          <p:cNvPr id="2" name="Rectangle 1"/>
          <p:cNvSpPr/>
          <p:nvPr/>
        </p:nvSpPr>
        <p:spPr>
          <a:xfrm>
            <a:off x="-1" y="609600"/>
            <a:ext cx="6727991" cy="5562600"/>
          </a:xfrm>
          <a:prstGeom prst="rect">
            <a:avLst/>
          </a:prstGeom>
        </p:spPr>
        <p:txBody>
          <a:bodyPr vert="horz" lIns="91440" tIns="45720" rIns="91440" bIns="45720" rtlCol="0" anchor="ctr" anchorCtr="0">
            <a:normAutofit/>
          </a:bodyPr>
          <a:lstStyle/>
          <a:p>
            <a:pPr marL="285750" indent="-285750">
              <a:lnSpc>
                <a:spcPct val="90000"/>
              </a:lnSpc>
              <a:spcBef>
                <a:spcPct val="20000"/>
              </a:spcBef>
              <a:buClr>
                <a:schemeClr val="accent1"/>
              </a:buClr>
              <a:buFont typeface="Arial" panose="020B0604020202020204" pitchFamily="34" charset="0"/>
              <a:buChar char="•"/>
            </a:pPr>
            <a:endParaRPr lang="en-US" dirty="0">
              <a:solidFill>
                <a:schemeClr val="tx2"/>
              </a:solidFill>
            </a:endParaRPr>
          </a:p>
        </p:txBody>
      </p:sp>
      <p:pic>
        <p:nvPicPr>
          <p:cNvPr id="4" name="Picture 3"/>
          <p:cNvPicPr>
            <a:picLocks noChangeAspect="1"/>
          </p:cNvPicPr>
          <p:nvPr/>
        </p:nvPicPr>
        <p:blipFill>
          <a:blip r:embed="rId2"/>
          <a:stretch>
            <a:fillRect/>
          </a:stretch>
        </p:blipFill>
        <p:spPr>
          <a:xfrm>
            <a:off x="6727991" y="607017"/>
            <a:ext cx="2392762" cy="3767328"/>
          </a:xfrm>
          <a:prstGeom prst="rect">
            <a:avLst/>
          </a:prstGeom>
          <a:noFill/>
        </p:spPr>
      </p:pic>
      <p:sp>
        <p:nvSpPr>
          <p:cNvPr id="5" name="TextBox 4">
            <a:extLst>
              <a:ext uri="{FF2B5EF4-FFF2-40B4-BE49-F238E27FC236}">
                <a16:creationId xmlns:a16="http://schemas.microsoft.com/office/drawing/2014/main" id="{A9585FD7-2760-F73E-6781-D3B02401540F}"/>
              </a:ext>
            </a:extLst>
          </p:cNvPr>
          <p:cNvSpPr txBox="1"/>
          <p:nvPr/>
        </p:nvSpPr>
        <p:spPr>
          <a:xfrm>
            <a:off x="110548" y="633463"/>
            <a:ext cx="6617441" cy="5327612"/>
          </a:xfrm>
          <a:prstGeom prst="rect">
            <a:avLst/>
          </a:prstGeom>
          <a:noFill/>
        </p:spPr>
        <p:txBody>
          <a:bodyPr wrap="square">
            <a:spAutoFit/>
          </a:bodyPr>
          <a:lstStyle/>
          <a:p>
            <a:pPr marL="285750" indent="-285750">
              <a:lnSpc>
                <a:spcPct val="90000"/>
              </a:lnSpc>
              <a:spcBef>
                <a:spcPct val="20000"/>
              </a:spcBef>
              <a:buClr>
                <a:schemeClr val="accent1"/>
              </a:buClr>
              <a:buFont typeface="Arial" panose="020B0604020202020204" pitchFamily="34" charset="0"/>
              <a:buChar char="•"/>
            </a:pPr>
            <a:r>
              <a:rPr lang="en-US" dirty="0">
                <a:solidFill>
                  <a:schemeClr val="tx2"/>
                </a:solidFill>
              </a:rPr>
              <a:t>Palliative surgery with a Kasai </a:t>
            </a:r>
            <a:r>
              <a:rPr lang="en-US" dirty="0" err="1">
                <a:solidFill>
                  <a:schemeClr val="tx2"/>
                </a:solidFill>
              </a:rPr>
              <a:t>hepatoportoenterostomy</a:t>
            </a:r>
            <a:r>
              <a:rPr lang="en-US" dirty="0">
                <a:solidFill>
                  <a:schemeClr val="tx2"/>
                </a:solidFill>
              </a:rPr>
              <a:t>(a loop of jejunum is anastomosed to the cut surface of the porta hepatis) bypasses the fibrotic ducts and facilitates drainage of bile from any remaining patent </a:t>
            </a:r>
            <a:r>
              <a:rPr lang="en-US" dirty="0" err="1">
                <a:solidFill>
                  <a:schemeClr val="tx2"/>
                </a:solidFill>
              </a:rPr>
              <a:t>ductules</a:t>
            </a:r>
            <a:r>
              <a:rPr lang="en-US" dirty="0">
                <a:solidFill>
                  <a:schemeClr val="tx2"/>
                </a:solidFill>
              </a:rPr>
              <a:t>. </a:t>
            </a:r>
          </a:p>
          <a:p>
            <a:pPr marL="285750" indent="-285750">
              <a:lnSpc>
                <a:spcPct val="90000"/>
              </a:lnSpc>
              <a:spcBef>
                <a:spcPct val="20000"/>
              </a:spcBef>
              <a:buClr>
                <a:schemeClr val="accent1"/>
              </a:buClr>
              <a:buFont typeface="Arial" panose="020B0604020202020204" pitchFamily="34" charset="0"/>
              <a:buChar char="•"/>
            </a:pPr>
            <a:endParaRPr lang="en-US" dirty="0">
              <a:solidFill>
                <a:schemeClr val="tx2"/>
              </a:solidFill>
            </a:endParaRPr>
          </a:p>
          <a:p>
            <a:pPr marL="285750" indent="-285750">
              <a:lnSpc>
                <a:spcPct val="90000"/>
              </a:lnSpc>
              <a:spcBef>
                <a:spcPct val="20000"/>
              </a:spcBef>
              <a:buClr>
                <a:schemeClr val="accent1"/>
              </a:buClr>
              <a:buFont typeface="Arial" panose="020B0604020202020204" pitchFamily="34" charset="0"/>
              <a:buChar char="•"/>
            </a:pPr>
            <a:r>
              <a:rPr lang="en-US" dirty="0">
                <a:solidFill>
                  <a:schemeClr val="tx2"/>
                </a:solidFill>
              </a:rPr>
              <a:t>Early surgery increases the success rate, with 80% clearing the jaundice if performed before 60 days.</a:t>
            </a:r>
          </a:p>
          <a:p>
            <a:pPr marL="285750" indent="-285750">
              <a:lnSpc>
                <a:spcPct val="90000"/>
              </a:lnSpc>
              <a:spcBef>
                <a:spcPct val="20000"/>
              </a:spcBef>
              <a:buClr>
                <a:schemeClr val="accent1"/>
              </a:buClr>
              <a:buFont typeface="Arial" panose="020B0604020202020204" pitchFamily="34" charset="0"/>
              <a:buChar char="•"/>
            </a:pPr>
            <a:endParaRPr lang="en-US" dirty="0">
              <a:solidFill>
                <a:schemeClr val="tx2"/>
              </a:solidFill>
            </a:endParaRPr>
          </a:p>
          <a:p>
            <a:pPr marL="285750" indent="-285750">
              <a:lnSpc>
                <a:spcPct val="90000"/>
              </a:lnSpc>
              <a:spcBef>
                <a:spcPct val="20000"/>
              </a:spcBef>
              <a:buClr>
                <a:schemeClr val="accent1"/>
              </a:buClr>
              <a:buFont typeface="Arial" panose="020B0604020202020204" pitchFamily="34" charset="0"/>
              <a:buChar char="•"/>
            </a:pPr>
            <a:r>
              <a:rPr lang="en-US" dirty="0">
                <a:solidFill>
                  <a:schemeClr val="tx2"/>
                </a:solidFill>
              </a:rPr>
              <a:t>Even with successful clearance of jaundice, the disease progresses in most children who may develop cholangitis and cirrhosis with portal hypertension. </a:t>
            </a:r>
          </a:p>
          <a:p>
            <a:pPr marL="285750" indent="-285750">
              <a:lnSpc>
                <a:spcPct val="90000"/>
              </a:lnSpc>
              <a:spcBef>
                <a:spcPct val="20000"/>
              </a:spcBef>
              <a:buClr>
                <a:schemeClr val="accent1"/>
              </a:buClr>
              <a:buFont typeface="Arial" panose="020B0604020202020204" pitchFamily="34" charset="0"/>
              <a:buChar char="•"/>
            </a:pPr>
            <a:endParaRPr lang="en-US" dirty="0">
              <a:solidFill>
                <a:schemeClr val="tx2"/>
              </a:solidFill>
            </a:endParaRPr>
          </a:p>
          <a:p>
            <a:pPr marL="285750" indent="-285750">
              <a:lnSpc>
                <a:spcPct val="90000"/>
              </a:lnSpc>
              <a:spcBef>
                <a:spcPct val="20000"/>
              </a:spcBef>
              <a:buClr>
                <a:schemeClr val="accent1"/>
              </a:buClr>
              <a:buFont typeface="Arial" panose="020B0604020202020204" pitchFamily="34" charset="0"/>
              <a:buChar char="•"/>
            </a:pPr>
            <a:r>
              <a:rPr lang="en-US" dirty="0">
                <a:solidFill>
                  <a:schemeClr val="tx2"/>
                </a:solidFill>
              </a:rPr>
              <a:t>Nutrition and fat-soluble vitamin supplementation is essential. </a:t>
            </a:r>
          </a:p>
          <a:p>
            <a:pPr marL="285750" indent="-285750">
              <a:lnSpc>
                <a:spcPct val="90000"/>
              </a:lnSpc>
              <a:spcBef>
                <a:spcPct val="20000"/>
              </a:spcBef>
              <a:buClr>
                <a:schemeClr val="accent1"/>
              </a:buClr>
              <a:buFont typeface="Arial" panose="020B0604020202020204" pitchFamily="34" charset="0"/>
              <a:buChar char="•"/>
            </a:pPr>
            <a:endParaRPr lang="en-US" dirty="0">
              <a:solidFill>
                <a:schemeClr val="tx2"/>
              </a:solidFill>
            </a:endParaRPr>
          </a:p>
          <a:p>
            <a:pPr marL="285750" indent="-285750">
              <a:lnSpc>
                <a:spcPct val="90000"/>
              </a:lnSpc>
              <a:spcBef>
                <a:spcPct val="20000"/>
              </a:spcBef>
              <a:buClr>
                <a:schemeClr val="accent1"/>
              </a:buClr>
              <a:buFont typeface="Arial" panose="020B0604020202020204" pitchFamily="34" charset="0"/>
              <a:buChar char="•"/>
            </a:pPr>
            <a:r>
              <a:rPr lang="en-US" dirty="0">
                <a:solidFill>
                  <a:schemeClr val="tx2"/>
                </a:solidFill>
              </a:rPr>
              <a:t>If the Kasai is unsuccessful, liver transplantation is considered.</a:t>
            </a:r>
          </a:p>
          <a:p>
            <a:pPr marL="285750" indent="-285750">
              <a:lnSpc>
                <a:spcPct val="90000"/>
              </a:lnSpc>
              <a:spcBef>
                <a:spcPct val="20000"/>
              </a:spcBef>
              <a:buClr>
                <a:schemeClr val="accent1"/>
              </a:buClr>
              <a:buFont typeface="Arial" panose="020B0604020202020204" pitchFamily="34" charset="0"/>
              <a:buChar char="•"/>
            </a:pPr>
            <a:r>
              <a:rPr lang="en-US" dirty="0">
                <a:solidFill>
                  <a:schemeClr val="tx2"/>
                </a:solidFill>
              </a:rPr>
              <a:t>Biliary atresia is the single most common indication for liver transplantation in the pediatric age group.</a:t>
            </a:r>
          </a:p>
        </p:txBody>
      </p:sp>
    </p:spTree>
    <p:extLst>
      <p:ext uri="{BB962C8B-B14F-4D97-AF65-F5344CB8AC3E}">
        <p14:creationId xmlns:p14="http://schemas.microsoft.com/office/powerpoint/2010/main" val="505543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2057400"/>
            <a:ext cx="8991600" cy="2057400"/>
          </a:xfrm>
        </p:spPr>
        <p:txBody>
          <a:bodyPr>
            <a:noAutofit/>
          </a:bodyPr>
          <a:lstStyle/>
          <a:p>
            <a:r>
              <a:rPr lang="en-US" sz="6600" i="1" dirty="0">
                <a:effectLst>
                  <a:outerShdw blurRad="38100" dist="38100" dir="2700000" algn="tl">
                    <a:srgbClr val="000000">
                      <a:alpha val="43137"/>
                    </a:srgbClr>
                  </a:outerShdw>
                </a:effectLst>
              </a:rPr>
              <a:t>TREATMENT OF  NEONATAL JAUNDICE</a:t>
            </a:r>
          </a:p>
        </p:txBody>
      </p:sp>
    </p:spTree>
    <p:extLst>
      <p:ext uri="{BB962C8B-B14F-4D97-AF65-F5344CB8AC3E}">
        <p14:creationId xmlns:p14="http://schemas.microsoft.com/office/powerpoint/2010/main" val="1493215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19291"/>
            <a:ext cx="8763000" cy="5355312"/>
          </a:xfrm>
          <a:prstGeom prst="rect">
            <a:avLst/>
          </a:prstGeom>
        </p:spPr>
        <p:txBody>
          <a:bodyPr wrap="square">
            <a:spAutoFit/>
          </a:bodyPr>
          <a:lstStyle/>
          <a:p>
            <a:r>
              <a:rPr lang="en-US" dirty="0"/>
              <a:t>The type of treatment depends on the bilirubin level and its rate of rise, gestational age, and if other risk factors are present. </a:t>
            </a:r>
          </a:p>
          <a:p>
            <a:r>
              <a:rPr lang="en-US" b="1" dirty="0"/>
              <a:t>Feeding</a:t>
            </a:r>
          </a:p>
          <a:p>
            <a:r>
              <a:rPr lang="en-US" dirty="0"/>
              <a:t>More frequent feeding.</a:t>
            </a:r>
          </a:p>
          <a:p>
            <a:r>
              <a:rPr lang="en-US" b="1" dirty="0"/>
              <a:t>Phototherapy</a:t>
            </a:r>
          </a:p>
          <a:p>
            <a:pPr marL="285750" indent="-285750">
              <a:buFont typeface="Wingdings" panose="05000000000000000000" pitchFamily="2" charset="2"/>
              <a:buChar char="Ø"/>
            </a:pPr>
            <a:r>
              <a:rPr lang="en-US" dirty="0"/>
              <a:t>Clinical jaundice and indirect hyperbilirubinemia are reduced by exposure to</a:t>
            </a:r>
          </a:p>
          <a:p>
            <a:r>
              <a:rPr lang="en-US" dirty="0"/>
              <a:t>high-intensity light in the visible spectrum. Bilirubin absorbs light maximally in</a:t>
            </a:r>
          </a:p>
          <a:p>
            <a:r>
              <a:rPr lang="en-US" dirty="0"/>
              <a:t>the blue range (420-470 nm).</a:t>
            </a:r>
            <a:endParaRPr lang="en-US" b="1" dirty="0"/>
          </a:p>
          <a:p>
            <a:pPr marL="285750" indent="-285750">
              <a:buFont typeface="Wingdings" panose="05000000000000000000" pitchFamily="2" charset="2"/>
              <a:buChar char="Ø"/>
            </a:pPr>
            <a:r>
              <a:rPr lang="en-US" dirty="0"/>
              <a:t>Phototherapy works by converting bilirubin into a water soluble compound called </a:t>
            </a:r>
            <a:r>
              <a:rPr lang="en-US" dirty="0" err="1"/>
              <a:t>lumirubin</a:t>
            </a:r>
            <a:r>
              <a:rPr lang="en-US" dirty="0"/>
              <a:t>, which is excreted in the urine or bile.</a:t>
            </a:r>
          </a:p>
          <a:p>
            <a:pPr marL="285750" indent="-285750">
              <a:buFont typeface="Wingdings" panose="05000000000000000000" pitchFamily="2" charset="2"/>
              <a:buChar char="Ø"/>
            </a:pPr>
            <a:r>
              <a:rPr lang="en-US" dirty="0"/>
              <a:t>Continuous multiple (intensive) phototherapy is given if the bilirubin is rising rapidly or has reached a high level</a:t>
            </a:r>
          </a:p>
          <a:p>
            <a:endParaRPr lang="en-US" dirty="0"/>
          </a:p>
          <a:p>
            <a:r>
              <a:rPr lang="en-US" b="1" dirty="0"/>
              <a:t>Complications of phototherapy</a:t>
            </a:r>
          </a:p>
          <a:p>
            <a:pPr marL="285750" indent="-285750">
              <a:buFont typeface="Wingdings" panose="05000000000000000000" pitchFamily="2" charset="2"/>
              <a:buChar char="Ø"/>
            </a:pPr>
            <a:r>
              <a:rPr lang="en-US" dirty="0"/>
              <a:t>Insensible water loss (increase fluid intake or the volume and frequency of feeding).</a:t>
            </a:r>
          </a:p>
          <a:p>
            <a:pPr marL="285750" indent="-285750">
              <a:buFont typeface="Wingdings" panose="05000000000000000000" pitchFamily="2" charset="2"/>
              <a:buChar char="Ø"/>
            </a:pPr>
            <a:r>
              <a:rPr lang="en-US" dirty="0"/>
              <a:t>Phototherapy may be associated with loose stool.</a:t>
            </a:r>
          </a:p>
          <a:p>
            <a:pPr marL="285750" indent="-285750">
              <a:buFont typeface="Wingdings" panose="05000000000000000000" pitchFamily="2" charset="2"/>
              <a:buChar char="Ø"/>
            </a:pPr>
            <a:r>
              <a:rPr lang="en-US" dirty="0"/>
              <a:t>Retinal damage (covering the eye is a routine during phototherapy). </a:t>
            </a:r>
          </a:p>
          <a:p>
            <a:pPr marL="285750" indent="-285750">
              <a:buFont typeface="Wingdings" panose="05000000000000000000" pitchFamily="2" charset="2"/>
              <a:buChar char="Ø"/>
            </a:pPr>
            <a:r>
              <a:rPr lang="en-US" dirty="0"/>
              <a:t>Temperature instability as the infant is undressed, </a:t>
            </a:r>
          </a:p>
          <a:p>
            <a:pPr marL="285750" indent="-285750">
              <a:buFont typeface="Wingdings" panose="05000000000000000000" pitchFamily="2" charset="2"/>
              <a:buChar char="Ø"/>
            </a:pPr>
            <a:r>
              <a:rPr lang="en-US" dirty="0"/>
              <a:t>A macular rash, and bronze discoloration of the skin if the jaundice is conjugated.</a:t>
            </a:r>
          </a:p>
        </p:txBody>
      </p:sp>
    </p:spTree>
    <p:extLst>
      <p:ext uri="{BB962C8B-B14F-4D97-AF65-F5344CB8AC3E}">
        <p14:creationId xmlns:p14="http://schemas.microsoft.com/office/powerpoint/2010/main" val="3024965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7713" y="3414713"/>
            <a:ext cx="28575" cy="2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113" y="3567113"/>
            <a:ext cx="28575" cy="2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513" y="3719513"/>
            <a:ext cx="28575" cy="2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C:\Users\sgazzar\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 y="630620"/>
            <a:ext cx="9144000" cy="61482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488" y="196254"/>
            <a:ext cx="5486400" cy="584775"/>
          </a:xfrm>
          <a:prstGeom prst="rect">
            <a:avLst/>
          </a:prstGeom>
        </p:spPr>
        <p:txBody>
          <a:bodyPr wrap="square">
            <a:spAutoFit/>
          </a:bodyPr>
          <a:lstStyle/>
          <a:p>
            <a:r>
              <a:rPr lang="en-US" sz="3200" b="1" dirty="0"/>
              <a:t>Metabolism of bilirubin</a:t>
            </a:r>
          </a:p>
        </p:txBody>
      </p:sp>
    </p:spTree>
    <p:extLst>
      <p:ext uri="{BB962C8B-B14F-4D97-AF65-F5344CB8AC3E}">
        <p14:creationId xmlns:p14="http://schemas.microsoft.com/office/powerpoint/2010/main" val="1416643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4166" t="17392" r="15833" b="13132"/>
          <a:stretch>
            <a:fillRect/>
          </a:stretch>
        </p:blipFill>
        <p:spPr>
          <a:xfrm>
            <a:off x="0" y="-203200"/>
            <a:ext cx="9144000" cy="7366000"/>
          </a:xfrm>
          <a:prstGeom prst="rect">
            <a:avLst/>
          </a:prstGeom>
        </p:spPr>
      </p:pic>
    </p:spTree>
    <p:extLst>
      <p:ext uri="{BB962C8B-B14F-4D97-AF65-F5344CB8AC3E}">
        <p14:creationId xmlns:p14="http://schemas.microsoft.com/office/powerpoint/2010/main" val="372255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166" t="17391" r="15833" b="9980"/>
          <a:stretch>
            <a:fillRect/>
          </a:stretch>
        </p:blipFill>
        <p:spPr>
          <a:xfrm>
            <a:off x="0" y="-321732"/>
            <a:ext cx="9144000" cy="7484532"/>
          </a:xfrm>
          <a:prstGeom prst="rect">
            <a:avLst/>
          </a:prstGeom>
        </p:spPr>
      </p:pic>
    </p:spTree>
    <p:extLst>
      <p:ext uri="{BB962C8B-B14F-4D97-AF65-F5344CB8AC3E}">
        <p14:creationId xmlns:p14="http://schemas.microsoft.com/office/powerpoint/2010/main" val="1578870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4166" t="17391" r="15833" b="15909"/>
          <a:stretch>
            <a:fillRect/>
          </a:stretch>
        </p:blipFill>
        <p:spPr>
          <a:xfrm>
            <a:off x="0" y="-338667"/>
            <a:ext cx="9144000" cy="7535333"/>
          </a:xfrm>
          <a:prstGeom prst="rect">
            <a:avLst/>
          </a:prstGeom>
        </p:spPr>
      </p:pic>
    </p:spTree>
    <p:extLst>
      <p:ext uri="{BB962C8B-B14F-4D97-AF65-F5344CB8AC3E}">
        <p14:creationId xmlns:p14="http://schemas.microsoft.com/office/powerpoint/2010/main" val="4222211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199"/>
            <a:ext cx="9144000" cy="6711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89E34A72-9C4A-9CF1-B58A-258E75AF4F7D}"/>
              </a:ext>
            </a:extLst>
          </p:cNvPr>
          <p:cNvSpPr>
            <a:spLocks noGrp="1"/>
          </p:cNvSpPr>
          <p:nvPr>
            <p:ph type="title"/>
          </p:nvPr>
        </p:nvSpPr>
        <p:spPr>
          <a:xfrm>
            <a:off x="0" y="-427491"/>
            <a:ext cx="9143999" cy="884690"/>
          </a:xfrm>
        </p:spPr>
        <p:txBody>
          <a:bodyPr/>
          <a:lstStyle/>
          <a:p>
            <a:r>
              <a:rPr lang="en-US" sz="6600" i="1" dirty="0">
                <a:effectLst>
                  <a:outerShdw blurRad="38100" dist="38100" dir="2700000" algn="tl">
                    <a:srgbClr val="000000">
                      <a:alpha val="43137"/>
                    </a:srgbClr>
                  </a:outerShdw>
                </a:effectLst>
              </a:rPr>
              <a:t>PHOTOTHERAPY</a:t>
            </a:r>
          </a:p>
        </p:txBody>
      </p:sp>
    </p:spTree>
    <p:extLst>
      <p:ext uri="{BB962C8B-B14F-4D97-AF65-F5344CB8AC3E}">
        <p14:creationId xmlns:p14="http://schemas.microsoft.com/office/powerpoint/2010/main" val="4263968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4929"/>
            <a:ext cx="9144000" cy="6247864"/>
          </a:xfrm>
          <a:prstGeom prst="rect">
            <a:avLst/>
          </a:prstGeom>
        </p:spPr>
        <p:txBody>
          <a:bodyPr wrap="square">
            <a:spAutoFit/>
          </a:bodyPr>
          <a:lstStyle/>
          <a:p>
            <a:r>
              <a:rPr lang="en-US" sz="2000" b="1" i="1" dirty="0"/>
              <a:t>Exchange transfusion</a:t>
            </a:r>
          </a:p>
          <a:p>
            <a:pPr marL="285750" indent="-285750">
              <a:buFont typeface="Wingdings" panose="05000000000000000000" pitchFamily="2" charset="2"/>
              <a:buChar char="Ø"/>
            </a:pPr>
            <a:r>
              <a:rPr lang="en-US" sz="2000" dirty="0"/>
              <a:t>Required if the bilirubin rises to levels that are considered potentially dangerous. </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Blood is removed from the baby in small aliquots (usually from an arterial line or the umbilical vein) and replaced with donor blood (via peripheral or umbilical vein).</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Usually, twice the infant’s blood volume (2 × 90 ml/kg) is exchanged. </a:t>
            </a:r>
          </a:p>
          <a:p>
            <a:pPr marL="285750" indent="-285750">
              <a:buFont typeface="Wingdings" panose="05000000000000000000" pitchFamily="2" charset="2"/>
              <a:buChar char="Ø"/>
            </a:pPr>
            <a:r>
              <a:rPr lang="en-US" sz="2000" dirty="0"/>
              <a:t>Donor blood should be as fresh as possible and screened to exclude cytomegalovirus, hepatitis B and C and HIV infections. </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The procedure does carry some risk of morbidity and mortality.</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Phototherapy has been very successful in reducing the need for exchange transfusion. </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In infants with rhesus hemolytic disease or ABO incompatibility unresponsive to intensive phototherapy, intravenous immunoglobulin reduces the need for exchange transfusion.</a:t>
            </a:r>
          </a:p>
        </p:txBody>
      </p:sp>
    </p:spTree>
    <p:extLst>
      <p:ext uri="{BB962C8B-B14F-4D97-AF65-F5344CB8AC3E}">
        <p14:creationId xmlns:p14="http://schemas.microsoft.com/office/powerpoint/2010/main" val="3473794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0608"/>
            <a:ext cx="4572001" cy="7521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144" y="-360608"/>
            <a:ext cx="4585856" cy="7521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09911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762" y="-352022"/>
            <a:ext cx="9030237" cy="6217087"/>
          </a:xfrm>
          <a:prstGeom prst="rect">
            <a:avLst/>
          </a:prstGeom>
        </p:spPr>
        <p:txBody>
          <a:bodyPr wrap="square">
            <a:spAutoFit/>
          </a:bodyPr>
          <a:lstStyle/>
          <a:p>
            <a:r>
              <a:rPr lang="en-US" sz="2000" b="1" dirty="0"/>
              <a:t>PHARMACOLOGICAL TREATMENT OF JAUNDICE</a:t>
            </a:r>
          </a:p>
          <a:p>
            <a:r>
              <a:rPr lang="en-US" sz="2000" b="1" i="1" dirty="0"/>
              <a:t>PHENOBARBITONE</a:t>
            </a:r>
          </a:p>
          <a:p>
            <a:pPr marL="342900" indent="-342900">
              <a:buFont typeface="Wingdings" panose="05000000000000000000" pitchFamily="2" charset="2"/>
              <a:buChar char="Ø"/>
            </a:pPr>
            <a:r>
              <a:rPr lang="en-US" sz="2000" dirty="0"/>
              <a:t>Phenobarbitone induces hepatic UGT enzyme and hence the conjugation of the bilirubin.</a:t>
            </a:r>
          </a:p>
          <a:p>
            <a:pPr marL="342900" indent="-342900">
              <a:buFont typeface="Wingdings" panose="05000000000000000000" pitchFamily="2" charset="2"/>
              <a:buChar char="Ø"/>
            </a:pPr>
            <a:r>
              <a:rPr lang="en-US" sz="2000" dirty="0"/>
              <a:t>It may also increase the hepatic uptake of bilirubin. </a:t>
            </a:r>
          </a:p>
          <a:p>
            <a:pPr marL="342900" indent="-342900">
              <a:buFont typeface="Wingdings" panose="05000000000000000000" pitchFamily="2" charset="2"/>
              <a:buChar char="Ø"/>
            </a:pPr>
            <a:r>
              <a:rPr lang="en-US" sz="2000" dirty="0"/>
              <a:t>It acts very slowly and does not lower serum bilirubin levels fast enough to be clinically helpful.</a:t>
            </a:r>
          </a:p>
          <a:p>
            <a:endParaRPr lang="en-US" dirty="0"/>
          </a:p>
          <a:p>
            <a:r>
              <a:rPr lang="en-US" sz="2000" b="1" i="1" dirty="0"/>
              <a:t>INTRAVENOUS IMMUNOGLOBULIN</a:t>
            </a:r>
          </a:p>
          <a:p>
            <a:pPr marL="342900" indent="-342900">
              <a:buFont typeface="Wingdings" panose="05000000000000000000" pitchFamily="2" charset="2"/>
              <a:buChar char="Ø"/>
            </a:pPr>
            <a:r>
              <a:rPr lang="en-US" sz="2000" dirty="0"/>
              <a:t>High-dose intravenous immunoglobulin (IVIG) is effective in reducing the bilirubin levels and reduces the need for exchange transfusion in neonates with Rhesus or ABO immune hemolytic disease. </a:t>
            </a:r>
          </a:p>
          <a:p>
            <a:pPr marL="342900" indent="-342900">
              <a:buFont typeface="Wingdings" panose="05000000000000000000" pitchFamily="2" charset="2"/>
              <a:buChar char="Ø"/>
            </a:pPr>
            <a:r>
              <a:rPr lang="en-US" sz="2000" dirty="0"/>
              <a:t>Used as </a:t>
            </a:r>
            <a:r>
              <a:rPr lang="en-US" sz="2000" b="1" dirty="0"/>
              <a:t>an adjunct to intensive phototherapy </a:t>
            </a:r>
            <a:r>
              <a:rPr lang="en-US" sz="2000" dirty="0"/>
              <a:t>if the serum bilirubin continues to increase more than 8.5 </a:t>
            </a:r>
            <a:r>
              <a:rPr lang="en-US" sz="2000" dirty="0" err="1"/>
              <a:t>μmol</a:t>
            </a:r>
            <a:r>
              <a:rPr lang="en-US" sz="2000" dirty="0"/>
              <a:t>/L/hour. </a:t>
            </a:r>
          </a:p>
          <a:p>
            <a:pPr marL="342900" indent="-342900">
              <a:buFont typeface="Wingdings" panose="05000000000000000000" pitchFamily="2" charset="2"/>
              <a:buChar char="Ø"/>
            </a:pPr>
            <a:r>
              <a:rPr lang="en-US" sz="2000" dirty="0"/>
              <a:t>In </a:t>
            </a:r>
            <a:r>
              <a:rPr lang="en-US" sz="2000" dirty="0" err="1"/>
              <a:t>isoimmune</a:t>
            </a:r>
            <a:r>
              <a:rPr lang="en-US" sz="2000" dirty="0"/>
              <a:t> </a:t>
            </a:r>
            <a:r>
              <a:rPr lang="en-US" sz="2000" dirty="0" err="1"/>
              <a:t>haemolysis</a:t>
            </a:r>
            <a:r>
              <a:rPr lang="en-US" sz="2000" dirty="0"/>
              <a:t>, red blood cells are destroyed by an antibody dependent cytotoxic mechanism mediated by </a:t>
            </a:r>
            <a:r>
              <a:rPr lang="en-US" sz="2000" dirty="0" err="1"/>
              <a:t>Fcreceptor</a:t>
            </a:r>
            <a:r>
              <a:rPr lang="en-US" sz="2000" dirty="0"/>
              <a:t>-bearing cells of the neonatal reticuloendothelial system. </a:t>
            </a:r>
          </a:p>
          <a:p>
            <a:pPr marL="342900" indent="-342900">
              <a:buFont typeface="Wingdings" panose="05000000000000000000" pitchFamily="2" charset="2"/>
              <a:buChar char="Ø"/>
            </a:pPr>
            <a:r>
              <a:rPr lang="en-US" sz="2000" dirty="0"/>
              <a:t>The mechanism of IVIG action is nonspecific blockade of Fc receptors, which reduces red cell breakdown. </a:t>
            </a:r>
          </a:p>
          <a:p>
            <a:pPr marL="342900" indent="-342900">
              <a:buFont typeface="Wingdings" panose="05000000000000000000" pitchFamily="2" charset="2"/>
              <a:buChar char="Ø"/>
            </a:pPr>
            <a:r>
              <a:rPr lang="en-US" sz="2000" dirty="0"/>
              <a:t>Maternal IVIG administration also reduces fetal hemolysis.</a:t>
            </a:r>
          </a:p>
        </p:txBody>
      </p:sp>
    </p:spTree>
    <p:extLst>
      <p:ext uri="{BB962C8B-B14F-4D97-AF65-F5344CB8AC3E}">
        <p14:creationId xmlns:p14="http://schemas.microsoft.com/office/powerpoint/2010/main" val="10189877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1667" t="15910" r="18334" b="11462"/>
          <a:stretch>
            <a:fillRect/>
          </a:stretch>
        </p:blipFill>
        <p:spPr>
          <a:xfrm>
            <a:off x="0" y="-386366"/>
            <a:ext cx="9144000" cy="7534141"/>
          </a:xfrm>
          <a:prstGeom prst="rect">
            <a:avLst/>
          </a:prstGeom>
        </p:spPr>
      </p:pic>
    </p:spTree>
    <p:extLst>
      <p:ext uri="{BB962C8B-B14F-4D97-AF65-F5344CB8AC3E}">
        <p14:creationId xmlns:p14="http://schemas.microsoft.com/office/powerpoint/2010/main" val="25692444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05000"/>
            <a:ext cx="8686800" cy="2362200"/>
          </a:xfrm>
        </p:spPr>
        <p:txBody>
          <a:bodyPr>
            <a:noAutofit/>
          </a:bodyPr>
          <a:lstStyle/>
          <a:p>
            <a:r>
              <a:rPr lang="en-US" sz="13800" b="1" i="1" dirty="0">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031059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irubin Metabolism in the Newborn – DR. TRYNAADH">
            <a:extLst>
              <a:ext uri="{FF2B5EF4-FFF2-40B4-BE49-F238E27FC236}">
                <a16:creationId xmlns:a16="http://schemas.microsoft.com/office/drawing/2014/main" id="{0866FB72-343E-F55F-D6AA-0B9B7578AA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695"/>
            <a:ext cx="9144000" cy="715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196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19087"/>
            <a:ext cx="8480738" cy="1370013"/>
          </a:xfrm>
        </p:spPr>
        <p:txBody>
          <a:bodyPr/>
          <a:lstStyle/>
          <a:p>
            <a:pPr eaLnBrk="1" hangingPunct="1"/>
            <a:r>
              <a:rPr lang="en-US" sz="3600" b="1" dirty="0"/>
              <a:t>PATHOGENESIS  OF HYPERBILIRUBINEMIA</a:t>
            </a:r>
            <a:br>
              <a:rPr lang="en-US" sz="3600" b="1" dirty="0"/>
            </a:br>
            <a:endParaRPr lang="en-US" altLang="en-US" sz="3600" dirty="0"/>
          </a:p>
        </p:txBody>
      </p:sp>
      <p:sp>
        <p:nvSpPr>
          <p:cNvPr id="8196" name="Rectangle 4"/>
          <p:cNvSpPr>
            <a:spLocks noChangeArrowheads="1"/>
          </p:cNvSpPr>
          <p:nvPr/>
        </p:nvSpPr>
        <p:spPr bwMode="auto">
          <a:xfrm>
            <a:off x="1090143" y="1613694"/>
            <a:ext cx="7214852" cy="61118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400" b="1" i="1" dirty="0">
                <a:effectLst>
                  <a:outerShdw blurRad="38100" dist="38100" dir="2700000" algn="tl">
                    <a:srgbClr val="000000">
                      <a:alpha val="43137"/>
                    </a:srgbClr>
                  </a:outerShdw>
                </a:effectLst>
              </a:rPr>
              <a:t>1-</a:t>
            </a:r>
            <a:r>
              <a:rPr lang="en-US" sz="1800" b="1" i="1" dirty="0">
                <a:effectLst>
                  <a:outerShdw blurRad="38100" dist="38100" dir="2700000" algn="tl">
                    <a:srgbClr val="000000">
                      <a:alpha val="43137"/>
                    </a:srgbClr>
                  </a:outerShdw>
                </a:effectLst>
              </a:rPr>
              <a:t>Increased bilirubin production due to high red cell turn over.</a:t>
            </a:r>
          </a:p>
        </p:txBody>
      </p:sp>
      <p:sp>
        <p:nvSpPr>
          <p:cNvPr id="8197" name="Rectangle 5"/>
          <p:cNvSpPr>
            <a:spLocks noChangeArrowheads="1"/>
          </p:cNvSpPr>
          <p:nvPr/>
        </p:nvSpPr>
        <p:spPr bwMode="auto">
          <a:xfrm>
            <a:off x="1163012" y="4157663"/>
            <a:ext cx="7214852" cy="611187"/>
          </a:xfrm>
          <a:prstGeom prst="rect">
            <a:avLst/>
          </a:prstGeom>
          <a:solidFill>
            <a:schemeClr val="bg2"/>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1800" b="1" i="1" dirty="0">
                <a:effectLst>
                  <a:outerShdw blurRad="38100" dist="38100" dir="2700000" algn="tl">
                    <a:srgbClr val="000000">
                      <a:alpha val="43137"/>
                    </a:srgbClr>
                  </a:outerShdw>
                </a:effectLst>
              </a:rPr>
              <a:t>3-Conjugated hyperbilirubinemia.</a:t>
            </a:r>
            <a:endParaRPr lang="en-US" sz="2400" b="1" i="1" dirty="0">
              <a:effectLst>
                <a:outerShdw blurRad="38100" dist="38100" dir="2700000" algn="tl">
                  <a:srgbClr val="000000">
                    <a:alpha val="43137"/>
                  </a:srgbClr>
                </a:outerShdw>
              </a:effectLst>
            </a:endParaRPr>
          </a:p>
        </p:txBody>
      </p:sp>
      <p:sp>
        <p:nvSpPr>
          <p:cNvPr id="8202" name="Rectangle 10"/>
          <p:cNvSpPr>
            <a:spLocks noChangeArrowheads="1"/>
          </p:cNvSpPr>
          <p:nvPr/>
        </p:nvSpPr>
        <p:spPr bwMode="auto">
          <a:xfrm>
            <a:off x="1163012" y="2787650"/>
            <a:ext cx="7214852" cy="6111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1800" b="1" i="1" dirty="0">
                <a:effectLst>
                  <a:outerShdw blurRad="38100" dist="38100" dir="2700000" algn="tl">
                    <a:srgbClr val="000000">
                      <a:alpha val="43137"/>
                    </a:srgbClr>
                  </a:outerShdw>
                </a:effectLst>
              </a:rPr>
              <a:t>2-Delayed bilirubin clearance.</a:t>
            </a:r>
          </a:p>
        </p:txBody>
      </p:sp>
    </p:spTree>
    <p:extLst>
      <p:ext uri="{BB962C8B-B14F-4D97-AF65-F5344CB8AC3E}">
        <p14:creationId xmlns:p14="http://schemas.microsoft.com/office/powerpoint/2010/main" val="115578392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2"/>
          <a:srcRect l="2568" t="7938" r="3066" b="7210"/>
          <a:stretch>
            <a:fillRect/>
          </a:stretch>
        </p:blipFill>
        <p:spPr>
          <a:xfrm>
            <a:off x="685799" y="3276600"/>
            <a:ext cx="7543799" cy="3258185"/>
          </a:xfrm>
          <a:prstGeom prst="rect">
            <a:avLst/>
          </a:prstGeom>
          <a:noFill/>
          <a:ln w="9525">
            <a:noFill/>
          </a:ln>
        </p:spPr>
      </p:pic>
      <p:pic>
        <p:nvPicPr>
          <p:cNvPr id="102" name="Picture 101"/>
          <p:cNvPicPr/>
          <p:nvPr/>
        </p:nvPicPr>
        <p:blipFill>
          <a:blip r:embed="rId3">
            <a:grayscl/>
          </a:blip>
          <a:stretch>
            <a:fillRect/>
          </a:stretch>
        </p:blipFill>
        <p:spPr>
          <a:xfrm>
            <a:off x="685800" y="685800"/>
            <a:ext cx="7543799" cy="2590800"/>
          </a:xfrm>
          <a:prstGeom prst="rect">
            <a:avLst/>
          </a:prstGeom>
          <a:noFill/>
          <a:ln w="9525">
            <a:noFill/>
          </a:ln>
        </p:spPr>
      </p:pic>
      <p:sp>
        <p:nvSpPr>
          <p:cNvPr id="2" name="عنوان 1"/>
          <p:cNvSpPr>
            <a:spLocks noGrp="1"/>
          </p:cNvSpPr>
          <p:nvPr>
            <p:ph type="title"/>
          </p:nvPr>
        </p:nvSpPr>
        <p:spPr>
          <a:xfrm>
            <a:off x="342898" y="-231821"/>
            <a:ext cx="8229600" cy="1018393"/>
          </a:xfrm>
        </p:spPr>
        <p:txBody>
          <a:bodyPr/>
          <a:lstStyle/>
          <a:p>
            <a:r>
              <a:rPr lang="en-US" sz="3200" b="1" kern="1200" dirty="0">
                <a:solidFill>
                  <a:schemeClr val="tx1"/>
                </a:solidFill>
                <a:latin typeface="Arial" panose="020B0604020202020204" pitchFamily="34" charset="0"/>
                <a:ea typeface="+mn-ea"/>
                <a:cs typeface="+mn-cs"/>
              </a:rPr>
              <a:t>classification of jaundice</a:t>
            </a:r>
          </a:p>
        </p:txBody>
      </p:sp>
    </p:spTree>
    <p:extLst>
      <p:ext uri="{BB962C8B-B14F-4D97-AF65-F5344CB8AC3E}">
        <p14:creationId xmlns:p14="http://schemas.microsoft.com/office/powerpoint/2010/main" val="3332432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03" y="381001"/>
            <a:ext cx="8751197" cy="687946"/>
          </a:xfrm>
        </p:spPr>
        <p:txBody>
          <a:bodyPr>
            <a:noAutofit/>
          </a:bodyPr>
          <a:lstStyle/>
          <a:p>
            <a:r>
              <a:rPr lang="en-US" sz="4000" dirty="0"/>
              <a:t>CAUSES OF HYPERBILIRUBINEMIA</a:t>
            </a:r>
            <a:endParaRPr lang="en-US" sz="2800" dirty="0"/>
          </a:p>
        </p:txBody>
      </p:sp>
      <p:pic>
        <p:nvPicPr>
          <p:cNvPr id="4" name="Picture 3"/>
          <p:cNvPicPr>
            <a:picLocks noChangeAspect="1"/>
          </p:cNvPicPr>
          <p:nvPr/>
        </p:nvPicPr>
        <p:blipFill>
          <a:blip r:embed="rId2"/>
          <a:stretch>
            <a:fillRect/>
          </a:stretch>
        </p:blipFill>
        <p:spPr>
          <a:xfrm>
            <a:off x="1" y="1258636"/>
            <a:ext cx="9144000" cy="4913564"/>
          </a:xfrm>
          <a:prstGeom prst="rect">
            <a:avLst/>
          </a:prstGeom>
        </p:spPr>
      </p:pic>
    </p:spTree>
    <p:extLst>
      <p:ext uri="{BB962C8B-B14F-4D97-AF65-F5344CB8AC3E}">
        <p14:creationId xmlns:p14="http://schemas.microsoft.com/office/powerpoint/2010/main" val="4124630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304800"/>
            <a:ext cx="7988121" cy="771525"/>
          </a:xfrm>
        </p:spPr>
        <p:txBody>
          <a:bodyPr>
            <a:normAutofit/>
          </a:bodyPr>
          <a:lstStyle/>
          <a:p>
            <a:r>
              <a:rPr lang="en-US" sz="3600" dirty="0"/>
              <a:t>CAUSES OF HYPERBILIRUBINEMIA</a:t>
            </a:r>
          </a:p>
        </p:txBody>
      </p:sp>
      <p:pic>
        <p:nvPicPr>
          <p:cNvPr id="2050" name="Picture 2" descr="C:\Users\sgazzar\Desktop\cc.png"/>
          <p:cNvPicPr>
            <a:picLocks noChangeAspect="1" noChangeArrowheads="1"/>
          </p:cNvPicPr>
          <p:nvPr/>
        </p:nvPicPr>
        <p:blipFill rotWithShape="1">
          <a:blip r:embed="rId2">
            <a:biLevel thresh="75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50113"/>
          <a:stretch>
            <a:fillRect/>
          </a:stretch>
        </p:blipFill>
        <p:spPr bwMode="auto">
          <a:xfrm>
            <a:off x="132080" y="1076325"/>
            <a:ext cx="8733790" cy="501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943645"/>
      </p:ext>
    </p:extLst>
  </p:cSld>
  <p:clrMapOvr>
    <a:masterClrMapping/>
  </p:clrMapOvr>
</p:sld>
</file>

<file path=ppt/theme/theme1.xml><?xml version="1.0" encoding="utf-8"?>
<a:theme xmlns:a="http://schemas.openxmlformats.org/drawingml/2006/main" name="Default Design">
  <a:themeElements>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
      <a:clrScheme name="Default Design 15">
        <a:dk1>
          <a:srgbClr val="0E2F67"/>
        </a:dk1>
        <a:lt1>
          <a:srgbClr val="FFFFFF"/>
        </a:lt1>
        <a:dk2>
          <a:srgbClr val="0E6224"/>
        </a:dk2>
        <a:lt2>
          <a:srgbClr val="7ACCE6"/>
        </a:lt2>
        <a:accent1>
          <a:srgbClr val="745D4A"/>
        </a:accent1>
        <a:accent2>
          <a:srgbClr val="E28000"/>
        </a:accent2>
        <a:accent3>
          <a:srgbClr val="FFFFFF"/>
        </a:accent3>
        <a:accent4>
          <a:srgbClr val="0A2757"/>
        </a:accent4>
        <a:accent5>
          <a:srgbClr val="BCB6B1"/>
        </a:accent5>
        <a:accent6>
          <a:srgbClr val="CD7300"/>
        </a:accent6>
        <a:hlink>
          <a:srgbClr val="FFAB2D"/>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1223</TotalTime>
  <Words>3055</Words>
  <Application>Microsoft Office PowerPoint</Application>
  <PresentationFormat>On-screen Show (4:3)</PresentationFormat>
  <Paragraphs>333</Paragraphs>
  <Slides>48</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BrandingSans-Roman</vt:lpstr>
      <vt:lpstr>Calibri</vt:lpstr>
      <vt:lpstr>Google Sans</vt:lpstr>
      <vt:lpstr>LiberationSerif</vt:lpstr>
      <vt:lpstr>SymbolNew-Medium</vt:lpstr>
      <vt:lpstr>TimesNewRomanPS-BoldMT2</vt:lpstr>
      <vt:lpstr>TimesNewRomanPSMT</vt:lpstr>
      <vt:lpstr>Wingdings</vt:lpstr>
      <vt:lpstr>Default Design</vt:lpstr>
      <vt:lpstr>NEONATAL JAUNDICE</vt:lpstr>
      <vt:lpstr>OBJECTIVES:</vt:lpstr>
      <vt:lpstr>DEFINITION</vt:lpstr>
      <vt:lpstr>PowerPoint Presentation</vt:lpstr>
      <vt:lpstr>PowerPoint Presentation</vt:lpstr>
      <vt:lpstr>PATHOGENESIS  OF HYPERBILIRUBINEMIA </vt:lpstr>
      <vt:lpstr>classification of jaundice</vt:lpstr>
      <vt:lpstr>CAUSES OF HYPERBILIRUBINEMIA</vt:lpstr>
      <vt:lpstr>CAUSES OF HYPERBILIRUBINEMIA</vt:lpstr>
      <vt:lpstr>PowerPoint Presentation</vt:lpstr>
      <vt:lpstr>HISTORY</vt:lpstr>
      <vt:lpstr>PowerPoint Presentation</vt:lpstr>
      <vt:lpstr>PowerPoint Presentation</vt:lpstr>
      <vt:lpstr>PowerPoint Presentation</vt:lpstr>
      <vt:lpstr>INVESTIGATIONS</vt:lpstr>
      <vt:lpstr>The transcutaneous bilirubin meter </vt:lpstr>
      <vt:lpstr>COMPLICATIONS</vt:lpstr>
      <vt:lpstr>   Difference  between physiological and pathological jaundice </vt:lpstr>
      <vt:lpstr>         COMMON CAUSES OF UNCONJUGATED HYPERBILIRUBINEMIA        </vt:lpstr>
      <vt:lpstr>PowerPoint Presentation</vt:lpstr>
      <vt:lpstr>DIAGNOSTIC CRITERIA IN THE FULL TERM</vt:lpstr>
      <vt:lpstr>2-Jaundice associated with breast milk </vt:lpstr>
      <vt:lpstr>PowerPoint Presentation</vt:lpstr>
      <vt:lpstr>PowerPoint Presentation</vt:lpstr>
      <vt:lpstr>3- Hemolytic disease of the newborn(Rh or ABO incompatibility) </vt:lpstr>
      <vt:lpstr>PowerPoint Presentation</vt:lpstr>
      <vt:lpstr>PowerPoint Presentation</vt:lpstr>
      <vt:lpstr>PowerPoint Presentation</vt:lpstr>
      <vt:lpstr>PowerPoint Presentation</vt:lpstr>
      <vt:lpstr>PowerPoint Presentation</vt:lpstr>
      <vt:lpstr>  CONJUGATED HYPERBILIRUBINEMIA (cholestasis)</vt:lpstr>
      <vt:lpstr>INVESTIGATIONS OF CHOLESTASIS</vt:lpstr>
      <vt:lpstr>BILIARY ATRESIA</vt:lpstr>
      <vt:lpstr>PowerPoint Presentation</vt:lpstr>
      <vt:lpstr>PowerPoint Presentation</vt:lpstr>
      <vt:lpstr>Hepatobiliary scintigraphy (HIDA Scan)</vt:lpstr>
      <vt:lpstr>  Treatment  </vt:lpstr>
      <vt:lpstr>TREATMENT OF  NEONATAL JAUNDICE</vt:lpstr>
      <vt:lpstr>PowerPoint Presentation</vt:lpstr>
      <vt:lpstr>PowerPoint Presentation</vt:lpstr>
      <vt:lpstr>PowerPoint Presentation</vt:lpstr>
      <vt:lpstr>PowerPoint Presentation</vt:lpstr>
      <vt:lpstr>PHOTOTHERAPY</vt:lpstr>
      <vt:lpstr>PowerPoint Presentation</vt:lpstr>
      <vt:lpstr>PowerPoint Presentation</vt:lpstr>
      <vt:lpstr>PowerPoint Presentation</vt:lpstr>
      <vt:lpstr>PowerPoint Presentation</vt:lpstr>
      <vt:lpstr>THANK YOU</vt:lpstr>
    </vt:vector>
  </TitlesOfParts>
  <Company>Clearly Presented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Pencils template</dc:title>
  <dc:creator>Presentation Magazine</dc:creator>
  <cp:lastModifiedBy>hassan barakate</cp:lastModifiedBy>
  <cp:revision>70</cp:revision>
  <dcterms:created xsi:type="dcterms:W3CDTF">2009-11-03T13:35:13Z</dcterms:created>
  <dcterms:modified xsi:type="dcterms:W3CDTF">2024-08-27T03:34:44Z</dcterms:modified>
</cp:coreProperties>
</file>