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303" r:id="rId4"/>
    <p:sldId id="258" r:id="rId5"/>
    <p:sldId id="257" r:id="rId6"/>
    <p:sldId id="286" r:id="rId7"/>
    <p:sldId id="295" r:id="rId8"/>
    <p:sldId id="296" r:id="rId9"/>
    <p:sldId id="297" r:id="rId10"/>
    <p:sldId id="287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300" r:id="rId23"/>
    <p:sldId id="298" r:id="rId24"/>
    <p:sldId id="299" r:id="rId25"/>
    <p:sldId id="307" r:id="rId26"/>
    <p:sldId id="291" r:id="rId27"/>
    <p:sldId id="272" r:id="rId28"/>
    <p:sldId id="288" r:id="rId29"/>
    <p:sldId id="289" r:id="rId30"/>
    <p:sldId id="301" r:id="rId31"/>
    <p:sldId id="278" r:id="rId32"/>
    <p:sldId id="276" r:id="rId33"/>
    <p:sldId id="292" r:id="rId34"/>
    <p:sldId id="277" r:id="rId35"/>
    <p:sldId id="279" r:id="rId36"/>
    <p:sldId id="302" r:id="rId37"/>
    <p:sldId id="280" r:id="rId38"/>
    <p:sldId id="285" r:id="rId39"/>
    <p:sldId id="283" r:id="rId40"/>
    <p:sldId id="290" r:id="rId41"/>
    <p:sldId id="281" r:id="rId42"/>
    <p:sldId id="28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2E07-3C58-4592-83A0-996F5ACC6485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C973-1BF6-4881-B3F8-C628B3AA03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2E07-3C58-4592-83A0-996F5ACC6485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C973-1BF6-4881-B3F8-C628B3AA03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2E07-3C58-4592-83A0-996F5ACC6485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C973-1BF6-4881-B3F8-C628B3AA031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2E07-3C58-4592-83A0-996F5ACC6485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C973-1BF6-4881-B3F8-C628B3AA03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2E07-3C58-4592-83A0-996F5ACC6485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C973-1BF6-4881-B3F8-C628B3AA03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2E07-3C58-4592-83A0-996F5ACC6485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C973-1BF6-4881-B3F8-C628B3AA03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2E07-3C58-4592-83A0-996F5ACC6485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C973-1BF6-4881-B3F8-C628B3AA03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2E07-3C58-4592-83A0-996F5ACC6485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C973-1BF6-4881-B3F8-C628B3AA03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2E07-3C58-4592-83A0-996F5ACC6485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C973-1BF6-4881-B3F8-C628B3AA03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2E07-3C58-4592-83A0-996F5ACC6485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C973-1BF6-4881-B3F8-C628B3AA03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2E07-3C58-4592-83A0-996F5ACC6485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C973-1BF6-4881-B3F8-C628B3AA03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322E07-3C58-4592-83A0-996F5ACC6485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47C973-1BF6-4881-B3F8-C628B3AA03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76400"/>
            <a:ext cx="7772400" cy="222885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C000"/>
                </a:solidFill>
              </a:rPr>
              <a:t>HISTORY  </a:t>
            </a:r>
            <a:br>
              <a:rPr lang="en-US" b="1" i="1" dirty="0">
                <a:solidFill>
                  <a:srgbClr val="FFC000"/>
                </a:solidFill>
              </a:rPr>
            </a:br>
            <a:r>
              <a:rPr lang="en-US" b="1" i="1" dirty="0">
                <a:solidFill>
                  <a:srgbClr val="FFC000"/>
                </a:solidFill>
              </a:rPr>
              <a:t>&amp;  </a:t>
            </a:r>
            <a:br>
              <a:rPr lang="en-US" b="1" i="1" dirty="0">
                <a:solidFill>
                  <a:srgbClr val="FFC000"/>
                </a:solidFill>
              </a:rPr>
            </a:br>
            <a:r>
              <a:rPr lang="en-US" b="1" i="1" dirty="0">
                <a:solidFill>
                  <a:srgbClr val="FFC000"/>
                </a:solidFill>
              </a:rPr>
              <a:t> EXAMINATION OF THE BREAST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06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Times Bold Italic"/>
                <a:cs typeface="Times Bold Italic"/>
              </a:rPr>
              <a:t>S. AHMED KHAN MBBS, FCPS</a:t>
            </a:r>
          </a:p>
          <a:p>
            <a:r>
              <a:rPr lang="en-US" b="1" dirty="0">
                <a:solidFill>
                  <a:schemeClr val="tx2"/>
                </a:solidFill>
                <a:latin typeface="Times Bold Italic"/>
                <a:cs typeface="Times Bold Italic"/>
              </a:rPr>
              <a:t>Assoc. Prof. of Surgery</a:t>
            </a:r>
          </a:p>
        </p:txBody>
      </p:sp>
    </p:spTree>
    <p:extLst>
      <p:ext uri="{BB962C8B-B14F-4D97-AF65-F5344CB8AC3E}">
        <p14:creationId xmlns:p14="http://schemas.microsoft.com/office/powerpoint/2010/main" val="181217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438400"/>
            <a:ext cx="8381999" cy="4267200"/>
          </a:xfrm>
        </p:spPr>
        <p:txBody>
          <a:bodyPr>
            <a:normAutofit/>
          </a:bodyPr>
          <a:lstStyle/>
          <a:p>
            <a:pPr lvl="0">
              <a:buClr>
                <a:srgbClr val="31B6FD"/>
              </a:buClr>
            </a:pPr>
            <a:endParaRPr lang="en-US" sz="1000" i="1" dirty="0">
              <a:solidFill>
                <a:srgbClr val="073E87"/>
              </a:solidFill>
            </a:endParaRPr>
          </a:p>
          <a:p>
            <a:pPr lvl="0">
              <a:buClr>
                <a:srgbClr val="31B6FD"/>
              </a:buClr>
            </a:pPr>
            <a:endParaRPr lang="en-US" sz="1200" i="1" dirty="0">
              <a:solidFill>
                <a:srgbClr val="073E87"/>
              </a:solidFill>
            </a:endParaRPr>
          </a:p>
          <a:p>
            <a:pPr lvl="0">
              <a:buClr>
                <a:srgbClr val="31B6FD"/>
              </a:buClr>
            </a:pPr>
            <a:r>
              <a:rPr lang="en-US" sz="3600" b="1" i="1" dirty="0">
                <a:solidFill>
                  <a:srgbClr val="073E87"/>
                </a:solidFill>
              </a:rPr>
              <a:t>Discharge from nipple</a:t>
            </a:r>
            <a:r>
              <a:rPr lang="en-US" sz="3600" i="1" dirty="0">
                <a:solidFill>
                  <a:srgbClr val="073E87"/>
                </a:solidFill>
              </a:rPr>
              <a:t>: </a:t>
            </a:r>
          </a:p>
          <a:p>
            <a:pPr marL="0" lvl="0" indent="0">
              <a:lnSpc>
                <a:spcPct val="200000"/>
              </a:lnSpc>
              <a:buClr>
                <a:srgbClr val="31B6FD"/>
              </a:buClr>
              <a:buNone/>
            </a:pPr>
            <a:r>
              <a:rPr lang="en-US" sz="2800" i="1" dirty="0">
                <a:solidFill>
                  <a:srgbClr val="073E87"/>
                </a:solidFill>
              </a:rPr>
              <a:t>              </a:t>
            </a:r>
            <a:r>
              <a:rPr lang="en-US" sz="2800" b="1" i="1" dirty="0"/>
              <a:t>Red:</a:t>
            </a:r>
            <a:r>
              <a:rPr lang="en-US" sz="2800" i="1" dirty="0">
                <a:solidFill>
                  <a:srgbClr val="073E87"/>
                </a:solidFill>
              </a:rPr>
              <a:t> </a:t>
            </a:r>
            <a:r>
              <a:rPr lang="en-US" i="1" dirty="0">
                <a:solidFill>
                  <a:srgbClr val="073E87"/>
                </a:solidFill>
              </a:rPr>
              <a:t>Duct papilloma, carcinoma, </a:t>
            </a:r>
          </a:p>
          <a:p>
            <a:pPr marL="0" lvl="0" indent="0">
              <a:lnSpc>
                <a:spcPct val="200000"/>
              </a:lnSpc>
              <a:buClr>
                <a:srgbClr val="31B6FD"/>
              </a:buClr>
              <a:buNone/>
            </a:pPr>
            <a:r>
              <a:rPr lang="en-US" sz="2800" i="1" dirty="0">
                <a:solidFill>
                  <a:srgbClr val="073E87"/>
                </a:solidFill>
              </a:rPr>
              <a:t>              </a:t>
            </a:r>
            <a:r>
              <a:rPr lang="en-US" sz="2800" b="1" i="1" dirty="0"/>
              <a:t>Yellow/ Green</a:t>
            </a:r>
            <a:r>
              <a:rPr lang="en-US" sz="2800" i="1" dirty="0">
                <a:solidFill>
                  <a:srgbClr val="073E87"/>
                </a:solidFill>
              </a:rPr>
              <a:t>: </a:t>
            </a:r>
            <a:r>
              <a:rPr lang="en-US" i="1" dirty="0">
                <a:solidFill>
                  <a:srgbClr val="073E87"/>
                </a:solidFill>
              </a:rPr>
              <a:t>Fibrocystic disease, duct ectasia,              </a:t>
            </a:r>
            <a:r>
              <a:rPr lang="en-US" sz="2800" i="1" dirty="0">
                <a:solidFill>
                  <a:srgbClr val="073E87"/>
                </a:solidFill>
              </a:rPr>
              <a:t>	 </a:t>
            </a:r>
            <a:r>
              <a:rPr lang="en-US" sz="2800" b="1" i="1" dirty="0"/>
              <a:t>White/Milky</a:t>
            </a:r>
            <a:r>
              <a:rPr lang="en-US" sz="2800" i="1" dirty="0">
                <a:solidFill>
                  <a:srgbClr val="073E87"/>
                </a:solidFill>
              </a:rPr>
              <a:t>: </a:t>
            </a:r>
            <a:r>
              <a:rPr lang="en-US" i="1" dirty="0">
                <a:solidFill>
                  <a:srgbClr val="073E87"/>
                </a:solidFill>
              </a:rPr>
              <a:t>Galactorrhea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C000"/>
                </a:solidFill>
              </a:rPr>
              <a:t>Presentation of Breast Diseases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75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209800"/>
            <a:ext cx="7967133" cy="4495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800" b="1" i="1" dirty="0"/>
              <a:t>History taking follows the standard pattern</a:t>
            </a:r>
          </a:p>
          <a:p>
            <a:pPr>
              <a:lnSpc>
                <a:spcPct val="200000"/>
              </a:lnSpc>
            </a:pPr>
            <a:r>
              <a:rPr lang="en-US" sz="2800" b="1" i="1" dirty="0"/>
              <a:t>Detailed analysis of complaints</a:t>
            </a:r>
          </a:p>
          <a:p>
            <a:pPr>
              <a:lnSpc>
                <a:spcPct val="200000"/>
              </a:lnSpc>
            </a:pPr>
            <a:r>
              <a:rPr lang="en-US" sz="2800" b="1" i="1" dirty="0"/>
              <a:t>Important areas of history: </a:t>
            </a:r>
            <a:r>
              <a:rPr lang="en-US" i="1" dirty="0"/>
              <a:t>menstrual , pregnancy, lactation</a:t>
            </a:r>
            <a:r>
              <a:rPr lang="en-US" sz="1800" i="1" dirty="0"/>
              <a:t>(Breast feeding)</a:t>
            </a:r>
            <a:r>
              <a:rPr lang="en-US" i="1" dirty="0"/>
              <a:t>,</a:t>
            </a:r>
            <a:r>
              <a:rPr lang="en-US" sz="1800" i="1" dirty="0"/>
              <a:t> </a:t>
            </a:r>
            <a:r>
              <a:rPr lang="en-US" i="1" dirty="0"/>
              <a:t>family, previous breast problems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C000"/>
                </a:solidFill>
              </a:rPr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3575920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b="1" i="1" dirty="0"/>
              <a:t>When noticed (duration)?</a:t>
            </a:r>
          </a:p>
          <a:p>
            <a:pPr>
              <a:lnSpc>
                <a:spcPct val="150000"/>
              </a:lnSpc>
            </a:pPr>
            <a:r>
              <a:rPr lang="en-US" sz="2800" b="1" i="1" dirty="0"/>
              <a:t>How noticed?</a:t>
            </a:r>
          </a:p>
          <a:p>
            <a:pPr>
              <a:lnSpc>
                <a:spcPct val="150000"/>
              </a:lnSpc>
            </a:pPr>
            <a:r>
              <a:rPr lang="en-US" sz="2800" b="1" i="1" dirty="0"/>
              <a:t>Any change in the lump since first noticed?</a:t>
            </a:r>
          </a:p>
          <a:p>
            <a:pPr>
              <a:lnSpc>
                <a:spcPct val="150000"/>
              </a:lnSpc>
            </a:pPr>
            <a:r>
              <a:rPr lang="en-US" sz="2800" b="1" i="1" dirty="0"/>
              <a:t>Any change in the breast/ nipple?</a:t>
            </a:r>
          </a:p>
          <a:p>
            <a:pPr>
              <a:lnSpc>
                <a:spcPct val="150000"/>
              </a:lnSpc>
            </a:pPr>
            <a:r>
              <a:rPr lang="en-US" sz="2800" b="1" i="1" dirty="0"/>
              <a:t>Any associated symptom ? Pain, discharge</a:t>
            </a:r>
          </a:p>
          <a:p>
            <a:pPr>
              <a:lnSpc>
                <a:spcPct val="150000"/>
              </a:lnSpc>
            </a:pPr>
            <a:r>
              <a:rPr lang="en-US" sz="2800" b="1" i="1" dirty="0"/>
              <a:t>Any relationship with menstrual cycle?</a:t>
            </a:r>
          </a:p>
          <a:p>
            <a:pPr>
              <a:lnSpc>
                <a:spcPct val="150000"/>
              </a:lnSpc>
            </a:pPr>
            <a:r>
              <a:rPr lang="en-US" sz="2800" b="1" i="1" dirty="0"/>
              <a:t>Any history of trauma??</a:t>
            </a:r>
          </a:p>
          <a:p>
            <a:pPr>
              <a:lnSpc>
                <a:spcPct val="150000"/>
              </a:lnSpc>
            </a:pP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i="1" dirty="0">
                <a:solidFill>
                  <a:srgbClr val="FFC000"/>
                </a:solidFill>
              </a:rPr>
              <a:t>History of a Lump</a:t>
            </a:r>
          </a:p>
        </p:txBody>
      </p:sp>
    </p:spTree>
    <p:extLst>
      <p:ext uri="{BB962C8B-B14F-4D97-AF65-F5344CB8AC3E}">
        <p14:creationId xmlns:p14="http://schemas.microsoft.com/office/powerpoint/2010/main" val="1450965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24000"/>
            <a:ext cx="8153400" cy="5105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/>
              <a:t>Site</a:t>
            </a:r>
          </a:p>
          <a:p>
            <a:pPr>
              <a:lnSpc>
                <a:spcPct val="150000"/>
              </a:lnSpc>
            </a:pPr>
            <a:r>
              <a:rPr lang="en-US" sz="2800" b="1" i="1" dirty="0"/>
              <a:t>Duration</a:t>
            </a:r>
          </a:p>
          <a:p>
            <a:pPr>
              <a:lnSpc>
                <a:spcPct val="150000"/>
              </a:lnSpc>
            </a:pPr>
            <a:r>
              <a:rPr lang="en-US" sz="2800" b="1" i="1" dirty="0"/>
              <a:t>Onset and severity</a:t>
            </a:r>
          </a:p>
          <a:p>
            <a:pPr>
              <a:lnSpc>
                <a:spcPct val="150000"/>
              </a:lnSpc>
            </a:pPr>
            <a:r>
              <a:rPr lang="en-US" sz="2800" b="1" i="1" u="sng" dirty="0"/>
              <a:t>Relationship to menstrual cycle </a:t>
            </a:r>
            <a:r>
              <a:rPr lang="en-US" sz="2800" b="1" i="1" dirty="0"/>
              <a:t>(</a:t>
            </a:r>
            <a:r>
              <a:rPr lang="en-US" sz="2000" b="1" i="1" dirty="0"/>
              <a:t>cyclical or non-cyclical</a:t>
            </a:r>
            <a:r>
              <a:rPr lang="en-US" sz="2800" b="1" i="1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800" b="1" i="1" dirty="0"/>
              <a:t>Aggravating factors</a:t>
            </a:r>
          </a:p>
          <a:p>
            <a:pPr>
              <a:lnSpc>
                <a:spcPct val="150000"/>
              </a:lnSpc>
            </a:pPr>
            <a:r>
              <a:rPr lang="en-US" sz="2800" b="1" i="1" dirty="0"/>
              <a:t>Relieving factors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C000"/>
                </a:solidFill>
              </a:rPr>
              <a:t>History of Pain</a:t>
            </a:r>
          </a:p>
        </p:txBody>
      </p:sp>
    </p:spTree>
    <p:extLst>
      <p:ext uri="{BB962C8B-B14F-4D97-AF65-F5344CB8AC3E}">
        <p14:creationId xmlns:p14="http://schemas.microsoft.com/office/powerpoint/2010/main" val="4213361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305799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i="1" dirty="0"/>
              <a:t>Duration</a:t>
            </a:r>
          </a:p>
          <a:p>
            <a:pPr>
              <a:lnSpc>
                <a:spcPct val="150000"/>
              </a:lnSpc>
            </a:pPr>
            <a:r>
              <a:rPr lang="en-US" b="1" i="1" dirty="0"/>
              <a:t>Colour of discharge: blood (red), serum (brown, green, straw coloured),  pus, milky</a:t>
            </a:r>
          </a:p>
          <a:p>
            <a:pPr>
              <a:lnSpc>
                <a:spcPct val="150000"/>
              </a:lnSpc>
            </a:pPr>
            <a:r>
              <a:rPr lang="en-US" b="1" i="1" dirty="0"/>
              <a:t>Spontaneous or on pressure</a:t>
            </a:r>
          </a:p>
          <a:p>
            <a:pPr>
              <a:lnSpc>
                <a:spcPct val="150000"/>
              </a:lnSpc>
            </a:pPr>
            <a:r>
              <a:rPr lang="en-US" b="1" i="1" u="sng" dirty="0"/>
              <a:t>Unilateral/ bilateral</a:t>
            </a:r>
          </a:p>
          <a:p>
            <a:pPr>
              <a:lnSpc>
                <a:spcPct val="150000"/>
              </a:lnSpc>
            </a:pPr>
            <a:r>
              <a:rPr lang="en-US" b="1" i="1" dirty="0"/>
              <a:t>Any change in the nipple</a:t>
            </a:r>
          </a:p>
          <a:p>
            <a:pPr>
              <a:lnSpc>
                <a:spcPct val="150000"/>
              </a:lnSpc>
            </a:pPr>
            <a:r>
              <a:rPr lang="en-US" b="1" i="1" dirty="0"/>
              <a:t>Other </a:t>
            </a:r>
            <a:r>
              <a:rPr lang="en-US" b="1" i="1" dirty="0" err="1"/>
              <a:t>accos</a:t>
            </a:r>
            <a:r>
              <a:rPr lang="en-US" b="1" i="1" dirty="0"/>
              <a:t>: symptom (pain)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C000"/>
                </a:solidFill>
              </a:rPr>
              <a:t>History of Discharge</a:t>
            </a:r>
          </a:p>
        </p:txBody>
      </p:sp>
    </p:spTree>
    <p:extLst>
      <p:ext uri="{BB962C8B-B14F-4D97-AF65-F5344CB8AC3E}">
        <p14:creationId xmlns:p14="http://schemas.microsoft.com/office/powerpoint/2010/main" val="3230639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b="1" i="1" dirty="0"/>
              <a:t>Breast problem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Mammogram 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Breast biopsy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Exposure to radiation (face, chest)- </a:t>
            </a:r>
            <a:r>
              <a:rPr lang="en-US" sz="2000" i="1" dirty="0"/>
              <a:t>risk factor</a:t>
            </a:r>
          </a:p>
          <a:p>
            <a:pPr lvl="0">
              <a:lnSpc>
                <a:spcPct val="150000"/>
              </a:lnSpc>
              <a:buClr>
                <a:srgbClr val="31B6FD"/>
              </a:buClr>
            </a:pPr>
            <a:r>
              <a:rPr lang="en-US" sz="3200" b="1" i="1" dirty="0">
                <a:solidFill>
                  <a:srgbClr val="073E87"/>
                </a:solidFill>
              </a:rPr>
              <a:t>Other medical /surgical history</a:t>
            </a:r>
          </a:p>
          <a:p>
            <a:pPr lvl="0">
              <a:lnSpc>
                <a:spcPct val="150000"/>
              </a:lnSpc>
              <a:buClr>
                <a:srgbClr val="31B6FD"/>
              </a:buClr>
            </a:pPr>
            <a:r>
              <a:rPr lang="en-US" sz="3200" b="1" i="1" dirty="0">
                <a:solidFill>
                  <a:srgbClr val="073E87"/>
                </a:solidFill>
              </a:rPr>
              <a:t>Obesity (BMI &gt;25) - </a:t>
            </a:r>
            <a:r>
              <a:rPr lang="en-US" sz="1900" i="1" dirty="0">
                <a:solidFill>
                  <a:srgbClr val="073E87"/>
                </a:solidFill>
              </a:rPr>
              <a:t>risk factor</a:t>
            </a:r>
          </a:p>
          <a:p>
            <a:pPr lvl="0">
              <a:lnSpc>
                <a:spcPct val="150000"/>
              </a:lnSpc>
              <a:buClr>
                <a:srgbClr val="31B6FD"/>
              </a:buClr>
            </a:pPr>
            <a:endParaRPr lang="en-US" sz="3200" b="1" i="1" dirty="0">
              <a:solidFill>
                <a:srgbClr val="073E87"/>
              </a:solidFill>
            </a:endParaRPr>
          </a:p>
          <a:p>
            <a:pPr>
              <a:lnSpc>
                <a:spcPct val="150000"/>
              </a:lnSpc>
            </a:pPr>
            <a:endParaRPr lang="en-US" sz="3200" b="1" i="1" dirty="0"/>
          </a:p>
          <a:p>
            <a:pPr>
              <a:lnSpc>
                <a:spcPct val="150000"/>
              </a:lnSpc>
            </a:pPr>
            <a:endParaRPr lang="en-US" sz="1800" i="1" dirty="0"/>
          </a:p>
          <a:p>
            <a:pPr>
              <a:lnSpc>
                <a:spcPct val="150000"/>
              </a:lnSpc>
            </a:pPr>
            <a:endParaRPr lang="en-US" sz="18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C000"/>
                </a:solidFill>
              </a:rPr>
              <a:t>Past Medical/ Surgical History</a:t>
            </a:r>
          </a:p>
        </p:txBody>
      </p:sp>
    </p:spTree>
    <p:extLst>
      <p:ext uri="{BB962C8B-B14F-4D97-AF65-F5344CB8AC3E}">
        <p14:creationId xmlns:p14="http://schemas.microsoft.com/office/powerpoint/2010/main" val="2076138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399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/>
              <a:t>Age of menarche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Age at menopause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i="1" dirty="0">
                <a:solidFill>
                  <a:srgbClr val="FF0000"/>
                </a:solidFill>
              </a:rPr>
              <a:t>      *</a:t>
            </a:r>
            <a:r>
              <a:rPr lang="en-US" sz="1800" b="1" i="1" dirty="0"/>
              <a:t>early menarche </a:t>
            </a:r>
            <a:r>
              <a:rPr lang="en-US" sz="1800" i="1" dirty="0"/>
              <a:t>(&lt;12 year) , </a:t>
            </a:r>
            <a:r>
              <a:rPr lang="en-US" sz="1800" b="1" i="1" dirty="0"/>
              <a:t>late menopause </a:t>
            </a:r>
            <a:r>
              <a:rPr lang="en-US" sz="1800" i="1" dirty="0"/>
              <a:t>(&gt;55 year)- increases  risk for carcinoma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Last menstrual period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Regularity of menstrual cycle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Breast changes during menstrual cycle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C000"/>
                </a:solidFill>
              </a:rPr>
              <a:t>Menstrual History</a:t>
            </a:r>
          </a:p>
        </p:txBody>
      </p:sp>
    </p:spTree>
    <p:extLst>
      <p:ext uri="{BB962C8B-B14F-4D97-AF65-F5344CB8AC3E}">
        <p14:creationId xmlns:p14="http://schemas.microsoft.com/office/powerpoint/2010/main" val="3418317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675467"/>
            <a:ext cx="8128000" cy="34506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/>
              <a:t>Age at 1</a:t>
            </a:r>
            <a:r>
              <a:rPr lang="en-US" sz="3600" b="1" i="1" baseline="30000" dirty="0"/>
              <a:t>st</a:t>
            </a:r>
            <a:r>
              <a:rPr lang="en-US" sz="3600" b="1" i="1" dirty="0"/>
              <a:t> pregnancy- </a:t>
            </a:r>
            <a:r>
              <a:rPr lang="en-US" sz="2000" i="1" dirty="0"/>
              <a:t>younger age (&lt;18) is protective       				        -  &gt;30 years-   increased risk</a:t>
            </a:r>
          </a:p>
          <a:p>
            <a:pPr>
              <a:lnSpc>
                <a:spcPct val="150000"/>
              </a:lnSpc>
            </a:pPr>
            <a:r>
              <a:rPr lang="en-US" sz="3600" b="1" i="1" dirty="0"/>
              <a:t>Number of pregnancy- </a:t>
            </a:r>
            <a:r>
              <a:rPr lang="en-US" sz="1800" i="1" dirty="0"/>
              <a:t>protective</a:t>
            </a:r>
          </a:p>
          <a:p>
            <a:pPr>
              <a:lnSpc>
                <a:spcPct val="150000"/>
              </a:lnSpc>
            </a:pPr>
            <a:r>
              <a:rPr lang="en-US" sz="3600" b="1" i="1" dirty="0"/>
              <a:t>Lactational  history- </a:t>
            </a:r>
            <a:r>
              <a:rPr lang="en-US" sz="1800" i="1" dirty="0"/>
              <a:t>protective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C000"/>
                </a:solidFill>
              </a:rPr>
              <a:t>History of Pregnancy</a:t>
            </a:r>
          </a:p>
        </p:txBody>
      </p:sp>
    </p:spTree>
    <p:extLst>
      <p:ext uri="{BB962C8B-B14F-4D97-AF65-F5344CB8AC3E}">
        <p14:creationId xmlns:p14="http://schemas.microsoft.com/office/powerpoint/2010/main" val="1872109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/>
              <a:t>Oral contraceptives- </a:t>
            </a:r>
            <a:r>
              <a:rPr lang="en-US" sz="2000" i="1" dirty="0"/>
              <a:t>not known risk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Hormone replacement therapy- </a:t>
            </a:r>
            <a:r>
              <a:rPr lang="en-US" sz="1800" i="1" dirty="0"/>
              <a:t>increased risk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Other medications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C000"/>
                </a:solidFill>
              </a:rPr>
              <a:t>Medications</a:t>
            </a:r>
          </a:p>
        </p:txBody>
      </p:sp>
    </p:spTree>
    <p:extLst>
      <p:ext uri="{BB962C8B-B14F-4D97-AF65-F5344CB8AC3E}">
        <p14:creationId xmlns:p14="http://schemas.microsoft.com/office/powerpoint/2010/main" val="4184862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/>
              <a:t>At least two generations 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Breast, gynecologic</a:t>
            </a:r>
            <a:r>
              <a:rPr lang="en-US" sz="2000" b="1" i="1" dirty="0"/>
              <a:t>(ovarian), </a:t>
            </a:r>
            <a:r>
              <a:rPr lang="en-US" sz="3200" b="1" i="1" dirty="0"/>
              <a:t>colon, prostate, gastric, or pancreatic cancer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 Their Age at diagnosis of these tumours.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C000"/>
                </a:solidFill>
              </a:rPr>
              <a:t>Family History</a:t>
            </a:r>
          </a:p>
        </p:txBody>
      </p:sp>
    </p:spTree>
    <p:extLst>
      <p:ext uri="{BB962C8B-B14F-4D97-AF65-F5344CB8AC3E}">
        <p14:creationId xmlns:p14="http://schemas.microsoft.com/office/powerpoint/2010/main" val="255629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4297363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b="1" i="1" dirty="0"/>
              <a:t>Level  I</a:t>
            </a:r>
            <a:r>
              <a:rPr lang="en-US" sz="2800" i="1" dirty="0"/>
              <a:t>:</a:t>
            </a:r>
            <a:r>
              <a:rPr lang="en-US" i="1" dirty="0"/>
              <a:t> </a:t>
            </a:r>
            <a:r>
              <a:rPr lang="en-US" sz="2800" i="1" dirty="0"/>
              <a:t>Lateral to the pectoralis minor muscle</a:t>
            </a:r>
          </a:p>
          <a:p>
            <a:pPr>
              <a:buFont typeface="Arial"/>
              <a:buChar char="•"/>
            </a:pPr>
            <a:endParaRPr lang="en-US" sz="2800" i="1" dirty="0"/>
          </a:p>
          <a:p>
            <a:pPr>
              <a:buFont typeface="Arial"/>
              <a:buChar char="•"/>
            </a:pPr>
            <a:r>
              <a:rPr lang="en-US" sz="2800" b="1" i="1" dirty="0"/>
              <a:t>Level II</a:t>
            </a:r>
            <a:r>
              <a:rPr lang="en-US" sz="2800" i="1" dirty="0"/>
              <a:t>: Posterior to the pectoralis minor muscle</a:t>
            </a:r>
          </a:p>
          <a:p>
            <a:pPr marL="0" indent="0">
              <a:buNone/>
            </a:pPr>
            <a:endParaRPr lang="en-US" sz="2800" i="1" dirty="0"/>
          </a:p>
          <a:p>
            <a:pPr>
              <a:buFont typeface="Arial"/>
              <a:buChar char="•"/>
            </a:pPr>
            <a:r>
              <a:rPr lang="en-US" sz="2800" b="1" i="1" dirty="0"/>
              <a:t>Level III</a:t>
            </a:r>
            <a:r>
              <a:rPr lang="en-US" sz="2800" i="1" dirty="0"/>
              <a:t>: Medial to the pectoralis minor muscle</a:t>
            </a:r>
          </a:p>
          <a:p>
            <a:pPr marL="0" indent="0">
              <a:buNone/>
            </a:pPr>
            <a:endParaRPr lang="en-US" sz="2800" i="1" dirty="0"/>
          </a:p>
          <a:p>
            <a:pPr>
              <a:buFont typeface="Arial"/>
              <a:buChar char="•"/>
            </a:pPr>
            <a:r>
              <a:rPr lang="en-US" sz="2800" b="1" i="1" dirty="0"/>
              <a:t>Rotter's nodes</a:t>
            </a:r>
            <a:r>
              <a:rPr lang="en-US" sz="2800" i="1" dirty="0"/>
              <a:t>: Between the pectoralis major and the minor muscles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C000"/>
                </a:solidFill>
              </a:rPr>
              <a:t>Axillary Lymph Nodes</a:t>
            </a:r>
          </a:p>
        </p:txBody>
      </p:sp>
    </p:spTree>
    <p:extLst>
      <p:ext uri="{BB962C8B-B14F-4D97-AF65-F5344CB8AC3E}">
        <p14:creationId xmlns:p14="http://schemas.microsoft.com/office/powerpoint/2010/main" val="3993787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106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600" b="1" i="1" dirty="0"/>
              <a:t>Explain to your patient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Patient’s permission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Privacy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Nurse’s presence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Semi-recumbent </a:t>
            </a:r>
            <a:r>
              <a:rPr lang="en-US" sz="2600" b="1" i="1" u="sng" dirty="0"/>
              <a:t>position</a:t>
            </a:r>
            <a:r>
              <a:rPr lang="en-US" sz="2600" b="1" i="1" dirty="0"/>
              <a:t> (45°) , supine, sitting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Expose upper half of the patient, both breasts exposed</a:t>
            </a:r>
          </a:p>
          <a:p>
            <a:pPr lvl="0">
              <a:lnSpc>
                <a:spcPct val="150000"/>
              </a:lnSpc>
            </a:pPr>
            <a:r>
              <a:rPr lang="en-US" sz="2600" b="1" i="1" dirty="0"/>
              <a:t>Arms by the sides </a:t>
            </a:r>
          </a:p>
          <a:p>
            <a:pPr>
              <a:lnSpc>
                <a:spcPct val="150000"/>
              </a:lnSpc>
            </a:pPr>
            <a:endParaRPr lang="en-US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C000"/>
                </a:solidFill>
              </a:rPr>
              <a:t>Clinical Examination</a:t>
            </a:r>
          </a:p>
        </p:txBody>
      </p:sp>
    </p:spTree>
    <p:extLst>
      <p:ext uri="{BB962C8B-B14F-4D97-AF65-F5344CB8AC3E}">
        <p14:creationId xmlns:p14="http://schemas.microsoft.com/office/powerpoint/2010/main" val="2446118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763000" cy="4343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b="1" i="1" dirty="0"/>
              <a:t>Stand in front of the patient 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4 quadrants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Symmetry &amp; size of breasts </a:t>
            </a:r>
            <a:r>
              <a:rPr lang="en-US" sz="2000" b="1" i="1" dirty="0"/>
              <a:t>(underlying lump)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Any obvious mass or lump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Skin changes- redness </a:t>
            </a:r>
            <a:r>
              <a:rPr lang="en-US" sz="1900" b="1" i="1" dirty="0"/>
              <a:t>(infection,  inflammatory carcinoma)</a:t>
            </a:r>
            <a:r>
              <a:rPr lang="en-US" sz="3200" b="1" i="1" dirty="0"/>
              <a:t>, edema </a:t>
            </a:r>
            <a:r>
              <a:rPr lang="en-US" sz="2000" b="1" i="1" dirty="0"/>
              <a:t>(peau d’orange)</a:t>
            </a:r>
            <a:r>
              <a:rPr lang="en-US" sz="3200" b="1" i="1" dirty="0"/>
              <a:t>, dimpling, ulceration  </a:t>
            </a:r>
            <a:r>
              <a:rPr lang="en-US" sz="2200" b="1" i="1" dirty="0"/>
              <a:t>(carcinoma)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i="1" dirty="0">
                <a:solidFill>
                  <a:srgbClr val="FFC000"/>
                </a:solidFill>
              </a:rPr>
              <a:t>Inspection of the  Breast</a:t>
            </a:r>
          </a:p>
        </p:txBody>
      </p:sp>
    </p:spTree>
    <p:extLst>
      <p:ext uri="{BB962C8B-B14F-4D97-AF65-F5344CB8AC3E}">
        <p14:creationId xmlns:p14="http://schemas.microsoft.com/office/powerpoint/2010/main" val="2113798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"/>
          <a:stretch/>
        </p:blipFill>
        <p:spPr bwMode="auto">
          <a:xfrm>
            <a:off x="245732" y="457200"/>
            <a:ext cx="8745868" cy="630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057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lam\Pictures\Sebaceous cy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24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259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lam\Pictures\Lactational abs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47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353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6E2EB8-150F-B347-E4CA-78D727AC8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61872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HelveticaNeue-MediumCond"/>
                <a:ea typeface="+mn-ea"/>
                <a:cs typeface="+mn-cs"/>
              </a:rPr>
              <a:t>Skin dimpling in the lower inner quadrant of the left</a:t>
            </a:r>
            <a:b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HelveticaNeue-MediumCond"/>
                <a:ea typeface="+mn-ea"/>
                <a:cs typeface="+mn-cs"/>
              </a:rPr>
            </a:b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HelveticaNeue-MediumCond"/>
                <a:ea typeface="+mn-ea"/>
                <a:cs typeface="+mn-cs"/>
              </a:rPr>
              <a:t>breast associated with breast cancer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AF4C2C4B-E4F7-C02A-1FEA-286A68604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828800"/>
            <a:ext cx="5257799" cy="4876800"/>
          </a:xfrm>
        </p:spPr>
      </p:pic>
    </p:spTree>
    <p:extLst>
      <p:ext uri="{BB962C8B-B14F-4D97-AF65-F5344CB8AC3E}">
        <p14:creationId xmlns:p14="http://schemas.microsoft.com/office/powerpoint/2010/main" val="3559348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58654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015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lam\Documents\Clinical Photographs\Clinical Photos-RCH\Lobular Mastitis\Lobular Granulomatous mastitis in a 30 yrs Indonesian lady -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23087" b="7526"/>
          <a:stretch/>
        </p:blipFill>
        <p:spPr bwMode="auto">
          <a:xfrm>
            <a:off x="0" y="792480"/>
            <a:ext cx="9074974" cy="4846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72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lam\Documents\Clinical Photographs\Clinica photos slides\scan0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6" b="10849"/>
          <a:stretch/>
        </p:blipFill>
        <p:spPr bwMode="auto">
          <a:xfrm>
            <a:off x="0" y="914400"/>
            <a:ext cx="9144084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354592" y="4114800"/>
            <a:ext cx="560173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452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lam\Documents\Clinical Photographs\Clinica photos slides\Breast-Inflam 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5" y="304800"/>
            <a:ext cx="9069645" cy="6126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>
            <a:off x="3105665" y="3428998"/>
            <a:ext cx="381000" cy="644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9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48938" cy="676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448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0157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667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572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000" b="1" i="1" dirty="0"/>
              <a:t>Changes in the  nipple/ areola:                                                                 raised level,  retraction</a:t>
            </a:r>
            <a:r>
              <a:rPr lang="en-US" sz="2200" b="1" i="1" dirty="0"/>
              <a:t>(carcinoma, duct ectasia),                                        </a:t>
            </a:r>
            <a:r>
              <a:rPr lang="en-US" sz="3000" b="1" i="1" dirty="0"/>
              <a:t>ulceration </a:t>
            </a:r>
            <a:r>
              <a:rPr lang="en-US" sz="2200" b="1" i="1" dirty="0"/>
              <a:t>( Paget’s disease)</a:t>
            </a:r>
          </a:p>
          <a:p>
            <a:pPr marL="0" lvl="0" indent="0">
              <a:buNone/>
            </a:pPr>
            <a:endParaRPr lang="en-US" sz="3000" b="1" i="1" dirty="0"/>
          </a:p>
          <a:p>
            <a:pPr lvl="0"/>
            <a:r>
              <a:rPr lang="en-US" sz="3000" b="1" i="1" dirty="0"/>
              <a:t>Discharge from the nipple- spontaneous</a:t>
            </a:r>
          </a:p>
          <a:p>
            <a:pPr marL="0" lvl="0" indent="0">
              <a:buNone/>
            </a:pPr>
            <a:endParaRPr lang="en-US" sz="3000" b="1" i="1" dirty="0"/>
          </a:p>
          <a:p>
            <a:pPr lvl="0"/>
            <a:r>
              <a:rPr lang="en-US" sz="3000" b="1" i="1" dirty="0"/>
              <a:t>Raise arms above the head- inspect breasts &amp; axillae and note any change</a:t>
            </a:r>
          </a:p>
          <a:p>
            <a:pPr marL="0" lvl="0" indent="0">
              <a:buNone/>
            </a:pPr>
            <a:endParaRPr lang="en-US" sz="3000" b="1" i="1" dirty="0"/>
          </a:p>
          <a:p>
            <a:pPr lvl="0"/>
            <a:r>
              <a:rPr lang="en-US" sz="3000" b="1" i="1" dirty="0"/>
              <a:t>Inspect supraclavicular area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C000"/>
                </a:solidFill>
              </a:rPr>
              <a:t>Inspection of the Breast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87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41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i="1" dirty="0"/>
              <a:t>Semi-recumbent position</a:t>
            </a:r>
          </a:p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0000"/>
                </a:solidFill>
              </a:rPr>
              <a:t>Ask for any painful area</a:t>
            </a:r>
          </a:p>
          <a:p>
            <a:pPr>
              <a:lnSpc>
                <a:spcPct val="150000"/>
              </a:lnSpc>
            </a:pPr>
            <a:r>
              <a:rPr lang="en-US" b="1" i="1" dirty="0"/>
              <a:t>Normal side first</a:t>
            </a:r>
          </a:p>
          <a:p>
            <a:pPr>
              <a:lnSpc>
                <a:spcPct val="150000"/>
              </a:lnSpc>
            </a:pPr>
            <a:r>
              <a:rPr lang="en-US" b="1" i="1" dirty="0"/>
              <a:t>Palpate with </a:t>
            </a:r>
            <a:r>
              <a:rPr lang="en-US" b="1" i="1" u="sng" dirty="0"/>
              <a:t>palmer surface of the fingers for presence of lump </a:t>
            </a:r>
          </a:p>
          <a:p>
            <a:pPr>
              <a:lnSpc>
                <a:spcPct val="150000"/>
              </a:lnSpc>
            </a:pPr>
            <a:r>
              <a:rPr lang="en-US" sz="3000" b="1" i="1" u="sng" dirty="0"/>
              <a:t>Lump characteristics</a:t>
            </a:r>
            <a:r>
              <a:rPr lang="en-US" b="1" i="1" dirty="0"/>
              <a:t>:  </a:t>
            </a:r>
            <a:r>
              <a:rPr lang="en-US" sz="2800" b="1" i="1" dirty="0"/>
              <a:t>site, size, shape, surface, mobility, temperature, tenderness, texture, edge, attachment to skin or deep tissue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For these characteristics- use pulp of your fingers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C000"/>
                </a:solidFill>
              </a:rPr>
              <a:t>Palpation of the Breast</a:t>
            </a:r>
          </a:p>
        </p:txBody>
      </p:sp>
    </p:spTree>
    <p:extLst>
      <p:ext uri="{BB962C8B-B14F-4D97-AF65-F5344CB8AC3E}">
        <p14:creationId xmlns:p14="http://schemas.microsoft.com/office/powerpoint/2010/main" val="3827750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839199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i="1" dirty="0"/>
              <a:t>Site</a:t>
            </a:r>
            <a:r>
              <a:rPr lang="en-US" i="1" dirty="0"/>
              <a:t>: </a:t>
            </a:r>
            <a:r>
              <a:rPr lang="en-US" sz="2000" i="1" dirty="0"/>
              <a:t>More carcinoma develop in upper outer quadrant</a:t>
            </a:r>
          </a:p>
          <a:p>
            <a:pPr>
              <a:lnSpc>
                <a:spcPct val="150000"/>
              </a:lnSpc>
            </a:pPr>
            <a:r>
              <a:rPr lang="en-US" b="1" i="1" dirty="0"/>
              <a:t>Size</a:t>
            </a:r>
            <a:r>
              <a:rPr lang="en-US" sz="2000" i="1" dirty="0"/>
              <a:t>: Variable, Large mass- giant fibroadenoma, Phylloides tumor </a:t>
            </a:r>
          </a:p>
          <a:p>
            <a:pPr>
              <a:lnSpc>
                <a:spcPct val="150000"/>
              </a:lnSpc>
            </a:pPr>
            <a:r>
              <a:rPr lang="en-US" b="1" i="1" dirty="0"/>
              <a:t>Shape:</a:t>
            </a:r>
            <a:r>
              <a:rPr lang="en-US" i="1" dirty="0"/>
              <a:t> </a:t>
            </a:r>
            <a:r>
              <a:rPr lang="en-US" sz="2000" i="1" dirty="0"/>
              <a:t>Well defined- fibroadenoma, ill defined- carcinoma</a:t>
            </a:r>
          </a:p>
          <a:p>
            <a:pPr>
              <a:lnSpc>
                <a:spcPct val="150000"/>
              </a:lnSpc>
            </a:pPr>
            <a:r>
              <a:rPr lang="en-US" b="1" i="1" dirty="0"/>
              <a:t>Mobility</a:t>
            </a:r>
            <a:r>
              <a:rPr lang="en-US" i="1" dirty="0"/>
              <a:t>: </a:t>
            </a:r>
            <a:r>
              <a:rPr lang="en-US" sz="2000" i="1" dirty="0"/>
              <a:t>Fibroadenoma freely mobile</a:t>
            </a:r>
          </a:p>
          <a:p>
            <a:pPr>
              <a:lnSpc>
                <a:spcPct val="150000"/>
              </a:lnSpc>
            </a:pPr>
            <a:r>
              <a:rPr lang="en-US" b="1" i="1" dirty="0"/>
              <a:t>Temperature</a:t>
            </a:r>
            <a:r>
              <a:rPr lang="en-US" i="1" dirty="0"/>
              <a:t>: </a:t>
            </a:r>
            <a:r>
              <a:rPr lang="en-US" sz="2000" i="1" dirty="0"/>
              <a:t>Raised in inflammation, inflammatory carcinoma</a:t>
            </a:r>
          </a:p>
          <a:p>
            <a:pPr>
              <a:lnSpc>
                <a:spcPct val="150000"/>
              </a:lnSpc>
            </a:pPr>
            <a:r>
              <a:rPr lang="en-US" b="1" i="1" dirty="0"/>
              <a:t>Tenderness</a:t>
            </a:r>
            <a:r>
              <a:rPr lang="en-US" i="1" dirty="0"/>
              <a:t>: </a:t>
            </a:r>
            <a:r>
              <a:rPr lang="en-US" sz="2000" i="1" dirty="0"/>
              <a:t>Inflammatory –abscess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Texture</a:t>
            </a:r>
            <a:r>
              <a:rPr lang="en-US" sz="2000" i="1" dirty="0"/>
              <a:t>:  Hard- carcinoma, firm- fibroadenoma, fluctuant- cyst</a:t>
            </a:r>
          </a:p>
          <a:p>
            <a:pPr>
              <a:lnSpc>
                <a:spcPct val="150000"/>
              </a:lnSpc>
            </a:pPr>
            <a:r>
              <a:rPr lang="en-US" b="1" i="1" dirty="0"/>
              <a:t>Attachment: </a:t>
            </a:r>
            <a:r>
              <a:rPr lang="en-US" sz="2000" i="1" dirty="0"/>
              <a:t>Carcinoma, sometime inflammatory lesions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7072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FFC000"/>
                </a:solidFill>
              </a:rPr>
              <a:t>Palpation of the Breast</a:t>
            </a:r>
          </a:p>
        </p:txBody>
      </p:sp>
    </p:spTree>
    <p:extLst>
      <p:ext uri="{BB962C8B-B14F-4D97-AF65-F5344CB8AC3E}">
        <p14:creationId xmlns:p14="http://schemas.microsoft.com/office/powerpoint/2010/main" val="440610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/>
              <a:t>Skin tethering-  </a:t>
            </a:r>
            <a:r>
              <a:rPr lang="en-US" i="1" dirty="0"/>
              <a:t>tumour </a:t>
            </a:r>
            <a:r>
              <a:rPr lang="en-US" i="1" u="sng" dirty="0"/>
              <a:t>infiltration of Cooper’s ligament </a:t>
            </a:r>
            <a:r>
              <a:rPr lang="en-US" i="1" dirty="0"/>
              <a:t>pulling on the skin. Skin </a:t>
            </a:r>
            <a:r>
              <a:rPr lang="en-US" i="1" u="sng" dirty="0"/>
              <a:t>dimples</a:t>
            </a:r>
            <a:r>
              <a:rPr lang="en-US" i="1" dirty="0"/>
              <a:t> when  tumour is moved to one side or arm raised above the head</a:t>
            </a:r>
          </a:p>
          <a:p>
            <a:pPr>
              <a:lnSpc>
                <a:spcPct val="150000"/>
              </a:lnSpc>
            </a:pPr>
            <a:endParaRPr lang="en-US" sz="1100" i="1" dirty="0"/>
          </a:p>
          <a:p>
            <a:pPr>
              <a:lnSpc>
                <a:spcPct val="150000"/>
              </a:lnSpc>
            </a:pPr>
            <a:r>
              <a:rPr lang="en-US" sz="2800" b="1" i="1" dirty="0"/>
              <a:t>Skin fixation- </a:t>
            </a:r>
            <a:r>
              <a:rPr lang="en-US" i="1" dirty="0"/>
              <a:t>when </a:t>
            </a:r>
            <a:r>
              <a:rPr lang="en-US" i="1" u="sng" dirty="0"/>
              <a:t>tumour is directly fixed to skin</a:t>
            </a:r>
            <a:r>
              <a:rPr lang="en-US" i="1" dirty="0"/>
              <a:t>. Skin cannot be moved/pinched separately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100" i="1" dirty="0"/>
          </a:p>
          <a:p>
            <a:pPr>
              <a:lnSpc>
                <a:spcPct val="150000"/>
              </a:lnSpc>
            </a:pPr>
            <a:r>
              <a:rPr lang="en-US" sz="2800" b="1" i="1" dirty="0"/>
              <a:t>Muscle attachment- </a:t>
            </a:r>
            <a:r>
              <a:rPr lang="en-US" i="1" dirty="0"/>
              <a:t>patient’s both hands resting on hips, test lump mobility before &amp; after muscle contraction ( ask patient to press against hips)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C000"/>
                </a:solidFill>
              </a:rPr>
              <a:t>Palpation of the Breast</a:t>
            </a:r>
          </a:p>
        </p:txBody>
      </p:sp>
    </p:spTree>
    <p:extLst>
      <p:ext uri="{BB962C8B-B14F-4D97-AF65-F5344CB8AC3E}">
        <p14:creationId xmlns:p14="http://schemas.microsoft.com/office/powerpoint/2010/main" val="409634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b="1" i="1" dirty="0"/>
              <a:t>Any retraction/ ulceration</a:t>
            </a:r>
          </a:p>
          <a:p>
            <a:pPr>
              <a:lnSpc>
                <a:spcPct val="200000"/>
              </a:lnSpc>
            </a:pPr>
            <a:r>
              <a:rPr lang="en-US" b="1" i="1" dirty="0"/>
              <a:t>Palpate for a mass underneath the affected nipple</a:t>
            </a:r>
          </a:p>
          <a:p>
            <a:pPr lvl="0">
              <a:lnSpc>
                <a:spcPct val="200000"/>
              </a:lnSpc>
              <a:buClr>
                <a:srgbClr val="31B6FD"/>
              </a:buClr>
            </a:pPr>
            <a:r>
              <a:rPr lang="en-US" b="1" i="1" dirty="0"/>
              <a:t>Nipple discharge-  </a:t>
            </a:r>
            <a:r>
              <a:rPr lang="en-US" sz="1800" i="1" dirty="0">
                <a:solidFill>
                  <a:srgbClr val="073E87"/>
                </a:solidFill>
              </a:rPr>
              <a:t>blood (red), serum (brown, green, straw coloured),  pus, milky</a:t>
            </a:r>
          </a:p>
          <a:p>
            <a:pPr lvl="0">
              <a:lnSpc>
                <a:spcPct val="200000"/>
              </a:lnSpc>
              <a:buClr>
                <a:srgbClr val="31B6FD"/>
              </a:buClr>
            </a:pPr>
            <a:r>
              <a:rPr lang="en-US" b="1" i="1" dirty="0">
                <a:solidFill>
                  <a:srgbClr val="073E87"/>
                </a:solidFill>
              </a:rPr>
              <a:t>Pathological discharge</a:t>
            </a:r>
            <a:r>
              <a:rPr lang="en-US" sz="2000" b="1" i="1" dirty="0">
                <a:solidFill>
                  <a:srgbClr val="073E87"/>
                </a:solidFill>
              </a:rPr>
              <a:t>: </a:t>
            </a:r>
            <a:r>
              <a:rPr lang="en-US" sz="2000" i="1" dirty="0">
                <a:solidFill>
                  <a:srgbClr val="073E87"/>
                </a:solidFill>
              </a:rPr>
              <a:t>Bloody, spontaneous, unilateral</a:t>
            </a:r>
          </a:p>
          <a:p>
            <a:pPr>
              <a:lnSpc>
                <a:spcPct val="200000"/>
              </a:lnSpc>
            </a:pPr>
            <a:r>
              <a:rPr lang="en-US" sz="2000" b="1" i="1" dirty="0"/>
              <a:t>Discharge </a:t>
            </a:r>
            <a:r>
              <a:rPr lang="en-US" b="1" i="1" dirty="0"/>
              <a:t>spontaneous  or on pressure </a:t>
            </a:r>
            <a:r>
              <a:rPr lang="en-US" sz="2000" b="1" i="1" dirty="0"/>
              <a:t>of a segment of areola</a:t>
            </a:r>
          </a:p>
          <a:p>
            <a:pPr>
              <a:lnSpc>
                <a:spcPct val="200000"/>
              </a:lnSpc>
            </a:pPr>
            <a:r>
              <a:rPr lang="en-US" b="1" i="1" dirty="0"/>
              <a:t>Any mass </a:t>
            </a:r>
            <a:r>
              <a:rPr lang="en-US" sz="2000" b="1" i="1" dirty="0"/>
              <a:t>associated with discharging duct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C000"/>
                </a:solidFill>
              </a:rPr>
              <a:t>Palpation of the Nipple</a:t>
            </a:r>
          </a:p>
        </p:txBody>
      </p:sp>
    </p:spTree>
    <p:extLst>
      <p:ext uri="{BB962C8B-B14F-4D97-AF65-F5344CB8AC3E}">
        <p14:creationId xmlns:p14="http://schemas.microsoft.com/office/powerpoint/2010/main" val="2454092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14" y="1828800"/>
            <a:ext cx="3782586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348535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552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839200" cy="46482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 b="1" i="1" dirty="0"/>
              <a:t>Axilla, supraclavicular, infraclavicular lymph nodes</a:t>
            </a:r>
          </a:p>
          <a:p>
            <a:pPr>
              <a:lnSpc>
                <a:spcPct val="150000"/>
              </a:lnSpc>
            </a:pPr>
            <a:r>
              <a:rPr lang="en-US" sz="2800" b="1" i="1" dirty="0"/>
              <a:t>Patient </a:t>
            </a:r>
            <a:r>
              <a:rPr lang="en-US" sz="2800" b="1" i="1" u="sng" dirty="0"/>
              <a:t>sitting</a:t>
            </a:r>
            <a:r>
              <a:rPr lang="en-US" sz="2800" b="1" i="1" dirty="0"/>
              <a:t> upright</a:t>
            </a:r>
          </a:p>
          <a:p>
            <a:pPr>
              <a:lnSpc>
                <a:spcPct val="150000"/>
              </a:lnSpc>
            </a:pPr>
            <a:r>
              <a:rPr lang="en-US" sz="3200" b="1" i="1" u="sng" dirty="0"/>
              <a:t>Rt. Axilla</a:t>
            </a:r>
            <a:r>
              <a:rPr lang="en-US" sz="2800" b="1" i="1" dirty="0"/>
              <a:t>: Hold </a:t>
            </a:r>
            <a:r>
              <a:rPr lang="en-US" sz="2800" b="1" i="1" u="sng" dirty="0"/>
              <a:t>patient’s right elbow in your right hand</a:t>
            </a:r>
            <a:r>
              <a:rPr lang="en-US" sz="2800" b="1" i="1" dirty="0"/>
              <a:t>. </a:t>
            </a:r>
            <a:r>
              <a:rPr lang="en-US" sz="2800" b="1" i="1" u="sng" dirty="0"/>
              <a:t>Palpate the axilla with your left hand</a:t>
            </a:r>
            <a:r>
              <a:rPr lang="en-US" sz="2800" b="1" i="1" dirty="0"/>
              <a:t>. For the apex of axilla press the finger pulp upward and medially. </a:t>
            </a:r>
          </a:p>
          <a:p>
            <a:pPr>
              <a:lnSpc>
                <a:spcPct val="150000"/>
              </a:lnSpc>
            </a:pPr>
            <a:r>
              <a:rPr lang="en-US" sz="3200" b="1" i="1" u="sng" dirty="0"/>
              <a:t>Lt. axilla- </a:t>
            </a:r>
            <a:r>
              <a:rPr lang="en-US" sz="2800" b="1" i="1" dirty="0"/>
              <a:t>reverse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C000"/>
                </a:solidFill>
              </a:rPr>
              <a:t>Palpation for the Lymph Nodes</a:t>
            </a:r>
          </a:p>
        </p:txBody>
      </p:sp>
    </p:spTree>
    <p:extLst>
      <p:ext uri="{BB962C8B-B14F-4D97-AF65-F5344CB8AC3E}">
        <p14:creationId xmlns:p14="http://schemas.microsoft.com/office/powerpoint/2010/main" val="1588858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lam\Documents\photo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" r="4272"/>
          <a:stretch/>
        </p:blipFill>
        <p:spPr bwMode="auto">
          <a:xfrm>
            <a:off x="1371600" y="152400"/>
            <a:ext cx="6494340" cy="6675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04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2675466"/>
            <a:ext cx="8458200" cy="3877733"/>
          </a:xfrm>
        </p:spPr>
        <p:txBody>
          <a:bodyPr/>
          <a:lstStyle/>
          <a:p>
            <a:pPr lvl="0">
              <a:lnSpc>
                <a:spcPct val="200000"/>
              </a:lnSpc>
              <a:buClr>
                <a:srgbClr val="31B6FD"/>
              </a:buClr>
            </a:pPr>
            <a:r>
              <a:rPr lang="en-US" sz="2600" b="1" i="1" dirty="0">
                <a:solidFill>
                  <a:srgbClr val="073E87"/>
                </a:solidFill>
              </a:rPr>
              <a:t>Palpate for supraclavicular, infraclavicular lymph nodes</a:t>
            </a:r>
          </a:p>
          <a:p>
            <a:pPr lvl="0">
              <a:lnSpc>
                <a:spcPct val="200000"/>
              </a:lnSpc>
              <a:buClr>
                <a:srgbClr val="31B6FD"/>
              </a:buClr>
            </a:pPr>
            <a:r>
              <a:rPr lang="en-US" sz="2600" b="1" i="1" dirty="0">
                <a:solidFill>
                  <a:srgbClr val="073E87"/>
                </a:solidFill>
              </a:rPr>
              <a:t>Size, number, and  fixation of lymph nodes</a:t>
            </a:r>
          </a:p>
          <a:p>
            <a:pPr lvl="0">
              <a:lnSpc>
                <a:spcPct val="200000"/>
              </a:lnSpc>
              <a:buClr>
                <a:srgbClr val="31B6FD"/>
              </a:buClr>
            </a:pPr>
            <a:r>
              <a:rPr lang="en-US" sz="2600" b="1" i="1" dirty="0">
                <a:solidFill>
                  <a:srgbClr val="073E87"/>
                </a:solidFill>
              </a:rPr>
              <a:t>Examine arm for any swelling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C000"/>
                </a:solidFill>
              </a:rPr>
              <a:t>Palpation for the Lymph Nodes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2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91600" cy="4572000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US" b="1" i="1" u="sng" dirty="0"/>
              <a:t>Increase in size </a:t>
            </a:r>
            <a:r>
              <a:rPr lang="en-US" b="1" i="1" dirty="0"/>
              <a:t>in 2</a:t>
            </a:r>
            <a:r>
              <a:rPr lang="en-US" b="1" i="1" baseline="30000" dirty="0"/>
              <a:t>nd</a:t>
            </a:r>
            <a:r>
              <a:rPr lang="en-US" b="1" i="1" dirty="0"/>
              <a:t> half of the cycle</a:t>
            </a:r>
          </a:p>
          <a:p>
            <a:pPr>
              <a:lnSpc>
                <a:spcPct val="250000"/>
              </a:lnSpc>
            </a:pPr>
            <a:r>
              <a:rPr lang="en-US" b="1" i="1" dirty="0"/>
              <a:t>Slightly </a:t>
            </a:r>
            <a:r>
              <a:rPr lang="en-US" b="1" i="1" u="sng" dirty="0"/>
              <a:t>painful and tender </a:t>
            </a:r>
            <a:r>
              <a:rPr lang="en-US" b="1" i="1" dirty="0"/>
              <a:t>during later part of menstrual cycle</a:t>
            </a:r>
          </a:p>
          <a:p>
            <a:pPr>
              <a:lnSpc>
                <a:spcPct val="250000"/>
              </a:lnSpc>
            </a:pPr>
            <a:r>
              <a:rPr lang="en-US" b="1" i="1" dirty="0"/>
              <a:t>Pre-existing </a:t>
            </a:r>
            <a:r>
              <a:rPr lang="en-US" b="1" i="1" u="sng" dirty="0"/>
              <a:t>complain may get worse</a:t>
            </a:r>
          </a:p>
          <a:p>
            <a:pPr>
              <a:lnSpc>
                <a:spcPct val="250000"/>
              </a:lnSpc>
            </a:pPr>
            <a:r>
              <a:rPr lang="en-US" b="1" i="1" dirty="0"/>
              <a:t>Pre-existing </a:t>
            </a:r>
            <a:r>
              <a:rPr lang="en-US" b="1" i="1" u="sng" dirty="0"/>
              <a:t>lump may increase in size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000" b="1" i="1" dirty="0">
                <a:solidFill>
                  <a:srgbClr val="FFC000"/>
                </a:solidFill>
              </a:rPr>
              <a:t>Changes in the Breast During Menstrual Cycle</a:t>
            </a:r>
          </a:p>
        </p:txBody>
      </p:sp>
    </p:spTree>
    <p:extLst>
      <p:ext uri="{BB962C8B-B14F-4D97-AF65-F5344CB8AC3E}">
        <p14:creationId xmlns:p14="http://schemas.microsoft.com/office/powerpoint/2010/main" val="33943613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lam\Documents\Clinical Photographs\Clinica photos slides\Breast- lymphedema post ma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t="13211" r="14506" b="52324"/>
          <a:stretch/>
        </p:blipFill>
        <p:spPr bwMode="auto">
          <a:xfrm>
            <a:off x="32749" y="1752600"/>
            <a:ext cx="9035051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308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90800"/>
            <a:ext cx="8763000" cy="4114800"/>
          </a:xfrm>
        </p:spPr>
        <p:txBody>
          <a:bodyPr/>
          <a:lstStyle/>
          <a:p>
            <a:r>
              <a:rPr lang="en-US" sz="3200" b="1" i="1" dirty="0"/>
              <a:t>Full general examination like any other patient</a:t>
            </a:r>
          </a:p>
          <a:p>
            <a:pPr marL="0" indent="0">
              <a:buNone/>
            </a:pPr>
            <a:endParaRPr lang="en-US" sz="1400" i="1" dirty="0"/>
          </a:p>
          <a:p>
            <a:r>
              <a:rPr lang="en-US" sz="2800" b="1" i="1" dirty="0"/>
              <a:t>Concentrate on:</a:t>
            </a:r>
          </a:p>
          <a:p>
            <a:endParaRPr lang="en-US" sz="1400" i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i="1" dirty="0"/>
              <a:t>      </a:t>
            </a:r>
            <a:r>
              <a:rPr lang="en-US" sz="2400" b="1" i="1" dirty="0"/>
              <a:t>Chest</a:t>
            </a:r>
            <a:r>
              <a:rPr lang="en-US" sz="2400" i="1" dirty="0"/>
              <a:t>: any effusion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i="1" dirty="0"/>
              <a:t>      </a:t>
            </a:r>
            <a:r>
              <a:rPr lang="en-US" sz="2400" b="1" i="1" dirty="0"/>
              <a:t>Abdomen</a:t>
            </a:r>
            <a:r>
              <a:rPr lang="en-US" sz="2400" i="1" dirty="0"/>
              <a:t>: hepatomegaly, ascites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i="1" dirty="0"/>
              <a:t>      </a:t>
            </a:r>
            <a:r>
              <a:rPr lang="en-US" sz="2400" b="1" i="1" dirty="0"/>
              <a:t>Spine</a:t>
            </a:r>
            <a:r>
              <a:rPr lang="en-US" sz="2400" i="1" dirty="0"/>
              <a:t>: pain, tenderness, limitation of movement</a:t>
            </a:r>
          </a:p>
          <a:p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FFC000"/>
                </a:solidFill>
              </a:rPr>
              <a:t>General Examination</a:t>
            </a:r>
          </a:p>
        </p:txBody>
      </p:sp>
    </p:spTree>
    <p:extLst>
      <p:ext uri="{BB962C8B-B14F-4D97-AF65-F5344CB8AC3E}">
        <p14:creationId xmlns:p14="http://schemas.microsoft.com/office/powerpoint/2010/main" val="25918398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658" y="2828836"/>
            <a:ext cx="44630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7200" b="1" i="1" dirty="0">
                <a:solidFill>
                  <a:srgbClr val="FFC000"/>
                </a:solidFill>
              </a:rPr>
              <a:t>Thank You!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9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1999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i="1" u="sng" dirty="0"/>
              <a:t>Common complaints:</a:t>
            </a:r>
          </a:p>
          <a:p>
            <a:endParaRPr lang="en-US" sz="1000" dirty="0"/>
          </a:p>
          <a:p>
            <a:pPr>
              <a:lnSpc>
                <a:spcPct val="200000"/>
              </a:lnSpc>
            </a:pPr>
            <a:r>
              <a:rPr lang="en-US" sz="2800" b="1" i="1" dirty="0"/>
              <a:t>Lump ( most common)</a:t>
            </a:r>
          </a:p>
          <a:p>
            <a:pPr>
              <a:lnSpc>
                <a:spcPct val="200000"/>
              </a:lnSpc>
            </a:pPr>
            <a:r>
              <a:rPr lang="en-US" sz="2800" b="1" i="1" dirty="0"/>
              <a:t>Pain/ tenderness (Mastalgia)</a:t>
            </a:r>
          </a:p>
          <a:p>
            <a:pPr>
              <a:lnSpc>
                <a:spcPct val="200000"/>
              </a:lnSpc>
            </a:pPr>
            <a:r>
              <a:rPr lang="en-US" sz="2800" b="1" i="1" dirty="0"/>
              <a:t>Change in the breast size </a:t>
            </a:r>
          </a:p>
          <a:p>
            <a:pPr>
              <a:lnSpc>
                <a:spcPct val="200000"/>
              </a:lnSpc>
            </a:pPr>
            <a:r>
              <a:rPr lang="en-US" sz="2800" b="1" i="1" dirty="0"/>
              <a:t>Change in the nipple</a:t>
            </a:r>
          </a:p>
          <a:p>
            <a:pPr>
              <a:lnSpc>
                <a:spcPct val="200000"/>
              </a:lnSpc>
            </a:pPr>
            <a:r>
              <a:rPr lang="en-US" sz="2800" b="1" i="1" dirty="0"/>
              <a:t>Discharge from the nipple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C000"/>
                </a:solidFill>
              </a:rPr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397566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76400"/>
            <a:ext cx="7315199" cy="50291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 b="1" i="1" dirty="0"/>
              <a:t>Painless lumps</a:t>
            </a:r>
            <a:r>
              <a:rPr lang="en-US" sz="3200" i="1" dirty="0"/>
              <a:t>:                                 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i="1" dirty="0"/>
              <a:t>     - Carcinoma,                               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i="1" dirty="0"/>
              <a:t>    - Fibroadenoma,                                                                                                  -   - Fat necrosis,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i="1" dirty="0"/>
              <a:t>    - Cysts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i="1" dirty="0"/>
          </a:p>
          <a:p>
            <a:pPr>
              <a:lnSpc>
                <a:spcPct val="150000"/>
              </a:lnSpc>
            </a:pPr>
            <a:r>
              <a:rPr lang="en-US" sz="3200" b="1" i="1" dirty="0"/>
              <a:t>Painful lumps:    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i="1" dirty="0"/>
              <a:t>    - </a:t>
            </a:r>
            <a:r>
              <a:rPr lang="en-US" sz="3200" i="1" dirty="0" err="1"/>
              <a:t>Fibroadenosis</a:t>
            </a:r>
            <a:r>
              <a:rPr lang="en-US" sz="3200" i="1" dirty="0"/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i="1" dirty="0"/>
              <a:t>    - Abscess</a:t>
            </a:r>
          </a:p>
          <a:p>
            <a:pPr marL="0" indent="0">
              <a:buNone/>
            </a:pPr>
            <a:endParaRPr lang="en-US" sz="1400" i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C000"/>
                </a:solidFill>
              </a:rPr>
              <a:t>Presentation of Breast Diseases</a:t>
            </a:r>
          </a:p>
        </p:txBody>
      </p:sp>
    </p:spTree>
    <p:extLst>
      <p:ext uri="{BB962C8B-B14F-4D97-AF65-F5344CB8AC3E}">
        <p14:creationId xmlns:p14="http://schemas.microsoft.com/office/powerpoint/2010/main" val="1829529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144963"/>
          </a:xfrm>
        </p:spPr>
        <p:txBody>
          <a:bodyPr/>
          <a:lstStyle/>
          <a:p>
            <a:pPr lvl="0">
              <a:lnSpc>
                <a:spcPct val="200000"/>
              </a:lnSpc>
              <a:buClr>
                <a:srgbClr val="31B6FD"/>
              </a:buClr>
            </a:pPr>
            <a:r>
              <a:rPr lang="en-US" sz="3200" b="1" i="1" dirty="0">
                <a:solidFill>
                  <a:srgbClr val="073E87"/>
                </a:solidFill>
              </a:rPr>
              <a:t>Breast pain:                                                  </a:t>
            </a:r>
            <a:r>
              <a:rPr lang="en-US" sz="3200" i="1" dirty="0">
                <a:solidFill>
                  <a:srgbClr val="073E87"/>
                </a:solidFill>
              </a:rPr>
              <a:t>Fibroadenosis (fibrocystic disease)</a:t>
            </a:r>
          </a:p>
          <a:p>
            <a:pPr marL="0" lvl="0" indent="0">
              <a:lnSpc>
                <a:spcPct val="200000"/>
              </a:lnSpc>
              <a:buClr>
                <a:srgbClr val="31B6FD"/>
              </a:buClr>
              <a:buNone/>
            </a:pPr>
            <a:r>
              <a:rPr lang="en-US" sz="3200" i="1" dirty="0">
                <a:solidFill>
                  <a:srgbClr val="073E87"/>
                </a:solidFill>
              </a:rPr>
              <a:t>   Premenstrual pain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C000"/>
                </a:solidFill>
              </a:rPr>
              <a:t>Presentation of Breast Diseases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1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C000"/>
                </a:solidFill>
              </a:rPr>
              <a:t>Presentation of Breast Diseases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71600"/>
            <a:ext cx="4343400" cy="4754880"/>
          </a:xfrm>
        </p:spPr>
        <p:txBody>
          <a:bodyPr/>
          <a:lstStyle/>
          <a:p>
            <a:pPr marL="0" lvl="0" indent="0">
              <a:buClr>
                <a:srgbClr val="31B6FD"/>
              </a:buClr>
              <a:buNone/>
            </a:pPr>
            <a:r>
              <a:rPr lang="en-US" sz="3600" b="1" i="1" u="sng" dirty="0">
                <a:solidFill>
                  <a:srgbClr val="073E87"/>
                </a:solidFill>
              </a:rPr>
              <a:t>Changes in breast size</a:t>
            </a:r>
            <a:endParaRPr lang="en-US" sz="3600" i="1" u="sng" dirty="0">
              <a:solidFill>
                <a:srgbClr val="073E87"/>
              </a:solidFill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en-US" sz="2800" i="1" dirty="0">
                <a:solidFill>
                  <a:srgbClr val="073E87"/>
                </a:solidFill>
              </a:rPr>
              <a:t> </a:t>
            </a:r>
          </a:p>
          <a:p>
            <a:pPr lvl="0">
              <a:lnSpc>
                <a:spcPct val="150000"/>
              </a:lnSpc>
              <a:buClr>
                <a:srgbClr val="31B6FD"/>
              </a:buClr>
            </a:pPr>
            <a:r>
              <a:rPr lang="en-US" b="1" i="1" dirty="0">
                <a:solidFill>
                  <a:srgbClr val="073E87"/>
                </a:solidFill>
              </a:rPr>
              <a:t>Giant fibroadenoma,              </a:t>
            </a:r>
          </a:p>
          <a:p>
            <a:pPr lvl="0">
              <a:lnSpc>
                <a:spcPct val="150000"/>
              </a:lnSpc>
              <a:buClr>
                <a:srgbClr val="31B6FD"/>
              </a:buClr>
            </a:pPr>
            <a:r>
              <a:rPr lang="en-US" b="1" i="1" dirty="0">
                <a:solidFill>
                  <a:srgbClr val="073E87"/>
                </a:solidFill>
              </a:rPr>
              <a:t>Phylloides tumour, </a:t>
            </a:r>
          </a:p>
          <a:p>
            <a:pPr lvl="0">
              <a:lnSpc>
                <a:spcPct val="150000"/>
              </a:lnSpc>
              <a:buClr>
                <a:srgbClr val="31B6FD"/>
              </a:buClr>
            </a:pPr>
            <a:r>
              <a:rPr lang="en-US" b="1" i="1" dirty="0">
                <a:solidFill>
                  <a:srgbClr val="073E87"/>
                </a:solidFill>
              </a:rPr>
              <a:t>Benign hypertrophy (bilateral)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38" y="1676400"/>
            <a:ext cx="4660562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104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80872"/>
          </a:xfrm>
        </p:spPr>
        <p:txBody>
          <a:bodyPr/>
          <a:lstStyle/>
          <a:p>
            <a:r>
              <a:rPr lang="en-US" b="1" i="1" dirty="0">
                <a:solidFill>
                  <a:srgbClr val="FFC000"/>
                </a:solidFill>
              </a:rPr>
              <a:t>Presentation of Breast Diseases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362200"/>
            <a:ext cx="4038600" cy="3764280"/>
          </a:xfrm>
        </p:spPr>
        <p:txBody>
          <a:bodyPr/>
          <a:lstStyle/>
          <a:p>
            <a:pPr marL="0" lvl="0" indent="0">
              <a:buClr>
                <a:srgbClr val="31B6FD"/>
              </a:buClr>
              <a:buNone/>
            </a:pPr>
            <a:r>
              <a:rPr lang="en-US" sz="3600" b="1" i="1" u="sng" dirty="0">
                <a:solidFill>
                  <a:srgbClr val="073E87"/>
                </a:solidFill>
              </a:rPr>
              <a:t>Changes in nipple</a:t>
            </a:r>
            <a:r>
              <a:rPr lang="en-US" sz="2800" i="1" u="sng" dirty="0">
                <a:solidFill>
                  <a:srgbClr val="073E87"/>
                </a:solidFill>
              </a:rPr>
              <a:t>:</a:t>
            </a:r>
            <a:r>
              <a:rPr lang="en-US" sz="2800" i="1" dirty="0">
                <a:solidFill>
                  <a:srgbClr val="073E87"/>
                </a:solidFill>
              </a:rPr>
              <a:t> </a:t>
            </a:r>
          </a:p>
          <a:p>
            <a:pPr marL="0" lvl="0" indent="0">
              <a:buClr>
                <a:srgbClr val="31B6FD"/>
              </a:buClr>
              <a:buNone/>
            </a:pPr>
            <a:endParaRPr lang="en-US" sz="1000" i="1" dirty="0">
              <a:solidFill>
                <a:srgbClr val="073E87"/>
              </a:solidFill>
            </a:endParaRPr>
          </a:p>
          <a:p>
            <a:pPr lvl="0">
              <a:lnSpc>
                <a:spcPct val="200000"/>
              </a:lnSpc>
              <a:buClr>
                <a:srgbClr val="31B6FD"/>
              </a:buClr>
            </a:pPr>
            <a:r>
              <a:rPr lang="en-US" b="1" i="1" dirty="0">
                <a:solidFill>
                  <a:srgbClr val="073E87"/>
                </a:solidFill>
              </a:rPr>
              <a:t>Carcinoma(retraction)                        </a:t>
            </a:r>
          </a:p>
          <a:p>
            <a:pPr lvl="0">
              <a:lnSpc>
                <a:spcPct val="200000"/>
              </a:lnSpc>
              <a:buClr>
                <a:srgbClr val="31B6FD"/>
              </a:buClr>
            </a:pPr>
            <a:r>
              <a:rPr lang="en-US" b="1" i="1" dirty="0">
                <a:solidFill>
                  <a:srgbClr val="073E87"/>
                </a:solidFill>
              </a:rPr>
              <a:t>Paget’s disease (ulceration),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33600"/>
            <a:ext cx="4991998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71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1066</TotalTime>
  <Words>1054</Words>
  <Application>Microsoft Office PowerPoint</Application>
  <PresentationFormat>On-screen Show (4:3)</PresentationFormat>
  <Paragraphs>178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Candara</vt:lpstr>
      <vt:lpstr>HelveticaNeue-MediumCond</vt:lpstr>
      <vt:lpstr>Symbol</vt:lpstr>
      <vt:lpstr>Times Bold Italic</vt:lpstr>
      <vt:lpstr>Wingdings</vt:lpstr>
      <vt:lpstr>Waveform</vt:lpstr>
      <vt:lpstr>HISTORY   &amp;    EXAMINATION OF THE BREAST</vt:lpstr>
      <vt:lpstr>Axillary Lymph Nodes</vt:lpstr>
      <vt:lpstr>PowerPoint Presentation</vt:lpstr>
      <vt:lpstr>Changes in the Breast During Menstrual Cycle</vt:lpstr>
      <vt:lpstr>History</vt:lpstr>
      <vt:lpstr>Presentation of Breast Diseases</vt:lpstr>
      <vt:lpstr>Presentation of Breast Diseases</vt:lpstr>
      <vt:lpstr>Presentation of Breast Diseases</vt:lpstr>
      <vt:lpstr>Presentation of Breast Diseases</vt:lpstr>
      <vt:lpstr>Presentation of Breast Diseases</vt:lpstr>
      <vt:lpstr>History</vt:lpstr>
      <vt:lpstr>History of a Lump</vt:lpstr>
      <vt:lpstr>History of Pain</vt:lpstr>
      <vt:lpstr>History of Discharge</vt:lpstr>
      <vt:lpstr>Past Medical/ Surgical History</vt:lpstr>
      <vt:lpstr>Menstrual History</vt:lpstr>
      <vt:lpstr>History of Pregnancy</vt:lpstr>
      <vt:lpstr>Medications</vt:lpstr>
      <vt:lpstr>Family History</vt:lpstr>
      <vt:lpstr>Clinical Examination</vt:lpstr>
      <vt:lpstr>Inspection of the  Breast</vt:lpstr>
      <vt:lpstr>PowerPoint Presentation</vt:lpstr>
      <vt:lpstr>PowerPoint Presentation</vt:lpstr>
      <vt:lpstr>PowerPoint Presentation</vt:lpstr>
      <vt:lpstr>Skin dimpling in the lower inner quadrant of the left breast associated with breast cancer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Inspection of the Breast</vt:lpstr>
      <vt:lpstr>Palpation of the Breast</vt:lpstr>
      <vt:lpstr>Palpation of the Breast</vt:lpstr>
      <vt:lpstr>Palpation of the Breast</vt:lpstr>
      <vt:lpstr>Palpation of the Nipple</vt:lpstr>
      <vt:lpstr>PowerPoint Presentation</vt:lpstr>
      <vt:lpstr>Palpation for the Lymph Nodes</vt:lpstr>
      <vt:lpstr>PowerPoint Presentation</vt:lpstr>
      <vt:lpstr>Palpation for the Lymph Nodes</vt:lpstr>
      <vt:lpstr>PowerPoint Presentation</vt:lpstr>
      <vt:lpstr>General Examination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  &amp;    Examination of the breast</dc:title>
  <dc:creator>Mohammed Alam</dc:creator>
  <cp:lastModifiedBy>Sangrasi Ahmed Khan</cp:lastModifiedBy>
  <cp:revision>130</cp:revision>
  <dcterms:created xsi:type="dcterms:W3CDTF">2014-02-17T12:15:26Z</dcterms:created>
  <dcterms:modified xsi:type="dcterms:W3CDTF">2024-09-09T06:40:32Z</dcterms:modified>
</cp:coreProperties>
</file>