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7" r:id="rId3"/>
    <p:sldId id="316" r:id="rId4"/>
    <p:sldId id="258" r:id="rId5"/>
    <p:sldId id="260" r:id="rId6"/>
    <p:sldId id="259" r:id="rId7"/>
    <p:sldId id="261" r:id="rId8"/>
    <p:sldId id="268" r:id="rId9"/>
    <p:sldId id="860" r:id="rId10"/>
    <p:sldId id="312" r:id="rId11"/>
    <p:sldId id="852" r:id="rId12"/>
    <p:sldId id="278" r:id="rId13"/>
    <p:sldId id="269" r:id="rId14"/>
    <p:sldId id="270" r:id="rId15"/>
    <p:sldId id="863" r:id="rId16"/>
    <p:sldId id="271" r:id="rId17"/>
    <p:sldId id="315" r:id="rId18"/>
    <p:sldId id="272" r:id="rId19"/>
    <p:sldId id="292" r:id="rId20"/>
    <p:sldId id="280" r:id="rId21"/>
    <p:sldId id="285" r:id="rId22"/>
    <p:sldId id="865" r:id="rId23"/>
    <p:sldId id="282" r:id="rId24"/>
    <p:sldId id="286" r:id="rId25"/>
    <p:sldId id="288" r:id="rId26"/>
    <p:sldId id="273" r:id="rId27"/>
    <p:sldId id="862" r:id="rId28"/>
    <p:sldId id="281" r:id="rId29"/>
    <p:sldId id="858" r:id="rId30"/>
    <p:sldId id="274" r:id="rId31"/>
    <p:sldId id="283" r:id="rId32"/>
    <p:sldId id="275" r:id="rId33"/>
    <p:sldId id="276" r:id="rId34"/>
    <p:sldId id="855" r:id="rId35"/>
    <p:sldId id="866" r:id="rId36"/>
    <p:sldId id="277" r:id="rId37"/>
    <p:sldId id="867" r:id="rId38"/>
    <p:sldId id="279" r:id="rId39"/>
    <p:sldId id="284" r:id="rId40"/>
    <p:sldId id="287" r:id="rId41"/>
    <p:sldId id="290" r:id="rId42"/>
    <p:sldId id="291" r:id="rId43"/>
    <p:sldId id="293" r:id="rId44"/>
    <p:sldId id="294" r:id="rId45"/>
    <p:sldId id="295" r:id="rId46"/>
    <p:sldId id="296" r:id="rId47"/>
    <p:sldId id="297" r:id="rId48"/>
    <p:sldId id="853" r:id="rId49"/>
    <p:sldId id="311" r:id="rId50"/>
    <p:sldId id="851" r:id="rId51"/>
    <p:sldId id="299" r:id="rId52"/>
    <p:sldId id="314" r:id="rId53"/>
    <p:sldId id="318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  <p:sldId id="854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94"/>
  </p:normalViewPr>
  <p:slideViewPr>
    <p:cSldViewPr>
      <p:cViewPr varScale="1">
        <p:scale>
          <a:sx n="81" d="100"/>
          <a:sy n="81" d="100"/>
        </p:scale>
        <p:origin x="1498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99E04E-7C0D-4B6A-ACA6-819DDA9A1F00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7AAB95-4CD7-4801-AB0A-6E21C9BCA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71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7AAB95-4CD7-4801-AB0A-6E21C9BCADF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11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7620-BEEE-4F6D-BE17-ECDA332A15C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15FF-16C0-4F10-BBF6-6EDBA116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02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7620-BEEE-4F6D-BE17-ECDA332A15C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15FF-16C0-4F10-BBF6-6EDBA116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69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7620-BEEE-4F6D-BE17-ECDA332A15C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15FF-16C0-4F10-BBF6-6EDBA116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3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7620-BEEE-4F6D-BE17-ECDA332A15C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15FF-16C0-4F10-BBF6-6EDBA116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8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7620-BEEE-4F6D-BE17-ECDA332A15C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15FF-16C0-4F10-BBF6-6EDBA116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9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7620-BEEE-4F6D-BE17-ECDA332A15C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15FF-16C0-4F10-BBF6-6EDBA116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867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7620-BEEE-4F6D-BE17-ECDA332A15C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15FF-16C0-4F10-BBF6-6EDBA116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501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7620-BEEE-4F6D-BE17-ECDA332A15C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15FF-16C0-4F10-BBF6-6EDBA116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6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7620-BEEE-4F6D-BE17-ECDA332A15C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15FF-16C0-4F10-BBF6-6EDBA116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81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7620-BEEE-4F6D-BE17-ECDA332A15C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15FF-16C0-4F10-BBF6-6EDBA116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7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7620-BEEE-4F6D-BE17-ECDA332A15C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D15FF-16C0-4F10-BBF6-6EDBA116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7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F7620-BEEE-4F6D-BE17-ECDA332A15CF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4D15FF-16C0-4F10-BBF6-6EDBA1164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60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1"/>
            <a:ext cx="7772400" cy="2362199"/>
          </a:xfrm>
        </p:spPr>
        <p:txBody>
          <a:bodyPr>
            <a:normAutofit/>
          </a:bodyPr>
          <a:lstStyle/>
          <a:p>
            <a:r>
              <a:rPr lang="en-US" sz="6000" b="1" i="1" dirty="0">
                <a:solidFill>
                  <a:schemeClr val="accent6">
                    <a:lumMod val="75000"/>
                  </a:schemeClr>
                </a:solidFill>
              </a:rPr>
              <a:t>BREAST DISEASES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00400"/>
            <a:ext cx="6400800" cy="24384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Times Bold Italic"/>
                <a:cs typeface="Times Bold Italic"/>
              </a:rPr>
              <a:t>DR. AHMED KHAN</a:t>
            </a:r>
          </a:p>
          <a:p>
            <a:r>
              <a:rPr lang="en-US" b="1" i="1" dirty="0">
                <a:solidFill>
                  <a:schemeClr val="accent1"/>
                </a:solidFill>
              </a:rPr>
              <a:t>MBBS, FCPS.</a:t>
            </a:r>
          </a:p>
          <a:p>
            <a:r>
              <a:rPr lang="en-US" sz="2000" i="1" dirty="0" err="1">
                <a:solidFill>
                  <a:schemeClr val="accent1"/>
                </a:solidFill>
              </a:rPr>
              <a:t>Assoc.Professor</a:t>
            </a:r>
            <a:r>
              <a:rPr lang="en-US" sz="2000" i="1" dirty="0">
                <a:solidFill>
                  <a:schemeClr val="accent1"/>
                </a:solidFill>
              </a:rPr>
              <a:t> of Surgery</a:t>
            </a:r>
          </a:p>
        </p:txBody>
      </p:sp>
    </p:spTree>
    <p:extLst>
      <p:ext uri="{BB962C8B-B14F-4D97-AF65-F5344CB8AC3E}">
        <p14:creationId xmlns:p14="http://schemas.microsoft.com/office/powerpoint/2010/main" val="2445947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" y="381000"/>
            <a:ext cx="73152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59303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0E260-40A6-5BB6-D5CE-EF66CA7C8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0" i="0" u="none" strike="noStrike" baseline="0" dirty="0">
                <a:solidFill>
                  <a:srgbClr val="000607"/>
                </a:solidFill>
                <a:latin typeface="HelveticaNeueLTStd-Roman"/>
              </a:rPr>
              <a:t>Mammogram showing: (A) Benign calcifications (B)  a carcinoma.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D6E24D-C362-15E3-7230-46F0CEBEFD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3505201" cy="4525963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5F5BE0-7D96-D692-708F-C0B12CB708F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64820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465203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BI-RADS </a:t>
            </a:r>
            <a:br>
              <a:rPr lang="en-US" sz="2200" i="1" dirty="0">
                <a:solidFill>
                  <a:prstClr val="black"/>
                </a:solidFill>
              </a:rPr>
            </a:br>
            <a:r>
              <a:rPr lang="en-US" sz="2200" i="1" dirty="0">
                <a:solidFill>
                  <a:schemeClr val="accent6">
                    <a:lumMod val="75000"/>
                  </a:schemeClr>
                </a:solidFill>
              </a:rPr>
              <a:t>(Breast Imaging Reporting and Database System) scores:</a:t>
            </a:r>
            <a:br>
              <a:rPr lang="en-US" sz="2200" i="1" dirty="0">
                <a:solidFill>
                  <a:schemeClr val="accent6">
                    <a:lumMod val="75000"/>
                  </a:schemeClr>
                </a:solidFill>
              </a:rPr>
            </a:b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66800"/>
            <a:ext cx="8839200" cy="5486400"/>
          </a:xfrm>
        </p:spPr>
        <p:txBody>
          <a:bodyPr>
            <a:normAutofit fontScale="92500" lnSpcReduction="10000"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0</a:t>
            </a:r>
            <a:r>
              <a:rPr lang="en-US" i="1" dirty="0">
                <a:solidFill>
                  <a:srgbClr val="0070C0"/>
                </a:solidFill>
              </a:rPr>
              <a:t> = Needs further imaging; assessment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     incomplete.</a:t>
            </a:r>
          </a:p>
          <a:p>
            <a:pPr>
              <a:buFont typeface="Arial"/>
              <a:buChar char="•"/>
            </a:pPr>
            <a:r>
              <a:rPr lang="en-US" b="1" i="1" dirty="0">
                <a:solidFill>
                  <a:srgbClr val="0070C0"/>
                </a:solidFill>
              </a:rPr>
              <a:t>1</a:t>
            </a:r>
            <a:r>
              <a:rPr lang="en-US" i="1" dirty="0">
                <a:solidFill>
                  <a:srgbClr val="0070C0"/>
                </a:solidFill>
              </a:rPr>
              <a:t> = Normal</a:t>
            </a:r>
          </a:p>
          <a:p>
            <a:pPr>
              <a:buFont typeface="Arial"/>
              <a:buChar char="•"/>
            </a:pPr>
            <a:r>
              <a:rPr lang="en-US" b="1" i="1" dirty="0">
                <a:solidFill>
                  <a:srgbClr val="0070C0"/>
                </a:solidFill>
              </a:rPr>
              <a:t>2 </a:t>
            </a:r>
            <a:r>
              <a:rPr lang="en-US" i="1" dirty="0">
                <a:solidFill>
                  <a:srgbClr val="0070C0"/>
                </a:solidFill>
              </a:rPr>
              <a:t>= Benign lesion</a:t>
            </a:r>
          </a:p>
          <a:p>
            <a:pPr>
              <a:buFont typeface="Arial"/>
              <a:buChar char="•"/>
            </a:pPr>
            <a:r>
              <a:rPr lang="en-US" b="1" i="1" dirty="0">
                <a:solidFill>
                  <a:srgbClr val="0070C0"/>
                </a:solidFill>
              </a:rPr>
              <a:t>3</a:t>
            </a:r>
            <a:r>
              <a:rPr lang="en-US" i="1" dirty="0">
                <a:solidFill>
                  <a:srgbClr val="0070C0"/>
                </a:solidFill>
              </a:rPr>
              <a:t> = Probably benign lesion; </a:t>
            </a:r>
            <a:r>
              <a:rPr lang="en-US" sz="2200" i="1" dirty="0">
                <a:solidFill>
                  <a:srgbClr val="0070C0"/>
                </a:solidFill>
              </a:rPr>
              <a:t>needs 4 to 6 months </a:t>
            </a:r>
            <a:r>
              <a:rPr lang="en-US" sz="2200" i="1" u="sng" dirty="0">
                <a:solidFill>
                  <a:srgbClr val="0070C0"/>
                </a:solidFill>
              </a:rPr>
              <a:t>follow-up</a:t>
            </a:r>
            <a:r>
              <a:rPr lang="en-US" i="1" dirty="0">
                <a:solidFill>
                  <a:srgbClr val="0070C0"/>
                </a:solidFill>
              </a:rPr>
              <a:t> 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     </a:t>
            </a:r>
            <a:r>
              <a:rPr lang="en-US" sz="2200" i="1" dirty="0">
                <a:solidFill>
                  <a:srgbClr val="0070C0"/>
                </a:solidFill>
              </a:rPr>
              <a:t>(risk of malignancy: 1% to 2%).</a:t>
            </a:r>
          </a:p>
          <a:p>
            <a:pPr>
              <a:buFont typeface="Arial"/>
              <a:buChar char="•"/>
            </a:pPr>
            <a:r>
              <a:rPr lang="en-US" b="1" i="1" dirty="0">
                <a:solidFill>
                  <a:srgbClr val="0070C0"/>
                </a:solidFill>
              </a:rPr>
              <a:t>4</a:t>
            </a:r>
            <a:r>
              <a:rPr lang="en-US" i="1" dirty="0">
                <a:solidFill>
                  <a:srgbClr val="0070C0"/>
                </a:solidFill>
              </a:rPr>
              <a:t> = Suspicious for breast cancer; </a:t>
            </a:r>
            <a:r>
              <a:rPr lang="en-US" sz="2400" i="1" u="sng" dirty="0">
                <a:solidFill>
                  <a:srgbClr val="0070C0"/>
                </a:solidFill>
              </a:rPr>
              <a:t>biopsy</a:t>
            </a:r>
            <a:r>
              <a:rPr lang="en-US" sz="2400" i="1" dirty="0">
                <a:solidFill>
                  <a:srgbClr val="0070C0"/>
                </a:solidFill>
              </a:rPr>
              <a:t> recommended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sz="2200" i="1" dirty="0">
                <a:solidFill>
                  <a:srgbClr val="0070C0"/>
                </a:solidFill>
              </a:rPr>
              <a:t>(risk of</a:t>
            </a:r>
          </a:p>
          <a:p>
            <a:pPr marL="0" indent="0">
              <a:buNone/>
            </a:pPr>
            <a:r>
              <a:rPr lang="en-US" sz="2200" i="1" dirty="0">
                <a:solidFill>
                  <a:srgbClr val="0070C0"/>
                </a:solidFill>
              </a:rPr>
              <a:t>               malignancy: 25% to 50%).</a:t>
            </a:r>
          </a:p>
          <a:p>
            <a:pPr>
              <a:buFont typeface="Arial"/>
              <a:buChar char="•"/>
            </a:pPr>
            <a:r>
              <a:rPr lang="en-US" b="1" i="1" dirty="0">
                <a:solidFill>
                  <a:srgbClr val="0070C0"/>
                </a:solidFill>
              </a:rPr>
              <a:t>5</a:t>
            </a:r>
            <a:r>
              <a:rPr lang="en-US" i="1" dirty="0">
                <a:solidFill>
                  <a:srgbClr val="0070C0"/>
                </a:solidFill>
              </a:rPr>
              <a:t> = Highly suspicious for breast cancer; </a:t>
            </a:r>
            <a:r>
              <a:rPr lang="en-US" sz="2800" i="1" u="sng" dirty="0">
                <a:solidFill>
                  <a:srgbClr val="0070C0"/>
                </a:solidFill>
              </a:rPr>
              <a:t>biopsy required</a:t>
            </a:r>
          </a:p>
          <a:p>
            <a:pPr marL="0" indent="0">
              <a:buNone/>
            </a:pPr>
            <a:r>
              <a:rPr lang="en-US" sz="2800" i="1" dirty="0">
                <a:solidFill>
                  <a:srgbClr val="0070C0"/>
                </a:solidFill>
              </a:rPr>
              <a:t>            </a:t>
            </a:r>
            <a:r>
              <a:rPr lang="en-US" sz="2200" i="1" dirty="0">
                <a:solidFill>
                  <a:srgbClr val="0070C0"/>
                </a:solidFill>
              </a:rPr>
              <a:t>(75% to 99% are malignant).</a:t>
            </a:r>
          </a:p>
          <a:p>
            <a:pPr>
              <a:buFont typeface="Arial"/>
              <a:buChar char="•"/>
            </a:pPr>
            <a:r>
              <a:rPr lang="en-US" b="1" i="1" dirty="0">
                <a:solidFill>
                  <a:srgbClr val="0070C0"/>
                </a:solidFill>
              </a:rPr>
              <a:t>6</a:t>
            </a:r>
            <a:r>
              <a:rPr lang="en-US" i="1" dirty="0">
                <a:solidFill>
                  <a:srgbClr val="0070C0"/>
                </a:solidFill>
              </a:rPr>
              <a:t> = Known biopsy-proven malignancy.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7829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Ultrasonography &amp; MRI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rmAutofit fontScale="85000" lnSpcReduction="10000"/>
          </a:bodyPr>
          <a:lstStyle/>
          <a:p>
            <a:r>
              <a:rPr lang="en-US" b="1" i="1" u="sng" dirty="0">
                <a:solidFill>
                  <a:srgbClr val="0070C0"/>
                </a:solidFill>
              </a:rPr>
              <a:t>Ultrasonography</a:t>
            </a:r>
            <a:endParaRPr lang="en-US" u="sng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- Diff: Solid and cystic lesions.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0070C0"/>
                </a:solidFill>
              </a:rPr>
              <a:t>   - Benign</a:t>
            </a:r>
            <a:r>
              <a:rPr lang="en-US" i="1" dirty="0">
                <a:solidFill>
                  <a:srgbClr val="0070C0"/>
                </a:solidFill>
              </a:rPr>
              <a:t>- smooth outline.</a:t>
            </a:r>
          </a:p>
          <a:p>
            <a:pPr marL="0" indent="0">
              <a:buNone/>
            </a:pPr>
            <a:r>
              <a:rPr lang="en-US" b="1" i="1" dirty="0">
                <a:solidFill>
                  <a:srgbClr val="0070C0"/>
                </a:solidFill>
              </a:rPr>
              <a:t>   - Malignant</a:t>
            </a:r>
            <a:r>
              <a:rPr lang="en-US" i="1" dirty="0">
                <a:solidFill>
                  <a:srgbClr val="0070C0"/>
                </a:solidFill>
              </a:rPr>
              <a:t>-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 - irregular indistinct outline,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 - hypoechoic due to high cellularity compared to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   surrounding normal tissue.</a:t>
            </a:r>
          </a:p>
          <a:p>
            <a:pPr marL="0" indent="0">
              <a:buNone/>
            </a:pPr>
            <a:endParaRPr lang="en-US" sz="1000" i="1" dirty="0">
              <a:solidFill>
                <a:srgbClr val="0070C0"/>
              </a:solidFill>
            </a:endParaRPr>
          </a:p>
          <a:p>
            <a:r>
              <a:rPr lang="en-US" b="1" i="1" u="sng" dirty="0">
                <a:solidFill>
                  <a:srgbClr val="0070C0"/>
                </a:solidFill>
              </a:rPr>
              <a:t>MRI</a:t>
            </a:r>
            <a:r>
              <a:rPr lang="en-US" b="1" i="1" dirty="0">
                <a:solidFill>
                  <a:srgbClr val="0070C0"/>
                </a:solidFill>
              </a:rPr>
              <a:t>:</a:t>
            </a:r>
            <a:r>
              <a:rPr lang="en-US" i="1" dirty="0">
                <a:solidFill>
                  <a:srgbClr val="0070C0"/>
                </a:solidFill>
              </a:rPr>
              <a:t> - High sensitivity for breast cancer. 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         - Used for screening high risk women.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         - </a:t>
            </a:r>
            <a:r>
              <a:rPr lang="en-GB" i="1" dirty="0">
                <a:solidFill>
                  <a:srgbClr val="0070C0"/>
                </a:solidFill>
              </a:rPr>
              <a:t>Optimum method of imaging breast implants and </a:t>
            </a:r>
          </a:p>
          <a:p>
            <a:pPr marL="0" indent="0">
              <a:buNone/>
            </a:pPr>
            <a:r>
              <a:rPr lang="en-GB" i="1" dirty="0">
                <a:solidFill>
                  <a:srgbClr val="0070C0"/>
                </a:solidFill>
              </a:rPr>
              <a:t>                 detecting implant leakage or rupture</a:t>
            </a:r>
            <a:endParaRPr lang="en-US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         - Recurrent diseases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923925"/>
            <a:ext cx="3305175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4712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Biopsy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915400" cy="5715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i="1" u="sng" dirty="0">
                <a:solidFill>
                  <a:srgbClr val="0070C0"/>
                </a:solidFill>
              </a:rPr>
              <a:t>FNAC</a:t>
            </a:r>
            <a:r>
              <a:rPr lang="en-US" i="1" dirty="0">
                <a:solidFill>
                  <a:srgbClr val="0070C0"/>
                </a:solidFill>
              </a:rPr>
              <a:t>: </a:t>
            </a:r>
            <a:r>
              <a:rPr lang="en-US" sz="2400" i="1" dirty="0">
                <a:solidFill>
                  <a:srgbClr val="0070C0"/>
                </a:solidFill>
              </a:rPr>
              <a:t>Aspirate cells for </a:t>
            </a:r>
            <a:r>
              <a:rPr lang="en-US" sz="2400" i="1" u="sng" dirty="0">
                <a:solidFill>
                  <a:srgbClr val="0070C0"/>
                </a:solidFill>
              </a:rPr>
              <a:t>cytology.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i="1" dirty="0">
                <a:solidFill>
                  <a:srgbClr val="0070C0"/>
                </a:solidFill>
              </a:rPr>
              <a:t>Fluid from cysts.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b="1" i="1" dirty="0">
                <a:solidFill>
                  <a:srgbClr val="0070C0"/>
                </a:solidFill>
              </a:rPr>
              <a:t>Cannot differentiate invasive from insitu cancers.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i="1" dirty="0">
                <a:solidFill>
                  <a:srgbClr val="0070C0"/>
                </a:solidFill>
              </a:rPr>
              <a:t>Helps detect metastasis in lymph nodes.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000" i="1" dirty="0">
                <a:solidFill>
                  <a:srgbClr val="0070C0"/>
                </a:solidFill>
              </a:rPr>
              <a:t>Not popular now.</a:t>
            </a:r>
          </a:p>
          <a:p>
            <a:pPr marL="457200" lvl="1" indent="0">
              <a:lnSpc>
                <a:spcPct val="150000"/>
              </a:lnSpc>
              <a:buNone/>
            </a:pPr>
            <a:endParaRPr lang="en-US" sz="800" i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i="1" u="sng" dirty="0">
                <a:solidFill>
                  <a:srgbClr val="0070C0"/>
                </a:solidFill>
              </a:rPr>
              <a:t>Core biopsy</a:t>
            </a:r>
            <a:r>
              <a:rPr lang="en-US" i="1" dirty="0">
                <a:solidFill>
                  <a:srgbClr val="0070C0"/>
                </a:solidFill>
              </a:rPr>
              <a:t>: </a:t>
            </a:r>
            <a:r>
              <a:rPr lang="en-US" sz="2400" i="1" dirty="0">
                <a:solidFill>
                  <a:srgbClr val="0070C0"/>
                </a:solidFill>
              </a:rPr>
              <a:t>Multiple cores of tissue removed by core needle from suspected lesion for study.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800" i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i="1" u="sng" dirty="0">
                <a:solidFill>
                  <a:srgbClr val="0070C0"/>
                </a:solidFill>
              </a:rPr>
              <a:t>Open biopsy</a:t>
            </a:r>
            <a:r>
              <a:rPr lang="en-US" i="1" dirty="0">
                <a:solidFill>
                  <a:srgbClr val="0070C0"/>
                </a:solidFill>
              </a:rPr>
              <a:t>: </a:t>
            </a:r>
            <a:r>
              <a:rPr lang="en-US" sz="2400" i="1" dirty="0">
                <a:solidFill>
                  <a:srgbClr val="0070C0"/>
                </a:solidFill>
              </a:rPr>
              <a:t>Core biopsy inconclusive or benign lesions</a:t>
            </a:r>
            <a:r>
              <a:rPr lang="en-US" sz="2400" dirty="0">
                <a:solidFill>
                  <a:srgbClr val="0070C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82205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6DB79-BC31-F857-1B5E-421CDEC55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0070C0"/>
                </a:solidFill>
              </a:rPr>
              <a:t>Core biopsy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449417-A2E8-1ED4-AE5B-4A0227613E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676401"/>
            <a:ext cx="6248400" cy="4572000"/>
          </a:xfrm>
        </p:spPr>
      </p:pic>
    </p:spTree>
    <p:extLst>
      <p:ext uri="{BB962C8B-B14F-4D97-AF65-F5344CB8AC3E}">
        <p14:creationId xmlns:p14="http://schemas.microsoft.com/office/powerpoint/2010/main" val="416935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Sentinel Lymph Node Biopsy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715000"/>
          </a:xfrm>
        </p:spPr>
        <p:txBody>
          <a:bodyPr>
            <a:normAutofit fontScale="92500" lnSpcReduction="20000"/>
          </a:bodyPr>
          <a:lstStyle/>
          <a:p>
            <a:r>
              <a:rPr lang="en-GB" i="1" dirty="0">
                <a:solidFill>
                  <a:schemeClr val="accent2"/>
                </a:solidFill>
              </a:rPr>
              <a:t>The SLN is defined as the first node in the lymphatic basin that drains the lesion</a:t>
            </a:r>
            <a:r>
              <a:rPr lang="en-GB" i="1" dirty="0">
                <a:solidFill>
                  <a:srgbClr val="0070C0"/>
                </a:solidFill>
              </a:rPr>
              <a:t>. </a:t>
            </a:r>
          </a:p>
          <a:p>
            <a:r>
              <a:rPr lang="en-GB" i="1" dirty="0">
                <a:solidFill>
                  <a:srgbClr val="0070C0"/>
                </a:solidFill>
              </a:rPr>
              <a:t>It is the node at greatest risk of the development of metastases.</a:t>
            </a:r>
          </a:p>
          <a:p>
            <a:r>
              <a:rPr lang="en-US" i="1" dirty="0">
                <a:solidFill>
                  <a:srgbClr val="0070C0"/>
                </a:solidFill>
              </a:rPr>
              <a:t>Used to identify metastatic lymph node (LN) in axilla in diagnosed breast carcinoma patients. </a:t>
            </a:r>
          </a:p>
          <a:p>
            <a:endParaRPr lang="en-US" sz="1200" i="1" dirty="0">
              <a:solidFill>
                <a:srgbClr val="0070C0"/>
              </a:solidFill>
            </a:endParaRPr>
          </a:p>
          <a:p>
            <a:pPr lvl="0"/>
            <a:r>
              <a:rPr lang="en-US" i="1" dirty="0">
                <a:solidFill>
                  <a:srgbClr val="0070C0"/>
                </a:solidFill>
              </a:rPr>
              <a:t>“Isotope with dye” is injected at tumor site and subsequently detected by scintigraphy in axillary LN.</a:t>
            </a:r>
          </a:p>
          <a:p>
            <a:pPr lvl="0"/>
            <a:r>
              <a:rPr lang="en-US" i="1" dirty="0">
                <a:solidFill>
                  <a:srgbClr val="0070C0"/>
                </a:solidFill>
              </a:rPr>
              <a:t>Identified LN is examined for metastasis.</a:t>
            </a:r>
          </a:p>
          <a:p>
            <a:endParaRPr lang="en-US" sz="1300" i="1" dirty="0">
              <a:solidFill>
                <a:srgbClr val="0070C0"/>
              </a:solidFill>
            </a:endParaRPr>
          </a:p>
          <a:p>
            <a:r>
              <a:rPr lang="en-US" i="1" dirty="0">
                <a:solidFill>
                  <a:srgbClr val="0070C0"/>
                </a:solidFill>
              </a:rPr>
              <a:t>Positive SLN: Full axillary dissection done to remove LNs</a:t>
            </a:r>
          </a:p>
          <a:p>
            <a:endParaRPr lang="en-US" sz="1300" i="1" dirty="0">
              <a:solidFill>
                <a:srgbClr val="0070C0"/>
              </a:solidFill>
            </a:endParaRPr>
          </a:p>
          <a:p>
            <a:r>
              <a:rPr lang="en-US" i="1" dirty="0">
                <a:solidFill>
                  <a:srgbClr val="0070C0"/>
                </a:solidFill>
              </a:rPr>
              <a:t>Negative SLN: No axillary dissection.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468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91440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8087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Frozen Section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>
                <a:solidFill>
                  <a:srgbClr val="0070C0"/>
                </a:solidFill>
              </a:rPr>
              <a:t>During surgery the suspected mass or LN is submitted to laboratory to determine histological nature of the suspected tissue.</a:t>
            </a:r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  <a:p>
            <a:r>
              <a:rPr lang="en-US" i="1" dirty="0">
                <a:solidFill>
                  <a:srgbClr val="0070C0"/>
                </a:solidFill>
              </a:rPr>
              <a:t>Rarely used now.</a:t>
            </a:r>
          </a:p>
        </p:txBody>
      </p:sp>
    </p:spTree>
    <p:extLst>
      <p:ext uri="{BB962C8B-B14F-4D97-AF65-F5344CB8AC3E}">
        <p14:creationId xmlns:p14="http://schemas.microsoft.com/office/powerpoint/2010/main" val="3793454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92762"/>
          </a:xfrm>
        </p:spPr>
        <p:txBody>
          <a:bodyPr>
            <a:normAutofit/>
          </a:bodyPr>
          <a:lstStyle/>
          <a:p>
            <a:r>
              <a:rPr lang="en-US" sz="5400" b="1" i="1" dirty="0">
                <a:solidFill>
                  <a:schemeClr val="accent6">
                    <a:lumMod val="75000"/>
                  </a:schemeClr>
                </a:solidFill>
              </a:rPr>
              <a:t>Diseases of the Breast</a:t>
            </a:r>
          </a:p>
        </p:txBody>
      </p:sp>
    </p:spTree>
    <p:extLst>
      <p:ext uri="{BB962C8B-B14F-4D97-AF65-F5344CB8AC3E}">
        <p14:creationId xmlns:p14="http://schemas.microsoft.com/office/powerpoint/2010/main" val="3798808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Anatomy of the Breast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5562600"/>
          </a:xfrm>
        </p:spPr>
        <p:txBody>
          <a:bodyPr>
            <a:normAutofit/>
          </a:bodyPr>
          <a:lstStyle/>
          <a:p>
            <a:pPr marL="274320" lvl="0" indent="-274320"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en-US" sz="2600" i="1" dirty="0">
                <a:solidFill>
                  <a:srgbClr val="0070C0"/>
                </a:solidFill>
                <a:latin typeface="Candara"/>
              </a:rPr>
              <a:t>Located between the subcutaneous fat and the fascia of the pectoralis major and serratus anterior muscles.</a:t>
            </a:r>
          </a:p>
          <a:p>
            <a:pPr marL="0" lvl="0" indent="0">
              <a:buClr>
                <a:srgbClr val="31B6FD"/>
              </a:buClr>
              <a:buSzPct val="100000"/>
              <a:buNone/>
            </a:pPr>
            <a:endParaRPr lang="en-US" sz="1300" i="1" dirty="0">
              <a:solidFill>
                <a:srgbClr val="0070C0"/>
              </a:solidFill>
              <a:latin typeface="Candara"/>
            </a:endParaRPr>
          </a:p>
          <a:p>
            <a:pPr marL="274320" lvl="0" indent="-274320"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en-US" sz="2600" i="1" dirty="0">
                <a:solidFill>
                  <a:srgbClr val="0070C0"/>
                </a:solidFill>
                <a:latin typeface="Candara"/>
              </a:rPr>
              <a:t>Extend to the clavicle </a:t>
            </a:r>
            <a:r>
              <a:rPr lang="en-US" sz="2600" i="1" u="sng" dirty="0">
                <a:solidFill>
                  <a:srgbClr val="0070C0"/>
                </a:solidFill>
                <a:latin typeface="Candara"/>
              </a:rPr>
              <a:t>above</a:t>
            </a:r>
            <a:r>
              <a:rPr lang="en-US" sz="2600" i="1" dirty="0">
                <a:solidFill>
                  <a:srgbClr val="0070C0"/>
                </a:solidFill>
                <a:latin typeface="Candara"/>
              </a:rPr>
              <a:t> ,</a:t>
            </a:r>
            <a:r>
              <a:rPr lang="en-US" sz="2600" i="1" u="sng" dirty="0">
                <a:solidFill>
                  <a:srgbClr val="0070C0"/>
                </a:solidFill>
                <a:latin typeface="Candara"/>
              </a:rPr>
              <a:t>laterally</a:t>
            </a:r>
            <a:r>
              <a:rPr lang="en-US" sz="2600" i="1" dirty="0">
                <a:solidFill>
                  <a:srgbClr val="0070C0"/>
                </a:solidFill>
                <a:latin typeface="Candara"/>
              </a:rPr>
              <a:t> to axilla and  latissimus dorsi, </a:t>
            </a:r>
            <a:r>
              <a:rPr lang="en-US" sz="2600" i="1" u="sng" dirty="0">
                <a:solidFill>
                  <a:srgbClr val="0070C0"/>
                </a:solidFill>
                <a:latin typeface="Candara"/>
              </a:rPr>
              <a:t>medially</a:t>
            </a:r>
            <a:r>
              <a:rPr lang="en-US" sz="2600" i="1" dirty="0">
                <a:solidFill>
                  <a:srgbClr val="0070C0"/>
                </a:solidFill>
                <a:latin typeface="Candara"/>
              </a:rPr>
              <a:t> to sternum and </a:t>
            </a:r>
            <a:r>
              <a:rPr lang="en-US" sz="2600" i="1" u="sng" dirty="0">
                <a:solidFill>
                  <a:srgbClr val="0070C0"/>
                </a:solidFill>
                <a:latin typeface="Candara"/>
              </a:rPr>
              <a:t>inferiorly</a:t>
            </a:r>
            <a:r>
              <a:rPr lang="en-US" sz="2600" i="1" dirty="0">
                <a:solidFill>
                  <a:srgbClr val="0070C0"/>
                </a:solidFill>
                <a:latin typeface="Candara"/>
              </a:rPr>
              <a:t> to the top of the rectus muscle (inframamry crease).</a:t>
            </a:r>
          </a:p>
          <a:p>
            <a:pPr marL="274320" lvl="0" indent="-274320"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en-US" sz="2600" i="1" dirty="0">
                <a:solidFill>
                  <a:srgbClr val="0070C0"/>
                </a:solidFill>
                <a:latin typeface="Candara"/>
              </a:rPr>
              <a:t>Axillary tail blends with axillary fat.</a:t>
            </a:r>
          </a:p>
          <a:p>
            <a:pPr marL="0" lvl="0" indent="0">
              <a:buClr>
                <a:srgbClr val="31B6FD"/>
              </a:buClr>
              <a:buSzPct val="100000"/>
              <a:buNone/>
            </a:pPr>
            <a:endParaRPr lang="en-US" sz="1300" b="1" i="1" dirty="0">
              <a:solidFill>
                <a:srgbClr val="0070C0"/>
              </a:solidFill>
              <a:latin typeface="Candara"/>
            </a:endParaRPr>
          </a:p>
          <a:p>
            <a:pPr marL="274320" lvl="0" indent="-274320"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en-US" sz="2600" b="1" i="1" u="sng" dirty="0">
                <a:solidFill>
                  <a:srgbClr val="0070C0"/>
                </a:solidFill>
                <a:latin typeface="Candara"/>
              </a:rPr>
              <a:t>Lymphatics</a:t>
            </a:r>
            <a:r>
              <a:rPr lang="en-US" sz="2600" b="1" i="1" dirty="0">
                <a:solidFill>
                  <a:srgbClr val="0070C0"/>
                </a:solidFill>
                <a:latin typeface="Candara"/>
              </a:rPr>
              <a:t>: </a:t>
            </a:r>
            <a:r>
              <a:rPr lang="en-US" sz="2600" i="1" dirty="0">
                <a:solidFill>
                  <a:srgbClr val="0070C0"/>
                </a:solidFill>
                <a:latin typeface="Candara"/>
              </a:rPr>
              <a:t>interlobular lymphatic vessels to a subareolar plexus (Sappey's plexus),  75% of the lymph drains into the axillary lymph nodes.</a:t>
            </a:r>
          </a:p>
          <a:p>
            <a:pPr marL="274320" lvl="0" indent="-274320">
              <a:buClr>
                <a:srgbClr val="31B6FD"/>
              </a:buClr>
              <a:buSzPct val="100000"/>
              <a:buFont typeface="Symbol" pitchFamily="18" charset="2"/>
              <a:buChar char=""/>
            </a:pPr>
            <a:endParaRPr lang="en-US" sz="1300" b="1" i="1" dirty="0">
              <a:solidFill>
                <a:srgbClr val="0070C0"/>
              </a:solidFill>
              <a:latin typeface="Candara"/>
            </a:endParaRPr>
          </a:p>
          <a:p>
            <a:pPr marL="274320" lvl="0" indent="-274320"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en-US" sz="2600" i="1" dirty="0">
                <a:solidFill>
                  <a:srgbClr val="0070C0"/>
                </a:solidFill>
                <a:latin typeface="Candara"/>
              </a:rPr>
              <a:t>Medial breast drain into the internal mammary  or the axillary nodes.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77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Benign Disorders</a:t>
            </a:r>
            <a:br>
              <a:rPr lang="en-US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Breast Infection (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</a:rPr>
              <a:t>Abcesses</a:t>
            </a: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8991600" cy="5410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Lactational &amp; non-</a:t>
            </a:r>
            <a:r>
              <a:rPr lang="en-US" i="1" dirty="0" err="1">
                <a:solidFill>
                  <a:srgbClr val="0070C0"/>
                </a:solidFill>
              </a:rPr>
              <a:t>lactational</a:t>
            </a:r>
            <a:r>
              <a:rPr lang="en-US" i="1" dirty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chemeClr val="accent2"/>
                </a:solidFill>
              </a:rPr>
              <a:t>Lactational</a:t>
            </a:r>
            <a:r>
              <a:rPr lang="en-US" i="1" dirty="0">
                <a:solidFill>
                  <a:schemeClr val="accent2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Lactating women. 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Staphylococcus  </a:t>
            </a:r>
            <a:r>
              <a:rPr lang="en-US" i="1" dirty="0" err="1">
                <a:solidFill>
                  <a:srgbClr val="0070C0"/>
                </a:solidFill>
              </a:rPr>
              <a:t>aureus</a:t>
            </a:r>
            <a:r>
              <a:rPr lang="en-US" i="1" dirty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Pain, swelling &amp; tenderness.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Milk drainage from affected segment is reduced promoting infection.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Fluocloxacillin 500mg 6 hourly for early stage.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0070C0"/>
                </a:solidFill>
              </a:rPr>
              <a:t>Abscess</a:t>
            </a:r>
            <a:r>
              <a:rPr lang="en-US" i="1" dirty="0">
                <a:solidFill>
                  <a:srgbClr val="0070C0"/>
                </a:solidFill>
              </a:rPr>
              <a:t>- repeated aspiration or incision- drainage.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7791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" r="34631" b="17501"/>
          <a:stretch/>
        </p:blipFill>
        <p:spPr bwMode="auto">
          <a:xfrm>
            <a:off x="1447800" y="838200"/>
            <a:ext cx="5727221" cy="4848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own Arrow 1"/>
          <p:cNvSpPr/>
          <p:nvPr/>
        </p:nvSpPr>
        <p:spPr>
          <a:xfrm>
            <a:off x="3733800" y="2514600"/>
            <a:ext cx="242316" cy="8260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57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E3109-AEFF-4596-6FAE-28A1A4BE2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39C3B32-520B-133B-22C4-9952996FEA2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2790" y="1600199"/>
            <a:ext cx="3889420" cy="4525963"/>
          </a:xfr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EC85E5C-57DA-F8C3-C5DC-6C1985A77D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86" r="34631" b="17501"/>
          <a:stretch/>
        </p:blipFill>
        <p:spPr bwMode="auto">
          <a:xfrm>
            <a:off x="457200" y="1600199"/>
            <a:ext cx="4038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736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lam\Pictures\Lactational abscess- 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5109" b="13717"/>
          <a:stretch/>
        </p:blipFill>
        <p:spPr bwMode="auto">
          <a:xfrm>
            <a:off x="4572000" y="1483743"/>
            <a:ext cx="4095750" cy="39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b="8358"/>
          <a:stretch/>
        </p:blipFill>
        <p:spPr bwMode="auto">
          <a:xfrm>
            <a:off x="609600" y="1363287"/>
            <a:ext cx="3686175" cy="4088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2895600" cy="93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989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Non-</a:t>
            </a:r>
            <a:r>
              <a:rPr lang="en-US" b="1" i="1" dirty="0" err="1">
                <a:solidFill>
                  <a:schemeClr val="accent6">
                    <a:lumMod val="75000"/>
                  </a:schemeClr>
                </a:solidFill>
              </a:rPr>
              <a:t>lactational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 Breast Infection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257800"/>
          </a:xfrm>
        </p:spPr>
        <p:txBody>
          <a:bodyPr>
            <a:normAutofit/>
          </a:bodyPr>
          <a:lstStyle/>
          <a:p>
            <a:r>
              <a:rPr lang="en-US" sz="2400" b="1" i="1" u="sng" dirty="0">
                <a:solidFill>
                  <a:srgbClr val="0070C0"/>
                </a:solidFill>
              </a:rPr>
              <a:t>Periareolar infection</a:t>
            </a:r>
            <a:r>
              <a:rPr lang="en-US" sz="2400" i="1" dirty="0">
                <a:solidFill>
                  <a:srgbClr val="0070C0"/>
                </a:solidFill>
              </a:rPr>
              <a:t>: 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Young female, smokers(90%) with underlying periductal mastitis.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Presentation: Pain, peri-areolar swelling, tenderness and</a:t>
            </a:r>
          </a:p>
          <a:p>
            <a:pPr marL="0" indent="0">
              <a:buNone/>
            </a:pPr>
            <a:r>
              <a:rPr lang="en-US" sz="2400" i="1" dirty="0">
                <a:solidFill>
                  <a:srgbClr val="0070C0"/>
                </a:solidFill>
              </a:rPr>
              <a:t>                              nipple retraction(</a:t>
            </a:r>
            <a:r>
              <a:rPr lang="en-US" sz="2400" i="1" dirty="0">
                <a:solidFill>
                  <a:schemeClr val="accent2"/>
                </a:solidFill>
              </a:rPr>
              <a:t>slit</a:t>
            </a:r>
            <a:r>
              <a:rPr lang="en-US" sz="2400" i="1" dirty="0">
                <a:solidFill>
                  <a:srgbClr val="0070C0"/>
                </a:solidFill>
              </a:rPr>
              <a:t>)</a:t>
            </a:r>
          </a:p>
          <a:p>
            <a:r>
              <a:rPr lang="en-US" sz="2400" i="1" dirty="0">
                <a:solidFill>
                  <a:schemeClr val="accent2"/>
                </a:solidFill>
              </a:rPr>
              <a:t>Treatment: </a:t>
            </a:r>
            <a:r>
              <a:rPr lang="en-US" sz="2400" i="1" dirty="0">
                <a:solidFill>
                  <a:srgbClr val="0070C0"/>
                </a:solidFill>
              </a:rPr>
              <a:t>Antibiotics- Augmentin( 375 mg 8 hr.), clarithromycin+ metronidazole.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Abscess- </a:t>
            </a:r>
            <a:r>
              <a:rPr lang="en-US" sz="2400" i="1" dirty="0">
                <a:solidFill>
                  <a:schemeClr val="accent2"/>
                </a:solidFill>
              </a:rPr>
              <a:t>aspiration</a:t>
            </a:r>
            <a:r>
              <a:rPr lang="en-US" sz="2400" i="1" dirty="0">
                <a:solidFill>
                  <a:srgbClr val="0070C0"/>
                </a:solidFill>
              </a:rPr>
              <a:t> (small) or </a:t>
            </a:r>
            <a:r>
              <a:rPr lang="en-US" sz="2400" i="1" dirty="0">
                <a:solidFill>
                  <a:schemeClr val="accent2"/>
                </a:solidFill>
              </a:rPr>
              <a:t>drainage</a:t>
            </a:r>
            <a:r>
              <a:rPr lang="en-US" sz="2400" i="1" dirty="0">
                <a:solidFill>
                  <a:srgbClr val="0070C0"/>
                </a:solidFill>
              </a:rPr>
              <a:t> (large)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Recurrence common. May develop duct fistula.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Surgical </a:t>
            </a:r>
            <a:r>
              <a:rPr lang="en-US" sz="2400" i="1" dirty="0">
                <a:solidFill>
                  <a:schemeClr val="accent2"/>
                </a:solidFill>
              </a:rPr>
              <a:t>excision of the affected duct</a:t>
            </a:r>
            <a:r>
              <a:rPr lang="en-US" sz="2400" i="1" dirty="0">
                <a:solidFill>
                  <a:srgbClr val="0070C0"/>
                </a:solidFill>
              </a:rPr>
              <a:t>-  in recurrent disease</a:t>
            </a:r>
          </a:p>
          <a:p>
            <a:pPr marL="0" indent="0">
              <a:buNone/>
            </a:pPr>
            <a:endParaRPr lang="en-US" sz="2400" i="1" dirty="0">
              <a:solidFill>
                <a:srgbClr val="0070C0"/>
              </a:solidFill>
            </a:endParaRPr>
          </a:p>
          <a:p>
            <a:r>
              <a:rPr lang="en-US" sz="2400" b="1" i="1" u="sng" dirty="0">
                <a:solidFill>
                  <a:srgbClr val="0070C0"/>
                </a:solidFill>
              </a:rPr>
              <a:t>Peripheral abscess: </a:t>
            </a:r>
          </a:p>
          <a:p>
            <a:r>
              <a:rPr lang="en-US" sz="2400" i="1" dirty="0">
                <a:solidFill>
                  <a:srgbClr val="0070C0"/>
                </a:solidFill>
              </a:rPr>
              <a:t>Uncommon. Treated by antibiotics and aspiration/ drainage</a:t>
            </a:r>
          </a:p>
        </p:txBody>
      </p:sp>
    </p:spTree>
    <p:extLst>
      <p:ext uri="{BB962C8B-B14F-4D97-AF65-F5344CB8AC3E}">
        <p14:creationId xmlns:p14="http://schemas.microsoft.com/office/powerpoint/2010/main" val="307387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1" t="23256" r="8567" b="10845"/>
          <a:stretch/>
        </p:blipFill>
        <p:spPr bwMode="auto">
          <a:xfrm>
            <a:off x="185351" y="1828800"/>
            <a:ext cx="4386649" cy="2755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28800"/>
            <a:ext cx="4200525" cy="269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27409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marL="342900" lvl="0" indent="-342900">
              <a:spcBef>
                <a:spcPct val="20000"/>
              </a:spcBef>
            </a:pPr>
            <a:br>
              <a:rPr lang="en-US" dirty="0"/>
            </a:br>
            <a:r>
              <a:rPr lang="en-US" sz="4000" i="1" dirty="0">
                <a:solidFill>
                  <a:schemeClr val="accent6">
                    <a:lumMod val="75000"/>
                  </a:schemeClr>
                </a:solidFill>
              </a:rPr>
              <a:t>Benign Disorders</a:t>
            </a:r>
            <a:br>
              <a:rPr lang="en-US" sz="22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Fibroadenoma</a:t>
            </a:r>
            <a:br>
              <a:rPr lang="en-US" sz="3100" dirty="0">
                <a:solidFill>
                  <a:prstClr val="black"/>
                </a:solidFill>
              </a:rPr>
            </a:br>
            <a:endParaRPr lang="en-US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10600" cy="5562600"/>
          </a:xfrm>
        </p:spPr>
        <p:txBody>
          <a:bodyPr>
            <a:normAutofit fontScale="92500"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15-25 years age group.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Typical features</a:t>
            </a:r>
            <a:r>
              <a:rPr lang="en-US" i="1" dirty="0">
                <a:solidFill>
                  <a:srgbClr val="0070C0"/>
                </a:solidFill>
              </a:rPr>
              <a:t>: Well-circumscribed, smooth, firm, 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                              Freely mobile mass.</a:t>
            </a:r>
          </a:p>
          <a:p>
            <a:r>
              <a:rPr lang="en-US" i="1" dirty="0">
                <a:solidFill>
                  <a:srgbClr val="0070C0"/>
                </a:solidFill>
              </a:rPr>
              <a:t>May be multiple or bilateral.</a:t>
            </a:r>
          </a:p>
          <a:p>
            <a:r>
              <a:rPr lang="en-US" i="1" dirty="0">
                <a:solidFill>
                  <a:srgbClr val="0070C0"/>
                </a:solidFill>
              </a:rPr>
              <a:t>Some may increase in size. </a:t>
            </a:r>
            <a:r>
              <a:rPr lang="en-US" sz="2600" i="1" dirty="0">
                <a:solidFill>
                  <a:srgbClr val="0070C0"/>
                </a:solidFill>
              </a:rPr>
              <a:t>&gt; 5cm- </a:t>
            </a:r>
            <a:r>
              <a:rPr lang="en-US" sz="2600" b="1" i="1" dirty="0">
                <a:solidFill>
                  <a:srgbClr val="0070C0"/>
                </a:solidFill>
              </a:rPr>
              <a:t>giant fibroadenoma</a:t>
            </a:r>
            <a:r>
              <a:rPr lang="en-US" sz="2600" i="1" dirty="0">
                <a:solidFill>
                  <a:srgbClr val="0070C0"/>
                </a:solidFill>
              </a:rPr>
              <a:t>.</a:t>
            </a:r>
          </a:p>
          <a:p>
            <a:r>
              <a:rPr lang="en-US" i="1" dirty="0">
                <a:solidFill>
                  <a:srgbClr val="0070C0"/>
                </a:solidFill>
              </a:rPr>
              <a:t>1/3</a:t>
            </a:r>
            <a:r>
              <a:rPr lang="en-US" i="1" baseline="30000" dirty="0">
                <a:solidFill>
                  <a:srgbClr val="0070C0"/>
                </a:solidFill>
              </a:rPr>
              <a:t>rd</a:t>
            </a:r>
            <a:r>
              <a:rPr lang="en-US" i="1" dirty="0">
                <a:solidFill>
                  <a:srgbClr val="0070C0"/>
                </a:solidFill>
              </a:rPr>
              <a:t> may regress spontaneously.</a:t>
            </a:r>
          </a:p>
          <a:p>
            <a:r>
              <a:rPr lang="en-US" i="1" dirty="0">
                <a:solidFill>
                  <a:srgbClr val="0070C0"/>
                </a:solidFill>
              </a:rPr>
              <a:t>U/S- smooth outline mass.</a:t>
            </a:r>
          </a:p>
          <a:p>
            <a:r>
              <a:rPr lang="en-US" i="1" dirty="0">
                <a:solidFill>
                  <a:schemeClr val="accent2"/>
                </a:solidFill>
              </a:rPr>
              <a:t>Management: Diagnose</a:t>
            </a:r>
            <a:r>
              <a:rPr lang="en-US" i="1" dirty="0">
                <a:solidFill>
                  <a:srgbClr val="0070C0"/>
                </a:solidFill>
              </a:rPr>
              <a:t> by core biopsy.</a:t>
            </a:r>
          </a:p>
          <a:p>
            <a:r>
              <a:rPr lang="en-US" i="1" dirty="0">
                <a:solidFill>
                  <a:schemeClr val="accent2"/>
                </a:solidFill>
              </a:rPr>
              <a:t>&lt;4cm- </a:t>
            </a:r>
            <a:r>
              <a:rPr lang="en-US" i="1" dirty="0">
                <a:solidFill>
                  <a:srgbClr val="0070C0"/>
                </a:solidFill>
              </a:rPr>
              <a:t>Reassurance and follow up.</a:t>
            </a:r>
          </a:p>
          <a:p>
            <a:r>
              <a:rPr lang="en-US" i="1" dirty="0">
                <a:solidFill>
                  <a:schemeClr val="accent2"/>
                </a:solidFill>
              </a:rPr>
              <a:t>&gt;4cm- </a:t>
            </a:r>
            <a:r>
              <a:rPr lang="en-US" i="1" dirty="0">
                <a:solidFill>
                  <a:srgbClr val="0070C0"/>
                </a:solidFill>
              </a:rPr>
              <a:t>excision.</a:t>
            </a:r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546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3996F28-4EEC-FBBE-D711-40ADABF38B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512592"/>
              </p:ext>
            </p:extLst>
          </p:nvPr>
        </p:nvGraphicFramePr>
        <p:xfrm>
          <a:off x="152400" y="0"/>
          <a:ext cx="8991599" cy="6819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4836">
                  <a:extLst>
                    <a:ext uri="{9D8B030D-6E8A-4147-A177-3AD203B41FA5}">
                      <a16:colId xmlns:a16="http://schemas.microsoft.com/office/drawing/2014/main" val="462783559"/>
                    </a:ext>
                  </a:extLst>
                </a:gridCol>
                <a:gridCol w="3715537">
                  <a:extLst>
                    <a:ext uri="{9D8B030D-6E8A-4147-A177-3AD203B41FA5}">
                      <a16:colId xmlns:a16="http://schemas.microsoft.com/office/drawing/2014/main" val="905394654"/>
                    </a:ext>
                  </a:extLst>
                </a:gridCol>
                <a:gridCol w="3641226">
                  <a:extLst>
                    <a:ext uri="{9D8B030D-6E8A-4147-A177-3AD203B41FA5}">
                      <a16:colId xmlns:a16="http://schemas.microsoft.com/office/drawing/2014/main" val="3441208374"/>
                    </a:ext>
                  </a:extLst>
                </a:gridCol>
              </a:tblGrid>
              <a:tr h="578693">
                <a:tc>
                  <a:txBody>
                    <a:bodyPr/>
                    <a:lstStyle/>
                    <a:p>
                      <a:pPr algn="l"/>
                      <a:endParaRPr lang="en-GB" sz="1400" b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Hard Peri-canalicular </a:t>
                      </a:r>
                      <a:r>
                        <a:rPr lang="en-US" sz="1400" b="1" dirty="0" err="1">
                          <a:latin typeface="+mj-lt"/>
                        </a:rPr>
                        <a:t>Firoadenoma</a:t>
                      </a:r>
                      <a:endParaRPr lang="en-GB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Soft Intra-Canalicular Fibroadenoma</a:t>
                      </a:r>
                      <a:endParaRPr lang="en-GB" sz="1400" b="1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3179610"/>
                  </a:ext>
                </a:extLst>
              </a:tr>
              <a:tr h="428044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Incidence</a:t>
                      </a:r>
                      <a:endParaRPr lang="en-GB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MORE COMMEN</a:t>
                      </a: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LESS COMMEN</a:t>
                      </a:r>
                    </a:p>
                  </a:txBody>
                  <a:tcPr marT="45714" marB="45714" horzOverflow="overflow"/>
                </a:tc>
                <a:extLst>
                  <a:ext uri="{0D108BD9-81ED-4DB2-BD59-A6C34878D82A}">
                    <a16:rowId xmlns:a16="http://schemas.microsoft.com/office/drawing/2014/main" val="345872267"/>
                  </a:ext>
                </a:extLst>
              </a:tr>
              <a:tr h="39681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Age</a:t>
                      </a:r>
                      <a:endParaRPr lang="en-GB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15-30</a:t>
                      </a: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30-50</a:t>
                      </a:r>
                    </a:p>
                  </a:txBody>
                  <a:tcPr marT="45714" marB="45714" horzOverflow="overflow"/>
                </a:tc>
                <a:extLst>
                  <a:ext uri="{0D108BD9-81ED-4DB2-BD59-A6C34878D82A}">
                    <a16:rowId xmlns:a16="http://schemas.microsoft.com/office/drawing/2014/main" val="944804043"/>
                  </a:ext>
                </a:extLst>
              </a:tr>
              <a:tr h="948883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Pathology</a:t>
                      </a:r>
                      <a:endParaRPr lang="en-GB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Small mass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surronded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 by 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2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cpsules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: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- True &amp; false capsules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T="45714" marB="45714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Soft large lobulated mass &amp; may reach a large size. Capsule not well formed</a:t>
                      </a:r>
                    </a:p>
                  </a:txBody>
                  <a:tcPr marT="45714" marB="45714" horzOverflow="overflow"/>
                </a:tc>
                <a:extLst>
                  <a:ext uri="{0D108BD9-81ED-4DB2-BD59-A6C34878D82A}">
                    <a16:rowId xmlns:a16="http://schemas.microsoft.com/office/drawing/2014/main" val="2400602039"/>
                  </a:ext>
                </a:extLst>
              </a:tr>
              <a:tr h="396818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Malignant Change</a:t>
                      </a:r>
                      <a:endParaRPr lang="en-GB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NEVER CHANGE</a:t>
                      </a:r>
                    </a:p>
                  </a:txBody>
                  <a:tcPr marT="45726" marB="45726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MAY SHOW SARCOMATOUS</a:t>
                      </a:r>
                    </a:p>
                  </a:txBody>
                  <a:tcPr marT="45726" marB="45726" horzOverflow="overflow"/>
                </a:tc>
                <a:extLst>
                  <a:ext uri="{0D108BD9-81ED-4DB2-BD59-A6C34878D82A}">
                    <a16:rowId xmlns:a16="http://schemas.microsoft.com/office/drawing/2014/main" val="2624728642"/>
                  </a:ext>
                </a:extLst>
              </a:tr>
              <a:tr h="1126950"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+mj-lt"/>
                        </a:rPr>
                        <a:t>Clinical Pictures</a:t>
                      </a:r>
                      <a:endParaRPr lang="en-GB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- Mass(2.5cm, oval, smooth, may be lobulated, attached to surrounded structure, well defined edges, freely mobile, grows slowly, single, bilateral).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- No palpable L.N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- Soft with area of cystic formation, grows rapidly , huge size, (giant fibroadenoma)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May occupy whole breast, mobile, not attached to surrounding structure.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No axillary L.N</a:t>
                      </a: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517300041"/>
                  </a:ext>
                </a:extLst>
              </a:tr>
              <a:tr h="608443">
                <a:tc>
                  <a:txBody>
                    <a:bodyPr/>
                    <a:lstStyle/>
                    <a:p>
                      <a:pPr algn="l"/>
                      <a:endParaRPr lang="en-GB" sz="14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Enucleated</a:t>
                      </a:r>
                    </a:p>
                  </a:txBody>
                  <a:tcPr marT="45715" marB="45715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Small …excision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Large…simple mastectomy</a:t>
                      </a:r>
                    </a:p>
                  </a:txBody>
                  <a:tcPr marT="45715" marB="45715" horzOverflow="overflow"/>
                </a:tc>
                <a:extLst>
                  <a:ext uri="{0D108BD9-81ED-4DB2-BD59-A6C34878D82A}">
                    <a16:rowId xmlns:a16="http://schemas.microsoft.com/office/drawing/2014/main" val="555985168"/>
                  </a:ext>
                </a:extLst>
              </a:tr>
              <a:tr h="608460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Cutting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By knife feel easy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There is resistance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Gritty sensation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4158968148"/>
                  </a:ext>
                </a:extLst>
              </a:tr>
              <a:tr h="362787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Color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Pinkish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Grayish-white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3820249521"/>
                  </a:ext>
                </a:extLst>
              </a:tr>
              <a:tr h="411504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Cut surface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Bulges during cutting </a:t>
                      </a:r>
                      <a:r>
                        <a:rPr kumimoji="0" lang="en-US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bec</a:t>
                      </a: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. It was imprisoned by capsule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Retract during cutting due to fibrosis</a:t>
                      </a:r>
                    </a:p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+mj-lt"/>
                        <a:cs typeface="Arial" pitchFamily="34" charset="0"/>
                      </a:endParaRP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1640179929"/>
                  </a:ext>
                </a:extLst>
              </a:tr>
              <a:tr h="562166"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Capsular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Well encapsulated</a:t>
                      </a:r>
                    </a:p>
                  </a:txBody>
                  <a:tcPr marT="45723" marB="45723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cs typeface="Arial" pitchFamily="34" charset="0"/>
                        </a:rPr>
                        <a:t>Infiltrate the tissue around- No capsule</a:t>
                      </a:r>
                    </a:p>
                  </a:txBody>
                  <a:tcPr marT="45723" marB="45723" horzOverflow="overflow"/>
                </a:tc>
                <a:extLst>
                  <a:ext uri="{0D108BD9-81ED-4DB2-BD59-A6C34878D82A}">
                    <a16:rowId xmlns:a16="http://schemas.microsoft.com/office/drawing/2014/main" val="269534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9926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lam\Pictures\Fibroadenoma- U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5" t="6135" r="7877"/>
          <a:stretch/>
        </p:blipFill>
        <p:spPr bwMode="auto">
          <a:xfrm>
            <a:off x="1069673" y="685800"/>
            <a:ext cx="6952891" cy="52332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6513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4B3E-872F-0B23-9153-D39278218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latin typeface="Times-Roman"/>
              </a:rPr>
              <a:t>Giant fibroadenoma is an uncommon </a:t>
            </a:r>
            <a:r>
              <a:rPr lang="nl-NL" sz="3200" dirty="0">
                <a:latin typeface="Times-Roman"/>
              </a:rPr>
              <a:t>benign tumor in adolescent girls</a:t>
            </a:r>
            <a:endParaRPr lang="en-US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ED384-9E36-44BB-3225-DCDF920C00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7EBE9-C1AD-93D7-5204-10FE5F418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D3F39F7F-5501-A53B-132D-FBBB5F3BDF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35113"/>
            <a:ext cx="4040188" cy="3961049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5EA6FE3-0155-2CD6-1583-0F8E859DB5DA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1535113"/>
            <a:ext cx="4114800" cy="3961050"/>
          </a:xfrm>
        </p:spPr>
      </p:pic>
    </p:spTree>
    <p:extLst>
      <p:ext uri="{BB962C8B-B14F-4D97-AF65-F5344CB8AC3E}">
        <p14:creationId xmlns:p14="http://schemas.microsoft.com/office/powerpoint/2010/main" val="3398449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                                  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Anatomy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0070C0"/>
                </a:solidFill>
              </a:rPr>
              <a:t>Made up of milk producing glands. 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0070C0"/>
                </a:solidFill>
              </a:rPr>
              <a:t>Arranged into units known as </a:t>
            </a:r>
            <a:r>
              <a:rPr lang="en-US" sz="2400" i="1" dirty="0">
                <a:solidFill>
                  <a:schemeClr val="accent2"/>
                </a:solidFill>
              </a:rPr>
              <a:t>lobules</a:t>
            </a:r>
            <a:r>
              <a:rPr lang="en-US" sz="2400" i="1" dirty="0">
                <a:solidFill>
                  <a:srgbClr val="0070C0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0070C0"/>
                </a:solidFill>
              </a:rPr>
              <a:t>Glands connected via ducts that join                                                                          to form a common drainage path,                                                                         terminating at the nipple. 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0070C0"/>
                </a:solidFill>
              </a:rPr>
              <a:t>The nipple is surrounded by a ring                                                               of pigmented tissue- areola. 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0070C0"/>
                </a:solidFill>
              </a:rPr>
              <a:t>Fibro-elastic and fatty tissue provide support for the rest of the structure.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6" t="-5074" r="386" b="5074"/>
          <a:stretch/>
        </p:blipFill>
        <p:spPr bwMode="auto">
          <a:xfrm>
            <a:off x="5029200" y="0"/>
            <a:ext cx="4056527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54350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sz="4000" i="1" dirty="0">
                <a:solidFill>
                  <a:schemeClr val="accent6">
                    <a:lumMod val="75000"/>
                  </a:schemeClr>
                </a:solidFill>
              </a:rPr>
              <a:t>Benign Disorders</a:t>
            </a:r>
            <a:b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100" b="1" i="1" dirty="0">
                <a:solidFill>
                  <a:schemeClr val="accent6">
                    <a:lumMod val="75000"/>
                  </a:schemeClr>
                </a:solidFill>
              </a:rPr>
              <a:t>Disorder of Cyclical Change</a:t>
            </a:r>
            <a:endParaRPr lang="en-US" sz="31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610600" cy="5562600"/>
          </a:xfrm>
        </p:spPr>
        <p:txBody>
          <a:bodyPr>
            <a:normAutofit fontScale="92500" lnSpcReduction="20000"/>
          </a:bodyPr>
          <a:lstStyle/>
          <a:p>
            <a:r>
              <a:rPr lang="en-GB" i="1" dirty="0">
                <a:solidFill>
                  <a:schemeClr val="accent6"/>
                </a:solidFill>
              </a:rPr>
              <a:t>Previously known as “</a:t>
            </a:r>
            <a:r>
              <a:rPr lang="en-GB" i="1" dirty="0" err="1">
                <a:solidFill>
                  <a:schemeClr val="accent6"/>
                </a:solidFill>
              </a:rPr>
              <a:t>fibroadenosis</a:t>
            </a:r>
            <a:r>
              <a:rPr lang="en-GB" i="1" dirty="0">
                <a:solidFill>
                  <a:schemeClr val="accent6"/>
                </a:solidFill>
              </a:rPr>
              <a:t> or fibrocystic disease”.</a:t>
            </a:r>
          </a:p>
          <a:p>
            <a:r>
              <a:rPr lang="en-US" i="1" dirty="0">
                <a:solidFill>
                  <a:srgbClr val="0070C0"/>
                </a:solidFill>
              </a:rPr>
              <a:t>Symptoms: Cyclical mastalgia</a:t>
            </a:r>
          </a:p>
          <a:p>
            <a:r>
              <a:rPr lang="en-US" i="1" dirty="0">
                <a:solidFill>
                  <a:srgbClr val="0070C0"/>
                </a:solidFill>
              </a:rPr>
              <a:t>Signs: Focal or diffuse nodularity</a:t>
            </a:r>
          </a:p>
          <a:p>
            <a:r>
              <a:rPr lang="en-US" i="1" dirty="0">
                <a:solidFill>
                  <a:srgbClr val="0070C0"/>
                </a:solidFill>
              </a:rPr>
              <a:t>Benign focal nodularity varies with cycle.</a:t>
            </a:r>
          </a:p>
          <a:p>
            <a:r>
              <a:rPr lang="en-US" i="1" dirty="0">
                <a:solidFill>
                  <a:srgbClr val="0070C0"/>
                </a:solidFill>
              </a:rPr>
              <a:t>Symptomatic management: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 - primrose oil </a:t>
            </a:r>
            <a:r>
              <a:rPr lang="en-US" sz="1700" i="1" dirty="0">
                <a:solidFill>
                  <a:srgbClr val="0070C0"/>
                </a:solidFill>
              </a:rPr>
              <a:t>(rarely used now)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 - danazol </a:t>
            </a:r>
            <a:r>
              <a:rPr lang="en-US" sz="1700" i="1" dirty="0">
                <a:solidFill>
                  <a:srgbClr val="0070C0"/>
                </a:solidFill>
              </a:rPr>
              <a:t>  (100 mg/day)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 - tamoxifen </a:t>
            </a:r>
            <a:r>
              <a:rPr lang="en-US" sz="1700" i="1" dirty="0">
                <a:solidFill>
                  <a:srgbClr val="0070C0"/>
                </a:solidFill>
              </a:rPr>
              <a:t>(10 mg/day)</a:t>
            </a:r>
          </a:p>
          <a:p>
            <a:r>
              <a:rPr lang="en-US" sz="3000" i="1" dirty="0">
                <a:solidFill>
                  <a:srgbClr val="0070C0"/>
                </a:solidFill>
              </a:rPr>
              <a:t>Diffuse nodularity is normal</a:t>
            </a:r>
          </a:p>
          <a:p>
            <a:r>
              <a:rPr lang="en-US" i="1" dirty="0">
                <a:solidFill>
                  <a:srgbClr val="0070C0"/>
                </a:solidFill>
              </a:rPr>
              <a:t>Persistent focal nodularity- </a:t>
            </a:r>
            <a:r>
              <a:rPr lang="en-US" i="1">
                <a:solidFill>
                  <a:srgbClr val="0070C0"/>
                </a:solidFill>
              </a:rPr>
              <a:t>needs to exclude </a:t>
            </a:r>
            <a:r>
              <a:rPr lang="en-US" i="1" dirty="0">
                <a:solidFill>
                  <a:srgbClr val="0070C0"/>
                </a:solidFill>
              </a:rPr>
              <a:t>carcinoma by full investigation </a:t>
            </a:r>
          </a:p>
        </p:txBody>
      </p:sp>
    </p:spTree>
    <p:extLst>
      <p:ext uri="{BB962C8B-B14F-4D97-AF65-F5344CB8AC3E}">
        <p14:creationId xmlns:p14="http://schemas.microsoft.com/office/powerpoint/2010/main" val="18457208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lam\Pictures\Fibrocystic disea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4332" r="8087" b="-4332"/>
          <a:stretch/>
        </p:blipFill>
        <p:spPr bwMode="auto">
          <a:xfrm>
            <a:off x="1295400" y="609600"/>
            <a:ext cx="6573329" cy="5575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81909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i="1" dirty="0">
                <a:solidFill>
                  <a:schemeClr val="accent6">
                    <a:lumMod val="75000"/>
                  </a:schemeClr>
                </a:solidFill>
              </a:rPr>
              <a:t>Benign Disorders</a:t>
            </a:r>
            <a:br>
              <a:rPr lang="en-US" sz="4000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Cysts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05400"/>
          </a:xfrm>
        </p:spPr>
        <p:txBody>
          <a:bodyPr>
            <a:normAutofit lnSpcReduction="10000"/>
          </a:bodyPr>
          <a:lstStyle/>
          <a:p>
            <a:r>
              <a:rPr lang="en-US" i="1" dirty="0">
                <a:solidFill>
                  <a:schemeClr val="accent6"/>
                </a:solidFill>
              </a:rPr>
              <a:t>Distended involuted lobules.</a:t>
            </a:r>
          </a:p>
          <a:p>
            <a:r>
              <a:rPr lang="en-US" i="1" dirty="0">
                <a:solidFill>
                  <a:srgbClr val="0070C0"/>
                </a:solidFill>
              </a:rPr>
              <a:t>Age: Perimenopausal women.</a:t>
            </a:r>
          </a:p>
          <a:p>
            <a:r>
              <a:rPr lang="en-US" i="1" dirty="0">
                <a:solidFill>
                  <a:srgbClr val="0070C0"/>
                </a:solidFill>
              </a:rPr>
              <a:t>Smooth, discrete lump, usually painless.</a:t>
            </a:r>
          </a:p>
          <a:p>
            <a:r>
              <a:rPr lang="en-US" i="1" dirty="0">
                <a:solidFill>
                  <a:srgbClr val="0070C0"/>
                </a:solidFill>
              </a:rPr>
              <a:t>U/S  confirms cyst.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Treatment: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i="1" u="sng" dirty="0">
                <a:solidFill>
                  <a:srgbClr val="0070C0"/>
                </a:solidFill>
              </a:rPr>
              <a:t>Aspiration</a:t>
            </a:r>
            <a:r>
              <a:rPr lang="en-US" i="1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-  If  fluid is clear &amp; no residual mass-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   discharge patient.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- If fluid is hemorrhagic or cysts relapse-</a:t>
            </a:r>
          </a:p>
          <a:p>
            <a:pPr marL="0" indent="0">
              <a:buNone/>
            </a:pPr>
            <a:r>
              <a:rPr lang="en-US" i="1" dirty="0">
                <a:solidFill>
                  <a:srgbClr val="0070C0"/>
                </a:solidFill>
              </a:rPr>
              <a:t>      excision is indicated to rule out malignancy. </a:t>
            </a:r>
          </a:p>
        </p:txBody>
      </p:sp>
    </p:spTree>
    <p:extLst>
      <p:ext uri="{BB962C8B-B14F-4D97-AF65-F5344CB8AC3E}">
        <p14:creationId xmlns:p14="http://schemas.microsoft.com/office/powerpoint/2010/main" val="41017330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i="1" dirty="0">
                <a:solidFill>
                  <a:schemeClr val="accent6">
                    <a:lumMod val="75000"/>
                  </a:schemeClr>
                </a:solidFill>
              </a:rPr>
              <a:t>Benign Disorders</a:t>
            </a:r>
            <a:br>
              <a:rPr lang="en-US" sz="4000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Duct </a:t>
            </a:r>
            <a:r>
              <a:rPr lang="en-US" sz="3600" b="1" i="1" dirty="0" err="1">
                <a:solidFill>
                  <a:schemeClr val="accent6">
                    <a:lumMod val="75000"/>
                  </a:schemeClr>
                </a:solidFill>
              </a:rPr>
              <a:t>Ectasia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534400" cy="48768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Major subareolar ducts dilate and shorten with age.</a:t>
            </a:r>
          </a:p>
          <a:p>
            <a:pPr>
              <a:lnSpc>
                <a:spcPct val="150000"/>
              </a:lnSpc>
            </a:pPr>
            <a:r>
              <a:rPr lang="en-GB" i="1" dirty="0">
                <a:solidFill>
                  <a:srgbClr val="0070C0"/>
                </a:solidFill>
              </a:rPr>
              <a:t>By the age of 70, 40% of women have dilated ducts</a:t>
            </a:r>
            <a:endParaRPr lang="en-US" i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When symptomatic- called “duct ectasia”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Presentation:  - nipple discharge </a:t>
            </a:r>
            <a:r>
              <a:rPr lang="en-US" sz="2200" i="1" dirty="0">
                <a:solidFill>
                  <a:srgbClr val="0070C0"/>
                </a:solidFill>
              </a:rPr>
              <a:t>(yellow, green or brown)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>
                <a:solidFill>
                  <a:srgbClr val="0070C0"/>
                </a:solidFill>
              </a:rPr>
              <a:t>                              - nipple retraction </a:t>
            </a:r>
            <a:r>
              <a:rPr lang="en-US" sz="2600" i="1" dirty="0">
                <a:solidFill>
                  <a:schemeClr val="accent2"/>
                </a:solidFill>
              </a:rPr>
              <a:t>(classically slit-like)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If discharge is troublesome- duct excision of affected duct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85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709EC-48AB-8BB5-BE8D-82165C05D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b="0" i="0" u="none" strike="noStrike" baseline="0" dirty="0">
                <a:solidFill>
                  <a:schemeClr val="accent1"/>
                </a:solidFill>
                <a:latin typeface="HelveticaNeue-MediumCond"/>
              </a:rPr>
              <a:t>Duct ectasia showing slit-like nipple retraction</a:t>
            </a:r>
            <a:r>
              <a:rPr lang="en-GB" sz="1800" b="0" i="0" u="none" strike="noStrike" baseline="0" dirty="0">
                <a:solidFill>
                  <a:schemeClr val="accent1"/>
                </a:solidFill>
                <a:latin typeface="HelveticaNeue-MediumCond"/>
              </a:rPr>
              <a:t>.</a:t>
            </a:r>
            <a:br>
              <a:rPr lang="en-GB" sz="1800" dirty="0">
                <a:solidFill>
                  <a:schemeClr val="accent1"/>
                </a:solidFill>
                <a:latin typeface="HelveticaNeue-MediumCond"/>
              </a:rPr>
            </a:br>
            <a:r>
              <a:rPr lang="en-GB" sz="1800" dirty="0">
                <a:solidFill>
                  <a:schemeClr val="accent1"/>
                </a:solidFill>
                <a:latin typeface="HelveticaNeue-MediumCond"/>
              </a:rPr>
              <a:t>(</a:t>
            </a:r>
            <a:r>
              <a:rPr lang="en-GB" sz="1600" b="0" i="0" u="none" strike="noStrike" baseline="0" dirty="0">
                <a:solidFill>
                  <a:schemeClr val="accent1"/>
                </a:solidFill>
                <a:latin typeface="HelveticaNeue-MediumCond"/>
              </a:rPr>
              <a:t>contrasts with breast cancer, in which the whole nipple is pulled in)</a:t>
            </a:r>
            <a:endParaRPr lang="en-US" sz="1600" dirty="0">
              <a:solidFill>
                <a:schemeClr val="accent1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4B76C9A-A93D-F97C-3AFB-DDDCA61D2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905000"/>
            <a:ext cx="5943600" cy="3886200"/>
          </a:xfrm>
        </p:spPr>
      </p:pic>
    </p:spTree>
    <p:extLst>
      <p:ext uri="{BB962C8B-B14F-4D97-AF65-F5344CB8AC3E}">
        <p14:creationId xmlns:p14="http://schemas.microsoft.com/office/powerpoint/2010/main" val="565534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D02FD-0953-A450-3653-0EDFB032A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HelveticaNeue-MediumCond"/>
                <a:ea typeface="+mj-ea"/>
                <a:cs typeface="+mj-cs"/>
              </a:rPr>
              <a:t>(</a:t>
            </a:r>
            <a:r>
              <a:rPr lang="en-GB" sz="2000" dirty="0">
                <a:solidFill>
                  <a:srgbClr val="4F81BD"/>
                </a:solidFill>
                <a:latin typeface="HelveticaNeue-MediumCond"/>
              </a:rPr>
              <a:t>C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HelveticaNeue-MediumCond"/>
                <a:ea typeface="+mj-ea"/>
                <a:cs typeface="+mj-cs"/>
              </a:rPr>
              <a:t>ontrasts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HelveticaNeue-MediumCond"/>
                <a:ea typeface="+mj-ea"/>
                <a:cs typeface="+mj-cs"/>
              </a:rPr>
              <a:t> with breast cancer, in which the whole nipple is pulled in)</a:t>
            </a:r>
            <a:endParaRPr lang="en-US" sz="20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CE0B83-41D8-42D8-1E19-393901203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524000"/>
            <a:ext cx="6705600" cy="4648200"/>
          </a:xfrm>
        </p:spPr>
      </p:pic>
    </p:spTree>
    <p:extLst>
      <p:ext uri="{BB962C8B-B14F-4D97-AF65-F5344CB8AC3E}">
        <p14:creationId xmlns:p14="http://schemas.microsoft.com/office/powerpoint/2010/main" val="669758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Benign Neoplasms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accent2"/>
                </a:solidFill>
              </a:rPr>
              <a:t>Duct papilloma: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>
                <a:solidFill>
                  <a:schemeClr val="accent2"/>
                </a:solidFill>
              </a:rPr>
              <a:t>     </a:t>
            </a:r>
            <a:r>
              <a:rPr lang="en-US" i="1" dirty="0">
                <a:solidFill>
                  <a:schemeClr val="accent1"/>
                </a:solidFill>
              </a:rPr>
              <a:t>- Presentation: </a:t>
            </a:r>
            <a:r>
              <a:rPr lang="en-US" i="1" dirty="0">
                <a:solidFill>
                  <a:srgbClr val="0070C0"/>
                </a:solidFill>
              </a:rPr>
              <a:t>Bloody discharge from nipple.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>
                <a:solidFill>
                  <a:srgbClr val="0070C0"/>
                </a:solidFill>
              </a:rPr>
              <a:t>     - Treated: by duct excision- microdochectomy.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accent2"/>
                </a:solidFill>
              </a:rPr>
              <a:t>Lipoma: </a:t>
            </a:r>
            <a:r>
              <a:rPr lang="en-US" i="1" dirty="0">
                <a:solidFill>
                  <a:srgbClr val="0070C0"/>
                </a:solidFill>
              </a:rPr>
              <a:t>Soft lobulated lesion.</a:t>
            </a:r>
          </a:p>
        </p:txBody>
      </p:sp>
    </p:spTree>
    <p:extLst>
      <p:ext uri="{BB962C8B-B14F-4D97-AF65-F5344CB8AC3E}">
        <p14:creationId xmlns:p14="http://schemas.microsoft.com/office/powerpoint/2010/main" val="299893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F9F4D-FBF3-00D8-E20E-9EE028BA7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 i="0" u="none" strike="noStrike" baseline="0" dirty="0">
                <a:latin typeface="HelveticaNeue-MediumCond"/>
              </a:rPr>
              <a:t>Blood-stained nipple discharge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FC2AA3-C03F-50CE-C34B-24F4731023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600" y="1676400"/>
            <a:ext cx="5562600" cy="4648200"/>
          </a:xfrm>
        </p:spPr>
      </p:pic>
    </p:spTree>
    <p:extLst>
      <p:ext uri="{BB962C8B-B14F-4D97-AF65-F5344CB8AC3E}">
        <p14:creationId xmlns:p14="http://schemas.microsoft.com/office/powerpoint/2010/main" val="28468527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lvl="0" indent="-342900">
              <a:spcBef>
                <a:spcPct val="20000"/>
              </a:spcBef>
            </a:pP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Phyllodes Tumor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accent6"/>
                </a:solidFill>
              </a:rPr>
              <a:t>Fibroepithelial tumor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Most are benign, some malignant.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Usually  large, bosselated, no attachment.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Malignant may metastasize by blood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Treatment : - Wide local excision.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>
                <a:solidFill>
                  <a:srgbClr val="0070C0"/>
                </a:solidFill>
              </a:rPr>
              <a:t>                          - Mastectomy for very large lesions.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No axillary lymph node clearance needed</a:t>
            </a:r>
          </a:p>
        </p:txBody>
      </p:sp>
    </p:spTree>
    <p:extLst>
      <p:ext uri="{BB962C8B-B14F-4D97-AF65-F5344CB8AC3E}">
        <p14:creationId xmlns:p14="http://schemas.microsoft.com/office/powerpoint/2010/main" val="24985488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00200"/>
            <a:ext cx="4425950" cy="3962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84821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Axillary Lymph Nodes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534400" cy="5486400"/>
          </a:xfrm>
        </p:spPr>
        <p:txBody>
          <a:bodyPr/>
          <a:lstStyle/>
          <a:p>
            <a:pPr marL="274320" lvl="0" indent="-274320">
              <a:buClr>
                <a:srgbClr val="31B6FD"/>
              </a:buClr>
              <a:buSzPct val="100000"/>
              <a:buFont typeface="Arial"/>
              <a:buChar char="•"/>
            </a:pPr>
            <a:r>
              <a:rPr lang="en-US" sz="2800" b="1" i="1" dirty="0">
                <a:solidFill>
                  <a:srgbClr val="0070C0"/>
                </a:solidFill>
                <a:latin typeface="Candara"/>
              </a:rPr>
              <a:t>Level  I</a:t>
            </a:r>
            <a:r>
              <a:rPr lang="en-US" sz="2800" i="1" dirty="0">
                <a:solidFill>
                  <a:srgbClr val="0070C0"/>
                </a:solidFill>
                <a:latin typeface="Candara"/>
              </a:rPr>
              <a:t>:</a:t>
            </a:r>
            <a:r>
              <a:rPr lang="en-US" sz="2400" i="1" dirty="0">
                <a:solidFill>
                  <a:srgbClr val="0070C0"/>
                </a:solidFill>
                <a:latin typeface="Candara"/>
              </a:rPr>
              <a:t> </a:t>
            </a:r>
            <a:r>
              <a:rPr lang="en-US" sz="2800" i="1" dirty="0">
                <a:solidFill>
                  <a:srgbClr val="0070C0"/>
                </a:solidFill>
                <a:latin typeface="Candara"/>
              </a:rPr>
              <a:t>Lateral to the pectoralis minor muscle. Usually involved first.</a:t>
            </a:r>
          </a:p>
          <a:p>
            <a:pPr marL="274320" lvl="0" indent="-274320">
              <a:buClr>
                <a:srgbClr val="31B6FD"/>
              </a:buClr>
              <a:buSzPct val="100000"/>
              <a:buFont typeface="Arial"/>
              <a:buChar char="•"/>
            </a:pPr>
            <a:endParaRPr lang="en-US" sz="2800" i="1" dirty="0">
              <a:solidFill>
                <a:srgbClr val="0070C0"/>
              </a:solidFill>
              <a:latin typeface="Candara"/>
            </a:endParaRPr>
          </a:p>
          <a:p>
            <a:pPr marL="274320" lvl="0" indent="-274320">
              <a:buClr>
                <a:srgbClr val="31B6FD"/>
              </a:buClr>
              <a:buSzPct val="100000"/>
              <a:buFont typeface="Arial"/>
              <a:buChar char="•"/>
            </a:pPr>
            <a:r>
              <a:rPr lang="en-US" sz="2800" b="1" i="1" dirty="0">
                <a:solidFill>
                  <a:srgbClr val="0070C0"/>
                </a:solidFill>
                <a:latin typeface="Candara"/>
              </a:rPr>
              <a:t>Level II</a:t>
            </a:r>
            <a:r>
              <a:rPr lang="en-US" sz="2800" i="1" dirty="0">
                <a:solidFill>
                  <a:srgbClr val="0070C0"/>
                </a:solidFill>
                <a:latin typeface="Candara"/>
              </a:rPr>
              <a:t>: Posterior to the pectoralis minor muscle.</a:t>
            </a:r>
          </a:p>
          <a:p>
            <a:pPr marL="0" lvl="0" indent="0">
              <a:buClr>
                <a:srgbClr val="31B6FD"/>
              </a:buClr>
              <a:buSzPct val="100000"/>
              <a:buNone/>
            </a:pPr>
            <a:endParaRPr lang="en-US" sz="2800" i="1" dirty="0">
              <a:solidFill>
                <a:srgbClr val="0070C0"/>
              </a:solidFill>
              <a:latin typeface="Candara"/>
            </a:endParaRPr>
          </a:p>
          <a:p>
            <a:pPr marL="274320" lvl="0" indent="-274320">
              <a:buClr>
                <a:srgbClr val="31B6FD"/>
              </a:buClr>
              <a:buSzPct val="100000"/>
              <a:buFont typeface="Arial"/>
              <a:buChar char="•"/>
            </a:pPr>
            <a:r>
              <a:rPr lang="en-US" sz="2800" b="1" i="1" dirty="0">
                <a:solidFill>
                  <a:srgbClr val="0070C0"/>
                </a:solidFill>
                <a:latin typeface="Candara"/>
              </a:rPr>
              <a:t>Level III</a:t>
            </a:r>
            <a:r>
              <a:rPr lang="en-US" sz="2800" i="1" dirty="0">
                <a:solidFill>
                  <a:srgbClr val="0070C0"/>
                </a:solidFill>
                <a:latin typeface="Candara"/>
              </a:rPr>
              <a:t>: Medial to the pectoralis minor muscle.</a:t>
            </a:r>
          </a:p>
          <a:p>
            <a:pPr marL="0" lvl="0" indent="0">
              <a:buClr>
                <a:srgbClr val="31B6FD"/>
              </a:buClr>
              <a:buSzPct val="100000"/>
              <a:buNone/>
            </a:pPr>
            <a:endParaRPr lang="en-US" sz="2800" i="1" dirty="0">
              <a:solidFill>
                <a:srgbClr val="0070C0"/>
              </a:solidFill>
              <a:latin typeface="Candara"/>
            </a:endParaRPr>
          </a:p>
          <a:p>
            <a:pPr marL="274320" lvl="0" indent="-274320">
              <a:buClr>
                <a:srgbClr val="31B6FD"/>
              </a:buClr>
              <a:buSzPct val="100000"/>
              <a:buFont typeface="Arial"/>
              <a:buChar char="•"/>
            </a:pPr>
            <a:r>
              <a:rPr lang="en-US" sz="2800" b="1" i="1" dirty="0">
                <a:solidFill>
                  <a:srgbClr val="0070C0"/>
                </a:solidFill>
                <a:latin typeface="Candara"/>
              </a:rPr>
              <a:t>Rotter's nodes</a:t>
            </a:r>
            <a:r>
              <a:rPr lang="en-US" sz="2800" i="1" dirty="0">
                <a:solidFill>
                  <a:srgbClr val="0070C0"/>
                </a:solidFill>
                <a:latin typeface="Candara"/>
              </a:rPr>
              <a:t>: Between the pectoralis major and the minor muscles.</a:t>
            </a:r>
          </a:p>
          <a:p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8172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1" t="7890" r="15405" b="21188"/>
          <a:stretch/>
        </p:blipFill>
        <p:spPr bwMode="auto">
          <a:xfrm>
            <a:off x="2397211" y="1668162"/>
            <a:ext cx="4300152" cy="296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3124200" y="5181601"/>
            <a:ext cx="2895600" cy="838200"/>
          </a:xfrm>
        </p:spPr>
        <p:txBody>
          <a:bodyPr/>
          <a:lstStyle/>
          <a:p>
            <a:r>
              <a:rPr lang="en-US" sz="2400" b="1" dirty="0">
                <a:solidFill>
                  <a:schemeClr val="accent1"/>
                </a:solidFill>
              </a:rPr>
              <a:t>US- Phyllodes Tumor</a:t>
            </a:r>
          </a:p>
        </p:txBody>
      </p:sp>
    </p:spTree>
    <p:extLst>
      <p:ext uri="{BB962C8B-B14F-4D97-AF65-F5344CB8AC3E}">
        <p14:creationId xmlns:p14="http://schemas.microsoft.com/office/powerpoint/2010/main" val="931449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62000"/>
          </a:xfrm>
        </p:spPr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Breast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867400"/>
          </a:xfrm>
        </p:spPr>
        <p:txBody>
          <a:bodyPr>
            <a:normAutofit fontScale="70000" lnSpcReduction="20000"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Most common malignancy</a:t>
            </a:r>
          </a:p>
          <a:p>
            <a:r>
              <a:rPr lang="en-GB" b="1" i="1" dirty="0">
                <a:solidFill>
                  <a:srgbClr val="0070C0"/>
                </a:solidFill>
              </a:rPr>
              <a:t>Most common presentation is with a breast lump or lumpiness, which is usually painless.</a:t>
            </a:r>
          </a:p>
          <a:p>
            <a:r>
              <a:rPr lang="en-GB" b="1" i="1" dirty="0">
                <a:solidFill>
                  <a:srgbClr val="0070C0"/>
                </a:solidFill>
              </a:rPr>
              <a:t>Any discrete lump, no matter how small or mobile, can be a cancer</a:t>
            </a:r>
            <a:endParaRPr lang="en-US" b="1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rgbClr val="0070C0"/>
              </a:solidFill>
            </a:endParaRPr>
          </a:p>
          <a:p>
            <a:r>
              <a:rPr lang="en-US" b="1" i="1" dirty="0">
                <a:solidFill>
                  <a:schemeClr val="accent2"/>
                </a:solidFill>
              </a:rPr>
              <a:t>Risk factors: </a:t>
            </a:r>
          </a:p>
          <a:p>
            <a:r>
              <a:rPr lang="en-US" i="1" dirty="0">
                <a:solidFill>
                  <a:srgbClr val="0070C0"/>
                </a:solidFill>
              </a:rPr>
              <a:t>Age- rises with age </a:t>
            </a:r>
          </a:p>
          <a:p>
            <a:r>
              <a:rPr lang="en-US" i="1" dirty="0">
                <a:solidFill>
                  <a:srgbClr val="0070C0"/>
                </a:solidFill>
              </a:rPr>
              <a:t>Early menarche and late menopause</a:t>
            </a:r>
          </a:p>
          <a:p>
            <a:r>
              <a:rPr lang="en-US" i="1" dirty="0">
                <a:solidFill>
                  <a:srgbClr val="0070C0"/>
                </a:solidFill>
              </a:rPr>
              <a:t>Age at 1</a:t>
            </a:r>
            <a:r>
              <a:rPr lang="en-US" i="1" baseline="30000" dirty="0">
                <a:solidFill>
                  <a:srgbClr val="0070C0"/>
                </a:solidFill>
              </a:rPr>
              <a:t>st</a:t>
            </a:r>
            <a:r>
              <a:rPr lang="en-US" i="1" dirty="0">
                <a:solidFill>
                  <a:srgbClr val="0070C0"/>
                </a:solidFill>
              </a:rPr>
              <a:t> pregnancy &gt; 40</a:t>
            </a:r>
          </a:p>
          <a:p>
            <a:r>
              <a:rPr lang="en-US" i="1" dirty="0">
                <a:solidFill>
                  <a:srgbClr val="0070C0"/>
                </a:solidFill>
              </a:rPr>
              <a:t>Nulliparous women</a:t>
            </a:r>
          </a:p>
          <a:p>
            <a:r>
              <a:rPr lang="en-US" i="1" dirty="0">
                <a:solidFill>
                  <a:srgbClr val="0070C0"/>
                </a:solidFill>
              </a:rPr>
              <a:t>HRT (Hormone replacement therapy)</a:t>
            </a:r>
          </a:p>
          <a:p>
            <a:r>
              <a:rPr lang="en-US" i="1" dirty="0">
                <a:solidFill>
                  <a:srgbClr val="0070C0"/>
                </a:solidFill>
              </a:rPr>
              <a:t>Obesity</a:t>
            </a:r>
          </a:p>
          <a:p>
            <a:r>
              <a:rPr lang="en-US" i="1" dirty="0">
                <a:solidFill>
                  <a:srgbClr val="0070C0"/>
                </a:solidFill>
              </a:rPr>
              <a:t>Exposure to radiation</a:t>
            </a:r>
          </a:p>
          <a:p>
            <a:r>
              <a:rPr lang="en-US" i="1" dirty="0">
                <a:solidFill>
                  <a:srgbClr val="0070C0"/>
                </a:solidFill>
              </a:rPr>
              <a:t>Diet (saturated fat)</a:t>
            </a:r>
          </a:p>
          <a:p>
            <a:r>
              <a:rPr lang="en-US" i="1" dirty="0">
                <a:solidFill>
                  <a:srgbClr val="0070C0"/>
                </a:solidFill>
              </a:rPr>
              <a:t>Genetic factor (BRCA 1, BRCA 2)- 50-60 % of hereditary  ca.</a:t>
            </a:r>
          </a:p>
          <a:p>
            <a:r>
              <a:rPr lang="en-US" i="1" dirty="0">
                <a:solidFill>
                  <a:srgbClr val="0070C0"/>
                </a:solidFill>
              </a:rPr>
              <a:t>Previous benign disease (atypical hyperplasia)</a:t>
            </a:r>
          </a:p>
        </p:txBody>
      </p:sp>
    </p:spTree>
    <p:extLst>
      <p:ext uri="{BB962C8B-B14F-4D97-AF65-F5344CB8AC3E}">
        <p14:creationId xmlns:p14="http://schemas.microsoft.com/office/powerpoint/2010/main" val="2122620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Non-invasive Breast Cancer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486400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Carcinoma arising  from epithelial lining the terminal duct lobular unit.</a:t>
            </a:r>
          </a:p>
          <a:p>
            <a:r>
              <a:rPr lang="en-US" b="1" i="1" dirty="0">
                <a:solidFill>
                  <a:srgbClr val="0070C0"/>
                </a:solidFill>
              </a:rPr>
              <a:t>Carcinoma in situ </a:t>
            </a:r>
            <a:r>
              <a:rPr lang="en-US" i="1" dirty="0">
                <a:solidFill>
                  <a:srgbClr val="0070C0"/>
                </a:solidFill>
              </a:rPr>
              <a:t>(</a:t>
            </a:r>
            <a:r>
              <a:rPr lang="en-US" b="1" i="1" dirty="0">
                <a:solidFill>
                  <a:srgbClr val="0070C0"/>
                </a:solidFill>
              </a:rPr>
              <a:t>non-invasive</a:t>
            </a:r>
            <a:r>
              <a:rPr lang="en-US" i="1" dirty="0">
                <a:solidFill>
                  <a:srgbClr val="0070C0"/>
                </a:solidFill>
              </a:rPr>
              <a:t>)- when malignant cells have not invaded the basement membrane.</a:t>
            </a:r>
          </a:p>
          <a:p>
            <a:r>
              <a:rPr lang="en-US" b="1" i="1" u="sng" dirty="0">
                <a:solidFill>
                  <a:srgbClr val="0070C0"/>
                </a:solidFill>
              </a:rPr>
              <a:t>Ductal carcinoma in situ (DCIS</a:t>
            </a:r>
            <a:r>
              <a:rPr lang="en-US" b="1" i="1" dirty="0">
                <a:solidFill>
                  <a:srgbClr val="0070C0"/>
                </a:solidFill>
              </a:rPr>
              <a:t>) - </a:t>
            </a:r>
            <a:r>
              <a:rPr lang="en-US" i="1" dirty="0">
                <a:solidFill>
                  <a:srgbClr val="0070C0"/>
                </a:solidFill>
              </a:rPr>
              <a:t>more common.     3-4% of symptomatic, 25% of screen detected cancers ( microcalcifications in mammogram).</a:t>
            </a:r>
          </a:p>
          <a:p>
            <a:r>
              <a:rPr lang="en-US" b="1" i="1" u="sng" dirty="0">
                <a:solidFill>
                  <a:srgbClr val="0070C0"/>
                </a:solidFill>
              </a:rPr>
              <a:t>Lobular carcinoma in situ (LCIS</a:t>
            </a:r>
            <a:r>
              <a:rPr lang="en-US" b="1" i="1" dirty="0">
                <a:solidFill>
                  <a:srgbClr val="0070C0"/>
                </a:solidFill>
              </a:rPr>
              <a:t>) - </a:t>
            </a:r>
            <a:r>
              <a:rPr lang="en-US" i="1" dirty="0">
                <a:solidFill>
                  <a:srgbClr val="0070C0"/>
                </a:solidFill>
              </a:rPr>
              <a:t>a marker of increased risk of future invasive cancer.</a:t>
            </a:r>
          </a:p>
          <a:p>
            <a:r>
              <a:rPr lang="en-US" i="1" dirty="0">
                <a:solidFill>
                  <a:srgbClr val="0070C0"/>
                </a:solidFill>
              </a:rPr>
              <a:t>Ratio of DCIS to LCIS is 3:1</a:t>
            </a:r>
          </a:p>
        </p:txBody>
      </p:sp>
    </p:spTree>
    <p:extLst>
      <p:ext uri="{BB962C8B-B14F-4D97-AF65-F5344CB8AC3E}">
        <p14:creationId xmlns:p14="http://schemas.microsoft.com/office/powerpoint/2010/main" val="32290477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Invasive- Ductal Carcinoma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Most common (80%)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Most common type-highly variable histological pattern.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Some show special histological pattern:         </a:t>
            </a:r>
            <a:r>
              <a:rPr lang="en-US" b="1" i="1" dirty="0">
                <a:solidFill>
                  <a:srgbClr val="0070C0"/>
                </a:solidFill>
              </a:rPr>
              <a:t>Tubular, cribriform, papillary, mucinous</a:t>
            </a:r>
            <a:r>
              <a:rPr lang="en-US" i="1" dirty="0">
                <a:solidFill>
                  <a:srgbClr val="0070C0"/>
                </a:solidFill>
              </a:rPr>
              <a:t>(all have better prognosis) and </a:t>
            </a:r>
            <a:r>
              <a:rPr lang="en-US" b="1" i="1" dirty="0">
                <a:solidFill>
                  <a:srgbClr val="0070C0"/>
                </a:solidFill>
              </a:rPr>
              <a:t>medullary</a:t>
            </a:r>
            <a:r>
              <a:rPr lang="en-US" i="1" dirty="0">
                <a:solidFill>
                  <a:srgbClr val="0070C0"/>
                </a:solidFill>
              </a:rPr>
              <a:t> cancers.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167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Invasive- Lobular Carcinoma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5 to 10% of invasive cancers.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30% bilateral, multicentral, multifocal.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Usually large mass at presentation.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Difficult to detect by mammogram.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Affinity to metastasize to membranous structures- pleura, periosteum and meninges</a:t>
            </a:r>
            <a:r>
              <a:rPr lang="en-US" dirty="0">
                <a:solidFill>
                  <a:srgbClr val="0070C0"/>
                </a:solidFill>
              </a:rPr>
              <a:t>.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597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</a:rPr>
              <a:t>Hormone &amp; Growth Factor Receptors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60198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ER (estrogen receptor) </a:t>
            </a:r>
            <a:r>
              <a:rPr lang="en-US" sz="2400" i="1" dirty="0">
                <a:solidFill>
                  <a:srgbClr val="0070C0"/>
                </a:solidFill>
              </a:rPr>
              <a:t>+ve. tumors (75%) are estrogen dependent for growth</a:t>
            </a:r>
            <a:r>
              <a:rPr lang="en-US" sz="2400" b="1" i="1" dirty="0">
                <a:solidFill>
                  <a:srgbClr val="0070C0"/>
                </a:solidFill>
              </a:rPr>
              <a:t>. Depriving </a:t>
            </a:r>
            <a:r>
              <a:rPr lang="en-US" sz="2400" i="1" dirty="0">
                <a:solidFill>
                  <a:srgbClr val="0070C0"/>
                </a:solidFill>
              </a:rPr>
              <a:t>estrogen stops its growth (Tamoxifen).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PR (progesterone receptor) </a:t>
            </a:r>
            <a:r>
              <a:rPr lang="en-US" sz="2400" i="1" dirty="0">
                <a:solidFill>
                  <a:srgbClr val="0070C0"/>
                </a:solidFill>
              </a:rPr>
              <a:t>+ve. are hormone dependent.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ER &amp; PgR </a:t>
            </a:r>
            <a:r>
              <a:rPr lang="en-US" sz="2400" i="1" dirty="0">
                <a:solidFill>
                  <a:srgbClr val="0070C0"/>
                </a:solidFill>
              </a:rPr>
              <a:t>negative tumor (20-25%)- no benefit of hormone treatment.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HER 2(human epidermal growth factor receptor) </a:t>
            </a:r>
            <a:r>
              <a:rPr lang="en-US" sz="2400" i="1" dirty="0">
                <a:solidFill>
                  <a:srgbClr val="0070C0"/>
                </a:solidFill>
              </a:rPr>
              <a:t>+ve tumors (15%) are dependent on this growth factor. This can be blocked by monoclonal antibody- </a:t>
            </a:r>
            <a:r>
              <a:rPr lang="en-US" sz="2400" b="1" i="1" dirty="0">
                <a:solidFill>
                  <a:srgbClr val="0070C0"/>
                </a:solidFill>
              </a:rPr>
              <a:t>Trastuzumab</a:t>
            </a:r>
            <a:r>
              <a:rPr lang="en-US" sz="2400" i="1" dirty="0">
                <a:solidFill>
                  <a:srgbClr val="0070C0"/>
                </a:solidFill>
              </a:rPr>
              <a:t> (Herceptin) which used in treatment.</a:t>
            </a:r>
          </a:p>
          <a:p>
            <a:pPr>
              <a:lnSpc>
                <a:spcPct val="150000"/>
              </a:lnSpc>
            </a:pPr>
            <a:r>
              <a:rPr lang="en-US" sz="2400" i="1" dirty="0">
                <a:solidFill>
                  <a:srgbClr val="0070C0"/>
                </a:solidFill>
              </a:rPr>
              <a:t>HER2 tumors have worse outlook than HER2 negative.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Triple negative (ER, PR,HER2): </a:t>
            </a:r>
            <a:r>
              <a:rPr lang="en-US" sz="2400" i="1" dirty="0">
                <a:solidFill>
                  <a:srgbClr val="0070C0"/>
                </a:solidFill>
              </a:rPr>
              <a:t>worse prognosis.</a:t>
            </a:r>
          </a:p>
        </p:txBody>
      </p:sp>
    </p:spTree>
    <p:extLst>
      <p:ext uri="{BB962C8B-B14F-4D97-AF65-F5344CB8AC3E}">
        <p14:creationId xmlns:p14="http://schemas.microsoft.com/office/powerpoint/2010/main" val="32334003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Clinical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839200" cy="5638800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0070C0"/>
                </a:solidFill>
              </a:rPr>
              <a:t>Asymptomatic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sz="2200" dirty="0">
                <a:solidFill>
                  <a:srgbClr val="0070C0"/>
                </a:solidFill>
              </a:rPr>
              <a:t>(</a:t>
            </a:r>
            <a:r>
              <a:rPr lang="en-US" sz="2200" i="1" dirty="0">
                <a:solidFill>
                  <a:srgbClr val="0070C0"/>
                </a:solidFill>
              </a:rPr>
              <a:t>screening detected)</a:t>
            </a:r>
            <a:r>
              <a:rPr lang="en-US" i="1" dirty="0">
                <a:solidFill>
                  <a:srgbClr val="0070C0"/>
                </a:solidFill>
              </a:rPr>
              <a:t>.</a:t>
            </a:r>
          </a:p>
          <a:p>
            <a:endParaRPr lang="en-US" sz="1200" dirty="0">
              <a:solidFill>
                <a:srgbClr val="0070C0"/>
              </a:solidFill>
            </a:endParaRPr>
          </a:p>
          <a:p>
            <a:r>
              <a:rPr lang="en-US" b="1" i="1" dirty="0">
                <a:solidFill>
                  <a:srgbClr val="0070C0"/>
                </a:solidFill>
              </a:rPr>
              <a:t>Symptomatic:</a:t>
            </a:r>
          </a:p>
          <a:p>
            <a:r>
              <a:rPr lang="en-US" i="1" dirty="0">
                <a:solidFill>
                  <a:srgbClr val="0070C0"/>
                </a:solidFill>
              </a:rPr>
              <a:t>Lump 76%- </a:t>
            </a:r>
            <a:r>
              <a:rPr lang="en-US" sz="2200" i="1" dirty="0">
                <a:solidFill>
                  <a:srgbClr val="0070C0"/>
                </a:solidFill>
              </a:rPr>
              <a:t>painless, ill-defined, skin attachment, peau d’orange</a:t>
            </a:r>
          </a:p>
          <a:p>
            <a:r>
              <a:rPr lang="en-US" i="1" dirty="0">
                <a:solidFill>
                  <a:srgbClr val="0070C0"/>
                </a:solidFill>
              </a:rPr>
              <a:t>Pain      5%</a:t>
            </a:r>
          </a:p>
          <a:p>
            <a:r>
              <a:rPr lang="en-US" i="1" dirty="0">
                <a:solidFill>
                  <a:srgbClr val="0070C0"/>
                </a:solidFill>
              </a:rPr>
              <a:t>Nipple retraction </a:t>
            </a:r>
            <a:r>
              <a:rPr lang="en-US" sz="2000" i="1" dirty="0">
                <a:solidFill>
                  <a:srgbClr val="0070C0"/>
                </a:solidFill>
              </a:rPr>
              <a:t>(</a:t>
            </a:r>
            <a:r>
              <a:rPr lang="en-GB" sz="2000" i="1" dirty="0">
                <a:solidFill>
                  <a:srgbClr val="0070C0"/>
                </a:solidFill>
              </a:rPr>
              <a:t>whole nipple is pulled in)</a:t>
            </a:r>
            <a:endParaRPr lang="en-US" sz="2000" i="1" dirty="0">
              <a:solidFill>
                <a:srgbClr val="0070C0"/>
              </a:solidFill>
            </a:endParaRPr>
          </a:p>
          <a:p>
            <a:r>
              <a:rPr lang="en-US" i="1" dirty="0">
                <a:solidFill>
                  <a:srgbClr val="0070C0"/>
                </a:solidFill>
              </a:rPr>
              <a:t>Discharge</a:t>
            </a:r>
          </a:p>
          <a:p>
            <a:r>
              <a:rPr lang="en-US" i="1" dirty="0">
                <a:solidFill>
                  <a:srgbClr val="0070C0"/>
                </a:solidFill>
              </a:rPr>
              <a:t>Skin retraction (Dimpling)</a:t>
            </a:r>
          </a:p>
          <a:p>
            <a:r>
              <a:rPr lang="en-US" i="1" dirty="0">
                <a:solidFill>
                  <a:srgbClr val="0070C0"/>
                </a:solidFill>
              </a:rPr>
              <a:t>Axillary mass</a:t>
            </a:r>
          </a:p>
        </p:txBody>
      </p:sp>
    </p:spTree>
    <p:extLst>
      <p:ext uri="{BB962C8B-B14F-4D97-AF65-F5344CB8AC3E}">
        <p14:creationId xmlns:p14="http://schemas.microsoft.com/office/powerpoint/2010/main" val="103058036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66800"/>
          </a:xfrm>
        </p:spPr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Unusual Malignant Tumors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839200" cy="5562600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50000"/>
              </a:lnSpc>
            </a:pPr>
            <a:r>
              <a:rPr kumimoji="0" lang="en-US" sz="26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Paget’s disease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lang="en-US" sz="2000" b="1" i="1" dirty="0">
                <a:solidFill>
                  <a:srgbClr val="0070C0"/>
                </a:solidFill>
              </a:rPr>
              <a:t>Nipple ulceration) </a:t>
            </a:r>
            <a:r>
              <a:rPr lang="en-US" sz="2000" i="1" dirty="0">
                <a:solidFill>
                  <a:srgbClr val="0070C0"/>
                </a:solidFill>
              </a:rPr>
              <a:t>- </a:t>
            </a:r>
            <a:r>
              <a:rPr lang="en-GB" sz="2200" i="1" dirty="0">
                <a:solidFill>
                  <a:srgbClr val="0070C0"/>
                </a:solidFill>
              </a:rPr>
              <a:t>Approximately 1–2% of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GB" sz="2200" i="1" dirty="0">
                <a:solidFill>
                  <a:srgbClr val="0070C0"/>
                </a:solidFill>
              </a:rPr>
              <a:t>       patients with breast cancer present with Paget's disease.</a:t>
            </a:r>
            <a:r>
              <a:rPr lang="en-US" sz="2200" i="1" dirty="0">
                <a:solidFill>
                  <a:srgbClr val="0070C0"/>
                </a:solidFill>
              </a:rPr>
              <a:t> 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2200" i="1" dirty="0">
                <a:solidFill>
                  <a:srgbClr val="0070C0"/>
                </a:solidFill>
              </a:rPr>
              <a:t>           - underlying invasive ductal carcinoma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GB" sz="2200" i="1" dirty="0">
                <a:solidFill>
                  <a:srgbClr val="0070C0"/>
                </a:solidFill>
              </a:rPr>
              <a:t>           - always affects the nipple and only involves the areola as a secondary event</a:t>
            </a:r>
            <a:endParaRPr lang="en-US" sz="2200" i="1" dirty="0">
              <a:solidFill>
                <a:srgbClr val="0070C0"/>
              </a:solidFill>
            </a:endParaRPr>
          </a:p>
          <a:p>
            <a:pPr marL="0" lvl="0" indent="0">
              <a:lnSpc>
                <a:spcPct val="150000"/>
              </a:lnSpc>
              <a:buNone/>
            </a:pPr>
            <a:endParaRPr lang="en-US" sz="1000" i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70C0"/>
                </a:solidFill>
              </a:rPr>
              <a:t>Inflammatory breast carcinoma: </a:t>
            </a:r>
            <a:r>
              <a:rPr lang="en-US" sz="2000" i="1" dirty="0">
                <a:solidFill>
                  <a:srgbClr val="0070C0"/>
                </a:solidFill>
              </a:rPr>
              <a:t>(1%):</a:t>
            </a:r>
            <a:r>
              <a:rPr lang="en-US" sz="2200" i="1" dirty="0">
                <a:solidFill>
                  <a:srgbClr val="0070C0"/>
                </a:solidFill>
              </a:rPr>
              <a:t> Rapidly progressive. Characterized by pain, erythema, peau d'orange, diffusely enlarged breast due to dissemination of cancer cells through skin lymphatics.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000" i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70C0"/>
                </a:solidFill>
              </a:rPr>
              <a:t>Malignant </a:t>
            </a:r>
            <a:r>
              <a:rPr lang="en-US" sz="2800" b="1" i="1" dirty="0" err="1">
                <a:solidFill>
                  <a:srgbClr val="0070C0"/>
                </a:solidFill>
              </a:rPr>
              <a:t>phylloides</a:t>
            </a:r>
            <a:r>
              <a:rPr lang="en-US" sz="2800" b="1" i="1" dirty="0">
                <a:solidFill>
                  <a:srgbClr val="0070C0"/>
                </a:solidFill>
              </a:rPr>
              <a:t> tumor</a:t>
            </a:r>
          </a:p>
          <a:p>
            <a:pPr marL="0" indent="0">
              <a:lnSpc>
                <a:spcPct val="150000"/>
              </a:lnSpc>
              <a:buNone/>
            </a:pPr>
            <a:endParaRPr lang="en-US" sz="1000" b="1" i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i="1" dirty="0">
                <a:solidFill>
                  <a:srgbClr val="0070C0"/>
                </a:solidFill>
              </a:rPr>
              <a:t>Malignant lymphoma: </a:t>
            </a:r>
            <a:r>
              <a:rPr lang="en-US" sz="2800" i="1" dirty="0">
                <a:solidFill>
                  <a:srgbClr val="0070C0"/>
                </a:solidFill>
              </a:rPr>
              <a:t>Rare</a:t>
            </a:r>
          </a:p>
        </p:txBody>
      </p:sp>
    </p:spTree>
    <p:extLst>
      <p:ext uri="{BB962C8B-B14F-4D97-AF65-F5344CB8AC3E}">
        <p14:creationId xmlns:p14="http://schemas.microsoft.com/office/powerpoint/2010/main" val="55864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121DF-643C-0301-984D-9DC7EF92C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6129DD2-569C-B13E-39DA-E4D118682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600200"/>
            <a:ext cx="5350831" cy="4876800"/>
          </a:xfrm>
        </p:spPr>
      </p:pic>
    </p:spTree>
    <p:extLst>
      <p:ext uri="{BB962C8B-B14F-4D97-AF65-F5344CB8AC3E}">
        <p14:creationId xmlns:p14="http://schemas.microsoft.com/office/powerpoint/2010/main" val="4700024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0" y="1066800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Inflammatory Carcinoma       Paget’s Disease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1" y="2514599"/>
            <a:ext cx="3962400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E54ACA-646F-3EC7-03DF-C558656978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60579" y="2514600"/>
            <a:ext cx="3631842" cy="3276599"/>
          </a:xfrm>
        </p:spPr>
      </p:pic>
    </p:spTree>
    <p:extLst>
      <p:ext uri="{BB962C8B-B14F-4D97-AF65-F5344CB8AC3E}">
        <p14:creationId xmlns:p14="http://schemas.microsoft.com/office/powerpoint/2010/main" val="2010952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84477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38AE-0478-4B3E-9A40-7FF959613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i="1" dirty="0">
                <a:solidFill>
                  <a:srgbClr val="F79646">
                    <a:lumMod val="75000"/>
                  </a:srgbClr>
                </a:solidFill>
                <a:latin typeface="Calibri"/>
              </a:rPr>
              <a:t>Eczema nipple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      Paget’s Disease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01FAB16-6282-76E1-A280-5E55224238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8004" y="1600200"/>
            <a:ext cx="3743996" cy="4525961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EDA19450-F8E0-D13C-4132-ECF8CD57FD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22790" y="1600200"/>
            <a:ext cx="3889420" cy="4525960"/>
          </a:xfrm>
        </p:spPr>
      </p:pic>
    </p:spTree>
    <p:extLst>
      <p:ext uri="{BB962C8B-B14F-4D97-AF65-F5344CB8AC3E}">
        <p14:creationId xmlns:p14="http://schemas.microsoft.com/office/powerpoint/2010/main" val="2268560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Diagnosis </a:t>
            </a:r>
            <a:r>
              <a:rPr lang="en-US" sz="3100" b="1" i="1" dirty="0">
                <a:solidFill>
                  <a:schemeClr val="accent6">
                    <a:lumMod val="75000"/>
                  </a:schemeClr>
                </a:solidFill>
              </a:rPr>
              <a:t>(triple assessment)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4830763"/>
          </a:xfrm>
        </p:spPr>
        <p:txBody>
          <a:bodyPr>
            <a:normAutofit/>
          </a:bodyPr>
          <a:lstStyle/>
          <a:p>
            <a:r>
              <a:rPr lang="en-US" sz="2400" b="1" i="1" dirty="0">
                <a:solidFill>
                  <a:srgbClr val="0070C0"/>
                </a:solidFill>
              </a:rPr>
              <a:t>I. Clinical evaluation </a:t>
            </a:r>
            <a:r>
              <a:rPr lang="en-US" sz="2400" i="1" dirty="0">
                <a:solidFill>
                  <a:srgbClr val="0070C0"/>
                </a:solidFill>
              </a:rPr>
              <a:t>– History &amp; examination</a:t>
            </a:r>
          </a:p>
          <a:p>
            <a:r>
              <a:rPr lang="en-US" sz="2400" b="1" i="1" dirty="0">
                <a:solidFill>
                  <a:srgbClr val="0070C0"/>
                </a:solidFill>
              </a:rPr>
              <a:t>II. Radiological</a:t>
            </a:r>
            <a:r>
              <a:rPr lang="en-US" sz="2400" i="1" dirty="0">
                <a:solidFill>
                  <a:srgbClr val="0070C0"/>
                </a:solidFill>
              </a:rPr>
              <a:t> evaluation: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0070C0"/>
                </a:solidFill>
              </a:rPr>
              <a:t>       U/S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0070C0"/>
                </a:solidFill>
              </a:rPr>
              <a:t>       Mammography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0070C0"/>
                </a:solidFill>
              </a:rPr>
              <a:t>       MRI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0070C0"/>
                </a:solidFill>
              </a:rPr>
              <a:t>       CT scan ( for staging)</a:t>
            </a:r>
          </a:p>
          <a:p>
            <a:r>
              <a:rPr lang="en-US" sz="2400" b="1" i="1" dirty="0">
                <a:solidFill>
                  <a:srgbClr val="0070C0"/>
                </a:solidFill>
              </a:rPr>
              <a:t>III. Cytological/ histological evaluation</a:t>
            </a:r>
            <a:r>
              <a:rPr lang="en-US" sz="2400" i="1" dirty="0">
                <a:solidFill>
                  <a:srgbClr val="0070C0"/>
                </a:solidFill>
              </a:rPr>
              <a:t>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0070C0"/>
                </a:solidFill>
              </a:rPr>
              <a:t>       FNAC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0070C0"/>
                </a:solidFill>
              </a:rPr>
              <a:t>       </a:t>
            </a:r>
            <a:r>
              <a:rPr lang="en-US" sz="2400" b="1" i="1" dirty="0">
                <a:solidFill>
                  <a:srgbClr val="0070C0"/>
                </a:solidFill>
              </a:rPr>
              <a:t>Core biopsy </a:t>
            </a:r>
            <a:r>
              <a:rPr lang="en-US" sz="2400" i="1" dirty="0">
                <a:solidFill>
                  <a:srgbClr val="0070C0"/>
                </a:solidFill>
              </a:rPr>
              <a:t>(</a:t>
            </a:r>
            <a:r>
              <a:rPr lang="en-US" sz="2000" i="1" dirty="0">
                <a:solidFill>
                  <a:srgbClr val="0070C0"/>
                </a:solidFill>
              </a:rPr>
              <a:t>U/S or Mammography guided for non-palpable mass)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2400" i="1" dirty="0">
                <a:solidFill>
                  <a:srgbClr val="0070C0"/>
                </a:solidFill>
              </a:rPr>
              <a:t>       Open biopsy- </a:t>
            </a:r>
            <a:r>
              <a:rPr lang="en-US" sz="2000" i="1" dirty="0">
                <a:solidFill>
                  <a:srgbClr val="0070C0"/>
                </a:solidFill>
              </a:rPr>
              <a:t>excision of the mass with surrounding healthy tissue.</a:t>
            </a:r>
          </a:p>
        </p:txBody>
      </p:sp>
    </p:spTree>
    <p:extLst>
      <p:ext uri="{BB962C8B-B14F-4D97-AF65-F5344CB8AC3E}">
        <p14:creationId xmlns:p14="http://schemas.microsoft.com/office/powerpoint/2010/main" val="12209804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</a:rPr>
              <a:t>Carcinoma Breast:  U/S &amp; Mammogram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7" t="18628" r="19117" b="18628"/>
          <a:stretch/>
        </p:blipFill>
        <p:spPr bwMode="auto">
          <a:xfrm>
            <a:off x="838200" y="2286000"/>
            <a:ext cx="3505200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4" r="26736"/>
          <a:stretch/>
        </p:blipFill>
        <p:spPr bwMode="auto">
          <a:xfrm>
            <a:off x="5715000" y="2286000"/>
            <a:ext cx="2590800" cy="329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50827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"/>
            <a:ext cx="8903817" cy="676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2684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I. MANAGEMENT OF BREAST CANCER- DCIS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51054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0070C0"/>
                </a:solidFill>
              </a:rPr>
              <a:t>Localized disease (&lt;4cm):- “</a:t>
            </a:r>
            <a:r>
              <a:rPr lang="en-US" i="1" dirty="0">
                <a:solidFill>
                  <a:srgbClr val="0070C0"/>
                </a:solidFill>
              </a:rPr>
              <a:t>Wide local excision” with normal healthy tissue all round the margins + Radiotherapy (except for  very small lesions)</a:t>
            </a:r>
          </a:p>
          <a:p>
            <a:pPr>
              <a:lnSpc>
                <a:spcPct val="150000"/>
              </a:lnSpc>
            </a:pPr>
            <a:endParaRPr lang="en-US" sz="1000" i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0070C0"/>
                </a:solidFill>
              </a:rPr>
              <a:t>Larger (&gt;4cm) or widespread disease: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i="1" dirty="0">
                <a:solidFill>
                  <a:srgbClr val="0070C0"/>
                </a:solidFill>
              </a:rPr>
              <a:t>    - “</a:t>
            </a:r>
            <a:r>
              <a:rPr lang="en-US" i="1" dirty="0">
                <a:solidFill>
                  <a:srgbClr val="0070C0"/>
                </a:solidFill>
              </a:rPr>
              <a:t>mastectomy”</a:t>
            </a:r>
          </a:p>
        </p:txBody>
      </p:sp>
    </p:spTree>
    <p:extLst>
      <p:ext uri="{BB962C8B-B14F-4D97-AF65-F5344CB8AC3E}">
        <p14:creationId xmlns:p14="http://schemas.microsoft.com/office/powerpoint/2010/main" val="34943108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>
            <a:normAutofit/>
          </a:bodyPr>
          <a:lstStyle/>
          <a:p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</a:rPr>
              <a:t>II. MANAGEMENT OF INVASIVE BREAST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144963"/>
          </a:xfrm>
        </p:spPr>
        <p:txBody>
          <a:bodyPr/>
          <a:lstStyle/>
          <a:p>
            <a:r>
              <a:rPr lang="en-US" sz="3600" b="1" i="1" dirty="0">
                <a:solidFill>
                  <a:srgbClr val="0070C0"/>
                </a:solidFill>
              </a:rPr>
              <a:t>Operable</a:t>
            </a:r>
            <a:r>
              <a:rPr lang="en-US" sz="3600" i="1" dirty="0">
                <a:solidFill>
                  <a:srgbClr val="0070C0"/>
                </a:solidFill>
              </a:rPr>
              <a:t>: T1-T3, N0,N1,M0</a:t>
            </a:r>
          </a:p>
          <a:p>
            <a:pPr marL="0" indent="0">
              <a:buNone/>
            </a:pPr>
            <a:endParaRPr lang="en-US" sz="3600" i="1" dirty="0">
              <a:solidFill>
                <a:srgbClr val="0070C0"/>
              </a:solidFill>
            </a:endParaRPr>
          </a:p>
          <a:p>
            <a:r>
              <a:rPr lang="en-US" sz="3600" i="1" dirty="0">
                <a:solidFill>
                  <a:srgbClr val="0070C0"/>
                </a:solidFill>
              </a:rPr>
              <a:t>Local therapy</a:t>
            </a:r>
            <a:r>
              <a:rPr lang="en-US" sz="1800" i="1" dirty="0">
                <a:solidFill>
                  <a:srgbClr val="0070C0"/>
                </a:solidFill>
              </a:rPr>
              <a:t>(surgery) </a:t>
            </a:r>
            <a:r>
              <a:rPr lang="en-US" sz="3600" i="1" dirty="0">
                <a:solidFill>
                  <a:srgbClr val="0070C0"/>
                </a:solidFill>
              </a:rPr>
              <a:t>+ systemic therapy.</a:t>
            </a:r>
          </a:p>
          <a:p>
            <a:pPr marL="0" indent="0">
              <a:buNone/>
            </a:pPr>
            <a:endParaRPr lang="en-US" sz="2400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1363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MANAGEMENT OF INVASIVE BREAST CANCER</a:t>
            </a:r>
            <a:br>
              <a:rPr lang="en-US" sz="3600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b="1" i="1" dirty="0">
                <a:solidFill>
                  <a:schemeClr val="accent6">
                    <a:lumMod val="75000"/>
                  </a:schemeClr>
                </a:solidFill>
              </a:rPr>
              <a:t>Local Therapy</a:t>
            </a:r>
            <a:endParaRPr lang="en-US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90600"/>
            <a:ext cx="9144000" cy="5867400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150000"/>
              </a:lnSpc>
            </a:pPr>
            <a:r>
              <a:rPr lang="en-US" sz="2800" b="1" i="1" dirty="0">
                <a:solidFill>
                  <a:srgbClr val="0070C0"/>
                </a:solidFill>
              </a:rPr>
              <a:t>Breast-conserving treatment (BCT)</a:t>
            </a:r>
            <a:r>
              <a:rPr lang="en-US" sz="2800" i="1" dirty="0">
                <a:solidFill>
                  <a:srgbClr val="0070C0"/>
                </a:solidFill>
              </a:rPr>
              <a:t> Wide local excision (lumpectomy) + </a:t>
            </a:r>
            <a:r>
              <a:rPr lang="en-US" sz="2800" b="1" i="1" dirty="0">
                <a:solidFill>
                  <a:srgbClr val="0070C0"/>
                </a:solidFill>
              </a:rPr>
              <a:t>Radiotherapy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2800" i="1" dirty="0">
                <a:solidFill>
                  <a:srgbClr val="0070C0"/>
                </a:solidFill>
              </a:rPr>
              <a:t>        - Suitable for tumor &lt;4cm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2800" i="1" dirty="0">
                <a:solidFill>
                  <a:srgbClr val="0070C0"/>
                </a:solidFill>
              </a:rPr>
              <a:t>        -Excision of tumor with 1cm margin of normal tissue+ sentinel node biopsy± node clearance</a:t>
            </a:r>
          </a:p>
          <a:p>
            <a:pPr marL="0" lvl="0" indent="0">
              <a:lnSpc>
                <a:spcPct val="150000"/>
              </a:lnSpc>
              <a:buNone/>
            </a:pPr>
            <a:r>
              <a:rPr lang="en-US" sz="2800" i="1" dirty="0">
                <a:solidFill>
                  <a:srgbClr val="0070C0"/>
                </a:solidFill>
              </a:rPr>
              <a:t>        - Postoperative radiotherapy</a:t>
            </a:r>
          </a:p>
          <a:p>
            <a:pPr marL="0" lvl="0" indent="0">
              <a:buNone/>
            </a:pPr>
            <a:endParaRPr lang="en-US" sz="2800" i="1" dirty="0">
              <a:solidFill>
                <a:srgbClr val="0070C0"/>
              </a:solidFill>
            </a:endParaRPr>
          </a:p>
          <a:p>
            <a:pPr lvl="0">
              <a:lnSpc>
                <a:spcPct val="160000"/>
              </a:lnSpc>
            </a:pPr>
            <a:r>
              <a:rPr lang="en-US" sz="2800" b="1" i="1" dirty="0">
                <a:solidFill>
                  <a:srgbClr val="0070C0"/>
                </a:solidFill>
              </a:rPr>
              <a:t>Modified radical mastectomy(MRM)</a:t>
            </a:r>
            <a:r>
              <a:rPr lang="en-US" sz="2800" i="1" dirty="0">
                <a:solidFill>
                  <a:srgbClr val="0070C0"/>
                </a:solidFill>
              </a:rPr>
              <a:t> Large tumor, widespread disease or those who choose   this treatment.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en-US" sz="2800" i="1" dirty="0">
                <a:solidFill>
                  <a:srgbClr val="0070C0"/>
                </a:solidFill>
              </a:rPr>
              <a:t>      - Whole breast is </a:t>
            </a:r>
            <a:r>
              <a:rPr lang="en-GB" sz="2800" i="1" dirty="0">
                <a:solidFill>
                  <a:srgbClr val="0070C0"/>
                </a:solidFill>
              </a:rPr>
              <a:t>removed  with some overlying skin (usually including the nipple),</a:t>
            </a:r>
          </a:p>
          <a:p>
            <a:pPr marL="0" lvl="0" indent="0">
              <a:lnSpc>
                <a:spcPct val="160000"/>
              </a:lnSpc>
              <a:buNone/>
            </a:pPr>
            <a:r>
              <a:rPr lang="en-GB" sz="2800" i="1" dirty="0">
                <a:solidFill>
                  <a:srgbClr val="0070C0"/>
                </a:solidFill>
              </a:rPr>
              <a:t>        but leaves the chest wall muscles intact </a:t>
            </a:r>
            <a:r>
              <a:rPr lang="en-US" sz="2800" i="1" dirty="0">
                <a:solidFill>
                  <a:srgbClr val="0070C0"/>
                </a:solidFill>
              </a:rPr>
              <a:t>with axillary surgery (SLB ± clearance)</a:t>
            </a:r>
          </a:p>
          <a:p>
            <a:pPr lvl="0">
              <a:lnSpc>
                <a:spcPct val="160000"/>
              </a:lnSpc>
            </a:pPr>
            <a:r>
              <a:rPr lang="en-US" sz="2800" b="1" i="1" dirty="0">
                <a:solidFill>
                  <a:srgbClr val="0070C0"/>
                </a:solidFill>
              </a:rPr>
              <a:t>Radiotherapy:  - </a:t>
            </a:r>
            <a:r>
              <a:rPr lang="en-US" sz="2900" i="1" dirty="0">
                <a:solidFill>
                  <a:srgbClr val="0070C0"/>
                </a:solidFill>
              </a:rPr>
              <a:t>Given to </a:t>
            </a:r>
            <a:r>
              <a:rPr lang="en-US" sz="2800" i="1" dirty="0">
                <a:solidFill>
                  <a:srgbClr val="0070C0"/>
                </a:solidFill>
              </a:rPr>
              <a:t>high risk - &gt;3 LN involvement, lymphatic/vascular invasion, grade3 tumor,  &gt;4cm tumor, tumor attached to pectoral fascia or close surgical margin &lt;5mm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0095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SYSTEMIC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Chemotherapy, hormone therapy, immunotherapy</a:t>
            </a:r>
          </a:p>
          <a:p>
            <a:r>
              <a:rPr lang="en-US" b="1" i="1" dirty="0">
                <a:solidFill>
                  <a:schemeClr val="accent2"/>
                </a:solidFill>
              </a:rPr>
              <a:t>Adjuvant chemotherapy- </a:t>
            </a:r>
            <a:r>
              <a:rPr lang="en-US" sz="2600" i="1" dirty="0">
                <a:solidFill>
                  <a:srgbClr val="0070C0"/>
                </a:solidFill>
              </a:rPr>
              <a:t>when given after surgery/ radiotherapy.</a:t>
            </a:r>
          </a:p>
          <a:p>
            <a:r>
              <a:rPr lang="en-US" sz="2600" i="1" dirty="0">
                <a:solidFill>
                  <a:srgbClr val="0070C0"/>
                </a:solidFill>
              </a:rPr>
              <a:t>For all except- tumor &lt;1cm &amp; grade 1</a:t>
            </a:r>
          </a:p>
          <a:p>
            <a:r>
              <a:rPr lang="en-US" sz="3000" i="1" dirty="0">
                <a:solidFill>
                  <a:srgbClr val="0070C0"/>
                </a:solidFill>
              </a:rPr>
              <a:t>Common regimens: </a:t>
            </a:r>
          </a:p>
          <a:p>
            <a:pPr marL="0" indent="0">
              <a:buNone/>
            </a:pPr>
            <a:r>
              <a:rPr lang="en-US" sz="2600" i="1" dirty="0">
                <a:solidFill>
                  <a:srgbClr val="0070C0"/>
                </a:solidFill>
              </a:rPr>
              <a:t>       - FAC </a:t>
            </a:r>
            <a:r>
              <a:rPr lang="en-US" sz="1900" i="1" dirty="0">
                <a:solidFill>
                  <a:srgbClr val="0070C0"/>
                </a:solidFill>
              </a:rPr>
              <a:t>(5-fluouracil,adriamycin, cyclophosphamide) </a:t>
            </a:r>
            <a:r>
              <a:rPr lang="en-US" sz="2200" i="1" dirty="0">
                <a:solidFill>
                  <a:srgbClr val="0070C0"/>
                </a:solidFill>
              </a:rPr>
              <a:t>6 cycles/ 21 days</a:t>
            </a:r>
            <a:r>
              <a:rPr lang="en-US" sz="2600" i="1" dirty="0">
                <a:solidFill>
                  <a:srgbClr val="0070C0"/>
                </a:solidFill>
              </a:rPr>
              <a:t>. </a:t>
            </a:r>
          </a:p>
          <a:p>
            <a:pPr marL="0" indent="0">
              <a:buNone/>
            </a:pPr>
            <a:r>
              <a:rPr lang="en-US" sz="2600" i="1" dirty="0">
                <a:solidFill>
                  <a:srgbClr val="0070C0"/>
                </a:solidFill>
              </a:rPr>
              <a:t>       - AC  </a:t>
            </a:r>
            <a:r>
              <a:rPr lang="en-US" sz="1900" i="1" dirty="0">
                <a:solidFill>
                  <a:srgbClr val="0070C0"/>
                </a:solidFill>
              </a:rPr>
              <a:t>( </a:t>
            </a:r>
            <a:r>
              <a:rPr lang="en-US" sz="1900" i="1" dirty="0" err="1">
                <a:solidFill>
                  <a:srgbClr val="0070C0"/>
                </a:solidFill>
              </a:rPr>
              <a:t>adriamycin</a:t>
            </a:r>
            <a:r>
              <a:rPr lang="en-US" sz="1900" i="1" dirty="0">
                <a:solidFill>
                  <a:srgbClr val="0070C0"/>
                </a:solidFill>
              </a:rPr>
              <a:t>, cyclophosphamide), </a:t>
            </a:r>
          </a:p>
          <a:p>
            <a:pPr marL="0" indent="0">
              <a:buNone/>
            </a:pPr>
            <a:r>
              <a:rPr lang="en-US" sz="2200" i="1" dirty="0">
                <a:solidFill>
                  <a:srgbClr val="0070C0"/>
                </a:solidFill>
              </a:rPr>
              <a:t>        - FEC  </a:t>
            </a:r>
            <a:r>
              <a:rPr lang="en-US" sz="1900" i="1" dirty="0">
                <a:solidFill>
                  <a:srgbClr val="0070C0"/>
                </a:solidFill>
              </a:rPr>
              <a:t>(5-fluouracil, </a:t>
            </a:r>
            <a:r>
              <a:rPr lang="en-US" sz="1900" i="1" dirty="0" err="1">
                <a:solidFill>
                  <a:srgbClr val="0070C0"/>
                </a:solidFill>
              </a:rPr>
              <a:t>epirubicin</a:t>
            </a:r>
            <a:r>
              <a:rPr lang="en-US" sz="1900" i="1" dirty="0">
                <a:solidFill>
                  <a:srgbClr val="0070C0"/>
                </a:solidFill>
              </a:rPr>
              <a:t>, cyclophosphamide).</a:t>
            </a:r>
          </a:p>
          <a:p>
            <a:pPr marL="0" indent="0">
              <a:buNone/>
            </a:pPr>
            <a:endParaRPr lang="en-US" i="1" dirty="0">
              <a:solidFill>
                <a:srgbClr val="0070C0"/>
              </a:solidFill>
            </a:endParaRPr>
          </a:p>
          <a:p>
            <a:r>
              <a:rPr lang="en-US" b="1" i="1" dirty="0">
                <a:solidFill>
                  <a:schemeClr val="accent2"/>
                </a:solidFill>
              </a:rPr>
              <a:t>Neoadjuvant chemotherapy- </a:t>
            </a:r>
          </a:p>
          <a:p>
            <a:pPr marL="0" indent="0">
              <a:buNone/>
            </a:pPr>
            <a:r>
              <a:rPr lang="en-US" sz="3000" i="1" dirty="0">
                <a:solidFill>
                  <a:srgbClr val="0070C0"/>
                </a:solidFill>
              </a:rPr>
              <a:t>      when given before surgery/ radiotherapy to shrink larger</a:t>
            </a:r>
          </a:p>
          <a:p>
            <a:pPr marL="0" indent="0">
              <a:buNone/>
            </a:pPr>
            <a:r>
              <a:rPr lang="en-US" sz="3000" i="1" dirty="0">
                <a:solidFill>
                  <a:srgbClr val="0070C0"/>
                </a:solidFill>
              </a:rPr>
              <a:t>      tumors.</a:t>
            </a:r>
          </a:p>
        </p:txBody>
      </p:sp>
    </p:spTree>
    <p:extLst>
      <p:ext uri="{BB962C8B-B14F-4D97-AF65-F5344CB8AC3E}">
        <p14:creationId xmlns:p14="http://schemas.microsoft.com/office/powerpoint/2010/main" val="19508188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Hormone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839200" cy="5410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0070C0"/>
                </a:solidFill>
              </a:rPr>
              <a:t>Tamoxifen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(partial estrogen agonist):                                                20 mg / day for 5 years for pre and postmenopausal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0070C0"/>
                </a:solidFill>
              </a:rPr>
              <a:t>Aromatase inhibitors </a:t>
            </a:r>
            <a:r>
              <a:rPr lang="en-US" sz="2000" i="1" dirty="0">
                <a:solidFill>
                  <a:srgbClr val="0070C0"/>
                </a:solidFill>
              </a:rPr>
              <a:t>(blocks conversion of androgens to estrogen): </a:t>
            </a:r>
            <a:r>
              <a:rPr lang="en-US" sz="2800" i="1" dirty="0">
                <a:solidFill>
                  <a:srgbClr val="0070C0"/>
                </a:solidFill>
              </a:rPr>
              <a:t>letrozole, anastrozole, exemestane</a:t>
            </a:r>
            <a:r>
              <a:rPr lang="en-US" sz="2400" i="1" dirty="0">
                <a:solidFill>
                  <a:srgbClr val="0070C0"/>
                </a:solidFill>
              </a:rPr>
              <a:t>                         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i="1" dirty="0">
                <a:solidFill>
                  <a:srgbClr val="0070C0"/>
                </a:solidFill>
              </a:rPr>
              <a:t>     - Used in Postmenopausal women, hormone receptor  +ve tumors</a:t>
            </a:r>
          </a:p>
          <a:p>
            <a:pPr>
              <a:lnSpc>
                <a:spcPct val="150000"/>
              </a:lnSpc>
            </a:pPr>
            <a:r>
              <a:rPr lang="en-US" b="1" i="1" dirty="0">
                <a:solidFill>
                  <a:srgbClr val="0070C0"/>
                </a:solidFill>
              </a:rPr>
              <a:t>Oophorectomy:</a:t>
            </a:r>
            <a:r>
              <a:rPr lang="en-US" i="1" dirty="0">
                <a:solidFill>
                  <a:srgbClr val="0070C0"/>
                </a:solidFill>
              </a:rPr>
              <a:t> </a:t>
            </a:r>
            <a:r>
              <a:rPr lang="en-US" sz="2400" i="1" dirty="0">
                <a:solidFill>
                  <a:srgbClr val="0070C0"/>
                </a:solidFill>
              </a:rPr>
              <a:t>Women &lt;50, ER +ve tumors, metastatic disease ( surgical or radiation)</a:t>
            </a:r>
          </a:p>
        </p:txBody>
      </p:sp>
    </p:spTree>
    <p:extLst>
      <p:ext uri="{BB962C8B-B14F-4D97-AF65-F5344CB8AC3E}">
        <p14:creationId xmlns:p14="http://schemas.microsoft.com/office/powerpoint/2010/main" val="36983575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Anti-HER 2 Therapy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525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15-20% tumor express HER2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Worse prognosis than HER2 negative tumors.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Humanized monoclonal antibody:-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i="1" dirty="0">
                <a:solidFill>
                  <a:srgbClr val="0070C0"/>
                </a:solidFill>
              </a:rPr>
              <a:t>   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 - </a:t>
            </a:r>
            <a:r>
              <a:rPr lang="en-US" i="1" dirty="0">
                <a:solidFill>
                  <a:schemeClr val="accent2"/>
                </a:solidFill>
              </a:rPr>
              <a:t>Trastuzumab (Herceptin)</a:t>
            </a:r>
          </a:p>
        </p:txBody>
      </p:sp>
    </p:spTree>
    <p:extLst>
      <p:ext uri="{BB962C8B-B14F-4D97-AF65-F5344CB8AC3E}">
        <p14:creationId xmlns:p14="http://schemas.microsoft.com/office/powerpoint/2010/main" val="3224276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/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Physiology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9144000" cy="59436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Composed of glandular tissue, fibrous supporting tissue and fat.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Functional unit: Terminal duct, </a:t>
            </a:r>
            <a:r>
              <a:rPr lang="en-US" sz="2400" b="1" i="1" u="sng" dirty="0">
                <a:solidFill>
                  <a:srgbClr val="0070C0"/>
                </a:solidFill>
              </a:rPr>
              <a:t>lobular unit</a:t>
            </a:r>
            <a:r>
              <a:rPr lang="en-US" sz="2400" b="1" i="1" dirty="0">
                <a:solidFill>
                  <a:srgbClr val="0070C0"/>
                </a:solidFill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Secretion from lobular unit drain by 12-15 major subareolar ducts.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Rest: Terminal duct lobular unit secrete watery fluid which is reabsorbed.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Pregnancy: Lobules &amp; ducts proliferate.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Delivery reduces circulating estrogen and increases sensitivity to prolactin.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Suckling stimulates prolactin &amp; oxytocin- ejection of milk.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</a:rPr>
              <a:t>Involution starts after 30- atrophy of glandular and fibrous tissue</a:t>
            </a:r>
          </a:p>
          <a:p>
            <a:endParaRPr lang="en-US" sz="2400" b="1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0771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Breast Cancer in Pregnancy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1-2% present during pregnancy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Diagnosis is often delayed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1</a:t>
            </a:r>
            <a:r>
              <a:rPr lang="en-US" i="1" baseline="30000" dirty="0">
                <a:solidFill>
                  <a:srgbClr val="0070C0"/>
                </a:solidFill>
              </a:rPr>
              <a:t>st</a:t>
            </a:r>
            <a:r>
              <a:rPr lang="en-US" i="1" dirty="0">
                <a:solidFill>
                  <a:srgbClr val="0070C0"/>
                </a:solidFill>
              </a:rPr>
              <a:t> &amp; 2</a:t>
            </a:r>
            <a:r>
              <a:rPr lang="en-US" i="1" baseline="30000" dirty="0">
                <a:solidFill>
                  <a:srgbClr val="0070C0"/>
                </a:solidFill>
              </a:rPr>
              <a:t>nd</a:t>
            </a:r>
            <a:r>
              <a:rPr lang="en-US" i="1" dirty="0">
                <a:solidFill>
                  <a:srgbClr val="0070C0"/>
                </a:solidFill>
              </a:rPr>
              <a:t> trimester: Mastectomy, chemotherapy can be given (small risk to fetus), RT after delivery.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3</a:t>
            </a:r>
            <a:r>
              <a:rPr lang="en-US" i="1" baseline="30000" dirty="0">
                <a:solidFill>
                  <a:srgbClr val="0070C0"/>
                </a:solidFill>
              </a:rPr>
              <a:t>rd</a:t>
            </a:r>
            <a:r>
              <a:rPr lang="en-US" i="1" dirty="0">
                <a:solidFill>
                  <a:srgbClr val="0070C0"/>
                </a:solidFill>
              </a:rPr>
              <a:t> trimester: Surgery or delivering baby early (32 week) followed by treatment of breast cancer.</a:t>
            </a:r>
          </a:p>
        </p:txBody>
      </p:sp>
    </p:spTree>
    <p:extLst>
      <p:ext uri="{BB962C8B-B14F-4D97-AF65-F5344CB8AC3E}">
        <p14:creationId xmlns:p14="http://schemas.microsoft.com/office/powerpoint/2010/main" val="30923355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txBody>
          <a:bodyPr>
            <a:normAutofit/>
          </a:bodyPr>
          <a:lstStyle/>
          <a:p>
            <a:r>
              <a:rPr lang="en-US" sz="2800" b="1" i="1" dirty="0">
                <a:solidFill>
                  <a:schemeClr val="accent6">
                    <a:lumMod val="75000"/>
                  </a:schemeClr>
                </a:solidFill>
              </a:rPr>
              <a:t>Management of Advanced &amp; Metastatic Breast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6800"/>
            <a:ext cx="9144000" cy="5791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0070C0"/>
                </a:solidFill>
              </a:rPr>
              <a:t>Average survival 20-30 months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0070C0"/>
                </a:solidFill>
              </a:rPr>
              <a:t>Effective symptom control                                                                          	with minimal side effects.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0070C0"/>
                </a:solidFill>
              </a:rPr>
              <a:t>No evidence that treating metastatic disease improves survival.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0070C0"/>
                </a:solidFill>
              </a:rPr>
              <a:t>Surgery only for fungating lesions.</a:t>
            </a:r>
          </a:p>
          <a:p>
            <a:pPr>
              <a:lnSpc>
                <a:spcPct val="150000"/>
              </a:lnSpc>
            </a:pPr>
            <a:r>
              <a:rPr lang="en-US" sz="2800" i="1" dirty="0">
                <a:solidFill>
                  <a:srgbClr val="0070C0"/>
                </a:solidFill>
              </a:rPr>
              <a:t>Chemotherapy, hormone therapy, anti-HER2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4" t="11551" r="13636" b="15115"/>
          <a:stretch/>
        </p:blipFill>
        <p:spPr bwMode="auto">
          <a:xfrm>
            <a:off x="5334000" y="762000"/>
            <a:ext cx="3366653" cy="2468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615245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7800" y="2828836"/>
            <a:ext cx="6096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BOOK REFERENCE</a:t>
            </a:r>
          </a:p>
          <a:p>
            <a:r>
              <a:rPr lang="en-US" sz="2000" dirty="0">
                <a:solidFill>
                  <a:schemeClr val="accent1"/>
                </a:solidFill>
              </a:rPr>
              <a:t>PRINCIPLES AND PRACTICE OF SURGERY </a:t>
            </a:r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    6</a:t>
            </a:r>
            <a:r>
              <a:rPr lang="en-US" baseline="30000" dirty="0">
                <a:solidFill>
                  <a:schemeClr val="accent1"/>
                </a:solidFill>
              </a:rPr>
              <a:t>th</a:t>
            </a:r>
            <a:r>
              <a:rPr lang="en-US" dirty="0">
                <a:solidFill>
                  <a:schemeClr val="accent1"/>
                </a:solidFill>
              </a:rPr>
              <a:t> edition:</a:t>
            </a:r>
          </a:p>
          <a:p>
            <a:pPr algn="l"/>
            <a:r>
              <a:rPr lang="en-US" sz="1800" b="1" dirty="0">
                <a:solidFill>
                  <a:schemeClr val="accent1"/>
                </a:solidFill>
                <a:latin typeface="BellGothic-Bold"/>
              </a:rPr>
              <a:t>Edited by</a:t>
            </a:r>
          </a:p>
          <a:p>
            <a:pPr algn="l"/>
            <a:r>
              <a:rPr lang="en-US" sz="1800" dirty="0">
                <a:solidFill>
                  <a:schemeClr val="accent1"/>
                </a:solidFill>
                <a:latin typeface="BellGothic-Black"/>
              </a:rPr>
              <a:t>      O. James Garden,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BellGothic-Black"/>
              </a:rPr>
              <a:t>      Andrew W. Bradbury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BellGothic-Black"/>
              </a:rPr>
              <a:t>      John L.R. Forsythe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BellGothic-Black"/>
              </a:rPr>
              <a:t>      Rowan W. Parks</a:t>
            </a:r>
          </a:p>
          <a:p>
            <a:pPr marL="0" indent="0">
              <a:buNone/>
            </a:pPr>
            <a:endParaRPr lang="en-US" sz="1800" dirty="0">
              <a:solidFill>
                <a:schemeClr val="accent1"/>
              </a:solidFill>
              <a:latin typeface="BellGothic-Black"/>
            </a:endParaRPr>
          </a:p>
          <a:p>
            <a:pPr marL="0" indent="0">
              <a:buNone/>
            </a:pPr>
            <a:r>
              <a:rPr lang="en-US" sz="1800" dirty="0">
                <a:solidFill>
                  <a:schemeClr val="accent1"/>
                </a:solidFill>
                <a:latin typeface="BellGothic-Black"/>
              </a:rPr>
              <a:t>PAGE NO: 302-11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1735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F332FDC-DCE0-24CA-4888-B86893999A5C}"/>
              </a:ext>
            </a:extLst>
          </p:cNvPr>
          <p:cNvSpPr txBox="1"/>
          <p:nvPr/>
        </p:nvSpPr>
        <p:spPr>
          <a:xfrm>
            <a:off x="1905000" y="3246690"/>
            <a:ext cx="4953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i="1" dirty="0">
                <a:solidFill>
                  <a:schemeClr val="accent6">
                    <a:lumMod val="75000"/>
                  </a:schemeClr>
                </a:solidFill>
                <a:ea typeface="+mj-ea"/>
                <a:cs typeface="+mj-cs"/>
              </a:rPr>
              <a:t>Thank You!</a:t>
            </a:r>
            <a:endParaRPr lang="en-US" sz="6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98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17638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Evaluation of Patients with Breast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534400" cy="5410200"/>
          </a:xfrm>
        </p:spPr>
        <p:txBody>
          <a:bodyPr>
            <a:normAutofit/>
          </a:bodyPr>
          <a:lstStyle/>
          <a:p>
            <a:pPr marL="274320" lvl="0" indent="-274320">
              <a:buClr>
                <a:srgbClr val="31B6FD"/>
              </a:buClr>
              <a:buSzPct val="100000"/>
              <a:buFont typeface="Symbol" pitchFamily="18" charset="2"/>
              <a:buChar char=""/>
            </a:pPr>
            <a:r>
              <a:rPr lang="en-US" sz="3600" b="1" i="1" u="sng" dirty="0">
                <a:solidFill>
                  <a:srgbClr val="0070C0"/>
                </a:solidFill>
                <a:latin typeface="Candara"/>
              </a:rPr>
              <a:t>Common complaints:</a:t>
            </a:r>
          </a:p>
          <a:p>
            <a:pPr marL="274320" lvl="0" indent="-274320">
              <a:buClr>
                <a:srgbClr val="31B6FD"/>
              </a:buClr>
              <a:buSzPct val="100000"/>
              <a:buFont typeface="Symbol" pitchFamily="18" charset="2"/>
              <a:buChar char=""/>
            </a:pPr>
            <a:endParaRPr lang="en-US" sz="1000" dirty="0">
              <a:solidFill>
                <a:srgbClr val="0070C0"/>
              </a:solidFill>
              <a:latin typeface="Candara"/>
            </a:endParaRPr>
          </a:p>
          <a:p>
            <a:pPr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en-US" b="1" i="1" dirty="0">
                <a:solidFill>
                  <a:srgbClr val="0070C0"/>
                </a:solidFill>
                <a:latin typeface="Candara"/>
              </a:rPr>
              <a:t>Lump ( most common)</a:t>
            </a:r>
          </a:p>
          <a:p>
            <a:pPr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en-US" b="1" i="1" dirty="0">
                <a:solidFill>
                  <a:srgbClr val="0070C0"/>
                </a:solidFill>
                <a:latin typeface="Candara"/>
              </a:rPr>
              <a:t>Pain/ tenderness (Mastalgia)</a:t>
            </a:r>
          </a:p>
          <a:p>
            <a:pPr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en-US" b="1" i="1" dirty="0">
                <a:solidFill>
                  <a:srgbClr val="0070C0"/>
                </a:solidFill>
                <a:latin typeface="Candara"/>
              </a:rPr>
              <a:t>Change in the breast size/ skin </a:t>
            </a:r>
            <a:r>
              <a:rPr lang="en-US" sz="2000" b="1" i="1" dirty="0">
                <a:solidFill>
                  <a:srgbClr val="0070C0"/>
                </a:solidFill>
                <a:latin typeface="Candara"/>
              </a:rPr>
              <a:t>(redness, Peau d’orange)</a:t>
            </a:r>
            <a:r>
              <a:rPr lang="en-US" b="1" i="1" dirty="0">
                <a:solidFill>
                  <a:srgbClr val="0070C0"/>
                </a:solidFill>
                <a:latin typeface="Candara"/>
              </a:rPr>
              <a:t> </a:t>
            </a:r>
          </a:p>
          <a:p>
            <a:pPr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en-US" b="1" i="1" dirty="0">
                <a:solidFill>
                  <a:srgbClr val="0070C0"/>
                </a:solidFill>
                <a:latin typeface="Candara"/>
              </a:rPr>
              <a:t>Change in the nipple</a:t>
            </a:r>
          </a:p>
          <a:p>
            <a:pPr>
              <a:lnSpc>
                <a:spcPct val="150000"/>
              </a:lnSpc>
              <a:buClr>
                <a:srgbClr val="31B6FD"/>
              </a:buClr>
              <a:buSzPct val="100000"/>
            </a:pPr>
            <a:r>
              <a:rPr lang="en-US" b="1" i="1" dirty="0">
                <a:solidFill>
                  <a:srgbClr val="0070C0"/>
                </a:solidFill>
                <a:latin typeface="Candara"/>
              </a:rPr>
              <a:t>Discharge from the nipple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475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Imaging for Breast Disease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Mammography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905000"/>
            <a:ext cx="89154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i="1" dirty="0">
                <a:solidFill>
                  <a:srgbClr val="0070C0"/>
                </a:solidFill>
              </a:rPr>
              <a:t>A high resolution x-ray taken in 2 views- medio-lateral oblique (MLO) &amp; cranio-caudal (CC).</a:t>
            </a:r>
          </a:p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accent2"/>
                </a:solidFill>
              </a:rPr>
              <a:t>Abnormalities: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architectural distortion, nodularity, </a:t>
            </a:r>
            <a:r>
              <a:rPr lang="en-US" i="1" dirty="0">
                <a:solidFill>
                  <a:srgbClr val="0070C0"/>
                </a:solidFill>
              </a:rPr>
              <a:t>mass, stellate lesion, microcalcifications, skin retraction, nipple changes and duct changes.</a:t>
            </a:r>
          </a:p>
          <a:p>
            <a:pPr>
              <a:lnSpc>
                <a:spcPct val="150000"/>
              </a:lnSpc>
            </a:pPr>
            <a:endParaRPr lang="en-US" i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2347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671DB-FFDA-208E-A997-1EBA55750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D1890-1C06-B95B-171C-65DE7D9F3D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-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-Roman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Calcifications ranging from: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None/>
              <a:tabLst/>
              <a:defRPr/>
            </a:pPr>
            <a:r>
              <a:rPr lang="en-US" sz="2800" dirty="0">
                <a:solidFill>
                  <a:schemeClr val="accent1"/>
                </a:solidFill>
              </a:rPr>
              <a:t>           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benign involutional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changes to suspicious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None/>
              <a:tabLst/>
              <a:defRPr/>
            </a:pPr>
            <a:r>
              <a:rPr lang="en-US" sz="2800" dirty="0">
                <a:solidFill>
                  <a:schemeClr val="accent1"/>
                </a:solidFill>
              </a:rPr>
              <a:t>- </a:t>
            </a: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suspicious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micro-calcifications: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None/>
              <a:tabLst/>
              <a:defRPr/>
            </a:pPr>
            <a:r>
              <a:rPr lang="en-US" sz="2800" dirty="0">
                <a:solidFill>
                  <a:schemeClr val="accent1"/>
                </a:solidFill>
              </a:rPr>
              <a:t>       -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pleomorphic, clustered, linear</a:t>
            </a: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or branching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None/>
              <a:tabLst/>
              <a:defRPr/>
            </a:pPr>
            <a:r>
              <a:rPr lang="en-US" sz="2800" dirty="0">
                <a:solidFill>
                  <a:schemeClr val="accent1"/>
                </a:solidFill>
              </a:rPr>
              <a:t>  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  (spiculated)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None/>
              <a:tabLst/>
              <a:defRPr/>
            </a:pPr>
            <a:endParaRPr lang="en-US" sz="2800" dirty="0">
              <a:solidFill>
                <a:schemeClr val="accent1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None/>
              <a:tabLst/>
              <a:defRPr/>
            </a:pPr>
            <a:r>
              <a:rPr lang="en-US" sz="2800" dirty="0">
                <a:solidFill>
                  <a:schemeClr val="accent1"/>
                </a:solidFill>
              </a:rPr>
              <a:t>- </a:t>
            </a:r>
            <a:r>
              <a:rPr lang="en-US" sz="2800" dirty="0">
                <a:solidFill>
                  <a:schemeClr val="accent2"/>
                </a:solidFill>
              </a:rPr>
              <a:t>Benign calcifications </a:t>
            </a:r>
            <a:r>
              <a:rPr lang="en-US" sz="2800" dirty="0">
                <a:solidFill>
                  <a:schemeClr val="accent1"/>
                </a:solidFill>
              </a:rPr>
              <a:t>tend to be larger, more regular,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80"/>
              </a:spcBef>
              <a:spcAft>
                <a:spcPts val="0"/>
              </a:spcAft>
              <a:buClr>
                <a:srgbClr val="D34817"/>
              </a:buClr>
              <a:buSzPct val="85000"/>
              <a:buFont typeface="Wingdings 2"/>
              <a:buNone/>
              <a:tabLst/>
              <a:defRPr/>
            </a:pPr>
            <a:r>
              <a:rPr lang="en-US" sz="2800" dirty="0">
                <a:solidFill>
                  <a:schemeClr val="accent1"/>
                </a:solidFill>
              </a:rPr>
              <a:t>   white spots or flecks </a:t>
            </a:r>
          </a:p>
        </p:txBody>
      </p:sp>
    </p:spTree>
    <p:extLst>
      <p:ext uri="{BB962C8B-B14F-4D97-AF65-F5344CB8AC3E}">
        <p14:creationId xmlns:p14="http://schemas.microsoft.com/office/powerpoint/2010/main" val="979423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</TotalTime>
  <Words>2612</Words>
  <Application>Microsoft Office PowerPoint</Application>
  <PresentationFormat>On-screen Show (4:3)</PresentationFormat>
  <Paragraphs>365</Paragraphs>
  <Slides>63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7" baseType="lpstr">
      <vt:lpstr>Arial</vt:lpstr>
      <vt:lpstr>BellGothic-Black</vt:lpstr>
      <vt:lpstr>BellGothic-Bold</vt:lpstr>
      <vt:lpstr>Calibri</vt:lpstr>
      <vt:lpstr>Candara</vt:lpstr>
      <vt:lpstr>Courier New</vt:lpstr>
      <vt:lpstr>HelveticaNeueLTStd-Roman</vt:lpstr>
      <vt:lpstr>HelveticaNeue-MediumCond</vt:lpstr>
      <vt:lpstr>Symbol</vt:lpstr>
      <vt:lpstr>Times Bold Italic</vt:lpstr>
      <vt:lpstr>Times-Roman</vt:lpstr>
      <vt:lpstr>Wingdings</vt:lpstr>
      <vt:lpstr>Wingdings 2</vt:lpstr>
      <vt:lpstr>Office Theme</vt:lpstr>
      <vt:lpstr>BREAST DISEASES</vt:lpstr>
      <vt:lpstr>Anatomy of the Breast</vt:lpstr>
      <vt:lpstr>                                   Anatomy</vt:lpstr>
      <vt:lpstr>Axillary Lymph Nodes</vt:lpstr>
      <vt:lpstr>PowerPoint Presentation</vt:lpstr>
      <vt:lpstr>Physiology</vt:lpstr>
      <vt:lpstr>Evaluation of Patients with Breast Disease</vt:lpstr>
      <vt:lpstr>Imaging for Breast Disease Mammography</vt:lpstr>
      <vt:lpstr>PowerPoint Presentation</vt:lpstr>
      <vt:lpstr>PowerPoint Presentation</vt:lpstr>
      <vt:lpstr>Mammogram showing: (A) Benign calcifications (B)  a carcinoma.</vt:lpstr>
      <vt:lpstr>BI-RADS  (Breast Imaging Reporting and Database System) scores: </vt:lpstr>
      <vt:lpstr>Ultrasonography &amp; MRI</vt:lpstr>
      <vt:lpstr>Biopsy</vt:lpstr>
      <vt:lpstr>Core biopsy</vt:lpstr>
      <vt:lpstr>Sentinel Lymph Node Biopsy</vt:lpstr>
      <vt:lpstr>PowerPoint Presentation</vt:lpstr>
      <vt:lpstr>Frozen Section</vt:lpstr>
      <vt:lpstr>Diseases of the Breast</vt:lpstr>
      <vt:lpstr>Benign Disorders Breast Infection (Abcesses)</vt:lpstr>
      <vt:lpstr>PowerPoint Presentation</vt:lpstr>
      <vt:lpstr>PowerPoint Presentation</vt:lpstr>
      <vt:lpstr>PowerPoint Presentation</vt:lpstr>
      <vt:lpstr>Non-lactational Breast Infection</vt:lpstr>
      <vt:lpstr>PowerPoint Presentation</vt:lpstr>
      <vt:lpstr> Benign Disorders Fibroadenoma </vt:lpstr>
      <vt:lpstr>PowerPoint Presentation</vt:lpstr>
      <vt:lpstr>PowerPoint Presentation</vt:lpstr>
      <vt:lpstr>Giant fibroadenoma is an uncommon benign tumor in adolescent girls</vt:lpstr>
      <vt:lpstr>Benign Disorders Disorder of Cyclical Change</vt:lpstr>
      <vt:lpstr>PowerPoint Presentation</vt:lpstr>
      <vt:lpstr>Benign Disorders Cysts</vt:lpstr>
      <vt:lpstr>Benign Disorders Duct Ectasia</vt:lpstr>
      <vt:lpstr>Duct ectasia showing slit-like nipple retraction. (contrasts with breast cancer, in which the whole nipple is pulled in)</vt:lpstr>
      <vt:lpstr>(Contrasts with breast cancer, in which the whole nipple is pulled in)</vt:lpstr>
      <vt:lpstr>Benign Neoplasms</vt:lpstr>
      <vt:lpstr>Blood-stained nipple discharge</vt:lpstr>
      <vt:lpstr>Phyllodes Tumor</vt:lpstr>
      <vt:lpstr>PowerPoint Presentation</vt:lpstr>
      <vt:lpstr>PowerPoint Presentation</vt:lpstr>
      <vt:lpstr>Breast Cancer</vt:lpstr>
      <vt:lpstr>Non-invasive Breast Cancer</vt:lpstr>
      <vt:lpstr>Invasive- Ductal Carcinoma</vt:lpstr>
      <vt:lpstr>Invasive- Lobular Carcinoma</vt:lpstr>
      <vt:lpstr>Hormone &amp; Growth Factor Receptors</vt:lpstr>
      <vt:lpstr>Clinical Features</vt:lpstr>
      <vt:lpstr>Unusual Malignant Tumors</vt:lpstr>
      <vt:lpstr>PowerPoint Presentation</vt:lpstr>
      <vt:lpstr>Inflammatory Carcinoma       Paget’s Disease</vt:lpstr>
      <vt:lpstr>Eczema nipple       Paget’s Disease</vt:lpstr>
      <vt:lpstr>Diagnosis (triple assessment)</vt:lpstr>
      <vt:lpstr>Carcinoma Breast:  U/S &amp; Mammogram</vt:lpstr>
      <vt:lpstr>PowerPoint Presentation</vt:lpstr>
      <vt:lpstr>I. MANAGEMENT OF BREAST CANCER- DCIS</vt:lpstr>
      <vt:lpstr>II. MANAGEMENT OF INVASIVE BREAST CANCER</vt:lpstr>
      <vt:lpstr>MANAGEMENT OF INVASIVE BREAST CANCER Local Therapy</vt:lpstr>
      <vt:lpstr>SYSTEMIC THERAPY</vt:lpstr>
      <vt:lpstr>Hormone Therapy</vt:lpstr>
      <vt:lpstr>Anti-HER 2 Therapy</vt:lpstr>
      <vt:lpstr>Breast Cancer in Pregnancy</vt:lpstr>
      <vt:lpstr>Management of Advanced &amp; Metastatic Breast Cancer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Breast Disease</dc:title>
  <dc:creator>Mohammed Alam</dc:creator>
  <cp:lastModifiedBy>Sangrasi Ahmed Khan</cp:lastModifiedBy>
  <cp:revision>221</cp:revision>
  <dcterms:created xsi:type="dcterms:W3CDTF">2014-07-06T07:57:52Z</dcterms:created>
  <dcterms:modified xsi:type="dcterms:W3CDTF">2024-09-08T17:32:46Z</dcterms:modified>
</cp:coreProperties>
</file>