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53" r:id="rId3"/>
    <p:sldId id="269" r:id="rId4"/>
    <p:sldId id="257" r:id="rId5"/>
    <p:sldId id="258" r:id="rId6"/>
    <p:sldId id="345" r:id="rId7"/>
    <p:sldId id="347" r:id="rId8"/>
    <p:sldId id="354" r:id="rId9"/>
    <p:sldId id="344" r:id="rId10"/>
    <p:sldId id="349" r:id="rId11"/>
    <p:sldId id="259" r:id="rId12"/>
    <p:sldId id="260" r:id="rId13"/>
    <p:sldId id="290" r:id="rId14"/>
    <p:sldId id="293" r:id="rId15"/>
    <p:sldId id="350" r:id="rId16"/>
    <p:sldId id="318" r:id="rId17"/>
    <p:sldId id="319" r:id="rId18"/>
    <p:sldId id="261" r:id="rId19"/>
    <p:sldId id="288" r:id="rId20"/>
    <p:sldId id="262" r:id="rId21"/>
    <p:sldId id="289" r:id="rId22"/>
    <p:sldId id="355" r:id="rId23"/>
    <p:sldId id="297" r:id="rId24"/>
    <p:sldId id="315" r:id="rId25"/>
    <p:sldId id="351" r:id="rId26"/>
    <p:sldId id="263" r:id="rId27"/>
    <p:sldId id="281" r:id="rId28"/>
    <p:sldId id="352" r:id="rId29"/>
    <p:sldId id="264" r:id="rId30"/>
    <p:sldId id="358" r:id="rId31"/>
    <p:sldId id="265" r:id="rId32"/>
    <p:sldId id="302" r:id="rId33"/>
    <p:sldId id="301" r:id="rId34"/>
    <p:sldId id="356" r:id="rId35"/>
    <p:sldId id="32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>
      <p:cViewPr varScale="1">
        <p:scale>
          <a:sx n="85" d="100"/>
          <a:sy n="85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E2456-883F-4992-9E80-03F43D04238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5EA251-7037-42FC-8CD2-403B6CF534C9}">
      <dgm:prSet/>
      <dgm:spPr/>
      <dgm:t>
        <a:bodyPr/>
        <a:lstStyle/>
        <a:p>
          <a:r>
            <a:rPr lang="en-US" i="1"/>
            <a:t>At the end of this presentation students will be able to describe:</a:t>
          </a:r>
          <a:endParaRPr lang="en-US"/>
        </a:p>
      </dgm:t>
    </dgm:pt>
    <dgm:pt modelId="{23C1A3A4-6862-401C-82CF-AC17E8E1AA3D}" type="parTrans" cxnId="{3A0D6B79-2CCD-4C57-A157-85054B703251}">
      <dgm:prSet/>
      <dgm:spPr/>
      <dgm:t>
        <a:bodyPr/>
        <a:lstStyle/>
        <a:p>
          <a:endParaRPr lang="en-US"/>
        </a:p>
      </dgm:t>
    </dgm:pt>
    <dgm:pt modelId="{587E534B-D430-44FA-A337-B9E04103B4BF}" type="sibTrans" cxnId="{3A0D6B79-2CCD-4C57-A157-85054B703251}">
      <dgm:prSet/>
      <dgm:spPr/>
      <dgm:t>
        <a:bodyPr/>
        <a:lstStyle/>
        <a:p>
          <a:endParaRPr lang="en-US"/>
        </a:p>
      </dgm:t>
    </dgm:pt>
    <dgm:pt modelId="{19B93FF4-C6CF-4E90-9069-AD9DFB845A85}">
      <dgm:prSet/>
      <dgm:spPr/>
      <dgm:t>
        <a:bodyPr/>
        <a:lstStyle/>
        <a:p>
          <a:r>
            <a:rPr lang="en-US" i="1"/>
            <a:t>Definition &amp; Types of shock</a:t>
          </a:r>
          <a:endParaRPr lang="en-US"/>
        </a:p>
      </dgm:t>
    </dgm:pt>
    <dgm:pt modelId="{19E2BD73-3B23-4000-9F28-E46CC8E9191F}" type="parTrans" cxnId="{B0CA5072-9D86-4EA8-A425-19455CAEE574}">
      <dgm:prSet/>
      <dgm:spPr/>
      <dgm:t>
        <a:bodyPr/>
        <a:lstStyle/>
        <a:p>
          <a:endParaRPr lang="en-US"/>
        </a:p>
      </dgm:t>
    </dgm:pt>
    <dgm:pt modelId="{E65A32EB-63D7-4536-A668-EC637F209EDD}" type="sibTrans" cxnId="{B0CA5072-9D86-4EA8-A425-19455CAEE574}">
      <dgm:prSet/>
      <dgm:spPr/>
      <dgm:t>
        <a:bodyPr/>
        <a:lstStyle/>
        <a:p>
          <a:endParaRPr lang="en-US"/>
        </a:p>
      </dgm:t>
    </dgm:pt>
    <dgm:pt modelId="{66F086C0-6473-4B10-8E4D-D994F02AD196}">
      <dgm:prSet/>
      <dgm:spPr/>
      <dgm:t>
        <a:bodyPr/>
        <a:lstStyle/>
        <a:p>
          <a:r>
            <a:rPr lang="en-US" i="1"/>
            <a:t>Pathophysiology of different types of shock </a:t>
          </a:r>
          <a:endParaRPr lang="en-US"/>
        </a:p>
      </dgm:t>
    </dgm:pt>
    <dgm:pt modelId="{662CD640-B880-4316-A7DF-F6E444CDEEFA}" type="parTrans" cxnId="{FBF53DA5-6454-4579-9285-43EA1056333F}">
      <dgm:prSet/>
      <dgm:spPr/>
      <dgm:t>
        <a:bodyPr/>
        <a:lstStyle/>
        <a:p>
          <a:endParaRPr lang="en-US"/>
        </a:p>
      </dgm:t>
    </dgm:pt>
    <dgm:pt modelId="{A8781F67-D132-433A-897A-E0D53D96B382}" type="sibTrans" cxnId="{FBF53DA5-6454-4579-9285-43EA1056333F}">
      <dgm:prSet/>
      <dgm:spPr/>
      <dgm:t>
        <a:bodyPr/>
        <a:lstStyle/>
        <a:p>
          <a:endParaRPr lang="en-US"/>
        </a:p>
      </dgm:t>
    </dgm:pt>
    <dgm:pt modelId="{2FD85BBA-C067-4B18-B2D7-0156E4DD953E}">
      <dgm:prSet/>
      <dgm:spPr/>
      <dgm:t>
        <a:bodyPr/>
        <a:lstStyle/>
        <a:p>
          <a:r>
            <a:rPr lang="en-US" i="1" dirty="0"/>
            <a:t>Clinical features &amp; management of different  shock.</a:t>
          </a:r>
          <a:endParaRPr lang="en-US" dirty="0"/>
        </a:p>
      </dgm:t>
    </dgm:pt>
    <dgm:pt modelId="{EB1D4065-29C7-4041-9151-C117DDDC8312}" type="parTrans" cxnId="{6481098F-A28A-4EC0-8005-AB0A822A89B5}">
      <dgm:prSet/>
      <dgm:spPr/>
      <dgm:t>
        <a:bodyPr/>
        <a:lstStyle/>
        <a:p>
          <a:endParaRPr lang="en-US"/>
        </a:p>
      </dgm:t>
    </dgm:pt>
    <dgm:pt modelId="{1223422D-F1BB-4C01-915D-4105489BC4AF}" type="sibTrans" cxnId="{6481098F-A28A-4EC0-8005-AB0A822A89B5}">
      <dgm:prSet/>
      <dgm:spPr/>
      <dgm:t>
        <a:bodyPr/>
        <a:lstStyle/>
        <a:p>
          <a:endParaRPr lang="en-US"/>
        </a:p>
      </dgm:t>
    </dgm:pt>
    <dgm:pt modelId="{379E1DDC-946A-478F-A3BF-BF9320B67D83}" type="pres">
      <dgm:prSet presAssocID="{CDEE2456-883F-4992-9E80-03F43D042389}" presName="outerComposite" presStyleCnt="0">
        <dgm:presLayoutVars>
          <dgm:chMax val="5"/>
          <dgm:dir/>
          <dgm:resizeHandles val="exact"/>
        </dgm:presLayoutVars>
      </dgm:prSet>
      <dgm:spPr/>
    </dgm:pt>
    <dgm:pt modelId="{83EC0DB4-DDF8-4B87-87EE-E96F5A857389}" type="pres">
      <dgm:prSet presAssocID="{CDEE2456-883F-4992-9E80-03F43D042389}" presName="dummyMaxCanvas" presStyleCnt="0">
        <dgm:presLayoutVars/>
      </dgm:prSet>
      <dgm:spPr/>
    </dgm:pt>
    <dgm:pt modelId="{8A1625AC-79ED-4F9B-B1EC-7B1314841FDA}" type="pres">
      <dgm:prSet presAssocID="{CDEE2456-883F-4992-9E80-03F43D042389}" presName="TwoNodes_1" presStyleLbl="node1" presStyleIdx="0" presStyleCnt="2">
        <dgm:presLayoutVars>
          <dgm:bulletEnabled val="1"/>
        </dgm:presLayoutVars>
      </dgm:prSet>
      <dgm:spPr/>
    </dgm:pt>
    <dgm:pt modelId="{B2CED4D8-CF3A-4832-B1F0-BC53129DBD43}" type="pres">
      <dgm:prSet presAssocID="{CDEE2456-883F-4992-9E80-03F43D042389}" presName="TwoNodes_2" presStyleLbl="node1" presStyleIdx="1" presStyleCnt="2" custScaleX="117647">
        <dgm:presLayoutVars>
          <dgm:bulletEnabled val="1"/>
        </dgm:presLayoutVars>
      </dgm:prSet>
      <dgm:spPr/>
    </dgm:pt>
    <dgm:pt modelId="{FFB2BA7A-8915-45C9-ACDD-E068F1123575}" type="pres">
      <dgm:prSet presAssocID="{CDEE2456-883F-4992-9E80-03F43D042389}" presName="TwoConn_1-2" presStyleLbl="fgAccFollowNode1" presStyleIdx="0" presStyleCnt="1">
        <dgm:presLayoutVars>
          <dgm:bulletEnabled val="1"/>
        </dgm:presLayoutVars>
      </dgm:prSet>
      <dgm:spPr/>
    </dgm:pt>
    <dgm:pt modelId="{66A042D2-29AF-4906-AD89-6E46840E51D8}" type="pres">
      <dgm:prSet presAssocID="{CDEE2456-883F-4992-9E80-03F43D042389}" presName="TwoNodes_1_text" presStyleLbl="node1" presStyleIdx="1" presStyleCnt="2">
        <dgm:presLayoutVars>
          <dgm:bulletEnabled val="1"/>
        </dgm:presLayoutVars>
      </dgm:prSet>
      <dgm:spPr/>
    </dgm:pt>
    <dgm:pt modelId="{A0EC39B9-8860-42B6-B2E7-3ABA490F7111}" type="pres">
      <dgm:prSet presAssocID="{CDEE2456-883F-4992-9E80-03F43D04238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C713E21-5FC6-4B48-A880-D158BABF6758}" type="presOf" srcId="{2FD85BBA-C067-4B18-B2D7-0156E4DD953E}" destId="{A0EC39B9-8860-42B6-B2E7-3ABA490F7111}" srcOrd="1" destOrd="2" presId="urn:microsoft.com/office/officeart/2005/8/layout/vProcess5"/>
    <dgm:cxn modelId="{3A5C052B-68BA-4EB7-AC93-9D4B5E5A8BB5}" type="presOf" srcId="{66F086C0-6473-4B10-8E4D-D994F02AD196}" destId="{A0EC39B9-8860-42B6-B2E7-3ABA490F7111}" srcOrd="1" destOrd="1" presId="urn:microsoft.com/office/officeart/2005/8/layout/vProcess5"/>
    <dgm:cxn modelId="{89966844-DBF5-4BD6-AC94-9708ACD1B504}" type="presOf" srcId="{685EA251-7037-42FC-8CD2-403B6CF534C9}" destId="{66A042D2-29AF-4906-AD89-6E46840E51D8}" srcOrd="1" destOrd="0" presId="urn:microsoft.com/office/officeart/2005/8/layout/vProcess5"/>
    <dgm:cxn modelId="{B0CA5072-9D86-4EA8-A425-19455CAEE574}" srcId="{CDEE2456-883F-4992-9E80-03F43D042389}" destId="{19B93FF4-C6CF-4E90-9069-AD9DFB845A85}" srcOrd="1" destOrd="0" parTransId="{19E2BD73-3B23-4000-9F28-E46CC8E9191F}" sibTransId="{E65A32EB-63D7-4536-A668-EC637F209EDD}"/>
    <dgm:cxn modelId="{9262F972-B438-4233-A6BB-DADF0EC8F9BA}" type="presOf" srcId="{CDEE2456-883F-4992-9E80-03F43D042389}" destId="{379E1DDC-946A-478F-A3BF-BF9320B67D83}" srcOrd="0" destOrd="0" presId="urn:microsoft.com/office/officeart/2005/8/layout/vProcess5"/>
    <dgm:cxn modelId="{3A0D6B79-2CCD-4C57-A157-85054B703251}" srcId="{CDEE2456-883F-4992-9E80-03F43D042389}" destId="{685EA251-7037-42FC-8CD2-403B6CF534C9}" srcOrd="0" destOrd="0" parTransId="{23C1A3A4-6862-401C-82CF-AC17E8E1AA3D}" sibTransId="{587E534B-D430-44FA-A337-B9E04103B4BF}"/>
    <dgm:cxn modelId="{4A7A1D7D-45A4-4D26-AC42-29A0028ED5BB}" type="presOf" srcId="{587E534B-D430-44FA-A337-B9E04103B4BF}" destId="{FFB2BA7A-8915-45C9-ACDD-E068F1123575}" srcOrd="0" destOrd="0" presId="urn:microsoft.com/office/officeart/2005/8/layout/vProcess5"/>
    <dgm:cxn modelId="{6481098F-A28A-4EC0-8005-AB0A822A89B5}" srcId="{19B93FF4-C6CF-4E90-9069-AD9DFB845A85}" destId="{2FD85BBA-C067-4B18-B2D7-0156E4DD953E}" srcOrd="1" destOrd="0" parTransId="{EB1D4065-29C7-4041-9151-C117DDDC8312}" sibTransId="{1223422D-F1BB-4C01-915D-4105489BC4AF}"/>
    <dgm:cxn modelId="{9098368F-92E8-423D-BAA3-8B139DBD78E0}" type="presOf" srcId="{66F086C0-6473-4B10-8E4D-D994F02AD196}" destId="{B2CED4D8-CF3A-4832-B1F0-BC53129DBD43}" srcOrd="0" destOrd="1" presId="urn:microsoft.com/office/officeart/2005/8/layout/vProcess5"/>
    <dgm:cxn modelId="{FBF53DA5-6454-4579-9285-43EA1056333F}" srcId="{19B93FF4-C6CF-4E90-9069-AD9DFB845A85}" destId="{66F086C0-6473-4B10-8E4D-D994F02AD196}" srcOrd="0" destOrd="0" parTransId="{662CD640-B880-4316-A7DF-F6E444CDEEFA}" sibTransId="{A8781F67-D132-433A-897A-E0D53D96B382}"/>
    <dgm:cxn modelId="{9EF92EC1-50E5-4D2A-9DE9-624C27E78AA1}" type="presOf" srcId="{19B93FF4-C6CF-4E90-9069-AD9DFB845A85}" destId="{A0EC39B9-8860-42B6-B2E7-3ABA490F7111}" srcOrd="1" destOrd="0" presId="urn:microsoft.com/office/officeart/2005/8/layout/vProcess5"/>
    <dgm:cxn modelId="{B33DE6C3-28C0-4066-B4BD-E76B003C0E91}" type="presOf" srcId="{685EA251-7037-42FC-8CD2-403B6CF534C9}" destId="{8A1625AC-79ED-4F9B-B1EC-7B1314841FDA}" srcOrd="0" destOrd="0" presId="urn:microsoft.com/office/officeart/2005/8/layout/vProcess5"/>
    <dgm:cxn modelId="{DD0317C7-52B0-4297-B493-F6CD4BA9BCC8}" type="presOf" srcId="{19B93FF4-C6CF-4E90-9069-AD9DFB845A85}" destId="{B2CED4D8-CF3A-4832-B1F0-BC53129DBD43}" srcOrd="0" destOrd="0" presId="urn:microsoft.com/office/officeart/2005/8/layout/vProcess5"/>
    <dgm:cxn modelId="{B95E8ADE-839A-4ED0-B895-DCD97DD25350}" type="presOf" srcId="{2FD85BBA-C067-4B18-B2D7-0156E4DD953E}" destId="{B2CED4D8-CF3A-4832-B1F0-BC53129DBD43}" srcOrd="0" destOrd="2" presId="urn:microsoft.com/office/officeart/2005/8/layout/vProcess5"/>
    <dgm:cxn modelId="{3911461E-BFA1-4DB1-82A3-4238A357A22A}" type="presParOf" srcId="{379E1DDC-946A-478F-A3BF-BF9320B67D83}" destId="{83EC0DB4-DDF8-4B87-87EE-E96F5A857389}" srcOrd="0" destOrd="0" presId="urn:microsoft.com/office/officeart/2005/8/layout/vProcess5"/>
    <dgm:cxn modelId="{CD20E6D6-0DBE-415D-97D1-21ECD693F874}" type="presParOf" srcId="{379E1DDC-946A-478F-A3BF-BF9320B67D83}" destId="{8A1625AC-79ED-4F9B-B1EC-7B1314841FDA}" srcOrd="1" destOrd="0" presId="urn:microsoft.com/office/officeart/2005/8/layout/vProcess5"/>
    <dgm:cxn modelId="{86E82068-94AD-4649-8F77-458EDA9E485E}" type="presParOf" srcId="{379E1DDC-946A-478F-A3BF-BF9320B67D83}" destId="{B2CED4D8-CF3A-4832-B1F0-BC53129DBD43}" srcOrd="2" destOrd="0" presId="urn:microsoft.com/office/officeart/2005/8/layout/vProcess5"/>
    <dgm:cxn modelId="{856B6C9A-31F4-450B-AA0E-5EB93FE02FBA}" type="presParOf" srcId="{379E1DDC-946A-478F-A3BF-BF9320B67D83}" destId="{FFB2BA7A-8915-45C9-ACDD-E068F1123575}" srcOrd="3" destOrd="0" presId="urn:microsoft.com/office/officeart/2005/8/layout/vProcess5"/>
    <dgm:cxn modelId="{828288C5-73A3-4BE4-98C7-65B9CA1B8EF6}" type="presParOf" srcId="{379E1DDC-946A-478F-A3BF-BF9320B67D83}" destId="{66A042D2-29AF-4906-AD89-6E46840E51D8}" srcOrd="4" destOrd="0" presId="urn:microsoft.com/office/officeart/2005/8/layout/vProcess5"/>
    <dgm:cxn modelId="{CA4DF412-14A2-4FF9-B0D2-FF492E52F92F}" type="presParOf" srcId="{379E1DDC-946A-478F-A3BF-BF9320B67D83}" destId="{A0EC39B9-8860-42B6-B2E7-3ABA490F711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84936-0BA7-444D-8712-F4B8BBE6FC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94A8F3-BF21-41C0-889D-32CF99BE94BB}">
      <dgm:prSet custT="1"/>
      <dgm:spPr/>
      <dgm:t>
        <a:bodyPr/>
        <a:lstStyle/>
        <a:p>
          <a:pPr algn="ctr"/>
          <a:r>
            <a:rPr lang="en-US" sz="2800" b="1" dirty="0">
              <a:solidFill>
                <a:srgbClr val="7030A0"/>
              </a:solidFill>
            </a:rPr>
            <a:t>II. Neuroendocrine response :</a:t>
          </a:r>
        </a:p>
      </dgm:t>
    </dgm:pt>
    <dgm:pt modelId="{BEFDCD59-47E5-478C-8C1B-E150F89898CD}" type="parTrans" cxnId="{EE0FE770-63AA-4535-9A5F-534E12B89159}">
      <dgm:prSet/>
      <dgm:spPr/>
      <dgm:t>
        <a:bodyPr/>
        <a:lstStyle/>
        <a:p>
          <a:endParaRPr lang="en-US"/>
        </a:p>
      </dgm:t>
    </dgm:pt>
    <dgm:pt modelId="{44F11241-9FD1-41B1-8F78-6CD4AA509C46}" type="sibTrans" cxnId="{EE0FE770-63AA-4535-9A5F-534E12B89159}">
      <dgm:prSet/>
      <dgm:spPr/>
      <dgm:t>
        <a:bodyPr/>
        <a:lstStyle/>
        <a:p>
          <a:endParaRPr lang="en-US"/>
        </a:p>
      </dgm:t>
    </dgm:pt>
    <dgm:pt modelId="{2E5B2AB9-CA10-4001-9A4E-6E751B51DDD2}">
      <dgm:prSet custT="1"/>
      <dgm:spPr/>
      <dgm:t>
        <a:bodyPr/>
        <a:lstStyle/>
        <a:p>
          <a:r>
            <a:rPr lang="en-US" sz="2000" dirty="0"/>
            <a:t>In case of apparent hypovolemia, there will be </a:t>
          </a:r>
          <a:r>
            <a:rPr lang="en-US" sz="2000" u="sng" dirty="0">
              <a:solidFill>
                <a:srgbClr val="7030A0"/>
              </a:solidFill>
            </a:rPr>
            <a:t>increased secretion</a:t>
          </a:r>
          <a:r>
            <a:rPr lang="en-US" sz="2000" u="none" dirty="0">
              <a:solidFill>
                <a:srgbClr val="7030A0"/>
              </a:solidFill>
            </a:rPr>
            <a:t>  </a:t>
          </a:r>
          <a:r>
            <a:rPr lang="en-US" sz="2000" dirty="0"/>
            <a:t>of ACTH, growth hormone, glucagon, ADH, catecholamines and cortisol.	</a:t>
          </a:r>
        </a:p>
      </dgm:t>
    </dgm:pt>
    <dgm:pt modelId="{6A44FF38-68CA-4DC1-984C-F1E8A103347C}" type="parTrans" cxnId="{2E29DADC-0EE4-4C64-A77F-5CA37BD30840}">
      <dgm:prSet/>
      <dgm:spPr/>
      <dgm:t>
        <a:bodyPr/>
        <a:lstStyle/>
        <a:p>
          <a:endParaRPr lang="en-US"/>
        </a:p>
      </dgm:t>
    </dgm:pt>
    <dgm:pt modelId="{F5E63AF3-B53D-480E-B2CF-F4030EFB5E0F}" type="sibTrans" cxnId="{2E29DADC-0EE4-4C64-A77F-5CA37BD30840}">
      <dgm:prSet/>
      <dgm:spPr/>
      <dgm:t>
        <a:bodyPr/>
        <a:lstStyle/>
        <a:p>
          <a:endParaRPr lang="en-US"/>
        </a:p>
      </dgm:t>
    </dgm:pt>
    <dgm:pt modelId="{D78CBDA4-F0B7-4DA0-B234-44C767621B3F}">
      <dgm:prSet custT="1"/>
      <dgm:spPr/>
      <dgm:t>
        <a:bodyPr/>
        <a:lstStyle/>
        <a:p>
          <a:r>
            <a:rPr lang="en-US" sz="1800" dirty="0"/>
            <a:t>ADH helps in the reabsorption  of H2O from the distal renal tubules.</a:t>
          </a:r>
        </a:p>
        <a:p>
          <a:r>
            <a:rPr lang="en-GB" sz="1800" b="1" dirty="0">
              <a:solidFill>
                <a:srgbClr val="7030A0"/>
              </a:solidFill>
            </a:rPr>
            <a:t>Activation of the renin angiotensin system</a:t>
          </a:r>
        </a:p>
        <a:p>
          <a:pPr>
            <a:buClrTx/>
            <a:buSzTx/>
            <a:buFontTx/>
            <a:buNone/>
          </a:pPr>
          <a:r>
            <a:rPr lang="en-GB" sz="1800" dirty="0"/>
            <a:t> Due to decreased renal blood flow there is secretion of</a:t>
          </a:r>
          <a:r>
            <a:rPr lang="en-GB" sz="1800" u="none" dirty="0"/>
            <a:t> </a:t>
          </a:r>
          <a:r>
            <a:rPr lang="en-GB" sz="1800" u="sng" dirty="0"/>
            <a:t>renin</a:t>
          </a:r>
          <a:r>
            <a:rPr lang="en-GB" sz="1800" u="none" dirty="0"/>
            <a:t> </a:t>
          </a:r>
          <a:r>
            <a:rPr lang="en-GB" sz="1800" dirty="0"/>
            <a:t>from the juxtaglomerular apparatus which leads to the formation of </a:t>
          </a:r>
          <a:r>
            <a:rPr lang="en-GB" sz="1800" u="sng" dirty="0"/>
            <a:t>angiotensin</a:t>
          </a:r>
          <a:r>
            <a:rPr lang="en-GB" sz="1800" dirty="0"/>
            <a:t>, a potent vasoconstrictor which  stimulates </a:t>
          </a:r>
          <a:r>
            <a:rPr lang="en-GB" sz="1800" u="sng" dirty="0">
              <a:solidFill>
                <a:srgbClr val="7030A0"/>
              </a:solidFill>
            </a:rPr>
            <a:t>aldosterone</a:t>
          </a:r>
          <a:r>
            <a:rPr lang="en-GB" sz="1800" dirty="0"/>
            <a:t> secretion resulting in Na and H2O retention and increase of blood volume. </a:t>
          </a:r>
          <a:endParaRPr lang="en-US" sz="1800" dirty="0"/>
        </a:p>
      </dgm:t>
    </dgm:pt>
    <dgm:pt modelId="{23434EC4-94C2-4D7F-BC51-E38D29056F1E}" type="parTrans" cxnId="{43E956FC-B073-4F93-B75E-C37FA27F48AD}">
      <dgm:prSet/>
      <dgm:spPr/>
      <dgm:t>
        <a:bodyPr/>
        <a:lstStyle/>
        <a:p>
          <a:endParaRPr lang="en-US"/>
        </a:p>
      </dgm:t>
    </dgm:pt>
    <dgm:pt modelId="{7090CF23-0BED-4C6E-BDE0-36CD684D04DA}" type="sibTrans" cxnId="{43E956FC-B073-4F93-B75E-C37FA27F48AD}">
      <dgm:prSet/>
      <dgm:spPr/>
      <dgm:t>
        <a:bodyPr/>
        <a:lstStyle/>
        <a:p>
          <a:endParaRPr lang="en-US"/>
        </a:p>
      </dgm:t>
    </dgm:pt>
    <dgm:pt modelId="{CE576E52-921B-4726-AE4D-23E7614D7211}">
      <dgm:prSet custT="1"/>
      <dgm:spPr/>
      <dgm:t>
        <a:bodyPr/>
        <a:lstStyle/>
        <a:p>
          <a:r>
            <a:rPr lang="en-US" sz="2000" dirty="0">
              <a:solidFill>
                <a:srgbClr val="7030A0"/>
              </a:solidFill>
            </a:rPr>
            <a:t>Glucagon</a:t>
          </a:r>
          <a:r>
            <a:rPr lang="en-US" sz="2000" dirty="0"/>
            <a:t> stimulates </a:t>
          </a:r>
          <a:r>
            <a:rPr lang="en-US" sz="2000" u="sng" dirty="0"/>
            <a:t>gluconeogenesis and glycogenolysis </a:t>
          </a:r>
          <a:r>
            <a:rPr lang="en-US" sz="2000" dirty="0"/>
            <a:t>thereby causing </a:t>
          </a:r>
          <a:r>
            <a:rPr lang="en-US" sz="2000" dirty="0" err="1"/>
            <a:t>hyperglycaemia</a:t>
          </a:r>
          <a:r>
            <a:rPr lang="en-US" sz="2000" dirty="0"/>
            <a:t> and increased osmolarity which helps in the fluid shift from the </a:t>
          </a:r>
          <a:r>
            <a:rPr lang="en-US" sz="2000" dirty="0" err="1"/>
            <a:t>interstitium</a:t>
          </a:r>
          <a:r>
            <a:rPr lang="en-US" sz="2000" dirty="0"/>
            <a:t> to the intravascular compartment.</a:t>
          </a:r>
        </a:p>
      </dgm:t>
    </dgm:pt>
    <dgm:pt modelId="{E446383F-B868-409A-93C7-ED53AB0F912E}" type="parTrans" cxnId="{37FAE1C7-E8B4-46F4-978D-DEC4E06B6BBE}">
      <dgm:prSet/>
      <dgm:spPr/>
      <dgm:t>
        <a:bodyPr/>
        <a:lstStyle/>
        <a:p>
          <a:endParaRPr lang="en-US"/>
        </a:p>
      </dgm:t>
    </dgm:pt>
    <dgm:pt modelId="{2EBB41AB-18FA-4EEC-9C3D-2506E2EDA3E2}" type="sibTrans" cxnId="{37FAE1C7-E8B4-46F4-978D-DEC4E06B6BBE}">
      <dgm:prSet/>
      <dgm:spPr/>
      <dgm:t>
        <a:bodyPr/>
        <a:lstStyle/>
        <a:p>
          <a:endParaRPr lang="en-US"/>
        </a:p>
      </dgm:t>
    </dgm:pt>
    <dgm:pt modelId="{9AD33FC1-90F6-4BD9-8CFC-67A081DCF7B9}" type="pres">
      <dgm:prSet presAssocID="{B4684936-0BA7-444D-8712-F4B8BBE6FCA7}" presName="linear" presStyleCnt="0">
        <dgm:presLayoutVars>
          <dgm:animLvl val="lvl"/>
          <dgm:resizeHandles val="exact"/>
        </dgm:presLayoutVars>
      </dgm:prSet>
      <dgm:spPr/>
    </dgm:pt>
    <dgm:pt modelId="{8EE95CB6-95D1-4BC9-97BF-505FADE09B92}" type="pres">
      <dgm:prSet presAssocID="{5C94A8F3-BF21-41C0-889D-32CF99BE94BB}" presName="parentText" presStyleLbl="node1" presStyleIdx="0" presStyleCnt="4" custLinFactY="-80937" custLinFactNeighborX="-16618" custLinFactNeighborY="-100000">
        <dgm:presLayoutVars>
          <dgm:chMax val="0"/>
          <dgm:bulletEnabled val="1"/>
        </dgm:presLayoutVars>
      </dgm:prSet>
      <dgm:spPr/>
    </dgm:pt>
    <dgm:pt modelId="{DDEEAD94-7266-4332-B160-8151D7F4082D}" type="pres">
      <dgm:prSet presAssocID="{44F11241-9FD1-41B1-8F78-6CD4AA509C46}" presName="spacer" presStyleCnt="0"/>
      <dgm:spPr/>
    </dgm:pt>
    <dgm:pt modelId="{0D751794-199E-4B26-AB3B-6DE0BA36CF52}" type="pres">
      <dgm:prSet presAssocID="{2E5B2AB9-CA10-4001-9A4E-6E751B51DDD2}" presName="parentText" presStyleLbl="node1" presStyleIdx="1" presStyleCnt="4" custScaleY="78241" custLinFactY="-31915" custLinFactNeighborX="156" custLinFactNeighborY="-100000">
        <dgm:presLayoutVars>
          <dgm:chMax val="0"/>
          <dgm:bulletEnabled val="1"/>
        </dgm:presLayoutVars>
      </dgm:prSet>
      <dgm:spPr/>
    </dgm:pt>
    <dgm:pt modelId="{75F5A573-47EA-4342-8439-5744B6C5BA25}" type="pres">
      <dgm:prSet presAssocID="{F5E63AF3-B53D-480E-B2CF-F4030EFB5E0F}" presName="spacer" presStyleCnt="0"/>
      <dgm:spPr/>
    </dgm:pt>
    <dgm:pt modelId="{CB0DF910-5F9F-487C-9655-0A7CDEB96221}" type="pres">
      <dgm:prSet presAssocID="{D78CBDA4-F0B7-4DA0-B234-44C767621B3F}" presName="parentText" presStyleLbl="node1" presStyleIdx="2" presStyleCnt="4" custScaleY="168478" custLinFactY="3620" custLinFactNeighborY="100000">
        <dgm:presLayoutVars>
          <dgm:chMax val="0"/>
          <dgm:bulletEnabled val="1"/>
        </dgm:presLayoutVars>
      </dgm:prSet>
      <dgm:spPr/>
    </dgm:pt>
    <dgm:pt modelId="{C909AA5C-ECCB-41D6-AEE9-D3E1D32DB0F8}" type="pres">
      <dgm:prSet presAssocID="{7090CF23-0BED-4C6E-BDE0-36CD684D04DA}" presName="spacer" presStyleCnt="0"/>
      <dgm:spPr/>
    </dgm:pt>
    <dgm:pt modelId="{8204252E-056E-4FA7-A6D2-E11409DCECA8}" type="pres">
      <dgm:prSet presAssocID="{CE576E52-921B-4726-AE4D-23E7614D7211}" presName="parentText" presStyleLbl="node1" presStyleIdx="3" presStyleCnt="4" custScaleY="136548" custLinFactY="135226" custLinFactNeighborX="1176" custLinFactNeighborY="200000">
        <dgm:presLayoutVars>
          <dgm:chMax val="0"/>
          <dgm:bulletEnabled val="1"/>
        </dgm:presLayoutVars>
      </dgm:prSet>
      <dgm:spPr/>
    </dgm:pt>
  </dgm:ptLst>
  <dgm:cxnLst>
    <dgm:cxn modelId="{F3156C60-BAE0-4408-8665-ACA14B18B91B}" type="presOf" srcId="{5C94A8F3-BF21-41C0-889D-32CF99BE94BB}" destId="{8EE95CB6-95D1-4BC9-97BF-505FADE09B92}" srcOrd="0" destOrd="0" presId="urn:microsoft.com/office/officeart/2005/8/layout/vList2"/>
    <dgm:cxn modelId="{EE0FE770-63AA-4535-9A5F-534E12B89159}" srcId="{B4684936-0BA7-444D-8712-F4B8BBE6FCA7}" destId="{5C94A8F3-BF21-41C0-889D-32CF99BE94BB}" srcOrd="0" destOrd="0" parTransId="{BEFDCD59-47E5-478C-8C1B-E150F89898CD}" sibTransId="{44F11241-9FD1-41B1-8F78-6CD4AA509C46}"/>
    <dgm:cxn modelId="{65FDCC7E-45D3-4CA3-811C-D37597A4FD5F}" type="presOf" srcId="{B4684936-0BA7-444D-8712-F4B8BBE6FCA7}" destId="{9AD33FC1-90F6-4BD9-8CFC-67A081DCF7B9}" srcOrd="0" destOrd="0" presId="urn:microsoft.com/office/officeart/2005/8/layout/vList2"/>
    <dgm:cxn modelId="{75F9E887-77EB-4A0F-9F5E-AFA372D9A351}" type="presOf" srcId="{2E5B2AB9-CA10-4001-9A4E-6E751B51DDD2}" destId="{0D751794-199E-4B26-AB3B-6DE0BA36CF52}" srcOrd="0" destOrd="0" presId="urn:microsoft.com/office/officeart/2005/8/layout/vList2"/>
    <dgm:cxn modelId="{37FAE1C7-E8B4-46F4-978D-DEC4E06B6BBE}" srcId="{B4684936-0BA7-444D-8712-F4B8BBE6FCA7}" destId="{CE576E52-921B-4726-AE4D-23E7614D7211}" srcOrd="3" destOrd="0" parTransId="{E446383F-B868-409A-93C7-ED53AB0F912E}" sibTransId="{2EBB41AB-18FA-4EEC-9C3D-2506E2EDA3E2}"/>
    <dgm:cxn modelId="{2E29DADC-0EE4-4C64-A77F-5CA37BD30840}" srcId="{B4684936-0BA7-444D-8712-F4B8BBE6FCA7}" destId="{2E5B2AB9-CA10-4001-9A4E-6E751B51DDD2}" srcOrd="1" destOrd="0" parTransId="{6A44FF38-68CA-4DC1-984C-F1E8A103347C}" sibTransId="{F5E63AF3-B53D-480E-B2CF-F4030EFB5E0F}"/>
    <dgm:cxn modelId="{F89D9BE8-BC73-45B0-A0C5-8514A117F802}" type="presOf" srcId="{D78CBDA4-F0B7-4DA0-B234-44C767621B3F}" destId="{CB0DF910-5F9F-487C-9655-0A7CDEB96221}" srcOrd="0" destOrd="0" presId="urn:microsoft.com/office/officeart/2005/8/layout/vList2"/>
    <dgm:cxn modelId="{B89A6AED-5120-4B7E-963C-B5D488AD02F4}" type="presOf" srcId="{CE576E52-921B-4726-AE4D-23E7614D7211}" destId="{8204252E-056E-4FA7-A6D2-E11409DCECA8}" srcOrd="0" destOrd="0" presId="urn:microsoft.com/office/officeart/2005/8/layout/vList2"/>
    <dgm:cxn modelId="{43E956FC-B073-4F93-B75E-C37FA27F48AD}" srcId="{B4684936-0BA7-444D-8712-F4B8BBE6FCA7}" destId="{D78CBDA4-F0B7-4DA0-B234-44C767621B3F}" srcOrd="2" destOrd="0" parTransId="{23434EC4-94C2-4D7F-BC51-E38D29056F1E}" sibTransId="{7090CF23-0BED-4C6E-BDE0-36CD684D04DA}"/>
    <dgm:cxn modelId="{FBA06E82-B9C0-4A7C-ABC4-AED501F3369E}" type="presParOf" srcId="{9AD33FC1-90F6-4BD9-8CFC-67A081DCF7B9}" destId="{8EE95CB6-95D1-4BC9-97BF-505FADE09B92}" srcOrd="0" destOrd="0" presId="urn:microsoft.com/office/officeart/2005/8/layout/vList2"/>
    <dgm:cxn modelId="{E38A8434-2A7F-42FD-A187-BBD827218CFF}" type="presParOf" srcId="{9AD33FC1-90F6-4BD9-8CFC-67A081DCF7B9}" destId="{DDEEAD94-7266-4332-B160-8151D7F4082D}" srcOrd="1" destOrd="0" presId="urn:microsoft.com/office/officeart/2005/8/layout/vList2"/>
    <dgm:cxn modelId="{2B4AC9A3-1AE0-4BAA-97FF-05DBDC4565C8}" type="presParOf" srcId="{9AD33FC1-90F6-4BD9-8CFC-67A081DCF7B9}" destId="{0D751794-199E-4B26-AB3B-6DE0BA36CF52}" srcOrd="2" destOrd="0" presId="urn:microsoft.com/office/officeart/2005/8/layout/vList2"/>
    <dgm:cxn modelId="{E1DAAD7C-79E7-40DD-83A0-924311136F97}" type="presParOf" srcId="{9AD33FC1-90F6-4BD9-8CFC-67A081DCF7B9}" destId="{75F5A573-47EA-4342-8439-5744B6C5BA25}" srcOrd="3" destOrd="0" presId="urn:microsoft.com/office/officeart/2005/8/layout/vList2"/>
    <dgm:cxn modelId="{4331F469-99B1-4C5F-879F-CCCBB6C55B2C}" type="presParOf" srcId="{9AD33FC1-90F6-4BD9-8CFC-67A081DCF7B9}" destId="{CB0DF910-5F9F-487C-9655-0A7CDEB96221}" srcOrd="4" destOrd="0" presId="urn:microsoft.com/office/officeart/2005/8/layout/vList2"/>
    <dgm:cxn modelId="{1B2F3A26-1FF5-4D74-A3E9-AF6026BE755C}" type="presParOf" srcId="{9AD33FC1-90F6-4BD9-8CFC-67A081DCF7B9}" destId="{C909AA5C-ECCB-41D6-AEE9-D3E1D32DB0F8}" srcOrd="5" destOrd="0" presId="urn:microsoft.com/office/officeart/2005/8/layout/vList2"/>
    <dgm:cxn modelId="{D0D1A082-155F-447B-B8CB-5BFA099F84F7}" type="presParOf" srcId="{9AD33FC1-90F6-4BD9-8CFC-67A081DCF7B9}" destId="{8204252E-056E-4FA7-A6D2-E11409DCEC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BD030-711B-425E-86C7-C00EE6537AD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C066FE-507D-4AF5-BFD7-B5423C65F889}">
      <dgm:prSet/>
      <dgm:spPr/>
      <dgm:t>
        <a:bodyPr/>
        <a:lstStyle/>
        <a:p>
          <a:r>
            <a:rPr lang="en-GB" b="1" i="1" dirty="0">
              <a:solidFill>
                <a:schemeClr val="accent4">
                  <a:lumMod val="50000"/>
                </a:schemeClr>
              </a:solidFill>
            </a:rPr>
            <a:t>Hypovolemic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33D2FC1E-9613-46F8-9216-CFD952266EA6}" type="parTrans" cxnId="{CAB95028-AC39-4CC6-9418-034E0B810CC4}">
      <dgm:prSet/>
      <dgm:spPr/>
      <dgm:t>
        <a:bodyPr/>
        <a:lstStyle/>
        <a:p>
          <a:endParaRPr lang="en-US"/>
        </a:p>
      </dgm:t>
    </dgm:pt>
    <dgm:pt modelId="{8E37D8C7-7DBC-4E24-B24C-95C330C77AC4}" type="sibTrans" cxnId="{CAB95028-AC39-4CC6-9418-034E0B810CC4}">
      <dgm:prSet/>
      <dgm:spPr/>
      <dgm:t>
        <a:bodyPr/>
        <a:lstStyle/>
        <a:p>
          <a:endParaRPr lang="en-US"/>
        </a:p>
      </dgm:t>
    </dgm:pt>
    <dgm:pt modelId="{EE49BB64-1DD7-4175-AE9B-36C9F35C6114}">
      <dgm:prSet/>
      <dgm:spPr/>
      <dgm:t>
        <a:bodyPr/>
        <a:lstStyle/>
        <a:p>
          <a:r>
            <a:rPr lang="en-GB" b="1" i="1" dirty="0">
              <a:solidFill>
                <a:schemeClr val="accent4">
                  <a:lumMod val="50000"/>
                </a:schemeClr>
              </a:solidFill>
            </a:rPr>
            <a:t>Septic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C97FE560-E72D-4F87-A3DC-0112A5B045C1}" type="parTrans" cxnId="{8E5AC583-0B19-41DB-9785-728559BF7852}">
      <dgm:prSet/>
      <dgm:spPr/>
      <dgm:t>
        <a:bodyPr/>
        <a:lstStyle/>
        <a:p>
          <a:endParaRPr lang="en-US"/>
        </a:p>
      </dgm:t>
    </dgm:pt>
    <dgm:pt modelId="{34B1A934-EB96-40B3-A2EB-17B679BC96F1}" type="sibTrans" cxnId="{8E5AC583-0B19-41DB-9785-728559BF7852}">
      <dgm:prSet/>
      <dgm:spPr/>
      <dgm:t>
        <a:bodyPr/>
        <a:lstStyle/>
        <a:p>
          <a:endParaRPr lang="en-US"/>
        </a:p>
      </dgm:t>
    </dgm:pt>
    <dgm:pt modelId="{DC77D57D-C017-40EA-84B7-B674CDAE0447}">
      <dgm:prSet/>
      <dgm:spPr/>
      <dgm:t>
        <a:bodyPr/>
        <a:lstStyle/>
        <a:p>
          <a:r>
            <a:rPr lang="en-GB" b="1" i="1" dirty="0"/>
            <a:t>Cardiogenic</a:t>
          </a:r>
          <a:endParaRPr lang="en-US" dirty="0"/>
        </a:p>
      </dgm:t>
    </dgm:pt>
    <dgm:pt modelId="{D6B68449-4691-45A8-8615-DCF42D1534E0}" type="parTrans" cxnId="{2A56D24B-2403-4891-AB86-FB0FBA97C6AB}">
      <dgm:prSet/>
      <dgm:spPr/>
      <dgm:t>
        <a:bodyPr/>
        <a:lstStyle/>
        <a:p>
          <a:endParaRPr lang="en-US"/>
        </a:p>
      </dgm:t>
    </dgm:pt>
    <dgm:pt modelId="{8EE77FD8-DF80-48BE-9B47-5D2E67185690}" type="sibTrans" cxnId="{2A56D24B-2403-4891-AB86-FB0FBA97C6AB}">
      <dgm:prSet/>
      <dgm:spPr/>
      <dgm:t>
        <a:bodyPr/>
        <a:lstStyle/>
        <a:p>
          <a:endParaRPr lang="en-US"/>
        </a:p>
      </dgm:t>
    </dgm:pt>
    <dgm:pt modelId="{C620EDDC-E096-437D-BD7F-5CBE3A7D72AA}">
      <dgm:prSet/>
      <dgm:spPr/>
      <dgm:t>
        <a:bodyPr/>
        <a:lstStyle/>
        <a:p>
          <a:r>
            <a:rPr lang="en-GB" b="1" i="1" dirty="0"/>
            <a:t>Anaphylactic</a:t>
          </a:r>
          <a:endParaRPr lang="en-US" dirty="0"/>
        </a:p>
      </dgm:t>
    </dgm:pt>
    <dgm:pt modelId="{4B279627-5F4F-47B3-B805-5E410D8904D5}" type="parTrans" cxnId="{6A25848C-A194-47B0-8D64-864780F881C3}">
      <dgm:prSet/>
      <dgm:spPr/>
      <dgm:t>
        <a:bodyPr/>
        <a:lstStyle/>
        <a:p>
          <a:endParaRPr lang="en-US"/>
        </a:p>
      </dgm:t>
    </dgm:pt>
    <dgm:pt modelId="{EB690C1D-3CE7-4B23-BFE7-DEB50BAB24AB}" type="sibTrans" cxnId="{6A25848C-A194-47B0-8D64-864780F881C3}">
      <dgm:prSet/>
      <dgm:spPr/>
      <dgm:t>
        <a:bodyPr/>
        <a:lstStyle/>
        <a:p>
          <a:endParaRPr lang="en-US"/>
        </a:p>
      </dgm:t>
    </dgm:pt>
    <dgm:pt modelId="{9B5D910E-40F2-407D-AF43-36BF0F5F283B}">
      <dgm:prSet/>
      <dgm:spPr/>
      <dgm:t>
        <a:bodyPr/>
        <a:lstStyle/>
        <a:p>
          <a:r>
            <a:rPr lang="en-GB" b="1" i="1" dirty="0"/>
            <a:t>Neurogenic</a:t>
          </a:r>
          <a:endParaRPr lang="en-US" dirty="0"/>
        </a:p>
      </dgm:t>
    </dgm:pt>
    <dgm:pt modelId="{10B114E4-4F53-4294-99F9-A1E78AE6F783}" type="parTrans" cxnId="{ED484772-D492-4C66-BD30-F91D4767C1A9}">
      <dgm:prSet/>
      <dgm:spPr/>
      <dgm:t>
        <a:bodyPr/>
        <a:lstStyle/>
        <a:p>
          <a:endParaRPr lang="en-US"/>
        </a:p>
      </dgm:t>
    </dgm:pt>
    <dgm:pt modelId="{22401737-A0D6-4454-A208-18D1C32D82B8}" type="sibTrans" cxnId="{ED484772-D492-4C66-BD30-F91D4767C1A9}">
      <dgm:prSet/>
      <dgm:spPr/>
      <dgm:t>
        <a:bodyPr/>
        <a:lstStyle/>
        <a:p>
          <a:endParaRPr lang="en-US"/>
        </a:p>
      </dgm:t>
    </dgm:pt>
    <dgm:pt modelId="{6DE475E3-E54F-47BF-AC6A-2D93F30A222E}" type="pres">
      <dgm:prSet presAssocID="{516BD030-711B-425E-86C7-C00EE6537ADA}" presName="diagram" presStyleCnt="0">
        <dgm:presLayoutVars>
          <dgm:dir/>
          <dgm:resizeHandles val="exact"/>
        </dgm:presLayoutVars>
      </dgm:prSet>
      <dgm:spPr/>
    </dgm:pt>
    <dgm:pt modelId="{85E76E74-44A3-4BA9-9664-63C3EB07E152}" type="pres">
      <dgm:prSet presAssocID="{94C066FE-507D-4AF5-BFD7-B5423C65F889}" presName="node" presStyleLbl="node1" presStyleIdx="0" presStyleCnt="5">
        <dgm:presLayoutVars>
          <dgm:bulletEnabled val="1"/>
        </dgm:presLayoutVars>
      </dgm:prSet>
      <dgm:spPr/>
    </dgm:pt>
    <dgm:pt modelId="{664405F3-AFA9-466C-9928-CCCFE06B375B}" type="pres">
      <dgm:prSet presAssocID="{8E37D8C7-7DBC-4E24-B24C-95C330C77AC4}" presName="sibTrans" presStyleCnt="0"/>
      <dgm:spPr/>
    </dgm:pt>
    <dgm:pt modelId="{DE4F9E54-C7DD-4B5D-9D68-28709F738EA2}" type="pres">
      <dgm:prSet presAssocID="{EE49BB64-1DD7-4175-AE9B-36C9F35C6114}" presName="node" presStyleLbl="node1" presStyleIdx="1" presStyleCnt="5">
        <dgm:presLayoutVars>
          <dgm:bulletEnabled val="1"/>
        </dgm:presLayoutVars>
      </dgm:prSet>
      <dgm:spPr/>
    </dgm:pt>
    <dgm:pt modelId="{3C0BCB40-447B-4836-A704-0E7747283AE2}" type="pres">
      <dgm:prSet presAssocID="{34B1A934-EB96-40B3-A2EB-17B679BC96F1}" presName="sibTrans" presStyleCnt="0"/>
      <dgm:spPr/>
    </dgm:pt>
    <dgm:pt modelId="{BFB990DC-126F-4570-8F0E-91DCA1C8EA1E}" type="pres">
      <dgm:prSet presAssocID="{DC77D57D-C017-40EA-84B7-B674CDAE0447}" presName="node" presStyleLbl="node1" presStyleIdx="2" presStyleCnt="5">
        <dgm:presLayoutVars>
          <dgm:bulletEnabled val="1"/>
        </dgm:presLayoutVars>
      </dgm:prSet>
      <dgm:spPr/>
    </dgm:pt>
    <dgm:pt modelId="{5BA5ADDB-DCA3-47BA-81FF-D7E769E98E80}" type="pres">
      <dgm:prSet presAssocID="{8EE77FD8-DF80-48BE-9B47-5D2E67185690}" presName="sibTrans" presStyleCnt="0"/>
      <dgm:spPr/>
    </dgm:pt>
    <dgm:pt modelId="{ECB00564-8E6A-4F62-8B98-8E035D52EF2B}" type="pres">
      <dgm:prSet presAssocID="{C620EDDC-E096-437D-BD7F-5CBE3A7D72AA}" presName="node" presStyleLbl="node1" presStyleIdx="3" presStyleCnt="5">
        <dgm:presLayoutVars>
          <dgm:bulletEnabled val="1"/>
        </dgm:presLayoutVars>
      </dgm:prSet>
      <dgm:spPr/>
    </dgm:pt>
    <dgm:pt modelId="{C512C702-D3EF-44CE-806A-F6646368A594}" type="pres">
      <dgm:prSet presAssocID="{EB690C1D-3CE7-4B23-BFE7-DEB50BAB24AB}" presName="sibTrans" presStyleCnt="0"/>
      <dgm:spPr/>
    </dgm:pt>
    <dgm:pt modelId="{FBA4EDDF-0E6B-46DC-84AB-179D1AEDC88E}" type="pres">
      <dgm:prSet presAssocID="{9B5D910E-40F2-407D-AF43-36BF0F5F283B}" presName="node" presStyleLbl="node1" presStyleIdx="4" presStyleCnt="5">
        <dgm:presLayoutVars>
          <dgm:bulletEnabled val="1"/>
        </dgm:presLayoutVars>
      </dgm:prSet>
      <dgm:spPr/>
    </dgm:pt>
  </dgm:ptLst>
  <dgm:cxnLst>
    <dgm:cxn modelId="{CAB95028-AC39-4CC6-9418-034E0B810CC4}" srcId="{516BD030-711B-425E-86C7-C00EE6537ADA}" destId="{94C066FE-507D-4AF5-BFD7-B5423C65F889}" srcOrd="0" destOrd="0" parTransId="{33D2FC1E-9613-46F8-9216-CFD952266EA6}" sibTransId="{8E37D8C7-7DBC-4E24-B24C-95C330C77AC4}"/>
    <dgm:cxn modelId="{90F7F42B-3ECF-4741-B965-5E651B6211D2}" type="presOf" srcId="{9B5D910E-40F2-407D-AF43-36BF0F5F283B}" destId="{FBA4EDDF-0E6B-46DC-84AB-179D1AEDC88E}" srcOrd="0" destOrd="0" presId="urn:microsoft.com/office/officeart/2005/8/layout/default"/>
    <dgm:cxn modelId="{2A56D24B-2403-4891-AB86-FB0FBA97C6AB}" srcId="{516BD030-711B-425E-86C7-C00EE6537ADA}" destId="{DC77D57D-C017-40EA-84B7-B674CDAE0447}" srcOrd="2" destOrd="0" parTransId="{D6B68449-4691-45A8-8615-DCF42D1534E0}" sibTransId="{8EE77FD8-DF80-48BE-9B47-5D2E67185690}"/>
    <dgm:cxn modelId="{ED484772-D492-4C66-BD30-F91D4767C1A9}" srcId="{516BD030-711B-425E-86C7-C00EE6537ADA}" destId="{9B5D910E-40F2-407D-AF43-36BF0F5F283B}" srcOrd="4" destOrd="0" parTransId="{10B114E4-4F53-4294-99F9-A1E78AE6F783}" sibTransId="{22401737-A0D6-4454-A208-18D1C32D82B8}"/>
    <dgm:cxn modelId="{461E227A-6360-47A8-A452-87C82E0BEE48}" type="presOf" srcId="{EE49BB64-1DD7-4175-AE9B-36C9F35C6114}" destId="{DE4F9E54-C7DD-4B5D-9D68-28709F738EA2}" srcOrd="0" destOrd="0" presId="urn:microsoft.com/office/officeart/2005/8/layout/default"/>
    <dgm:cxn modelId="{8E5AC583-0B19-41DB-9785-728559BF7852}" srcId="{516BD030-711B-425E-86C7-C00EE6537ADA}" destId="{EE49BB64-1DD7-4175-AE9B-36C9F35C6114}" srcOrd="1" destOrd="0" parTransId="{C97FE560-E72D-4F87-A3DC-0112A5B045C1}" sibTransId="{34B1A934-EB96-40B3-A2EB-17B679BC96F1}"/>
    <dgm:cxn modelId="{6A25848C-A194-47B0-8D64-864780F881C3}" srcId="{516BD030-711B-425E-86C7-C00EE6537ADA}" destId="{C620EDDC-E096-437D-BD7F-5CBE3A7D72AA}" srcOrd="3" destOrd="0" parTransId="{4B279627-5F4F-47B3-B805-5E410D8904D5}" sibTransId="{EB690C1D-3CE7-4B23-BFE7-DEB50BAB24AB}"/>
    <dgm:cxn modelId="{AADCB1A2-6AEB-42F5-AB96-BF63C24B5E59}" type="presOf" srcId="{516BD030-711B-425E-86C7-C00EE6537ADA}" destId="{6DE475E3-E54F-47BF-AC6A-2D93F30A222E}" srcOrd="0" destOrd="0" presId="urn:microsoft.com/office/officeart/2005/8/layout/default"/>
    <dgm:cxn modelId="{F220DEC7-864C-46A9-A233-FB814A5DDF57}" type="presOf" srcId="{C620EDDC-E096-437D-BD7F-5CBE3A7D72AA}" destId="{ECB00564-8E6A-4F62-8B98-8E035D52EF2B}" srcOrd="0" destOrd="0" presId="urn:microsoft.com/office/officeart/2005/8/layout/default"/>
    <dgm:cxn modelId="{8CC590D0-762E-4A92-8E3F-8DE792E488EC}" type="presOf" srcId="{DC77D57D-C017-40EA-84B7-B674CDAE0447}" destId="{BFB990DC-126F-4570-8F0E-91DCA1C8EA1E}" srcOrd="0" destOrd="0" presId="urn:microsoft.com/office/officeart/2005/8/layout/default"/>
    <dgm:cxn modelId="{75648BFC-FCE6-4BEA-86C1-A21BBBD2983E}" type="presOf" srcId="{94C066FE-507D-4AF5-BFD7-B5423C65F889}" destId="{85E76E74-44A3-4BA9-9664-63C3EB07E152}" srcOrd="0" destOrd="0" presId="urn:microsoft.com/office/officeart/2005/8/layout/default"/>
    <dgm:cxn modelId="{6C4C3CCB-34CE-4B4C-B138-5DA836AB79AA}" type="presParOf" srcId="{6DE475E3-E54F-47BF-AC6A-2D93F30A222E}" destId="{85E76E74-44A3-4BA9-9664-63C3EB07E152}" srcOrd="0" destOrd="0" presId="urn:microsoft.com/office/officeart/2005/8/layout/default"/>
    <dgm:cxn modelId="{7FB90C96-7D08-476D-80E5-88D7C7157B94}" type="presParOf" srcId="{6DE475E3-E54F-47BF-AC6A-2D93F30A222E}" destId="{664405F3-AFA9-466C-9928-CCCFE06B375B}" srcOrd="1" destOrd="0" presId="urn:microsoft.com/office/officeart/2005/8/layout/default"/>
    <dgm:cxn modelId="{0A39DBB7-F329-46A7-9CF4-B64B5211EE56}" type="presParOf" srcId="{6DE475E3-E54F-47BF-AC6A-2D93F30A222E}" destId="{DE4F9E54-C7DD-4B5D-9D68-28709F738EA2}" srcOrd="2" destOrd="0" presId="urn:microsoft.com/office/officeart/2005/8/layout/default"/>
    <dgm:cxn modelId="{15AFBBB1-4878-4A20-9039-9CD75B88CB4E}" type="presParOf" srcId="{6DE475E3-E54F-47BF-AC6A-2D93F30A222E}" destId="{3C0BCB40-447B-4836-A704-0E7747283AE2}" srcOrd="3" destOrd="0" presId="urn:microsoft.com/office/officeart/2005/8/layout/default"/>
    <dgm:cxn modelId="{EDAC1E6A-EF02-43D0-AB7F-FF79D6F3DBF9}" type="presParOf" srcId="{6DE475E3-E54F-47BF-AC6A-2D93F30A222E}" destId="{BFB990DC-126F-4570-8F0E-91DCA1C8EA1E}" srcOrd="4" destOrd="0" presId="urn:microsoft.com/office/officeart/2005/8/layout/default"/>
    <dgm:cxn modelId="{F3C4EEFD-A04E-4ECB-81ED-D1B401431B88}" type="presParOf" srcId="{6DE475E3-E54F-47BF-AC6A-2D93F30A222E}" destId="{5BA5ADDB-DCA3-47BA-81FF-D7E769E98E80}" srcOrd="5" destOrd="0" presId="urn:microsoft.com/office/officeart/2005/8/layout/default"/>
    <dgm:cxn modelId="{6F4981AD-6B73-466E-9C67-60A45BD75FEF}" type="presParOf" srcId="{6DE475E3-E54F-47BF-AC6A-2D93F30A222E}" destId="{ECB00564-8E6A-4F62-8B98-8E035D52EF2B}" srcOrd="6" destOrd="0" presId="urn:microsoft.com/office/officeart/2005/8/layout/default"/>
    <dgm:cxn modelId="{D1BDE18E-F8EB-43F1-8DD3-6D8680665A00}" type="presParOf" srcId="{6DE475E3-E54F-47BF-AC6A-2D93F30A222E}" destId="{C512C702-D3EF-44CE-806A-F6646368A594}" srcOrd="7" destOrd="0" presId="urn:microsoft.com/office/officeart/2005/8/layout/default"/>
    <dgm:cxn modelId="{EBF63310-51DF-4C4D-B3A2-20C769393E80}" type="presParOf" srcId="{6DE475E3-E54F-47BF-AC6A-2D93F30A222E}" destId="{FBA4EDDF-0E6B-46DC-84AB-179D1AEDC8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3C7C8-98D4-4C4A-A6A5-8B358F78D8F9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5398497-2296-4539-9DA1-E02C112C4D56}">
      <dgm:prSet/>
      <dgm:spPr/>
      <dgm:t>
        <a:bodyPr/>
        <a:lstStyle/>
        <a:p>
          <a:r>
            <a:rPr lang="en-GB" b="1" i="1" dirty="0"/>
            <a:t>Most common </a:t>
          </a:r>
          <a:r>
            <a:rPr lang="en-GB" i="1" dirty="0"/>
            <a:t>type in surgical practice.</a:t>
          </a:r>
          <a:endParaRPr lang="en-US" dirty="0"/>
        </a:p>
      </dgm:t>
    </dgm:pt>
    <dgm:pt modelId="{BF082CE4-60FB-4A65-9E0C-A9F4D7BEFCE6}" type="parTrans" cxnId="{2475AC23-AE45-4AC0-BABE-73D4CB962CDE}">
      <dgm:prSet/>
      <dgm:spPr/>
      <dgm:t>
        <a:bodyPr/>
        <a:lstStyle/>
        <a:p>
          <a:endParaRPr lang="en-US"/>
        </a:p>
      </dgm:t>
    </dgm:pt>
    <dgm:pt modelId="{127CE034-2A47-43B0-8F93-F5B35BCA858C}" type="sibTrans" cxnId="{2475AC23-AE45-4AC0-BABE-73D4CB962CDE}">
      <dgm:prSet/>
      <dgm:spPr/>
      <dgm:t>
        <a:bodyPr/>
        <a:lstStyle/>
        <a:p>
          <a:endParaRPr lang="en-US"/>
        </a:p>
      </dgm:t>
    </dgm:pt>
    <dgm:pt modelId="{EA49498C-18B9-4EBF-80DE-69F067CCE8BD}">
      <dgm:prSet/>
      <dgm:spPr/>
      <dgm:t>
        <a:bodyPr/>
        <a:lstStyle/>
        <a:p>
          <a:r>
            <a:rPr lang="en-GB" i="1"/>
            <a:t>Reduction in intravascular volume.</a:t>
          </a:r>
          <a:endParaRPr lang="en-US"/>
        </a:p>
      </dgm:t>
    </dgm:pt>
    <dgm:pt modelId="{92099A1E-96B4-44C0-92DD-35053D2A5781}" type="parTrans" cxnId="{2D7EB6C8-4209-4658-965F-356E9E7A094E}">
      <dgm:prSet/>
      <dgm:spPr/>
      <dgm:t>
        <a:bodyPr/>
        <a:lstStyle/>
        <a:p>
          <a:endParaRPr lang="en-US"/>
        </a:p>
      </dgm:t>
    </dgm:pt>
    <dgm:pt modelId="{CFA1637A-F622-4868-9869-C511AAF1B07D}" type="sibTrans" cxnId="{2D7EB6C8-4209-4658-965F-356E9E7A094E}">
      <dgm:prSet/>
      <dgm:spPr/>
      <dgm:t>
        <a:bodyPr/>
        <a:lstStyle/>
        <a:p>
          <a:endParaRPr lang="en-US"/>
        </a:p>
      </dgm:t>
    </dgm:pt>
    <dgm:pt modelId="{3F85BCBB-ACDD-4D57-B67C-AB1AE5907ECA}">
      <dgm:prSet/>
      <dgm:spPr/>
      <dgm:t>
        <a:bodyPr/>
        <a:lstStyle/>
        <a:p>
          <a:r>
            <a:rPr lang="en-GB" b="1" i="1" dirty="0"/>
            <a:t>Blood loss</a:t>
          </a:r>
          <a:r>
            <a:rPr lang="en-GB" i="1" dirty="0"/>
            <a:t>: Trauma, GI bleeding, ruptured aneurysm</a:t>
          </a:r>
          <a:endParaRPr lang="en-US" dirty="0"/>
        </a:p>
      </dgm:t>
    </dgm:pt>
    <dgm:pt modelId="{FB3FF67D-7938-44DF-A4A8-E78FDCEEF646}" type="parTrans" cxnId="{3AF15252-5113-400F-8271-B661E346CDF1}">
      <dgm:prSet/>
      <dgm:spPr/>
      <dgm:t>
        <a:bodyPr/>
        <a:lstStyle/>
        <a:p>
          <a:endParaRPr lang="en-US"/>
        </a:p>
      </dgm:t>
    </dgm:pt>
    <dgm:pt modelId="{C21DD991-10E0-47AE-9E07-C08071C1C3F7}" type="sibTrans" cxnId="{3AF15252-5113-400F-8271-B661E346CDF1}">
      <dgm:prSet/>
      <dgm:spPr/>
      <dgm:t>
        <a:bodyPr/>
        <a:lstStyle/>
        <a:p>
          <a:endParaRPr lang="en-US"/>
        </a:p>
      </dgm:t>
    </dgm:pt>
    <dgm:pt modelId="{81F102CB-2AB8-4DE2-BAA6-7B99F230BA26}">
      <dgm:prSet/>
      <dgm:spPr/>
      <dgm:t>
        <a:bodyPr/>
        <a:lstStyle/>
        <a:p>
          <a:r>
            <a:rPr lang="en-GB" b="1" i="1"/>
            <a:t>Plasma loss</a:t>
          </a:r>
          <a:r>
            <a:rPr lang="en-GB" i="1"/>
            <a:t>: Burn</a:t>
          </a:r>
          <a:endParaRPr lang="en-US"/>
        </a:p>
      </dgm:t>
    </dgm:pt>
    <dgm:pt modelId="{2C66A988-A96F-4EA9-855E-D342EF626C73}" type="parTrans" cxnId="{C4FAE9A9-1D48-45FA-86B3-0DCCE55A2259}">
      <dgm:prSet/>
      <dgm:spPr/>
      <dgm:t>
        <a:bodyPr/>
        <a:lstStyle/>
        <a:p>
          <a:endParaRPr lang="en-US"/>
        </a:p>
      </dgm:t>
    </dgm:pt>
    <dgm:pt modelId="{7CEF50DF-C1C9-41C9-BCD5-219CF99291DB}" type="sibTrans" cxnId="{C4FAE9A9-1D48-45FA-86B3-0DCCE55A2259}">
      <dgm:prSet/>
      <dgm:spPr/>
      <dgm:t>
        <a:bodyPr/>
        <a:lstStyle/>
        <a:p>
          <a:endParaRPr lang="en-US"/>
        </a:p>
      </dgm:t>
    </dgm:pt>
    <dgm:pt modelId="{D36F096C-0CB0-4880-84E2-9CC1D47113AE}">
      <dgm:prSet/>
      <dgm:spPr/>
      <dgm:t>
        <a:bodyPr/>
        <a:lstStyle/>
        <a:p>
          <a:r>
            <a:rPr lang="en-GB" b="1" i="1" dirty="0"/>
            <a:t>Water &amp; electrolytes loss</a:t>
          </a:r>
          <a:r>
            <a:rPr lang="en-GB" i="1" dirty="0"/>
            <a:t>: Diarrhoea, vomiting</a:t>
          </a:r>
          <a:endParaRPr lang="en-US" dirty="0"/>
        </a:p>
      </dgm:t>
    </dgm:pt>
    <dgm:pt modelId="{8D8CC762-555C-4A97-A3AF-E01AECD484CB}" type="parTrans" cxnId="{4088E7EE-1A4E-4C9D-B770-668EFFE33865}">
      <dgm:prSet/>
      <dgm:spPr/>
      <dgm:t>
        <a:bodyPr/>
        <a:lstStyle/>
        <a:p>
          <a:endParaRPr lang="en-US"/>
        </a:p>
      </dgm:t>
    </dgm:pt>
    <dgm:pt modelId="{90052753-A4D8-4C36-912A-ED4A381147F3}" type="sibTrans" cxnId="{4088E7EE-1A4E-4C9D-B770-668EFFE33865}">
      <dgm:prSet/>
      <dgm:spPr/>
      <dgm:t>
        <a:bodyPr/>
        <a:lstStyle/>
        <a:p>
          <a:endParaRPr lang="en-US"/>
        </a:p>
      </dgm:t>
    </dgm:pt>
    <dgm:pt modelId="{2EE7EC79-EF63-4D01-9021-C03DD5EDB621}">
      <dgm:prSet/>
      <dgm:spPr/>
      <dgm:t>
        <a:bodyPr/>
        <a:lstStyle/>
        <a:p>
          <a:r>
            <a:rPr lang="en-GB" i="1" dirty="0"/>
            <a:t>Easily correctable.</a:t>
          </a:r>
          <a:endParaRPr lang="en-US" dirty="0"/>
        </a:p>
      </dgm:t>
    </dgm:pt>
    <dgm:pt modelId="{55F1AC8D-2A97-42FC-84EE-751D3714DF96}" type="parTrans" cxnId="{9631F56C-FB37-479F-988C-5F9AA3B95334}">
      <dgm:prSet/>
      <dgm:spPr/>
      <dgm:t>
        <a:bodyPr/>
        <a:lstStyle/>
        <a:p>
          <a:endParaRPr lang="en-US"/>
        </a:p>
      </dgm:t>
    </dgm:pt>
    <dgm:pt modelId="{D1452B39-5770-4718-8F12-A4065866189A}" type="sibTrans" cxnId="{9631F56C-FB37-479F-988C-5F9AA3B95334}">
      <dgm:prSet/>
      <dgm:spPr/>
      <dgm:t>
        <a:bodyPr/>
        <a:lstStyle/>
        <a:p>
          <a:endParaRPr lang="en-US"/>
        </a:p>
      </dgm:t>
    </dgm:pt>
    <dgm:pt modelId="{89619EB5-36A0-45A4-AC14-CAE6B48D60B2}" type="pres">
      <dgm:prSet presAssocID="{81E3C7C8-98D4-4C4A-A6A5-8B358F78D8F9}" presName="diagram" presStyleCnt="0">
        <dgm:presLayoutVars>
          <dgm:dir/>
          <dgm:resizeHandles val="exact"/>
        </dgm:presLayoutVars>
      </dgm:prSet>
      <dgm:spPr/>
    </dgm:pt>
    <dgm:pt modelId="{777F9F33-094A-4FF2-BEB2-A2F85E3AA959}" type="pres">
      <dgm:prSet presAssocID="{E5398497-2296-4539-9DA1-E02C112C4D56}" presName="node" presStyleLbl="node1" presStyleIdx="0" presStyleCnt="3" custScaleX="147145" custLinFactNeighborX="-5944" custLinFactNeighborY="-3204">
        <dgm:presLayoutVars>
          <dgm:bulletEnabled val="1"/>
        </dgm:presLayoutVars>
      </dgm:prSet>
      <dgm:spPr/>
    </dgm:pt>
    <dgm:pt modelId="{4FA7D94B-7DC1-44AE-9168-F5650FA93061}" type="pres">
      <dgm:prSet presAssocID="{127CE034-2A47-43B0-8F93-F5B35BCA858C}" presName="sibTrans" presStyleCnt="0"/>
      <dgm:spPr/>
    </dgm:pt>
    <dgm:pt modelId="{C6D8524A-AA00-49F1-ADC7-D1592DDC1A5E}" type="pres">
      <dgm:prSet presAssocID="{EA49498C-18B9-4EBF-80DE-69F067CCE8BD}" presName="node" presStyleLbl="node1" presStyleIdx="1" presStyleCnt="3" custScaleX="215199" custScaleY="192944">
        <dgm:presLayoutVars>
          <dgm:bulletEnabled val="1"/>
        </dgm:presLayoutVars>
      </dgm:prSet>
      <dgm:spPr/>
    </dgm:pt>
    <dgm:pt modelId="{BBC3F8F7-25ED-4EC0-B68C-0FEAE434BAB0}" type="pres">
      <dgm:prSet presAssocID="{CFA1637A-F622-4868-9869-C511AAF1B07D}" presName="sibTrans" presStyleCnt="0"/>
      <dgm:spPr/>
    </dgm:pt>
    <dgm:pt modelId="{4357A453-B2DA-4801-9575-193B9F50CFC9}" type="pres">
      <dgm:prSet presAssocID="{2EE7EC79-EF63-4D01-9021-C03DD5EDB621}" presName="node" presStyleLbl="node1" presStyleIdx="2" presStyleCnt="3" custScaleX="185058">
        <dgm:presLayoutVars>
          <dgm:bulletEnabled val="1"/>
        </dgm:presLayoutVars>
      </dgm:prSet>
      <dgm:spPr/>
    </dgm:pt>
  </dgm:ptLst>
  <dgm:cxnLst>
    <dgm:cxn modelId="{2475AC23-AE45-4AC0-BABE-73D4CB962CDE}" srcId="{81E3C7C8-98D4-4C4A-A6A5-8B358F78D8F9}" destId="{E5398497-2296-4539-9DA1-E02C112C4D56}" srcOrd="0" destOrd="0" parTransId="{BF082CE4-60FB-4A65-9E0C-A9F4D7BEFCE6}" sibTransId="{127CE034-2A47-43B0-8F93-F5B35BCA858C}"/>
    <dgm:cxn modelId="{55655D6C-FF8A-4853-9DE4-DA81F1AE1B2F}" type="presOf" srcId="{81E3C7C8-98D4-4C4A-A6A5-8B358F78D8F9}" destId="{89619EB5-36A0-45A4-AC14-CAE6B48D60B2}" srcOrd="0" destOrd="0" presId="urn:microsoft.com/office/officeart/2005/8/layout/default"/>
    <dgm:cxn modelId="{9631F56C-FB37-479F-988C-5F9AA3B95334}" srcId="{81E3C7C8-98D4-4C4A-A6A5-8B358F78D8F9}" destId="{2EE7EC79-EF63-4D01-9021-C03DD5EDB621}" srcOrd="2" destOrd="0" parTransId="{55F1AC8D-2A97-42FC-84EE-751D3714DF96}" sibTransId="{D1452B39-5770-4718-8F12-A4065866189A}"/>
    <dgm:cxn modelId="{3AF15252-5113-400F-8271-B661E346CDF1}" srcId="{EA49498C-18B9-4EBF-80DE-69F067CCE8BD}" destId="{3F85BCBB-ACDD-4D57-B67C-AB1AE5907ECA}" srcOrd="0" destOrd="0" parTransId="{FB3FF67D-7938-44DF-A4A8-E78FDCEEF646}" sibTransId="{C21DD991-10E0-47AE-9E07-C08071C1C3F7}"/>
    <dgm:cxn modelId="{97247F52-4605-4475-9603-0219D97D103E}" type="presOf" srcId="{3F85BCBB-ACDD-4D57-B67C-AB1AE5907ECA}" destId="{C6D8524A-AA00-49F1-ADC7-D1592DDC1A5E}" srcOrd="0" destOrd="1" presId="urn:microsoft.com/office/officeart/2005/8/layout/default"/>
    <dgm:cxn modelId="{03028698-36D1-4497-A118-8CE0C3D9EA5E}" type="presOf" srcId="{D36F096C-0CB0-4880-84E2-9CC1D47113AE}" destId="{C6D8524A-AA00-49F1-ADC7-D1592DDC1A5E}" srcOrd="0" destOrd="3" presId="urn:microsoft.com/office/officeart/2005/8/layout/default"/>
    <dgm:cxn modelId="{C4FAE9A9-1D48-45FA-86B3-0DCCE55A2259}" srcId="{EA49498C-18B9-4EBF-80DE-69F067CCE8BD}" destId="{81F102CB-2AB8-4DE2-BAA6-7B99F230BA26}" srcOrd="1" destOrd="0" parTransId="{2C66A988-A96F-4EA9-855E-D342EF626C73}" sibTransId="{7CEF50DF-C1C9-41C9-BCD5-219CF99291DB}"/>
    <dgm:cxn modelId="{7B0586C5-394D-42A1-8BB2-633BFBBBCDF8}" type="presOf" srcId="{EA49498C-18B9-4EBF-80DE-69F067CCE8BD}" destId="{C6D8524A-AA00-49F1-ADC7-D1592DDC1A5E}" srcOrd="0" destOrd="0" presId="urn:microsoft.com/office/officeart/2005/8/layout/default"/>
    <dgm:cxn modelId="{2D7EB6C8-4209-4658-965F-356E9E7A094E}" srcId="{81E3C7C8-98D4-4C4A-A6A5-8B358F78D8F9}" destId="{EA49498C-18B9-4EBF-80DE-69F067CCE8BD}" srcOrd="1" destOrd="0" parTransId="{92099A1E-96B4-44C0-92DD-35053D2A5781}" sibTransId="{CFA1637A-F622-4868-9869-C511AAF1B07D}"/>
    <dgm:cxn modelId="{025695CC-D32C-4886-A500-C0B9EAA6399A}" type="presOf" srcId="{81F102CB-2AB8-4DE2-BAA6-7B99F230BA26}" destId="{C6D8524A-AA00-49F1-ADC7-D1592DDC1A5E}" srcOrd="0" destOrd="2" presId="urn:microsoft.com/office/officeart/2005/8/layout/default"/>
    <dgm:cxn modelId="{09DDDBDD-A3AC-44A5-AEE5-B2959C4591B6}" type="presOf" srcId="{2EE7EC79-EF63-4D01-9021-C03DD5EDB621}" destId="{4357A453-B2DA-4801-9575-193B9F50CFC9}" srcOrd="0" destOrd="0" presId="urn:microsoft.com/office/officeart/2005/8/layout/default"/>
    <dgm:cxn modelId="{DF096CE0-6BAD-4697-88DC-C29F61051426}" type="presOf" srcId="{E5398497-2296-4539-9DA1-E02C112C4D56}" destId="{777F9F33-094A-4FF2-BEB2-A2F85E3AA959}" srcOrd="0" destOrd="0" presId="urn:microsoft.com/office/officeart/2005/8/layout/default"/>
    <dgm:cxn modelId="{4088E7EE-1A4E-4C9D-B770-668EFFE33865}" srcId="{EA49498C-18B9-4EBF-80DE-69F067CCE8BD}" destId="{D36F096C-0CB0-4880-84E2-9CC1D47113AE}" srcOrd="2" destOrd="0" parTransId="{8D8CC762-555C-4A97-A3AF-E01AECD484CB}" sibTransId="{90052753-A4D8-4C36-912A-ED4A381147F3}"/>
    <dgm:cxn modelId="{3B2C4FCF-D338-4CC3-94C5-026E21BF45A5}" type="presParOf" srcId="{89619EB5-36A0-45A4-AC14-CAE6B48D60B2}" destId="{777F9F33-094A-4FF2-BEB2-A2F85E3AA959}" srcOrd="0" destOrd="0" presId="urn:microsoft.com/office/officeart/2005/8/layout/default"/>
    <dgm:cxn modelId="{2E6813B4-EB5A-46E6-82AF-8252A9AF6659}" type="presParOf" srcId="{89619EB5-36A0-45A4-AC14-CAE6B48D60B2}" destId="{4FA7D94B-7DC1-44AE-9168-F5650FA93061}" srcOrd="1" destOrd="0" presId="urn:microsoft.com/office/officeart/2005/8/layout/default"/>
    <dgm:cxn modelId="{11B8C531-2429-4FBE-8517-595C7AE25E38}" type="presParOf" srcId="{89619EB5-36A0-45A4-AC14-CAE6B48D60B2}" destId="{C6D8524A-AA00-49F1-ADC7-D1592DDC1A5E}" srcOrd="2" destOrd="0" presId="urn:microsoft.com/office/officeart/2005/8/layout/default"/>
    <dgm:cxn modelId="{083E2250-5884-42F2-8C3D-3FD524CD6E9C}" type="presParOf" srcId="{89619EB5-36A0-45A4-AC14-CAE6B48D60B2}" destId="{BBC3F8F7-25ED-4EC0-B68C-0FEAE434BAB0}" srcOrd="3" destOrd="0" presId="urn:microsoft.com/office/officeart/2005/8/layout/default"/>
    <dgm:cxn modelId="{5C93F61F-B7BA-4817-A349-4DBB113D4F60}" type="presParOf" srcId="{89619EB5-36A0-45A4-AC14-CAE6B48D60B2}" destId="{4357A453-B2DA-4801-9575-193B9F50CFC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625AC-79ED-4F9B-B1EC-7B1314841FDA}">
      <dsp:nvSpPr>
        <dsp:cNvPr id="0" name=""/>
        <dsp:cNvSpPr/>
      </dsp:nvSpPr>
      <dsp:spPr>
        <a:xfrm>
          <a:off x="-176164" y="0"/>
          <a:ext cx="3993070" cy="2477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At the end of this presentation students will be able to describe:</a:t>
          </a:r>
          <a:endParaRPr lang="en-US" sz="1900" kern="1200"/>
        </a:p>
      </dsp:txBody>
      <dsp:txXfrm>
        <a:off x="-129949" y="46215"/>
        <a:ext cx="1485458" cy="2384679"/>
      </dsp:txXfrm>
    </dsp:sp>
    <dsp:sp modelId="{B2CED4D8-CF3A-4832-B1F0-BC53129DBD43}">
      <dsp:nvSpPr>
        <dsp:cNvPr id="0" name=""/>
        <dsp:cNvSpPr/>
      </dsp:nvSpPr>
      <dsp:spPr>
        <a:xfrm>
          <a:off x="176166" y="3027578"/>
          <a:ext cx="4697727" cy="247710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Definition &amp; Types of shock</a:t>
          </a:r>
          <a:endParaRPr lang="en-US" sz="19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/>
            <a:t>Pathophysiology of different types of shock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 dirty="0"/>
            <a:t>Clinical features &amp; management of different  shock.</a:t>
          </a:r>
          <a:endParaRPr lang="en-US" sz="1500" kern="1200" dirty="0"/>
        </a:p>
      </dsp:txBody>
      <dsp:txXfrm>
        <a:off x="233996" y="3085408"/>
        <a:ext cx="1858797" cy="2361449"/>
      </dsp:txXfrm>
    </dsp:sp>
    <dsp:sp modelId="{FFB2BA7A-8915-45C9-ACDD-E068F1123575}">
      <dsp:nvSpPr>
        <dsp:cNvPr id="0" name=""/>
        <dsp:cNvSpPr/>
      </dsp:nvSpPr>
      <dsp:spPr>
        <a:xfrm>
          <a:off x="2206784" y="1947283"/>
          <a:ext cx="1610121" cy="1610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569061" y="1947283"/>
        <a:ext cx="885567" cy="1211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95CB6-95D1-4BC9-97BF-505FADE09B92}">
      <dsp:nvSpPr>
        <dsp:cNvPr id="0" name=""/>
        <dsp:cNvSpPr/>
      </dsp:nvSpPr>
      <dsp:spPr>
        <a:xfrm>
          <a:off x="0" y="874678"/>
          <a:ext cx="9141714" cy="7842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7030A0"/>
              </a:solidFill>
            </a:rPr>
            <a:t>II. Neuroendocrine response :</a:t>
          </a:r>
        </a:p>
      </dsp:txBody>
      <dsp:txXfrm>
        <a:off x="38283" y="912961"/>
        <a:ext cx="9065148" cy="707669"/>
      </dsp:txXfrm>
    </dsp:sp>
    <dsp:sp modelId="{0D751794-199E-4B26-AB3B-6DE0BA36CF52}">
      <dsp:nvSpPr>
        <dsp:cNvPr id="0" name=""/>
        <dsp:cNvSpPr/>
      </dsp:nvSpPr>
      <dsp:spPr>
        <a:xfrm>
          <a:off x="0" y="2053205"/>
          <a:ext cx="9141714" cy="61359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case of apparent hypovolemia, there will be </a:t>
          </a:r>
          <a:r>
            <a:rPr lang="en-US" sz="2000" u="sng" kern="1200" dirty="0">
              <a:solidFill>
                <a:srgbClr val="7030A0"/>
              </a:solidFill>
            </a:rPr>
            <a:t>increased secretion</a:t>
          </a:r>
          <a:r>
            <a:rPr lang="en-US" sz="2000" u="none" kern="1200" dirty="0">
              <a:solidFill>
                <a:srgbClr val="7030A0"/>
              </a:solidFill>
            </a:rPr>
            <a:t>  </a:t>
          </a:r>
          <a:r>
            <a:rPr lang="en-US" sz="2000" kern="1200" dirty="0"/>
            <a:t>of ACTH, growth hormone, glucagon, ADH, catecholamines and cortisol.	</a:t>
          </a:r>
        </a:p>
      </dsp:txBody>
      <dsp:txXfrm>
        <a:off x="29953" y="2083158"/>
        <a:ext cx="9081808" cy="553687"/>
      </dsp:txXfrm>
    </dsp:sp>
    <dsp:sp modelId="{CB0DF910-5F9F-487C-9655-0A7CDEB96221}">
      <dsp:nvSpPr>
        <dsp:cNvPr id="0" name=""/>
        <dsp:cNvSpPr/>
      </dsp:nvSpPr>
      <dsp:spPr>
        <a:xfrm>
          <a:off x="0" y="2975008"/>
          <a:ext cx="9141714" cy="1321264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ADH helps in the reabsorption  of H2O from the distal renal tubules.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rgbClr val="7030A0"/>
              </a:solidFill>
            </a:rPr>
            <a:t>Activation of the renin angiotensin system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GB" sz="1800" kern="1200" dirty="0"/>
            <a:t> Due to decreased renal blood flow there is secretion of</a:t>
          </a:r>
          <a:r>
            <a:rPr lang="en-GB" sz="1800" u="none" kern="1200" dirty="0"/>
            <a:t> </a:t>
          </a:r>
          <a:r>
            <a:rPr lang="en-GB" sz="1800" u="sng" kern="1200" dirty="0"/>
            <a:t>renin</a:t>
          </a:r>
          <a:r>
            <a:rPr lang="en-GB" sz="1800" u="none" kern="1200" dirty="0"/>
            <a:t> </a:t>
          </a:r>
          <a:r>
            <a:rPr lang="en-GB" sz="1800" kern="1200" dirty="0"/>
            <a:t>from the juxtaglomerular apparatus which leads to the formation of </a:t>
          </a:r>
          <a:r>
            <a:rPr lang="en-GB" sz="1800" u="sng" kern="1200" dirty="0"/>
            <a:t>angiotensin</a:t>
          </a:r>
          <a:r>
            <a:rPr lang="en-GB" sz="1800" kern="1200" dirty="0"/>
            <a:t>, a potent vasoconstrictor which  stimulates </a:t>
          </a:r>
          <a:r>
            <a:rPr lang="en-GB" sz="1800" u="sng" kern="1200" dirty="0">
              <a:solidFill>
                <a:srgbClr val="7030A0"/>
              </a:solidFill>
            </a:rPr>
            <a:t>aldosterone</a:t>
          </a:r>
          <a:r>
            <a:rPr lang="en-GB" sz="1800" kern="1200" dirty="0"/>
            <a:t> secretion resulting in Na and H2O retention and increase of blood volume. </a:t>
          </a:r>
          <a:endParaRPr lang="en-US" sz="1800" kern="1200" dirty="0"/>
        </a:p>
      </dsp:txBody>
      <dsp:txXfrm>
        <a:off x="64499" y="3039507"/>
        <a:ext cx="9012716" cy="1192266"/>
      </dsp:txXfrm>
    </dsp:sp>
    <dsp:sp modelId="{8204252E-056E-4FA7-A6D2-E11409DCECA8}">
      <dsp:nvSpPr>
        <dsp:cNvPr id="0" name=""/>
        <dsp:cNvSpPr/>
      </dsp:nvSpPr>
      <dsp:spPr>
        <a:xfrm>
          <a:off x="0" y="5348061"/>
          <a:ext cx="9141714" cy="107085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030A0"/>
              </a:solidFill>
            </a:rPr>
            <a:t>Glucagon</a:t>
          </a:r>
          <a:r>
            <a:rPr lang="en-US" sz="2000" kern="1200" dirty="0"/>
            <a:t> stimulates </a:t>
          </a:r>
          <a:r>
            <a:rPr lang="en-US" sz="2000" u="sng" kern="1200" dirty="0"/>
            <a:t>gluconeogenesis and glycogenolysis </a:t>
          </a:r>
          <a:r>
            <a:rPr lang="en-US" sz="2000" kern="1200" dirty="0"/>
            <a:t>thereby causing </a:t>
          </a:r>
          <a:r>
            <a:rPr lang="en-US" sz="2000" kern="1200" dirty="0" err="1"/>
            <a:t>hyperglycaemia</a:t>
          </a:r>
          <a:r>
            <a:rPr lang="en-US" sz="2000" kern="1200" dirty="0"/>
            <a:t> and increased osmolarity which helps in the fluid shift from the </a:t>
          </a:r>
          <a:r>
            <a:rPr lang="en-US" sz="2000" kern="1200" dirty="0" err="1"/>
            <a:t>interstitium</a:t>
          </a:r>
          <a:r>
            <a:rPr lang="en-US" sz="2000" kern="1200" dirty="0"/>
            <a:t> to the intravascular compartment.</a:t>
          </a:r>
        </a:p>
      </dsp:txBody>
      <dsp:txXfrm>
        <a:off x="52275" y="5400336"/>
        <a:ext cx="9037164" cy="966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76E74-44A3-4BA9-9664-63C3EB07E152}">
      <dsp:nvSpPr>
        <dsp:cNvPr id="0" name=""/>
        <dsp:cNvSpPr/>
      </dsp:nvSpPr>
      <dsp:spPr>
        <a:xfrm>
          <a:off x="0" y="241458"/>
          <a:ext cx="2371724" cy="14230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>
              <a:solidFill>
                <a:schemeClr val="accent4">
                  <a:lumMod val="50000"/>
                </a:schemeClr>
              </a:solidFill>
            </a:rPr>
            <a:t>Hypovolemic</a:t>
          </a:r>
          <a:endParaRPr lang="en-US" sz="3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241458"/>
        <a:ext cx="2371724" cy="1423035"/>
      </dsp:txXfrm>
    </dsp:sp>
    <dsp:sp modelId="{DE4F9E54-C7DD-4B5D-9D68-28709F738EA2}">
      <dsp:nvSpPr>
        <dsp:cNvPr id="0" name=""/>
        <dsp:cNvSpPr/>
      </dsp:nvSpPr>
      <dsp:spPr>
        <a:xfrm>
          <a:off x="2608897" y="241458"/>
          <a:ext cx="2371724" cy="14230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>
              <a:solidFill>
                <a:schemeClr val="accent4">
                  <a:lumMod val="50000"/>
                </a:schemeClr>
              </a:solidFill>
            </a:rPr>
            <a:t>Septic</a:t>
          </a:r>
          <a:endParaRPr lang="en-US" sz="31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608897" y="241458"/>
        <a:ext cx="2371724" cy="1423035"/>
      </dsp:txXfrm>
    </dsp:sp>
    <dsp:sp modelId="{BFB990DC-126F-4570-8F0E-91DCA1C8EA1E}">
      <dsp:nvSpPr>
        <dsp:cNvPr id="0" name=""/>
        <dsp:cNvSpPr/>
      </dsp:nvSpPr>
      <dsp:spPr>
        <a:xfrm>
          <a:off x="5217794" y="241458"/>
          <a:ext cx="2371724" cy="14230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/>
            <a:t>Cardiogenic</a:t>
          </a:r>
          <a:endParaRPr lang="en-US" sz="3100" kern="1200" dirty="0"/>
        </a:p>
      </dsp:txBody>
      <dsp:txXfrm>
        <a:off x="5217794" y="241458"/>
        <a:ext cx="2371724" cy="1423035"/>
      </dsp:txXfrm>
    </dsp:sp>
    <dsp:sp modelId="{ECB00564-8E6A-4F62-8B98-8E035D52EF2B}">
      <dsp:nvSpPr>
        <dsp:cNvPr id="0" name=""/>
        <dsp:cNvSpPr/>
      </dsp:nvSpPr>
      <dsp:spPr>
        <a:xfrm>
          <a:off x="1304448" y="1901666"/>
          <a:ext cx="2371724" cy="14230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/>
            <a:t>Anaphylactic</a:t>
          </a:r>
          <a:endParaRPr lang="en-US" sz="3100" kern="1200" dirty="0"/>
        </a:p>
      </dsp:txBody>
      <dsp:txXfrm>
        <a:off x="1304448" y="1901666"/>
        <a:ext cx="2371724" cy="1423035"/>
      </dsp:txXfrm>
    </dsp:sp>
    <dsp:sp modelId="{FBA4EDDF-0E6B-46DC-84AB-179D1AEDC88E}">
      <dsp:nvSpPr>
        <dsp:cNvPr id="0" name=""/>
        <dsp:cNvSpPr/>
      </dsp:nvSpPr>
      <dsp:spPr>
        <a:xfrm>
          <a:off x="3913346" y="1901666"/>
          <a:ext cx="2371724" cy="14230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 dirty="0"/>
            <a:t>Neurogenic</a:t>
          </a:r>
          <a:endParaRPr lang="en-US" sz="3100" kern="1200" dirty="0"/>
        </a:p>
      </dsp:txBody>
      <dsp:txXfrm>
        <a:off x="3913346" y="1901666"/>
        <a:ext cx="2371724" cy="1423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F9F33-094A-4FF2-BEB2-A2F85E3AA959}">
      <dsp:nvSpPr>
        <dsp:cNvPr id="0" name=""/>
        <dsp:cNvSpPr/>
      </dsp:nvSpPr>
      <dsp:spPr>
        <a:xfrm>
          <a:off x="94451" y="608762"/>
          <a:ext cx="3429432" cy="139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1" i="1" kern="1200" dirty="0"/>
            <a:t>Most common </a:t>
          </a:r>
          <a:r>
            <a:rPr lang="en-GB" sz="2700" i="1" kern="1200" dirty="0"/>
            <a:t>type in surgical practice.</a:t>
          </a:r>
          <a:endParaRPr lang="en-US" sz="2700" kern="1200" dirty="0"/>
        </a:p>
      </dsp:txBody>
      <dsp:txXfrm>
        <a:off x="94451" y="608762"/>
        <a:ext cx="3429432" cy="1398389"/>
      </dsp:txXfrm>
    </dsp:sp>
    <dsp:sp modelId="{C6D8524A-AA00-49F1-ADC7-D1592DDC1A5E}">
      <dsp:nvSpPr>
        <dsp:cNvPr id="0" name=""/>
        <dsp:cNvSpPr/>
      </dsp:nvSpPr>
      <dsp:spPr>
        <a:xfrm>
          <a:off x="3895482" y="3707"/>
          <a:ext cx="5015532" cy="26981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i="1" kern="1200"/>
            <a:t>Reduction in intravascular volume.</a:t>
          </a:r>
          <a:endParaRPr lang="en-US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i="1" kern="1200" dirty="0"/>
            <a:t>Blood loss</a:t>
          </a:r>
          <a:r>
            <a:rPr lang="en-GB" sz="2100" i="1" kern="1200" dirty="0"/>
            <a:t>: Trauma, GI bleeding, ruptured aneurysm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i="1" kern="1200"/>
            <a:t>Plasma loss</a:t>
          </a:r>
          <a:r>
            <a:rPr lang="en-GB" sz="2100" i="1" kern="1200"/>
            <a:t>: Burn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100" b="1" i="1" kern="1200" dirty="0"/>
            <a:t>Water &amp; electrolytes loss</a:t>
          </a:r>
          <a:r>
            <a:rPr lang="en-GB" sz="2100" i="1" kern="1200" dirty="0"/>
            <a:t>: Diarrhoea, vomiting</a:t>
          </a:r>
          <a:endParaRPr lang="en-US" sz="2100" kern="1200" dirty="0"/>
        </a:p>
      </dsp:txBody>
      <dsp:txXfrm>
        <a:off x="3895482" y="3707"/>
        <a:ext cx="5015532" cy="2698107"/>
      </dsp:txXfrm>
    </dsp:sp>
    <dsp:sp modelId="{4357A453-B2DA-4801-9575-193B9F50CFC9}">
      <dsp:nvSpPr>
        <dsp:cNvPr id="0" name=""/>
        <dsp:cNvSpPr/>
      </dsp:nvSpPr>
      <dsp:spPr>
        <a:xfrm>
          <a:off x="2415474" y="2934880"/>
          <a:ext cx="4313051" cy="13983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i="1" kern="1200" dirty="0"/>
            <a:t>Easily correctable.</a:t>
          </a:r>
          <a:endParaRPr lang="en-US" sz="2700" kern="1200" dirty="0"/>
        </a:p>
      </dsp:txBody>
      <dsp:txXfrm>
        <a:off x="2415474" y="2934880"/>
        <a:ext cx="4313051" cy="139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525B-7ADE-4E81-92B9-9FA85D7A335F}" type="datetimeFigureOut">
              <a:rPr lang="en-GB" smtClean="0"/>
              <a:t>27/04/2024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C6A55-A828-4A56-8AE1-E78F0368FC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C6A55-A828-4A56-8AE1-E78F0368FC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76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28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6858000"/>
          </a:xfrm>
          <a:prstGeom prst="rect">
            <a:avLst/>
          </a:prstGeom>
        </p:spPr>
      </p:pic>
      <p:sp>
        <p:nvSpPr>
          <p:cNvPr id="18" name="مربع نص 17"/>
          <p:cNvSpPr txBox="1"/>
          <p:nvPr userDrawn="1"/>
        </p:nvSpPr>
        <p:spPr>
          <a:xfrm>
            <a:off x="8686800" y="647482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336C6F-6EAF-4CD9-BB47-AD8A22393DDB}" type="slidenum">
              <a:rPr lang="en-US" sz="900" smtClean="0">
                <a:solidFill>
                  <a:schemeClr val="bg1"/>
                </a:solidFill>
                <a:latin typeface="TheSans" panose="020B0503040302020203" pitchFamily="34" charset="-78"/>
                <a:cs typeface="TheSans" panose="020B0503040302020203" pitchFamily="34" charset="-78"/>
              </a:rPr>
              <a:t>‹#›</a:t>
            </a:fld>
            <a:endParaRPr lang="en-US" sz="900" dirty="0">
              <a:solidFill>
                <a:schemeClr val="bg1"/>
              </a:solidFill>
              <a:latin typeface="TheSans" panose="020B0503040302020203" pitchFamily="34" charset="-78"/>
              <a:cs typeface="TheSans" panose="020B0503040302020203" pitchFamily="34" charset="-78"/>
            </a:endParaRPr>
          </a:p>
        </p:txBody>
      </p:sp>
      <p:cxnSp>
        <p:nvCxnSpPr>
          <p:cNvPr id="9" name="رابط مستقيم 8"/>
          <p:cNvCxnSpPr/>
          <p:nvPr userDrawn="1"/>
        </p:nvCxnSpPr>
        <p:spPr>
          <a:xfrm>
            <a:off x="914400" y="1824455"/>
            <a:ext cx="3759200" cy="0"/>
          </a:xfrm>
          <a:prstGeom prst="line">
            <a:avLst/>
          </a:prstGeom>
          <a:ln w="19050">
            <a:solidFill>
              <a:srgbClr val="229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عنصر نائب للمحتوى 19"/>
          <p:cNvSpPr>
            <a:spLocks noGrp="1"/>
          </p:cNvSpPr>
          <p:nvPr>
            <p:ph sz="quarter" idx="10" hasCustomPrompt="1"/>
          </p:nvPr>
        </p:nvSpPr>
        <p:spPr>
          <a:xfrm>
            <a:off x="5943601" y="1507067"/>
            <a:ext cx="2349500" cy="5926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400" b="1">
                <a:solidFill>
                  <a:srgbClr val="229EB1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/>
              <a:t>العنوان الرئيسي</a:t>
            </a:r>
            <a:endParaRPr lang="en-US" dirty="0"/>
          </a:p>
        </p:txBody>
      </p:sp>
      <p:sp>
        <p:nvSpPr>
          <p:cNvPr id="23" name="عنصر نائب للمحتوى 22"/>
          <p:cNvSpPr>
            <a:spLocks noGrp="1"/>
          </p:cNvSpPr>
          <p:nvPr>
            <p:ph sz="quarter" idx="11" hasCustomPrompt="1"/>
          </p:nvPr>
        </p:nvSpPr>
        <p:spPr>
          <a:xfrm>
            <a:off x="914400" y="2404534"/>
            <a:ext cx="7378700" cy="33062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Low" rtl="1">
              <a:buNone/>
              <a:defRPr sz="1600"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/>
              <a:t>المحتوى النصي</a:t>
            </a:r>
            <a:endParaRPr lang="en-US" dirty="0"/>
          </a:p>
        </p:txBody>
      </p:sp>
      <p:sp>
        <p:nvSpPr>
          <p:cNvPr id="24" name="عنصر نائب للمحتوى 22"/>
          <p:cNvSpPr>
            <a:spLocks noGrp="1"/>
          </p:cNvSpPr>
          <p:nvPr>
            <p:ph sz="quarter" idx="12" hasCustomPrompt="1"/>
          </p:nvPr>
        </p:nvSpPr>
        <p:spPr>
          <a:xfrm>
            <a:off x="696689" y="5894887"/>
            <a:ext cx="1164307" cy="2413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Low" rtl="1">
              <a:buNone/>
              <a:defRPr sz="1100">
                <a:solidFill>
                  <a:srgbClr val="C7A362"/>
                </a:solidFill>
                <a:latin typeface="TheSans" panose="020B0503040302020203" pitchFamily="34" charset="-78"/>
                <a:cs typeface="TheSans" panose="020B0503040302020203" pitchFamily="34" charset="-78"/>
              </a:defRPr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A" dirty="0" err="1"/>
              <a:t>إسم</a:t>
            </a:r>
            <a:r>
              <a:rPr lang="ar-SA" dirty="0"/>
              <a:t> الإدارة هنا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1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0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9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51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27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2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6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14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20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3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22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7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36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14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0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7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51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75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6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0E57E-DA9E-400E-BCA0-5CA905FEAC97}" type="datetimeFigureOut">
              <a:rPr lang="en-GB" smtClean="0"/>
              <a:t>27/04/2024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BBCA-6F97-4ACA-BD82-BCA1BE5B55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4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05DE-2501-4B62-932D-173E2C7C7E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0513-B304-411E-A6CC-96A5C1DEDE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" y="857250"/>
            <a:ext cx="91348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4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/>
          </a:bodyPr>
          <a:lstStyle/>
          <a:p>
            <a:r>
              <a:rPr lang="en-GB" sz="3500" b="1" i="1">
                <a:solidFill>
                  <a:schemeClr val="tx2"/>
                </a:solidFill>
              </a:rPr>
              <a:t>Types of Shock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575169-558F-4474-A6D0-F385E2198E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9375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30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532" y="-10030"/>
            <a:ext cx="7934706" cy="118872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br>
              <a:rPr lang="en-GB" sz="3500" b="1" i="1" dirty="0">
                <a:solidFill>
                  <a:schemeClr val="tx2"/>
                </a:solidFill>
              </a:rPr>
            </a:br>
            <a:r>
              <a:rPr lang="en-GB" sz="3500" b="1" i="1" dirty="0">
                <a:solidFill>
                  <a:schemeClr val="tx2"/>
                </a:solidFill>
              </a:rPr>
              <a:t>Hypovolemic Shock</a:t>
            </a:r>
            <a:endParaRPr lang="en-GB" sz="35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E66D32-0E61-4A3D-9428-F448A57B4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458010"/>
              </p:ext>
            </p:extLst>
          </p:nvPr>
        </p:nvGraphicFramePr>
        <p:xfrm>
          <a:off x="0" y="1772816"/>
          <a:ext cx="9144000" cy="433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919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06" y="218653"/>
            <a:ext cx="8784975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700" b="1" i="1" dirty="0">
                <a:solidFill>
                  <a:schemeClr val="tx2"/>
                </a:solidFill>
              </a:rPr>
              <a:t>Classes of haemorrhagic shock </a:t>
            </a:r>
            <a:br>
              <a:rPr lang="en-GB" sz="2700" b="1" i="1" dirty="0">
                <a:solidFill>
                  <a:schemeClr val="tx2"/>
                </a:solidFill>
              </a:rPr>
            </a:br>
            <a:r>
              <a:rPr lang="en-GB" sz="2400" b="1" i="1" dirty="0">
                <a:solidFill>
                  <a:schemeClr val="tx2"/>
                </a:solidFill>
              </a:rPr>
              <a:t>Based on estimated blood loss &amp; patients' initial presentation (ATLS)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186705" cy="218782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14766"/>
              </p:ext>
            </p:extLst>
          </p:nvPr>
        </p:nvGraphicFramePr>
        <p:xfrm>
          <a:off x="107388" y="1739953"/>
          <a:ext cx="8928993" cy="470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0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38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Class I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II</a:t>
                      </a:r>
                    </a:p>
                    <a:p>
                      <a:endParaRPr lang="en-US" sz="1600" b="1" dirty="0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III</a:t>
                      </a:r>
                    </a:p>
                    <a:p>
                      <a:endParaRPr lang="en-US" sz="1600" b="1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 IV</a:t>
                      </a:r>
                    </a:p>
                    <a:p>
                      <a:endParaRPr lang="en-US" sz="1600" b="1"/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56">
                <a:tc>
                  <a:txBody>
                    <a:bodyPr/>
                    <a:lstStyle/>
                    <a:p>
                      <a:r>
                        <a:rPr lang="en-US" sz="1600" b="1" dirty="0"/>
                        <a:t>Blood loss (ml)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 to 750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750-1500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1500-2000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&gt;2000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56">
                <a:tc>
                  <a:txBody>
                    <a:bodyPr/>
                    <a:lstStyle/>
                    <a:p>
                      <a:r>
                        <a:rPr lang="en-US" sz="1600" b="1" dirty="0"/>
                        <a:t>Blood loss - % volume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Up to 15%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15-30%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30-40%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&gt;40%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56">
                <a:tc>
                  <a:txBody>
                    <a:bodyPr/>
                    <a:lstStyle/>
                    <a:p>
                      <a:r>
                        <a:rPr lang="en-US" sz="1600" b="1"/>
                        <a:t>Pulse / min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&lt;100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100-120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120-140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&gt;140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56">
                <a:tc>
                  <a:txBody>
                    <a:bodyPr/>
                    <a:lstStyle/>
                    <a:p>
                      <a:r>
                        <a:rPr lang="en-US" sz="1600" b="1"/>
                        <a:t>Systolic BP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Normal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Normal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Decreased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Decreased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389">
                <a:tc>
                  <a:txBody>
                    <a:bodyPr/>
                    <a:lstStyle/>
                    <a:p>
                      <a:r>
                        <a:rPr lang="en-US" sz="1600" b="1"/>
                        <a:t>Pulse pressure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Normal/increased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Decreased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Decreased</a:t>
                      </a:r>
                    </a:p>
                    <a:p>
                      <a:endParaRPr lang="en-US" sz="1600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Decreased</a:t>
                      </a:r>
                    </a:p>
                    <a:p>
                      <a:endParaRPr lang="en-US" sz="1600"/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56">
                <a:tc>
                  <a:txBody>
                    <a:bodyPr/>
                    <a:lstStyle/>
                    <a:p>
                      <a:r>
                        <a:rPr lang="en-US" sz="1600" b="1"/>
                        <a:t>Respiration rate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14-20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20-30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30-40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&gt;35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389">
                <a:tc>
                  <a:txBody>
                    <a:bodyPr/>
                    <a:lstStyle/>
                    <a:p>
                      <a:r>
                        <a:rPr lang="en-US" sz="1600" b="1"/>
                        <a:t>Urine (ml/hr.)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&gt;30</a:t>
                      </a:r>
                    </a:p>
                    <a:p>
                      <a:r>
                        <a:rPr lang="en-GB" sz="1600" dirty="0"/>
                        <a:t>0.5 to 1.5 cc/kg/hour</a:t>
                      </a:r>
                      <a:endParaRPr lang="en-US" sz="1600" dirty="0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20-30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5-15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Negligible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89">
                <a:tc>
                  <a:txBody>
                    <a:bodyPr/>
                    <a:lstStyle/>
                    <a:p>
                      <a:r>
                        <a:rPr lang="en-US" sz="1600" b="1"/>
                        <a:t>Mental status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Slightly anxious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Mildly anxious</a:t>
                      </a:r>
                    </a:p>
                    <a:p>
                      <a:endParaRPr lang="en-US" sz="1600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Anxious, confused</a:t>
                      </a:r>
                    </a:p>
                    <a:p>
                      <a:endParaRPr lang="en-US" sz="1600"/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Confused, lethargic</a:t>
                      </a:r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389">
                <a:tc>
                  <a:txBody>
                    <a:bodyPr/>
                    <a:lstStyle/>
                    <a:p>
                      <a:r>
                        <a:rPr lang="en-US" sz="1600" b="1"/>
                        <a:t>Initial fluid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Crystalloid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Crystalloid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Crystalloid &amp; blood</a:t>
                      </a:r>
                    </a:p>
                  </a:txBody>
                  <a:tcPr marL="54027" marR="54027" marT="27014" marB="270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Crystalloid &amp; blood</a:t>
                      </a:r>
                    </a:p>
                    <a:p>
                      <a:endParaRPr lang="en-US" sz="1600" dirty="0"/>
                    </a:p>
                  </a:txBody>
                  <a:tcPr marL="54027" marR="54027" marT="27014" marB="2701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954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F838-1D65-4758-BA6E-83A51F02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91" y="586066"/>
            <a:ext cx="4533689" cy="62719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Signs and symptoms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 Anxiety, restlessness, altered mental state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Distracted look in the eyes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Thirst and dry mouth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 Cool, pale, clammy skin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Hypothermia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 Rapid and shallow respirations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 Oliguria (Urine Output&lt;30ml/hour)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 Hypotension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r>
              <a:rPr lang="en-GB" sz="1800" dirty="0"/>
              <a:t>A rapid, weak, thready pulse </a:t>
            </a:r>
          </a:p>
          <a:p>
            <a:pPr>
              <a:lnSpc>
                <a:spcPct val="90000"/>
              </a:lnSpc>
            </a:pPr>
            <a:endParaRPr lang="en-GB" sz="1800" dirty="0"/>
          </a:p>
          <a:p>
            <a:pPr>
              <a:lnSpc>
                <a:spcPct val="90000"/>
              </a:lnSpc>
            </a:pPr>
            <a:endParaRPr lang="en-GB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800" dirty="0"/>
              <a:t>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3078E-8D2D-4CC6-AFA0-32CDA078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79" y="1266580"/>
            <a:ext cx="3925119" cy="432483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1097280"/>
            <a:chOff x="11094720" y="0"/>
            <a:chExt cx="1097280" cy="10972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32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D851E-3995-4C77-9CD8-485FA7ED5AB6}"/>
              </a:ext>
            </a:extLst>
          </p:cNvPr>
          <p:cNvSpPr txBox="1"/>
          <p:nvPr/>
        </p:nvSpPr>
        <p:spPr>
          <a:xfrm>
            <a:off x="511512" y="332656"/>
            <a:ext cx="8115300" cy="65253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Resuscitation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a. To ensure clear airway, adequate breathing and circulation.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b. Provision of 100 percent oxygen by a face mask. Deliver oxygen at a flow of 5-6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liters per minute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000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Hypovolemic shock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Position: The patient is kept in “head down position”.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Arrest external  bleeding 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Fluid resuscitation-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wide bore (14-16 gauge)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 venous access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PRBCs: Life threatening/ continued bleeding. Vasopressor &amp; inotropes-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little role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Invasive monitoring: CVP, PAWP, acid-base status, UOP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Fluid replacement—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Crystalloid solution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Ringer lactate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ideal in situations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where Na and H2O loss is predominant and will also serve as initial treatment 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hemorrhagic shock.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transfusion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advised in hemorrhagic shock and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</a:t>
            </a: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lasma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transfusion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case of burns.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Colloids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e.g. Gelatin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Hemaccele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Hydroxyethyl starch (HES) and Dextran remain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longer in the circulation and draw extracellular fluid (ECF) into the circulation 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osmotic pressure.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776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AA79E-03CF-4792-96C8-97AEA45D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342" y="0"/>
            <a:ext cx="9191113" cy="1837349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100" dirty="0">
                <a:solidFill>
                  <a:schemeClr val="tx2"/>
                </a:solidFill>
              </a:rPr>
              <a:t>Systemic inflammatory response syndrome </a:t>
            </a:r>
            <a:r>
              <a:rPr lang="en-US" sz="3100" dirty="0">
                <a:solidFill>
                  <a:schemeClr val="tx2"/>
                </a:solidFill>
              </a:rPr>
              <a:t>SIRS</a:t>
            </a:r>
            <a:endParaRPr lang="en-GB" sz="31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68AC-C78C-4E03-A967-205E40FF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342" y="1837349"/>
            <a:ext cx="9515886" cy="478894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 clinical response to a nonspecific insult of either infectious or non infectious origin.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chemeClr val="tx2"/>
                </a:solidFill>
              </a:rPr>
              <a:t>SIRS is defined as </a:t>
            </a:r>
            <a:r>
              <a:rPr lang="en-GB" sz="2000" u="sng" dirty="0">
                <a:solidFill>
                  <a:schemeClr val="tx2"/>
                </a:solidFill>
              </a:rPr>
              <a:t>2 or more </a:t>
            </a:r>
            <a:r>
              <a:rPr lang="en-GB" sz="2000" dirty="0">
                <a:solidFill>
                  <a:schemeClr val="tx2"/>
                </a:solidFill>
              </a:rPr>
              <a:t>of the following variables: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GB" sz="20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Fever of more than 38°C (100.4°F) or less than 36°C (96.8°F)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Heart rate of more than 90 beats per minute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Respiratory rate of more than 20 breaths per minute or arterial carbon dioxide tension (PaCO</a:t>
            </a:r>
            <a:r>
              <a:rPr lang="en-GB" sz="2000" baseline="-25000" dirty="0">
                <a:solidFill>
                  <a:schemeClr val="tx2"/>
                </a:solidFill>
              </a:rPr>
              <a:t>2</a:t>
            </a:r>
            <a:r>
              <a:rPr lang="en-GB" sz="2000" dirty="0">
                <a:solidFill>
                  <a:schemeClr val="tx2"/>
                </a:solidFill>
              </a:rPr>
              <a:t>) of less than 32 mm Hg (N= 38-42)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GB" sz="2000" dirty="0">
              <a:solidFill>
                <a:schemeClr val="tx2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Abnormal white blood cell count (&gt;12,000/µL or &lt; 4,000/µL or &gt;10% immature [band] forms)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925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3631C-E7AF-477C-B39F-3D976209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3" y="116632"/>
            <a:ext cx="5184577" cy="67413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b="1" dirty="0" err="1"/>
              <a:t>Bacteremia</a:t>
            </a:r>
            <a:r>
              <a:rPr lang="en-GB" sz="2000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    - It is the presence of bacteria within the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      bloodstream.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800" b="1" dirty="0"/>
              <a:t>Sepsis: </a:t>
            </a:r>
            <a:r>
              <a:rPr lang="en-GB" sz="2800" dirty="0"/>
              <a:t>-</a:t>
            </a:r>
            <a:r>
              <a:rPr lang="en-GB" sz="20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   - is the systemic response to infection and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   - It  is defined as the presence of SIRS in addition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     to a documented or presumed infection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     i.e., </a:t>
            </a:r>
            <a:r>
              <a:rPr lang="en-US" sz="2000" dirty="0"/>
              <a:t>infection-induced syndrome involving 2 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      more manifestations of SIRS.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800" b="1" dirty="0"/>
              <a:t>Severe sepsis </a:t>
            </a:r>
            <a:r>
              <a:rPr lang="en-GB" sz="2000" dirty="0"/>
              <a:t>meets the a forementioned criteria and is associated with organ dysfunction, hypoperfusion, or hypotension.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Multiple Organ Dysfunction Syndrome (MODS)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 Progressive distant organ failure (initially uninvolved) following severe infectious or noninfectious insults (severe burn, multiple trauma, shock, acute pancreatitis)</a:t>
            </a:r>
            <a:endParaRPr lang="ar-YE" sz="2000" dirty="0"/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7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b="1" i="1">
                <a:solidFill>
                  <a:srgbClr val="FFFFFF"/>
                </a:solidFill>
              </a:rPr>
              <a:t>Septic ShocK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6078016"/>
          </a:xfrm>
        </p:spPr>
        <p:txBody>
          <a:bodyPr anchor="ctr"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en-GB" b="1" i="1" dirty="0"/>
              <a:t>Severe Sepsis</a:t>
            </a:r>
            <a:r>
              <a:rPr lang="en-GB" i="1" dirty="0"/>
              <a:t> induced hypotension (systolic &lt; 90 mmHg).</a:t>
            </a:r>
          </a:p>
          <a:p>
            <a:pPr lvl="0">
              <a:lnSpc>
                <a:spcPct val="90000"/>
              </a:lnSpc>
            </a:pPr>
            <a:endParaRPr lang="en-GB" i="1" dirty="0"/>
          </a:p>
          <a:p>
            <a:pPr>
              <a:lnSpc>
                <a:spcPct val="90000"/>
              </a:lnSpc>
            </a:pPr>
            <a:r>
              <a:rPr lang="en-GB" i="1" dirty="0"/>
              <a:t>Disturbance in O₂ delivery and O₂ consumption.</a:t>
            </a:r>
          </a:p>
          <a:p>
            <a:pPr>
              <a:lnSpc>
                <a:spcPct val="90000"/>
              </a:lnSpc>
            </a:pPr>
            <a:endParaRPr lang="en-GB" i="1" dirty="0"/>
          </a:p>
          <a:p>
            <a:pPr>
              <a:lnSpc>
                <a:spcPct val="90000"/>
              </a:lnSpc>
            </a:pPr>
            <a:r>
              <a:rPr lang="en-GB" i="1" dirty="0"/>
              <a:t>Gram positive (</a:t>
            </a:r>
            <a:r>
              <a:rPr lang="en-GB" b="1" i="1" dirty="0"/>
              <a:t>52%</a:t>
            </a:r>
            <a:r>
              <a:rPr lang="en-GB" i="1" dirty="0"/>
              <a:t>), Gram negative (</a:t>
            </a:r>
            <a:r>
              <a:rPr lang="en-GB" b="1" i="1" dirty="0"/>
              <a:t>38%</a:t>
            </a:r>
            <a:r>
              <a:rPr lang="en-GB" i="1" dirty="0"/>
              <a:t>) infections.</a:t>
            </a:r>
          </a:p>
          <a:p>
            <a:pPr>
              <a:lnSpc>
                <a:spcPct val="90000"/>
              </a:lnSpc>
            </a:pPr>
            <a:endParaRPr lang="en-GB" i="1" dirty="0"/>
          </a:p>
          <a:p>
            <a:pPr>
              <a:lnSpc>
                <a:spcPct val="90000"/>
              </a:lnSpc>
            </a:pPr>
            <a:r>
              <a:rPr lang="en-GB" i="1" dirty="0"/>
              <a:t>Common sites of infection:                                                                          - </a:t>
            </a:r>
            <a:r>
              <a:rPr lang="en-GB" b="1" i="1" dirty="0"/>
              <a:t>Lung (50-70%),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i="1" dirty="0"/>
              <a:t>    - abdomen (20-25%),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i="1" dirty="0"/>
              <a:t>    - urinary tract (5-7%),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b="1" i="1" dirty="0"/>
              <a:t>    - skin</a:t>
            </a:r>
            <a:r>
              <a:rPr lang="en-GB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1347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90364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FFFF00"/>
                </a:solidFill>
              </a:rPr>
              <a:t>Infections</a:t>
            </a:r>
            <a:r>
              <a:rPr lang="en-US" sz="3600" i="1" dirty="0">
                <a:solidFill>
                  <a:srgbClr val="FFFF00"/>
                </a:solidFill>
              </a:rPr>
              <a:t> most frequently led to sepsis:</a:t>
            </a:r>
          </a:p>
          <a:p>
            <a:endParaRPr lang="en-US" sz="1000" i="1" dirty="0"/>
          </a:p>
          <a:p>
            <a:r>
              <a:rPr lang="en-US" sz="3600" i="1" dirty="0"/>
              <a:t> 	               </a:t>
            </a:r>
            <a:r>
              <a:rPr lang="en-US" sz="3600" i="1" dirty="0">
                <a:solidFill>
                  <a:schemeClr val="bg1"/>
                </a:solidFill>
              </a:rPr>
              <a:t>-</a:t>
            </a:r>
            <a:r>
              <a:rPr lang="en-US" sz="3600" i="1" dirty="0"/>
              <a:t> </a:t>
            </a:r>
            <a:r>
              <a:rPr lang="en-US" sz="3600" b="1" i="1" dirty="0">
                <a:solidFill>
                  <a:schemeClr val="bg1"/>
                </a:solidFill>
              </a:rPr>
              <a:t>Respiratory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               - Urinary tract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               - Skin 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	               - Abdominal</a:t>
            </a:r>
            <a:r>
              <a:rPr lang="en-US" sz="3600" i="1" dirty="0"/>
              <a:t> </a:t>
            </a:r>
          </a:p>
          <a:p>
            <a:endParaRPr lang="en-US" sz="1000" i="1" dirty="0"/>
          </a:p>
          <a:p>
            <a:endParaRPr lang="en-US" sz="1000" i="1" dirty="0"/>
          </a:p>
          <a:p>
            <a:r>
              <a:rPr lang="en-US" sz="3600" b="1" i="1" u="sng" dirty="0">
                <a:solidFill>
                  <a:srgbClr val="FFFF00"/>
                </a:solidFill>
              </a:rPr>
              <a:t>Risk groups</a:t>
            </a:r>
            <a:r>
              <a:rPr lang="en-US" sz="3600" i="1" dirty="0">
                <a:solidFill>
                  <a:srgbClr val="FFFF00"/>
                </a:solidFill>
              </a:rPr>
              <a:t>: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        -  Immunocompromised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        - &gt; 65 years or older 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         - Infants under 1 year</a:t>
            </a:r>
          </a:p>
        </p:txBody>
      </p:sp>
      <p:pic>
        <p:nvPicPr>
          <p:cNvPr id="1026" name="Picture 2" descr="C:\Users\malam\Pictures\Pneumon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t="5443" r="4748"/>
          <a:stretch/>
        </p:blipFill>
        <p:spPr bwMode="auto">
          <a:xfrm>
            <a:off x="5969479" y="1293961"/>
            <a:ext cx="2639683" cy="293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9" y="4245914"/>
            <a:ext cx="3007874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03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2400" b="1" i="1">
                <a:solidFill>
                  <a:srgbClr val="FFFFFF"/>
                </a:solidFill>
              </a:rPr>
              <a:t>Septic Shock- pathophysiology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319088"/>
            <a:ext cx="5179868" cy="613424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500" b="1" i="1" dirty="0"/>
              <a:t>Infection</a:t>
            </a:r>
            <a:r>
              <a:rPr lang="en-GB" sz="2500" i="1" dirty="0"/>
              <a:t>- </a:t>
            </a:r>
            <a:r>
              <a:rPr lang="en-GB" sz="2500" b="1" i="1" dirty="0"/>
              <a:t>triggers cytokines (TNF-</a:t>
            </a:r>
            <a:r>
              <a:rPr lang="el-GR" sz="2500" b="1" i="1" dirty="0"/>
              <a:t>α</a:t>
            </a:r>
            <a:r>
              <a:rPr lang="en-US" sz="2500" b="1" i="1" dirty="0"/>
              <a:t>, IL 1-</a:t>
            </a:r>
            <a:r>
              <a:rPr lang="el-GR" sz="2500" b="1" i="1" dirty="0"/>
              <a:t>β</a:t>
            </a:r>
            <a:r>
              <a:rPr lang="en-US" sz="2500" b="1" i="1" dirty="0"/>
              <a:t>)</a:t>
            </a:r>
            <a:r>
              <a:rPr lang="en-GB" sz="2500" b="1" i="1" dirty="0"/>
              <a:t>  mediated pro-inflammatory response.</a:t>
            </a:r>
          </a:p>
          <a:p>
            <a:pPr>
              <a:lnSpc>
                <a:spcPct val="90000"/>
              </a:lnSpc>
            </a:pPr>
            <a:endParaRPr lang="en-GB" sz="2500" b="1" i="1" dirty="0"/>
          </a:p>
          <a:p>
            <a:pPr>
              <a:lnSpc>
                <a:spcPct val="90000"/>
              </a:lnSpc>
            </a:pPr>
            <a:r>
              <a:rPr lang="en-GB" sz="2500" b="1" i="1" dirty="0"/>
              <a:t>Peripheral </a:t>
            </a:r>
            <a:r>
              <a:rPr lang="en-GB" sz="2500" b="1" i="1" u="sng" dirty="0"/>
              <a:t>vasodilatation</a:t>
            </a:r>
            <a:r>
              <a:rPr lang="en-GB" sz="2500" b="1" i="1" dirty="0"/>
              <a:t>  due to NO release</a:t>
            </a:r>
          </a:p>
          <a:p>
            <a:pPr>
              <a:lnSpc>
                <a:spcPct val="90000"/>
              </a:lnSpc>
            </a:pPr>
            <a:endParaRPr lang="en-GB" sz="2500" b="1" i="1" dirty="0"/>
          </a:p>
          <a:p>
            <a:pPr>
              <a:lnSpc>
                <a:spcPct val="90000"/>
              </a:lnSpc>
            </a:pPr>
            <a:r>
              <a:rPr lang="en-GB" sz="2500" b="1" i="1" dirty="0"/>
              <a:t>Fall in systemic vascular resistance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500" b="1" i="1" dirty="0"/>
              <a:t> </a:t>
            </a:r>
          </a:p>
          <a:p>
            <a:pPr>
              <a:lnSpc>
                <a:spcPct val="90000"/>
              </a:lnSpc>
            </a:pPr>
            <a:r>
              <a:rPr lang="en-GB" sz="2500" b="1" i="1" dirty="0"/>
              <a:t>Reflex tachycardia, increased cardiac output (CO)- </a:t>
            </a:r>
            <a:r>
              <a:rPr lang="en-GB" sz="2500" i="1" dirty="0">
                <a:solidFill>
                  <a:srgbClr val="FF0000"/>
                </a:solidFill>
              </a:rPr>
              <a:t>High output state.</a:t>
            </a:r>
          </a:p>
          <a:p>
            <a:pPr>
              <a:lnSpc>
                <a:spcPct val="90000"/>
              </a:lnSpc>
            </a:pPr>
            <a:endParaRPr lang="en-GB" sz="2500" i="1" dirty="0"/>
          </a:p>
          <a:p>
            <a:pPr>
              <a:lnSpc>
                <a:spcPct val="90000"/>
              </a:lnSpc>
            </a:pPr>
            <a:r>
              <a:rPr lang="en-GB" sz="2500" b="1" i="1" dirty="0"/>
              <a:t>Clinically: warm</a:t>
            </a:r>
            <a:r>
              <a:rPr lang="en-GB" sz="2500" i="1" dirty="0"/>
              <a:t> well perfused periphery </a:t>
            </a:r>
          </a:p>
          <a:p>
            <a:pPr>
              <a:lnSpc>
                <a:spcPct val="90000"/>
              </a:lnSpc>
            </a:pPr>
            <a:endParaRPr lang="en-GB" sz="2500" i="1" dirty="0"/>
          </a:p>
          <a:p>
            <a:pPr>
              <a:lnSpc>
                <a:spcPct val="90000"/>
              </a:lnSpc>
            </a:pPr>
            <a:r>
              <a:rPr lang="en-GB" sz="2500" i="1" dirty="0"/>
              <a:t>Low diastolic BP,  </a:t>
            </a:r>
            <a:r>
              <a:rPr lang="en-GB" sz="2500" b="1" i="1" dirty="0"/>
              <a:t>wide pulse pressure</a:t>
            </a:r>
            <a:r>
              <a:rPr lang="en-GB" sz="2500" i="1" dirty="0"/>
              <a:t>.</a:t>
            </a:r>
          </a:p>
          <a:p>
            <a:pPr>
              <a:lnSpc>
                <a:spcPct val="90000"/>
              </a:lnSpc>
            </a:pPr>
            <a:endParaRPr lang="en-GB" sz="2500" i="1" dirty="0"/>
          </a:p>
        </p:txBody>
      </p:sp>
    </p:spTree>
    <p:extLst>
      <p:ext uri="{BB962C8B-B14F-4D97-AF65-F5344CB8AC3E}">
        <p14:creationId xmlns:p14="http://schemas.microsoft.com/office/powerpoint/2010/main" val="304025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1E4B04-C598-4BB1-AC89-61554B289356}"/>
              </a:ext>
            </a:extLst>
          </p:cNvPr>
          <p:cNvSpPr txBox="1"/>
          <p:nvPr/>
        </p:nvSpPr>
        <p:spPr>
          <a:xfrm>
            <a:off x="2555776" y="1772816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rgbClr val="00206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SHOCK</a:t>
            </a:r>
            <a:endParaRPr lang="en-GB" sz="9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FC687-94E2-43C0-938E-3D2009E01A41}"/>
              </a:ext>
            </a:extLst>
          </p:cNvPr>
          <p:cNvSpPr txBox="1"/>
          <p:nvPr/>
        </p:nvSpPr>
        <p:spPr>
          <a:xfrm>
            <a:off x="3635896" y="3947573"/>
            <a:ext cx="52565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DR. AHMED KHAN, M.B.B.S; F.C.P.S</a:t>
            </a:r>
          </a:p>
          <a:p>
            <a:r>
              <a:rPr lang="en-GB" sz="2000" b="1" dirty="0">
                <a:solidFill>
                  <a:srgbClr val="00206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Associate Prof. of General Surgery</a:t>
            </a:r>
          </a:p>
        </p:txBody>
      </p:sp>
    </p:spTree>
    <p:extLst>
      <p:ext uri="{BB962C8B-B14F-4D97-AF65-F5344CB8AC3E}">
        <p14:creationId xmlns:p14="http://schemas.microsoft.com/office/powerpoint/2010/main" val="2599468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 sz="4700" b="1" i="1"/>
              <a:t>Septic Shock- pathophysiology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i="1" dirty="0"/>
              <a:t> </a:t>
            </a:r>
            <a:r>
              <a:rPr lang="en-GB" sz="1900" b="1" i="1" u="sng" dirty="0"/>
              <a:t>If septic state persists:</a:t>
            </a:r>
          </a:p>
          <a:p>
            <a:r>
              <a:rPr lang="en-GB" sz="1900" b="1" i="1" dirty="0"/>
              <a:t>Endothelium  dysfunction leads to: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900" i="1" dirty="0"/>
              <a:t>	Extravasation of fluid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900" i="1" dirty="0"/>
              <a:t>	Loss of intravascular volume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900" i="1" dirty="0"/>
              <a:t>	Ventricular dysfunction → impairs CO.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1900" i="1" dirty="0"/>
              <a:t>	Peripheral perfusion falls</a:t>
            </a:r>
          </a:p>
          <a:p>
            <a:pPr>
              <a:buFont typeface="Courier New" panose="02070309020205020404" pitchFamily="49" charset="0"/>
              <a:buChar char="o"/>
            </a:pPr>
            <a:endParaRPr lang="en-GB" sz="1900" i="1" dirty="0"/>
          </a:p>
          <a:p>
            <a:r>
              <a:rPr lang="en-GB" sz="1900" b="1" i="1" u="sng" dirty="0">
                <a:solidFill>
                  <a:srgbClr val="C0504D"/>
                </a:solidFill>
              </a:rPr>
              <a:t>Clinically indistinguishable from low output state</a:t>
            </a:r>
            <a:endParaRPr lang="en-GB" sz="1900" i="1" u="sng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72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FD98F-67D3-441B-A853-C7A35DAB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Features of warm and cold shock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175A9F-D990-4BFF-AFE9-5197401D37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892899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153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25C50-7684-40FF-BF59-3E22DFAA2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28" y="2203079"/>
            <a:ext cx="8218180" cy="414784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7030A0"/>
                </a:solidFill>
              </a:rPr>
              <a:t> EARLY WARM SHOCK (WARM shock)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7030A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Compensated warm phase of shock.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Prompt response to fluids and pharmacologic treatment.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Toxins increase the body temperature.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Arterial blood pressure falls but the cardiac output increases because the left ventricle has minimal resistance to pump against.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dirty="0"/>
              <a:t> Adrenergic discharge further Increases the cardiac output. The skin remains pink, warm &amp; well perfused (Cutaneous vasodilatation). </a:t>
            </a:r>
          </a:p>
          <a:p>
            <a:pPr>
              <a:lnSpc>
                <a:spcPct val="90000"/>
              </a:lnSpc>
            </a:pP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20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000" dirty="0"/>
          </a:p>
          <a:p>
            <a:pPr>
              <a:lnSpc>
                <a:spcPct val="9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9800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4196E-6636-4356-B869-CF6F6787D288}"/>
              </a:ext>
            </a:extLst>
          </p:cNvPr>
          <p:cNvSpPr txBox="1"/>
          <p:nvPr/>
        </p:nvSpPr>
        <p:spPr>
          <a:xfrm>
            <a:off x="768123" y="1340768"/>
            <a:ext cx="7607751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7030A0"/>
                </a:solidFill>
              </a:rPr>
              <a:t>LATE COLD SHOCK (</a:t>
            </a:r>
            <a:r>
              <a:rPr lang="en-GB" sz="2800" dirty="0">
                <a:solidFill>
                  <a:srgbClr val="7030A0"/>
                </a:solidFill>
              </a:rPr>
              <a:t>Refractory septic shock)</a:t>
            </a:r>
            <a:br>
              <a:rPr lang="en-GB" sz="2800" dirty="0">
                <a:solidFill>
                  <a:srgbClr val="7030A0"/>
                </a:solidFill>
              </a:rPr>
            </a:br>
            <a:endParaRPr lang="en-US" sz="2800" dirty="0">
              <a:solidFill>
                <a:srgbClr val="7030A0"/>
              </a:solidFill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 </a:t>
            </a:r>
            <a:r>
              <a:rPr lang="en-GB" sz="2100" dirty="0"/>
              <a:t>Late decompensated phase.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210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There is  hypovolemia with decrease in right heart filling &amp; decreases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     cardiac output.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/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 The knowledge of existence of a septic focus is the only factor that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dirty="0"/>
              <a:t>     differentiates septic shock from traumatic &amp; hypovolemic shock. </a:t>
            </a:r>
          </a:p>
        </p:txBody>
      </p:sp>
    </p:spTree>
    <p:extLst>
      <p:ext uri="{BB962C8B-B14F-4D97-AF65-F5344CB8AC3E}">
        <p14:creationId xmlns:p14="http://schemas.microsoft.com/office/powerpoint/2010/main" val="3150718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81AFA-AF30-45B9-8462-A636EB715D78}"/>
              </a:ext>
            </a:extLst>
          </p:cNvPr>
          <p:cNvSpPr txBox="1"/>
          <p:nvPr/>
        </p:nvSpPr>
        <p:spPr>
          <a:xfrm>
            <a:off x="936065" y="404665"/>
            <a:ext cx="8241944" cy="5557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Treatment: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• Aim of treatment is to: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      a-  control infection </a:t>
            </a:r>
            <a:r>
              <a:rPr lang="en-US" sz="2000" dirty="0"/>
              <a:t>and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      b- improve the hypovolemic state</a:t>
            </a:r>
            <a:r>
              <a:rPr lang="en-US" sz="2000" dirty="0"/>
              <a:t>, caused by endotoxin induced peripheral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   vasodilatation.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Blood culture </a:t>
            </a:r>
            <a:r>
              <a:rPr lang="en-US" sz="2000" dirty="0"/>
              <a:t>should be done before antibiotic administration.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Debridement</a:t>
            </a:r>
            <a:r>
              <a:rPr lang="en-US" sz="2000" dirty="0"/>
              <a:t> &amp; drainage of the infection.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Antibiotics: </a:t>
            </a:r>
            <a:r>
              <a:rPr lang="en-US" sz="2000" dirty="0"/>
              <a:t>combination of 3rd generation cephalosporin, aminoglycoside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and metronidazole should be  effective against most organisms.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• </a:t>
            </a:r>
            <a:r>
              <a:rPr lang="en-US" sz="2000" dirty="0">
                <a:solidFill>
                  <a:srgbClr val="7030A0"/>
                </a:solidFill>
              </a:rPr>
              <a:t>Inotrope</a:t>
            </a:r>
            <a:r>
              <a:rPr lang="en-US" sz="2000" dirty="0"/>
              <a:t>  use is	indicated in severely ill patients to maintain cardiac output.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7357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 b="1" i="1" dirty="0">
                <a:solidFill>
                  <a:srgbClr val="C0504D"/>
                </a:solidFill>
              </a:rPr>
              <a:t>Cardiogenic Shock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lvl="0"/>
            <a:r>
              <a:rPr lang="en-US" sz="1900" b="1" i="1" dirty="0"/>
              <a:t>Causes:</a:t>
            </a:r>
            <a:r>
              <a:rPr lang="en-US" sz="1900" i="1" dirty="0"/>
              <a:t>  - Myocardial infarction, arrhythmias, valve dysfunction, </a:t>
            </a:r>
          </a:p>
          <a:p>
            <a:pPr marL="0" lvl="0" indent="0">
              <a:buNone/>
            </a:pPr>
            <a:r>
              <a:rPr lang="en-US" sz="1900" i="1" dirty="0"/>
              <a:t>                      - massive pulmonary embolism, </a:t>
            </a:r>
          </a:p>
          <a:p>
            <a:pPr marL="0" lvl="0" indent="0">
              <a:buNone/>
            </a:pPr>
            <a:r>
              <a:rPr lang="en-US" sz="1900" b="1" i="1" dirty="0"/>
              <a:t>                      - cardiac tamponade and tension pneumothorax.</a:t>
            </a:r>
          </a:p>
          <a:p>
            <a:pPr lvl="0"/>
            <a:endParaRPr lang="en-US" sz="1900" b="1" i="1" dirty="0"/>
          </a:p>
          <a:p>
            <a:r>
              <a:rPr lang="en-US" sz="1900" b="1" i="1" dirty="0"/>
              <a:t>A pump failure</a:t>
            </a:r>
            <a:r>
              <a:rPr lang="en-US" sz="1900" i="1" dirty="0"/>
              <a:t>: Heart becomes unable to maintain adequate cardiac output to meet metabolic requirements.</a:t>
            </a:r>
          </a:p>
          <a:p>
            <a:endParaRPr lang="en-US" sz="1900" i="1" dirty="0"/>
          </a:p>
          <a:p>
            <a:r>
              <a:rPr lang="en-US" sz="1900" i="1" dirty="0"/>
              <a:t>Low output state.</a:t>
            </a:r>
          </a:p>
          <a:p>
            <a:endParaRPr lang="en-US" sz="1900" i="1" dirty="0"/>
          </a:p>
          <a:p>
            <a:r>
              <a:rPr lang="en-US" sz="1900" b="1" i="1" dirty="0"/>
              <a:t>Normal circulating volume</a:t>
            </a:r>
            <a:r>
              <a:rPr lang="en-US" sz="1900" i="1" dirty="0"/>
              <a:t>.</a:t>
            </a:r>
          </a:p>
          <a:p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176203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en-US" sz="4200" b="1" i="1" dirty="0">
                <a:solidFill>
                  <a:srgbClr val="7030A0"/>
                </a:solidFill>
              </a:rPr>
              <a:t>Management: Cardiogenic Shock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22" y="2560321"/>
            <a:ext cx="8026543" cy="3924987"/>
          </a:xfrm>
        </p:spPr>
        <p:txBody>
          <a:bodyPr anchor="ctr">
            <a:normAutofit/>
          </a:bodyPr>
          <a:lstStyle/>
          <a:p>
            <a:r>
              <a:rPr lang="en-US" sz="2100" i="1" dirty="0"/>
              <a:t>Myocardial infarction- commonest cause.</a:t>
            </a:r>
          </a:p>
          <a:p>
            <a:r>
              <a:rPr lang="en-US" sz="2100" b="1" i="1" dirty="0"/>
              <a:t>Tension pneumothorax, traumatic cardiac tamponade- trauma</a:t>
            </a:r>
            <a:r>
              <a:rPr lang="en-US" sz="2100" i="1" dirty="0"/>
              <a:t>.</a:t>
            </a:r>
          </a:p>
          <a:p>
            <a:r>
              <a:rPr lang="en-US" sz="2100" b="1" i="1" dirty="0"/>
              <a:t>FEATURES: Hypotension</a:t>
            </a:r>
            <a:r>
              <a:rPr lang="en-US" sz="2100" i="1" dirty="0"/>
              <a:t>, </a:t>
            </a:r>
            <a:r>
              <a:rPr lang="en-US" sz="2100" b="1" i="1" dirty="0"/>
              <a:t>Distended neck veins , Raised CVP.</a:t>
            </a:r>
          </a:p>
          <a:p>
            <a:r>
              <a:rPr lang="en-US" sz="2100" i="1" dirty="0"/>
              <a:t>ECG, echocardiography, CXR,ABG, CK-MB, troponin.</a:t>
            </a:r>
          </a:p>
          <a:p>
            <a:r>
              <a:rPr lang="en-US" sz="2100" i="1" dirty="0"/>
              <a:t>Maintenance of adequate oxygenation.</a:t>
            </a:r>
          </a:p>
          <a:p>
            <a:r>
              <a:rPr lang="en-US" sz="2100" i="1" dirty="0"/>
              <a:t>Judicious fluid administration to avoid fluid overload.</a:t>
            </a:r>
          </a:p>
          <a:p>
            <a:r>
              <a:rPr lang="en-US" sz="2100" i="1" dirty="0">
                <a:solidFill>
                  <a:srgbClr val="FF0000"/>
                </a:solidFill>
              </a:rPr>
              <a:t>Thoracocentesis</a:t>
            </a:r>
            <a:r>
              <a:rPr lang="en-US" sz="2100" i="1" dirty="0"/>
              <a:t>,</a:t>
            </a:r>
            <a:r>
              <a:rPr lang="en-US" sz="2100" i="1" dirty="0">
                <a:solidFill>
                  <a:srgbClr val="FF0000"/>
                </a:solidFill>
              </a:rPr>
              <a:t> pericardiocentesis </a:t>
            </a:r>
            <a:r>
              <a:rPr lang="en-US" sz="2100" i="1" dirty="0"/>
              <a:t>in trauma.</a:t>
            </a:r>
          </a:p>
          <a:p>
            <a:endParaRPr lang="en-US" sz="2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649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AF001-2C9F-44F4-9AF7-2A859D98DF8E}"/>
              </a:ext>
            </a:extLst>
          </p:cNvPr>
          <p:cNvSpPr txBox="1"/>
          <p:nvPr/>
        </p:nvSpPr>
        <p:spPr>
          <a:xfrm>
            <a:off x="202592" y="0"/>
            <a:ext cx="8941408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patient should have complete bed rest and be monitored in a coronary care unit.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Pain	relief with Inj. Morphine or Pethidine HCl.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 Pharmacologic support:</a:t>
            </a:r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         - Inotropes—Like Dopamine and Dobutamine for pump failure.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         - Thrombolytic therapy: with </a:t>
            </a:r>
            <a:r>
              <a:rPr lang="en-US" sz="2000" i="1" u="sng" dirty="0"/>
              <a:t>Aspirin</a:t>
            </a:r>
            <a:r>
              <a:rPr lang="en-US" sz="2000" i="1" dirty="0"/>
              <a:t> and </a:t>
            </a:r>
            <a:r>
              <a:rPr lang="en-US" sz="2000" i="1" u="sng" dirty="0"/>
              <a:t>Streptokinase</a:t>
            </a:r>
            <a:r>
              <a:rPr lang="en-US" sz="2000" i="1" dirty="0"/>
              <a:t> in case of myocardial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            infarction.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         - Diuretics, cardiac glycosides and ACE inhibitors for patients with heart failure.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- Temporary cardiac pacing will increase cardiac output and heart rate in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</a:t>
            </a:r>
            <a:r>
              <a:rPr lang="en-US" sz="2000" dirty="0" err="1"/>
              <a:t>bradyarrhythmias</a:t>
            </a:r>
            <a:r>
              <a:rPr 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357901"/>
            <a:ext cx="7457037" cy="1198892"/>
          </a:xfrm>
        </p:spPr>
        <p:txBody>
          <a:bodyPr anchor="ctr">
            <a:normAutofit/>
          </a:bodyPr>
          <a:lstStyle/>
          <a:p>
            <a:r>
              <a:rPr lang="en-US" sz="4200" b="1" i="1" dirty="0">
                <a:solidFill>
                  <a:srgbClr val="7030A0"/>
                </a:solidFill>
              </a:rPr>
              <a:t>Anaphylactic Shock</a:t>
            </a:r>
            <a:endParaRPr lang="en-US" sz="4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65" y="2060848"/>
            <a:ext cx="8615573" cy="4680521"/>
          </a:xfrm>
        </p:spPr>
        <p:txBody>
          <a:bodyPr anchor="ctr">
            <a:norm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i="1" dirty="0">
                <a:solidFill>
                  <a:schemeClr val="accent6">
                    <a:lumMod val="75000"/>
                  </a:schemeClr>
                </a:solidFill>
              </a:rPr>
              <a:t>It is severe systemic hypersensitivity </a:t>
            </a:r>
            <a:r>
              <a:rPr lang="en-US" sz="2100" b="1" i="1" dirty="0">
                <a:solidFill>
                  <a:schemeClr val="accent6">
                    <a:lumMod val="75000"/>
                  </a:schemeClr>
                </a:solidFill>
              </a:rPr>
              <a:t>reaction to an allergen</a:t>
            </a:r>
            <a:r>
              <a:rPr lang="en-US" sz="21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b="1" i="1" dirty="0"/>
              <a:t>Drugs</a:t>
            </a:r>
            <a:r>
              <a:rPr lang="en-US" sz="2100" i="1" dirty="0"/>
              <a:t> (antibiotics, dextran, radiological contrasts),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100" b="1" i="1" dirty="0"/>
              <a:t>     food</a:t>
            </a:r>
            <a:r>
              <a:rPr lang="en-US" sz="2100" i="1" dirty="0"/>
              <a:t> (peanuts, shellfish, dairy)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2100" b="1" i="1" dirty="0"/>
              <a:t>     insect</a:t>
            </a:r>
            <a:r>
              <a:rPr lang="en-US" sz="2100" i="1" dirty="0"/>
              <a:t> stings and </a:t>
            </a:r>
            <a:r>
              <a:rPr lang="en-US" sz="2100" b="1" i="1" dirty="0"/>
              <a:t>latex</a:t>
            </a:r>
            <a:r>
              <a:rPr lang="en-US" sz="2100" i="1" dirty="0"/>
              <a:t>.</a:t>
            </a:r>
          </a:p>
          <a:p>
            <a:pPr lvl="0">
              <a:lnSpc>
                <a:spcPct val="90000"/>
              </a:lnSpc>
            </a:pPr>
            <a:endParaRPr lang="en-US" sz="21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i="1" dirty="0"/>
              <a:t>Release of </a:t>
            </a:r>
            <a:r>
              <a:rPr lang="en-US" sz="2100" b="1" i="1" dirty="0">
                <a:solidFill>
                  <a:schemeClr val="accent6">
                    <a:lumMod val="75000"/>
                  </a:schemeClr>
                </a:solidFill>
              </a:rPr>
              <a:t>vasoactive mediators </a:t>
            </a:r>
            <a:r>
              <a:rPr lang="en-US" sz="2100" i="1" dirty="0"/>
              <a:t>from</a:t>
            </a:r>
            <a:r>
              <a:rPr lang="en-US" sz="2100" b="1" i="1" dirty="0"/>
              <a:t> basophil &amp; mast cells </a:t>
            </a:r>
            <a:r>
              <a:rPr lang="en-US" sz="2100" i="1" dirty="0"/>
              <a:t>(histamine, kinins, prostaglandins)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i="1" dirty="0"/>
              <a:t>Reaction mostly mediated  by </a:t>
            </a:r>
            <a:r>
              <a:rPr lang="en-US" sz="2100" b="1" i="1" dirty="0" err="1"/>
              <a:t>IgE</a:t>
            </a:r>
            <a:r>
              <a:rPr lang="en-US" sz="2100" b="1" i="1" dirty="0"/>
              <a:t>, IgG</a:t>
            </a:r>
            <a:r>
              <a:rPr lang="en-US" sz="2100" i="1" dirty="0"/>
              <a:t>, or </a:t>
            </a:r>
            <a:r>
              <a:rPr lang="en-US" sz="2100" b="1" i="1" dirty="0"/>
              <a:t>complement</a:t>
            </a:r>
            <a:r>
              <a:rPr lang="en-US" sz="2100" i="1" dirty="0"/>
              <a:t>.</a:t>
            </a:r>
            <a:r>
              <a:rPr lang="en-GB" sz="2100" i="1" dirty="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2100" i="1" dirty="0"/>
              <a:t>Anaphylactic shock results from vasodilation, intravascular volume </a:t>
            </a:r>
            <a:r>
              <a:rPr lang="en-GB" sz="2100" i="1" dirty="0" err="1"/>
              <a:t>redistribution,capillary</a:t>
            </a:r>
            <a:r>
              <a:rPr lang="en-GB" sz="2100" i="1" dirty="0"/>
              <a:t> leak and a reduction in cardiac output</a:t>
            </a:r>
            <a:endParaRPr lang="en-US" sz="2100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100" i="1" dirty="0"/>
              <a:t>Treatment:</a:t>
            </a:r>
            <a:endParaRPr lang="en-GB" sz="2100" i="1" dirty="0"/>
          </a:p>
          <a:p>
            <a:pPr>
              <a:lnSpc>
                <a:spcPct val="90000"/>
              </a:lnSpc>
            </a:pPr>
            <a:r>
              <a:rPr lang="en-GB" sz="2100" i="1" dirty="0"/>
              <a:t> 1. Inj. Adrenaline – 0.5 ml </a:t>
            </a:r>
            <a:r>
              <a:rPr lang="en-GB" sz="2100" i="1" dirty="0" err="1"/>
              <a:t>s.c</a:t>
            </a:r>
            <a:r>
              <a:rPr lang="en-GB" sz="2100" i="1" dirty="0"/>
              <a:t> (1 in. 10000 )</a:t>
            </a:r>
          </a:p>
          <a:p>
            <a:pPr>
              <a:lnSpc>
                <a:spcPct val="90000"/>
              </a:lnSpc>
            </a:pPr>
            <a:r>
              <a:rPr lang="en-GB" sz="2100" i="1" dirty="0"/>
              <a:t> 2. IV steroids and antihistamines.</a:t>
            </a:r>
            <a:endParaRPr lang="en-US" sz="2100" i="1" dirty="0"/>
          </a:p>
          <a:p>
            <a:pPr>
              <a:lnSpc>
                <a:spcPct val="90000"/>
              </a:lnSpc>
            </a:pPr>
            <a:endParaRPr lang="en-US" sz="2100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045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357901"/>
            <a:ext cx="7457037" cy="1198892"/>
          </a:xfrm>
        </p:spPr>
        <p:txBody>
          <a:bodyPr anchor="ctr">
            <a:normAutofit/>
          </a:bodyPr>
          <a:lstStyle/>
          <a:p>
            <a:r>
              <a:rPr lang="en-US" sz="4200" b="1" i="1" dirty="0">
                <a:solidFill>
                  <a:srgbClr val="7030A0"/>
                </a:solidFill>
              </a:rPr>
              <a:t>Anaphylactic Shock</a:t>
            </a:r>
            <a:endParaRPr lang="en-US" sz="4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65" y="2060848"/>
            <a:ext cx="8615573" cy="4680521"/>
          </a:xfrm>
        </p:spPr>
        <p:txBody>
          <a:bodyPr anchor="ctr">
            <a:normAutofit/>
          </a:bodyPr>
          <a:lstStyle/>
          <a:p>
            <a:pPr marL="0" indent="0" algn="l">
              <a:buNone/>
            </a:pPr>
            <a:r>
              <a:rPr lang="en-GB" sz="1800" b="0" i="0" u="none" strike="noStrike" baseline="0" dirty="0">
                <a:latin typeface="HelveticaNeue-Condensed"/>
              </a:rPr>
              <a:t>      1. </a:t>
            </a:r>
            <a:r>
              <a:rPr lang="en-GB" sz="2000" b="0" i="0" u="none" strike="noStrike" baseline="0" dirty="0"/>
              <a:t>Stop administration of causative agent (drug/fluid)</a:t>
            </a:r>
          </a:p>
          <a:p>
            <a:pPr marL="0" indent="0" algn="l">
              <a:buNone/>
            </a:pPr>
            <a:r>
              <a:rPr lang="en-US" sz="2000" dirty="0"/>
              <a:t>       2</a:t>
            </a:r>
            <a:r>
              <a:rPr lang="en-US" sz="2000" b="0" i="0" u="none" strike="noStrike" baseline="0" dirty="0"/>
              <a:t>. Lie patient flat, feet elevated</a:t>
            </a:r>
          </a:p>
          <a:p>
            <a:pPr marL="0" indent="0" algn="l">
              <a:buNone/>
            </a:pPr>
            <a:r>
              <a:rPr lang="en-GB" sz="2000" b="0" i="0" u="none" strike="noStrike" baseline="0" dirty="0"/>
              <a:t>       3. Maintain airway and give 100% O2</a:t>
            </a:r>
          </a:p>
          <a:p>
            <a:pPr marL="0" indent="0" algn="l">
              <a:buNone/>
            </a:pPr>
            <a:r>
              <a:rPr lang="en-GB" sz="2000" dirty="0"/>
              <a:t>       4</a:t>
            </a:r>
            <a:r>
              <a:rPr lang="en-US" sz="2000" b="0" i="0" u="none" strike="noStrike" baseline="0" dirty="0"/>
              <a:t>. </a:t>
            </a:r>
            <a:r>
              <a:rPr lang="en-US" sz="2000" b="0" i="0" u="none" strike="noStrike" baseline="0" dirty="0">
                <a:solidFill>
                  <a:srgbClr val="FF0000"/>
                </a:solidFill>
              </a:rPr>
              <a:t>Adrenaline (epinephrine):</a:t>
            </a:r>
          </a:p>
          <a:p>
            <a:pPr marL="0" indent="0" algn="l">
              <a:buNone/>
            </a:pPr>
            <a:r>
              <a:rPr lang="en-US" sz="2000" dirty="0"/>
              <a:t>                  - </a:t>
            </a:r>
            <a:r>
              <a:rPr lang="en-US" sz="2000" b="0" i="0" u="none" strike="noStrike" baseline="0" dirty="0"/>
              <a:t> </a:t>
            </a:r>
            <a:r>
              <a:rPr lang="en-GB" sz="2000" b="0" i="0" u="none" strike="noStrike" baseline="0" dirty="0"/>
              <a:t>0.5–1.0 mg (0.5–1.0 ml of 1:1000) IM </a:t>
            </a:r>
            <a:r>
              <a:rPr lang="en-GB" sz="2000" b="0" i="1" u="none" strike="noStrike" baseline="0" dirty="0"/>
              <a:t>or</a:t>
            </a:r>
          </a:p>
          <a:p>
            <a:pPr marL="0" indent="0" algn="l">
              <a:buNone/>
            </a:pPr>
            <a:r>
              <a:rPr lang="en-GB" sz="2000" b="0" i="1" u="none" strike="noStrike" baseline="0" dirty="0"/>
              <a:t>                  -  </a:t>
            </a:r>
            <a:r>
              <a:rPr lang="en-GB" sz="2000" b="0" i="0" u="none" strike="noStrike" baseline="0" dirty="0"/>
              <a:t>50–100 </a:t>
            </a:r>
            <a:r>
              <a:rPr lang="en-GB" sz="2000" b="0" i="0" u="none" strike="noStrike" baseline="0" dirty="0" err="1"/>
              <a:t>μg</a:t>
            </a:r>
            <a:r>
              <a:rPr lang="en-GB" sz="2000" b="0" i="0" u="none" strike="noStrike" baseline="0" dirty="0"/>
              <a:t> (0.5–1.0 ml of 1:10 000) IV ( titrated against </a:t>
            </a:r>
            <a:r>
              <a:rPr lang="en-US" sz="2000" b="0" i="0" u="none" strike="noStrike" baseline="0" dirty="0"/>
              <a:t>response)</a:t>
            </a:r>
          </a:p>
          <a:p>
            <a:pPr marL="0" indent="0" algn="l">
              <a:buNone/>
            </a:pPr>
            <a:r>
              <a:rPr lang="en-GB" sz="2000" b="0" i="0" u="none" strike="noStrike" baseline="0" dirty="0"/>
              <a:t>        6. Intravascular volume expansion with crystalloid or colloid</a:t>
            </a:r>
          </a:p>
          <a:p>
            <a:pPr marL="0" indent="0" algn="l">
              <a:buNone/>
            </a:pPr>
            <a:r>
              <a:rPr lang="en-US" sz="2000" b="0" i="0" u="none" strike="noStrike" baseline="0" dirty="0"/>
              <a:t>        7. </a:t>
            </a:r>
            <a:r>
              <a:rPr lang="en-US" sz="2000" b="0" i="0" u="none" strike="noStrike" baseline="0" dirty="0">
                <a:solidFill>
                  <a:srgbClr val="FF0000"/>
                </a:solidFill>
              </a:rPr>
              <a:t>Second-line therapy:</a:t>
            </a:r>
          </a:p>
          <a:p>
            <a:pPr marL="0" indent="0" algn="l">
              <a:buNone/>
            </a:pPr>
            <a:r>
              <a:rPr lang="en-US" sz="2000" b="0" i="0" u="none" strike="noStrike" baseline="0" dirty="0"/>
              <a:t>              - Antihistamine: Chlorphenamine 10–20 mg slow IV</a:t>
            </a:r>
          </a:p>
          <a:p>
            <a:pPr marL="0" indent="0" algn="l">
              <a:buNone/>
            </a:pPr>
            <a:r>
              <a:rPr lang="it-IT" sz="2000" b="0" i="0" u="none" strike="noStrike" baseline="0" dirty="0"/>
              <a:t>              - Corticosteroid: Hydrocortisone 200 mg IV</a:t>
            </a:r>
            <a:endParaRPr lang="en-US" sz="2000" i="1" dirty="0"/>
          </a:p>
          <a:p>
            <a:pPr>
              <a:lnSpc>
                <a:spcPct val="90000"/>
              </a:lnSpc>
            </a:pPr>
            <a:endParaRPr lang="en-US" sz="2100" i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6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Learning objectives (ILOs)</a:t>
            </a:r>
            <a:endParaRPr lang="en-GB" sz="4800" b="1" i="1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F03D3F-850F-4038-916E-BF25D86325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43196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15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487837" y="2732147"/>
            <a:ext cx="5860051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922919"/>
            <a:ext cx="8333796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68" y="1238081"/>
            <a:ext cx="3532009" cy="962953"/>
          </a:xfrm>
        </p:spPr>
        <p:txBody>
          <a:bodyPr anchor="b">
            <a:normAutofit/>
          </a:bodyPr>
          <a:lstStyle/>
          <a:p>
            <a:r>
              <a:rPr lang="en-US" sz="3300" b="1" i="1" dirty="0">
                <a:solidFill>
                  <a:srgbClr val="7030A0"/>
                </a:solidFill>
              </a:rPr>
              <a:t>Neurogenic Shock</a:t>
            </a:r>
            <a:endParaRPr lang="en-US" sz="3300" dirty="0">
              <a:solidFill>
                <a:srgbClr val="7030A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4913" y="2372170"/>
            <a:ext cx="329184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52" y="2508105"/>
            <a:ext cx="3532008" cy="36324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b="1" i="1" dirty="0"/>
              <a:t>Injury to spinal cord </a:t>
            </a:r>
            <a:r>
              <a:rPr lang="en-US" sz="1700" i="1" dirty="0"/>
              <a:t>(cervical, thoracic) high spinal </a:t>
            </a:r>
            <a:r>
              <a:rPr lang="en-US" sz="1700" i="1" dirty="0" err="1"/>
              <a:t>anaesthesia</a:t>
            </a:r>
            <a:r>
              <a:rPr lang="en-US" sz="1700" i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b="1" i="1" dirty="0"/>
              <a:t>Disruption of sympathetic </a:t>
            </a:r>
            <a:r>
              <a:rPr lang="en-US" sz="1700" i="1" dirty="0"/>
              <a:t>efferent.</a:t>
            </a:r>
          </a:p>
          <a:p>
            <a:pPr>
              <a:lnSpc>
                <a:spcPct val="90000"/>
              </a:lnSpc>
            </a:pPr>
            <a:r>
              <a:rPr lang="en-US" sz="1700" i="1" dirty="0"/>
              <a:t>Loss of sweat gland innervation- </a:t>
            </a:r>
            <a:r>
              <a:rPr lang="en-US" sz="1700" i="1" dirty="0" err="1"/>
              <a:t>anhydrosis</a:t>
            </a:r>
            <a:r>
              <a:rPr lang="en-US" sz="1700" i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1700" b="1" i="1" dirty="0"/>
              <a:t>Loss of vasomotor tone-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b="1" i="1" dirty="0"/>
              <a:t>          - </a:t>
            </a:r>
            <a:r>
              <a:rPr lang="en-US" sz="1700" i="1" dirty="0"/>
              <a:t>profound vasodilatation,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i="1" dirty="0"/>
              <a:t>          - fall in peripheral vascular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i="1" dirty="0"/>
              <a:t>             resistance.</a:t>
            </a:r>
          </a:p>
          <a:p>
            <a:pPr>
              <a:lnSpc>
                <a:spcPct val="90000"/>
              </a:lnSpc>
            </a:pPr>
            <a:r>
              <a:rPr lang="en-US" sz="1700" i="1" dirty="0"/>
              <a:t>loss of cardiac stimulation (T1-4).</a:t>
            </a:r>
          </a:p>
          <a:p>
            <a:pPr>
              <a:lnSpc>
                <a:spcPct val="90000"/>
              </a:lnSpc>
            </a:pPr>
            <a:r>
              <a:rPr lang="en-US" sz="1700" b="1" i="1" dirty="0"/>
              <a:t>Hypotension, bradycardia, dry &amp; warm periphery</a:t>
            </a:r>
          </a:p>
        </p:txBody>
      </p:sp>
      <p:pic>
        <p:nvPicPr>
          <p:cNvPr id="2050" name="Picture 2" descr="C:\Users\malam\Pictures\Spinal injury cervical-mr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7" r="1192" b="-2"/>
          <a:stretch/>
        </p:blipFill>
        <p:spPr bwMode="auto">
          <a:xfrm>
            <a:off x="4903774" y="1383738"/>
            <a:ext cx="3696824" cy="475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90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3CBF-28C3-40E4-87BC-8BA32A63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75" y="1268760"/>
            <a:ext cx="4222023" cy="463784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b="1" dirty="0"/>
              <a:t>VASOVAGAL/ VASOGENIC SHOCK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2000" b="1" dirty="0"/>
              <a:t>    ( Part of neurogenic shock 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Pooling of blood due to </a:t>
            </a:r>
            <a:r>
              <a:rPr lang="en-GB" sz="1600" dirty="0">
                <a:solidFill>
                  <a:srgbClr val="7030A0"/>
                </a:solidFill>
              </a:rPr>
              <a:t>dilatation of peripheral vascular system</a:t>
            </a:r>
            <a:r>
              <a:rPr lang="en-GB" sz="1600" dirty="0"/>
              <a:t> particularly in the </a:t>
            </a:r>
            <a:r>
              <a:rPr lang="en-GB" sz="1600"/>
              <a:t>limb muscles </a:t>
            </a:r>
            <a:r>
              <a:rPr lang="en-GB" sz="1600" dirty="0"/>
              <a:t>&amp; in splanchnic bed</a:t>
            </a:r>
            <a:endParaRPr lang="en-GB" sz="1600" b="1" i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i="1" dirty="0"/>
              <a:t>→ ↓</a:t>
            </a:r>
            <a:r>
              <a:rPr lang="en-GB" sz="1600" dirty="0"/>
              <a:t>Venous return to the heart leading to</a:t>
            </a:r>
            <a:r>
              <a:rPr lang="en-GB" sz="1600" b="1" i="1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b="1" i="1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b="1" i="1" dirty="0"/>
              <a:t>→</a:t>
            </a:r>
            <a:r>
              <a:rPr lang="en-GB" sz="1600" dirty="0"/>
              <a:t> low cardiac output &amp; bradycardia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 </a:t>
            </a:r>
            <a:r>
              <a:rPr lang="en-GB" sz="1600" b="1" i="1" dirty="0"/>
              <a:t>→ </a:t>
            </a:r>
            <a:r>
              <a:rPr lang="en-GB" sz="1600" dirty="0"/>
              <a:t>Blood flow to brain is reduced causing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cerebral hypoxia &amp; unconsciousness.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sz="1600" dirty="0"/>
              <a:t>  Management: </a:t>
            </a:r>
            <a:r>
              <a:rPr lang="en-GB" sz="1600" dirty="0" err="1">
                <a:solidFill>
                  <a:srgbClr val="7030A0"/>
                </a:solidFill>
              </a:rPr>
              <a:t>Trendelenberg</a:t>
            </a:r>
            <a:r>
              <a:rPr lang="en-GB" sz="1600" dirty="0">
                <a:solidFill>
                  <a:srgbClr val="7030A0"/>
                </a:solidFill>
              </a:rPr>
              <a:t> position-</a:t>
            </a:r>
            <a:r>
              <a:rPr lang="en-GB" sz="1600" dirty="0"/>
              <a:t>- increases cerebral flow &amp; consciousness is restored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600" dirty="0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hock: MedlinePlus Medical Encyclopedia Image">
            <a:extLst>
              <a:ext uri="{FF2B5EF4-FFF2-40B4-BE49-F238E27FC236}">
                <a16:creationId xmlns:a16="http://schemas.microsoft.com/office/drawing/2014/main" id="{2F66D6BB-FA64-4F50-888B-343CFC679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1" y="2348879"/>
            <a:ext cx="4190426" cy="26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01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09E45-EA68-41DA-A01C-C37CE9BA7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9" y="800392"/>
            <a:ext cx="7698523" cy="1212102"/>
          </a:xfrm>
        </p:spPr>
        <p:txBody>
          <a:bodyPr>
            <a:normAutofit/>
          </a:bodyPr>
          <a:lstStyle/>
          <a:p>
            <a:r>
              <a:rPr lang="en-GB" sz="35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PROGNOSIS OF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8FC07-79A8-4F5E-B7FD-A33ADB41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8" y="2490436"/>
            <a:ext cx="7281746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100" dirty="0"/>
              <a:t> Cardiogenic shock associated with extensive myocardial infraction : (mortality rate up to 75%) </a:t>
            </a:r>
          </a:p>
          <a:p>
            <a:pPr marL="0" indent="0">
              <a:buNone/>
            </a:pPr>
            <a:endParaRPr lang="en-GB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100" dirty="0"/>
              <a:t> Septic shock : (mortality rate up to 75%) </a:t>
            </a:r>
          </a:p>
          <a:p>
            <a:pPr marL="0" indent="0">
              <a:buNone/>
            </a:pPr>
            <a:endParaRPr lang="en-GB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100" dirty="0"/>
              <a:t> </a:t>
            </a:r>
            <a:r>
              <a:rPr lang="en-GB" sz="2100" b="1" dirty="0"/>
              <a:t>Hypovolemic, anaphylactic and neurogenic </a:t>
            </a:r>
            <a:r>
              <a:rPr lang="en-GB" sz="2100" dirty="0"/>
              <a:t>shock are readily treatable and respond well to medical therapy.</a:t>
            </a:r>
          </a:p>
          <a:p>
            <a:pPr marL="0" indent="0">
              <a:buNone/>
            </a:pPr>
            <a:r>
              <a:rPr lang="en-GB" sz="21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100" dirty="0"/>
          </a:p>
          <a:p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9699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5F5F6-07C1-E0DD-6E36-9C137C1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BOOK REFERENCE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D0FA-C2D1-9BCA-D335-6609E213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PRINCIPLES AND PRACTICE OF SURGERY </a:t>
            </a:r>
          </a:p>
          <a:p>
            <a:pPr marL="0" indent="0">
              <a:buNone/>
            </a:pPr>
            <a:r>
              <a:rPr lang="en-US" dirty="0"/>
              <a:t>    6</a:t>
            </a:r>
            <a:r>
              <a:rPr lang="en-US" baseline="30000" dirty="0"/>
              <a:t>th</a:t>
            </a:r>
            <a:r>
              <a:rPr lang="en-US" dirty="0"/>
              <a:t> edition:</a:t>
            </a:r>
          </a:p>
          <a:p>
            <a:pPr algn="l"/>
            <a:r>
              <a:rPr lang="en-US" sz="1800" b="1" i="0" u="none" strike="noStrike" baseline="0" dirty="0">
                <a:latin typeface="BellGothic-Bold"/>
              </a:rPr>
              <a:t>Edited by</a:t>
            </a:r>
          </a:p>
          <a:p>
            <a:pPr algn="l"/>
            <a:r>
              <a:rPr lang="en-US" sz="1800" b="0" i="0" u="none" strike="noStrike" baseline="0" dirty="0">
                <a:latin typeface="BellGothic-Black"/>
              </a:rPr>
              <a:t>O. James Garden,</a:t>
            </a:r>
          </a:p>
          <a:p>
            <a:pPr marL="0" indent="0" algn="l">
              <a:buNone/>
            </a:pPr>
            <a:r>
              <a:rPr lang="en-US" sz="1800" dirty="0">
                <a:latin typeface="BellGothic-Black"/>
              </a:rPr>
              <a:t>      </a:t>
            </a:r>
            <a:r>
              <a:rPr lang="en-US" sz="1800" b="0" i="0" u="none" strike="noStrike" baseline="0" dirty="0">
                <a:latin typeface="BellGothic-Black"/>
              </a:rPr>
              <a:t>Andrew W. Bradbury</a:t>
            </a:r>
          </a:p>
          <a:p>
            <a:pPr marL="0" indent="0" algn="l">
              <a:buNone/>
            </a:pPr>
            <a:r>
              <a:rPr lang="en-US" sz="1800" dirty="0">
                <a:latin typeface="BellGothic-Black"/>
              </a:rPr>
              <a:t>      </a:t>
            </a:r>
            <a:r>
              <a:rPr lang="en-US" sz="1800" b="0" i="0" u="none" strike="noStrike" baseline="0" dirty="0">
                <a:latin typeface="BellGothic-Black"/>
              </a:rPr>
              <a:t>John L.R. Forsythe</a:t>
            </a:r>
          </a:p>
          <a:p>
            <a:pPr marL="0" indent="0" algn="l">
              <a:buNone/>
            </a:pPr>
            <a:r>
              <a:rPr lang="en-US" sz="1800" dirty="0">
                <a:latin typeface="BellGothic-Black"/>
              </a:rPr>
              <a:t>      </a:t>
            </a:r>
            <a:r>
              <a:rPr lang="en-US" sz="1800" b="0" i="0" u="none" strike="noStrike" baseline="0" dirty="0">
                <a:latin typeface="BellGothic-Black"/>
              </a:rPr>
              <a:t>Rowan W. Parks</a:t>
            </a:r>
          </a:p>
          <a:p>
            <a:pPr marL="0" indent="0" algn="l">
              <a:buNone/>
            </a:pPr>
            <a:endParaRPr lang="en-US" sz="1800" dirty="0">
              <a:latin typeface="BellGothic-Black"/>
            </a:endParaRPr>
          </a:p>
          <a:p>
            <a:pPr marL="0" indent="0" algn="l">
              <a:buNone/>
            </a:pPr>
            <a:r>
              <a:rPr lang="en-US" sz="1800" dirty="0">
                <a:latin typeface="BellGothic-Black"/>
              </a:rPr>
              <a:t>PAGE NO: 17-26</a:t>
            </a:r>
          </a:p>
          <a:p>
            <a:pPr algn="l"/>
            <a:endParaRPr lang="en-US" sz="1800" b="0" i="0" u="none" strike="noStrike" baseline="0" dirty="0">
              <a:latin typeface="BellGothic-Black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26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879C-C703-4F43-9844-24E072313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41" y="2992641"/>
            <a:ext cx="3733183" cy="363928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B w="38100" h="38100" prst="angle"/>
            </a:sp3d>
          </a:bodyPr>
          <a:lstStyle/>
          <a:p>
            <a:pPr marL="0" indent="0">
              <a:buNone/>
            </a:pPr>
            <a:r>
              <a:rPr lang="en-GB" sz="6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THANKS</a:t>
            </a:r>
            <a:endParaRPr lang="en-US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152C94C5-6DB8-444B-9A97-F01D74402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882315"/>
            <a:ext cx="3816425" cy="529464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1900" i="1" dirty="0"/>
              <a:t>A state of </a:t>
            </a:r>
            <a:r>
              <a:rPr lang="en-GB" sz="1900" b="1" i="1" dirty="0"/>
              <a:t>inadequate</a:t>
            </a:r>
            <a:r>
              <a:rPr lang="en-GB" sz="1900" dirty="0"/>
              <a:t> tissue perfusion of oxygen and nutrients to maintain normal tissue and cellular function.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A </a:t>
            </a:r>
            <a:r>
              <a:rPr lang="en-GB" sz="1900" b="1" dirty="0"/>
              <a:t>disparity</a:t>
            </a:r>
            <a:r>
              <a:rPr lang="en-GB" sz="1900" dirty="0"/>
              <a:t> between blood volume and vascular capacity, which can be caused by: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 1. Reduction in blood volume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2. Increase in the vascular bed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dirty="0"/>
              <a:t>3. By both the above mechanisms.</a:t>
            </a:r>
          </a:p>
          <a:p>
            <a:pPr marL="0" indent="0">
              <a:lnSpc>
                <a:spcPct val="90000"/>
              </a:lnSpc>
              <a:buNone/>
            </a:pPr>
            <a:endParaRPr lang="en-GB" sz="19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sz="1900" dirty="0"/>
              <a:t>Inadequate peripheral perfusion:</a:t>
            </a:r>
            <a:r>
              <a:rPr lang="en-GB" sz="1900" b="1" i="1" dirty="0"/>
              <a:t> → </a:t>
            </a:r>
            <a:r>
              <a:rPr lang="en-GB" sz="1900" dirty="0"/>
              <a:t>to failure of tissue oxygenation </a:t>
            </a:r>
            <a:r>
              <a:rPr lang="en-GB" sz="1900" b="1" i="1" dirty="0"/>
              <a:t>→</a:t>
            </a:r>
            <a:r>
              <a:rPr lang="en-GB" sz="1900" dirty="0"/>
              <a:t> Lead to anaerobic metabolism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b="1" i="1" dirty="0"/>
              <a:t>       → </a:t>
            </a:r>
            <a:r>
              <a:rPr lang="en-GB" sz="1900" i="1" dirty="0"/>
              <a:t>tissue </a:t>
            </a:r>
            <a:r>
              <a:rPr lang="en-GB" sz="1900" b="1" i="1" dirty="0"/>
              <a:t>acidosis</a:t>
            </a:r>
            <a:r>
              <a:rPr lang="en-GB" sz="1900" i="1" dirty="0"/>
              <a:t> &amp; </a:t>
            </a:r>
            <a:r>
              <a:rPr lang="en-GB" sz="1900" b="1" i="1" dirty="0"/>
              <a:t>cellular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b="1" i="1" dirty="0"/>
              <a:t>            dysfunction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b="1" i="1" dirty="0"/>
              <a:t>      →</a:t>
            </a:r>
            <a:r>
              <a:rPr lang="en-GB" sz="1900" i="1" dirty="0"/>
              <a:t> </a:t>
            </a:r>
            <a:r>
              <a:rPr lang="en-GB" sz="1900" b="1" i="1" dirty="0"/>
              <a:t>multi organ dysfunction(MOF)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900" b="1" i="1" dirty="0"/>
              <a:t>          </a:t>
            </a:r>
            <a:r>
              <a:rPr lang="en-GB" sz="1900" i="1" dirty="0"/>
              <a:t>&amp; </a:t>
            </a:r>
            <a:r>
              <a:rPr lang="en-GB" sz="1900" i="1" dirty="0">
                <a:solidFill>
                  <a:srgbClr val="FF0000"/>
                </a:solidFill>
              </a:rPr>
              <a:t>death</a:t>
            </a:r>
            <a:r>
              <a:rPr lang="en-GB" sz="1900" i="1" dirty="0"/>
              <a:t>.</a:t>
            </a:r>
          </a:p>
          <a:p>
            <a:pPr>
              <a:lnSpc>
                <a:spcPct val="90000"/>
              </a:lnSpc>
            </a:pPr>
            <a:endParaRPr lang="en-GB" sz="1900" i="1" dirty="0"/>
          </a:p>
          <a:p>
            <a:pPr>
              <a:lnSpc>
                <a:spcPct val="90000"/>
              </a:lnSpc>
            </a:pPr>
            <a:endParaRPr lang="en-GB" sz="1900" dirty="0"/>
          </a:p>
          <a:p>
            <a:pPr>
              <a:lnSpc>
                <a:spcPct val="90000"/>
              </a:lnSpc>
            </a:pPr>
            <a:endParaRPr lang="en-GB" sz="1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D33B5-A457-495B-BCAF-814371F43279}"/>
              </a:ext>
            </a:extLst>
          </p:cNvPr>
          <p:cNvSpPr txBox="1"/>
          <p:nvPr/>
        </p:nvSpPr>
        <p:spPr>
          <a:xfrm>
            <a:off x="1133474" y="1745442"/>
            <a:ext cx="25543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139F69-90DB-4363-99C1-CDD094EED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5608BC-985E-44AE-8C56-1C7990286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64368" cy="6858000"/>
            <a:chOff x="0" y="0"/>
            <a:chExt cx="885825" cy="6858000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FF652A2A-BC90-4341-B339-840F6E1C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5F3E59-21AB-424D-B654-E1B9E304F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22B692-E0F0-4873-87B6-2559296B7B6F}"/>
              </a:ext>
            </a:extLst>
          </p:cNvPr>
          <p:cNvSpPr txBox="1"/>
          <p:nvPr/>
        </p:nvSpPr>
        <p:spPr>
          <a:xfrm>
            <a:off x="664368" y="0"/>
            <a:ext cx="8479632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>
                    <a:alpha val="60000"/>
                  </a:schemeClr>
                </a:solidFill>
              </a:rPr>
              <a:t>Pathogenesis: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chemeClr val="tx1">
                    <a:alpha val="60000"/>
                  </a:schemeClr>
                </a:solidFill>
              </a:rPr>
              <a:t>Series of pathophysiological changes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aimed at protecting the organism and preserving its vital functions as follows: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>
                    <a:alpha val="60000"/>
                  </a:srgbClr>
                </a:solidFill>
              </a:rPr>
              <a:t>I. </a:t>
            </a:r>
            <a:r>
              <a:rPr lang="en-US" sz="2800" b="1" dirty="0" err="1">
                <a:solidFill>
                  <a:srgbClr val="7030A0">
                    <a:alpha val="60000"/>
                  </a:srgbClr>
                </a:solidFill>
              </a:rPr>
              <a:t>Sympatho</a:t>
            </a:r>
            <a:r>
              <a:rPr lang="en-US" sz="2800" b="1" dirty="0">
                <a:solidFill>
                  <a:srgbClr val="7030A0">
                    <a:alpha val="60000"/>
                  </a:srgbClr>
                </a:solidFill>
              </a:rPr>
              <a:t>-adrenal response</a:t>
            </a:r>
            <a:r>
              <a:rPr lang="en-US" sz="2800" dirty="0">
                <a:solidFill>
                  <a:srgbClr val="7030A0">
                    <a:alpha val="60000"/>
                  </a:srgbClr>
                </a:solidFill>
              </a:rPr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The fall in blood pressure due to inadequate cardiac output is sensed by the stretch receptors located in the aortic arch and carotid sinus (Baroreceptors) with the consequent </a:t>
            </a:r>
            <a:r>
              <a:rPr lang="en-US" u="sng" dirty="0">
                <a:solidFill>
                  <a:schemeClr val="tx1">
                    <a:alpha val="60000"/>
                  </a:schemeClr>
                </a:solidFill>
              </a:rPr>
              <a:t>sympathoadrenal stimulation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	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The </a:t>
            </a:r>
            <a:r>
              <a:rPr lang="en-US" u="sng" dirty="0">
                <a:solidFill>
                  <a:schemeClr val="tx1">
                    <a:alpha val="60000"/>
                  </a:schemeClr>
                </a:solidFill>
              </a:rPr>
              <a:t>Vasomotor Center activity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is increased resulting in: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       - an </a:t>
            </a:r>
            <a:r>
              <a:rPr lang="en-US" b="1" dirty="0">
                <a:solidFill>
                  <a:schemeClr val="tx1">
                    <a:alpha val="60000"/>
                  </a:schemeClr>
                </a:solidFill>
              </a:rPr>
              <a:t>enhanced peripheral resistance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to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          maintain the blood pressure 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>
                  <a:alpha val="60000"/>
                </a:schemeClr>
              </a:solidFill>
            </a:endParaRPr>
          </a:p>
          <a:p>
            <a:pPr marL="571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alpha val="60000"/>
                  </a:schemeClr>
                </a:solidFill>
              </a:rPr>
              <a:t>heart rate increases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to restore the cardiac output. 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572CAA-64C4-466C-A171-8E1B19715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17032"/>
            <a:ext cx="291419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12" y="2444376"/>
            <a:ext cx="8118138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182F3-760A-4A7F-B122-D5DDD2FF6C8A}"/>
              </a:ext>
            </a:extLst>
          </p:cNvPr>
          <p:cNvSpPr txBox="1"/>
          <p:nvPr/>
        </p:nvSpPr>
        <p:spPr>
          <a:xfrm>
            <a:off x="511512" y="908720"/>
            <a:ext cx="8118138" cy="5949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increased “sympathetic cardiac activity” 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- increases the heart rate and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- also increases the strength of myocardial contraction.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- The arteriolar constriction is selective.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blood flow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skin, skeletal muscle, salivary glands, intestines, liver,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and kidneys is reduced. The </a:t>
            </a:r>
            <a:r>
              <a:rPr lang="en-US" sz="2000" u="sng" dirty="0">
                <a:solidFill>
                  <a:schemeClr val="accent2"/>
                </a:solidFill>
              </a:rPr>
              <a:t>skin becomes cold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Salivary secretion stops and mouth becomes dry, intestines manifest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impaired digestion and water absorption. 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ever, </a:t>
            </a:r>
            <a:r>
              <a:rPr lang="en-US" sz="2000" b="1" dirty="0">
                <a:solidFill>
                  <a:schemeClr val="accent2"/>
                </a:solidFill>
              </a:rPr>
              <a:t>blood flow to essential organs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like brain, heart, diaphragm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and intercostal muscles is maintained.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1E21896-50E2-44A5-8576-C24E8B2D5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496834"/>
              </p:ext>
            </p:extLst>
          </p:nvPr>
        </p:nvGraphicFramePr>
        <p:xfrm>
          <a:off x="0" y="0"/>
          <a:ext cx="914171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797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AB2E-14B2-4C84-BDA3-99CA66C50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15" y="378524"/>
            <a:ext cx="3472981" cy="643485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</a:rPr>
              <a:t>III. Microcirculatory Changes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dirty="0"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Due to intense sympathoadrenal and neuroendocrine response following hypovolemia there will be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selective</a:t>
            </a:r>
            <a:r>
              <a:rPr lang="en-GB" sz="1800" u="sng" dirty="0">
                <a:latin typeface="Calibri"/>
              </a:rPr>
              <a:t>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diversion</a:t>
            </a:r>
            <a:r>
              <a:rPr lang="en-GB" sz="1800" u="sng" dirty="0">
                <a:latin typeface="Calibri"/>
              </a:rPr>
              <a:t>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of</a:t>
            </a:r>
            <a:r>
              <a:rPr lang="en-GB" sz="1800" u="sng" dirty="0">
                <a:latin typeface="Calibri"/>
              </a:rPr>
              <a:t>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blood</a:t>
            </a:r>
            <a:r>
              <a:rPr lang="en-GB" sz="1800" u="sng" dirty="0">
                <a:latin typeface="Calibri"/>
              </a:rPr>
              <a:t> </a:t>
            </a: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flow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through meta-arteriolar shunt or thorough channels as 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closure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of pre-and post- capillary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sphincters occur</a:t>
            </a:r>
            <a:r>
              <a:rPr lang="en-GB" sz="1800" dirty="0">
                <a:latin typeface="Calibri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In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the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irreversible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phase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of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shock, there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is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relaxation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of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the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precapillary sphincters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while</a:t>
            </a:r>
            <a:r>
              <a:rPr lang="en-GB" sz="1800" dirty="0">
                <a:latin typeface="Calibri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postcapillary  sphincters remain constricted and blood gets sequestrated in the microcirculatory unit.	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>
              <a:lnSpc>
                <a:spcPct val="90000"/>
              </a:lnSpc>
            </a:pPr>
            <a:endParaRPr lang="en-GB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760545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C77D0C8-48EB-497B-95E0-C6118D3F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810" y="899820"/>
            <a:ext cx="6029773" cy="537211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14467" y="1"/>
            <a:ext cx="729532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0307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A5127-BFEA-45C4-A6F6-5CECFE618F77}"/>
              </a:ext>
            </a:extLst>
          </p:cNvPr>
          <p:cNvSpPr txBox="1"/>
          <p:nvPr/>
        </p:nvSpPr>
        <p:spPr>
          <a:xfrm>
            <a:off x="0" y="476672"/>
            <a:ext cx="9141714" cy="6552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7030A0"/>
                </a:solidFill>
              </a:rPr>
              <a:t>IV. Cellular Changes: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The cellular changes are </a:t>
            </a:r>
            <a:r>
              <a:rPr lang="en-US" sz="2000" u="sng" dirty="0"/>
              <a:t>due to ischemia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- Lack of oxygen and accumulation of waste  products cause </a:t>
            </a:r>
            <a:r>
              <a:rPr lang="en-US" sz="2000" b="1" dirty="0"/>
              <a:t>cell membrane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          dysfunction and metabolic acidosis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</a:rPr>
              <a:t>(Hypoxia of kidney, renal function is impaired</a:t>
            </a:r>
            <a:r>
              <a:rPr lang="en-US" sz="2000" b="1" i="1" dirty="0">
                <a:solidFill>
                  <a:schemeClr val="tx2"/>
                </a:solidFill>
              </a:rPr>
              <a:t> →</a:t>
            </a:r>
            <a:r>
              <a:rPr lang="en-US" sz="2000" dirty="0">
                <a:solidFill>
                  <a:schemeClr val="tx2"/>
                </a:solidFill>
              </a:rPr>
              <a:t> blood levels of acids rise, like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</a:rPr>
              <a:t>      lactate, pyruvate, phosphate &amp; sulfate  </a:t>
            </a:r>
            <a:r>
              <a:rPr lang="en-US" sz="2000" b="1" i="1" dirty="0">
                <a:solidFill>
                  <a:schemeClr val="tx2"/>
                </a:solidFill>
              </a:rPr>
              <a:t>→ </a:t>
            </a:r>
            <a:r>
              <a:rPr lang="en-US" sz="2000" dirty="0">
                <a:solidFill>
                  <a:schemeClr val="tx2"/>
                </a:solidFill>
              </a:rPr>
              <a:t>causing metabolic acidosis)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Na and H2O enter the cell and K leaves it, which results in </a:t>
            </a:r>
            <a:r>
              <a:rPr lang="en-US" sz="2000" u="sng" dirty="0"/>
              <a:t>cellular swelling</a:t>
            </a:r>
            <a:r>
              <a:rPr lang="en-US" sz="2000" dirty="0"/>
              <a:t>.	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/>
              <a:t>Mitochondrial dysfunction </a:t>
            </a:r>
            <a:r>
              <a:rPr lang="en-US" sz="2000" dirty="0"/>
              <a:t>occurs in prolonged shock, which will cause </a:t>
            </a:r>
            <a:r>
              <a:rPr lang="en-US" sz="2000" u="sng" dirty="0"/>
              <a:t>diminished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</a:t>
            </a:r>
            <a:r>
              <a:rPr lang="en-US" sz="2000" u="sng" dirty="0"/>
              <a:t>ATP production</a:t>
            </a:r>
            <a:r>
              <a:rPr lang="en-US" sz="2000" dirty="0"/>
              <a:t>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There is also </a:t>
            </a:r>
            <a:r>
              <a:rPr lang="en-US" sz="2000" b="1" dirty="0"/>
              <a:t>lysosomal disruption </a:t>
            </a:r>
            <a:r>
              <a:rPr lang="en-US" sz="2000" dirty="0"/>
              <a:t>with resultant release of lysosomal enzymes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and </a:t>
            </a:r>
            <a:r>
              <a:rPr lang="en-US" sz="2000" u="sng" dirty="0"/>
              <a:t>intracellular autodigestion</a:t>
            </a:r>
            <a:r>
              <a:rPr lang="en-US" sz="2000" dirty="0"/>
              <a:t> occurs.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 Widespread cellular damage may lead to </a:t>
            </a:r>
            <a:r>
              <a:rPr lang="en-US" sz="2000" b="1" dirty="0">
                <a:solidFill>
                  <a:srgbClr val="FF0000"/>
                </a:solidFill>
              </a:rPr>
              <a:t>multiorgan dysfunction syndrome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       (</a:t>
            </a:r>
            <a:r>
              <a:rPr lang="en-US" sz="2000" u="sng" dirty="0">
                <a:solidFill>
                  <a:srgbClr val="FF0000"/>
                </a:solidFill>
              </a:rPr>
              <a:t>MODS</a:t>
            </a:r>
            <a:r>
              <a:rPr lang="en-US" sz="2000" dirty="0">
                <a:solidFill>
                  <a:srgbClr val="FF0000"/>
                </a:solidFill>
              </a:rPr>
              <a:t>).</a:t>
            </a:r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110203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2352</Words>
  <Application>Microsoft Office PowerPoint</Application>
  <PresentationFormat>On-screen Show (4:3)</PresentationFormat>
  <Paragraphs>396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BellGothic-Black</vt:lpstr>
      <vt:lpstr>BellGothic-Bold</vt:lpstr>
      <vt:lpstr>Calibri</vt:lpstr>
      <vt:lpstr>Courier New</vt:lpstr>
      <vt:lpstr>HelveticaNeue-Condensed</vt:lpstr>
      <vt:lpstr>MV Boli</vt:lpstr>
      <vt:lpstr>TheSans</vt:lpstr>
      <vt:lpstr>Wingdings</vt:lpstr>
      <vt:lpstr>Office Theme</vt:lpstr>
      <vt:lpstr>1_Office Theme</vt:lpstr>
      <vt:lpstr>PowerPoint Presentation</vt:lpstr>
      <vt:lpstr>PowerPoint Presentation</vt:lpstr>
      <vt:lpstr>Learning objectives (ILOs)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Shock</vt:lpstr>
      <vt:lpstr> Hypovolemic Shock</vt:lpstr>
      <vt:lpstr>Classes of haemorrhagic shock  Based on estimated blood loss &amp; patients' initial presentation (ATLS)</vt:lpstr>
      <vt:lpstr>PowerPoint Presentation</vt:lpstr>
      <vt:lpstr>PowerPoint Presentation</vt:lpstr>
      <vt:lpstr>Systemic inflammatory response syndrome SIRS</vt:lpstr>
      <vt:lpstr>PowerPoint Presentation</vt:lpstr>
      <vt:lpstr>Septic ShocK</vt:lpstr>
      <vt:lpstr>PowerPoint Presentation</vt:lpstr>
      <vt:lpstr>Septic Shock- pathophysiology</vt:lpstr>
      <vt:lpstr>Septic Shock- pathophysiology</vt:lpstr>
      <vt:lpstr>Features of warm and cold shock</vt:lpstr>
      <vt:lpstr>PowerPoint Presentation</vt:lpstr>
      <vt:lpstr>PowerPoint Presentation</vt:lpstr>
      <vt:lpstr>PowerPoint Presentation</vt:lpstr>
      <vt:lpstr>Cardiogenic Shock </vt:lpstr>
      <vt:lpstr>Management: Cardiogenic Shock</vt:lpstr>
      <vt:lpstr>PowerPoint Presentation</vt:lpstr>
      <vt:lpstr>Anaphylactic Shock</vt:lpstr>
      <vt:lpstr>Anaphylactic Shock</vt:lpstr>
      <vt:lpstr>Neurogenic Shock</vt:lpstr>
      <vt:lpstr>PowerPoint Presentation</vt:lpstr>
      <vt:lpstr>PROGNOSIS OF SHOCK</vt:lpstr>
      <vt:lpstr>BOOK REFERENCE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</dc:title>
  <dc:creator>M K Alam</dc:creator>
  <cp:lastModifiedBy>Sangrasi Ahmed Khan</cp:lastModifiedBy>
  <cp:revision>316</cp:revision>
  <dcterms:created xsi:type="dcterms:W3CDTF">2014-05-12T17:07:00Z</dcterms:created>
  <dcterms:modified xsi:type="dcterms:W3CDTF">2024-04-27T21:23:44Z</dcterms:modified>
</cp:coreProperties>
</file>