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9" r:id="rId2"/>
    <p:sldId id="257" r:id="rId3"/>
    <p:sldId id="259" r:id="rId4"/>
    <p:sldId id="265" r:id="rId5"/>
    <p:sldId id="270" r:id="rId6"/>
    <p:sldId id="273" r:id="rId7"/>
    <p:sldId id="274" r:id="rId8"/>
    <p:sldId id="379" r:id="rId9"/>
    <p:sldId id="276" r:id="rId10"/>
    <p:sldId id="294" r:id="rId11"/>
    <p:sldId id="295" r:id="rId12"/>
    <p:sldId id="286" r:id="rId13"/>
    <p:sldId id="758" r:id="rId14"/>
    <p:sldId id="262" r:id="rId15"/>
    <p:sldId id="760" r:id="rId16"/>
    <p:sldId id="267" r:id="rId17"/>
    <p:sldId id="762" r:id="rId18"/>
    <p:sldId id="280" r:id="rId19"/>
    <p:sldId id="281" r:id="rId20"/>
    <p:sldId id="439" r:id="rId21"/>
    <p:sldId id="311" r:id="rId22"/>
    <p:sldId id="749" r:id="rId23"/>
    <p:sldId id="766" r:id="rId24"/>
    <p:sldId id="319" r:id="rId25"/>
    <p:sldId id="32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E441BF1-6265-4E1F-B9F2-0AFF7830B362}">
          <p14:sldIdLst>
            <p14:sldId id="269"/>
            <p14:sldId id="257"/>
            <p14:sldId id="259"/>
            <p14:sldId id="265"/>
            <p14:sldId id="270"/>
            <p14:sldId id="273"/>
            <p14:sldId id="274"/>
            <p14:sldId id="379"/>
            <p14:sldId id="276"/>
            <p14:sldId id="294"/>
            <p14:sldId id="295"/>
            <p14:sldId id="286"/>
            <p14:sldId id="758"/>
            <p14:sldId id="262"/>
            <p14:sldId id="760"/>
            <p14:sldId id="267"/>
            <p14:sldId id="762"/>
            <p14:sldId id="280"/>
            <p14:sldId id="281"/>
            <p14:sldId id="439"/>
            <p14:sldId id="311"/>
            <p14:sldId id="749"/>
            <p14:sldId id="766"/>
            <p14:sldId id="319"/>
            <p14:sldId id="325"/>
          </p14:sldIdLst>
        </p14:section>
        <p14:section name="Untitled Section" id="{9FB2288F-C9B4-4B05-877D-B52D634E44F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90828" autoAdjust="0"/>
  </p:normalViewPr>
  <p:slideViewPr>
    <p:cSldViewPr snapToGrid="0">
      <p:cViewPr varScale="1">
        <p:scale>
          <a:sx n="77" d="100"/>
          <a:sy n="77" d="100"/>
        </p:scale>
        <p:origin x="79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E0E83-8E81-435B-A127-EDA2B4C1268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596C1-604D-4A64-8E62-9E8B0A698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58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A596C1-604D-4A64-8E62-9E8B0A698D8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42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A596C1-604D-4A64-8E62-9E8B0A698D8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971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DD5FE-A015-43CA-AF1C-52CB5C735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7AE877-23EA-4EF8-BD6B-0EF68A2DE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94E9E-9832-494A-A7F0-F67E9577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FFE16-B984-4E48-87C5-A17EE74D3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03390-5C6F-4B0A-BD27-1039D8486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82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AB413-2DFA-40EB-896F-93CE05E9B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9AA35-869B-4D88-A4EF-15E0ADBBE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A2FB1-91AB-4E4D-98C5-712525BF1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D6B93-13E7-40A7-A8EE-928A1827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68865-0F60-4B8F-99F8-22F31D80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49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E97D96-B859-4461-AFE5-58E3B5B34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F6BC6C-196B-4901-94C0-10B40DC66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76DF9-7CA5-41C6-90E9-AA4A08C0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711D0-3CBD-4398-80AF-999B121A1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AE369-5132-441A-B33B-A0A684798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731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" y="0"/>
            <a:ext cx="121908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3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C9B5-8AB4-42DC-A3F1-9AB7DD5BD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6935D-F312-46D5-A0E5-442095AE3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43E57-2364-4B2F-B04E-46A31EDA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A7F3C-7318-4D1E-926C-E7A2033BC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48EA1-5479-4A79-BC96-3C971A5AF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55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6AC27-F68D-41D6-B9D6-B780785BB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60E8A-7771-4CD8-A73D-DC55F3E3B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DBF32-2995-4550-B3CF-166D9EDF8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2302C-CB7E-43FD-B926-B841898A1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BB22D-6694-41F6-963A-32C49AFEA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27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9D4D6-DC63-4ECA-BFAE-7A828A0D5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A5AC5-3EE2-4EF1-8A48-51719F9276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CB6D02-F3E9-45E8-8268-7C659345E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C0F48-F88F-40C4-A007-3D8C6C4B2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BE635F-4081-4E6B-9399-77535A08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D4F02D-361B-43C0-AAC8-D749F2FF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00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80880-D366-4994-AB20-753BD1553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3D89F-60B3-48D3-A3D0-B4256D273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DABE08-8512-4F3E-83DD-6F3BAFAFE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27B999-0045-4FD5-BE84-744D4E331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979F00-2D97-4272-8C49-5C5DC524F6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CFC3DF-A753-4927-B02F-04177F4DD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B76E77-2CC8-427C-A6FC-9F5310948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F4BE70-0DA6-4689-BA0E-D08B28E9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E438E-C116-40E1-9795-0CBFDCF5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2A1C6D-00D5-433D-9694-0325ABC92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A60B03-67AC-45EF-8725-3580AF0B4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A6516-9831-485A-8FF0-12A870722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86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45C53E-CDF4-484D-87BE-D8C98F0DA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A50D41-39C8-4EBF-9DA7-E0897BFE6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1645A-945B-4FD5-B96D-E2944FD7A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56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C9302-05D4-4F74-B234-0617424B6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E583-6145-4DE2-8919-EA176E2EC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75859A-FBF1-4EAE-8A50-AB274C2F1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04991-4957-4694-A800-2C5FF19EB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6FDB0-CCCF-476D-AF5C-F4ACD75BC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5C947-AE4E-4F36-9A04-A3ED4AB6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86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5D49B-E3EF-47CA-8480-1827B81C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F0B098-C495-495F-AC7D-9357ECEFB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B8057-8F94-4BA7-BEAA-03C935621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2E9EA-9190-4320-BD7E-2FF9942D8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8D3BC-D4A4-429E-8BE3-09DCF32AF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664A0-B110-4213-A337-B843437F6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54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5492E9-C729-4041-A1CF-E406585A9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2630A-FBCC-4740-8BAA-4B7CA4FD6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5877D-7150-48B6-B39A-E262F5CD44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5E7E-9D6C-424E-8799-E1040ECA50A7}" type="datetimeFigureOut">
              <a:rPr lang="en-GB" smtClean="0"/>
              <a:t>18/08/2024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1101C-7841-420A-B646-62F6DC11A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8350F-8BDA-4D1E-B459-42D7E9146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4828A-773D-44B9-B323-C0B340F171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10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60F3744-6EA8-43B0-810F-BDC9EE3588EB}"/>
              </a:ext>
            </a:extLst>
          </p:cNvPr>
          <p:cNvSpPr txBox="1"/>
          <p:nvPr/>
        </p:nvSpPr>
        <p:spPr>
          <a:xfrm>
            <a:off x="2030278" y="1813630"/>
            <a:ext cx="78305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Interpretation of common</a:t>
            </a:r>
            <a:br>
              <a:rPr lang="en-GB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5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Lab. Investigations</a:t>
            </a:r>
            <a:endParaRPr lang="en-GB" sz="5400" dirty="0">
              <a:solidFill>
                <a:srgbClr val="7030A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331D5F-CEBE-430B-9130-D7C534FAEBC1}"/>
              </a:ext>
            </a:extLst>
          </p:cNvPr>
          <p:cNvSpPr txBox="1"/>
          <p:nvPr/>
        </p:nvSpPr>
        <p:spPr>
          <a:xfrm>
            <a:off x="4244009" y="4629527"/>
            <a:ext cx="794799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 err="1">
                <a:solidFill>
                  <a:schemeClr val="accent1">
                    <a:lumMod val="50000"/>
                  </a:schemeClr>
                </a:solidFill>
              </a:rPr>
              <a:t>Dr.</a:t>
            </a:r>
            <a:r>
              <a:rPr lang="en-GB" sz="3600" dirty="0">
                <a:solidFill>
                  <a:schemeClr val="accent1">
                    <a:lumMod val="50000"/>
                  </a:schemeClr>
                </a:solidFill>
              </a:rPr>
              <a:t> Ahmed Khan MBBS; FCPS</a:t>
            </a:r>
          </a:p>
          <a:p>
            <a:r>
              <a:rPr lang="en-GB" sz="2800" dirty="0">
                <a:solidFill>
                  <a:schemeClr val="accent1">
                    <a:lumMod val="50000"/>
                  </a:schemeClr>
                </a:solidFill>
              </a:rPr>
              <a:t>Associate Prof. of General Surgery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99468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7E7D8665-20B7-4BB1-BC2D-E71AD9E9C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4213" y="206477"/>
            <a:ext cx="8813245" cy="56043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ru-RU" sz="3200" b="1" dirty="0">
                <a:solidFill>
                  <a:srgbClr val="FFFF00"/>
                </a:solidFill>
                <a:latin typeface="+mn-lt"/>
              </a:rPr>
              <a:t>III. Total Calcium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C760752-F084-4D8B-B73D-A9F420D416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766916"/>
            <a:ext cx="12192000" cy="609108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ru-RU" sz="2400" dirty="0">
                <a:solidFill>
                  <a:schemeClr val="bg1"/>
                </a:solidFill>
              </a:rPr>
              <a:t>  The total serum calcium is a measure of both</a:t>
            </a:r>
          </a:p>
          <a:p>
            <a:pPr lvl="1" eaLnBrk="1" hangingPunct="1"/>
            <a:r>
              <a:rPr lang="en-US" altLang="ru-RU" dirty="0">
                <a:solidFill>
                  <a:schemeClr val="bg1"/>
                </a:solidFill>
              </a:rPr>
              <a:t>Free (ionized) calcium</a:t>
            </a:r>
          </a:p>
          <a:p>
            <a:pPr lvl="1" eaLnBrk="1" hangingPunct="1"/>
            <a:endParaRPr lang="en-US" altLang="ru-RU" dirty="0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ru-RU" dirty="0">
                <a:solidFill>
                  <a:schemeClr val="bg1"/>
                </a:solidFill>
              </a:rPr>
              <a:t>Protein bound (albumin) calcium</a:t>
            </a:r>
          </a:p>
          <a:p>
            <a:pPr lvl="1" eaLnBrk="1" hangingPunct="1"/>
            <a:endParaRPr lang="en-US" altLang="ru-RU" dirty="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ru-RU" sz="2400" dirty="0">
                <a:solidFill>
                  <a:schemeClr val="bg1"/>
                </a:solidFill>
              </a:rPr>
              <a:t>  Therefore, the total serum calcium level is affected by changes in serum albumin</a:t>
            </a:r>
          </a:p>
          <a:p>
            <a:pPr marL="457200" lvl="1" indent="0">
              <a:buNone/>
            </a:pPr>
            <a:endParaRPr lang="en-US" altLang="ru-RU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ru-RU" dirty="0">
                <a:solidFill>
                  <a:schemeClr val="bg1"/>
                </a:solidFill>
              </a:rPr>
              <a:t>  </a:t>
            </a:r>
            <a:r>
              <a:rPr lang="en-US" alt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As a </a:t>
            </a:r>
            <a:r>
              <a:rPr lang="en-US" altLang="ru-RU" u="sng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rule of thumb</a:t>
            </a:r>
            <a:r>
              <a:rPr lang="en-US" alt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the total serum calcium level decrease by approximately 0.8 mg for </a:t>
            </a:r>
          </a:p>
          <a:p>
            <a:pPr marL="457200" lvl="1" indent="0">
              <a:buNone/>
            </a:pPr>
            <a:r>
              <a:rPr lang="en-US" alt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every 1 gram decrease in the serum albumin level. </a:t>
            </a:r>
          </a:p>
          <a:p>
            <a:pPr lvl="1"/>
            <a:endParaRPr lang="en-US" altLang="ru-RU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ru-RU" dirty="0">
                <a:solidFill>
                  <a:srgbClr val="FFFF00"/>
                </a:solidFill>
              </a:rPr>
              <a:t>A normal serum calcium level is 8.5-10.5 mg/dL (2.13-2.55 mmol/L) </a:t>
            </a:r>
            <a:endParaRPr lang="en-US" altLang="ru-RU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altLang="ru-RU" dirty="0">
                <a:solidFill>
                  <a:schemeClr val="bg1"/>
                </a:solidFill>
              </a:rPr>
              <a:t>    Hypercalcemia is defined as </a:t>
            </a:r>
            <a:r>
              <a:rPr lang="en-US" altLang="ru-RU" dirty="0">
                <a:solidFill>
                  <a:srgbClr val="FFFF00"/>
                </a:solidFill>
              </a:rPr>
              <a:t>a serum calcium level greater than 10.5 mg/dL (&gt;2.5 mmol/L). </a:t>
            </a:r>
          </a:p>
          <a:p>
            <a:pPr lvl="1"/>
            <a:endParaRPr lang="en-US" altLang="ru-RU" dirty="0">
              <a:solidFill>
                <a:schemeClr val="bg1"/>
              </a:solidFill>
            </a:endParaRPr>
          </a:p>
          <a:p>
            <a:pPr lvl="1" eaLnBrk="1" hangingPunct="1">
              <a:buFontTx/>
              <a:buNone/>
            </a:pPr>
            <a:endParaRPr lang="en-US" alt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819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>
            <a:extLst>
              <a:ext uri="{FF2B5EF4-FFF2-40B4-BE49-F238E27FC236}">
                <a16:creationId xmlns:a16="http://schemas.microsoft.com/office/drawing/2014/main" id="{31166C5A-EAE5-48D4-AEE0-658B82217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8710" y="191729"/>
            <a:ext cx="11823289" cy="666627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en-US" altLang="ru-RU" sz="2000" b="1" dirty="0">
                <a:solidFill>
                  <a:srgbClr val="FFFF00"/>
                </a:solidFill>
              </a:rPr>
              <a:t> </a:t>
            </a:r>
            <a:r>
              <a:rPr lang="en-US" altLang="ru-RU" b="1" dirty="0">
                <a:solidFill>
                  <a:srgbClr val="FFFF00"/>
                </a:solidFill>
              </a:rPr>
              <a:t>BMP: </a:t>
            </a:r>
            <a:r>
              <a:rPr lang="en-US" altLang="ru-RU" dirty="0">
                <a:solidFill>
                  <a:srgbClr val="FFFF00"/>
                </a:solidFill>
              </a:rPr>
              <a:t>Basic Metabolic Panel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ru-RU" sz="2000" dirty="0">
                <a:solidFill>
                  <a:srgbClr val="FFC000"/>
                </a:solidFill>
              </a:rPr>
              <a:t>Component</a:t>
            </a:r>
            <a:r>
              <a:rPr lang="en-US" altLang="ru-RU" sz="2000" dirty="0">
                <a:solidFill>
                  <a:schemeClr val="bg1"/>
                </a:solidFill>
              </a:rPr>
              <a:t>  	</a:t>
            </a:r>
            <a:r>
              <a:rPr lang="en-US" altLang="ru-RU" sz="2000" dirty="0">
                <a:solidFill>
                  <a:srgbClr val="FFC000"/>
                </a:solidFill>
              </a:rPr>
              <a:t> 	Value</a:t>
            </a:r>
            <a:r>
              <a:rPr lang="en-US" altLang="ru-RU" sz="2000" dirty="0">
                <a:solidFill>
                  <a:schemeClr val="bg1"/>
                </a:solidFill>
              </a:rPr>
              <a:t>	</a:t>
            </a:r>
            <a:r>
              <a:rPr lang="en-US" altLang="ru-RU" sz="2000" dirty="0">
                <a:solidFill>
                  <a:srgbClr val="FFC000"/>
                </a:solidFill>
              </a:rPr>
              <a:t>Low</a:t>
            </a:r>
            <a:r>
              <a:rPr lang="en-US" altLang="ru-RU" sz="2000" dirty="0">
                <a:solidFill>
                  <a:schemeClr val="bg1"/>
                </a:solidFill>
              </a:rPr>
              <a:t> 	</a:t>
            </a:r>
            <a:r>
              <a:rPr lang="en-US" altLang="ru-RU" sz="2000" dirty="0">
                <a:solidFill>
                  <a:srgbClr val="FFC000"/>
                </a:solidFill>
              </a:rPr>
              <a:t>High</a:t>
            </a:r>
            <a:r>
              <a:rPr lang="en-US" altLang="ru-RU" sz="2000" dirty="0">
                <a:solidFill>
                  <a:schemeClr val="bg1"/>
                </a:solidFill>
              </a:rPr>
              <a:t>  </a:t>
            </a:r>
            <a:r>
              <a:rPr lang="en-US" altLang="ru-RU" sz="2000" dirty="0">
                <a:solidFill>
                  <a:srgbClr val="FFC000"/>
                </a:solidFill>
              </a:rPr>
              <a:t> Units 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ru-RU" sz="2000" dirty="0">
                <a:solidFill>
                  <a:schemeClr val="bg1"/>
                </a:solidFill>
              </a:rPr>
              <a:t>SODIUM 		142 	136 	144 	MM/L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ru-RU" sz="2000" dirty="0">
                <a:solidFill>
                  <a:schemeClr val="bg1"/>
                </a:solidFill>
              </a:rPr>
              <a:t>POTASSIUM 	   	3.9	3.3 	5.1 	MM/L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ru-RU" sz="2000" dirty="0">
                <a:solidFill>
                  <a:schemeClr val="bg1"/>
                </a:solidFill>
              </a:rPr>
              <a:t>CHLORIDE  	                107	98 	108	MM/L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ru-RU" sz="2000" dirty="0">
                <a:solidFill>
                  <a:schemeClr val="bg1"/>
                </a:solidFill>
              </a:rPr>
              <a:t>CO2 		                 27 	20 	32 	MM/L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ru-RU" sz="2000" dirty="0">
                <a:solidFill>
                  <a:schemeClr val="bg1"/>
                </a:solidFill>
              </a:rPr>
              <a:t>BUN 		                 10 	7 	22 	MG/DL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ru-RU" sz="2000" dirty="0">
                <a:solidFill>
                  <a:schemeClr val="bg1"/>
                </a:solidFill>
              </a:rPr>
              <a:t>CREATININE 	 	0.8	0.7 	1.5	MG/DL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ru-RU" sz="2000" dirty="0">
                <a:solidFill>
                  <a:schemeClr val="bg1"/>
                </a:solidFill>
              </a:rPr>
              <a:t>GLUCOSE	 	 100 	70 	100 	MG/DL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ru-RU" sz="2000" dirty="0">
                <a:solidFill>
                  <a:schemeClr val="bg1"/>
                </a:solidFill>
              </a:rPr>
              <a:t>CALCIUM	 	</a:t>
            </a:r>
            <a:r>
              <a:rPr lang="en-US" altLang="ru-RU" sz="2000" b="1" dirty="0">
                <a:solidFill>
                  <a:srgbClr val="FF0000"/>
                </a:solidFill>
              </a:rPr>
              <a:t> 8.0	</a:t>
            </a:r>
            <a:r>
              <a:rPr lang="en-US" altLang="ru-RU" sz="2000" dirty="0">
                <a:solidFill>
                  <a:schemeClr val="bg1"/>
                </a:solidFill>
              </a:rPr>
              <a:t>8. 5	10.5	MG/DL </a:t>
            </a:r>
          </a:p>
          <a:p>
            <a:pPr eaLnBrk="1" hangingPunct="1"/>
            <a:r>
              <a:rPr lang="en-US" altLang="ru-RU" sz="2000" b="1" dirty="0">
                <a:solidFill>
                  <a:srgbClr val="FFC000"/>
                </a:solidFill>
              </a:rPr>
              <a:t>Your Interpretation?</a:t>
            </a:r>
          </a:p>
          <a:p>
            <a:pPr eaLnBrk="1" hangingPunct="1"/>
            <a:r>
              <a:rPr lang="en-US" altLang="ru-RU" sz="2000" dirty="0">
                <a:solidFill>
                  <a:schemeClr val="bg1"/>
                </a:solidFill>
              </a:rPr>
              <a:t>This patient has mild hypocalcemia</a:t>
            </a:r>
          </a:p>
          <a:p>
            <a:pPr eaLnBrk="1" hangingPunct="1"/>
            <a:endParaRPr lang="en-US" altLang="ru-RU" sz="20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ru-RU" sz="2000" dirty="0">
                <a:solidFill>
                  <a:srgbClr val="FFC000"/>
                </a:solidFill>
              </a:rPr>
              <a:t>Any other test you would like to order?</a:t>
            </a:r>
          </a:p>
          <a:p>
            <a:pPr lvl="1" eaLnBrk="1" hangingPunct="1"/>
            <a:r>
              <a:rPr lang="en-US" altLang="ru-RU" sz="2000" dirty="0">
                <a:solidFill>
                  <a:schemeClr val="bg1"/>
                </a:solidFill>
              </a:rPr>
              <a:t>Serum albumin</a:t>
            </a:r>
          </a:p>
          <a:p>
            <a:pPr lvl="2" eaLnBrk="1" hangingPunct="1"/>
            <a:r>
              <a:rPr lang="en-US" altLang="ru-RU" dirty="0">
                <a:solidFill>
                  <a:schemeClr val="bg1"/>
                </a:solidFill>
              </a:rPr>
              <a:t>If the serum albumin level is low, this would affect the total serum calcium level</a:t>
            </a:r>
          </a:p>
          <a:p>
            <a:pPr eaLnBrk="1" hangingPunct="1">
              <a:lnSpc>
                <a:spcPct val="80000"/>
              </a:lnSpc>
            </a:pPr>
            <a:endParaRPr lang="en-US" alt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582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B4D143-AEA0-4E82-9162-09A27EED7D0F}"/>
              </a:ext>
            </a:extLst>
          </p:cNvPr>
          <p:cNvSpPr txBox="1"/>
          <p:nvPr/>
        </p:nvSpPr>
        <p:spPr>
          <a:xfrm>
            <a:off x="546652" y="147484"/>
            <a:ext cx="11480032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"/>
              </a:rPr>
              <a:t>IV. </a:t>
            </a:r>
            <a:r>
              <a:rPr lang="en-GB" sz="2800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"/>
              </a:rPr>
              <a:t>Sepsis screen</a:t>
            </a:r>
          </a:p>
          <a:p>
            <a:pPr algn="l"/>
            <a:endParaRPr lang="en-GB" sz="2000" b="1" i="0" u="sng" dirty="0">
              <a:solidFill>
                <a:schemeClr val="bg1"/>
              </a:solidFill>
              <a:effectLst/>
              <a:latin typeface="Raleway"/>
            </a:endParaRPr>
          </a:p>
          <a:p>
            <a:pPr algn="l"/>
            <a:r>
              <a:rPr lang="en-GB" sz="2400" b="1" i="0" u="sng" dirty="0">
                <a:solidFill>
                  <a:schemeClr val="bg1"/>
                </a:solidFill>
                <a:effectLst/>
                <a:latin typeface="Raleway"/>
              </a:rPr>
              <a:t>Lab tests:</a:t>
            </a:r>
          </a:p>
          <a:p>
            <a:pPr algn="l"/>
            <a:endParaRPr lang="en-GB" sz="2400" b="1" i="0" u="sng" dirty="0">
              <a:solidFill>
                <a:schemeClr val="bg1"/>
              </a:solidFill>
              <a:effectLst/>
              <a:latin typeface="Raleway"/>
            </a:endParaRPr>
          </a:p>
          <a:p>
            <a:pPr algn="l"/>
            <a:r>
              <a:rPr lang="en-GB" sz="2000" b="1" i="0" dirty="0">
                <a:solidFill>
                  <a:schemeClr val="accent2"/>
                </a:solidFill>
                <a:effectLst/>
                <a:latin typeface="Work Sans"/>
              </a:rPr>
              <a:t>Full blood count: 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raised WBC may suggest infection</a:t>
            </a:r>
          </a:p>
          <a:p>
            <a:pPr algn="l"/>
            <a:endParaRPr lang="en-GB" sz="2000" b="0" i="0" dirty="0">
              <a:solidFill>
                <a:schemeClr val="accent2"/>
              </a:solidFill>
              <a:effectLst/>
              <a:latin typeface="Work Sans"/>
            </a:endParaRPr>
          </a:p>
          <a:p>
            <a:r>
              <a:rPr lang="en-GB" sz="2000" b="1" dirty="0">
                <a:solidFill>
                  <a:schemeClr val="accent2"/>
                </a:solidFill>
                <a:latin typeface="Work Sans"/>
              </a:rPr>
              <a:t>C-reactive protein(CRP)</a:t>
            </a:r>
            <a:r>
              <a:rPr lang="en-GB" sz="2000" b="1" i="0" dirty="0">
                <a:solidFill>
                  <a:schemeClr val="accent2"/>
                </a:solidFill>
                <a:effectLst/>
                <a:latin typeface="Work Sans"/>
              </a:rPr>
              <a:t>: 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Inflammatory markers in acute and chronic conditions, </a:t>
            </a:r>
          </a:p>
          <a:p>
            <a:r>
              <a:rPr lang="en-GB" sz="2000" dirty="0">
                <a:solidFill>
                  <a:schemeClr val="bg1"/>
                </a:solidFill>
                <a:latin typeface="Work Sans"/>
              </a:rPr>
              <a:t>                                     Normal CRP: &lt; 5mg/L</a:t>
            </a:r>
          </a:p>
          <a:p>
            <a:r>
              <a:rPr lang="en-GB" sz="2000" dirty="0">
                <a:solidFill>
                  <a:schemeClr val="bg1"/>
                </a:solidFill>
                <a:latin typeface="Work Sans"/>
              </a:rPr>
              <a:t>     </a:t>
            </a:r>
            <a:r>
              <a:rPr lang="en-GB" sz="1400" dirty="0">
                <a:solidFill>
                  <a:schemeClr val="bg1"/>
                </a:solidFill>
                <a:latin typeface="Work Sans"/>
              </a:rPr>
              <a:t>liver releases more CRP into your bloodstream if you have inflammation (infective or non-infective) in your body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r>
              <a:rPr lang="en-GB" sz="2000" b="1" i="0" dirty="0">
                <a:solidFill>
                  <a:schemeClr val="accent2"/>
                </a:solidFill>
                <a:effectLst/>
                <a:latin typeface="Work Sans"/>
              </a:rPr>
              <a:t>Lactate: 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raised in sepsis secondary to reduced end-organ perfusion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r>
              <a:rPr lang="en-GB" sz="2000" b="1" i="0" dirty="0">
                <a:solidFill>
                  <a:schemeClr val="accent2"/>
                </a:solidFill>
                <a:effectLst/>
                <a:latin typeface="Work Sans"/>
              </a:rPr>
              <a:t>Blood cultures: </a:t>
            </a:r>
            <a:r>
              <a:rPr lang="en-GB" sz="2000" i="0" dirty="0">
                <a:solidFill>
                  <a:schemeClr val="bg1"/>
                </a:solidFill>
                <a:effectLst/>
                <a:latin typeface="Work Sans"/>
              </a:rPr>
              <a:t>Used</a:t>
            </a:r>
            <a:r>
              <a:rPr lang="en-GB" sz="2000" b="1" i="0" dirty="0">
                <a:solidFill>
                  <a:schemeClr val="accent2"/>
                </a:solidFill>
                <a:effectLst/>
                <a:latin typeface="Work Sans"/>
              </a:rPr>
              <a:t>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to identify  causative organism 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r>
              <a:rPr lang="en-GB" sz="2400" b="1" i="0" u="sng" dirty="0">
                <a:solidFill>
                  <a:schemeClr val="accent2"/>
                </a:solidFill>
                <a:effectLst/>
                <a:latin typeface="Raleway"/>
              </a:rPr>
              <a:t>Other investigations:</a:t>
            </a:r>
          </a:p>
          <a:p>
            <a:pPr algn="l"/>
            <a:endParaRPr lang="en-GB" sz="2400" b="1" i="0" u="sng" dirty="0">
              <a:solidFill>
                <a:schemeClr val="bg1"/>
              </a:solidFill>
              <a:effectLst/>
              <a:latin typeface="Raleway"/>
            </a:endParaRP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Urine sample: 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dipstick and culture</a:t>
            </a: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Sputum sample: 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culture</a:t>
            </a: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Stool sample: 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culture</a:t>
            </a: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Wound swab: 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culture</a:t>
            </a:r>
          </a:p>
          <a:p>
            <a:pPr algn="l"/>
            <a:endParaRPr lang="en-GB" sz="2000" dirty="0">
              <a:solidFill>
                <a:schemeClr val="bg1"/>
              </a:solidFill>
              <a:latin typeface="Work Sans"/>
            </a:endParaRPr>
          </a:p>
          <a:p>
            <a:pPr lvl="0">
              <a:defRPr/>
            </a:pPr>
            <a:endParaRPr lang="en-GB" sz="2000" dirty="0">
              <a:solidFill>
                <a:prstClr val="white"/>
              </a:solidFill>
            </a:endParaRP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1749137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B6D40F4E-8279-40C1-9050-772125A373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3960" y="235974"/>
            <a:ext cx="11838039" cy="6622025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ru-RU" sz="4300" b="1" dirty="0">
                <a:solidFill>
                  <a:srgbClr val="FFFF00"/>
                </a:solidFill>
              </a:rPr>
              <a:t>V. CBC: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ru-RU" sz="800" dirty="0">
              <a:solidFill>
                <a:srgbClr val="FFFF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ru-RU" sz="3600" dirty="0">
                <a:solidFill>
                  <a:srgbClr val="FFC000"/>
                </a:solidFill>
              </a:rPr>
              <a:t>Red blood cell data:</a:t>
            </a:r>
          </a:p>
          <a:p>
            <a:pPr lvl="1"/>
            <a:r>
              <a:rPr lang="en-US" altLang="ru-RU" dirty="0">
                <a:solidFill>
                  <a:schemeClr val="bg1"/>
                </a:solidFill>
              </a:rPr>
              <a:t>Total red blood cell count (RBC): Count of the number of circulating red blood cells in 1mm</a:t>
            </a:r>
            <a:r>
              <a:rPr lang="en-US" altLang="ru-RU" baseline="30000" dirty="0">
                <a:solidFill>
                  <a:schemeClr val="bg1"/>
                </a:solidFill>
              </a:rPr>
              <a:t>3</a:t>
            </a:r>
            <a:r>
              <a:rPr lang="en-US" altLang="ru-RU" dirty="0">
                <a:solidFill>
                  <a:schemeClr val="bg1"/>
                </a:solidFill>
              </a:rPr>
              <a:t> </a:t>
            </a:r>
          </a:p>
          <a:p>
            <a:pPr marL="457200" lvl="1" indent="0">
              <a:buNone/>
            </a:pPr>
            <a:r>
              <a:rPr lang="en-US" altLang="ru-RU" dirty="0">
                <a:solidFill>
                  <a:schemeClr val="bg1"/>
                </a:solidFill>
              </a:rPr>
              <a:t>                                                               of peripheral venous blood   (M</a:t>
            </a:r>
            <a:r>
              <a:rPr lang="en-US" altLang="ru-RU">
                <a:solidFill>
                  <a:schemeClr val="bg1"/>
                </a:solidFill>
              </a:rPr>
              <a:t>=4-5.5 M; </a:t>
            </a:r>
            <a:r>
              <a:rPr lang="en-US" altLang="ru-RU" dirty="0">
                <a:solidFill>
                  <a:schemeClr val="bg1"/>
                </a:solidFill>
              </a:rPr>
              <a:t>F</a:t>
            </a:r>
            <a:r>
              <a:rPr lang="en-US" altLang="ru-RU">
                <a:solidFill>
                  <a:schemeClr val="bg1"/>
                </a:solidFill>
              </a:rPr>
              <a:t>:4-5 M)</a:t>
            </a:r>
            <a:endParaRPr lang="en-US" altLang="ru-RU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altLang="ru-RU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ru-RU" dirty="0">
                <a:solidFill>
                  <a:schemeClr val="bg1"/>
                </a:solidFill>
              </a:rPr>
              <a:t>Hemoglobin (Hgb)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dirty="0">
                <a:solidFill>
                  <a:schemeClr val="bg1"/>
                </a:solidFill>
              </a:rPr>
              <a:t>Hematocrit (</a:t>
            </a:r>
            <a:r>
              <a:rPr lang="en-US" altLang="ru-RU" dirty="0" err="1">
                <a:solidFill>
                  <a:schemeClr val="bg1"/>
                </a:solidFill>
              </a:rPr>
              <a:t>Hct</a:t>
            </a:r>
            <a:r>
              <a:rPr lang="en-US" altLang="ru-RU" dirty="0">
                <a:solidFill>
                  <a:schemeClr val="bg1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dirty="0">
                <a:solidFill>
                  <a:schemeClr val="bg1"/>
                </a:solidFill>
              </a:rPr>
              <a:t>Mean corpuscular volume  (MCV)</a:t>
            </a:r>
          </a:p>
          <a:p>
            <a:pPr marL="457200" lvl="1" indent="0">
              <a:buNone/>
            </a:pPr>
            <a:endParaRPr lang="en-US" altLang="ru-RU" sz="1800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altLang="ru-RU" sz="1800" dirty="0">
              <a:solidFill>
                <a:schemeClr val="bg1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ru-RU" sz="3600" dirty="0">
                <a:solidFill>
                  <a:srgbClr val="FFC000"/>
                </a:solidFill>
              </a:rPr>
              <a:t>White blood cell data: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dirty="0">
                <a:solidFill>
                  <a:schemeClr val="bg1"/>
                </a:solidFill>
              </a:rPr>
              <a:t>Total white blood cell (leukocyte) count (WBC)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dirty="0">
                <a:solidFill>
                  <a:schemeClr val="bg1"/>
                </a:solidFill>
              </a:rPr>
              <a:t>A white blood cell count </a:t>
            </a:r>
            <a:r>
              <a:rPr lang="en-US" altLang="ru-RU" u="sng" dirty="0">
                <a:solidFill>
                  <a:schemeClr val="bg1"/>
                </a:solidFill>
              </a:rPr>
              <a:t>differential</a:t>
            </a:r>
            <a:r>
              <a:rPr lang="en-US" altLang="ru-RU" dirty="0">
                <a:solidFill>
                  <a:schemeClr val="bg1"/>
                </a:solidFill>
              </a:rPr>
              <a:t> may also be ordered</a:t>
            </a:r>
          </a:p>
          <a:p>
            <a:pPr lvl="1" eaLnBrk="1" hangingPunct="1">
              <a:lnSpc>
                <a:spcPct val="90000"/>
              </a:lnSpc>
            </a:pPr>
            <a:endParaRPr lang="en-US" altLang="ru-RU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ru-RU" sz="3900" dirty="0">
                <a:solidFill>
                  <a:srgbClr val="FFC000"/>
                </a:solidFill>
              </a:rPr>
              <a:t>Platelet Count (PLT):</a:t>
            </a:r>
          </a:p>
          <a:p>
            <a:pPr marL="0" indent="0" eaLnBrk="1" hangingPunct="1">
              <a:buNone/>
            </a:pPr>
            <a:r>
              <a:rPr lang="en-US" altLang="ru-RU" dirty="0">
                <a:solidFill>
                  <a:schemeClr val="bg1"/>
                </a:solidFill>
              </a:rPr>
              <a:t> A count of the number of platelets (thrombocytes) per cubic milliliter of blood</a:t>
            </a:r>
          </a:p>
          <a:p>
            <a:pPr lvl="1" eaLnBrk="1" hangingPunct="1"/>
            <a:r>
              <a:rPr lang="en-US" altLang="ru-RU" dirty="0">
                <a:solidFill>
                  <a:schemeClr val="bg1"/>
                </a:solidFill>
              </a:rPr>
              <a:t>A  decreased number of platelets = Thrombocytopenia</a:t>
            </a:r>
          </a:p>
          <a:p>
            <a:pPr lvl="1" eaLnBrk="1" hangingPunct="1"/>
            <a:r>
              <a:rPr lang="en-US" altLang="ru-RU" dirty="0">
                <a:solidFill>
                  <a:schemeClr val="bg1"/>
                </a:solidFill>
              </a:rPr>
              <a:t>An increased number of platelets =Thrombocytosis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ru-RU" dirty="0">
                <a:solidFill>
                  <a:srgbClr val="FFC000"/>
                </a:solidFill>
              </a:rPr>
              <a:t>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2EF0FF83-EBAB-4E11-818E-347C8C7FE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1226" y="235974"/>
            <a:ext cx="11970774" cy="6622026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ru-RU" b="1" dirty="0">
                <a:solidFill>
                  <a:srgbClr val="FFFF00"/>
                </a:solidFill>
              </a:rPr>
              <a:t> Hemoglobin concentration:</a:t>
            </a:r>
          </a:p>
          <a:p>
            <a:pPr marL="0" indent="0" eaLnBrk="1" hangingPunct="1">
              <a:buNone/>
            </a:pPr>
            <a:r>
              <a:rPr lang="en-US" altLang="ru-RU" sz="2000" b="1" dirty="0">
                <a:solidFill>
                  <a:srgbClr val="FFFF00"/>
                </a:solidFill>
              </a:rPr>
              <a:t> </a:t>
            </a:r>
            <a:r>
              <a:rPr lang="en-US" altLang="ru-RU" sz="2000" dirty="0">
                <a:solidFill>
                  <a:schemeClr val="bg1"/>
                </a:solidFill>
              </a:rPr>
              <a:t>Is a </a:t>
            </a:r>
            <a:r>
              <a:rPr lang="en-US" altLang="ru-RU" sz="2000" dirty="0">
                <a:solidFill>
                  <a:schemeClr val="accent2"/>
                </a:solidFill>
              </a:rPr>
              <a:t>measure of the amount of Hgb </a:t>
            </a:r>
            <a:r>
              <a:rPr lang="en-US" altLang="ru-RU" sz="2000" dirty="0">
                <a:solidFill>
                  <a:schemeClr val="bg1"/>
                </a:solidFill>
              </a:rPr>
              <a:t>in the peripheral blood, which </a:t>
            </a:r>
            <a:r>
              <a:rPr lang="en-US" altLang="ru-RU" sz="2000" dirty="0">
                <a:solidFill>
                  <a:schemeClr val="accent2"/>
                </a:solidFill>
              </a:rPr>
              <a:t>reflects the number of red blood cells </a:t>
            </a:r>
            <a:r>
              <a:rPr lang="en-US" altLang="ru-RU" sz="2000" dirty="0">
                <a:solidFill>
                  <a:schemeClr val="bg1"/>
                </a:solidFill>
              </a:rPr>
              <a:t>in the blood. Hgb constitutes over 90% of the red blood cells</a:t>
            </a:r>
          </a:p>
          <a:p>
            <a:pPr lvl="1" eaLnBrk="1" hangingPunct="1"/>
            <a:endParaRPr lang="en-US" altLang="ru-RU" sz="20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ru-RU" sz="2000" dirty="0">
                <a:solidFill>
                  <a:schemeClr val="bg1"/>
                </a:solidFill>
              </a:rPr>
              <a:t>Decrease in Hgb concentration = </a:t>
            </a:r>
            <a:r>
              <a:rPr lang="en-US" altLang="ru-RU" sz="2000" dirty="0">
                <a:solidFill>
                  <a:srgbClr val="FF0000"/>
                </a:solidFill>
              </a:rPr>
              <a:t>anemia</a:t>
            </a:r>
          </a:p>
          <a:p>
            <a:pPr eaLnBrk="1" hangingPunct="1"/>
            <a:r>
              <a:rPr lang="en-US" altLang="ru-RU" sz="2000" dirty="0">
                <a:solidFill>
                  <a:schemeClr val="bg1"/>
                </a:solidFill>
              </a:rPr>
              <a:t>Increase in Hgb concentration = </a:t>
            </a:r>
            <a:r>
              <a:rPr lang="en-US" altLang="ru-RU" sz="2000" dirty="0">
                <a:solidFill>
                  <a:srgbClr val="FF0000"/>
                </a:solidFill>
              </a:rPr>
              <a:t>Polycythemia</a:t>
            </a:r>
          </a:p>
          <a:p>
            <a:pPr lvl="1" eaLnBrk="1" hangingPunct="1"/>
            <a:endParaRPr lang="en-US" altLang="ru-RU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rgbClr val="FFFF00"/>
                </a:solidFill>
              </a:rPr>
              <a:t>Male 14–18 g/dL : Female 12–16 g/dL 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rgbClr val="FFFF00"/>
                </a:solidFill>
              </a:rPr>
              <a:t>Normocytic: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hemoglobin</a:t>
            </a:r>
            <a:r>
              <a:rPr lang="en-GB" sz="2000" dirty="0">
                <a:solidFill>
                  <a:schemeClr val="bg1"/>
                </a:solidFill>
              </a:rPr>
              <a:t> levels are decrease but RBC </a:t>
            </a:r>
            <a:r>
              <a:rPr lang="en-GB" sz="2000" dirty="0">
                <a:solidFill>
                  <a:srgbClr val="FFFF00"/>
                </a:solidFill>
              </a:rPr>
              <a:t>size is normal </a:t>
            </a:r>
            <a:r>
              <a:rPr lang="en-GB" sz="2000" dirty="0">
                <a:solidFill>
                  <a:schemeClr val="bg1"/>
                </a:solidFill>
              </a:rPr>
              <a:t>(acute blood loss, </a:t>
            </a:r>
            <a:r>
              <a:rPr lang="en-GB" sz="2000" dirty="0" err="1">
                <a:solidFill>
                  <a:schemeClr val="bg1"/>
                </a:solidFill>
              </a:rPr>
              <a:t>anemia</a:t>
            </a:r>
            <a:r>
              <a:rPr lang="en-GB" sz="2000" dirty="0">
                <a:solidFill>
                  <a:schemeClr val="bg1"/>
                </a:solidFill>
              </a:rPr>
              <a:t> of chronic 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                                        disease. )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rgbClr val="FFFF00"/>
                </a:solidFill>
              </a:rPr>
              <a:t>Microcytic: </a:t>
            </a:r>
            <a:r>
              <a:rPr lang="en-GB" sz="2000" dirty="0">
                <a:solidFill>
                  <a:schemeClr val="bg1"/>
                </a:solidFill>
              </a:rPr>
              <a:t>insufficiency of </a:t>
            </a:r>
            <a:r>
              <a:rPr lang="en-GB" sz="2000" dirty="0" err="1">
                <a:solidFill>
                  <a:schemeClr val="bg1"/>
                </a:solidFill>
              </a:rPr>
              <a:t>hemoglobin</a:t>
            </a:r>
            <a:r>
              <a:rPr lang="en-GB" sz="2000" dirty="0">
                <a:solidFill>
                  <a:schemeClr val="bg1"/>
                </a:solidFill>
              </a:rPr>
              <a:t> synthesis  …. (</a:t>
            </a:r>
            <a:r>
              <a:rPr lang="en-GB" sz="2000" dirty="0">
                <a:solidFill>
                  <a:schemeClr val="accent2"/>
                </a:solidFill>
              </a:rPr>
              <a:t>iron deficiency 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anemia</a:t>
            </a:r>
            <a:r>
              <a:rPr lang="en-GB" sz="2000" dirty="0">
                <a:solidFill>
                  <a:schemeClr val="bg1"/>
                </a:solidFill>
              </a:rPr>
              <a:t>, thalassemia) 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rgbClr val="FFFF00"/>
                </a:solidFill>
              </a:rPr>
              <a:t>Macrocytic: </a:t>
            </a:r>
            <a:r>
              <a:rPr lang="en-GB" sz="2000" dirty="0">
                <a:solidFill>
                  <a:schemeClr val="bg1"/>
                </a:solidFill>
              </a:rPr>
              <a:t>deficiency of ….. </a:t>
            </a:r>
            <a:r>
              <a:rPr lang="en-GB" sz="2000" dirty="0">
                <a:solidFill>
                  <a:schemeClr val="accent2"/>
                </a:solidFill>
              </a:rPr>
              <a:t>vitamin B1 </a:t>
            </a:r>
            <a:r>
              <a:rPr lang="en-GB" sz="1800" dirty="0">
                <a:solidFill>
                  <a:schemeClr val="bg1"/>
                </a:solidFill>
              </a:rPr>
              <a:t>(Pernicious anaemia) </a:t>
            </a:r>
            <a:r>
              <a:rPr lang="en-GB" sz="2000" dirty="0">
                <a:solidFill>
                  <a:schemeClr val="bg1"/>
                </a:solidFill>
              </a:rPr>
              <a:t>or </a:t>
            </a:r>
            <a:r>
              <a:rPr lang="en-GB" sz="2000" dirty="0">
                <a:solidFill>
                  <a:schemeClr val="accent2"/>
                </a:solidFill>
              </a:rPr>
              <a:t>folic acid</a:t>
            </a:r>
            <a:r>
              <a:rPr lang="en-GB" sz="2000" dirty="0">
                <a:solidFill>
                  <a:schemeClr val="bg1"/>
                </a:solidFill>
              </a:rPr>
              <a:t> (hypothyroidism, alcoholism) 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Sickle cell </a:t>
            </a:r>
            <a:r>
              <a:rPr lang="en-GB" sz="2000" dirty="0" err="1">
                <a:solidFill>
                  <a:schemeClr val="bg1"/>
                </a:solidFill>
              </a:rPr>
              <a:t>anemia</a:t>
            </a:r>
            <a:r>
              <a:rPr lang="en-GB" sz="2000" dirty="0">
                <a:solidFill>
                  <a:schemeClr val="bg1"/>
                </a:solidFill>
              </a:rPr>
              <a:t>: alteration in </a:t>
            </a:r>
            <a:r>
              <a:rPr lang="en-GB" sz="2000" dirty="0" err="1">
                <a:solidFill>
                  <a:schemeClr val="bg1"/>
                </a:solidFill>
              </a:rPr>
              <a:t>hemoglobin</a:t>
            </a:r>
            <a:r>
              <a:rPr lang="en-GB" sz="2000" dirty="0">
                <a:solidFill>
                  <a:schemeClr val="bg1"/>
                </a:solidFill>
              </a:rPr>
              <a:t> structure</a:t>
            </a:r>
          </a:p>
          <a:p>
            <a:pPr lvl="1" eaLnBrk="1" hangingPunct="1"/>
            <a:endParaRPr lang="en-US" altLang="ru-RU" sz="2000" dirty="0">
              <a:solidFill>
                <a:schemeClr val="bg1"/>
              </a:solidFill>
            </a:endParaRPr>
          </a:p>
          <a:p>
            <a:pPr eaLnBrk="1" hangingPunct="1"/>
            <a:endParaRPr lang="en-US" altLang="ru-RU" sz="20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alt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04743658-46D8-4B37-AF24-8252BEC0CE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8710" y="383458"/>
            <a:ext cx="11956026" cy="647454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ru-RU" dirty="0">
                <a:solidFill>
                  <a:srgbClr val="FFFF00"/>
                </a:solidFill>
              </a:rPr>
              <a:t> Hematocrit:</a:t>
            </a:r>
          </a:p>
          <a:p>
            <a:r>
              <a:rPr lang="en-GB" altLang="ru-RU" sz="2000" dirty="0">
                <a:solidFill>
                  <a:schemeClr val="bg1"/>
                </a:solidFill>
              </a:rPr>
              <a:t>Normal: Men  41% - 50%; Women is 36% - 48%.</a:t>
            </a:r>
            <a:endParaRPr lang="en-US" altLang="ru-RU" sz="20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ru-RU" sz="2000" dirty="0">
                <a:solidFill>
                  <a:schemeClr val="bg1"/>
                </a:solidFill>
              </a:rPr>
              <a:t> Is a </a:t>
            </a:r>
            <a:r>
              <a:rPr lang="en-US" altLang="ru-RU" sz="2000" dirty="0">
                <a:solidFill>
                  <a:schemeClr val="accent2"/>
                </a:solidFill>
              </a:rPr>
              <a:t>measure of </a:t>
            </a:r>
            <a:r>
              <a:rPr lang="en-US" altLang="ru-RU" sz="2000" dirty="0">
                <a:solidFill>
                  <a:schemeClr val="bg1"/>
                </a:solidFill>
              </a:rPr>
              <a:t>the </a:t>
            </a:r>
            <a:r>
              <a:rPr lang="en-US" altLang="ru-RU" sz="2000" u="sng" dirty="0">
                <a:solidFill>
                  <a:schemeClr val="bg1"/>
                </a:solidFill>
              </a:rPr>
              <a:t>percentage</a:t>
            </a:r>
            <a:r>
              <a:rPr lang="en-US" altLang="ru-RU" sz="2000" dirty="0">
                <a:solidFill>
                  <a:schemeClr val="bg1"/>
                </a:solidFill>
              </a:rPr>
              <a:t> of the total blood volume that is made up by the red blood cells</a:t>
            </a:r>
          </a:p>
          <a:p>
            <a:pPr eaLnBrk="1" hangingPunct="1"/>
            <a:r>
              <a:rPr lang="en-US" altLang="ru-RU" sz="2000" dirty="0">
                <a:solidFill>
                  <a:schemeClr val="bg1"/>
                </a:solidFill>
              </a:rPr>
              <a:t>The hematocrit can be determined directly by </a:t>
            </a:r>
            <a:r>
              <a:rPr lang="en-US" altLang="ru-RU" sz="2000" u="sng" dirty="0">
                <a:solidFill>
                  <a:schemeClr val="bg1"/>
                </a:solidFill>
              </a:rPr>
              <a:t>centrifugation</a:t>
            </a:r>
            <a:r>
              <a:rPr lang="en-US" altLang="ru-RU" sz="2000" dirty="0">
                <a:solidFill>
                  <a:schemeClr val="bg1"/>
                </a:solidFill>
              </a:rPr>
              <a:t> (“spun hematocrit”)</a:t>
            </a:r>
          </a:p>
          <a:p>
            <a:pPr eaLnBrk="1" hangingPunct="1"/>
            <a:r>
              <a:rPr lang="en-US" altLang="ru-RU" sz="2000" dirty="0">
                <a:solidFill>
                  <a:schemeClr val="bg1"/>
                </a:solidFill>
              </a:rPr>
              <a:t>The height of the red blood cell column is measured and compared to the column of the whole blood</a:t>
            </a:r>
          </a:p>
          <a:p>
            <a:pPr eaLnBrk="1" hangingPunct="1"/>
            <a:endParaRPr lang="en-US" altLang="ru-RU" sz="2000" dirty="0">
              <a:solidFill>
                <a:schemeClr val="bg1"/>
              </a:solidFill>
            </a:endParaRP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ru-RU" sz="2400" dirty="0">
                <a:solidFill>
                  <a:srgbClr val="FFC000"/>
                </a:solidFill>
              </a:rPr>
              <a:t> Calculating the Hematocrit </a:t>
            </a:r>
            <a:endParaRPr lang="en-US" altLang="ru-RU" sz="2400" dirty="0">
              <a:solidFill>
                <a:schemeClr val="bg1"/>
              </a:solidFill>
            </a:endParaRPr>
          </a:p>
          <a:p>
            <a:r>
              <a:rPr lang="en-US" altLang="ru-RU" sz="2000" dirty="0">
                <a:solidFill>
                  <a:schemeClr val="bg1"/>
                </a:solidFill>
              </a:rPr>
              <a:t>More commonly the </a:t>
            </a:r>
            <a:r>
              <a:rPr lang="en-US" altLang="ru-RU" sz="2000" dirty="0" err="1">
                <a:solidFill>
                  <a:schemeClr val="bg1"/>
                </a:solidFill>
              </a:rPr>
              <a:t>Hct</a:t>
            </a:r>
            <a:r>
              <a:rPr lang="en-US" altLang="ru-RU" sz="2000" dirty="0">
                <a:solidFill>
                  <a:schemeClr val="bg1"/>
                </a:solidFill>
              </a:rPr>
              <a:t>  is calculated directly from the RBC and MCV</a:t>
            </a:r>
          </a:p>
          <a:p>
            <a:r>
              <a:rPr lang="en-US" altLang="ru-RU" sz="2000" dirty="0">
                <a:solidFill>
                  <a:schemeClr val="bg1"/>
                </a:solidFill>
              </a:rPr>
              <a:t>Hematocrit % = RBC (cells/liter) x MCV (liter/cell)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A </a:t>
            </a:r>
            <a:r>
              <a:rPr lang="en-GB" sz="2000" u="sng" dirty="0">
                <a:solidFill>
                  <a:schemeClr val="bg1"/>
                </a:solidFill>
              </a:rPr>
              <a:t>high haematocrit</a:t>
            </a:r>
            <a:r>
              <a:rPr lang="en-GB" sz="2000" dirty="0">
                <a:solidFill>
                  <a:schemeClr val="bg1"/>
                </a:solidFill>
              </a:rPr>
              <a:t> level might mean </a:t>
            </a:r>
            <a:r>
              <a:rPr lang="en-GB" sz="2000" dirty="0">
                <a:solidFill>
                  <a:schemeClr val="accent2"/>
                </a:solidFill>
              </a:rPr>
              <a:t>dehydrated</a:t>
            </a:r>
            <a:r>
              <a:rPr lang="en-GB" sz="2000" dirty="0">
                <a:solidFill>
                  <a:schemeClr val="bg1"/>
                </a:solidFill>
              </a:rPr>
              <a:t>. </a:t>
            </a:r>
          </a:p>
          <a:p>
            <a:r>
              <a:rPr lang="en-GB" sz="2000" dirty="0">
                <a:solidFill>
                  <a:schemeClr val="bg1"/>
                </a:solidFill>
              </a:rPr>
              <a:t>A </a:t>
            </a:r>
            <a:r>
              <a:rPr lang="en-GB" sz="2000" u="sng" dirty="0">
                <a:solidFill>
                  <a:schemeClr val="bg1"/>
                </a:solidFill>
              </a:rPr>
              <a:t>low haematocrit </a:t>
            </a:r>
            <a:r>
              <a:rPr lang="en-GB" sz="2000" dirty="0">
                <a:solidFill>
                  <a:schemeClr val="bg1"/>
                </a:solidFill>
              </a:rPr>
              <a:t>level might mean have </a:t>
            </a:r>
            <a:r>
              <a:rPr lang="en-GB" sz="2000" dirty="0">
                <a:solidFill>
                  <a:schemeClr val="accent2"/>
                </a:solidFill>
              </a:rPr>
              <a:t>anaemia</a:t>
            </a:r>
            <a:r>
              <a:rPr lang="en-GB" sz="2000" dirty="0">
                <a:solidFill>
                  <a:schemeClr val="bg1"/>
                </a:solidFill>
              </a:rPr>
              <a:t>. </a:t>
            </a:r>
          </a:p>
          <a:p>
            <a:r>
              <a:rPr lang="en-GB" sz="2000" dirty="0">
                <a:solidFill>
                  <a:schemeClr val="bg1"/>
                </a:solidFill>
              </a:rPr>
              <a:t>Abnormal haematocrit levels also may be a sign of a blood or bone marrow disorder.</a:t>
            </a:r>
          </a:p>
          <a:p>
            <a:pPr lvl="1"/>
            <a:endParaRPr lang="en-US" altLang="ru-RU" sz="2000" dirty="0">
              <a:solidFill>
                <a:schemeClr val="bg1"/>
              </a:solidFill>
            </a:endParaRPr>
          </a:p>
          <a:p>
            <a:pPr lvl="1"/>
            <a:endParaRPr lang="en-US" altLang="ru-RU" sz="2000" dirty="0">
              <a:solidFill>
                <a:schemeClr val="bg1"/>
              </a:solidFill>
            </a:endParaRPr>
          </a:p>
          <a:p>
            <a:pPr eaLnBrk="1" hangingPunct="1"/>
            <a:endParaRPr lang="en-US" alt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AAF6557-ED70-4CE0-8CF7-A06D1E029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11353800" cy="945396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Wingdings" panose="05000000000000000000" pitchFamily="2" charset="2"/>
              <a:buChar char="q"/>
            </a:pPr>
            <a:r>
              <a:rPr lang="en-US" altLang="ru-RU" sz="3200" dirty="0">
                <a:solidFill>
                  <a:srgbClr val="FFFF00"/>
                </a:solidFill>
                <a:latin typeface="+mn-lt"/>
              </a:rPr>
              <a:t>Mean Corpuscular Volume: </a:t>
            </a:r>
            <a:r>
              <a:rPr lang="en-US" altLang="ru-RU" sz="2000" dirty="0">
                <a:solidFill>
                  <a:srgbClr val="FFFF00"/>
                </a:solidFill>
                <a:latin typeface="+mn-lt"/>
              </a:rPr>
              <a:t>(80 to 100 </a:t>
            </a:r>
            <a:r>
              <a:rPr lang="en-US" altLang="ru-RU" sz="2000" dirty="0" err="1">
                <a:solidFill>
                  <a:srgbClr val="FFFF00"/>
                </a:solidFill>
                <a:latin typeface="+mn-lt"/>
              </a:rPr>
              <a:t>fL</a:t>
            </a:r>
            <a:r>
              <a:rPr lang="en-US" altLang="ru-RU" sz="2000" dirty="0">
                <a:solidFill>
                  <a:srgbClr val="FFFF00"/>
                </a:solidFill>
                <a:latin typeface="+mn-lt"/>
              </a:rPr>
              <a:t>= Femtolitres)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F11D2CC-A1E6-45BA-82DF-E423080D5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2735" y="945397"/>
            <a:ext cx="12192000" cy="606758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ru-RU" sz="2000" dirty="0">
                <a:solidFill>
                  <a:schemeClr val="bg1"/>
                </a:solidFill>
              </a:rPr>
              <a:t>The MCV is a measure of the </a:t>
            </a:r>
            <a:r>
              <a:rPr lang="en-US" altLang="ru-RU" sz="2000" u="sng" dirty="0">
                <a:solidFill>
                  <a:srgbClr val="FFFF00"/>
                </a:solidFill>
              </a:rPr>
              <a:t>average volume, or size</a:t>
            </a:r>
            <a:r>
              <a:rPr lang="en-US" altLang="ru-RU" sz="2000" dirty="0">
                <a:solidFill>
                  <a:srgbClr val="FFFF00"/>
                </a:solidFill>
              </a:rPr>
              <a:t> </a:t>
            </a:r>
            <a:r>
              <a:rPr lang="en-US" altLang="ru-RU" sz="2000" dirty="0">
                <a:solidFill>
                  <a:schemeClr val="bg1"/>
                </a:solidFill>
              </a:rPr>
              <a:t>, of an RBC</a:t>
            </a:r>
          </a:p>
          <a:p>
            <a:pPr eaLnBrk="1" hangingPunct="1"/>
            <a:r>
              <a:rPr lang="en-US" altLang="ru-RU" sz="2000" dirty="0">
                <a:solidFill>
                  <a:schemeClr val="bg1"/>
                </a:solidFill>
              </a:rPr>
              <a:t>It is determined by the distribution of the </a:t>
            </a:r>
            <a:r>
              <a:rPr lang="en-US" altLang="ru-RU" sz="2000" dirty="0">
                <a:solidFill>
                  <a:schemeClr val="accent2"/>
                </a:solidFill>
              </a:rPr>
              <a:t>red blood cell histogram</a:t>
            </a:r>
          </a:p>
          <a:p>
            <a:pPr lvl="1" eaLnBrk="1" hangingPunct="1"/>
            <a:r>
              <a:rPr lang="en-US" altLang="ru-RU" sz="2000" dirty="0">
                <a:solidFill>
                  <a:schemeClr val="bg1"/>
                </a:solidFill>
              </a:rPr>
              <a:t>The </a:t>
            </a:r>
            <a:r>
              <a:rPr lang="en-US" altLang="ru-RU" sz="2000" u="sng" dirty="0">
                <a:solidFill>
                  <a:schemeClr val="bg1"/>
                </a:solidFill>
              </a:rPr>
              <a:t>mean</a:t>
            </a:r>
            <a:r>
              <a:rPr lang="en-US" altLang="ru-RU" sz="2000" dirty="0">
                <a:solidFill>
                  <a:schemeClr val="bg1"/>
                </a:solidFill>
              </a:rPr>
              <a:t> of the red blood cell distribution histogram is the MCV</a:t>
            </a:r>
          </a:p>
          <a:p>
            <a:pPr lvl="1" eaLnBrk="1" hangingPunct="1"/>
            <a:endParaRPr lang="en-US" altLang="ru-RU" sz="2000" dirty="0">
              <a:solidFill>
                <a:schemeClr val="bg1"/>
              </a:solidFill>
            </a:endParaRPr>
          </a:p>
          <a:p>
            <a:pPr lvl="1"/>
            <a:r>
              <a:rPr lang="en-US" altLang="ru-RU" sz="2000" dirty="0">
                <a:solidFill>
                  <a:srgbClr val="FFFF00"/>
                </a:solidFill>
              </a:rPr>
              <a:t>Use of MCV Result:</a:t>
            </a:r>
          </a:p>
          <a:p>
            <a:pPr lvl="1"/>
            <a:endParaRPr lang="en-US" altLang="ru-RU" sz="2000" dirty="0">
              <a:solidFill>
                <a:srgbClr val="FFFF00"/>
              </a:solidFill>
            </a:endParaRPr>
          </a:p>
          <a:p>
            <a:r>
              <a:rPr lang="en-US" altLang="ru-RU" sz="2000" dirty="0">
                <a:solidFill>
                  <a:schemeClr val="bg1"/>
                </a:solidFill>
              </a:rPr>
              <a:t>The MCV is important in classifying anemias</a:t>
            </a:r>
          </a:p>
          <a:p>
            <a:pPr lvl="1"/>
            <a:r>
              <a:rPr lang="en-US" altLang="ru-RU" sz="2000" dirty="0">
                <a:solidFill>
                  <a:schemeClr val="bg1"/>
                </a:solidFill>
              </a:rPr>
              <a:t>Normal MCV = normocytic anemia</a:t>
            </a:r>
          </a:p>
          <a:p>
            <a:pPr lvl="1"/>
            <a:r>
              <a:rPr lang="en-US" altLang="ru-RU" sz="2000" dirty="0">
                <a:solidFill>
                  <a:schemeClr val="bg1"/>
                </a:solidFill>
              </a:rPr>
              <a:t>Decreased MCV  = microcytic anemia</a:t>
            </a:r>
          </a:p>
          <a:p>
            <a:pPr lvl="1"/>
            <a:r>
              <a:rPr lang="en-US" altLang="ru-RU" sz="2000" dirty="0">
                <a:solidFill>
                  <a:schemeClr val="bg1"/>
                </a:solidFill>
              </a:rPr>
              <a:t>Increased MCV   = macrocytic anemia</a:t>
            </a:r>
          </a:p>
          <a:p>
            <a:pPr lvl="1"/>
            <a:endParaRPr lang="en-US" altLang="ru-RU" sz="2000" dirty="0">
              <a:solidFill>
                <a:schemeClr val="bg1"/>
              </a:solidFill>
            </a:endParaRPr>
          </a:p>
          <a:p>
            <a:pPr lvl="1" eaLnBrk="1" hangingPunct="1"/>
            <a:endParaRPr lang="en-US" altLang="ru-RU" sz="2000" dirty="0">
              <a:solidFill>
                <a:schemeClr val="bg1"/>
              </a:solidFill>
            </a:endParaRPr>
          </a:p>
          <a:p>
            <a:pPr lvl="1" eaLnBrk="1" hangingPunct="1"/>
            <a:endParaRPr lang="en-US" altLang="ru-RU" sz="2000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770078-8C84-4906-A05D-81DA6FC84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7070" y="2346576"/>
            <a:ext cx="6682195" cy="436393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5B6318EA-28A0-48E9-9CBD-768E601051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42452"/>
            <a:ext cx="12367647" cy="68579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ru-RU" dirty="0">
                <a:solidFill>
                  <a:srgbClr val="FFFF00"/>
                </a:solidFill>
              </a:rPr>
              <a:t> T</a:t>
            </a:r>
            <a:r>
              <a:rPr lang="en-US" altLang="ru-RU" b="1" dirty="0">
                <a:solidFill>
                  <a:srgbClr val="FFFF00"/>
                </a:solidFill>
              </a:rPr>
              <a:t>otal </a:t>
            </a:r>
            <a:r>
              <a:rPr lang="en-US" altLang="ru-RU" dirty="0">
                <a:solidFill>
                  <a:srgbClr val="FFFF00"/>
                </a:solidFill>
              </a:rPr>
              <a:t>WBC: </a:t>
            </a:r>
            <a:r>
              <a:rPr lang="en-US" altLang="ru-RU" sz="2000" dirty="0">
                <a:solidFill>
                  <a:schemeClr val="bg1"/>
                </a:solidFill>
              </a:rPr>
              <a:t>or leukocyte, count in 1mm</a:t>
            </a:r>
            <a:r>
              <a:rPr lang="en-US" altLang="ru-RU" sz="2000" baseline="30000" dirty="0">
                <a:solidFill>
                  <a:schemeClr val="bg1"/>
                </a:solidFill>
              </a:rPr>
              <a:t>3</a:t>
            </a:r>
            <a:r>
              <a:rPr lang="en-US" altLang="ru-RU" sz="2000" dirty="0">
                <a:solidFill>
                  <a:schemeClr val="bg1"/>
                </a:solidFill>
              </a:rPr>
              <a:t> of peripheral blood</a:t>
            </a:r>
          </a:p>
          <a:p>
            <a:r>
              <a:rPr lang="en-GB" altLang="ru-RU" sz="2000" dirty="0">
                <a:solidFill>
                  <a:schemeClr val="bg1"/>
                </a:solidFill>
              </a:rPr>
              <a:t>4,500 to 11,000  per </a:t>
            </a:r>
            <a:r>
              <a:rPr lang="en-GB" altLang="ru-RU" sz="2000" dirty="0" err="1">
                <a:solidFill>
                  <a:schemeClr val="bg1"/>
                </a:solidFill>
              </a:rPr>
              <a:t>cumm</a:t>
            </a:r>
            <a:r>
              <a:rPr lang="en-GB" altLang="ru-RU" sz="2000" dirty="0">
                <a:solidFill>
                  <a:schemeClr val="bg1"/>
                </a:solidFill>
              </a:rPr>
              <a:t> (4.5 to 11.0 × 109/L)</a:t>
            </a:r>
            <a:endParaRPr lang="en-US" altLang="ru-RU" sz="2000" dirty="0">
              <a:solidFill>
                <a:schemeClr val="bg1"/>
              </a:solidFill>
            </a:endParaRPr>
          </a:p>
          <a:p>
            <a:r>
              <a:rPr lang="en-US" altLang="ru-RU" sz="2000" dirty="0">
                <a:solidFill>
                  <a:schemeClr val="bg1"/>
                </a:solidFill>
              </a:rPr>
              <a:t>A decrease in the number of WBCs = </a:t>
            </a:r>
            <a:r>
              <a:rPr lang="en-US" altLang="ru-RU" sz="2000" dirty="0">
                <a:solidFill>
                  <a:srgbClr val="FFFF00"/>
                </a:solidFill>
              </a:rPr>
              <a:t>Leukopenia</a:t>
            </a:r>
          </a:p>
          <a:p>
            <a:r>
              <a:rPr lang="en-US" altLang="ru-RU" sz="2000" dirty="0">
                <a:solidFill>
                  <a:schemeClr val="bg1"/>
                </a:solidFill>
              </a:rPr>
              <a:t>An increase in the number of WBCs = </a:t>
            </a:r>
            <a:r>
              <a:rPr lang="en-US" altLang="ru-RU" sz="2000" dirty="0">
                <a:solidFill>
                  <a:srgbClr val="FFFF00"/>
                </a:solidFill>
              </a:rPr>
              <a:t>Leukocytosis</a:t>
            </a:r>
          </a:p>
          <a:p>
            <a:pPr marL="0" indent="0">
              <a:buNone/>
            </a:pPr>
            <a:endParaRPr lang="en-US" altLang="ru-RU" sz="20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ru-RU" dirty="0">
                <a:solidFill>
                  <a:srgbClr val="FFC000"/>
                </a:solidFill>
              </a:rPr>
              <a:t>WBC Differential</a:t>
            </a:r>
            <a:r>
              <a:rPr lang="en-US" altLang="ru-RU" dirty="0">
                <a:solidFill>
                  <a:schemeClr val="bg1"/>
                </a:solidFill>
              </a:rPr>
              <a:t>: </a:t>
            </a:r>
            <a:r>
              <a:rPr lang="en-US" altLang="ru-RU" sz="2000" dirty="0">
                <a:solidFill>
                  <a:schemeClr val="bg1"/>
                </a:solidFill>
              </a:rPr>
              <a:t>The </a:t>
            </a:r>
            <a:r>
              <a:rPr lang="en-US" altLang="ru-RU" sz="2000" dirty="0">
                <a:solidFill>
                  <a:schemeClr val="accent2"/>
                </a:solidFill>
              </a:rPr>
              <a:t>percentage</a:t>
            </a:r>
            <a:r>
              <a:rPr lang="en-US" altLang="ru-RU" sz="2000" dirty="0">
                <a:solidFill>
                  <a:schemeClr val="bg1"/>
                </a:solidFill>
              </a:rPr>
              <a:t> of each type of leukocyte present in a specimen is measured.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ru-RU" sz="2000" dirty="0">
                <a:solidFill>
                  <a:schemeClr val="bg1"/>
                </a:solidFill>
              </a:rPr>
              <a:t>Name the types of leukocytes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000" dirty="0">
                <a:solidFill>
                  <a:schemeClr val="bg1"/>
                </a:solidFill>
              </a:rPr>
              <a:t>Neutrophils (includes bands)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000" dirty="0">
                <a:solidFill>
                  <a:schemeClr val="bg1"/>
                </a:solidFill>
              </a:rPr>
              <a:t>Lymphocytes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000" dirty="0">
                <a:solidFill>
                  <a:schemeClr val="bg1"/>
                </a:solidFill>
              </a:rPr>
              <a:t>Monocytes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000" dirty="0">
                <a:solidFill>
                  <a:schemeClr val="bg1"/>
                </a:solidFill>
              </a:rPr>
              <a:t>Eosinophils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ru-RU" sz="2000" dirty="0">
                <a:solidFill>
                  <a:schemeClr val="bg1"/>
                </a:solidFill>
              </a:rPr>
              <a:t>Basophils</a:t>
            </a:r>
          </a:p>
          <a:p>
            <a:pPr lvl="1" eaLnBrk="1" hangingPunct="1">
              <a:lnSpc>
                <a:spcPct val="90000"/>
              </a:lnSpc>
            </a:pPr>
            <a:endParaRPr lang="en-US" altLang="ru-RU" sz="20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ru-RU" b="1" dirty="0">
                <a:solidFill>
                  <a:schemeClr val="accent2"/>
                </a:solidFill>
              </a:rPr>
              <a:t>Absolute numbers </a:t>
            </a:r>
            <a:r>
              <a:rPr lang="en-US" altLang="ru-RU" b="1" dirty="0">
                <a:solidFill>
                  <a:srgbClr val="92D050"/>
                </a:solidFill>
              </a:rPr>
              <a:t>(#) of various cell types are calculated by multiplying the percentage (%) of the white cell by the total WBC</a:t>
            </a:r>
            <a:endParaRPr lang="en-US" altLang="ru-RU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F344DB17-042F-4938-BB57-612858CAB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5981" y="139485"/>
            <a:ext cx="12006020" cy="671851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DIFF TYPE AUTOMATED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LYMPH         # 3.6 		             1.0 	4.0       K/MM3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MONO         # 0.6			 0.0 	1.0 	K/MM3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GRAN           # 5.1			2.0	 7.0 	K/MM3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EO                # 0.0 			0.0	 0.7 	K/MM3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BASO           # 0.0 			0.0	 0.2 	K/MM3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LYMPH          </a:t>
            </a:r>
            <a:r>
              <a:rPr lang="en-US" altLang="ru-RU" sz="2400" dirty="0">
                <a:solidFill>
                  <a:srgbClr val="FF0000"/>
                </a:solidFill>
              </a:rPr>
              <a:t>39</a:t>
            </a:r>
            <a:r>
              <a:rPr lang="en-US" altLang="ru-RU" sz="2400" dirty="0">
                <a:solidFill>
                  <a:schemeClr val="bg1"/>
                </a:solidFill>
              </a:rPr>
              <a:t>			 20	 45 	 </a:t>
            </a:r>
            <a:r>
              <a:rPr lang="en-US" altLang="ru-RU" sz="2400" dirty="0">
                <a:solidFill>
                  <a:srgbClr val="FF0000"/>
                </a:solidFill>
              </a:rPr>
              <a:t>%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MONO            6			 0	 10 	</a:t>
            </a:r>
            <a:r>
              <a:rPr lang="en-US" altLang="ru-RU" sz="2400" dirty="0">
                <a:solidFill>
                  <a:srgbClr val="FFFF00"/>
                </a:solidFill>
              </a:rPr>
              <a:t> %</a:t>
            </a:r>
            <a:r>
              <a:rPr lang="en-US" altLang="ru-RU" sz="2400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GRAN            55			45	 70	</a:t>
            </a:r>
            <a:r>
              <a:rPr lang="en-US" altLang="ru-RU" sz="2400" dirty="0">
                <a:solidFill>
                  <a:srgbClr val="FFFF00"/>
                </a:solidFill>
              </a:rPr>
              <a:t> %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EO                  0 			              0	 7	</a:t>
            </a:r>
            <a:r>
              <a:rPr lang="en-US" altLang="ru-RU" sz="2400" dirty="0">
                <a:solidFill>
                  <a:srgbClr val="FFFF00"/>
                </a:solidFill>
              </a:rPr>
              <a:t> %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BASO              0 			 0	 2 	</a:t>
            </a:r>
            <a:r>
              <a:rPr lang="en-US" altLang="ru-RU" sz="2400" dirty="0">
                <a:solidFill>
                  <a:srgbClr val="FFFF00"/>
                </a:solidFill>
              </a:rPr>
              <a:t> %</a:t>
            </a:r>
            <a:r>
              <a:rPr lang="en-US" altLang="ru-RU" sz="2400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endParaRPr lang="en-US" altLang="ru-RU" sz="2400" dirty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For </a:t>
            </a:r>
            <a:r>
              <a:rPr lang="en-US" altLang="ru-RU" sz="2400" dirty="0" err="1">
                <a:solidFill>
                  <a:schemeClr val="bg1"/>
                </a:solidFill>
              </a:rPr>
              <a:t>eg.</a:t>
            </a:r>
            <a:r>
              <a:rPr lang="en-US" altLang="ru-RU" sz="2400" dirty="0">
                <a:solidFill>
                  <a:schemeClr val="bg1"/>
                </a:solidFill>
              </a:rPr>
              <a:t> there are </a:t>
            </a:r>
            <a:r>
              <a:rPr lang="en-US" altLang="ru-RU" sz="2400" u="sng" dirty="0">
                <a:solidFill>
                  <a:schemeClr val="bg1"/>
                </a:solidFill>
              </a:rPr>
              <a:t>39%</a:t>
            </a:r>
            <a:r>
              <a:rPr lang="en-US" altLang="ru-RU" sz="2400" dirty="0">
                <a:solidFill>
                  <a:schemeClr val="bg1"/>
                </a:solidFill>
              </a:rPr>
              <a:t> </a:t>
            </a:r>
            <a:r>
              <a:rPr lang="en-US" altLang="ru-RU" sz="2400" dirty="0" err="1">
                <a:solidFill>
                  <a:schemeClr val="bg1"/>
                </a:solidFill>
              </a:rPr>
              <a:t>lymphoctyes</a:t>
            </a:r>
            <a:r>
              <a:rPr lang="en-US" altLang="ru-RU" sz="2400" dirty="0">
                <a:solidFill>
                  <a:schemeClr val="bg1"/>
                </a:solidFill>
              </a:rPr>
              <a:t>.  The total number of WBC is </a:t>
            </a:r>
            <a:r>
              <a:rPr lang="en-US" altLang="ru-RU" sz="2400" u="sng" dirty="0">
                <a:solidFill>
                  <a:schemeClr val="bg1"/>
                </a:solidFill>
              </a:rPr>
              <a:t>9,400</a:t>
            </a:r>
            <a:r>
              <a:rPr lang="en-US" altLang="ru-RU" sz="2400" dirty="0">
                <a:solidFill>
                  <a:schemeClr val="bg1"/>
                </a:solidFill>
              </a:rPr>
              <a:t> (see CBC)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9,400 x 0.39 = 3,666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400" dirty="0">
                <a:solidFill>
                  <a:schemeClr val="bg1"/>
                </a:solidFill>
              </a:rPr>
              <a:t>Therefore, the absolute lymphocyte count is 3.6 K/MM3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1BFB459-78E9-43FD-9DDF-C8B2798DD2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"/>
            <a:ext cx="10515600" cy="85540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ru-RU" sz="2800" b="1" dirty="0">
                <a:solidFill>
                  <a:srgbClr val="FFFF00"/>
                </a:solidFill>
              </a:rPr>
              <a:t>Interpret this CBC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19AA8D8-F47A-4068-B0DA-C18B7CCD0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1959" y="976392"/>
            <a:ext cx="11499743" cy="588160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000" u="sng" dirty="0">
                <a:solidFill>
                  <a:schemeClr val="bg1"/>
                </a:solidFill>
              </a:rPr>
              <a:t>CBC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000" dirty="0">
                <a:solidFill>
                  <a:schemeClr val="bg1"/>
                </a:solidFill>
              </a:rPr>
              <a:t>WBC		</a:t>
            </a:r>
            <a:r>
              <a:rPr lang="en-US" altLang="ru-RU" sz="2000" dirty="0">
                <a:solidFill>
                  <a:srgbClr val="FF0000"/>
                </a:solidFill>
                <a:highlight>
                  <a:srgbClr val="00FF00"/>
                </a:highlight>
              </a:rPr>
              <a:t>19.5 </a:t>
            </a:r>
            <a:r>
              <a:rPr lang="en-US" altLang="ru-RU" sz="2000" dirty="0">
                <a:solidFill>
                  <a:schemeClr val="bg1"/>
                </a:solidFill>
              </a:rPr>
              <a:t>  	 [4.0-10.0] k/ul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000" dirty="0">
                <a:solidFill>
                  <a:schemeClr val="bg1"/>
                </a:solidFill>
              </a:rPr>
              <a:t>RBC 		3.49   	 [3.60-5.50] m/ul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000" dirty="0">
                <a:solidFill>
                  <a:schemeClr val="bg1"/>
                </a:solidFill>
              </a:rPr>
              <a:t>Hgb 		</a:t>
            </a:r>
            <a:r>
              <a:rPr lang="en-US" altLang="ru-RU" sz="2000" dirty="0">
                <a:solidFill>
                  <a:schemeClr val="bg1"/>
                </a:solidFill>
                <a:highlight>
                  <a:srgbClr val="00FF00"/>
                </a:highlight>
              </a:rPr>
              <a:t> </a:t>
            </a:r>
            <a:r>
              <a:rPr lang="en-US" altLang="ru-RU" sz="2000" dirty="0">
                <a:solidFill>
                  <a:srgbClr val="FF0000"/>
                </a:solidFill>
                <a:highlight>
                  <a:srgbClr val="00FF00"/>
                </a:highlight>
              </a:rPr>
              <a:t>10.4  </a:t>
            </a:r>
            <a:r>
              <a:rPr lang="en-US" altLang="ru-RU" sz="2000" dirty="0">
                <a:solidFill>
                  <a:schemeClr val="bg1"/>
                </a:solidFill>
              </a:rPr>
              <a:t>	 [12.0-16.0] gm/dl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000" dirty="0" err="1">
                <a:solidFill>
                  <a:schemeClr val="bg1"/>
                </a:solidFill>
              </a:rPr>
              <a:t>Hct</a:t>
            </a:r>
            <a:r>
              <a:rPr lang="en-US" altLang="ru-RU" sz="2000" dirty="0">
                <a:solidFill>
                  <a:schemeClr val="bg1"/>
                </a:solidFill>
              </a:rPr>
              <a:t> 		</a:t>
            </a:r>
            <a:r>
              <a:rPr lang="en-US" altLang="ru-RU" sz="2000" dirty="0">
                <a:solidFill>
                  <a:srgbClr val="FF0000"/>
                </a:solidFill>
                <a:highlight>
                  <a:srgbClr val="00FF00"/>
                </a:highlight>
              </a:rPr>
              <a:t>31.2</a:t>
            </a:r>
            <a:r>
              <a:rPr lang="en-US" altLang="ru-RU" sz="2000" dirty="0">
                <a:solidFill>
                  <a:schemeClr val="bg1"/>
                </a:solidFill>
              </a:rPr>
              <a:t>   	 [34.0-51.0] %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000" dirty="0">
                <a:solidFill>
                  <a:schemeClr val="bg1"/>
                </a:solidFill>
              </a:rPr>
              <a:t>MCV 		</a:t>
            </a:r>
            <a:r>
              <a:rPr lang="en-US" altLang="ru-RU" sz="2000" dirty="0">
                <a:solidFill>
                  <a:srgbClr val="FF0000"/>
                </a:solidFill>
                <a:highlight>
                  <a:srgbClr val="00FF00"/>
                </a:highlight>
              </a:rPr>
              <a:t>82</a:t>
            </a:r>
            <a:r>
              <a:rPr lang="en-US" altLang="ru-RU" sz="2000" dirty="0">
                <a:solidFill>
                  <a:srgbClr val="FF0000"/>
                </a:solidFill>
              </a:rPr>
              <a:t> </a:t>
            </a:r>
            <a:r>
              <a:rPr lang="en-US" altLang="ru-RU" sz="2000" dirty="0">
                <a:solidFill>
                  <a:schemeClr val="bg1"/>
                </a:solidFill>
              </a:rPr>
              <a:t>     	 [85-95] </a:t>
            </a:r>
            <a:r>
              <a:rPr lang="en-US" altLang="ru-RU" sz="2000" dirty="0" err="1">
                <a:solidFill>
                  <a:schemeClr val="bg1"/>
                </a:solidFill>
              </a:rPr>
              <a:t>fl</a:t>
            </a:r>
            <a:endParaRPr lang="en-US" altLang="ru-RU" sz="2000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000" dirty="0">
                <a:solidFill>
                  <a:schemeClr val="bg1"/>
                </a:solidFill>
              </a:rPr>
              <a:t>MCH 		28.3	[28.0-32.0] </a:t>
            </a:r>
            <a:r>
              <a:rPr lang="en-US" altLang="ru-RU" sz="2000" dirty="0" err="1">
                <a:solidFill>
                  <a:schemeClr val="bg1"/>
                </a:solidFill>
              </a:rPr>
              <a:t>pg</a:t>
            </a:r>
            <a:endParaRPr lang="en-US" altLang="ru-RU" sz="2000" dirty="0">
              <a:solidFill>
                <a:schemeClr val="bg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000" dirty="0">
                <a:solidFill>
                  <a:schemeClr val="bg1"/>
                </a:solidFill>
              </a:rPr>
              <a:t>MCHC	                33.3	[32.0-36.0] gm/dl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000" dirty="0">
                <a:solidFill>
                  <a:schemeClr val="bg1"/>
                </a:solidFill>
              </a:rPr>
              <a:t>RDW 	                16.6     	[11.0-15.0] %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ru-RU" sz="2000" dirty="0" err="1">
                <a:solidFill>
                  <a:schemeClr val="bg1"/>
                </a:solidFill>
              </a:rPr>
              <a:t>Plt</a:t>
            </a:r>
            <a:r>
              <a:rPr lang="en-US" altLang="ru-RU" sz="2000" dirty="0">
                <a:solidFill>
                  <a:schemeClr val="bg1"/>
                </a:solidFill>
              </a:rPr>
              <a:t> Count </a:t>
            </a:r>
            <a:r>
              <a:rPr lang="en-US" altLang="ru-RU" sz="2000" dirty="0">
                <a:solidFill>
                  <a:srgbClr val="FF0000"/>
                </a:solidFill>
              </a:rPr>
              <a:t>	</a:t>
            </a:r>
            <a:r>
              <a:rPr lang="en-US" altLang="ru-RU" sz="2000" dirty="0">
                <a:solidFill>
                  <a:srgbClr val="FF0000"/>
                </a:solidFill>
                <a:highlight>
                  <a:srgbClr val="00FF00"/>
                </a:highlight>
              </a:rPr>
              <a:t>98 </a:t>
            </a:r>
            <a:r>
              <a:rPr lang="en-US" altLang="ru-RU" sz="2000" dirty="0">
                <a:solidFill>
                  <a:srgbClr val="FF0000"/>
                </a:solidFill>
              </a:rPr>
              <a:t>      </a:t>
            </a:r>
            <a:r>
              <a:rPr lang="en-US" altLang="ru-RU" sz="2000" dirty="0">
                <a:solidFill>
                  <a:schemeClr val="bg1"/>
                </a:solidFill>
              </a:rPr>
              <a:t>	[150-400] k/ul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91BCE6-0F1E-4CD9-A512-93A9ABC1E75E}"/>
              </a:ext>
            </a:extLst>
          </p:cNvPr>
          <p:cNvSpPr txBox="1"/>
          <p:nvPr/>
        </p:nvSpPr>
        <p:spPr>
          <a:xfrm>
            <a:off x="838200" y="5387312"/>
            <a:ext cx="10884310" cy="564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ru-RU" sz="2400" dirty="0">
                <a:solidFill>
                  <a:schemeClr val="bg1"/>
                </a:solidFill>
              </a:rPr>
              <a:t>CBC demonstrates: Leukocytosis, Microcytic anemia and Thrombocytopenia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ru-RU" sz="1400" dirty="0">
                <a:solidFill>
                  <a:schemeClr val="bg1"/>
                </a:solidFill>
              </a:rPr>
              <a:t>(RWD= Red cell distribution width)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816BCC-8319-4379-864A-E1A27BF264EA}"/>
              </a:ext>
            </a:extLst>
          </p:cNvPr>
          <p:cNvSpPr txBox="1"/>
          <p:nvPr/>
        </p:nvSpPr>
        <p:spPr>
          <a:xfrm>
            <a:off x="0" y="1"/>
            <a:ext cx="12191999" cy="7232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3200" b="1" i="0" dirty="0">
                <a:solidFill>
                  <a:srgbClr val="FFFF00"/>
                </a:solidFill>
                <a:effectLst/>
                <a:latin typeface="Work Sans"/>
              </a:rPr>
              <a:t>I. Thyroid </a:t>
            </a:r>
            <a:r>
              <a:rPr lang="en-GB" sz="3200" b="1" dirty="0">
                <a:solidFill>
                  <a:srgbClr val="FFFF00"/>
                </a:solidFill>
                <a:latin typeface="Work Sans"/>
              </a:rPr>
              <a:t>Profile:</a:t>
            </a:r>
          </a:p>
          <a:p>
            <a:pPr algn="l"/>
            <a:endParaRPr lang="en-GB" sz="24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   TSH             (0.4 – 4 </a:t>
            </a:r>
            <a:r>
              <a:rPr lang="en-GB" sz="2400" b="0" i="0" dirty="0" err="1">
                <a:solidFill>
                  <a:schemeClr val="bg1"/>
                </a:solidFill>
                <a:effectLst/>
                <a:latin typeface="Work Sans"/>
              </a:rPr>
              <a:t>mU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/L)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4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   Free T</a:t>
            </a:r>
            <a:r>
              <a:rPr lang="en-GB" sz="2400" dirty="0">
                <a:solidFill>
                  <a:schemeClr val="bg1"/>
                </a:solidFill>
                <a:latin typeface="Work Sans"/>
              </a:rPr>
              <a:t>4       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 (9 – 25 </a:t>
            </a:r>
            <a:r>
              <a:rPr lang="en-GB" sz="2400" b="0" i="0" dirty="0" err="1">
                <a:solidFill>
                  <a:schemeClr val="bg1"/>
                </a:solidFill>
                <a:effectLst/>
                <a:latin typeface="Work Sans"/>
              </a:rPr>
              <a:t>pmol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/L)   {0.03%}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4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Free T3         (3.5 – 7.8 nmol/L) {0.3%}</a:t>
            </a:r>
          </a:p>
          <a:p>
            <a:pPr algn="l"/>
            <a:endParaRPr lang="en-GB" sz="2400" dirty="0">
              <a:solidFill>
                <a:schemeClr val="bg1"/>
              </a:solidFill>
              <a:latin typeface="Work Sans"/>
            </a:endParaRPr>
          </a:p>
          <a:p>
            <a:pPr algn="l"/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- Free T3 (fT3) is measured, it is less relevant than free T4 (ft4). </a:t>
            </a:r>
          </a:p>
          <a:p>
            <a:pPr algn="l"/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  This is because the thyroid releases </a:t>
            </a:r>
            <a:r>
              <a:rPr lang="en-GB" sz="2400" b="0" i="0" dirty="0">
                <a:solidFill>
                  <a:srgbClr val="FFC000"/>
                </a:solidFill>
                <a:effectLst/>
                <a:latin typeface="Work Sans"/>
              </a:rPr>
              <a:t>T4 and T3 at a ratio of about 20:1</a:t>
            </a:r>
          </a:p>
          <a:p>
            <a:pPr algn="l"/>
            <a:r>
              <a:rPr lang="en-GB" sz="2400" b="0" i="0" dirty="0">
                <a:solidFill>
                  <a:srgbClr val="FFC000"/>
                </a:solidFill>
                <a:effectLst/>
                <a:latin typeface="Work Sans"/>
              </a:rPr>
              <a:t>   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respectively, with T3 </a:t>
            </a:r>
            <a:r>
              <a:rPr lang="en-GB" sz="1600" b="0" i="0" dirty="0">
                <a:solidFill>
                  <a:schemeClr val="bg1"/>
                </a:solidFill>
                <a:effectLst/>
                <a:latin typeface="Work Sans"/>
              </a:rPr>
              <a:t>(active hormone)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 mainly being produced by peripheral </a:t>
            </a:r>
          </a:p>
          <a:p>
            <a:pPr algn="l"/>
            <a:r>
              <a:rPr lang="en-GB" sz="2400" dirty="0">
                <a:solidFill>
                  <a:schemeClr val="bg1"/>
                </a:solidFill>
                <a:latin typeface="Work Sans"/>
              </a:rPr>
              <a:t>  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 conversion of T4. </a:t>
            </a:r>
          </a:p>
          <a:p>
            <a:pPr algn="l"/>
            <a:r>
              <a:rPr lang="en-GB" sz="2400" b="0" i="0" dirty="0">
                <a:solidFill>
                  <a:srgbClr val="FFC000"/>
                </a:solidFill>
                <a:effectLst/>
                <a:latin typeface="Work Sans"/>
              </a:rPr>
              <a:t>- Free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 T4 (fT4) is roughly </a:t>
            </a:r>
            <a:r>
              <a:rPr lang="en-GB" sz="2400" b="0" i="0" dirty="0">
                <a:solidFill>
                  <a:srgbClr val="FFC000"/>
                </a:solidFill>
                <a:effectLst/>
                <a:latin typeface="Work Sans"/>
              </a:rPr>
              <a:t>1% of the total T4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, with the rest being bound to </a:t>
            </a:r>
          </a:p>
          <a:p>
            <a:pPr algn="l"/>
            <a:r>
              <a:rPr lang="en-GB" sz="2400" dirty="0">
                <a:solidFill>
                  <a:schemeClr val="bg1"/>
                </a:solidFill>
                <a:latin typeface="Work Sans"/>
              </a:rPr>
              <a:t>   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 thyroxine-binding globulin(TBG)</a:t>
            </a:r>
          </a:p>
          <a:p>
            <a:pPr algn="l"/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-</a:t>
            </a:r>
            <a:r>
              <a:rPr lang="en-GB" sz="2400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Work Sans"/>
              </a:rPr>
              <a:t>T4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 has a </a:t>
            </a:r>
            <a:r>
              <a:rPr lang="en-GB" sz="2400" b="0" i="0" dirty="0">
                <a:solidFill>
                  <a:srgbClr val="FFC000"/>
                </a:solidFill>
                <a:effectLst/>
                <a:latin typeface="Work Sans"/>
              </a:rPr>
              <a:t>half-life of about one week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, therefore, to monitor the impact of an </a:t>
            </a:r>
          </a:p>
          <a:p>
            <a:pPr algn="l"/>
            <a:r>
              <a:rPr lang="en-GB" sz="2400" dirty="0">
                <a:solidFill>
                  <a:schemeClr val="bg1"/>
                </a:solidFill>
                <a:latin typeface="Work Sans"/>
              </a:rPr>
              <a:t>  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 intervention (e.g. increasing a patient’s </a:t>
            </a:r>
            <a:r>
              <a:rPr lang="en-GB" sz="2400" b="0" i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Work Sans"/>
              </a:rPr>
              <a:t>Tab.levothyroxine</a:t>
            </a:r>
            <a:r>
              <a:rPr lang="en-GB" sz="2400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Work Sans"/>
              </a:rPr>
              <a:t> </a:t>
            </a:r>
            <a:r>
              <a:rPr lang="en-GB" sz="1600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Work Sans"/>
              </a:rPr>
              <a:t>T4</a:t>
            </a:r>
            <a:r>
              <a:rPr lang="en-GB" sz="2400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Work Sans"/>
              </a:rPr>
              <a:t> 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dose) you need to</a:t>
            </a:r>
          </a:p>
          <a:p>
            <a:pPr algn="l"/>
            <a:r>
              <a:rPr lang="en-GB" sz="2400" dirty="0">
                <a:solidFill>
                  <a:schemeClr val="bg1"/>
                </a:solidFill>
                <a:latin typeface="Work Sans"/>
              </a:rPr>
              <a:t>  </a:t>
            </a:r>
            <a:r>
              <a:rPr lang="en-GB" sz="2400" b="0" i="0" dirty="0">
                <a:solidFill>
                  <a:schemeClr val="bg1"/>
                </a:solidFill>
                <a:effectLst/>
                <a:latin typeface="Work Sans"/>
              </a:rPr>
              <a:t> wait several weeks before repeating TFTs.</a:t>
            </a:r>
          </a:p>
          <a:p>
            <a:pPr algn="l"/>
            <a:r>
              <a:rPr lang="en-GB" sz="2400" dirty="0">
                <a:solidFill>
                  <a:schemeClr val="bg1"/>
                </a:solidFill>
                <a:latin typeface="Work Sans"/>
              </a:rPr>
              <a:t>- Half life of </a:t>
            </a:r>
            <a:r>
              <a:rPr lang="en-GB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Work Sans"/>
              </a:rPr>
              <a:t>T3</a:t>
            </a:r>
            <a:r>
              <a:rPr lang="en-GB" sz="2400" dirty="0">
                <a:solidFill>
                  <a:schemeClr val="bg1"/>
                </a:solidFill>
                <a:latin typeface="Work Sans"/>
              </a:rPr>
              <a:t> is only </a:t>
            </a:r>
            <a:r>
              <a:rPr lang="en-GB" sz="2400" dirty="0">
                <a:solidFill>
                  <a:schemeClr val="accent4">
                    <a:lumMod val="60000"/>
                    <a:lumOff val="40000"/>
                  </a:schemeClr>
                </a:solidFill>
                <a:latin typeface="Work Sans"/>
              </a:rPr>
              <a:t>1-3 days</a:t>
            </a:r>
            <a:endParaRPr lang="en-GB" sz="2400" b="0" i="0" dirty="0">
              <a:solidFill>
                <a:schemeClr val="accent4">
                  <a:lumMod val="60000"/>
                  <a:lumOff val="40000"/>
                </a:schemeClr>
              </a:solidFill>
              <a:effectLst/>
              <a:latin typeface="Work Sans"/>
            </a:endParaRPr>
          </a:p>
          <a:p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689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30EFED0-95E4-42E1-B793-24D7BCEE7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729" y="191729"/>
            <a:ext cx="11808542" cy="1637071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</a:rPr>
              <a:t>Interpreting the CBC:</a:t>
            </a:r>
            <a:br>
              <a:rPr lang="en-US" altLang="en-US" sz="2400" dirty="0">
                <a:solidFill>
                  <a:srgbClr val="FFFF00"/>
                </a:solidFill>
              </a:rPr>
            </a:br>
            <a:r>
              <a:rPr lang="en-US" altLang="en-US" sz="2400" dirty="0">
                <a:solidFill>
                  <a:srgbClr val="FFFF00"/>
                </a:solidFill>
              </a:rPr>
              <a:t>          </a:t>
            </a:r>
            <a:r>
              <a:rPr lang="en-US" altLang="en-US" sz="2400" dirty="0">
                <a:solidFill>
                  <a:srgbClr val="00B050"/>
                </a:solidFill>
              </a:rPr>
              <a:t>If the neutrophils are causing the leukocytosis, compare the neutrophil % to total WBC. </a:t>
            </a:r>
            <a:br>
              <a:rPr lang="en-US" altLang="en-US" sz="2400" dirty="0">
                <a:solidFill>
                  <a:srgbClr val="00B050"/>
                </a:solidFill>
              </a:rPr>
            </a:br>
            <a:r>
              <a:rPr lang="en-US" altLang="en-US" sz="2400" dirty="0">
                <a:solidFill>
                  <a:srgbClr val="00B050"/>
                </a:solidFill>
              </a:rPr>
              <a:t>                  - The </a:t>
            </a:r>
            <a:r>
              <a:rPr lang="en-US" altLang="en-US" sz="2400" u="sng" dirty="0">
                <a:solidFill>
                  <a:srgbClr val="00B050"/>
                </a:solidFill>
              </a:rPr>
              <a:t>% neutrophils </a:t>
            </a:r>
            <a:r>
              <a:rPr lang="en-US" altLang="en-US" sz="2400" dirty="0">
                <a:solidFill>
                  <a:srgbClr val="00B050"/>
                </a:solidFill>
              </a:rPr>
              <a:t>indicates the </a:t>
            </a:r>
            <a:r>
              <a:rPr lang="en-US" altLang="en-US" sz="2400" u="sng" dirty="0">
                <a:solidFill>
                  <a:srgbClr val="00B050"/>
                </a:solidFill>
              </a:rPr>
              <a:t>severity of the infection</a:t>
            </a:r>
            <a:r>
              <a:rPr lang="en-US" altLang="en-US" sz="2400" dirty="0">
                <a:solidFill>
                  <a:srgbClr val="00B050"/>
                </a:solidFill>
              </a:rPr>
              <a:t>; </a:t>
            </a:r>
            <a:br>
              <a:rPr lang="en-US" altLang="en-US" sz="2400" dirty="0">
                <a:solidFill>
                  <a:srgbClr val="00B050"/>
                </a:solidFill>
              </a:rPr>
            </a:br>
            <a:r>
              <a:rPr lang="en-US" altLang="en-US" sz="2400" dirty="0">
                <a:solidFill>
                  <a:srgbClr val="00B050"/>
                </a:solidFill>
              </a:rPr>
              <a:t>                  - The </a:t>
            </a:r>
            <a:r>
              <a:rPr lang="en-US" altLang="en-US" sz="2400" u="sng" dirty="0">
                <a:solidFill>
                  <a:srgbClr val="00B050"/>
                </a:solidFill>
              </a:rPr>
              <a:t>total WBC reflects</a:t>
            </a:r>
            <a:r>
              <a:rPr lang="en-US" altLang="en-US" sz="2400" dirty="0">
                <a:solidFill>
                  <a:srgbClr val="00B050"/>
                </a:solidFill>
              </a:rPr>
              <a:t> the </a:t>
            </a:r>
            <a:r>
              <a:rPr lang="en-US" altLang="en-US" sz="2400" u="sng" dirty="0">
                <a:solidFill>
                  <a:srgbClr val="00B050"/>
                </a:solidFill>
              </a:rPr>
              <a:t>quality of the immune system</a:t>
            </a:r>
            <a:br>
              <a:rPr lang="en-US" altLang="en-US" sz="2400" dirty="0">
                <a:solidFill>
                  <a:srgbClr val="00B050"/>
                </a:solidFill>
              </a:rPr>
            </a:br>
            <a:endParaRPr lang="en-US" altLang="en-US" sz="2400" dirty="0">
              <a:solidFill>
                <a:srgbClr val="00B050"/>
              </a:solidFill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AF5793E-F953-4887-98F7-EF04C8435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88394" y="1828800"/>
            <a:ext cx="5066072" cy="5029200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5 </a:t>
            </a:r>
            <a:r>
              <a:rPr lang="en-US" altLang="en-US" sz="2400" dirty="0" err="1">
                <a:solidFill>
                  <a:srgbClr val="FFC000"/>
                </a:solidFill>
              </a:rPr>
              <a:t>yr</a:t>
            </a:r>
            <a:r>
              <a:rPr lang="en-US" altLang="en-US" sz="2400" dirty="0">
                <a:solidFill>
                  <a:srgbClr val="FFC000"/>
                </a:solidFill>
              </a:rPr>
              <a:t> old male with pneumonia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	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WBC = 18,000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FFC000"/>
              </a:solidFill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	Neutrophils = 60% (10,800)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FFC000"/>
              </a:solidFill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Marked leukocytosis and normal range for neutrophils indicates moderate infection but excellent immune system response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FFC000"/>
              </a:solidFill>
            </a:endParaRP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FFC000"/>
                </a:solidFill>
              </a:rPr>
              <a:t>Excellent prognosis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6CA048F-16A2-4D65-BC8B-0AF7E58CE4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29" y="1728174"/>
            <a:ext cx="5066072" cy="5562599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66354E-71C2-4D09-AC0F-88EBC4B13C8C}"/>
              </a:ext>
            </a:extLst>
          </p:cNvPr>
          <p:cNvSpPr txBox="1"/>
          <p:nvPr/>
        </p:nvSpPr>
        <p:spPr>
          <a:xfrm>
            <a:off x="280218" y="383459"/>
            <a:ext cx="11769214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800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"/>
              </a:rPr>
              <a:t>VI. Coagulation:</a:t>
            </a:r>
          </a:p>
          <a:p>
            <a:pPr algn="l"/>
            <a:endParaRPr lang="en-GB" sz="2000" b="1" i="0" dirty="0">
              <a:solidFill>
                <a:srgbClr val="111111"/>
              </a:solidFill>
              <a:effectLst/>
              <a:latin typeface="Raleway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Prothrombin Time (PT):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 10 – 14 seconds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Activated Partial Thromboplastin Time (APTT):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 24 – 37 second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Fibrinogen: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 1.50 – 4.50 g/L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D-Dimer: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 &lt; 500 ng/</a:t>
            </a:r>
            <a:r>
              <a:rPr lang="en-GB" sz="2000" b="0" i="0" dirty="0" err="1">
                <a:solidFill>
                  <a:schemeClr val="bg1"/>
                </a:solidFill>
                <a:effectLst/>
                <a:latin typeface="Work Sans"/>
              </a:rPr>
              <a:t>Ml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: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  <a:latin typeface="Work Sans"/>
              </a:rPr>
              <a:t>                                 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- </a:t>
            </a:r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Work Sans"/>
              </a:rPr>
              <a:t>Fibrin degradation product (FDP), protein fragment present in the </a:t>
            </a:r>
          </a:p>
          <a:p>
            <a:pPr algn="l"/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Work Sans"/>
              </a:rPr>
              <a:t>                                      blood after blood clot is degraded by fibrinolysis</a:t>
            </a:r>
          </a:p>
          <a:p>
            <a:pPr algn="l"/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Work Sans"/>
              </a:rPr>
              <a:t>                                   - used to </a:t>
            </a:r>
            <a:r>
              <a:rPr lang="en-GB" sz="2000" b="0" i="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Work Sans"/>
              </a:rPr>
              <a:t>Exclude thromboembolism, and</a:t>
            </a:r>
          </a:p>
          <a:p>
            <a:pPr algn="l"/>
            <a:r>
              <a:rPr lang="en-GB" sz="2000" dirty="0">
                <a:solidFill>
                  <a:schemeClr val="accent4">
                    <a:lumMod val="20000"/>
                    <a:lumOff val="80000"/>
                  </a:schemeClr>
                </a:solidFill>
                <a:latin typeface="Work Sans"/>
              </a:rPr>
              <a:t>                                   - Diagnose DIC</a:t>
            </a:r>
          </a:p>
          <a:p>
            <a:pPr algn="l"/>
            <a:r>
              <a:rPr lang="en-GB" sz="2000" b="0" i="0" dirty="0"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latin typeface="Work Sans"/>
              </a:rPr>
              <a:t>                                   - </a:t>
            </a:r>
            <a:r>
              <a:rPr lang="en-GB" sz="2000" b="0" i="0" dirty="0">
                <a:solidFill>
                  <a:schemeClr val="accent2">
                    <a:lumMod val="75000"/>
                  </a:schemeClr>
                </a:solidFill>
                <a:effectLst/>
                <a:latin typeface="Work Sans"/>
              </a:rPr>
              <a:t>4 fold increase is an indicator of mortality in COVID-19</a:t>
            </a:r>
          </a:p>
          <a:p>
            <a:pPr algn="l"/>
            <a:endParaRPr lang="en-GB" sz="2000" dirty="0">
              <a:solidFill>
                <a:schemeClr val="accent2">
                  <a:lumMod val="75000"/>
                </a:schemeClr>
              </a:solidFill>
              <a:latin typeface="Work Sans"/>
            </a:endParaRPr>
          </a:p>
          <a:p>
            <a:pPr marL="342900" lvl="0" indent="-342900">
              <a:buFont typeface="Wingdings" panose="05000000000000000000" pitchFamily="2" charset="2"/>
              <a:buChar char="§"/>
              <a:defRPr/>
            </a:pPr>
            <a:r>
              <a:rPr lang="en-GB" sz="2000" b="1" dirty="0">
                <a:solidFill>
                  <a:prstClr val="white"/>
                </a:solidFill>
              </a:rPr>
              <a:t>An INR range </a:t>
            </a:r>
            <a:r>
              <a:rPr lang="en-GB" sz="2000" dirty="0">
                <a:solidFill>
                  <a:prstClr val="white"/>
                </a:solidFill>
              </a:rPr>
              <a:t>of 2.0 to 3.0 is generally an effective therapeutic range for people taking warfarin for disorders such as atrial fibrillation or a blood clot</a:t>
            </a:r>
          </a:p>
          <a:p>
            <a:pPr lvl="0">
              <a:defRPr/>
            </a:pPr>
            <a:endParaRPr lang="en-GB" sz="2000" dirty="0">
              <a:solidFill>
                <a:prstClr val="white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FFFF00"/>
                </a:solidFill>
              </a:rPr>
              <a:t> The normal range for your PT results is: 11 to 13.5 seconds. INR of 0.8 to 1.1. PTT: 30 to 45 seconds.</a:t>
            </a:r>
          </a:p>
          <a:p>
            <a:pPr algn="l"/>
            <a:endParaRPr lang="en-GB" sz="2000" b="0" i="0" dirty="0">
              <a:solidFill>
                <a:schemeClr val="accent4">
                  <a:lumMod val="20000"/>
                  <a:lumOff val="80000"/>
                </a:schemeClr>
              </a:solidFill>
              <a:effectLst/>
              <a:latin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1686448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23FFF8-E97A-4BC1-A381-87A16D219726}"/>
              </a:ext>
            </a:extLst>
          </p:cNvPr>
          <p:cNvSpPr txBox="1"/>
          <p:nvPr/>
        </p:nvSpPr>
        <p:spPr>
          <a:xfrm>
            <a:off x="294968" y="737419"/>
            <a:ext cx="1189703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b="0" i="0" dirty="0">
              <a:solidFill>
                <a:schemeClr val="bg1"/>
              </a:solidFill>
              <a:effectLst/>
              <a:latin typeface="Helvetica Neue"/>
            </a:endParaRPr>
          </a:p>
          <a:p>
            <a:r>
              <a:rPr lang="en-GB" sz="2800" b="1" i="0" dirty="0">
                <a:solidFill>
                  <a:srgbClr val="FFFF00"/>
                </a:solidFill>
                <a:effectLst/>
                <a:latin typeface="Helvetica Neue"/>
              </a:rPr>
              <a:t>VII. Lipid Profile:</a:t>
            </a:r>
          </a:p>
          <a:p>
            <a:endParaRPr lang="en-GB" sz="2000" dirty="0">
              <a:solidFill>
                <a:schemeClr val="bg1"/>
              </a:solidFill>
              <a:latin typeface="Helvetica Neue"/>
            </a:endParaRPr>
          </a:p>
          <a:p>
            <a:r>
              <a:rPr lang="en-GB" sz="2000" b="0" i="0" dirty="0">
                <a:solidFill>
                  <a:schemeClr val="bg1"/>
                </a:solidFill>
                <a:effectLst/>
                <a:latin typeface="Helvetica Neue"/>
              </a:rPr>
              <a:t> Total cholesterol 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&lt; 5.17 mmol/L (200 mg/dL)</a:t>
            </a:r>
          </a:p>
          <a:p>
            <a:endParaRPr lang="en-GB" sz="2000" dirty="0">
              <a:solidFill>
                <a:schemeClr val="bg1"/>
              </a:solidFill>
              <a:latin typeface="Helvetica Neue"/>
            </a:endParaRPr>
          </a:p>
          <a:p>
            <a:r>
              <a:rPr lang="en-GB" sz="2000" b="0" i="0" dirty="0">
                <a:solidFill>
                  <a:schemeClr val="bg1"/>
                </a:solidFill>
                <a:effectLst/>
                <a:latin typeface="Helvetica Neue"/>
              </a:rPr>
              <a:t> LDL (“bad”) cholesterol.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 &lt; 3.4mmol/L (130 mg/dL)</a:t>
            </a:r>
          </a:p>
          <a:p>
            <a:r>
              <a:rPr lang="en-GB" sz="2000" b="0" i="0" dirty="0">
                <a:solidFill>
                  <a:schemeClr val="bg1"/>
                </a:solidFill>
                <a:effectLst/>
                <a:latin typeface="Helvetica Neue"/>
              </a:rPr>
              <a:t>   This is the main source of cholesterol build-up and blockages in the arteries.</a:t>
            </a:r>
          </a:p>
          <a:p>
            <a:endParaRPr lang="en-GB" sz="2000" dirty="0">
              <a:solidFill>
                <a:schemeClr val="bg1"/>
              </a:solidFill>
              <a:latin typeface="Helvetica Neue"/>
            </a:endParaRPr>
          </a:p>
          <a:p>
            <a:r>
              <a:rPr lang="en-GB" sz="2000" b="0" i="0" dirty="0">
                <a:solidFill>
                  <a:schemeClr val="bg1"/>
                </a:solidFill>
                <a:effectLst/>
                <a:latin typeface="Helvetica Neue"/>
              </a:rPr>
              <a:t> HDL (“good”) cholesterol.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 &gt; 1 mmol/L (40 mg/dL)</a:t>
            </a:r>
          </a:p>
          <a:p>
            <a:r>
              <a:rPr lang="en-GB" sz="2000" b="0" i="0" dirty="0">
                <a:solidFill>
                  <a:schemeClr val="bg1"/>
                </a:solidFill>
                <a:effectLst/>
                <a:latin typeface="Helvetica Neue"/>
              </a:rPr>
              <a:t>   This type of cholesterol helps decrease blockages in the arteries. </a:t>
            </a:r>
          </a:p>
          <a:p>
            <a:endParaRPr lang="en-GB" sz="2000" dirty="0">
              <a:solidFill>
                <a:schemeClr val="bg1"/>
              </a:solidFill>
              <a:latin typeface="Helvetica Neue"/>
            </a:endParaRPr>
          </a:p>
          <a:p>
            <a:r>
              <a:rPr lang="en-GB" sz="2000" b="0" i="0" dirty="0">
                <a:solidFill>
                  <a:schemeClr val="bg1"/>
                </a:solidFill>
                <a:effectLst/>
                <a:latin typeface="Helvetica Neue"/>
              </a:rPr>
              <a:t> Triglycerides-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 less than 1.7 mmol/L (150 mg/dL)</a:t>
            </a:r>
            <a:endParaRPr lang="en-GB" sz="2000" b="0" i="0" dirty="0">
              <a:solidFill>
                <a:schemeClr val="bg1"/>
              </a:solidFill>
              <a:effectLst/>
              <a:latin typeface="Helvetica Neue"/>
            </a:endParaRPr>
          </a:p>
          <a:p>
            <a:endParaRPr lang="en-GB" sz="2000" dirty="0">
              <a:solidFill>
                <a:schemeClr val="bg1"/>
              </a:solidFill>
              <a:latin typeface="Helvetica Neue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000" b="0" i="0" dirty="0">
                <a:solidFill>
                  <a:schemeClr val="bg1"/>
                </a:solidFill>
                <a:effectLst/>
                <a:latin typeface="Helvetica Neue"/>
              </a:rPr>
              <a:t>Most people will need to fast for 9 to 12 hours before a lipoprotein panel.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956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755F96-0212-4A15-AAB0-CA6DD0FC3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972" y="811161"/>
            <a:ext cx="11956028" cy="471348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VIII. Acute Pancreatitis: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b="1" dirty="0">
                <a:solidFill>
                  <a:srgbClr val="FFC000"/>
                </a:solidFill>
              </a:rPr>
            </a:br>
            <a:r>
              <a:rPr lang="en-US" sz="2000" b="1" dirty="0">
                <a:solidFill>
                  <a:srgbClr val="FFC000"/>
                </a:solidFill>
              </a:rPr>
              <a:t>Serum Amylase </a:t>
            </a:r>
            <a:r>
              <a:rPr lang="en-US" sz="2000" dirty="0">
                <a:solidFill>
                  <a:schemeClr val="bg1"/>
                </a:solidFill>
              </a:rPr>
              <a:t>can rise over 3-6 hours reach peak 24 hours then cleared in urine (4-8 days), while </a:t>
            </a:r>
            <a:r>
              <a:rPr lang="en-US" sz="2000" u="sng" dirty="0">
                <a:solidFill>
                  <a:schemeClr val="bg1"/>
                </a:solidFill>
              </a:rPr>
              <a:t>lipase</a:t>
            </a:r>
            <a:r>
              <a:rPr lang="en-US" sz="2000" dirty="0">
                <a:solidFill>
                  <a:schemeClr val="bg1"/>
                </a:solidFill>
              </a:rPr>
              <a:t>  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                        reabsorbed into the circulation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                          - Normal: 30-110 U/L</a:t>
            </a:r>
            <a:br>
              <a:rPr lang="en-US" sz="2000" dirty="0">
                <a:solidFill>
                  <a:schemeClr val="bg1"/>
                </a:solidFill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                          - </a:t>
            </a:r>
            <a:r>
              <a:rPr lang="en-GB" sz="2000" b="1" i="0" dirty="0">
                <a:solidFill>
                  <a:schemeClr val="bg1"/>
                </a:solidFill>
                <a:effectLst/>
              </a:rPr>
              <a:t>Pancreatitis suspected: </a:t>
            </a:r>
            <a:r>
              <a:rPr lang="en-GB" sz="2000" b="0" i="0" dirty="0">
                <a:solidFill>
                  <a:schemeClr val="bg1"/>
                </a:solidFill>
                <a:effectLst/>
              </a:rPr>
              <a:t>&gt; 200 U/L</a:t>
            </a:r>
            <a:br>
              <a:rPr lang="en-GB" sz="2000" b="0" i="0" dirty="0">
                <a:solidFill>
                  <a:schemeClr val="bg1"/>
                </a:solidFill>
                <a:effectLst/>
              </a:rPr>
            </a:br>
            <a:br>
              <a:rPr lang="en-US" sz="2000" b="1" dirty="0">
                <a:solidFill>
                  <a:srgbClr val="FFC000"/>
                </a:solidFill>
              </a:rPr>
            </a:br>
            <a:r>
              <a:rPr lang="en-US" sz="2000" b="1" dirty="0">
                <a:solidFill>
                  <a:srgbClr val="FFC000"/>
                </a:solidFill>
              </a:rPr>
              <a:t>Serum lipase  </a:t>
            </a:r>
            <a:r>
              <a:rPr lang="en-US" sz="2000" dirty="0">
                <a:solidFill>
                  <a:schemeClr val="bg1"/>
                </a:solidFill>
              </a:rPr>
              <a:t>peaks at first 24 hours with serum concentration elevated for 8 – 14 days.</a:t>
            </a:r>
            <a:r>
              <a:rPr lang="en-GB" sz="2000" b="0" i="0" dirty="0">
                <a:solidFill>
                  <a:srgbClr val="202124"/>
                </a:solidFill>
                <a:effectLst/>
              </a:rPr>
              <a:t> </a:t>
            </a:r>
            <a:br>
              <a:rPr lang="en-GB" sz="2000" b="0" i="0" dirty="0">
                <a:solidFill>
                  <a:srgbClr val="202124"/>
                </a:solidFill>
                <a:effectLst/>
              </a:rPr>
            </a:br>
            <a:r>
              <a:rPr lang="en-GB" sz="2000" dirty="0">
                <a:solidFill>
                  <a:srgbClr val="202124"/>
                </a:solidFill>
              </a:rPr>
              <a:t>                        </a:t>
            </a:r>
            <a:r>
              <a:rPr lang="en-GB" sz="2000" i="0" dirty="0">
                <a:solidFill>
                  <a:schemeClr val="bg1"/>
                </a:solidFill>
                <a:effectLst/>
              </a:rPr>
              <a:t>So Elevated lipase levels   are </a:t>
            </a:r>
            <a:r>
              <a:rPr lang="en-GB" sz="2000" i="0" u="sng" dirty="0">
                <a:solidFill>
                  <a:schemeClr val="bg1"/>
                </a:solidFill>
                <a:effectLst/>
              </a:rPr>
              <a:t>more specific</a:t>
            </a:r>
            <a:r>
              <a:rPr lang="en-GB" sz="2000" i="0" dirty="0">
                <a:solidFill>
                  <a:schemeClr val="bg1"/>
                </a:solidFill>
                <a:effectLst/>
              </a:rPr>
              <a:t> to the pancreas than elevated amylase levels</a:t>
            </a:r>
            <a:r>
              <a:rPr lang="en-GB" sz="2000" i="0" dirty="0">
                <a:solidFill>
                  <a:srgbClr val="202124"/>
                </a:solidFill>
                <a:effectLst/>
              </a:rPr>
              <a:t>. </a:t>
            </a:r>
            <a:br>
              <a:rPr lang="en-GB" sz="2000" i="0" dirty="0">
                <a:solidFill>
                  <a:srgbClr val="202124"/>
                </a:solidFill>
                <a:effectLst/>
              </a:rPr>
            </a:br>
            <a:br>
              <a:rPr lang="en-GB" sz="2000" i="0" dirty="0">
                <a:solidFill>
                  <a:srgbClr val="202124"/>
                </a:solidFill>
                <a:effectLst/>
              </a:rPr>
            </a:br>
            <a:r>
              <a:rPr lang="en-GB" sz="2000" i="0" dirty="0">
                <a:solidFill>
                  <a:srgbClr val="202124"/>
                </a:solidFill>
                <a:effectLst/>
              </a:rPr>
              <a:t>                       </a:t>
            </a:r>
            <a:r>
              <a:rPr lang="en-GB" sz="2000" i="0" dirty="0">
                <a:solidFill>
                  <a:schemeClr val="bg1"/>
                </a:solidFill>
                <a:effectLst/>
              </a:rPr>
              <a:t>- A normal lipase level can range from 0-160 U/L . Pancreatitis suspected: &gt; 200 U/L</a:t>
            </a:r>
            <a:br>
              <a:rPr lang="en-GB" sz="2000" i="0" dirty="0">
                <a:solidFill>
                  <a:schemeClr val="bg1"/>
                </a:solidFill>
                <a:effectLst/>
              </a:rPr>
            </a:br>
            <a:br>
              <a:rPr lang="en-GB" sz="2000" i="0" dirty="0">
                <a:solidFill>
                  <a:schemeClr val="bg1"/>
                </a:solidFill>
                <a:effectLst/>
              </a:rPr>
            </a:b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                                       {Testing both discouraged for cost-effectiveness}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962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4D110D-5D83-4612-925F-F21ED91E4BD5}"/>
              </a:ext>
            </a:extLst>
          </p:cNvPr>
          <p:cNvSpPr txBox="1"/>
          <p:nvPr/>
        </p:nvSpPr>
        <p:spPr>
          <a:xfrm>
            <a:off x="383458" y="560439"/>
            <a:ext cx="11808542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800" b="1" i="0" dirty="0">
                <a:solidFill>
                  <a:srgbClr val="FFFF00"/>
                </a:solidFill>
                <a:effectLst/>
                <a:latin typeface="Raleway"/>
              </a:rPr>
              <a:t>XI. Tumour markers: </a:t>
            </a:r>
          </a:p>
          <a:p>
            <a:pPr algn="l"/>
            <a:endParaRPr lang="en-GB" sz="2000" b="1" i="0" dirty="0">
              <a:solidFill>
                <a:srgbClr val="FFFF00"/>
              </a:solidFill>
              <a:effectLst/>
              <a:latin typeface="Raleway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i="0" dirty="0">
                <a:solidFill>
                  <a:schemeClr val="bg1"/>
                </a:solidFill>
                <a:effectLst/>
                <a:latin typeface="Work Sans"/>
              </a:rPr>
              <a:t>Beta Human Chorionic Gonadotrophin (</a:t>
            </a:r>
            <a:r>
              <a:rPr lang="en-GB" sz="2000" i="0" dirty="0" err="1">
                <a:solidFill>
                  <a:schemeClr val="bg1"/>
                </a:solidFill>
                <a:effectLst/>
                <a:latin typeface="Work Sans"/>
              </a:rPr>
              <a:t>bHCG</a:t>
            </a:r>
            <a:r>
              <a:rPr lang="en-GB" sz="2000" i="0" dirty="0">
                <a:solidFill>
                  <a:schemeClr val="bg1"/>
                </a:solidFill>
                <a:effectLst/>
                <a:latin typeface="Work Sans"/>
              </a:rPr>
              <a:t>): &lt; 5 </a:t>
            </a:r>
            <a:r>
              <a:rPr lang="en-GB" sz="2000" i="0" dirty="0" err="1">
                <a:solidFill>
                  <a:schemeClr val="bg1"/>
                </a:solidFill>
                <a:effectLst/>
                <a:latin typeface="Work Sans"/>
              </a:rPr>
              <a:t>mU</a:t>
            </a:r>
            <a:r>
              <a:rPr lang="en-GB" sz="2000" i="0" dirty="0">
                <a:solidFill>
                  <a:schemeClr val="bg1"/>
                </a:solidFill>
                <a:effectLst/>
                <a:latin typeface="Work Sans"/>
              </a:rPr>
              <a:t>/</a:t>
            </a:r>
            <a:r>
              <a:rPr lang="en-GB" sz="2000" i="0" dirty="0" err="1">
                <a:solidFill>
                  <a:schemeClr val="bg1"/>
                </a:solidFill>
                <a:effectLst/>
                <a:latin typeface="Work Sans"/>
              </a:rPr>
              <a:t>Ml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 </a:t>
            </a:r>
            <a:r>
              <a:rPr lang="en-GB" sz="2000" dirty="0">
                <a:solidFill>
                  <a:srgbClr val="FFFF00"/>
                </a:solidFill>
                <a:latin typeface="Work Sans"/>
              </a:rPr>
              <a:t>(Testicular, gestational)</a:t>
            </a:r>
            <a:endParaRPr lang="en-GB" sz="2000" i="0" dirty="0">
              <a:solidFill>
                <a:srgbClr val="FFFF00"/>
              </a:solidFill>
              <a:effectLst/>
              <a:latin typeface="Work Sans"/>
            </a:endParaRPr>
          </a:p>
          <a:p>
            <a:pPr algn="l"/>
            <a:endParaRPr lang="en-GB" sz="2000" i="0" dirty="0">
              <a:solidFill>
                <a:srgbClr val="FFFF00"/>
              </a:solidFill>
              <a:effectLst/>
              <a:latin typeface="Work Sans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i="0" dirty="0">
                <a:solidFill>
                  <a:schemeClr val="bg1"/>
                </a:solidFill>
                <a:effectLst/>
                <a:latin typeface="Work Sans"/>
              </a:rPr>
              <a:t>Alpha Fetoprotein: &lt; 44 ng/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mL </a:t>
            </a:r>
            <a:r>
              <a:rPr lang="en-GB" sz="2000" dirty="0">
                <a:solidFill>
                  <a:srgbClr val="FFFF00"/>
                </a:solidFill>
                <a:latin typeface="Work Sans"/>
              </a:rPr>
              <a:t>(Hepatocellular)</a:t>
            </a:r>
            <a:endParaRPr lang="en-GB" sz="2000" i="0" dirty="0">
              <a:solidFill>
                <a:srgbClr val="FFFF00"/>
              </a:solidFill>
              <a:effectLst/>
              <a:latin typeface="Work Sans"/>
            </a:endParaRPr>
          </a:p>
          <a:p>
            <a:pPr algn="l"/>
            <a:endParaRPr lang="en-GB" sz="2000" i="0" dirty="0">
              <a:solidFill>
                <a:schemeClr val="bg1"/>
              </a:solidFill>
              <a:effectLst/>
              <a:latin typeface="Work Sans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GB" sz="2000" i="0" dirty="0">
                <a:solidFill>
                  <a:schemeClr val="bg1"/>
                </a:solidFill>
                <a:effectLst/>
                <a:latin typeface="Work Sans"/>
              </a:rPr>
              <a:t>Prostate Specific Antigen (PSA): &lt; 4.0 ng/mL </a:t>
            </a:r>
            <a:r>
              <a:rPr lang="en-GB" sz="2000" i="0" dirty="0">
                <a:solidFill>
                  <a:srgbClr val="FFFF00"/>
                </a:solidFill>
                <a:effectLst/>
                <a:latin typeface="Work Sans"/>
              </a:rPr>
              <a:t>(Prostate)</a:t>
            </a:r>
          </a:p>
          <a:p>
            <a:pPr algn="l"/>
            <a:endParaRPr lang="en-GB" sz="2000" i="0" dirty="0">
              <a:solidFill>
                <a:schemeClr val="bg1"/>
              </a:solidFill>
              <a:effectLst/>
              <a:latin typeface="Work Sans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i="0" dirty="0">
                <a:solidFill>
                  <a:schemeClr val="bg1"/>
                </a:solidFill>
                <a:effectLst/>
                <a:latin typeface="Work Sans"/>
              </a:rPr>
              <a:t>Carcinoembryonic Antigen (CEA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): </a:t>
            </a:r>
            <a:r>
              <a:rPr lang="en-GB" sz="2000" dirty="0">
                <a:solidFill>
                  <a:srgbClr val="FFFF00"/>
                </a:solidFill>
                <a:latin typeface="Work Sans"/>
              </a:rPr>
              <a:t>(Colorectal)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 </a:t>
            </a:r>
            <a:endParaRPr lang="en-GB" sz="200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          - Non-smokers at 50 years: &lt; 3.6 </a:t>
            </a:r>
            <a:r>
              <a:rPr lang="el-GR" sz="2000" b="0" i="0" dirty="0">
                <a:solidFill>
                  <a:schemeClr val="bg1"/>
                </a:solidFill>
                <a:effectLst/>
                <a:latin typeface="Work Sans"/>
              </a:rPr>
              <a:t>μ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g/L</a:t>
            </a:r>
          </a:p>
          <a:p>
            <a:pPr algn="l"/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          - Non-smokers at 70 years: &lt; 4.1 </a:t>
            </a:r>
            <a:r>
              <a:rPr lang="el-GR" sz="2000" b="0" i="0" dirty="0">
                <a:solidFill>
                  <a:schemeClr val="bg1"/>
                </a:solidFill>
                <a:effectLst/>
                <a:latin typeface="Work Sans"/>
              </a:rPr>
              <a:t>μ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g/L</a:t>
            </a:r>
          </a:p>
          <a:p>
            <a:pPr algn="l"/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          - Smokers: &lt; 5 </a:t>
            </a:r>
            <a:r>
              <a:rPr lang="el-GR" sz="2000" b="0" i="0" dirty="0">
                <a:solidFill>
                  <a:schemeClr val="bg1"/>
                </a:solidFill>
                <a:effectLst/>
                <a:latin typeface="Work Sans"/>
              </a:rPr>
              <a:t>μ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g/L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CA-125: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 &lt; 35 U/mL  </a:t>
            </a:r>
            <a:r>
              <a:rPr lang="en-GB" sz="2000" b="0" i="0" dirty="0">
                <a:solidFill>
                  <a:srgbClr val="FFFF00"/>
                </a:solidFill>
                <a:effectLst/>
                <a:latin typeface="Work Sans"/>
              </a:rPr>
              <a:t>(Ovarian)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CA19-9: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 &lt; 40 U/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mL  </a:t>
            </a:r>
            <a:r>
              <a:rPr lang="en-GB" sz="2000" dirty="0">
                <a:solidFill>
                  <a:srgbClr val="FFFF00"/>
                </a:solidFill>
                <a:latin typeface="Work Sans"/>
              </a:rPr>
              <a:t>Colorectal, pancreas (monitor treatment)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chemeClr val="bg1"/>
                </a:solidFill>
                <a:latin typeface="Work Sans"/>
              </a:rPr>
              <a:t>CA 15-3 &amp; CA 27-29  30 U/mL or less </a:t>
            </a:r>
            <a:r>
              <a:rPr lang="en-GB" sz="2000" dirty="0">
                <a:solidFill>
                  <a:srgbClr val="FFFF00"/>
                </a:solidFill>
                <a:latin typeface="Work Sans"/>
              </a:rPr>
              <a:t>Breast (not very helpful, monitor treatment)</a:t>
            </a:r>
          </a:p>
          <a:p>
            <a:r>
              <a:rPr lang="en-GB" sz="2000" dirty="0">
                <a:solidFill>
                  <a:srgbClr val="FFFF00"/>
                </a:solidFill>
                <a:latin typeface="Work Sans"/>
              </a:rPr>
              <a:t>                                  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38 U/mL or less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GB" sz="2000" dirty="0">
              <a:solidFill>
                <a:srgbClr val="FFFF00"/>
              </a:solidFill>
              <a:latin typeface="Work Sans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560515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9879C-C703-4F43-9844-24E072313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536" y="2708920"/>
            <a:ext cx="7863840" cy="3017282"/>
          </a:xfrm>
          <a:scene3d>
            <a:camera prst="obliqueBottomRight"/>
            <a:lightRig rig="threePt" dir="t"/>
          </a:scene3d>
        </p:spPr>
        <p:txBody>
          <a:bodyPr>
            <a:normAutofit/>
            <a:scene3d>
              <a:camera prst="orthographicFront"/>
              <a:lightRig rig="threePt" dir="t"/>
            </a:scene3d>
            <a:sp3d>
              <a:bevelB w="38100" h="38100" prst="angle"/>
            </a:sp3d>
          </a:bodyPr>
          <a:lstStyle/>
          <a:p>
            <a:pPr marL="0" indent="0" algn="ctr">
              <a:buNone/>
            </a:pPr>
            <a:r>
              <a:rPr lang="en-GB" sz="96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THANKS</a:t>
            </a:r>
            <a:endParaRPr lang="en-US" sz="96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49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3EE5E1-77D4-4DA2-87E7-D7BC64435E5D}"/>
              </a:ext>
            </a:extLst>
          </p:cNvPr>
          <p:cNvSpPr txBox="1"/>
          <p:nvPr/>
        </p:nvSpPr>
        <p:spPr>
          <a:xfrm>
            <a:off x="0" y="0"/>
            <a:ext cx="1244990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i="0" dirty="0">
                <a:solidFill>
                  <a:srgbClr val="FFFF00"/>
                </a:solidFill>
                <a:effectLst/>
                <a:latin typeface="Work Sans"/>
              </a:rPr>
              <a:t>   Primary hypothyroidism:</a:t>
            </a:r>
            <a:r>
              <a:rPr lang="en-GB" sz="2000" b="0" i="0" dirty="0">
                <a:solidFill>
                  <a:srgbClr val="FFFF00"/>
                </a:solidFill>
                <a:effectLst/>
                <a:latin typeface="Work Sans"/>
              </a:rPr>
              <a:t> 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low T4 and T3 and a raised TSH.</a:t>
            </a:r>
          </a:p>
          <a:p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r>
              <a:rPr lang="en-GB" sz="2000" b="0" i="0" dirty="0">
                <a:solidFill>
                  <a:srgbClr val="FFFF00"/>
                </a:solidFill>
                <a:effectLst/>
                <a:latin typeface="Work Sans"/>
              </a:rPr>
              <a:t>  </a:t>
            </a:r>
            <a:r>
              <a:rPr lang="en-GB" sz="2000" b="1" i="0" dirty="0">
                <a:solidFill>
                  <a:srgbClr val="FFFF00"/>
                </a:solidFill>
                <a:effectLst/>
                <a:latin typeface="Work Sans"/>
              </a:rPr>
              <a:t>Subclinical hypothyroidism:</a:t>
            </a:r>
            <a:r>
              <a:rPr lang="en-GB" sz="2000" b="0" i="0" dirty="0">
                <a:solidFill>
                  <a:srgbClr val="FFFF00"/>
                </a:solidFill>
                <a:effectLst/>
                <a:latin typeface="Work Sans"/>
              </a:rPr>
              <a:t> 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(caused by  autoimmune disease).</a:t>
            </a:r>
            <a:endParaRPr lang="en-GB" sz="2000" dirty="0">
              <a:solidFill>
                <a:schemeClr val="bg1"/>
              </a:solidFill>
              <a:latin typeface="Work Sans"/>
            </a:endParaRPr>
          </a:p>
          <a:p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                                         A </a:t>
            </a:r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normal T4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 a </a:t>
            </a:r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raised TSH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 </a:t>
            </a:r>
          </a:p>
          <a:p>
            <a:endParaRPr lang="en-GB" sz="2000" dirty="0">
              <a:solidFill>
                <a:schemeClr val="bg1"/>
              </a:solidFill>
              <a:latin typeface="Work Sans"/>
            </a:endParaRPr>
          </a:p>
          <a:p>
            <a:pPr algn="l"/>
            <a:r>
              <a:rPr lang="en-GB" sz="2000" b="1" i="0" dirty="0">
                <a:solidFill>
                  <a:srgbClr val="FFFF00"/>
                </a:solidFill>
                <a:effectLst/>
                <a:latin typeface="Work Sans"/>
              </a:rPr>
              <a:t>  Secondary hypothyroidism:</a:t>
            </a:r>
            <a:r>
              <a:rPr lang="en-GB" sz="2000" b="0" i="0" dirty="0">
                <a:solidFill>
                  <a:srgbClr val="FFFF00"/>
                </a:solidFill>
                <a:effectLst/>
                <a:latin typeface="Work Sans"/>
              </a:rPr>
              <a:t> </a:t>
            </a:r>
          </a:p>
          <a:p>
            <a:pPr algn="l"/>
            <a:r>
              <a:rPr lang="en-GB" sz="2000" dirty="0">
                <a:solidFill>
                  <a:srgbClr val="FFFF00"/>
                </a:solidFill>
                <a:latin typeface="Work Sans"/>
              </a:rPr>
              <a:t>      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I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nvolves a reduction in the hormones that stimulate the thyroid to produce thyroxine.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  <a:latin typeface="Work Sans"/>
              </a:rPr>
              <a:t> 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Pathology which affects the </a:t>
            </a:r>
            <a:r>
              <a:rPr lang="en-GB" sz="2000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Work Sans"/>
              </a:rPr>
              <a:t>pituitary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and </a:t>
            </a:r>
            <a:r>
              <a:rPr lang="en-GB" sz="2000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Work Sans"/>
              </a:rPr>
              <a:t>hypothalamic glands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can result in </a:t>
            </a:r>
            <a:r>
              <a:rPr lang="en-GB" sz="2000" b="0" i="0" dirty="0">
                <a:solidFill>
                  <a:schemeClr val="accent2"/>
                </a:solidFill>
                <a:effectLst/>
                <a:latin typeface="Work Sans"/>
              </a:rPr>
              <a:t>decreased</a:t>
            </a:r>
          </a:p>
          <a:p>
            <a:pPr algn="l"/>
            <a:r>
              <a:rPr lang="en-GB" sz="2000" b="0" i="0" dirty="0">
                <a:solidFill>
                  <a:schemeClr val="accent2"/>
                </a:solidFill>
                <a:effectLst/>
                <a:latin typeface="Work Sans"/>
              </a:rPr>
              <a:t>  production of TRH and TSH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, causing secondary hypothyroidism.</a:t>
            </a:r>
          </a:p>
          <a:p>
            <a:pPr algn="l"/>
            <a:endParaRPr lang="en-GB" sz="2000" b="1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 The end result is </a:t>
            </a:r>
            <a:r>
              <a:rPr lang="en-GB" sz="2000" b="0" i="0" dirty="0">
                <a:solidFill>
                  <a:schemeClr val="accent2"/>
                </a:solidFill>
                <a:effectLst/>
                <a:latin typeface="Work Sans"/>
              </a:rPr>
              <a:t>low T4 and T3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and a normal/</a:t>
            </a:r>
            <a:r>
              <a:rPr lang="en-GB" sz="2000" b="0" i="0" dirty="0">
                <a:solidFill>
                  <a:schemeClr val="accent2"/>
                </a:solidFill>
                <a:effectLst/>
                <a:latin typeface="Work Sans"/>
              </a:rPr>
              <a:t>low TSH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.</a:t>
            </a:r>
          </a:p>
          <a:p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endParaRPr lang="en-GB" sz="2000" dirty="0">
              <a:solidFill>
                <a:schemeClr val="bg1"/>
              </a:solidFill>
              <a:latin typeface="Work Sans"/>
            </a:endParaRPr>
          </a:p>
          <a:p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C9909D4-8637-4EDC-9540-9BEDC1A64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9884" y="3697036"/>
            <a:ext cx="4041058" cy="317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46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57600A-5D7C-4966-81E0-451CEAA003F9}"/>
              </a:ext>
            </a:extLst>
          </p:cNvPr>
          <p:cNvSpPr txBox="1"/>
          <p:nvPr/>
        </p:nvSpPr>
        <p:spPr>
          <a:xfrm>
            <a:off x="560439" y="766918"/>
            <a:ext cx="11631561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000" b="1" i="0" dirty="0">
                <a:solidFill>
                  <a:srgbClr val="FFFF00"/>
                </a:solidFill>
                <a:effectLst/>
                <a:latin typeface="Work Sans"/>
              </a:rPr>
              <a:t>Primary hyperthyroidism:</a:t>
            </a:r>
            <a:r>
              <a:rPr lang="en-GB" sz="2000" b="0" i="0" dirty="0">
                <a:solidFill>
                  <a:srgbClr val="FFFF00"/>
                </a:solidFill>
                <a:effectLst/>
                <a:latin typeface="Work Sans"/>
              </a:rPr>
              <a:t> </a:t>
            </a:r>
            <a:endParaRPr lang="en-GB" sz="2000" dirty="0">
              <a:solidFill>
                <a:schemeClr val="bg1"/>
              </a:solidFill>
              <a:latin typeface="Work Sans"/>
            </a:endParaRPr>
          </a:p>
          <a:p>
            <a:pPr algn="l"/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Excessive production of T3 and T4 by the thyroid gland as a result of pathology within the thyroid gland itself.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 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The end result is a </a:t>
            </a:r>
            <a:r>
              <a:rPr lang="en-GB" sz="2000" b="0" i="0" dirty="0">
                <a:solidFill>
                  <a:srgbClr val="FFC000"/>
                </a:solidFill>
                <a:effectLst/>
                <a:latin typeface="Work Sans"/>
              </a:rPr>
              <a:t>raised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T3 and T4 and </a:t>
            </a:r>
            <a:r>
              <a:rPr lang="en-GB" sz="2000" b="0" i="0" dirty="0">
                <a:solidFill>
                  <a:srgbClr val="FFC000"/>
                </a:solidFill>
                <a:effectLst/>
                <a:latin typeface="Work Sans"/>
              </a:rPr>
              <a:t>a low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TSH.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r>
              <a:rPr lang="en-GB" sz="2000" b="1" i="0" dirty="0">
                <a:solidFill>
                  <a:srgbClr val="FFFF00"/>
                </a:solidFill>
                <a:effectLst/>
                <a:latin typeface="Work Sans"/>
              </a:rPr>
              <a:t>Secondary hyperthyroidism:</a:t>
            </a:r>
            <a:r>
              <a:rPr lang="en-GB" sz="2000" b="0" i="0" dirty="0">
                <a:solidFill>
                  <a:srgbClr val="FFFF00"/>
                </a:solidFill>
                <a:effectLst/>
                <a:latin typeface="Work Sans"/>
              </a:rPr>
              <a:t>  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  <a:latin typeface="Work Sans"/>
              </a:rPr>
              <a:t>S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timulation of the thyroid gland by excessive thyroid-stimulating hormone (TSH).</a:t>
            </a:r>
          </a:p>
          <a:p>
            <a:pPr algn="l"/>
            <a:endParaRPr lang="en-GB" sz="2000" b="1" dirty="0">
              <a:solidFill>
                <a:schemeClr val="bg1"/>
              </a:solidFill>
              <a:latin typeface="Work Sans"/>
            </a:endParaRP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 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TSH production is increased by either the pituitary/hypothalamus or another source </a:t>
            </a:r>
          </a:p>
          <a:p>
            <a:pPr algn="l"/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(known as ectopic production).</a:t>
            </a:r>
          </a:p>
          <a:p>
            <a:pPr algn="l"/>
            <a:endParaRPr lang="en-GB" sz="2000" dirty="0">
              <a:solidFill>
                <a:schemeClr val="bg1"/>
              </a:solidFill>
              <a:latin typeface="Work Sans"/>
            </a:endParaRPr>
          </a:p>
          <a:p>
            <a:pPr algn="l"/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Work Sans"/>
                <a:ea typeface="+mn-ea"/>
                <a:cs typeface="+mn-cs"/>
              </a:rPr>
              <a:t>Raised T3/T4 ; Raised TSH</a:t>
            </a: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endParaRPr lang="en-GB" sz="2000" b="1" dirty="0">
              <a:solidFill>
                <a:schemeClr val="bg1"/>
              </a:solidFill>
              <a:latin typeface="Work Sans"/>
            </a:endParaRP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Raised T3/T4: 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due to excess production that is driven by a raised TSH level.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r>
              <a:rPr lang="en-GB" sz="2000" b="1" i="0" dirty="0">
                <a:solidFill>
                  <a:schemeClr val="bg1"/>
                </a:solidFill>
                <a:effectLst/>
                <a:latin typeface="Work Sans"/>
              </a:rPr>
              <a:t> Raised TSH: 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due to excess production.</a:t>
            </a:r>
          </a:p>
        </p:txBody>
      </p:sp>
    </p:spTree>
    <p:extLst>
      <p:ext uri="{BB962C8B-B14F-4D97-AF65-F5344CB8AC3E}">
        <p14:creationId xmlns:p14="http://schemas.microsoft.com/office/powerpoint/2010/main" val="379939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46D07-4C13-4B69-AF08-30B701528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84" y="1"/>
            <a:ext cx="11793415" cy="1690688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FFFF00"/>
                </a:solidFill>
                <a:latin typeface="Raleway"/>
              </a:rPr>
              <a:t>II. </a:t>
            </a:r>
            <a:r>
              <a:rPr lang="en-GB" sz="3200" b="1" i="0" dirty="0">
                <a:solidFill>
                  <a:srgbClr val="FFFF00"/>
                </a:solidFill>
                <a:effectLst/>
                <a:latin typeface="Raleway"/>
              </a:rPr>
              <a:t> liver function Test:  </a:t>
            </a:r>
            <a:br>
              <a:rPr lang="en-GB" sz="2800" b="1" i="0" dirty="0">
                <a:solidFill>
                  <a:schemeClr val="bg1"/>
                </a:solidFill>
                <a:effectLst/>
                <a:latin typeface="Raleway"/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D4265-5656-4AFE-B438-8479EA6C2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426" y="1162372"/>
            <a:ext cx="11513574" cy="5695627"/>
          </a:xfrm>
        </p:spPr>
        <p:txBody>
          <a:bodyPr>
            <a:noAutofit/>
          </a:bodyPr>
          <a:lstStyle/>
          <a:p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Alanine transaminase (ALT)- SGPT              N=</a:t>
            </a:r>
            <a:r>
              <a:rPr lang="pl-PL" sz="1800" dirty="0">
                <a:solidFill>
                  <a:schemeClr val="bg1"/>
                </a:solidFill>
                <a:latin typeface="Work Sans"/>
              </a:rPr>
              <a:t> 4</a:t>
            </a:r>
            <a:r>
              <a:rPr lang="en-US" sz="1800" dirty="0">
                <a:solidFill>
                  <a:schemeClr val="bg1"/>
                </a:solidFill>
                <a:latin typeface="Work Sans"/>
              </a:rPr>
              <a:t>-</a:t>
            </a:r>
            <a:r>
              <a:rPr lang="pl-PL" sz="1800" dirty="0">
                <a:solidFill>
                  <a:schemeClr val="bg1"/>
                </a:solidFill>
                <a:latin typeface="Work Sans"/>
              </a:rPr>
              <a:t>36 U/L</a:t>
            </a:r>
            <a:endParaRPr lang="en-GB" sz="1800" b="0" i="0" dirty="0">
              <a:solidFill>
                <a:schemeClr val="bg1"/>
              </a:solidFill>
              <a:effectLst/>
              <a:latin typeface="Work Sans"/>
            </a:endParaRPr>
          </a:p>
          <a:p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Aspartate </a:t>
            </a:r>
            <a:r>
              <a:rPr lang="en-GB" sz="1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amino-transferase</a:t>
            </a:r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 (AST)- SGOT         N= 8-33</a:t>
            </a:r>
            <a:r>
              <a:rPr lang="pl-PL" sz="1800" dirty="0">
                <a:solidFill>
                  <a:schemeClr val="bg1"/>
                </a:solidFill>
                <a:latin typeface="Work Sans"/>
              </a:rPr>
              <a:t> U/L</a:t>
            </a:r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 </a:t>
            </a:r>
          </a:p>
          <a:p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Alkaline phosphatase (ALP</a:t>
            </a:r>
            <a:r>
              <a:rPr lang="en-GB" sz="1800" dirty="0">
                <a:solidFill>
                  <a:schemeClr val="bg1"/>
                </a:solidFill>
                <a:latin typeface="Work Sans"/>
              </a:rPr>
              <a:t>)                        N= 25-120 U/L</a:t>
            </a:r>
            <a:endParaRPr lang="en-GB" sz="1800" b="0" i="0" dirty="0">
              <a:solidFill>
                <a:schemeClr val="bg1"/>
              </a:solidFill>
              <a:effectLst/>
              <a:latin typeface="Work Sans"/>
            </a:endParaRPr>
          </a:p>
          <a:p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Gamma-</a:t>
            </a:r>
            <a:r>
              <a:rPr lang="en-GB" sz="1800" b="0" i="0" dirty="0" err="1">
                <a:solidFill>
                  <a:schemeClr val="bg1"/>
                </a:solidFill>
                <a:effectLst/>
                <a:latin typeface="Work Sans"/>
              </a:rPr>
              <a:t>glutamyltransferase</a:t>
            </a:r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 (GGT</a:t>
            </a:r>
            <a:r>
              <a:rPr lang="en-GB" sz="1800" dirty="0">
                <a:solidFill>
                  <a:schemeClr val="bg1"/>
                </a:solidFill>
                <a:latin typeface="Work Sans"/>
              </a:rPr>
              <a:t>)         N=M:10-55, F: 5-35 U/L) - increases in bile duct injury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800" b="0" i="0" dirty="0">
              <a:solidFill>
                <a:schemeClr val="bg1"/>
              </a:solidFill>
              <a:effectLst/>
              <a:latin typeface="Work Sans"/>
            </a:endParaRPr>
          </a:p>
          <a:p>
            <a:r>
              <a:rPr lang="en-GB" sz="1800" dirty="0">
                <a:solidFill>
                  <a:schemeClr val="bg1"/>
                </a:solidFill>
                <a:latin typeface="Work Sans"/>
              </a:rPr>
              <a:t>Bilirubin                              N= 0.1 to 1.2 milligrams per </a:t>
            </a:r>
            <a:r>
              <a:rPr lang="en-GB" sz="1800" dirty="0" err="1">
                <a:solidFill>
                  <a:schemeClr val="bg1"/>
                </a:solidFill>
                <a:latin typeface="Work Sans"/>
              </a:rPr>
              <a:t>deciliter</a:t>
            </a:r>
            <a:r>
              <a:rPr lang="en-GB" sz="1800" dirty="0">
                <a:solidFill>
                  <a:schemeClr val="bg1"/>
                </a:solidFill>
                <a:latin typeface="Work Sans"/>
              </a:rPr>
              <a:t> (mg/dL)</a:t>
            </a:r>
            <a:endParaRPr lang="en-GB" sz="1800" b="0" i="0" dirty="0">
              <a:solidFill>
                <a:schemeClr val="bg1"/>
              </a:solidFill>
              <a:effectLst/>
              <a:latin typeface="Work Sans"/>
            </a:endParaRPr>
          </a:p>
          <a:p>
            <a:r>
              <a:rPr lang="en-GB" sz="1800" dirty="0">
                <a:solidFill>
                  <a:schemeClr val="bg1"/>
                </a:solidFill>
                <a:latin typeface="Work Sans"/>
              </a:rPr>
              <a:t>Albumin                              N= 3.5 to 5.0 grams per </a:t>
            </a:r>
            <a:r>
              <a:rPr lang="en-GB" sz="1800" dirty="0" err="1">
                <a:solidFill>
                  <a:schemeClr val="bg1"/>
                </a:solidFill>
                <a:latin typeface="Work Sans"/>
              </a:rPr>
              <a:t>deciliter</a:t>
            </a:r>
            <a:r>
              <a:rPr lang="en-GB" sz="1800" dirty="0">
                <a:solidFill>
                  <a:schemeClr val="bg1"/>
                </a:solidFill>
                <a:latin typeface="Work Sans"/>
              </a:rPr>
              <a:t> (g/dL)</a:t>
            </a:r>
            <a:endParaRPr lang="en-GB" sz="1800" b="0" i="0" dirty="0">
              <a:solidFill>
                <a:schemeClr val="bg1"/>
              </a:solidFill>
              <a:effectLst/>
              <a:latin typeface="Work Sans"/>
            </a:endParaRPr>
          </a:p>
          <a:p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Prothrombin time (PT</a:t>
            </a:r>
            <a:r>
              <a:rPr lang="en-GB" sz="1800" dirty="0">
                <a:solidFill>
                  <a:schemeClr val="bg1"/>
                </a:solidFill>
                <a:latin typeface="Work Sans"/>
              </a:rPr>
              <a:t>)          N= 9.4 - 12.5 seconds</a:t>
            </a:r>
            <a:endParaRPr lang="en-GB" sz="18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GB" sz="18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en-GB" sz="1800" b="1" i="0" dirty="0">
                <a:solidFill>
                  <a:schemeClr val="bg1"/>
                </a:solidFill>
                <a:effectLst/>
                <a:latin typeface="Work Sans"/>
              </a:rPr>
              <a:t> </a:t>
            </a:r>
            <a:r>
              <a:rPr lang="en-GB" sz="1800" b="0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Work Sans"/>
              </a:rPr>
              <a:t>ALT, AST, ALP and GGT </a:t>
            </a:r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are used to </a:t>
            </a:r>
            <a:r>
              <a:rPr lang="en-GB" sz="1800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Work Sans"/>
              </a:rPr>
              <a:t>distinguish</a:t>
            </a:r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 between hepatocellular damage and cholestasis.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 </a:t>
            </a:r>
            <a:r>
              <a:rPr lang="en-GB" sz="1800" b="0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Work Sans"/>
              </a:rPr>
              <a:t>Bilirubin, albumin and PT </a:t>
            </a:r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are used to </a:t>
            </a:r>
            <a:r>
              <a:rPr lang="en-GB" sz="1800" b="0" i="0" dirty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Work Sans"/>
              </a:rPr>
              <a:t>assess</a:t>
            </a:r>
            <a:r>
              <a:rPr lang="en-GB" sz="1800" b="0" i="0" dirty="0">
                <a:solidFill>
                  <a:schemeClr val="bg1"/>
                </a:solidFill>
                <a:effectLst/>
                <a:latin typeface="Work Sans"/>
              </a:rPr>
              <a:t> the liver’s synthetic function.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600" dirty="0">
                <a:solidFill>
                  <a:schemeClr val="bg1"/>
                </a:solidFill>
              </a:rPr>
              <a:t>SGPT = </a:t>
            </a:r>
            <a:r>
              <a:rPr lang="en-GB" sz="1600" b="0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pt_sansregular"/>
              </a:rPr>
              <a:t>serum glutamic-pyruvic transaminase</a:t>
            </a:r>
          </a:p>
          <a:p>
            <a:r>
              <a:rPr lang="en-GB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SGOT</a:t>
            </a:r>
            <a:r>
              <a:rPr lang="en-GB" sz="1600" dirty="0">
                <a:solidFill>
                  <a:schemeClr val="bg1"/>
                </a:solidFill>
                <a:latin typeface="pt_sansregular"/>
              </a:rPr>
              <a:t>= </a:t>
            </a:r>
            <a:r>
              <a:rPr lang="en-GB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pt_sansregular"/>
              </a:rPr>
              <a:t>Serum </a:t>
            </a:r>
            <a:r>
              <a:rPr lang="en-GB" sz="1600" b="0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glutamic-oxaloacetic transaminase</a:t>
            </a:r>
            <a:r>
              <a:rPr lang="en-GB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pt_sansregular"/>
              </a:rPr>
              <a:t> </a:t>
            </a:r>
            <a:endParaRPr lang="en-GB" sz="1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A3D25D-C6DA-48E4-AD8E-C709461CA46F}"/>
              </a:ext>
            </a:extLst>
          </p:cNvPr>
          <p:cNvSpPr txBox="1"/>
          <p:nvPr/>
        </p:nvSpPr>
        <p:spPr>
          <a:xfrm>
            <a:off x="162232" y="335845"/>
            <a:ext cx="11867536" cy="6647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en-GB" b="1" i="0" dirty="0">
                <a:solidFill>
                  <a:srgbClr val="FFFF00"/>
                </a:solidFill>
                <a:effectLst/>
                <a:latin typeface="Raleway"/>
              </a:rPr>
              <a:t>What if the patient is jaundiced but ALT and ALP levels are normal?</a:t>
            </a:r>
          </a:p>
          <a:p>
            <a:pPr algn="l"/>
            <a:endParaRPr lang="en-GB" b="1" i="0" u="sng" dirty="0">
              <a:solidFill>
                <a:srgbClr val="FFFF00"/>
              </a:solidFill>
              <a:effectLst/>
              <a:latin typeface="Raleway"/>
            </a:endParaRP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GB" b="0" i="0" dirty="0">
                <a:solidFill>
                  <a:schemeClr val="bg1"/>
                </a:solidFill>
                <a:effectLst/>
                <a:latin typeface="Work Sans"/>
              </a:rPr>
              <a:t>An isolated rise in bilirubin is </a:t>
            </a:r>
            <a:r>
              <a:rPr lang="en-GB" b="0" i="0" u="sng" dirty="0">
                <a:solidFill>
                  <a:schemeClr val="bg1"/>
                </a:solidFill>
                <a:effectLst/>
                <a:latin typeface="Work Sans"/>
              </a:rPr>
              <a:t>suggestive of</a:t>
            </a:r>
            <a:r>
              <a:rPr lang="en-GB" b="0" i="0" dirty="0">
                <a:solidFill>
                  <a:schemeClr val="bg1"/>
                </a:solidFill>
                <a:effectLst/>
                <a:latin typeface="Work Sans"/>
              </a:rPr>
              <a:t> a </a:t>
            </a:r>
            <a:r>
              <a:rPr lang="en-GB" b="0" i="0" dirty="0">
                <a:solidFill>
                  <a:schemeClr val="accent2"/>
                </a:solidFill>
                <a:effectLst/>
                <a:latin typeface="Work Sans"/>
              </a:rPr>
              <a:t>pre-hepatic </a:t>
            </a:r>
            <a:r>
              <a:rPr lang="en-GB" b="0" i="0" dirty="0">
                <a:solidFill>
                  <a:schemeClr val="bg1"/>
                </a:solidFill>
                <a:effectLst/>
                <a:latin typeface="Work Sans"/>
              </a:rPr>
              <a:t>cause of jaundice.</a:t>
            </a:r>
          </a:p>
          <a:p>
            <a:pPr algn="l"/>
            <a:endParaRPr lang="en-GB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endParaRPr lang="en-GB" dirty="0">
              <a:solidFill>
                <a:schemeClr val="bg1"/>
              </a:solidFill>
              <a:latin typeface="Work Sans"/>
            </a:endParaRPr>
          </a:p>
          <a:p>
            <a:pPr marL="342900" indent="-342900" eaLnBrk="1" hangingPunct="1">
              <a:buFont typeface="Wingdings" panose="05000000000000000000" pitchFamily="2" charset="2"/>
              <a:buChar char="q"/>
            </a:pPr>
            <a:r>
              <a:rPr lang="en-US" altLang="ru-RU" sz="2400" b="1" dirty="0">
                <a:solidFill>
                  <a:srgbClr val="FFFF00"/>
                </a:solidFill>
              </a:rPr>
              <a:t>AST Aspartate Aminotransferase: </a:t>
            </a:r>
            <a:r>
              <a:rPr lang="en-US" altLang="ru-RU" sz="2000" b="1" dirty="0">
                <a:solidFill>
                  <a:srgbClr val="FFFF00"/>
                </a:solidFill>
              </a:rPr>
              <a:t>(SGOT)</a:t>
            </a:r>
          </a:p>
          <a:p>
            <a:pPr marL="342900" indent="-342900" eaLnBrk="1" hangingPunct="1">
              <a:buFont typeface="Wingdings" panose="05000000000000000000" pitchFamily="2" charset="2"/>
              <a:buChar char="§"/>
            </a:pPr>
            <a:r>
              <a:rPr lang="en-US" altLang="ru-RU" sz="2400" b="1" dirty="0">
                <a:solidFill>
                  <a:srgbClr val="FFC000"/>
                </a:solidFill>
              </a:rPr>
              <a:t> </a:t>
            </a:r>
            <a:r>
              <a:rPr lang="en-US" altLang="ru-RU" dirty="0">
                <a:solidFill>
                  <a:schemeClr val="bg1"/>
                </a:solidFill>
              </a:rPr>
              <a:t>Is an enzyme that is present in hepatocytes and myocytes (both skeletal  and cardiac</a:t>
            </a:r>
            <a:r>
              <a:rPr kumimoji="0" lang="en-US" alt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muscle</a:t>
            </a:r>
            <a:r>
              <a:rPr lang="en-US" altLang="ru-RU" dirty="0">
                <a:solidFill>
                  <a:schemeClr val="bg1"/>
                </a:solidFill>
              </a:rPr>
              <a:t> )</a:t>
            </a:r>
          </a:p>
          <a:p>
            <a:pPr eaLnBrk="1" hangingPunct="1"/>
            <a:endParaRPr lang="en-US" altLang="ru-RU" dirty="0">
              <a:solidFill>
                <a:schemeClr val="bg1"/>
              </a:solidFill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ru-RU" dirty="0">
                <a:solidFill>
                  <a:schemeClr val="bg1"/>
                </a:solidFill>
              </a:rPr>
              <a:t>  Elevations in AST are most commonly a reflection of </a:t>
            </a:r>
            <a:r>
              <a:rPr lang="en-US" altLang="ru-RU" u="sng" dirty="0">
                <a:solidFill>
                  <a:schemeClr val="bg1"/>
                </a:solidFill>
              </a:rPr>
              <a:t>hepatocellular injury</a:t>
            </a:r>
            <a:r>
              <a:rPr lang="en-US" altLang="ru-RU" dirty="0">
                <a:solidFill>
                  <a:schemeClr val="bg1"/>
                </a:solidFill>
              </a:rPr>
              <a:t>,</a:t>
            </a:r>
          </a:p>
          <a:p>
            <a:pPr eaLnBrk="1" hangingPunct="1"/>
            <a:r>
              <a:rPr lang="en-US" altLang="ru-RU" dirty="0">
                <a:solidFill>
                  <a:schemeClr val="bg1"/>
                </a:solidFill>
              </a:rPr>
              <a:t>        but they may also be elevated in myocardial or skeletal muscle injury</a:t>
            </a:r>
          </a:p>
          <a:p>
            <a:pPr eaLnBrk="1" hangingPunct="1"/>
            <a:endParaRPr lang="en-US" altLang="ru-RU" dirty="0">
              <a:solidFill>
                <a:schemeClr val="bg1"/>
              </a:solidFill>
            </a:endParaRPr>
          </a:p>
          <a:p>
            <a:pPr eaLnBrk="1" hangingPunct="1"/>
            <a:endParaRPr lang="en-US" alt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b="1" i="0" dirty="0">
                <a:solidFill>
                  <a:srgbClr val="FFFF00"/>
                </a:solidFill>
                <a:effectLst/>
                <a:latin typeface="Helvetica Neue"/>
              </a:rPr>
              <a:t>Other Laboratory test for Cardiac vascular system </a:t>
            </a:r>
          </a:p>
          <a:p>
            <a:endParaRPr lang="en-GB" dirty="0">
              <a:solidFill>
                <a:schemeClr val="bg1"/>
              </a:solidFill>
              <a:latin typeface="Helvetica Neue"/>
            </a:endParaRPr>
          </a:p>
          <a:p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 </a:t>
            </a:r>
            <a:r>
              <a:rPr lang="en-GB" b="0" i="0" dirty="0">
                <a:solidFill>
                  <a:srgbClr val="FFC000"/>
                </a:solidFill>
                <a:effectLst/>
                <a:latin typeface="Helvetica Neue"/>
              </a:rPr>
              <a:t>Troponin</a:t>
            </a:r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: (less then 30ng/L) when </a:t>
            </a:r>
            <a:r>
              <a:rPr lang="en-GB" b="0" i="0" dirty="0">
                <a:solidFill>
                  <a:schemeClr val="accent2"/>
                </a:solidFill>
                <a:effectLst/>
                <a:latin typeface="Helvetica Neue"/>
              </a:rPr>
              <a:t>muscle or heart cells are injured</a:t>
            </a:r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, troponin leaks out, and its level in blood is</a:t>
            </a:r>
          </a:p>
          <a:p>
            <a:r>
              <a:rPr lang="en-GB" dirty="0">
                <a:solidFill>
                  <a:schemeClr val="bg1"/>
                </a:solidFill>
                <a:latin typeface="Helvetica Neue"/>
              </a:rPr>
              <a:t>             </a:t>
            </a:r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       raised. </a:t>
            </a:r>
          </a:p>
          <a:p>
            <a:endParaRPr lang="en-GB" dirty="0">
              <a:solidFill>
                <a:schemeClr val="bg1"/>
              </a:solidFill>
              <a:latin typeface="Helvetica Neue"/>
            </a:endParaRPr>
          </a:p>
          <a:p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 </a:t>
            </a:r>
            <a:r>
              <a:rPr lang="en-GB" b="0" i="0" dirty="0">
                <a:solidFill>
                  <a:srgbClr val="FFC000"/>
                </a:solidFill>
                <a:effectLst/>
                <a:latin typeface="Helvetica Neue"/>
              </a:rPr>
              <a:t>Ischemia modified albumin (IMA): </a:t>
            </a:r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high level of IMA indicate ischemia. </a:t>
            </a:r>
          </a:p>
          <a:p>
            <a:endParaRPr lang="en-GB" dirty="0">
              <a:solidFill>
                <a:schemeClr val="bg1"/>
              </a:solidFill>
              <a:latin typeface="Helvetica Neue"/>
            </a:endParaRPr>
          </a:p>
          <a:p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 </a:t>
            </a:r>
            <a:r>
              <a:rPr lang="en-GB" b="0" i="0" dirty="0">
                <a:solidFill>
                  <a:srgbClr val="FFC000"/>
                </a:solidFill>
                <a:effectLst/>
                <a:latin typeface="Helvetica Neue"/>
              </a:rPr>
              <a:t>natriuretic peptide (NP) </a:t>
            </a:r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NP levels are higher </a:t>
            </a:r>
            <a:r>
              <a:rPr lang="en-GB" dirty="0">
                <a:solidFill>
                  <a:schemeClr val="bg1"/>
                </a:solidFill>
                <a:latin typeface="Helvetica Neue"/>
              </a:rPr>
              <a:t>in</a:t>
            </a:r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 heart failure. Normal value : 100 (</a:t>
            </a:r>
            <a:r>
              <a:rPr lang="en-GB" b="0" i="0" dirty="0" err="1">
                <a:solidFill>
                  <a:schemeClr val="bg1"/>
                </a:solidFill>
                <a:effectLst/>
                <a:latin typeface="Helvetica Neue"/>
              </a:rPr>
              <a:t>pg</a:t>
            </a:r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/mL) </a:t>
            </a:r>
          </a:p>
          <a:p>
            <a:endParaRPr lang="en-GB" dirty="0">
              <a:solidFill>
                <a:schemeClr val="bg1"/>
              </a:solidFill>
              <a:latin typeface="Helvetica Neue"/>
            </a:endParaRPr>
          </a:p>
          <a:p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 </a:t>
            </a:r>
            <a:r>
              <a:rPr lang="en-GB" b="0" i="0" dirty="0">
                <a:solidFill>
                  <a:srgbClr val="FFC000"/>
                </a:solidFill>
                <a:effectLst/>
                <a:latin typeface="Helvetica Neue"/>
              </a:rPr>
              <a:t>Creatine Kinase (CK): </a:t>
            </a:r>
            <a:r>
              <a:rPr lang="en-GB" b="0" i="0" dirty="0">
                <a:solidFill>
                  <a:schemeClr val="bg1"/>
                </a:solidFill>
                <a:effectLst/>
                <a:latin typeface="Helvetica Neue"/>
              </a:rPr>
              <a:t>diagnosis for acute MI. Normal value : &lt;150 units/L</a:t>
            </a:r>
            <a:endParaRPr lang="en-GB" dirty="0">
              <a:solidFill>
                <a:schemeClr val="bg1"/>
              </a:solidFill>
            </a:endParaRPr>
          </a:p>
          <a:p>
            <a:pPr algn="l"/>
            <a:endParaRPr lang="en-GB" b="0" i="0" dirty="0">
              <a:solidFill>
                <a:schemeClr val="bg1"/>
              </a:solidFill>
              <a:effectLst/>
              <a:latin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3288088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DEAF407-3D8E-4CB5-BCC8-D9FAB1F55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465" y="0"/>
            <a:ext cx="11867536" cy="6858000"/>
          </a:xfrm>
        </p:spPr>
        <p:txBody>
          <a:bodyPr>
            <a:noAutofit/>
          </a:bodyPr>
          <a:lstStyle/>
          <a:p>
            <a:pPr algn="l"/>
            <a:endParaRPr lang="en-GB" sz="2000" b="1" dirty="0">
              <a:solidFill>
                <a:schemeClr val="accent4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algn="l"/>
            <a:r>
              <a:rPr lang="en-GB" b="1" dirty="0">
                <a:solidFill>
                  <a:schemeClr val="accent4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Gamma-glutamyl transferase: </a:t>
            </a:r>
            <a:r>
              <a:rPr lang="en-GB" sz="1800" b="1" dirty="0">
                <a:solidFill>
                  <a:schemeClr val="accent4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(Gamma GT)</a:t>
            </a:r>
          </a:p>
          <a:p>
            <a:pPr algn="l"/>
            <a:r>
              <a:rPr lang="en-GB" sz="2000" b="1" dirty="0">
                <a:solidFill>
                  <a:schemeClr val="accent4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A raised GGT can be suggestive of </a:t>
            </a:r>
            <a:r>
              <a:rPr lang="en-GB" sz="2000" b="0" i="0" dirty="0">
                <a:solidFill>
                  <a:schemeClr val="accent2"/>
                </a:solidFill>
                <a:effectLst/>
                <a:latin typeface="Work Sans"/>
              </a:rPr>
              <a:t>“</a:t>
            </a:r>
            <a:r>
              <a:rPr lang="en-GB" sz="2000" b="0" i="0" u="sng" dirty="0">
                <a:solidFill>
                  <a:schemeClr val="accent2"/>
                </a:solidFill>
                <a:effectLst/>
                <a:latin typeface="Work Sans"/>
              </a:rPr>
              <a:t>biliary epithelial damage and bile flow obstruction</a:t>
            </a:r>
            <a:r>
              <a:rPr lang="en-GB" sz="2000" b="0" i="0" dirty="0">
                <a:solidFill>
                  <a:schemeClr val="accent2"/>
                </a:solidFill>
                <a:effectLst/>
                <a:latin typeface="Work Sans"/>
              </a:rPr>
              <a:t>”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. 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  <a:latin typeface="Work Sans"/>
              </a:rPr>
              <a:t>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It can also be raised in response to </a:t>
            </a:r>
            <a:r>
              <a:rPr lang="en-GB" sz="2000" b="0" i="0" u="sng" dirty="0">
                <a:solidFill>
                  <a:schemeClr val="bg1"/>
                </a:solidFill>
                <a:effectLst/>
                <a:latin typeface="Work Sans"/>
              </a:rPr>
              <a:t>alcohol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and drugs such as </a:t>
            </a:r>
            <a:r>
              <a:rPr lang="en-GB" sz="2000" b="0" i="0" u="sng" dirty="0">
                <a:solidFill>
                  <a:schemeClr val="bg1"/>
                </a:solidFill>
                <a:effectLst/>
                <a:latin typeface="Work Sans"/>
              </a:rPr>
              <a:t>phenytoin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. </a:t>
            </a:r>
          </a:p>
          <a:p>
            <a:pPr algn="l"/>
            <a:endParaRPr lang="en-GB" sz="2000" dirty="0">
              <a:solidFill>
                <a:schemeClr val="bg1"/>
              </a:solidFill>
              <a:latin typeface="Work Sans"/>
            </a:endParaRPr>
          </a:p>
          <a:p>
            <a:pPr lvl="0" algn="l">
              <a:defRPr/>
            </a:pP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A markedly </a:t>
            </a:r>
            <a:r>
              <a:rPr lang="en-GB" sz="2000" b="0" i="0" dirty="0">
                <a:solidFill>
                  <a:schemeClr val="accent2"/>
                </a:solidFill>
                <a:effectLst/>
                <a:latin typeface="Work Sans"/>
              </a:rPr>
              <a:t>raised ALP with a raised GGT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is highly suggestive of </a:t>
            </a:r>
            <a:r>
              <a:rPr lang="en-GB" sz="2000" b="0" i="0" dirty="0">
                <a:solidFill>
                  <a:srgbClr val="FF0000"/>
                </a:solidFill>
                <a:effectLst/>
                <a:latin typeface="Work Sans"/>
              </a:rPr>
              <a:t>cholestasis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.</a:t>
            </a:r>
          </a:p>
          <a:p>
            <a:pPr lvl="0" algn="l">
              <a:defRPr/>
            </a:pPr>
            <a:endParaRPr lang="en-GB" sz="2000" dirty="0">
              <a:solidFill>
                <a:schemeClr val="bg1"/>
              </a:solidFill>
              <a:latin typeface="Work Sans"/>
            </a:endParaRPr>
          </a:p>
          <a:p>
            <a:pPr lvl="0" algn="l">
              <a:defRPr/>
            </a:pPr>
            <a:r>
              <a:rPr lang="en-GB" sz="2000" b="1" dirty="0">
                <a:solidFill>
                  <a:srgbClr val="FFC000"/>
                </a:solidFill>
                <a:latin typeface="Raleway"/>
              </a:rPr>
              <a:t> Isolated rise of Alkaline phosphatase ALP: </a:t>
            </a:r>
            <a:r>
              <a:rPr lang="en-GB" sz="2000" dirty="0">
                <a:solidFill>
                  <a:srgbClr val="FFC000"/>
                </a:solidFill>
                <a:latin typeface="Raleway"/>
              </a:rPr>
              <a:t>(</a:t>
            </a:r>
            <a:r>
              <a:rPr lang="en-US" sz="1800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25-120 U/L)</a:t>
            </a:r>
            <a:endParaRPr lang="en-GB" sz="1800" dirty="0">
              <a:solidFill>
                <a:schemeClr val="accent4"/>
              </a:solidFill>
              <a:latin typeface="Work Sans"/>
            </a:endParaRPr>
          </a:p>
          <a:p>
            <a:pPr lvl="0" algn="l">
              <a:defRPr/>
            </a:pPr>
            <a:r>
              <a:rPr lang="en-GB" sz="2000" dirty="0">
                <a:solidFill>
                  <a:prstClr val="white"/>
                </a:solidFill>
                <a:latin typeface="Work Sans"/>
              </a:rPr>
              <a:t> Used to diagnose </a:t>
            </a:r>
            <a:r>
              <a:rPr lang="en-GB" sz="2000" dirty="0">
                <a:solidFill>
                  <a:schemeClr val="accent2"/>
                </a:solidFill>
                <a:latin typeface="Work Sans"/>
              </a:rPr>
              <a:t>liver and bone disease </a:t>
            </a:r>
            <a:r>
              <a:rPr lang="en-GB" sz="2000" dirty="0">
                <a:solidFill>
                  <a:prstClr val="white"/>
                </a:solidFill>
                <a:latin typeface="Work Sans"/>
              </a:rPr>
              <a:t>.</a:t>
            </a:r>
          </a:p>
          <a:p>
            <a:pPr lvl="0" algn="l">
              <a:defRPr/>
            </a:pPr>
            <a:r>
              <a:rPr lang="en-GB" sz="2000" dirty="0">
                <a:solidFill>
                  <a:prstClr val="white"/>
                </a:solidFill>
                <a:latin typeface="Work Sans"/>
              </a:rPr>
              <a:t> It is also present in bone and therefore anything that leads to increased  bone breakdown </a:t>
            </a:r>
          </a:p>
          <a:p>
            <a:pPr lvl="0" algn="l">
              <a:defRPr/>
            </a:pPr>
            <a:r>
              <a:rPr lang="en-GB" sz="2000" dirty="0">
                <a:solidFill>
                  <a:prstClr val="white"/>
                </a:solidFill>
                <a:latin typeface="Work Sans"/>
              </a:rPr>
              <a:t> can elevate ALP.</a:t>
            </a:r>
          </a:p>
          <a:p>
            <a:pPr lvl="0" algn="l">
              <a:defRPr/>
            </a:pPr>
            <a:r>
              <a:rPr lang="en-GB" sz="2000" b="1" dirty="0">
                <a:solidFill>
                  <a:srgbClr val="FFC000"/>
                </a:solidFill>
                <a:latin typeface="Work Sans"/>
              </a:rPr>
              <a:t>Causes</a:t>
            </a:r>
            <a:r>
              <a:rPr lang="en-GB" sz="2000" dirty="0">
                <a:solidFill>
                  <a:srgbClr val="FFC000"/>
                </a:solidFill>
                <a:latin typeface="Work Sans"/>
              </a:rPr>
              <a:t> of an </a:t>
            </a:r>
            <a:r>
              <a:rPr lang="en-GB" sz="2000" b="1" dirty="0">
                <a:solidFill>
                  <a:srgbClr val="FFC000"/>
                </a:solidFill>
                <a:latin typeface="Work Sans"/>
              </a:rPr>
              <a:t>isolated</a:t>
            </a:r>
            <a:r>
              <a:rPr lang="en-GB" sz="2000" dirty="0">
                <a:solidFill>
                  <a:srgbClr val="FFC000"/>
                </a:solidFill>
                <a:latin typeface="Work Sans"/>
              </a:rPr>
              <a:t> </a:t>
            </a:r>
            <a:r>
              <a:rPr lang="en-GB" sz="2000" b="1" dirty="0">
                <a:solidFill>
                  <a:srgbClr val="FFC000"/>
                </a:solidFill>
                <a:latin typeface="Work Sans"/>
              </a:rPr>
              <a:t>rise</a:t>
            </a:r>
            <a:r>
              <a:rPr lang="en-GB" sz="2000" dirty="0">
                <a:solidFill>
                  <a:srgbClr val="FFC000"/>
                </a:solidFill>
                <a:latin typeface="Work Sans"/>
              </a:rPr>
              <a:t> in </a:t>
            </a:r>
            <a:r>
              <a:rPr lang="en-GB" sz="2000" b="1" dirty="0">
                <a:solidFill>
                  <a:srgbClr val="FFC000"/>
                </a:solidFill>
                <a:latin typeface="Work Sans"/>
              </a:rPr>
              <a:t>ALP</a:t>
            </a:r>
            <a:r>
              <a:rPr lang="en-GB" sz="2000" dirty="0">
                <a:solidFill>
                  <a:srgbClr val="FFC000"/>
                </a:solidFill>
                <a:latin typeface="Work Sans"/>
              </a:rPr>
              <a:t> include:</a:t>
            </a:r>
          </a:p>
          <a:p>
            <a:pPr lvl="0" algn="l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prstClr val="white"/>
                </a:solidFill>
                <a:latin typeface="Work Sans"/>
              </a:rPr>
              <a:t> Bony metastases or primary bone tumours (e.g. sarcoma)</a:t>
            </a:r>
          </a:p>
          <a:p>
            <a:pPr lvl="0" algn="l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prstClr val="white"/>
                </a:solidFill>
                <a:latin typeface="Work Sans"/>
              </a:rPr>
              <a:t> Vitamin D deficiency</a:t>
            </a:r>
          </a:p>
          <a:p>
            <a:pPr lvl="0" algn="l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prstClr val="white"/>
                </a:solidFill>
                <a:latin typeface="Work Sans"/>
              </a:rPr>
              <a:t> Recent bone fractures</a:t>
            </a:r>
          </a:p>
          <a:p>
            <a:pPr lvl="0" algn="l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prstClr val="white"/>
                </a:solidFill>
                <a:latin typeface="Work Sans"/>
              </a:rPr>
              <a:t> Renal osteodystrophy</a:t>
            </a: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0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DA1865-E097-4AC1-BF06-580788196552}"/>
              </a:ext>
            </a:extLst>
          </p:cNvPr>
          <p:cNvSpPr txBox="1"/>
          <p:nvPr/>
        </p:nvSpPr>
        <p:spPr>
          <a:xfrm>
            <a:off x="707923" y="335845"/>
            <a:ext cx="909975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800" b="1" i="0" dirty="0">
                <a:solidFill>
                  <a:srgbClr val="FFFF00"/>
                </a:solidFill>
                <a:effectLst/>
                <a:latin typeface="Raleway"/>
              </a:rPr>
              <a:t>Assessment of hepatic function: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Conjugation and elimination of bilirubin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Synthesis of albumin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Synthesis of clotting factors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Gluconeogenesis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r>
              <a:rPr lang="en-GB" sz="2400" b="1" i="0" dirty="0">
                <a:solidFill>
                  <a:srgbClr val="FFFF00"/>
                </a:solidFill>
                <a:effectLst/>
                <a:latin typeface="Work Sans"/>
              </a:rPr>
              <a:t>Investigations assess synthetic liver function</a:t>
            </a:r>
            <a:r>
              <a:rPr lang="en-GB" sz="2400" b="1" i="0" dirty="0">
                <a:solidFill>
                  <a:schemeClr val="bg1"/>
                </a:solidFill>
                <a:effectLst/>
                <a:latin typeface="Work Sans"/>
              </a:rPr>
              <a:t>:</a:t>
            </a:r>
            <a:endParaRPr lang="en-GB" sz="24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bg1"/>
              </a:solidFill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Serum bilirubin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Serum albumin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Prothrombin time (PT)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Work Sans"/>
              </a:rPr>
              <a:t> Serum blood glucose</a:t>
            </a:r>
            <a:endParaRPr lang="en-GB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163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959303-0EFC-447E-9DB2-05CC27A7C765}"/>
              </a:ext>
            </a:extLst>
          </p:cNvPr>
          <p:cNvSpPr txBox="1"/>
          <p:nvPr/>
        </p:nvSpPr>
        <p:spPr>
          <a:xfrm>
            <a:off x="663677" y="551289"/>
            <a:ext cx="11262852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/>
            <a:r>
              <a:rPr lang="en-GB" sz="2400" b="1" i="0" dirty="0">
                <a:solidFill>
                  <a:srgbClr val="FFFF00"/>
                </a:solidFill>
                <a:effectLst/>
                <a:latin typeface="Work Sans"/>
              </a:rPr>
              <a:t>Albumin</a:t>
            </a:r>
            <a:r>
              <a:rPr lang="en-GB" sz="2400" b="0" i="0" dirty="0">
                <a:solidFill>
                  <a:srgbClr val="FFFF00"/>
                </a:solidFill>
                <a:effectLst/>
                <a:latin typeface="Work Sans"/>
              </a:rPr>
              <a:t> levels can </a:t>
            </a:r>
            <a:r>
              <a:rPr lang="en-GB" sz="2400" b="1" i="0" dirty="0">
                <a:solidFill>
                  <a:srgbClr val="FFFF00"/>
                </a:solidFill>
                <a:effectLst/>
                <a:latin typeface="Work Sans"/>
              </a:rPr>
              <a:t>fall</a:t>
            </a:r>
            <a:r>
              <a:rPr lang="en-GB" sz="2400" b="0" i="0" dirty="0">
                <a:solidFill>
                  <a:srgbClr val="FFFF00"/>
                </a:solidFill>
                <a:effectLst/>
                <a:latin typeface="Work Sans"/>
              </a:rPr>
              <a:t> due to: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Liver disease resulting in a decreased production of albumin (e.g. </a:t>
            </a:r>
            <a:r>
              <a:rPr lang="en-GB" sz="2000" b="0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Work Sans"/>
              </a:rPr>
              <a:t>cirrhosis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).</a:t>
            </a:r>
          </a:p>
          <a:p>
            <a:pPr algn="l"/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Work Sans"/>
              </a:rPr>
              <a:t> Inflammation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 triggering an acute phase response which temporarily decreases the 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  <a:latin typeface="Work Sans"/>
              </a:rPr>
              <a:t> 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liver’s production of albumin.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Excessive loss of albumin due to </a:t>
            </a:r>
            <a:r>
              <a:rPr lang="en-GB" sz="2000" b="0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Work Sans"/>
              </a:rPr>
              <a:t>protein-losing enteropathies 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or </a:t>
            </a:r>
            <a:r>
              <a:rPr lang="en-GB" sz="2000" b="0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Work Sans"/>
              </a:rPr>
              <a:t>nephrotic syndrome</a:t>
            </a:r>
            <a:r>
              <a:rPr lang="en-GB" sz="2000" b="0" i="0" dirty="0">
                <a:solidFill>
                  <a:schemeClr val="bg1"/>
                </a:solidFill>
                <a:effectLst/>
                <a:latin typeface="Work Sans"/>
              </a:rPr>
              <a:t>.</a:t>
            </a:r>
          </a:p>
          <a:p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  <a:p>
            <a:endParaRPr lang="en-GB" sz="2000" dirty="0">
              <a:solidFill>
                <a:schemeClr val="bg1"/>
              </a:solidFill>
              <a:latin typeface="Work Sans"/>
            </a:endParaRPr>
          </a:p>
          <a:p>
            <a:r>
              <a:rPr lang="en-GB" sz="2000" b="1" dirty="0">
                <a:solidFill>
                  <a:srgbClr val="FFFF00"/>
                </a:solidFill>
                <a:latin typeface="Work Sans"/>
              </a:rPr>
              <a:t> </a:t>
            </a:r>
            <a:r>
              <a:rPr lang="en-GB" sz="2400" b="1" dirty="0">
                <a:solidFill>
                  <a:srgbClr val="FFFF00"/>
                </a:solidFill>
                <a:latin typeface="Work Sans"/>
              </a:rPr>
              <a:t>Prothrombin time (PT) :</a:t>
            </a:r>
          </a:p>
          <a:p>
            <a:endParaRPr lang="en-GB" sz="2000" b="1" dirty="0">
              <a:solidFill>
                <a:schemeClr val="bg1"/>
              </a:solidFill>
              <a:latin typeface="Work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Work Sans"/>
              </a:rPr>
              <a:t>Is a measure of the blood’s coagulation tendency, assessing the </a:t>
            </a:r>
            <a:r>
              <a:rPr lang="en-GB" sz="2000" dirty="0">
                <a:solidFill>
                  <a:schemeClr val="accent2"/>
                </a:solidFill>
                <a:latin typeface="Work Sans"/>
              </a:rPr>
              <a:t>extrinsic pathway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.</a:t>
            </a:r>
          </a:p>
          <a:p>
            <a:r>
              <a:rPr lang="en-GB" sz="2000" dirty="0">
                <a:solidFill>
                  <a:schemeClr val="bg1"/>
                </a:solidFill>
                <a:latin typeface="Work Sans"/>
              </a:rPr>
              <a:t>    (I,II,VII,X)</a:t>
            </a:r>
          </a:p>
          <a:p>
            <a:endParaRPr lang="en-GB" sz="2000" dirty="0">
              <a:solidFill>
                <a:schemeClr val="bg1"/>
              </a:solidFill>
              <a:latin typeface="Work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  <a:latin typeface="Work Sans"/>
              </a:rPr>
              <a:t> In the absence of other secondary causes such as anticoagulant drug use and vitamin K deficiency, an increased PT can indicate </a:t>
            </a:r>
            <a:r>
              <a:rPr lang="en-GB" sz="2000" dirty="0">
                <a:solidFill>
                  <a:schemeClr val="accent2">
                    <a:lumMod val="40000"/>
                    <a:lumOff val="60000"/>
                  </a:schemeClr>
                </a:solidFill>
                <a:latin typeface="Work Sans"/>
              </a:rPr>
              <a:t>liver disease and dysfunction</a:t>
            </a:r>
            <a:r>
              <a:rPr lang="en-GB" sz="2000" dirty="0">
                <a:solidFill>
                  <a:schemeClr val="bg1"/>
                </a:solidFill>
                <a:latin typeface="Work Sans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2000" b="0" i="0" dirty="0">
              <a:solidFill>
                <a:schemeClr val="bg1"/>
              </a:solidFill>
              <a:effectLst/>
              <a:latin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4236036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2757</TotalTime>
  <Words>2821</Words>
  <Application>Microsoft Office PowerPoint</Application>
  <PresentationFormat>Widescreen</PresentationFormat>
  <Paragraphs>357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Arial</vt:lpstr>
      <vt:lpstr>Arial</vt:lpstr>
      <vt:lpstr>Calibri</vt:lpstr>
      <vt:lpstr>Calibri Light</vt:lpstr>
      <vt:lpstr>Helvetica Neue</vt:lpstr>
      <vt:lpstr>MV Boli</vt:lpstr>
      <vt:lpstr>pt_sansregular</vt:lpstr>
      <vt:lpstr>Raavi</vt:lpstr>
      <vt:lpstr>Raleway</vt:lpstr>
      <vt:lpstr>Times New Roman</vt:lpstr>
      <vt:lpstr>Wingdings</vt:lpstr>
      <vt:lpstr>Work Sans</vt:lpstr>
      <vt:lpstr>Office Theme</vt:lpstr>
      <vt:lpstr>PowerPoint Presentation</vt:lpstr>
      <vt:lpstr>PowerPoint Presentation</vt:lpstr>
      <vt:lpstr>PowerPoint Presentation</vt:lpstr>
      <vt:lpstr>PowerPoint Presentation</vt:lpstr>
      <vt:lpstr>II.  liver function Test:   </vt:lpstr>
      <vt:lpstr>PowerPoint Presentation</vt:lpstr>
      <vt:lpstr>PowerPoint Presentation</vt:lpstr>
      <vt:lpstr>PowerPoint Presentation</vt:lpstr>
      <vt:lpstr>PowerPoint Presentation</vt:lpstr>
      <vt:lpstr>III. Total Calcium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Mean Corpuscular Volume: (80 to 100 fL= Femtolitres)</vt:lpstr>
      <vt:lpstr>PowerPoint Presentation</vt:lpstr>
      <vt:lpstr>PowerPoint Presentation</vt:lpstr>
      <vt:lpstr>Interpret this CBC</vt:lpstr>
      <vt:lpstr>Interpreting the CBC:           If the neutrophils are causing the leukocytosis, compare the neutrophil % to total WBC.                    - The % neutrophils indicates the severity of the infection;                    - The total WBC reflects the quality of the immune system </vt:lpstr>
      <vt:lpstr>PowerPoint Presentation</vt:lpstr>
      <vt:lpstr>PowerPoint Presentation</vt:lpstr>
      <vt:lpstr>VIII. Acute Pancreatitis:  Serum Amylase can rise over 3-6 hours reach peak 24 hours then cleared in urine (4-8 days), while lipase                               reabsorbed into the circulation                               - Normal: 30-110 U/L                                - Pancreatitis suspected: &gt; 200 U/L  Serum lipase  peaks at first 24 hours with serum concentration elevated for 8 – 14 days.                          So Elevated lipase levels   are more specific to the pancreas than elevated amylase levels.                          - A normal lipase level can range from 0-160 U/L . Pancreatitis suspected: &gt; 200 U/L                                          {Testing both discouraged for cost-effectiveness}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 alaidaroos</dc:creator>
  <cp:lastModifiedBy>Sangrasi Ahmed Khan</cp:lastModifiedBy>
  <cp:revision>210</cp:revision>
  <dcterms:created xsi:type="dcterms:W3CDTF">2020-09-03T22:53:26Z</dcterms:created>
  <dcterms:modified xsi:type="dcterms:W3CDTF">2024-08-18T11:11:00Z</dcterms:modified>
</cp:coreProperties>
</file>