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79" r:id="rId2"/>
    <p:sldId id="335" r:id="rId3"/>
    <p:sldId id="290" r:id="rId4"/>
    <p:sldId id="263" r:id="rId5"/>
    <p:sldId id="336" r:id="rId6"/>
    <p:sldId id="326" r:id="rId7"/>
    <p:sldId id="329" r:id="rId8"/>
    <p:sldId id="330" r:id="rId9"/>
    <p:sldId id="294" r:id="rId10"/>
    <p:sldId id="293" r:id="rId11"/>
    <p:sldId id="274" r:id="rId12"/>
    <p:sldId id="307" r:id="rId13"/>
    <p:sldId id="380" r:id="rId14"/>
    <p:sldId id="379" r:id="rId15"/>
    <p:sldId id="309" r:id="rId16"/>
    <p:sldId id="311" r:id="rId17"/>
    <p:sldId id="297" r:id="rId18"/>
    <p:sldId id="298" r:id="rId19"/>
    <p:sldId id="299" r:id="rId20"/>
    <p:sldId id="367" r:id="rId21"/>
    <p:sldId id="378" r:id="rId22"/>
    <p:sldId id="308" r:id="rId23"/>
    <p:sldId id="292" r:id="rId24"/>
    <p:sldId id="301" r:id="rId25"/>
    <p:sldId id="310" r:id="rId26"/>
    <p:sldId id="305" r:id="rId27"/>
    <p:sldId id="318" r:id="rId28"/>
    <p:sldId id="317" r:id="rId29"/>
    <p:sldId id="316" r:id="rId30"/>
    <p:sldId id="323" r:id="rId31"/>
    <p:sldId id="283" r:id="rId32"/>
    <p:sldId id="314" r:id="rId33"/>
    <p:sldId id="302" r:id="rId34"/>
    <p:sldId id="285" r:id="rId35"/>
    <p:sldId id="296" r:id="rId36"/>
    <p:sldId id="291" r:id="rId37"/>
    <p:sldId id="260" r:id="rId38"/>
    <p:sldId id="343" r:id="rId39"/>
    <p:sldId id="345" r:id="rId40"/>
    <p:sldId id="346" r:id="rId41"/>
    <p:sldId id="347" r:id="rId42"/>
    <p:sldId id="348" r:id="rId43"/>
    <p:sldId id="349" r:id="rId44"/>
    <p:sldId id="350" r:id="rId45"/>
    <p:sldId id="351" r:id="rId46"/>
    <p:sldId id="354" r:id="rId47"/>
    <p:sldId id="320" r:id="rId48"/>
    <p:sldId id="288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9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74" autoAdjust="0"/>
    <p:restoredTop sz="91344" autoAdjust="0"/>
  </p:normalViewPr>
  <p:slideViewPr>
    <p:cSldViewPr snapToGrid="0">
      <p:cViewPr varScale="1">
        <p:scale>
          <a:sx n="78" d="100"/>
          <a:sy n="78" d="100"/>
        </p:scale>
        <p:origin x="763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AB1882-6CF0-4BDA-B7FA-8EB271F73A1E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2E766E47-895A-4A0E-90B9-D490EC7807A7}">
      <dgm:prSet phldrT="[Text]"/>
      <dgm:spPr/>
      <dgm:t>
        <a:bodyPr/>
        <a:lstStyle/>
        <a:p>
          <a:r>
            <a:rPr lang="en-IN" dirty="0"/>
            <a:t>Surgery</a:t>
          </a:r>
        </a:p>
      </dgm:t>
    </dgm:pt>
    <dgm:pt modelId="{79A29103-EAF6-4B6D-A881-2C608293370C}" type="parTrans" cxnId="{C7D20960-0594-4CE3-8609-3BF84D21ECCD}">
      <dgm:prSet/>
      <dgm:spPr/>
      <dgm:t>
        <a:bodyPr/>
        <a:lstStyle/>
        <a:p>
          <a:endParaRPr lang="en-IN"/>
        </a:p>
      </dgm:t>
    </dgm:pt>
    <dgm:pt modelId="{DAD9BE1F-E79F-4166-861D-E22F92150169}" type="sibTrans" cxnId="{C7D20960-0594-4CE3-8609-3BF84D21ECCD}">
      <dgm:prSet/>
      <dgm:spPr/>
      <dgm:t>
        <a:bodyPr/>
        <a:lstStyle/>
        <a:p>
          <a:endParaRPr lang="en-IN"/>
        </a:p>
      </dgm:t>
    </dgm:pt>
    <dgm:pt modelId="{60A0422F-A447-46D1-980F-CC77AE55F9F7}">
      <dgm:prSet phldrT="[Text]"/>
      <dgm:spPr/>
      <dgm:t>
        <a:bodyPr/>
        <a:lstStyle/>
        <a:p>
          <a:r>
            <a:rPr lang="en-IN"/>
            <a:t>Radiation</a:t>
          </a:r>
          <a:endParaRPr lang="en-IN" dirty="0"/>
        </a:p>
      </dgm:t>
    </dgm:pt>
    <dgm:pt modelId="{A21C3252-2C70-477D-B397-38E6F9E465A1}" type="parTrans" cxnId="{3689771F-3423-40F9-99F2-A903DFD36B43}">
      <dgm:prSet/>
      <dgm:spPr/>
      <dgm:t>
        <a:bodyPr/>
        <a:lstStyle/>
        <a:p>
          <a:endParaRPr lang="en-IN"/>
        </a:p>
      </dgm:t>
    </dgm:pt>
    <dgm:pt modelId="{FB78372B-6A9F-438E-8D30-461DB9FB918B}" type="sibTrans" cxnId="{3689771F-3423-40F9-99F2-A903DFD36B43}">
      <dgm:prSet/>
      <dgm:spPr/>
      <dgm:t>
        <a:bodyPr/>
        <a:lstStyle/>
        <a:p>
          <a:endParaRPr lang="en-IN"/>
        </a:p>
      </dgm:t>
    </dgm:pt>
    <dgm:pt modelId="{AA8007F7-54A6-4992-AFDF-42C7F70502CA}">
      <dgm:prSet phldrT="[Text]"/>
      <dgm:spPr/>
      <dgm:t>
        <a:bodyPr/>
        <a:lstStyle/>
        <a:p>
          <a:r>
            <a:rPr lang="en-IN" dirty="0"/>
            <a:t>Chemotherapy  </a:t>
          </a:r>
        </a:p>
      </dgm:t>
    </dgm:pt>
    <dgm:pt modelId="{A5F8500C-2B58-4FF4-A936-3BD1030D8891}" type="parTrans" cxnId="{CEC07175-AFCA-4278-BBF1-614DC475CBFC}">
      <dgm:prSet/>
      <dgm:spPr/>
      <dgm:t>
        <a:bodyPr/>
        <a:lstStyle/>
        <a:p>
          <a:endParaRPr lang="en-IN"/>
        </a:p>
      </dgm:t>
    </dgm:pt>
    <dgm:pt modelId="{9CD56A52-BE54-45CC-8009-9592D7C9B219}" type="sibTrans" cxnId="{CEC07175-AFCA-4278-BBF1-614DC475CBFC}">
      <dgm:prSet/>
      <dgm:spPr/>
      <dgm:t>
        <a:bodyPr/>
        <a:lstStyle/>
        <a:p>
          <a:endParaRPr lang="en-IN"/>
        </a:p>
      </dgm:t>
    </dgm:pt>
    <dgm:pt modelId="{97A9EAE4-89F3-4039-8110-4FD4DA066A40}">
      <dgm:prSet phldrT="[Text]"/>
      <dgm:spPr/>
      <dgm:t>
        <a:bodyPr/>
        <a:lstStyle/>
        <a:p>
          <a:r>
            <a:rPr lang="en-IN" dirty="0"/>
            <a:t>Pathology</a:t>
          </a:r>
        </a:p>
      </dgm:t>
    </dgm:pt>
    <dgm:pt modelId="{5B7A7C4D-9349-4CDB-996A-BFF4D2970B69}" type="parTrans" cxnId="{B9F509F4-633A-4C3D-8D40-6660A44EB0AE}">
      <dgm:prSet/>
      <dgm:spPr/>
      <dgm:t>
        <a:bodyPr/>
        <a:lstStyle/>
        <a:p>
          <a:endParaRPr lang="en-IN"/>
        </a:p>
      </dgm:t>
    </dgm:pt>
    <dgm:pt modelId="{B66FA1EB-9563-47AA-8758-0EDBF9F55471}" type="sibTrans" cxnId="{B9F509F4-633A-4C3D-8D40-6660A44EB0AE}">
      <dgm:prSet/>
      <dgm:spPr/>
      <dgm:t>
        <a:bodyPr/>
        <a:lstStyle/>
        <a:p>
          <a:endParaRPr lang="en-IN"/>
        </a:p>
      </dgm:t>
    </dgm:pt>
    <dgm:pt modelId="{2B782BCE-77B2-45EE-AEC4-F8495152E938}">
      <dgm:prSet phldrT="[Text]"/>
      <dgm:spPr/>
      <dgm:t>
        <a:bodyPr/>
        <a:lstStyle/>
        <a:p>
          <a:r>
            <a:rPr lang="en-IN" dirty="0"/>
            <a:t>Radiology</a:t>
          </a:r>
        </a:p>
      </dgm:t>
    </dgm:pt>
    <dgm:pt modelId="{A1125B28-0FC4-46CF-BF60-332552E049F2}" type="parTrans" cxnId="{8A433154-EC85-428F-856C-8F28DB3472B3}">
      <dgm:prSet/>
      <dgm:spPr/>
      <dgm:t>
        <a:bodyPr/>
        <a:lstStyle/>
        <a:p>
          <a:endParaRPr lang="en-IN"/>
        </a:p>
      </dgm:t>
    </dgm:pt>
    <dgm:pt modelId="{8D80BEAA-8C24-4A4E-A600-07ED5F3C2A53}" type="sibTrans" cxnId="{8A433154-EC85-428F-856C-8F28DB3472B3}">
      <dgm:prSet/>
      <dgm:spPr/>
      <dgm:t>
        <a:bodyPr/>
        <a:lstStyle/>
        <a:p>
          <a:endParaRPr lang="en-IN"/>
        </a:p>
      </dgm:t>
    </dgm:pt>
    <dgm:pt modelId="{830433C1-F56C-4FBC-8026-A49B747F89F7}">
      <dgm:prSet/>
      <dgm:spPr/>
      <dgm:t>
        <a:bodyPr/>
        <a:lstStyle/>
        <a:p>
          <a:r>
            <a:rPr lang="en-IN" dirty="0"/>
            <a:t>Nutrition</a:t>
          </a:r>
        </a:p>
      </dgm:t>
    </dgm:pt>
    <dgm:pt modelId="{F976216F-114C-4ECE-B28F-3FE2BF779D49}" type="parTrans" cxnId="{B42F8396-8872-4ADE-A8BA-1248FE2C89B9}">
      <dgm:prSet/>
      <dgm:spPr/>
      <dgm:t>
        <a:bodyPr/>
        <a:lstStyle/>
        <a:p>
          <a:endParaRPr lang="en-IN"/>
        </a:p>
      </dgm:t>
    </dgm:pt>
    <dgm:pt modelId="{4F90D881-B8DE-46D0-B02D-FA1D64CFF4BA}" type="sibTrans" cxnId="{B42F8396-8872-4ADE-A8BA-1248FE2C89B9}">
      <dgm:prSet/>
      <dgm:spPr/>
      <dgm:t>
        <a:bodyPr/>
        <a:lstStyle/>
        <a:p>
          <a:endParaRPr lang="en-IN"/>
        </a:p>
      </dgm:t>
    </dgm:pt>
    <dgm:pt modelId="{12FC6F8F-C869-4867-A761-DE351AD01E35}" type="pres">
      <dgm:prSet presAssocID="{F2AB1882-6CF0-4BDA-B7FA-8EB271F73A1E}" presName="cycle" presStyleCnt="0">
        <dgm:presLayoutVars>
          <dgm:dir/>
          <dgm:resizeHandles val="exact"/>
        </dgm:presLayoutVars>
      </dgm:prSet>
      <dgm:spPr/>
    </dgm:pt>
    <dgm:pt modelId="{C175DB8F-DBAC-4863-B831-0A1A575224C8}" type="pres">
      <dgm:prSet presAssocID="{2E766E47-895A-4A0E-90B9-D490EC7807A7}" presName="node" presStyleLbl="node1" presStyleIdx="0" presStyleCnt="6">
        <dgm:presLayoutVars>
          <dgm:bulletEnabled val="1"/>
        </dgm:presLayoutVars>
      </dgm:prSet>
      <dgm:spPr/>
    </dgm:pt>
    <dgm:pt modelId="{3B791CF5-4BBF-4012-B241-B7820BBCAA33}" type="pres">
      <dgm:prSet presAssocID="{2E766E47-895A-4A0E-90B9-D490EC7807A7}" presName="spNode" presStyleCnt="0"/>
      <dgm:spPr/>
    </dgm:pt>
    <dgm:pt modelId="{5C263723-1561-47F3-A798-368FA2EFAF86}" type="pres">
      <dgm:prSet presAssocID="{DAD9BE1F-E79F-4166-861D-E22F92150169}" presName="sibTrans" presStyleLbl="sibTrans1D1" presStyleIdx="0" presStyleCnt="6"/>
      <dgm:spPr/>
    </dgm:pt>
    <dgm:pt modelId="{3F83BB9B-FC8F-41A8-967B-9BD9401D7883}" type="pres">
      <dgm:prSet presAssocID="{60A0422F-A447-46D1-980F-CC77AE55F9F7}" presName="node" presStyleLbl="node1" presStyleIdx="1" presStyleCnt="6">
        <dgm:presLayoutVars>
          <dgm:bulletEnabled val="1"/>
        </dgm:presLayoutVars>
      </dgm:prSet>
      <dgm:spPr/>
    </dgm:pt>
    <dgm:pt modelId="{169B957C-570C-42BE-8A43-C66105F0630C}" type="pres">
      <dgm:prSet presAssocID="{60A0422F-A447-46D1-980F-CC77AE55F9F7}" presName="spNode" presStyleCnt="0"/>
      <dgm:spPr/>
    </dgm:pt>
    <dgm:pt modelId="{556D1560-A310-435B-9D28-EA18B5AD1924}" type="pres">
      <dgm:prSet presAssocID="{FB78372B-6A9F-438E-8D30-461DB9FB918B}" presName="sibTrans" presStyleLbl="sibTrans1D1" presStyleIdx="1" presStyleCnt="6"/>
      <dgm:spPr/>
    </dgm:pt>
    <dgm:pt modelId="{AC19EE64-7EA4-425D-863B-1B32E8318D8D}" type="pres">
      <dgm:prSet presAssocID="{AA8007F7-54A6-4992-AFDF-42C7F70502CA}" presName="node" presStyleLbl="node1" presStyleIdx="2" presStyleCnt="6">
        <dgm:presLayoutVars>
          <dgm:bulletEnabled val="1"/>
        </dgm:presLayoutVars>
      </dgm:prSet>
      <dgm:spPr/>
    </dgm:pt>
    <dgm:pt modelId="{34CD57C9-B3A6-409A-9A55-45662744C679}" type="pres">
      <dgm:prSet presAssocID="{AA8007F7-54A6-4992-AFDF-42C7F70502CA}" presName="spNode" presStyleCnt="0"/>
      <dgm:spPr/>
    </dgm:pt>
    <dgm:pt modelId="{69959D3D-9692-4E7F-8EC6-6E6FF39B152E}" type="pres">
      <dgm:prSet presAssocID="{9CD56A52-BE54-45CC-8009-9592D7C9B219}" presName="sibTrans" presStyleLbl="sibTrans1D1" presStyleIdx="2" presStyleCnt="6"/>
      <dgm:spPr/>
    </dgm:pt>
    <dgm:pt modelId="{0025FF6E-2A5C-48C9-8E41-F4ADBD0D0309}" type="pres">
      <dgm:prSet presAssocID="{97A9EAE4-89F3-4039-8110-4FD4DA066A40}" presName="node" presStyleLbl="node1" presStyleIdx="3" presStyleCnt="6">
        <dgm:presLayoutVars>
          <dgm:bulletEnabled val="1"/>
        </dgm:presLayoutVars>
      </dgm:prSet>
      <dgm:spPr/>
    </dgm:pt>
    <dgm:pt modelId="{22185E2C-9736-40D6-BAD1-BC99CD3753CA}" type="pres">
      <dgm:prSet presAssocID="{97A9EAE4-89F3-4039-8110-4FD4DA066A40}" presName="spNode" presStyleCnt="0"/>
      <dgm:spPr/>
    </dgm:pt>
    <dgm:pt modelId="{6E668590-7557-4692-B85A-91AA900796C5}" type="pres">
      <dgm:prSet presAssocID="{B66FA1EB-9563-47AA-8758-0EDBF9F55471}" presName="sibTrans" presStyleLbl="sibTrans1D1" presStyleIdx="3" presStyleCnt="6"/>
      <dgm:spPr/>
    </dgm:pt>
    <dgm:pt modelId="{2243B1E8-4A89-42F4-BFB9-E1E1C49725BB}" type="pres">
      <dgm:prSet presAssocID="{2B782BCE-77B2-45EE-AEC4-F8495152E938}" presName="node" presStyleLbl="node1" presStyleIdx="4" presStyleCnt="6">
        <dgm:presLayoutVars>
          <dgm:bulletEnabled val="1"/>
        </dgm:presLayoutVars>
      </dgm:prSet>
      <dgm:spPr/>
    </dgm:pt>
    <dgm:pt modelId="{D40D0728-A584-4F19-A706-8C6D7ECE8422}" type="pres">
      <dgm:prSet presAssocID="{2B782BCE-77B2-45EE-AEC4-F8495152E938}" presName="spNode" presStyleCnt="0"/>
      <dgm:spPr/>
    </dgm:pt>
    <dgm:pt modelId="{7E20D466-1A54-44DD-8DBC-64DFF21081C6}" type="pres">
      <dgm:prSet presAssocID="{8D80BEAA-8C24-4A4E-A600-07ED5F3C2A53}" presName="sibTrans" presStyleLbl="sibTrans1D1" presStyleIdx="4" presStyleCnt="6"/>
      <dgm:spPr/>
    </dgm:pt>
    <dgm:pt modelId="{12FFA5DA-F96C-41D3-A3FF-F3F79F17DA0D}" type="pres">
      <dgm:prSet presAssocID="{830433C1-F56C-4FBC-8026-A49B747F89F7}" presName="node" presStyleLbl="node1" presStyleIdx="5" presStyleCnt="6">
        <dgm:presLayoutVars>
          <dgm:bulletEnabled val="1"/>
        </dgm:presLayoutVars>
      </dgm:prSet>
      <dgm:spPr/>
    </dgm:pt>
    <dgm:pt modelId="{57D4511B-7B57-492C-8C3C-61304C538AE5}" type="pres">
      <dgm:prSet presAssocID="{830433C1-F56C-4FBC-8026-A49B747F89F7}" presName="spNode" presStyleCnt="0"/>
      <dgm:spPr/>
    </dgm:pt>
    <dgm:pt modelId="{252339B5-DF3A-4BB7-8F8A-0EEB9E6FA369}" type="pres">
      <dgm:prSet presAssocID="{4F90D881-B8DE-46D0-B02D-FA1D64CFF4BA}" presName="sibTrans" presStyleLbl="sibTrans1D1" presStyleIdx="5" presStyleCnt="6"/>
      <dgm:spPr/>
    </dgm:pt>
  </dgm:ptLst>
  <dgm:cxnLst>
    <dgm:cxn modelId="{C9ED7D07-BF1F-47FB-927E-B6E41AC923FB}" type="presOf" srcId="{9CD56A52-BE54-45CC-8009-9592D7C9B219}" destId="{69959D3D-9692-4E7F-8EC6-6E6FF39B152E}" srcOrd="0" destOrd="0" presId="urn:microsoft.com/office/officeart/2005/8/layout/cycle6"/>
    <dgm:cxn modelId="{AD31FA1B-4DC4-47D5-B1F0-48EDEC710315}" type="presOf" srcId="{8D80BEAA-8C24-4A4E-A600-07ED5F3C2A53}" destId="{7E20D466-1A54-44DD-8DBC-64DFF21081C6}" srcOrd="0" destOrd="0" presId="urn:microsoft.com/office/officeart/2005/8/layout/cycle6"/>
    <dgm:cxn modelId="{3689771F-3423-40F9-99F2-A903DFD36B43}" srcId="{F2AB1882-6CF0-4BDA-B7FA-8EB271F73A1E}" destId="{60A0422F-A447-46D1-980F-CC77AE55F9F7}" srcOrd="1" destOrd="0" parTransId="{A21C3252-2C70-477D-B397-38E6F9E465A1}" sibTransId="{FB78372B-6A9F-438E-8D30-461DB9FB918B}"/>
    <dgm:cxn modelId="{ADBFA720-14CE-4944-89D4-0317D5E5A00B}" type="presOf" srcId="{AA8007F7-54A6-4992-AFDF-42C7F70502CA}" destId="{AC19EE64-7EA4-425D-863B-1B32E8318D8D}" srcOrd="0" destOrd="0" presId="urn:microsoft.com/office/officeart/2005/8/layout/cycle6"/>
    <dgm:cxn modelId="{6341D531-1593-472B-90CF-08EC93FE8AA9}" type="presOf" srcId="{97A9EAE4-89F3-4039-8110-4FD4DA066A40}" destId="{0025FF6E-2A5C-48C9-8E41-F4ADBD0D0309}" srcOrd="0" destOrd="0" presId="urn:microsoft.com/office/officeart/2005/8/layout/cycle6"/>
    <dgm:cxn modelId="{A1553836-DD35-4E6D-9D53-F5D3757C4ABC}" type="presOf" srcId="{2E766E47-895A-4A0E-90B9-D490EC7807A7}" destId="{C175DB8F-DBAC-4863-B831-0A1A575224C8}" srcOrd="0" destOrd="0" presId="urn:microsoft.com/office/officeart/2005/8/layout/cycle6"/>
    <dgm:cxn modelId="{38837638-E5C3-4687-A6CE-91482CBAFDD2}" type="presOf" srcId="{B66FA1EB-9563-47AA-8758-0EDBF9F55471}" destId="{6E668590-7557-4692-B85A-91AA900796C5}" srcOrd="0" destOrd="0" presId="urn:microsoft.com/office/officeart/2005/8/layout/cycle6"/>
    <dgm:cxn modelId="{C7D20960-0594-4CE3-8609-3BF84D21ECCD}" srcId="{F2AB1882-6CF0-4BDA-B7FA-8EB271F73A1E}" destId="{2E766E47-895A-4A0E-90B9-D490EC7807A7}" srcOrd="0" destOrd="0" parTransId="{79A29103-EAF6-4B6D-A881-2C608293370C}" sibTransId="{DAD9BE1F-E79F-4166-861D-E22F92150169}"/>
    <dgm:cxn modelId="{69742541-AC24-4EEB-9D05-E8336DF241AD}" type="presOf" srcId="{830433C1-F56C-4FBC-8026-A49B747F89F7}" destId="{12FFA5DA-F96C-41D3-A3FF-F3F79F17DA0D}" srcOrd="0" destOrd="0" presId="urn:microsoft.com/office/officeart/2005/8/layout/cycle6"/>
    <dgm:cxn modelId="{00BD4A4C-A8B2-4C0D-A7A3-4C25A822C412}" type="presOf" srcId="{FB78372B-6A9F-438E-8D30-461DB9FB918B}" destId="{556D1560-A310-435B-9D28-EA18B5AD1924}" srcOrd="0" destOrd="0" presId="urn:microsoft.com/office/officeart/2005/8/layout/cycle6"/>
    <dgm:cxn modelId="{8A433154-EC85-428F-856C-8F28DB3472B3}" srcId="{F2AB1882-6CF0-4BDA-B7FA-8EB271F73A1E}" destId="{2B782BCE-77B2-45EE-AEC4-F8495152E938}" srcOrd="4" destOrd="0" parTransId="{A1125B28-0FC4-46CF-BF60-332552E049F2}" sibTransId="{8D80BEAA-8C24-4A4E-A600-07ED5F3C2A53}"/>
    <dgm:cxn modelId="{CEC07175-AFCA-4278-BBF1-614DC475CBFC}" srcId="{F2AB1882-6CF0-4BDA-B7FA-8EB271F73A1E}" destId="{AA8007F7-54A6-4992-AFDF-42C7F70502CA}" srcOrd="2" destOrd="0" parTransId="{A5F8500C-2B58-4FF4-A936-3BD1030D8891}" sibTransId="{9CD56A52-BE54-45CC-8009-9592D7C9B219}"/>
    <dgm:cxn modelId="{08E76657-902F-4E17-8087-5B627DE9F86D}" type="presOf" srcId="{60A0422F-A447-46D1-980F-CC77AE55F9F7}" destId="{3F83BB9B-FC8F-41A8-967B-9BD9401D7883}" srcOrd="0" destOrd="0" presId="urn:microsoft.com/office/officeart/2005/8/layout/cycle6"/>
    <dgm:cxn modelId="{C1F0B190-8D72-482B-8513-7CCD928AEDD3}" type="presOf" srcId="{F2AB1882-6CF0-4BDA-B7FA-8EB271F73A1E}" destId="{12FC6F8F-C869-4867-A761-DE351AD01E35}" srcOrd="0" destOrd="0" presId="urn:microsoft.com/office/officeart/2005/8/layout/cycle6"/>
    <dgm:cxn modelId="{B42F8396-8872-4ADE-A8BA-1248FE2C89B9}" srcId="{F2AB1882-6CF0-4BDA-B7FA-8EB271F73A1E}" destId="{830433C1-F56C-4FBC-8026-A49B747F89F7}" srcOrd="5" destOrd="0" parTransId="{F976216F-114C-4ECE-B28F-3FE2BF779D49}" sibTransId="{4F90D881-B8DE-46D0-B02D-FA1D64CFF4BA}"/>
    <dgm:cxn modelId="{C0FC3198-76D8-4E86-9573-B57B78CE1E58}" type="presOf" srcId="{DAD9BE1F-E79F-4166-861D-E22F92150169}" destId="{5C263723-1561-47F3-A798-368FA2EFAF86}" srcOrd="0" destOrd="0" presId="urn:microsoft.com/office/officeart/2005/8/layout/cycle6"/>
    <dgm:cxn modelId="{B70634BA-16AB-4962-BE5F-8DF092B1EB25}" type="presOf" srcId="{4F90D881-B8DE-46D0-B02D-FA1D64CFF4BA}" destId="{252339B5-DF3A-4BB7-8F8A-0EEB9E6FA369}" srcOrd="0" destOrd="0" presId="urn:microsoft.com/office/officeart/2005/8/layout/cycle6"/>
    <dgm:cxn modelId="{405174C2-A96C-4921-BB45-0CA2312C5D13}" type="presOf" srcId="{2B782BCE-77B2-45EE-AEC4-F8495152E938}" destId="{2243B1E8-4A89-42F4-BFB9-E1E1C49725BB}" srcOrd="0" destOrd="0" presId="urn:microsoft.com/office/officeart/2005/8/layout/cycle6"/>
    <dgm:cxn modelId="{B9F509F4-633A-4C3D-8D40-6660A44EB0AE}" srcId="{F2AB1882-6CF0-4BDA-B7FA-8EB271F73A1E}" destId="{97A9EAE4-89F3-4039-8110-4FD4DA066A40}" srcOrd="3" destOrd="0" parTransId="{5B7A7C4D-9349-4CDB-996A-BFF4D2970B69}" sibTransId="{B66FA1EB-9563-47AA-8758-0EDBF9F55471}"/>
    <dgm:cxn modelId="{5DA3951E-5A06-4272-8B25-E6631E7D8EFD}" type="presParOf" srcId="{12FC6F8F-C869-4867-A761-DE351AD01E35}" destId="{C175DB8F-DBAC-4863-B831-0A1A575224C8}" srcOrd="0" destOrd="0" presId="urn:microsoft.com/office/officeart/2005/8/layout/cycle6"/>
    <dgm:cxn modelId="{BA19F680-0895-42B4-A898-03BB45CD1563}" type="presParOf" srcId="{12FC6F8F-C869-4867-A761-DE351AD01E35}" destId="{3B791CF5-4BBF-4012-B241-B7820BBCAA33}" srcOrd="1" destOrd="0" presId="urn:microsoft.com/office/officeart/2005/8/layout/cycle6"/>
    <dgm:cxn modelId="{61223857-679B-4E76-B850-2CF7D1583FDF}" type="presParOf" srcId="{12FC6F8F-C869-4867-A761-DE351AD01E35}" destId="{5C263723-1561-47F3-A798-368FA2EFAF86}" srcOrd="2" destOrd="0" presId="urn:microsoft.com/office/officeart/2005/8/layout/cycle6"/>
    <dgm:cxn modelId="{BB83A4D5-3BB4-47CB-B5B2-4662B1CBD086}" type="presParOf" srcId="{12FC6F8F-C869-4867-A761-DE351AD01E35}" destId="{3F83BB9B-FC8F-41A8-967B-9BD9401D7883}" srcOrd="3" destOrd="0" presId="urn:microsoft.com/office/officeart/2005/8/layout/cycle6"/>
    <dgm:cxn modelId="{6C072DFA-33B9-47E7-B2CB-3C530BCEF9B1}" type="presParOf" srcId="{12FC6F8F-C869-4867-A761-DE351AD01E35}" destId="{169B957C-570C-42BE-8A43-C66105F0630C}" srcOrd="4" destOrd="0" presId="urn:microsoft.com/office/officeart/2005/8/layout/cycle6"/>
    <dgm:cxn modelId="{E2323968-61FC-4146-B0BE-3ABD08BA4FD5}" type="presParOf" srcId="{12FC6F8F-C869-4867-A761-DE351AD01E35}" destId="{556D1560-A310-435B-9D28-EA18B5AD1924}" srcOrd="5" destOrd="0" presId="urn:microsoft.com/office/officeart/2005/8/layout/cycle6"/>
    <dgm:cxn modelId="{C720213D-A59C-426A-8705-9B8FA50ECD10}" type="presParOf" srcId="{12FC6F8F-C869-4867-A761-DE351AD01E35}" destId="{AC19EE64-7EA4-425D-863B-1B32E8318D8D}" srcOrd="6" destOrd="0" presId="urn:microsoft.com/office/officeart/2005/8/layout/cycle6"/>
    <dgm:cxn modelId="{6CE111AF-1A18-4D3B-8DB8-91CDF94942AF}" type="presParOf" srcId="{12FC6F8F-C869-4867-A761-DE351AD01E35}" destId="{34CD57C9-B3A6-409A-9A55-45662744C679}" srcOrd="7" destOrd="0" presId="urn:microsoft.com/office/officeart/2005/8/layout/cycle6"/>
    <dgm:cxn modelId="{127964C4-F1B2-49D7-BE5F-6D49D4E7CE12}" type="presParOf" srcId="{12FC6F8F-C869-4867-A761-DE351AD01E35}" destId="{69959D3D-9692-4E7F-8EC6-6E6FF39B152E}" srcOrd="8" destOrd="0" presId="urn:microsoft.com/office/officeart/2005/8/layout/cycle6"/>
    <dgm:cxn modelId="{4A9B494B-31E4-44CB-B0AE-7D895B04D817}" type="presParOf" srcId="{12FC6F8F-C869-4867-A761-DE351AD01E35}" destId="{0025FF6E-2A5C-48C9-8E41-F4ADBD0D0309}" srcOrd="9" destOrd="0" presId="urn:microsoft.com/office/officeart/2005/8/layout/cycle6"/>
    <dgm:cxn modelId="{B2CDCC25-5058-4F98-83BA-E76D05570D7D}" type="presParOf" srcId="{12FC6F8F-C869-4867-A761-DE351AD01E35}" destId="{22185E2C-9736-40D6-BAD1-BC99CD3753CA}" srcOrd="10" destOrd="0" presId="urn:microsoft.com/office/officeart/2005/8/layout/cycle6"/>
    <dgm:cxn modelId="{5CC36FB7-B449-49CE-8D30-97EA80AF6754}" type="presParOf" srcId="{12FC6F8F-C869-4867-A761-DE351AD01E35}" destId="{6E668590-7557-4692-B85A-91AA900796C5}" srcOrd="11" destOrd="0" presId="urn:microsoft.com/office/officeart/2005/8/layout/cycle6"/>
    <dgm:cxn modelId="{0C0B0BE5-E0D3-4AE4-A432-52E83FFD898C}" type="presParOf" srcId="{12FC6F8F-C869-4867-A761-DE351AD01E35}" destId="{2243B1E8-4A89-42F4-BFB9-E1E1C49725BB}" srcOrd="12" destOrd="0" presId="urn:microsoft.com/office/officeart/2005/8/layout/cycle6"/>
    <dgm:cxn modelId="{FD6C36B5-C85A-4010-880F-395E4174EC8C}" type="presParOf" srcId="{12FC6F8F-C869-4867-A761-DE351AD01E35}" destId="{D40D0728-A584-4F19-A706-8C6D7ECE8422}" srcOrd="13" destOrd="0" presId="urn:microsoft.com/office/officeart/2005/8/layout/cycle6"/>
    <dgm:cxn modelId="{0B485621-1187-410E-AA3E-5C0C435AB603}" type="presParOf" srcId="{12FC6F8F-C869-4867-A761-DE351AD01E35}" destId="{7E20D466-1A54-44DD-8DBC-64DFF21081C6}" srcOrd="14" destOrd="0" presId="urn:microsoft.com/office/officeart/2005/8/layout/cycle6"/>
    <dgm:cxn modelId="{0A2D96A6-618B-4E7F-B824-BA5774E8AAAB}" type="presParOf" srcId="{12FC6F8F-C869-4867-A761-DE351AD01E35}" destId="{12FFA5DA-F96C-41D3-A3FF-F3F79F17DA0D}" srcOrd="15" destOrd="0" presId="urn:microsoft.com/office/officeart/2005/8/layout/cycle6"/>
    <dgm:cxn modelId="{582C7121-09C7-4CA8-A616-CB03B7631AB4}" type="presParOf" srcId="{12FC6F8F-C869-4867-A761-DE351AD01E35}" destId="{57D4511B-7B57-492C-8C3C-61304C538AE5}" srcOrd="16" destOrd="0" presId="urn:microsoft.com/office/officeart/2005/8/layout/cycle6"/>
    <dgm:cxn modelId="{A892670F-A9DA-4EAA-A4C9-C3EDA8E13E60}" type="presParOf" srcId="{12FC6F8F-C869-4867-A761-DE351AD01E35}" destId="{252339B5-DF3A-4BB7-8F8A-0EEB9E6FA369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75DB8F-DBAC-4863-B831-0A1A575224C8}">
      <dsp:nvSpPr>
        <dsp:cNvPr id="0" name=""/>
        <dsp:cNvSpPr/>
      </dsp:nvSpPr>
      <dsp:spPr>
        <a:xfrm>
          <a:off x="2920754" y="4005"/>
          <a:ext cx="1647323" cy="1070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Surgery</a:t>
          </a:r>
        </a:p>
      </dsp:txBody>
      <dsp:txXfrm>
        <a:off x="2973024" y="56275"/>
        <a:ext cx="1542783" cy="966220"/>
      </dsp:txXfrm>
    </dsp:sp>
    <dsp:sp modelId="{5C263723-1561-47F3-A798-368FA2EFAF86}">
      <dsp:nvSpPr>
        <dsp:cNvPr id="0" name=""/>
        <dsp:cNvSpPr/>
      </dsp:nvSpPr>
      <dsp:spPr>
        <a:xfrm>
          <a:off x="1223461" y="539385"/>
          <a:ext cx="5041908" cy="5041908"/>
        </a:xfrm>
        <a:custGeom>
          <a:avLst/>
          <a:gdLst/>
          <a:ahLst/>
          <a:cxnLst/>
          <a:rect l="0" t="0" r="0" b="0"/>
          <a:pathLst>
            <a:path>
              <a:moveTo>
                <a:pt x="3355125" y="142011"/>
              </a:moveTo>
              <a:arcTo wR="2520954" hR="2520954" stAng="17359386" swAng="149974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3BB9B-FC8F-41A8-967B-9BD9401D7883}">
      <dsp:nvSpPr>
        <dsp:cNvPr id="0" name=""/>
        <dsp:cNvSpPr/>
      </dsp:nvSpPr>
      <dsp:spPr>
        <a:xfrm>
          <a:off x="5103964" y="1264482"/>
          <a:ext cx="1647323" cy="1070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/>
            <a:t>Radiation</a:t>
          </a:r>
          <a:endParaRPr lang="en-IN" sz="1800" kern="1200" dirty="0"/>
        </a:p>
      </dsp:txBody>
      <dsp:txXfrm>
        <a:off x="5156234" y="1316752"/>
        <a:ext cx="1542783" cy="966220"/>
      </dsp:txXfrm>
    </dsp:sp>
    <dsp:sp modelId="{556D1560-A310-435B-9D28-EA18B5AD1924}">
      <dsp:nvSpPr>
        <dsp:cNvPr id="0" name=""/>
        <dsp:cNvSpPr/>
      </dsp:nvSpPr>
      <dsp:spPr>
        <a:xfrm>
          <a:off x="1223461" y="539385"/>
          <a:ext cx="5041908" cy="5041908"/>
        </a:xfrm>
        <a:custGeom>
          <a:avLst/>
          <a:gdLst/>
          <a:ahLst/>
          <a:cxnLst/>
          <a:rect l="0" t="0" r="0" b="0"/>
          <a:pathLst>
            <a:path>
              <a:moveTo>
                <a:pt x="4939509" y="1809758"/>
              </a:moveTo>
              <a:arcTo wR="2520954" hR="2520954" stAng="20616816" swAng="196636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19EE64-7EA4-425D-863B-1B32E8318D8D}">
      <dsp:nvSpPr>
        <dsp:cNvPr id="0" name=""/>
        <dsp:cNvSpPr/>
      </dsp:nvSpPr>
      <dsp:spPr>
        <a:xfrm>
          <a:off x="5103964" y="3785436"/>
          <a:ext cx="1647323" cy="1070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Chemotherapy  </a:t>
          </a:r>
        </a:p>
      </dsp:txBody>
      <dsp:txXfrm>
        <a:off x="5156234" y="3837706"/>
        <a:ext cx="1542783" cy="966220"/>
      </dsp:txXfrm>
    </dsp:sp>
    <dsp:sp modelId="{69959D3D-9692-4E7F-8EC6-6E6FF39B152E}">
      <dsp:nvSpPr>
        <dsp:cNvPr id="0" name=""/>
        <dsp:cNvSpPr/>
      </dsp:nvSpPr>
      <dsp:spPr>
        <a:xfrm>
          <a:off x="1223461" y="539385"/>
          <a:ext cx="5041908" cy="5041908"/>
        </a:xfrm>
        <a:custGeom>
          <a:avLst/>
          <a:gdLst/>
          <a:ahLst/>
          <a:cxnLst/>
          <a:rect l="0" t="0" r="0" b="0"/>
          <a:pathLst>
            <a:path>
              <a:moveTo>
                <a:pt x="4282220" y="4324603"/>
              </a:moveTo>
              <a:arcTo wR="2520954" hR="2520954" stAng="2740869" swAng="149974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25FF6E-2A5C-48C9-8E41-F4ADBD0D0309}">
      <dsp:nvSpPr>
        <dsp:cNvPr id="0" name=""/>
        <dsp:cNvSpPr/>
      </dsp:nvSpPr>
      <dsp:spPr>
        <a:xfrm>
          <a:off x="2920754" y="5045913"/>
          <a:ext cx="1647323" cy="1070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Pathology</a:t>
          </a:r>
        </a:p>
      </dsp:txBody>
      <dsp:txXfrm>
        <a:off x="2973024" y="5098183"/>
        <a:ext cx="1542783" cy="966220"/>
      </dsp:txXfrm>
    </dsp:sp>
    <dsp:sp modelId="{6E668590-7557-4692-B85A-91AA900796C5}">
      <dsp:nvSpPr>
        <dsp:cNvPr id="0" name=""/>
        <dsp:cNvSpPr/>
      </dsp:nvSpPr>
      <dsp:spPr>
        <a:xfrm>
          <a:off x="1223461" y="539385"/>
          <a:ext cx="5041908" cy="5041908"/>
        </a:xfrm>
        <a:custGeom>
          <a:avLst/>
          <a:gdLst/>
          <a:ahLst/>
          <a:cxnLst/>
          <a:rect l="0" t="0" r="0" b="0"/>
          <a:pathLst>
            <a:path>
              <a:moveTo>
                <a:pt x="1686783" y="4899896"/>
              </a:moveTo>
              <a:arcTo wR="2520954" hR="2520954" stAng="6559386" swAng="149974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43B1E8-4A89-42F4-BFB9-E1E1C49725BB}">
      <dsp:nvSpPr>
        <dsp:cNvPr id="0" name=""/>
        <dsp:cNvSpPr/>
      </dsp:nvSpPr>
      <dsp:spPr>
        <a:xfrm>
          <a:off x="737543" y="3785436"/>
          <a:ext cx="1647323" cy="1070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Radiology</a:t>
          </a:r>
        </a:p>
      </dsp:txBody>
      <dsp:txXfrm>
        <a:off x="789813" y="3837706"/>
        <a:ext cx="1542783" cy="966220"/>
      </dsp:txXfrm>
    </dsp:sp>
    <dsp:sp modelId="{7E20D466-1A54-44DD-8DBC-64DFF21081C6}">
      <dsp:nvSpPr>
        <dsp:cNvPr id="0" name=""/>
        <dsp:cNvSpPr/>
      </dsp:nvSpPr>
      <dsp:spPr>
        <a:xfrm>
          <a:off x="1223461" y="539385"/>
          <a:ext cx="5041908" cy="5041908"/>
        </a:xfrm>
        <a:custGeom>
          <a:avLst/>
          <a:gdLst/>
          <a:ahLst/>
          <a:cxnLst/>
          <a:rect l="0" t="0" r="0" b="0"/>
          <a:pathLst>
            <a:path>
              <a:moveTo>
                <a:pt x="102398" y="3232149"/>
              </a:moveTo>
              <a:arcTo wR="2520954" hR="2520954" stAng="9816816" swAng="196636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FA5DA-F96C-41D3-A3FF-F3F79F17DA0D}">
      <dsp:nvSpPr>
        <dsp:cNvPr id="0" name=""/>
        <dsp:cNvSpPr/>
      </dsp:nvSpPr>
      <dsp:spPr>
        <a:xfrm>
          <a:off x="737543" y="1264482"/>
          <a:ext cx="1647323" cy="1070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Nutrition</a:t>
          </a:r>
        </a:p>
      </dsp:txBody>
      <dsp:txXfrm>
        <a:off x="789813" y="1316752"/>
        <a:ext cx="1542783" cy="966220"/>
      </dsp:txXfrm>
    </dsp:sp>
    <dsp:sp modelId="{252339B5-DF3A-4BB7-8F8A-0EEB9E6FA369}">
      <dsp:nvSpPr>
        <dsp:cNvPr id="0" name=""/>
        <dsp:cNvSpPr/>
      </dsp:nvSpPr>
      <dsp:spPr>
        <a:xfrm>
          <a:off x="1223461" y="539385"/>
          <a:ext cx="5041908" cy="5041908"/>
        </a:xfrm>
        <a:custGeom>
          <a:avLst/>
          <a:gdLst/>
          <a:ahLst/>
          <a:cxnLst/>
          <a:rect l="0" t="0" r="0" b="0"/>
          <a:pathLst>
            <a:path>
              <a:moveTo>
                <a:pt x="759687" y="717304"/>
              </a:moveTo>
              <a:arcTo wR="2520954" hR="2520954" stAng="13540869" swAng="149974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68C4BD-2372-4439-8B35-3DD4CA2C852A}" type="datetimeFigureOut">
              <a:rPr lang="en-GB" smtClean="0"/>
              <a:t>06/02/2024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F467E8-9EE9-449C-BBFA-EB61EE50B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985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F467E8-9EE9-449C-BBFA-EB61EE50B9E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36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F467E8-9EE9-449C-BBFA-EB61EE50B9E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314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F467E8-9EE9-449C-BBFA-EB61EE50B9EB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205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F467E8-9EE9-449C-BBFA-EB61EE50B9EB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620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F467E8-9EE9-449C-BBFA-EB61EE50B9EB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178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F467E8-9EE9-449C-BBFA-EB61EE50B9EB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048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EC903-C8E2-46C3-B28D-50CA3BF5C4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312583-B037-4979-920E-50993FB7B4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0F4148-24F0-4D19-A299-159D8DA97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32ED6-B6E6-4F69-832C-941B136540E7}" type="datetimeFigureOut">
              <a:rPr lang="en-GB" smtClean="0"/>
              <a:t>06/02/2024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2A98CE-7AEB-4366-BC78-E0CA96233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7B074A-6D13-4322-B6BD-7F44EA19B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B689-2BF9-475A-8F2B-5A1DBF2E2E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2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B91F1-D958-40D1-B265-8DF381C00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0325DA-C7CC-441C-9073-4D3FCAC634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13962-73BE-4BE7-BEE5-D3C353038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32ED6-B6E6-4F69-832C-941B136540E7}" type="datetimeFigureOut">
              <a:rPr lang="en-GB" smtClean="0"/>
              <a:t>06/02/2024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153010-A796-4036-8E90-A405FA8FC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029F7F-CA6D-4A73-8475-00A3F8629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B689-2BF9-475A-8F2B-5A1DBF2E2E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401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54C624-3DC5-4BA2-B9B1-4C00D07C9B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F5CB53-83E6-4314-AB0C-C0973F9C85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8DF7B-0B71-44B5-B651-3EAE763FD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32ED6-B6E6-4F69-832C-941B136540E7}" type="datetimeFigureOut">
              <a:rPr lang="en-GB" smtClean="0"/>
              <a:t>06/02/2024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9962DA-FFDF-4BDA-BBAA-355184C57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C79DCD-3EF0-4CA1-B6FE-7C94E9BE0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B689-2BF9-475A-8F2B-5A1DBF2E2E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2316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609600" y="2020824"/>
            <a:ext cx="10972800" cy="4075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49EEB7-CE56-47B6-A152-C3DA490824C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4861C-44DA-4F84-8C8D-8B7352829ACE}" type="datetimeFigureOut">
              <a:rPr lang="en-IN"/>
              <a:pPr>
                <a:defRPr/>
              </a:pPr>
              <a:t>06-02-2024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DA7FF2-F281-446B-9049-7B48837CADC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96D777-702B-4DEC-AD96-1E4F13327B1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567F8B-F571-49CB-B2E4-72084AC12B8F}" type="slidenum">
              <a:rPr lang="en-IN" altLang="en-US"/>
              <a:pPr/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1734648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E93A6-787C-4C41-871F-AB0C68928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8B748-93D5-448F-AA2C-074DA5ABF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6D602F-2BB4-4A9D-878A-560312870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32ED6-B6E6-4F69-832C-941B136540E7}" type="datetimeFigureOut">
              <a:rPr lang="en-GB" smtClean="0"/>
              <a:t>06/02/2024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DD0A65-63F5-448C-8A9D-8E29CCC95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AC969E-CAC6-42EA-B0D8-920E3218D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B689-2BF9-475A-8F2B-5A1DBF2E2E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0421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BA067-752C-4C49-9D1E-ADAEB9E72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E1B8DB-4481-4554-BD30-49FFB61BBE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9BD3FD-E0E2-4309-8B9F-D6B219A1B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32ED6-B6E6-4F69-832C-941B136540E7}" type="datetimeFigureOut">
              <a:rPr lang="en-GB" smtClean="0"/>
              <a:t>06/02/2024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E85E06-4904-4705-8EE0-95AA90A8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3B404A-2AEF-427D-8FAE-5D82188EF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B689-2BF9-475A-8F2B-5A1DBF2E2E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520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81474-818F-4383-BEC9-13FC1D160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2ADFC-1BB9-4650-B9D7-F66BADFBF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94FEB8-F8AA-40F9-8F8D-572D3ED483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23114D-0E48-4AA6-97D1-6D19FE554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32ED6-B6E6-4F69-832C-941B136540E7}" type="datetimeFigureOut">
              <a:rPr lang="en-GB" smtClean="0"/>
              <a:t>06/02/2024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EA0333-AD23-4351-B8BC-49297036D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60AAEC-B8AA-482B-A1C8-0633BDA8A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B689-2BF9-475A-8F2B-5A1DBF2E2E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4590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956AE-B997-4174-8171-58FCE1C42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9D243B-B126-4405-98ED-FD13252AD2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ACA0EF-0B6B-4EA8-B369-FFD7A339D7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9218BC-6904-43BA-951B-C2A9778FFE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26BB2D-2053-43DA-9E67-A56412AE01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601320-BFE4-4888-A33D-984CC83A1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32ED6-B6E6-4F69-832C-941B136540E7}" type="datetimeFigureOut">
              <a:rPr lang="en-GB" smtClean="0"/>
              <a:t>06/02/2024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CFD3BC-0D5B-4A13-91C0-1E4B05B6F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777420-146B-46FC-AD3E-944AD93E3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B689-2BF9-475A-8F2B-5A1DBF2E2E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95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9D194-820D-4AD4-9332-F946BD853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8A2C2C-C28E-48CD-A2C7-9166D2D7A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32ED6-B6E6-4F69-832C-941B136540E7}" type="datetimeFigureOut">
              <a:rPr lang="en-GB" smtClean="0"/>
              <a:t>06/02/2024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6B7796-02AD-44B3-8084-FAD6A34FE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6DC3B3-C574-47B1-A039-8A7AED242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B689-2BF9-475A-8F2B-5A1DBF2E2E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439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C91FB9-FAE5-45D5-A478-01678C32C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32ED6-B6E6-4F69-832C-941B136540E7}" type="datetimeFigureOut">
              <a:rPr lang="en-GB" smtClean="0"/>
              <a:t>06/02/2024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8F2BC0-A121-4D2B-B1C7-F922020CA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6FA873-BE79-4C5B-8F69-040AF25F5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B689-2BF9-475A-8F2B-5A1DBF2E2E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023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A6D33-C786-4614-91C5-28A8BA64A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F22C2-DC17-423B-89C8-79A189C13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1DD4AF-76C3-40CF-BA79-95B32BC23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869214-080E-4F49-8231-CBE1A6236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32ED6-B6E6-4F69-832C-941B136540E7}" type="datetimeFigureOut">
              <a:rPr lang="en-GB" smtClean="0"/>
              <a:t>06/02/2024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53BB36-CFA2-42C0-802B-11AA224AD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C95789-5D30-421B-BA2A-59B698CDE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B689-2BF9-475A-8F2B-5A1DBF2E2E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000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EFAA5-2514-4BEB-BE34-CB48101D6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11B8F9-2957-475C-BE92-7AA33A4992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11ABF8-5199-412C-BEC6-BB3D14210C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A44FF5-4FE0-436C-B8FF-3D76D5338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32ED6-B6E6-4F69-832C-941B136540E7}" type="datetimeFigureOut">
              <a:rPr lang="en-GB" smtClean="0"/>
              <a:t>06/02/2024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02000D-05B2-4AD4-A4F6-C6D42CFC8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4863D4-38FE-41FE-B93C-D294CACFB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B689-2BF9-475A-8F2B-5A1DBF2E2E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695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278640-0DB0-44AF-8565-8AC921D43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F4653-252E-48C5-92BB-F2CF229F0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57B469-96AB-44F3-B287-D5B33C6D42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32ED6-B6E6-4F69-832C-941B136540E7}" type="datetimeFigureOut">
              <a:rPr lang="en-GB" smtClean="0"/>
              <a:t>06/02/2024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E238EF-F21F-426B-AF4C-AD4FF5F7F6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5DF4E9-7902-4366-ACB1-E89D1B6808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3B689-2BF9-475A-8F2B-5A1DBF2E2E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607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89125-3EE5-4C09-B321-F1AAC94A61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219784"/>
            <a:ext cx="11978067" cy="2387600"/>
          </a:xfrm>
        </p:spPr>
        <p:txBody>
          <a:bodyPr>
            <a:normAutofit/>
          </a:bodyPr>
          <a:lstStyle/>
          <a:p>
            <a:r>
              <a:rPr lang="en-GB" sz="7200" dirty="0"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GB" sz="7200" b="1" dirty="0"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Principles of surgical oncology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50EA0D-41EE-47E4-AE6F-97096464A1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65452" y="4250617"/>
            <a:ext cx="5322277" cy="1234440"/>
          </a:xfrm>
        </p:spPr>
        <p:txBody>
          <a:bodyPr/>
          <a:lstStyle/>
          <a:p>
            <a:r>
              <a:rPr lang="en-GB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60007" dir="5400000" sy="-100000" algn="bl" rotWithShape="0"/>
                </a:effectLst>
              </a:rPr>
              <a:t> DR. 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60007" dir="5400000" sy="-100000" algn="bl" rotWithShape="0"/>
                </a:effectLst>
              </a:rPr>
              <a:t>AHMED KHAN MBBS, FCPS</a:t>
            </a:r>
          </a:p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60007" dir="5400000" sy="-100000" algn="bl" rotWithShape="0"/>
                </a:effectLst>
              </a:rPr>
              <a:t>Associate Prof. of General Surgery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2753E8-7F77-4A21-AC6E-B8F1DEE783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13" t="19608" r="7092" b="17733"/>
          <a:stretch/>
        </p:blipFill>
        <p:spPr>
          <a:xfrm>
            <a:off x="735106" y="3429000"/>
            <a:ext cx="2651347" cy="2935941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7F72279-4C5B-4D0D-A93A-C55954BD25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7728" y="3355040"/>
            <a:ext cx="2890338" cy="308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640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53DD77-6AB0-4337-A6FB-6AF6329D4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385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>
            <a:extLst>
              <a:ext uri="{FF2B5EF4-FFF2-40B4-BE49-F238E27FC236}">
                <a16:creationId xmlns:a16="http://schemas.microsoft.com/office/drawing/2014/main" id="{F43373EA-C691-4E4E-AD0B-D20C7E8308B8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0" y="203201"/>
            <a:ext cx="12192000" cy="592296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lvl="1" algn="l" eaLnBrk="1" hangingPunct="1"/>
            <a:r>
              <a:rPr lang="en-US" altLang="en-US" sz="3600" dirty="0">
                <a:solidFill>
                  <a:schemeClr val="accent2">
                    <a:lumMod val="50000"/>
                  </a:schemeClr>
                </a:solidFill>
              </a:rPr>
              <a:t>The first step in this process is </a:t>
            </a:r>
            <a:r>
              <a:rPr lang="en-US" altLang="en-US" sz="3600" i="1" dirty="0">
                <a:solidFill>
                  <a:schemeClr val="accent2">
                    <a:lumMod val="50000"/>
                  </a:schemeClr>
                </a:solidFill>
              </a:rPr>
              <a:t>initiation</a:t>
            </a:r>
            <a:r>
              <a:rPr lang="en-US" altLang="en-US" sz="3600" dirty="0">
                <a:solidFill>
                  <a:schemeClr val="accent2">
                    <a:lumMod val="50000"/>
                  </a:schemeClr>
                </a:solidFill>
              </a:rPr>
              <a:t>, which requires exposure of normal cells to carcinogenic substances. </a:t>
            </a:r>
          </a:p>
          <a:p>
            <a:pPr lvl="1" algn="l" eaLnBrk="1" hangingPunct="1"/>
            <a:endParaRPr lang="en-US" altLang="en-US" sz="3600" dirty="0">
              <a:solidFill>
                <a:schemeClr val="accent2">
                  <a:lumMod val="50000"/>
                </a:schemeClr>
              </a:solidFill>
            </a:endParaRPr>
          </a:p>
          <a:p>
            <a:pPr lvl="1" algn="l" eaLnBrk="1" hangingPunct="1"/>
            <a:endParaRPr lang="en-US" altLang="en-US" sz="3600" dirty="0"/>
          </a:p>
          <a:p>
            <a:pPr lvl="1" algn="l" eaLnBrk="1" hangingPunct="1"/>
            <a:r>
              <a:rPr lang="en-US" altLang="en-US" sz="3600" dirty="0">
                <a:solidFill>
                  <a:srgbClr val="002060"/>
                </a:solidFill>
              </a:rPr>
              <a:t>Substances that may act as carcinogens or initiators include chemical, physical, and biologic agents</a:t>
            </a:r>
          </a:p>
          <a:p>
            <a:pPr lvl="1" algn="l" eaLnBrk="1" hangingPunct="1"/>
            <a:endParaRPr lang="en-US" altLang="en-US" sz="3600" dirty="0">
              <a:solidFill>
                <a:srgbClr val="002060"/>
              </a:solidFill>
            </a:endParaRPr>
          </a:p>
          <a:p>
            <a:pPr lvl="1" algn="l" eaLnBrk="1" hangingPunct="1"/>
            <a:endParaRPr lang="en-US" altLang="en-US" sz="3600" dirty="0">
              <a:solidFill>
                <a:srgbClr val="C00000"/>
              </a:solidFill>
            </a:endParaRPr>
          </a:p>
          <a:p>
            <a:pPr lvl="1" algn="l" eaLnBrk="1" hangingPunct="1"/>
            <a:r>
              <a:rPr lang="en-US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major classes of genes are involved in carcinogenesis: oncogenes and tumor suppressor genes</a:t>
            </a:r>
            <a:endParaRPr lang="en-GB" alt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l" eaLnBrk="1" hangingPunct="1"/>
            <a:endParaRPr lang="en-GB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53073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F0C178-7419-458E-9252-7DDC6FDF56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210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7AE6A-2E78-515E-1182-3B9017ED9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25603" name="Picture 2" descr="J:\medical videos\bilateral Becker implant seham alzubi\20012010658.jpg">
            <a:extLst>
              <a:ext uri="{FF2B5EF4-FFF2-40B4-BE49-F238E27FC236}">
                <a16:creationId xmlns:a16="http://schemas.microsoft.com/office/drawing/2014/main" id="{2BC79E8C-128E-5BC7-15CA-2EE37943EBB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98800" y="1600200"/>
            <a:ext cx="5994400" cy="4495800"/>
          </a:xfr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0C0E2-0337-3200-A85B-36D8152B5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457200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Colon in FAP</a:t>
            </a:r>
            <a:endParaRPr lang="en-US" dirty="0"/>
          </a:p>
        </p:txBody>
      </p:sp>
      <p:pic>
        <p:nvPicPr>
          <p:cNvPr id="24579" name="Picture 2" descr="C:\Users\Dr  Jamal\Downloads\y0141.jpg">
            <a:extLst>
              <a:ext uri="{FF2B5EF4-FFF2-40B4-BE49-F238E27FC236}">
                <a16:creationId xmlns:a16="http://schemas.microsoft.com/office/drawing/2014/main" id="{2F671F77-3332-0D35-B32D-3032E0CE0E0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5200" y="1600201"/>
            <a:ext cx="5410200" cy="5375275"/>
          </a:xfr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56BD19-BECD-41B1-B477-1155B5B8B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72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363334-4FED-40FF-BFE7-6625CF472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5652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EA4B9F-6201-4A8B-9419-07A7C3FD2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1723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173446-F6B8-460E-AD9F-BE8D2655A7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4513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F9E87A-60AC-4CEE-95F0-034B9CC45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46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754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96DD96-E769-4C18-A539-1FC1964B8EE0}"/>
              </a:ext>
            </a:extLst>
          </p:cNvPr>
          <p:cNvSpPr txBox="1"/>
          <p:nvPr/>
        </p:nvSpPr>
        <p:spPr>
          <a:xfrm>
            <a:off x="182880" y="0"/>
            <a:ext cx="12009120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3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Surgical Oncologist:</a:t>
            </a:r>
          </a:p>
          <a:p>
            <a:endParaRPr lang="en-GB" sz="3600" dirty="0"/>
          </a:p>
          <a:p>
            <a:r>
              <a:rPr lang="en-GB" sz="3600" dirty="0"/>
              <a:t>“A </a:t>
            </a:r>
            <a:r>
              <a:rPr lang="en-GB" sz="3600" u="sng" dirty="0"/>
              <a:t>surgical oncologist</a:t>
            </a:r>
            <a:r>
              <a:rPr lang="en-GB" sz="3600" dirty="0"/>
              <a:t> is a well-qualified surgeon who has obtained additional </a:t>
            </a:r>
            <a:r>
              <a:rPr lang="en-GB" sz="3600" dirty="0">
                <a:solidFill>
                  <a:srgbClr val="002060"/>
                </a:solidFill>
              </a:rPr>
              <a:t>training and experience in the multidisciplinary approach to the prevention, diagnosis, treatment, and rehabilitation of cancer patients, </a:t>
            </a:r>
            <a:r>
              <a:rPr lang="en-GB" sz="3600" dirty="0">
                <a:solidFill>
                  <a:srgbClr val="C00000"/>
                </a:solidFill>
              </a:rPr>
              <a:t>and devotes a</a:t>
            </a:r>
          </a:p>
          <a:p>
            <a:r>
              <a:rPr lang="en-GB" sz="3600" dirty="0">
                <a:solidFill>
                  <a:srgbClr val="C00000"/>
                </a:solidFill>
              </a:rPr>
              <a:t>major portion of his or her professional practice to these activities and cancer research.”</a:t>
            </a:r>
          </a:p>
          <a:p>
            <a:endParaRPr lang="en-GB" sz="3600" dirty="0">
              <a:solidFill>
                <a:srgbClr val="C00000"/>
              </a:solidFill>
            </a:endParaRPr>
          </a:p>
          <a:p>
            <a:endParaRPr lang="en-GB" sz="3600" dirty="0">
              <a:solidFill>
                <a:srgbClr val="C00000"/>
              </a:solidFill>
            </a:endParaRPr>
          </a:p>
          <a:p>
            <a:r>
              <a:rPr lang="en-GB" sz="2400" dirty="0"/>
              <a:t>Society of Surgical Oncology Training Program Guidelines, 2004</a:t>
            </a:r>
          </a:p>
        </p:txBody>
      </p:sp>
    </p:spTree>
    <p:extLst>
      <p:ext uri="{BB962C8B-B14F-4D97-AF65-F5344CB8AC3E}">
        <p14:creationId xmlns:p14="http://schemas.microsoft.com/office/powerpoint/2010/main" val="33874445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D0BABF-D56F-4CEA-843B-BC4F3D3D3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513732" cy="697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9255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D80F4-4477-56BF-0EFE-969AD1234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Leukoplakia of the tongue: </a:t>
            </a:r>
            <a:r>
              <a:rPr lang="en-US" sz="1600" b="1" dirty="0">
                <a:solidFill>
                  <a:schemeClr val="tx1"/>
                </a:solidFill>
              </a:rPr>
              <a:t>thick white patches on the inside surfaces of mouth (precancerous)</a:t>
            </a:r>
            <a:endParaRPr lang="en-US" sz="1600" dirty="0"/>
          </a:p>
        </p:txBody>
      </p:sp>
      <p:pic>
        <p:nvPicPr>
          <p:cNvPr id="23555" name="Picture 2" descr="C:\Users\Dr  Jamal\Downloads\6061_lores.jpg">
            <a:extLst>
              <a:ext uri="{FF2B5EF4-FFF2-40B4-BE49-F238E27FC236}">
                <a16:creationId xmlns:a16="http://schemas.microsoft.com/office/drawing/2014/main" id="{47C421BA-1994-B458-5FE9-253F601D72C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04000" y="1597025"/>
            <a:ext cx="4749800" cy="5046372"/>
          </a:xfr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AC25E4-E202-3D2A-DE21-E05500BA3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3753" y="1597025"/>
            <a:ext cx="4275503" cy="504637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06E4A3-CBA9-44D6-B494-A14CF6D23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0117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447D91-0AF3-46AC-A99D-2F1A2ECE2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1817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5F7ABE-4CA1-4784-81F7-954FEBE19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5453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15468E-8789-4326-8445-42C7EB86E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4449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885EF0-DF70-4158-96AD-621056DDC0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2281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E775B3-BE24-4A6B-A8DD-732F9CCD8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2528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B87B2A-B874-4C20-83C2-8CBC3C573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46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CC9188D-869B-45C8-83B7-0C78866EDD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3068" y="253999"/>
            <a:ext cx="3014132" cy="26927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7F50C53-F1DD-45AC-B4F5-CA06D32A00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3600" y="3428999"/>
            <a:ext cx="3403600" cy="317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0196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963598-27B0-4134-96AE-484EA8F3D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09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909A48-44F0-4B68-AD58-6B443206E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7665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8A1414E-0486-43EC-9F28-F32EFA7A5409}"/>
              </a:ext>
            </a:extLst>
          </p:cNvPr>
          <p:cNvSpPr txBox="1"/>
          <p:nvPr/>
        </p:nvSpPr>
        <p:spPr>
          <a:xfrm>
            <a:off x="1607574" y="0"/>
            <a:ext cx="10584426" cy="680186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</a:rPr>
              <a:t>Frozen section examination:</a:t>
            </a:r>
          </a:p>
          <a:p>
            <a:endParaRPr lang="en-GB" sz="3200" b="1" dirty="0">
              <a:solidFill>
                <a:srgbClr val="FF0000"/>
              </a:solidFill>
            </a:endParaRPr>
          </a:p>
          <a:p>
            <a:endParaRPr lang="en-GB" sz="800" b="1" dirty="0">
              <a:solidFill>
                <a:srgbClr val="FF0000"/>
              </a:solidFill>
            </a:endParaRPr>
          </a:p>
          <a:p>
            <a:r>
              <a:rPr lang="en-GB" sz="3200" b="1" dirty="0">
                <a:solidFill>
                  <a:schemeClr val="accent2"/>
                </a:solidFill>
              </a:rPr>
              <a:t> A measure of the adequacy of the</a:t>
            </a:r>
          </a:p>
          <a:p>
            <a:r>
              <a:rPr lang="en-GB" sz="3200" b="1" dirty="0">
                <a:solidFill>
                  <a:schemeClr val="accent2"/>
                </a:solidFill>
              </a:rPr>
              <a:t> oncological surgical operation.</a:t>
            </a:r>
          </a:p>
          <a:p>
            <a:endParaRPr lang="en-GB" sz="3200" b="1" dirty="0">
              <a:solidFill>
                <a:srgbClr val="002060"/>
              </a:solidFill>
            </a:endParaRPr>
          </a:p>
          <a:p>
            <a:r>
              <a:rPr lang="en-GB" sz="3200" b="1" dirty="0">
                <a:solidFill>
                  <a:srgbClr val="002060"/>
                </a:solidFill>
              </a:rPr>
              <a:t>    The operative specimens need to be correctly orientated by the surgeon</a:t>
            </a:r>
          </a:p>
          <a:p>
            <a:endParaRPr lang="en-GB" sz="3200" b="1" dirty="0">
              <a:solidFill>
                <a:srgbClr val="002060"/>
              </a:solidFill>
            </a:endParaRPr>
          </a:p>
          <a:p>
            <a:r>
              <a:rPr lang="en-GB" sz="3200" b="1" dirty="0">
                <a:solidFill>
                  <a:srgbClr val="002060"/>
                </a:solidFill>
              </a:rPr>
              <a:t>     The key issues are:  whether the margins of the specimen removed are clear of tumour.</a:t>
            </a:r>
          </a:p>
          <a:p>
            <a:endParaRPr lang="en-GB" sz="3200" b="1" dirty="0">
              <a:solidFill>
                <a:srgbClr val="002060"/>
              </a:solidFill>
            </a:endParaRPr>
          </a:p>
          <a:p>
            <a:r>
              <a:rPr lang="en-GB" sz="3200" b="1" dirty="0">
                <a:solidFill>
                  <a:srgbClr val="002060"/>
                </a:solidFill>
              </a:rPr>
              <a:t>  The total number of lymph nodes excised together with the number of involved lymph nodes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176CEB-F6CE-4F64-8D88-A53A43DA2E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2548" y="304800"/>
            <a:ext cx="3087051" cy="228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1988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09970B8-B072-4E05-BE2E-5A15CB67769F}"/>
              </a:ext>
            </a:extLst>
          </p:cNvPr>
          <p:cNvSpPr txBox="1"/>
          <p:nvPr/>
        </p:nvSpPr>
        <p:spPr>
          <a:xfrm>
            <a:off x="1554480" y="0"/>
            <a:ext cx="10799752" cy="65248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Margins of surgical excision </a:t>
            </a:r>
          </a:p>
          <a:p>
            <a:endParaRPr lang="en-GB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/>
              <a:t>  </a:t>
            </a:r>
            <a:r>
              <a:rPr lang="en-GB" sz="2400" dirty="0">
                <a:solidFill>
                  <a:srgbClr val="002060"/>
                </a:solidFill>
              </a:rPr>
              <a:t>In general a margin of 2–5 cm is suggested.</a:t>
            </a:r>
          </a:p>
          <a:p>
            <a:r>
              <a:rPr lang="en-GB" sz="2800" dirty="0">
                <a:solidFill>
                  <a:srgbClr val="002060"/>
                </a:solidFill>
              </a:rPr>
              <a:t> </a:t>
            </a:r>
          </a:p>
          <a:p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</a:t>
            </a:r>
            <a:endParaRPr lang="en-GB" sz="2000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dirty="0">
                <a:solidFill>
                  <a:srgbClr val="002060"/>
                </a:solidFill>
              </a:rPr>
              <a:t>For excision of </a:t>
            </a:r>
            <a:r>
              <a:rPr lang="en-GB" sz="2000" dirty="0">
                <a:solidFill>
                  <a:schemeClr val="accent2"/>
                </a:solidFill>
              </a:rPr>
              <a:t>melanomas</a:t>
            </a:r>
            <a:r>
              <a:rPr lang="en-GB" sz="2000" dirty="0">
                <a:solidFill>
                  <a:srgbClr val="002060"/>
                </a:solidFill>
              </a:rPr>
              <a:t> the depth of excision is more important than the extent of surrounding skin. A margin of 2 cm usually sufﬁces in contrast to the 5cm previously practiced.</a:t>
            </a:r>
          </a:p>
          <a:p>
            <a:endParaRPr lang="en-GB" sz="2000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dirty="0">
                <a:solidFill>
                  <a:srgbClr val="002060"/>
                </a:solidFill>
              </a:rPr>
              <a:t>For </a:t>
            </a:r>
            <a:r>
              <a:rPr lang="en-GB" sz="2000" dirty="0">
                <a:solidFill>
                  <a:schemeClr val="accent2"/>
                </a:solidFill>
              </a:rPr>
              <a:t>oesophageal resection </a:t>
            </a:r>
            <a:r>
              <a:rPr lang="en-GB" sz="2000" dirty="0">
                <a:solidFill>
                  <a:srgbClr val="002060"/>
                </a:solidFill>
              </a:rPr>
              <a:t>the majority of the oesophagus needs to be resected because the tumour does spread up and down in the submucosal plane. </a:t>
            </a:r>
          </a:p>
          <a:p>
            <a:endParaRPr lang="en-GB" sz="2000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dirty="0">
                <a:solidFill>
                  <a:srgbClr val="002060"/>
                </a:solidFill>
              </a:rPr>
              <a:t> </a:t>
            </a:r>
            <a:r>
              <a:rPr lang="en-GB" sz="2000" dirty="0">
                <a:solidFill>
                  <a:schemeClr val="accent2"/>
                </a:solidFill>
              </a:rPr>
              <a:t>Soft tissue sarcomas </a:t>
            </a:r>
            <a:r>
              <a:rPr lang="en-GB" sz="2000" dirty="0">
                <a:solidFill>
                  <a:srgbClr val="002060"/>
                </a:solidFill>
              </a:rPr>
              <a:t>may spread along aponeurotic planes so that complete excision requires the resection of the entire muscle group and fascial compartment.  </a:t>
            </a:r>
          </a:p>
          <a:p>
            <a:endParaRPr lang="en-GB" sz="2000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dirty="0">
                <a:solidFill>
                  <a:schemeClr val="accent2"/>
                </a:solidFill>
              </a:rPr>
              <a:t>Rectal cancer </a:t>
            </a:r>
            <a:r>
              <a:rPr lang="en-GB" sz="2000" dirty="0">
                <a:solidFill>
                  <a:srgbClr val="002060"/>
                </a:solidFill>
              </a:rPr>
              <a:t>occurs into perirectal tissues has led to the use of the total </a:t>
            </a:r>
            <a:r>
              <a:rPr lang="en-GB" sz="2000" dirty="0" err="1">
                <a:solidFill>
                  <a:srgbClr val="002060"/>
                </a:solidFill>
              </a:rPr>
              <a:t>mesorectal</a:t>
            </a:r>
            <a:r>
              <a:rPr lang="en-GB" sz="2000" dirty="0">
                <a:solidFill>
                  <a:srgbClr val="002060"/>
                </a:solidFill>
              </a:rPr>
              <a:t> excision of the rectum.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GB" sz="2000" dirty="0">
              <a:solidFill>
                <a:srgbClr val="002060"/>
              </a:solidFill>
            </a:endParaRPr>
          </a:p>
          <a:p>
            <a:endParaRPr lang="en-GB" sz="2000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000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39841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9520B6C-506D-4177-ACFA-78AB8E783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3512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2E1FFA-879E-4985-9E17-0F3E80050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4949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E9FBF8C0-5836-4ED0-9358-03BEDBE8589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575050" y="260351"/>
            <a:ext cx="4114800" cy="701675"/>
          </a:xfrm>
        </p:spPr>
        <p:txBody>
          <a:bodyPr wrap="square" numCol="1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Staging: Why?</a:t>
            </a:r>
            <a:endParaRPr lang="en-GB" alt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A07A1-5AAB-47A3-81E7-147A536D60C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795867"/>
            <a:ext cx="12192000" cy="606213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en-US" sz="3200" dirty="0">
              <a:solidFill>
                <a:srgbClr val="002060"/>
              </a:solidFill>
            </a:endParaRPr>
          </a:p>
          <a:p>
            <a:pPr marL="342900" lvl="1" indent="-342900">
              <a:lnSpc>
                <a:spcPct val="150000"/>
              </a:lnSpc>
              <a:defRPr/>
            </a:pPr>
            <a:r>
              <a:rPr lang="en-US" sz="3200" dirty="0">
                <a:solidFill>
                  <a:srgbClr val="002060"/>
                </a:solidFill>
              </a:rPr>
              <a:t>To aid the clinician in planning treatment</a:t>
            </a:r>
          </a:p>
          <a:p>
            <a:pPr marL="342900" lvl="1" indent="-342900">
              <a:lnSpc>
                <a:spcPct val="150000"/>
              </a:lnSpc>
              <a:defRPr/>
            </a:pPr>
            <a:endParaRPr lang="en-US" sz="900" dirty="0">
              <a:solidFill>
                <a:srgbClr val="002060"/>
              </a:solidFill>
            </a:endParaRPr>
          </a:p>
          <a:p>
            <a:pPr marL="342900" lvl="1" indent="-342900">
              <a:lnSpc>
                <a:spcPct val="150000"/>
              </a:lnSpc>
              <a:defRPr/>
            </a:pPr>
            <a:r>
              <a:rPr lang="en-US" sz="3200" dirty="0">
                <a:solidFill>
                  <a:srgbClr val="002060"/>
                </a:solidFill>
              </a:rPr>
              <a:t>To give some indication of prognosis</a:t>
            </a:r>
          </a:p>
          <a:p>
            <a:pPr marL="342900" lvl="1" indent="-342900">
              <a:lnSpc>
                <a:spcPct val="150000"/>
              </a:lnSpc>
              <a:defRPr/>
            </a:pPr>
            <a:endParaRPr lang="en-US" sz="900" dirty="0">
              <a:solidFill>
                <a:srgbClr val="002060"/>
              </a:solidFill>
            </a:endParaRPr>
          </a:p>
          <a:p>
            <a:pPr marL="342900" lvl="1" indent="-342900">
              <a:lnSpc>
                <a:spcPct val="150000"/>
              </a:lnSpc>
              <a:defRPr/>
            </a:pPr>
            <a:r>
              <a:rPr lang="en-US" sz="3200" dirty="0">
                <a:solidFill>
                  <a:srgbClr val="002060"/>
                </a:solidFill>
              </a:rPr>
              <a:t>To assist in evaluating the results of treatment</a:t>
            </a:r>
          </a:p>
          <a:p>
            <a:pPr marL="342900" lvl="1" indent="-342900">
              <a:lnSpc>
                <a:spcPct val="150000"/>
              </a:lnSpc>
              <a:defRPr/>
            </a:pPr>
            <a:endParaRPr lang="en-US" sz="900" dirty="0">
              <a:solidFill>
                <a:srgbClr val="002060"/>
              </a:solidFill>
            </a:endParaRPr>
          </a:p>
          <a:p>
            <a:pPr marL="342900" lvl="1" indent="-342900">
              <a:lnSpc>
                <a:spcPct val="150000"/>
              </a:lnSpc>
              <a:defRPr/>
            </a:pPr>
            <a:r>
              <a:rPr lang="en-US" sz="3200" dirty="0">
                <a:solidFill>
                  <a:srgbClr val="002060"/>
                </a:solidFill>
              </a:rPr>
              <a:t>To facilitate the exchange of information between treatment centers</a:t>
            </a:r>
          </a:p>
          <a:p>
            <a:pPr marL="342900" lvl="1" indent="-342900">
              <a:lnSpc>
                <a:spcPct val="150000"/>
              </a:lnSpc>
              <a:defRPr/>
            </a:pPr>
            <a:endParaRPr lang="en-US" sz="800" dirty="0">
              <a:solidFill>
                <a:srgbClr val="002060"/>
              </a:solidFill>
            </a:endParaRPr>
          </a:p>
          <a:p>
            <a:pPr marL="342900" lvl="1" indent="-342900">
              <a:lnSpc>
                <a:spcPct val="150000"/>
              </a:lnSpc>
              <a:defRPr/>
            </a:pPr>
            <a:r>
              <a:rPr lang="en-US" sz="3200" dirty="0">
                <a:solidFill>
                  <a:srgbClr val="002060"/>
                </a:solidFill>
              </a:rPr>
              <a:t>To contribute to continuing investigations of human malignancies</a:t>
            </a:r>
          </a:p>
          <a:p>
            <a:pPr marL="457200" indent="-457200">
              <a:lnSpc>
                <a:spcPct val="150000"/>
              </a:lnSpc>
              <a:defRPr/>
            </a:pP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C2CAEC-0905-4291-8B6D-E0939496C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5764" y="1958975"/>
            <a:ext cx="285750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4063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C5CF7F53-3146-4432-8054-17EBE494F5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4713" y="380998"/>
            <a:ext cx="9810220" cy="70167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en-US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Anatomic Staging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9CBE3B61-5FA5-42EB-87FF-4F6EE0ADA90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1600201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dirty="0">
                <a:solidFill>
                  <a:srgbClr val="002060"/>
                </a:solidFill>
              </a:rPr>
              <a:t>Based on three components</a:t>
            </a:r>
          </a:p>
          <a:p>
            <a:pPr lvl="1" eaLnBrk="1" hangingPunct="1">
              <a:defRPr/>
            </a:pPr>
            <a:endParaRPr lang="en-US" altLang="en-US" dirty="0"/>
          </a:p>
        </p:txBody>
      </p:sp>
      <p:graphicFrame>
        <p:nvGraphicFramePr>
          <p:cNvPr id="24580" name="Group 4">
            <a:extLst>
              <a:ext uri="{FF2B5EF4-FFF2-40B4-BE49-F238E27FC236}">
                <a16:creationId xmlns:a16="http://schemas.microsoft.com/office/drawing/2014/main" id="{D5CDB177-B04D-4A8E-9B5F-850B90AB63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3873764"/>
              </p:ext>
            </p:extLst>
          </p:nvPr>
        </p:nvGraphicFramePr>
        <p:xfrm>
          <a:off x="541867" y="2349501"/>
          <a:ext cx="11328400" cy="3544887"/>
        </p:xfrm>
        <a:graphic>
          <a:graphicData uri="http://schemas.openxmlformats.org/drawingml/2006/table">
            <a:tbl>
              <a:tblPr/>
              <a:tblGrid>
                <a:gridCol w="1924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04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797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96DC0"/>
                          </a:solidFill>
                          <a:effectLst/>
                          <a:latin typeface="+mn-lt"/>
                          <a:ea typeface="ＭＳ Ｐゴシック" pitchFamily="-80" charset="-128"/>
                        </a:rPr>
                        <a:t>T</a:t>
                      </a:r>
                    </a:p>
                  </a:txBody>
                  <a:tcPr marL="91452" marR="91452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96DC0"/>
                          </a:solidFill>
                          <a:effectLst/>
                          <a:latin typeface="Whitney Medium" pitchFamily="2" charset="0"/>
                          <a:ea typeface="ＭＳ Ｐゴシック" pitchFamily="-80" charset="-128"/>
                        </a:rPr>
                        <a:t>The extent of the primary tumor</a:t>
                      </a:r>
                    </a:p>
                  </a:txBody>
                  <a:tcPr marL="91452" marR="91452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7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96DC0"/>
                          </a:solidFill>
                          <a:effectLst/>
                          <a:latin typeface="+mn-lt"/>
                          <a:ea typeface="ＭＳ Ｐゴシック" pitchFamily="-80" charset="-128"/>
                        </a:rPr>
                        <a:t>N</a:t>
                      </a:r>
                    </a:p>
                  </a:txBody>
                  <a:tcPr marL="91452" marR="91452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96DC0"/>
                          </a:solidFill>
                          <a:effectLst/>
                          <a:latin typeface="Whitney Medium" pitchFamily="2" charset="0"/>
                          <a:ea typeface="ＭＳ Ｐゴシック" pitchFamily="-80" charset="-128"/>
                        </a:rPr>
                        <a:t>The absence or presence and extent of regional lymph node metastasis</a:t>
                      </a:r>
                    </a:p>
                  </a:txBody>
                  <a:tcPr marL="91452" marR="91452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74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96DC0"/>
                          </a:solidFill>
                          <a:effectLst/>
                          <a:latin typeface="+mn-lt"/>
                          <a:ea typeface="ＭＳ Ｐゴシック" pitchFamily="-80" charset="-128"/>
                        </a:rPr>
                        <a:t>M</a:t>
                      </a:r>
                    </a:p>
                  </a:txBody>
                  <a:tcPr marL="91452" marR="91452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96DC0"/>
                          </a:solidFill>
                          <a:effectLst/>
                          <a:latin typeface="Whitney Medium" pitchFamily="2" charset="0"/>
                          <a:ea typeface="ＭＳ Ｐゴシック" pitchFamily="-80" charset="-128"/>
                        </a:rPr>
                        <a:t>The absence or presence of distant metastasis</a:t>
                      </a:r>
                    </a:p>
                  </a:txBody>
                  <a:tcPr marL="91452" marR="91452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27629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2AAF4C-A5F3-423D-8B58-5E3E90C98B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8754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056F927-9756-48DD-8117-6F461E192188}"/>
              </a:ext>
            </a:extLst>
          </p:cNvPr>
          <p:cNvSpPr txBox="1"/>
          <p:nvPr/>
        </p:nvSpPr>
        <p:spPr>
          <a:xfrm>
            <a:off x="1405466" y="0"/>
            <a:ext cx="10786533" cy="797141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endParaRPr lang="en-GB" sz="3200" dirty="0"/>
          </a:p>
          <a:p>
            <a:r>
              <a:rPr lang="en-GB" sz="3200" dirty="0"/>
              <a:t>Radiation therapy, often combined with chemotherapy, so called </a:t>
            </a:r>
            <a:r>
              <a:rPr lang="en-GB" sz="3200" dirty="0">
                <a:solidFill>
                  <a:srgbClr val="7030A0"/>
                </a:solidFill>
              </a:rPr>
              <a:t>chemoradiation</a:t>
            </a:r>
          </a:p>
          <a:p>
            <a:endParaRPr lang="en-GB" sz="3200" dirty="0"/>
          </a:p>
          <a:p>
            <a:r>
              <a:rPr lang="en-GB" sz="3200" dirty="0"/>
              <a:t> May be used preoperatively</a:t>
            </a:r>
            <a:r>
              <a:rPr lang="en-GB" sz="3200" dirty="0">
                <a:solidFill>
                  <a:srgbClr val="002060"/>
                </a:solidFill>
              </a:rPr>
              <a:t> to reduce the bulk of a large primary tumour in order to improve successful surgical resection.</a:t>
            </a:r>
            <a:r>
              <a:rPr lang="en-GB" sz="3200" dirty="0"/>
              <a:t> (</a:t>
            </a:r>
            <a:r>
              <a:rPr lang="en-GB" sz="3200" dirty="0">
                <a:solidFill>
                  <a:srgbClr val="7030A0"/>
                </a:solidFill>
              </a:rPr>
              <a:t>neoadjuvant therapy</a:t>
            </a:r>
            <a:r>
              <a:rPr lang="en-GB" sz="3200" dirty="0"/>
              <a:t>) </a:t>
            </a:r>
          </a:p>
          <a:p>
            <a:endParaRPr lang="en-GB" sz="3200" dirty="0"/>
          </a:p>
          <a:p>
            <a:r>
              <a:rPr lang="en-GB" sz="3200" dirty="0"/>
              <a:t>Post-operatively (</a:t>
            </a:r>
            <a:r>
              <a:rPr lang="en-GB" sz="3200" dirty="0">
                <a:solidFill>
                  <a:srgbClr val="7030A0"/>
                </a:solidFill>
              </a:rPr>
              <a:t>adjuvant therapy</a:t>
            </a:r>
            <a:r>
              <a:rPr lang="en-GB" sz="3200" dirty="0"/>
              <a:t>). </a:t>
            </a:r>
          </a:p>
          <a:p>
            <a:endParaRPr lang="en-GB" sz="3200" dirty="0">
              <a:solidFill>
                <a:srgbClr val="002060"/>
              </a:solidFill>
            </a:endParaRPr>
          </a:p>
          <a:p>
            <a:r>
              <a:rPr lang="en-GB" sz="3200" dirty="0">
                <a:solidFill>
                  <a:srgbClr val="002060"/>
                </a:solidFill>
              </a:rPr>
              <a:t>Some cancers can be cured with chemotherapy alone. </a:t>
            </a:r>
          </a:p>
          <a:p>
            <a:endParaRPr lang="en-GB" sz="3200" dirty="0">
              <a:solidFill>
                <a:srgbClr val="002060"/>
              </a:solidFill>
            </a:endParaRPr>
          </a:p>
          <a:p>
            <a:r>
              <a:rPr lang="en-GB" sz="3200" dirty="0">
                <a:solidFill>
                  <a:srgbClr val="002060"/>
                </a:solidFill>
              </a:rPr>
              <a:t>Testicular tumours and Hodgkin’s disease are such examples.</a:t>
            </a:r>
          </a:p>
          <a:p>
            <a:endParaRPr lang="en-GB" sz="3200" dirty="0"/>
          </a:p>
          <a:p>
            <a:endParaRPr lang="en-GB" sz="3200" dirty="0"/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6943339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B15C7E-D378-4F80-A7C4-6DFEAEE2198C}"/>
              </a:ext>
            </a:extLst>
          </p:cNvPr>
          <p:cNvSpPr txBox="1"/>
          <p:nvPr/>
        </p:nvSpPr>
        <p:spPr>
          <a:xfrm>
            <a:off x="0" y="0"/>
            <a:ext cx="12192000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rgbClr val="7030A0"/>
                </a:solidFill>
              </a:rPr>
              <a:t>Types of surgery in cancer treatment Based on outcome:</a:t>
            </a:r>
          </a:p>
          <a:p>
            <a:r>
              <a:rPr lang="en-GB" sz="3600" dirty="0"/>
              <a:t>1. </a:t>
            </a:r>
            <a:r>
              <a:rPr lang="en-GB" sz="3600" dirty="0">
                <a:solidFill>
                  <a:srgbClr val="002060"/>
                </a:solidFill>
              </a:rPr>
              <a:t>Curative surgery </a:t>
            </a:r>
          </a:p>
          <a:p>
            <a:r>
              <a:rPr lang="en-GB" sz="3600" dirty="0">
                <a:solidFill>
                  <a:srgbClr val="002060"/>
                </a:solidFill>
              </a:rPr>
              <a:t>2. Palliative surgery </a:t>
            </a:r>
          </a:p>
          <a:p>
            <a:r>
              <a:rPr lang="en-GB" sz="3600" dirty="0">
                <a:solidFill>
                  <a:srgbClr val="002060"/>
                </a:solidFill>
              </a:rPr>
              <a:t>3. Debulking </a:t>
            </a:r>
          </a:p>
          <a:p>
            <a:r>
              <a:rPr lang="en-GB" sz="3600" dirty="0">
                <a:solidFill>
                  <a:srgbClr val="002060"/>
                </a:solidFill>
              </a:rPr>
              <a:t>4. Preventive </a:t>
            </a:r>
          </a:p>
          <a:p>
            <a:r>
              <a:rPr lang="en-GB" sz="3600" dirty="0">
                <a:solidFill>
                  <a:srgbClr val="002060"/>
                </a:solidFill>
              </a:rPr>
              <a:t>5. Diagnostic </a:t>
            </a:r>
          </a:p>
          <a:p>
            <a:r>
              <a:rPr lang="en-GB" sz="3600" dirty="0">
                <a:solidFill>
                  <a:srgbClr val="002060"/>
                </a:solidFill>
              </a:rPr>
              <a:t>6. Staging </a:t>
            </a:r>
          </a:p>
          <a:p>
            <a:r>
              <a:rPr lang="en-GB" sz="3600" dirty="0">
                <a:solidFill>
                  <a:srgbClr val="002060"/>
                </a:solidFill>
              </a:rPr>
              <a:t>7. Supportive surgery </a:t>
            </a:r>
          </a:p>
          <a:p>
            <a:r>
              <a:rPr lang="en-GB" sz="3600" dirty="0">
                <a:solidFill>
                  <a:srgbClr val="002060"/>
                </a:solidFill>
              </a:rPr>
              <a:t>8. Restoration surgery </a:t>
            </a:r>
          </a:p>
          <a:p>
            <a:r>
              <a:rPr lang="en-GB" sz="3600" dirty="0">
                <a:solidFill>
                  <a:srgbClr val="002060"/>
                </a:solidFill>
              </a:rPr>
              <a:t>9. Oncoplastic surgery</a:t>
            </a:r>
          </a:p>
          <a:p>
            <a:r>
              <a:rPr lang="en-GB" sz="3600" dirty="0">
                <a:solidFill>
                  <a:srgbClr val="002060"/>
                </a:solidFill>
              </a:rPr>
              <a:t>10.Radioablaton surgery </a:t>
            </a:r>
          </a:p>
        </p:txBody>
      </p:sp>
    </p:spTree>
    <p:extLst>
      <p:ext uri="{BB962C8B-B14F-4D97-AF65-F5344CB8AC3E}">
        <p14:creationId xmlns:p14="http://schemas.microsoft.com/office/powerpoint/2010/main" val="1979066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730C5CB-72A6-4365-A957-CF198A9EAD2F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70940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4400" b="1" dirty="0">
                    <a:solidFill>
                      <a:srgbClr val="C00000"/>
                    </a:solidFill>
                  </a:rPr>
                  <a:t>Palliative surgery:</a:t>
                </a:r>
              </a:p>
              <a:p>
                <a:endParaRPr lang="en-GB" sz="800" dirty="0">
                  <a:solidFill>
                    <a:srgbClr val="002060"/>
                  </a:solidFill>
                </a:endParaRPr>
              </a:p>
              <a:p>
                <a:r>
                  <a:rPr lang="en-GB" sz="3200" dirty="0">
                    <a:solidFill>
                      <a:srgbClr val="002060"/>
                    </a:solidFill>
                  </a:rPr>
                  <a:t>Used to treat cancer at advanced stages but no cure.</a:t>
                </a:r>
              </a:p>
              <a:p>
                <a:endParaRPr lang="en-GB" sz="800" dirty="0">
                  <a:solidFill>
                    <a:srgbClr val="002060"/>
                  </a:solidFill>
                </a:endParaRPr>
              </a:p>
              <a:p>
                <a:endParaRPr lang="en-GB" sz="3200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r>
                  <a:rPr lang="en-GB" sz="3200" dirty="0">
                    <a:solidFill>
                      <a:schemeClr val="accent5">
                        <a:lumMod val="75000"/>
                      </a:schemeClr>
                    </a:solidFill>
                  </a:rPr>
                  <a:t>Goals of Palliative Surgery:</a:t>
                </a:r>
              </a:p>
              <a:p>
                <a:pPr marL="457200" indent="-457200">
                  <a:buFont typeface="Wingdings" panose="05000000000000000000" pitchFamily="2" charset="2"/>
                  <a:buChar char="ü"/>
                </a:pPr>
                <a:r>
                  <a:rPr lang="en-GB" sz="3200" dirty="0">
                    <a:solidFill>
                      <a:srgbClr val="002060"/>
                    </a:solidFill>
                  </a:rPr>
                  <a:t>Patient should be better at the completion of the procedure</a:t>
                </a:r>
              </a:p>
              <a:p>
                <a:pPr marL="457200" indent="-457200">
                  <a:buFont typeface="Wingdings" panose="05000000000000000000" pitchFamily="2" charset="2"/>
                  <a:buChar char="ü"/>
                </a:pPr>
                <a:r>
                  <a:rPr lang="en-GB" sz="3200" dirty="0">
                    <a:solidFill>
                      <a:srgbClr val="002060"/>
                    </a:solidFill>
                  </a:rPr>
                  <a:t>Relieve symptoms for patients beyond cure</a:t>
                </a:r>
              </a:p>
              <a:p>
                <a:pPr marL="457200" indent="-457200">
                  <a:buFont typeface="Wingdings" panose="05000000000000000000" pitchFamily="2" charset="2"/>
                  <a:buChar char="ü"/>
                </a:pPr>
                <a:r>
                  <a:rPr lang="en-GB" sz="3200" dirty="0">
                    <a:solidFill>
                      <a:srgbClr val="002060"/>
                    </a:solidFill>
                  </a:rPr>
                  <a:t>Control of pain, n. or epidural or coeliac ganglion block</a:t>
                </a:r>
              </a:p>
              <a:p>
                <a:pPr marL="457200" indent="-457200">
                  <a:buFont typeface="Wingdings" panose="05000000000000000000" pitchFamily="2" charset="2"/>
                  <a:buChar char="ü"/>
                </a:pPr>
                <a:r>
                  <a:rPr lang="en-GB" sz="3200" dirty="0">
                    <a:solidFill>
                      <a:srgbClr val="002060"/>
                    </a:solidFill>
                  </a:rPr>
                  <a:t>Relief gastrointestinal and biliary obstruction</a:t>
                </a:r>
                <a14:m>
                  <m:oMath xmlns:m="http://schemas.openxmlformats.org/officeDocument/2006/math">
                    <m:r>
                      <a:rPr lang="en-GB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3200" dirty="0">
                    <a:solidFill>
                      <a:srgbClr val="002060"/>
                    </a:solidFill>
                  </a:rPr>
                  <a:t> </a:t>
                </a:r>
              </a:p>
              <a:p>
                <a:pPr marL="457200" indent="-457200">
                  <a:buFont typeface="Wingdings" panose="05000000000000000000" pitchFamily="2" charset="2"/>
                  <a:buChar char="ü"/>
                </a:pPr>
                <a:r>
                  <a:rPr lang="en-GB" sz="3200" dirty="0">
                    <a:solidFill>
                      <a:srgbClr val="002060"/>
                    </a:solidFill>
                  </a:rPr>
                  <a:t>Stop haemorrhage,</a:t>
                </a:r>
              </a:p>
              <a:p>
                <a:pPr marL="457200" indent="-457200">
                  <a:buFont typeface="Wingdings" panose="05000000000000000000" pitchFamily="2" charset="2"/>
                  <a:buChar char="ü"/>
                </a:pPr>
                <a:r>
                  <a:rPr lang="en-GB" sz="3200" dirty="0">
                    <a:solidFill>
                      <a:srgbClr val="002060"/>
                    </a:solidFill>
                  </a:rPr>
                  <a:t> Supplement poor nutrition, </a:t>
                </a:r>
              </a:p>
              <a:p>
                <a:pPr marL="457200" indent="-457200">
                  <a:buFont typeface="Wingdings" panose="05000000000000000000" pitchFamily="2" charset="2"/>
                  <a:buChar char="ü"/>
                </a:pPr>
                <a:r>
                  <a:rPr lang="en-GB" sz="3200" dirty="0">
                    <a:solidFill>
                      <a:srgbClr val="002060"/>
                    </a:solidFill>
                  </a:rPr>
                  <a:t>Airway obstruction, </a:t>
                </a:r>
              </a:p>
              <a:p>
                <a:pPr marL="457200" indent="-457200">
                  <a:buFont typeface="Wingdings" panose="05000000000000000000" pitchFamily="2" charset="2"/>
                  <a:buChar char="ü"/>
                </a:pPr>
                <a:r>
                  <a:rPr lang="en-GB" sz="3200" dirty="0">
                    <a:solidFill>
                      <a:srgbClr val="002060"/>
                    </a:solidFill>
                  </a:rPr>
                  <a:t>Rectal or urinary incontinence</a:t>
                </a:r>
              </a:p>
              <a:p>
                <a:endParaRPr lang="en-GB" sz="3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730C5CB-72A6-4365-A957-CF198A9EAD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7094058"/>
              </a:xfrm>
              <a:prstGeom prst="rect">
                <a:avLst/>
              </a:prstGeom>
              <a:blipFill>
                <a:blip r:embed="rId2"/>
                <a:stretch>
                  <a:fillRect l="-2000" t="-17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260B3CF9-8926-4029-AEA0-FD9C417E0C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4743" y="3901440"/>
            <a:ext cx="3723817" cy="249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724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0601CDA-18EE-4F3C-9B8B-89BCD97B8596}"/>
              </a:ext>
            </a:extLst>
          </p:cNvPr>
          <p:cNvCxnSpPr/>
          <p:nvPr/>
        </p:nvCxnSpPr>
        <p:spPr>
          <a:xfrm flipV="1">
            <a:off x="6132513" y="1341439"/>
            <a:ext cx="0" cy="1258887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DA0192B-0CB8-41E8-A2A0-38B0A00A2EDF}"/>
              </a:ext>
            </a:extLst>
          </p:cNvPr>
          <p:cNvCxnSpPr/>
          <p:nvPr/>
        </p:nvCxnSpPr>
        <p:spPr>
          <a:xfrm>
            <a:off x="4691064" y="2420938"/>
            <a:ext cx="504825" cy="647700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F50E5A4-68A7-42D3-99F9-9A553E345DA8}"/>
              </a:ext>
            </a:extLst>
          </p:cNvPr>
          <p:cNvCxnSpPr/>
          <p:nvPr/>
        </p:nvCxnSpPr>
        <p:spPr>
          <a:xfrm flipV="1">
            <a:off x="4367214" y="3644901"/>
            <a:ext cx="649287" cy="360363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F7230D7-A15D-4311-BAE9-91B2BC43B2BB}"/>
              </a:ext>
            </a:extLst>
          </p:cNvPr>
          <p:cNvCxnSpPr/>
          <p:nvPr/>
        </p:nvCxnSpPr>
        <p:spPr>
          <a:xfrm flipV="1">
            <a:off x="6240463" y="4005264"/>
            <a:ext cx="0" cy="1368425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A5F0109-04DD-444A-A0F5-BF3A1DFFE501}"/>
              </a:ext>
            </a:extLst>
          </p:cNvPr>
          <p:cNvCxnSpPr/>
          <p:nvPr/>
        </p:nvCxnSpPr>
        <p:spPr>
          <a:xfrm>
            <a:off x="7181850" y="3644901"/>
            <a:ext cx="647700" cy="360363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DC894D4-6810-4C16-ADEA-94A04A9694EB}"/>
              </a:ext>
            </a:extLst>
          </p:cNvPr>
          <p:cNvCxnSpPr/>
          <p:nvPr/>
        </p:nvCxnSpPr>
        <p:spPr>
          <a:xfrm flipV="1">
            <a:off x="6743700" y="2420938"/>
            <a:ext cx="647700" cy="360362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3CFE16E-1116-41FD-9219-D30D0A36B432}"/>
              </a:ext>
            </a:extLst>
          </p:cNvPr>
          <p:cNvGraphicFramePr/>
          <p:nvPr/>
        </p:nvGraphicFramePr>
        <p:xfrm>
          <a:off x="2351584" y="260648"/>
          <a:ext cx="7488832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2807D9F2-E9E1-4444-A1CD-68268E59A523}"/>
              </a:ext>
            </a:extLst>
          </p:cNvPr>
          <p:cNvSpPr/>
          <p:nvPr/>
        </p:nvSpPr>
        <p:spPr>
          <a:xfrm>
            <a:off x="4872038" y="2636839"/>
            <a:ext cx="2519362" cy="136842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N" sz="2000" b="1" dirty="0">
                <a:solidFill>
                  <a:srgbClr val="000000"/>
                </a:solidFill>
              </a:rPr>
              <a:t>Cancer Management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924853-5E47-4F50-8693-544F0580B53C}"/>
              </a:ext>
            </a:extLst>
          </p:cNvPr>
          <p:cNvSpPr txBox="1"/>
          <p:nvPr/>
        </p:nvSpPr>
        <p:spPr>
          <a:xfrm>
            <a:off x="27945" y="2551837"/>
            <a:ext cx="339788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Multidisciplinary approach for management</a:t>
            </a:r>
            <a:endParaRPr lang="en-GB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9938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0D67573-8FC4-45A8-BF22-41FFC1FDD864}"/>
              </a:ext>
            </a:extLst>
          </p:cNvPr>
          <p:cNvSpPr txBox="1"/>
          <p:nvPr/>
        </p:nvSpPr>
        <p:spPr>
          <a:xfrm>
            <a:off x="0" y="703071"/>
            <a:ext cx="12192000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rgbClr val="C00000"/>
                </a:solidFill>
              </a:rPr>
              <a:t>Debulking surgery :</a:t>
            </a:r>
          </a:p>
          <a:p>
            <a:endParaRPr lang="en-GB" sz="4000" b="1" dirty="0">
              <a:solidFill>
                <a:srgbClr val="C00000"/>
              </a:solidFill>
            </a:endParaRPr>
          </a:p>
          <a:p>
            <a:r>
              <a:rPr lang="en-GB" sz="3600" dirty="0">
                <a:solidFill>
                  <a:srgbClr val="002060"/>
                </a:solidFill>
              </a:rPr>
              <a:t>Removes a portion of a cancerous </a:t>
            </a:r>
            <a:r>
              <a:rPr lang="en-GB" sz="3600" dirty="0" err="1">
                <a:solidFill>
                  <a:srgbClr val="002060"/>
                </a:solidFill>
              </a:rPr>
              <a:t>tumor</a:t>
            </a:r>
            <a:r>
              <a:rPr lang="en-GB" sz="3600" dirty="0">
                <a:solidFill>
                  <a:srgbClr val="002060"/>
                </a:solidFill>
              </a:rPr>
              <a:t>. </a:t>
            </a:r>
          </a:p>
          <a:p>
            <a:endParaRPr lang="en-GB" sz="3600" dirty="0">
              <a:solidFill>
                <a:srgbClr val="002060"/>
              </a:solidFill>
            </a:endParaRPr>
          </a:p>
          <a:p>
            <a:r>
              <a:rPr lang="en-GB" sz="3600" dirty="0">
                <a:solidFill>
                  <a:srgbClr val="002060"/>
                </a:solidFill>
              </a:rPr>
              <a:t>Used in certain situations when removing an entire </a:t>
            </a:r>
            <a:r>
              <a:rPr lang="en-GB" sz="3600" dirty="0" err="1">
                <a:solidFill>
                  <a:srgbClr val="002060"/>
                </a:solidFill>
              </a:rPr>
              <a:t>tumor</a:t>
            </a:r>
            <a:r>
              <a:rPr lang="en-GB" sz="3600" dirty="0">
                <a:solidFill>
                  <a:srgbClr val="002060"/>
                </a:solidFill>
              </a:rPr>
              <a:t> may cause damage to an organ or the body. </a:t>
            </a:r>
          </a:p>
          <a:p>
            <a:endParaRPr lang="en-GB" sz="3600" dirty="0">
              <a:solidFill>
                <a:srgbClr val="002060"/>
              </a:solidFill>
            </a:endParaRPr>
          </a:p>
          <a:p>
            <a:r>
              <a:rPr lang="en-GB" sz="3600" dirty="0">
                <a:solidFill>
                  <a:srgbClr val="002060"/>
                </a:solidFill>
              </a:rPr>
              <a:t>Other types of cancer treatment, such as chemotherapy and radiation, may be used after debulking surgery is performed.</a:t>
            </a:r>
          </a:p>
        </p:txBody>
      </p:sp>
    </p:spTree>
    <p:extLst>
      <p:ext uri="{BB962C8B-B14F-4D97-AF65-F5344CB8AC3E}">
        <p14:creationId xmlns:p14="http://schemas.microsoft.com/office/powerpoint/2010/main" val="23047512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42221A8-86A5-4660-BBFB-9D531A558465}"/>
              </a:ext>
            </a:extLst>
          </p:cNvPr>
          <p:cNvSpPr txBox="1"/>
          <p:nvPr/>
        </p:nvSpPr>
        <p:spPr>
          <a:xfrm>
            <a:off x="0" y="0"/>
            <a:ext cx="12192000" cy="66479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rgbClr val="C00000"/>
                </a:solidFill>
              </a:rPr>
              <a:t>Preventive  (Prophylactic )surgery:</a:t>
            </a:r>
          </a:p>
          <a:p>
            <a:endParaRPr lang="en-GB" sz="8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sz="3200" dirty="0">
                <a:solidFill>
                  <a:srgbClr val="002060"/>
                </a:solidFill>
              </a:rPr>
              <a:t>    Is used to remove tissue that does not contain cancerous cells, but may develop into a malignant tumour. </a:t>
            </a:r>
          </a:p>
          <a:p>
            <a:endParaRPr lang="en-GB" sz="800" dirty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sz="3200" dirty="0">
                <a:solidFill>
                  <a:srgbClr val="002060"/>
                </a:solidFill>
              </a:rPr>
              <a:t>    </a:t>
            </a:r>
            <a:r>
              <a:rPr lang="en-GB" sz="3200" dirty="0">
                <a:solidFill>
                  <a:schemeClr val="accent5">
                    <a:lumMod val="75000"/>
                  </a:schemeClr>
                </a:solidFill>
              </a:rPr>
              <a:t>e.g.: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3200" dirty="0">
                <a:solidFill>
                  <a:srgbClr val="002060"/>
                </a:solidFill>
              </a:rPr>
              <a:t>– BRCA 1,2 – Mastectomy, Oophorectomy</a:t>
            </a:r>
          </a:p>
          <a:p>
            <a:endParaRPr lang="en-GB" sz="3200" dirty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3200" dirty="0">
                <a:solidFill>
                  <a:srgbClr val="002060"/>
                </a:solidFill>
              </a:rPr>
              <a:t>– MEN 2 – RET - Thyroidectomy</a:t>
            </a:r>
            <a:r>
              <a:rPr lang="en-GB" sz="3200" b="1" i="0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1" i="0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RET</a:t>
            </a:r>
            <a:r>
              <a:rPr lang="en-GB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 encodes a receptor tyrosine </a:t>
            </a:r>
            <a:r>
              <a:rPr lang="en-GB" b="0" i="0" dirty="0" err="1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Oncogen</a:t>
            </a:r>
            <a:endParaRPr lang="en-GB" b="0" i="0" dirty="0">
              <a:solidFill>
                <a:srgbClr val="4D5156"/>
              </a:solidFill>
              <a:effectLst/>
              <a:latin typeface="arial" panose="020B0604020202020204" pitchFamily="34" charset="0"/>
            </a:endParaRPr>
          </a:p>
          <a:p>
            <a:endParaRPr lang="en-GB" b="0" i="0" dirty="0">
              <a:solidFill>
                <a:srgbClr val="4D5156"/>
              </a:solidFill>
              <a:effectLst/>
              <a:latin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3200" dirty="0">
                <a:solidFill>
                  <a:srgbClr val="002060"/>
                </a:solidFill>
              </a:rPr>
              <a:t>– FAP – FAP – Total Colectomy</a:t>
            </a:r>
          </a:p>
          <a:p>
            <a:endParaRPr lang="en-GB" sz="3200" dirty="0">
              <a:solidFill>
                <a:schemeClr val="accent5">
                  <a:lumMod val="75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sz="3200" dirty="0">
                <a:solidFill>
                  <a:schemeClr val="accent5">
                    <a:lumMod val="75000"/>
                  </a:schemeClr>
                </a:solidFill>
              </a:rPr>
              <a:t> Treating of precancerous conditions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3200" dirty="0" err="1">
                <a:solidFill>
                  <a:srgbClr val="002060"/>
                </a:solidFill>
              </a:rPr>
              <a:t>Leukoplakia</a:t>
            </a:r>
            <a:r>
              <a:rPr lang="en-GB" sz="3200" dirty="0">
                <a:solidFill>
                  <a:srgbClr val="002060"/>
                </a:solidFill>
              </a:rPr>
              <a:t> of the tongue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rgbClr val="002060"/>
                </a:solidFill>
              </a:rPr>
              <a:t>Circumcision for BXO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 </a:t>
            </a:r>
            <a:r>
              <a:rPr lang="en-GB" sz="20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Blanitis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Xerotica </a:t>
            </a:r>
            <a:r>
              <a:rPr lang="en-GB" sz="20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Obliterance</a:t>
            </a: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8865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0EFDC3D-A1AC-4514-AC5C-176DDA8697F1}"/>
              </a:ext>
            </a:extLst>
          </p:cNvPr>
          <p:cNvSpPr txBox="1"/>
          <p:nvPr/>
        </p:nvSpPr>
        <p:spPr>
          <a:xfrm>
            <a:off x="0" y="778933"/>
            <a:ext cx="12192000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rgbClr val="C00000"/>
                </a:solidFill>
              </a:rPr>
              <a:t>   Diagnostic surgery :</a:t>
            </a:r>
          </a:p>
          <a:p>
            <a:endParaRPr lang="en-GB" sz="3200" dirty="0"/>
          </a:p>
          <a:p>
            <a:r>
              <a:rPr lang="en-GB" sz="3200" dirty="0"/>
              <a:t>     </a:t>
            </a:r>
            <a:r>
              <a:rPr lang="en-GB" sz="3200" dirty="0">
                <a:solidFill>
                  <a:srgbClr val="002060"/>
                </a:solidFill>
              </a:rPr>
              <a:t>Helps to determine whether cells are cancerous.</a:t>
            </a:r>
          </a:p>
          <a:p>
            <a:endParaRPr lang="en-GB" sz="3200" dirty="0">
              <a:solidFill>
                <a:srgbClr val="002060"/>
              </a:solidFill>
            </a:endParaRPr>
          </a:p>
          <a:p>
            <a:r>
              <a:rPr lang="en-GB" sz="3200" dirty="0">
                <a:solidFill>
                  <a:srgbClr val="002060"/>
                </a:solidFill>
              </a:rPr>
              <a:t>    Used to </a:t>
            </a:r>
            <a:r>
              <a:rPr lang="en-GB" sz="3200" dirty="0">
                <a:solidFill>
                  <a:srgbClr val="7030A0"/>
                </a:solidFill>
              </a:rPr>
              <a:t>remove a tissue sample</a:t>
            </a:r>
            <a:r>
              <a:rPr lang="en-GB" sz="3200" dirty="0">
                <a:solidFill>
                  <a:srgbClr val="002060"/>
                </a:solidFill>
              </a:rPr>
              <a:t> for testing and evaluation (in a</a:t>
            </a:r>
          </a:p>
          <a:p>
            <a:r>
              <a:rPr lang="en-GB" sz="3200" dirty="0">
                <a:solidFill>
                  <a:srgbClr val="002060"/>
                </a:solidFill>
              </a:rPr>
              <a:t>     laboratory by a pathologist). </a:t>
            </a:r>
          </a:p>
          <a:p>
            <a:endParaRPr lang="en-GB" sz="3200" dirty="0">
              <a:solidFill>
                <a:srgbClr val="002060"/>
              </a:solidFill>
            </a:endParaRPr>
          </a:p>
          <a:p>
            <a:r>
              <a:rPr lang="en-GB" sz="3200" dirty="0">
                <a:solidFill>
                  <a:srgbClr val="002060"/>
                </a:solidFill>
              </a:rPr>
              <a:t>    The tissue samples help to:</a:t>
            </a:r>
          </a:p>
          <a:p>
            <a:r>
              <a:rPr lang="en-GB" sz="3200" dirty="0">
                <a:solidFill>
                  <a:srgbClr val="002060"/>
                </a:solidFill>
              </a:rPr>
              <a:t>            - confirm a diagnosis, </a:t>
            </a:r>
          </a:p>
          <a:p>
            <a:r>
              <a:rPr lang="en-GB" sz="3200" dirty="0">
                <a:solidFill>
                  <a:srgbClr val="002060"/>
                </a:solidFill>
              </a:rPr>
              <a:t>            - identify the type of cancer, or </a:t>
            </a:r>
          </a:p>
          <a:p>
            <a:r>
              <a:rPr lang="en-GB" sz="3200" dirty="0">
                <a:solidFill>
                  <a:srgbClr val="002060"/>
                </a:solidFill>
              </a:rPr>
              <a:t>           - determine the stage of the cancer. </a:t>
            </a:r>
          </a:p>
        </p:txBody>
      </p:sp>
    </p:spTree>
    <p:extLst>
      <p:ext uri="{BB962C8B-B14F-4D97-AF65-F5344CB8AC3E}">
        <p14:creationId xmlns:p14="http://schemas.microsoft.com/office/powerpoint/2010/main" val="1165305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E58E0E7-B866-446B-A3E7-A0D337D59EF0}"/>
              </a:ext>
            </a:extLst>
          </p:cNvPr>
          <p:cNvSpPr txBox="1"/>
          <p:nvPr/>
        </p:nvSpPr>
        <p:spPr>
          <a:xfrm>
            <a:off x="0" y="0"/>
            <a:ext cx="12022668" cy="698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rgbClr val="C00000"/>
                </a:solidFill>
              </a:rPr>
              <a:t>   Staging surgery</a:t>
            </a:r>
            <a:r>
              <a:rPr lang="en-GB" sz="3600" dirty="0">
                <a:solidFill>
                  <a:srgbClr val="C00000"/>
                </a:solidFill>
              </a:rPr>
              <a:t>: </a:t>
            </a:r>
          </a:p>
          <a:p>
            <a:r>
              <a:rPr lang="en-GB" sz="3600" dirty="0">
                <a:solidFill>
                  <a:srgbClr val="002060"/>
                </a:solidFill>
              </a:rPr>
              <a:t>  </a:t>
            </a:r>
            <a:r>
              <a:rPr lang="en-GB" sz="3200" dirty="0">
                <a:solidFill>
                  <a:srgbClr val="002060"/>
                </a:solidFill>
              </a:rPr>
              <a:t>Works to uncover the extent of cancer, or the extent of the disease in</a:t>
            </a:r>
          </a:p>
          <a:p>
            <a:r>
              <a:rPr lang="en-GB" sz="3200" dirty="0">
                <a:solidFill>
                  <a:srgbClr val="002060"/>
                </a:solidFill>
              </a:rPr>
              <a:t>   the body. </a:t>
            </a:r>
          </a:p>
          <a:p>
            <a:endParaRPr lang="en-GB" sz="3600" dirty="0">
              <a:solidFill>
                <a:srgbClr val="002060"/>
              </a:solidFill>
            </a:endParaRPr>
          </a:p>
          <a:p>
            <a:r>
              <a:rPr lang="en-GB" sz="3200" b="1" dirty="0">
                <a:solidFill>
                  <a:srgbClr val="FF0000"/>
                </a:solidFill>
              </a:rPr>
              <a:t>    It </a:t>
            </a:r>
            <a:r>
              <a:rPr lang="en-GB" sz="3200" b="0" i="0" dirty="0">
                <a:solidFill>
                  <a:srgbClr val="FF0000"/>
                </a:solidFill>
                <a:effectLst/>
              </a:rPr>
              <a:t>involves removal of all visible disease, as well as removal of the</a:t>
            </a:r>
          </a:p>
          <a:p>
            <a:r>
              <a:rPr lang="en-GB" sz="3200" b="0" i="0" dirty="0">
                <a:solidFill>
                  <a:srgbClr val="FF0000"/>
                </a:solidFill>
                <a:effectLst/>
              </a:rPr>
              <a:t>    ovaries, fallopian tubes and uterus</a:t>
            </a:r>
            <a:r>
              <a:rPr lang="en-GB" sz="3200" dirty="0">
                <a:solidFill>
                  <a:srgbClr val="FF0000"/>
                </a:solidFill>
              </a:rPr>
              <a:t>,</a:t>
            </a:r>
            <a:r>
              <a:rPr lang="en-GB" sz="3200" b="0" i="0" dirty="0">
                <a:solidFill>
                  <a:srgbClr val="FF0000"/>
                </a:solidFill>
                <a:effectLst/>
              </a:rPr>
              <a:t> also include removal of the</a:t>
            </a:r>
          </a:p>
          <a:p>
            <a:r>
              <a:rPr lang="en-GB" sz="3200" b="0" i="0" dirty="0">
                <a:solidFill>
                  <a:srgbClr val="FF0000"/>
                </a:solidFill>
                <a:effectLst/>
              </a:rPr>
              <a:t>    </a:t>
            </a:r>
            <a:r>
              <a:rPr lang="en-GB" sz="3200" b="0" i="0" dirty="0" err="1">
                <a:solidFill>
                  <a:srgbClr val="FF0000"/>
                </a:solidFill>
                <a:effectLst/>
              </a:rPr>
              <a:t>omentum</a:t>
            </a:r>
            <a:r>
              <a:rPr lang="en-GB" sz="3200" b="0" i="0" dirty="0">
                <a:solidFill>
                  <a:srgbClr val="FF0000"/>
                </a:solidFill>
                <a:effectLst/>
              </a:rPr>
              <a:t>, lymph nodes and other organs depending on</a:t>
            </a:r>
          </a:p>
          <a:p>
            <a:r>
              <a:rPr lang="en-GB" sz="3200" b="0" i="0" dirty="0">
                <a:solidFill>
                  <a:srgbClr val="FF0000"/>
                </a:solidFill>
                <a:effectLst/>
              </a:rPr>
              <a:t>    the </a:t>
            </a:r>
            <a:r>
              <a:rPr lang="en-GB" sz="3200" b="1" i="0" dirty="0">
                <a:solidFill>
                  <a:srgbClr val="FF0000"/>
                </a:solidFill>
                <a:effectLst/>
              </a:rPr>
              <a:t>surgical</a:t>
            </a:r>
            <a:r>
              <a:rPr lang="en-GB" sz="3200" b="0" i="0" dirty="0">
                <a:solidFill>
                  <a:srgbClr val="FF0000"/>
                </a:solidFill>
                <a:effectLst/>
              </a:rPr>
              <a:t> findings.</a:t>
            </a:r>
          </a:p>
          <a:p>
            <a:endParaRPr lang="en-GB" sz="3200" dirty="0">
              <a:solidFill>
                <a:srgbClr val="FF0000"/>
              </a:solidFill>
            </a:endParaRPr>
          </a:p>
          <a:p>
            <a:r>
              <a:rPr lang="en-GB" sz="3200" dirty="0">
                <a:solidFill>
                  <a:srgbClr val="002060"/>
                </a:solidFill>
              </a:rPr>
              <a:t>   Laparoscopy </a:t>
            </a:r>
          </a:p>
          <a:p>
            <a:r>
              <a:rPr lang="en-GB" sz="3200" dirty="0">
                <a:solidFill>
                  <a:srgbClr val="002060"/>
                </a:solidFill>
              </a:rPr>
              <a:t>   Laparotomy</a:t>
            </a:r>
          </a:p>
          <a:p>
            <a:r>
              <a:rPr lang="en-GB" sz="3200" dirty="0">
                <a:solidFill>
                  <a:srgbClr val="002060"/>
                </a:solidFill>
              </a:rPr>
              <a:t>   Endoscopic mucosal resection (EMR) provides essential staging</a:t>
            </a:r>
          </a:p>
          <a:p>
            <a:r>
              <a:rPr lang="en-GB" sz="3200" dirty="0">
                <a:solidFill>
                  <a:srgbClr val="002060"/>
                </a:solidFill>
              </a:rPr>
              <a:t>   information that guides treatment in CA oesophagus .</a:t>
            </a:r>
          </a:p>
        </p:txBody>
      </p:sp>
    </p:spTree>
    <p:extLst>
      <p:ext uri="{BB962C8B-B14F-4D97-AF65-F5344CB8AC3E}">
        <p14:creationId xmlns:p14="http://schemas.microsoft.com/office/powerpoint/2010/main" val="14020202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AEBEEEB-A32B-4D33-8502-74FE1C38C91B}"/>
              </a:ext>
            </a:extLst>
          </p:cNvPr>
          <p:cNvSpPr txBox="1"/>
          <p:nvPr/>
        </p:nvSpPr>
        <p:spPr>
          <a:xfrm>
            <a:off x="0" y="0"/>
            <a:ext cx="12192000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b="1" dirty="0">
                <a:solidFill>
                  <a:srgbClr val="C00000"/>
                </a:solidFill>
              </a:rPr>
              <a:t>Supportive surgery:</a:t>
            </a:r>
          </a:p>
          <a:p>
            <a:r>
              <a:rPr lang="en-GB" sz="3200" dirty="0"/>
              <a:t> </a:t>
            </a:r>
          </a:p>
          <a:p>
            <a:r>
              <a:rPr lang="en-GB" sz="3200" dirty="0">
                <a:solidFill>
                  <a:schemeClr val="accent1">
                    <a:lumMod val="50000"/>
                  </a:schemeClr>
                </a:solidFill>
              </a:rPr>
              <a:t>  Is </a:t>
            </a:r>
            <a:r>
              <a:rPr lang="en-GB" sz="3200" dirty="0">
                <a:solidFill>
                  <a:schemeClr val="accent2"/>
                </a:solidFill>
              </a:rPr>
              <a:t>similar to palliative surgery </a:t>
            </a:r>
            <a:r>
              <a:rPr lang="en-GB" sz="3200" dirty="0">
                <a:solidFill>
                  <a:schemeClr val="accent1">
                    <a:lumMod val="50000"/>
                  </a:schemeClr>
                </a:solidFill>
              </a:rPr>
              <a:t>because it does not work to cure cancer.</a:t>
            </a:r>
          </a:p>
          <a:p>
            <a:endParaRPr lang="en-GB" sz="32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sz="3200" dirty="0">
                <a:solidFill>
                  <a:schemeClr val="accent1">
                    <a:lumMod val="50000"/>
                  </a:schemeClr>
                </a:solidFill>
              </a:rPr>
              <a:t>   Instead, it helps other cancer treatments work effectively. </a:t>
            </a:r>
          </a:p>
          <a:p>
            <a:endParaRPr lang="en-GB" sz="32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sz="3200" dirty="0">
                <a:solidFill>
                  <a:schemeClr val="accent1">
                    <a:lumMod val="50000"/>
                  </a:schemeClr>
                </a:solidFill>
              </a:rPr>
              <a:t>   An </a:t>
            </a:r>
            <a:r>
              <a:rPr lang="en-GB" sz="3200" dirty="0">
                <a:solidFill>
                  <a:schemeClr val="accent2"/>
                </a:solidFill>
              </a:rPr>
              <a:t>example </a:t>
            </a:r>
            <a:r>
              <a:rPr lang="en-GB" sz="3200" dirty="0">
                <a:solidFill>
                  <a:schemeClr val="accent1">
                    <a:lumMod val="50000"/>
                  </a:schemeClr>
                </a:solidFill>
              </a:rPr>
              <a:t>of supportive surgery is the insertion of a catheter to help with intravesical chemotherapy</a:t>
            </a:r>
            <a:r>
              <a:rPr lang="en-GB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57668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0BF6ED6-6BA7-4914-891B-3D1EC1FE8F5D}"/>
              </a:ext>
            </a:extLst>
          </p:cNvPr>
          <p:cNvSpPr txBox="1"/>
          <p:nvPr/>
        </p:nvSpPr>
        <p:spPr>
          <a:xfrm>
            <a:off x="0" y="118534"/>
            <a:ext cx="1219200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b="1" dirty="0">
                <a:solidFill>
                  <a:srgbClr val="C00000"/>
                </a:solidFill>
              </a:rPr>
              <a:t>Restorative surgery</a:t>
            </a:r>
          </a:p>
          <a:p>
            <a:endParaRPr lang="en-GB" sz="800" dirty="0"/>
          </a:p>
          <a:p>
            <a:r>
              <a:rPr lang="en-GB" sz="3600" dirty="0"/>
              <a:t> </a:t>
            </a:r>
            <a:r>
              <a:rPr lang="en-GB" sz="3200" dirty="0">
                <a:solidFill>
                  <a:srgbClr val="002060"/>
                </a:solidFill>
              </a:rPr>
              <a:t>Is sometimes used as a follow-up to curative or other surgeries to</a:t>
            </a:r>
          </a:p>
          <a:p>
            <a:r>
              <a:rPr lang="en-GB" sz="3200" dirty="0">
                <a:solidFill>
                  <a:srgbClr val="002060"/>
                </a:solidFill>
              </a:rPr>
              <a:t> change or restore a person’s appearance or the function of a body part.  </a:t>
            </a:r>
          </a:p>
          <a:p>
            <a:endParaRPr lang="en-GB" sz="3600" dirty="0">
              <a:solidFill>
                <a:srgbClr val="002060"/>
              </a:solidFill>
            </a:endParaRPr>
          </a:p>
          <a:p>
            <a:r>
              <a:rPr lang="en-GB" sz="3600" dirty="0">
                <a:solidFill>
                  <a:srgbClr val="002060"/>
                </a:solidFill>
              </a:rPr>
              <a:t>• </a:t>
            </a:r>
            <a:r>
              <a:rPr lang="en-GB" sz="3200" dirty="0">
                <a:solidFill>
                  <a:srgbClr val="002060"/>
                </a:solidFill>
              </a:rPr>
              <a:t>1895 - 1st attempt at true breast </a:t>
            </a:r>
            <a:r>
              <a:rPr lang="en-GB" sz="3200" dirty="0" err="1">
                <a:solidFill>
                  <a:srgbClr val="002060"/>
                </a:solidFill>
              </a:rPr>
              <a:t>recontruction</a:t>
            </a:r>
            <a:r>
              <a:rPr lang="en-GB" sz="3200" dirty="0">
                <a:solidFill>
                  <a:srgbClr val="002060"/>
                </a:solidFill>
              </a:rPr>
              <a:t> by Czerny, who</a:t>
            </a:r>
          </a:p>
          <a:p>
            <a:r>
              <a:rPr lang="en-GB" sz="3200" dirty="0">
                <a:solidFill>
                  <a:srgbClr val="002060"/>
                </a:solidFill>
              </a:rPr>
              <a:t>    transplanted a </a:t>
            </a:r>
            <a:r>
              <a:rPr lang="en-GB" sz="3200" u="sng" dirty="0">
                <a:solidFill>
                  <a:srgbClr val="002060"/>
                </a:solidFill>
              </a:rPr>
              <a:t>large lipoma </a:t>
            </a:r>
            <a:r>
              <a:rPr lang="en-GB" sz="3200" dirty="0">
                <a:solidFill>
                  <a:srgbClr val="002060"/>
                </a:solidFill>
              </a:rPr>
              <a:t>from pt’s flank to mastectomy site </a:t>
            </a:r>
          </a:p>
          <a:p>
            <a:endParaRPr lang="en-GB" sz="3200" dirty="0">
              <a:solidFill>
                <a:srgbClr val="002060"/>
              </a:solidFill>
            </a:endParaRPr>
          </a:p>
          <a:p>
            <a:r>
              <a:rPr lang="en-GB" sz="3200" dirty="0">
                <a:solidFill>
                  <a:srgbClr val="002060"/>
                </a:solidFill>
              </a:rPr>
              <a:t>• 1906 - </a:t>
            </a:r>
            <a:r>
              <a:rPr lang="en-GB" sz="3200" dirty="0" err="1">
                <a:solidFill>
                  <a:srgbClr val="002060"/>
                </a:solidFill>
              </a:rPr>
              <a:t>Tansini</a:t>
            </a:r>
            <a:r>
              <a:rPr lang="en-GB" sz="3200" dirty="0">
                <a:solidFill>
                  <a:srgbClr val="002060"/>
                </a:solidFill>
              </a:rPr>
              <a:t> used “latissimus dorsi </a:t>
            </a:r>
            <a:r>
              <a:rPr lang="en-GB" sz="3200" dirty="0" err="1">
                <a:solidFill>
                  <a:srgbClr val="002060"/>
                </a:solidFill>
              </a:rPr>
              <a:t>myocutaneous</a:t>
            </a:r>
            <a:r>
              <a:rPr lang="en-GB" sz="3200" dirty="0">
                <a:solidFill>
                  <a:srgbClr val="002060"/>
                </a:solidFill>
              </a:rPr>
              <a:t> flap” </a:t>
            </a:r>
          </a:p>
          <a:p>
            <a:endParaRPr lang="en-GB" sz="3200" dirty="0">
              <a:solidFill>
                <a:srgbClr val="002060"/>
              </a:solidFill>
            </a:endParaRPr>
          </a:p>
          <a:p>
            <a:r>
              <a:rPr lang="en-GB" sz="3200" dirty="0">
                <a:solidFill>
                  <a:srgbClr val="002060"/>
                </a:solidFill>
              </a:rPr>
              <a:t>• 1963 - </a:t>
            </a:r>
            <a:r>
              <a:rPr lang="en-GB" sz="3200" u="sng" dirty="0">
                <a:solidFill>
                  <a:srgbClr val="002060"/>
                </a:solidFill>
              </a:rPr>
              <a:t>silicon</a:t>
            </a:r>
            <a:r>
              <a:rPr lang="en-GB" sz="3200" dirty="0">
                <a:solidFill>
                  <a:srgbClr val="002060"/>
                </a:solidFill>
              </a:rPr>
              <a:t> breast implant introduced </a:t>
            </a:r>
          </a:p>
        </p:txBody>
      </p:sp>
    </p:spTree>
    <p:extLst>
      <p:ext uri="{BB962C8B-B14F-4D97-AF65-F5344CB8AC3E}">
        <p14:creationId xmlns:p14="http://schemas.microsoft.com/office/powerpoint/2010/main" val="13867625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F10786-C644-4914-B329-13ECF0A05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C557736-39B0-4481-8FD4-43043538C4DD}"/>
              </a:ext>
            </a:extLst>
          </p:cNvPr>
          <p:cNvSpPr txBox="1"/>
          <p:nvPr/>
        </p:nvSpPr>
        <p:spPr>
          <a:xfrm>
            <a:off x="9728199" y="2538337"/>
            <a:ext cx="12954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Deep</a:t>
            </a:r>
          </a:p>
          <a:p>
            <a:r>
              <a:rPr lang="en-GB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Inferior</a:t>
            </a:r>
          </a:p>
          <a:p>
            <a:r>
              <a:rPr lang="en-GB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Epigastric</a:t>
            </a:r>
          </a:p>
          <a:p>
            <a:r>
              <a:rPr lang="en-GB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Artery</a:t>
            </a:r>
          </a:p>
          <a:p>
            <a:r>
              <a:rPr lang="en-GB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Perforator</a:t>
            </a:r>
          </a:p>
          <a:p>
            <a:r>
              <a:rPr lang="en-GB" sz="1200" dirty="0">
                <a:solidFill>
                  <a:srgbClr val="222222"/>
                </a:solidFill>
                <a:latin typeface="arial" panose="020B0604020202020204" pitchFamily="34" charset="0"/>
              </a:rPr>
              <a:t> Flap</a:t>
            </a:r>
            <a:endParaRPr lang="en-GB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2E11D6-9E89-4BBD-83AB-049243E30EFC}"/>
              </a:ext>
            </a:extLst>
          </p:cNvPr>
          <p:cNvSpPr txBox="1"/>
          <p:nvPr/>
        </p:nvSpPr>
        <p:spPr>
          <a:xfrm>
            <a:off x="0" y="2215171"/>
            <a:ext cx="185166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en-GB" dirty="0">
                <a:effectLst/>
                <a:latin typeface="Courier New" panose="02070309020205020404" pitchFamily="49" charset="0"/>
              </a:rPr>
              <a:t>transverse rectus abdominal </a:t>
            </a:r>
            <a:r>
              <a:rPr lang="en-GB" dirty="0" err="1">
                <a:effectLst/>
                <a:latin typeface="Courier New" panose="02070309020205020404" pitchFamily="49" charset="0"/>
              </a:rPr>
              <a:t>myocutaneous</a:t>
            </a:r>
            <a:endParaRPr lang="en-GB" dirty="0">
              <a:effectLst/>
              <a:latin typeface="Courier New" panose="02070309020205020404" pitchFamily="49" charset="0"/>
            </a:endParaRPr>
          </a:p>
          <a:p>
            <a:pPr rtl="0"/>
            <a:r>
              <a:rPr lang="en-GB" dirty="0">
                <a:effectLst/>
                <a:latin typeface="Courier New" panose="02070309020205020404" pitchFamily="49" charset="0"/>
              </a:rPr>
              <a:t>(TRAM) flaps</a:t>
            </a:r>
          </a:p>
        </p:txBody>
      </p:sp>
    </p:spTree>
    <p:extLst>
      <p:ext uri="{BB962C8B-B14F-4D97-AF65-F5344CB8AC3E}">
        <p14:creationId xmlns:p14="http://schemas.microsoft.com/office/powerpoint/2010/main" val="19015237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21A1D2-8768-4F4E-9DDE-812143016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12791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C9879C-C703-4F43-9844-24E072313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5919" y="0"/>
            <a:ext cx="10546081" cy="6857999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marL="0" indent="0" algn="ctr">
              <a:buNone/>
            </a:pPr>
            <a:endParaRPr lang="en-GB" sz="9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 algn="ctr">
              <a:buNone/>
            </a:pPr>
            <a:endParaRPr lang="en-GB" sz="9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 algn="ctr">
              <a:buNone/>
            </a:pPr>
            <a:r>
              <a:rPr lang="en-GB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THANKS</a:t>
            </a:r>
            <a:endParaRPr lang="en-US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498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613F242-F498-441D-972C-E2663D93A493}"/>
              </a:ext>
            </a:extLst>
          </p:cNvPr>
          <p:cNvSpPr txBox="1"/>
          <p:nvPr/>
        </p:nvSpPr>
        <p:spPr>
          <a:xfrm>
            <a:off x="0" y="196840"/>
            <a:ext cx="12192000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u="sng" dirty="0">
                <a:solidFill>
                  <a:schemeClr val="accent2">
                    <a:lumMod val="50000"/>
                  </a:schemeClr>
                </a:solidFill>
              </a:rPr>
              <a:t>Nomenclature:</a:t>
            </a:r>
          </a:p>
          <a:p>
            <a:endParaRPr lang="en-GB" sz="3200" b="1" u="sng" dirty="0">
              <a:solidFill>
                <a:schemeClr val="accent2">
                  <a:lumMod val="50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GB" sz="3200" dirty="0"/>
              <a:t> Epithelial cells (Endoderm, mesoderm or ectoderm) – </a:t>
            </a:r>
            <a:r>
              <a:rPr lang="en-GB" sz="3200" dirty="0">
                <a:solidFill>
                  <a:schemeClr val="accent2">
                    <a:lumMod val="75000"/>
                  </a:schemeClr>
                </a:solidFill>
              </a:rPr>
              <a:t>Carcinoma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GB" sz="3200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altLang="en-US" sz="3200" dirty="0">
                <a:solidFill>
                  <a:schemeClr val="accent2">
                    <a:lumMod val="75000"/>
                  </a:schemeClr>
                </a:solidFill>
              </a:rPr>
              <a:t>Adenocarcinoma</a:t>
            </a:r>
            <a:r>
              <a:rPr lang="en-US" altLang="en-US" sz="3200" dirty="0"/>
              <a:t> is a malignant tumor arising from “glandular tissue”.</a:t>
            </a:r>
            <a:endParaRPr lang="en-GB" sz="3200" dirty="0"/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GB" sz="3200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GB" sz="3200" dirty="0"/>
              <a:t> Connective Tissues – </a:t>
            </a:r>
            <a:r>
              <a:rPr lang="en-GB" sz="3200" dirty="0">
                <a:solidFill>
                  <a:schemeClr val="accent2">
                    <a:lumMod val="75000"/>
                  </a:schemeClr>
                </a:solidFill>
              </a:rPr>
              <a:t>Sarcoma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GB" sz="3200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GB" sz="3200" dirty="0"/>
              <a:t> Blood:  WBC – </a:t>
            </a:r>
            <a:r>
              <a:rPr lang="en-GB" sz="3200" dirty="0">
                <a:solidFill>
                  <a:schemeClr val="accent2">
                    <a:lumMod val="75000"/>
                  </a:schemeClr>
                </a:solidFill>
              </a:rPr>
              <a:t>Leukaemia, Lymphoid – Lymphoma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GB" sz="3200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GB" sz="3200" dirty="0"/>
              <a:t> </a:t>
            </a:r>
            <a:r>
              <a:rPr lang="en-GB" sz="3200" dirty="0">
                <a:solidFill>
                  <a:schemeClr val="accent2">
                    <a:lumMod val="75000"/>
                  </a:schemeClr>
                </a:solidFill>
              </a:rPr>
              <a:t>Germ cells </a:t>
            </a:r>
            <a:r>
              <a:rPr lang="en-GB" sz="3200" dirty="0"/>
              <a:t>– Teratoma, Seminoma, Dysgerminoma</a:t>
            </a:r>
            <a:r>
              <a:rPr lang="en-GB" dirty="0"/>
              <a:t>(</a:t>
            </a:r>
            <a:r>
              <a:rPr lang="en-US" dirty="0"/>
              <a:t>germ cells in females)</a:t>
            </a:r>
            <a:endParaRPr lang="en-GB" sz="3200" dirty="0"/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GB" sz="3200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GB" sz="3200" dirty="0"/>
              <a:t> </a:t>
            </a:r>
            <a:r>
              <a:rPr lang="en-GB" sz="3200" dirty="0">
                <a:solidFill>
                  <a:schemeClr val="accent2">
                    <a:lumMod val="75000"/>
                  </a:schemeClr>
                </a:solidFill>
              </a:rPr>
              <a:t>Neuroectoderm</a:t>
            </a:r>
            <a:r>
              <a:rPr lang="en-GB" sz="3200" dirty="0"/>
              <a:t> (Different names – Melanoma)</a:t>
            </a:r>
          </a:p>
        </p:txBody>
      </p:sp>
    </p:spTree>
    <p:extLst>
      <p:ext uri="{BB962C8B-B14F-4D97-AF65-F5344CB8AC3E}">
        <p14:creationId xmlns:p14="http://schemas.microsoft.com/office/powerpoint/2010/main" val="3460141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&#10;Causes of Cancer&#10;Causes of Cancer&#10;•Inherited defect transmitted to the&#10;child in DNA&#10;•Exposure to carcinogens&#10;Types of C...">
            <a:extLst>
              <a:ext uri="{FF2B5EF4-FFF2-40B4-BE49-F238E27FC236}">
                <a16:creationId xmlns:a16="http://schemas.microsoft.com/office/drawing/2014/main" id="{6A775AAC-508B-443C-B9E0-C71772FB6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638" y="0"/>
            <a:ext cx="111743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302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EC63C5-E1A9-477D-84F6-16C4DECE4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032" y="0"/>
            <a:ext cx="102009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325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095A4B-EC85-4942-8B5B-FE34E9976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832" y="0"/>
            <a:ext cx="106581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287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885EB9-1B66-46A6-B389-22838FAD62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863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2448</TotalTime>
  <Words>1087</Words>
  <Application>Microsoft Office PowerPoint</Application>
  <PresentationFormat>Widescreen</PresentationFormat>
  <Paragraphs>202</Paragraphs>
  <Slides>48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8" baseType="lpstr">
      <vt:lpstr>Arial</vt:lpstr>
      <vt:lpstr>Arial</vt:lpstr>
      <vt:lpstr>Calibri</vt:lpstr>
      <vt:lpstr>Calibri Light</vt:lpstr>
      <vt:lpstr>Cambria Math</vt:lpstr>
      <vt:lpstr>Courier New</vt:lpstr>
      <vt:lpstr>MV Boli</vt:lpstr>
      <vt:lpstr>Whitney Medium</vt:lpstr>
      <vt:lpstr>Wingdings</vt:lpstr>
      <vt:lpstr>Office Theme</vt:lpstr>
      <vt:lpstr> Principles of surgical oncology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Colon in FAP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Leukoplakia of the tongue: thick white patches on the inside surfaces of mouth (precancerous)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Staging: Why?</vt:lpstr>
      <vt:lpstr>Anatomic Staging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omar alaidaroos</dc:creator>
  <cp:lastModifiedBy>Sangrasi Ahmed Khan</cp:lastModifiedBy>
  <cp:revision>119</cp:revision>
  <dcterms:created xsi:type="dcterms:W3CDTF">2020-09-06T06:52:06Z</dcterms:created>
  <dcterms:modified xsi:type="dcterms:W3CDTF">2024-02-06T08:22:50Z</dcterms:modified>
</cp:coreProperties>
</file>