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34"/>
  </p:notesMasterIdLst>
  <p:sldIdLst>
    <p:sldId id="256" r:id="rId3"/>
    <p:sldId id="257" r:id="rId4"/>
    <p:sldId id="273" r:id="rId5"/>
    <p:sldId id="301" r:id="rId6"/>
    <p:sldId id="302" r:id="rId7"/>
    <p:sldId id="272" r:id="rId8"/>
    <p:sldId id="303" r:id="rId9"/>
    <p:sldId id="261" r:id="rId10"/>
    <p:sldId id="290" r:id="rId11"/>
    <p:sldId id="262" r:id="rId12"/>
    <p:sldId id="305" r:id="rId13"/>
    <p:sldId id="274" r:id="rId14"/>
    <p:sldId id="278" r:id="rId15"/>
    <p:sldId id="299" r:id="rId16"/>
    <p:sldId id="280" r:id="rId17"/>
    <p:sldId id="281" r:id="rId18"/>
    <p:sldId id="283" r:id="rId19"/>
    <p:sldId id="312" r:id="rId20"/>
    <p:sldId id="298" r:id="rId21"/>
    <p:sldId id="285" r:id="rId22"/>
    <p:sldId id="297" r:id="rId23"/>
    <p:sldId id="286" r:id="rId24"/>
    <p:sldId id="306" r:id="rId25"/>
    <p:sldId id="307" r:id="rId26"/>
    <p:sldId id="308" r:id="rId27"/>
    <p:sldId id="284" r:id="rId28"/>
    <p:sldId id="309" r:id="rId29"/>
    <p:sldId id="259" r:id="rId30"/>
    <p:sldId id="260" r:id="rId31"/>
    <p:sldId id="258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660"/>
  </p:normalViewPr>
  <p:slideViewPr>
    <p:cSldViewPr>
      <p:cViewPr varScale="1">
        <p:scale>
          <a:sx n="100" d="100"/>
          <a:sy n="100" d="100"/>
        </p:scale>
        <p:origin x="20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692FA-5447-435E-9EA4-D945881A9924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EEFE5-4D08-413D-B570-17DDB0C8C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324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EEFE5-4D08-413D-B570-17DDB0C8C23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292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EEFE5-4D08-413D-B570-17DDB0C8C23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179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 </a:t>
            </a:r>
            <a:r>
              <a:rPr lang="en-GB" b="1" i="0" dirty="0">
                <a:solidFill>
                  <a:srgbClr val="5F636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urachus</a:t>
            </a:r>
            <a:r>
              <a:rPr lang="en-GB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is a fibrous remnant of the allantois, a canal that drains the urinary bladder of the </a:t>
            </a:r>
            <a:r>
              <a:rPr lang="en-GB" b="0" i="0" dirty="0" err="1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fetus</a:t>
            </a:r>
            <a:r>
              <a:rPr lang="en-GB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that joins and runs within the umbilical cord.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EEFE5-4D08-413D-B570-17DDB0C8C23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417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6F6D-C155-40F1-A394-F809A490A899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FDBB-F3F2-46FE-A018-F45814456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968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6F6D-C155-40F1-A394-F809A490A899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FDBB-F3F2-46FE-A018-F45814456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49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6F6D-C155-40F1-A394-F809A490A899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FDBB-F3F2-46FE-A018-F45814456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992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3D26-1AF9-484C-BDC8-D4C2AB842EB3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409A-3531-40D8-B835-B4A353E17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45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3D26-1AF9-484C-BDC8-D4C2AB842EB3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409A-3531-40D8-B835-B4A353E17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002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3D26-1AF9-484C-BDC8-D4C2AB842EB3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409A-3531-40D8-B835-B4A353E17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137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3D26-1AF9-484C-BDC8-D4C2AB842EB3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409A-3531-40D8-B835-B4A353E17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489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3D26-1AF9-484C-BDC8-D4C2AB842EB3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409A-3531-40D8-B835-B4A353E17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90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3D26-1AF9-484C-BDC8-D4C2AB842EB3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409A-3531-40D8-B835-B4A353E17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83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3D26-1AF9-484C-BDC8-D4C2AB842EB3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409A-3531-40D8-B835-B4A353E17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5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3D26-1AF9-484C-BDC8-D4C2AB842EB3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409A-3531-40D8-B835-B4A353E17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20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6F6D-C155-40F1-A394-F809A490A899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FDBB-F3F2-46FE-A018-F45814456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560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3D26-1AF9-484C-BDC8-D4C2AB842EB3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409A-3531-40D8-B835-B4A353E17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722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3D26-1AF9-484C-BDC8-D4C2AB842EB3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409A-3531-40D8-B835-B4A353E17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205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3D26-1AF9-484C-BDC8-D4C2AB842EB3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409A-3531-40D8-B835-B4A353E17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043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6F6D-C155-40F1-A394-F809A490A899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FDBB-F3F2-46FE-A018-F45814456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79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6F6D-C155-40F1-A394-F809A490A899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FDBB-F3F2-46FE-A018-F45814456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378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6F6D-C155-40F1-A394-F809A490A899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FDBB-F3F2-46FE-A018-F45814456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63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6F6D-C155-40F1-A394-F809A490A899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FDBB-F3F2-46FE-A018-F45814456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049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6F6D-C155-40F1-A394-F809A490A899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FDBB-F3F2-46FE-A018-F45814456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850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6F6D-C155-40F1-A394-F809A490A899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FDBB-F3F2-46FE-A018-F45814456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36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6F6D-C155-40F1-A394-F809A490A899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FDBB-F3F2-46FE-A018-F45814456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18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D3D26-1AF9-484C-BDC8-D4C2AB842EB3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0409A-3531-40D8-B835-B4A353E17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0981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D3D26-1AF9-484C-BDC8-D4C2AB842EB3}" type="datetimeFigureOut">
              <a:rPr lang="en-GB" smtClean="0"/>
              <a:t>21/09/2024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0409A-3531-40D8-B835-B4A353E17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436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76872"/>
            <a:ext cx="7772400" cy="1597847"/>
          </a:xfrm>
        </p:spPr>
        <p:txBody>
          <a:bodyPr>
            <a:normAutofit/>
          </a:bodyPr>
          <a:lstStyle/>
          <a:p>
            <a:r>
              <a:rPr lang="en-GB" b="1" dirty="0">
                <a:latin typeface="Vijaya" panose="020B0604020202020204" pitchFamily="34" charset="0"/>
                <a:cs typeface="Vijaya" panose="020B0604020202020204" pitchFamily="34" charset="0"/>
              </a:rPr>
              <a:t>Abdominal wall &amp; Hernia</a:t>
            </a:r>
          </a:p>
        </p:txBody>
      </p:sp>
    </p:spTree>
    <p:extLst>
      <p:ext uri="{BB962C8B-B14F-4D97-AF65-F5344CB8AC3E}">
        <p14:creationId xmlns:p14="http://schemas.microsoft.com/office/powerpoint/2010/main" val="1171945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Groin Hernias</a:t>
            </a:r>
          </a:p>
          <a:p>
            <a:pPr>
              <a:lnSpc>
                <a:spcPct val="250000"/>
              </a:lnSpc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Indirect Inguinal Hernia (60%),</a:t>
            </a:r>
          </a:p>
          <a:p>
            <a:pPr>
              <a:lnSpc>
                <a:spcPct val="250000"/>
              </a:lnSpc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Inguinal Hernia(25%)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Rarely obstructs/ strangulates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Appears as wide bulge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reduces </a:t>
            </a:r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spontaneously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after cough or lying</a:t>
            </a:r>
          </a:p>
          <a:p>
            <a:pPr>
              <a:lnSpc>
                <a:spcPct val="250000"/>
              </a:lnSpc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Femoral hernia (15%)</a:t>
            </a:r>
          </a:p>
          <a:p>
            <a:pPr>
              <a:lnSpc>
                <a:spcPct val="250000"/>
              </a:lnSpc>
            </a:pPr>
            <a:endParaRPr lang="en-GB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BBE35-E186-E7B0-EBC4-E1CB3478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908720"/>
            <a:ext cx="2999492" cy="4259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854791-5B4E-7B7A-7156-161379F8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4400920"/>
            <a:ext cx="56697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4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BCF4A-2041-AA79-8987-3B5C48EC9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5" y="0"/>
            <a:ext cx="8748465" cy="6000750"/>
          </a:xfrm>
        </p:spPr>
        <p:txBody>
          <a:bodyPr>
            <a:normAutofit/>
          </a:bodyPr>
          <a:lstStyle/>
          <a:p>
            <a:pPr algn="l"/>
            <a:endParaRPr lang="en-GB" sz="1600" dirty="0">
              <a:latin typeface="Futura Md B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2400" b="1" dirty="0">
                <a:latin typeface="Futura Md BT"/>
              </a:rPr>
              <a:t> </a:t>
            </a:r>
            <a:r>
              <a:rPr lang="en-GB" sz="2000" b="1" dirty="0">
                <a:latin typeface="Futura Md BT"/>
              </a:rPr>
              <a:t>DIFFERENTIAL DIAGNOSIS </a:t>
            </a:r>
          </a:p>
          <a:p>
            <a:endParaRPr lang="en-GB" sz="2000" b="1" dirty="0">
              <a:latin typeface="Futura Md BT"/>
            </a:endParaRPr>
          </a:p>
          <a:p>
            <a:endParaRPr lang="en-GB" sz="2000" dirty="0">
              <a:latin typeface="Futura Md BT"/>
            </a:endParaRPr>
          </a:p>
          <a:p>
            <a:pPr marL="0" indent="0">
              <a:buNone/>
            </a:pPr>
            <a:r>
              <a:rPr lang="en-GB" sz="2000" b="1" i="1" dirty="0">
                <a:solidFill>
                  <a:srgbClr val="FFFF00"/>
                </a:solidFill>
                <a:latin typeface="Myriad Pro"/>
              </a:rPr>
              <a:t>Inguinal Swelling </a:t>
            </a:r>
            <a:r>
              <a:rPr lang="en-GB" sz="2000" dirty="0">
                <a:latin typeface="Myriad Pro"/>
              </a:rPr>
              <a:t>	                           </a:t>
            </a:r>
            <a:r>
              <a:rPr lang="en-GB" sz="20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yriad Pro"/>
              </a:rPr>
              <a:t>Inguinoscrotal Swelling </a:t>
            </a:r>
            <a:r>
              <a:rPr lang="en-GB" sz="2000" dirty="0">
                <a:latin typeface="Myriad Pro"/>
              </a:rPr>
              <a:t>	    </a:t>
            </a:r>
            <a:r>
              <a:rPr lang="en-GB" sz="20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yriad Pro"/>
              </a:rPr>
              <a:t> </a:t>
            </a:r>
            <a:r>
              <a:rPr lang="en-GB" sz="2000" dirty="0">
                <a:latin typeface="Myriad Pro"/>
              </a:rPr>
              <a:t>	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FF00"/>
                </a:solidFill>
                <a:latin typeface="Myriad Pro"/>
              </a:rPr>
              <a:t>1. Enlarged lymph nodes                         </a:t>
            </a:r>
            <a:r>
              <a:rPr lang="en-GB" sz="2000" dirty="0">
                <a:solidFill>
                  <a:srgbClr val="FFC000"/>
                </a:solidFill>
                <a:latin typeface="Myriad Pro"/>
              </a:rPr>
              <a:t>1. Encysted hydrocele of cord </a:t>
            </a:r>
            <a:r>
              <a:rPr lang="en-GB" sz="2000" dirty="0">
                <a:latin typeface="Myriad Pro"/>
              </a:rPr>
              <a:t>	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FFFF00"/>
                </a:solidFill>
                <a:latin typeface="Myriad Pro"/>
              </a:rPr>
              <a:t>2. Undescended testis </a:t>
            </a:r>
            <a:r>
              <a:rPr lang="it-IT" sz="2000" dirty="0">
                <a:latin typeface="Myriad Pro"/>
              </a:rPr>
              <a:t>	                          </a:t>
            </a:r>
            <a:r>
              <a:rPr lang="it-IT" sz="2000" dirty="0">
                <a:solidFill>
                  <a:srgbClr val="FFC000"/>
                </a:solidFill>
                <a:latin typeface="Myriad Pro"/>
              </a:rPr>
              <a:t>2. Varicocele </a:t>
            </a:r>
            <a:r>
              <a:rPr lang="it-IT" sz="2000" dirty="0">
                <a:latin typeface="Myriad Pro"/>
              </a:rPr>
              <a:t>	 	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FF00"/>
                </a:solidFill>
                <a:latin typeface="Myriad Pro"/>
              </a:rPr>
              <a:t>3. Lipoma </a:t>
            </a:r>
            <a:r>
              <a:rPr lang="en-GB" sz="2000" dirty="0">
                <a:latin typeface="Myriad Pro"/>
              </a:rPr>
              <a:t>	                                       </a:t>
            </a:r>
            <a:r>
              <a:rPr lang="en-GB" sz="2000" dirty="0">
                <a:solidFill>
                  <a:srgbClr val="FFC000"/>
                </a:solidFill>
                <a:latin typeface="Myriad Pro"/>
              </a:rPr>
              <a:t>3. </a:t>
            </a:r>
            <a:r>
              <a:rPr lang="en-GB" sz="2000" dirty="0" err="1">
                <a:solidFill>
                  <a:srgbClr val="FFC000"/>
                </a:solidFill>
                <a:latin typeface="Myriad Pro"/>
              </a:rPr>
              <a:t>Lymphvarix</a:t>
            </a:r>
            <a:r>
              <a:rPr lang="en-GB" sz="2000" dirty="0">
                <a:solidFill>
                  <a:srgbClr val="FFC000"/>
                </a:solidFill>
                <a:latin typeface="Myriad Pro"/>
              </a:rPr>
              <a:t> </a:t>
            </a:r>
            <a:r>
              <a:rPr lang="en-GB" sz="2000" dirty="0">
                <a:latin typeface="Myriad Pro"/>
              </a:rPr>
              <a:t>	 	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FF00"/>
                </a:solidFill>
                <a:latin typeface="Myriad Pro"/>
              </a:rPr>
              <a:t>4. Femoral hernia </a:t>
            </a:r>
            <a:r>
              <a:rPr lang="en-GB" sz="2000" dirty="0">
                <a:latin typeface="Myriad Pro"/>
              </a:rPr>
              <a:t>	</a:t>
            </a:r>
            <a:r>
              <a:rPr lang="en-GB" sz="2000" dirty="0">
                <a:solidFill>
                  <a:srgbClr val="FFC000"/>
                </a:solidFill>
                <a:latin typeface="Myriad Pro"/>
              </a:rPr>
              <a:t>                          4. Diffuse lipoma of cord      </a:t>
            </a:r>
            <a:r>
              <a:rPr lang="en-GB" sz="2000" dirty="0">
                <a:latin typeface="Myriad Pro"/>
              </a:rPr>
              <a:t>	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FF00"/>
                </a:solidFill>
                <a:latin typeface="Myriad Pro"/>
              </a:rPr>
              <a:t>5. </a:t>
            </a:r>
            <a:r>
              <a:rPr lang="en-GB" sz="2000" dirty="0" err="1">
                <a:solidFill>
                  <a:srgbClr val="FFFF00"/>
                </a:solidFill>
                <a:latin typeface="Myriad Pro"/>
              </a:rPr>
              <a:t>Saphena</a:t>
            </a:r>
            <a:r>
              <a:rPr lang="en-GB" sz="2000" dirty="0">
                <a:solidFill>
                  <a:srgbClr val="FFFF00"/>
                </a:solidFill>
                <a:latin typeface="Myriad Pro"/>
              </a:rPr>
              <a:t> varix</a:t>
            </a:r>
            <a:r>
              <a:rPr lang="en-GB" sz="2000" dirty="0">
                <a:latin typeface="Myriad Pro"/>
              </a:rPr>
              <a:t>                                       5. </a:t>
            </a:r>
            <a:r>
              <a:rPr lang="en-GB" sz="2000" dirty="0" err="1">
                <a:solidFill>
                  <a:srgbClr val="FFC000"/>
                </a:solidFill>
                <a:latin typeface="Myriad Pro"/>
              </a:rPr>
              <a:t>Inflam</a:t>
            </a:r>
            <a:r>
              <a:rPr lang="en-GB" sz="2000" dirty="0">
                <a:solidFill>
                  <a:srgbClr val="FFC000"/>
                </a:solidFill>
                <a:latin typeface="Myriad Pro"/>
              </a:rPr>
              <a:t> thickening of cord</a:t>
            </a:r>
            <a:r>
              <a:rPr lang="en-GB" sz="2000" dirty="0">
                <a:latin typeface="Myriad Pro"/>
              </a:rPr>
              <a:t>             </a:t>
            </a:r>
          </a:p>
          <a:p>
            <a:pPr marL="0" indent="0">
              <a:buNone/>
            </a:pPr>
            <a:r>
              <a:rPr lang="pt-BR" sz="2000" dirty="0">
                <a:solidFill>
                  <a:srgbClr val="FFFF00"/>
                </a:solidFill>
                <a:latin typeface="Myriad Pro"/>
              </a:rPr>
              <a:t>6. Psoas abscess </a:t>
            </a:r>
            <a:r>
              <a:rPr lang="pt-BR" sz="2000" dirty="0">
                <a:latin typeface="Myriad Pro"/>
              </a:rPr>
              <a:t>	                          </a:t>
            </a:r>
            <a:r>
              <a:rPr lang="pt-BR" sz="2000" dirty="0">
                <a:solidFill>
                  <a:srgbClr val="FFC000"/>
                </a:solidFill>
                <a:latin typeface="Myriad Pro"/>
              </a:rPr>
              <a:t>6. Psoas abscess </a:t>
            </a:r>
            <a:r>
              <a:rPr lang="pt-BR" sz="2000" dirty="0">
                <a:latin typeface="Myriad Pro"/>
              </a:rPr>
              <a:t>	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FF00"/>
                </a:solidFill>
                <a:latin typeface="Myriad Pro"/>
              </a:rPr>
              <a:t>7. Femoral aneurysm </a:t>
            </a:r>
            <a:r>
              <a:rPr lang="en-GB" sz="2000" dirty="0">
                <a:latin typeface="Myriad Pro"/>
              </a:rPr>
              <a:t>	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8895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Femoral hernia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Projects through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femoral ring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passes down the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femoral canal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(1.25 cm)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Appears, to lie in front of inguinal ligament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D8B9FE-B4A7-9E7F-4100-8CE0E55F3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174405"/>
            <a:ext cx="3830978" cy="447738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92197D7-7D01-295D-3A11-49944F10C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7"/>
          <a:stretch/>
        </p:blipFill>
        <p:spPr bwMode="auto">
          <a:xfrm>
            <a:off x="323528" y="3429000"/>
            <a:ext cx="453650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536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92696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 of Femoral hernia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/>
          </a:bodyPr>
          <a:lstStyle/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Groin swelling - often small  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Groin pain on exercise </a:t>
            </a:r>
          </a:p>
          <a:p>
            <a:r>
              <a:rPr lang="en-GB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Often irreducible </a:t>
            </a:r>
            <a:r>
              <a:rPr lang="en-GB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its curved course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difficult to distinguish with IH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Examination: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Put a finger tip over pubic tubercle (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find it?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</a:t>
            </a:r>
            <a:r>
              <a:rPr lang="en-GB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IH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above &amp; medial  </a:t>
            </a:r>
            <a:r>
              <a:rPr lang="en-GB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FH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below &amp; lateral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Obstruction, strangulation rate high (40%)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93FA1-9B6B-058F-E935-971486D94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659" y="3807903"/>
            <a:ext cx="3696929" cy="2526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E4FBD7-CB75-B1C5-136C-A3525A296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19" y="3811352"/>
            <a:ext cx="3696929" cy="2526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589C43-1517-0C6D-397C-8B4C01F8F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5445224"/>
            <a:ext cx="927017" cy="792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E147D-7E40-3A34-A194-79742F793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4616099"/>
            <a:ext cx="566977" cy="541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DB306C-F8DE-57F6-BCCC-84113DF4B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915846"/>
            <a:ext cx="2592288" cy="279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06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48"/>
            <a:ext cx="8964488" cy="6280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diagnosis- Femoral hernia</a:t>
            </a:r>
          </a:p>
          <a:p>
            <a:pPr>
              <a:lnSpc>
                <a:spcPct val="20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Lymphadenopathy : </a:t>
            </a:r>
            <a:r>
              <a:rPr lang="en-GB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Myriad Pro"/>
              </a:rPr>
              <a:t>Cloquet’s node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Saphenous varix- thrill on cough, disappears on lying down</a:t>
            </a:r>
          </a:p>
          <a:p>
            <a:pPr>
              <a:lnSpc>
                <a:spcPct val="20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Myriad Pro"/>
              </a:rPr>
              <a:t>Inguinal hernia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Ectopic testis </a:t>
            </a:r>
          </a:p>
          <a:p>
            <a:pPr>
              <a:lnSpc>
                <a:spcPct val="20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Psoas abscess</a:t>
            </a:r>
          </a:p>
          <a:p>
            <a:pPr>
              <a:lnSpc>
                <a:spcPct val="20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Femoral aneurysm</a:t>
            </a:r>
          </a:p>
          <a:p>
            <a:pPr>
              <a:lnSpc>
                <a:spcPct val="20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tissue neoplasms as lipoma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3DE85-237E-6688-041E-D2E633C59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132856"/>
            <a:ext cx="3312368" cy="2680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38DDD-69CA-9399-B4F3-702AD03B1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477" y="3827085"/>
            <a:ext cx="566977" cy="792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F62D64-8D48-F529-6439-9D3A8F8A3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436" y="1978552"/>
            <a:ext cx="2883052" cy="3777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2065F-7805-CE9A-782D-AEB381180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424" y="4223129"/>
            <a:ext cx="931561" cy="17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71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Epigastric hernia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4939" y="1109860"/>
            <a:ext cx="11068101" cy="74977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Protrusion through a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defect in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linea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alba,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Firm midline lump.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contains preperitoneal fat or peritoneal sac with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omentum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surgical repair by non-absorbable suture or mesh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Laparoscopic repair- if large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2B305-5AA0-B77B-4F54-701EDCF14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3717032"/>
            <a:ext cx="3363529" cy="2852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75DA3-5AE6-7F98-DF24-A5B9BD1E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590" y="4005064"/>
            <a:ext cx="2933954" cy="24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84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Umbilical, Para-umbilical hernia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Protrusion through umbilicus. Infants when they cry.               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Spontaneous resolution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most by 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3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If not resolved - surgical repair</a:t>
            </a:r>
          </a:p>
          <a:p>
            <a:endParaRPr lang="en-GB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Protrusion through tissue 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umbilicus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Gradually enlarges, stretching overlying skin.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Multilocular defects , irreducible due to adhesion.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More common in 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female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Surgery advisable.                                                                     	    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risk-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obstruction/ strangulation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6" r="4880" b="24342"/>
          <a:stretch/>
        </p:blipFill>
        <p:spPr bwMode="auto">
          <a:xfrm>
            <a:off x="6084168" y="1572225"/>
            <a:ext cx="3017520" cy="120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04" y="4756501"/>
            <a:ext cx="2743200" cy="205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85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Incisional hernia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Hernia through poorly healed abdominal incisions</a:t>
            </a:r>
          </a:p>
          <a:p>
            <a:pPr>
              <a:lnSpc>
                <a:spcPct val="150000"/>
              </a:lnSpc>
            </a:pP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common with </a:t>
            </a:r>
            <a:r>
              <a:rPr lang="en-GB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midline vertical </a:t>
            </a: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incisions</a:t>
            </a:r>
          </a:p>
          <a:p>
            <a:pPr>
              <a:lnSpc>
                <a:spcPct val="150000"/>
              </a:lnSpc>
            </a:pPr>
            <a:endParaRPr lang="en-GB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Predisposing factors</a:t>
            </a:r>
            <a:r>
              <a:rPr lang="en-GB" sz="1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1. Poor surgical technique: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Layered closure,  absorbable suture, suturing under tension, drain tubes are brought out through the main wound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2. Preoperative straining factors: Chronic cough, chronic constipation and urinary obstruction.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3. Postoperative complications: Abdominal distension, cough, respiratory distress due to pneumonia or lung collapse, and postoperative wound infection.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4. General factors: Age (elderly patients), malnutrition, hypoproteinemia, jaundice, malignancy, diabetes, chronic renal failure, steroid or immunosuppressive therapy and alcoholism.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C17E3-A666-03B8-D044-7471819C9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181794"/>
            <a:ext cx="1642626" cy="1944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510FF3-4303-5300-0318-0EC43741C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05061"/>
            <a:ext cx="164262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23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CAF71-11B5-736F-78B4-A4EE2AA68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GB" sz="3800" b="1" dirty="0">
                <a:solidFill>
                  <a:schemeClr val="accent6"/>
                </a:solidFill>
              </a:rPr>
              <a:t>Uncommon Hernias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Richter’s hernia</a:t>
            </a:r>
          </a:p>
          <a:p>
            <a:pPr marL="0" indent="0">
              <a:buNone/>
            </a:pPr>
            <a:r>
              <a:rPr lang="en-GB" dirty="0"/>
              <a:t>	Partial thickness of bowel trapped within sac leads to partial bowel obstruction with vomiting but the patient continues to pass flatus.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Sliding hernia</a:t>
            </a:r>
          </a:p>
          <a:p>
            <a:pPr marL="0" indent="0">
              <a:buNone/>
            </a:pPr>
            <a:r>
              <a:rPr lang="en-GB" dirty="0"/>
              <a:t>	A peritoneal covered structure such as the colon or urinary bladder slides down extra-peritoneally with the peritoneum adjacent to it and forms the wall of the hernial sac.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Littre’s hernia: </a:t>
            </a:r>
          </a:p>
          <a:p>
            <a:pPr marL="0" indent="0">
              <a:buNone/>
            </a:pPr>
            <a:r>
              <a:rPr lang="en-GB" dirty="0"/>
              <a:t>Hernial sac containing Meckel’s diverticulum as the content is called Littre’s </a:t>
            </a:r>
            <a:r>
              <a:rPr lang="en-GB"/>
              <a:t>hernia.</a:t>
            </a: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Pantaloon/ Dual hernia:</a:t>
            </a:r>
          </a:p>
          <a:p>
            <a:pPr marL="0" indent="0">
              <a:buNone/>
            </a:pPr>
            <a:r>
              <a:rPr lang="en-GB" dirty="0"/>
              <a:t>A pantaloon hernia is described as having both a direct and indirect inguinal hernial sac lying</a:t>
            </a:r>
          </a:p>
          <a:p>
            <a:pPr marL="0" indent="0">
              <a:buNone/>
            </a:pPr>
            <a:r>
              <a:rPr lang="en-GB" dirty="0"/>
              <a:t>On either side of inferior epigastric vessels. </a:t>
            </a:r>
          </a:p>
          <a:p>
            <a:pPr marL="0" indent="0">
              <a:buNone/>
            </a:pPr>
            <a:r>
              <a:rPr lang="en-US" sz="2800" b="0" i="0" u="none" strike="noStrike" baseline="0" dirty="0" err="1">
                <a:solidFill>
                  <a:schemeClr val="accent6">
                    <a:lumMod val="75000"/>
                  </a:schemeClr>
                </a:solidFill>
                <a:latin typeface="BookAntiqua"/>
              </a:rPr>
              <a:t>Amyand's</a:t>
            </a:r>
            <a:r>
              <a:rPr lang="en-US" sz="28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BookAntiqua"/>
              </a:rPr>
              <a:t> hernia: </a:t>
            </a:r>
            <a:r>
              <a:rPr lang="en-US" sz="2800" b="0" i="0" u="none" strike="noStrike" baseline="0" dirty="0">
                <a:latin typeface="BookAntiqua"/>
              </a:rPr>
              <a:t>incarcerated appendix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D8C11-A050-0ECD-5181-D8C6E94BE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768" y="1484783"/>
            <a:ext cx="3036720" cy="1753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A187B8-3EA6-F9C0-9B8F-B9541C635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484784"/>
            <a:ext cx="3036720" cy="175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67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 external hernias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62373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b="1" dirty="0"/>
          </a:p>
          <a:p>
            <a:pPr marL="0" indent="0">
              <a:buNone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Obturator hernia: 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obturator canal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Common in female. </a:t>
            </a:r>
          </a:p>
          <a:p>
            <a:pPr marL="0" indent="0">
              <a:buNone/>
            </a:pP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Diagnosis-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usually </a:t>
            </a: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laparotomy 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intestinal 	  		         obstruction due to strangulated hernia.</a:t>
            </a:r>
          </a:p>
        </p:txBody>
      </p:sp>
      <p:pic>
        <p:nvPicPr>
          <p:cNvPr id="4098" name="Picture 2" descr="C:\Users\malam\Pictures\Obturator her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204994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lam\Pictures\DA2-DB1-DC5-Obturator_Hernia-FF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645242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939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n-GB" b="1" dirty="0"/>
              <a:t>ILOs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000" i="1" dirty="0"/>
          </a:p>
          <a:p>
            <a:pPr lvl="0">
              <a:lnSpc>
                <a:spcPct val="250000"/>
              </a:lnSpc>
              <a:spcBef>
                <a:spcPts val="0"/>
              </a:spcBef>
              <a:buFont typeface="Symbol"/>
              <a:buChar char=""/>
            </a:pPr>
            <a:r>
              <a:rPr lang="en-US" sz="2800" b="1" dirty="0">
                <a:latin typeface="Times New Roman"/>
                <a:ea typeface="Times New Roman"/>
              </a:rPr>
              <a:t>Anatomy</a:t>
            </a:r>
            <a:r>
              <a:rPr lang="en-US" sz="2800" dirty="0">
                <a:latin typeface="Times New Roman"/>
                <a:ea typeface="Times New Roman"/>
              </a:rPr>
              <a:t>: a</a:t>
            </a:r>
            <a:r>
              <a:rPr lang="en-US" sz="2600" dirty="0">
                <a:latin typeface="Times New Roman"/>
                <a:ea typeface="Times New Roman"/>
              </a:rPr>
              <a:t>nterior abdominal wall, inguinal &amp; femoral canal </a:t>
            </a:r>
          </a:p>
          <a:p>
            <a:pPr lvl="0">
              <a:lnSpc>
                <a:spcPct val="250000"/>
              </a:lnSpc>
              <a:spcBef>
                <a:spcPts val="0"/>
              </a:spcBef>
              <a:buFont typeface="Symbol"/>
              <a:buChar char=""/>
            </a:pPr>
            <a:r>
              <a:rPr lang="en-US" sz="2800" b="1" dirty="0">
                <a:latin typeface="Times New Roman"/>
                <a:ea typeface="Times New Roman"/>
              </a:rPr>
              <a:t>Rectus sheath hematoma   &amp; Desmoid tumor: </a:t>
            </a:r>
            <a:r>
              <a:rPr lang="en-US" sz="2800" dirty="0">
                <a:latin typeface="Times New Roman"/>
                <a:ea typeface="Times New Roman"/>
              </a:rPr>
              <a:t>aetiology, 		clinical presentation &amp; management</a:t>
            </a:r>
            <a:endParaRPr lang="en-US" sz="2800" dirty="0"/>
          </a:p>
          <a:p>
            <a:pPr lvl="0">
              <a:lnSpc>
                <a:spcPct val="250000"/>
              </a:lnSpc>
              <a:spcBef>
                <a:spcPts val="0"/>
              </a:spcBef>
              <a:buFont typeface="Symbol"/>
              <a:buChar char=""/>
            </a:pPr>
            <a:r>
              <a:rPr lang="en-US" sz="2800" b="1" dirty="0">
                <a:latin typeface="Times New Roman"/>
                <a:ea typeface="Times New Roman"/>
              </a:rPr>
              <a:t>Groin &amp; Abdominal wall hernias:  </a:t>
            </a:r>
            <a:r>
              <a:rPr lang="en-US" sz="2800" dirty="0">
                <a:latin typeface="Times New Roman"/>
                <a:ea typeface="Times New Roman"/>
              </a:rPr>
              <a:t>aetiology, risk factors, 		presentation, complications &amp; management </a:t>
            </a:r>
            <a:endParaRPr lang="en-US" sz="28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873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400600"/>
          </a:xfrm>
        </p:spPr>
        <p:txBody>
          <a:bodyPr>
            <a:norm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Spigelian hernia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linea semilunaris at the lateral border of rectus abdominis. Surgical repair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 descr="C:\Users\malam\Pictures\Spigelian her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514290" cy="27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BD256F-3871-4476-CA6C-61574246E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77" y="3356992"/>
            <a:ext cx="3730314" cy="2597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F9B0F-98E2-E0A0-0670-741D93903958}"/>
              </a:ext>
            </a:extLst>
          </p:cNvPr>
          <p:cNvSpPr txBox="1"/>
          <p:nvPr/>
        </p:nvSpPr>
        <p:spPr>
          <a:xfrm>
            <a:off x="179512" y="6098279"/>
            <a:ext cx="4626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Spigelian hernia in the left iliac fossa. Note the scar from a previous left inguinal hernia repair.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05648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5569045"/>
          </a:xfrm>
        </p:spPr>
        <p:txBody>
          <a:bodyPr>
            <a:normAutofit/>
          </a:bodyPr>
          <a:lstStyle/>
          <a:p>
            <a:pPr marL="0" indent="0" defTabSz="749808">
              <a:spcBef>
                <a:spcPts val="820"/>
              </a:spcBef>
              <a:buNone/>
            </a:pPr>
            <a:r>
              <a:rPr lang="en-GB" sz="1640" b="1" u="sng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Lumber hernias</a:t>
            </a:r>
          </a:p>
          <a:p>
            <a:pPr marL="0" indent="0" defTabSz="749808">
              <a:spcBef>
                <a:spcPts val="820"/>
              </a:spcBef>
              <a:buNone/>
            </a:pPr>
            <a:endParaRPr lang="en-GB" sz="164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87452" indent="-187452" defTabSz="749808">
              <a:spcBef>
                <a:spcPts val="820"/>
              </a:spcBef>
            </a:pPr>
            <a:r>
              <a:rPr lang="en-GB" sz="164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Superior lumbar triangle: </a:t>
            </a:r>
          </a:p>
          <a:p>
            <a:pPr marL="187452" indent="-187452" defTabSz="749808">
              <a:spcBef>
                <a:spcPts val="820"/>
              </a:spcBef>
            </a:pPr>
            <a:r>
              <a:rPr lang="en-GB" sz="164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Hernia bulges below </a:t>
            </a:r>
            <a:r>
              <a:rPr lang="en-GB" sz="164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lang="en-GB" sz="1640" b="1" i="1" kern="12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lang="en-GB" sz="164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rib </a:t>
            </a:r>
            <a:r>
              <a:rPr lang="en-GB" sz="164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between  </a:t>
            </a:r>
            <a:r>
              <a:rPr lang="en-GB" sz="164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sacrospinalis</a:t>
            </a:r>
            <a:r>
              <a:rPr lang="en-GB" sz="164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187452" indent="-187452" defTabSz="749808">
              <a:spcBef>
                <a:spcPts val="820"/>
              </a:spcBef>
            </a:pPr>
            <a:r>
              <a:rPr lang="en-GB" sz="164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posterior border of </a:t>
            </a:r>
            <a:r>
              <a:rPr lang="en-GB" sz="164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internal oblique</a:t>
            </a:r>
          </a:p>
          <a:p>
            <a:pPr marL="0" indent="0" defTabSz="749808">
              <a:spcBef>
                <a:spcPts val="820"/>
              </a:spcBef>
              <a:buNone/>
            </a:pPr>
            <a:endParaRPr lang="en-GB" sz="164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87452" indent="-187452" defTabSz="749808">
              <a:spcBef>
                <a:spcPts val="820"/>
              </a:spcBef>
            </a:pPr>
            <a:r>
              <a:rPr lang="en-GB" sz="164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Inferior lumbar triangle: </a:t>
            </a:r>
          </a:p>
          <a:p>
            <a:pPr marL="0" indent="0" defTabSz="749808">
              <a:spcBef>
                <a:spcPts val="820"/>
              </a:spcBef>
              <a:buNone/>
            </a:pPr>
            <a:r>
              <a:rPr lang="en-GB" sz="164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GB" sz="164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Hernia bulges above </a:t>
            </a:r>
            <a:r>
              <a:rPr lang="en-GB" sz="164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iliac crest </a:t>
            </a:r>
            <a:r>
              <a:rPr lang="en-GB" sz="164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between posterior  </a:t>
            </a:r>
          </a:p>
          <a:p>
            <a:pPr marL="0" indent="0" defTabSz="749808">
              <a:spcBef>
                <a:spcPts val="820"/>
              </a:spcBef>
              <a:buNone/>
            </a:pPr>
            <a:r>
              <a:rPr lang="en-GB" sz="164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border of </a:t>
            </a:r>
            <a:r>
              <a:rPr lang="en-GB" sz="164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ext. oblique </a:t>
            </a:r>
            <a:r>
              <a:rPr lang="en-GB" sz="1640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&amp; </a:t>
            </a:r>
            <a:r>
              <a:rPr lang="en-GB" sz="164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latissimus dorsi.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3074" name="Picture 2" descr="C:\Users\malam\Pictures\lumbarhernia triang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090" y="1172323"/>
            <a:ext cx="2157770" cy="249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998519" y="2537425"/>
            <a:ext cx="305719" cy="1688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7365600" y="1929797"/>
            <a:ext cx="178315" cy="2849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185AE-B7DB-1FE1-A834-4D7A374B3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574" y="3785992"/>
            <a:ext cx="2395776" cy="2360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EBEB-19A4-87D7-7995-73AA74E10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18" y="3726191"/>
            <a:ext cx="2925135" cy="2488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7A65C8-AB9E-02D2-6647-1DAF8B4B1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821" y="5218881"/>
            <a:ext cx="1129328" cy="995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F43CE2-4BE4-E17A-F74F-C3E2F520A203}"/>
              </a:ext>
            </a:extLst>
          </p:cNvPr>
          <p:cNvSpPr txBox="1"/>
          <p:nvPr/>
        </p:nvSpPr>
        <p:spPr>
          <a:xfrm>
            <a:off x="5463574" y="4195610"/>
            <a:ext cx="2395776" cy="496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9808">
              <a:spcAft>
                <a:spcPts val="600"/>
              </a:spcAft>
            </a:pPr>
            <a:r>
              <a:rPr lang="en-GB" sz="131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 superior lumbar hernia, containing extraperitoneal fat</a:t>
            </a:r>
            <a:endParaRPr lang="en-GB" sz="1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A63B6A-C793-0422-BE80-020D7BBAD962}"/>
              </a:ext>
            </a:extLst>
          </p:cNvPr>
          <p:cNvSpPr txBox="1"/>
          <p:nvPr/>
        </p:nvSpPr>
        <p:spPr>
          <a:xfrm>
            <a:off x="1243895" y="3979666"/>
            <a:ext cx="2793159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9808">
              <a:spcAft>
                <a:spcPts val="600"/>
              </a:spcAft>
            </a:pPr>
            <a:r>
              <a:rPr lang="en-US" sz="1148" b="1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Inferior lumbar hernia, which contained caecum, appendix and small bowel.</a:t>
            </a:r>
            <a:endParaRPr lang="en-GB" sz="1400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86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4027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" y="859536"/>
            <a:ext cx="4537828" cy="1243584"/>
          </a:xfrm>
        </p:spPr>
        <p:txBody>
          <a:bodyPr>
            <a:normAutofit/>
          </a:bodyPr>
          <a:lstStyle/>
          <a:p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 of Hernia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185062"/>
            <a:ext cx="373761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9" y="2457468"/>
            <a:ext cx="4512457" cy="3664351"/>
          </a:xfrm>
        </p:spPr>
        <p:txBody>
          <a:bodyPr>
            <a:norm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Incarcerated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Hernia contents are irreducible due to adhesion. May obstruct or strangulate.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Obstructed: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Irreducible hernia presenting with intestinal obstruction.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Strangulated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When blood supply to the contents is jeopardized in an irreducible hernia.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A399E-06F7-C453-7B6A-81429707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42" y="517600"/>
            <a:ext cx="2619756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6F7C55-7A83-4FC8-FCA8-88BC00C66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026" y="3513354"/>
            <a:ext cx="3851789" cy="25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007909-8218-CCB6-7FF6-4A95231D591E}"/>
              </a:ext>
            </a:extLst>
          </p:cNvPr>
          <p:cNvSpPr txBox="1"/>
          <p:nvPr/>
        </p:nvSpPr>
        <p:spPr>
          <a:xfrm>
            <a:off x="5364088" y="6166744"/>
            <a:ext cx="3096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   Skin discoloration over </a:t>
            </a:r>
          </a:p>
          <a:p>
            <a:r>
              <a:rPr lang="en-US" dirty="0"/>
              <a:t>a strangulated incisional hernia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6765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83A37-449C-F280-26A2-9618E704A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2400" b="1" dirty="0"/>
              <a:t>INVESTIGATIONS</a:t>
            </a:r>
          </a:p>
          <a:p>
            <a:pPr marL="0" indent="0">
              <a:buNone/>
            </a:pPr>
            <a:r>
              <a:rPr lang="en-GB" sz="2000" dirty="0"/>
              <a:t>I. Routine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 err="1"/>
              <a:t>Hemoglobin</a:t>
            </a:r>
            <a:endParaRPr lang="en-GB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 Bleeding time/Clotting time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Total count, differential count, ESR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Urine—albumin, sugar deposits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Blood—urea, sugar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Blood grouping/typing—for irreducible hernia/huge hernia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II. </a:t>
            </a:r>
            <a:r>
              <a:rPr lang="en-GB" sz="2000" dirty="0" err="1"/>
              <a:t>Anesthetic</a:t>
            </a:r>
            <a:r>
              <a:rPr lang="en-GB" sz="2000" dirty="0"/>
              <a:t> Purpose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X-ray chest (Chronic TB, Asthma—precipitate hernia)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 ECG all leads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III. USG Abdomen and Pelvis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In old age group—to find benign prostate hyperplasia calculate post-</a:t>
            </a:r>
            <a:r>
              <a:rPr lang="en-GB" sz="2000" dirty="0" err="1"/>
              <a:t>voidal</a:t>
            </a:r>
            <a:r>
              <a:rPr lang="en-GB" sz="2000" dirty="0"/>
              <a:t> residual urine. If &gt;100 ml it is significant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To find any mass</a:t>
            </a:r>
          </a:p>
        </p:txBody>
      </p:sp>
    </p:spTree>
    <p:extLst>
      <p:ext uri="{BB962C8B-B14F-4D97-AF65-F5344CB8AC3E}">
        <p14:creationId xmlns:p14="http://schemas.microsoft.com/office/powerpoint/2010/main" val="1507154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8A737-09FE-7D39-CBE8-CA6645FC8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latin typeface="Futura Md BT"/>
              </a:rPr>
              <a:t>TREATMENT : </a:t>
            </a:r>
          </a:p>
          <a:p>
            <a:endParaRPr lang="en-GB" sz="1800" dirty="0">
              <a:latin typeface="Futura Md BT"/>
            </a:endParaRPr>
          </a:p>
          <a:p>
            <a:pPr marL="0" indent="0" algn="just">
              <a:buNone/>
            </a:pPr>
            <a:r>
              <a:rPr lang="en-GB" sz="2000" dirty="0">
                <a:latin typeface="Minion Pro"/>
              </a:rPr>
              <a:t>A. Treat the precipitating cause of hernia first e.g. </a:t>
            </a:r>
          </a:p>
          <a:p>
            <a:pPr algn="just"/>
            <a:r>
              <a:rPr lang="en-GB" sz="2000" dirty="0">
                <a:latin typeface="Minion Pro"/>
              </a:rPr>
              <a:t>1. Benign prostate hypertrophy </a:t>
            </a:r>
          </a:p>
          <a:p>
            <a:pPr algn="just"/>
            <a:r>
              <a:rPr lang="en-GB" sz="2000" dirty="0">
                <a:latin typeface="Minion Pro"/>
              </a:rPr>
              <a:t>2. Tuberculosis </a:t>
            </a:r>
          </a:p>
          <a:p>
            <a:pPr algn="just"/>
            <a:r>
              <a:rPr lang="en-GB" sz="2000" dirty="0">
                <a:latin typeface="Minion Pro"/>
              </a:rPr>
              <a:t>3. Stop smoking </a:t>
            </a:r>
          </a:p>
          <a:p>
            <a:pPr algn="just"/>
            <a:endParaRPr lang="en-GB" sz="2000" dirty="0">
              <a:latin typeface="Minion Pro"/>
            </a:endParaRPr>
          </a:p>
          <a:p>
            <a:pPr marL="0" indent="0" algn="just">
              <a:buNone/>
            </a:pPr>
            <a:r>
              <a:rPr lang="en-GB" sz="2000" dirty="0">
                <a:latin typeface="Minion Pro"/>
              </a:rPr>
              <a:t>B. Conservative management is indicated only in cases of very old man with direct hernia; since there is no chance of obstruction. </a:t>
            </a:r>
          </a:p>
          <a:p>
            <a:pPr marL="0" indent="0" algn="just">
              <a:buNone/>
            </a:pPr>
            <a:endParaRPr lang="en-GB" sz="2000" dirty="0">
              <a:latin typeface="Minion Pro"/>
            </a:endParaRPr>
          </a:p>
          <a:p>
            <a:pPr marL="0" indent="0">
              <a:buNone/>
            </a:pPr>
            <a:r>
              <a:rPr lang="en-GB" sz="2000" dirty="0">
                <a:latin typeface="Futura Md BT"/>
              </a:rPr>
              <a:t>C. Truss : </a:t>
            </a:r>
            <a:r>
              <a:rPr lang="en-GB" sz="2000" dirty="0">
                <a:latin typeface="Minion Pro"/>
              </a:rPr>
              <a:t>is not curative for hernia. 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GB" sz="2000" dirty="0">
                <a:latin typeface="Minion Pro"/>
              </a:rPr>
              <a:t>It is a special belt devised to keep the hernia reduced at the deep ring or </a:t>
            </a:r>
            <a:r>
              <a:rPr lang="en-GB" sz="2000" dirty="0" err="1">
                <a:latin typeface="Minion Pro"/>
              </a:rPr>
              <a:t>Hesselbach</a:t>
            </a:r>
            <a:r>
              <a:rPr lang="en-GB" sz="2000" dirty="0">
                <a:latin typeface="Minion Pro"/>
              </a:rPr>
              <a:t> triangle for those who are unfit or unwilling for surgery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sz="2000" dirty="0">
                <a:latin typeface="Minion Pro"/>
              </a:rPr>
              <a:t>Hernia should be reducible to wear a truss.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sz="2000" dirty="0">
                <a:latin typeface="Minion Pro"/>
              </a:rPr>
              <a:t>Contraindicated in cases of irreducible hernia, undescended testis, associated huge hydrocele, unintelligent people.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3D8A0-C912-E837-0E55-90050265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60648"/>
            <a:ext cx="2726693" cy="235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1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C09CC-995E-A969-0B15-55C05ACEA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600" b="1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SURGERIES FOR HERNIA </a:t>
            </a:r>
          </a:p>
          <a:p>
            <a:pPr marL="0" indent="0">
              <a:buNone/>
            </a:pPr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Indirect Hernia: Adult - Herniotomy + mesh repair </a:t>
            </a:r>
          </a:p>
          <a:p>
            <a:pPr marL="0" indent="0">
              <a:buNone/>
            </a:pPr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     Children- Herniotomy 			</a:t>
            </a:r>
          </a:p>
          <a:p>
            <a:pPr marL="0" indent="0">
              <a:buNone/>
            </a:pPr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Direct Hernia: No sac excision, sac reduced</a:t>
            </a:r>
          </a:p>
          <a:p>
            <a:pPr marL="0" indent="0">
              <a:buNone/>
            </a:pPr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	</a:t>
            </a:r>
          </a:p>
          <a:p>
            <a:pPr marL="0" indent="0">
              <a:buNone/>
            </a:pPr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1. </a:t>
            </a:r>
            <a:r>
              <a:rPr lang="en-GB" sz="1600" b="1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Herniotomy</a:t>
            </a:r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 algn="just"/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1. Separation of sac from cord structures </a:t>
            </a:r>
          </a:p>
          <a:p>
            <a:pPr algn="just"/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2. Reducing the content </a:t>
            </a:r>
          </a:p>
          <a:p>
            <a:pPr algn="just"/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3. </a:t>
            </a:r>
            <a:r>
              <a:rPr lang="en-GB" sz="1600" dirty="0" err="1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Transfixation</a:t>
            </a:r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and ligation of sac </a:t>
            </a:r>
          </a:p>
          <a:p>
            <a:pPr algn="just"/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4. Excise the redundant sac. </a:t>
            </a:r>
          </a:p>
          <a:p>
            <a:pPr marL="0" indent="0">
              <a:buNone/>
            </a:pPr>
            <a:endParaRPr lang="en-GB" sz="1600" dirty="0">
              <a:solidFill>
                <a:srgbClr val="000000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2. </a:t>
            </a:r>
            <a:r>
              <a:rPr lang="en-GB" sz="1600" b="1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HERNIORRHAPHY </a:t>
            </a:r>
          </a:p>
          <a:p>
            <a:pPr algn="just"/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1. Herniotomy </a:t>
            </a:r>
          </a:p>
          <a:p>
            <a:pPr algn="just"/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2. Narrowing of the deep ring with 2'0 </a:t>
            </a:r>
            <a:r>
              <a:rPr lang="en-GB" sz="1600" dirty="0" err="1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prolene</a:t>
            </a:r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(Lytle's Repair) </a:t>
            </a:r>
          </a:p>
          <a:p>
            <a:pPr algn="just"/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3. Approximation of conjoint tendon with inguinal ligament using 1' polypropylene material </a:t>
            </a:r>
          </a:p>
          <a:p>
            <a:pPr algn="l"/>
            <a:endParaRPr lang="en-GB" sz="1600" dirty="0">
              <a:solidFill>
                <a:srgbClr val="000000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3. </a:t>
            </a:r>
            <a:r>
              <a:rPr lang="en-GB" sz="1600" b="1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Hernioplasty </a:t>
            </a:r>
          </a:p>
          <a:p>
            <a:pPr algn="just"/>
            <a:r>
              <a:rPr lang="en-GB" sz="1600" dirty="0"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There is already weakness of abdominal wall muscles, so no approximation can be done.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1A459-4A65-62A6-A7B7-792C88302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2132856"/>
            <a:ext cx="2448272" cy="188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C5611-5FF9-2C3B-2472-4B63B9AD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132856"/>
            <a:ext cx="2166847" cy="188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101" y="110189"/>
            <a:ext cx="7975798" cy="61560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Hernioplasty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16703"/>
            <a:ext cx="8712968" cy="49971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surgery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Prolene mesh repair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Laparoscopic mesh repair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Less postoperative pain, shorter hospital stay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 repair complications: Seroma, infection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Laparoscopic repair: Less hernia recurrence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DDCD01-9486-3EEC-0A1E-96411FF1D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487" y="3921976"/>
            <a:ext cx="2664296" cy="2057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68D0F-CE22-908A-9864-5C49650776F4}"/>
              </a:ext>
            </a:extLst>
          </p:cNvPr>
          <p:cNvSpPr txBox="1"/>
          <p:nvPr/>
        </p:nvSpPr>
        <p:spPr>
          <a:xfrm>
            <a:off x="5878487" y="6120101"/>
            <a:ext cx="3013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Polyester mesh in an epigastric hernia repair</a:t>
            </a:r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698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B152C-B1EC-7318-3FAF-8F5CCFFFA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>
            <a:noAutofit/>
          </a:bodyPr>
          <a:lstStyle/>
          <a:p>
            <a:pPr algn="l"/>
            <a:endParaRPr lang="en-GB" sz="1600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b="1" dirty="0">
                <a:latin typeface="Arial" panose="020B0604020202020204" pitchFamily="34" charset="0"/>
              </a:rPr>
              <a:t>Complications of hernia surgery</a:t>
            </a:r>
          </a:p>
          <a:p>
            <a:pPr marL="0" indent="0" algn="ctr">
              <a:buNone/>
            </a:pPr>
            <a:endParaRPr lang="en-GB" sz="1600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en-GB" sz="16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600" b="1" i="1" u="sng" dirty="0">
                <a:latin typeface="Myriad Pro"/>
              </a:rPr>
              <a:t>Intraoperative</a:t>
            </a:r>
            <a:r>
              <a:rPr lang="en-GB" sz="1600" dirty="0">
                <a:latin typeface="Myriad Pro"/>
              </a:rPr>
              <a:t>	</a:t>
            </a:r>
            <a:r>
              <a:rPr lang="en-GB" sz="1600" b="1" dirty="0">
                <a:latin typeface="Myriad Pro"/>
              </a:rPr>
              <a:t>                          </a:t>
            </a:r>
            <a:r>
              <a:rPr lang="en-GB" sz="1600" b="1" i="1" u="sng" dirty="0">
                <a:latin typeface="Myriad Pro"/>
              </a:rPr>
              <a:t>Immediate postoperative</a:t>
            </a:r>
            <a:r>
              <a:rPr lang="en-GB" sz="1600" b="1" dirty="0">
                <a:latin typeface="Myriad Pro"/>
              </a:rPr>
              <a:t>         </a:t>
            </a:r>
            <a:r>
              <a:rPr lang="en-GB" sz="1600" b="1" i="1" u="sng" dirty="0">
                <a:latin typeface="Myriad Pro"/>
              </a:rPr>
              <a:t>Late complications</a:t>
            </a:r>
            <a:r>
              <a:rPr lang="en-GB" sz="1600" dirty="0">
                <a:latin typeface="Myriad Pro"/>
              </a:rPr>
              <a:t>	</a:t>
            </a:r>
          </a:p>
          <a:p>
            <a:pPr marL="0" indent="0">
              <a:buNone/>
            </a:pPr>
            <a:r>
              <a:rPr lang="en-GB" sz="1600" dirty="0">
                <a:latin typeface="Myriad Pro"/>
              </a:rPr>
              <a:t>1. Injury to the blood vessels</a:t>
            </a:r>
          </a:p>
          <a:p>
            <a:pPr marL="0" indent="0">
              <a:buNone/>
            </a:pPr>
            <a:r>
              <a:rPr lang="en-GB" sz="1600" dirty="0">
                <a:latin typeface="Myriad Pro"/>
              </a:rPr>
              <a:t> (inferior epigastric and femoral)  	   1. Urine retention	      1. Recurrence	</a:t>
            </a:r>
          </a:p>
          <a:p>
            <a:endParaRPr lang="en-GB" sz="1600" dirty="0">
              <a:latin typeface="Myriad Pro"/>
            </a:endParaRPr>
          </a:p>
          <a:p>
            <a:pPr marL="0" indent="0">
              <a:buNone/>
            </a:pPr>
            <a:r>
              <a:rPr lang="en-GB" sz="1600" dirty="0">
                <a:latin typeface="Myriad Pro"/>
              </a:rPr>
              <a:t>2. Injury to bowel and bladder	                     2. Hematoma	       2. Numbness over the local region</a:t>
            </a:r>
          </a:p>
          <a:p>
            <a:pPr marL="0" indent="0">
              <a:buNone/>
            </a:pPr>
            <a:r>
              <a:rPr lang="en-GB" sz="1600" dirty="0">
                <a:latin typeface="Myriad Pro"/>
              </a:rPr>
              <a:t>                                                                                                                             if the nerve was cut </a:t>
            </a:r>
          </a:p>
          <a:p>
            <a:pPr marL="0" indent="0">
              <a:buNone/>
            </a:pPr>
            <a:r>
              <a:rPr lang="en-GB" sz="1600" dirty="0">
                <a:latin typeface="Myriad Pro"/>
              </a:rPr>
              <a:t>3. Injury to ilioinguinal and</a:t>
            </a:r>
          </a:p>
          <a:p>
            <a:pPr marL="0" indent="0">
              <a:buNone/>
            </a:pPr>
            <a:r>
              <a:rPr lang="en-GB" sz="1600" dirty="0">
                <a:latin typeface="Myriad Pro"/>
              </a:rPr>
              <a:t> </a:t>
            </a:r>
            <a:r>
              <a:rPr lang="en-GB" sz="1600" dirty="0" err="1">
                <a:latin typeface="Myriad Pro"/>
              </a:rPr>
              <a:t>iliohypogastric</a:t>
            </a:r>
            <a:r>
              <a:rPr lang="en-GB" sz="1600" dirty="0">
                <a:latin typeface="Myriad Pro"/>
              </a:rPr>
              <a:t> nerves	                     </a:t>
            </a:r>
            <a:r>
              <a:rPr lang="en-GB" sz="1600" dirty="0">
                <a:latin typeface="Helvetica" panose="020B0604020202020204" pitchFamily="34" charset="0"/>
              </a:rPr>
              <a:t>3. Infection	</a:t>
            </a:r>
          </a:p>
          <a:p>
            <a:endParaRPr lang="en-GB" sz="1600" dirty="0">
              <a:latin typeface="Myriad Pro"/>
            </a:endParaRPr>
          </a:p>
          <a:p>
            <a:pPr marL="0" indent="0">
              <a:buNone/>
            </a:pPr>
            <a:r>
              <a:rPr lang="en-GB" sz="1600" dirty="0">
                <a:latin typeface="Myriad Pro"/>
              </a:rPr>
              <a:t>4. Injury to cord structures	                     4. Periostitis of pubic tubercle </a:t>
            </a:r>
          </a:p>
          <a:p>
            <a:pPr marL="0" indent="0">
              <a:buNone/>
            </a:pPr>
            <a:r>
              <a:rPr lang="en-GB" sz="1600" dirty="0">
                <a:latin typeface="Myriad Pro"/>
              </a:rPr>
              <a:t>                                                                       (as the stitch is taken from periosteum)	</a:t>
            </a:r>
          </a:p>
          <a:p>
            <a:pPr marL="0" indent="0">
              <a:buNone/>
            </a:pPr>
            <a:r>
              <a:rPr lang="en-GB" sz="1600" dirty="0">
                <a:latin typeface="Myriad Pro"/>
              </a:rPr>
              <a:t>5. </a:t>
            </a:r>
            <a:r>
              <a:rPr lang="en-GB" sz="1600" dirty="0" err="1">
                <a:latin typeface="Myriad Pro"/>
              </a:rPr>
              <a:t>Postherniorrhaphy</a:t>
            </a:r>
            <a:r>
              <a:rPr lang="en-GB" sz="1600" dirty="0">
                <a:latin typeface="Myriad Pro"/>
              </a:rPr>
              <a:t> hydrocele </a:t>
            </a:r>
          </a:p>
          <a:p>
            <a:pPr marL="0" indent="0">
              <a:buNone/>
            </a:pPr>
            <a:r>
              <a:rPr lang="en-GB" sz="1600" dirty="0">
                <a:latin typeface="Myriad Pro"/>
              </a:rPr>
              <a:t>(due to obstruction of lymphatics </a:t>
            </a:r>
          </a:p>
          <a:p>
            <a:pPr marL="0" indent="0">
              <a:buNone/>
            </a:pPr>
            <a:r>
              <a:rPr lang="en-GB" sz="1600" dirty="0">
                <a:latin typeface="Myriad Pro"/>
              </a:rPr>
              <a:t>at deep ring when narrowed tightly)	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09764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en-GB" sz="2000" dirty="0"/>
              <a:t> </a:t>
            </a:r>
            <a:r>
              <a:rPr lang="en-GB" sz="2400" b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Rectus sheath haematoma</a:t>
            </a:r>
            <a:endParaRPr lang="en-GB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27" y="42102"/>
            <a:ext cx="9051813" cy="6699265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endParaRPr lang="en-GB" sz="1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GB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Aetiology</a:t>
            </a:r>
            <a:r>
              <a:rPr lang="en-GB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Bleeding from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epigastric artery 	         	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Spontaneous (anticoagulation)        	 		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Traumatic (excessive physical activity)                                        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Presentation: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painful, tender swelling- LQ of the abdomen                                                          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r>
              <a:rPr lang="en-GB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/S.                                                                                   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en-GB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Spontaneous resolution/ surgical evacuation.</a:t>
            </a:r>
            <a:r>
              <a:rPr lang="en-GB" sz="1600" dirty="0"/>
              <a:t> </a:t>
            </a:r>
          </a:p>
        </p:txBody>
      </p:sp>
      <p:pic>
        <p:nvPicPr>
          <p:cNvPr id="1026" name="Picture 2" descr="Rectus sheath haematoma | Radiology Reference Article | Radiopaedia.org">
            <a:extLst>
              <a:ext uri="{FF2B5EF4-FFF2-40B4-BE49-F238E27FC236}">
                <a16:creationId xmlns:a16="http://schemas.microsoft.com/office/drawing/2014/main" id="{94328B6E-6935-416C-87F4-4508D3ECB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061175"/>
            <a:ext cx="2219122" cy="168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ctus sheath hematoma">
            <a:extLst>
              <a:ext uri="{FF2B5EF4-FFF2-40B4-BE49-F238E27FC236}">
                <a16:creationId xmlns:a16="http://schemas.microsoft.com/office/drawing/2014/main" id="{A3B498EA-F82D-6C1C-92D4-C4C106425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35860"/>
            <a:ext cx="2022642" cy="18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ctus sheath haematoma – CT ...">
            <a:extLst>
              <a:ext uri="{FF2B5EF4-FFF2-40B4-BE49-F238E27FC236}">
                <a16:creationId xmlns:a16="http://schemas.microsoft.com/office/drawing/2014/main" id="{3689C194-0179-30C8-AE64-2B8481719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33" y="5061175"/>
            <a:ext cx="3209925" cy="168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ctus Sheath Anatomy &amp; Rectus Sheath ...">
            <a:extLst>
              <a:ext uri="{FF2B5EF4-FFF2-40B4-BE49-F238E27FC236}">
                <a16:creationId xmlns:a16="http://schemas.microsoft.com/office/drawing/2014/main" id="{8DFDFDAA-D0C9-F31A-FEAC-1EFFAFE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1304"/>
            <a:ext cx="2038350" cy="243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42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Desmoid tumour </a:t>
            </a:r>
            <a:endParaRPr lang="en-GB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6093296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Fibromatosis/ neoplasm: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fibroaponeurotic part of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rectus abdominis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common in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 female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child bearing age,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use. </a:t>
            </a:r>
          </a:p>
          <a:p>
            <a:pPr lvl="0">
              <a:lnSpc>
                <a:spcPct val="150000"/>
              </a:lnSpc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sites-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extremity, intra-abdominal.  </a:t>
            </a:r>
          </a:p>
          <a:p>
            <a:pPr lvl="0">
              <a:lnSpc>
                <a:spcPct val="150000"/>
              </a:lnSpc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CT or MRI for delineation,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needle biopsy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local excision. Local recurrence high if margins are involved.                                               </a:t>
            </a:r>
          </a:p>
          <a:p>
            <a:pPr lvl="0">
              <a:lnSpc>
                <a:spcPct val="150000"/>
              </a:lnSpc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Recurrence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Radiotherapy, anti-oestrogen , NSAID-  Sulindac Indomethacin                               	</a:t>
            </a:r>
          </a:p>
          <a:p>
            <a:pPr lvl="0">
              <a:lnSpc>
                <a:spcPct val="150000"/>
              </a:lnSpc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Chemotherapy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rapid growing recurr</a:t>
            </a:r>
            <a:r>
              <a:rPr lang="en-GB" sz="1600" dirty="0"/>
              <a:t>ence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F3D22-FF8D-0DDA-C9EF-94A4A29E3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825" y="995530"/>
            <a:ext cx="2167137" cy="1581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71DB26-3F06-89EA-ECB3-EBD86396A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2780928"/>
            <a:ext cx="1985070" cy="1425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580C1F-CD09-41C8-F106-3F5BADC97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44" y="4509120"/>
            <a:ext cx="3952514" cy="2204864"/>
          </a:xfrm>
          <a:prstGeom prst="rect">
            <a:avLst/>
          </a:prstGeom>
        </p:spPr>
      </p:pic>
      <p:pic>
        <p:nvPicPr>
          <p:cNvPr id="2052" name="Picture 4" descr="Rapid progression of a pregnancy-associated intra-abdominal desmoid tumor  in the post-partum period: A case report - ScienceDirect">
            <a:extLst>
              <a:ext uri="{FF2B5EF4-FFF2-40B4-BE49-F238E27FC236}">
                <a16:creationId xmlns:a16="http://schemas.microsoft.com/office/drawing/2014/main" id="{E44863C2-4CD9-A412-40F0-3D3549CE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179" y="4281273"/>
            <a:ext cx="2560984" cy="212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76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19988-7924-3128-D560-D9DEB4AD1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99392"/>
            <a:ext cx="9144000" cy="6957392"/>
          </a:xfrm>
        </p:spPr>
        <p:txBody>
          <a:bodyPr>
            <a:normAutofit/>
          </a:bodyPr>
          <a:lstStyle/>
          <a:p>
            <a:pPr algn="l"/>
            <a:endParaRPr lang="en-GB" sz="2000" dirty="0">
              <a:solidFill>
                <a:srgbClr val="000000"/>
              </a:solidFill>
              <a:latin typeface="Futura Md BT"/>
            </a:endParaRPr>
          </a:p>
          <a:p>
            <a:r>
              <a:rPr lang="en-GB" sz="2000" b="1" dirty="0" err="1">
                <a:latin typeface="Futura Md BT"/>
              </a:rPr>
              <a:t>Hesselbach</a:t>
            </a:r>
            <a:r>
              <a:rPr lang="en-GB" sz="2000" b="1" dirty="0">
                <a:latin typeface="Futura Md BT"/>
              </a:rPr>
              <a:t> Triangle  </a:t>
            </a:r>
          </a:p>
          <a:p>
            <a:pPr algn="just"/>
            <a:r>
              <a:rPr lang="en-GB" sz="2000" dirty="0">
                <a:latin typeface="Minion Pro"/>
              </a:rPr>
              <a:t>Weak spot in anterior abdominal wall through which direct hernia appears. </a:t>
            </a:r>
          </a:p>
          <a:p>
            <a:pPr algn="just"/>
            <a:r>
              <a:rPr lang="en-GB" sz="2000" dirty="0">
                <a:latin typeface="Futura Md BT"/>
              </a:rPr>
              <a:t>•</a:t>
            </a:r>
            <a:r>
              <a:rPr lang="en-GB" sz="2000" dirty="0">
                <a:latin typeface="Trebuchet MS" panose="020B0603020202020204" pitchFamily="34" charset="0"/>
              </a:rPr>
              <a:t>•</a:t>
            </a:r>
            <a:r>
              <a:rPr lang="en-GB" sz="2000" b="1" dirty="0">
                <a:latin typeface="Minion Pro"/>
              </a:rPr>
              <a:t>Medial: </a:t>
            </a:r>
            <a:r>
              <a:rPr lang="en-GB" sz="2000" dirty="0">
                <a:latin typeface="Minion Pro"/>
              </a:rPr>
              <a:t>Outer border of rectus abdominis </a:t>
            </a:r>
          </a:p>
          <a:p>
            <a:pPr algn="just"/>
            <a:r>
              <a:rPr lang="en-GB" sz="2000" dirty="0">
                <a:latin typeface="Futura Md BT"/>
              </a:rPr>
              <a:t>•</a:t>
            </a:r>
            <a:r>
              <a:rPr lang="en-GB" sz="2000" dirty="0">
                <a:latin typeface="Trebuchet MS" panose="020B0603020202020204" pitchFamily="34" charset="0"/>
              </a:rPr>
              <a:t>•</a:t>
            </a:r>
            <a:r>
              <a:rPr lang="en-GB" sz="2000" b="1" dirty="0">
                <a:latin typeface="Minion Pro"/>
              </a:rPr>
              <a:t>Lateral: </a:t>
            </a:r>
            <a:r>
              <a:rPr lang="en-GB" sz="2000" dirty="0">
                <a:latin typeface="Minion Pro"/>
              </a:rPr>
              <a:t>Inferior epigastric vessels </a:t>
            </a:r>
          </a:p>
          <a:p>
            <a:pPr algn="just"/>
            <a:r>
              <a:rPr lang="en-GB" sz="2000" dirty="0">
                <a:latin typeface="Futura Md BT"/>
              </a:rPr>
              <a:t>•</a:t>
            </a:r>
            <a:r>
              <a:rPr lang="en-GB" sz="2000" dirty="0">
                <a:latin typeface="Trebuchet MS" panose="020B0603020202020204" pitchFamily="34" charset="0"/>
              </a:rPr>
              <a:t>•</a:t>
            </a:r>
            <a:r>
              <a:rPr lang="en-GB" sz="2000" b="1" dirty="0">
                <a:latin typeface="Minion Pro"/>
              </a:rPr>
              <a:t>Below: </a:t>
            </a:r>
            <a:r>
              <a:rPr lang="en-GB" sz="2000" dirty="0">
                <a:latin typeface="Minion Pro"/>
              </a:rPr>
              <a:t>Medial part of inguinal ligament </a:t>
            </a:r>
          </a:p>
          <a:p>
            <a:pPr algn="just"/>
            <a:r>
              <a:rPr lang="en-GB" sz="2000" dirty="0">
                <a:latin typeface="Futura Md BT"/>
              </a:rPr>
              <a:t>•</a:t>
            </a:r>
            <a:r>
              <a:rPr lang="en-GB" sz="2000" dirty="0">
                <a:latin typeface="Trebuchet MS" panose="020B0603020202020204" pitchFamily="34" charset="0"/>
              </a:rPr>
              <a:t>•</a:t>
            </a:r>
            <a:r>
              <a:rPr lang="en-GB" sz="2000" b="1" dirty="0">
                <a:latin typeface="Minion Pro"/>
              </a:rPr>
              <a:t>Floor: </a:t>
            </a:r>
            <a:r>
              <a:rPr lang="en-GB" sz="2000" dirty="0">
                <a:latin typeface="Minion Pro"/>
              </a:rPr>
              <a:t>Fascia transversalis </a:t>
            </a:r>
          </a:p>
          <a:p>
            <a:pPr algn="just"/>
            <a:r>
              <a:rPr lang="en-GB" sz="2000" dirty="0">
                <a:latin typeface="Futura Md BT"/>
              </a:rPr>
              <a:t>–</a:t>
            </a:r>
            <a:r>
              <a:rPr lang="en-GB" sz="2000" dirty="0">
                <a:latin typeface="CG Omega"/>
              </a:rPr>
              <a:t>–</a:t>
            </a:r>
            <a:r>
              <a:rPr lang="en-GB" sz="2000" dirty="0">
                <a:latin typeface="Minion Pro"/>
              </a:rPr>
              <a:t>Traversed by medial umbilical fold; (Obliterated Umbilical Artery) 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59EC8-1FE1-500E-82C5-90ABBA51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952911"/>
            <a:ext cx="3333836" cy="2086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B3B309-7FC9-1A9C-A7EE-035ED1237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90" y="3958947"/>
            <a:ext cx="3846206" cy="22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08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640" y="-17420"/>
            <a:ext cx="8229600" cy="562074"/>
          </a:xfrm>
        </p:spPr>
        <p:txBody>
          <a:bodyPr>
            <a:noAutofit/>
          </a:bodyPr>
          <a:lstStyle/>
          <a:p>
            <a:pPr algn="ctr"/>
            <a:br>
              <a:rPr lang="en-GB" sz="2400" b="1" dirty="0">
                <a:solidFill>
                  <a:srgbClr val="FFFF00"/>
                </a:solidFill>
              </a:rPr>
            </a:br>
            <a:r>
              <a:rPr lang="en-GB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Diseases of Umbilicus</a:t>
            </a:r>
            <a:br>
              <a:rPr lang="en-GB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39" y="578974"/>
            <a:ext cx="8028384" cy="51829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Persistent vitello-intestinal duct</a:t>
            </a:r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Persistent part- Meckel’s diverticulum.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Whole patent duct- fistula between ileum &amp; umbilicus.  Foul discharge.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Treatment: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excision.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Persistent urachus</a:t>
            </a:r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Cyst or urinary fistula.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Tumours:</a:t>
            </a:r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Primary-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SCC, Melanoma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</a:t>
            </a:r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Tumour tracking along ligamentum teres.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GB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Sister Joseph’s nodule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Hernia: </a:t>
            </a:r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UH, PUH</a:t>
            </a:r>
          </a:p>
          <a:p>
            <a:endParaRPr lang="en-GB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B09D6-6C6B-E52E-3B6B-D02A14B0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826" y="5177056"/>
            <a:ext cx="4319917" cy="1653199"/>
          </a:xfrm>
          <a:prstGeom prst="rect">
            <a:avLst/>
          </a:prstGeom>
        </p:spPr>
      </p:pic>
      <p:pic>
        <p:nvPicPr>
          <p:cNvPr id="3074" name="Picture 2" descr="Patent Urachus | Consultant360">
            <a:extLst>
              <a:ext uri="{FF2B5EF4-FFF2-40B4-BE49-F238E27FC236}">
                <a16:creationId xmlns:a16="http://schemas.microsoft.com/office/drawing/2014/main" id="{028F00D4-37A2-8EC3-4C0A-3C5A6B861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24810"/>
            <a:ext cx="1907704" cy="14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rachus">
            <a:extLst>
              <a:ext uri="{FF2B5EF4-FFF2-40B4-BE49-F238E27FC236}">
                <a16:creationId xmlns:a16="http://schemas.microsoft.com/office/drawing/2014/main" id="{B28532AE-D013-6483-79AA-8DE22AE33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840" y="3614402"/>
            <a:ext cx="1885966" cy="153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EC15497-5F41-6BF7-3701-006A2C33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08" y="4581128"/>
            <a:ext cx="3199452" cy="20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TEP - GI Stuffs Flashcards | Quizlet">
            <a:extLst>
              <a:ext uri="{FF2B5EF4-FFF2-40B4-BE49-F238E27FC236}">
                <a16:creationId xmlns:a16="http://schemas.microsoft.com/office/drawing/2014/main" id="{7D1D46B4-36C0-4B12-653A-519225A0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664"/>
            <a:ext cx="258654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2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3703" y="2828836"/>
            <a:ext cx="46730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34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FE483-496F-FB62-9B9C-CFF852158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5496"/>
            <a:ext cx="8784976" cy="3263504"/>
          </a:xfrm>
        </p:spPr>
        <p:txBody>
          <a:bodyPr>
            <a:normAutofit lnSpcReduction="10000"/>
          </a:bodyPr>
          <a:lstStyle/>
          <a:p>
            <a:r>
              <a:rPr lang="en-GB" i="1" dirty="0">
                <a:latin typeface="Futura Md BT"/>
              </a:rPr>
              <a:t>Inguinal Canal (House of </a:t>
            </a:r>
            <a:r>
              <a:rPr lang="en-GB" i="1" dirty="0" err="1">
                <a:latin typeface="Futura Md BT"/>
              </a:rPr>
              <a:t>Bassini</a:t>
            </a:r>
            <a:r>
              <a:rPr lang="en-GB" i="1" dirty="0">
                <a:latin typeface="Futura Md BT"/>
              </a:rPr>
              <a:t>) </a:t>
            </a:r>
            <a:endParaRPr lang="en-GB" dirty="0">
              <a:latin typeface="Futura Md BT"/>
            </a:endParaRPr>
          </a:p>
          <a:p>
            <a:pPr algn="just"/>
            <a:r>
              <a:rPr lang="en-GB" dirty="0">
                <a:latin typeface="Minion Pro"/>
              </a:rPr>
              <a:t>•</a:t>
            </a:r>
            <a:r>
              <a:rPr lang="en-GB" dirty="0">
                <a:latin typeface="Trebuchet MS" panose="020B0603020202020204" pitchFamily="34" charset="0"/>
              </a:rPr>
              <a:t>•</a:t>
            </a:r>
            <a:r>
              <a:rPr lang="en-GB" dirty="0">
                <a:latin typeface="Minion Pro"/>
              </a:rPr>
              <a:t>3.75 cm length </a:t>
            </a:r>
          </a:p>
          <a:p>
            <a:pPr algn="just"/>
            <a:r>
              <a:rPr lang="en-GB" dirty="0">
                <a:latin typeface="Minion Pro"/>
              </a:rPr>
              <a:t>•</a:t>
            </a:r>
            <a:r>
              <a:rPr lang="en-GB" dirty="0">
                <a:latin typeface="Trebuchet MS" panose="020B0603020202020204" pitchFamily="34" charset="0"/>
              </a:rPr>
              <a:t>•</a:t>
            </a:r>
            <a:r>
              <a:rPr lang="en-GB" dirty="0">
                <a:latin typeface="Minion Pro"/>
              </a:rPr>
              <a:t>Extends from deep ring to superficial ring </a:t>
            </a:r>
          </a:p>
          <a:p>
            <a:pPr algn="just"/>
            <a:r>
              <a:rPr lang="en-GB" dirty="0">
                <a:latin typeface="Minion Pro"/>
              </a:rPr>
              <a:t>•</a:t>
            </a:r>
            <a:r>
              <a:rPr lang="en-GB" dirty="0">
                <a:latin typeface="Trebuchet MS" panose="020B0603020202020204" pitchFamily="34" charset="0"/>
              </a:rPr>
              <a:t>•</a:t>
            </a:r>
            <a:r>
              <a:rPr lang="en-GB" dirty="0">
                <a:latin typeface="Minion Pro"/>
              </a:rPr>
              <a:t>Deep ring is a semioval opening in the fascia transversalis </a:t>
            </a:r>
          </a:p>
          <a:p>
            <a:pPr algn="just"/>
            <a:r>
              <a:rPr lang="en-GB" dirty="0">
                <a:latin typeface="Minion Pro"/>
              </a:rPr>
              <a:t>•</a:t>
            </a:r>
            <a:r>
              <a:rPr lang="en-GB" dirty="0">
                <a:latin typeface="Trebuchet MS" panose="020B0603020202020204" pitchFamily="34" charset="0"/>
              </a:rPr>
              <a:t>•</a:t>
            </a:r>
            <a:r>
              <a:rPr lang="en-GB" dirty="0">
                <a:latin typeface="Minion Pro"/>
              </a:rPr>
              <a:t>Superficial ring is a triangular opening in the external oblique aponeurosis</a:t>
            </a:r>
            <a:endParaRPr lang="en-GB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1D1D2B8-581F-D1A6-D6F9-A9F61784D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0"/>
          <a:stretch/>
        </p:blipFill>
        <p:spPr bwMode="auto">
          <a:xfrm>
            <a:off x="5004048" y="3533306"/>
            <a:ext cx="3816424" cy="31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C6B341-6886-0668-AC6E-374EE3DEA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80" y="3533306"/>
            <a:ext cx="3696020" cy="315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92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0B06C-7543-6E34-B528-EBE3D136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55" y="24726"/>
            <a:ext cx="9070145" cy="6833273"/>
          </a:xfrm>
        </p:spPr>
        <p:txBody>
          <a:bodyPr>
            <a:normAutofit/>
          </a:bodyPr>
          <a:lstStyle/>
          <a:p>
            <a:r>
              <a:rPr lang="en-GB" sz="2400" dirty="0"/>
              <a:t>Landmarks </a:t>
            </a:r>
          </a:p>
          <a:p>
            <a:r>
              <a:rPr lang="en-GB" sz="2400" dirty="0"/>
              <a:t>Deep ring: Half inch above mid point of inguinal ligament (Between anterior superior iliac spine and pubic tubercle)</a:t>
            </a:r>
          </a:p>
          <a:p>
            <a:r>
              <a:rPr lang="en-GB" sz="2400" dirty="0"/>
              <a:t>(</a:t>
            </a:r>
            <a:r>
              <a:rPr lang="en-GB" sz="2400" i="1" dirty="0"/>
              <a:t>Remember here: Femoral artery is palpated at Mid inguinal point between ASIS and symphysis pubis)</a:t>
            </a:r>
          </a:p>
          <a:p>
            <a:endParaRPr lang="en-GB" sz="2400" dirty="0"/>
          </a:p>
          <a:p>
            <a:r>
              <a:rPr lang="en-GB" sz="2400" dirty="0"/>
              <a:t>Superficial ring: Just above pubic tubercle</a:t>
            </a:r>
          </a:p>
          <a:p>
            <a:r>
              <a:rPr lang="en-GB" sz="2400" dirty="0"/>
              <a:t>Saphenous opening: 4 cm below and lateral to pubic tubercle</a:t>
            </a:r>
          </a:p>
          <a:p>
            <a:endParaRPr lang="en-GB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65A392D-5DF4-BCDD-3D12-C0497D0E5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7"/>
          <a:stretch/>
        </p:blipFill>
        <p:spPr bwMode="auto">
          <a:xfrm>
            <a:off x="251520" y="3861048"/>
            <a:ext cx="3816424" cy="294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F49A23-56B0-EDED-E20E-47C7389FA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429000"/>
            <a:ext cx="4608512" cy="34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19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99D88-D0CA-A3C6-5B15-86CE65BAA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57250"/>
            <a:ext cx="9010357" cy="51435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b="1" i="1" dirty="0">
                <a:latin typeface="Futura Md BT"/>
              </a:rPr>
              <a:t> Contents of Inguinal Canal </a:t>
            </a:r>
            <a:endParaRPr lang="en-GB" b="1" dirty="0">
              <a:latin typeface="Futura Md BT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dirty="0">
                <a:latin typeface="Minion Pro"/>
              </a:rPr>
              <a:t> Ilioinguinal nerve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dirty="0">
                <a:latin typeface="Minion Pro"/>
              </a:rPr>
              <a:t> Spermatic cord in male, round ligament in female</a:t>
            </a:r>
          </a:p>
          <a:p>
            <a:pPr marL="0" indent="0" algn="just">
              <a:buNone/>
            </a:pPr>
            <a:r>
              <a:rPr lang="en-GB" dirty="0">
                <a:latin typeface="Minion Pro"/>
              </a:rPr>
              <a:t> </a:t>
            </a:r>
            <a:endParaRPr lang="en-GB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b="1" dirty="0"/>
              <a:t> Contents of spermatic cord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Arteries : Testicular Artery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Artery of Vas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Artery to Cremaster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Veins : Pampiniform plexus of veins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Veins corresponding to Arteries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Lymphatics of testis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Testicular plexus of sympathetic nerves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Genital branch of genitofemoral 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Vas deferens</a:t>
            </a:r>
          </a:p>
        </p:txBody>
      </p:sp>
      <p:pic>
        <p:nvPicPr>
          <p:cNvPr id="2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4A8EE44-7FA6-68CB-80DC-7C899E48E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132856"/>
            <a:ext cx="4078316" cy="38678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267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65A90-D71E-9B89-F498-0E5C33D2E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62473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Femoral canal: 2 x 2 cm size</a:t>
            </a:r>
          </a:p>
          <a:p>
            <a:r>
              <a:rPr lang="en-GB" dirty="0"/>
              <a:t>Medial compartment of femoral sheath</a:t>
            </a:r>
          </a:p>
          <a:p>
            <a:r>
              <a:rPr lang="en-GB" dirty="0"/>
              <a:t>Base: Femoral ring</a:t>
            </a:r>
          </a:p>
          <a:p>
            <a:r>
              <a:rPr lang="en-GB" u="sng" dirty="0"/>
              <a:t>Bounded</a:t>
            </a:r>
          </a:p>
          <a:p>
            <a:r>
              <a:rPr lang="en-GB" dirty="0"/>
              <a:t>Anteriorly—inguinal ligament</a:t>
            </a:r>
          </a:p>
          <a:p>
            <a:r>
              <a:rPr lang="en-GB" dirty="0"/>
              <a:t>Posteriorly—cooper’s ligament</a:t>
            </a:r>
          </a:p>
          <a:p>
            <a:r>
              <a:rPr lang="en-GB" dirty="0"/>
              <a:t>Medially—lacunar ligament</a:t>
            </a:r>
          </a:p>
          <a:p>
            <a:r>
              <a:rPr lang="en-GB" dirty="0"/>
              <a:t>Laterally—femoral vein</a:t>
            </a:r>
          </a:p>
          <a:p>
            <a:r>
              <a:rPr lang="en-GB" dirty="0"/>
              <a:t>Contents: Cloquet’s node</a:t>
            </a:r>
          </a:p>
          <a:p>
            <a:pPr marL="0" indent="0">
              <a:buNone/>
            </a:pPr>
            <a:r>
              <a:rPr lang="en-GB" dirty="0"/>
              <a:t>                     Lymphatics</a:t>
            </a:r>
          </a:p>
          <a:p>
            <a:pPr marL="0" indent="0">
              <a:buNone/>
            </a:pPr>
            <a:r>
              <a:rPr lang="en-GB" dirty="0"/>
              <a:t>                     Areolar tissue</a:t>
            </a:r>
          </a:p>
          <a:p>
            <a:r>
              <a:rPr lang="en-GB" sz="1950" b="1" dirty="0"/>
              <a:t>Other names:</a:t>
            </a:r>
          </a:p>
          <a:p>
            <a:r>
              <a:rPr lang="en-GB" sz="1650" dirty="0"/>
              <a:t>Inguinal ligament: Poupart’s</a:t>
            </a:r>
          </a:p>
          <a:p>
            <a:r>
              <a:rPr lang="en-GB" sz="1650" dirty="0"/>
              <a:t>Lacunar ligament: </a:t>
            </a:r>
            <a:r>
              <a:rPr lang="en-GB" sz="1650" dirty="0" err="1"/>
              <a:t>Gimbernat’s</a:t>
            </a:r>
            <a:endParaRPr lang="en-GB" sz="1650" dirty="0"/>
          </a:p>
          <a:p>
            <a:r>
              <a:rPr lang="en-GB" sz="1650" dirty="0"/>
              <a:t>Iliopectineal ligament: Cooper’s</a:t>
            </a:r>
          </a:p>
          <a:p>
            <a:r>
              <a:rPr lang="en-GB" sz="1650" dirty="0"/>
              <a:t>Saphenous opening: Fossa ovalis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CEFA8-806F-0006-0D37-FA4B91537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536" y="3692107"/>
            <a:ext cx="3685578" cy="2226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A6C2C5-3DE6-0A63-713D-2D7E36453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939885"/>
            <a:ext cx="3903072" cy="25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0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Abdominal wall hernia</a:t>
            </a:r>
          </a:p>
          <a:p>
            <a:pPr marL="0" indent="0">
              <a:buNone/>
            </a:pPr>
            <a:r>
              <a:rPr lang="en-GB" sz="2000" b="1" i="0" u="none" strike="noStrike" baseline="0" dirty="0">
                <a:latin typeface="Futura Md BT"/>
              </a:rPr>
              <a:t>DEFINITION</a:t>
            </a:r>
            <a:r>
              <a:rPr lang="en-GB" sz="2000" dirty="0">
                <a:latin typeface="Futura Md BT"/>
              </a:rPr>
              <a:t>: </a:t>
            </a:r>
            <a:r>
              <a:rPr lang="en-GB" sz="2000" b="0" i="0" u="none" strike="noStrike" baseline="0" dirty="0">
                <a:latin typeface="Minion Pro"/>
              </a:rPr>
              <a:t>Hernia is an abnormal protrusion of a part or whole of the viscus through a normal or abnormal opening through the wall of the cavity that contains it.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factors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Chronic cough, obesity,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Straining (constipation),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Repeated pregnancy,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history,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Ascites,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Defective collagen synthesis,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lifting,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RLQ incision.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993F7-F303-9249-3FE6-81A46A54B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492896"/>
            <a:ext cx="4604273" cy="3960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CF6DD4-BA12-D505-5722-26C6E4F58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3717032"/>
            <a:ext cx="855009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8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0"/>
            <a:ext cx="8856984" cy="6741368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Hernias</a:t>
            </a:r>
          </a:p>
          <a:p>
            <a:pPr lvl="0"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Groin hernias: Inguinal (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direct/ indirect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, femoral </a:t>
            </a:r>
          </a:p>
          <a:p>
            <a:pPr lvl="0"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PUH, UH</a:t>
            </a:r>
          </a:p>
          <a:p>
            <a:pPr lvl="0"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Epigastric  </a:t>
            </a:r>
          </a:p>
          <a:p>
            <a:pPr lvl="0"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Incisional</a:t>
            </a:r>
          </a:p>
          <a:p>
            <a:pPr lvl="0">
              <a:lnSpc>
                <a:spcPct val="150000"/>
              </a:lnSpc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GB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type can be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Reducible </a:t>
            </a:r>
          </a:p>
          <a:p>
            <a:pPr lvl="0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Irreducible/ incarcerated</a:t>
            </a:r>
          </a:p>
          <a:p>
            <a:pPr lvl="0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Complicated: Obstructed &amp; strangulated 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D82A2-0997-A6CB-EBEF-07EBF9374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136" y="188640"/>
            <a:ext cx="2870360" cy="273630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EE7C682-A0EE-0D9A-1F5D-62D9B614D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013" y="1844824"/>
            <a:ext cx="2537608" cy="229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81808-9481-A3D0-76FA-CB04D4BAE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3082702"/>
            <a:ext cx="3074718" cy="358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03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2115</TotalTime>
  <Words>1893</Words>
  <Application>Microsoft Office PowerPoint</Application>
  <PresentationFormat>On-screen Show (4:3)</PresentationFormat>
  <Paragraphs>294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Abadi</vt:lpstr>
      <vt:lpstr>Aptos</vt:lpstr>
      <vt:lpstr>arial</vt:lpstr>
      <vt:lpstr>arial</vt:lpstr>
      <vt:lpstr>BookAntiqua</vt:lpstr>
      <vt:lpstr>Calibri</vt:lpstr>
      <vt:lpstr>Calibri Light</vt:lpstr>
      <vt:lpstr>CG Omega</vt:lpstr>
      <vt:lpstr>Futura Md BT</vt:lpstr>
      <vt:lpstr>Helvetica</vt:lpstr>
      <vt:lpstr>Minion Pro</vt:lpstr>
      <vt:lpstr>Myriad Pro</vt:lpstr>
      <vt:lpstr>Symbol</vt:lpstr>
      <vt:lpstr>Times New Roman</vt:lpstr>
      <vt:lpstr>Trebuchet MS</vt:lpstr>
      <vt:lpstr>Vijaya</vt:lpstr>
      <vt:lpstr>Wingdings</vt:lpstr>
      <vt:lpstr>Office Theme</vt:lpstr>
      <vt:lpstr>1_Office Theme</vt:lpstr>
      <vt:lpstr>Abdominal wall &amp; Hernia</vt:lpstr>
      <vt:lpstr>ILOs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features of Femoral hernia</vt:lpstr>
      <vt:lpstr>PowerPoint Presentation</vt:lpstr>
      <vt:lpstr>Epigastric hernia</vt:lpstr>
      <vt:lpstr>Umbilical, Para-umbilical hernia</vt:lpstr>
      <vt:lpstr>Incisional hernia</vt:lpstr>
      <vt:lpstr>PowerPoint Presentation</vt:lpstr>
      <vt:lpstr>Rare external hernias</vt:lpstr>
      <vt:lpstr>PowerPoint Presentation</vt:lpstr>
      <vt:lpstr>PowerPoint Presentation</vt:lpstr>
      <vt:lpstr>Complications of Hernia</vt:lpstr>
      <vt:lpstr>PowerPoint Presentation</vt:lpstr>
      <vt:lpstr>PowerPoint Presentation</vt:lpstr>
      <vt:lpstr>PowerPoint Presentation</vt:lpstr>
      <vt:lpstr>Hernioplasty</vt:lpstr>
      <vt:lpstr>PowerPoint Presentation</vt:lpstr>
      <vt:lpstr> Rectus sheath haematoma</vt:lpstr>
      <vt:lpstr>Desmoid tumour </vt:lpstr>
      <vt:lpstr> Diseases of Umbilicus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Abdominal wall &amp; hernia</dc:title>
  <dc:creator>M K Alam</dc:creator>
  <cp:lastModifiedBy>OMAR ALAIDAROOS</cp:lastModifiedBy>
  <cp:revision>186</cp:revision>
  <dcterms:created xsi:type="dcterms:W3CDTF">2014-09-07T16:18:43Z</dcterms:created>
  <dcterms:modified xsi:type="dcterms:W3CDTF">2024-09-21T19:55:12Z</dcterms:modified>
</cp:coreProperties>
</file>