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5" r:id="rId2"/>
    <p:sldId id="260" r:id="rId3"/>
    <p:sldId id="278" r:id="rId4"/>
    <p:sldId id="261" r:id="rId5"/>
    <p:sldId id="337" r:id="rId6"/>
    <p:sldId id="262" r:id="rId7"/>
    <p:sldId id="268" r:id="rId8"/>
    <p:sldId id="274" r:id="rId9"/>
    <p:sldId id="315" r:id="rId10"/>
    <p:sldId id="273" r:id="rId11"/>
    <p:sldId id="335" r:id="rId12"/>
    <p:sldId id="336" r:id="rId13"/>
    <p:sldId id="326" r:id="rId14"/>
    <p:sldId id="256" r:id="rId15"/>
    <p:sldId id="328" r:id="rId16"/>
    <p:sldId id="329" r:id="rId17"/>
    <p:sldId id="331" r:id="rId18"/>
    <p:sldId id="330" r:id="rId19"/>
    <p:sldId id="332" r:id="rId20"/>
    <p:sldId id="333" r:id="rId21"/>
    <p:sldId id="334" r:id="rId22"/>
    <p:sldId id="327" r:id="rId23"/>
    <p:sldId id="276" r:id="rId24"/>
    <p:sldId id="275" r:id="rId25"/>
    <p:sldId id="318" r:id="rId26"/>
    <p:sldId id="280" r:id="rId27"/>
    <p:sldId id="257" r:id="rId28"/>
    <p:sldId id="292" r:id="rId29"/>
    <p:sldId id="265" r:id="rId30"/>
    <p:sldId id="263" r:id="rId31"/>
    <p:sldId id="266" r:id="rId32"/>
    <p:sldId id="294" r:id="rId33"/>
    <p:sldId id="297" r:id="rId34"/>
    <p:sldId id="300" r:id="rId35"/>
    <p:sldId id="301" r:id="rId36"/>
    <p:sldId id="303" r:id="rId37"/>
    <p:sldId id="277" r:id="rId38"/>
    <p:sldId id="308" r:id="rId39"/>
    <p:sldId id="269" r:id="rId40"/>
    <p:sldId id="270" r:id="rId41"/>
    <p:sldId id="271" r:id="rId42"/>
    <p:sldId id="321" r:id="rId43"/>
    <p:sldId id="314" r:id="rId44"/>
    <p:sldId id="267" r:id="rId45"/>
    <p:sldId id="323" r:id="rId46"/>
    <p:sldId id="3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EF921-7194-4689-90C9-C81A66D32F38}" v="6" dt="2020-03-23T07:15:4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36"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sebayel" userId="63be28d16b639785" providerId="LiveId" clId="{14DEF921-7194-4689-90C9-C81A66D32F38}"/>
    <pc:docChg chg="undo custSel mod modSld">
      <pc:chgData name="mohammed sebayel" userId="63be28d16b639785" providerId="LiveId" clId="{14DEF921-7194-4689-90C9-C81A66D32F38}" dt="2020-03-23T07:16:07.741" v="34" actId="313"/>
      <pc:docMkLst>
        <pc:docMk/>
      </pc:docMkLst>
      <pc:sldChg chg="addSp delSp modSp mod">
        <pc:chgData name="mohammed sebayel" userId="63be28d16b639785" providerId="LiveId" clId="{14DEF921-7194-4689-90C9-C81A66D32F38}" dt="2020-03-23T07:16:07.741" v="34" actId="313"/>
        <pc:sldMkLst>
          <pc:docMk/>
          <pc:sldMk cId="2052142613" sldId="267"/>
        </pc:sldMkLst>
        <pc:spChg chg="mod">
          <ac:chgData name="mohammed sebayel" userId="63be28d16b639785" providerId="LiveId" clId="{14DEF921-7194-4689-90C9-C81A66D32F38}" dt="2020-03-23T07:13:02.001" v="8" actId="26606"/>
          <ac:spMkLst>
            <pc:docMk/>
            <pc:sldMk cId="2052142613" sldId="267"/>
            <ac:spMk id="2" creationId="{5420CBFA-88E4-4497-8545-DAF568C4BB56}"/>
          </ac:spMkLst>
        </pc:spChg>
        <pc:spChg chg="add mod">
          <ac:chgData name="mohammed sebayel" userId="63be28d16b639785" providerId="LiveId" clId="{14DEF921-7194-4689-90C9-C81A66D32F38}" dt="2020-03-23T07:15:05.137" v="11" actId="1076"/>
          <ac:spMkLst>
            <pc:docMk/>
            <pc:sldMk cId="2052142613" sldId="267"/>
            <ac:spMk id="4" creationId="{C40A3721-2543-4128-A0B4-89E3A44FCA6D}"/>
          </ac:spMkLst>
        </pc:spChg>
        <pc:spChg chg="add mod">
          <ac:chgData name="mohammed sebayel" userId="63be28d16b639785" providerId="LiveId" clId="{14DEF921-7194-4689-90C9-C81A66D32F38}" dt="2020-03-23T07:16:07.741" v="34" actId="313"/>
          <ac:spMkLst>
            <pc:docMk/>
            <pc:sldMk cId="2052142613" sldId="267"/>
            <ac:spMk id="5" creationId="{DA92A680-88A1-4A73-8169-1582A22C8D5A}"/>
          </ac:spMkLst>
        </pc:spChg>
        <pc:spChg chg="add del">
          <ac:chgData name="mohammed sebayel" userId="63be28d16b639785" providerId="LiveId" clId="{14DEF921-7194-4689-90C9-C81A66D32F38}" dt="2020-03-23T07:13:01.988" v="7" actId="26606"/>
          <ac:spMkLst>
            <pc:docMk/>
            <pc:sldMk cId="2052142613" sldId="267"/>
            <ac:spMk id="139" creationId="{823AC064-BC96-4F32-8AE1-B2FD38754823}"/>
          </ac:spMkLst>
        </pc:spChg>
        <pc:spChg chg="add del">
          <ac:chgData name="mohammed sebayel" userId="63be28d16b639785" providerId="LiveId" clId="{14DEF921-7194-4689-90C9-C81A66D32F38}" dt="2020-03-23T07:13:02.001" v="8" actId="26606"/>
          <ac:spMkLst>
            <pc:docMk/>
            <pc:sldMk cId="2052142613" sldId="267"/>
            <ac:spMk id="5126" creationId="{87CC2527-562A-4F69-B487-4371E5B243E7}"/>
          </ac:spMkLst>
        </pc:spChg>
        <pc:spChg chg="add">
          <ac:chgData name="mohammed sebayel" userId="63be28d16b639785" providerId="LiveId" clId="{14DEF921-7194-4689-90C9-C81A66D32F38}" dt="2020-03-23T07:13:02.001" v="8" actId="26606"/>
          <ac:spMkLst>
            <pc:docMk/>
            <pc:sldMk cId="2052142613" sldId="267"/>
            <ac:spMk id="5129" creationId="{823AC064-BC96-4F32-8AE1-B2FD38754823}"/>
          </ac:spMkLst>
        </pc:spChg>
        <pc:picChg chg="add mod">
          <ac:chgData name="mohammed sebayel" userId="63be28d16b639785" providerId="LiveId" clId="{14DEF921-7194-4689-90C9-C81A66D32F38}" dt="2020-03-23T07:13:02.001" v="8" actId="26606"/>
          <ac:picMkLst>
            <pc:docMk/>
            <pc:sldMk cId="2052142613" sldId="267"/>
            <ac:picMk id="3" creationId="{349DA09A-6B33-4A55-A155-ADC6126B9AE1}"/>
          </ac:picMkLst>
        </pc:picChg>
        <pc:picChg chg="mod ord">
          <ac:chgData name="mohammed sebayel" userId="63be28d16b639785" providerId="LiveId" clId="{14DEF921-7194-4689-90C9-C81A66D32F38}" dt="2020-03-23T07:13:02.001" v="8" actId="26606"/>
          <ac:picMkLst>
            <pc:docMk/>
            <pc:sldMk cId="2052142613" sldId="267"/>
            <ac:picMk id="5124" creationId="{9821D6E5-BA8B-45E2-B601-0C80EA016206}"/>
          </ac:picMkLst>
        </pc:picChg>
        <pc:cxnChg chg="add del">
          <ac:chgData name="mohammed sebayel" userId="63be28d16b639785" providerId="LiveId" clId="{14DEF921-7194-4689-90C9-C81A66D32F38}" dt="2020-03-23T07:13:02.001" v="8" actId="26606"/>
          <ac:cxnSpMkLst>
            <pc:docMk/>
            <pc:sldMk cId="2052142613" sldId="267"/>
            <ac:cxnSpMk id="75" creationId="{BCDAEC91-5BCE-4B55-9CC0-43EF94CB734B}"/>
          </ac:cxnSpMkLst>
        </pc:cxnChg>
        <pc:cxnChg chg="add del">
          <ac:chgData name="mohammed sebayel" userId="63be28d16b639785" providerId="LiveId" clId="{14DEF921-7194-4689-90C9-C81A66D32F38}" dt="2020-03-23T07:13:01.988" v="7" actId="26606"/>
          <ac:cxnSpMkLst>
            <pc:docMk/>
            <pc:sldMk cId="2052142613" sldId="267"/>
            <ac:cxnSpMk id="141" creationId="{7E7C77BC-7138-40B1-A15B-20F57A494629}"/>
          </ac:cxnSpMkLst>
        </pc:cxnChg>
        <pc:cxnChg chg="add del">
          <ac:chgData name="mohammed sebayel" userId="63be28d16b639785" providerId="LiveId" clId="{14DEF921-7194-4689-90C9-C81A66D32F38}" dt="2020-03-23T07:13:01.988" v="7" actId="26606"/>
          <ac:cxnSpMkLst>
            <pc:docMk/>
            <pc:sldMk cId="2052142613" sldId="267"/>
            <ac:cxnSpMk id="143" creationId="{DB146403-F3D6-484B-B2ED-97F9565D0370}"/>
          </ac:cxnSpMkLst>
        </pc:cxnChg>
        <pc:cxnChg chg="add">
          <ac:chgData name="mohammed sebayel" userId="63be28d16b639785" providerId="LiveId" clId="{14DEF921-7194-4689-90C9-C81A66D32F38}" dt="2020-03-23T07:13:02.001" v="8" actId="26606"/>
          <ac:cxnSpMkLst>
            <pc:docMk/>
            <pc:sldMk cId="2052142613" sldId="267"/>
            <ac:cxnSpMk id="5128" creationId="{DB146403-F3D6-484B-B2ED-97F9565D0370}"/>
          </ac:cxnSpMkLst>
        </pc:cxnChg>
        <pc:cxnChg chg="add">
          <ac:chgData name="mohammed sebayel" userId="63be28d16b639785" providerId="LiveId" clId="{14DEF921-7194-4689-90C9-C81A66D32F38}" dt="2020-03-23T07:13:02.001" v="8" actId="26606"/>
          <ac:cxnSpMkLst>
            <pc:docMk/>
            <pc:sldMk cId="2052142613" sldId="267"/>
            <ac:cxnSpMk id="5130" creationId="{7E7C77BC-7138-40B1-A15B-20F57A49462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E7C90-E88F-489B-94BD-E88D4FB4F156}"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546AA-B016-414C-B45D-B72A26E0274D}" type="slidenum">
              <a:rPr lang="en-US" smtClean="0"/>
              <a:t>‹#›</a:t>
            </a:fld>
            <a:endParaRPr lang="en-US"/>
          </a:p>
        </p:txBody>
      </p:sp>
    </p:spTree>
    <p:extLst>
      <p:ext uri="{BB962C8B-B14F-4D97-AF65-F5344CB8AC3E}">
        <p14:creationId xmlns:p14="http://schemas.microsoft.com/office/powerpoint/2010/main" val="77448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546AA-B016-414C-B45D-B72A26E02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1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46AA-B016-414C-B45D-B72A26E0274D}" type="slidenum">
              <a:rPr lang="en-US" smtClean="0"/>
              <a:t>37</a:t>
            </a:fld>
            <a:endParaRPr lang="en-US"/>
          </a:p>
        </p:txBody>
      </p:sp>
    </p:spTree>
    <p:extLst>
      <p:ext uri="{BB962C8B-B14F-4D97-AF65-F5344CB8AC3E}">
        <p14:creationId xmlns:p14="http://schemas.microsoft.com/office/powerpoint/2010/main" val="390050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32A6-09E6-4659-89AB-44C0BF102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F29C0-4378-49D3-9416-6DF4BC644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E24765-9288-4815-B261-A763A3AF1BAB}"/>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ECE5DE48-9B1D-451A-9993-C5DF1B5E4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052FE-7227-4A31-A14B-EB812D5D3399}"/>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128776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8C57-F1E9-4F30-9308-3E0B352E7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1650A-18F7-4978-8E45-9DDE02CA0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7B7FF-4CB5-40EA-ACEE-4C431985608A}"/>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14927776-2FDF-4D05-BF56-FADA8520B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B567D-7D53-4870-9234-8E449119CD8D}"/>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332947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B4037-5A79-476A-A5E3-3DE12210E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9F9D8-9A1B-452E-8710-1D79A0F11E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A54B2-738B-4C9F-BD28-C7AA73FFA64C}"/>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75098D41-C934-4D78-85F4-64BEEA601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02B61-0193-4BDF-B459-BFC12BFD224A}"/>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266485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03F5-563C-4A84-90B6-2D1C6FFED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8B7BB-E435-429D-A3DA-73FD5E1894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3FA44-23D2-4D8E-A827-B92A4D774BBE}"/>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424FE361-60A2-496D-8147-66BEDFA17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20C2F-3283-439B-9273-E3E9EE4CE3A4}"/>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428917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5CE9-60B0-448F-B75F-88FBBE654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A3B54E-C4E5-4974-BBB7-3FDCCDDD4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D9254-DB96-460A-8DD6-A9C3E5C517C6}"/>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2DB392CF-0FDD-4555-AF4F-C195CCA5E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2662A-5CE6-47F1-92AC-642822D8B9B1}"/>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140177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5F53-E9D2-46F5-AAA2-7DFC7F97B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0A1B0-CCFB-4C35-9425-7895FE28A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07102-BF3B-440D-95D9-64885E8326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C5866C-15FF-4EE8-A826-791129A57FEE}"/>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6" name="Footer Placeholder 5">
            <a:extLst>
              <a:ext uri="{FF2B5EF4-FFF2-40B4-BE49-F238E27FC236}">
                <a16:creationId xmlns:a16="http://schemas.microsoft.com/office/drawing/2014/main" id="{470794F9-8BBD-4EF0-9F00-16DF090DD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F26F9-DB2D-41B4-8037-8D5125C9C208}"/>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304320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E721-AB6D-4054-A44D-928AE18ED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729F0-9398-405B-A7DB-7A95EFB263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2C627-6B8A-4B56-A660-5DAE31FAB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7BC3D3-1C0C-4F61-AD95-64F415F7E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D821A-078A-4F5E-AC95-DB038D9C0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838A8D-1157-4104-9FD9-98FDA63194DC}"/>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8" name="Footer Placeholder 7">
            <a:extLst>
              <a:ext uri="{FF2B5EF4-FFF2-40B4-BE49-F238E27FC236}">
                <a16:creationId xmlns:a16="http://schemas.microsoft.com/office/drawing/2014/main" id="{D8FE29DA-3430-4370-8DB0-BE951E383D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21654F-F611-41F7-A645-2C05C2B32356}"/>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199249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8EDA-D796-40F0-911D-47C23E011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0F7E0-5B4C-4770-A50D-53E3B4F129F6}"/>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4" name="Footer Placeholder 3">
            <a:extLst>
              <a:ext uri="{FF2B5EF4-FFF2-40B4-BE49-F238E27FC236}">
                <a16:creationId xmlns:a16="http://schemas.microsoft.com/office/drawing/2014/main" id="{296B399D-C439-4927-ADE6-0C2F19186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49620-A295-4E59-A658-2DBADD8164CD}"/>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6121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B2F32-5C3C-4143-AD42-5A890EE3D625}"/>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3" name="Footer Placeholder 2">
            <a:extLst>
              <a:ext uri="{FF2B5EF4-FFF2-40B4-BE49-F238E27FC236}">
                <a16:creationId xmlns:a16="http://schemas.microsoft.com/office/drawing/2014/main" id="{D4C4341C-23BB-42A3-9CE3-DFE2EDB910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772A8-251A-4EE1-9001-F8754756DFFD}"/>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283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C003-32CB-49A2-813D-5D2C6DE45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08E91-7D8C-432E-97D3-D3083EAF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3C5BD-7A54-483F-9E54-02A363802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C0C8-26C2-47B7-BAA3-A49655FE799E}"/>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6" name="Footer Placeholder 5">
            <a:extLst>
              <a:ext uri="{FF2B5EF4-FFF2-40B4-BE49-F238E27FC236}">
                <a16:creationId xmlns:a16="http://schemas.microsoft.com/office/drawing/2014/main" id="{B2038FA3-2B21-4476-8079-34A50562D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63DC1-DD70-404F-BF6B-8F751382BB5D}"/>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306324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7382-DE0D-4755-A6E2-C4F1706C8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DD7CD-123B-4633-9232-1D34EC04B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549FC-D6A2-4EE7-BC44-9EC518A3A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BE522-C284-464D-8769-A0CC3A67D540}"/>
              </a:ext>
            </a:extLst>
          </p:cNvPr>
          <p:cNvSpPr>
            <a:spLocks noGrp="1"/>
          </p:cNvSpPr>
          <p:nvPr>
            <p:ph type="dt" sz="half" idx="10"/>
          </p:nvPr>
        </p:nvSpPr>
        <p:spPr/>
        <p:txBody>
          <a:bodyPr/>
          <a:lstStyle/>
          <a:p>
            <a:fld id="{103C2AD6-19DE-401E-BF40-485B0541BC31}" type="datetimeFigureOut">
              <a:rPr lang="en-US" smtClean="0"/>
              <a:t>3/23/2020</a:t>
            </a:fld>
            <a:endParaRPr lang="en-US"/>
          </a:p>
        </p:txBody>
      </p:sp>
      <p:sp>
        <p:nvSpPr>
          <p:cNvPr id="6" name="Footer Placeholder 5">
            <a:extLst>
              <a:ext uri="{FF2B5EF4-FFF2-40B4-BE49-F238E27FC236}">
                <a16:creationId xmlns:a16="http://schemas.microsoft.com/office/drawing/2014/main" id="{5FB3A464-2002-4397-AA03-FCA142B27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B6239-7336-487D-8E32-52D7AB650E1F}"/>
              </a:ext>
            </a:extLst>
          </p:cNvPr>
          <p:cNvSpPr>
            <a:spLocks noGrp="1"/>
          </p:cNvSpPr>
          <p:nvPr>
            <p:ph type="sldNum" sz="quarter" idx="12"/>
          </p:nvPr>
        </p:nvSpPr>
        <p:spPr/>
        <p:txBody>
          <a:bodyPr/>
          <a:lstStyle/>
          <a:p>
            <a:fld id="{45A58B8A-082F-4A9E-BBAE-9294B3025DD5}" type="slidenum">
              <a:rPr lang="en-US" smtClean="0"/>
              <a:t>‹#›</a:t>
            </a:fld>
            <a:endParaRPr lang="en-US"/>
          </a:p>
        </p:txBody>
      </p:sp>
    </p:spTree>
    <p:extLst>
      <p:ext uri="{BB962C8B-B14F-4D97-AF65-F5344CB8AC3E}">
        <p14:creationId xmlns:p14="http://schemas.microsoft.com/office/powerpoint/2010/main" val="198975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75031-0B75-496D-8512-B5187956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6358CA-2DA5-47D7-90FE-E4C69BC78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58B37-6C7D-492B-A3B6-B75302ED6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C2AD6-19DE-401E-BF40-485B0541BC31}" type="datetimeFigureOut">
              <a:rPr lang="en-US" smtClean="0"/>
              <a:t>3/23/2020</a:t>
            </a:fld>
            <a:endParaRPr lang="en-US"/>
          </a:p>
        </p:txBody>
      </p:sp>
      <p:sp>
        <p:nvSpPr>
          <p:cNvPr id="5" name="Footer Placeholder 4">
            <a:extLst>
              <a:ext uri="{FF2B5EF4-FFF2-40B4-BE49-F238E27FC236}">
                <a16:creationId xmlns:a16="http://schemas.microsoft.com/office/drawing/2014/main" id="{7D7AF881-633B-4469-B312-C2616ACD3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D86D3-2601-4A44-ADCD-27384BDA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8B8A-082F-4A9E-BBAE-9294B3025DD5}" type="slidenum">
              <a:rPr lang="en-US" smtClean="0"/>
              <a:t>‹#›</a:t>
            </a:fld>
            <a:endParaRPr lang="en-US"/>
          </a:p>
        </p:txBody>
      </p:sp>
    </p:spTree>
    <p:extLst>
      <p:ext uri="{BB962C8B-B14F-4D97-AF65-F5344CB8AC3E}">
        <p14:creationId xmlns:p14="http://schemas.microsoft.com/office/powerpoint/2010/main" val="94138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DB18EC-F6BD-44A4-9F06-6741B30F2B92}"/>
              </a:ext>
            </a:extLst>
          </p:cNvPr>
          <p:cNvSpPr txBox="1"/>
          <p:nvPr/>
        </p:nvSpPr>
        <p:spPr>
          <a:xfrm>
            <a:off x="698013" y="4525346"/>
            <a:ext cx="6939722" cy="186188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dirty="0">
                <a:solidFill>
                  <a:srgbClr val="FF0000"/>
                </a:solidFill>
                <a:effectLst>
                  <a:outerShdw blurRad="38100" dist="38100" dir="2700000" algn="tl">
                    <a:srgbClr val="000000">
                      <a:alpha val="43137"/>
                    </a:srgbClr>
                  </a:outerShdw>
                </a:effectLst>
                <a:latin typeface="+mj-lt"/>
                <a:ea typeface="+mj-ea"/>
                <a:cs typeface="+mj-cs"/>
              </a:rPr>
              <a:t>Acute Abdomen</a:t>
            </a:r>
          </a:p>
          <a:p>
            <a:pPr algn="ctr">
              <a:lnSpc>
                <a:spcPct val="90000"/>
              </a:lnSpc>
              <a:spcBef>
                <a:spcPct val="0"/>
              </a:spcBef>
              <a:spcAft>
                <a:spcPts val="600"/>
              </a:spcAft>
            </a:pPr>
            <a:r>
              <a:rPr lang="en-US" sz="4000" dirty="0">
                <a:latin typeface="+mj-lt"/>
                <a:ea typeface="+mj-ea"/>
                <a:cs typeface="+mj-cs"/>
              </a:rPr>
              <a:t>Mohammed Al Sebayel</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78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C26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7EC4037-9DCD-430D-A142-19E36F1981EB}"/>
              </a:ext>
            </a:extLst>
          </p:cNvPr>
          <p:cNvPicPr>
            <a:picLocks noChangeAspect="1"/>
          </p:cNvPicPr>
          <p:nvPr/>
        </p:nvPicPr>
        <p:blipFill rotWithShape="1">
          <a:blip r:embed="rId2"/>
          <a:srcRect l="12751" r="2998"/>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6" name="Straight Connector 15">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3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4557F-1EA4-48E4-91E0-D006E1714863}"/>
              </a:ext>
            </a:extLst>
          </p:cNvPr>
          <p:cNvSpPr>
            <a:spLocks noGrp="1"/>
          </p:cNvSpPr>
          <p:nvPr>
            <p:ph type="title"/>
          </p:nvPr>
        </p:nvSpPr>
        <p:spPr>
          <a:xfrm>
            <a:off x="686834" y="591344"/>
            <a:ext cx="3200400" cy="5585619"/>
          </a:xfrm>
        </p:spPr>
        <p:txBody>
          <a:bodyPr>
            <a:normAutofit/>
          </a:bodyPr>
          <a:lstStyle/>
          <a:p>
            <a:r>
              <a:rPr lang="en-US" b="1">
                <a:solidFill>
                  <a:srgbClr val="FFFFFF"/>
                </a:solidFill>
              </a:rPr>
              <a:t>Presentations That Are Less Acute</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EDB2DDEB-11DF-4D8C-BC4A-A51200400059}"/>
              </a:ext>
            </a:extLst>
          </p:cNvPr>
          <p:cNvSpPr>
            <a:spLocks noGrp="1"/>
          </p:cNvSpPr>
          <p:nvPr>
            <p:ph idx="1"/>
          </p:nvPr>
        </p:nvSpPr>
        <p:spPr>
          <a:xfrm>
            <a:off x="4447308" y="591344"/>
            <a:ext cx="6906491" cy="5585619"/>
          </a:xfrm>
        </p:spPr>
        <p:txBody>
          <a:bodyPr anchor="ctr">
            <a:normAutofit/>
          </a:bodyPr>
          <a:lstStyle/>
          <a:p>
            <a:r>
              <a:rPr lang="en-US" b="1"/>
              <a:t>Colic</a:t>
            </a:r>
          </a:p>
          <a:p>
            <a:r>
              <a:rPr lang="en-US"/>
              <a:t>Colic is an abdominal pain that </a:t>
            </a:r>
            <a:r>
              <a:rPr lang="en-US" b="1"/>
              <a:t>crescendos</a:t>
            </a:r>
            <a:r>
              <a:rPr lang="en-US"/>
              <a:t> to become very severe and then </a:t>
            </a:r>
            <a:r>
              <a:rPr lang="en-US" b="1"/>
              <a:t>goes away completely</a:t>
            </a:r>
            <a:r>
              <a:rPr lang="en-US"/>
              <a:t>. This is most typically seen in either </a:t>
            </a:r>
            <a:r>
              <a:rPr lang="en-US" b="1"/>
              <a:t>ureteric obstruction </a:t>
            </a:r>
            <a:r>
              <a:rPr lang="en-US"/>
              <a:t>or </a:t>
            </a:r>
            <a:r>
              <a:rPr lang="en-US" b="1"/>
              <a:t>bowel obstruction.</a:t>
            </a:r>
            <a:endParaRPr lang="en-US"/>
          </a:p>
          <a:p>
            <a:r>
              <a:rPr lang="en-US" b="1"/>
              <a:t>Biliary ‘colic’</a:t>
            </a:r>
            <a:r>
              <a:rPr lang="en-US"/>
              <a:t> is not a true colic as the pain does not go away completely, instead getting periodically better and worse (colloquially termed ‘waxes and wanes’)</a:t>
            </a:r>
          </a:p>
          <a:p>
            <a:endParaRPr lang="en-US"/>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153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E4523-67C6-4CCE-B297-679E8BE78525}"/>
              </a:ext>
            </a:extLst>
          </p:cNvPr>
          <p:cNvSpPr>
            <a:spLocks noGrp="1"/>
          </p:cNvSpPr>
          <p:nvPr>
            <p:ph type="title"/>
          </p:nvPr>
        </p:nvSpPr>
        <p:spPr>
          <a:xfrm>
            <a:off x="686834" y="1153572"/>
            <a:ext cx="3200400" cy="4461163"/>
          </a:xfrm>
        </p:spPr>
        <p:txBody>
          <a:bodyPr>
            <a:normAutofit/>
          </a:bodyPr>
          <a:lstStyle/>
          <a:p>
            <a:r>
              <a:rPr lang="en-US">
                <a:solidFill>
                  <a:srgbClr val="FFFFFF"/>
                </a:solidFill>
              </a:rPr>
              <a:t>PAIN:</a:t>
            </a:r>
          </a:p>
        </p:txBody>
      </p:sp>
      <p:sp>
        <p:nvSpPr>
          <p:cNvPr id="3" name="Content Placeholder 2">
            <a:extLst>
              <a:ext uri="{FF2B5EF4-FFF2-40B4-BE49-F238E27FC236}">
                <a16:creationId xmlns:a16="http://schemas.microsoft.com/office/drawing/2014/main" id="{462368A5-8B7C-4444-82F8-7E7D1F263A0D}"/>
              </a:ext>
            </a:extLst>
          </p:cNvPr>
          <p:cNvSpPr>
            <a:spLocks noGrp="1"/>
          </p:cNvSpPr>
          <p:nvPr>
            <p:ph idx="1"/>
          </p:nvPr>
        </p:nvSpPr>
        <p:spPr>
          <a:xfrm>
            <a:off x="4447308" y="591344"/>
            <a:ext cx="6906491" cy="5585619"/>
          </a:xfrm>
        </p:spPr>
        <p:txBody>
          <a:bodyPr anchor="ctr">
            <a:normAutofit/>
          </a:bodyPr>
          <a:lstStyle/>
          <a:p>
            <a:r>
              <a:rPr lang="en-US" sz="3600" dirty="0"/>
              <a:t>Site.</a:t>
            </a:r>
          </a:p>
          <a:p>
            <a:r>
              <a:rPr lang="en-US" sz="3600" dirty="0"/>
              <a:t>Onset and progression.</a:t>
            </a:r>
          </a:p>
          <a:p>
            <a:r>
              <a:rPr lang="en-US" sz="3600" dirty="0"/>
              <a:t>Character.</a:t>
            </a:r>
          </a:p>
          <a:p>
            <a:r>
              <a:rPr lang="en-US" sz="3600" dirty="0"/>
              <a:t>Referred.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89060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84481-4885-4743-A258-B852CB7F307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Referred Pain:</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AFD1ED01-433C-42FD-88EA-D240A948C04D}"/>
              </a:ext>
            </a:extLst>
          </p:cNvPr>
          <p:cNvSpPr>
            <a:spLocks noGrp="1"/>
          </p:cNvSpPr>
          <p:nvPr>
            <p:ph idx="1"/>
          </p:nvPr>
        </p:nvSpPr>
        <p:spPr>
          <a:xfrm>
            <a:off x="4447308" y="591344"/>
            <a:ext cx="6906491" cy="5585619"/>
          </a:xfrm>
        </p:spPr>
        <p:txBody>
          <a:bodyPr anchor="ctr">
            <a:normAutofit/>
          </a:bodyPr>
          <a:lstStyle/>
          <a:p>
            <a:r>
              <a:rPr lang="en-US" dirty="0"/>
              <a:t>Biliary colic: to right shoulder or scapula</a:t>
            </a:r>
          </a:p>
          <a:p>
            <a:r>
              <a:rPr lang="en-US" dirty="0"/>
              <a:t>Renal colic: to groin</a:t>
            </a:r>
          </a:p>
          <a:p>
            <a:r>
              <a:rPr lang="en-US" dirty="0"/>
              <a:t>Appendicitis: periumbilical to right lower quadrant (RLQ)</a:t>
            </a:r>
          </a:p>
          <a:p>
            <a:r>
              <a:rPr lang="en-US" dirty="0"/>
              <a:t>Pancreatitis: to back</a:t>
            </a:r>
          </a:p>
          <a:p>
            <a:r>
              <a:rPr lang="en-US" dirty="0"/>
              <a:t>Ruptured aortic aneurysm: to back or flank</a:t>
            </a:r>
          </a:p>
          <a:p>
            <a:r>
              <a:rPr lang="en-US" dirty="0"/>
              <a:t>• Perforated ulcer: to RLQ (right paracolic gutter)</a:t>
            </a:r>
          </a:p>
          <a:p>
            <a:r>
              <a:rPr lang="en-US" dirty="0"/>
              <a:t> Hip pain: to groin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5164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A9FA-73DA-4CF0-B6B9-61F0A2E95594}"/>
              </a:ext>
            </a:extLst>
          </p:cNvPr>
          <p:cNvSpPr>
            <a:spLocks noGrp="1"/>
          </p:cNvSpPr>
          <p:nvPr>
            <p:ph type="title"/>
          </p:nvPr>
        </p:nvSpPr>
        <p:spPr>
          <a:xfrm>
            <a:off x="686834" y="591344"/>
            <a:ext cx="3200400" cy="5585619"/>
          </a:xfrm>
        </p:spPr>
        <p:txBody>
          <a:bodyPr>
            <a:normAutofit/>
          </a:bodyPr>
          <a:lstStyle/>
          <a:p>
            <a:r>
              <a:rPr lang="en-US" sz="4100">
                <a:solidFill>
                  <a:srgbClr val="FFFFFF"/>
                </a:solidFill>
              </a:rPr>
              <a:t>Most Common Presentations of Surgical</a:t>
            </a:r>
            <a:br>
              <a:rPr lang="en-US" sz="4100">
                <a:solidFill>
                  <a:srgbClr val="FFFFFF"/>
                </a:solidFill>
              </a:rPr>
            </a:br>
            <a:r>
              <a:rPr lang="en-US" sz="4100">
                <a:solidFill>
                  <a:srgbClr val="FFFFFF"/>
                </a:solidFill>
              </a:rPr>
              <a:t>Pain</a:t>
            </a:r>
            <a:br>
              <a:rPr lang="en-US" sz="4100">
                <a:solidFill>
                  <a:srgbClr val="FFFFFF"/>
                </a:solidFill>
              </a:rPr>
            </a:br>
            <a:endParaRPr lang="en-US" sz="4100">
              <a:solidFill>
                <a:srgbClr val="FFFFFF"/>
              </a:solidFill>
            </a:endParaRPr>
          </a:p>
        </p:txBody>
      </p:sp>
      <p:sp>
        <p:nvSpPr>
          <p:cNvPr id="14" name="Content Placeholder 2">
            <a:extLst>
              <a:ext uri="{FF2B5EF4-FFF2-40B4-BE49-F238E27FC236}">
                <a16:creationId xmlns:a16="http://schemas.microsoft.com/office/drawing/2014/main" id="{4BF75C34-5B24-4679-8E84-83F212CA87E1}"/>
              </a:ext>
            </a:extLst>
          </p:cNvPr>
          <p:cNvSpPr>
            <a:spLocks noGrp="1"/>
          </p:cNvSpPr>
          <p:nvPr>
            <p:ph idx="1"/>
          </p:nvPr>
        </p:nvSpPr>
        <p:spPr>
          <a:xfrm>
            <a:off x="4447308" y="591344"/>
            <a:ext cx="6906491" cy="5585619"/>
          </a:xfrm>
        </p:spPr>
        <p:txBody>
          <a:bodyPr anchor="ctr">
            <a:normAutofit/>
          </a:bodyPr>
          <a:lstStyle/>
          <a:p>
            <a:r>
              <a:rPr lang="en-US"/>
              <a:t>Sudden onset with rigid abdomen = perforated viscus</a:t>
            </a:r>
          </a:p>
          <a:p>
            <a:r>
              <a:rPr lang="en-US"/>
              <a:t>Pain out of proportion to physical findings = ischemic bowel</a:t>
            </a:r>
          </a:p>
          <a:p>
            <a:r>
              <a:rPr lang="en-US"/>
              <a:t>Vague pain that subsequently localizes = appendicitis or other intra-abdominal process that irritates the parietal peritoneum</a:t>
            </a:r>
          </a:p>
          <a:p>
            <a:r>
              <a:rPr lang="en-US"/>
              <a:t> Waves of colicky pain = bowel obstruction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3326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 Differential diagnoses for pain felt in the different regions of the abdomen.">
            <a:extLst>
              <a:ext uri="{FF2B5EF4-FFF2-40B4-BE49-F238E27FC236}">
                <a16:creationId xmlns:a16="http://schemas.microsoft.com/office/drawing/2014/main" id="{6217A02B-9F69-442A-8484-85FF69E81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0075"/>
            <a:ext cx="97536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6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CBE3A-1449-4F69-BA48-AB0BAC5C2E83}"/>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D/D acute abdomen by region: RUQ</a:t>
            </a:r>
          </a:p>
        </p:txBody>
      </p:sp>
      <p:sp>
        <p:nvSpPr>
          <p:cNvPr id="3" name="Content Placeholder 2">
            <a:extLst>
              <a:ext uri="{FF2B5EF4-FFF2-40B4-BE49-F238E27FC236}">
                <a16:creationId xmlns:a16="http://schemas.microsoft.com/office/drawing/2014/main" id="{54789B8E-C8CB-43D8-ACA2-347D87873D19}"/>
              </a:ext>
            </a:extLst>
          </p:cNvPr>
          <p:cNvSpPr>
            <a:spLocks noGrp="1"/>
          </p:cNvSpPr>
          <p:nvPr>
            <p:ph idx="1"/>
          </p:nvPr>
        </p:nvSpPr>
        <p:spPr>
          <a:xfrm>
            <a:off x="4447308" y="591344"/>
            <a:ext cx="6906491" cy="5585619"/>
          </a:xfrm>
        </p:spPr>
        <p:txBody>
          <a:bodyPr anchor="ctr">
            <a:normAutofit/>
          </a:bodyPr>
          <a:lstStyle/>
          <a:p>
            <a:r>
              <a:rPr lang="en-US" sz="2400" b="1" dirty="0"/>
              <a:t>Hepatobiliary</a:t>
            </a:r>
            <a:r>
              <a:rPr lang="en-US" sz="2400" dirty="0"/>
              <a:t>: Biliary colic, Cholecystitis, Cholangitis, CBD obstruction (stone, tumor), Hepatitis, Budd-Chiari, Hepatic abscess/mass, Right subphrenic abscess.</a:t>
            </a:r>
          </a:p>
          <a:p>
            <a:r>
              <a:rPr lang="en-US" sz="2400" b="1" dirty="0"/>
              <a:t>Gastrointestinal: </a:t>
            </a:r>
            <a:r>
              <a:rPr lang="en-US" sz="2400" dirty="0"/>
              <a:t>Pancreatitis, Presentation of gastric, duodenal, or pancreatic pathology, Hepatic flexure pathology (CRC, subcostal incisional hernia).</a:t>
            </a:r>
          </a:p>
          <a:p>
            <a:r>
              <a:rPr lang="en-US" sz="2400" b="1" dirty="0"/>
              <a:t>Genitourinary</a:t>
            </a:r>
            <a:r>
              <a:rPr lang="en-US" sz="2400" dirty="0"/>
              <a:t>: Nephrolithiasis, Pyelonephritis, Renal: mass, ischemia, trauma.</a:t>
            </a:r>
          </a:p>
          <a:p>
            <a:r>
              <a:rPr lang="en-US" sz="2400" b="1" dirty="0"/>
              <a:t>Cardiopulmonary</a:t>
            </a:r>
            <a:r>
              <a:rPr lang="en-US" sz="2400" dirty="0"/>
              <a:t>: RLL pneumonia, Effusion/empyema, CHF (causing hepatic congestion and R pleural effusion),MI, Pericarditis, Pleuritis</a:t>
            </a:r>
          </a:p>
          <a:p>
            <a:r>
              <a:rPr lang="en-US" sz="2400" b="1" dirty="0"/>
              <a:t>Miscellaneous: </a:t>
            </a:r>
            <a:r>
              <a:rPr lang="en-US" sz="2400" dirty="0"/>
              <a:t>Herpes zoster, Trauma, Costochondritis</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2196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296C-B22B-427D-A674-30A14F9CF451}"/>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D/D acute abdomen by region: LUQ</a:t>
            </a:r>
          </a:p>
        </p:txBody>
      </p:sp>
      <p:sp>
        <p:nvSpPr>
          <p:cNvPr id="3" name="Content Placeholder 2">
            <a:extLst>
              <a:ext uri="{FF2B5EF4-FFF2-40B4-BE49-F238E27FC236}">
                <a16:creationId xmlns:a16="http://schemas.microsoft.com/office/drawing/2014/main" id="{2F494117-780D-44F9-BCA4-F9A2BB585EA3}"/>
              </a:ext>
            </a:extLst>
          </p:cNvPr>
          <p:cNvSpPr>
            <a:spLocks noGrp="1"/>
          </p:cNvSpPr>
          <p:nvPr>
            <p:ph idx="1"/>
          </p:nvPr>
        </p:nvSpPr>
        <p:spPr>
          <a:xfrm>
            <a:off x="4447308" y="591344"/>
            <a:ext cx="6906491" cy="5585619"/>
          </a:xfrm>
        </p:spPr>
        <p:txBody>
          <a:bodyPr anchor="ctr">
            <a:normAutofit/>
          </a:bodyPr>
          <a:lstStyle/>
          <a:p>
            <a:r>
              <a:rPr lang="en-US" b="1" dirty="0"/>
              <a:t>Pancreatic: </a:t>
            </a:r>
            <a:r>
              <a:rPr lang="en-US" dirty="0"/>
              <a:t>Pancreatitis (acute vs. chronic), Pancreatic pseudocyst, Pancreatic tumors.</a:t>
            </a:r>
          </a:p>
          <a:p>
            <a:r>
              <a:rPr lang="en-US" b="1" dirty="0"/>
              <a:t>Gastrointestinal: </a:t>
            </a:r>
            <a:r>
              <a:rPr lang="en-US" dirty="0"/>
              <a:t>Gastritis, PUD, Splenic flexure pathology, (e.g. CRC, ischemia).</a:t>
            </a:r>
          </a:p>
          <a:p>
            <a:r>
              <a:rPr lang="en-US" b="1" dirty="0"/>
              <a:t>Splenic: </a:t>
            </a:r>
            <a:r>
              <a:rPr lang="en-US" dirty="0"/>
              <a:t>Splenic infarct/abscess, Splenomegaly, Splenic rupture, Splenic artery aneurysm.</a:t>
            </a:r>
          </a:p>
          <a:p>
            <a:r>
              <a:rPr lang="en-US" b="1" dirty="0"/>
              <a:t>Cardiopulmonary</a:t>
            </a:r>
            <a:r>
              <a:rPr lang="en-US" dirty="0"/>
              <a:t> (see RUQ and Epigastric).</a:t>
            </a:r>
          </a:p>
          <a:p>
            <a:r>
              <a:rPr lang="en-US" b="1" dirty="0"/>
              <a:t>Genitourinary </a:t>
            </a:r>
            <a:r>
              <a:rPr lang="en-US" dirty="0"/>
              <a:t>(see RUQ).</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3675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8137-BDB1-48D6-A7D4-7AC824997EC2}"/>
              </a:ext>
            </a:extLst>
          </p:cNvPr>
          <p:cNvSpPr>
            <a:spLocks noGrp="1"/>
          </p:cNvSpPr>
          <p:nvPr>
            <p:ph type="title"/>
          </p:nvPr>
        </p:nvSpPr>
        <p:spPr>
          <a:xfrm>
            <a:off x="686834" y="591344"/>
            <a:ext cx="3200400" cy="5585619"/>
          </a:xfrm>
        </p:spPr>
        <p:txBody>
          <a:bodyPr>
            <a:normAutofit/>
          </a:bodyPr>
          <a:lstStyle/>
          <a:p>
            <a:r>
              <a:rPr lang="en-US">
                <a:solidFill>
                  <a:srgbClr val="FFFFFF"/>
                </a:solidFill>
              </a:rPr>
              <a:t>D/D acute abdomen by region: RLQ</a:t>
            </a:r>
          </a:p>
        </p:txBody>
      </p:sp>
      <p:sp>
        <p:nvSpPr>
          <p:cNvPr id="3" name="Content Placeholder 2">
            <a:extLst>
              <a:ext uri="{FF2B5EF4-FFF2-40B4-BE49-F238E27FC236}">
                <a16:creationId xmlns:a16="http://schemas.microsoft.com/office/drawing/2014/main" id="{0852D4BA-DB24-4686-A50A-F3109F8C8D4E}"/>
              </a:ext>
            </a:extLst>
          </p:cNvPr>
          <p:cNvSpPr>
            <a:spLocks noGrp="1"/>
          </p:cNvSpPr>
          <p:nvPr>
            <p:ph idx="1"/>
          </p:nvPr>
        </p:nvSpPr>
        <p:spPr>
          <a:xfrm>
            <a:off x="4447308" y="591344"/>
            <a:ext cx="6906491" cy="5585619"/>
          </a:xfrm>
        </p:spPr>
        <p:txBody>
          <a:bodyPr anchor="ctr">
            <a:normAutofit/>
          </a:bodyPr>
          <a:lstStyle/>
          <a:p>
            <a:r>
              <a:rPr lang="en-US" b="1" dirty="0"/>
              <a:t>Gastrointestinal: </a:t>
            </a:r>
            <a:r>
              <a:rPr lang="en-US" dirty="0"/>
              <a:t>Appendicitis, Crohn’s disease, Tuberculosis of the ileocecal junction, Cecal tumor, Intussusception, Mesenteric lymphadenitis (Yersinia), Cecal diverticulitis, Cecal volvulus.</a:t>
            </a:r>
          </a:p>
          <a:p>
            <a:r>
              <a:rPr lang="en-US" b="1" dirty="0"/>
              <a:t>Hernia</a:t>
            </a:r>
            <a:r>
              <a:rPr lang="en-US" dirty="0"/>
              <a:t>: femoral, inguinal obstruction, </a:t>
            </a:r>
            <a:r>
              <a:rPr lang="en-US" dirty="0" err="1"/>
              <a:t>Amyand’s</a:t>
            </a:r>
            <a:r>
              <a:rPr lang="en-US" dirty="0"/>
              <a:t> (and resulting cecal distention)</a:t>
            </a:r>
          </a:p>
          <a:p>
            <a:r>
              <a:rPr lang="en-US" b="1" dirty="0"/>
              <a:t>Gynecological: </a:t>
            </a:r>
            <a:r>
              <a:rPr lang="en-US" dirty="0"/>
              <a:t>See ‘suprapubic’</a:t>
            </a:r>
          </a:p>
          <a:p>
            <a:r>
              <a:rPr lang="en-US" b="1" dirty="0"/>
              <a:t>Genitourinary: </a:t>
            </a:r>
            <a:r>
              <a:rPr lang="en-US" dirty="0"/>
              <a:t>See ‘suprapubic’</a:t>
            </a:r>
          </a:p>
          <a:p>
            <a:r>
              <a:rPr lang="en-US" b="1" dirty="0"/>
              <a:t>Extraperitoneal: </a:t>
            </a:r>
            <a:r>
              <a:rPr lang="en-US" dirty="0"/>
              <a:t>Abdominal wall hematoma/abscess, Psoas abscess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3089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3DC35-BD51-49B8-9196-EDA895BDB235}"/>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D/D acute abdomen by region: LLQ</a:t>
            </a:r>
          </a:p>
        </p:txBody>
      </p:sp>
      <p:sp>
        <p:nvSpPr>
          <p:cNvPr id="3" name="Content Placeholder 2">
            <a:extLst>
              <a:ext uri="{FF2B5EF4-FFF2-40B4-BE49-F238E27FC236}">
                <a16:creationId xmlns:a16="http://schemas.microsoft.com/office/drawing/2014/main" id="{AF29E63A-71CF-4A68-9C3B-A0EA1A64BD49}"/>
              </a:ext>
            </a:extLst>
          </p:cNvPr>
          <p:cNvSpPr>
            <a:spLocks noGrp="1"/>
          </p:cNvSpPr>
          <p:nvPr>
            <p:ph idx="1"/>
          </p:nvPr>
        </p:nvSpPr>
        <p:spPr>
          <a:xfrm>
            <a:off x="4447308" y="591344"/>
            <a:ext cx="6906491" cy="5585619"/>
          </a:xfrm>
        </p:spPr>
        <p:txBody>
          <a:bodyPr anchor="ctr">
            <a:normAutofit/>
          </a:bodyPr>
          <a:lstStyle/>
          <a:p>
            <a:r>
              <a:rPr lang="en-US" b="1" dirty="0"/>
              <a:t>Gastrointestinal: </a:t>
            </a:r>
            <a:r>
              <a:rPr lang="en-US" dirty="0"/>
              <a:t>Diverticulitis, Diverticulosis, Colon/sigmoid/rectal cancer, Fecal impaction, Proctitis (ulcerative colitis, infectious ; i.e. gonococcus or Chlamydia), Sigmoid volvulus</a:t>
            </a:r>
          </a:p>
          <a:p>
            <a:r>
              <a:rPr lang="en-US" b="1" dirty="0"/>
              <a:t>Hernia</a:t>
            </a:r>
          </a:p>
          <a:p>
            <a:r>
              <a:rPr lang="en-US" b="1" dirty="0"/>
              <a:t>Gynecological: </a:t>
            </a:r>
            <a:r>
              <a:rPr lang="en-US" dirty="0"/>
              <a:t>See ‘suprapubic’</a:t>
            </a:r>
          </a:p>
          <a:p>
            <a:r>
              <a:rPr lang="en-US" b="1" dirty="0"/>
              <a:t>Genitourinary: </a:t>
            </a:r>
            <a:r>
              <a:rPr lang="en-US" dirty="0"/>
              <a:t>See ‘suprapubic’</a:t>
            </a:r>
          </a:p>
          <a:p>
            <a:r>
              <a:rPr lang="en-US" b="1" dirty="0"/>
              <a:t>Extraperitonea</a:t>
            </a:r>
            <a:r>
              <a:rPr lang="en-US" dirty="0"/>
              <a:t>l: Abdominal wall hematoma/abscess, Psoas abscess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8131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65DD5-2EAD-46C1-97DA-8702BADCB71B}"/>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D/D acute abdomen by region: Epigastric</a:t>
            </a:r>
          </a:p>
        </p:txBody>
      </p:sp>
      <p:sp>
        <p:nvSpPr>
          <p:cNvPr id="3" name="Content Placeholder 2">
            <a:extLst>
              <a:ext uri="{FF2B5EF4-FFF2-40B4-BE49-F238E27FC236}">
                <a16:creationId xmlns:a16="http://schemas.microsoft.com/office/drawing/2014/main" id="{78A07947-5A99-40BB-9894-3A95B6EF1165}"/>
              </a:ext>
            </a:extLst>
          </p:cNvPr>
          <p:cNvSpPr>
            <a:spLocks noGrp="1"/>
          </p:cNvSpPr>
          <p:nvPr>
            <p:ph idx="1"/>
          </p:nvPr>
        </p:nvSpPr>
        <p:spPr>
          <a:xfrm>
            <a:off x="4447308" y="591344"/>
            <a:ext cx="6906491" cy="5585619"/>
          </a:xfrm>
        </p:spPr>
        <p:txBody>
          <a:bodyPr anchor="ctr">
            <a:normAutofit/>
          </a:bodyPr>
          <a:lstStyle/>
          <a:p>
            <a:r>
              <a:rPr lang="en-US" b="1" dirty="0"/>
              <a:t>Cardiac: </a:t>
            </a:r>
            <a:r>
              <a:rPr lang="en-US" dirty="0"/>
              <a:t>Aortic dissection/ruptured, AAA, MI, Pericarditis</a:t>
            </a:r>
          </a:p>
          <a:p>
            <a:r>
              <a:rPr lang="en-US" b="1" dirty="0"/>
              <a:t>Gastrointestinal: </a:t>
            </a:r>
            <a:r>
              <a:rPr lang="en-US" dirty="0"/>
              <a:t>Gastritis, GERD/esophagitis, PUD, Pancreatitis, Mallory-Weiss tear.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5421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98CE4-604D-42B0-ADE1-A66D1BA2D15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Essentials</a:t>
            </a:r>
          </a:p>
        </p:txBody>
      </p:sp>
      <p:sp>
        <p:nvSpPr>
          <p:cNvPr id="3" name="Content Placeholder 2">
            <a:extLst>
              <a:ext uri="{FF2B5EF4-FFF2-40B4-BE49-F238E27FC236}">
                <a16:creationId xmlns:a16="http://schemas.microsoft.com/office/drawing/2014/main" id="{B2DF8957-8DF0-4D5D-AADF-33C90B35C552}"/>
              </a:ext>
            </a:extLst>
          </p:cNvPr>
          <p:cNvSpPr>
            <a:spLocks noGrp="1"/>
          </p:cNvSpPr>
          <p:nvPr>
            <p:ph idx="1"/>
          </p:nvPr>
        </p:nvSpPr>
        <p:spPr>
          <a:xfrm>
            <a:off x="4447308" y="591344"/>
            <a:ext cx="6906491" cy="5585619"/>
          </a:xfrm>
        </p:spPr>
        <p:txBody>
          <a:bodyPr anchor="ctr">
            <a:normAutofit/>
          </a:bodyPr>
          <a:lstStyle/>
          <a:p>
            <a:r>
              <a:rPr lang="en-US" b="0" i="0" dirty="0">
                <a:effectLst/>
                <a:latin typeface="acumin-pro"/>
              </a:rPr>
              <a:t>The ‘</a:t>
            </a:r>
            <a:r>
              <a:rPr lang="en-US" b="1" i="0" dirty="0">
                <a:effectLst/>
                <a:latin typeface="acumin-pro"/>
              </a:rPr>
              <a:t>acute abdomen</a:t>
            </a:r>
            <a:r>
              <a:rPr lang="en-US" b="0" i="0" dirty="0">
                <a:effectLst/>
                <a:latin typeface="acumin-pro"/>
              </a:rPr>
              <a:t>’ is defined as a </a:t>
            </a:r>
            <a:r>
              <a:rPr lang="en-US" b="1" i="0" dirty="0">
                <a:effectLst/>
                <a:latin typeface="acumin-pro"/>
              </a:rPr>
              <a:t>sudden onset of severe abdominal pain</a:t>
            </a:r>
            <a:r>
              <a:rPr lang="en-US" b="0" i="0" dirty="0">
                <a:effectLst/>
                <a:latin typeface="acumin-pro"/>
              </a:rPr>
              <a:t> of less than 24 hours duration.  </a:t>
            </a:r>
            <a:endParaRPr lang="en-US" dirty="0">
              <a:latin typeface="acumin-pro"/>
            </a:endParaRPr>
          </a:p>
          <a:p>
            <a:pPr marL="0" indent="0">
              <a:buNone/>
            </a:pPr>
            <a:r>
              <a:rPr lang="en-US" b="1" i="1" dirty="0">
                <a:effectLst>
                  <a:outerShdw blurRad="38100" dist="38100" dir="2700000" algn="tl">
                    <a:srgbClr val="000000">
                      <a:alpha val="43137"/>
                    </a:srgbClr>
                  </a:outerShdw>
                </a:effectLst>
                <a:latin typeface="acumin-pro"/>
              </a:rPr>
              <a:t>Structured approach </a:t>
            </a:r>
          </a:p>
          <a:p>
            <a:pPr marL="0" indent="0">
              <a:buNone/>
            </a:pPr>
            <a:r>
              <a:rPr lang="en-US" b="1" dirty="0"/>
              <a:t>Initial assessment of acute surgical problem</a:t>
            </a:r>
          </a:p>
          <a:p>
            <a:pPr lvl="1">
              <a:buFont typeface="Wingdings" panose="05000000000000000000" pitchFamily="2" charset="2"/>
              <a:buChar char="v"/>
            </a:pPr>
            <a:r>
              <a:rPr lang="en-US" dirty="0"/>
              <a:t> Does it need immediate and prompt surgical intervention,</a:t>
            </a:r>
          </a:p>
          <a:p>
            <a:pPr lvl="1">
              <a:buFont typeface="Wingdings" panose="05000000000000000000" pitchFamily="2" charset="2"/>
              <a:buChar char="v"/>
            </a:pPr>
            <a:r>
              <a:rPr lang="en-US" dirty="0"/>
              <a:t> or urgent medical therapy.</a:t>
            </a:r>
          </a:p>
          <a:p>
            <a:pPr lvl="1">
              <a:buFont typeface="Wingdings" panose="05000000000000000000" pitchFamily="2" charset="2"/>
              <a:buChar char="v"/>
            </a:pPr>
            <a:r>
              <a:rPr lang="en-US" b="1" dirty="0"/>
              <a:t>critically unwell</a:t>
            </a:r>
            <a:r>
              <a:rPr lang="en-US" dirty="0"/>
              <a:t>, give oxygen, start suitable initial steps, and call for help early before going into detail on the history and examination.</a:t>
            </a:r>
          </a:p>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5346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BDEC1-9A62-46A9-983C-3700068AF681}"/>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D/D acute abdomen by region: Suprapubic</a:t>
            </a:r>
          </a:p>
        </p:txBody>
      </p:sp>
      <p:sp>
        <p:nvSpPr>
          <p:cNvPr id="3" name="Content Placeholder 2">
            <a:extLst>
              <a:ext uri="{FF2B5EF4-FFF2-40B4-BE49-F238E27FC236}">
                <a16:creationId xmlns:a16="http://schemas.microsoft.com/office/drawing/2014/main" id="{80D6C3BE-675E-42E2-84DA-BABC43BB9F9B}"/>
              </a:ext>
            </a:extLst>
          </p:cNvPr>
          <p:cNvSpPr>
            <a:spLocks noGrp="1"/>
          </p:cNvSpPr>
          <p:nvPr>
            <p:ph idx="1"/>
          </p:nvPr>
        </p:nvSpPr>
        <p:spPr>
          <a:xfrm>
            <a:off x="4447308" y="591344"/>
            <a:ext cx="6906491" cy="5585619"/>
          </a:xfrm>
        </p:spPr>
        <p:txBody>
          <a:bodyPr anchor="ctr">
            <a:normAutofit/>
          </a:bodyPr>
          <a:lstStyle/>
          <a:p>
            <a:r>
              <a:rPr lang="en-US" b="1" dirty="0"/>
              <a:t>Gastrointestinal (see RLQ/LLQ</a:t>
            </a:r>
            <a:r>
              <a:rPr lang="en-US" dirty="0"/>
              <a:t>): Acute appendicitis, IBD, </a:t>
            </a:r>
          </a:p>
          <a:p>
            <a:r>
              <a:rPr lang="en-US" b="1" dirty="0"/>
              <a:t>Gynecological: </a:t>
            </a:r>
            <a:r>
              <a:rPr lang="en-US" dirty="0"/>
              <a:t>Ectopic pregnancy, PID, Endometriosis ,Threatened/incomplete, abortion, Hydrosalpinx/salpingitis, Ovarian torsion, Hemorrhagic fibroid, </a:t>
            </a:r>
            <a:r>
              <a:rPr lang="en-US" dirty="0" err="1"/>
              <a:t>Tubo</a:t>
            </a:r>
            <a:r>
              <a:rPr lang="en-US" dirty="0"/>
              <a:t>-ovarian abscess, Gynecological tumors</a:t>
            </a:r>
          </a:p>
          <a:p>
            <a:r>
              <a:rPr lang="en-US" b="1" dirty="0"/>
              <a:t>Genitourinary, </a:t>
            </a:r>
            <a:r>
              <a:rPr lang="en-US" dirty="0"/>
              <a:t>Cystitis (infectious, hemorrhagic), Hydroureter/urinary colic, Epididymitis, Testicular torsion, acute urinary retention</a:t>
            </a:r>
          </a:p>
          <a:p>
            <a:r>
              <a:rPr lang="en-US" b="1" dirty="0"/>
              <a:t>Extraperitoneal: </a:t>
            </a:r>
            <a:r>
              <a:rPr lang="en-US" dirty="0"/>
              <a:t>Rectus sheath hematoma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3977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4648B-673B-42FB-AC91-239B9A212C04}"/>
              </a:ext>
            </a:extLst>
          </p:cNvPr>
          <p:cNvSpPr>
            <a:spLocks noGrp="1"/>
          </p:cNvSpPr>
          <p:nvPr>
            <p:ph type="title"/>
          </p:nvPr>
        </p:nvSpPr>
        <p:spPr>
          <a:xfrm>
            <a:off x="686834" y="591344"/>
            <a:ext cx="3200400" cy="5585619"/>
          </a:xfrm>
        </p:spPr>
        <p:txBody>
          <a:bodyPr>
            <a:normAutofit/>
          </a:bodyPr>
          <a:lstStyle/>
          <a:p>
            <a:r>
              <a:rPr lang="en-US">
                <a:solidFill>
                  <a:srgbClr val="FFFFFF"/>
                </a:solidFill>
              </a:rPr>
              <a:t>D/D acute abdomen by region: Diffuse</a:t>
            </a:r>
          </a:p>
        </p:txBody>
      </p:sp>
      <p:sp>
        <p:nvSpPr>
          <p:cNvPr id="3" name="Content Placeholder 2">
            <a:extLst>
              <a:ext uri="{FF2B5EF4-FFF2-40B4-BE49-F238E27FC236}">
                <a16:creationId xmlns:a16="http://schemas.microsoft.com/office/drawing/2014/main" id="{9D9581A8-3697-4B39-9B8C-E3487FFE1827}"/>
              </a:ext>
            </a:extLst>
          </p:cNvPr>
          <p:cNvSpPr>
            <a:spLocks noGrp="1"/>
          </p:cNvSpPr>
          <p:nvPr>
            <p:ph idx="1"/>
          </p:nvPr>
        </p:nvSpPr>
        <p:spPr>
          <a:xfrm>
            <a:off x="4447308" y="591344"/>
            <a:ext cx="6906491" cy="5585619"/>
          </a:xfrm>
        </p:spPr>
        <p:txBody>
          <a:bodyPr anchor="ctr">
            <a:normAutofit/>
          </a:bodyPr>
          <a:lstStyle/>
          <a:p>
            <a:r>
              <a:rPr lang="en-US" sz="2600" b="1" dirty="0"/>
              <a:t>Gastrointestinal: </a:t>
            </a:r>
            <a:r>
              <a:rPr lang="en-US" sz="2600" dirty="0"/>
              <a:t>Peritonitis, Early appendicitis, perforated appendicitis, Mesenteric ischemia, Gastroenteritis/colitis, Constipation, Bowel obstruction, Pancreatitis, Inflammatory bowel disease, Irritable bowel syndrome, Ogilvie’s syndrome</a:t>
            </a:r>
          </a:p>
          <a:p>
            <a:r>
              <a:rPr lang="en-US" sz="2600" b="1" dirty="0"/>
              <a:t>Cardiovascular/Hematological: </a:t>
            </a:r>
            <a:r>
              <a:rPr lang="en-US" sz="2600" dirty="0"/>
              <a:t>Aortic dissection/ruptured AAA, Sickle cell crisis</a:t>
            </a:r>
          </a:p>
          <a:p>
            <a:r>
              <a:rPr lang="en-US" sz="2600" b="1" dirty="0"/>
              <a:t>Genitourinary/Gynecological: </a:t>
            </a:r>
            <a:r>
              <a:rPr lang="en-US" sz="2600" dirty="0"/>
              <a:t>Perforated ectopic pregnancy, PID, Acute urinary retention</a:t>
            </a:r>
          </a:p>
          <a:p>
            <a:r>
              <a:rPr lang="en-US" sz="2600" b="1" dirty="0"/>
              <a:t>Endocrinological: </a:t>
            </a:r>
            <a:r>
              <a:rPr lang="en-US" sz="2600" dirty="0"/>
              <a:t>Carcinoid syndrome, Diabetic ketoacidosis, Addisonian crisis, Hypercalcemia</a:t>
            </a:r>
          </a:p>
          <a:p>
            <a:r>
              <a:rPr lang="en-US" sz="2600" b="1" dirty="0"/>
              <a:t>Others: </a:t>
            </a:r>
            <a:r>
              <a:rPr lang="en-US" sz="2600" dirty="0"/>
              <a:t>Lead poisoning, Tertiary syphilis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5471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36AF1-32E6-42BB-A79B-4F77983850EA}"/>
              </a:ext>
            </a:extLst>
          </p:cNvPr>
          <p:cNvSpPr>
            <a:spLocks noGrp="1"/>
          </p:cNvSpPr>
          <p:nvPr>
            <p:ph type="title"/>
          </p:nvPr>
        </p:nvSpPr>
        <p:spPr>
          <a:xfrm>
            <a:off x="686834" y="591344"/>
            <a:ext cx="3200400" cy="5585619"/>
          </a:xfrm>
        </p:spPr>
        <p:txBody>
          <a:bodyPr>
            <a:normAutofit/>
          </a:bodyPr>
          <a:lstStyle/>
          <a:p>
            <a:r>
              <a:rPr lang="en-US">
                <a:solidFill>
                  <a:srgbClr val="FFFFFF"/>
                </a:solidFill>
              </a:rPr>
              <a:t>In all patients presenting with an acute abdomen, order the following:</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40DC2B9D-DF50-4CB3-83FB-DBDB5A35E0B2}"/>
              </a:ext>
            </a:extLst>
          </p:cNvPr>
          <p:cNvSpPr>
            <a:spLocks noGrp="1"/>
          </p:cNvSpPr>
          <p:nvPr>
            <p:ph idx="1"/>
          </p:nvPr>
        </p:nvSpPr>
        <p:spPr>
          <a:xfrm>
            <a:off x="4447308" y="591344"/>
            <a:ext cx="6906491" cy="5585619"/>
          </a:xfrm>
        </p:spPr>
        <p:txBody>
          <a:bodyPr anchor="ctr">
            <a:normAutofit/>
          </a:bodyPr>
          <a:lstStyle/>
          <a:p>
            <a:r>
              <a:rPr lang="en-US" dirty="0"/>
              <a:t>KEY TESTS FOR SPECIFIC DIAGNOSIS</a:t>
            </a:r>
          </a:p>
          <a:p>
            <a:pPr lvl="1"/>
            <a:r>
              <a:rPr lang="en-US" dirty="0"/>
              <a:t> ALP, ALT, AST, bilirubin</a:t>
            </a:r>
          </a:p>
          <a:p>
            <a:pPr lvl="1"/>
            <a:r>
              <a:rPr lang="en-US" dirty="0"/>
              <a:t> Lipase/ amylase</a:t>
            </a:r>
          </a:p>
          <a:p>
            <a:pPr lvl="1"/>
            <a:r>
              <a:rPr lang="en-US" dirty="0"/>
              <a:t>Urinalysis</a:t>
            </a:r>
          </a:p>
          <a:p>
            <a:pPr lvl="1"/>
            <a:r>
              <a:rPr lang="en-US" dirty="0"/>
              <a:t> β-</a:t>
            </a:r>
            <a:r>
              <a:rPr lang="en-US" dirty="0" err="1"/>
              <a:t>hCG</a:t>
            </a:r>
            <a:r>
              <a:rPr lang="en-US" dirty="0"/>
              <a:t> (in women of childbearing age)</a:t>
            </a:r>
          </a:p>
          <a:p>
            <a:pPr lvl="1"/>
            <a:r>
              <a:rPr lang="en-US" dirty="0"/>
              <a:t>Troponins</a:t>
            </a:r>
          </a:p>
          <a:p>
            <a:pPr lvl="1"/>
            <a:r>
              <a:rPr lang="en-US" dirty="0"/>
              <a:t>Lactate</a:t>
            </a:r>
          </a:p>
          <a:p>
            <a:r>
              <a:rPr lang="en-US" dirty="0"/>
              <a:t>KEY TESTS FOR OR PREPARATION</a:t>
            </a:r>
          </a:p>
          <a:p>
            <a:pPr lvl="1"/>
            <a:r>
              <a:rPr lang="en-US" dirty="0"/>
              <a:t>CBC, electrolytes, creatinine, glucose</a:t>
            </a:r>
          </a:p>
          <a:p>
            <a:pPr lvl="1"/>
            <a:r>
              <a:rPr lang="en-US" dirty="0"/>
              <a:t> INR/PTT</a:t>
            </a:r>
          </a:p>
          <a:p>
            <a:pPr lvl="1"/>
            <a:r>
              <a:rPr lang="en-US" dirty="0"/>
              <a:t>CXR (if history of cardiac or pulmonary disease)</a:t>
            </a:r>
          </a:p>
          <a:p>
            <a:pPr lvl="1"/>
            <a:r>
              <a:rPr lang="en-US" dirty="0"/>
              <a:t>ECG if clinically indicated by history or if &gt;69 years and no risk factors</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8779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46F38-7803-4506-9B50-27B137580B94}"/>
              </a:ext>
            </a:extLst>
          </p:cNvPr>
          <p:cNvSpPr>
            <a:spLocks noGrp="1"/>
          </p:cNvSpPr>
          <p:nvPr>
            <p:ph type="title"/>
          </p:nvPr>
        </p:nvSpPr>
        <p:spPr>
          <a:xfrm>
            <a:off x="686834" y="591344"/>
            <a:ext cx="3200400" cy="5585619"/>
          </a:xfrm>
        </p:spPr>
        <p:txBody>
          <a:bodyPr>
            <a:normAutofit/>
          </a:bodyPr>
          <a:lstStyle/>
          <a:p>
            <a:r>
              <a:rPr lang="en-US" b="1">
                <a:solidFill>
                  <a:srgbClr val="FFFFFF"/>
                </a:solidFill>
              </a:rPr>
              <a:t>Laboratory Tests</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AE175C99-355E-4A39-AFEF-C71E2216B155}"/>
              </a:ext>
            </a:extLst>
          </p:cNvPr>
          <p:cNvSpPr>
            <a:spLocks noGrp="1"/>
          </p:cNvSpPr>
          <p:nvPr>
            <p:ph idx="1"/>
          </p:nvPr>
        </p:nvSpPr>
        <p:spPr>
          <a:xfrm>
            <a:off x="4447308" y="202019"/>
            <a:ext cx="6906491" cy="6188147"/>
          </a:xfrm>
        </p:spPr>
        <p:txBody>
          <a:bodyPr anchor="ctr">
            <a:normAutofit fontScale="62500" lnSpcReduction="20000"/>
          </a:bodyPr>
          <a:lstStyle/>
          <a:p>
            <a:r>
              <a:rPr lang="en-US" sz="3400" dirty="0"/>
              <a:t>The investigations in all cases of the acute abdomen share the same generic outline:</a:t>
            </a:r>
          </a:p>
          <a:p>
            <a:r>
              <a:rPr lang="en-US" sz="3400" b="1" dirty="0"/>
              <a:t>Urine dipstick </a:t>
            </a:r>
            <a:r>
              <a:rPr lang="en-US" sz="3400" dirty="0"/>
              <a:t>– for signs of infection or </a:t>
            </a:r>
            <a:r>
              <a:rPr lang="en-US" sz="3400" dirty="0" err="1"/>
              <a:t>haematuria</a:t>
            </a:r>
            <a:r>
              <a:rPr lang="en-US" sz="3400" dirty="0"/>
              <a:t> ±MC&amp;S. Include a pregnancy test for all women of reproductive age.</a:t>
            </a:r>
          </a:p>
          <a:p>
            <a:r>
              <a:rPr lang="en-US" sz="3400" b="1" dirty="0"/>
              <a:t>ABG</a:t>
            </a:r>
            <a:r>
              <a:rPr lang="en-US" sz="3400" dirty="0"/>
              <a:t> –</a:t>
            </a:r>
            <a:r>
              <a:rPr lang="en-US" sz="3400" b="1" dirty="0"/>
              <a:t> </a:t>
            </a:r>
            <a:r>
              <a:rPr lang="en-US" sz="3400" dirty="0"/>
              <a:t>useful in bleeding or septic patients, especially for the pH, pO</a:t>
            </a:r>
            <a:r>
              <a:rPr lang="en-US" sz="3400" baseline="-25000" dirty="0"/>
              <a:t>2</a:t>
            </a:r>
            <a:r>
              <a:rPr lang="en-US" sz="3400" dirty="0"/>
              <a:t>, pCO</a:t>
            </a:r>
            <a:r>
              <a:rPr lang="en-US" sz="3400" baseline="-25000" dirty="0"/>
              <a:t>2</a:t>
            </a:r>
            <a:r>
              <a:rPr lang="en-US" sz="3400" dirty="0"/>
              <a:t>, and lactate for signs of tissue hypoperfusion, as well as a rapid hemoglobin.</a:t>
            </a:r>
          </a:p>
          <a:p>
            <a:r>
              <a:rPr lang="en-US" sz="3400" b="1" dirty="0"/>
              <a:t>Routine bloods</a:t>
            </a:r>
            <a:r>
              <a:rPr lang="en-US" sz="3400" dirty="0"/>
              <a:t> – FBC, U&amp;Es, Liver Function, CRP, amylase.</a:t>
            </a:r>
          </a:p>
          <a:p>
            <a:pPr lvl="1"/>
            <a:r>
              <a:rPr lang="en-US" sz="3400" dirty="0"/>
              <a:t>Consider measuring serum calcium in suspected pancreatitis.</a:t>
            </a:r>
          </a:p>
          <a:p>
            <a:pPr lvl="1"/>
            <a:r>
              <a:rPr lang="en-US" sz="3400" dirty="0"/>
              <a:t>Do not forget a group &amp; save (G&amp;S) if the patient is likely to need surgery soon.</a:t>
            </a:r>
          </a:p>
          <a:p>
            <a:r>
              <a:rPr lang="en-US" sz="3400" b="1" dirty="0"/>
              <a:t>Blood cultures </a:t>
            </a:r>
            <a:r>
              <a:rPr lang="en-US" sz="3400" dirty="0"/>
              <a:t>– if considering infection as a potential diagnosis</a:t>
            </a:r>
          </a:p>
          <a:p>
            <a:r>
              <a:rPr lang="en-US" sz="3400" b="1" i="1" dirty="0"/>
              <a:t>Note: Any amylase / lipase 3x greater than the upper limit is diagnostic of pancreatitis. Any raised value lower than this may also be due to another pathology, such as perforated bowel, ectopic pregnancy, or diabetic ketoacidosis (DKA)</a:t>
            </a:r>
            <a:endParaRPr lang="en-US" sz="3400" b="1" dirty="0"/>
          </a:p>
          <a:p>
            <a:endParaRPr lang="en-US" sz="1300" dirty="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4127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77AB3-1AFA-4C80-807B-8C376F0FAD04}"/>
              </a:ext>
            </a:extLst>
          </p:cNvPr>
          <p:cNvSpPr>
            <a:spLocks noGrp="1"/>
          </p:cNvSpPr>
          <p:nvPr>
            <p:ph type="title"/>
          </p:nvPr>
        </p:nvSpPr>
        <p:spPr>
          <a:xfrm>
            <a:off x="686834" y="591344"/>
            <a:ext cx="3200400" cy="5585619"/>
          </a:xfrm>
        </p:spPr>
        <p:txBody>
          <a:bodyPr>
            <a:normAutofit/>
          </a:bodyPr>
          <a:lstStyle/>
          <a:p>
            <a:r>
              <a:rPr lang="en-US">
                <a:solidFill>
                  <a:srgbClr val="FFFFFF"/>
                </a:solidFill>
              </a:rPr>
              <a:t>Investigation:</a:t>
            </a:r>
          </a:p>
        </p:txBody>
      </p:sp>
      <p:sp>
        <p:nvSpPr>
          <p:cNvPr id="3" name="Content Placeholder 2">
            <a:extLst>
              <a:ext uri="{FF2B5EF4-FFF2-40B4-BE49-F238E27FC236}">
                <a16:creationId xmlns:a16="http://schemas.microsoft.com/office/drawing/2014/main" id="{B3BE55AE-B748-47D3-A4FB-A1A0336EAAD1}"/>
              </a:ext>
            </a:extLst>
          </p:cNvPr>
          <p:cNvSpPr>
            <a:spLocks noGrp="1"/>
          </p:cNvSpPr>
          <p:nvPr>
            <p:ph idx="1"/>
          </p:nvPr>
        </p:nvSpPr>
        <p:spPr>
          <a:xfrm>
            <a:off x="4447308" y="591344"/>
            <a:ext cx="6906491" cy="5585619"/>
          </a:xfrm>
        </p:spPr>
        <p:txBody>
          <a:bodyPr anchor="ctr">
            <a:normAutofit/>
          </a:bodyPr>
          <a:lstStyle/>
          <a:p>
            <a:r>
              <a:rPr lang="en-US" sz="1300" b="1"/>
              <a:t>Imaging</a:t>
            </a:r>
          </a:p>
          <a:p>
            <a:r>
              <a:rPr lang="en-US" sz="1300"/>
              <a:t>In the emergency setting, every patient with abdominal pain should have an </a:t>
            </a:r>
            <a:r>
              <a:rPr lang="en-US" sz="1300" b="1"/>
              <a:t>ECG</a:t>
            </a:r>
            <a:r>
              <a:rPr lang="en-US" sz="1300"/>
              <a:t> to exclude myocardial infarction.</a:t>
            </a:r>
          </a:p>
          <a:p>
            <a:r>
              <a:rPr lang="en-US" sz="1300"/>
              <a:t>Other imaging modalities that may be initially requested include:</a:t>
            </a:r>
          </a:p>
          <a:p>
            <a:r>
              <a:rPr lang="en-US" sz="1300" b="1"/>
              <a:t>Ultrasound</a:t>
            </a:r>
            <a:r>
              <a:rPr lang="en-US" sz="1300"/>
              <a:t>:</a:t>
            </a:r>
          </a:p>
          <a:p>
            <a:pPr lvl="1"/>
            <a:r>
              <a:rPr lang="en-US" sz="1300"/>
              <a:t>Kidneys, ureters and bladder (‘KUB’) –  for suspected renal tract pathology</a:t>
            </a:r>
          </a:p>
          <a:p>
            <a:pPr lvl="1"/>
            <a:r>
              <a:rPr lang="en-US" sz="1300"/>
              <a:t>Biliary tree and liver –  for suspected gallstone disease</a:t>
            </a:r>
          </a:p>
          <a:p>
            <a:pPr lvl="1"/>
            <a:r>
              <a:rPr lang="en-US" sz="1300"/>
              <a:t>Ovaries, fallopian tubes and uterus – for suspected </a:t>
            </a:r>
            <a:r>
              <a:rPr lang="en-US" sz="1300" err="1"/>
              <a:t>tubo</a:t>
            </a:r>
            <a:r>
              <a:rPr lang="en-US" sz="1300"/>
              <a:t>-ovarian pathology</a:t>
            </a:r>
          </a:p>
          <a:p>
            <a:r>
              <a:rPr lang="en-US" sz="1300" b="1"/>
              <a:t>Radiological:</a:t>
            </a:r>
            <a:endParaRPr lang="en-US" sz="1300"/>
          </a:p>
          <a:p>
            <a:pPr lvl="1"/>
            <a:r>
              <a:rPr lang="en-US" sz="1300"/>
              <a:t>An erect chest X-ray (</a:t>
            </a:r>
            <a:r>
              <a:rPr lang="en-US" sz="1300" err="1"/>
              <a:t>eCXR</a:t>
            </a:r>
            <a:r>
              <a:rPr lang="en-US" sz="1300"/>
              <a:t>) – for evidence of bowel perforation.</a:t>
            </a:r>
          </a:p>
          <a:p>
            <a:pPr lvl="1"/>
            <a:r>
              <a:rPr lang="en-US" sz="1300"/>
              <a:t>CT imaging, depending on the suspected underlying diagnosis</a:t>
            </a:r>
          </a:p>
          <a:p>
            <a:endParaRPr lang="en-US" sz="130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3700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1D4E806-A5FB-4DEC-A14A-A605B94A5EDF}"/>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72356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65ED6C0-0850-4314-B2F6-5A62AE7F2EE2}"/>
              </a:ext>
            </a:extLst>
          </p:cNvPr>
          <p:cNvPicPr>
            <a:picLocks noChangeAspect="1"/>
          </p:cNvPicPr>
          <p:nvPr/>
        </p:nvPicPr>
        <p:blipFill>
          <a:blip r:embed="rId2"/>
          <a:stretch>
            <a:fillRect/>
          </a:stretch>
        </p:blipFill>
        <p:spPr>
          <a:xfrm>
            <a:off x="3686514" y="643467"/>
            <a:ext cx="4818972" cy="5571066"/>
          </a:xfrm>
          <a:prstGeom prst="rect">
            <a:avLst/>
          </a:prstGeom>
        </p:spPr>
      </p:pic>
    </p:spTree>
    <p:extLst>
      <p:ext uri="{BB962C8B-B14F-4D97-AF65-F5344CB8AC3E}">
        <p14:creationId xmlns:p14="http://schemas.microsoft.com/office/powerpoint/2010/main" val="247336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9B4840-8C4F-4935-9ED8-B9FF8B2C4828}"/>
              </a:ext>
            </a:extLst>
          </p:cNvPr>
          <p:cNvPicPr>
            <a:picLocks noChangeAspect="1"/>
          </p:cNvPicPr>
          <p:nvPr/>
        </p:nvPicPr>
        <p:blipFill>
          <a:blip r:embed="rId2"/>
          <a:stretch>
            <a:fillRect/>
          </a:stretch>
        </p:blipFill>
        <p:spPr>
          <a:xfrm>
            <a:off x="3575093" y="643467"/>
            <a:ext cx="5041814" cy="5571066"/>
          </a:xfrm>
          <a:prstGeom prst="rect">
            <a:avLst/>
          </a:prstGeom>
        </p:spPr>
      </p:pic>
    </p:spTree>
    <p:extLst>
      <p:ext uri="{BB962C8B-B14F-4D97-AF65-F5344CB8AC3E}">
        <p14:creationId xmlns:p14="http://schemas.microsoft.com/office/powerpoint/2010/main" val="112985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8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D75C747-BD6D-4A62-93C7-09335A7D60F3}"/>
              </a:ext>
            </a:extLst>
          </p:cNvPr>
          <p:cNvPicPr>
            <a:picLocks noChangeAspect="1"/>
          </p:cNvPicPr>
          <p:nvPr/>
        </p:nvPicPr>
        <p:blipFill>
          <a:blip r:embed="rId2"/>
          <a:stretch>
            <a:fillRect/>
          </a:stretch>
        </p:blipFill>
        <p:spPr>
          <a:xfrm>
            <a:off x="2592185" y="643467"/>
            <a:ext cx="7007629" cy="5571066"/>
          </a:xfrm>
          <a:prstGeom prst="rect">
            <a:avLst/>
          </a:prstGeom>
        </p:spPr>
      </p:pic>
    </p:spTree>
    <p:extLst>
      <p:ext uri="{BB962C8B-B14F-4D97-AF65-F5344CB8AC3E}">
        <p14:creationId xmlns:p14="http://schemas.microsoft.com/office/powerpoint/2010/main" val="95336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3 - CT scan for varying degrees of diverticular disease (1) diverticulum in the sigmoid colon (2) degree of diverticulitis present (3) abscess formation, secondary to ongoing diverticulitis">
            <a:extLst>
              <a:ext uri="{FF2B5EF4-FFF2-40B4-BE49-F238E27FC236}">
                <a16:creationId xmlns:a16="http://schemas.microsoft.com/office/drawing/2014/main" id="{F99414E5-B39B-4A4D-9627-8C4C4F4D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40" y="791735"/>
            <a:ext cx="11797991" cy="4047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0234FD-7F67-46B3-A0A2-C46A27CB187E}"/>
              </a:ext>
            </a:extLst>
          </p:cNvPr>
          <p:cNvSpPr/>
          <p:nvPr/>
        </p:nvSpPr>
        <p:spPr>
          <a:xfrm>
            <a:off x="747131" y="5473005"/>
            <a:ext cx="112776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cumin-pro"/>
                <a:ea typeface="+mn-ea"/>
                <a:cs typeface="+mn-cs"/>
              </a:rPr>
              <a:t>CT scan for varying degrees of diverticular disease (1) diverticulum in the sigmoid colon (2) degree of diverticulitis present (3) abscess formation, secondary to ongoing diverticulitis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6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429A9-CE00-4D8C-9575-06F0E0768991}"/>
              </a:ext>
            </a:extLst>
          </p:cNvPr>
          <p:cNvSpPr>
            <a:spLocks noGrp="1"/>
          </p:cNvSpPr>
          <p:nvPr>
            <p:ph type="title"/>
          </p:nvPr>
        </p:nvSpPr>
        <p:spPr>
          <a:xfrm>
            <a:off x="686834" y="591344"/>
            <a:ext cx="3200400" cy="5585619"/>
          </a:xfrm>
        </p:spPr>
        <p:txBody>
          <a:bodyPr>
            <a:normAutofit/>
          </a:bodyPr>
          <a:lstStyle/>
          <a:p>
            <a:r>
              <a:rPr lang="en-US">
                <a:solidFill>
                  <a:srgbClr val="FFFFFF"/>
                </a:solidFill>
              </a:rPr>
              <a:t>Grade of </a:t>
            </a:r>
            <a:r>
              <a:rPr lang="en-US" b="1">
                <a:solidFill>
                  <a:srgbClr val="FFFFFF"/>
                </a:solidFill>
              </a:rPr>
              <a:t>Operative</a:t>
            </a:r>
            <a:r>
              <a:rPr lang="en-US">
                <a:solidFill>
                  <a:srgbClr val="FFFFFF"/>
                </a:solidFill>
              </a:rPr>
              <a:t> Surgical Urgency in Acute abdomen:</a:t>
            </a:r>
          </a:p>
        </p:txBody>
      </p:sp>
      <p:sp>
        <p:nvSpPr>
          <p:cNvPr id="3" name="Content Placeholder 2">
            <a:extLst>
              <a:ext uri="{FF2B5EF4-FFF2-40B4-BE49-F238E27FC236}">
                <a16:creationId xmlns:a16="http://schemas.microsoft.com/office/drawing/2014/main" id="{99714FC6-ECB1-464A-8B50-A67EBCC15712}"/>
              </a:ext>
            </a:extLst>
          </p:cNvPr>
          <p:cNvSpPr>
            <a:spLocks noGrp="1"/>
          </p:cNvSpPr>
          <p:nvPr>
            <p:ph idx="1"/>
          </p:nvPr>
        </p:nvSpPr>
        <p:spPr>
          <a:xfrm>
            <a:off x="4447308" y="591344"/>
            <a:ext cx="6906491" cy="5585619"/>
          </a:xfrm>
        </p:spPr>
        <p:txBody>
          <a:bodyPr anchor="ctr">
            <a:normAutofit lnSpcReduction="10000"/>
          </a:bodyPr>
          <a:lstStyle/>
          <a:p>
            <a:r>
              <a:rPr lang="en-US" sz="2400" dirty="0"/>
              <a:t>Immediate action:</a:t>
            </a:r>
          </a:p>
          <a:p>
            <a:pPr lvl="1"/>
            <a:r>
              <a:rPr lang="en-US" dirty="0"/>
              <a:t>Rupture aortic aneurysm </a:t>
            </a:r>
          </a:p>
          <a:p>
            <a:pPr lvl="1"/>
            <a:r>
              <a:rPr lang="en-US" dirty="0"/>
              <a:t>Bleeding ulcer (gastric or duodenal)</a:t>
            </a:r>
          </a:p>
          <a:p>
            <a:pPr lvl="1"/>
            <a:r>
              <a:rPr lang="en-US" dirty="0"/>
              <a:t>Trauma.</a:t>
            </a:r>
          </a:p>
          <a:p>
            <a:pPr lvl="1"/>
            <a:r>
              <a:rPr lang="en-US" dirty="0"/>
              <a:t>Rupture ectopic.</a:t>
            </a:r>
          </a:p>
          <a:p>
            <a:r>
              <a:rPr lang="en-US" sz="2400" dirty="0"/>
              <a:t>Emergency action:</a:t>
            </a:r>
          </a:p>
          <a:p>
            <a:pPr marL="457200" lvl="1" indent="0">
              <a:buNone/>
            </a:pPr>
            <a:r>
              <a:rPr lang="en-US" dirty="0"/>
              <a:t>Perforations (peptic ulcer, small or large bowel perforation, diverticular disease, Inflammatory bowel disease, bowel obstruction, mesenteric ischemia</a:t>
            </a:r>
          </a:p>
          <a:p>
            <a:r>
              <a:rPr lang="en-US" sz="2400" dirty="0"/>
              <a:t>Urgent action:</a:t>
            </a:r>
          </a:p>
          <a:p>
            <a:pPr lvl="1"/>
            <a:r>
              <a:rPr lang="en-US" dirty="0"/>
              <a:t>Colic……..biliary colic ……Acute cholecystitis</a:t>
            </a:r>
          </a:p>
          <a:p>
            <a:pPr lvl="1"/>
            <a:r>
              <a:rPr lang="en-US" dirty="0"/>
              <a:t>Peritonism (localized peritonitis)……Appendicitis</a:t>
            </a:r>
          </a:p>
          <a:p>
            <a:r>
              <a:rPr lang="en-US" sz="2400" dirty="0"/>
              <a:t>Non urgent: biliary colic without cholecystitis and renal colic</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3850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867CA-3668-4799-ACE6-19C7F06E35B8}"/>
              </a:ext>
            </a:extLst>
          </p:cNvPr>
          <p:cNvSpPr txBox="1"/>
          <p:nvPr/>
        </p:nvSpPr>
        <p:spPr>
          <a:xfrm>
            <a:off x="707011" y="4502330"/>
            <a:ext cx="10765410" cy="120726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a:ln>
                  <a:noFill/>
                </a:ln>
                <a:solidFill>
                  <a:prstClr val="white"/>
                </a:solidFill>
                <a:effectLst/>
                <a:uLnTx/>
                <a:uFillTx/>
                <a:latin typeface="Calibri Light" panose="020F0302020204030204"/>
                <a:ea typeface="+mn-ea"/>
                <a:cs typeface="+mn-cs"/>
              </a:rPr>
              <a:t>Bowel Obstruction</a:t>
            </a:r>
          </a:p>
        </p:txBody>
      </p:sp>
      <p:pic>
        <p:nvPicPr>
          <p:cNvPr id="2050" name="Picture 2" descr="Fig 2 - Bowel obstruction on AXR; (1) Small bowel obstruction, showing valvulae conniventes crossing a dilated, centrally-located bowel; (2) Large bowel obstruction, with peripherally located dilated bowel segments.">
            <a:extLst>
              <a:ext uri="{FF2B5EF4-FFF2-40B4-BE49-F238E27FC236}">
                <a16:creationId xmlns:a16="http://schemas.microsoft.com/office/drawing/2014/main" id="{9D0B50A8-AE82-40CC-AC58-6B97F29EFD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4" y="758102"/>
            <a:ext cx="5458816" cy="3111524"/>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FA773BD5-6A33-4E8E-A697-9C8A2E0B31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3449" y="321735"/>
            <a:ext cx="4814814" cy="398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7037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The before and after of the bowel following a Hartmann's Procedure ">
            <a:extLst>
              <a:ext uri="{FF2B5EF4-FFF2-40B4-BE49-F238E27FC236}">
                <a16:creationId xmlns:a16="http://schemas.microsoft.com/office/drawing/2014/main" id="{A77EBA58-72D9-429A-AAB3-3D170FA691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7021" y="643466"/>
            <a:ext cx="10037958"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6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5DB56-6D8B-4F2D-86CF-DE4ABD67DF56}"/>
              </a:ext>
            </a:extLst>
          </p:cNvPr>
          <p:cNvSpPr>
            <a:spLocks noGrp="1"/>
          </p:cNvSpPr>
          <p:nvPr>
            <p:ph type="title"/>
          </p:nvPr>
        </p:nvSpPr>
        <p:spPr>
          <a:xfrm>
            <a:off x="838200" y="631825"/>
            <a:ext cx="10515600" cy="1325563"/>
          </a:xfrm>
        </p:spPr>
        <p:txBody>
          <a:bodyPr>
            <a:normAutofit/>
          </a:bodyPr>
          <a:lstStyle/>
          <a:p>
            <a:r>
              <a:rPr lang="en-US" b="1" dirty="0"/>
              <a:t>Acute appendicitis</a:t>
            </a:r>
            <a:br>
              <a:rPr lang="en-US" b="1" dirty="0"/>
            </a:br>
            <a:endParaRPr lang="en-US" dirty="0"/>
          </a:p>
        </p:txBody>
      </p:sp>
      <p:sp>
        <p:nvSpPr>
          <p:cNvPr id="3" name="Content Placeholder 2">
            <a:extLst>
              <a:ext uri="{FF2B5EF4-FFF2-40B4-BE49-F238E27FC236}">
                <a16:creationId xmlns:a16="http://schemas.microsoft.com/office/drawing/2014/main" id="{1034C1BC-F1B9-496D-80B2-636510C0840E}"/>
              </a:ext>
            </a:extLst>
          </p:cNvPr>
          <p:cNvSpPr>
            <a:spLocks noGrp="1"/>
          </p:cNvSpPr>
          <p:nvPr>
            <p:ph idx="1"/>
          </p:nvPr>
        </p:nvSpPr>
        <p:spPr>
          <a:xfrm>
            <a:off x="838200" y="2057400"/>
            <a:ext cx="10515600" cy="3871762"/>
          </a:xfrm>
        </p:spPr>
        <p:txBody>
          <a:bodyPr>
            <a:normAutofit fontScale="92500"/>
          </a:bodyPr>
          <a:lstStyle/>
          <a:p>
            <a:pPr marL="0" indent="0">
              <a:buNone/>
            </a:pPr>
            <a:r>
              <a:rPr lang="en-US" sz="3200" dirty="0"/>
              <a:t>The classic presentation for appendicitis is the relatively slow onset of mid-abdominal pain that eventually localizes in the right lower quadrant with associated nausea and, later, vomiting. Myocardial infarction should always be considered in this age group, and a posterior, or diaphragmatic, infarct is well recognized to cause abdominal pain, nausea, and vomiting. Acute pancreatitis can be caused by either a penetrating (posterior) duodenal ulcer or acute cholecystitis. If vomiting does not relieve the abdominal pain, pancreatitis should be considered.</a:t>
            </a:r>
          </a:p>
          <a:p>
            <a:endParaRPr lang="en-US" sz="2000" dirty="0"/>
          </a:p>
        </p:txBody>
      </p:sp>
    </p:spTree>
    <p:extLst>
      <p:ext uri="{BB962C8B-B14F-4D97-AF65-F5344CB8AC3E}">
        <p14:creationId xmlns:p14="http://schemas.microsoft.com/office/powerpoint/2010/main" val="1563408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41324-5F56-45E6-B985-CCFBBE9D00F6}"/>
              </a:ext>
            </a:extLst>
          </p:cNvPr>
          <p:cNvSpPr>
            <a:spLocks noGrp="1"/>
          </p:cNvSpPr>
          <p:nvPr>
            <p:ph type="title"/>
          </p:nvPr>
        </p:nvSpPr>
        <p:spPr>
          <a:xfrm>
            <a:off x="838200" y="631825"/>
            <a:ext cx="10515600" cy="1325563"/>
          </a:xfrm>
        </p:spPr>
        <p:txBody>
          <a:bodyPr>
            <a:normAutofit/>
          </a:bodyPr>
          <a:lstStyle/>
          <a:p>
            <a:r>
              <a:rPr lang="en-US" dirty="0"/>
              <a:t>CT abdomen Pancreatitis</a:t>
            </a:r>
          </a:p>
        </p:txBody>
      </p:sp>
      <p:sp>
        <p:nvSpPr>
          <p:cNvPr id="3" name="Content Placeholder 2">
            <a:extLst>
              <a:ext uri="{FF2B5EF4-FFF2-40B4-BE49-F238E27FC236}">
                <a16:creationId xmlns:a16="http://schemas.microsoft.com/office/drawing/2014/main" id="{707F72F3-B87A-4C1B-898C-A85B7B0887D3}"/>
              </a:ext>
            </a:extLst>
          </p:cNvPr>
          <p:cNvSpPr>
            <a:spLocks noGrp="1"/>
          </p:cNvSpPr>
          <p:nvPr>
            <p:ph idx="1"/>
          </p:nvPr>
        </p:nvSpPr>
        <p:spPr>
          <a:xfrm>
            <a:off x="838200" y="2057400"/>
            <a:ext cx="10515600" cy="3871762"/>
          </a:xfrm>
        </p:spPr>
        <p:txBody>
          <a:bodyPr>
            <a:normAutofit fontScale="92500" lnSpcReduction="10000"/>
          </a:bodyPr>
          <a:lstStyle/>
          <a:p>
            <a:pPr marL="0" indent="0">
              <a:buNone/>
            </a:pPr>
            <a:r>
              <a:rPr lang="en-US" sz="3600" dirty="0"/>
              <a:t>Although a CT scan may eventually be useful, it will not be as helpful as the other choices at this point. It is best used at 72 hours of illness to assess the degree of pancreatic necrosis in patients with predicted severe disease. A cardiogram and troponin will help to rule in or rule out a myocardial infarction while the serum amylase and lipase will give information about pancreatitis. The gallbladder ultrasound will be important in this patient with a strong family history for cholelithiasis and cholecystitis</a:t>
            </a:r>
          </a:p>
        </p:txBody>
      </p:sp>
    </p:spTree>
    <p:extLst>
      <p:ext uri="{BB962C8B-B14F-4D97-AF65-F5344CB8AC3E}">
        <p14:creationId xmlns:p14="http://schemas.microsoft.com/office/powerpoint/2010/main" val="3450886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7DAB9-9FD7-400B-AAD3-523FC94F7B57}"/>
              </a:ext>
            </a:extLst>
          </p:cNvPr>
          <p:cNvSpPr>
            <a:spLocks noGrp="1"/>
          </p:cNvSpPr>
          <p:nvPr>
            <p:ph type="title"/>
          </p:nvPr>
        </p:nvSpPr>
        <p:spPr>
          <a:xfrm>
            <a:off x="838200" y="631825"/>
            <a:ext cx="10515600" cy="1325563"/>
          </a:xfrm>
        </p:spPr>
        <p:txBody>
          <a:bodyPr>
            <a:normAutofit/>
          </a:bodyPr>
          <a:lstStyle/>
          <a:p>
            <a:r>
              <a:rPr lang="en-US" dirty="0"/>
              <a:t>Amylase and Lipase </a:t>
            </a:r>
            <a:r>
              <a:rPr lang="en-US" dirty="0" err="1"/>
              <a:t>inAcute</a:t>
            </a:r>
            <a:r>
              <a:rPr lang="en-US" dirty="0"/>
              <a:t> pancreatitis: </a:t>
            </a:r>
          </a:p>
        </p:txBody>
      </p:sp>
      <p:sp>
        <p:nvSpPr>
          <p:cNvPr id="3" name="Content Placeholder 2">
            <a:extLst>
              <a:ext uri="{FF2B5EF4-FFF2-40B4-BE49-F238E27FC236}">
                <a16:creationId xmlns:a16="http://schemas.microsoft.com/office/drawing/2014/main" id="{7D11BE1E-1A3A-4EC7-BDED-32619FB6139A}"/>
              </a:ext>
            </a:extLst>
          </p:cNvPr>
          <p:cNvSpPr>
            <a:spLocks noGrp="1"/>
          </p:cNvSpPr>
          <p:nvPr>
            <p:ph idx="1"/>
          </p:nvPr>
        </p:nvSpPr>
        <p:spPr>
          <a:xfrm>
            <a:off x="838200" y="2057400"/>
            <a:ext cx="10515600" cy="3871762"/>
          </a:xfrm>
        </p:spPr>
        <p:txBody>
          <a:bodyPr>
            <a:normAutofit/>
          </a:bodyPr>
          <a:lstStyle/>
          <a:p>
            <a:r>
              <a:rPr lang="en-US" sz="2200"/>
              <a:t>The diagnosis of acute pancreatitis is best supported by a three-fold increase in amylase and lipase.</a:t>
            </a:r>
          </a:p>
          <a:p>
            <a:r>
              <a:rPr lang="en-US" sz="2200"/>
              <a:t> The lipase is considered a little more specific than amylase but situations other than pancreatitis can cause lipase elevations. </a:t>
            </a:r>
          </a:p>
          <a:p>
            <a:r>
              <a:rPr lang="en-US" sz="2200"/>
              <a:t>Serum amylase may be elevated for many reasons other than acute pancreatitis (eg, mumps, perforated viscus, tubo-ovarian abscess,), as can the serum lipase (eg, intestinal infarction and perforation, severe peptic ulcer disease). </a:t>
            </a:r>
          </a:p>
          <a:p>
            <a:r>
              <a:rPr lang="en-US" sz="2200"/>
              <a:t>The severity of pancreatitis does not correlate well with the magnitude of the elevation of the serum amylase or lipase.</a:t>
            </a:r>
          </a:p>
          <a:p>
            <a:r>
              <a:rPr lang="en-US" sz="2200"/>
              <a:t>Lipase and amylase levels also do not correlate with recovery or prognosis.</a:t>
            </a:r>
          </a:p>
        </p:txBody>
      </p:sp>
    </p:spTree>
    <p:extLst>
      <p:ext uri="{BB962C8B-B14F-4D97-AF65-F5344CB8AC3E}">
        <p14:creationId xmlns:p14="http://schemas.microsoft.com/office/powerpoint/2010/main" val="103585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8E6B8-29E8-42C2-B724-29675BACDDE5}"/>
              </a:ext>
            </a:extLst>
          </p:cNvPr>
          <p:cNvSpPr>
            <a:spLocks noGrp="1"/>
          </p:cNvSpPr>
          <p:nvPr>
            <p:ph type="title"/>
          </p:nvPr>
        </p:nvSpPr>
        <p:spPr>
          <a:xfrm>
            <a:off x="838200" y="631825"/>
            <a:ext cx="10515600" cy="1325563"/>
          </a:xfrm>
        </p:spPr>
        <p:txBody>
          <a:bodyPr>
            <a:normAutofit/>
          </a:bodyPr>
          <a:lstStyle/>
          <a:p>
            <a:r>
              <a:rPr lang="en-US" sz="2800" dirty="0"/>
              <a:t>Pancreatitis: Initial </a:t>
            </a:r>
            <a:r>
              <a:rPr lang="en-US" sz="2800" dirty="0" err="1"/>
              <a:t>Mnagement</a:t>
            </a:r>
            <a:br>
              <a:rPr lang="en-US" sz="2800" dirty="0"/>
            </a:br>
            <a:endParaRPr lang="en-US" sz="2800" dirty="0"/>
          </a:p>
        </p:txBody>
      </p:sp>
      <p:sp>
        <p:nvSpPr>
          <p:cNvPr id="3" name="Content Placeholder 2">
            <a:extLst>
              <a:ext uri="{FF2B5EF4-FFF2-40B4-BE49-F238E27FC236}">
                <a16:creationId xmlns:a16="http://schemas.microsoft.com/office/drawing/2014/main" id="{1FE81F23-D280-409E-B49D-87BE5477D9DE}"/>
              </a:ext>
            </a:extLst>
          </p:cNvPr>
          <p:cNvSpPr>
            <a:spLocks noGrp="1"/>
          </p:cNvSpPr>
          <p:nvPr>
            <p:ph idx="1"/>
          </p:nvPr>
        </p:nvSpPr>
        <p:spPr>
          <a:xfrm>
            <a:off x="838200" y="2057400"/>
            <a:ext cx="10515600" cy="3871762"/>
          </a:xfrm>
        </p:spPr>
        <p:txBody>
          <a:bodyPr>
            <a:normAutofit lnSpcReduction="10000"/>
          </a:bodyPr>
          <a:lstStyle/>
          <a:p>
            <a:pPr marL="0" indent="0">
              <a:buNone/>
            </a:pPr>
            <a:r>
              <a:rPr lang="en-US" dirty="0"/>
              <a:t>All patients with acute pancreatitis should initially be made NPO.</a:t>
            </a:r>
          </a:p>
          <a:p>
            <a:pPr marL="0" indent="0">
              <a:buNone/>
            </a:pPr>
            <a:r>
              <a:rPr lang="en-US" dirty="0"/>
              <a:t>If they continue to vomit, nasogastric aspiration may be indicated,. Vigorous hydration with isotonic fluids (Ringer's lactate or normal saline) is indicated to maintain blood volume, especially in the face of severe pancreatitis in which patients may sequester large amounts of fluids in the retroperitoneal space. </a:t>
            </a:r>
          </a:p>
          <a:p>
            <a:pPr marL="0" indent="0">
              <a:buNone/>
            </a:pPr>
            <a:r>
              <a:rPr lang="en-US" dirty="0"/>
              <a:t>Use of IV antibiotics is controversial. In this patient, antibiotics are not indicated, as the severity of the disease has not been established. Immediate IV hyperalimentation is not required, especially in patients with mild pancreatitis.</a:t>
            </a:r>
          </a:p>
        </p:txBody>
      </p:sp>
    </p:spTree>
    <p:extLst>
      <p:ext uri="{BB962C8B-B14F-4D97-AF65-F5344CB8AC3E}">
        <p14:creationId xmlns:p14="http://schemas.microsoft.com/office/powerpoint/2010/main" val="2594610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80EA62-ECF3-451E-9822-5BB53E820A23}"/>
              </a:ext>
            </a:extLst>
          </p:cNvPr>
          <p:cNvPicPr>
            <a:picLocks noChangeAspect="1"/>
          </p:cNvPicPr>
          <p:nvPr/>
        </p:nvPicPr>
        <p:blipFill>
          <a:blip r:embed="rId2"/>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212244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6" name="Rectangle 7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2D9D7686-027B-4A5A-A7D9-7340D4789B8F}"/>
              </a:ext>
            </a:extLst>
          </p:cNvPr>
          <p:cNvPicPr>
            <a:picLocks noChangeAspect="1"/>
          </p:cNvPicPr>
          <p:nvPr/>
        </p:nvPicPr>
        <p:blipFill>
          <a:blip r:embed="rId3"/>
          <a:stretch>
            <a:fillRect/>
          </a:stretch>
        </p:blipFill>
        <p:spPr>
          <a:xfrm>
            <a:off x="706568" y="2259033"/>
            <a:ext cx="3209544" cy="2037263"/>
          </a:xfrm>
          <a:prstGeom prst="rect">
            <a:avLst/>
          </a:prstGeom>
        </p:spPr>
      </p:pic>
      <p:grpSp>
        <p:nvGrpSpPr>
          <p:cNvPr id="79" name="Group 7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0" name="Rectangle 7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70" name="Picture 2" descr="Image result for acute opancreatitis&quot;">
            <a:extLst>
              <a:ext uri="{FF2B5EF4-FFF2-40B4-BE49-F238E27FC236}">
                <a16:creationId xmlns:a16="http://schemas.microsoft.com/office/drawing/2014/main" id="{99638168-E3C6-4D60-B1DA-AEBC3A04473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97919" y="1533456"/>
            <a:ext cx="3209430" cy="3791088"/>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4" name="Rectangle 8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DF14251-1F01-4B74-B432-D810280987A4}"/>
              </a:ext>
            </a:extLst>
          </p:cNvPr>
          <p:cNvPicPr>
            <a:picLocks noChangeAspect="1"/>
          </p:cNvPicPr>
          <p:nvPr/>
        </p:nvPicPr>
        <p:blipFill>
          <a:blip r:embed="rId5"/>
          <a:stretch>
            <a:fillRect/>
          </a:stretch>
        </p:blipFill>
        <p:spPr>
          <a:xfrm>
            <a:off x="8275887" y="2591625"/>
            <a:ext cx="3209544" cy="1372080"/>
          </a:xfrm>
          <a:prstGeom prst="rect">
            <a:avLst/>
          </a:prstGeom>
        </p:spPr>
      </p:pic>
      <p:sp>
        <p:nvSpPr>
          <p:cNvPr id="4" name="TextBox 3">
            <a:extLst>
              <a:ext uri="{FF2B5EF4-FFF2-40B4-BE49-F238E27FC236}">
                <a16:creationId xmlns:a16="http://schemas.microsoft.com/office/drawing/2014/main" id="{5182B7CD-A056-499D-9A5B-12BD76E5AF94}"/>
              </a:ext>
            </a:extLst>
          </p:cNvPr>
          <p:cNvSpPr txBox="1"/>
          <p:nvPr/>
        </p:nvSpPr>
        <p:spPr>
          <a:xfrm>
            <a:off x="4510192" y="6172216"/>
            <a:ext cx="3197157" cy="369332"/>
          </a:xfrm>
          <a:prstGeom prst="rect">
            <a:avLst/>
          </a:prstGeom>
          <a:noFill/>
        </p:spPr>
        <p:txBody>
          <a:bodyPr wrap="none" rtlCol="0">
            <a:spAutoFit/>
          </a:bodyPr>
          <a:lstStyle/>
          <a:p>
            <a:r>
              <a:rPr lang="en-US" dirty="0"/>
              <a:t>Cullen sign </a:t>
            </a:r>
            <a:r>
              <a:rPr lang="en-US" dirty="0" err="1"/>
              <a:t>abd</a:t>
            </a:r>
            <a:r>
              <a:rPr lang="en-US" dirty="0"/>
              <a:t> Grey Turner sign</a:t>
            </a:r>
          </a:p>
        </p:txBody>
      </p:sp>
    </p:spTree>
    <p:extLst>
      <p:ext uri="{BB962C8B-B14F-4D97-AF65-F5344CB8AC3E}">
        <p14:creationId xmlns:p14="http://schemas.microsoft.com/office/powerpoint/2010/main" val="67711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0EBE01-17F4-4A50-BDBD-46E805253973}"/>
              </a:ext>
            </a:extLst>
          </p:cNvPr>
          <p:cNvSpPr>
            <a:spLocks noGrp="1"/>
          </p:cNvSpPr>
          <p:nvPr>
            <p:ph type="title"/>
          </p:nvPr>
        </p:nvSpPr>
        <p:spPr>
          <a:xfrm>
            <a:off x="838200" y="631825"/>
            <a:ext cx="10515600" cy="1325563"/>
          </a:xfrm>
          <a:solidFill>
            <a:schemeClr val="accent2">
              <a:lumMod val="20000"/>
              <a:lumOff val="80000"/>
            </a:schemeClr>
          </a:solidFill>
        </p:spPr>
        <p:txBody>
          <a:bodyPr>
            <a:normAutofit/>
          </a:bodyPr>
          <a:lstStyle/>
          <a:p>
            <a:r>
              <a:rPr lang="en-US" dirty="0"/>
              <a:t>The Dangerous Miss: Recognizing Acute Mesenteric Ischemia</a:t>
            </a:r>
          </a:p>
        </p:txBody>
      </p:sp>
      <p:sp>
        <p:nvSpPr>
          <p:cNvPr id="3" name="Content Placeholder 2">
            <a:extLst>
              <a:ext uri="{FF2B5EF4-FFF2-40B4-BE49-F238E27FC236}">
                <a16:creationId xmlns:a16="http://schemas.microsoft.com/office/drawing/2014/main" id="{BA4CC2BC-1DA0-4DCB-9627-544949B5E45F}"/>
              </a:ext>
            </a:extLst>
          </p:cNvPr>
          <p:cNvSpPr>
            <a:spLocks noGrp="1"/>
          </p:cNvSpPr>
          <p:nvPr>
            <p:ph idx="1"/>
          </p:nvPr>
        </p:nvSpPr>
        <p:spPr>
          <a:xfrm>
            <a:off x="838200" y="2057400"/>
            <a:ext cx="10515600" cy="3871762"/>
          </a:xfrm>
          <a:solidFill>
            <a:schemeClr val="accent2">
              <a:lumMod val="40000"/>
              <a:lumOff val="60000"/>
            </a:schemeClr>
          </a:solidFill>
        </p:spPr>
        <p:txBody>
          <a:bodyPr>
            <a:normAutofit/>
          </a:bodyPr>
          <a:lstStyle/>
          <a:p>
            <a:pPr marL="0" indent="0">
              <a:buNone/>
            </a:pPr>
            <a:endParaRPr lang="en-US" sz="4400" dirty="0">
              <a:latin typeface="+mj-lt"/>
              <a:ea typeface="+mj-ea"/>
              <a:cs typeface="+mj-cs"/>
            </a:endParaRPr>
          </a:p>
          <a:p>
            <a:pPr marL="0" indent="0">
              <a:buNone/>
            </a:pPr>
            <a:endParaRPr lang="en-US" sz="3600" dirty="0"/>
          </a:p>
          <a:p>
            <a:pPr marL="0" indent="0">
              <a:buNone/>
            </a:pPr>
            <a:r>
              <a:rPr lang="en-US" sz="3600" dirty="0"/>
              <a:t>80% of acute mesenteric ischemia cases result in mortality because of missed diagnosis. Here’s how to recognize the signs.</a:t>
            </a:r>
          </a:p>
        </p:txBody>
      </p:sp>
    </p:spTree>
    <p:extLst>
      <p:ext uri="{BB962C8B-B14F-4D97-AF65-F5344CB8AC3E}">
        <p14:creationId xmlns:p14="http://schemas.microsoft.com/office/powerpoint/2010/main" val="225738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052FD-5450-4F34-AE6F-0295D7395950}"/>
              </a:ext>
            </a:extLst>
          </p:cNvPr>
          <p:cNvSpPr>
            <a:spLocks noGrp="1"/>
          </p:cNvSpPr>
          <p:nvPr>
            <p:ph type="title"/>
          </p:nvPr>
        </p:nvSpPr>
        <p:spPr>
          <a:xfrm>
            <a:off x="838200" y="631825"/>
            <a:ext cx="10515600" cy="1325563"/>
          </a:xfrm>
        </p:spPr>
        <p:txBody>
          <a:bodyPr>
            <a:normAutofit/>
          </a:bodyPr>
          <a:lstStyle/>
          <a:p>
            <a:r>
              <a:rPr lang="en-US" dirty="0"/>
              <a:t>Mesenteric Ischemia</a:t>
            </a:r>
          </a:p>
        </p:txBody>
      </p:sp>
      <p:sp>
        <p:nvSpPr>
          <p:cNvPr id="3" name="Content Placeholder 2">
            <a:extLst>
              <a:ext uri="{FF2B5EF4-FFF2-40B4-BE49-F238E27FC236}">
                <a16:creationId xmlns:a16="http://schemas.microsoft.com/office/drawing/2014/main" id="{D2709790-59E1-4BC8-9EE6-265A2E349024}"/>
              </a:ext>
            </a:extLst>
          </p:cNvPr>
          <p:cNvSpPr>
            <a:spLocks noGrp="1"/>
          </p:cNvSpPr>
          <p:nvPr>
            <p:ph idx="1"/>
          </p:nvPr>
        </p:nvSpPr>
        <p:spPr>
          <a:xfrm>
            <a:off x="838200" y="2057400"/>
            <a:ext cx="10515600" cy="3871762"/>
          </a:xfrm>
        </p:spPr>
        <p:txBody>
          <a:bodyPr>
            <a:normAutofit/>
          </a:bodyPr>
          <a:lstStyle/>
          <a:p>
            <a:r>
              <a:rPr lang="en-US" sz="2400"/>
              <a:t>Traditionally, mesenteric ischaemia presents with a </a:t>
            </a:r>
            <a:r>
              <a:rPr lang="en-US" sz="2400" b="1"/>
              <a:t>generalised abdominal pain</a:t>
            </a:r>
            <a:r>
              <a:rPr lang="en-US" sz="2400"/>
              <a:t>, </a:t>
            </a:r>
            <a:r>
              <a:rPr lang="en-US" sz="2400" b="1"/>
              <a:t>out of proportion</a:t>
            </a:r>
            <a:r>
              <a:rPr lang="en-US" sz="2400"/>
              <a:t> to the clinical findings, although it can often be more variable or subtle than this. The patient will typically complain of a diffuse and constant pain, with associated </a:t>
            </a:r>
            <a:r>
              <a:rPr lang="en-US" sz="2400" b="1"/>
              <a:t>nausea and vomiting</a:t>
            </a:r>
            <a:r>
              <a:rPr lang="en-US" sz="2400"/>
              <a:t> present in around 75% of cases</a:t>
            </a:r>
          </a:p>
          <a:p>
            <a:r>
              <a:rPr lang="en-US" sz="2400"/>
              <a:t>On examination, the </a:t>
            </a:r>
            <a:r>
              <a:rPr lang="en-US" sz="2400" b="1"/>
              <a:t>abdomen is often unremarkable</a:t>
            </a:r>
            <a:r>
              <a:rPr lang="en-US" sz="2400"/>
              <a:t>* and the patient may find it difficult to localise the pain. However, remember late stage bowel ischaemia and necrosis can present as bowel perforation.</a:t>
            </a:r>
          </a:p>
          <a:p>
            <a:r>
              <a:rPr lang="en-US" sz="2400"/>
              <a:t>Importantly, take note of any potential </a:t>
            </a:r>
            <a:r>
              <a:rPr lang="en-US" sz="2400" b="1"/>
              <a:t>embolic sources</a:t>
            </a:r>
            <a:r>
              <a:rPr lang="en-US" sz="2400"/>
              <a:t>, such as AF, heart murmurs, or signs of previous valvular replacement surgery</a:t>
            </a:r>
          </a:p>
        </p:txBody>
      </p:sp>
    </p:spTree>
    <p:extLst>
      <p:ext uri="{BB962C8B-B14F-4D97-AF65-F5344CB8AC3E}">
        <p14:creationId xmlns:p14="http://schemas.microsoft.com/office/powerpoint/2010/main" val="311532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2BE3CB-50C0-4141-B178-7556049488D6}"/>
              </a:ext>
            </a:extLst>
          </p:cNvPr>
          <p:cNvSpPr>
            <a:spLocks noGrp="1"/>
          </p:cNvSpPr>
          <p:nvPr>
            <p:ph type="title"/>
          </p:nvPr>
        </p:nvSpPr>
        <p:spPr>
          <a:xfrm>
            <a:off x="838200" y="631825"/>
            <a:ext cx="10515600" cy="1325563"/>
          </a:xfrm>
          <a:solidFill>
            <a:schemeClr val="tx2">
              <a:lumMod val="20000"/>
              <a:lumOff val="80000"/>
            </a:schemeClr>
          </a:solidFill>
        </p:spPr>
        <p:txBody>
          <a:bodyPr>
            <a:normAutofit/>
          </a:bodyPr>
          <a:lstStyle/>
          <a:p>
            <a:r>
              <a:rPr lang="en-US" sz="3700" b="1" dirty="0"/>
              <a:t>Presentations Requiring Immediate /Urgent Surgery</a:t>
            </a:r>
            <a:br>
              <a:rPr lang="en-US" sz="3700" b="1" dirty="0"/>
            </a:br>
            <a:endParaRPr lang="en-US" sz="3700" dirty="0"/>
          </a:p>
        </p:txBody>
      </p:sp>
      <p:sp>
        <p:nvSpPr>
          <p:cNvPr id="3" name="Content Placeholder 2">
            <a:extLst>
              <a:ext uri="{FF2B5EF4-FFF2-40B4-BE49-F238E27FC236}">
                <a16:creationId xmlns:a16="http://schemas.microsoft.com/office/drawing/2014/main" id="{FC45A20B-E087-47BF-8EE0-51B93B8E5186}"/>
              </a:ext>
            </a:extLst>
          </p:cNvPr>
          <p:cNvSpPr>
            <a:spLocks noGrp="1"/>
          </p:cNvSpPr>
          <p:nvPr>
            <p:ph idx="1"/>
          </p:nvPr>
        </p:nvSpPr>
        <p:spPr>
          <a:xfrm>
            <a:off x="838200" y="2057400"/>
            <a:ext cx="10515600" cy="3871762"/>
          </a:xfrm>
          <a:solidFill>
            <a:schemeClr val="accent2">
              <a:lumMod val="20000"/>
              <a:lumOff val="80000"/>
            </a:schemeClr>
          </a:solidFill>
        </p:spPr>
        <p:txBody>
          <a:bodyPr>
            <a:normAutofit/>
          </a:bodyPr>
          <a:lstStyle/>
          <a:p>
            <a:r>
              <a:rPr lang="en-US" sz="2400" dirty="0"/>
              <a:t>The </a:t>
            </a:r>
            <a:r>
              <a:rPr lang="en-US" sz="2400" b="1" dirty="0"/>
              <a:t>most serious cause of intra-abdominal bleeding</a:t>
            </a:r>
            <a:r>
              <a:rPr lang="en-US" sz="2400" dirty="0"/>
              <a:t> is a </a:t>
            </a:r>
            <a:r>
              <a:rPr lang="en-US" sz="2400" b="1" dirty="0">
                <a:solidFill>
                  <a:srgbClr val="FF0000"/>
                </a:solidFill>
              </a:rPr>
              <a:t>Ruptured Abdominal Aortic Aneurysm (AAA) </a:t>
            </a:r>
            <a:r>
              <a:rPr lang="en-US" sz="2400" dirty="0"/>
              <a:t>which requires swift referral to the vascular team and immediate surgical intervention.</a:t>
            </a:r>
          </a:p>
          <a:p>
            <a:r>
              <a:rPr lang="en-US" sz="2400" b="1" dirty="0"/>
              <a:t>Other common causes</a:t>
            </a:r>
            <a:r>
              <a:rPr lang="en-US" sz="2400" dirty="0"/>
              <a:t> usually involve a slower rate of bleeding, but with urgent surgery still required, include </a:t>
            </a:r>
            <a:r>
              <a:rPr lang="en-US" sz="2400" b="1" dirty="0">
                <a:solidFill>
                  <a:srgbClr val="FF0000"/>
                </a:solidFill>
              </a:rPr>
              <a:t>Ruptured Ectopic Pregnancy</a:t>
            </a:r>
            <a:r>
              <a:rPr lang="en-US" sz="2400" dirty="0"/>
              <a:t>, bleeding </a:t>
            </a:r>
            <a:r>
              <a:rPr lang="en-US" sz="2400" b="1" dirty="0">
                <a:solidFill>
                  <a:srgbClr val="FF0000"/>
                </a:solidFill>
              </a:rPr>
              <a:t>Peptic Ulcer </a:t>
            </a:r>
            <a:r>
              <a:rPr lang="en-US" sz="2400" dirty="0"/>
              <a:t>and</a:t>
            </a:r>
            <a:r>
              <a:rPr lang="en-US" sz="2400" b="1" dirty="0"/>
              <a:t> </a:t>
            </a:r>
            <a:r>
              <a:rPr lang="en-US" sz="2400" b="1" dirty="0">
                <a:solidFill>
                  <a:srgbClr val="FF0000"/>
                </a:solidFill>
              </a:rPr>
              <a:t>Trauma</a:t>
            </a:r>
            <a:r>
              <a:rPr lang="en-US" sz="2400" dirty="0">
                <a:solidFill>
                  <a:srgbClr val="FF0000"/>
                </a:solidFill>
              </a:rPr>
              <a:t>.</a:t>
            </a:r>
          </a:p>
          <a:p>
            <a:r>
              <a:rPr lang="en-US" sz="2400" dirty="0"/>
              <a:t>These patients will typically go into </a:t>
            </a:r>
            <a:r>
              <a:rPr lang="en-US" b="1" dirty="0">
                <a:effectLst>
                  <a:outerShdw blurRad="38100" dist="38100" dir="2700000" algn="tl">
                    <a:srgbClr val="000000">
                      <a:alpha val="43137"/>
                    </a:srgbClr>
                  </a:outerShdw>
                </a:effectLst>
              </a:rPr>
              <a:t>hypovolemic shock. </a:t>
            </a:r>
            <a:r>
              <a:rPr lang="en-US" sz="2400" dirty="0"/>
              <a:t>Clinical features include tachycardia and hypotension, pale and clammy on inspection, and cool to touch with a thread pulse.</a:t>
            </a:r>
          </a:p>
          <a:p>
            <a:endParaRPr lang="en-US" sz="2400" dirty="0"/>
          </a:p>
        </p:txBody>
      </p:sp>
    </p:spTree>
    <p:extLst>
      <p:ext uri="{BB962C8B-B14F-4D97-AF65-F5344CB8AC3E}">
        <p14:creationId xmlns:p14="http://schemas.microsoft.com/office/powerpoint/2010/main" val="91470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08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2B7BDBE8-7ED0-4FB0-BF4E-779F19BE58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3969" y="643467"/>
            <a:ext cx="956406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3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BCD285-3F9C-4192-843B-0B3761E41403}"/>
              </a:ext>
            </a:extLst>
          </p:cNvPr>
          <p:cNvPicPr>
            <a:picLocks noChangeAspect="1"/>
          </p:cNvPicPr>
          <p:nvPr/>
        </p:nvPicPr>
        <p:blipFill>
          <a:blip r:embed="rId2"/>
          <a:stretch>
            <a:fillRect/>
          </a:stretch>
        </p:blipFill>
        <p:spPr>
          <a:xfrm>
            <a:off x="7788148" y="643467"/>
            <a:ext cx="2395558" cy="5571066"/>
          </a:xfrm>
          <a:prstGeom prst="rect">
            <a:avLst/>
          </a:prstGeom>
        </p:spPr>
      </p:pic>
      <p:sp>
        <p:nvSpPr>
          <p:cNvPr id="21" name="Rectangle 2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36E040-7C9B-4702-9023-FA4524FEB409}"/>
              </a:ext>
            </a:extLst>
          </p:cNvPr>
          <p:cNvPicPr>
            <a:picLocks noChangeAspect="1"/>
          </p:cNvPicPr>
          <p:nvPr/>
        </p:nvPicPr>
        <p:blipFill>
          <a:blip r:embed="rId3"/>
          <a:stretch>
            <a:fillRect/>
          </a:stretch>
        </p:blipFill>
        <p:spPr>
          <a:xfrm>
            <a:off x="641180" y="1472492"/>
            <a:ext cx="5129784" cy="3913015"/>
          </a:xfrm>
          <a:prstGeom prst="rect">
            <a:avLst/>
          </a:prstGeom>
        </p:spPr>
      </p:pic>
      <p:sp>
        <p:nvSpPr>
          <p:cNvPr id="4" name="TextBox 3">
            <a:extLst>
              <a:ext uri="{FF2B5EF4-FFF2-40B4-BE49-F238E27FC236}">
                <a16:creationId xmlns:a16="http://schemas.microsoft.com/office/drawing/2014/main" id="{2CFD57C0-29F1-4E67-80DD-D499E7D26F5C}"/>
              </a:ext>
            </a:extLst>
          </p:cNvPr>
          <p:cNvSpPr txBox="1"/>
          <p:nvPr/>
        </p:nvSpPr>
        <p:spPr>
          <a:xfrm>
            <a:off x="643467" y="5239326"/>
            <a:ext cx="568684" cy="4181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13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1D4E806-A5FB-4DEC-A14A-A605B94A5EDF}"/>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026066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C5F74-4C13-449E-9686-B912763EFD0C}"/>
              </a:ext>
            </a:extLst>
          </p:cNvPr>
          <p:cNvPicPr>
            <a:picLocks noChangeAspect="1"/>
          </p:cNvPicPr>
          <p:nvPr/>
        </p:nvPicPr>
        <p:blipFill>
          <a:blip r:embed="rId2"/>
          <a:stretch>
            <a:fillRect/>
          </a:stretch>
        </p:blipFill>
        <p:spPr>
          <a:xfrm>
            <a:off x="1233804" y="321734"/>
            <a:ext cx="3873560" cy="2905170"/>
          </a:xfrm>
          <a:prstGeom prst="rect">
            <a:avLst/>
          </a:prstGeom>
        </p:spPr>
      </p:pic>
      <p:pic>
        <p:nvPicPr>
          <p:cNvPr id="3" name="Picture 2">
            <a:extLst>
              <a:ext uri="{FF2B5EF4-FFF2-40B4-BE49-F238E27FC236}">
                <a16:creationId xmlns:a16="http://schemas.microsoft.com/office/drawing/2014/main" id="{B43C73CD-6207-4E3E-AC59-5940324EE4D5}"/>
              </a:ext>
            </a:extLst>
          </p:cNvPr>
          <p:cNvPicPr>
            <a:picLocks noChangeAspect="1"/>
          </p:cNvPicPr>
          <p:nvPr/>
        </p:nvPicPr>
        <p:blipFill>
          <a:blip r:embed="rId3"/>
          <a:stretch>
            <a:fillRect/>
          </a:stretch>
        </p:blipFill>
        <p:spPr>
          <a:xfrm>
            <a:off x="457201" y="4041342"/>
            <a:ext cx="5426764" cy="1940067"/>
          </a:xfrm>
          <a:prstGeom prst="rect">
            <a:avLst/>
          </a:prstGeom>
        </p:spPr>
      </p:pic>
      <p:sp>
        <p:nvSpPr>
          <p:cNvPr id="17" name="Rectangle 1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F925F90-F1C1-4B5D-9F06-EFAEC7E7C85D}"/>
              </a:ext>
            </a:extLst>
          </p:cNvPr>
          <p:cNvPicPr>
            <a:picLocks noChangeAspect="1"/>
          </p:cNvPicPr>
          <p:nvPr/>
        </p:nvPicPr>
        <p:blipFill>
          <a:blip r:embed="rId4"/>
          <a:stretch>
            <a:fillRect/>
          </a:stretch>
        </p:blipFill>
        <p:spPr>
          <a:xfrm>
            <a:off x="6308034" y="1063887"/>
            <a:ext cx="5426764" cy="4585615"/>
          </a:xfrm>
          <a:prstGeom prst="rect">
            <a:avLst/>
          </a:prstGeom>
        </p:spPr>
      </p:pic>
    </p:spTree>
    <p:extLst>
      <p:ext uri="{BB962C8B-B14F-4D97-AF65-F5344CB8AC3E}">
        <p14:creationId xmlns:p14="http://schemas.microsoft.com/office/powerpoint/2010/main" val="13573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8"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129" name="Rectangle 1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20CBFA-88E4-4497-8545-DAF568C4BB56}"/>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Acute appendicitis</a:t>
            </a:r>
          </a:p>
        </p:txBody>
      </p:sp>
      <p:pic>
        <p:nvPicPr>
          <p:cNvPr id="3" name="Picture 2">
            <a:extLst>
              <a:ext uri="{FF2B5EF4-FFF2-40B4-BE49-F238E27FC236}">
                <a16:creationId xmlns:a16="http://schemas.microsoft.com/office/drawing/2014/main" id="{349DA09A-6B33-4A55-A155-ADC6126B9AE1}"/>
              </a:ext>
            </a:extLst>
          </p:cNvPr>
          <p:cNvPicPr>
            <a:picLocks noChangeAspect="1"/>
          </p:cNvPicPr>
          <p:nvPr/>
        </p:nvPicPr>
        <p:blipFill>
          <a:blip r:embed="rId2"/>
          <a:stretch>
            <a:fillRect/>
          </a:stretch>
        </p:blipFill>
        <p:spPr>
          <a:xfrm>
            <a:off x="437971" y="307731"/>
            <a:ext cx="5220054" cy="3997637"/>
          </a:xfrm>
          <a:prstGeom prst="rect">
            <a:avLst/>
          </a:prstGeom>
        </p:spPr>
      </p:pic>
      <p:pic>
        <p:nvPicPr>
          <p:cNvPr id="5124" name="Picture 4" descr="Fig 2 - CT scan showing an acute appendicitis, measuring 17.1mm diameter">
            <a:extLst>
              <a:ext uri="{FF2B5EF4-FFF2-40B4-BE49-F238E27FC236}">
                <a16:creationId xmlns:a16="http://schemas.microsoft.com/office/drawing/2014/main" id="{9821D6E5-BA8B-45E2-B601-0C80EA016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25" b="10287"/>
          <a:stretch/>
        </p:blipFill>
        <p:spPr bwMode="auto">
          <a:xfrm>
            <a:off x="6416043" y="772058"/>
            <a:ext cx="5455917" cy="3068983"/>
          </a:xfrm>
          <a:prstGeom prst="rect">
            <a:avLst/>
          </a:prstGeom>
          <a:noFill/>
          <a:extLst>
            <a:ext uri="{909E8E84-426E-40DD-AFC4-6F175D3DCCD1}">
              <a14:hiddenFill xmlns:a14="http://schemas.microsoft.com/office/drawing/2010/main">
                <a:solidFill>
                  <a:srgbClr val="FFFFFF"/>
                </a:solidFill>
              </a14:hiddenFill>
            </a:ext>
          </a:extLst>
        </p:spPr>
      </p:pic>
      <p:cxnSp>
        <p:nvCxnSpPr>
          <p:cNvPr id="5130" name="Straight Connector 1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40A3721-2543-4128-A0B4-89E3A44FCA6D}"/>
              </a:ext>
            </a:extLst>
          </p:cNvPr>
          <p:cNvSpPr txBox="1"/>
          <p:nvPr/>
        </p:nvSpPr>
        <p:spPr>
          <a:xfrm>
            <a:off x="2299011" y="4250442"/>
            <a:ext cx="1497974" cy="369332"/>
          </a:xfrm>
          <a:prstGeom prst="rect">
            <a:avLst/>
          </a:prstGeom>
          <a:noFill/>
        </p:spPr>
        <p:txBody>
          <a:bodyPr wrap="none" rtlCol="0">
            <a:spAutoFit/>
          </a:bodyPr>
          <a:lstStyle/>
          <a:p>
            <a:r>
              <a:rPr lang="en-US" b="1" dirty="0"/>
              <a:t>appendicolith</a:t>
            </a:r>
            <a:endParaRPr lang="en-US" dirty="0"/>
          </a:p>
        </p:txBody>
      </p:sp>
      <p:sp>
        <p:nvSpPr>
          <p:cNvPr id="5" name="TextBox 4">
            <a:extLst>
              <a:ext uri="{FF2B5EF4-FFF2-40B4-BE49-F238E27FC236}">
                <a16:creationId xmlns:a16="http://schemas.microsoft.com/office/drawing/2014/main" id="{DA92A680-88A1-4A73-8169-1582A22C8D5A}"/>
              </a:ext>
            </a:extLst>
          </p:cNvPr>
          <p:cNvSpPr txBox="1"/>
          <p:nvPr/>
        </p:nvSpPr>
        <p:spPr>
          <a:xfrm>
            <a:off x="7843101" y="4025930"/>
            <a:ext cx="1877117" cy="369332"/>
          </a:xfrm>
          <a:prstGeom prst="rect">
            <a:avLst/>
          </a:prstGeom>
          <a:noFill/>
        </p:spPr>
        <p:txBody>
          <a:bodyPr wrap="none" rtlCol="0">
            <a:spAutoFit/>
          </a:bodyPr>
          <a:lstStyle/>
          <a:p>
            <a:r>
              <a:rPr lang="en-US" dirty="0"/>
              <a:t>Increase diameter</a:t>
            </a:r>
          </a:p>
        </p:txBody>
      </p:sp>
    </p:spTree>
    <p:extLst>
      <p:ext uri="{BB962C8B-B14F-4D97-AF65-F5344CB8AC3E}">
        <p14:creationId xmlns:p14="http://schemas.microsoft.com/office/powerpoint/2010/main" val="2052142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B06BA-2256-4D8C-8F5F-C76B930EA23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Left Iliac Fossa Pain;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6876AF-736A-409B-8BA0-77D14F028E11}"/>
              </a:ext>
            </a:extLst>
          </p:cNvPr>
          <p:cNvSpPr>
            <a:spLocks noGrp="1"/>
          </p:cNvSpPr>
          <p:nvPr>
            <p:ph idx="1"/>
          </p:nvPr>
        </p:nvSpPr>
        <p:spPr>
          <a:xfrm>
            <a:off x="4976031" y="963877"/>
            <a:ext cx="6377769" cy="4930246"/>
          </a:xfrm>
        </p:spPr>
        <p:txBody>
          <a:bodyPr anchor="ctr">
            <a:normAutofit/>
          </a:bodyPr>
          <a:lstStyle/>
          <a:p>
            <a:r>
              <a:rPr lang="en-US" sz="2400"/>
              <a:t>Male or female ?</a:t>
            </a:r>
          </a:p>
          <a:p>
            <a:r>
              <a:rPr lang="en-US" sz="2400"/>
              <a:t>D/D</a:t>
            </a:r>
          </a:p>
          <a:p>
            <a:r>
              <a:rPr lang="en-US" sz="2400"/>
              <a:t>Diverticular diseases:</a:t>
            </a:r>
          </a:p>
          <a:p>
            <a:r>
              <a:rPr lang="en-US" sz="2400"/>
              <a:t>Presentation ?</a:t>
            </a:r>
          </a:p>
        </p:txBody>
      </p:sp>
    </p:spTree>
    <p:extLst>
      <p:ext uri="{BB962C8B-B14F-4D97-AF65-F5344CB8AC3E}">
        <p14:creationId xmlns:p14="http://schemas.microsoft.com/office/powerpoint/2010/main" val="2868707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605945-188F-4DE6-8204-18586D5FF1D1}"/>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dirty="0">
                <a:solidFill>
                  <a:schemeClr val="tx1"/>
                </a:solidFill>
                <a:latin typeface="+mj-lt"/>
                <a:ea typeface="+mj-ea"/>
                <a:cs typeface="+mj-cs"/>
              </a:rPr>
              <a:t>Good Luck!</a:t>
            </a:r>
          </a:p>
        </p:txBody>
      </p:sp>
      <p:sp>
        <p:nvSpPr>
          <p:cNvPr id="3" name="Text Placeholder 2">
            <a:extLst>
              <a:ext uri="{FF2B5EF4-FFF2-40B4-BE49-F238E27FC236}">
                <a16:creationId xmlns:a16="http://schemas.microsoft.com/office/drawing/2014/main" id="{E5DDAB55-8337-4BC6-976D-3F19FFA55BD2}"/>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19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F7817-5436-49EF-8CE1-4DCA375F3224}"/>
              </a:ext>
            </a:extLst>
          </p:cNvPr>
          <p:cNvSpPr>
            <a:spLocks noGrp="1"/>
          </p:cNvSpPr>
          <p:nvPr>
            <p:ph type="title"/>
          </p:nvPr>
        </p:nvSpPr>
        <p:spPr>
          <a:xfrm>
            <a:off x="686834" y="591344"/>
            <a:ext cx="3200400" cy="5585619"/>
          </a:xfrm>
        </p:spPr>
        <p:txBody>
          <a:bodyPr>
            <a:normAutofit/>
          </a:bodyPr>
          <a:lstStyle/>
          <a:p>
            <a:r>
              <a:rPr lang="en-US">
                <a:solidFill>
                  <a:srgbClr val="FFFFFF"/>
                </a:solidFill>
              </a:rPr>
              <a:t>Indications for Urgent Operation</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21882A1C-99BF-4534-8ABD-A0D04414B97C}"/>
              </a:ext>
            </a:extLst>
          </p:cNvPr>
          <p:cNvSpPr>
            <a:spLocks noGrp="1"/>
          </p:cNvSpPr>
          <p:nvPr>
            <p:ph idx="1"/>
          </p:nvPr>
        </p:nvSpPr>
        <p:spPr>
          <a:xfrm>
            <a:off x="4447308" y="591344"/>
            <a:ext cx="6906491" cy="5585619"/>
          </a:xfrm>
        </p:spPr>
        <p:txBody>
          <a:bodyPr anchor="ctr">
            <a:normAutofit/>
          </a:bodyPr>
          <a:lstStyle/>
          <a:p>
            <a:pPr marL="0" indent="0">
              <a:buNone/>
            </a:pPr>
            <a:r>
              <a:rPr lang="en-US" b="1" dirty="0"/>
              <a:t>IHOP</a:t>
            </a:r>
          </a:p>
          <a:p>
            <a:r>
              <a:rPr lang="en-US" dirty="0"/>
              <a:t>Ischemia</a:t>
            </a:r>
          </a:p>
          <a:p>
            <a:r>
              <a:rPr lang="en-US" dirty="0"/>
              <a:t>Hemorrhage</a:t>
            </a:r>
          </a:p>
          <a:p>
            <a:r>
              <a:rPr lang="en-US" dirty="0"/>
              <a:t>Obstruction</a:t>
            </a:r>
          </a:p>
          <a:p>
            <a:r>
              <a:rPr lang="en-US" dirty="0"/>
              <a:t>Perforation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2459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E9923-B461-4097-9726-F6E8AEAE6A82}"/>
              </a:ext>
            </a:extLst>
          </p:cNvPr>
          <p:cNvSpPr>
            <a:spLocks noGrp="1"/>
          </p:cNvSpPr>
          <p:nvPr>
            <p:ph type="title"/>
          </p:nvPr>
        </p:nvSpPr>
        <p:spPr>
          <a:xfrm>
            <a:off x="686834" y="591344"/>
            <a:ext cx="3200400" cy="5585619"/>
          </a:xfrm>
        </p:spPr>
        <p:txBody>
          <a:bodyPr>
            <a:normAutofit/>
          </a:bodyPr>
          <a:lstStyle/>
          <a:p>
            <a:r>
              <a:rPr lang="en-US">
                <a:solidFill>
                  <a:srgbClr val="FFFFFF"/>
                </a:solidFill>
              </a:rPr>
              <a:t>Perforated Viscus</a:t>
            </a:r>
          </a:p>
        </p:txBody>
      </p:sp>
      <p:sp>
        <p:nvSpPr>
          <p:cNvPr id="3" name="Content Placeholder 2">
            <a:extLst>
              <a:ext uri="{FF2B5EF4-FFF2-40B4-BE49-F238E27FC236}">
                <a16:creationId xmlns:a16="http://schemas.microsoft.com/office/drawing/2014/main" id="{233FF3EF-52E4-4453-BC18-3A458ACB52B2}"/>
              </a:ext>
            </a:extLst>
          </p:cNvPr>
          <p:cNvSpPr>
            <a:spLocks noGrp="1"/>
          </p:cNvSpPr>
          <p:nvPr>
            <p:ph idx="1"/>
          </p:nvPr>
        </p:nvSpPr>
        <p:spPr>
          <a:xfrm>
            <a:off x="4447308" y="591344"/>
            <a:ext cx="6906491" cy="5585619"/>
          </a:xfrm>
        </p:spPr>
        <p:txBody>
          <a:bodyPr anchor="ctr">
            <a:normAutofit/>
          </a:bodyPr>
          <a:lstStyle/>
          <a:p>
            <a:pPr marL="0" indent="0">
              <a:buNone/>
            </a:pPr>
            <a:br>
              <a:rPr lang="en-US" b="1"/>
            </a:br>
            <a:r>
              <a:rPr lang="en-US" b="1"/>
              <a:t>Peritonitis</a:t>
            </a:r>
            <a:r>
              <a:rPr lang="en-US"/>
              <a:t> is the inflammation of the peritoneum</a:t>
            </a:r>
          </a:p>
          <a:p>
            <a:r>
              <a:rPr lang="en-US"/>
              <a:t> Generalized peritonitis is most caused by perforation of an abdominal viscus.</a:t>
            </a:r>
          </a:p>
          <a:p>
            <a:r>
              <a:rPr lang="en-US"/>
              <a:t>The causes of </a:t>
            </a:r>
            <a:r>
              <a:rPr lang="en-US" b="1"/>
              <a:t>perforation</a:t>
            </a:r>
            <a:r>
              <a:rPr lang="en-US"/>
              <a:t> are broad but include:</a:t>
            </a:r>
          </a:p>
          <a:p>
            <a:pPr lvl="1"/>
            <a:r>
              <a:rPr lang="en-US" dirty="0"/>
              <a:t> peptic ulceration,</a:t>
            </a:r>
          </a:p>
          <a:p>
            <a:pPr lvl="1"/>
            <a:r>
              <a:rPr lang="en-US" dirty="0"/>
              <a:t>small or large bowel obstruction, </a:t>
            </a:r>
          </a:p>
          <a:p>
            <a:pPr lvl="1"/>
            <a:r>
              <a:rPr lang="en-US" dirty="0"/>
              <a:t>diverticular disease, </a:t>
            </a:r>
          </a:p>
          <a:p>
            <a:pPr lvl="1"/>
            <a:r>
              <a:rPr lang="en-US" dirty="0"/>
              <a:t>and inflammatory bowel disease.</a:t>
            </a:r>
          </a:p>
          <a:p>
            <a:endParaRPr lang="en-US"/>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2975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415BC-030E-4188-9E46-3BA55294073B}"/>
              </a:ext>
            </a:extLst>
          </p:cNvPr>
          <p:cNvSpPr>
            <a:spLocks noGrp="1"/>
          </p:cNvSpPr>
          <p:nvPr>
            <p:ph type="title"/>
          </p:nvPr>
        </p:nvSpPr>
        <p:spPr>
          <a:xfrm>
            <a:off x="686834" y="591344"/>
            <a:ext cx="3200400" cy="5585619"/>
          </a:xfrm>
        </p:spPr>
        <p:txBody>
          <a:bodyPr>
            <a:normAutofit/>
          </a:bodyPr>
          <a:lstStyle/>
          <a:p>
            <a:r>
              <a:rPr lang="en-US">
                <a:solidFill>
                  <a:srgbClr val="FFFFFF"/>
                </a:solidFill>
              </a:rPr>
              <a:t>Generalized Peritonitis</a:t>
            </a:r>
          </a:p>
        </p:txBody>
      </p:sp>
      <p:sp>
        <p:nvSpPr>
          <p:cNvPr id="3" name="Content Placeholder 2">
            <a:extLst>
              <a:ext uri="{FF2B5EF4-FFF2-40B4-BE49-F238E27FC236}">
                <a16:creationId xmlns:a16="http://schemas.microsoft.com/office/drawing/2014/main" id="{81273F8C-B227-454B-BC26-C5C7A27DD79B}"/>
              </a:ext>
            </a:extLst>
          </p:cNvPr>
          <p:cNvSpPr>
            <a:spLocks noGrp="1"/>
          </p:cNvSpPr>
          <p:nvPr>
            <p:ph idx="1"/>
          </p:nvPr>
        </p:nvSpPr>
        <p:spPr>
          <a:xfrm>
            <a:off x="4447308" y="591344"/>
            <a:ext cx="6906491" cy="5585619"/>
          </a:xfrm>
        </p:spPr>
        <p:txBody>
          <a:bodyPr anchor="ctr">
            <a:normAutofit lnSpcReduction="10000"/>
          </a:bodyPr>
          <a:lstStyle/>
          <a:p>
            <a:r>
              <a:rPr lang="en-US" sz="2400" dirty="0"/>
              <a:t>Patients with a generalized peritonitis present with some characteristic features:</a:t>
            </a:r>
          </a:p>
          <a:p>
            <a:r>
              <a:rPr lang="en-US" sz="2400" dirty="0"/>
              <a:t>Patients often lay </a:t>
            </a:r>
            <a:r>
              <a:rPr lang="en-US" sz="2400" b="1" dirty="0"/>
              <a:t>completely still</a:t>
            </a:r>
            <a:r>
              <a:rPr lang="en-US" sz="2400" dirty="0"/>
              <a:t>, not to move their abdomen, and look unwell</a:t>
            </a:r>
          </a:p>
          <a:p>
            <a:pPr lvl="1"/>
            <a:r>
              <a:rPr lang="en-US" dirty="0"/>
              <a:t>This is especially important when compared to a renal colic, whereby patients are constantly moving and cannot get comfortable.</a:t>
            </a:r>
          </a:p>
          <a:p>
            <a:r>
              <a:rPr lang="en-US" sz="2400" b="1" dirty="0"/>
              <a:t>Tachycardia</a:t>
            </a:r>
            <a:r>
              <a:rPr lang="en-US" sz="2400" dirty="0"/>
              <a:t> and potential hypotension</a:t>
            </a:r>
          </a:p>
          <a:p>
            <a:r>
              <a:rPr lang="en-US" sz="2400" dirty="0"/>
              <a:t>A completely </a:t>
            </a:r>
            <a:r>
              <a:rPr lang="en-US" sz="2400" b="1" dirty="0"/>
              <a:t>rigid abdomen</a:t>
            </a:r>
            <a:r>
              <a:rPr lang="en-US" sz="2400" dirty="0"/>
              <a:t> with percussion tenderness</a:t>
            </a:r>
          </a:p>
          <a:p>
            <a:r>
              <a:rPr lang="en-US" sz="2400" b="1" dirty="0"/>
              <a:t>Involuntary guarding</a:t>
            </a:r>
            <a:r>
              <a:rPr lang="en-US" sz="2400" dirty="0"/>
              <a:t> – the patient involuntarily tenses their abdominal muscles when you palpate the abdomen</a:t>
            </a:r>
          </a:p>
          <a:p>
            <a:r>
              <a:rPr lang="en-US" sz="2400" b="1" dirty="0"/>
              <a:t>Reduced or absent bowel</a:t>
            </a:r>
            <a:r>
              <a:rPr lang="en-US" sz="2400" dirty="0"/>
              <a:t> sounds, suggesting the presence of a paralytic </a:t>
            </a:r>
            <a:r>
              <a:rPr lang="en-US" sz="2400" dirty="0" err="1"/>
              <a:t>ileu</a:t>
            </a:r>
            <a:endParaRPr lang="en-US" sz="2400" dirty="0"/>
          </a:p>
          <a:p>
            <a:endParaRPr lang="en-US" sz="1500" dirty="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3931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CBBD1-360C-4E22-8060-97291679E1DE}"/>
              </a:ext>
            </a:extLst>
          </p:cNvPr>
          <p:cNvSpPr>
            <a:spLocks noGrp="1"/>
          </p:cNvSpPr>
          <p:nvPr>
            <p:ph type="title"/>
          </p:nvPr>
        </p:nvSpPr>
        <p:spPr>
          <a:xfrm>
            <a:off x="686834" y="591344"/>
            <a:ext cx="3200400" cy="5585619"/>
          </a:xfrm>
        </p:spPr>
        <p:txBody>
          <a:bodyPr>
            <a:normAutofit/>
          </a:bodyPr>
          <a:lstStyle/>
          <a:p>
            <a:r>
              <a:rPr lang="en-US" b="1">
                <a:solidFill>
                  <a:srgbClr val="FFFFFF"/>
                </a:solidFill>
              </a:rPr>
              <a:t>Peritonitis and Peritonism</a:t>
            </a:r>
            <a:r>
              <a:rPr lang="en-US">
                <a:solidFill>
                  <a:srgbClr val="FFFFFF"/>
                </a:solidFill>
              </a:rPr>
              <a:t>….</a:t>
            </a:r>
          </a:p>
        </p:txBody>
      </p:sp>
      <p:sp>
        <p:nvSpPr>
          <p:cNvPr id="3" name="Content Placeholder 2">
            <a:extLst>
              <a:ext uri="{FF2B5EF4-FFF2-40B4-BE49-F238E27FC236}">
                <a16:creationId xmlns:a16="http://schemas.microsoft.com/office/drawing/2014/main" id="{3589B117-F8C5-46E9-99BD-C8C30880E5D7}"/>
              </a:ext>
            </a:extLst>
          </p:cNvPr>
          <p:cNvSpPr>
            <a:spLocks noGrp="1"/>
          </p:cNvSpPr>
          <p:nvPr>
            <p:ph idx="1"/>
          </p:nvPr>
        </p:nvSpPr>
        <p:spPr>
          <a:xfrm>
            <a:off x="4447308" y="591344"/>
            <a:ext cx="6906491" cy="5585619"/>
          </a:xfrm>
        </p:spPr>
        <p:txBody>
          <a:bodyPr anchor="ctr">
            <a:normAutofit/>
          </a:bodyPr>
          <a:lstStyle/>
          <a:p>
            <a:r>
              <a:rPr lang="en-US" b="1" dirty="0"/>
              <a:t>Peritonism</a:t>
            </a:r>
          </a:p>
          <a:p>
            <a:r>
              <a:rPr lang="en-US" dirty="0"/>
              <a:t>Peritonism (not peritonitis) refers to the</a:t>
            </a:r>
            <a:r>
              <a:rPr lang="en-US" b="1" dirty="0"/>
              <a:t> localized inflammation of the peritoneum</a:t>
            </a:r>
            <a:r>
              <a:rPr lang="en-US" dirty="0"/>
              <a:t>, usually due to inflammation of a viscus that then irritates the visceral (and subsequently, parietal) peritoneum.</a:t>
            </a:r>
          </a:p>
          <a:p>
            <a:r>
              <a:rPr lang="en-US" dirty="0"/>
              <a:t>This leads to patients stating that their abdominal pain </a:t>
            </a:r>
            <a:r>
              <a:rPr lang="en-US" b="1" dirty="0"/>
              <a:t>starts in one place</a:t>
            </a:r>
            <a:r>
              <a:rPr lang="en-US" dirty="0"/>
              <a:t> (irritation of the visceral peritoneum) </a:t>
            </a:r>
            <a:r>
              <a:rPr lang="en-US" b="1" dirty="0"/>
              <a:t>before</a:t>
            </a:r>
            <a:r>
              <a:rPr lang="en-US" dirty="0"/>
              <a:t> </a:t>
            </a:r>
            <a:r>
              <a:rPr lang="en-US" b="1" dirty="0"/>
              <a:t>localizing to another area</a:t>
            </a:r>
            <a:r>
              <a:rPr lang="en-US" dirty="0"/>
              <a:t>* (irritation of the parietal peritoneum) or becoming generalize</a:t>
            </a:r>
          </a:p>
          <a:p>
            <a:endParaRPr lang="en-US" dirty="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61960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5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BF7FB2-D900-48C0-92F6-016C79146C82}"/>
              </a:ext>
            </a:extLst>
          </p:cNvPr>
          <p:cNvPicPr>
            <a:picLocks noChangeAspect="1"/>
          </p:cNvPicPr>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718695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2170</Words>
  <Application>Microsoft Office PowerPoint</Application>
  <PresentationFormat>Widescreen</PresentationFormat>
  <Paragraphs>180</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acumin-pro</vt:lpstr>
      <vt:lpstr>Arial</vt:lpstr>
      <vt:lpstr>Calibri</vt:lpstr>
      <vt:lpstr>Calibri Light</vt:lpstr>
      <vt:lpstr>Wingdings</vt:lpstr>
      <vt:lpstr>Office Theme</vt:lpstr>
      <vt:lpstr>PowerPoint Presentation</vt:lpstr>
      <vt:lpstr>Essentials</vt:lpstr>
      <vt:lpstr>Grade of Operative Surgical Urgency in Acute abdomen:</vt:lpstr>
      <vt:lpstr>Presentations Requiring Immediate /Urgent Surgery </vt:lpstr>
      <vt:lpstr>Indications for Urgent Operation </vt:lpstr>
      <vt:lpstr>Perforated Viscus</vt:lpstr>
      <vt:lpstr>Generalized Peritonitis</vt:lpstr>
      <vt:lpstr>Peritonitis and Peritonism….</vt:lpstr>
      <vt:lpstr>PowerPoint Presentation</vt:lpstr>
      <vt:lpstr>Presentations That Are Less Acute </vt:lpstr>
      <vt:lpstr>PAIN:</vt:lpstr>
      <vt:lpstr>Referred Pain: </vt:lpstr>
      <vt:lpstr>Most Common Presentations of Surgical Pain </vt:lpstr>
      <vt:lpstr>PowerPoint Presentation</vt:lpstr>
      <vt:lpstr>D/D acute abdomen by region: RUQ</vt:lpstr>
      <vt:lpstr>D/D acute abdomen by region: LUQ</vt:lpstr>
      <vt:lpstr>D/D acute abdomen by region: RLQ</vt:lpstr>
      <vt:lpstr>D/D acute abdomen by region: LLQ</vt:lpstr>
      <vt:lpstr>D/D acute abdomen by region: Epigastric</vt:lpstr>
      <vt:lpstr>D/D acute abdomen by region: Suprapubic</vt:lpstr>
      <vt:lpstr>D/D acute abdomen by region: Diffuse</vt:lpstr>
      <vt:lpstr>In all patients presenting with an acute abdomen, order the following: </vt:lpstr>
      <vt:lpstr>Laboratory Tests </vt:lpstr>
      <vt:lpstr>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appendicitis </vt:lpstr>
      <vt:lpstr>CT abdomen Pancreatitis</vt:lpstr>
      <vt:lpstr>Amylase and Lipase inAcute pancreatitis: </vt:lpstr>
      <vt:lpstr>Pancreatitis: Initial Mnagement </vt:lpstr>
      <vt:lpstr>PowerPoint Presentation</vt:lpstr>
      <vt:lpstr>PowerPoint Presentation</vt:lpstr>
      <vt:lpstr>The Dangerous Miss: Recognizing Acute Mesenteric Ischemia</vt:lpstr>
      <vt:lpstr>Mesenteric Ischemia</vt:lpstr>
      <vt:lpstr>PowerPoint Presentation</vt:lpstr>
      <vt:lpstr>PowerPoint Presentation</vt:lpstr>
      <vt:lpstr>PowerPoint Presentation</vt:lpstr>
      <vt:lpstr>PowerPoint Presentation</vt:lpstr>
      <vt:lpstr>PowerPoint Presentation</vt:lpstr>
      <vt:lpstr>Left Iliac Fossa Pain;</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sebayel</dc:creator>
  <cp:lastModifiedBy>mohammed sebayel</cp:lastModifiedBy>
  <cp:revision>1</cp:revision>
  <dcterms:created xsi:type="dcterms:W3CDTF">2020-03-23T07:13:01Z</dcterms:created>
  <dcterms:modified xsi:type="dcterms:W3CDTF">2020-03-23T07:16:12Z</dcterms:modified>
</cp:coreProperties>
</file>