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7" r:id="rId1"/>
    <p:sldMasterId id="2147483809" r:id="rId2"/>
  </p:sldMasterIdLst>
  <p:notesMasterIdLst>
    <p:notesMasterId r:id="rId5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414" r:id="rId19"/>
    <p:sldId id="415" r:id="rId20"/>
    <p:sldId id="420" r:id="rId21"/>
    <p:sldId id="423" r:id="rId22"/>
    <p:sldId id="411" r:id="rId23"/>
    <p:sldId id="412" r:id="rId24"/>
    <p:sldId id="375" r:id="rId25"/>
    <p:sldId id="376" r:id="rId26"/>
    <p:sldId id="390" r:id="rId27"/>
    <p:sldId id="326" r:id="rId28"/>
    <p:sldId id="399" r:id="rId29"/>
    <p:sldId id="400" r:id="rId30"/>
    <p:sldId id="407" r:id="rId31"/>
    <p:sldId id="280" r:id="rId32"/>
    <p:sldId id="391" r:id="rId33"/>
    <p:sldId id="392" r:id="rId34"/>
    <p:sldId id="408" r:id="rId35"/>
    <p:sldId id="409" r:id="rId36"/>
    <p:sldId id="410" r:id="rId37"/>
    <p:sldId id="413" r:id="rId38"/>
    <p:sldId id="416" r:id="rId39"/>
    <p:sldId id="417" r:id="rId40"/>
    <p:sldId id="418" r:id="rId41"/>
    <p:sldId id="419" r:id="rId42"/>
    <p:sldId id="273" r:id="rId43"/>
    <p:sldId id="274" r:id="rId44"/>
    <p:sldId id="275" r:id="rId45"/>
    <p:sldId id="372" r:id="rId46"/>
    <p:sldId id="421" r:id="rId47"/>
    <p:sldId id="339" r:id="rId48"/>
    <p:sldId id="334" r:id="rId49"/>
    <p:sldId id="335" r:id="rId50"/>
    <p:sldId id="42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1975" autoAdjust="0"/>
    <p:restoredTop sz="94660"/>
  </p:normalViewPr>
  <p:slideViewPr>
    <p:cSldViewPr snapToGrid="0">
      <p:cViewPr varScale="1">
        <p:scale>
          <a:sx n="72" d="100"/>
          <a:sy n="72" d="100"/>
        </p:scale>
        <p:origin x="188" y="56"/>
      </p:cViewPr>
      <p:guideLst/>
    </p:cSldViewPr>
  </p:slideViewPr>
  <p:notesTextViewPr>
    <p:cViewPr>
      <p:scale>
        <a:sx n="1" d="1"/>
        <a:sy n="1" d="1"/>
      </p:scale>
      <p:origin x="0" y="0"/>
    </p:cViewPr>
  </p:notesTextViewPr>
  <p:sorterViewPr>
    <p:cViewPr>
      <p:scale>
        <a:sx n="100" d="100"/>
        <a:sy n="100" d="100"/>
      </p:scale>
      <p:origin x="0" y="-206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8E59B-44FE-4C39-A88E-4136D026D823}"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953F25DF-916D-4762-99E4-B8D385E6FB5F}">
      <dgm:prSet/>
      <dgm:spPr/>
      <dgm:t>
        <a:bodyPr/>
        <a:lstStyle/>
        <a:p>
          <a:r>
            <a:rPr lang="en-US"/>
            <a:t>AST (aspartate aminotransferase) : liver, cardiac muscle, skeletal muscles, kidneys, brain, pancreas</a:t>
          </a:r>
        </a:p>
      </dgm:t>
    </dgm:pt>
    <dgm:pt modelId="{5C53F36F-358C-4C67-A65D-FB1061E92107}" type="parTrans" cxnId="{7F9351E1-805F-483C-981A-79ED4FDB34A6}">
      <dgm:prSet/>
      <dgm:spPr/>
      <dgm:t>
        <a:bodyPr/>
        <a:lstStyle/>
        <a:p>
          <a:endParaRPr lang="en-US"/>
        </a:p>
      </dgm:t>
    </dgm:pt>
    <dgm:pt modelId="{0783AEFF-4A55-4604-AB7B-AF9A1C7BB751}" type="sibTrans" cxnId="{7F9351E1-805F-483C-981A-79ED4FDB34A6}">
      <dgm:prSet/>
      <dgm:spPr/>
      <dgm:t>
        <a:bodyPr/>
        <a:lstStyle/>
        <a:p>
          <a:endParaRPr lang="en-US"/>
        </a:p>
      </dgm:t>
    </dgm:pt>
    <dgm:pt modelId="{40E71136-88BA-4081-9727-D669703C802A}">
      <dgm:prSet/>
      <dgm:spPr/>
      <dgm:t>
        <a:bodyPr/>
        <a:lstStyle/>
        <a:p>
          <a:r>
            <a:rPr lang="en-US"/>
            <a:t>ALT (alanine aminotransferase) liver, skeletal muscle</a:t>
          </a:r>
        </a:p>
      </dgm:t>
    </dgm:pt>
    <dgm:pt modelId="{83BFE82D-B77C-4F05-8D95-7A03DA8919DD}" type="parTrans" cxnId="{04874FEC-D429-4CF3-A512-1FD14B94A165}">
      <dgm:prSet/>
      <dgm:spPr/>
      <dgm:t>
        <a:bodyPr/>
        <a:lstStyle/>
        <a:p>
          <a:endParaRPr lang="en-US"/>
        </a:p>
      </dgm:t>
    </dgm:pt>
    <dgm:pt modelId="{93C16C80-304E-4125-B899-588848114021}" type="sibTrans" cxnId="{04874FEC-D429-4CF3-A512-1FD14B94A165}">
      <dgm:prSet/>
      <dgm:spPr/>
      <dgm:t>
        <a:bodyPr/>
        <a:lstStyle/>
        <a:p>
          <a:endParaRPr lang="en-US"/>
        </a:p>
      </dgm:t>
    </dgm:pt>
    <dgm:pt modelId="{67D9EB2A-A3E8-434A-BCF0-6ABFE78DC1EF}">
      <dgm:prSet/>
      <dgm:spPr/>
      <dgm:t>
        <a:bodyPr/>
        <a:lstStyle/>
        <a:p>
          <a:r>
            <a:rPr lang="en-US"/>
            <a:t>Used as indicator of liver cell injury</a:t>
          </a:r>
        </a:p>
      </dgm:t>
    </dgm:pt>
    <dgm:pt modelId="{A9CEF37E-9EB9-4BF2-92AA-CB30738F09F3}" type="parTrans" cxnId="{8D5193C4-A0F4-4AE8-9656-185F8943D8D3}">
      <dgm:prSet/>
      <dgm:spPr/>
      <dgm:t>
        <a:bodyPr/>
        <a:lstStyle/>
        <a:p>
          <a:endParaRPr lang="en-US"/>
        </a:p>
      </dgm:t>
    </dgm:pt>
    <dgm:pt modelId="{C752769B-EBBC-4205-9377-E14928B38507}" type="sibTrans" cxnId="{8D5193C4-A0F4-4AE8-9656-185F8943D8D3}">
      <dgm:prSet/>
      <dgm:spPr/>
      <dgm:t>
        <a:bodyPr/>
        <a:lstStyle/>
        <a:p>
          <a:endParaRPr lang="en-US"/>
        </a:p>
      </dgm:t>
    </dgm:pt>
    <dgm:pt modelId="{FBBDF8ED-0470-4DA2-BD44-89ACEE6C0D7B}">
      <dgm:prSet/>
      <dgm:spPr/>
      <dgm:t>
        <a:bodyPr/>
        <a:lstStyle/>
        <a:p>
          <a:r>
            <a:rPr lang="en-US"/>
            <a:t>ALT is more specific </a:t>
          </a:r>
        </a:p>
      </dgm:t>
    </dgm:pt>
    <dgm:pt modelId="{9A00EEC0-7A81-4F73-B88A-4835DE338656}" type="parTrans" cxnId="{9645C746-5CEF-43F7-AA22-261BCFFE620A}">
      <dgm:prSet/>
      <dgm:spPr/>
      <dgm:t>
        <a:bodyPr/>
        <a:lstStyle/>
        <a:p>
          <a:endParaRPr lang="en-US"/>
        </a:p>
      </dgm:t>
    </dgm:pt>
    <dgm:pt modelId="{AA8F69C2-C930-4AE4-B00C-9A8A2F98C46C}" type="sibTrans" cxnId="{9645C746-5CEF-43F7-AA22-261BCFFE620A}">
      <dgm:prSet/>
      <dgm:spPr/>
      <dgm:t>
        <a:bodyPr/>
        <a:lstStyle/>
        <a:p>
          <a:endParaRPr lang="en-US"/>
        </a:p>
      </dgm:t>
    </dgm:pt>
    <dgm:pt modelId="{CD205918-AB25-440B-B92E-C0AA2DAC3164}" type="pres">
      <dgm:prSet presAssocID="{87A8E59B-44FE-4C39-A88E-4136D026D823}" presName="matrix" presStyleCnt="0">
        <dgm:presLayoutVars>
          <dgm:chMax val="1"/>
          <dgm:dir/>
          <dgm:resizeHandles val="exact"/>
        </dgm:presLayoutVars>
      </dgm:prSet>
      <dgm:spPr/>
    </dgm:pt>
    <dgm:pt modelId="{F11755CB-6FF5-4915-8194-B79D3066FCA0}" type="pres">
      <dgm:prSet presAssocID="{87A8E59B-44FE-4C39-A88E-4136D026D823}" presName="diamond" presStyleLbl="bgShp" presStyleIdx="0" presStyleCnt="1"/>
      <dgm:spPr/>
    </dgm:pt>
    <dgm:pt modelId="{E14E3FC4-CDFB-4C9C-9104-ADA34464D20E}" type="pres">
      <dgm:prSet presAssocID="{87A8E59B-44FE-4C39-A88E-4136D026D823}" presName="quad1" presStyleLbl="node1" presStyleIdx="0" presStyleCnt="4">
        <dgm:presLayoutVars>
          <dgm:chMax val="0"/>
          <dgm:chPref val="0"/>
          <dgm:bulletEnabled val="1"/>
        </dgm:presLayoutVars>
      </dgm:prSet>
      <dgm:spPr/>
    </dgm:pt>
    <dgm:pt modelId="{6C02DBA2-B113-4546-ACFA-7A4A4D8CC7A1}" type="pres">
      <dgm:prSet presAssocID="{87A8E59B-44FE-4C39-A88E-4136D026D823}" presName="quad2" presStyleLbl="node1" presStyleIdx="1" presStyleCnt="4">
        <dgm:presLayoutVars>
          <dgm:chMax val="0"/>
          <dgm:chPref val="0"/>
          <dgm:bulletEnabled val="1"/>
        </dgm:presLayoutVars>
      </dgm:prSet>
      <dgm:spPr/>
    </dgm:pt>
    <dgm:pt modelId="{D8DDC100-55B9-4D32-BFB9-4D4B99A958D3}" type="pres">
      <dgm:prSet presAssocID="{87A8E59B-44FE-4C39-A88E-4136D026D823}" presName="quad3" presStyleLbl="node1" presStyleIdx="2" presStyleCnt="4">
        <dgm:presLayoutVars>
          <dgm:chMax val="0"/>
          <dgm:chPref val="0"/>
          <dgm:bulletEnabled val="1"/>
        </dgm:presLayoutVars>
      </dgm:prSet>
      <dgm:spPr/>
    </dgm:pt>
    <dgm:pt modelId="{F0A3F824-90A2-4270-BB42-527FE850381D}" type="pres">
      <dgm:prSet presAssocID="{87A8E59B-44FE-4C39-A88E-4136D026D823}" presName="quad4" presStyleLbl="node1" presStyleIdx="3" presStyleCnt="4">
        <dgm:presLayoutVars>
          <dgm:chMax val="0"/>
          <dgm:chPref val="0"/>
          <dgm:bulletEnabled val="1"/>
        </dgm:presLayoutVars>
      </dgm:prSet>
      <dgm:spPr/>
    </dgm:pt>
  </dgm:ptLst>
  <dgm:cxnLst>
    <dgm:cxn modelId="{C8B83E1C-9675-4675-82AA-4D2C8010DF8C}" type="presOf" srcId="{953F25DF-916D-4762-99E4-B8D385E6FB5F}" destId="{E14E3FC4-CDFB-4C9C-9104-ADA34464D20E}" srcOrd="0" destOrd="0" presId="urn:microsoft.com/office/officeart/2005/8/layout/matrix3"/>
    <dgm:cxn modelId="{C41D9E33-2857-4303-B698-F979EE65E634}" type="presOf" srcId="{40E71136-88BA-4081-9727-D669703C802A}" destId="{6C02DBA2-B113-4546-ACFA-7A4A4D8CC7A1}" srcOrd="0" destOrd="0" presId="urn:microsoft.com/office/officeart/2005/8/layout/matrix3"/>
    <dgm:cxn modelId="{9645C746-5CEF-43F7-AA22-261BCFFE620A}" srcId="{87A8E59B-44FE-4C39-A88E-4136D026D823}" destId="{FBBDF8ED-0470-4DA2-BD44-89ACEE6C0D7B}" srcOrd="3" destOrd="0" parTransId="{9A00EEC0-7A81-4F73-B88A-4835DE338656}" sibTransId="{AA8F69C2-C930-4AE4-B00C-9A8A2F98C46C}"/>
    <dgm:cxn modelId="{BEFC7383-91E3-498D-B84C-9FA418D328D2}" type="presOf" srcId="{67D9EB2A-A3E8-434A-BCF0-6ABFE78DC1EF}" destId="{D8DDC100-55B9-4D32-BFB9-4D4B99A958D3}" srcOrd="0" destOrd="0" presId="urn:microsoft.com/office/officeart/2005/8/layout/matrix3"/>
    <dgm:cxn modelId="{8520D089-F8A2-4584-A5A1-B7A31B49C6C8}" type="presOf" srcId="{FBBDF8ED-0470-4DA2-BD44-89ACEE6C0D7B}" destId="{F0A3F824-90A2-4270-BB42-527FE850381D}" srcOrd="0" destOrd="0" presId="urn:microsoft.com/office/officeart/2005/8/layout/matrix3"/>
    <dgm:cxn modelId="{8D5193C4-A0F4-4AE8-9656-185F8943D8D3}" srcId="{87A8E59B-44FE-4C39-A88E-4136D026D823}" destId="{67D9EB2A-A3E8-434A-BCF0-6ABFE78DC1EF}" srcOrd="2" destOrd="0" parTransId="{A9CEF37E-9EB9-4BF2-92AA-CB30738F09F3}" sibTransId="{C752769B-EBBC-4205-9377-E14928B38507}"/>
    <dgm:cxn modelId="{7F9351E1-805F-483C-981A-79ED4FDB34A6}" srcId="{87A8E59B-44FE-4C39-A88E-4136D026D823}" destId="{953F25DF-916D-4762-99E4-B8D385E6FB5F}" srcOrd="0" destOrd="0" parTransId="{5C53F36F-358C-4C67-A65D-FB1061E92107}" sibTransId="{0783AEFF-4A55-4604-AB7B-AF9A1C7BB751}"/>
    <dgm:cxn modelId="{04874FEC-D429-4CF3-A512-1FD14B94A165}" srcId="{87A8E59B-44FE-4C39-A88E-4136D026D823}" destId="{40E71136-88BA-4081-9727-D669703C802A}" srcOrd="1" destOrd="0" parTransId="{83BFE82D-B77C-4F05-8D95-7A03DA8919DD}" sibTransId="{93C16C80-304E-4125-B899-588848114021}"/>
    <dgm:cxn modelId="{391EAEF6-665B-42E1-AC57-B50FB9536661}" type="presOf" srcId="{87A8E59B-44FE-4C39-A88E-4136D026D823}" destId="{CD205918-AB25-440B-B92E-C0AA2DAC3164}" srcOrd="0" destOrd="0" presId="urn:microsoft.com/office/officeart/2005/8/layout/matrix3"/>
    <dgm:cxn modelId="{3EB8763E-0A17-4C8D-AA4A-38688049B7A9}" type="presParOf" srcId="{CD205918-AB25-440B-B92E-C0AA2DAC3164}" destId="{F11755CB-6FF5-4915-8194-B79D3066FCA0}" srcOrd="0" destOrd="0" presId="urn:microsoft.com/office/officeart/2005/8/layout/matrix3"/>
    <dgm:cxn modelId="{C3D149EA-2DD9-4207-A553-213B717CD3DD}" type="presParOf" srcId="{CD205918-AB25-440B-B92E-C0AA2DAC3164}" destId="{E14E3FC4-CDFB-4C9C-9104-ADA34464D20E}" srcOrd="1" destOrd="0" presId="urn:microsoft.com/office/officeart/2005/8/layout/matrix3"/>
    <dgm:cxn modelId="{0E878CDB-23FA-408F-92F7-93FB4D21EE90}" type="presParOf" srcId="{CD205918-AB25-440B-B92E-C0AA2DAC3164}" destId="{6C02DBA2-B113-4546-ACFA-7A4A4D8CC7A1}" srcOrd="2" destOrd="0" presId="urn:microsoft.com/office/officeart/2005/8/layout/matrix3"/>
    <dgm:cxn modelId="{5A378C84-F6FF-4560-8853-4ECD582ACF3B}" type="presParOf" srcId="{CD205918-AB25-440B-B92E-C0AA2DAC3164}" destId="{D8DDC100-55B9-4D32-BFB9-4D4B99A958D3}" srcOrd="3" destOrd="0" presId="urn:microsoft.com/office/officeart/2005/8/layout/matrix3"/>
    <dgm:cxn modelId="{FD5FA352-D74B-4B9C-86C2-CCF084B25A4B}" type="presParOf" srcId="{CD205918-AB25-440B-B92E-C0AA2DAC3164}" destId="{F0A3F824-90A2-4270-BB42-527FE850381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A369B-56CA-482C-98D3-660F7C43EA2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AAB5F2B-B909-43EF-83D5-6C1880936559}">
      <dgm:prSet/>
      <dgm:spPr/>
      <dgm:t>
        <a:bodyPr/>
        <a:lstStyle/>
        <a:p>
          <a:r>
            <a:rPr lang="en-GB"/>
            <a:t>High unconjugated (indirect) serum bilirubin</a:t>
          </a:r>
          <a:endParaRPr lang="en-US"/>
        </a:p>
      </dgm:t>
    </dgm:pt>
    <dgm:pt modelId="{C721FA04-2B25-47D3-9CF5-340E30E133E7}" type="parTrans" cxnId="{3A6BFA36-16E8-432E-A5B7-B5D15A8EF9D3}">
      <dgm:prSet/>
      <dgm:spPr/>
      <dgm:t>
        <a:bodyPr/>
        <a:lstStyle/>
        <a:p>
          <a:endParaRPr lang="en-US"/>
        </a:p>
      </dgm:t>
    </dgm:pt>
    <dgm:pt modelId="{20907CDD-A781-4290-A842-AF030FC09C7D}" type="sibTrans" cxnId="{3A6BFA36-16E8-432E-A5B7-B5D15A8EF9D3}">
      <dgm:prSet/>
      <dgm:spPr/>
      <dgm:t>
        <a:bodyPr/>
        <a:lstStyle/>
        <a:p>
          <a:endParaRPr lang="en-US"/>
        </a:p>
      </dgm:t>
    </dgm:pt>
    <dgm:pt modelId="{694F45F7-9BEF-4208-BAD0-7CC7652D9AEE}">
      <dgm:prSet/>
      <dgm:spPr/>
      <dgm:t>
        <a:bodyPr/>
        <a:lstStyle/>
        <a:p>
          <a:r>
            <a:rPr lang="en-GB"/>
            <a:t>No bilirubin in urine</a:t>
          </a:r>
          <a:endParaRPr lang="en-US"/>
        </a:p>
      </dgm:t>
    </dgm:pt>
    <dgm:pt modelId="{AD5A9F36-830E-4366-948D-3EB2248A96BC}" type="parTrans" cxnId="{2072D577-A257-4003-8708-CCB9D79EE95E}">
      <dgm:prSet/>
      <dgm:spPr/>
      <dgm:t>
        <a:bodyPr/>
        <a:lstStyle/>
        <a:p>
          <a:endParaRPr lang="en-US"/>
        </a:p>
      </dgm:t>
    </dgm:pt>
    <dgm:pt modelId="{C53E0AD5-296A-4E66-8706-D9F672356754}" type="sibTrans" cxnId="{2072D577-A257-4003-8708-CCB9D79EE95E}">
      <dgm:prSet/>
      <dgm:spPr/>
      <dgm:t>
        <a:bodyPr/>
        <a:lstStyle/>
        <a:p>
          <a:endParaRPr lang="en-US"/>
        </a:p>
      </dgm:t>
    </dgm:pt>
    <dgm:pt modelId="{42AA8825-28D1-4050-8B16-E328C5B7D90A}">
      <dgm:prSet/>
      <dgm:spPr/>
      <dgm:t>
        <a:bodyPr/>
        <a:lstStyle/>
        <a:p>
          <a:r>
            <a:rPr lang="en-GB"/>
            <a:t>Normal liver enzymes</a:t>
          </a:r>
          <a:endParaRPr lang="en-US"/>
        </a:p>
      </dgm:t>
    </dgm:pt>
    <dgm:pt modelId="{47B66B04-1242-4204-950F-63E48537B5C9}" type="parTrans" cxnId="{8DF22F62-27A1-4183-84FB-D79D342FDB7C}">
      <dgm:prSet/>
      <dgm:spPr/>
      <dgm:t>
        <a:bodyPr/>
        <a:lstStyle/>
        <a:p>
          <a:endParaRPr lang="en-US"/>
        </a:p>
      </dgm:t>
    </dgm:pt>
    <dgm:pt modelId="{AC0D9B0A-E630-488A-97A1-B5100CB4DB11}" type="sibTrans" cxnId="{8DF22F62-27A1-4183-84FB-D79D342FDB7C}">
      <dgm:prSet/>
      <dgm:spPr/>
      <dgm:t>
        <a:bodyPr/>
        <a:lstStyle/>
        <a:p>
          <a:endParaRPr lang="en-US"/>
        </a:p>
      </dgm:t>
    </dgm:pt>
    <dgm:pt modelId="{0BEC6DA1-72D9-4D0E-8A8C-EDD466235F13}" type="pres">
      <dgm:prSet presAssocID="{A62A369B-56CA-482C-98D3-660F7C43EA2C}" presName="root" presStyleCnt="0">
        <dgm:presLayoutVars>
          <dgm:dir/>
          <dgm:resizeHandles val="exact"/>
        </dgm:presLayoutVars>
      </dgm:prSet>
      <dgm:spPr/>
    </dgm:pt>
    <dgm:pt modelId="{03A7DC75-13F4-421A-97D9-A148C23D4505}" type="pres">
      <dgm:prSet presAssocID="{CAAB5F2B-B909-43EF-83D5-6C1880936559}" presName="compNode" presStyleCnt="0"/>
      <dgm:spPr/>
    </dgm:pt>
    <dgm:pt modelId="{6C2274C6-9F44-4DBC-AB3F-C48D01ECBECB}" type="pres">
      <dgm:prSet presAssocID="{CAAB5F2B-B909-43EF-83D5-6C1880936559}" presName="bgRect" presStyleLbl="bgShp" presStyleIdx="0" presStyleCnt="3"/>
      <dgm:spPr/>
    </dgm:pt>
    <dgm:pt modelId="{24E10614-53CF-4B46-B24A-79C6274C2AC8}" type="pres">
      <dgm:prSet presAssocID="{CAAB5F2B-B909-43EF-83D5-6C18809365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B931915B-DA6E-4EC7-A8D0-F9D42C1EA777}" type="pres">
      <dgm:prSet presAssocID="{CAAB5F2B-B909-43EF-83D5-6C1880936559}" presName="spaceRect" presStyleCnt="0"/>
      <dgm:spPr/>
    </dgm:pt>
    <dgm:pt modelId="{9DEC2DF0-5843-4931-A65F-D68CD52AB420}" type="pres">
      <dgm:prSet presAssocID="{CAAB5F2B-B909-43EF-83D5-6C1880936559}" presName="parTx" presStyleLbl="revTx" presStyleIdx="0" presStyleCnt="3">
        <dgm:presLayoutVars>
          <dgm:chMax val="0"/>
          <dgm:chPref val="0"/>
        </dgm:presLayoutVars>
      </dgm:prSet>
      <dgm:spPr/>
    </dgm:pt>
    <dgm:pt modelId="{86A6BD8D-DEB4-4615-B717-454DF8763BFA}" type="pres">
      <dgm:prSet presAssocID="{20907CDD-A781-4290-A842-AF030FC09C7D}" presName="sibTrans" presStyleCnt="0"/>
      <dgm:spPr/>
    </dgm:pt>
    <dgm:pt modelId="{1B0EB14B-144A-4F5F-A98E-BFB3D66AD14A}" type="pres">
      <dgm:prSet presAssocID="{694F45F7-9BEF-4208-BAD0-7CC7652D9AEE}" presName="compNode" presStyleCnt="0"/>
      <dgm:spPr/>
    </dgm:pt>
    <dgm:pt modelId="{098E9608-05BE-47B3-B82C-F7FE0438E7BE}" type="pres">
      <dgm:prSet presAssocID="{694F45F7-9BEF-4208-BAD0-7CC7652D9AEE}" presName="bgRect" presStyleLbl="bgShp" presStyleIdx="1" presStyleCnt="3"/>
      <dgm:spPr/>
    </dgm:pt>
    <dgm:pt modelId="{705BB417-0326-4CE7-86F2-4EDD29E6E214}" type="pres">
      <dgm:prSet presAssocID="{694F45F7-9BEF-4208-BAD0-7CC7652D9AE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3D015207-6852-4D8E-8251-431003A04250}" type="pres">
      <dgm:prSet presAssocID="{694F45F7-9BEF-4208-BAD0-7CC7652D9AEE}" presName="spaceRect" presStyleCnt="0"/>
      <dgm:spPr/>
    </dgm:pt>
    <dgm:pt modelId="{324EEF49-0948-4A66-860D-7EDB326FF4EE}" type="pres">
      <dgm:prSet presAssocID="{694F45F7-9BEF-4208-BAD0-7CC7652D9AEE}" presName="parTx" presStyleLbl="revTx" presStyleIdx="1" presStyleCnt="3">
        <dgm:presLayoutVars>
          <dgm:chMax val="0"/>
          <dgm:chPref val="0"/>
        </dgm:presLayoutVars>
      </dgm:prSet>
      <dgm:spPr/>
    </dgm:pt>
    <dgm:pt modelId="{5BFDD471-A018-4F92-BBC1-8E8080944853}" type="pres">
      <dgm:prSet presAssocID="{C53E0AD5-296A-4E66-8706-D9F672356754}" presName="sibTrans" presStyleCnt="0"/>
      <dgm:spPr/>
    </dgm:pt>
    <dgm:pt modelId="{EA7F09F6-7472-4ABB-99EF-360019E86578}" type="pres">
      <dgm:prSet presAssocID="{42AA8825-28D1-4050-8B16-E328C5B7D90A}" presName="compNode" presStyleCnt="0"/>
      <dgm:spPr/>
    </dgm:pt>
    <dgm:pt modelId="{43D600BD-FE92-4390-83F7-C8F061EB7FA0}" type="pres">
      <dgm:prSet presAssocID="{42AA8825-28D1-4050-8B16-E328C5B7D90A}" presName="bgRect" presStyleLbl="bgShp" presStyleIdx="2" presStyleCnt="3"/>
      <dgm:spPr/>
    </dgm:pt>
    <dgm:pt modelId="{93A7B2CA-EB49-4615-87E1-FF44B1AF7879}" type="pres">
      <dgm:prSet presAssocID="{42AA8825-28D1-4050-8B16-E328C5B7D9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55B2AB8-2F17-46F7-B8AA-2B00A7992F7C}" type="pres">
      <dgm:prSet presAssocID="{42AA8825-28D1-4050-8B16-E328C5B7D90A}" presName="spaceRect" presStyleCnt="0"/>
      <dgm:spPr/>
    </dgm:pt>
    <dgm:pt modelId="{DACD5AA9-1729-4E5B-8A96-713D87122685}" type="pres">
      <dgm:prSet presAssocID="{42AA8825-28D1-4050-8B16-E328C5B7D90A}" presName="parTx" presStyleLbl="revTx" presStyleIdx="2" presStyleCnt="3">
        <dgm:presLayoutVars>
          <dgm:chMax val="0"/>
          <dgm:chPref val="0"/>
        </dgm:presLayoutVars>
      </dgm:prSet>
      <dgm:spPr/>
    </dgm:pt>
  </dgm:ptLst>
  <dgm:cxnLst>
    <dgm:cxn modelId="{53D87C1C-B771-4BC6-B4EA-E70A0BCC7911}" type="presOf" srcId="{694F45F7-9BEF-4208-BAD0-7CC7652D9AEE}" destId="{324EEF49-0948-4A66-860D-7EDB326FF4EE}" srcOrd="0" destOrd="0" presId="urn:microsoft.com/office/officeart/2018/2/layout/IconVerticalSolidList"/>
    <dgm:cxn modelId="{761F0826-7847-424F-B81D-37A9A5DF137A}" type="presOf" srcId="{CAAB5F2B-B909-43EF-83D5-6C1880936559}" destId="{9DEC2DF0-5843-4931-A65F-D68CD52AB420}" srcOrd="0" destOrd="0" presId="urn:microsoft.com/office/officeart/2018/2/layout/IconVerticalSolidList"/>
    <dgm:cxn modelId="{3A6BFA36-16E8-432E-A5B7-B5D15A8EF9D3}" srcId="{A62A369B-56CA-482C-98D3-660F7C43EA2C}" destId="{CAAB5F2B-B909-43EF-83D5-6C1880936559}" srcOrd="0" destOrd="0" parTransId="{C721FA04-2B25-47D3-9CF5-340E30E133E7}" sibTransId="{20907CDD-A781-4290-A842-AF030FC09C7D}"/>
    <dgm:cxn modelId="{8DF22F62-27A1-4183-84FB-D79D342FDB7C}" srcId="{A62A369B-56CA-482C-98D3-660F7C43EA2C}" destId="{42AA8825-28D1-4050-8B16-E328C5B7D90A}" srcOrd="2" destOrd="0" parTransId="{47B66B04-1242-4204-950F-63E48537B5C9}" sibTransId="{AC0D9B0A-E630-488A-97A1-B5100CB4DB11}"/>
    <dgm:cxn modelId="{2072D577-A257-4003-8708-CCB9D79EE95E}" srcId="{A62A369B-56CA-482C-98D3-660F7C43EA2C}" destId="{694F45F7-9BEF-4208-BAD0-7CC7652D9AEE}" srcOrd="1" destOrd="0" parTransId="{AD5A9F36-830E-4366-948D-3EB2248A96BC}" sibTransId="{C53E0AD5-296A-4E66-8706-D9F672356754}"/>
    <dgm:cxn modelId="{2991BFBB-2844-4316-90CA-E9C2A2DF1EC6}" type="presOf" srcId="{42AA8825-28D1-4050-8B16-E328C5B7D90A}" destId="{DACD5AA9-1729-4E5B-8A96-713D87122685}" srcOrd="0" destOrd="0" presId="urn:microsoft.com/office/officeart/2018/2/layout/IconVerticalSolidList"/>
    <dgm:cxn modelId="{A40FC5E1-D171-4FE2-A267-EB8482E610D1}" type="presOf" srcId="{A62A369B-56CA-482C-98D3-660F7C43EA2C}" destId="{0BEC6DA1-72D9-4D0E-8A8C-EDD466235F13}" srcOrd="0" destOrd="0" presId="urn:microsoft.com/office/officeart/2018/2/layout/IconVerticalSolidList"/>
    <dgm:cxn modelId="{6D27A064-84D4-48BA-A192-FD9B3E5E648F}" type="presParOf" srcId="{0BEC6DA1-72D9-4D0E-8A8C-EDD466235F13}" destId="{03A7DC75-13F4-421A-97D9-A148C23D4505}" srcOrd="0" destOrd="0" presId="urn:microsoft.com/office/officeart/2018/2/layout/IconVerticalSolidList"/>
    <dgm:cxn modelId="{1D9C7F7C-D1CA-4C96-A54C-195D0287840F}" type="presParOf" srcId="{03A7DC75-13F4-421A-97D9-A148C23D4505}" destId="{6C2274C6-9F44-4DBC-AB3F-C48D01ECBECB}" srcOrd="0" destOrd="0" presId="urn:microsoft.com/office/officeart/2018/2/layout/IconVerticalSolidList"/>
    <dgm:cxn modelId="{665E5E35-94AD-433E-AADE-638180D208AA}" type="presParOf" srcId="{03A7DC75-13F4-421A-97D9-A148C23D4505}" destId="{24E10614-53CF-4B46-B24A-79C6274C2AC8}" srcOrd="1" destOrd="0" presId="urn:microsoft.com/office/officeart/2018/2/layout/IconVerticalSolidList"/>
    <dgm:cxn modelId="{9182B0D0-A375-444B-A641-D158CA5A2398}" type="presParOf" srcId="{03A7DC75-13F4-421A-97D9-A148C23D4505}" destId="{B931915B-DA6E-4EC7-A8D0-F9D42C1EA777}" srcOrd="2" destOrd="0" presId="urn:microsoft.com/office/officeart/2018/2/layout/IconVerticalSolidList"/>
    <dgm:cxn modelId="{FBA3DD70-254D-4A5A-807A-89C4BFD2B738}" type="presParOf" srcId="{03A7DC75-13F4-421A-97D9-A148C23D4505}" destId="{9DEC2DF0-5843-4931-A65F-D68CD52AB420}" srcOrd="3" destOrd="0" presId="urn:microsoft.com/office/officeart/2018/2/layout/IconVerticalSolidList"/>
    <dgm:cxn modelId="{DF4B8EF1-1DE1-4DAC-80E5-6CD9F25D036F}" type="presParOf" srcId="{0BEC6DA1-72D9-4D0E-8A8C-EDD466235F13}" destId="{86A6BD8D-DEB4-4615-B717-454DF8763BFA}" srcOrd="1" destOrd="0" presId="urn:microsoft.com/office/officeart/2018/2/layout/IconVerticalSolidList"/>
    <dgm:cxn modelId="{C35F5E92-9ED3-465B-B790-E60CD60003A9}" type="presParOf" srcId="{0BEC6DA1-72D9-4D0E-8A8C-EDD466235F13}" destId="{1B0EB14B-144A-4F5F-A98E-BFB3D66AD14A}" srcOrd="2" destOrd="0" presId="urn:microsoft.com/office/officeart/2018/2/layout/IconVerticalSolidList"/>
    <dgm:cxn modelId="{B2C1C315-23D7-4D71-80C5-623E586803C2}" type="presParOf" srcId="{1B0EB14B-144A-4F5F-A98E-BFB3D66AD14A}" destId="{098E9608-05BE-47B3-B82C-F7FE0438E7BE}" srcOrd="0" destOrd="0" presId="urn:microsoft.com/office/officeart/2018/2/layout/IconVerticalSolidList"/>
    <dgm:cxn modelId="{50A6DCF8-C8C1-493E-B6CF-F8FCFA37CE1F}" type="presParOf" srcId="{1B0EB14B-144A-4F5F-A98E-BFB3D66AD14A}" destId="{705BB417-0326-4CE7-86F2-4EDD29E6E214}" srcOrd="1" destOrd="0" presId="urn:microsoft.com/office/officeart/2018/2/layout/IconVerticalSolidList"/>
    <dgm:cxn modelId="{90207258-C91E-4A06-99B7-7B3AC4ED4E0A}" type="presParOf" srcId="{1B0EB14B-144A-4F5F-A98E-BFB3D66AD14A}" destId="{3D015207-6852-4D8E-8251-431003A04250}" srcOrd="2" destOrd="0" presId="urn:microsoft.com/office/officeart/2018/2/layout/IconVerticalSolidList"/>
    <dgm:cxn modelId="{7648087B-F58A-4060-8209-05750047C217}" type="presParOf" srcId="{1B0EB14B-144A-4F5F-A98E-BFB3D66AD14A}" destId="{324EEF49-0948-4A66-860D-7EDB326FF4EE}" srcOrd="3" destOrd="0" presId="urn:microsoft.com/office/officeart/2018/2/layout/IconVerticalSolidList"/>
    <dgm:cxn modelId="{CD18D140-DB2B-45E0-A832-7D7037868D24}" type="presParOf" srcId="{0BEC6DA1-72D9-4D0E-8A8C-EDD466235F13}" destId="{5BFDD471-A018-4F92-BBC1-8E8080944853}" srcOrd="3" destOrd="0" presId="urn:microsoft.com/office/officeart/2018/2/layout/IconVerticalSolidList"/>
    <dgm:cxn modelId="{D1CE60F4-398B-4459-9149-5056CB26DE81}" type="presParOf" srcId="{0BEC6DA1-72D9-4D0E-8A8C-EDD466235F13}" destId="{EA7F09F6-7472-4ABB-99EF-360019E86578}" srcOrd="4" destOrd="0" presId="urn:microsoft.com/office/officeart/2018/2/layout/IconVerticalSolidList"/>
    <dgm:cxn modelId="{431602FA-E770-4540-8342-8C8DAA4C591B}" type="presParOf" srcId="{EA7F09F6-7472-4ABB-99EF-360019E86578}" destId="{43D600BD-FE92-4390-83F7-C8F061EB7FA0}" srcOrd="0" destOrd="0" presId="urn:microsoft.com/office/officeart/2018/2/layout/IconVerticalSolidList"/>
    <dgm:cxn modelId="{B16A7DAC-53EC-4366-9876-FF8C16884BD9}" type="presParOf" srcId="{EA7F09F6-7472-4ABB-99EF-360019E86578}" destId="{93A7B2CA-EB49-4615-87E1-FF44B1AF7879}" srcOrd="1" destOrd="0" presId="urn:microsoft.com/office/officeart/2018/2/layout/IconVerticalSolidList"/>
    <dgm:cxn modelId="{135AF8F1-17D0-4C47-A3B5-665A030DEDD4}" type="presParOf" srcId="{EA7F09F6-7472-4ABB-99EF-360019E86578}" destId="{355B2AB8-2F17-46F7-B8AA-2B00A7992F7C}" srcOrd="2" destOrd="0" presId="urn:microsoft.com/office/officeart/2018/2/layout/IconVerticalSolidList"/>
    <dgm:cxn modelId="{2B2B7E7F-41E7-4D58-984B-11CA29D889DA}" type="presParOf" srcId="{EA7F09F6-7472-4ABB-99EF-360019E86578}" destId="{DACD5AA9-1729-4E5B-8A96-713D871226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15F2B-D927-490A-AE21-8E25241D3D9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7724B93-6F93-4701-AB1B-5CF6AD00D97E}">
      <dgm:prSet/>
      <dgm:spPr/>
      <dgm:t>
        <a:bodyPr/>
        <a:lstStyle/>
        <a:p>
          <a:r>
            <a:rPr lang="en-US" b="1"/>
            <a:t>Serum conjugated bilirubin</a:t>
          </a:r>
          <a:r>
            <a:rPr lang="en-US" b="1">
              <a:sym typeface="Symbol" panose="05050102010706020507" pitchFamily="18" charset="2"/>
            </a:rPr>
            <a:t></a:t>
          </a:r>
          <a:r>
            <a:rPr lang="en-US" b="1"/>
            <a:t> </a:t>
          </a:r>
          <a:endParaRPr lang="en-US"/>
        </a:p>
      </dgm:t>
    </dgm:pt>
    <dgm:pt modelId="{F0DBAD10-0B54-4820-8F30-89C1B512530A}" type="parTrans" cxnId="{4C1A098F-7006-410B-9B68-4848765DFA7D}">
      <dgm:prSet/>
      <dgm:spPr/>
      <dgm:t>
        <a:bodyPr/>
        <a:lstStyle/>
        <a:p>
          <a:endParaRPr lang="en-US"/>
        </a:p>
      </dgm:t>
    </dgm:pt>
    <dgm:pt modelId="{6DEAF599-5FD3-4749-8395-56AC8FFD5BC4}" type="sibTrans" cxnId="{4C1A098F-7006-410B-9B68-4848765DFA7D}">
      <dgm:prSet/>
      <dgm:spPr/>
      <dgm:t>
        <a:bodyPr/>
        <a:lstStyle/>
        <a:p>
          <a:endParaRPr lang="en-US"/>
        </a:p>
      </dgm:t>
    </dgm:pt>
    <dgm:pt modelId="{50C48EE6-801D-4268-AF39-25DBA5F022C1}">
      <dgm:prSet/>
      <dgm:spPr/>
      <dgm:t>
        <a:bodyPr/>
        <a:lstStyle/>
        <a:p>
          <a:r>
            <a:rPr lang="en-US"/>
            <a:t>&gt; 50% of total: more suggestive of post hepatic than hepatic jaundice</a:t>
          </a:r>
        </a:p>
      </dgm:t>
    </dgm:pt>
    <dgm:pt modelId="{3EBEFE3D-CB37-4451-B216-514C61171629}" type="parTrans" cxnId="{FA192D4D-0F28-4D34-BA9D-5E0E60774DC6}">
      <dgm:prSet/>
      <dgm:spPr/>
      <dgm:t>
        <a:bodyPr/>
        <a:lstStyle/>
        <a:p>
          <a:endParaRPr lang="en-US"/>
        </a:p>
      </dgm:t>
    </dgm:pt>
    <dgm:pt modelId="{3ED507FF-C094-44C9-B9B9-279DD1F79E28}" type="sibTrans" cxnId="{FA192D4D-0F28-4D34-BA9D-5E0E60774DC6}">
      <dgm:prSet/>
      <dgm:spPr/>
      <dgm:t>
        <a:bodyPr/>
        <a:lstStyle/>
        <a:p>
          <a:endParaRPr lang="en-US"/>
        </a:p>
      </dgm:t>
    </dgm:pt>
    <dgm:pt modelId="{3AE243DE-6146-41F9-8C77-92A90194F711}">
      <dgm:prSet/>
      <dgm:spPr/>
      <dgm:t>
        <a:bodyPr/>
        <a:lstStyle/>
        <a:p>
          <a:r>
            <a:rPr lang="en-US" b="1"/>
            <a:t>ALP </a:t>
          </a:r>
          <a:r>
            <a:rPr lang="en-US" b="1">
              <a:sym typeface="Symbol" panose="05050102010706020507" pitchFamily="18" charset="2"/>
            </a:rPr>
            <a:t></a:t>
          </a:r>
          <a:r>
            <a:rPr lang="en-US" b="1"/>
            <a:t> </a:t>
          </a:r>
          <a:br>
            <a:rPr lang="en-US" b="1"/>
          </a:br>
          <a:endParaRPr lang="en-US"/>
        </a:p>
      </dgm:t>
    </dgm:pt>
    <dgm:pt modelId="{ED599438-7C9E-46E3-8BAA-5F05F17182E0}" type="parTrans" cxnId="{1A947B9F-83FE-4AE4-92F8-9D452D70F3F2}">
      <dgm:prSet/>
      <dgm:spPr/>
      <dgm:t>
        <a:bodyPr/>
        <a:lstStyle/>
        <a:p>
          <a:endParaRPr lang="en-US"/>
        </a:p>
      </dgm:t>
    </dgm:pt>
    <dgm:pt modelId="{91F7E65A-37BA-4363-94B6-8648864FBAC1}" type="sibTrans" cxnId="{1A947B9F-83FE-4AE4-92F8-9D452D70F3F2}">
      <dgm:prSet/>
      <dgm:spPr/>
      <dgm:t>
        <a:bodyPr/>
        <a:lstStyle/>
        <a:p>
          <a:endParaRPr lang="en-US"/>
        </a:p>
      </dgm:t>
    </dgm:pt>
    <dgm:pt modelId="{BF8579AC-E891-471A-AE3A-AE7B011E85CE}">
      <dgm:prSet/>
      <dgm:spPr/>
      <dgm:t>
        <a:bodyPr/>
        <a:lstStyle/>
        <a:p>
          <a:r>
            <a:rPr lang="en-US" b="1"/>
            <a:t>Transaminases: normal/  moderately elevated</a:t>
          </a:r>
          <a:endParaRPr lang="en-US"/>
        </a:p>
      </dgm:t>
    </dgm:pt>
    <dgm:pt modelId="{30114287-A2A3-4A49-8B6D-3289CB5EA547}" type="parTrans" cxnId="{08481E99-6E4B-436E-98F5-BBA1B7E21C91}">
      <dgm:prSet/>
      <dgm:spPr/>
      <dgm:t>
        <a:bodyPr/>
        <a:lstStyle/>
        <a:p>
          <a:endParaRPr lang="en-US"/>
        </a:p>
      </dgm:t>
    </dgm:pt>
    <dgm:pt modelId="{2413CAE2-95DF-4EAC-837C-949745F214CB}" type="sibTrans" cxnId="{08481E99-6E4B-436E-98F5-BBA1B7E21C91}">
      <dgm:prSet/>
      <dgm:spPr/>
      <dgm:t>
        <a:bodyPr/>
        <a:lstStyle/>
        <a:p>
          <a:endParaRPr lang="en-US"/>
        </a:p>
      </dgm:t>
    </dgm:pt>
    <dgm:pt modelId="{DA7D226E-B7C7-46C9-8127-AEA746F12B28}">
      <dgm:prSet/>
      <dgm:spPr/>
      <dgm:t>
        <a:bodyPr/>
        <a:lstStyle/>
        <a:p>
          <a:r>
            <a:rPr lang="en-US" b="1"/>
            <a:t>Fecal  urobilinogen: </a:t>
          </a:r>
          <a:r>
            <a:rPr lang="en-US" b="1">
              <a:sym typeface="Symbol" panose="05050102010706020507" pitchFamily="18" charset="2"/>
            </a:rPr>
            <a:t></a:t>
          </a:r>
          <a:r>
            <a:rPr lang="en-US" b="1"/>
            <a:t> -incomplete obstruction , absent - complete obstruction</a:t>
          </a:r>
          <a:br>
            <a:rPr lang="en-US" b="1"/>
          </a:br>
          <a:endParaRPr lang="en-US"/>
        </a:p>
      </dgm:t>
    </dgm:pt>
    <dgm:pt modelId="{29ADDBFE-1D01-46AF-AC6B-F724F0DC3620}" type="parTrans" cxnId="{61783B5B-5987-4BFD-A780-E134CA6660A8}">
      <dgm:prSet/>
      <dgm:spPr/>
      <dgm:t>
        <a:bodyPr/>
        <a:lstStyle/>
        <a:p>
          <a:endParaRPr lang="en-US"/>
        </a:p>
      </dgm:t>
    </dgm:pt>
    <dgm:pt modelId="{4201333E-2EF6-42CD-B0C3-6BC608B46C16}" type="sibTrans" cxnId="{61783B5B-5987-4BFD-A780-E134CA6660A8}">
      <dgm:prSet/>
      <dgm:spPr/>
      <dgm:t>
        <a:bodyPr/>
        <a:lstStyle/>
        <a:p>
          <a:endParaRPr lang="en-US"/>
        </a:p>
      </dgm:t>
    </dgm:pt>
    <dgm:pt modelId="{9DAAA67F-E5CA-4BEC-BFF6-8B8D4AED3C5B}">
      <dgm:prSet/>
      <dgm:spPr/>
      <dgm:t>
        <a:bodyPr/>
        <a:lstStyle/>
        <a:p>
          <a:r>
            <a:rPr lang="en-US" b="1"/>
            <a:t>Urobilinogen in urine: absent in complete obstructive jaundice with </a:t>
          </a:r>
          <a:r>
            <a:rPr lang="en-US" b="1">
              <a:sym typeface="Symbol" panose="05050102010706020507" pitchFamily="18" charset="2"/>
            </a:rPr>
            <a:t></a:t>
          </a:r>
          <a:r>
            <a:rPr lang="en-US" b="1"/>
            <a:t>  bilirubinuria.</a:t>
          </a:r>
          <a:endParaRPr lang="en-US"/>
        </a:p>
      </dgm:t>
    </dgm:pt>
    <dgm:pt modelId="{3E4DA873-5DC2-49DC-86BC-E997456BDA53}" type="parTrans" cxnId="{F2370596-9165-4B5F-9F6D-60DC261E58BF}">
      <dgm:prSet/>
      <dgm:spPr/>
      <dgm:t>
        <a:bodyPr/>
        <a:lstStyle/>
        <a:p>
          <a:endParaRPr lang="en-US"/>
        </a:p>
      </dgm:t>
    </dgm:pt>
    <dgm:pt modelId="{52B25CF8-1AFF-4E1A-9D1B-6EEDA9277535}" type="sibTrans" cxnId="{F2370596-9165-4B5F-9F6D-60DC261E58BF}">
      <dgm:prSet/>
      <dgm:spPr/>
      <dgm:t>
        <a:bodyPr/>
        <a:lstStyle/>
        <a:p>
          <a:endParaRPr lang="en-US"/>
        </a:p>
      </dgm:t>
    </dgm:pt>
    <dgm:pt modelId="{FFF53895-C7AD-440D-9DDE-DF7CDF08F1F4}" type="pres">
      <dgm:prSet presAssocID="{A2D15F2B-D927-490A-AE21-8E25241D3D9B}" presName="linear" presStyleCnt="0">
        <dgm:presLayoutVars>
          <dgm:animLvl val="lvl"/>
          <dgm:resizeHandles val="exact"/>
        </dgm:presLayoutVars>
      </dgm:prSet>
      <dgm:spPr/>
    </dgm:pt>
    <dgm:pt modelId="{D05087E9-501E-43D4-89C7-DE710E180BA5}" type="pres">
      <dgm:prSet presAssocID="{77724B93-6F93-4701-AB1B-5CF6AD00D97E}" presName="parentText" presStyleLbl="node1" presStyleIdx="0" presStyleCnt="5">
        <dgm:presLayoutVars>
          <dgm:chMax val="0"/>
          <dgm:bulletEnabled val="1"/>
        </dgm:presLayoutVars>
      </dgm:prSet>
      <dgm:spPr/>
    </dgm:pt>
    <dgm:pt modelId="{1D156FDC-8CFD-44A6-9790-66D56757BB70}" type="pres">
      <dgm:prSet presAssocID="{77724B93-6F93-4701-AB1B-5CF6AD00D97E}" presName="childText" presStyleLbl="revTx" presStyleIdx="0" presStyleCnt="1">
        <dgm:presLayoutVars>
          <dgm:bulletEnabled val="1"/>
        </dgm:presLayoutVars>
      </dgm:prSet>
      <dgm:spPr/>
    </dgm:pt>
    <dgm:pt modelId="{A09B7360-ABB6-478B-AC84-047602A0D4AD}" type="pres">
      <dgm:prSet presAssocID="{3AE243DE-6146-41F9-8C77-92A90194F711}" presName="parentText" presStyleLbl="node1" presStyleIdx="1" presStyleCnt="5">
        <dgm:presLayoutVars>
          <dgm:chMax val="0"/>
          <dgm:bulletEnabled val="1"/>
        </dgm:presLayoutVars>
      </dgm:prSet>
      <dgm:spPr/>
    </dgm:pt>
    <dgm:pt modelId="{BBEDA9E1-731D-445D-80DD-BF76E98825F9}" type="pres">
      <dgm:prSet presAssocID="{91F7E65A-37BA-4363-94B6-8648864FBAC1}" presName="spacer" presStyleCnt="0"/>
      <dgm:spPr/>
    </dgm:pt>
    <dgm:pt modelId="{8DCD2A75-D9B5-4B74-B705-2586F242B19B}" type="pres">
      <dgm:prSet presAssocID="{BF8579AC-E891-471A-AE3A-AE7B011E85CE}" presName="parentText" presStyleLbl="node1" presStyleIdx="2" presStyleCnt="5">
        <dgm:presLayoutVars>
          <dgm:chMax val="0"/>
          <dgm:bulletEnabled val="1"/>
        </dgm:presLayoutVars>
      </dgm:prSet>
      <dgm:spPr/>
    </dgm:pt>
    <dgm:pt modelId="{3144BB5D-0C5E-43CF-AB76-8AFE084324D1}" type="pres">
      <dgm:prSet presAssocID="{2413CAE2-95DF-4EAC-837C-949745F214CB}" presName="spacer" presStyleCnt="0"/>
      <dgm:spPr/>
    </dgm:pt>
    <dgm:pt modelId="{815CF25B-009D-48F2-847A-45E1838BF8C7}" type="pres">
      <dgm:prSet presAssocID="{DA7D226E-B7C7-46C9-8127-AEA746F12B28}" presName="parentText" presStyleLbl="node1" presStyleIdx="3" presStyleCnt="5">
        <dgm:presLayoutVars>
          <dgm:chMax val="0"/>
          <dgm:bulletEnabled val="1"/>
        </dgm:presLayoutVars>
      </dgm:prSet>
      <dgm:spPr/>
    </dgm:pt>
    <dgm:pt modelId="{DC2DE1F1-3ED1-4DE0-84D1-DEDD6843B377}" type="pres">
      <dgm:prSet presAssocID="{4201333E-2EF6-42CD-B0C3-6BC608B46C16}" presName="spacer" presStyleCnt="0"/>
      <dgm:spPr/>
    </dgm:pt>
    <dgm:pt modelId="{E3415A2F-B76A-4558-A324-883D6FDC9FEB}" type="pres">
      <dgm:prSet presAssocID="{9DAAA67F-E5CA-4BEC-BFF6-8B8D4AED3C5B}" presName="parentText" presStyleLbl="node1" presStyleIdx="4" presStyleCnt="5">
        <dgm:presLayoutVars>
          <dgm:chMax val="0"/>
          <dgm:bulletEnabled val="1"/>
        </dgm:presLayoutVars>
      </dgm:prSet>
      <dgm:spPr/>
    </dgm:pt>
  </dgm:ptLst>
  <dgm:cxnLst>
    <dgm:cxn modelId="{47FB362B-5B4B-4A2C-ADC7-96110C0675C4}" type="presOf" srcId="{9DAAA67F-E5CA-4BEC-BFF6-8B8D4AED3C5B}" destId="{E3415A2F-B76A-4558-A324-883D6FDC9FEB}" srcOrd="0" destOrd="0" presId="urn:microsoft.com/office/officeart/2005/8/layout/vList2"/>
    <dgm:cxn modelId="{61783B5B-5987-4BFD-A780-E134CA6660A8}" srcId="{A2D15F2B-D927-490A-AE21-8E25241D3D9B}" destId="{DA7D226E-B7C7-46C9-8127-AEA746F12B28}" srcOrd="3" destOrd="0" parTransId="{29ADDBFE-1D01-46AF-AC6B-F724F0DC3620}" sibTransId="{4201333E-2EF6-42CD-B0C3-6BC608B46C16}"/>
    <dgm:cxn modelId="{C210AB60-F860-4985-8596-3484958CA562}" type="presOf" srcId="{DA7D226E-B7C7-46C9-8127-AEA746F12B28}" destId="{815CF25B-009D-48F2-847A-45E1838BF8C7}" srcOrd="0" destOrd="0" presId="urn:microsoft.com/office/officeart/2005/8/layout/vList2"/>
    <dgm:cxn modelId="{FA192D4D-0F28-4D34-BA9D-5E0E60774DC6}" srcId="{77724B93-6F93-4701-AB1B-5CF6AD00D97E}" destId="{50C48EE6-801D-4268-AF39-25DBA5F022C1}" srcOrd="0" destOrd="0" parTransId="{3EBEFE3D-CB37-4451-B216-514C61171629}" sibTransId="{3ED507FF-C094-44C9-B9B9-279DD1F79E28}"/>
    <dgm:cxn modelId="{09512084-3CD6-48C6-BA79-4BD2FE73D557}" type="presOf" srcId="{BF8579AC-E891-471A-AE3A-AE7B011E85CE}" destId="{8DCD2A75-D9B5-4B74-B705-2586F242B19B}" srcOrd="0" destOrd="0" presId="urn:microsoft.com/office/officeart/2005/8/layout/vList2"/>
    <dgm:cxn modelId="{6D2BA88C-5DE3-4B3F-9695-B76E2C431006}" type="presOf" srcId="{3AE243DE-6146-41F9-8C77-92A90194F711}" destId="{A09B7360-ABB6-478B-AC84-047602A0D4AD}" srcOrd="0" destOrd="0" presId="urn:microsoft.com/office/officeart/2005/8/layout/vList2"/>
    <dgm:cxn modelId="{4C1A098F-7006-410B-9B68-4848765DFA7D}" srcId="{A2D15F2B-D927-490A-AE21-8E25241D3D9B}" destId="{77724B93-6F93-4701-AB1B-5CF6AD00D97E}" srcOrd="0" destOrd="0" parTransId="{F0DBAD10-0B54-4820-8F30-89C1B512530A}" sibTransId="{6DEAF599-5FD3-4749-8395-56AC8FFD5BC4}"/>
    <dgm:cxn modelId="{F2370596-9165-4B5F-9F6D-60DC261E58BF}" srcId="{A2D15F2B-D927-490A-AE21-8E25241D3D9B}" destId="{9DAAA67F-E5CA-4BEC-BFF6-8B8D4AED3C5B}" srcOrd="4" destOrd="0" parTransId="{3E4DA873-5DC2-49DC-86BC-E997456BDA53}" sibTransId="{52B25CF8-1AFF-4E1A-9D1B-6EEDA9277535}"/>
    <dgm:cxn modelId="{08481E99-6E4B-436E-98F5-BBA1B7E21C91}" srcId="{A2D15F2B-D927-490A-AE21-8E25241D3D9B}" destId="{BF8579AC-E891-471A-AE3A-AE7B011E85CE}" srcOrd="2" destOrd="0" parTransId="{30114287-A2A3-4A49-8B6D-3289CB5EA547}" sibTransId="{2413CAE2-95DF-4EAC-837C-949745F214CB}"/>
    <dgm:cxn modelId="{1A947B9F-83FE-4AE4-92F8-9D452D70F3F2}" srcId="{A2D15F2B-D927-490A-AE21-8E25241D3D9B}" destId="{3AE243DE-6146-41F9-8C77-92A90194F711}" srcOrd="1" destOrd="0" parTransId="{ED599438-7C9E-46E3-8BAA-5F05F17182E0}" sibTransId="{91F7E65A-37BA-4363-94B6-8648864FBAC1}"/>
    <dgm:cxn modelId="{E44FCDC2-526E-4FCA-AA5F-1D43C71898DC}" type="presOf" srcId="{77724B93-6F93-4701-AB1B-5CF6AD00D97E}" destId="{D05087E9-501E-43D4-89C7-DE710E180BA5}" srcOrd="0" destOrd="0" presId="urn:microsoft.com/office/officeart/2005/8/layout/vList2"/>
    <dgm:cxn modelId="{41EB91C3-0BD2-47CA-937A-152367492EFF}" type="presOf" srcId="{A2D15F2B-D927-490A-AE21-8E25241D3D9B}" destId="{FFF53895-C7AD-440D-9DDE-DF7CDF08F1F4}" srcOrd="0" destOrd="0" presId="urn:microsoft.com/office/officeart/2005/8/layout/vList2"/>
    <dgm:cxn modelId="{DB8845C5-8DA0-47FA-993F-B27E9B52872C}" type="presOf" srcId="{50C48EE6-801D-4268-AF39-25DBA5F022C1}" destId="{1D156FDC-8CFD-44A6-9790-66D56757BB70}" srcOrd="0" destOrd="0" presId="urn:microsoft.com/office/officeart/2005/8/layout/vList2"/>
    <dgm:cxn modelId="{1EBA795D-F47D-45AC-850D-3ADD69C028A3}" type="presParOf" srcId="{FFF53895-C7AD-440D-9DDE-DF7CDF08F1F4}" destId="{D05087E9-501E-43D4-89C7-DE710E180BA5}" srcOrd="0" destOrd="0" presId="urn:microsoft.com/office/officeart/2005/8/layout/vList2"/>
    <dgm:cxn modelId="{D767A62D-2C36-45A6-BAD6-5618EF62D89F}" type="presParOf" srcId="{FFF53895-C7AD-440D-9DDE-DF7CDF08F1F4}" destId="{1D156FDC-8CFD-44A6-9790-66D56757BB70}" srcOrd="1" destOrd="0" presId="urn:microsoft.com/office/officeart/2005/8/layout/vList2"/>
    <dgm:cxn modelId="{DF5E3169-7680-4D23-9E22-C1EA62014C52}" type="presParOf" srcId="{FFF53895-C7AD-440D-9DDE-DF7CDF08F1F4}" destId="{A09B7360-ABB6-478B-AC84-047602A0D4AD}" srcOrd="2" destOrd="0" presId="urn:microsoft.com/office/officeart/2005/8/layout/vList2"/>
    <dgm:cxn modelId="{F90721BF-854C-475F-BA65-C9A6A6B614B7}" type="presParOf" srcId="{FFF53895-C7AD-440D-9DDE-DF7CDF08F1F4}" destId="{BBEDA9E1-731D-445D-80DD-BF76E98825F9}" srcOrd="3" destOrd="0" presId="urn:microsoft.com/office/officeart/2005/8/layout/vList2"/>
    <dgm:cxn modelId="{3559D38E-1E20-4465-ABC4-EC821E6A4A5F}" type="presParOf" srcId="{FFF53895-C7AD-440D-9DDE-DF7CDF08F1F4}" destId="{8DCD2A75-D9B5-4B74-B705-2586F242B19B}" srcOrd="4" destOrd="0" presId="urn:microsoft.com/office/officeart/2005/8/layout/vList2"/>
    <dgm:cxn modelId="{355A1E4E-B46E-4DBE-B220-05D19E4F72E5}" type="presParOf" srcId="{FFF53895-C7AD-440D-9DDE-DF7CDF08F1F4}" destId="{3144BB5D-0C5E-43CF-AB76-8AFE084324D1}" srcOrd="5" destOrd="0" presId="urn:microsoft.com/office/officeart/2005/8/layout/vList2"/>
    <dgm:cxn modelId="{E34B4192-74FB-4016-8A59-0E4D5F1B2A47}" type="presParOf" srcId="{FFF53895-C7AD-440D-9DDE-DF7CDF08F1F4}" destId="{815CF25B-009D-48F2-847A-45E1838BF8C7}" srcOrd="6" destOrd="0" presId="urn:microsoft.com/office/officeart/2005/8/layout/vList2"/>
    <dgm:cxn modelId="{27C37476-0E61-4291-A994-D027D14C74B6}" type="presParOf" srcId="{FFF53895-C7AD-440D-9DDE-DF7CDF08F1F4}" destId="{DC2DE1F1-3ED1-4DE0-84D1-DEDD6843B377}" srcOrd="7" destOrd="0" presId="urn:microsoft.com/office/officeart/2005/8/layout/vList2"/>
    <dgm:cxn modelId="{1C74AB66-D427-42FC-ADC7-F2731321BBC8}" type="presParOf" srcId="{FFF53895-C7AD-440D-9DDE-DF7CDF08F1F4}" destId="{E3415A2F-B76A-4558-A324-883D6FDC9FE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9A090C-27B8-4879-8553-7B376AE5DBC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1BA93C-1BBA-4DD3-8525-9BB9187E1791}">
      <dgm:prSet/>
      <dgm:spPr/>
      <dgm:t>
        <a:bodyPr/>
        <a:lstStyle/>
        <a:p>
          <a:r>
            <a:rPr lang="en-US"/>
            <a:t>Antibiotic therapy (if indicated for infection)</a:t>
          </a:r>
        </a:p>
      </dgm:t>
    </dgm:pt>
    <dgm:pt modelId="{5990A599-896F-428F-BD76-8AE0225BF243}" type="parTrans" cxnId="{6DD7FFAC-3E0B-433D-A8B7-4E3EA9100AA9}">
      <dgm:prSet/>
      <dgm:spPr/>
      <dgm:t>
        <a:bodyPr/>
        <a:lstStyle/>
        <a:p>
          <a:endParaRPr lang="en-US"/>
        </a:p>
      </dgm:t>
    </dgm:pt>
    <dgm:pt modelId="{6D7FA8B1-A651-429B-B058-E58F692D6F95}" type="sibTrans" cxnId="{6DD7FFAC-3E0B-433D-A8B7-4E3EA9100AA9}">
      <dgm:prSet/>
      <dgm:spPr/>
      <dgm:t>
        <a:bodyPr/>
        <a:lstStyle/>
        <a:p>
          <a:endParaRPr lang="en-US"/>
        </a:p>
      </dgm:t>
    </dgm:pt>
    <dgm:pt modelId="{E4A0ED3A-558D-4E37-92DA-F5C0B32165BF}">
      <dgm:prSet/>
      <dgm:spPr/>
      <dgm:t>
        <a:bodyPr/>
        <a:lstStyle/>
        <a:p>
          <a:r>
            <a:rPr lang="en-US"/>
            <a:t>Intravenous fluids </a:t>
          </a:r>
        </a:p>
      </dgm:t>
    </dgm:pt>
    <dgm:pt modelId="{0F29C655-23F8-406C-BD27-5D57B35C1255}" type="parTrans" cxnId="{DAA7FEDE-BA5A-4A9B-80F9-70CCBCEDBAA1}">
      <dgm:prSet/>
      <dgm:spPr/>
      <dgm:t>
        <a:bodyPr/>
        <a:lstStyle/>
        <a:p>
          <a:endParaRPr lang="en-US"/>
        </a:p>
      </dgm:t>
    </dgm:pt>
    <dgm:pt modelId="{FDC5805F-26BF-4DE1-9525-DC3269AA4D2F}" type="sibTrans" cxnId="{DAA7FEDE-BA5A-4A9B-80F9-70CCBCEDBAA1}">
      <dgm:prSet/>
      <dgm:spPr/>
      <dgm:t>
        <a:bodyPr/>
        <a:lstStyle/>
        <a:p>
          <a:endParaRPr lang="en-US"/>
        </a:p>
      </dgm:t>
    </dgm:pt>
    <dgm:pt modelId="{2CB79F6F-9812-4320-8CE0-9A1A238753FF}">
      <dgm:prSet/>
      <dgm:spPr/>
      <dgm:t>
        <a:bodyPr/>
        <a:lstStyle/>
        <a:p>
          <a:r>
            <a:rPr lang="en-US"/>
            <a:t>Pain medications,  nutritional support </a:t>
          </a:r>
        </a:p>
      </dgm:t>
    </dgm:pt>
    <dgm:pt modelId="{3FC34F30-E5F9-4A57-AEDA-BE56000A8539}" type="parTrans" cxnId="{974EFC2E-9951-456E-A12F-68D5A3989B35}">
      <dgm:prSet/>
      <dgm:spPr/>
      <dgm:t>
        <a:bodyPr/>
        <a:lstStyle/>
        <a:p>
          <a:endParaRPr lang="en-US"/>
        </a:p>
      </dgm:t>
    </dgm:pt>
    <dgm:pt modelId="{1D38C4E1-1579-47E4-A5EB-4D776DD1DB41}" type="sibTrans" cxnId="{974EFC2E-9951-456E-A12F-68D5A3989B35}">
      <dgm:prSet/>
      <dgm:spPr/>
      <dgm:t>
        <a:bodyPr/>
        <a:lstStyle/>
        <a:p>
          <a:endParaRPr lang="en-US"/>
        </a:p>
      </dgm:t>
    </dgm:pt>
    <dgm:pt modelId="{1CB6459C-AB6F-44DF-9152-F27D4925E5DF}">
      <dgm:prSet/>
      <dgm:spPr/>
      <dgm:t>
        <a:bodyPr/>
        <a:lstStyle/>
        <a:p>
          <a:r>
            <a:rPr lang="en-US"/>
            <a:t>ERCP: biopsy, stone removal ,dilatation, stent placement</a:t>
          </a:r>
        </a:p>
      </dgm:t>
    </dgm:pt>
    <dgm:pt modelId="{D7B92986-E829-4EE2-88E6-15D5DFE76ED1}" type="parTrans" cxnId="{221D5338-178F-4C4D-B84F-CFD84CD09F63}">
      <dgm:prSet/>
      <dgm:spPr/>
      <dgm:t>
        <a:bodyPr/>
        <a:lstStyle/>
        <a:p>
          <a:endParaRPr lang="en-US"/>
        </a:p>
      </dgm:t>
    </dgm:pt>
    <dgm:pt modelId="{317BED1A-0F22-4225-83D1-06CC85959716}" type="sibTrans" cxnId="{221D5338-178F-4C4D-B84F-CFD84CD09F63}">
      <dgm:prSet/>
      <dgm:spPr/>
      <dgm:t>
        <a:bodyPr/>
        <a:lstStyle/>
        <a:p>
          <a:endParaRPr lang="en-US"/>
        </a:p>
      </dgm:t>
    </dgm:pt>
    <dgm:pt modelId="{4A81B79A-232C-471C-8567-52B4478C4AC8}">
      <dgm:prSet/>
      <dgm:spPr/>
      <dgm:t>
        <a:bodyPr/>
        <a:lstStyle/>
        <a:p>
          <a:r>
            <a:rPr lang="en-US"/>
            <a:t>Surgery: Curative resection, palliative by-pass</a:t>
          </a:r>
        </a:p>
      </dgm:t>
    </dgm:pt>
    <dgm:pt modelId="{E6476FDA-8E56-4CEB-ACCD-D78C8773A909}" type="parTrans" cxnId="{8EA0985D-728C-41A3-8ADA-0ED845EA2B42}">
      <dgm:prSet/>
      <dgm:spPr/>
      <dgm:t>
        <a:bodyPr/>
        <a:lstStyle/>
        <a:p>
          <a:endParaRPr lang="en-US"/>
        </a:p>
      </dgm:t>
    </dgm:pt>
    <dgm:pt modelId="{06EB0DFD-55CD-4B10-89E6-1B161C58F33F}" type="sibTrans" cxnId="{8EA0985D-728C-41A3-8ADA-0ED845EA2B42}">
      <dgm:prSet/>
      <dgm:spPr/>
      <dgm:t>
        <a:bodyPr/>
        <a:lstStyle/>
        <a:p>
          <a:endParaRPr lang="en-US"/>
        </a:p>
      </dgm:t>
    </dgm:pt>
    <dgm:pt modelId="{8AC3015E-239C-443B-897B-68FCE9BA6B1A}">
      <dgm:prSet/>
      <dgm:spPr/>
      <dgm:t>
        <a:bodyPr/>
        <a:lstStyle/>
        <a:p>
          <a:r>
            <a:rPr lang="en-US"/>
            <a:t>Adjuvant therapy for cancer: chemotherapy, or radiotherapy </a:t>
          </a:r>
        </a:p>
      </dgm:t>
    </dgm:pt>
    <dgm:pt modelId="{39EE6813-091E-4B8B-B62D-38A2206B92D7}" type="parTrans" cxnId="{B74B3433-6678-4313-8676-FA83F14ED2DC}">
      <dgm:prSet/>
      <dgm:spPr/>
      <dgm:t>
        <a:bodyPr/>
        <a:lstStyle/>
        <a:p>
          <a:endParaRPr lang="en-US"/>
        </a:p>
      </dgm:t>
    </dgm:pt>
    <dgm:pt modelId="{161DBDAA-584E-4F47-988F-8092DF3E88F6}" type="sibTrans" cxnId="{B74B3433-6678-4313-8676-FA83F14ED2DC}">
      <dgm:prSet/>
      <dgm:spPr/>
      <dgm:t>
        <a:bodyPr/>
        <a:lstStyle/>
        <a:p>
          <a:endParaRPr lang="en-US"/>
        </a:p>
      </dgm:t>
    </dgm:pt>
    <dgm:pt modelId="{0A08D862-0C68-489F-B212-AFD4B57A6DDB}" type="pres">
      <dgm:prSet presAssocID="{C09A090C-27B8-4879-8553-7B376AE5DBCC}" presName="root" presStyleCnt="0">
        <dgm:presLayoutVars>
          <dgm:dir/>
          <dgm:resizeHandles val="exact"/>
        </dgm:presLayoutVars>
      </dgm:prSet>
      <dgm:spPr/>
    </dgm:pt>
    <dgm:pt modelId="{143CC244-E9BC-4FFA-B89D-8AAAAB99C890}" type="pres">
      <dgm:prSet presAssocID="{9D1BA93C-1BBA-4DD3-8525-9BB9187E1791}" presName="compNode" presStyleCnt="0"/>
      <dgm:spPr/>
    </dgm:pt>
    <dgm:pt modelId="{DC6B0D3D-6704-4566-8879-287B5EA5DA05}" type="pres">
      <dgm:prSet presAssocID="{9D1BA93C-1BBA-4DD3-8525-9BB9187E1791}" presName="bgRect" presStyleLbl="bgShp" presStyleIdx="0" presStyleCnt="6"/>
      <dgm:spPr/>
    </dgm:pt>
    <dgm:pt modelId="{C927FCDB-32C8-4619-B021-4B2570907D51}" type="pres">
      <dgm:prSet presAssocID="{9D1BA93C-1BBA-4DD3-8525-9BB9187E179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lth"/>
        </a:ext>
      </dgm:extLst>
    </dgm:pt>
    <dgm:pt modelId="{80F9F6E1-64CA-44CA-B1F1-A816D6BEE5CD}" type="pres">
      <dgm:prSet presAssocID="{9D1BA93C-1BBA-4DD3-8525-9BB9187E1791}" presName="spaceRect" presStyleCnt="0"/>
      <dgm:spPr/>
    </dgm:pt>
    <dgm:pt modelId="{CF2208DF-10BA-4A9F-B995-69F07A1E4195}" type="pres">
      <dgm:prSet presAssocID="{9D1BA93C-1BBA-4DD3-8525-9BB9187E1791}" presName="parTx" presStyleLbl="revTx" presStyleIdx="0" presStyleCnt="6">
        <dgm:presLayoutVars>
          <dgm:chMax val="0"/>
          <dgm:chPref val="0"/>
        </dgm:presLayoutVars>
      </dgm:prSet>
      <dgm:spPr/>
    </dgm:pt>
    <dgm:pt modelId="{F4825E59-C068-412B-8260-04290DEF333F}" type="pres">
      <dgm:prSet presAssocID="{6D7FA8B1-A651-429B-B058-E58F692D6F95}" presName="sibTrans" presStyleCnt="0"/>
      <dgm:spPr/>
    </dgm:pt>
    <dgm:pt modelId="{C98C4ABC-397C-4918-A947-ACF1A3F70E33}" type="pres">
      <dgm:prSet presAssocID="{E4A0ED3A-558D-4E37-92DA-F5C0B32165BF}" presName="compNode" presStyleCnt="0"/>
      <dgm:spPr/>
    </dgm:pt>
    <dgm:pt modelId="{BC85D16F-30F2-41E5-B547-5FD5D05AC782}" type="pres">
      <dgm:prSet presAssocID="{E4A0ED3A-558D-4E37-92DA-F5C0B32165BF}" presName="bgRect" presStyleLbl="bgShp" presStyleIdx="1" presStyleCnt="6"/>
      <dgm:spPr/>
    </dgm:pt>
    <dgm:pt modelId="{179C4DD7-A4EF-44EA-B98C-0D951D6D2744}" type="pres">
      <dgm:prSet presAssocID="{E4A0ED3A-558D-4E37-92DA-F5C0B32165B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AD595DD3-C3EC-46B1-A41A-84A787B75443}" type="pres">
      <dgm:prSet presAssocID="{E4A0ED3A-558D-4E37-92DA-F5C0B32165BF}" presName="spaceRect" presStyleCnt="0"/>
      <dgm:spPr/>
    </dgm:pt>
    <dgm:pt modelId="{6F7A959E-5492-4876-BAFC-2735C012F9D4}" type="pres">
      <dgm:prSet presAssocID="{E4A0ED3A-558D-4E37-92DA-F5C0B32165BF}" presName="parTx" presStyleLbl="revTx" presStyleIdx="1" presStyleCnt="6">
        <dgm:presLayoutVars>
          <dgm:chMax val="0"/>
          <dgm:chPref val="0"/>
        </dgm:presLayoutVars>
      </dgm:prSet>
      <dgm:spPr/>
    </dgm:pt>
    <dgm:pt modelId="{7641A5DA-C96E-4AC7-9474-7170CC4C879C}" type="pres">
      <dgm:prSet presAssocID="{FDC5805F-26BF-4DE1-9525-DC3269AA4D2F}" presName="sibTrans" presStyleCnt="0"/>
      <dgm:spPr/>
    </dgm:pt>
    <dgm:pt modelId="{A913D9E5-69D0-41ED-8FEB-2153760979C4}" type="pres">
      <dgm:prSet presAssocID="{2CB79F6F-9812-4320-8CE0-9A1A238753FF}" presName="compNode" presStyleCnt="0"/>
      <dgm:spPr/>
    </dgm:pt>
    <dgm:pt modelId="{A90458BC-284A-4D9A-A950-33925CF8C807}" type="pres">
      <dgm:prSet presAssocID="{2CB79F6F-9812-4320-8CE0-9A1A238753FF}" presName="bgRect" presStyleLbl="bgShp" presStyleIdx="2" presStyleCnt="6"/>
      <dgm:spPr/>
    </dgm:pt>
    <dgm:pt modelId="{3AB68F30-A1D6-41DF-8556-B4B2B6EAEEB9}" type="pres">
      <dgm:prSet presAssocID="{2CB79F6F-9812-4320-8CE0-9A1A238753F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ccept"/>
        </a:ext>
      </dgm:extLst>
    </dgm:pt>
    <dgm:pt modelId="{23CB5A94-AE38-409E-9601-B89138A1C41C}" type="pres">
      <dgm:prSet presAssocID="{2CB79F6F-9812-4320-8CE0-9A1A238753FF}" presName="spaceRect" presStyleCnt="0"/>
      <dgm:spPr/>
    </dgm:pt>
    <dgm:pt modelId="{2EBAE694-1B09-4B71-86D8-4AE19548F48B}" type="pres">
      <dgm:prSet presAssocID="{2CB79F6F-9812-4320-8CE0-9A1A238753FF}" presName="parTx" presStyleLbl="revTx" presStyleIdx="2" presStyleCnt="6">
        <dgm:presLayoutVars>
          <dgm:chMax val="0"/>
          <dgm:chPref val="0"/>
        </dgm:presLayoutVars>
      </dgm:prSet>
      <dgm:spPr/>
    </dgm:pt>
    <dgm:pt modelId="{04BF2E8A-B617-4041-94BD-940E87942168}" type="pres">
      <dgm:prSet presAssocID="{1D38C4E1-1579-47E4-A5EB-4D776DD1DB41}" presName="sibTrans" presStyleCnt="0"/>
      <dgm:spPr/>
    </dgm:pt>
    <dgm:pt modelId="{1CA06468-04F0-4EFA-9CC0-1E23C1A52DF3}" type="pres">
      <dgm:prSet presAssocID="{1CB6459C-AB6F-44DF-9152-F27D4925E5DF}" presName="compNode" presStyleCnt="0"/>
      <dgm:spPr/>
    </dgm:pt>
    <dgm:pt modelId="{75FF6F6C-E124-4C02-9952-448E7BA87550}" type="pres">
      <dgm:prSet presAssocID="{1CB6459C-AB6F-44DF-9152-F27D4925E5DF}" presName="bgRect" presStyleLbl="bgShp" presStyleIdx="3" presStyleCnt="6"/>
      <dgm:spPr/>
    </dgm:pt>
    <dgm:pt modelId="{0AEC046B-6B34-4DDF-93B0-F27E0BD1CC98}" type="pres">
      <dgm:prSet presAssocID="{1CB6459C-AB6F-44DF-9152-F27D4925E5D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
        </a:ext>
      </dgm:extLst>
    </dgm:pt>
    <dgm:pt modelId="{9017BA5B-8B45-4E73-8920-8DCFC86E068D}" type="pres">
      <dgm:prSet presAssocID="{1CB6459C-AB6F-44DF-9152-F27D4925E5DF}" presName="spaceRect" presStyleCnt="0"/>
      <dgm:spPr/>
    </dgm:pt>
    <dgm:pt modelId="{FDBA6CF4-1828-4699-9A87-EFFF453D20D0}" type="pres">
      <dgm:prSet presAssocID="{1CB6459C-AB6F-44DF-9152-F27D4925E5DF}" presName="parTx" presStyleLbl="revTx" presStyleIdx="3" presStyleCnt="6">
        <dgm:presLayoutVars>
          <dgm:chMax val="0"/>
          <dgm:chPref val="0"/>
        </dgm:presLayoutVars>
      </dgm:prSet>
      <dgm:spPr/>
    </dgm:pt>
    <dgm:pt modelId="{22149F1B-58FE-48F2-988E-7584D20323AE}" type="pres">
      <dgm:prSet presAssocID="{317BED1A-0F22-4225-83D1-06CC85959716}" presName="sibTrans" presStyleCnt="0"/>
      <dgm:spPr/>
    </dgm:pt>
    <dgm:pt modelId="{88898C21-C1F4-46DA-B277-E096F48F3573}" type="pres">
      <dgm:prSet presAssocID="{4A81B79A-232C-471C-8567-52B4478C4AC8}" presName="compNode" presStyleCnt="0"/>
      <dgm:spPr/>
    </dgm:pt>
    <dgm:pt modelId="{E0C3897C-D548-4378-A4C9-1A9B1E0ABFAD}" type="pres">
      <dgm:prSet presAssocID="{4A81B79A-232C-471C-8567-52B4478C4AC8}" presName="bgRect" presStyleLbl="bgShp" presStyleIdx="4" presStyleCnt="6"/>
      <dgm:spPr/>
    </dgm:pt>
    <dgm:pt modelId="{D8B477F0-4C06-4E3A-B96B-43799FD180BC}" type="pres">
      <dgm:prSet presAssocID="{4A81B79A-232C-471C-8567-52B4478C4AC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spital First Aid"/>
        </a:ext>
      </dgm:extLst>
    </dgm:pt>
    <dgm:pt modelId="{C027ECFE-5979-4974-A8F3-E3A325958422}" type="pres">
      <dgm:prSet presAssocID="{4A81B79A-232C-471C-8567-52B4478C4AC8}" presName="spaceRect" presStyleCnt="0"/>
      <dgm:spPr/>
    </dgm:pt>
    <dgm:pt modelId="{DA41C45F-027E-4EA6-933D-255C0A3F321A}" type="pres">
      <dgm:prSet presAssocID="{4A81B79A-232C-471C-8567-52B4478C4AC8}" presName="parTx" presStyleLbl="revTx" presStyleIdx="4" presStyleCnt="6">
        <dgm:presLayoutVars>
          <dgm:chMax val="0"/>
          <dgm:chPref val="0"/>
        </dgm:presLayoutVars>
      </dgm:prSet>
      <dgm:spPr/>
    </dgm:pt>
    <dgm:pt modelId="{FE7E2D4A-E1D5-46BE-860D-3D1BB08FD238}" type="pres">
      <dgm:prSet presAssocID="{06EB0DFD-55CD-4B10-89E6-1B161C58F33F}" presName="sibTrans" presStyleCnt="0"/>
      <dgm:spPr/>
    </dgm:pt>
    <dgm:pt modelId="{C3EDA03B-0E75-4D9E-85AF-06D0979A7DEE}" type="pres">
      <dgm:prSet presAssocID="{8AC3015E-239C-443B-897B-68FCE9BA6B1A}" presName="compNode" presStyleCnt="0"/>
      <dgm:spPr/>
    </dgm:pt>
    <dgm:pt modelId="{38001BF7-B03D-4E9B-ABAD-9379668B6548}" type="pres">
      <dgm:prSet presAssocID="{8AC3015E-239C-443B-897B-68FCE9BA6B1A}" presName="bgRect" presStyleLbl="bgShp" presStyleIdx="5" presStyleCnt="6"/>
      <dgm:spPr/>
    </dgm:pt>
    <dgm:pt modelId="{5D4F4280-83F8-4239-9973-40E666367BF8}" type="pres">
      <dgm:prSet presAssocID="{8AC3015E-239C-443B-897B-68FCE9BA6B1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ill"/>
        </a:ext>
      </dgm:extLst>
    </dgm:pt>
    <dgm:pt modelId="{F7D93F68-4C6D-4CB3-9C2F-378AE825E421}" type="pres">
      <dgm:prSet presAssocID="{8AC3015E-239C-443B-897B-68FCE9BA6B1A}" presName="spaceRect" presStyleCnt="0"/>
      <dgm:spPr/>
    </dgm:pt>
    <dgm:pt modelId="{F22374E7-906A-4D6C-9C5B-BC608368ECC6}" type="pres">
      <dgm:prSet presAssocID="{8AC3015E-239C-443B-897B-68FCE9BA6B1A}" presName="parTx" presStyleLbl="revTx" presStyleIdx="5" presStyleCnt="6">
        <dgm:presLayoutVars>
          <dgm:chMax val="0"/>
          <dgm:chPref val="0"/>
        </dgm:presLayoutVars>
      </dgm:prSet>
      <dgm:spPr/>
    </dgm:pt>
  </dgm:ptLst>
  <dgm:cxnLst>
    <dgm:cxn modelId="{9D9A1104-8764-45C7-AFF6-E27067620B26}" type="presOf" srcId="{1CB6459C-AB6F-44DF-9152-F27D4925E5DF}" destId="{FDBA6CF4-1828-4699-9A87-EFFF453D20D0}" srcOrd="0" destOrd="0" presId="urn:microsoft.com/office/officeart/2018/2/layout/IconVerticalSolidList"/>
    <dgm:cxn modelId="{974EFC2E-9951-456E-A12F-68D5A3989B35}" srcId="{C09A090C-27B8-4879-8553-7B376AE5DBCC}" destId="{2CB79F6F-9812-4320-8CE0-9A1A238753FF}" srcOrd="2" destOrd="0" parTransId="{3FC34F30-E5F9-4A57-AEDA-BE56000A8539}" sibTransId="{1D38C4E1-1579-47E4-A5EB-4D776DD1DB41}"/>
    <dgm:cxn modelId="{B74B3433-6678-4313-8676-FA83F14ED2DC}" srcId="{C09A090C-27B8-4879-8553-7B376AE5DBCC}" destId="{8AC3015E-239C-443B-897B-68FCE9BA6B1A}" srcOrd="5" destOrd="0" parTransId="{39EE6813-091E-4B8B-B62D-38A2206B92D7}" sibTransId="{161DBDAA-584E-4F47-988F-8092DF3E88F6}"/>
    <dgm:cxn modelId="{221D5338-178F-4C4D-B84F-CFD84CD09F63}" srcId="{C09A090C-27B8-4879-8553-7B376AE5DBCC}" destId="{1CB6459C-AB6F-44DF-9152-F27D4925E5DF}" srcOrd="3" destOrd="0" parTransId="{D7B92986-E829-4EE2-88E6-15D5DFE76ED1}" sibTransId="{317BED1A-0F22-4225-83D1-06CC85959716}"/>
    <dgm:cxn modelId="{8EA0985D-728C-41A3-8ADA-0ED845EA2B42}" srcId="{C09A090C-27B8-4879-8553-7B376AE5DBCC}" destId="{4A81B79A-232C-471C-8567-52B4478C4AC8}" srcOrd="4" destOrd="0" parTransId="{E6476FDA-8E56-4CEB-ACCD-D78C8773A909}" sibTransId="{06EB0DFD-55CD-4B10-89E6-1B161C58F33F}"/>
    <dgm:cxn modelId="{2A4C2660-3A5C-44D2-BF62-9780B684B743}" type="presOf" srcId="{2CB79F6F-9812-4320-8CE0-9A1A238753FF}" destId="{2EBAE694-1B09-4B71-86D8-4AE19548F48B}" srcOrd="0" destOrd="0" presId="urn:microsoft.com/office/officeart/2018/2/layout/IconVerticalSolidList"/>
    <dgm:cxn modelId="{8AC56B68-1FC0-4F31-A177-65C9480DBF7B}" type="presOf" srcId="{9D1BA93C-1BBA-4DD3-8525-9BB9187E1791}" destId="{CF2208DF-10BA-4A9F-B995-69F07A1E4195}" srcOrd="0" destOrd="0" presId="urn:microsoft.com/office/officeart/2018/2/layout/IconVerticalSolidList"/>
    <dgm:cxn modelId="{CA83A949-E155-418B-AE91-FDF7FC44FC07}" type="presOf" srcId="{C09A090C-27B8-4879-8553-7B376AE5DBCC}" destId="{0A08D862-0C68-489F-B212-AFD4B57A6DDB}" srcOrd="0" destOrd="0" presId="urn:microsoft.com/office/officeart/2018/2/layout/IconVerticalSolidList"/>
    <dgm:cxn modelId="{7856749F-63F3-431C-A771-17D5673E7200}" type="presOf" srcId="{E4A0ED3A-558D-4E37-92DA-F5C0B32165BF}" destId="{6F7A959E-5492-4876-BAFC-2735C012F9D4}" srcOrd="0" destOrd="0" presId="urn:microsoft.com/office/officeart/2018/2/layout/IconVerticalSolidList"/>
    <dgm:cxn modelId="{6DD7FFAC-3E0B-433D-A8B7-4E3EA9100AA9}" srcId="{C09A090C-27B8-4879-8553-7B376AE5DBCC}" destId="{9D1BA93C-1BBA-4DD3-8525-9BB9187E1791}" srcOrd="0" destOrd="0" parTransId="{5990A599-896F-428F-BD76-8AE0225BF243}" sibTransId="{6D7FA8B1-A651-429B-B058-E58F692D6F95}"/>
    <dgm:cxn modelId="{BEBA7EB2-5609-417B-8419-01D4EF086A9A}" type="presOf" srcId="{4A81B79A-232C-471C-8567-52B4478C4AC8}" destId="{DA41C45F-027E-4EA6-933D-255C0A3F321A}" srcOrd="0" destOrd="0" presId="urn:microsoft.com/office/officeart/2018/2/layout/IconVerticalSolidList"/>
    <dgm:cxn modelId="{594766CD-C2CE-4365-83CC-8DA728809EF6}" type="presOf" srcId="{8AC3015E-239C-443B-897B-68FCE9BA6B1A}" destId="{F22374E7-906A-4D6C-9C5B-BC608368ECC6}" srcOrd="0" destOrd="0" presId="urn:microsoft.com/office/officeart/2018/2/layout/IconVerticalSolidList"/>
    <dgm:cxn modelId="{DAA7FEDE-BA5A-4A9B-80F9-70CCBCEDBAA1}" srcId="{C09A090C-27B8-4879-8553-7B376AE5DBCC}" destId="{E4A0ED3A-558D-4E37-92DA-F5C0B32165BF}" srcOrd="1" destOrd="0" parTransId="{0F29C655-23F8-406C-BD27-5D57B35C1255}" sibTransId="{FDC5805F-26BF-4DE1-9525-DC3269AA4D2F}"/>
    <dgm:cxn modelId="{EEAE70B1-8662-43C9-8F3B-A847A8752C6A}" type="presParOf" srcId="{0A08D862-0C68-489F-B212-AFD4B57A6DDB}" destId="{143CC244-E9BC-4FFA-B89D-8AAAAB99C890}" srcOrd="0" destOrd="0" presId="urn:microsoft.com/office/officeart/2018/2/layout/IconVerticalSolidList"/>
    <dgm:cxn modelId="{5924891B-E835-4858-B04D-53710EDD01C9}" type="presParOf" srcId="{143CC244-E9BC-4FFA-B89D-8AAAAB99C890}" destId="{DC6B0D3D-6704-4566-8879-287B5EA5DA05}" srcOrd="0" destOrd="0" presId="urn:microsoft.com/office/officeart/2018/2/layout/IconVerticalSolidList"/>
    <dgm:cxn modelId="{D7A6B6E0-A2E5-4043-AA15-C6A5E7A360F3}" type="presParOf" srcId="{143CC244-E9BC-4FFA-B89D-8AAAAB99C890}" destId="{C927FCDB-32C8-4619-B021-4B2570907D51}" srcOrd="1" destOrd="0" presId="urn:microsoft.com/office/officeart/2018/2/layout/IconVerticalSolidList"/>
    <dgm:cxn modelId="{5CE584C4-822F-4C28-A524-F83C49D7C04A}" type="presParOf" srcId="{143CC244-E9BC-4FFA-B89D-8AAAAB99C890}" destId="{80F9F6E1-64CA-44CA-B1F1-A816D6BEE5CD}" srcOrd="2" destOrd="0" presId="urn:microsoft.com/office/officeart/2018/2/layout/IconVerticalSolidList"/>
    <dgm:cxn modelId="{86D92584-9E9E-4CBD-9938-D6F20357D160}" type="presParOf" srcId="{143CC244-E9BC-4FFA-B89D-8AAAAB99C890}" destId="{CF2208DF-10BA-4A9F-B995-69F07A1E4195}" srcOrd="3" destOrd="0" presId="urn:microsoft.com/office/officeart/2018/2/layout/IconVerticalSolidList"/>
    <dgm:cxn modelId="{C81357CF-41D5-4D4B-8895-282282FBA0B4}" type="presParOf" srcId="{0A08D862-0C68-489F-B212-AFD4B57A6DDB}" destId="{F4825E59-C068-412B-8260-04290DEF333F}" srcOrd="1" destOrd="0" presId="urn:microsoft.com/office/officeart/2018/2/layout/IconVerticalSolidList"/>
    <dgm:cxn modelId="{1AF4EAC6-D70D-4879-B1F8-19D0D5CC3644}" type="presParOf" srcId="{0A08D862-0C68-489F-B212-AFD4B57A6DDB}" destId="{C98C4ABC-397C-4918-A947-ACF1A3F70E33}" srcOrd="2" destOrd="0" presId="urn:microsoft.com/office/officeart/2018/2/layout/IconVerticalSolidList"/>
    <dgm:cxn modelId="{C9CD97CC-77D7-47A3-8903-37BA827C88D9}" type="presParOf" srcId="{C98C4ABC-397C-4918-A947-ACF1A3F70E33}" destId="{BC85D16F-30F2-41E5-B547-5FD5D05AC782}" srcOrd="0" destOrd="0" presId="urn:microsoft.com/office/officeart/2018/2/layout/IconVerticalSolidList"/>
    <dgm:cxn modelId="{150E6136-789C-40B6-9747-5286D889CC57}" type="presParOf" srcId="{C98C4ABC-397C-4918-A947-ACF1A3F70E33}" destId="{179C4DD7-A4EF-44EA-B98C-0D951D6D2744}" srcOrd="1" destOrd="0" presId="urn:microsoft.com/office/officeart/2018/2/layout/IconVerticalSolidList"/>
    <dgm:cxn modelId="{0564EB5F-7263-4E9A-9471-B2E17C031460}" type="presParOf" srcId="{C98C4ABC-397C-4918-A947-ACF1A3F70E33}" destId="{AD595DD3-C3EC-46B1-A41A-84A787B75443}" srcOrd="2" destOrd="0" presId="urn:microsoft.com/office/officeart/2018/2/layout/IconVerticalSolidList"/>
    <dgm:cxn modelId="{DD5415CE-25F9-495C-AB8D-53599CE9F804}" type="presParOf" srcId="{C98C4ABC-397C-4918-A947-ACF1A3F70E33}" destId="{6F7A959E-5492-4876-BAFC-2735C012F9D4}" srcOrd="3" destOrd="0" presId="urn:microsoft.com/office/officeart/2018/2/layout/IconVerticalSolidList"/>
    <dgm:cxn modelId="{4E737FCE-B7D7-4789-8A79-649A6D6F8D8E}" type="presParOf" srcId="{0A08D862-0C68-489F-B212-AFD4B57A6DDB}" destId="{7641A5DA-C96E-4AC7-9474-7170CC4C879C}" srcOrd="3" destOrd="0" presId="urn:microsoft.com/office/officeart/2018/2/layout/IconVerticalSolidList"/>
    <dgm:cxn modelId="{F84B103C-5ABF-476D-99BC-10408DA37249}" type="presParOf" srcId="{0A08D862-0C68-489F-B212-AFD4B57A6DDB}" destId="{A913D9E5-69D0-41ED-8FEB-2153760979C4}" srcOrd="4" destOrd="0" presId="urn:microsoft.com/office/officeart/2018/2/layout/IconVerticalSolidList"/>
    <dgm:cxn modelId="{A32B1B0A-6F01-4890-9F37-8FC686FC1500}" type="presParOf" srcId="{A913D9E5-69D0-41ED-8FEB-2153760979C4}" destId="{A90458BC-284A-4D9A-A950-33925CF8C807}" srcOrd="0" destOrd="0" presId="urn:microsoft.com/office/officeart/2018/2/layout/IconVerticalSolidList"/>
    <dgm:cxn modelId="{4951D556-5F5D-4747-A0FE-7CE871C77FEF}" type="presParOf" srcId="{A913D9E5-69D0-41ED-8FEB-2153760979C4}" destId="{3AB68F30-A1D6-41DF-8556-B4B2B6EAEEB9}" srcOrd="1" destOrd="0" presId="urn:microsoft.com/office/officeart/2018/2/layout/IconVerticalSolidList"/>
    <dgm:cxn modelId="{10E374C3-F69A-411B-AB95-1F42EB6A4749}" type="presParOf" srcId="{A913D9E5-69D0-41ED-8FEB-2153760979C4}" destId="{23CB5A94-AE38-409E-9601-B89138A1C41C}" srcOrd="2" destOrd="0" presId="urn:microsoft.com/office/officeart/2018/2/layout/IconVerticalSolidList"/>
    <dgm:cxn modelId="{75030D4E-62DE-43B4-9152-624A6AB62214}" type="presParOf" srcId="{A913D9E5-69D0-41ED-8FEB-2153760979C4}" destId="{2EBAE694-1B09-4B71-86D8-4AE19548F48B}" srcOrd="3" destOrd="0" presId="urn:microsoft.com/office/officeart/2018/2/layout/IconVerticalSolidList"/>
    <dgm:cxn modelId="{02C9E7B8-F1BE-4AD2-9CE4-5E1DE872BFF1}" type="presParOf" srcId="{0A08D862-0C68-489F-B212-AFD4B57A6DDB}" destId="{04BF2E8A-B617-4041-94BD-940E87942168}" srcOrd="5" destOrd="0" presId="urn:microsoft.com/office/officeart/2018/2/layout/IconVerticalSolidList"/>
    <dgm:cxn modelId="{9B13D604-C36D-4D1D-B89E-1AC7399C9AB4}" type="presParOf" srcId="{0A08D862-0C68-489F-B212-AFD4B57A6DDB}" destId="{1CA06468-04F0-4EFA-9CC0-1E23C1A52DF3}" srcOrd="6" destOrd="0" presId="urn:microsoft.com/office/officeart/2018/2/layout/IconVerticalSolidList"/>
    <dgm:cxn modelId="{3B1089B2-72E5-48AF-BD9B-3046A35F6232}" type="presParOf" srcId="{1CA06468-04F0-4EFA-9CC0-1E23C1A52DF3}" destId="{75FF6F6C-E124-4C02-9952-448E7BA87550}" srcOrd="0" destOrd="0" presId="urn:microsoft.com/office/officeart/2018/2/layout/IconVerticalSolidList"/>
    <dgm:cxn modelId="{62718323-4EED-4911-9412-8E60D2796FF4}" type="presParOf" srcId="{1CA06468-04F0-4EFA-9CC0-1E23C1A52DF3}" destId="{0AEC046B-6B34-4DDF-93B0-F27E0BD1CC98}" srcOrd="1" destOrd="0" presId="urn:microsoft.com/office/officeart/2018/2/layout/IconVerticalSolidList"/>
    <dgm:cxn modelId="{C834B9B6-87D1-473B-A225-0B6E6A2004FD}" type="presParOf" srcId="{1CA06468-04F0-4EFA-9CC0-1E23C1A52DF3}" destId="{9017BA5B-8B45-4E73-8920-8DCFC86E068D}" srcOrd="2" destOrd="0" presId="urn:microsoft.com/office/officeart/2018/2/layout/IconVerticalSolidList"/>
    <dgm:cxn modelId="{DFFF8812-0A49-4DF4-9AE5-2EE24196B730}" type="presParOf" srcId="{1CA06468-04F0-4EFA-9CC0-1E23C1A52DF3}" destId="{FDBA6CF4-1828-4699-9A87-EFFF453D20D0}" srcOrd="3" destOrd="0" presId="urn:microsoft.com/office/officeart/2018/2/layout/IconVerticalSolidList"/>
    <dgm:cxn modelId="{2558A4A9-9FE4-4C8A-BD34-49DCAAAD980D}" type="presParOf" srcId="{0A08D862-0C68-489F-B212-AFD4B57A6DDB}" destId="{22149F1B-58FE-48F2-988E-7584D20323AE}" srcOrd="7" destOrd="0" presId="urn:microsoft.com/office/officeart/2018/2/layout/IconVerticalSolidList"/>
    <dgm:cxn modelId="{9F72EA56-4499-4CEA-93D6-CF2FAD7A235D}" type="presParOf" srcId="{0A08D862-0C68-489F-B212-AFD4B57A6DDB}" destId="{88898C21-C1F4-46DA-B277-E096F48F3573}" srcOrd="8" destOrd="0" presId="urn:microsoft.com/office/officeart/2018/2/layout/IconVerticalSolidList"/>
    <dgm:cxn modelId="{7A618BEB-C04E-44EC-8E7B-ED4AFB092693}" type="presParOf" srcId="{88898C21-C1F4-46DA-B277-E096F48F3573}" destId="{E0C3897C-D548-4378-A4C9-1A9B1E0ABFAD}" srcOrd="0" destOrd="0" presId="urn:microsoft.com/office/officeart/2018/2/layout/IconVerticalSolidList"/>
    <dgm:cxn modelId="{300E730C-DDE4-4428-B798-55497E348AAF}" type="presParOf" srcId="{88898C21-C1F4-46DA-B277-E096F48F3573}" destId="{D8B477F0-4C06-4E3A-B96B-43799FD180BC}" srcOrd="1" destOrd="0" presId="urn:microsoft.com/office/officeart/2018/2/layout/IconVerticalSolidList"/>
    <dgm:cxn modelId="{F7BB3264-F21F-430A-9CFF-80EA21BC7707}" type="presParOf" srcId="{88898C21-C1F4-46DA-B277-E096F48F3573}" destId="{C027ECFE-5979-4974-A8F3-E3A325958422}" srcOrd="2" destOrd="0" presId="urn:microsoft.com/office/officeart/2018/2/layout/IconVerticalSolidList"/>
    <dgm:cxn modelId="{4024BA07-071C-4696-8E06-CB28525D8A22}" type="presParOf" srcId="{88898C21-C1F4-46DA-B277-E096F48F3573}" destId="{DA41C45F-027E-4EA6-933D-255C0A3F321A}" srcOrd="3" destOrd="0" presId="urn:microsoft.com/office/officeart/2018/2/layout/IconVerticalSolidList"/>
    <dgm:cxn modelId="{DEA846EE-8C44-4A3F-B138-A436FBB13AF4}" type="presParOf" srcId="{0A08D862-0C68-489F-B212-AFD4B57A6DDB}" destId="{FE7E2D4A-E1D5-46BE-860D-3D1BB08FD238}" srcOrd="9" destOrd="0" presId="urn:microsoft.com/office/officeart/2018/2/layout/IconVerticalSolidList"/>
    <dgm:cxn modelId="{16C90853-8390-4944-846E-ACDCE2699386}" type="presParOf" srcId="{0A08D862-0C68-489F-B212-AFD4B57A6DDB}" destId="{C3EDA03B-0E75-4D9E-85AF-06D0979A7DEE}" srcOrd="10" destOrd="0" presId="urn:microsoft.com/office/officeart/2018/2/layout/IconVerticalSolidList"/>
    <dgm:cxn modelId="{C2DC8EED-2C4B-4973-B758-155B7C0C09AD}" type="presParOf" srcId="{C3EDA03B-0E75-4D9E-85AF-06D0979A7DEE}" destId="{38001BF7-B03D-4E9B-ABAD-9379668B6548}" srcOrd="0" destOrd="0" presId="urn:microsoft.com/office/officeart/2018/2/layout/IconVerticalSolidList"/>
    <dgm:cxn modelId="{892729DC-5B92-4718-A6BA-3E9400932DAA}" type="presParOf" srcId="{C3EDA03B-0E75-4D9E-85AF-06D0979A7DEE}" destId="{5D4F4280-83F8-4239-9973-40E666367BF8}" srcOrd="1" destOrd="0" presId="urn:microsoft.com/office/officeart/2018/2/layout/IconVerticalSolidList"/>
    <dgm:cxn modelId="{99B18995-4C59-42F8-B350-C66A053C2A91}" type="presParOf" srcId="{C3EDA03B-0E75-4D9E-85AF-06D0979A7DEE}" destId="{F7D93F68-4C6D-4CB3-9C2F-378AE825E421}" srcOrd="2" destOrd="0" presId="urn:microsoft.com/office/officeart/2018/2/layout/IconVerticalSolidList"/>
    <dgm:cxn modelId="{B538BE2E-C391-43CE-A5CD-D19DCA9620E4}" type="presParOf" srcId="{C3EDA03B-0E75-4D9E-85AF-06D0979A7DEE}" destId="{F22374E7-906A-4D6C-9C5B-BC608368EC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755CB-6FF5-4915-8194-B79D3066FCA0}">
      <dsp:nvSpPr>
        <dsp:cNvPr id="0" name=""/>
        <dsp:cNvSpPr/>
      </dsp:nvSpPr>
      <dsp:spPr>
        <a:xfrm>
          <a:off x="379476" y="0"/>
          <a:ext cx="5504687" cy="5504687"/>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4E3FC4-CDFB-4C9C-9104-ADA34464D20E}">
      <dsp:nvSpPr>
        <dsp:cNvPr id="0" name=""/>
        <dsp:cNvSpPr/>
      </dsp:nvSpPr>
      <dsp:spPr>
        <a:xfrm>
          <a:off x="902421" y="522945"/>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AST (aspartate aminotransferase) : liver, cardiac muscle, skeletal muscles, kidneys, brain, pancreas</a:t>
          </a:r>
        </a:p>
      </dsp:txBody>
      <dsp:txXfrm>
        <a:off x="1007221" y="627745"/>
        <a:ext cx="1937228" cy="1937228"/>
      </dsp:txXfrm>
    </dsp:sp>
    <dsp:sp modelId="{6C02DBA2-B113-4546-ACFA-7A4A4D8CC7A1}">
      <dsp:nvSpPr>
        <dsp:cNvPr id="0" name=""/>
        <dsp:cNvSpPr/>
      </dsp:nvSpPr>
      <dsp:spPr>
        <a:xfrm>
          <a:off x="3214390" y="522945"/>
          <a:ext cx="2146828" cy="21468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ALT (alanine aminotransferase) liver, skeletal muscle</a:t>
          </a:r>
        </a:p>
      </dsp:txBody>
      <dsp:txXfrm>
        <a:off x="3319190" y="627745"/>
        <a:ext cx="1937228" cy="1937228"/>
      </dsp:txXfrm>
    </dsp:sp>
    <dsp:sp modelId="{D8DDC100-55B9-4D32-BFB9-4D4B99A958D3}">
      <dsp:nvSpPr>
        <dsp:cNvPr id="0" name=""/>
        <dsp:cNvSpPr/>
      </dsp:nvSpPr>
      <dsp:spPr>
        <a:xfrm>
          <a:off x="902421" y="2834914"/>
          <a:ext cx="2146828" cy="21468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Used as indicator of liver cell injury</a:t>
          </a:r>
        </a:p>
      </dsp:txBody>
      <dsp:txXfrm>
        <a:off x="1007221" y="2939714"/>
        <a:ext cx="1937228" cy="1937228"/>
      </dsp:txXfrm>
    </dsp:sp>
    <dsp:sp modelId="{F0A3F824-90A2-4270-BB42-527FE850381D}">
      <dsp:nvSpPr>
        <dsp:cNvPr id="0" name=""/>
        <dsp:cNvSpPr/>
      </dsp:nvSpPr>
      <dsp:spPr>
        <a:xfrm>
          <a:off x="3214390" y="2834914"/>
          <a:ext cx="2146828" cy="21468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ALT is more specific </a:t>
          </a:r>
        </a:p>
      </dsp:txBody>
      <dsp:txXfrm>
        <a:off x="3319190" y="2939714"/>
        <a:ext cx="1937228" cy="193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274C6-9F44-4DBC-AB3F-C48D01ECBECB}">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E10614-53CF-4B46-B24A-79C6274C2AC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EC2DF0-5843-4931-A65F-D68CD52AB420}">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t>High unconjugated (indirect) serum bilirubin</a:t>
          </a:r>
          <a:endParaRPr lang="en-US" sz="2500" kern="1200"/>
        </a:p>
      </dsp:txBody>
      <dsp:txXfrm>
        <a:off x="1941716" y="718"/>
        <a:ext cx="4571887" cy="1681139"/>
      </dsp:txXfrm>
    </dsp:sp>
    <dsp:sp modelId="{098E9608-05BE-47B3-B82C-F7FE0438E7BE}">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BB417-0326-4CE7-86F2-4EDD29E6E21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4EEF49-0948-4A66-860D-7EDB326FF4EE}">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t>No bilirubin in urine</a:t>
          </a:r>
          <a:endParaRPr lang="en-US" sz="2500" kern="1200"/>
        </a:p>
      </dsp:txBody>
      <dsp:txXfrm>
        <a:off x="1941716" y="2102143"/>
        <a:ext cx="4571887" cy="1681139"/>
      </dsp:txXfrm>
    </dsp:sp>
    <dsp:sp modelId="{43D600BD-FE92-4390-83F7-C8F061EB7FA0}">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A7B2CA-EB49-4615-87E1-FF44B1AF7879}">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CD5AA9-1729-4E5B-8A96-713D87122685}">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t>Normal liver enzymes</a:t>
          </a:r>
          <a:endParaRPr lang="en-US" sz="2500" kern="1200"/>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087E9-501E-43D4-89C7-DE710E180BA5}">
      <dsp:nvSpPr>
        <dsp:cNvPr id="0" name=""/>
        <dsp:cNvSpPr/>
      </dsp:nvSpPr>
      <dsp:spPr>
        <a:xfrm>
          <a:off x="0" y="25374"/>
          <a:ext cx="6513603" cy="1071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Serum conjugated bilirubin</a:t>
          </a:r>
          <a:r>
            <a:rPr lang="en-US" sz="1900" b="1" kern="1200">
              <a:sym typeface="Symbol" panose="05050102010706020507" pitchFamily="18" charset="2"/>
            </a:rPr>
            <a:t></a:t>
          </a:r>
          <a:r>
            <a:rPr lang="en-US" sz="1900" b="1" kern="1200"/>
            <a:t> </a:t>
          </a:r>
          <a:endParaRPr lang="en-US" sz="1900" kern="1200"/>
        </a:p>
      </dsp:txBody>
      <dsp:txXfrm>
        <a:off x="52290" y="77664"/>
        <a:ext cx="6409023" cy="966595"/>
      </dsp:txXfrm>
    </dsp:sp>
    <dsp:sp modelId="{1D156FDC-8CFD-44A6-9790-66D56757BB70}">
      <dsp:nvSpPr>
        <dsp:cNvPr id="0" name=""/>
        <dsp:cNvSpPr/>
      </dsp:nvSpPr>
      <dsp:spPr>
        <a:xfrm>
          <a:off x="0" y="1096549"/>
          <a:ext cx="651360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&gt; 50% of total: more suggestive of post hepatic than hepatic jaundice</a:t>
          </a:r>
        </a:p>
      </dsp:txBody>
      <dsp:txXfrm>
        <a:off x="0" y="1096549"/>
        <a:ext cx="6513603" cy="314640"/>
      </dsp:txXfrm>
    </dsp:sp>
    <dsp:sp modelId="{A09B7360-ABB6-478B-AC84-047602A0D4AD}">
      <dsp:nvSpPr>
        <dsp:cNvPr id="0" name=""/>
        <dsp:cNvSpPr/>
      </dsp:nvSpPr>
      <dsp:spPr>
        <a:xfrm>
          <a:off x="0" y="1411189"/>
          <a:ext cx="6513603" cy="107117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ALP </a:t>
          </a:r>
          <a:r>
            <a:rPr lang="en-US" sz="1900" b="1" kern="1200">
              <a:sym typeface="Symbol" panose="05050102010706020507" pitchFamily="18" charset="2"/>
            </a:rPr>
            <a:t></a:t>
          </a:r>
          <a:r>
            <a:rPr lang="en-US" sz="1900" b="1" kern="1200"/>
            <a:t> </a:t>
          </a:r>
          <a:br>
            <a:rPr lang="en-US" sz="1900" b="1" kern="1200"/>
          </a:br>
          <a:endParaRPr lang="en-US" sz="1900" kern="1200"/>
        </a:p>
      </dsp:txBody>
      <dsp:txXfrm>
        <a:off x="52290" y="1463479"/>
        <a:ext cx="6409023" cy="966595"/>
      </dsp:txXfrm>
    </dsp:sp>
    <dsp:sp modelId="{8DCD2A75-D9B5-4B74-B705-2586F242B19B}">
      <dsp:nvSpPr>
        <dsp:cNvPr id="0" name=""/>
        <dsp:cNvSpPr/>
      </dsp:nvSpPr>
      <dsp:spPr>
        <a:xfrm>
          <a:off x="0" y="2537085"/>
          <a:ext cx="6513603" cy="107117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Transaminases: normal/  moderately elevated</a:t>
          </a:r>
          <a:endParaRPr lang="en-US" sz="1900" kern="1200"/>
        </a:p>
      </dsp:txBody>
      <dsp:txXfrm>
        <a:off x="52290" y="2589375"/>
        <a:ext cx="6409023" cy="966595"/>
      </dsp:txXfrm>
    </dsp:sp>
    <dsp:sp modelId="{815CF25B-009D-48F2-847A-45E1838BF8C7}">
      <dsp:nvSpPr>
        <dsp:cNvPr id="0" name=""/>
        <dsp:cNvSpPr/>
      </dsp:nvSpPr>
      <dsp:spPr>
        <a:xfrm>
          <a:off x="0" y="3662980"/>
          <a:ext cx="6513603" cy="1071175"/>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Fecal  urobilinogen: </a:t>
          </a:r>
          <a:r>
            <a:rPr lang="en-US" sz="1900" b="1" kern="1200">
              <a:sym typeface="Symbol" panose="05050102010706020507" pitchFamily="18" charset="2"/>
            </a:rPr>
            <a:t></a:t>
          </a:r>
          <a:r>
            <a:rPr lang="en-US" sz="1900" b="1" kern="1200"/>
            <a:t> -incomplete obstruction , absent - complete obstruction</a:t>
          </a:r>
          <a:br>
            <a:rPr lang="en-US" sz="1900" b="1" kern="1200"/>
          </a:br>
          <a:endParaRPr lang="en-US" sz="1900" kern="1200"/>
        </a:p>
      </dsp:txBody>
      <dsp:txXfrm>
        <a:off x="52290" y="3715270"/>
        <a:ext cx="6409023" cy="966595"/>
      </dsp:txXfrm>
    </dsp:sp>
    <dsp:sp modelId="{E3415A2F-B76A-4558-A324-883D6FDC9FEB}">
      <dsp:nvSpPr>
        <dsp:cNvPr id="0" name=""/>
        <dsp:cNvSpPr/>
      </dsp:nvSpPr>
      <dsp:spPr>
        <a:xfrm>
          <a:off x="0" y="4788876"/>
          <a:ext cx="6513603" cy="10711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Urobilinogen in urine: absent in complete obstructive jaundice with </a:t>
          </a:r>
          <a:r>
            <a:rPr lang="en-US" sz="1900" b="1" kern="1200">
              <a:sym typeface="Symbol" panose="05050102010706020507" pitchFamily="18" charset="2"/>
            </a:rPr>
            <a:t></a:t>
          </a:r>
          <a:r>
            <a:rPr lang="en-US" sz="1900" b="1" kern="1200"/>
            <a:t>  bilirubinuria.</a:t>
          </a:r>
          <a:endParaRPr lang="en-US" sz="1900" kern="1200"/>
        </a:p>
      </dsp:txBody>
      <dsp:txXfrm>
        <a:off x="52290" y="4841166"/>
        <a:ext cx="6409023" cy="966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B0D3D-6704-4566-8879-287B5EA5DA05}">
      <dsp:nvSpPr>
        <dsp:cNvPr id="0" name=""/>
        <dsp:cNvSpPr/>
      </dsp:nvSpPr>
      <dsp:spPr>
        <a:xfrm>
          <a:off x="0" y="1903"/>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7FCDB-32C8-4619-B021-4B2570907D51}">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2208DF-10BA-4A9F-B995-69F07A1E4195}">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Antibiotic therapy (if indicated for infection)</a:t>
          </a:r>
        </a:p>
      </dsp:txBody>
      <dsp:txXfrm>
        <a:off x="937002" y="1903"/>
        <a:ext cx="5576601" cy="811257"/>
      </dsp:txXfrm>
    </dsp:sp>
    <dsp:sp modelId="{BC85D16F-30F2-41E5-B547-5FD5D05AC782}">
      <dsp:nvSpPr>
        <dsp:cNvPr id="0" name=""/>
        <dsp:cNvSpPr/>
      </dsp:nvSpPr>
      <dsp:spPr>
        <a:xfrm>
          <a:off x="0" y="1015975"/>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C4DD7-A4EF-44EA-B98C-0D951D6D2744}">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A959E-5492-4876-BAFC-2735C012F9D4}">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Intravenous fluids </a:t>
          </a:r>
        </a:p>
      </dsp:txBody>
      <dsp:txXfrm>
        <a:off x="937002" y="1015975"/>
        <a:ext cx="5576601" cy="811257"/>
      </dsp:txXfrm>
    </dsp:sp>
    <dsp:sp modelId="{A90458BC-284A-4D9A-A950-33925CF8C807}">
      <dsp:nvSpPr>
        <dsp:cNvPr id="0" name=""/>
        <dsp:cNvSpPr/>
      </dsp:nvSpPr>
      <dsp:spPr>
        <a:xfrm>
          <a:off x="0" y="2030048"/>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68F30-A1D6-41DF-8556-B4B2B6EAEEB9}">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BAE694-1B09-4B71-86D8-4AE19548F48B}">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Pain medications,  nutritional support </a:t>
          </a:r>
        </a:p>
      </dsp:txBody>
      <dsp:txXfrm>
        <a:off x="937002" y="2030048"/>
        <a:ext cx="5576601" cy="811257"/>
      </dsp:txXfrm>
    </dsp:sp>
    <dsp:sp modelId="{75FF6F6C-E124-4C02-9952-448E7BA87550}">
      <dsp:nvSpPr>
        <dsp:cNvPr id="0" name=""/>
        <dsp:cNvSpPr/>
      </dsp:nvSpPr>
      <dsp:spPr>
        <a:xfrm>
          <a:off x="0" y="3044120"/>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C046B-6B34-4DDF-93B0-F27E0BD1CC98}">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BA6CF4-1828-4699-9A87-EFFF453D20D0}">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ERCP: biopsy, stone removal ,dilatation, stent placement</a:t>
          </a:r>
        </a:p>
      </dsp:txBody>
      <dsp:txXfrm>
        <a:off x="937002" y="3044120"/>
        <a:ext cx="5576601" cy="811257"/>
      </dsp:txXfrm>
    </dsp:sp>
    <dsp:sp modelId="{E0C3897C-D548-4378-A4C9-1A9B1E0ABFAD}">
      <dsp:nvSpPr>
        <dsp:cNvPr id="0" name=""/>
        <dsp:cNvSpPr/>
      </dsp:nvSpPr>
      <dsp:spPr>
        <a:xfrm>
          <a:off x="0" y="4058192"/>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477F0-4C06-4E3A-B96B-43799FD180BC}">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41C45F-027E-4EA6-933D-255C0A3F321A}">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Surgery: Curative resection, palliative by-pass</a:t>
          </a:r>
        </a:p>
      </dsp:txBody>
      <dsp:txXfrm>
        <a:off x="937002" y="4058192"/>
        <a:ext cx="5576601" cy="811257"/>
      </dsp:txXfrm>
    </dsp:sp>
    <dsp:sp modelId="{38001BF7-B03D-4E9B-ABAD-9379668B6548}">
      <dsp:nvSpPr>
        <dsp:cNvPr id="0" name=""/>
        <dsp:cNvSpPr/>
      </dsp:nvSpPr>
      <dsp:spPr>
        <a:xfrm>
          <a:off x="0" y="5072264"/>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F4280-83F8-4239-9973-40E666367BF8}">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2374E7-906A-4D6C-9C5B-BC608368ECC6}">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Adjuvant therapy for cancer: chemotherapy, or radiotherapy </a:t>
          </a:r>
        </a:p>
      </dsp:txBody>
      <dsp:txXfrm>
        <a:off x="937002" y="5072264"/>
        <a:ext cx="5576601" cy="81125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FFC48-A6A6-4D08-9CAC-C043D45B0876}"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9823E-1EA5-44F3-A0DB-DCB74A3B7BB4}" type="slidenum">
              <a:rPr lang="en-US" smtClean="0"/>
              <a:t>‹#›</a:t>
            </a:fld>
            <a:endParaRPr lang="en-US"/>
          </a:p>
        </p:txBody>
      </p:sp>
    </p:spTree>
    <p:extLst>
      <p:ext uri="{BB962C8B-B14F-4D97-AF65-F5344CB8AC3E}">
        <p14:creationId xmlns:p14="http://schemas.microsoft.com/office/powerpoint/2010/main" val="167024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In presence of enlarged g b associated</a:t>
            </a:r>
            <a:r>
              <a:rPr lang="en-US" baseline="0" dirty="0"/>
              <a:t> with jaundice ,the cause is unlikely to be gall stone</a:t>
            </a:r>
            <a:endParaRPr lang="ar-SA"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DE376-C8B2-564C-9504-15FBA7D8E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test (Hemoglobin, WBC, Platelets)?</a:t>
            </a:r>
            <a:r>
              <a:rPr lang="en-US" dirty="0">
                <a:sym typeface="Wingdings"/>
              </a:rPr>
              <a:t> infections. </a:t>
            </a:r>
            <a:r>
              <a:rPr lang="en-US">
                <a:sym typeface="Wingdings"/>
              </a:rPr>
              <a:t>Hemolysis</a:t>
            </a:r>
            <a:endParaRPr lang="en-US" dirty="0"/>
          </a:p>
          <a:p>
            <a:r>
              <a:rPr lang="en-US" dirty="0"/>
              <a:t>Coagulation Profile (PTT, INR,..)?</a:t>
            </a:r>
            <a:r>
              <a:rPr lang="en-US" dirty="0">
                <a:sym typeface="Wingdings"/>
              </a:rPr>
              <a:t> in liver failure patients the tendency</a:t>
            </a:r>
            <a:r>
              <a:rPr lang="en-US" baseline="0" dirty="0">
                <a:sym typeface="Wingdings"/>
              </a:rPr>
              <a:t> of bleeding is high, ( </a:t>
            </a:r>
            <a:r>
              <a:rPr lang="en-US" baseline="0" dirty="0" err="1">
                <a:sym typeface="Wingdings"/>
              </a:rPr>
              <a:t>vit</a:t>
            </a:r>
            <a:r>
              <a:rPr lang="en-US" baseline="0" dirty="0">
                <a:sym typeface="Wingdings"/>
              </a:rPr>
              <a:t>. K deficiency  because this is lipid soluble vitamin so it will not be absorbed  because of the live unable to produce bile which is responsible for lipid absorption.  and unable to produce clotting factors)</a:t>
            </a:r>
            <a:endParaRPr lang="en-US" dirty="0"/>
          </a:p>
          <a:p>
            <a:r>
              <a:rPr lang="en-US" dirty="0"/>
              <a:t>Antibody assay?</a:t>
            </a:r>
            <a:r>
              <a:rPr lang="en-US" dirty="0">
                <a:sym typeface="Wingdings"/>
              </a:rPr>
              <a:t> rule out infectious and autoimmune diseases</a:t>
            </a:r>
            <a:endParaRPr lang="en-US" dirty="0"/>
          </a:p>
          <a:p>
            <a:r>
              <a:rPr lang="en-US" dirty="0"/>
              <a:t>Surface antigen?</a:t>
            </a:r>
            <a:r>
              <a:rPr lang="en-US" dirty="0">
                <a:sym typeface="Wingdings"/>
              </a:rPr>
              <a:t> look for hepatitis virus</a:t>
            </a:r>
            <a:endParaRPr lang="en-US" dirty="0"/>
          </a:p>
          <a:p>
            <a:r>
              <a:rPr lang="en-US" dirty="0"/>
              <a:t>Total and fractional Bilirubin</a:t>
            </a:r>
            <a:r>
              <a:rPr lang="en-US" dirty="0">
                <a:sym typeface="Wingdings"/>
              </a:rPr>
              <a:t> see the summery slide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DE376-C8B2-564C-9504-15FBA7D8E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13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221E8-79AC-42B2-8EA8-4E2B25BB2D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C9A-AE1D-46B1-90ED-FC7FE4DFD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1763F0-C2D6-4AEA-92A2-6288BDF04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BC9C3-BB88-401D-A33F-B851F987B515}"/>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5" name="Footer Placeholder 4">
            <a:extLst>
              <a:ext uri="{FF2B5EF4-FFF2-40B4-BE49-F238E27FC236}">
                <a16:creationId xmlns:a16="http://schemas.microsoft.com/office/drawing/2014/main" id="{067DE72C-1FE9-4BF3-9E91-51E5F6DCE7A9}"/>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CC58E80A-3A04-42E2-8B89-768DBF64AF6D}"/>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259333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C492-D66B-4F87-894B-89DC9F419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8533D2-1A58-49C2-93C6-F8563ED82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3466D-1373-4523-9D87-6D0CD812A846}"/>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5" name="Footer Placeholder 4">
            <a:extLst>
              <a:ext uri="{FF2B5EF4-FFF2-40B4-BE49-F238E27FC236}">
                <a16:creationId xmlns:a16="http://schemas.microsoft.com/office/drawing/2014/main" id="{4DA77F04-6AEF-4F4E-9C69-BF828D955D1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3572AC11-2A57-4375-BD0B-7616C032CBAE}"/>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294673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589CF-7BBC-41B4-BED2-15C735B091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3F4403-30BA-42ED-8CEF-676B4A4DAB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DE2C5-B441-47FD-8B0B-16CD46C813BE}"/>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5" name="Footer Placeholder 4">
            <a:extLst>
              <a:ext uri="{FF2B5EF4-FFF2-40B4-BE49-F238E27FC236}">
                <a16:creationId xmlns:a16="http://schemas.microsoft.com/office/drawing/2014/main" id="{4FD75C9A-F568-46E8-9275-E1CCDACBEEE6}"/>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A325484C-783E-4520-8E37-6F6D9D3E515B}"/>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188178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2B7F7-0068-4DB5-9921-BB95910C11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916538-17A9-4FFC-ACAA-206BA3932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AE4E1B-BA67-44A4-8654-84A039C969E8}"/>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D27BB208-2701-4A4F-A606-364091F45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4EFFF-F948-498E-A2F1-DCBD138ADB4B}"/>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3143809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1E96-629F-4A16-9455-DC530EB349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73BDC-558A-47E9-93CF-B4162FE08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E8D80-B406-438A-82F3-8B77247DCF7B}"/>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71479943-210B-4400-BE9E-9A0B65F47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67BC8-2FA3-4C30-B7C2-A7F2A134CE96}"/>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209738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B1F8-9BB8-4D47-AFA1-64A38BBA4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9E1843-F4C1-4924-BA17-EEAA896990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58D70-2F7D-4BD5-A99F-B72AC44DB334}"/>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7ADB544A-5DA3-48CE-BEB1-DFDB77918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427E7-7368-42F1-944D-8036D7BAC8DB}"/>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399314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F4B3-954B-4503-A2DB-8B0DEFB5C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F73DD-D842-4B35-BDBF-C0A206D321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C15373-85B3-498B-8611-16F4DF6A8B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BD7A9B-94F7-4B86-AE6B-265843B766EF}"/>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6" name="Footer Placeholder 5">
            <a:extLst>
              <a:ext uri="{FF2B5EF4-FFF2-40B4-BE49-F238E27FC236}">
                <a16:creationId xmlns:a16="http://schemas.microsoft.com/office/drawing/2014/main" id="{D250A107-FAA5-4A16-B957-D4756143E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BB9FD-057D-4C7A-BD63-0BB66B6B032E}"/>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331216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C86A-AE59-4433-8F5F-3A4C7F630A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33F2C-85C7-48E5-A4BB-83DCE80CD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213B4-6EE7-4BCB-9BC2-B1F9CE723B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D6CFBD-181C-4F55-B611-D8DD11B17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8DFECD-9FE8-417C-8B65-3519404889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2C355-5648-4309-BF67-04CF13ECAC47}"/>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8" name="Footer Placeholder 7">
            <a:extLst>
              <a:ext uri="{FF2B5EF4-FFF2-40B4-BE49-F238E27FC236}">
                <a16:creationId xmlns:a16="http://schemas.microsoft.com/office/drawing/2014/main" id="{A8CA0A5A-31DB-406B-BFAA-1F2915B7A8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C77CB-56B2-459A-AC9D-1FFC170ABEC9}"/>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342949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B9F1-9559-44A1-8D60-3F59BAF15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3EA773-33FA-440F-950E-02EDF49C4B2B}"/>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4" name="Footer Placeholder 3">
            <a:extLst>
              <a:ext uri="{FF2B5EF4-FFF2-40B4-BE49-F238E27FC236}">
                <a16:creationId xmlns:a16="http://schemas.microsoft.com/office/drawing/2014/main" id="{6E5CADC1-4372-4CE2-93B2-A301768302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1646EB-A101-4BFF-858F-4E85183A4EF8}"/>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670714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C4F04-DF14-4CAC-9F29-42026680F669}"/>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3" name="Footer Placeholder 2">
            <a:extLst>
              <a:ext uri="{FF2B5EF4-FFF2-40B4-BE49-F238E27FC236}">
                <a16:creationId xmlns:a16="http://schemas.microsoft.com/office/drawing/2014/main" id="{0CC11AB7-799C-4300-AEE5-CB3D710E6D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E872EC-F1DB-40BC-AFE5-EF2BEEC67CE4}"/>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3057553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A327-6976-4C02-91AE-1AD353720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EBA5C6-79D1-448C-96C7-6390554A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C82889-C210-4BB0-9480-2D0264380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D30EF-4259-444E-8FB5-35EEC0124B42}"/>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6" name="Footer Placeholder 5">
            <a:extLst>
              <a:ext uri="{FF2B5EF4-FFF2-40B4-BE49-F238E27FC236}">
                <a16:creationId xmlns:a16="http://schemas.microsoft.com/office/drawing/2014/main" id="{51045645-3F6A-4059-A189-F7C47F7CF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0E263-E08C-4AEE-8E82-DC2E31F5D02E}"/>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119064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3282-1F89-4D88-9C1D-E52076395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01E418-B1AA-4904-BCD7-318A2E225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B78EE-2F0C-4095-B2D2-952D8AFBDA87}"/>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5" name="Footer Placeholder 4">
            <a:extLst>
              <a:ext uri="{FF2B5EF4-FFF2-40B4-BE49-F238E27FC236}">
                <a16:creationId xmlns:a16="http://schemas.microsoft.com/office/drawing/2014/main" id="{A53255A7-28D3-4D33-807E-808234D9B3B9}"/>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CF0C6AA3-6D30-417F-8BB6-AA2B2481271D}"/>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191510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71BE-1807-4BFA-82A7-2A6792021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169E07-0A1F-49EF-9A62-1D26E9163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0314CD-3AA7-41EA-9DCB-31A6DB6E5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214F4-FBB5-429E-A41A-1D03EE79499F}"/>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6" name="Footer Placeholder 5">
            <a:extLst>
              <a:ext uri="{FF2B5EF4-FFF2-40B4-BE49-F238E27FC236}">
                <a16:creationId xmlns:a16="http://schemas.microsoft.com/office/drawing/2014/main" id="{47866651-E858-4BDD-8602-73F33D32F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133A4-3E59-48F9-9443-F150A711FE01}"/>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284524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20A3-0EB9-4B2C-910F-9CA7907CC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D9D121-0D16-4A35-90CD-ED404AD0A6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C8919-C22A-4CCB-A458-CFE6D6B77CD4}"/>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1E95029D-6E7E-4952-BEF5-08E8B487D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8490E-A24F-4A9E-AEB0-B59394DF93A6}"/>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3811011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6DB27-418A-41C2-A5C9-949718538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F4104F-562F-48C5-A9D1-588F3D4118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87333-27CA-4C1B-9A0D-C63973FBA6CA}"/>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9FF9C38E-A414-402C-A829-321F8B008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F75FD-D41F-4D70-8793-05041C491B88}"/>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2732273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B454EC-502C-49D5-9B97-549D148E8975}" type="slidenum">
              <a:rPr lang="en-US"/>
              <a:pPr>
                <a:defRPr/>
              </a:pPr>
              <a:t>‹#›</a:t>
            </a:fld>
            <a:endParaRPr lang="en-US"/>
          </a:p>
        </p:txBody>
      </p:sp>
    </p:spTree>
    <p:extLst>
      <p:ext uri="{BB962C8B-B14F-4D97-AF65-F5344CB8AC3E}">
        <p14:creationId xmlns:p14="http://schemas.microsoft.com/office/powerpoint/2010/main" val="2310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0087-44D7-4915-A256-DD0C851A0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505924-2D04-463F-8B97-19F6FECBA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4FC4C-19A6-44A9-A31F-EF6B95DBA8FB}"/>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5" name="Footer Placeholder 4">
            <a:extLst>
              <a:ext uri="{FF2B5EF4-FFF2-40B4-BE49-F238E27FC236}">
                <a16:creationId xmlns:a16="http://schemas.microsoft.com/office/drawing/2014/main" id="{865670A4-BA1F-4E9B-8029-7BFAF732FEE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8A0BF6E-0806-4A4B-BEA9-162C42D5E4BB}"/>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318291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5C69-EA5F-4A09-A72A-F1D6775F9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68B27-4F17-4FD6-B48D-ACBAEA8723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6A3E15-462F-445F-A7B4-2587563D48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B2E8B-CFE1-4D2B-82C0-58B5D99F727E}"/>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6" name="Footer Placeholder 5">
            <a:extLst>
              <a:ext uri="{FF2B5EF4-FFF2-40B4-BE49-F238E27FC236}">
                <a16:creationId xmlns:a16="http://schemas.microsoft.com/office/drawing/2014/main" id="{E3296818-C344-456D-A2F6-F0AF9A7F7489}"/>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B243AF78-626D-4D14-B255-3696676913E4}"/>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232251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F232-1C2A-45B1-8D40-A3148915C9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D1E66-4122-4BA9-A8A2-39BD5F298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20C1E4-9CB5-4D5A-A962-C7599AB67F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1B10D-CD0E-48A9-A2FD-D69710759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8190D-2386-4BE1-8B2D-0EBEA66479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39122-F714-4F5E-95B9-AF70162FC2BB}"/>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8" name="Footer Placeholder 7">
            <a:extLst>
              <a:ext uri="{FF2B5EF4-FFF2-40B4-BE49-F238E27FC236}">
                <a16:creationId xmlns:a16="http://schemas.microsoft.com/office/drawing/2014/main" id="{9E3AA300-5094-4F1B-A757-869B97E39B5E}"/>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192E99BF-3D2F-420F-B620-B0588CE4C663}"/>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204087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E9C2-DF04-4C17-BB68-34F8E7C751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30293C-12B6-4695-802F-C1CA81BBE588}"/>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4" name="Footer Placeholder 3">
            <a:extLst>
              <a:ext uri="{FF2B5EF4-FFF2-40B4-BE49-F238E27FC236}">
                <a16:creationId xmlns:a16="http://schemas.microsoft.com/office/drawing/2014/main" id="{4ADD51D7-518E-4D3D-B91D-988FA0E2DD06}"/>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73D72E05-FF00-4F86-B06C-D8EBBAB6FA63}"/>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181955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2C231-D1D3-421D-A60F-915936592D15}"/>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3" name="Footer Placeholder 2">
            <a:extLst>
              <a:ext uri="{FF2B5EF4-FFF2-40B4-BE49-F238E27FC236}">
                <a16:creationId xmlns:a16="http://schemas.microsoft.com/office/drawing/2014/main" id="{772ED5EB-8E56-4FAA-97A3-4D8189BEF3B9}"/>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381CE5C0-6804-4D86-8D7F-39AA69B341ED}"/>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146749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6ADE-3F28-4526-A417-34D07463F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DCDD9E-913D-4532-8A17-90672E152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084047-DD8B-4627-BF63-2209C0A77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6A9619-9E53-4579-A93B-61E8326BECC8}"/>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6" name="Footer Placeholder 5">
            <a:extLst>
              <a:ext uri="{FF2B5EF4-FFF2-40B4-BE49-F238E27FC236}">
                <a16:creationId xmlns:a16="http://schemas.microsoft.com/office/drawing/2014/main" id="{B38A695E-DC0D-4CAA-A05F-F817DA3193F9}"/>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84E59754-BF20-46AB-89E8-6CB1A0621152}"/>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11893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87AD-6EC5-4E4D-A44C-893BCD38F8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F0CE4A-B023-404F-A0DE-E8DA5CB99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3A12F-A738-47FF-A3BA-D86A2F9A4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AEACD-2B50-4F50-8E3E-26BE74ED793D}"/>
              </a:ext>
            </a:extLst>
          </p:cNvPr>
          <p:cNvSpPr>
            <a:spLocks noGrp="1"/>
          </p:cNvSpPr>
          <p:nvPr>
            <p:ph type="dt" sz="half" idx="10"/>
          </p:nvPr>
        </p:nvSpPr>
        <p:spPr/>
        <p:txBody>
          <a:bodyPr/>
          <a:lstStyle/>
          <a:p>
            <a:fld id="{6B478791-6FE0-4093-B284-456D1094609A}" type="datetimeFigureOut">
              <a:rPr lang="ar-SA" smtClean="0"/>
              <a:t>05/02/1442</a:t>
            </a:fld>
            <a:endParaRPr lang="ar-SA"/>
          </a:p>
        </p:txBody>
      </p:sp>
      <p:sp>
        <p:nvSpPr>
          <p:cNvPr id="6" name="Footer Placeholder 5">
            <a:extLst>
              <a:ext uri="{FF2B5EF4-FFF2-40B4-BE49-F238E27FC236}">
                <a16:creationId xmlns:a16="http://schemas.microsoft.com/office/drawing/2014/main" id="{C717E0F7-2A15-4D57-ABFC-AD23FE6FE090}"/>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198B6692-9E68-4C7C-A8D4-D02B480FD3CC}"/>
              </a:ext>
            </a:extLst>
          </p:cNvPr>
          <p:cNvSpPr>
            <a:spLocks noGrp="1"/>
          </p:cNvSpPr>
          <p:nvPr>
            <p:ph type="sldNum" sz="quarter" idx="12"/>
          </p:nvPr>
        </p:nvSpPr>
        <p:spPr/>
        <p:txBody>
          <a:bodyPr/>
          <a:lstStyle/>
          <a:p>
            <a:fld id="{96E49EFB-271A-4835-8F4B-D2CF7A9B437E}" type="slidenum">
              <a:rPr lang="ar-SA" smtClean="0"/>
              <a:t>‹#›</a:t>
            </a:fld>
            <a:endParaRPr lang="ar-SA"/>
          </a:p>
        </p:txBody>
      </p:sp>
    </p:spTree>
    <p:extLst>
      <p:ext uri="{BB962C8B-B14F-4D97-AF65-F5344CB8AC3E}">
        <p14:creationId xmlns:p14="http://schemas.microsoft.com/office/powerpoint/2010/main" val="282941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C86FF-96E0-47E9-94F9-9EF76A554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21085-FA59-4897-B66E-A9091B0121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E7E80-BABB-4E97-B7DA-B869275D5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78791-6FE0-4093-B284-456D1094609A}" type="datetimeFigureOut">
              <a:rPr lang="ar-SA" smtClean="0"/>
              <a:t>05/02/1442</a:t>
            </a:fld>
            <a:endParaRPr lang="ar-SA"/>
          </a:p>
        </p:txBody>
      </p:sp>
      <p:sp>
        <p:nvSpPr>
          <p:cNvPr id="5" name="Footer Placeholder 4">
            <a:extLst>
              <a:ext uri="{FF2B5EF4-FFF2-40B4-BE49-F238E27FC236}">
                <a16:creationId xmlns:a16="http://schemas.microsoft.com/office/drawing/2014/main" id="{DDA73725-F909-41C5-B7D6-7A5DF51AB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08EF8938-ED2F-47CF-8FE1-D1E3EA9FA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49EFB-271A-4835-8F4B-D2CF7A9B437E}" type="slidenum">
              <a:rPr lang="ar-SA" smtClean="0"/>
              <a:t>‹#›</a:t>
            </a:fld>
            <a:endParaRPr lang="ar-SA"/>
          </a:p>
        </p:txBody>
      </p:sp>
    </p:spTree>
    <p:extLst>
      <p:ext uri="{BB962C8B-B14F-4D97-AF65-F5344CB8AC3E}">
        <p14:creationId xmlns:p14="http://schemas.microsoft.com/office/powerpoint/2010/main" val="88706179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5C56D-9487-49B4-9085-3C0DD86CB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3E9793-0EF3-4562-91D2-01C273E85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1AB44-5DBB-42B1-9DF2-C2D4365C71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850B37B3-B113-4A05-AAB7-1229477F5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BE565-965C-4A59-B0EC-D60290F72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36FA8-B79C-456D-AC36-11B02F47565C}" type="slidenum">
              <a:rPr lang="en-US" smtClean="0"/>
              <a:t>‹#›</a:t>
            </a:fld>
            <a:endParaRPr lang="en-US"/>
          </a:p>
        </p:txBody>
      </p:sp>
    </p:spTree>
    <p:extLst>
      <p:ext uri="{BB962C8B-B14F-4D97-AF65-F5344CB8AC3E}">
        <p14:creationId xmlns:p14="http://schemas.microsoft.com/office/powerpoint/2010/main" val="147039606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3665" y="1977769"/>
            <a:ext cx="9861754" cy="2387600"/>
          </a:xfrm>
        </p:spPr>
        <p:txBody>
          <a:bodyPr>
            <a:normAutofit fontScale="90000"/>
          </a:bodyPr>
          <a:lstStyle/>
          <a:p>
            <a:br>
              <a:rPr lang="en-US" b="1" dirty="0">
                <a:solidFill>
                  <a:srgbClr val="C00000"/>
                </a:solidFill>
                <a:latin typeface="David" panose="020E0502060401010101" pitchFamily="34" charset="-79"/>
                <a:cs typeface="David" panose="020E0502060401010101" pitchFamily="34" charset="-79"/>
              </a:rPr>
            </a:br>
            <a:br>
              <a:rPr lang="en-US" b="1" dirty="0">
                <a:solidFill>
                  <a:srgbClr val="C00000"/>
                </a:solidFill>
                <a:latin typeface="David" panose="020E0502060401010101" pitchFamily="34" charset="-79"/>
                <a:cs typeface="David" panose="020E0502060401010101" pitchFamily="34" charset="-79"/>
              </a:rPr>
            </a:br>
            <a:br>
              <a:rPr lang="en-US" b="1" dirty="0">
                <a:solidFill>
                  <a:srgbClr val="C00000"/>
                </a:solidFill>
                <a:latin typeface="David" panose="020E0502060401010101" pitchFamily="34" charset="-79"/>
                <a:cs typeface="David" panose="020E0502060401010101" pitchFamily="34" charset="-79"/>
              </a:rPr>
            </a:br>
            <a:r>
              <a:rPr lang="en-US" dirty="0">
                <a:solidFill>
                  <a:srgbClr val="C00000"/>
                </a:solidFill>
                <a:latin typeface="David" panose="020E0502060401010101" pitchFamily="34" charset="-79"/>
                <a:cs typeface="David" panose="020E0502060401010101" pitchFamily="34" charset="-79"/>
              </a:rPr>
              <a:t>THE GALLBLADDER AND BILE DUCTS</a:t>
            </a:r>
            <a:br>
              <a:rPr lang="en-US" dirty="0"/>
            </a:br>
            <a:endParaRPr lang="ar-SA" dirty="0"/>
          </a:p>
        </p:txBody>
      </p:sp>
    </p:spTree>
    <p:extLst>
      <p:ext uri="{BB962C8B-B14F-4D97-AF65-F5344CB8AC3E}">
        <p14:creationId xmlns:p14="http://schemas.microsoft.com/office/powerpoint/2010/main" val="169709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94968"/>
            <a:ext cx="9144000" cy="6361471"/>
          </a:xfrm>
        </p:spPr>
        <p:txBody>
          <a:bodyPr>
            <a:normAutofit fontScale="90000"/>
          </a:bodyPr>
          <a:lstStyle/>
          <a:p>
            <a:pPr algn="l"/>
            <a:r>
              <a:rPr lang="en-US" sz="2700" b="1" dirty="0">
                <a:solidFill>
                  <a:srgbClr val="FF0000"/>
                </a:solidFill>
                <a:latin typeface="David" panose="020E0502060401010101" pitchFamily="34" charset="-79"/>
                <a:cs typeface="David" panose="020E0502060401010101" pitchFamily="34" charset="-79"/>
              </a:rPr>
              <a:t>                                         2. Chronic cholecystitis</a:t>
            </a:r>
            <a:br>
              <a:rPr lang="en-US" sz="2700" b="1"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Chronic cholecystitis is the most common cause of symptomatic gallbladder.</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Pathology : </a:t>
            </a:r>
            <a:r>
              <a:rPr lang="en-US" sz="2700" dirty="0">
                <a:latin typeface="David" panose="020E0502060401010101" pitchFamily="34" charset="-79"/>
                <a:cs typeface="David" panose="020E0502060401010101" pitchFamily="34" charset="-79"/>
              </a:rPr>
              <a:t>It is characterized by fibrosis , contraction of gallbladder and chronic inflammatory changes with marked thickening of the wall. Predisposing factors included repeated bouts of biliary colic and acute cholecystitis or chronic typhoid infection of gallbladder.</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Symptoms : </a:t>
            </a:r>
            <a:r>
              <a:rPr lang="en-US" sz="2700" dirty="0">
                <a:latin typeface="David" panose="020E0502060401010101" pitchFamily="34" charset="-79"/>
                <a:cs typeface="David" panose="020E0502060401010101" pitchFamily="34" charset="-79"/>
              </a:rPr>
              <a:t>recurrent right upper quadrant abdominal pain , flatulence , fatty food intolerance.</a:t>
            </a:r>
            <a:br>
              <a:rPr lang="en-US" sz="2700" dirty="0">
                <a:latin typeface="David" panose="020E0502060401010101" pitchFamily="34" charset="-79"/>
                <a:cs typeface="David" panose="020E0502060401010101" pitchFamily="34" charset="-79"/>
              </a:rPr>
            </a:br>
            <a:r>
              <a:rPr lang="en-US" sz="2700" b="1" dirty="0">
                <a:latin typeface="David" panose="020E0502060401010101" pitchFamily="34" charset="-79"/>
                <a:cs typeface="David" panose="020E0502060401010101" pitchFamily="34" charset="-79"/>
              </a:rPr>
              <a:t>Signs :</a:t>
            </a:r>
            <a:r>
              <a:rPr lang="en-US" sz="2700" dirty="0">
                <a:latin typeface="David" panose="020E0502060401010101" pitchFamily="34" charset="-79"/>
                <a:cs typeface="David" panose="020E0502060401010101" pitchFamily="34" charset="-79"/>
              </a:rPr>
              <a:t> no significant signs</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Differential diagnosis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Duodenal ulcer</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Hiatal hernia</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Myocardial ischemia</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4. Chronic pancreatitis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5. gastrointestinal neoplasia</a:t>
            </a:r>
            <a:br>
              <a:rPr lang="en-US" dirty="0"/>
            </a:br>
            <a:r>
              <a:rPr lang="en-US" sz="2700" b="1" dirty="0">
                <a:solidFill>
                  <a:srgbClr val="FF0000"/>
                </a:solidFill>
                <a:latin typeface="David" panose="020E0502060401010101" pitchFamily="34" charset="-79"/>
                <a:cs typeface="David" panose="020E0502060401010101" pitchFamily="34" charset="-79"/>
              </a:rPr>
              <a:t>Treatment : </a:t>
            </a:r>
            <a:r>
              <a:rPr lang="en-US" sz="2700" dirty="0">
                <a:latin typeface="David" panose="020E0502060401010101" pitchFamily="34" charset="-79"/>
                <a:cs typeface="David" panose="020E0502060401010101" pitchFamily="34" charset="-79"/>
              </a:rPr>
              <a:t>Cholecystectomy</a:t>
            </a:r>
            <a:endParaRPr lang="ar-SA" sz="2700" dirty="0"/>
          </a:p>
        </p:txBody>
      </p:sp>
    </p:spTree>
    <p:extLst>
      <p:ext uri="{BB962C8B-B14F-4D97-AF65-F5344CB8AC3E}">
        <p14:creationId xmlns:p14="http://schemas.microsoft.com/office/powerpoint/2010/main" val="364584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45806"/>
            <a:ext cx="9144000" cy="6410633"/>
          </a:xfrm>
        </p:spPr>
        <p:txBody>
          <a:bodyPr>
            <a:normAutofit fontScale="90000"/>
          </a:bodyPr>
          <a:lstStyle/>
          <a:p>
            <a:pPr algn="l"/>
            <a:r>
              <a:rPr lang="en-US" sz="3600" b="1" dirty="0">
                <a:solidFill>
                  <a:srgbClr val="FF0000"/>
                </a:solidFill>
                <a:latin typeface="David" panose="020E0502060401010101" pitchFamily="34" charset="-79"/>
                <a:cs typeface="David" panose="020E0502060401010101" pitchFamily="34" charset="-79"/>
              </a:rPr>
              <a:t>                               3. Acute cholecystitis</a:t>
            </a:r>
            <a:br>
              <a:rPr lang="en-US" sz="2700" b="1"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It is due to obstruction of gallbladder from an impacted stones in the neck of gallbladder or cystic duct resulting in a chemical inflammatory reactions that may superimposed by bacterial infection </a:t>
            </a:r>
            <a:r>
              <a:rPr lang="en-US" sz="2700" dirty="0">
                <a:solidFill>
                  <a:srgbClr val="FF0000"/>
                </a:solidFill>
                <a:latin typeface="David" panose="020E0502060401010101" pitchFamily="34" charset="-79"/>
                <a:cs typeface="David" panose="020E0502060401010101" pitchFamily="34" charset="-79"/>
              </a:rPr>
              <a:t>( mainly</a:t>
            </a:r>
            <a:r>
              <a:rPr lang="en-US" sz="2700" i="1" dirty="0">
                <a:solidFill>
                  <a:srgbClr val="FF0000"/>
                </a:solidFill>
                <a:latin typeface="David" panose="020E0502060401010101" pitchFamily="34" charset="-79"/>
                <a:cs typeface="David" panose="020E0502060401010101" pitchFamily="34" charset="-79"/>
              </a:rPr>
              <a:t> E. Coli , Klebsiela aerogenoses</a:t>
            </a:r>
            <a:r>
              <a:rPr lang="en-US" sz="2700" dirty="0">
                <a:latin typeface="David" panose="020E0502060401010101" pitchFamily="34" charset="-79"/>
                <a:cs typeface="David" panose="020E0502060401010101" pitchFamily="34" charset="-79"/>
              </a:rPr>
              <a:t>), usually it start as biliary colic. The thickened gallbladder wall becomes intensely inflamed , edematous and occasionally gangrenous. The fundus of distended , inflamed gallbladder may perforate, giving rise to localized abscess formation and occasionally to biliary peritonitis.</a:t>
            </a:r>
            <a:br>
              <a:rPr lang="en-US"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Symptoms : </a:t>
            </a:r>
            <a:r>
              <a:rPr lang="en-US" sz="2700" dirty="0">
                <a:latin typeface="David" panose="020E0502060401010101" pitchFamily="34" charset="-79"/>
                <a:cs typeface="David" panose="020E0502060401010101" pitchFamily="34" charset="-79"/>
              </a:rPr>
              <a:t>Sever persistent abdominal pain , mainly in the right upper quadrant radiating to the right subscapular region, associated with tachycardia , pyrexia, nausea, and vomiting . The pain in acute cholecystitis is usually constant and continue for 24 hours or more differentiating this from biliary colic where the pain is short-lasting.</a:t>
            </a:r>
            <a:br>
              <a:rPr lang="en-US" dirty="0"/>
            </a:br>
            <a:endParaRPr lang="ar-SA" dirty="0"/>
          </a:p>
        </p:txBody>
      </p:sp>
    </p:spTree>
    <p:extLst>
      <p:ext uri="{BB962C8B-B14F-4D97-AF65-F5344CB8AC3E}">
        <p14:creationId xmlns:p14="http://schemas.microsoft.com/office/powerpoint/2010/main" val="223692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0"/>
            <a:ext cx="9144000" cy="7354529"/>
          </a:xfrm>
        </p:spPr>
        <p:txBody>
          <a:bodyPr>
            <a:normAutofit fontScale="90000"/>
          </a:bodyPr>
          <a:lstStyle/>
          <a:p>
            <a:pPr algn="l"/>
            <a:r>
              <a:rPr lang="en-US" sz="2700" b="1" dirty="0">
                <a:solidFill>
                  <a:srgbClr val="FF0000"/>
                </a:solidFill>
                <a:latin typeface="David" panose="020E0502060401010101" pitchFamily="34" charset="-79"/>
                <a:cs typeface="David" panose="020E0502060401010101" pitchFamily="34" charset="-79"/>
              </a:rPr>
              <a:t>Signs :</a:t>
            </a:r>
            <a:r>
              <a:rPr lang="en-US" sz="2700" dirty="0">
                <a:solidFill>
                  <a:srgbClr val="FF0000"/>
                </a:solidFill>
                <a:latin typeface="David" panose="020E0502060401010101" pitchFamily="34" charset="-79"/>
                <a:cs typeface="David" panose="020E0502060401010101" pitchFamily="34" charset="-79"/>
              </a:rPr>
              <a:t> </a:t>
            </a:r>
            <a:r>
              <a:rPr lang="en-US" sz="2700" dirty="0">
                <a:latin typeface="David" panose="020E0502060401010101" pitchFamily="34" charset="-79"/>
                <a:cs typeface="David" panose="020E0502060401010101" pitchFamily="34" charset="-79"/>
              </a:rPr>
              <a:t>Abdominal tenderness and rigidity may be generalized but are most marked over the gallbladder. </a:t>
            </a:r>
            <a:r>
              <a:rPr lang="en-US" sz="2700" dirty="0">
                <a:solidFill>
                  <a:srgbClr val="FF0000"/>
                </a:solidFill>
                <a:latin typeface="David" panose="020E0502060401010101" pitchFamily="34" charset="-79"/>
                <a:cs typeface="David" panose="020E0502060401010101" pitchFamily="34" charset="-79"/>
              </a:rPr>
              <a:t>Boas,s sign </a:t>
            </a:r>
            <a:r>
              <a:rPr lang="en-US" sz="2700" dirty="0">
                <a:latin typeface="David" panose="020E0502060401010101" pitchFamily="34" charset="-79"/>
                <a:cs typeface="David" panose="020E0502060401010101" pitchFamily="34" charset="-79"/>
              </a:rPr>
              <a:t>( hyperesthesia over the region around the tip of the right scapula ) and </a:t>
            </a:r>
            <a:r>
              <a:rPr lang="en-US" sz="2700" dirty="0">
                <a:solidFill>
                  <a:srgbClr val="FF0000"/>
                </a:solidFill>
                <a:latin typeface="David" panose="020E0502060401010101" pitchFamily="34" charset="-79"/>
                <a:cs typeface="David" panose="020E0502060401010101" pitchFamily="34" charset="-79"/>
              </a:rPr>
              <a:t>Murphy's sign </a:t>
            </a:r>
            <a:r>
              <a:rPr lang="en-US" sz="2700" dirty="0">
                <a:latin typeface="David" panose="020E0502060401010101" pitchFamily="34" charset="-79"/>
                <a:cs typeface="David" panose="020E0502060401010101" pitchFamily="34" charset="-79"/>
              </a:rPr>
              <a:t>( a catching of the breath at the height of inspiration while the gallbladder area is palpated ) are usually present. A right hypochondrial mass may be felt . This is due to omentum ' wrapped ' around the inflamed gallbladder. The development of a tender mass , associated with rigors and marked pyrexia , signal empyema formation. The gallbladder may become gangrenous and perforate , giving rise to biliary peritonitis. Jaundice can develop during the attack. Usually due to associated stone in the common bile duct but gallbladder may be compressed by enlarged gallbladder or due to severe edema in porta hepatis.</a:t>
            </a:r>
            <a:br>
              <a:rPr lang="en-US"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Differential diagnosis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Perforated peptic ulcer</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High retrocaecal appendicitis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Acute pancreatitis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4. Myocardial infarction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5. Basal pneumonia  </a:t>
            </a:r>
            <a:br>
              <a:rPr lang="en-US" dirty="0"/>
            </a:br>
            <a:endParaRPr lang="ar-SA" dirty="0"/>
          </a:p>
        </p:txBody>
      </p:sp>
    </p:spTree>
    <p:extLst>
      <p:ext uri="{BB962C8B-B14F-4D97-AF65-F5344CB8AC3E}">
        <p14:creationId xmlns:p14="http://schemas.microsoft.com/office/powerpoint/2010/main" val="227421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26142"/>
            <a:ext cx="9144000" cy="6823587"/>
          </a:xfrm>
        </p:spPr>
        <p:txBody>
          <a:bodyPr>
            <a:normAutofit fontScale="90000"/>
          </a:bodyPr>
          <a:lstStyle/>
          <a:p>
            <a:pPr algn="l"/>
            <a:r>
              <a:rPr lang="en-US" sz="2700" b="1" dirty="0">
                <a:solidFill>
                  <a:srgbClr val="FF0000"/>
                </a:solidFill>
                <a:latin typeface="David" panose="020E0502060401010101" pitchFamily="34" charset="-79"/>
                <a:cs typeface="David" panose="020E0502060401010101" pitchFamily="34" charset="-79"/>
              </a:rPr>
              <a:t>                                                         </a:t>
            </a:r>
            <a:r>
              <a:rPr lang="en-US" sz="3600" b="1" dirty="0">
                <a:solidFill>
                  <a:srgbClr val="FF0000"/>
                </a:solidFill>
                <a:latin typeface="David" panose="020E0502060401010101" pitchFamily="34" charset="-79"/>
                <a:cs typeface="David" panose="020E0502060401010101" pitchFamily="34" charset="-79"/>
              </a:rPr>
              <a:t>Investigations</a:t>
            </a:r>
            <a:br>
              <a:rPr lang="ar-SA" sz="2700" b="1"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Blood tests : </a:t>
            </a:r>
            <a:r>
              <a:rPr lang="en-US" sz="2700" dirty="0">
                <a:latin typeface="David" panose="020E0502060401010101" pitchFamily="34" charset="-79"/>
                <a:cs typeface="David" panose="020E0502060401010101" pitchFamily="34" charset="-79"/>
              </a:rPr>
              <a:t>will show high white blood count (leukocytosis), sometime high liver function test due to the edema in the porta haptis compressing the extra-hepatic biliary tract.</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Imaging: </a:t>
            </a:r>
            <a:r>
              <a:rPr lang="en-US" sz="2700" dirty="0">
                <a:latin typeface="David" panose="020E0502060401010101" pitchFamily="34" charset="-79"/>
                <a:cs typeface="David" panose="020E0502060401010101" pitchFamily="34" charset="-79"/>
              </a:rPr>
              <a:t>Ultrasound abdomen will show distended gallbladder with thick wall , peri-cholecystic fluids and positive ultrasound prop Murphy's sign.</a:t>
            </a:r>
            <a:br>
              <a:rPr lang="en-US"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t>
            </a:r>
            <a:r>
              <a:rPr lang="en-US" sz="3600" b="1" dirty="0">
                <a:solidFill>
                  <a:srgbClr val="FF0000"/>
                </a:solidFill>
                <a:latin typeface="David" panose="020E0502060401010101" pitchFamily="34" charset="-79"/>
                <a:cs typeface="David" panose="020E0502060401010101" pitchFamily="34" charset="-79"/>
              </a:rPr>
              <a:t>Treatment</a:t>
            </a:r>
            <a:br>
              <a:rPr lang="ar-SA" sz="2700" b="1"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Admission to the hospital</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Nothing given by mouth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Intravenous fluids infusion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4. Intravenous antibiotics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5. Analgesia</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6. Surgery : Cholecystectomy if the patient presented within 3 days from the onset of the symptoms, otherwise should be managed conservatively and interval cholecystectomy after 2 – 3 months</a:t>
            </a:r>
            <a:br>
              <a:rPr lang="en-US" dirty="0"/>
            </a:br>
            <a:endParaRPr lang="ar-SA" dirty="0"/>
          </a:p>
        </p:txBody>
      </p:sp>
    </p:spTree>
    <p:extLst>
      <p:ext uri="{BB962C8B-B14F-4D97-AF65-F5344CB8AC3E}">
        <p14:creationId xmlns:p14="http://schemas.microsoft.com/office/powerpoint/2010/main" val="122242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67148"/>
            <a:ext cx="11956027" cy="6690852"/>
          </a:xfrm>
        </p:spPr>
        <p:txBody>
          <a:bodyPr>
            <a:normAutofit fontScale="90000"/>
          </a:bodyPr>
          <a:lstStyle/>
          <a:p>
            <a:pPr algn="l"/>
            <a:r>
              <a:rPr lang="en-US" sz="3600" b="1" dirty="0">
                <a:solidFill>
                  <a:srgbClr val="FF0000"/>
                </a:solidFill>
                <a:latin typeface="David" panose="020E0502060401010101" pitchFamily="34" charset="-79"/>
                <a:cs typeface="David" panose="020E0502060401010101" pitchFamily="34" charset="-79"/>
              </a:rPr>
              <a:t>                               </a:t>
            </a:r>
            <a:br>
              <a:rPr lang="en-US" sz="3600" b="1" dirty="0">
                <a:solidFill>
                  <a:srgbClr val="FF0000"/>
                </a:solidFill>
                <a:latin typeface="David" panose="020E0502060401010101" pitchFamily="34" charset="-79"/>
                <a:cs typeface="David" panose="020E0502060401010101" pitchFamily="34" charset="-79"/>
              </a:rPr>
            </a:br>
            <a:br>
              <a:rPr lang="en-US" sz="3600" b="1" dirty="0">
                <a:solidFill>
                  <a:srgbClr val="FF0000"/>
                </a:solidFill>
                <a:latin typeface="David" panose="020E0502060401010101" pitchFamily="34" charset="-79"/>
                <a:cs typeface="David" panose="020E0502060401010101" pitchFamily="34" charset="-79"/>
              </a:rPr>
            </a:br>
            <a:br>
              <a:rPr lang="en-US" sz="3600" b="1" dirty="0">
                <a:solidFill>
                  <a:srgbClr val="FF0000"/>
                </a:solidFill>
                <a:latin typeface="David" panose="020E0502060401010101" pitchFamily="34" charset="-79"/>
                <a:cs typeface="David" panose="020E0502060401010101" pitchFamily="34" charset="-79"/>
              </a:rPr>
            </a:br>
            <a:br>
              <a:rPr lang="en-US" sz="3600" b="1" dirty="0">
                <a:solidFill>
                  <a:srgbClr val="FF0000"/>
                </a:solidFill>
                <a:latin typeface="David" panose="020E0502060401010101" pitchFamily="34" charset="-79"/>
                <a:cs typeface="David" panose="020E0502060401010101" pitchFamily="34" charset="-79"/>
              </a:rPr>
            </a:br>
            <a:r>
              <a:rPr lang="en-US" sz="3600" b="1" dirty="0">
                <a:solidFill>
                  <a:srgbClr val="FF0000"/>
                </a:solidFill>
                <a:latin typeface="David" panose="020E0502060401010101" pitchFamily="34" charset="-79"/>
                <a:cs typeface="David" panose="020E0502060401010101" pitchFamily="34" charset="-79"/>
              </a:rPr>
              <a:t>                                           4. Choledocholithiasis                  </a:t>
            </a:r>
            <a:br>
              <a:rPr lang="en-US" sz="3600" b="1" dirty="0">
                <a:solidFill>
                  <a:srgbClr val="FF0000"/>
                </a:solidFill>
                <a:latin typeface="David" panose="020E0502060401010101" pitchFamily="34" charset="-79"/>
                <a:cs typeface="David" panose="020E0502060401010101" pitchFamily="34" charset="-79"/>
              </a:rPr>
            </a:br>
            <a:r>
              <a:rPr lang="en-US" sz="3600" dirty="0">
                <a:solidFill>
                  <a:srgbClr val="FF0000"/>
                </a:solidFill>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en-US" sz="2700" dirty="0" err="1">
                <a:latin typeface="David" panose="020E0502060401010101" pitchFamily="34" charset="-79"/>
                <a:cs typeface="David" panose="020E0502060401010101" pitchFamily="34" charset="-79"/>
              </a:rPr>
              <a:t>Choledocholithiasis</a:t>
            </a:r>
            <a:r>
              <a:rPr lang="en-US" sz="2700" dirty="0">
                <a:latin typeface="David" panose="020E0502060401010101" pitchFamily="34" charset="-79"/>
                <a:cs typeface="David" panose="020E0502060401010101" pitchFamily="34" charset="-79"/>
              </a:rPr>
              <a:t> is the presence of stones in the bile ducts. The vast majority of stones in the common bile duct originate from the gallbladder ( secondary duct stone ) while the primary duct stones are rare.</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Symptoms</a:t>
            </a:r>
            <a:r>
              <a:rPr lang="en-US" sz="2700" b="1" dirty="0">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It can be asymptomatic</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Jaundice</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Pale stool</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4. Dark urine</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5. Itching </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Signs</a:t>
            </a:r>
            <a:r>
              <a:rPr lang="en-US" sz="2700" b="1" dirty="0">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Jaundice ( yellowish sclera and sometimes skin)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Scratch marks in the skin</a:t>
            </a:r>
            <a:br>
              <a:rPr lang="en-US" sz="2700" dirty="0">
                <a:latin typeface="David" panose="020E0502060401010101" pitchFamily="34" charset="-79"/>
                <a:cs typeface="David" panose="020E0502060401010101" pitchFamily="34" charset="-79"/>
              </a:rPr>
            </a:br>
            <a:r>
              <a:rPr lang="ar-SA" sz="2700" dirty="0">
                <a:latin typeface="David" panose="020E0502060401010101" pitchFamily="34" charset="-79"/>
                <a:cs typeface="David" panose="020E0502060401010101" pitchFamily="34" charset="-79"/>
              </a:rPr>
              <a:t> </a:t>
            </a:r>
            <a:br>
              <a:rPr lang="en-US" dirty="0"/>
            </a:br>
            <a:endParaRPr lang="ar-SA" dirty="0"/>
          </a:p>
        </p:txBody>
      </p:sp>
    </p:spTree>
    <p:extLst>
      <p:ext uri="{BB962C8B-B14F-4D97-AF65-F5344CB8AC3E}">
        <p14:creationId xmlns:p14="http://schemas.microsoft.com/office/powerpoint/2010/main" val="259333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75304"/>
            <a:ext cx="9144000" cy="5535561"/>
          </a:xfrm>
        </p:spPr>
        <p:txBody>
          <a:bodyPr>
            <a:normAutofit fontScale="90000"/>
          </a:bodyPr>
          <a:lstStyle/>
          <a:p>
            <a:pPr algn="l"/>
            <a:r>
              <a:rPr lang="en-US" sz="2400" b="1" dirty="0">
                <a:solidFill>
                  <a:srgbClr val="FF0000"/>
                </a:solidFill>
                <a:latin typeface="David" panose="020E0502060401010101" pitchFamily="34" charset="-79"/>
                <a:cs typeface="David" panose="020E0502060401010101" pitchFamily="34" charset="-79"/>
              </a:rPr>
              <a:t>                                                       </a:t>
            </a:r>
            <a:r>
              <a:rPr lang="en-US" sz="3600" b="1" dirty="0">
                <a:solidFill>
                  <a:srgbClr val="FF0000"/>
                </a:solidFill>
                <a:latin typeface="David" panose="020E0502060401010101" pitchFamily="34" charset="-79"/>
                <a:cs typeface="David" panose="020E0502060401010101" pitchFamily="34" charset="-79"/>
              </a:rPr>
              <a:t>Investigations</a:t>
            </a:r>
            <a:br>
              <a:rPr lang="en-US" sz="2400" b="1" dirty="0">
                <a:solidFill>
                  <a:srgbClr val="FF0000"/>
                </a:solidFill>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Blood tests</a:t>
            </a:r>
            <a:br>
              <a:rPr lang="en-US" sz="2400" b="1" dirty="0">
                <a:solidFill>
                  <a:srgbClr val="FF0000"/>
                </a:solidFill>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will show high liver function tests (ALT , AST , ALP , T. bilirubin , D. bilirubin - especially alkaline phosphatase and bilirubin level and the level of direct bilirubin is higher than the indirect bilirubin)</a:t>
            </a:r>
            <a:br>
              <a:rPr lang="ar-SA"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Imaging </a:t>
            </a:r>
            <a:br>
              <a:rPr lang="en-US" sz="2400" b="1" dirty="0">
                <a:solidFill>
                  <a:srgbClr val="FF0000"/>
                </a:solidFill>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Ultrasound abdomen will show dilated extra-hepatic biliary system , possibly will show gallstone and the stone in the common bile duct</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t>
            </a:r>
            <a:r>
              <a:rPr lang="en-US" sz="3600" b="1" dirty="0">
                <a:solidFill>
                  <a:srgbClr val="FF0000"/>
                </a:solidFill>
                <a:latin typeface="David" panose="020E0502060401010101" pitchFamily="34" charset="-79"/>
                <a:cs typeface="David" panose="020E0502060401010101" pitchFamily="34" charset="-79"/>
              </a:rPr>
              <a:t>Treatment</a:t>
            </a:r>
            <a:r>
              <a:rPr lang="en-US" sz="2400" b="1" dirty="0">
                <a:solidFill>
                  <a:srgbClr val="FF0000"/>
                </a:solidFill>
                <a:latin typeface="David" panose="020E0502060401010101" pitchFamily="34" charset="-79"/>
                <a:cs typeface="David" panose="020E0502060401010101" pitchFamily="34" charset="-79"/>
              </a:rPr>
              <a:t> </a:t>
            </a:r>
            <a:br>
              <a:rPr lang="en-US" sz="2400" b="1" dirty="0">
                <a:solidFill>
                  <a:srgbClr val="FF0000"/>
                </a:solidFill>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Endoscopic retrograde cholangiopancreatography (ERCP) with stone extraction from the bile duct followed by laparoscopic cholecystectomy .</a:t>
            </a:r>
            <a:br>
              <a:rPr lang="en-US" dirty="0"/>
            </a:br>
            <a:endParaRPr lang="ar-SA" dirty="0"/>
          </a:p>
        </p:txBody>
      </p:sp>
    </p:spTree>
    <p:extLst>
      <p:ext uri="{BB962C8B-B14F-4D97-AF65-F5344CB8AC3E}">
        <p14:creationId xmlns:p14="http://schemas.microsoft.com/office/powerpoint/2010/main" val="318320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50606" y="-1002890"/>
            <a:ext cx="11474246" cy="8141109"/>
          </a:xfrm>
        </p:spPr>
        <p:txBody>
          <a:bodyPr>
            <a:normAutofit fontScale="90000"/>
          </a:bodyPr>
          <a:lstStyle/>
          <a:p>
            <a:pPr algn="l"/>
            <a:r>
              <a:rPr lang="en-US" sz="3600" b="1" dirty="0">
                <a:solidFill>
                  <a:srgbClr val="FF0000"/>
                </a:solidFill>
                <a:latin typeface="David" panose="020E0502060401010101" pitchFamily="34" charset="-79"/>
                <a:cs typeface="David" panose="020E0502060401010101" pitchFamily="34" charset="-79"/>
              </a:rPr>
              <a:t>                                              5. Cholangitis  </a:t>
            </a:r>
            <a:br>
              <a:rPr lang="en-US" sz="2700" b="1" dirty="0">
                <a:latin typeface="David" panose="020E0502060401010101" pitchFamily="34" charset="-79"/>
                <a:cs typeface="David" panose="020E0502060401010101" pitchFamily="34" charset="-79"/>
              </a:rPr>
            </a:br>
            <a:r>
              <a:rPr lang="en-US" sz="2700" b="1" dirty="0">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Infection of obstructed biliary tract causes cholangitis</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Symptoms : </a:t>
            </a:r>
            <a:r>
              <a:rPr lang="en-US" sz="2700" dirty="0">
                <a:latin typeface="David" panose="020E0502060401010101" pitchFamily="34" charset="-79"/>
                <a:cs typeface="David" panose="020E0502060401010101" pitchFamily="34" charset="-79"/>
              </a:rPr>
              <a:t>Right upper quadrant abdominal pain , pyrexia and jaundice ( Charcot's triad)</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Signs : </a:t>
            </a:r>
            <a:r>
              <a:rPr lang="en-US" sz="2700" dirty="0">
                <a:latin typeface="David" panose="020E0502060401010101" pitchFamily="34" charset="-79"/>
                <a:cs typeface="David" panose="020E0502060401010101" pitchFamily="34" charset="-79"/>
              </a:rPr>
              <a:t>Pyrexia , tachycardia , possibly hypotension , jaundice and mild right upper quadrant tenderness.</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Investigations</a:t>
            </a:r>
            <a:r>
              <a:rPr lang="en-US" sz="2700" dirty="0">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Blood tests : will show high LFT like obstructive jaundice with leukocytosis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Imaging : Ultrasound abdomen will show dilated extra-hepatic biliary system , possibly will show gallstone and the stone in the common bile duct.</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Treatment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Admission to the hospital</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Nothing given by mouth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Intravenous fluids infusion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4. Intravenous broad spectrum antibiotics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5. Analgesia</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6. Endoscopic retrograde cholangiopancreatography (ERCP) with stone extraction from the bile duct followed by laparoscopic cholecystectomy if the gallbladder containing stones.</a:t>
            </a:r>
            <a:br>
              <a:rPr lang="en-US" dirty="0"/>
            </a:br>
            <a:endParaRPr lang="ar-SA" dirty="0"/>
          </a:p>
        </p:txBody>
      </p:sp>
    </p:spTree>
    <p:extLst>
      <p:ext uri="{BB962C8B-B14F-4D97-AF65-F5344CB8AC3E}">
        <p14:creationId xmlns:p14="http://schemas.microsoft.com/office/powerpoint/2010/main" val="381957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0FBA68-78D3-490D-9B45-174869CFCE77}"/>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Light" panose="020F0302020204030204"/>
                <a:ea typeface="+mn-ea"/>
                <a:cs typeface="+mn-cs"/>
              </a:rPr>
              <a:t>Severity assessment of cholangitis according to Tokyo</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Light" panose="020F0302020204030204"/>
                <a:ea typeface="+mn-ea"/>
                <a:cs typeface="+mn-cs"/>
              </a:rPr>
              <a:t>Guidelines TG13</a:t>
            </a:r>
          </a:p>
        </p:txBody>
      </p:sp>
      <p:pic>
        <p:nvPicPr>
          <p:cNvPr id="3" name="Picture 2" descr="A screenshot of a cell phone&#10;&#10;Description automatically generated">
            <a:extLst>
              <a:ext uri="{FF2B5EF4-FFF2-40B4-BE49-F238E27FC236}">
                <a16:creationId xmlns:a16="http://schemas.microsoft.com/office/drawing/2014/main" id="{D666BB1F-4B3B-4CC6-8635-F8D9F3E5B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502" y="0"/>
            <a:ext cx="8575497" cy="6729573"/>
          </a:xfrm>
          <a:prstGeom prst="rect">
            <a:avLst/>
          </a:prstGeom>
        </p:spPr>
      </p:pic>
    </p:spTree>
    <p:extLst>
      <p:ext uri="{BB962C8B-B14F-4D97-AF65-F5344CB8AC3E}">
        <p14:creationId xmlns:p14="http://schemas.microsoft.com/office/powerpoint/2010/main" val="86797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13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6494122-C750-4110-B5B6-E01CC1B19BBA}"/>
              </a:ext>
            </a:extLst>
          </p:cNvPr>
          <p:cNvSpPr txBox="1"/>
          <p:nvPr/>
        </p:nvSpPr>
        <p:spPr>
          <a:xfrm>
            <a:off x="452064" y="2074363"/>
            <a:ext cx="275347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n-ea"/>
                <a:cs typeface="+mn-cs"/>
              </a:rPr>
              <a:t>Comprehensive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n-ea"/>
                <a:cs typeface="+mn-cs"/>
              </a:rPr>
              <a:t>algorithm for the </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treatment of cholangitis from the TG13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guidelines for diagnosis and severity grading of acute cholangitis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C2A237EB-780E-4043-9B43-7FB276FE6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201" y="915338"/>
            <a:ext cx="8229598" cy="5027324"/>
          </a:xfrm>
          <a:prstGeom prst="rect">
            <a:avLst/>
          </a:prstGeom>
        </p:spPr>
      </p:pic>
    </p:spTree>
    <p:extLst>
      <p:ext uri="{BB962C8B-B14F-4D97-AF65-F5344CB8AC3E}">
        <p14:creationId xmlns:p14="http://schemas.microsoft.com/office/powerpoint/2010/main" val="1681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9F49BF-BFC4-4341-9DF9-0893966F21FB}"/>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Calibri Light" panose="020F0302020204030204"/>
                <a:ea typeface="+mn-ea"/>
                <a:cs typeface="+mn-cs"/>
              </a:rPr>
              <a:t>Which Antibiotics</a:t>
            </a:r>
          </a:p>
        </p:txBody>
      </p:sp>
      <p:pic>
        <p:nvPicPr>
          <p:cNvPr id="5" name="Picture 4" descr="A screenshot of a cell phone&#10;&#10;Description automatically generated">
            <a:extLst>
              <a:ext uri="{FF2B5EF4-FFF2-40B4-BE49-F238E27FC236}">
                <a16:creationId xmlns:a16="http://schemas.microsoft.com/office/drawing/2014/main" id="{0563A765-34E0-465E-9397-71A83658D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375" y="961812"/>
            <a:ext cx="6574649" cy="4930987"/>
          </a:xfrm>
          <a:prstGeom prst="rect">
            <a:avLst/>
          </a:prstGeom>
        </p:spPr>
      </p:pic>
    </p:spTree>
    <p:extLst>
      <p:ext uri="{BB962C8B-B14F-4D97-AF65-F5344CB8AC3E}">
        <p14:creationId xmlns:p14="http://schemas.microsoft.com/office/powerpoint/2010/main" val="344916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755923" y="501446"/>
            <a:ext cx="5250426" cy="4719483"/>
          </a:xfrm>
        </p:spPr>
        <p:txBody>
          <a:bodyPr/>
          <a:lstStyle/>
          <a:p>
            <a:endParaRPr lang="ar-SA" dirty="0"/>
          </a:p>
        </p:txBody>
      </p:sp>
      <p:sp>
        <p:nvSpPr>
          <p:cNvPr id="3" name="عنوان فرعي 2"/>
          <p:cNvSpPr>
            <a:spLocks noGrp="1"/>
          </p:cNvSpPr>
          <p:nvPr>
            <p:ph type="subTitle" idx="1"/>
          </p:nvPr>
        </p:nvSpPr>
        <p:spPr>
          <a:xfrm>
            <a:off x="1592826" y="5968181"/>
            <a:ext cx="9144000" cy="705463"/>
          </a:xfrm>
        </p:spPr>
        <p:txBody>
          <a:bodyPr/>
          <a:lstStyle/>
          <a:p>
            <a:r>
              <a:rPr lang="en-US" dirty="0">
                <a:solidFill>
                  <a:srgbClr val="FF0000"/>
                </a:solidFill>
                <a:latin typeface="David" panose="020E0502060401010101" pitchFamily="34" charset="-79"/>
                <a:cs typeface="David" panose="020E0502060401010101" pitchFamily="34" charset="-79"/>
              </a:rPr>
              <a:t>Surgical anatomy of gallbladder and bile ducts</a:t>
            </a:r>
            <a:endParaRPr lang="ar-SA" dirty="0">
              <a:solidFill>
                <a:srgbClr val="FF0000"/>
              </a:solidFill>
              <a:latin typeface="David" panose="020E0502060401010101" pitchFamily="34" charset="-79"/>
            </a:endParaRPr>
          </a:p>
        </p:txBody>
      </p:sp>
      <p:pic>
        <p:nvPicPr>
          <p:cNvPr id="4" name="صورة 3" descr="https://www.jhmicall.org/Upload/200711131436_07608_000.jpg"/>
          <p:cNvPicPr/>
          <p:nvPr/>
        </p:nvPicPr>
        <p:blipFill>
          <a:blip r:embed="rId2">
            <a:extLst>
              <a:ext uri="{28A0092B-C50C-407E-A947-70E740481C1C}">
                <a14:useLocalDpi xmlns:a14="http://schemas.microsoft.com/office/drawing/2010/main" val="0"/>
              </a:ext>
            </a:extLst>
          </a:blip>
          <a:srcRect/>
          <a:stretch>
            <a:fillRect/>
          </a:stretch>
        </p:blipFill>
        <p:spPr bwMode="auto">
          <a:xfrm>
            <a:off x="3323303" y="501446"/>
            <a:ext cx="6095999" cy="4838904"/>
          </a:xfrm>
          <a:prstGeom prst="rect">
            <a:avLst/>
          </a:prstGeom>
          <a:noFill/>
          <a:ln>
            <a:noFill/>
          </a:ln>
        </p:spPr>
      </p:pic>
    </p:spTree>
    <p:extLst>
      <p:ext uri="{BB962C8B-B14F-4D97-AF65-F5344CB8AC3E}">
        <p14:creationId xmlns:p14="http://schemas.microsoft.com/office/powerpoint/2010/main" val="1723406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431F9-6E68-4949-B12A-8D7019847899}"/>
              </a:ext>
            </a:extLst>
          </p:cNvPr>
          <p:cNvSpPr>
            <a:spLocks noGrp="1"/>
          </p:cNvSpPr>
          <p:nvPr>
            <p:ph type="ctrTitle"/>
          </p:nvPr>
        </p:nvSpPr>
        <p:spPr>
          <a:xfrm>
            <a:off x="970908" y="1220919"/>
            <a:ext cx="5425781" cy="2387600"/>
          </a:xfrm>
        </p:spPr>
        <p:txBody>
          <a:bodyPr>
            <a:normAutofit/>
          </a:bodyPr>
          <a:lstStyle/>
          <a:p>
            <a:pPr algn="l"/>
            <a:r>
              <a:rPr lang="en-US" dirty="0"/>
              <a:t>Jaundice</a:t>
            </a:r>
            <a:endParaRPr lang="en-US"/>
          </a:p>
        </p:txBody>
      </p:sp>
      <p:sp>
        <p:nvSpPr>
          <p:cNvPr id="3" name="Subtitle 2">
            <a:extLst>
              <a:ext uri="{FF2B5EF4-FFF2-40B4-BE49-F238E27FC236}">
                <a16:creationId xmlns:a16="http://schemas.microsoft.com/office/drawing/2014/main" id="{337E1D96-763B-43BD-BB59-A05BBB4BE592}"/>
              </a:ext>
            </a:extLst>
          </p:cNvPr>
          <p:cNvSpPr>
            <a:spLocks noGrp="1"/>
          </p:cNvSpPr>
          <p:nvPr>
            <p:ph type="subTitle" idx="1"/>
          </p:nvPr>
        </p:nvSpPr>
        <p:spPr>
          <a:xfrm>
            <a:off x="970908" y="3700594"/>
            <a:ext cx="5425781" cy="1655762"/>
          </a:xfrm>
        </p:spPr>
        <p:txBody>
          <a:bodyPr>
            <a:normAutofit/>
          </a:bodyPr>
          <a:lstStyle/>
          <a:p>
            <a:pPr algn="l"/>
            <a:endParaRPr lang="en-US"/>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02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53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B5E311F-B496-46F6-A0D7-2C1D571A7280}"/>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Calibri Light" panose="020F0302020204030204"/>
                <a:ea typeface="+mn-ea"/>
                <a:cs typeface="+mn-cs"/>
              </a:rPr>
              <a:t>Classical symptoms of obstructive Jaundice</a:t>
            </a:r>
          </a:p>
        </p:txBody>
      </p:sp>
      <p:pic>
        <p:nvPicPr>
          <p:cNvPr id="2" name="Picture 1">
            <a:extLst>
              <a:ext uri="{FF2B5EF4-FFF2-40B4-BE49-F238E27FC236}">
                <a16:creationId xmlns:a16="http://schemas.microsoft.com/office/drawing/2014/main" id="{7E40E1A7-3439-4BC6-BEEE-4531F6751EA8}"/>
              </a:ext>
            </a:extLst>
          </p:cNvPr>
          <p:cNvPicPr>
            <a:picLocks noChangeAspect="1"/>
          </p:cNvPicPr>
          <p:nvPr/>
        </p:nvPicPr>
        <p:blipFill>
          <a:blip r:embed="rId2"/>
          <a:stretch>
            <a:fillRect/>
          </a:stretch>
        </p:blipFill>
        <p:spPr>
          <a:xfrm>
            <a:off x="4345375" y="961812"/>
            <a:ext cx="6574649" cy="4930987"/>
          </a:xfrm>
          <a:prstGeom prst="rect">
            <a:avLst/>
          </a:prstGeom>
        </p:spPr>
      </p:pic>
    </p:spTree>
    <p:extLst>
      <p:ext uri="{BB962C8B-B14F-4D97-AF65-F5344CB8AC3E}">
        <p14:creationId xmlns:p14="http://schemas.microsoft.com/office/powerpoint/2010/main" val="46912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A3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FD25227-33F5-4840-80CF-DC99234463EE}"/>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Calibri Light" panose="020F0302020204030204"/>
                <a:ea typeface="+mn-ea"/>
                <a:cs typeface="+mn-cs"/>
              </a:rPr>
              <a:t>Pain</a:t>
            </a:r>
          </a:p>
        </p:txBody>
      </p:sp>
      <p:pic>
        <p:nvPicPr>
          <p:cNvPr id="2" name="Picture 1">
            <a:extLst>
              <a:ext uri="{FF2B5EF4-FFF2-40B4-BE49-F238E27FC236}">
                <a16:creationId xmlns:a16="http://schemas.microsoft.com/office/drawing/2014/main" id="{A79FF531-BFEE-4EB7-8B5A-FBF58E4C0068}"/>
              </a:ext>
            </a:extLst>
          </p:cNvPr>
          <p:cNvPicPr>
            <a:picLocks noChangeAspect="1"/>
          </p:cNvPicPr>
          <p:nvPr/>
        </p:nvPicPr>
        <p:blipFill>
          <a:blip r:embed="rId2"/>
          <a:stretch>
            <a:fillRect/>
          </a:stretch>
        </p:blipFill>
        <p:spPr>
          <a:xfrm>
            <a:off x="4345375" y="961812"/>
            <a:ext cx="6574649" cy="4930987"/>
          </a:xfrm>
          <a:prstGeom prst="rect">
            <a:avLst/>
          </a:prstGeom>
        </p:spPr>
      </p:pic>
    </p:spTree>
    <p:extLst>
      <p:ext uri="{BB962C8B-B14F-4D97-AF65-F5344CB8AC3E}">
        <p14:creationId xmlns:p14="http://schemas.microsoft.com/office/powerpoint/2010/main" val="83499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898" name="Rectangle 2"/>
          <p:cNvSpPr>
            <a:spLocks noGrp="1" noChangeArrowheads="1"/>
          </p:cNvSpPr>
          <p:nvPr>
            <p:ph type="title"/>
          </p:nvPr>
        </p:nvSpPr>
        <p:spPr>
          <a:xfrm>
            <a:off x="838200" y="963877"/>
            <a:ext cx="3494362" cy="4930246"/>
          </a:xfrm>
        </p:spPr>
        <p:txBody>
          <a:bodyPr>
            <a:normAutofit/>
          </a:bodyPr>
          <a:lstStyle/>
          <a:p>
            <a:pPr algn="r" eaLnBrk="1" hangingPunct="1"/>
            <a:r>
              <a:rPr lang="en-US" b="1">
                <a:solidFill>
                  <a:schemeClr val="accent1"/>
                </a:solidFill>
                <a:latin typeface="Tahoma" charset="0"/>
              </a:rPr>
              <a:t>Benign </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899" name="Rectangle 3"/>
          <p:cNvSpPr>
            <a:spLocks noGrp="1" noChangeArrowheads="1"/>
          </p:cNvSpPr>
          <p:nvPr>
            <p:ph type="body" idx="1"/>
          </p:nvPr>
        </p:nvSpPr>
        <p:spPr>
          <a:xfrm>
            <a:off x="4976031" y="963877"/>
            <a:ext cx="6377769" cy="4930246"/>
          </a:xfrm>
        </p:spPr>
        <p:txBody>
          <a:bodyPr anchor="ctr">
            <a:normAutofit/>
          </a:bodyPr>
          <a:lstStyle/>
          <a:p>
            <a:pPr eaLnBrk="1" hangingPunct="1"/>
            <a:r>
              <a:rPr lang="en-US" sz="2400">
                <a:latin typeface="Tahoma" charset="0"/>
              </a:rPr>
              <a:t>Choledocholithiasis*</a:t>
            </a:r>
          </a:p>
          <a:p>
            <a:pPr eaLnBrk="1" hangingPunct="1"/>
            <a:r>
              <a:rPr lang="en-US" sz="2400">
                <a:latin typeface="Tahoma" charset="0"/>
              </a:rPr>
              <a:t>Primary sclerosing cholangitis</a:t>
            </a:r>
          </a:p>
          <a:p>
            <a:pPr eaLnBrk="1" hangingPunct="1"/>
            <a:r>
              <a:rPr lang="en-US" sz="2400">
                <a:latin typeface="Tahoma" charset="0"/>
              </a:rPr>
              <a:t>Post-surgical stricture</a:t>
            </a:r>
          </a:p>
          <a:p>
            <a:pPr eaLnBrk="1" hangingPunct="1"/>
            <a:r>
              <a:rPr lang="en-US" sz="2400">
                <a:latin typeface="Tahoma" charset="0"/>
              </a:rPr>
              <a:t>Pancreatitis</a:t>
            </a:r>
          </a:p>
          <a:p>
            <a:pPr eaLnBrk="1" hangingPunct="1"/>
            <a:r>
              <a:rPr lang="en-US" sz="2400">
                <a:latin typeface="Tahoma" charset="0"/>
              </a:rPr>
              <a:t>Parasitic infections </a:t>
            </a:r>
          </a:p>
          <a:p>
            <a:pPr eaLnBrk="1" hangingPunct="1"/>
            <a:endParaRPr lang="en-US" sz="2400">
              <a:latin typeface="Tahoma" charset="0"/>
            </a:endParaRPr>
          </a:p>
          <a:p>
            <a:pPr eaLnBrk="1" hangingPunct="1"/>
            <a:endParaRPr lang="en-US" sz="2400">
              <a:latin typeface="Tahoma"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2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Malignant</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1923" name="Content Placeholder 2"/>
          <p:cNvSpPr>
            <a:spLocks noGrp="1"/>
          </p:cNvSpPr>
          <p:nvPr>
            <p:ph idx="1"/>
          </p:nvPr>
        </p:nvSpPr>
        <p:spPr>
          <a:xfrm>
            <a:off x="4976031" y="963877"/>
            <a:ext cx="6377769" cy="4930246"/>
          </a:xfrm>
        </p:spPr>
        <p:txBody>
          <a:bodyPr anchor="ctr">
            <a:normAutofit/>
          </a:bodyPr>
          <a:lstStyle/>
          <a:p>
            <a:r>
              <a:rPr lang="en-US" sz="2400"/>
              <a:t>Carcinoma gall bladder</a:t>
            </a:r>
          </a:p>
          <a:p>
            <a:r>
              <a:rPr lang="en-US" sz="2400"/>
              <a:t>Periampullary carcinoma</a:t>
            </a:r>
          </a:p>
          <a:p>
            <a:r>
              <a:rPr lang="en-US" sz="2400"/>
              <a:t>Cholangiocarcinoma</a:t>
            </a:r>
          </a:p>
          <a:p>
            <a:r>
              <a:rPr lang="en-US" sz="2400"/>
              <a:t>Carcinoma of the head of pancreas</a:t>
            </a:r>
          </a:p>
          <a:p>
            <a:r>
              <a:rPr lang="en-US" sz="2400"/>
              <a:t>Obstruction due to metastatic LN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ED3C662-CBBF-4B92-AF30-197B4C9CB567}"/>
              </a:ext>
            </a:extLst>
          </p:cNvPr>
          <p:cNvSpPr txBox="1"/>
          <p:nvPr/>
        </p:nvSpPr>
        <p:spPr>
          <a:xfrm>
            <a:off x="640079" y="2053641"/>
            <a:ext cx="3669161" cy="276009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rPr>
              <a:t>features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3" name="Content Placeholder 2"/>
          <p:cNvSpPr>
            <a:spLocks noGrp="1"/>
          </p:cNvSpPr>
          <p:nvPr>
            <p:ph idx="1"/>
          </p:nvPr>
        </p:nvSpPr>
        <p:spPr>
          <a:xfrm>
            <a:off x="6090574" y="801866"/>
            <a:ext cx="5306084" cy="5230634"/>
          </a:xfrm>
        </p:spPr>
        <p:txBody>
          <a:bodyPr vert="horz" lIns="91440" tIns="45720" rIns="91440" bIns="45720" rtlCol="0" anchor="ctr">
            <a:normAutofit/>
          </a:bodyPr>
          <a:lstStyle/>
          <a:p>
            <a:pPr lvl="1"/>
            <a:r>
              <a:rPr lang="en-US" sz="2200" b="1" u="sng">
                <a:solidFill>
                  <a:srgbClr val="000000"/>
                </a:solidFill>
              </a:rPr>
              <a:t>Calculous obstruction: </a:t>
            </a:r>
            <a:r>
              <a:rPr lang="en-US" sz="2200">
                <a:solidFill>
                  <a:srgbClr val="000000"/>
                </a:solidFill>
              </a:rPr>
              <a:t>Younger patient, intermittent abdominal pain, fatty dyspepsia, fluctuant jaundice, dark urine, pale stool, pruritus (bile salt deposits)</a:t>
            </a:r>
          </a:p>
          <a:p>
            <a:pPr marL="457200" lvl="1"/>
            <a:endParaRPr lang="en-US" sz="2200">
              <a:solidFill>
                <a:srgbClr val="000000"/>
              </a:solidFill>
            </a:endParaRPr>
          </a:p>
          <a:p>
            <a:pPr lvl="1"/>
            <a:r>
              <a:rPr lang="en-US" sz="2200" b="1" u="sng">
                <a:solidFill>
                  <a:srgbClr val="000000"/>
                </a:solidFill>
              </a:rPr>
              <a:t>Neoplasia:</a:t>
            </a:r>
            <a:r>
              <a:rPr lang="en-US" sz="2200">
                <a:solidFill>
                  <a:srgbClr val="000000"/>
                </a:solidFill>
              </a:rPr>
              <a:t> Older age, painless/ mild discomfort, weight loss, progressive jaundice, dark urine, pale stool, pruritus, Courvoisier sign, hepatomegaly</a:t>
            </a:r>
          </a:p>
          <a:p>
            <a:pPr marL="457200" lvl="1"/>
            <a:endParaRPr lang="en-US" sz="2200">
              <a:solidFill>
                <a:srgbClr val="000000"/>
              </a:solidFill>
            </a:endParaRPr>
          </a:p>
          <a:p>
            <a:pPr lvl="1"/>
            <a:r>
              <a:rPr lang="en-US" sz="2200" b="1" u="sng">
                <a:solidFill>
                  <a:srgbClr val="000000"/>
                </a:solidFill>
              </a:rPr>
              <a:t>Hepatocellular</a:t>
            </a:r>
            <a:r>
              <a:rPr lang="en-US" sz="2200" b="1">
                <a:solidFill>
                  <a:srgbClr val="000000"/>
                </a:solidFill>
              </a:rPr>
              <a:t>:</a:t>
            </a:r>
            <a:r>
              <a:rPr lang="en-US" sz="2200">
                <a:solidFill>
                  <a:srgbClr val="000000"/>
                </a:solidFill>
              </a:rPr>
              <a:t> Stigmata of CLD- liver palm, spider naevi, gynecomastia, signs of PH (splenomegaly, ascitis, caput medusae), hepatomegaly</a:t>
            </a:r>
          </a:p>
        </p:txBody>
      </p:sp>
      <p:sp>
        <p:nvSpPr>
          <p:cNvPr id="4" name="Slide Number Placeholder 3"/>
          <p:cNvSpPr>
            <a:spLocks noGrp="1"/>
          </p:cNvSpPr>
          <p:nvPr>
            <p:ph type="sldNum" sz="quarter" idx="12"/>
          </p:nvPr>
        </p:nvSpPr>
        <p:spPr>
          <a:xfrm>
            <a:off x="10825930" y="6223702"/>
            <a:ext cx="570728" cy="314067"/>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5CACFF-264F-B44A-9AFA-926467566927}" type="slidenum">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63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298" name="Rectangle 2"/>
          <p:cNvSpPr>
            <a:spLocks noGrp="1" noChangeArrowheads="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b="1" kern="1200">
                <a:solidFill>
                  <a:schemeClr val="tx1"/>
                </a:solidFill>
                <a:latin typeface="+mj-lt"/>
                <a:ea typeface="+mj-ea"/>
                <a:cs typeface="+mj-cs"/>
              </a:rPr>
              <a:t>Courvoisier’s law/sign</a:t>
            </a:r>
          </a:p>
        </p:txBody>
      </p:sp>
      <p:sp>
        <p:nvSpPr>
          <p:cNvPr id="55299" name="Rectangle 3"/>
          <p:cNvSpPr>
            <a:spLocks noGrp="1" noChangeArrowheads="1"/>
          </p:cNvSpPr>
          <p:nvPr>
            <p:ph type="body" sz="half" idx="1"/>
          </p:nvPr>
        </p:nvSpPr>
        <p:spPr>
          <a:xfrm>
            <a:off x="643468" y="2638043"/>
            <a:ext cx="3363974" cy="3415623"/>
          </a:xfrm>
        </p:spPr>
        <p:txBody>
          <a:bodyPr vert="horz" lIns="91440" tIns="45720" rIns="91440" bIns="45720" rtlCol="0">
            <a:normAutofit/>
          </a:bodyPr>
          <a:lstStyle/>
          <a:p>
            <a:r>
              <a:rPr lang="en-US" sz="1700" b="1"/>
              <a:t> </a:t>
            </a:r>
          </a:p>
          <a:p>
            <a:r>
              <a:rPr lang="en-US" sz="1700" b="1"/>
              <a:t>If the CBD is obst. due to  </a:t>
            </a:r>
            <a:r>
              <a:rPr lang="en-US" sz="1700" b="1" u="sng"/>
              <a:t>calculus </a:t>
            </a:r>
            <a:r>
              <a:rPr lang="en-US" sz="1700" b="1"/>
              <a:t>, the </a:t>
            </a:r>
            <a:r>
              <a:rPr lang="en-US" sz="1700" b="1" u="sng"/>
              <a:t>GB is usually not distended</a:t>
            </a:r>
            <a:r>
              <a:rPr lang="en-US" sz="1700" b="1"/>
              <a:t> owing to previous inflammatory fibrosis.</a:t>
            </a:r>
          </a:p>
          <a:p>
            <a:r>
              <a:rPr lang="en-US" sz="1700" b="1"/>
              <a:t> </a:t>
            </a:r>
          </a:p>
          <a:p>
            <a:r>
              <a:rPr lang="en-US" sz="1700" b="1"/>
              <a:t>If CBD is obstr. due </a:t>
            </a:r>
            <a:r>
              <a:rPr lang="en-US" sz="1700" b="1" u="sng"/>
              <a:t>to malignant growth,</a:t>
            </a:r>
            <a:r>
              <a:rPr lang="en-US" sz="1700" b="1"/>
              <a:t> </a:t>
            </a:r>
            <a:r>
              <a:rPr lang="en-US" sz="1700" b="1" u="sng"/>
              <a:t>the GB becomes</a:t>
            </a:r>
            <a:r>
              <a:rPr lang="en-US" sz="1700" b="1"/>
              <a:t> </a:t>
            </a:r>
            <a:r>
              <a:rPr lang="en-US" sz="1700" b="1" u="sng"/>
              <a:t>distended</a:t>
            </a:r>
            <a:r>
              <a:rPr lang="en-US" sz="1700" b="1"/>
              <a:t> in order to reduce the press. in the biliary system. </a:t>
            </a:r>
          </a:p>
          <a:p>
            <a:endParaRPr lang="en-US" sz="1700" b="1"/>
          </a:p>
        </p:txBody>
      </p:sp>
      <p:pic>
        <p:nvPicPr>
          <p:cNvPr id="55300" name="Picture 4" descr="untitled"/>
          <p:cNvPicPr>
            <a:picLocks noGrp="1" noChangeAspect="1" noChangeArrowheads="1"/>
          </p:cNvPicPr>
          <p:nvPr>
            <p:ph sz="half" idx="2"/>
          </p:nvPr>
        </p:nvPicPr>
        <p:blipFill>
          <a:blip r:embed="rId3"/>
          <a:srcRect r="15654" b="32491"/>
          <a:stretch>
            <a:fillRect/>
          </a:stretch>
        </p:blipFill>
        <p:spPr>
          <a:xfrm>
            <a:off x="5297763" y="1472441"/>
            <a:ext cx="6250769" cy="3752251"/>
          </a:xfrm>
          <a:prstGeom prst="rect">
            <a:avLst/>
          </a:prstGeom>
          <a:noFill/>
        </p:spPr>
      </p:pic>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8BFA4-0939-4202-A17C-FC1F342CFEDF}"/>
              </a:ext>
            </a:extLst>
          </p:cNvPr>
          <p:cNvPicPr>
            <a:picLocks noChangeAspect="1"/>
          </p:cNvPicPr>
          <p:nvPr/>
        </p:nvPicPr>
        <p:blipFill rotWithShape="1">
          <a:blip r:embed="rId2"/>
          <a:srcRect t="3556" r="-3" b="16215"/>
          <a:stretch/>
        </p:blipFill>
        <p:spPr>
          <a:xfrm>
            <a:off x="321730" y="321732"/>
            <a:ext cx="5728548" cy="3079194"/>
          </a:xfrm>
          <a:prstGeom prst="rect">
            <a:avLst/>
          </a:prstGeom>
        </p:spPr>
      </p:pic>
      <p:pic>
        <p:nvPicPr>
          <p:cNvPr id="3" name="Picture 2">
            <a:extLst>
              <a:ext uri="{FF2B5EF4-FFF2-40B4-BE49-F238E27FC236}">
                <a16:creationId xmlns:a16="http://schemas.microsoft.com/office/drawing/2014/main" id="{EE51C360-609F-4E7D-A11D-650BA62F2944}"/>
              </a:ext>
            </a:extLst>
          </p:cNvPr>
          <p:cNvPicPr>
            <a:picLocks noChangeAspect="1"/>
          </p:cNvPicPr>
          <p:nvPr/>
        </p:nvPicPr>
        <p:blipFill rotWithShape="1">
          <a:blip r:embed="rId3"/>
          <a:srcRect r="-3" b="29076"/>
          <a:stretch/>
        </p:blipFill>
        <p:spPr>
          <a:xfrm>
            <a:off x="321730" y="3489161"/>
            <a:ext cx="5728548" cy="3047107"/>
          </a:xfrm>
          <a:prstGeom prst="rect">
            <a:avLst/>
          </a:prstGeom>
        </p:spPr>
      </p:pic>
      <p:pic>
        <p:nvPicPr>
          <p:cNvPr id="4" name="Picture 3">
            <a:extLst>
              <a:ext uri="{FF2B5EF4-FFF2-40B4-BE49-F238E27FC236}">
                <a16:creationId xmlns:a16="http://schemas.microsoft.com/office/drawing/2014/main" id="{5666F1DA-4D76-433E-969E-75A55C846677}"/>
              </a:ext>
            </a:extLst>
          </p:cNvPr>
          <p:cNvPicPr>
            <a:picLocks noChangeAspect="1"/>
          </p:cNvPicPr>
          <p:nvPr/>
        </p:nvPicPr>
        <p:blipFill rotWithShape="1">
          <a:blip r:embed="rId4"/>
          <a:srcRect r="1" b="21893"/>
          <a:stretch/>
        </p:blipFill>
        <p:spPr>
          <a:xfrm>
            <a:off x="6521867" y="3010231"/>
            <a:ext cx="3146115" cy="3413018"/>
          </a:xfrm>
          <a:prstGeom prst="rect">
            <a:avLst/>
          </a:prstGeom>
        </p:spPr>
      </p:pic>
      <p:sp>
        <p:nvSpPr>
          <p:cNvPr id="5" name="Rectangle 4">
            <a:extLst>
              <a:ext uri="{FF2B5EF4-FFF2-40B4-BE49-F238E27FC236}">
                <a16:creationId xmlns:a16="http://schemas.microsoft.com/office/drawing/2014/main" id="{90948A39-3513-4C65-A09B-DE51E65AC654}"/>
              </a:ext>
            </a:extLst>
          </p:cNvPr>
          <p:cNvSpPr/>
          <p:nvPr/>
        </p:nvSpPr>
        <p:spPr>
          <a:xfrm>
            <a:off x="6322421" y="670524"/>
            <a:ext cx="6096000" cy="193899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classic clinical sign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appeared in the 1890 edition of the book “The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pathologyand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surgery of the gallbladder” by the Swiss professor Ludwig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Georg Courvoisier</a:t>
            </a:r>
          </a:p>
        </p:txBody>
      </p:sp>
    </p:spTree>
    <p:extLst>
      <p:ext uri="{BB962C8B-B14F-4D97-AF65-F5344CB8AC3E}">
        <p14:creationId xmlns:p14="http://schemas.microsoft.com/office/powerpoint/2010/main" val="775549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a:t>Laboratory Investigations</a:t>
            </a:r>
            <a:endParaRPr lang="en-US" dirty="0"/>
          </a:p>
        </p:txBody>
      </p:sp>
      <p:sp>
        <p:nvSpPr>
          <p:cNvPr id="3" name="Content Placeholder 2"/>
          <p:cNvSpPr>
            <a:spLocks noGrp="1"/>
          </p:cNvSpPr>
          <p:nvPr>
            <p:ph idx="1"/>
          </p:nvPr>
        </p:nvSpPr>
        <p:spPr>
          <a:xfrm>
            <a:off x="4965431" y="2438400"/>
            <a:ext cx="6586489" cy="3785419"/>
          </a:xfrm>
        </p:spPr>
        <p:txBody>
          <a:bodyPr>
            <a:normAutofit/>
          </a:bodyPr>
          <a:lstStyle/>
          <a:p>
            <a:r>
              <a:rPr lang="en-US" sz="2000"/>
              <a:t>Blood test (Hemoglobin, WBC, Platelets)?</a:t>
            </a:r>
          </a:p>
          <a:p>
            <a:r>
              <a:rPr lang="en-US" sz="2000"/>
              <a:t>Coagulation Profile </a:t>
            </a:r>
          </a:p>
          <a:p>
            <a:r>
              <a:rPr lang="en-US" sz="2000"/>
              <a:t>Hepatic profile </a:t>
            </a:r>
          </a:p>
          <a:p>
            <a:r>
              <a:rPr lang="en-US" sz="2000"/>
              <a:t>Hepatitis profile</a:t>
            </a:r>
          </a:p>
          <a:p>
            <a:r>
              <a:rPr lang="en-US" sz="2000"/>
              <a:t>Tumour marker</a:t>
            </a:r>
          </a:p>
          <a:p>
            <a:endParaRPr lang="en-US" sz="2000"/>
          </a:p>
          <a:p>
            <a:endParaRPr lang="en-US" sz="2000"/>
          </a:p>
        </p:txBody>
      </p:sp>
      <p:pic>
        <p:nvPicPr>
          <p:cNvPr id="6" name="Picture 5">
            <a:extLst>
              <a:ext uri="{FF2B5EF4-FFF2-40B4-BE49-F238E27FC236}">
                <a16:creationId xmlns:a16="http://schemas.microsoft.com/office/drawing/2014/main" id="{6F6050A4-A98C-4538-B3E6-EFFFFDD6F9F1}"/>
              </a:ext>
            </a:extLst>
          </p:cNvPr>
          <p:cNvPicPr>
            <a:picLocks noChangeAspect="1"/>
          </p:cNvPicPr>
          <p:nvPr/>
        </p:nvPicPr>
        <p:blipFill rotWithShape="1">
          <a:blip r:embed="rId3"/>
          <a:srcRect l="48152" r="115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BD7FF"/>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167042" y="6356350"/>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5CACFF-264F-B44A-9AFA-9264675669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833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E29C-F72F-4CC1-84BC-451E143A113E}"/>
              </a:ext>
            </a:extLst>
          </p:cNvPr>
          <p:cNvSpPr>
            <a:spLocks noGrp="1"/>
          </p:cNvSpPr>
          <p:nvPr>
            <p:ph type="title"/>
          </p:nvPr>
        </p:nvSpPr>
        <p:spPr>
          <a:xfrm>
            <a:off x="4965430" y="629268"/>
            <a:ext cx="6586491" cy="1286160"/>
          </a:xfrm>
        </p:spPr>
        <p:txBody>
          <a:bodyPr anchor="b">
            <a:normAutofit/>
          </a:bodyPr>
          <a:lstStyle/>
          <a:p>
            <a:r>
              <a:rPr lang="en-US" sz="4100"/>
              <a:t>Alkaline phosphatase and Gamma GT</a:t>
            </a:r>
          </a:p>
        </p:txBody>
      </p:sp>
      <p:sp>
        <p:nvSpPr>
          <p:cNvPr id="3" name="Content Placeholder 2">
            <a:extLst>
              <a:ext uri="{FF2B5EF4-FFF2-40B4-BE49-F238E27FC236}">
                <a16:creationId xmlns:a16="http://schemas.microsoft.com/office/drawing/2014/main" id="{AB0851B1-8750-4D1B-8037-A439E8320811}"/>
              </a:ext>
            </a:extLst>
          </p:cNvPr>
          <p:cNvSpPr>
            <a:spLocks noGrp="1"/>
          </p:cNvSpPr>
          <p:nvPr>
            <p:ph idx="1"/>
          </p:nvPr>
        </p:nvSpPr>
        <p:spPr>
          <a:xfrm>
            <a:off x="4965431" y="2438400"/>
            <a:ext cx="6586489" cy="3785419"/>
          </a:xfrm>
        </p:spPr>
        <p:txBody>
          <a:bodyPr>
            <a:normAutofit/>
          </a:bodyPr>
          <a:lstStyle/>
          <a:p>
            <a:r>
              <a:rPr lang="en-US" sz="1700" dirty="0" err="1">
                <a:latin typeface="Book Antiqua"/>
                <a:cs typeface="Book Antiqua"/>
              </a:rPr>
              <a:t>Alk</a:t>
            </a:r>
            <a:r>
              <a:rPr lang="en-US" sz="1700" dirty="0">
                <a:latin typeface="Book Antiqua"/>
                <a:cs typeface="Book Antiqua"/>
              </a:rPr>
              <a:t> Phosphatase</a:t>
            </a:r>
          </a:p>
          <a:p>
            <a:pPr lvl="1"/>
            <a:r>
              <a:rPr lang="en-US" sz="1700" dirty="0"/>
              <a:t>Liver, bone, placenta and intestine.</a:t>
            </a:r>
          </a:p>
          <a:p>
            <a:pPr lvl="1"/>
            <a:r>
              <a:rPr lang="en-US" sz="1700" dirty="0"/>
              <a:t>Used mainly as indicator of ductal causes: partial obstruction of bile ducts, primary biliary  cirrhosis, sclerosing  cholangitis</a:t>
            </a:r>
          </a:p>
          <a:p>
            <a:pPr lvl="1"/>
            <a:r>
              <a:rPr lang="en-US" sz="1700" dirty="0">
                <a:latin typeface="Book Antiqua"/>
                <a:cs typeface="Book Antiqua"/>
              </a:rPr>
              <a:t>Elevated in all  extra hepatic obstruction with values greater 3-5 times the normal.</a:t>
            </a:r>
          </a:p>
          <a:p>
            <a:pPr marL="0" indent="0">
              <a:buNone/>
            </a:pPr>
            <a:r>
              <a:rPr lang="en-US" sz="1700" dirty="0">
                <a:latin typeface="Book Antiqua"/>
                <a:cs typeface="Book Antiqua"/>
              </a:rPr>
              <a:t>Gamma GT</a:t>
            </a:r>
          </a:p>
          <a:p>
            <a:pPr lvl="1"/>
            <a:r>
              <a:rPr lang="en-US" sz="1700" dirty="0">
                <a:cs typeface="Book Antiqua"/>
              </a:rPr>
              <a:t>Very sensitive for hepatobiliary diseases.</a:t>
            </a:r>
          </a:p>
          <a:p>
            <a:pPr lvl="1"/>
            <a:r>
              <a:rPr lang="en-US" sz="1700" dirty="0">
                <a:cs typeface="Book Antiqua"/>
              </a:rPr>
              <a:t>Mainly it increases in ductal injury</a:t>
            </a:r>
          </a:p>
          <a:p>
            <a:pPr lvl="1"/>
            <a:r>
              <a:rPr lang="en-US" sz="1700" dirty="0">
                <a:cs typeface="Book Antiqua"/>
              </a:rPr>
              <a:t>In case of increase in alkaline phosphatase GGT is a good test to exclude the bone source of ALP</a:t>
            </a:r>
          </a:p>
          <a:p>
            <a:pPr marL="0" indent="0">
              <a:buNone/>
            </a:pPr>
            <a:r>
              <a:rPr lang="en-US" sz="1700" dirty="0">
                <a:cs typeface="Book Antiqua"/>
              </a:rPr>
              <a:t>Source: Bone and Liver, how to differentiate.</a:t>
            </a:r>
          </a:p>
          <a:p>
            <a:endParaRPr lang="en-US" sz="1700" dirty="0">
              <a:latin typeface="Book Antiqua"/>
              <a:cs typeface="Book Antiqua"/>
            </a:endParaRPr>
          </a:p>
          <a:p>
            <a:endParaRPr lang="en-US" sz="1700" dirty="0"/>
          </a:p>
          <a:p>
            <a:endParaRPr lang="en-US" sz="1700" dirty="0">
              <a:latin typeface="Book Antiqua"/>
              <a:cs typeface="Book Antiqua"/>
            </a:endParaRPr>
          </a:p>
          <a:p>
            <a:endParaRPr lang="en-US" sz="1700" dirty="0">
              <a:latin typeface="Book Antiqua"/>
              <a:cs typeface="Book Antiqua"/>
            </a:endParaRPr>
          </a:p>
          <a:p>
            <a:endParaRPr lang="en-US" sz="1700" dirty="0"/>
          </a:p>
          <a:p>
            <a:endParaRPr lang="en-US" sz="1700" dirty="0"/>
          </a:p>
          <a:p>
            <a:endParaRPr lang="en-US" sz="1700" dirty="0"/>
          </a:p>
        </p:txBody>
      </p:sp>
      <p:pic>
        <p:nvPicPr>
          <p:cNvPr id="5" name="Picture 4">
            <a:extLst>
              <a:ext uri="{FF2B5EF4-FFF2-40B4-BE49-F238E27FC236}">
                <a16:creationId xmlns:a16="http://schemas.microsoft.com/office/drawing/2014/main" id="{3A5623A3-E2FA-445C-8DD1-6BE639FB6686}"/>
              </a:ext>
            </a:extLst>
          </p:cNvPr>
          <p:cNvPicPr>
            <a:picLocks noChangeAspect="1"/>
          </p:cNvPicPr>
          <p:nvPr/>
        </p:nvPicPr>
        <p:blipFill rotWithShape="1">
          <a:blip r:embed="rId2"/>
          <a:srcRect l="48152" r="115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BD7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65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26142"/>
            <a:ext cx="9144000" cy="1150374"/>
          </a:xfrm>
        </p:spPr>
        <p:txBody>
          <a:bodyPr>
            <a:normAutofit fontScale="90000"/>
          </a:bodyPr>
          <a:lstStyle/>
          <a:p>
            <a:r>
              <a:rPr lang="en-US" sz="3600" b="1" dirty="0">
                <a:solidFill>
                  <a:srgbClr val="FF0000"/>
                </a:solidFill>
                <a:latin typeface="David" panose="020E0502060401010101" pitchFamily="34" charset="-79"/>
                <a:cs typeface="David" panose="020E0502060401010101" pitchFamily="34" charset="-79"/>
              </a:rPr>
              <a:t>Gallstones</a:t>
            </a:r>
            <a:br>
              <a:rPr lang="en-US" dirty="0"/>
            </a:br>
            <a:endParaRPr lang="ar-SA" dirty="0"/>
          </a:p>
        </p:txBody>
      </p:sp>
      <p:sp>
        <p:nvSpPr>
          <p:cNvPr id="3" name="عنوان فرعي 2"/>
          <p:cNvSpPr>
            <a:spLocks noGrp="1"/>
          </p:cNvSpPr>
          <p:nvPr>
            <p:ph type="subTitle" idx="1"/>
          </p:nvPr>
        </p:nvSpPr>
        <p:spPr>
          <a:xfrm>
            <a:off x="1077926" y="595628"/>
            <a:ext cx="10677832" cy="6150077"/>
          </a:xfrm>
        </p:spPr>
        <p:txBody>
          <a:bodyPr>
            <a:normAutofit lnSpcReduction="10000"/>
          </a:bodyPr>
          <a:lstStyle/>
          <a:p>
            <a:pPr algn="l"/>
            <a:r>
              <a:rPr lang="en-US" sz="3500" b="1" dirty="0">
                <a:solidFill>
                  <a:srgbClr val="FF0000"/>
                </a:solidFill>
                <a:latin typeface="David" panose="020E0502060401010101" pitchFamily="34" charset="-79"/>
                <a:cs typeface="David" panose="020E0502060401010101" pitchFamily="34" charset="-79"/>
              </a:rPr>
              <a:t>Pathogenesis</a:t>
            </a:r>
            <a:endParaRPr lang="en-US" sz="3500" dirty="0">
              <a:latin typeface="David" panose="020E0502060401010101" pitchFamily="34" charset="-79"/>
              <a:cs typeface="David" panose="020E0502060401010101" pitchFamily="34" charset="-79"/>
            </a:endParaRPr>
          </a:p>
          <a:p>
            <a:pPr algn="l"/>
            <a:r>
              <a:rPr lang="en-US" sz="2600" dirty="0">
                <a:latin typeface="David" panose="020E0502060401010101" pitchFamily="34" charset="-79"/>
                <a:cs typeface="David" panose="020E0502060401010101" pitchFamily="34" charset="-79"/>
              </a:rPr>
              <a:t>Gallstone formation results from an imbalance of the constituents of bile </a:t>
            </a:r>
          </a:p>
          <a:p>
            <a:pPr algn="l"/>
            <a:r>
              <a:rPr lang="en-US" sz="2600" dirty="0">
                <a:latin typeface="David" panose="020E0502060401010101" pitchFamily="34" charset="-79"/>
                <a:cs typeface="David" panose="020E0502060401010101" pitchFamily="34" charset="-79"/>
              </a:rPr>
              <a:t>( bile salts , calcium salts of bilirubin and phospholipid ). </a:t>
            </a:r>
          </a:p>
          <a:p>
            <a:pPr algn="l"/>
            <a:r>
              <a:rPr lang="en-US" sz="3500" b="1" dirty="0">
                <a:solidFill>
                  <a:srgbClr val="FF0000"/>
                </a:solidFill>
                <a:latin typeface="David" panose="020E0502060401010101" pitchFamily="34" charset="-79"/>
                <a:cs typeface="David" panose="020E0502060401010101" pitchFamily="34" charset="-79"/>
              </a:rPr>
              <a:t>Types</a:t>
            </a:r>
            <a:endParaRPr lang="en-US" sz="3500" dirty="0">
              <a:latin typeface="David" panose="020E0502060401010101" pitchFamily="34" charset="-79"/>
              <a:cs typeface="David" panose="020E0502060401010101" pitchFamily="34" charset="-79"/>
            </a:endParaRPr>
          </a:p>
          <a:p>
            <a:pPr algn="l"/>
            <a:r>
              <a:rPr lang="en-US" sz="2600" b="1" dirty="0">
                <a:solidFill>
                  <a:srgbClr val="00B050"/>
                </a:solidFill>
                <a:latin typeface="David" panose="020E0502060401010101" pitchFamily="34" charset="-79"/>
                <a:cs typeface="David" panose="020E0502060401010101" pitchFamily="34" charset="-79"/>
              </a:rPr>
              <a:t>1. Cholesterol stones: </a:t>
            </a:r>
            <a:r>
              <a:rPr lang="en-US" sz="2600" dirty="0">
                <a:latin typeface="David" panose="020E0502060401010101" pitchFamily="34" charset="-79"/>
                <a:cs typeface="David" panose="020E0502060401010101" pitchFamily="34" charset="-79"/>
              </a:rPr>
              <a:t>It form when the bile becomes supersaturated with cholesterol . Supersaturation is most likely occur as the bile is concentrated in the gallbladder , and favored by stasis or decreased gallbladder contractility. Cholesterol crystals forms (nucleation) around particles of mucus , bacteria , calcium bilirubinate or mucosal cells. Pure cholesterol stones are yellowish-green with a regular shape and rough surface . They are usually solitary whereas mixed stones are darker and multiple.</a:t>
            </a:r>
          </a:p>
          <a:p>
            <a:pPr algn="l"/>
            <a:r>
              <a:rPr lang="en-US" sz="2600" dirty="0">
                <a:latin typeface="David" panose="020E0502060401010101" pitchFamily="34" charset="-79"/>
                <a:cs typeface="David" panose="020E0502060401010101" pitchFamily="34" charset="-79"/>
              </a:rPr>
              <a:t> </a:t>
            </a:r>
          </a:p>
          <a:p>
            <a:pPr algn="l"/>
            <a:r>
              <a:rPr lang="en-US" sz="2600" b="1" dirty="0">
                <a:latin typeface="David" panose="020E0502060401010101" pitchFamily="34" charset="-79"/>
                <a:cs typeface="David" panose="020E0502060401010101" pitchFamily="34" charset="-79"/>
              </a:rPr>
              <a:t> </a:t>
            </a:r>
            <a:r>
              <a:rPr lang="en-US" sz="2600" b="1" dirty="0">
                <a:solidFill>
                  <a:srgbClr val="002060"/>
                </a:solidFill>
                <a:latin typeface="David" panose="020E0502060401010101" pitchFamily="34" charset="-79"/>
                <a:cs typeface="David" panose="020E0502060401010101" pitchFamily="34" charset="-79"/>
              </a:rPr>
              <a:t>Predisposing conditions included </a:t>
            </a:r>
            <a:r>
              <a:rPr lang="en-US" sz="2600" dirty="0">
                <a:solidFill>
                  <a:srgbClr val="002060"/>
                </a:solidFill>
                <a:latin typeface="David" panose="020E0502060401010101" pitchFamily="34" charset="-79"/>
                <a:cs typeface="David" panose="020E0502060401010101" pitchFamily="34" charset="-79"/>
              </a:rPr>
              <a:t>: </a:t>
            </a:r>
            <a:r>
              <a:rPr lang="en-US" sz="2600" dirty="0">
                <a:latin typeface="David" panose="020E0502060401010101" pitchFamily="34" charset="-79"/>
                <a:cs typeface="David" panose="020E0502060401010101" pitchFamily="34" charset="-79"/>
              </a:rPr>
              <a:t>Obesity , high calorie intake or high cholesterol diets , drastic weigh loss , diseases or resection of distal ileum , drugs ( cholestyramine ), Hormones  (estrogen ) intake like oral contraceptive pills and post- menopausal hormonal replacement , Pregnancy, familial</a:t>
            </a:r>
          </a:p>
          <a:p>
            <a:endParaRPr lang="ar-SA" dirty="0"/>
          </a:p>
        </p:txBody>
      </p:sp>
    </p:spTree>
    <p:extLst>
      <p:ext uri="{BB962C8B-B14F-4D97-AF65-F5344CB8AC3E}">
        <p14:creationId xmlns:p14="http://schemas.microsoft.com/office/powerpoint/2010/main" val="2157371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US" sz="3300" dirty="0"/>
              <a:t>AST &amp; ALT </a:t>
            </a:r>
            <a:r>
              <a:rPr lang="en-US" sz="3300" dirty="0" err="1"/>
              <a:t>Necroinfalammatory</a:t>
            </a:r>
            <a:endParaRPr lang="en-US" sz="3300" dirty="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5CACFF-264F-B44A-9AFA-9264675669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1A8B9F91-8AB4-4441-A76F-FEA06158F667}"/>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63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GB">
                <a:solidFill>
                  <a:srgbClr val="FFFFFF"/>
                </a:solidFill>
              </a:rPr>
              <a:t>Haemolytic jaundice</a:t>
            </a:r>
          </a:p>
        </p:txBody>
      </p:sp>
      <p:sp>
        <p:nvSpPr>
          <p:cNvPr id="4" name="Slide Number Placeholder 3"/>
          <p:cNvSpPr>
            <a:spLocks noGrp="1"/>
          </p:cNvSpPr>
          <p:nvPr>
            <p:ph type="sldNum" sz="quarter" idx="12"/>
          </p:nvPr>
        </p:nvSpPr>
        <p:spPr>
          <a:xfrm>
            <a:off x="10726220" y="6356350"/>
            <a:ext cx="62758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5CACFF-264F-B44A-9AFA-92646756692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D780CDB9-B3CF-452A-8B83-584E43291DC3}"/>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40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GB">
                <a:solidFill>
                  <a:srgbClr val="FFFFFF"/>
                </a:solidFill>
              </a:rPr>
              <a:t>Obstructive jaundice</a:t>
            </a:r>
          </a:p>
        </p:txBody>
      </p:sp>
      <p:sp>
        <p:nvSpPr>
          <p:cNvPr id="4" name="Slide Number Placeholder 3"/>
          <p:cNvSpPr>
            <a:spLocks noGrp="1"/>
          </p:cNvSpPr>
          <p:nvPr>
            <p:ph type="sldNum" sz="quarter" idx="12"/>
          </p:nvPr>
        </p:nvSpPr>
        <p:spPr>
          <a:xfrm>
            <a:off x="10726220" y="6356350"/>
            <a:ext cx="62758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5CACFF-264F-B44A-9AFA-92646756692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3DDA07B1-569D-484A-AF08-14060F0E795F}"/>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948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D985CF-05D5-468B-ACC9-9C0D392BD03A}"/>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Cholangitis</a:t>
            </a:r>
          </a:p>
        </p:txBody>
      </p:sp>
      <p:sp>
        <p:nvSpPr>
          <p:cNvPr id="3" name="Content Placeholder 2">
            <a:extLst>
              <a:ext uri="{FF2B5EF4-FFF2-40B4-BE49-F238E27FC236}">
                <a16:creationId xmlns:a16="http://schemas.microsoft.com/office/drawing/2014/main" id="{A56C4357-95ED-488F-AFAC-973CADD651D7}"/>
              </a:ext>
            </a:extLst>
          </p:cNvPr>
          <p:cNvSpPr>
            <a:spLocks noGrp="1"/>
          </p:cNvSpPr>
          <p:nvPr>
            <p:ph idx="1"/>
          </p:nvPr>
        </p:nvSpPr>
        <p:spPr>
          <a:xfrm>
            <a:off x="4699818" y="640082"/>
            <a:ext cx="6848715" cy="2484884"/>
          </a:xfrm>
        </p:spPr>
        <p:txBody>
          <a:bodyPr anchor="ctr">
            <a:normAutofit/>
          </a:bodyPr>
          <a:lstStyle/>
          <a:p>
            <a:r>
              <a:rPr lang="en-US" sz="2000"/>
              <a:t>Def.: Systemic infection of acute inflammation and infection of bile ducts resulting from combination of biliary obstruction and bacterial bile growth.</a:t>
            </a:r>
          </a:p>
          <a:p>
            <a:r>
              <a:rPr lang="en-US" sz="2000"/>
              <a:t>Charcot’s triad (fever Jaundice and abdominal pain)</a:t>
            </a:r>
          </a:p>
          <a:p>
            <a:r>
              <a:rPr lang="en-US" sz="2000"/>
              <a:t>Reynold’s Pentad (fever, Jaundice, confusion, hypotension)</a:t>
            </a:r>
          </a:p>
        </p:txBody>
      </p:sp>
      <p:pic>
        <p:nvPicPr>
          <p:cNvPr id="8" name="Picture 7" descr="A screenshot of a cell phone&#10;&#10;Description automatically generated">
            <a:extLst>
              <a:ext uri="{FF2B5EF4-FFF2-40B4-BE49-F238E27FC236}">
                <a16:creationId xmlns:a16="http://schemas.microsoft.com/office/drawing/2014/main" id="{8A3732E9-8992-4167-806B-36604AB23BDA}"/>
              </a:ext>
            </a:extLst>
          </p:cNvPr>
          <p:cNvPicPr>
            <a:picLocks noChangeAspect="1"/>
          </p:cNvPicPr>
          <p:nvPr/>
        </p:nvPicPr>
        <p:blipFill>
          <a:blip r:embed="rId2"/>
          <a:stretch>
            <a:fillRect/>
          </a:stretch>
        </p:blipFill>
        <p:spPr>
          <a:xfrm>
            <a:off x="5173962" y="3446698"/>
            <a:ext cx="5854906" cy="2488335"/>
          </a:xfrm>
          <a:prstGeom prst="rect">
            <a:avLst/>
          </a:prstGeom>
        </p:spPr>
      </p:pic>
    </p:spTree>
    <p:extLst>
      <p:ext uri="{BB962C8B-B14F-4D97-AF65-F5344CB8AC3E}">
        <p14:creationId xmlns:p14="http://schemas.microsoft.com/office/powerpoint/2010/main" val="2886145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posing for the camera&#10;&#10;Description automatically generated">
            <a:extLst>
              <a:ext uri="{FF2B5EF4-FFF2-40B4-BE49-F238E27FC236}">
                <a16:creationId xmlns:a16="http://schemas.microsoft.com/office/drawing/2014/main" id="{5A5854FA-53BA-42CF-83EF-B7CE9A72E201}"/>
              </a:ext>
            </a:extLst>
          </p:cNvPr>
          <p:cNvPicPr>
            <a:picLocks noChangeAspect="1"/>
          </p:cNvPicPr>
          <p:nvPr/>
        </p:nvPicPr>
        <p:blipFill rotWithShape="1">
          <a:blip r:embed="rId2"/>
          <a:srcRect t="4506" r="-1" b="37755"/>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5" name="Picture 4" descr="A picture containing game&#10;&#10;Description automatically generated">
            <a:extLst>
              <a:ext uri="{FF2B5EF4-FFF2-40B4-BE49-F238E27FC236}">
                <a16:creationId xmlns:a16="http://schemas.microsoft.com/office/drawing/2014/main" id="{6393EA9D-7AD2-4977-97BD-6DE6BE5F9664}"/>
              </a:ext>
            </a:extLst>
          </p:cNvPr>
          <p:cNvPicPr>
            <a:picLocks noChangeAspect="1"/>
          </p:cNvPicPr>
          <p:nvPr/>
        </p:nvPicPr>
        <p:blipFill rotWithShape="1">
          <a:blip r:embed="rId3">
            <a:extLst>
              <a:ext uri="{28A0092B-C50C-407E-A947-70E740481C1C}">
                <a14:useLocalDpi xmlns:a14="http://schemas.microsoft.com/office/drawing/2010/main" val="0"/>
              </a:ext>
            </a:extLst>
          </a:blip>
          <a:srcRect r="1" b="38"/>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9" name="Picture 8" descr="A group of people in a room&#10;&#10;Description automatically generated">
            <a:extLst>
              <a:ext uri="{FF2B5EF4-FFF2-40B4-BE49-F238E27FC236}">
                <a16:creationId xmlns:a16="http://schemas.microsoft.com/office/drawing/2014/main" id="{39B836C7-F4D0-495E-A3CB-E23603AE8046}"/>
              </a:ext>
            </a:extLst>
          </p:cNvPr>
          <p:cNvPicPr>
            <a:picLocks noChangeAspect="1"/>
          </p:cNvPicPr>
          <p:nvPr/>
        </p:nvPicPr>
        <p:blipFill rotWithShape="1">
          <a:blip r:embed="rId4"/>
          <a:srcRect r="3" b="12172"/>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2256923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5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B45B94-7376-45A7-BAA9-82828CE91B43}"/>
              </a:ext>
            </a:extLst>
          </p:cNvPr>
          <p:cNvPicPr>
            <a:picLocks noChangeAspect="1"/>
          </p:cNvPicPr>
          <p:nvPr/>
        </p:nvPicPr>
        <p:blipFill>
          <a:blip r:embed="rId2"/>
          <a:stretch>
            <a:fillRect/>
          </a:stretch>
        </p:blipFill>
        <p:spPr>
          <a:xfrm>
            <a:off x="3216896" y="643467"/>
            <a:ext cx="5758208" cy="5571066"/>
          </a:xfrm>
          <a:prstGeom prst="rect">
            <a:avLst/>
          </a:prstGeom>
        </p:spPr>
      </p:pic>
    </p:spTree>
    <p:extLst>
      <p:ext uri="{BB962C8B-B14F-4D97-AF65-F5344CB8AC3E}">
        <p14:creationId xmlns:p14="http://schemas.microsoft.com/office/powerpoint/2010/main" val="86313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E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6AEAC8B-CBB8-4534-912A-964A0DEB06BF}"/>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Calibri Light" panose="020F0302020204030204"/>
                <a:ea typeface="+mn-ea"/>
                <a:cs typeface="+mn-cs"/>
              </a:rPr>
              <a:t>Cholangio</a:t>
            </a:r>
            <a:r>
              <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rPr>
              <a:t>-venous and </a:t>
            </a:r>
            <a:r>
              <a:rPr kumimoji="0" lang="en-US" sz="2600" b="0" i="0" u="none" strike="noStrike" kern="1200" cap="none" spc="0" normalizeH="0" baseline="0" noProof="0">
                <a:ln>
                  <a:noFill/>
                </a:ln>
                <a:solidFill>
                  <a:srgbClr val="FFFFFF"/>
                </a:solidFill>
                <a:effectLst/>
                <a:uLnTx/>
                <a:uFillTx/>
                <a:latin typeface="Calibri Light" panose="020F0302020204030204"/>
                <a:ea typeface="+mn-ea"/>
                <a:cs typeface="+mn-cs"/>
              </a:rPr>
              <a:t>cholangio</a:t>
            </a:r>
            <a:r>
              <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rPr>
              <a:t>-lymphatic reflex</a:t>
            </a:r>
          </a:p>
        </p:txBody>
      </p:sp>
      <p:pic>
        <p:nvPicPr>
          <p:cNvPr id="2" name="Picture 1">
            <a:extLst>
              <a:ext uri="{FF2B5EF4-FFF2-40B4-BE49-F238E27FC236}">
                <a16:creationId xmlns:a16="http://schemas.microsoft.com/office/drawing/2014/main" id="{4DD263C2-D99E-4578-A8A9-ED8913A3125C}"/>
              </a:ext>
            </a:extLst>
          </p:cNvPr>
          <p:cNvPicPr>
            <a:picLocks noChangeAspect="1"/>
          </p:cNvPicPr>
          <p:nvPr/>
        </p:nvPicPr>
        <p:blipFill>
          <a:blip r:embed="rId2"/>
          <a:stretch>
            <a:fillRect/>
          </a:stretch>
        </p:blipFill>
        <p:spPr>
          <a:xfrm>
            <a:off x="4345375" y="961812"/>
            <a:ext cx="6574649" cy="4930987"/>
          </a:xfrm>
          <a:prstGeom prst="rect">
            <a:avLst/>
          </a:prstGeom>
        </p:spPr>
      </p:pic>
    </p:spTree>
    <p:extLst>
      <p:ext uri="{BB962C8B-B14F-4D97-AF65-F5344CB8AC3E}">
        <p14:creationId xmlns:p14="http://schemas.microsoft.com/office/powerpoint/2010/main" val="288648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49461B-2ACD-4F29-BD33-FD10DAB8B189}"/>
              </a:ext>
            </a:extLst>
          </p:cNvPr>
          <p:cNvSpPr txBox="1"/>
          <p:nvPr/>
        </p:nvSpPr>
        <p:spPr>
          <a:xfrm>
            <a:off x="847344" y="300505"/>
            <a:ext cx="10506456" cy="119786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200" b="0" i="0" u="none" strike="noStrike" kern="1200" cap="none" spc="0" normalizeH="0" baseline="0" noProof="0">
                <a:ln>
                  <a:noFill/>
                </a:ln>
                <a:solidFill>
                  <a:prstClr val="black"/>
                </a:solidFill>
                <a:effectLst/>
                <a:uLnTx/>
                <a:uFillTx/>
                <a:latin typeface="Calibri Light" panose="020F0302020204030204"/>
                <a:ea typeface="+mn-ea"/>
                <a:cs typeface="+mn-cs"/>
              </a:rPr>
              <a:t>Percutaneous Transhepatic cholangiogram (PTC)</a:t>
            </a:r>
          </a:p>
        </p:txBody>
      </p:sp>
      <p:pic>
        <p:nvPicPr>
          <p:cNvPr id="2" name="Picture 1">
            <a:extLst>
              <a:ext uri="{FF2B5EF4-FFF2-40B4-BE49-F238E27FC236}">
                <a16:creationId xmlns:a16="http://schemas.microsoft.com/office/drawing/2014/main" id="{2BF5545E-36D7-49EA-B27B-07D14641BBA7}"/>
              </a:ext>
            </a:extLst>
          </p:cNvPr>
          <p:cNvPicPr>
            <a:picLocks noChangeAspect="1"/>
          </p:cNvPicPr>
          <p:nvPr/>
        </p:nvPicPr>
        <p:blipFill>
          <a:blip r:embed="rId2"/>
          <a:stretch>
            <a:fillRect/>
          </a:stretch>
        </p:blipFill>
        <p:spPr>
          <a:xfrm>
            <a:off x="1312946" y="2264230"/>
            <a:ext cx="3587653" cy="4008552"/>
          </a:xfrm>
          <a:prstGeom prst="rect">
            <a:avLst/>
          </a:prstGeom>
        </p:spPr>
      </p:pic>
      <p:pic>
        <p:nvPicPr>
          <p:cNvPr id="3" name="Picture 2">
            <a:extLst>
              <a:ext uri="{FF2B5EF4-FFF2-40B4-BE49-F238E27FC236}">
                <a16:creationId xmlns:a16="http://schemas.microsoft.com/office/drawing/2014/main" id="{FFC4C1F6-7FC8-4CC1-9C9C-B3E698B64C5E}"/>
              </a:ext>
            </a:extLst>
          </p:cNvPr>
          <p:cNvPicPr>
            <a:picLocks noChangeAspect="1"/>
          </p:cNvPicPr>
          <p:nvPr/>
        </p:nvPicPr>
        <p:blipFill>
          <a:blip r:embed="rId3"/>
          <a:stretch>
            <a:fillRect/>
          </a:stretch>
        </p:blipFill>
        <p:spPr>
          <a:xfrm>
            <a:off x="6244617" y="2869505"/>
            <a:ext cx="5681219" cy="2798000"/>
          </a:xfrm>
          <a:prstGeom prst="rect">
            <a:avLst/>
          </a:prstGeom>
        </p:spPr>
      </p:pic>
    </p:spTree>
    <p:extLst>
      <p:ext uri="{BB962C8B-B14F-4D97-AF65-F5344CB8AC3E}">
        <p14:creationId xmlns:p14="http://schemas.microsoft.com/office/powerpoint/2010/main" val="1338938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3" name="Rectangle 19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ACA7ED5-CB61-42AE-A322-FFD166DAF31C}"/>
              </a:ext>
            </a:extLst>
          </p:cNvPr>
          <p:cNvSpPr txBox="1"/>
          <p:nvPr/>
        </p:nvSpPr>
        <p:spPr>
          <a:xfrm>
            <a:off x="2103121" y="310343"/>
            <a:ext cx="7985759" cy="86882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Endoscopic retrograde cholangiopancreatography (ERCP)</a:t>
            </a:r>
          </a:p>
        </p:txBody>
      </p:sp>
      <p:sp>
        <p:nvSpPr>
          <p:cNvPr id="194" name="Rectangle: Rounded Corners 19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Picture 5">
            <a:extLst>
              <a:ext uri="{FF2B5EF4-FFF2-40B4-BE49-F238E27FC236}">
                <a16:creationId xmlns:a16="http://schemas.microsoft.com/office/drawing/2014/main" id="{30A14CD4-A4E0-4DA8-A608-9444CE476F99}"/>
              </a:ext>
            </a:extLst>
          </p:cNvPr>
          <p:cNvPicPr>
            <a:picLocks noChangeAspect="1"/>
          </p:cNvPicPr>
          <p:nvPr/>
        </p:nvPicPr>
        <p:blipFill>
          <a:blip r:embed="rId2"/>
          <a:stretch>
            <a:fillRect/>
          </a:stretch>
        </p:blipFill>
        <p:spPr>
          <a:xfrm>
            <a:off x="1125087" y="2139484"/>
            <a:ext cx="4117097" cy="4096512"/>
          </a:xfrm>
          <a:prstGeom prst="rect">
            <a:avLst/>
          </a:prstGeom>
        </p:spPr>
      </p:pic>
      <p:pic>
        <p:nvPicPr>
          <p:cNvPr id="1026" name="Picture 2" descr="Image result for ercp stone removal">
            <a:extLst>
              <a:ext uri="{FF2B5EF4-FFF2-40B4-BE49-F238E27FC236}">
                <a16:creationId xmlns:a16="http://schemas.microsoft.com/office/drawing/2014/main" id="{7957FEBF-39CA-45CE-A5ED-88C05EC913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7358" y="2139484"/>
            <a:ext cx="5462016"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49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CEFEDA-55D2-49ED-98A8-84C28F335A19}"/>
              </a:ext>
            </a:extLst>
          </p:cNvPr>
          <p:cNvPicPr>
            <a:picLocks noChangeAspect="1"/>
          </p:cNvPicPr>
          <p:nvPr/>
        </p:nvPicPr>
        <p:blipFill>
          <a:blip r:embed="rId2"/>
          <a:stretch>
            <a:fillRect/>
          </a:stretch>
        </p:blipFill>
        <p:spPr>
          <a:xfrm>
            <a:off x="1456619" y="321734"/>
            <a:ext cx="3427929" cy="2905170"/>
          </a:xfrm>
          <a:prstGeom prst="rect">
            <a:avLst/>
          </a:prstGeom>
        </p:spPr>
      </p:pic>
      <p:pic>
        <p:nvPicPr>
          <p:cNvPr id="4" name="Picture 3">
            <a:extLst>
              <a:ext uri="{FF2B5EF4-FFF2-40B4-BE49-F238E27FC236}">
                <a16:creationId xmlns:a16="http://schemas.microsoft.com/office/drawing/2014/main" id="{45ABFE57-EC00-4B91-897C-1DFC69862211}"/>
              </a:ext>
            </a:extLst>
          </p:cNvPr>
          <p:cNvPicPr>
            <a:picLocks noChangeAspect="1"/>
          </p:cNvPicPr>
          <p:nvPr/>
        </p:nvPicPr>
        <p:blipFill>
          <a:blip r:embed="rId3"/>
          <a:stretch>
            <a:fillRect/>
          </a:stretch>
        </p:blipFill>
        <p:spPr>
          <a:xfrm>
            <a:off x="457201" y="4251629"/>
            <a:ext cx="5426764" cy="1519493"/>
          </a:xfrm>
          <a:prstGeom prst="rect">
            <a:avLst/>
          </a:prstGeom>
        </p:spPr>
      </p:pic>
      <p:sp>
        <p:nvSpPr>
          <p:cNvPr id="28" name="Rectangle 27">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6BA8B73-A292-4066-91E2-3FF77DF30648}"/>
              </a:ext>
            </a:extLst>
          </p:cNvPr>
          <p:cNvPicPr>
            <a:picLocks noChangeAspect="1"/>
          </p:cNvPicPr>
          <p:nvPr/>
        </p:nvPicPr>
        <p:blipFill>
          <a:blip r:embed="rId4"/>
          <a:stretch>
            <a:fillRect/>
          </a:stretch>
        </p:blipFill>
        <p:spPr>
          <a:xfrm>
            <a:off x="7177677" y="321734"/>
            <a:ext cx="3687477" cy="6069922"/>
          </a:xfrm>
          <a:prstGeom prst="rect">
            <a:avLst/>
          </a:prstGeom>
        </p:spPr>
      </p:pic>
    </p:spTree>
    <p:extLst>
      <p:ext uri="{BB962C8B-B14F-4D97-AF65-F5344CB8AC3E}">
        <p14:creationId xmlns:p14="http://schemas.microsoft.com/office/powerpoint/2010/main" val="20339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248697"/>
            <a:ext cx="9144000" cy="4916129"/>
          </a:xfrm>
        </p:spPr>
        <p:txBody>
          <a:bodyPr>
            <a:normAutofit/>
          </a:bodyPr>
          <a:lstStyle/>
          <a:p>
            <a:pPr algn="l"/>
            <a:r>
              <a:rPr lang="en-US" sz="2400" b="1" dirty="0">
                <a:solidFill>
                  <a:srgbClr val="00B050"/>
                </a:solidFill>
                <a:latin typeface="David" panose="020E0502060401010101" pitchFamily="34" charset="-79"/>
                <a:cs typeface="David" panose="020E0502060401010101" pitchFamily="34" charset="-79"/>
              </a:rPr>
              <a:t>2. Black pigment stones</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They are usually composed of calcium salts of </a:t>
            </a:r>
            <a:r>
              <a:rPr lang="en-US" sz="2400" dirty="0">
                <a:solidFill>
                  <a:srgbClr val="FF0000"/>
                </a:solidFill>
                <a:latin typeface="David" panose="020E0502060401010101" pitchFamily="34" charset="-79"/>
                <a:cs typeface="David" panose="020E0502060401010101" pitchFamily="34" charset="-79"/>
              </a:rPr>
              <a:t>bilirubin</a:t>
            </a:r>
            <a:r>
              <a:rPr lang="en-US" sz="2400" dirty="0">
                <a:latin typeface="David" panose="020E0502060401010101" pitchFamily="34" charset="-79"/>
                <a:cs typeface="David" panose="020E0502060401010101" pitchFamily="34" charset="-79"/>
              </a:rPr>
              <a:t> , phosphate and bicarbonate . It occur with chronic hemolysis ( spherocytosis , hemoglobinopathy and malaria ) and liver cirrhosis.</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b="1" dirty="0">
                <a:latin typeface="David" panose="020E0502060401010101" pitchFamily="34" charset="-79"/>
                <a:cs typeface="David" panose="020E0502060401010101" pitchFamily="34" charset="-79"/>
              </a:rPr>
              <a:t>   </a:t>
            </a:r>
            <a:br>
              <a:rPr lang="en-US" sz="2400" dirty="0">
                <a:latin typeface="David" panose="020E0502060401010101" pitchFamily="34" charset="-79"/>
                <a:cs typeface="David" panose="020E0502060401010101" pitchFamily="34" charset="-79"/>
              </a:rPr>
            </a:br>
            <a:r>
              <a:rPr lang="en-US" sz="2400" b="1" dirty="0">
                <a:solidFill>
                  <a:srgbClr val="00B050"/>
                </a:solidFill>
                <a:latin typeface="David" panose="020E0502060401010101" pitchFamily="34" charset="-79"/>
                <a:cs typeface="David" panose="020E0502060401010101" pitchFamily="34" charset="-79"/>
              </a:rPr>
              <a:t>3. Brown pigment stones</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They are usually composed of calcium salts of bilirubinate , stearates , palmitate and </a:t>
            </a:r>
            <a:r>
              <a:rPr lang="en-US" sz="2400" dirty="0">
                <a:solidFill>
                  <a:srgbClr val="FF0000"/>
                </a:solidFill>
                <a:latin typeface="David" panose="020E0502060401010101" pitchFamily="34" charset="-79"/>
                <a:cs typeface="David" panose="020E0502060401010101" pitchFamily="34" charset="-79"/>
              </a:rPr>
              <a:t>cholesterol</a:t>
            </a:r>
            <a:r>
              <a:rPr lang="en-US" sz="2400" dirty="0">
                <a:latin typeface="David" panose="020E0502060401010101" pitchFamily="34" charset="-79"/>
                <a:cs typeface="David" panose="020E0502060401010101" pitchFamily="34" charset="-79"/>
              </a:rPr>
              <a:t>. Bile stasis and infection are predisposing factors. Such patients have increased amounts of unconjugated bilirubin in the bile due to the effect of β-glucuronidase produced by E- coli , an organism that invade the biliary ducts system with bile stasis.</a:t>
            </a:r>
            <a:br>
              <a:rPr lang="en-US" dirty="0"/>
            </a:br>
            <a:endParaRPr lang="ar-SA" dirty="0"/>
          </a:p>
        </p:txBody>
      </p:sp>
    </p:spTree>
    <p:extLst>
      <p:ext uri="{BB962C8B-B14F-4D97-AF65-F5344CB8AC3E}">
        <p14:creationId xmlns:p14="http://schemas.microsoft.com/office/powerpoint/2010/main" val="326415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E229ADE-E0D8-4C0F-AB1E-9405A081C53A}"/>
              </a:ext>
            </a:extLst>
          </p:cNvPr>
          <p:cNvSpPr txBox="1"/>
          <p:nvPr/>
        </p:nvSpPr>
        <p:spPr>
          <a:xfrm>
            <a:off x="556532" y="643467"/>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Light" panose="020F0302020204030204"/>
                <a:ea typeface="+mn-ea"/>
                <a:cs typeface="+mn-cs"/>
              </a:rPr>
              <a:t>Biliary stones</a:t>
            </a:r>
          </a:p>
        </p:txBody>
      </p:sp>
      <p:pic>
        <p:nvPicPr>
          <p:cNvPr id="2050" name="Picture 2" descr="Image result for ercp stone removal">
            <a:extLst>
              <a:ext uri="{FF2B5EF4-FFF2-40B4-BE49-F238E27FC236}">
                <a16:creationId xmlns:a16="http://schemas.microsoft.com/office/drawing/2014/main" id="{BCD4F689-2953-4023-96AE-8162CF7626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6881" y="1469205"/>
            <a:ext cx="8322067" cy="529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666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94503" y="2007266"/>
            <a:ext cx="9144000" cy="2387600"/>
          </a:xfrm>
        </p:spPr>
        <p:txBody>
          <a:bodyPr>
            <a:normAutofit fontScale="90000"/>
          </a:bodyPr>
          <a:lstStyle/>
          <a:p>
            <a:r>
              <a:rPr lang="en-US" dirty="0">
                <a:solidFill>
                  <a:srgbClr val="C00000"/>
                </a:solidFill>
                <a:latin typeface="David" panose="020E0502060401010101" pitchFamily="34" charset="-79"/>
                <a:cs typeface="David" panose="020E0502060401010101" pitchFamily="34" charset="-79"/>
              </a:rPr>
              <a:t>TUMORS OF BILIARY TRACT</a:t>
            </a:r>
            <a:br>
              <a:rPr lang="en-US" dirty="0"/>
            </a:br>
            <a:endParaRPr lang="ar-SA" dirty="0"/>
          </a:p>
        </p:txBody>
      </p:sp>
    </p:spTree>
    <p:extLst>
      <p:ext uri="{BB962C8B-B14F-4D97-AF65-F5344CB8AC3E}">
        <p14:creationId xmlns:p14="http://schemas.microsoft.com/office/powerpoint/2010/main" val="3500764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51819" y="934064"/>
            <a:ext cx="9144000" cy="6341807"/>
          </a:xfrm>
        </p:spPr>
        <p:txBody>
          <a:bodyPr>
            <a:normAutofit fontScale="90000"/>
          </a:bodyPr>
          <a:lstStyle/>
          <a:p>
            <a:pPr algn="l"/>
            <a:r>
              <a:rPr lang="en-US" sz="2700" dirty="0">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t>
            </a:r>
            <a:r>
              <a:rPr lang="ar-SA" sz="4400" b="1" dirty="0">
                <a:solidFill>
                  <a:srgbClr val="C00000"/>
                </a:solidFill>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ar-SA" sz="2700" dirty="0">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t>
            </a:r>
            <a:r>
              <a:rPr lang="en-US" sz="3600" b="1" dirty="0">
                <a:solidFill>
                  <a:srgbClr val="FF0000"/>
                </a:solidFill>
                <a:latin typeface="David" panose="020E0502060401010101" pitchFamily="34" charset="-79"/>
                <a:cs typeface="David" panose="020E0502060401010101" pitchFamily="34" charset="-79"/>
              </a:rPr>
              <a:t>1. Carcinoma of the gallbladder  </a:t>
            </a:r>
            <a:br>
              <a:rPr lang="en-US" sz="2700" b="1" dirty="0">
                <a:solidFill>
                  <a:srgbClr val="FF0000"/>
                </a:solidFill>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Carcinoma of gallbladder is rare and mostly associated with the presence of gallstones. About 90% of lesions are adenocarcinoma. It spread by direct invasion of adjacent structures , hematogenous , and lymphatic metastasis. </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Symptoms: </a:t>
            </a:r>
            <a:r>
              <a:rPr lang="en-US" sz="2700" dirty="0">
                <a:latin typeface="David" panose="020E0502060401010101" pitchFamily="34" charset="-79"/>
                <a:cs typeface="David" panose="020E0502060401010101" pitchFamily="34" charset="-79"/>
              </a:rPr>
              <a:t>pain in the right upper quadrant which is not distinguishable from those pf gallstone symptoms. Jaundice , which indicate invasion of biliary tract and locally advanced tumor.</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Signs : </a:t>
            </a:r>
            <a:r>
              <a:rPr lang="en-US" sz="2700" dirty="0">
                <a:latin typeface="David" panose="020E0502060401010101" pitchFamily="34" charset="-79"/>
                <a:cs typeface="David" panose="020E0502060401010101" pitchFamily="34" charset="-79"/>
              </a:rPr>
              <a:t>jaundice if the biliary tract is invaded and obstructed . mass may be palpable in the right upper quadrant due to the tumor or due to mucocele  obstructed gallbladder.</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Treatment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Surgical resection is the best option for cure in resectable cases.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Palliative percutaneous or endoscopic biliary stenting to relieve the obstructive jaundice.</a:t>
            </a:r>
            <a:br>
              <a:rPr lang="en-US" dirty="0"/>
            </a:br>
            <a:endParaRPr lang="ar-SA" dirty="0"/>
          </a:p>
        </p:txBody>
      </p:sp>
    </p:spTree>
    <p:extLst>
      <p:ext uri="{BB962C8B-B14F-4D97-AF65-F5344CB8AC3E}">
        <p14:creationId xmlns:p14="http://schemas.microsoft.com/office/powerpoint/2010/main" val="115142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68362" y="78659"/>
            <a:ext cx="9144000" cy="7039898"/>
          </a:xfrm>
        </p:spPr>
        <p:txBody>
          <a:bodyPr>
            <a:normAutofit fontScale="90000"/>
          </a:bodyPr>
          <a:lstStyle/>
          <a:p>
            <a:pPr algn="l"/>
            <a:r>
              <a:rPr lang="en-US" sz="2700" dirty="0">
                <a:latin typeface="David" panose="020E0502060401010101" pitchFamily="34" charset="-79"/>
                <a:cs typeface="David" panose="020E0502060401010101" pitchFamily="34" charset="-79"/>
              </a:rPr>
              <a:t>                                       </a:t>
            </a:r>
            <a:r>
              <a:rPr lang="en-US" sz="3600" b="1" dirty="0">
                <a:solidFill>
                  <a:srgbClr val="FF0000"/>
                </a:solidFill>
                <a:latin typeface="David" panose="020E0502060401010101" pitchFamily="34" charset="-79"/>
                <a:cs typeface="David" panose="020E0502060401010101" pitchFamily="34" charset="-79"/>
              </a:rPr>
              <a:t>2. Carcinoma of the bile ducts</a:t>
            </a:r>
            <a:br>
              <a:rPr lang="ar-SA"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Cholangiocarcinoma is a relatively uncommon cancer that affect the elderly. It can develop anywhere in the biliary tract , but sclerotic tumor in the biliary confluence is called " Klatiskin tumor". It may develop in patients with primary sclerosing cholangitis or choledochal cyst .</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Symptoms</a:t>
            </a:r>
            <a:r>
              <a:rPr lang="en-US" sz="2700" dirty="0">
                <a:latin typeface="David" panose="020E0502060401010101" pitchFamily="34" charset="-79"/>
                <a:cs typeface="David" panose="020E0502060401010101" pitchFamily="34" charset="-79"/>
              </a:rPr>
              <a:t>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Vague dyspeptic pain in the right upper quadrant of the abdomen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Progressive jaundice</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Anorexia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4. Weigh loss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5. Pruritus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6. Acute cholecystitis , mucocele and empyema gallbladder my develop due to the obstruction of gallbladder. </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Treatment</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Surgical resection is the best option for cure in resectable cases.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Palliative percutaneous or endoscopic biliary stenting to relieve the obstructive jaundice.</a:t>
            </a:r>
            <a:br>
              <a:rPr lang="en-US" dirty="0"/>
            </a:br>
            <a:endParaRPr lang="ar-SA" dirty="0"/>
          </a:p>
        </p:txBody>
      </p:sp>
    </p:spTree>
    <p:extLst>
      <p:ext uri="{BB962C8B-B14F-4D97-AF65-F5344CB8AC3E}">
        <p14:creationId xmlns:p14="http://schemas.microsoft.com/office/powerpoint/2010/main" val="248316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p:cNvSpPr>
            <a:spLocks noGrp="1"/>
          </p:cNvSpPr>
          <p:nvPr>
            <p:ph type="title"/>
          </p:nvPr>
        </p:nvSpPr>
        <p:spPr>
          <a:xfrm>
            <a:off x="863029" y="1012004"/>
            <a:ext cx="3416158" cy="4795408"/>
          </a:xfrm>
        </p:spPr>
        <p:txBody>
          <a:bodyPr>
            <a:normAutofit/>
          </a:bodyPr>
          <a:lstStyle/>
          <a:p>
            <a:r>
              <a:rPr lang="en-US" b="1">
                <a:solidFill>
                  <a:srgbClr val="FFFFFF"/>
                </a:solidFill>
              </a:rPr>
              <a:t>Treatment options for obstructive jaundice</a:t>
            </a:r>
            <a:endParaRPr lang="ar-SA">
              <a:solidFill>
                <a:srgbClr val="FFFFFF"/>
              </a:solidFill>
            </a:endParaRPr>
          </a:p>
        </p:txBody>
      </p:sp>
      <p:sp>
        <p:nvSpPr>
          <p:cNvPr id="4" name="عنصر نائب لرقم الشريحة 3"/>
          <p:cNvSpPr>
            <a:spLocks noGrp="1"/>
          </p:cNvSpPr>
          <p:nvPr>
            <p:ph type="sldNum" sz="quarter" idx="12"/>
          </p:nvPr>
        </p:nvSpPr>
        <p:spPr>
          <a:xfrm>
            <a:off x="10726220" y="6356350"/>
            <a:ext cx="62758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5CACFF-264F-B44A-9AFA-92646756692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عنصر نائب للمحتوى 2">
            <a:extLst>
              <a:ext uri="{FF2B5EF4-FFF2-40B4-BE49-F238E27FC236}">
                <a16:creationId xmlns:a16="http://schemas.microsoft.com/office/drawing/2014/main" id="{332DC36C-D1A5-413D-805B-87051CCC8078}"/>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6410BC-63C5-40B6-BB60-0186EE193929}"/>
              </a:ext>
            </a:extLst>
          </p:cNvPr>
          <p:cNvSpPr>
            <a:spLocks noGrp="1"/>
          </p:cNvSpPr>
          <p:nvPr>
            <p:ph type="ctrTitle"/>
          </p:nvPr>
        </p:nvSpPr>
        <p:spPr>
          <a:xfrm>
            <a:off x="3045368" y="2043663"/>
            <a:ext cx="6105194" cy="2031055"/>
          </a:xfrm>
        </p:spPr>
        <p:txBody>
          <a:bodyPr>
            <a:normAutofit/>
          </a:bodyPr>
          <a:lstStyle/>
          <a:p>
            <a:r>
              <a:rPr lang="en-US" sz="5100">
                <a:solidFill>
                  <a:srgbClr val="FFFFFF"/>
                </a:solidFill>
              </a:rPr>
              <a:t>Surgical operations for malignant jaundice</a:t>
            </a:r>
          </a:p>
        </p:txBody>
      </p:sp>
      <p:sp>
        <p:nvSpPr>
          <p:cNvPr id="3" name="Subtitle 2">
            <a:extLst>
              <a:ext uri="{FF2B5EF4-FFF2-40B4-BE49-F238E27FC236}">
                <a16:creationId xmlns:a16="http://schemas.microsoft.com/office/drawing/2014/main" id="{9DBD9DE6-07B7-4356-8B12-A03E79722697}"/>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67440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7586" name="Rectangle 2"/>
          <p:cNvSpPr>
            <a:spLocks noGrp="1" noChangeArrowheads="1"/>
          </p:cNvSpPr>
          <p:nvPr>
            <p:ph type="title"/>
          </p:nvPr>
        </p:nvSpPr>
        <p:spPr>
          <a:xfrm>
            <a:off x="1179226" y="826680"/>
            <a:ext cx="9833548" cy="1325563"/>
          </a:xfrm>
        </p:spPr>
        <p:txBody>
          <a:bodyPr>
            <a:normAutofit/>
          </a:bodyPr>
          <a:lstStyle/>
          <a:p>
            <a:pPr algn="ctr" eaLnBrk="1" hangingPunct="1"/>
            <a:r>
              <a:rPr lang="en-US" sz="4000" b="1">
                <a:solidFill>
                  <a:srgbClr val="FFFFFF"/>
                </a:solidFill>
                <a:latin typeface="Tahoma" charset="0"/>
              </a:rPr>
              <a:t>Preoperative preparation</a:t>
            </a:r>
            <a:r>
              <a:rPr lang="en-US" sz="4000" b="1" u="sng">
                <a:solidFill>
                  <a:srgbClr val="FFFFFF"/>
                </a:solidFill>
                <a:latin typeface="Tahoma" charset="0"/>
              </a:rPr>
              <a:t> </a:t>
            </a:r>
          </a:p>
        </p:txBody>
      </p:sp>
      <p:sp>
        <p:nvSpPr>
          <p:cNvPr id="67587" name="Rectangle 3"/>
          <p:cNvSpPr>
            <a:spLocks noGrp="1" noChangeArrowheads="1"/>
          </p:cNvSpPr>
          <p:nvPr>
            <p:ph type="body" idx="1"/>
          </p:nvPr>
        </p:nvSpPr>
        <p:spPr>
          <a:xfrm>
            <a:off x="1179226" y="3092970"/>
            <a:ext cx="9833548" cy="2693976"/>
          </a:xfrm>
        </p:spPr>
        <p:txBody>
          <a:bodyPr>
            <a:normAutofit/>
          </a:bodyPr>
          <a:lstStyle/>
          <a:p>
            <a:pPr eaLnBrk="1" hangingPunct="1"/>
            <a:r>
              <a:rPr lang="en-US" sz="2000" dirty="0">
                <a:solidFill>
                  <a:srgbClr val="000000"/>
                </a:solidFill>
                <a:latin typeface="Tahoma" charset="0"/>
              </a:rPr>
              <a:t>Oral H2 antagonist</a:t>
            </a:r>
          </a:p>
          <a:p>
            <a:pPr eaLnBrk="1" hangingPunct="1"/>
            <a:r>
              <a:rPr lang="en-US" sz="2000" dirty="0">
                <a:solidFill>
                  <a:srgbClr val="000000"/>
                </a:solidFill>
                <a:latin typeface="Tahoma" charset="0"/>
              </a:rPr>
              <a:t>Vit. K or FFP </a:t>
            </a:r>
          </a:p>
          <a:p>
            <a:pPr eaLnBrk="1" hangingPunct="1"/>
            <a:r>
              <a:rPr lang="en-US" sz="2000" dirty="0">
                <a:solidFill>
                  <a:srgbClr val="000000"/>
                </a:solidFill>
                <a:latin typeface="Tahoma" charset="0"/>
              </a:rPr>
              <a:t>Perioperative broad-spectrum antibiotics</a:t>
            </a:r>
          </a:p>
          <a:p>
            <a:r>
              <a:rPr lang="en-US" sz="2000" dirty="0">
                <a:solidFill>
                  <a:srgbClr val="000000"/>
                </a:solidFill>
                <a:latin typeface="Tahoma" charset="0"/>
              </a:rPr>
              <a:t>Rehydration and adequate diuresis</a:t>
            </a:r>
          </a:p>
          <a:p>
            <a:r>
              <a:rPr lang="en-US" sz="2000" dirty="0">
                <a:solidFill>
                  <a:srgbClr val="000000"/>
                </a:solidFill>
                <a:latin typeface="Tahoma" charset="0"/>
              </a:rPr>
              <a:t>Furosemide/ Mannitol </a:t>
            </a:r>
          </a:p>
          <a:p>
            <a:r>
              <a:rPr lang="en-US" sz="2000" dirty="0">
                <a:solidFill>
                  <a:srgbClr val="000000"/>
                </a:solidFill>
                <a:latin typeface="Tahoma" charset="0"/>
              </a:rPr>
              <a:t>Catheterization &amp; CVP monitoring</a:t>
            </a:r>
          </a:p>
          <a:p>
            <a:pPr eaLnBrk="1" hangingPunct="1"/>
            <a:endParaRPr lang="en-US" sz="2000" dirty="0">
              <a:solidFill>
                <a:srgbClr val="000000"/>
              </a:solidFill>
              <a:latin typeface="Tahoma"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can0004"/>
          <p:cNvPicPr>
            <a:picLocks noChangeAspect="1" noChangeArrowheads="1"/>
          </p:cNvPicPr>
          <p:nvPr/>
        </p:nvPicPr>
        <p:blipFill rotWithShape="1">
          <a:blip r:embed="rId2"/>
          <a:srcRect l="5875" r="11870"/>
          <a:stretch/>
        </p:blipFill>
        <p:spPr bwMode="auto">
          <a:xfrm>
            <a:off x="1593008" y="-1"/>
            <a:ext cx="4347709" cy="6858001"/>
          </a:xfrm>
          <a:prstGeom prst="rect">
            <a:avLst/>
          </a:prstGeom>
          <a:noFill/>
          <a:ln w="9525">
            <a:noFill/>
            <a:miter lim="800000"/>
            <a:headEnd/>
            <a:tailEnd/>
          </a:ln>
        </p:spPr>
      </p:pic>
      <p:sp>
        <p:nvSpPr>
          <p:cNvPr id="57347" name="Line 4"/>
          <p:cNvSpPr>
            <a:spLocks noChangeShapeType="1"/>
          </p:cNvSpPr>
          <p:nvPr/>
        </p:nvSpPr>
        <p:spPr bwMode="auto">
          <a:xfrm flipH="1">
            <a:off x="3667126" y="1379539"/>
            <a:ext cx="3719513" cy="1290637"/>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7348" name="Text Box 6"/>
          <p:cNvSpPr txBox="1">
            <a:spLocks noChangeArrowheads="1"/>
          </p:cNvSpPr>
          <p:nvPr/>
        </p:nvSpPr>
        <p:spPr bwMode="auto">
          <a:xfrm>
            <a:off x="5940716" y="0"/>
            <a:ext cx="4727284" cy="175432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Arial"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charset="0"/>
                <a:ea typeface="+mn-ea"/>
                <a:cs typeface="+mn-cs"/>
              </a:rPr>
              <a:t>Carcinoma gallbladder</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Radical Cholecystectomy with wedge resection &amp; CBD excision</a:t>
            </a:r>
          </a:p>
        </p:txBody>
      </p:sp>
      <p:sp>
        <p:nvSpPr>
          <p:cNvPr id="57349" name="Line 9"/>
          <p:cNvSpPr>
            <a:spLocks noChangeShapeType="1"/>
          </p:cNvSpPr>
          <p:nvPr/>
        </p:nvSpPr>
        <p:spPr bwMode="auto">
          <a:xfrm flipH="1">
            <a:off x="4275138" y="2138364"/>
            <a:ext cx="3111500" cy="911225"/>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7350" name="Text Box 11"/>
          <p:cNvSpPr txBox="1">
            <a:spLocks noChangeArrowheads="1"/>
          </p:cNvSpPr>
          <p:nvPr/>
        </p:nvSpPr>
        <p:spPr bwMode="auto">
          <a:xfrm>
            <a:off x="5940716" y="2453294"/>
            <a:ext cx="4727284" cy="4370427"/>
          </a:xfrm>
          <a:prstGeom prst="rect">
            <a:avLst/>
          </a:prstGeom>
          <a:noFill/>
          <a:ln w="9525">
            <a:noFill/>
            <a:miter lim="800000"/>
            <a:headEnd/>
            <a:tailEnd/>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Arial" charset="0"/>
                <a:ea typeface="+mn-ea"/>
                <a:cs typeface="+mn-cs"/>
              </a:rPr>
              <a:t>Cholediocholithiasis</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ERCP removal, CBD exploration</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Arial" charset="0"/>
                <a:ea typeface="+mn-ea"/>
                <a:cs typeface="+mn-cs"/>
              </a:rPr>
              <a:t>Cholangio</a:t>
            </a:r>
            <a:r>
              <a:rPr kumimoji="0" lang="en-US" sz="2400" b="1" i="0" u="sng" strike="noStrike" kern="1200" cap="none" spc="0" normalizeH="0" baseline="0" noProof="0" dirty="0">
                <a:ln>
                  <a:noFill/>
                </a:ln>
                <a:solidFill>
                  <a:prstClr val="black"/>
                </a:solidFill>
                <a:effectLst/>
                <a:uLnTx/>
                <a:uFillTx/>
                <a:latin typeface="Arial" charset="0"/>
                <a:ea typeface="+mn-ea"/>
                <a:cs typeface="+mn-cs"/>
              </a:rPr>
              <a:t> Ca</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Liver resection, Whipple operation,</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   Stenting by ERCP or PTC- palliative</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charset="0"/>
                <a:ea typeface="+mn-ea"/>
                <a:cs typeface="+mn-cs"/>
              </a:rPr>
              <a:t>Biliary Stricture</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Arial" charset="0"/>
                <a:ea typeface="+mn-ea"/>
                <a:cs typeface="+mn-cs"/>
              </a:rPr>
              <a:t>Hepatico-jejenostomy</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a:t>
            </a:r>
            <a:r>
              <a:rPr kumimoji="0" lang="en-US" sz="2000" b="0" i="0" u="none" strike="noStrike" kern="1200" cap="none" spc="0" normalizeH="0" baseline="0" noProof="0" dirty="0">
                <a:ln>
                  <a:noFill/>
                </a:ln>
                <a:solidFill>
                  <a:prstClr val="black"/>
                </a:solidFill>
                <a:effectLst/>
                <a:uLnTx/>
                <a:uFillTx/>
                <a:latin typeface="Arial" charset="0"/>
                <a:ea typeface="+mn-ea"/>
                <a:cs typeface="+mn-cs"/>
              </a:rPr>
              <a:t> </a:t>
            </a:r>
          </a:p>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Arial" charset="0"/>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7310438" y="241300"/>
            <a:ext cx="3357562" cy="1746250"/>
          </a:xfrm>
        </p:spPr>
        <p:txBody>
          <a:bodyPr>
            <a:normAutofit fontScale="92500" lnSpcReduction="10000"/>
          </a:bodyPr>
          <a:lstStyle/>
          <a:p>
            <a:pPr marL="609600" indent="-609600">
              <a:buNone/>
            </a:pPr>
            <a:endParaRPr lang="en-US" dirty="0"/>
          </a:p>
          <a:p>
            <a:pPr marL="609600" indent="-609600">
              <a:buNone/>
            </a:pPr>
            <a:endParaRPr lang="en-US" b="1" dirty="0"/>
          </a:p>
          <a:p>
            <a:pPr marL="609600" indent="-609600">
              <a:buNone/>
            </a:pPr>
            <a:r>
              <a:rPr lang="en-US" b="1" dirty="0"/>
              <a:t>Periampullary Ca</a:t>
            </a:r>
            <a:r>
              <a:rPr lang="en-US" dirty="0"/>
              <a:t>:</a:t>
            </a:r>
          </a:p>
          <a:p>
            <a:pPr marL="609600" indent="-609600">
              <a:buNone/>
            </a:pPr>
            <a:r>
              <a:rPr lang="en-US" dirty="0"/>
              <a:t>Whipple’s  operation</a:t>
            </a:r>
          </a:p>
          <a:p>
            <a:pPr marL="609600" indent="-609600">
              <a:buNone/>
            </a:pPr>
            <a:endParaRPr lang="en-US" sz="2400" dirty="0"/>
          </a:p>
        </p:txBody>
      </p:sp>
      <p:pic>
        <p:nvPicPr>
          <p:cNvPr id="58371" name="Picture 4" descr="scan0004"/>
          <p:cNvPicPr>
            <a:picLocks noChangeAspect="1" noChangeArrowheads="1"/>
          </p:cNvPicPr>
          <p:nvPr/>
        </p:nvPicPr>
        <p:blipFill>
          <a:blip r:embed="rId2"/>
          <a:srcRect r="11870"/>
          <a:stretch>
            <a:fillRect/>
          </a:stretch>
        </p:blipFill>
        <p:spPr bwMode="auto">
          <a:xfrm>
            <a:off x="1524000" y="0"/>
            <a:ext cx="5634038" cy="6103938"/>
          </a:xfrm>
          <a:prstGeom prst="rect">
            <a:avLst/>
          </a:prstGeom>
          <a:noFill/>
          <a:ln w="9525">
            <a:noFill/>
            <a:miter lim="800000"/>
            <a:headEnd/>
            <a:tailEnd/>
          </a:ln>
        </p:spPr>
      </p:pic>
      <p:sp>
        <p:nvSpPr>
          <p:cNvPr id="58372" name="Line 6"/>
          <p:cNvSpPr>
            <a:spLocks noChangeShapeType="1"/>
          </p:cNvSpPr>
          <p:nvPr/>
        </p:nvSpPr>
        <p:spPr bwMode="auto">
          <a:xfrm flipH="1">
            <a:off x="3667126" y="1152526"/>
            <a:ext cx="3643313" cy="3338513"/>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8373" name="Text Box 7"/>
          <p:cNvSpPr txBox="1">
            <a:spLocks noChangeArrowheads="1"/>
          </p:cNvSpPr>
          <p:nvPr/>
        </p:nvSpPr>
        <p:spPr bwMode="auto">
          <a:xfrm>
            <a:off x="7386638" y="3201988"/>
            <a:ext cx="3281362" cy="175432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Carcinoma head </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pancreas: Whipple op.</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Bilio-enteric bypass (palliative)</a:t>
            </a:r>
          </a:p>
        </p:txBody>
      </p:sp>
      <p:sp>
        <p:nvSpPr>
          <p:cNvPr id="58374" name="Line 8"/>
          <p:cNvSpPr>
            <a:spLocks noChangeShapeType="1"/>
          </p:cNvSpPr>
          <p:nvPr/>
        </p:nvSpPr>
        <p:spPr bwMode="auto">
          <a:xfrm flipH="1">
            <a:off x="5184776" y="3581400"/>
            <a:ext cx="2278063" cy="909638"/>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1AA8776-79FF-4137-9B47-4971D2CCF4C3}"/>
              </a:ext>
            </a:extLst>
          </p:cNvPr>
          <p:cNvPicPr>
            <a:picLocks noChangeAspect="1"/>
          </p:cNvPicPr>
          <p:nvPr/>
        </p:nvPicPr>
        <p:blipFill>
          <a:blip r:embed="rId2"/>
          <a:stretch>
            <a:fillRect/>
          </a:stretch>
        </p:blipFill>
        <p:spPr>
          <a:xfrm>
            <a:off x="965200" y="1257888"/>
            <a:ext cx="2879083" cy="4342223"/>
          </a:xfrm>
          <a:prstGeom prst="rect">
            <a:avLst/>
          </a:prstGeom>
        </p:spPr>
      </p:pic>
      <p:sp>
        <p:nvSpPr>
          <p:cNvPr id="14" name="Rectangle 13">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3A313BE-2608-40A0-B351-08214B1A59CE}"/>
              </a:ext>
            </a:extLst>
          </p:cNvPr>
          <p:cNvPicPr>
            <a:picLocks noChangeAspect="1"/>
          </p:cNvPicPr>
          <p:nvPr/>
        </p:nvPicPr>
        <p:blipFill>
          <a:blip r:embed="rId3"/>
          <a:stretch>
            <a:fillRect/>
          </a:stretch>
        </p:blipFill>
        <p:spPr>
          <a:xfrm>
            <a:off x="4647976" y="1287975"/>
            <a:ext cx="2880360" cy="4283063"/>
          </a:xfrm>
          <a:prstGeom prst="rect">
            <a:avLst/>
          </a:prstGeom>
        </p:spPr>
      </p:pic>
      <p:sp>
        <p:nvSpPr>
          <p:cNvPr id="16" name="Rectangle 15">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5462A4F-EDC1-406D-83EB-C9736663F905}"/>
              </a:ext>
            </a:extLst>
          </p:cNvPr>
          <p:cNvPicPr>
            <a:picLocks noChangeAspect="1"/>
          </p:cNvPicPr>
          <p:nvPr/>
        </p:nvPicPr>
        <p:blipFill>
          <a:blip r:embed="rId4"/>
          <a:stretch>
            <a:fillRect/>
          </a:stretch>
        </p:blipFill>
        <p:spPr>
          <a:xfrm>
            <a:off x="8066870" y="2527443"/>
            <a:ext cx="3366009" cy="2147299"/>
          </a:xfrm>
          <a:prstGeom prst="rect">
            <a:avLst/>
          </a:prstGeom>
        </p:spPr>
      </p:pic>
    </p:spTree>
    <p:extLst>
      <p:ext uri="{BB962C8B-B14F-4D97-AF65-F5344CB8AC3E}">
        <p14:creationId xmlns:p14="http://schemas.microsoft.com/office/powerpoint/2010/main" val="22627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91148" y="5702710"/>
            <a:ext cx="9144000" cy="1152832"/>
          </a:xfrm>
        </p:spPr>
        <p:txBody>
          <a:bodyPr/>
          <a:lstStyle/>
          <a:p>
            <a:r>
              <a:rPr lang="en-US" dirty="0">
                <a:solidFill>
                  <a:srgbClr val="FF0000"/>
                </a:solidFill>
                <a:latin typeface="David" panose="020E0502060401010101" pitchFamily="34" charset="-79"/>
                <a:cs typeface="David" panose="020E0502060401010101" pitchFamily="34" charset="-79"/>
              </a:rPr>
              <a:t>Cholesterol gallstones</a:t>
            </a:r>
            <a:endParaRPr lang="ar-SA" dirty="0">
              <a:solidFill>
                <a:srgbClr val="FF0000"/>
              </a:solidFill>
              <a:latin typeface="David" panose="020E0502060401010101" pitchFamily="34" charset="-79"/>
            </a:endParaRPr>
          </a:p>
        </p:txBody>
      </p:sp>
      <p:pic>
        <p:nvPicPr>
          <p:cNvPr id="1028" name="Picture 4" descr="https://c2.staticflickr.com/4/3463/3952947203_97069e3a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148" y="267411"/>
            <a:ext cx="9246316" cy="521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49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91148" y="5867400"/>
            <a:ext cx="9144000" cy="990600"/>
          </a:xfrm>
        </p:spPr>
        <p:txBody>
          <a:bodyPr/>
          <a:lstStyle/>
          <a:p>
            <a:r>
              <a:rPr lang="en-US" dirty="0">
                <a:solidFill>
                  <a:srgbClr val="FF0000"/>
                </a:solidFill>
                <a:latin typeface="David" panose="020E0502060401010101" pitchFamily="34" charset="-79"/>
                <a:cs typeface="David" panose="020E0502060401010101" pitchFamily="34" charset="-79"/>
              </a:rPr>
              <a:t>Black pigmented gallstone</a:t>
            </a:r>
            <a:endParaRPr lang="ar-SA" dirty="0">
              <a:solidFill>
                <a:srgbClr val="FF0000"/>
              </a:solidFill>
              <a:latin typeface="David" panose="020E0502060401010101" pitchFamily="34" charset="-79"/>
            </a:endParaRPr>
          </a:p>
        </p:txBody>
      </p:sp>
      <p:pic>
        <p:nvPicPr>
          <p:cNvPr id="2050" name="Picture 2" descr="http://dc391.4shared.com/doc/7Fl5RJW0/preview_html_m6a80a5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942" y="226142"/>
            <a:ext cx="8003457" cy="519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7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40309" y="5692877"/>
            <a:ext cx="9144000" cy="862780"/>
          </a:xfrm>
        </p:spPr>
        <p:txBody>
          <a:bodyPr/>
          <a:lstStyle/>
          <a:p>
            <a:r>
              <a:rPr lang="en-US" dirty="0">
                <a:solidFill>
                  <a:srgbClr val="FF0000"/>
                </a:solidFill>
                <a:latin typeface="David" panose="020E0502060401010101" pitchFamily="34" charset="-79"/>
                <a:cs typeface="David" panose="020E0502060401010101" pitchFamily="34" charset="-79"/>
              </a:rPr>
              <a:t>                   Brown pigmented gallstone</a:t>
            </a:r>
            <a:endParaRPr lang="ar-SA" dirty="0">
              <a:solidFill>
                <a:srgbClr val="FF0000"/>
              </a:solidFill>
              <a:latin typeface="David" panose="020E0502060401010101" pitchFamily="34" charset="-79"/>
            </a:endParaRPr>
          </a:p>
        </p:txBody>
      </p:sp>
      <p:pic>
        <p:nvPicPr>
          <p:cNvPr id="3074" name="Picture 2" descr="http://www.healthproductmarket.com/wp-content/uploads/2013/01/gallstone-al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748" y="835742"/>
            <a:ext cx="5860026" cy="468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99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87794" y="1091381"/>
            <a:ext cx="9144000" cy="4385187"/>
          </a:xfrm>
        </p:spPr>
        <p:txBody>
          <a:bodyPr>
            <a:normAutofit fontScale="90000"/>
          </a:bodyPr>
          <a:lstStyle/>
          <a:p>
            <a:r>
              <a:rPr lang="en-US" b="1" dirty="0">
                <a:solidFill>
                  <a:srgbClr val="C00000"/>
                </a:solidFill>
                <a:latin typeface="David" panose="020E0502060401010101" pitchFamily="34" charset="-79"/>
                <a:cs typeface="David" panose="020E0502060401010101" pitchFamily="34" charset="-79"/>
              </a:rPr>
              <a:t>Gallstones diseases</a:t>
            </a:r>
            <a:br>
              <a:rPr lang="en-US" b="1" dirty="0">
                <a:latin typeface="David" panose="020E0502060401010101" pitchFamily="34" charset="-79"/>
                <a:cs typeface="David" panose="020E0502060401010101" pitchFamily="34" charset="-79"/>
              </a:rPr>
            </a:br>
            <a:br>
              <a:rPr lang="en-US" b="1" dirty="0">
                <a:latin typeface="David" panose="020E0502060401010101" pitchFamily="34" charset="-79"/>
                <a:cs typeface="David" panose="020E0502060401010101" pitchFamily="34" charset="-79"/>
              </a:rPr>
            </a:br>
            <a:br>
              <a:rPr lang="en-US" dirty="0">
                <a:latin typeface="David" panose="020E0502060401010101" pitchFamily="34" charset="-79"/>
                <a:cs typeface="David" panose="020E0502060401010101" pitchFamily="34" charset="-79"/>
              </a:rPr>
            </a:br>
            <a:r>
              <a:rPr lang="en-US" sz="3200" dirty="0">
                <a:solidFill>
                  <a:srgbClr val="FF0000"/>
                </a:solidFill>
                <a:latin typeface="David" panose="020E0502060401010101" pitchFamily="34" charset="-79"/>
                <a:cs typeface="David" panose="020E0502060401010101" pitchFamily="34" charset="-79"/>
              </a:rPr>
              <a:t>1. </a:t>
            </a:r>
            <a:r>
              <a:rPr lang="en-US" sz="3200" dirty="0">
                <a:solidFill>
                  <a:schemeClr val="accent5"/>
                </a:solidFill>
                <a:latin typeface="David" panose="020E0502060401010101" pitchFamily="34" charset="-79"/>
                <a:cs typeface="David" panose="020E0502060401010101" pitchFamily="34" charset="-79"/>
              </a:rPr>
              <a:t>Asymptomatic gallstones : usually no need of treatment</a:t>
            </a:r>
            <a:br>
              <a:rPr lang="en-US" sz="3200" dirty="0">
                <a:solidFill>
                  <a:schemeClr val="accent5"/>
                </a:solidFill>
                <a:latin typeface="David" panose="020E0502060401010101" pitchFamily="34" charset="-79"/>
                <a:cs typeface="David" panose="020E0502060401010101" pitchFamily="34" charset="-79"/>
              </a:rPr>
            </a:br>
            <a:br>
              <a:rPr lang="en-US" sz="3200" dirty="0">
                <a:solidFill>
                  <a:schemeClr val="accent5"/>
                </a:solidFill>
                <a:latin typeface="David" panose="020E0502060401010101" pitchFamily="34" charset="-79"/>
                <a:cs typeface="David" panose="020E0502060401010101" pitchFamily="34" charset="-79"/>
              </a:rPr>
            </a:br>
            <a:r>
              <a:rPr lang="en-US" sz="3200" dirty="0">
                <a:solidFill>
                  <a:srgbClr val="FF0000"/>
                </a:solidFill>
                <a:latin typeface="David" panose="020E0502060401010101" pitchFamily="34" charset="-79"/>
                <a:cs typeface="David" panose="020E0502060401010101" pitchFamily="34" charset="-79"/>
              </a:rPr>
              <a:t>2. </a:t>
            </a:r>
            <a:r>
              <a:rPr lang="en-US" sz="3200" dirty="0">
                <a:solidFill>
                  <a:schemeClr val="accent5"/>
                </a:solidFill>
                <a:latin typeface="David" panose="020E0502060401010101" pitchFamily="34" charset="-79"/>
                <a:cs typeface="David" panose="020E0502060401010101" pitchFamily="34" charset="-79"/>
              </a:rPr>
              <a:t>Symptomatic gallstones and related complications need treatment         </a:t>
            </a:r>
            <a:br>
              <a:rPr lang="en-US" dirty="0"/>
            </a:br>
            <a:endParaRPr lang="ar-SA" dirty="0"/>
          </a:p>
        </p:txBody>
      </p:sp>
    </p:spTree>
    <p:extLst>
      <p:ext uri="{BB962C8B-B14F-4D97-AF65-F5344CB8AC3E}">
        <p14:creationId xmlns:p14="http://schemas.microsoft.com/office/powerpoint/2010/main" val="172113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8323" y="9832"/>
            <a:ext cx="12378813" cy="1524000"/>
          </a:xfrm>
        </p:spPr>
        <p:txBody>
          <a:bodyPr>
            <a:normAutofit/>
          </a:bodyPr>
          <a:lstStyle/>
          <a:p>
            <a:r>
              <a:rPr lang="en-US" sz="3600" b="1" dirty="0">
                <a:solidFill>
                  <a:srgbClr val="C00000"/>
                </a:solidFill>
                <a:latin typeface="David" panose="020E0502060401010101" pitchFamily="34" charset="-79"/>
                <a:cs typeface="David" panose="020E0502060401010101" pitchFamily="34" charset="-79"/>
              </a:rPr>
              <a:t>Symptomatic gallstones and related complications</a:t>
            </a:r>
            <a:br>
              <a:rPr lang="en-US" dirty="0"/>
            </a:br>
            <a:endParaRPr lang="ar-SA" dirty="0"/>
          </a:p>
        </p:txBody>
      </p:sp>
      <p:sp>
        <p:nvSpPr>
          <p:cNvPr id="3" name="عنوان فرعي 2"/>
          <p:cNvSpPr>
            <a:spLocks noGrp="1"/>
          </p:cNvSpPr>
          <p:nvPr>
            <p:ph type="subTitle" idx="1"/>
          </p:nvPr>
        </p:nvSpPr>
        <p:spPr>
          <a:xfrm>
            <a:off x="648929" y="835742"/>
            <a:ext cx="10854811" cy="6022258"/>
          </a:xfrm>
        </p:spPr>
        <p:txBody>
          <a:bodyPr>
            <a:normAutofit fontScale="92500" lnSpcReduction="10000"/>
          </a:bodyPr>
          <a:lstStyle/>
          <a:p>
            <a:r>
              <a:rPr lang="en-US" sz="2600" b="1" dirty="0">
                <a:solidFill>
                  <a:srgbClr val="C00000"/>
                </a:solidFill>
                <a:latin typeface="David" panose="020E0502060401010101" pitchFamily="34" charset="-79"/>
                <a:cs typeface="David" panose="020E0502060401010101" pitchFamily="34" charset="-79"/>
              </a:rPr>
              <a:t>1. Biliary colic and chronic cholecystitis</a:t>
            </a:r>
            <a:endParaRPr lang="en-US" sz="2600" dirty="0">
              <a:solidFill>
                <a:srgbClr val="C00000"/>
              </a:solidFill>
              <a:latin typeface="David" panose="020E0502060401010101" pitchFamily="34" charset="-79"/>
              <a:cs typeface="David" panose="020E0502060401010101" pitchFamily="34" charset="-79"/>
            </a:endParaRPr>
          </a:p>
          <a:p>
            <a:pPr algn="l"/>
            <a:r>
              <a:rPr lang="en-US" sz="2600" dirty="0">
                <a:latin typeface="David" panose="020E0502060401010101" pitchFamily="34" charset="-79"/>
                <a:cs typeface="David" panose="020E0502060401010101" pitchFamily="34" charset="-79"/>
              </a:rPr>
              <a:t>Biliary colic is due to transient obstruction of gallbladder from an impacted stones in the neck of gallbladder.</a:t>
            </a:r>
          </a:p>
          <a:p>
            <a:pPr algn="l"/>
            <a:r>
              <a:rPr lang="en-US" sz="2600" b="1" dirty="0">
                <a:solidFill>
                  <a:srgbClr val="FF0000"/>
                </a:solidFill>
                <a:latin typeface="David" panose="020E0502060401010101" pitchFamily="34" charset="-79"/>
                <a:cs typeface="David" panose="020E0502060401010101" pitchFamily="34" charset="-79"/>
              </a:rPr>
              <a:t>Symptoms: </a:t>
            </a:r>
            <a:r>
              <a:rPr lang="en-US" sz="2600" dirty="0">
                <a:latin typeface="David" panose="020E0502060401010101" pitchFamily="34" charset="-79"/>
                <a:cs typeface="David" panose="020E0502060401010101" pitchFamily="34" charset="-79"/>
              </a:rPr>
              <a:t>Sever gripping pain , often developing after meal , which is maximum in the epigastrium and right upper quadrant with radiation to the back. The pain may wax and wane in intensity over several hours , and vomiting and retching are common. Resolution occurs when the stone fall back into the gallbladder lumen or passes to the common bile duct. In some cases the obstruction does not resolve and the patient develops acute cholecystitis.</a:t>
            </a:r>
          </a:p>
          <a:p>
            <a:pPr algn="l"/>
            <a:r>
              <a:rPr lang="en-US" sz="2600" b="1" dirty="0">
                <a:solidFill>
                  <a:srgbClr val="FF0000"/>
                </a:solidFill>
                <a:latin typeface="David" panose="020E0502060401010101" pitchFamily="34" charset="-79"/>
                <a:cs typeface="David" panose="020E0502060401010101" pitchFamily="34" charset="-79"/>
              </a:rPr>
              <a:t>Signs : </a:t>
            </a:r>
            <a:r>
              <a:rPr lang="en-US" sz="2600" dirty="0">
                <a:latin typeface="David" panose="020E0502060401010101" pitchFamily="34" charset="-79"/>
                <a:cs typeface="David" panose="020E0502060401010101" pitchFamily="34" charset="-79"/>
              </a:rPr>
              <a:t>Mild right upper quadrant tenderness , unless the patient develop acute cholecystitis then their will be marked tenderness and rebound.</a:t>
            </a:r>
          </a:p>
          <a:p>
            <a:pPr algn="l"/>
            <a:r>
              <a:rPr lang="en-US" sz="2600" b="1" dirty="0">
                <a:solidFill>
                  <a:srgbClr val="FF0000"/>
                </a:solidFill>
                <a:latin typeface="David" panose="020E0502060401010101" pitchFamily="34" charset="-79"/>
                <a:cs typeface="David" panose="020E0502060401010101" pitchFamily="34" charset="-79"/>
              </a:rPr>
              <a:t>Investigations</a:t>
            </a:r>
            <a:endParaRPr lang="en-US" sz="2600" dirty="0">
              <a:solidFill>
                <a:srgbClr val="FF0000"/>
              </a:solidFill>
              <a:latin typeface="David" panose="020E0502060401010101" pitchFamily="34" charset="-79"/>
              <a:cs typeface="David" panose="020E0502060401010101" pitchFamily="34" charset="-79"/>
            </a:endParaRPr>
          </a:p>
          <a:p>
            <a:pPr algn="l"/>
            <a:r>
              <a:rPr lang="en-US" sz="2600" dirty="0">
                <a:latin typeface="David" panose="020E0502060401010101" pitchFamily="34" charset="-79"/>
                <a:cs typeface="David" panose="020E0502060401010101" pitchFamily="34" charset="-79"/>
              </a:rPr>
              <a:t>Blood tests ( complete blood count , liver function tests and serum amylase) will be normal</a:t>
            </a:r>
          </a:p>
          <a:p>
            <a:pPr algn="l"/>
            <a:r>
              <a:rPr lang="en-US" sz="2600" dirty="0">
                <a:latin typeface="David" panose="020E0502060401010101" pitchFamily="34" charset="-79"/>
                <a:cs typeface="David" panose="020E0502060401010101" pitchFamily="34" charset="-79"/>
              </a:rPr>
              <a:t>Imaging : Ultrasound abdomen will show the gallstones with acoustic shadowing.</a:t>
            </a:r>
          </a:p>
          <a:p>
            <a:pPr algn="l"/>
            <a:r>
              <a:rPr lang="en-US" sz="2600" b="1" dirty="0">
                <a:solidFill>
                  <a:srgbClr val="FF0000"/>
                </a:solidFill>
                <a:latin typeface="David" panose="020E0502060401010101" pitchFamily="34" charset="-79"/>
                <a:cs typeface="David" panose="020E0502060401010101" pitchFamily="34" charset="-79"/>
              </a:rPr>
              <a:t>Treatment :</a:t>
            </a:r>
            <a:r>
              <a:rPr lang="en-US" sz="2600" dirty="0">
                <a:solidFill>
                  <a:srgbClr val="FF0000"/>
                </a:solidFill>
                <a:latin typeface="David" panose="020E0502060401010101" pitchFamily="34" charset="-79"/>
                <a:cs typeface="David" panose="020E0502060401010101" pitchFamily="34" charset="-79"/>
              </a:rPr>
              <a:t> </a:t>
            </a:r>
            <a:r>
              <a:rPr lang="en-US" sz="2600" dirty="0">
                <a:latin typeface="David" panose="020E0502060401010101" pitchFamily="34" charset="-79"/>
                <a:cs typeface="David" panose="020E0502060401010101" pitchFamily="34" charset="-79"/>
              </a:rPr>
              <a:t>cholecystectomy</a:t>
            </a:r>
          </a:p>
          <a:p>
            <a:endParaRPr lang="ar-SA" dirty="0"/>
          </a:p>
        </p:txBody>
      </p:sp>
    </p:spTree>
    <p:extLst>
      <p:ext uri="{BB962C8B-B14F-4D97-AF65-F5344CB8AC3E}">
        <p14:creationId xmlns:p14="http://schemas.microsoft.com/office/powerpoint/2010/main" val="25058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2470</Words>
  <Application>Microsoft Office PowerPoint</Application>
  <PresentationFormat>Widescreen</PresentationFormat>
  <Paragraphs>158</Paragraphs>
  <Slides>49</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Avenir Next LT Pro</vt:lpstr>
      <vt:lpstr>Book Antiqua</vt:lpstr>
      <vt:lpstr>Calibri</vt:lpstr>
      <vt:lpstr>Calibri Light</vt:lpstr>
      <vt:lpstr>David</vt:lpstr>
      <vt:lpstr>Symbol</vt:lpstr>
      <vt:lpstr>Tahoma</vt:lpstr>
      <vt:lpstr>Office Theme</vt:lpstr>
      <vt:lpstr>1_Office Theme</vt:lpstr>
      <vt:lpstr>   THE GALLBLADDER AND BILE DUCTS </vt:lpstr>
      <vt:lpstr>PowerPoint Presentation</vt:lpstr>
      <vt:lpstr>Gallstones </vt:lpstr>
      <vt:lpstr>2. Black pigment stones They are usually composed of calcium salts of bilirubin , phosphate and bicarbonate . It occur with chronic hemolysis ( spherocytosis , hemoglobinopathy and malaria ) and liver cirrhosis.      3. Brown pigment stones They are usually composed of calcium salts of bilirubinate , stearates , palmitate and cholesterol. Bile stasis and infection are predisposing factors. Such patients have increased amounts of unconjugated bilirubin in the bile due to the effect of β-glucuronidase produced by E- coli , an organism that invade the biliary ducts system with bile stasis. </vt:lpstr>
      <vt:lpstr>PowerPoint Presentation</vt:lpstr>
      <vt:lpstr>PowerPoint Presentation</vt:lpstr>
      <vt:lpstr>PowerPoint Presentation</vt:lpstr>
      <vt:lpstr>Gallstones diseases   1. Asymptomatic gallstones : usually no need of treatment  2. Symptomatic gallstones and related complications need treatment          </vt:lpstr>
      <vt:lpstr>Symptomatic gallstones and related complications </vt:lpstr>
      <vt:lpstr>                                         2. Chronic cholecystitis   Chronic cholecystitis is the most common cause of symptomatic gallbladder.   Pathology : It is characterized by fibrosis , contraction of gallbladder and chronic inflammatory changes with marked thickening of the wall. Predisposing factors included repeated bouts of biliary colic and acute cholecystitis or chronic typhoid infection of gallbladder. Symptoms : recurrent right upper quadrant abdominal pain , flatulence , fatty food intolerance. Signs : no significant signs Differential diagnosis 1. Duodenal ulcer 2. Hiatal hernia 3. Myocardial ischemia 4. Chronic pancreatitis 5. gastrointestinal neoplasia Treatment : Cholecystectomy</vt:lpstr>
      <vt:lpstr>                               3. Acute cholecystitis  It is due to obstruction of gallbladder from an impacted stones in the neck of gallbladder or cystic duct resulting in a chemical inflammatory reactions that may superimposed by bacterial infection ( mainly E. Coli , Klebsiela aerogenoses), usually it start as biliary colic. The thickened gallbladder wall becomes intensely inflamed , edematous and occasionally gangrenous. The fundus of distended , inflamed gallbladder may perforate, giving rise to localized abscess formation and occasionally to biliary peritonitis.  Symptoms : Sever persistent abdominal pain , mainly in the right upper quadrant radiating to the right subscapular region, associated with tachycardia , pyrexia, nausea, and vomiting . The pain in acute cholecystitis is usually constant and continue for 24 hours or more differentiating this from biliary colic where the pain is short-lasting. </vt:lpstr>
      <vt:lpstr>Signs : Abdominal tenderness and rigidity may be generalized but are most marked over the gallbladder. Boas,s sign ( hyperesthesia over the region around the tip of the right scapula ) and Murphy's sign ( a catching of the breath at the height of inspiration while the gallbladder area is palpated ) are usually present. A right hypochondrial mass may be felt . This is due to omentum ' wrapped ' around the inflamed gallbladder. The development of a tender mass , associated with rigors and marked pyrexia , signal empyema formation. The gallbladder may become gangrenous and perforate , giving rise to biliary peritonitis. Jaundice can develop during the attack. Usually due to associated stone in the common bile duct but gallbladder may be compressed by enlarged gallbladder or due to severe edema in porta hepatis.  Differential diagnosis 1. Perforated peptic ulcer 2. High retrocaecal appendicitis 3. Acute pancreatitis 4. Myocardial infarction 5. Basal pneumonia   </vt:lpstr>
      <vt:lpstr>                                                         Investigations  Blood tests : will show high white blood count (leukocytosis), sometime high liver function test due to the edema in the porta haptis compressing the extra-hepatic biliary tract. Imaging: Ultrasound abdomen will show distended gallbladder with thick wall , peri-cholecystic fluids and positive ultrasound prop Murphy's sign.                                                               Treatment  1. Admission to the hospital 2. Nothing given by mouth   3. Intravenous fluids infusion 4. Intravenous antibiotics 5. Analgesia 6. Surgery : Cholecystectomy if the patient presented within 3 days from the onset of the symptoms, otherwise should be managed conservatively and interval cholecystectomy after 2 – 3 months </vt:lpstr>
      <vt:lpstr>                                                                              4. Choledocholithiasis                     Choledocholithiasis is the presence of stones in the bile ducts. The vast majority of stones in the common bile duct originate from the gallbladder ( secondary duct stone ) while the primary duct stones are rare. Symptoms  1. It can be asymptomatic 2. Jaundice 3. Pale stool 4. Dark urine 5. Itching  Signs  1. Jaundice ( yellowish sclera and sometimes skin) 2. Scratch marks in the skin   </vt:lpstr>
      <vt:lpstr>                                                       Investigations  Blood tests  will show high liver function tests (ALT , AST , ALP , T. bilirubin , D. bilirubin - especially alkaline phosphatase and bilirubin level and the level of direct bilirubin is higher than the indirect bilirubin)  Imaging  Ultrasound abdomen will show dilated extra-hepatic biliary system , possibly will show gallstone and the stone in the common bile duct                                                                Treatment  Endoscopic retrograde cholangiopancreatography (ERCP) with stone extraction from the bile duct followed by laparoscopic cholecystectomy . </vt:lpstr>
      <vt:lpstr>                                              5. Cholangitis     Infection of obstructed biliary tract causes cholangitis Symptoms : Right upper quadrant abdominal pain , pyrexia and jaundice ( Charcot's triad) Signs : Pyrexia , tachycardia , possibly hypotension , jaundice and mild right upper quadrant tenderness. Investigations  Blood tests : will show high LFT like obstructive jaundice with leukocytosis  Imaging : Ultrasound abdomen will show dilated extra-hepatic biliary system , possibly will show gallstone and the stone in the common bile duct. Treatment  1. Admission to the hospital 2. Nothing given by mouth   3. Intravenous fluids infusion 4. Intravenous broad spectrum antibiotics 5. Analgesia 6. Endoscopic retrograde cholangiopancreatography (ERCP) with stone extraction from the bile duct followed by laparoscopic cholecystectomy if the gallbladder containing stones. </vt:lpstr>
      <vt:lpstr>PowerPoint Presentation</vt:lpstr>
      <vt:lpstr>PowerPoint Presentation</vt:lpstr>
      <vt:lpstr>PowerPoint Presentation</vt:lpstr>
      <vt:lpstr>Jaundice</vt:lpstr>
      <vt:lpstr>PowerPoint Presentation</vt:lpstr>
      <vt:lpstr>PowerPoint Presentation</vt:lpstr>
      <vt:lpstr>Benign </vt:lpstr>
      <vt:lpstr>Malignant</vt:lpstr>
      <vt:lpstr>PowerPoint Presentation</vt:lpstr>
      <vt:lpstr>Courvoisier’s law/sign</vt:lpstr>
      <vt:lpstr>PowerPoint Presentation</vt:lpstr>
      <vt:lpstr>Laboratory Investigations</vt:lpstr>
      <vt:lpstr>Alkaline phosphatase and Gamma GT</vt:lpstr>
      <vt:lpstr>AST &amp; ALT Necroinfalammatory</vt:lpstr>
      <vt:lpstr>Haemolytic jaundice</vt:lpstr>
      <vt:lpstr>Obstructive jaundice</vt:lpstr>
      <vt:lpstr>Cholangitis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TUMORS OF BILIARY TRACT </vt:lpstr>
      <vt:lpstr>                                                                                                                   1. Carcinoma of the gallbladder    Carcinoma of gallbladder is rare and mostly associated with the presence of gallstones. About 90% of lesions are adenocarcinoma. It spread by direct invasion of adjacent structures , hematogenous , and lymphatic metastasis.  Symptoms: pain in the right upper quadrant which is not distinguishable from those pf gallstone symptoms. Jaundice , which indicate invasion of biliary tract and locally advanced tumor. Signs : jaundice if the biliary tract is invaded and obstructed . mass may be palpable in the right upper quadrant due to the tumor or due to mucocele  obstructed gallbladder. Treatment  1. Surgical resection is the best option for cure in resectable cases. 2. Palliative percutaneous or endoscopic biliary stenting to relieve the obstructive jaundice. </vt:lpstr>
      <vt:lpstr>                                       2. Carcinoma of the bile ducts  Cholangiocarcinoma is a relatively uncommon cancer that affect the elderly. It can develop anywhere in the biliary tract , but sclerotic tumor in the biliary confluence is called " Klatiskin tumor". It may develop in patients with primary sclerosing cholangitis or choledochal cyst . Symptoms  1. Vague dyspeptic pain in the right upper quadrant of the abdomen 2. Progressive jaundice 3. Anorexia  4. Weigh loss 5. Pruritus 6. Acute cholecystitis , mucocele and empyema gallbladder my develop due to the obstruction of gallbladder.  Treatment 1. Surgical resection is the best option for cure in resectable cases. 2. Palliative percutaneous or endoscopic biliary stenting to relieve the obstructive jaundice. </vt:lpstr>
      <vt:lpstr>Treatment options for obstructive jaundice</vt:lpstr>
      <vt:lpstr>Surgical operations for malignant jaundice</vt:lpstr>
      <vt:lpstr>Preoperative preparation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GALLBLADDER AND BILE DUCTS </dc:title>
  <dc:creator>mohammed sebayel</dc:creator>
  <cp:lastModifiedBy>mohammed sebayel</cp:lastModifiedBy>
  <cp:revision>4</cp:revision>
  <dcterms:created xsi:type="dcterms:W3CDTF">2020-09-21T18:52:59Z</dcterms:created>
  <dcterms:modified xsi:type="dcterms:W3CDTF">2020-09-22T07:55:57Z</dcterms:modified>
</cp:coreProperties>
</file>