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60" r:id="rId3"/>
    <p:sldId id="266" r:id="rId4"/>
    <p:sldId id="297" r:id="rId5"/>
    <p:sldId id="378" r:id="rId6"/>
    <p:sldId id="282" r:id="rId7"/>
    <p:sldId id="259" r:id="rId8"/>
    <p:sldId id="379" r:id="rId9"/>
    <p:sldId id="383" r:id="rId10"/>
    <p:sldId id="386" r:id="rId11"/>
    <p:sldId id="387" r:id="rId12"/>
    <p:sldId id="318" r:id="rId13"/>
    <p:sldId id="380" r:id="rId14"/>
    <p:sldId id="381" r:id="rId15"/>
    <p:sldId id="382" r:id="rId16"/>
    <p:sldId id="283" r:id="rId17"/>
    <p:sldId id="284" r:id="rId18"/>
    <p:sldId id="285" r:id="rId19"/>
    <p:sldId id="274" r:id="rId20"/>
    <p:sldId id="287" r:id="rId21"/>
    <p:sldId id="289" r:id="rId22"/>
    <p:sldId id="29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mar alaidaroos" initials="oa" lastIdx="1" clrIdx="0">
    <p:extLst>
      <p:ext uri="{19B8F6BF-5375-455C-9EA6-DF929625EA0E}">
        <p15:presenceInfo xmlns:p15="http://schemas.microsoft.com/office/powerpoint/2012/main" userId="1bb6915852bbedb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A0000"/>
    <a:srgbClr val="FEDEDB"/>
    <a:srgbClr val="AAB1C0"/>
    <a:srgbClr val="FFC000"/>
    <a:srgbClr val="BDE4DC"/>
    <a:srgbClr val="E2CA5E"/>
    <a:srgbClr val="540000"/>
    <a:srgbClr val="64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23" autoAdjust="0"/>
    <p:restoredTop sz="94249" autoAdjust="0"/>
  </p:normalViewPr>
  <p:slideViewPr>
    <p:cSldViewPr snapToGrid="0">
      <p:cViewPr varScale="1">
        <p:scale>
          <a:sx n="78" d="100"/>
          <a:sy n="78" d="100"/>
        </p:scale>
        <p:origin x="23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84E0B2-417B-491D-8EBD-0B57D43D000B}"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24768CE7-B91B-4286-907D-BEC6EB213C9E}">
      <dgm:prSet/>
      <dgm:spPr/>
      <dgm:t>
        <a:bodyPr/>
        <a:lstStyle/>
        <a:p>
          <a:r>
            <a:rPr lang="en-GB" b="1" i="1"/>
            <a:t>At the end of this presentation students will be able to describe:</a:t>
          </a:r>
          <a:endParaRPr lang="en-US"/>
        </a:p>
      </dgm:t>
    </dgm:pt>
    <dgm:pt modelId="{309C6889-9EC9-48E4-BA37-43CF3587C2C7}" type="parTrans" cxnId="{38F87C83-731A-49A2-B77E-15B71A96DEB7}">
      <dgm:prSet/>
      <dgm:spPr/>
      <dgm:t>
        <a:bodyPr/>
        <a:lstStyle/>
        <a:p>
          <a:endParaRPr lang="en-US"/>
        </a:p>
      </dgm:t>
    </dgm:pt>
    <dgm:pt modelId="{3BCC05F8-6F0F-4398-8DCF-46B25A8494AE}" type="sibTrans" cxnId="{38F87C83-731A-49A2-B77E-15B71A96DEB7}">
      <dgm:prSet/>
      <dgm:spPr/>
      <dgm:t>
        <a:bodyPr/>
        <a:lstStyle/>
        <a:p>
          <a:endParaRPr lang="en-US"/>
        </a:p>
      </dgm:t>
    </dgm:pt>
    <dgm:pt modelId="{06B0B77C-7481-4731-9162-40BE1B632D2E}">
      <dgm:prSet/>
      <dgm:spPr/>
      <dgm:t>
        <a:bodyPr/>
        <a:lstStyle/>
        <a:p>
          <a:r>
            <a:rPr lang="en-US" i="1"/>
            <a:t>Body’s </a:t>
          </a:r>
          <a:r>
            <a:rPr lang="en-US" b="1" i="1"/>
            <a:t>local and systemic </a:t>
          </a:r>
          <a:r>
            <a:rPr lang="en-US" i="1"/>
            <a:t>response to injury.</a:t>
          </a:r>
          <a:endParaRPr lang="en-US"/>
        </a:p>
      </dgm:t>
    </dgm:pt>
    <dgm:pt modelId="{56758E68-E54B-4517-9919-7C10EC7304FC}" type="parTrans" cxnId="{74E263EA-A724-48C6-A14E-5AD179C4675B}">
      <dgm:prSet/>
      <dgm:spPr/>
      <dgm:t>
        <a:bodyPr/>
        <a:lstStyle/>
        <a:p>
          <a:endParaRPr lang="en-US"/>
        </a:p>
      </dgm:t>
    </dgm:pt>
    <dgm:pt modelId="{3CEC2F1A-6DF1-42D9-93CB-2BBBC2AE5893}" type="sibTrans" cxnId="{74E263EA-A724-48C6-A14E-5AD179C4675B}">
      <dgm:prSet/>
      <dgm:spPr/>
      <dgm:t>
        <a:bodyPr/>
        <a:lstStyle/>
        <a:p>
          <a:endParaRPr lang="en-US"/>
        </a:p>
      </dgm:t>
    </dgm:pt>
    <dgm:pt modelId="{D3F6AE90-736A-4CAC-A91F-C500FE26492C}">
      <dgm:prSet/>
      <dgm:spPr/>
      <dgm:t>
        <a:bodyPr/>
        <a:lstStyle/>
        <a:p>
          <a:r>
            <a:rPr lang="en-US" i="1"/>
            <a:t>Interventions to minimize harmful effects. </a:t>
          </a:r>
          <a:endParaRPr lang="en-US"/>
        </a:p>
      </dgm:t>
    </dgm:pt>
    <dgm:pt modelId="{8135FC07-2D14-4E39-8568-C6D4B9678981}" type="parTrans" cxnId="{4229485D-6184-4FD5-9E1D-7C8A185F23F9}">
      <dgm:prSet/>
      <dgm:spPr/>
      <dgm:t>
        <a:bodyPr/>
        <a:lstStyle/>
        <a:p>
          <a:endParaRPr lang="en-US"/>
        </a:p>
      </dgm:t>
    </dgm:pt>
    <dgm:pt modelId="{BD673126-586B-4F09-A492-DF37D109D265}" type="sibTrans" cxnId="{4229485D-6184-4FD5-9E1D-7C8A185F23F9}">
      <dgm:prSet/>
      <dgm:spPr/>
      <dgm:t>
        <a:bodyPr/>
        <a:lstStyle/>
        <a:p>
          <a:endParaRPr lang="en-US"/>
        </a:p>
      </dgm:t>
    </dgm:pt>
    <dgm:pt modelId="{A1384B12-E7B5-4A3B-8BD7-DE816D108040}">
      <dgm:prSet/>
      <dgm:spPr/>
      <dgm:t>
        <a:bodyPr/>
        <a:lstStyle/>
        <a:p>
          <a:r>
            <a:rPr lang="en-US" i="1"/>
            <a:t>Clinical spectrum of SIRS </a:t>
          </a:r>
          <a:endParaRPr lang="en-US"/>
        </a:p>
      </dgm:t>
    </dgm:pt>
    <dgm:pt modelId="{4B6FCEEB-4E2B-4227-9D1E-8028BB75DA33}" type="parTrans" cxnId="{65563ABB-BDA0-4FCB-AA69-2632157E81C2}">
      <dgm:prSet/>
      <dgm:spPr/>
      <dgm:t>
        <a:bodyPr/>
        <a:lstStyle/>
        <a:p>
          <a:endParaRPr lang="en-US"/>
        </a:p>
      </dgm:t>
    </dgm:pt>
    <dgm:pt modelId="{87C09AE0-0DAC-4EF0-9F45-053E782FC5E3}" type="sibTrans" cxnId="{65563ABB-BDA0-4FCB-AA69-2632157E81C2}">
      <dgm:prSet/>
      <dgm:spPr/>
      <dgm:t>
        <a:bodyPr/>
        <a:lstStyle/>
        <a:p>
          <a:endParaRPr lang="en-US"/>
        </a:p>
      </dgm:t>
    </dgm:pt>
    <dgm:pt modelId="{AAF9FC68-8112-4865-BAEE-5899092B57F9}" type="pres">
      <dgm:prSet presAssocID="{AA84E0B2-417B-491D-8EBD-0B57D43D000B}" presName="linear" presStyleCnt="0">
        <dgm:presLayoutVars>
          <dgm:animLvl val="lvl"/>
          <dgm:resizeHandles val="exact"/>
        </dgm:presLayoutVars>
      </dgm:prSet>
      <dgm:spPr/>
    </dgm:pt>
    <dgm:pt modelId="{A27F9A80-6A87-453D-8E7B-3D45C3B3E342}" type="pres">
      <dgm:prSet presAssocID="{24768CE7-B91B-4286-907D-BEC6EB213C9E}" presName="parentText" presStyleLbl="node1" presStyleIdx="0" presStyleCnt="4">
        <dgm:presLayoutVars>
          <dgm:chMax val="0"/>
          <dgm:bulletEnabled val="1"/>
        </dgm:presLayoutVars>
      </dgm:prSet>
      <dgm:spPr/>
    </dgm:pt>
    <dgm:pt modelId="{3D579953-C811-415D-ADC9-C659EC8329F1}" type="pres">
      <dgm:prSet presAssocID="{3BCC05F8-6F0F-4398-8DCF-46B25A8494AE}" presName="spacer" presStyleCnt="0"/>
      <dgm:spPr/>
    </dgm:pt>
    <dgm:pt modelId="{0031441C-066F-4FE5-9D73-D13A2DD048A9}" type="pres">
      <dgm:prSet presAssocID="{06B0B77C-7481-4731-9162-40BE1B632D2E}" presName="parentText" presStyleLbl="node1" presStyleIdx="1" presStyleCnt="4">
        <dgm:presLayoutVars>
          <dgm:chMax val="0"/>
          <dgm:bulletEnabled val="1"/>
        </dgm:presLayoutVars>
      </dgm:prSet>
      <dgm:spPr/>
    </dgm:pt>
    <dgm:pt modelId="{C8183B5A-674A-497A-A73D-31DF889A70A9}" type="pres">
      <dgm:prSet presAssocID="{3CEC2F1A-6DF1-42D9-93CB-2BBBC2AE5893}" presName="spacer" presStyleCnt="0"/>
      <dgm:spPr/>
    </dgm:pt>
    <dgm:pt modelId="{515FDEA9-1911-423C-94A7-F59BDF075C4B}" type="pres">
      <dgm:prSet presAssocID="{D3F6AE90-736A-4CAC-A91F-C500FE26492C}" presName="parentText" presStyleLbl="node1" presStyleIdx="2" presStyleCnt="4">
        <dgm:presLayoutVars>
          <dgm:chMax val="0"/>
          <dgm:bulletEnabled val="1"/>
        </dgm:presLayoutVars>
      </dgm:prSet>
      <dgm:spPr/>
    </dgm:pt>
    <dgm:pt modelId="{32BCAF49-0082-4731-8EB9-D783882D8278}" type="pres">
      <dgm:prSet presAssocID="{BD673126-586B-4F09-A492-DF37D109D265}" presName="spacer" presStyleCnt="0"/>
      <dgm:spPr/>
    </dgm:pt>
    <dgm:pt modelId="{60D235D6-5713-43B6-B775-1F4C690A8A50}" type="pres">
      <dgm:prSet presAssocID="{A1384B12-E7B5-4A3B-8BD7-DE816D108040}" presName="parentText" presStyleLbl="node1" presStyleIdx="3" presStyleCnt="4">
        <dgm:presLayoutVars>
          <dgm:chMax val="0"/>
          <dgm:bulletEnabled val="1"/>
        </dgm:presLayoutVars>
      </dgm:prSet>
      <dgm:spPr/>
    </dgm:pt>
  </dgm:ptLst>
  <dgm:cxnLst>
    <dgm:cxn modelId="{608C461D-0CC9-41C1-A1F2-21CE27CC5F7E}" type="presOf" srcId="{A1384B12-E7B5-4A3B-8BD7-DE816D108040}" destId="{60D235D6-5713-43B6-B775-1F4C690A8A50}" srcOrd="0" destOrd="0" presId="urn:microsoft.com/office/officeart/2005/8/layout/vList2"/>
    <dgm:cxn modelId="{4229485D-6184-4FD5-9E1D-7C8A185F23F9}" srcId="{AA84E0B2-417B-491D-8EBD-0B57D43D000B}" destId="{D3F6AE90-736A-4CAC-A91F-C500FE26492C}" srcOrd="2" destOrd="0" parTransId="{8135FC07-2D14-4E39-8568-C6D4B9678981}" sibTransId="{BD673126-586B-4F09-A492-DF37D109D265}"/>
    <dgm:cxn modelId="{E02B6E5D-4CF4-4858-86D3-5D93316961BD}" type="presOf" srcId="{06B0B77C-7481-4731-9162-40BE1B632D2E}" destId="{0031441C-066F-4FE5-9D73-D13A2DD048A9}" srcOrd="0" destOrd="0" presId="urn:microsoft.com/office/officeart/2005/8/layout/vList2"/>
    <dgm:cxn modelId="{BF04E14B-8B29-45C2-A57C-7DD9592229C1}" type="presOf" srcId="{D3F6AE90-736A-4CAC-A91F-C500FE26492C}" destId="{515FDEA9-1911-423C-94A7-F59BDF075C4B}" srcOrd="0" destOrd="0" presId="urn:microsoft.com/office/officeart/2005/8/layout/vList2"/>
    <dgm:cxn modelId="{38F87C83-731A-49A2-B77E-15B71A96DEB7}" srcId="{AA84E0B2-417B-491D-8EBD-0B57D43D000B}" destId="{24768CE7-B91B-4286-907D-BEC6EB213C9E}" srcOrd="0" destOrd="0" parTransId="{309C6889-9EC9-48E4-BA37-43CF3587C2C7}" sibTransId="{3BCC05F8-6F0F-4398-8DCF-46B25A8494AE}"/>
    <dgm:cxn modelId="{A7710392-CFA2-429D-865C-C20840AE8894}" type="presOf" srcId="{AA84E0B2-417B-491D-8EBD-0B57D43D000B}" destId="{AAF9FC68-8112-4865-BAEE-5899092B57F9}" srcOrd="0" destOrd="0" presId="urn:microsoft.com/office/officeart/2005/8/layout/vList2"/>
    <dgm:cxn modelId="{65563ABB-BDA0-4FCB-AA69-2632157E81C2}" srcId="{AA84E0B2-417B-491D-8EBD-0B57D43D000B}" destId="{A1384B12-E7B5-4A3B-8BD7-DE816D108040}" srcOrd="3" destOrd="0" parTransId="{4B6FCEEB-4E2B-4227-9D1E-8028BB75DA33}" sibTransId="{87C09AE0-0DAC-4EF0-9F45-053E782FC5E3}"/>
    <dgm:cxn modelId="{6D95A1C5-9678-443F-B528-DFF01E14B37D}" type="presOf" srcId="{24768CE7-B91B-4286-907D-BEC6EB213C9E}" destId="{A27F9A80-6A87-453D-8E7B-3D45C3B3E342}" srcOrd="0" destOrd="0" presId="urn:microsoft.com/office/officeart/2005/8/layout/vList2"/>
    <dgm:cxn modelId="{74E263EA-A724-48C6-A14E-5AD179C4675B}" srcId="{AA84E0B2-417B-491D-8EBD-0B57D43D000B}" destId="{06B0B77C-7481-4731-9162-40BE1B632D2E}" srcOrd="1" destOrd="0" parTransId="{56758E68-E54B-4517-9919-7C10EC7304FC}" sibTransId="{3CEC2F1A-6DF1-42D9-93CB-2BBBC2AE5893}"/>
    <dgm:cxn modelId="{CD600DB7-AEE2-4F08-BA76-753E1D402565}" type="presParOf" srcId="{AAF9FC68-8112-4865-BAEE-5899092B57F9}" destId="{A27F9A80-6A87-453D-8E7B-3D45C3B3E342}" srcOrd="0" destOrd="0" presId="urn:microsoft.com/office/officeart/2005/8/layout/vList2"/>
    <dgm:cxn modelId="{0FF8B062-6EA6-470C-8E9F-E83B013E687F}" type="presParOf" srcId="{AAF9FC68-8112-4865-BAEE-5899092B57F9}" destId="{3D579953-C811-415D-ADC9-C659EC8329F1}" srcOrd="1" destOrd="0" presId="urn:microsoft.com/office/officeart/2005/8/layout/vList2"/>
    <dgm:cxn modelId="{81516079-9658-453C-9F4D-0824D0B7513D}" type="presParOf" srcId="{AAF9FC68-8112-4865-BAEE-5899092B57F9}" destId="{0031441C-066F-4FE5-9D73-D13A2DD048A9}" srcOrd="2" destOrd="0" presId="urn:microsoft.com/office/officeart/2005/8/layout/vList2"/>
    <dgm:cxn modelId="{F84E768C-FE79-4C1D-9F98-9BE8620ED4CB}" type="presParOf" srcId="{AAF9FC68-8112-4865-BAEE-5899092B57F9}" destId="{C8183B5A-674A-497A-A73D-31DF889A70A9}" srcOrd="3" destOrd="0" presId="urn:microsoft.com/office/officeart/2005/8/layout/vList2"/>
    <dgm:cxn modelId="{0CED28A2-DDCF-49C7-8C63-BE29989C97A7}" type="presParOf" srcId="{AAF9FC68-8112-4865-BAEE-5899092B57F9}" destId="{515FDEA9-1911-423C-94A7-F59BDF075C4B}" srcOrd="4" destOrd="0" presId="urn:microsoft.com/office/officeart/2005/8/layout/vList2"/>
    <dgm:cxn modelId="{34A796C1-41E0-4AF0-96BF-CAAC73BF48E5}" type="presParOf" srcId="{AAF9FC68-8112-4865-BAEE-5899092B57F9}" destId="{32BCAF49-0082-4731-8EB9-D783882D8278}" srcOrd="5" destOrd="0" presId="urn:microsoft.com/office/officeart/2005/8/layout/vList2"/>
    <dgm:cxn modelId="{3EF2D176-73B9-4268-921D-F12A3F4EC520}" type="presParOf" srcId="{AAF9FC68-8112-4865-BAEE-5899092B57F9}" destId="{60D235D6-5713-43B6-B775-1F4C690A8A5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F9A80-6A87-453D-8E7B-3D45C3B3E342}">
      <dsp:nvSpPr>
        <dsp:cNvPr id="0" name=""/>
        <dsp:cNvSpPr/>
      </dsp:nvSpPr>
      <dsp:spPr>
        <a:xfrm>
          <a:off x="0" y="42799"/>
          <a:ext cx="6666833" cy="12729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b="1" i="1" kern="1200"/>
            <a:t>At the end of this presentation students will be able to describe:</a:t>
          </a:r>
          <a:endParaRPr lang="en-US" sz="3200" kern="1200"/>
        </a:p>
      </dsp:txBody>
      <dsp:txXfrm>
        <a:off x="62141" y="104940"/>
        <a:ext cx="6542551" cy="1148678"/>
      </dsp:txXfrm>
    </dsp:sp>
    <dsp:sp modelId="{0031441C-066F-4FE5-9D73-D13A2DD048A9}">
      <dsp:nvSpPr>
        <dsp:cNvPr id="0" name=""/>
        <dsp:cNvSpPr/>
      </dsp:nvSpPr>
      <dsp:spPr>
        <a:xfrm>
          <a:off x="0" y="1407919"/>
          <a:ext cx="6666833" cy="12729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i="1" kern="1200"/>
            <a:t>Body’s </a:t>
          </a:r>
          <a:r>
            <a:rPr lang="en-US" sz="3200" b="1" i="1" kern="1200"/>
            <a:t>local and systemic </a:t>
          </a:r>
          <a:r>
            <a:rPr lang="en-US" sz="3200" i="1" kern="1200"/>
            <a:t>response to injury.</a:t>
          </a:r>
          <a:endParaRPr lang="en-US" sz="3200" kern="1200"/>
        </a:p>
      </dsp:txBody>
      <dsp:txXfrm>
        <a:off x="62141" y="1470060"/>
        <a:ext cx="6542551" cy="1148678"/>
      </dsp:txXfrm>
    </dsp:sp>
    <dsp:sp modelId="{515FDEA9-1911-423C-94A7-F59BDF075C4B}">
      <dsp:nvSpPr>
        <dsp:cNvPr id="0" name=""/>
        <dsp:cNvSpPr/>
      </dsp:nvSpPr>
      <dsp:spPr>
        <a:xfrm>
          <a:off x="0" y="2773040"/>
          <a:ext cx="6666833" cy="12729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i="1" kern="1200"/>
            <a:t>Interventions to minimize harmful effects. </a:t>
          </a:r>
          <a:endParaRPr lang="en-US" sz="3200" kern="1200"/>
        </a:p>
      </dsp:txBody>
      <dsp:txXfrm>
        <a:off x="62141" y="2835181"/>
        <a:ext cx="6542551" cy="1148678"/>
      </dsp:txXfrm>
    </dsp:sp>
    <dsp:sp modelId="{60D235D6-5713-43B6-B775-1F4C690A8A50}">
      <dsp:nvSpPr>
        <dsp:cNvPr id="0" name=""/>
        <dsp:cNvSpPr/>
      </dsp:nvSpPr>
      <dsp:spPr>
        <a:xfrm>
          <a:off x="0" y="4138160"/>
          <a:ext cx="6666833" cy="12729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i="1" kern="1200"/>
            <a:t>Clinical spectrum of SIRS </a:t>
          </a:r>
          <a:endParaRPr lang="en-US" sz="3200" kern="1200"/>
        </a:p>
      </dsp:txBody>
      <dsp:txXfrm>
        <a:off x="62141" y="4200301"/>
        <a:ext cx="6542551" cy="11486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34D0A7-9E10-4FD3-AE96-45255CD8AE25}" type="datetimeFigureOut">
              <a:rPr lang="en-GB" smtClean="0"/>
              <a:t>19/08/2023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7F381E-46EC-47F3-A11A-0E280C00772A}" type="slidenum">
              <a:rPr lang="en-GB" smtClean="0"/>
              <a:t>‹#›</a:t>
            </a:fld>
            <a:endParaRPr lang="en-GB"/>
          </a:p>
        </p:txBody>
      </p:sp>
    </p:spTree>
    <p:extLst>
      <p:ext uri="{BB962C8B-B14F-4D97-AF65-F5344CB8AC3E}">
        <p14:creationId xmlns:p14="http://schemas.microsoft.com/office/powerpoint/2010/main" val="1902265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7F381E-46EC-47F3-A11A-0E280C00772A}" type="slidenum">
              <a:rPr lang="en-GB" smtClean="0"/>
              <a:t>7</a:t>
            </a:fld>
            <a:endParaRPr lang="en-GB"/>
          </a:p>
        </p:txBody>
      </p:sp>
    </p:spTree>
    <p:extLst>
      <p:ext uri="{BB962C8B-B14F-4D97-AF65-F5344CB8AC3E}">
        <p14:creationId xmlns:p14="http://schemas.microsoft.com/office/powerpoint/2010/main" val="3254232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7F381E-46EC-47F3-A11A-0E280C00772A}" type="slidenum">
              <a:rPr lang="en-GB" smtClean="0"/>
              <a:t>14</a:t>
            </a:fld>
            <a:endParaRPr lang="en-GB"/>
          </a:p>
        </p:txBody>
      </p:sp>
    </p:spTree>
    <p:extLst>
      <p:ext uri="{BB962C8B-B14F-4D97-AF65-F5344CB8AC3E}">
        <p14:creationId xmlns:p14="http://schemas.microsoft.com/office/powerpoint/2010/main" val="3951856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469F0-379D-4719-A531-0C01694D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14917ED-2AFD-4E93-8513-33C0DE68C4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B6F48BF-67E2-45A8-9644-39E647315211}"/>
              </a:ext>
            </a:extLst>
          </p:cNvPr>
          <p:cNvSpPr>
            <a:spLocks noGrp="1"/>
          </p:cNvSpPr>
          <p:nvPr>
            <p:ph type="dt" sz="half" idx="10"/>
          </p:nvPr>
        </p:nvSpPr>
        <p:spPr/>
        <p:txBody>
          <a:bodyPr/>
          <a:lstStyle/>
          <a:p>
            <a:fld id="{7E080DB0-38F4-4FFB-8BD6-9B0625C2F772}" type="datetimeFigureOut">
              <a:rPr lang="en-GB" smtClean="0"/>
              <a:t>19/08/2023</a:t>
            </a:fld>
            <a:endParaRPr lang="en-GB"/>
          </a:p>
        </p:txBody>
      </p:sp>
      <p:sp>
        <p:nvSpPr>
          <p:cNvPr id="5" name="Footer Placeholder 4">
            <a:extLst>
              <a:ext uri="{FF2B5EF4-FFF2-40B4-BE49-F238E27FC236}">
                <a16:creationId xmlns:a16="http://schemas.microsoft.com/office/drawing/2014/main" id="{268FC8FA-DD08-4B39-BB38-96808B3B4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2D8E5B-8B28-4DC7-B10D-E605E02F8954}"/>
              </a:ext>
            </a:extLst>
          </p:cNvPr>
          <p:cNvSpPr>
            <a:spLocks noGrp="1"/>
          </p:cNvSpPr>
          <p:nvPr>
            <p:ph type="sldNum" sz="quarter" idx="12"/>
          </p:nvPr>
        </p:nvSpPr>
        <p:spPr/>
        <p:txBody>
          <a:bodyPr/>
          <a:lstStyle/>
          <a:p>
            <a:fld id="{C033A270-12CE-4ACD-BE29-C961F51BA8C3}" type="slidenum">
              <a:rPr lang="en-GB" smtClean="0"/>
              <a:t>‹#›</a:t>
            </a:fld>
            <a:endParaRPr lang="en-GB"/>
          </a:p>
        </p:txBody>
      </p:sp>
    </p:spTree>
    <p:extLst>
      <p:ext uri="{BB962C8B-B14F-4D97-AF65-F5344CB8AC3E}">
        <p14:creationId xmlns:p14="http://schemas.microsoft.com/office/powerpoint/2010/main" val="949204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C3A3A-BFD3-44C3-9BA9-A1EF486357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4ADFEB-8223-4101-9148-0F6064E7F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8A6D70-FC2F-404D-9B84-4594EE833DA5}"/>
              </a:ext>
            </a:extLst>
          </p:cNvPr>
          <p:cNvSpPr>
            <a:spLocks noGrp="1"/>
          </p:cNvSpPr>
          <p:nvPr>
            <p:ph type="dt" sz="half" idx="10"/>
          </p:nvPr>
        </p:nvSpPr>
        <p:spPr/>
        <p:txBody>
          <a:bodyPr/>
          <a:lstStyle/>
          <a:p>
            <a:fld id="{7E080DB0-38F4-4FFB-8BD6-9B0625C2F772}" type="datetimeFigureOut">
              <a:rPr lang="en-GB" smtClean="0"/>
              <a:t>19/08/2023</a:t>
            </a:fld>
            <a:endParaRPr lang="en-GB"/>
          </a:p>
        </p:txBody>
      </p:sp>
      <p:sp>
        <p:nvSpPr>
          <p:cNvPr id="5" name="Footer Placeholder 4">
            <a:extLst>
              <a:ext uri="{FF2B5EF4-FFF2-40B4-BE49-F238E27FC236}">
                <a16:creationId xmlns:a16="http://schemas.microsoft.com/office/drawing/2014/main" id="{78B1CDBC-1244-4254-A244-3B784A3667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B6DF71-6162-42AE-9306-CE01959D717F}"/>
              </a:ext>
            </a:extLst>
          </p:cNvPr>
          <p:cNvSpPr>
            <a:spLocks noGrp="1"/>
          </p:cNvSpPr>
          <p:nvPr>
            <p:ph type="sldNum" sz="quarter" idx="12"/>
          </p:nvPr>
        </p:nvSpPr>
        <p:spPr/>
        <p:txBody>
          <a:bodyPr/>
          <a:lstStyle/>
          <a:p>
            <a:fld id="{C033A270-12CE-4ACD-BE29-C961F51BA8C3}" type="slidenum">
              <a:rPr lang="en-GB" smtClean="0"/>
              <a:t>‹#›</a:t>
            </a:fld>
            <a:endParaRPr lang="en-GB"/>
          </a:p>
        </p:txBody>
      </p:sp>
    </p:spTree>
    <p:extLst>
      <p:ext uri="{BB962C8B-B14F-4D97-AF65-F5344CB8AC3E}">
        <p14:creationId xmlns:p14="http://schemas.microsoft.com/office/powerpoint/2010/main" val="242275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3622A0-DB95-4B16-814C-2E05BBA8F0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0C68EC-384D-444D-959F-7626EF8DBE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12848E-279E-4C0E-A14C-6002366086AB}"/>
              </a:ext>
            </a:extLst>
          </p:cNvPr>
          <p:cNvSpPr>
            <a:spLocks noGrp="1"/>
          </p:cNvSpPr>
          <p:nvPr>
            <p:ph type="dt" sz="half" idx="10"/>
          </p:nvPr>
        </p:nvSpPr>
        <p:spPr/>
        <p:txBody>
          <a:bodyPr/>
          <a:lstStyle/>
          <a:p>
            <a:fld id="{7E080DB0-38F4-4FFB-8BD6-9B0625C2F772}" type="datetimeFigureOut">
              <a:rPr lang="en-GB" smtClean="0"/>
              <a:t>19/08/2023</a:t>
            </a:fld>
            <a:endParaRPr lang="en-GB"/>
          </a:p>
        </p:txBody>
      </p:sp>
      <p:sp>
        <p:nvSpPr>
          <p:cNvPr id="5" name="Footer Placeholder 4">
            <a:extLst>
              <a:ext uri="{FF2B5EF4-FFF2-40B4-BE49-F238E27FC236}">
                <a16:creationId xmlns:a16="http://schemas.microsoft.com/office/drawing/2014/main" id="{15FB2049-5549-405F-AD69-94790E8272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D9CA6A-B1D2-4191-B325-0112C85547CC}"/>
              </a:ext>
            </a:extLst>
          </p:cNvPr>
          <p:cNvSpPr>
            <a:spLocks noGrp="1"/>
          </p:cNvSpPr>
          <p:nvPr>
            <p:ph type="sldNum" sz="quarter" idx="12"/>
          </p:nvPr>
        </p:nvSpPr>
        <p:spPr/>
        <p:txBody>
          <a:bodyPr/>
          <a:lstStyle/>
          <a:p>
            <a:fld id="{C033A270-12CE-4ACD-BE29-C961F51BA8C3}" type="slidenum">
              <a:rPr lang="en-GB" smtClean="0"/>
              <a:t>‹#›</a:t>
            </a:fld>
            <a:endParaRPr lang="en-GB"/>
          </a:p>
        </p:txBody>
      </p:sp>
    </p:spTree>
    <p:extLst>
      <p:ext uri="{BB962C8B-B14F-4D97-AF65-F5344CB8AC3E}">
        <p14:creationId xmlns:p14="http://schemas.microsoft.com/office/powerpoint/2010/main" val="999719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8" name="صورة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 y="0"/>
            <a:ext cx="12190815" cy="6858000"/>
          </a:xfrm>
          <a:prstGeom prst="rect">
            <a:avLst/>
          </a:prstGeom>
        </p:spPr>
      </p:pic>
    </p:spTree>
    <p:extLst>
      <p:ext uri="{BB962C8B-B14F-4D97-AF65-F5344CB8AC3E}">
        <p14:creationId xmlns:p14="http://schemas.microsoft.com/office/powerpoint/2010/main" val="2355200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17" name="صورة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 y="0"/>
            <a:ext cx="12190815" cy="6858000"/>
          </a:xfrm>
          <a:prstGeom prst="rect">
            <a:avLst/>
          </a:prstGeom>
        </p:spPr>
      </p:pic>
      <p:sp>
        <p:nvSpPr>
          <p:cNvPr id="18" name="مربع نص 17"/>
          <p:cNvSpPr txBox="1"/>
          <p:nvPr userDrawn="1"/>
        </p:nvSpPr>
        <p:spPr>
          <a:xfrm>
            <a:off x="11582400" y="6474825"/>
            <a:ext cx="406400" cy="276999"/>
          </a:xfrm>
          <a:prstGeom prst="rect">
            <a:avLst/>
          </a:prstGeom>
          <a:noFill/>
        </p:spPr>
        <p:txBody>
          <a:bodyPr wrap="square" rtlCol="0">
            <a:spAutoFit/>
          </a:bodyPr>
          <a:lstStyle/>
          <a:p>
            <a:fld id="{0A336C6F-6EAF-4CD9-BB47-AD8A22393DDB}" type="slidenum">
              <a:rPr lang="en-US" sz="1200" smtClean="0">
                <a:solidFill>
                  <a:schemeClr val="bg1"/>
                </a:solidFill>
                <a:latin typeface="TheSans" panose="020B0503040302020203" pitchFamily="34" charset="-78"/>
                <a:cs typeface="TheSans" panose="020B0503040302020203" pitchFamily="34" charset="-78"/>
              </a:rPr>
              <a:t>‹#›</a:t>
            </a:fld>
            <a:endParaRPr lang="en-US" sz="1200" dirty="0">
              <a:solidFill>
                <a:schemeClr val="bg1"/>
              </a:solidFill>
              <a:latin typeface="TheSans" panose="020B0503040302020203" pitchFamily="34" charset="-78"/>
              <a:cs typeface="TheSans" panose="020B0503040302020203" pitchFamily="34" charset="-78"/>
            </a:endParaRPr>
          </a:p>
        </p:txBody>
      </p:sp>
      <p:cxnSp>
        <p:nvCxnSpPr>
          <p:cNvPr id="9" name="رابط مستقيم 8"/>
          <p:cNvCxnSpPr/>
          <p:nvPr userDrawn="1"/>
        </p:nvCxnSpPr>
        <p:spPr>
          <a:xfrm>
            <a:off x="1219200" y="1824455"/>
            <a:ext cx="5012267" cy="0"/>
          </a:xfrm>
          <a:prstGeom prst="line">
            <a:avLst/>
          </a:prstGeom>
          <a:ln w="19050">
            <a:solidFill>
              <a:srgbClr val="229EB1"/>
            </a:solidFill>
          </a:ln>
        </p:spPr>
        <p:style>
          <a:lnRef idx="1">
            <a:schemeClr val="accent1"/>
          </a:lnRef>
          <a:fillRef idx="0">
            <a:schemeClr val="accent1"/>
          </a:fillRef>
          <a:effectRef idx="0">
            <a:schemeClr val="accent1"/>
          </a:effectRef>
          <a:fontRef idx="minor">
            <a:schemeClr val="tx1"/>
          </a:fontRef>
        </p:style>
      </p:cxnSp>
      <p:sp>
        <p:nvSpPr>
          <p:cNvPr id="20" name="عنصر نائب للمحتوى 19"/>
          <p:cNvSpPr>
            <a:spLocks noGrp="1"/>
          </p:cNvSpPr>
          <p:nvPr>
            <p:ph sz="quarter" idx="10" hasCustomPrompt="1"/>
          </p:nvPr>
        </p:nvSpPr>
        <p:spPr>
          <a:xfrm>
            <a:off x="7924801" y="1507067"/>
            <a:ext cx="3132667" cy="592667"/>
          </a:xfrm>
          <a:prstGeom prst="rect">
            <a:avLst/>
          </a:prstGeom>
        </p:spPr>
        <p:txBody>
          <a:bodyPr>
            <a:noAutofit/>
          </a:bodyPr>
          <a:lstStyle>
            <a:lvl1pPr marL="0" indent="0" algn="r" rtl="1">
              <a:buNone/>
              <a:defRPr sz="3200" b="1">
                <a:solidFill>
                  <a:srgbClr val="229EB1"/>
                </a:solidFill>
                <a:latin typeface="TheSans" panose="020B0503040302020203" pitchFamily="34" charset="-78"/>
                <a:cs typeface="TheSans" panose="020B0503040302020203" pitchFamily="34" charset="-78"/>
              </a:defRPr>
            </a:lvl1pPr>
            <a:lvl2pPr marL="457189" indent="0" algn="r" rtl="1">
              <a:buNone/>
              <a:defRPr/>
            </a:lvl2pPr>
            <a:lvl3pPr marL="914377" indent="0" algn="r" rtl="1">
              <a:buNone/>
              <a:defRPr/>
            </a:lvl3pPr>
            <a:lvl4pPr marL="1371566" indent="0" algn="r" rtl="1">
              <a:buNone/>
              <a:defRPr/>
            </a:lvl4pPr>
            <a:lvl5pPr marL="1828754" indent="0" algn="r" rtl="1">
              <a:buNone/>
              <a:defRPr/>
            </a:lvl5pPr>
          </a:lstStyle>
          <a:p>
            <a:pPr lvl="0"/>
            <a:r>
              <a:rPr lang="ar-SA" dirty="0"/>
              <a:t>العنوان الرئيسي</a:t>
            </a:r>
            <a:endParaRPr lang="en-US" dirty="0"/>
          </a:p>
        </p:txBody>
      </p:sp>
      <p:sp>
        <p:nvSpPr>
          <p:cNvPr id="23" name="عنصر نائب للمحتوى 22"/>
          <p:cNvSpPr>
            <a:spLocks noGrp="1"/>
          </p:cNvSpPr>
          <p:nvPr>
            <p:ph sz="quarter" idx="11" hasCustomPrompt="1"/>
          </p:nvPr>
        </p:nvSpPr>
        <p:spPr>
          <a:xfrm>
            <a:off x="1219200" y="2404534"/>
            <a:ext cx="9838267" cy="3306233"/>
          </a:xfrm>
          <a:prstGeom prst="rect">
            <a:avLst/>
          </a:prstGeom>
        </p:spPr>
        <p:txBody>
          <a:bodyPr>
            <a:normAutofit/>
          </a:bodyPr>
          <a:lstStyle>
            <a:lvl1pPr marL="0" indent="0" algn="justLow" rtl="1">
              <a:buNone/>
              <a:defRPr sz="2133">
                <a:latin typeface="TheSans" panose="020B0503040302020203" pitchFamily="34" charset="-78"/>
                <a:cs typeface="TheSans" panose="020B0503040302020203" pitchFamily="34" charset="-78"/>
              </a:defRPr>
            </a:lvl1pPr>
            <a:lvl2pPr marL="457189" indent="0" algn="r" rtl="1">
              <a:buNone/>
              <a:defRPr/>
            </a:lvl2pPr>
            <a:lvl3pPr marL="914377" indent="0" algn="r" rtl="1">
              <a:buNone/>
              <a:defRPr/>
            </a:lvl3pPr>
            <a:lvl4pPr marL="1371566" indent="0" algn="r" rtl="1">
              <a:buNone/>
              <a:defRPr/>
            </a:lvl4pPr>
            <a:lvl5pPr marL="1828754" indent="0" algn="r" rtl="1">
              <a:buNone/>
              <a:defRPr/>
            </a:lvl5pPr>
          </a:lstStyle>
          <a:p>
            <a:pPr lvl="0"/>
            <a:r>
              <a:rPr lang="ar-SA" dirty="0"/>
              <a:t>المحتوى النصي</a:t>
            </a:r>
            <a:endParaRPr lang="en-US" dirty="0"/>
          </a:p>
        </p:txBody>
      </p:sp>
      <p:sp>
        <p:nvSpPr>
          <p:cNvPr id="24" name="عنصر نائب للمحتوى 22"/>
          <p:cNvSpPr>
            <a:spLocks noGrp="1"/>
          </p:cNvSpPr>
          <p:nvPr>
            <p:ph sz="quarter" idx="12" hasCustomPrompt="1"/>
          </p:nvPr>
        </p:nvSpPr>
        <p:spPr>
          <a:xfrm>
            <a:off x="928918" y="5894887"/>
            <a:ext cx="1552409" cy="241359"/>
          </a:xfrm>
          <a:prstGeom prst="rect">
            <a:avLst/>
          </a:prstGeom>
        </p:spPr>
        <p:txBody>
          <a:bodyPr>
            <a:noAutofit/>
          </a:bodyPr>
          <a:lstStyle>
            <a:lvl1pPr marL="0" indent="0" algn="justLow" rtl="1">
              <a:buNone/>
              <a:defRPr sz="1467">
                <a:solidFill>
                  <a:srgbClr val="C7A362"/>
                </a:solidFill>
                <a:latin typeface="TheSans" panose="020B0503040302020203" pitchFamily="34" charset="-78"/>
                <a:cs typeface="TheSans" panose="020B0503040302020203" pitchFamily="34" charset="-78"/>
              </a:defRPr>
            </a:lvl1pPr>
            <a:lvl2pPr marL="457189" indent="0" algn="r" rtl="1">
              <a:buNone/>
              <a:defRPr/>
            </a:lvl2pPr>
            <a:lvl3pPr marL="914377" indent="0" algn="r" rtl="1">
              <a:buNone/>
              <a:defRPr/>
            </a:lvl3pPr>
            <a:lvl4pPr marL="1371566" indent="0" algn="r" rtl="1">
              <a:buNone/>
              <a:defRPr/>
            </a:lvl4pPr>
            <a:lvl5pPr marL="1828754" indent="0" algn="r" rtl="1">
              <a:buNone/>
              <a:defRPr/>
            </a:lvl5pPr>
          </a:lstStyle>
          <a:p>
            <a:pPr lvl="0"/>
            <a:r>
              <a:rPr lang="ar-SA" dirty="0" err="1"/>
              <a:t>إسم</a:t>
            </a:r>
            <a:r>
              <a:rPr lang="ar-SA" dirty="0"/>
              <a:t> الإدارة هنا</a:t>
            </a:r>
            <a:endParaRPr lang="en-US" dirty="0"/>
          </a:p>
        </p:txBody>
      </p:sp>
    </p:spTree>
    <p:extLst>
      <p:ext uri="{BB962C8B-B14F-4D97-AF65-F5344CB8AC3E}">
        <p14:creationId xmlns:p14="http://schemas.microsoft.com/office/powerpoint/2010/main" val="313317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Photo">
    <p:spTree>
      <p:nvGrpSpPr>
        <p:cNvPr id="1" name=""/>
        <p:cNvGrpSpPr/>
        <p:nvPr/>
      </p:nvGrpSpPr>
      <p:grpSpPr>
        <a:xfrm>
          <a:off x="0" y="0"/>
          <a:ext cx="0" cy="0"/>
          <a:chOff x="0" y="0"/>
          <a:chExt cx="0" cy="0"/>
        </a:xfrm>
      </p:grpSpPr>
      <p:pic>
        <p:nvPicPr>
          <p:cNvPr id="2" name="صورة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 y="0"/>
            <a:ext cx="12190815" cy="6858000"/>
          </a:xfrm>
          <a:prstGeom prst="rect">
            <a:avLst/>
          </a:prstGeom>
        </p:spPr>
      </p:pic>
      <p:sp>
        <p:nvSpPr>
          <p:cNvPr id="8" name="مربع نص 7"/>
          <p:cNvSpPr txBox="1"/>
          <p:nvPr userDrawn="1"/>
        </p:nvSpPr>
        <p:spPr>
          <a:xfrm>
            <a:off x="11582400" y="6474825"/>
            <a:ext cx="406400" cy="276999"/>
          </a:xfrm>
          <a:prstGeom prst="rect">
            <a:avLst/>
          </a:prstGeom>
          <a:noFill/>
        </p:spPr>
        <p:txBody>
          <a:bodyPr wrap="square" rtlCol="0">
            <a:spAutoFit/>
          </a:bodyPr>
          <a:lstStyle/>
          <a:p>
            <a:fld id="{0A336C6F-6EAF-4CD9-BB47-AD8A22393DDB}" type="slidenum">
              <a:rPr lang="en-US" sz="1200" smtClean="0">
                <a:solidFill>
                  <a:schemeClr val="bg1"/>
                </a:solidFill>
                <a:latin typeface="TheSans" panose="020B0503040302020203" pitchFamily="34" charset="-78"/>
                <a:cs typeface="TheSans" panose="020B0503040302020203" pitchFamily="34" charset="-78"/>
              </a:rPr>
              <a:t>‹#›</a:t>
            </a:fld>
            <a:endParaRPr lang="en-US" sz="1200" dirty="0">
              <a:solidFill>
                <a:schemeClr val="bg1"/>
              </a:solidFill>
              <a:latin typeface="TheSans" panose="020B0503040302020203" pitchFamily="34" charset="-78"/>
              <a:cs typeface="TheSans" panose="020B0503040302020203" pitchFamily="34" charset="-78"/>
            </a:endParaRPr>
          </a:p>
        </p:txBody>
      </p:sp>
      <p:sp>
        <p:nvSpPr>
          <p:cNvPr id="5" name="مستطيل 4"/>
          <p:cNvSpPr/>
          <p:nvPr userDrawn="1"/>
        </p:nvSpPr>
        <p:spPr>
          <a:xfrm>
            <a:off x="7789333" y="2047939"/>
            <a:ext cx="4402667" cy="3696305"/>
          </a:xfrm>
          <a:prstGeom prst="rect">
            <a:avLst/>
          </a:prstGeom>
          <a:solidFill>
            <a:srgbClr val="229EB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مستطيل 5"/>
          <p:cNvSpPr/>
          <p:nvPr userDrawn="1"/>
        </p:nvSpPr>
        <p:spPr>
          <a:xfrm>
            <a:off x="7386364" y="1923146"/>
            <a:ext cx="4658557" cy="3696305"/>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عنصر نائب للمحتوى 19"/>
          <p:cNvSpPr>
            <a:spLocks noGrp="1"/>
          </p:cNvSpPr>
          <p:nvPr>
            <p:ph sz="quarter" idx="10" hasCustomPrompt="1"/>
          </p:nvPr>
        </p:nvSpPr>
        <p:spPr>
          <a:xfrm>
            <a:off x="3822096" y="1923145"/>
            <a:ext cx="3132667" cy="592667"/>
          </a:xfrm>
          <a:prstGeom prst="rect">
            <a:avLst/>
          </a:prstGeom>
        </p:spPr>
        <p:txBody>
          <a:bodyPr>
            <a:noAutofit/>
          </a:bodyPr>
          <a:lstStyle>
            <a:lvl1pPr marL="0" indent="0" algn="r" rtl="1">
              <a:buNone/>
              <a:defRPr sz="3200" b="1">
                <a:solidFill>
                  <a:srgbClr val="229EB1"/>
                </a:solidFill>
                <a:latin typeface="TheSans" panose="020B0503040302020203" pitchFamily="34" charset="-78"/>
                <a:cs typeface="TheSans" panose="020B0503040302020203" pitchFamily="34" charset="-78"/>
              </a:defRPr>
            </a:lvl1pPr>
            <a:lvl2pPr marL="457189" indent="0" algn="r" rtl="1">
              <a:buNone/>
              <a:defRPr/>
            </a:lvl2pPr>
            <a:lvl3pPr marL="914377" indent="0" algn="r" rtl="1">
              <a:buNone/>
              <a:defRPr/>
            </a:lvl3pPr>
            <a:lvl4pPr marL="1371566" indent="0" algn="r" rtl="1">
              <a:buNone/>
              <a:defRPr/>
            </a:lvl4pPr>
            <a:lvl5pPr marL="1828754" indent="0" algn="r" rtl="1">
              <a:buNone/>
              <a:defRPr/>
            </a:lvl5pPr>
          </a:lstStyle>
          <a:p>
            <a:pPr lvl="0"/>
            <a:r>
              <a:rPr lang="ar-SA" dirty="0"/>
              <a:t>العنوان الرئيسي</a:t>
            </a:r>
            <a:endParaRPr lang="en-US" dirty="0"/>
          </a:p>
        </p:txBody>
      </p:sp>
      <p:sp>
        <p:nvSpPr>
          <p:cNvPr id="21" name="عنصر نائب للمحتوى 22"/>
          <p:cNvSpPr>
            <a:spLocks noGrp="1"/>
          </p:cNvSpPr>
          <p:nvPr>
            <p:ph sz="quarter" idx="11" hasCustomPrompt="1"/>
          </p:nvPr>
        </p:nvSpPr>
        <p:spPr>
          <a:xfrm>
            <a:off x="812797" y="2515813"/>
            <a:ext cx="6122609" cy="3228432"/>
          </a:xfrm>
          <a:prstGeom prst="rect">
            <a:avLst/>
          </a:prstGeom>
        </p:spPr>
        <p:txBody>
          <a:bodyPr>
            <a:normAutofit/>
          </a:bodyPr>
          <a:lstStyle>
            <a:lvl1pPr marL="0" indent="0" algn="r" rtl="1">
              <a:buNone/>
              <a:defRPr sz="2133">
                <a:latin typeface="TheSans" panose="020B0503040302020203" pitchFamily="34" charset="-78"/>
                <a:cs typeface="TheSans" panose="020B0503040302020203" pitchFamily="34" charset="-78"/>
              </a:defRPr>
            </a:lvl1pPr>
            <a:lvl2pPr marL="457189" indent="0" algn="r" rtl="1">
              <a:buNone/>
              <a:defRPr/>
            </a:lvl2pPr>
            <a:lvl3pPr marL="914377" indent="0" algn="r" rtl="1">
              <a:buNone/>
              <a:defRPr/>
            </a:lvl3pPr>
            <a:lvl4pPr marL="1371566" indent="0" algn="r" rtl="1">
              <a:buNone/>
              <a:defRPr/>
            </a:lvl4pPr>
            <a:lvl5pPr marL="1828754" indent="0" algn="r" rtl="1">
              <a:buNone/>
              <a:defRPr/>
            </a:lvl5pPr>
          </a:lstStyle>
          <a:p>
            <a:pPr lvl="0"/>
            <a:r>
              <a:rPr lang="ar-SA" dirty="0"/>
              <a:t>المحتوى النصي</a:t>
            </a:r>
            <a:endParaRPr lang="en-US" dirty="0"/>
          </a:p>
        </p:txBody>
      </p:sp>
      <p:sp>
        <p:nvSpPr>
          <p:cNvPr id="22" name="عنصر نائب للمحتوى 22"/>
          <p:cNvSpPr>
            <a:spLocks noGrp="1"/>
          </p:cNvSpPr>
          <p:nvPr>
            <p:ph sz="quarter" idx="12" hasCustomPrompt="1"/>
          </p:nvPr>
        </p:nvSpPr>
        <p:spPr>
          <a:xfrm>
            <a:off x="387052" y="5897554"/>
            <a:ext cx="1552409" cy="241359"/>
          </a:xfrm>
          <a:prstGeom prst="rect">
            <a:avLst/>
          </a:prstGeom>
        </p:spPr>
        <p:txBody>
          <a:bodyPr>
            <a:noAutofit/>
          </a:bodyPr>
          <a:lstStyle>
            <a:lvl1pPr marL="0" indent="0" algn="justLow" rtl="1">
              <a:buNone/>
              <a:defRPr sz="1467">
                <a:solidFill>
                  <a:srgbClr val="C7A362"/>
                </a:solidFill>
                <a:latin typeface="TheSans" panose="020B0503040302020203" pitchFamily="34" charset="-78"/>
                <a:cs typeface="TheSans" panose="020B0503040302020203" pitchFamily="34" charset="-78"/>
              </a:defRPr>
            </a:lvl1pPr>
            <a:lvl2pPr marL="457189" indent="0" algn="r" rtl="1">
              <a:buNone/>
              <a:defRPr/>
            </a:lvl2pPr>
            <a:lvl3pPr marL="914377" indent="0" algn="r" rtl="1">
              <a:buNone/>
              <a:defRPr/>
            </a:lvl3pPr>
            <a:lvl4pPr marL="1371566" indent="0" algn="r" rtl="1">
              <a:buNone/>
              <a:defRPr/>
            </a:lvl4pPr>
            <a:lvl5pPr marL="1828754" indent="0" algn="r" rtl="1">
              <a:buNone/>
              <a:defRPr/>
            </a:lvl5pPr>
          </a:lstStyle>
          <a:p>
            <a:pPr lvl="0"/>
            <a:r>
              <a:rPr lang="ar-SA" dirty="0" err="1"/>
              <a:t>إسم</a:t>
            </a:r>
            <a:r>
              <a:rPr lang="ar-SA" dirty="0"/>
              <a:t> الإدارة هنا</a:t>
            </a:r>
            <a:endParaRPr lang="en-US" dirty="0"/>
          </a:p>
        </p:txBody>
      </p:sp>
      <p:sp>
        <p:nvSpPr>
          <p:cNvPr id="24" name="عنصر نائب للصورة 23"/>
          <p:cNvSpPr>
            <a:spLocks noGrp="1"/>
          </p:cNvSpPr>
          <p:nvPr>
            <p:ph type="pic" sz="quarter" idx="13"/>
          </p:nvPr>
        </p:nvSpPr>
        <p:spPr>
          <a:xfrm>
            <a:off x="7924803" y="1924052"/>
            <a:ext cx="4267197" cy="3695400"/>
          </a:xfrm>
          <a:prstGeom prst="rect">
            <a:avLst/>
          </a:prstGeom>
        </p:spPr>
        <p:txBody>
          <a:bodyPr/>
          <a:lstStyle/>
          <a:p>
            <a:endParaRPr lang="en-US" dirty="0"/>
          </a:p>
        </p:txBody>
      </p:sp>
    </p:spTree>
    <p:extLst>
      <p:ext uri="{BB962C8B-B14F-4D97-AF65-F5344CB8AC3E}">
        <p14:creationId xmlns:p14="http://schemas.microsoft.com/office/powerpoint/2010/main" val="185545127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10" name="صورة 9"/>
          <p:cNvPicPr>
            <a:picLocks noChangeAspect="1"/>
          </p:cNvPicPr>
          <p:nvPr userDrawn="1"/>
        </p:nvPicPr>
        <p:blipFill>
          <a:blip r:embed="rId2"/>
          <a:stretch>
            <a:fillRect/>
          </a:stretch>
        </p:blipFill>
        <p:spPr>
          <a:xfrm>
            <a:off x="9736323" y="367695"/>
            <a:ext cx="2008499" cy="394307"/>
          </a:xfrm>
          <a:prstGeom prst="rect">
            <a:avLst/>
          </a:prstGeom>
        </p:spPr>
      </p:pic>
      <p:pic>
        <p:nvPicPr>
          <p:cNvPr id="11" name="صورة 10"/>
          <p:cNvPicPr>
            <a:picLocks noChangeAspect="1"/>
          </p:cNvPicPr>
          <p:nvPr userDrawn="1"/>
        </p:nvPicPr>
        <p:blipFill>
          <a:blip r:embed="rId3"/>
          <a:stretch>
            <a:fillRect/>
          </a:stretch>
        </p:blipFill>
        <p:spPr>
          <a:xfrm>
            <a:off x="0" y="6728673"/>
            <a:ext cx="12192000" cy="142724"/>
          </a:xfrm>
          <a:prstGeom prst="rect">
            <a:avLst/>
          </a:prstGeom>
        </p:spPr>
      </p:pic>
      <p:sp>
        <p:nvSpPr>
          <p:cNvPr id="19" name="Freeform 5"/>
          <p:cNvSpPr>
            <a:spLocks/>
          </p:cNvSpPr>
          <p:nvPr userDrawn="1"/>
        </p:nvSpPr>
        <p:spPr bwMode="auto">
          <a:xfrm>
            <a:off x="3875617" y="1286933"/>
            <a:ext cx="4715933" cy="4235451"/>
          </a:xfrm>
          <a:custGeom>
            <a:avLst/>
            <a:gdLst>
              <a:gd name="T0" fmla="*/ 1364 w 2094"/>
              <a:gd name="T1" fmla="*/ 0 h 1881"/>
              <a:gd name="T2" fmla="*/ 730 w 2094"/>
              <a:gd name="T3" fmla="*/ 0 h 1881"/>
              <a:gd name="T4" fmla="*/ 387 w 2094"/>
              <a:gd name="T5" fmla="*/ 198 h 1881"/>
              <a:gd name="T6" fmla="*/ 72 w 2094"/>
              <a:gd name="T7" fmla="*/ 741 h 1881"/>
              <a:gd name="T8" fmla="*/ 72 w 2094"/>
              <a:gd name="T9" fmla="*/ 1140 h 1881"/>
              <a:gd name="T10" fmla="*/ 387 w 2094"/>
              <a:gd name="T11" fmla="*/ 1683 h 1881"/>
              <a:gd name="T12" fmla="*/ 730 w 2094"/>
              <a:gd name="T13" fmla="*/ 1881 h 1881"/>
              <a:gd name="T14" fmla="*/ 1364 w 2094"/>
              <a:gd name="T15" fmla="*/ 1881 h 1881"/>
              <a:gd name="T16" fmla="*/ 1708 w 2094"/>
              <a:gd name="T17" fmla="*/ 1683 h 1881"/>
              <a:gd name="T18" fmla="*/ 2023 w 2094"/>
              <a:gd name="T19" fmla="*/ 1140 h 1881"/>
              <a:gd name="T20" fmla="*/ 2023 w 2094"/>
              <a:gd name="T21" fmla="*/ 741 h 1881"/>
              <a:gd name="T22" fmla="*/ 1708 w 2094"/>
              <a:gd name="T23" fmla="*/ 198 h 1881"/>
              <a:gd name="T24" fmla="*/ 1364 w 2094"/>
              <a:gd name="T25" fmla="*/ 0 h 1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4" h="1881">
                <a:moveTo>
                  <a:pt x="1364" y="0"/>
                </a:moveTo>
                <a:cubicBezTo>
                  <a:pt x="730" y="0"/>
                  <a:pt x="730" y="0"/>
                  <a:pt x="730" y="0"/>
                </a:cubicBezTo>
                <a:cubicBezTo>
                  <a:pt x="589" y="0"/>
                  <a:pt x="458" y="75"/>
                  <a:pt x="387" y="198"/>
                </a:cubicBezTo>
                <a:cubicBezTo>
                  <a:pt x="72" y="741"/>
                  <a:pt x="72" y="741"/>
                  <a:pt x="72" y="741"/>
                </a:cubicBezTo>
                <a:cubicBezTo>
                  <a:pt x="0" y="865"/>
                  <a:pt x="0" y="1017"/>
                  <a:pt x="72" y="1140"/>
                </a:cubicBezTo>
                <a:cubicBezTo>
                  <a:pt x="387" y="1683"/>
                  <a:pt x="387" y="1683"/>
                  <a:pt x="387" y="1683"/>
                </a:cubicBezTo>
                <a:cubicBezTo>
                  <a:pt x="458" y="1806"/>
                  <a:pt x="589" y="1881"/>
                  <a:pt x="730" y="1881"/>
                </a:cubicBezTo>
                <a:cubicBezTo>
                  <a:pt x="1364" y="1881"/>
                  <a:pt x="1364" y="1881"/>
                  <a:pt x="1364" y="1881"/>
                </a:cubicBezTo>
                <a:cubicBezTo>
                  <a:pt x="1506" y="1881"/>
                  <a:pt x="1637" y="1806"/>
                  <a:pt x="1708" y="1683"/>
                </a:cubicBezTo>
                <a:cubicBezTo>
                  <a:pt x="2023" y="1140"/>
                  <a:pt x="2023" y="1140"/>
                  <a:pt x="2023" y="1140"/>
                </a:cubicBezTo>
                <a:cubicBezTo>
                  <a:pt x="2094" y="1017"/>
                  <a:pt x="2094" y="865"/>
                  <a:pt x="2023" y="741"/>
                </a:cubicBezTo>
                <a:cubicBezTo>
                  <a:pt x="1708" y="198"/>
                  <a:pt x="1708" y="198"/>
                  <a:pt x="1708" y="198"/>
                </a:cubicBezTo>
                <a:cubicBezTo>
                  <a:pt x="1637" y="75"/>
                  <a:pt x="1506" y="0"/>
                  <a:pt x="1364" y="0"/>
                </a:cubicBezTo>
                <a:close/>
              </a:path>
            </a:pathLst>
          </a:custGeom>
          <a:noFill/>
          <a:ln w="14288"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rtl="0"/>
            <a:endParaRPr lang="en-US" sz="2400"/>
          </a:p>
        </p:txBody>
      </p:sp>
      <p:sp>
        <p:nvSpPr>
          <p:cNvPr id="20" name="Freeform 6"/>
          <p:cNvSpPr>
            <a:spLocks/>
          </p:cNvSpPr>
          <p:nvPr userDrawn="1"/>
        </p:nvSpPr>
        <p:spPr bwMode="auto">
          <a:xfrm>
            <a:off x="3674534" y="1375833"/>
            <a:ext cx="4669367" cy="4210051"/>
          </a:xfrm>
          <a:custGeom>
            <a:avLst/>
            <a:gdLst>
              <a:gd name="T0" fmla="*/ 1349 w 2073"/>
              <a:gd name="T1" fmla="*/ 0 h 1870"/>
              <a:gd name="T2" fmla="*/ 724 w 2073"/>
              <a:gd name="T3" fmla="*/ 0 h 1870"/>
              <a:gd name="T4" fmla="*/ 383 w 2073"/>
              <a:gd name="T5" fmla="*/ 196 h 1870"/>
              <a:gd name="T6" fmla="*/ 70 w 2073"/>
              <a:gd name="T7" fmla="*/ 738 h 1870"/>
              <a:gd name="T8" fmla="*/ 70 w 2073"/>
              <a:gd name="T9" fmla="*/ 1132 h 1870"/>
              <a:gd name="T10" fmla="*/ 383 w 2073"/>
              <a:gd name="T11" fmla="*/ 1673 h 1870"/>
              <a:gd name="T12" fmla="*/ 724 w 2073"/>
              <a:gd name="T13" fmla="*/ 1870 h 1870"/>
              <a:gd name="T14" fmla="*/ 1349 w 2073"/>
              <a:gd name="T15" fmla="*/ 1870 h 1870"/>
              <a:gd name="T16" fmla="*/ 1690 w 2073"/>
              <a:gd name="T17" fmla="*/ 1673 h 1870"/>
              <a:gd name="T18" fmla="*/ 2003 w 2073"/>
              <a:gd name="T19" fmla="*/ 1132 h 1870"/>
              <a:gd name="T20" fmla="*/ 2003 w 2073"/>
              <a:gd name="T21" fmla="*/ 738 h 1870"/>
              <a:gd name="T22" fmla="*/ 1690 w 2073"/>
              <a:gd name="T23" fmla="*/ 196 h 1870"/>
              <a:gd name="T24" fmla="*/ 1349 w 2073"/>
              <a:gd name="T25" fmla="*/ 0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3" h="1870">
                <a:moveTo>
                  <a:pt x="1349" y="0"/>
                </a:moveTo>
                <a:cubicBezTo>
                  <a:pt x="724" y="0"/>
                  <a:pt x="724" y="0"/>
                  <a:pt x="724" y="0"/>
                </a:cubicBezTo>
                <a:cubicBezTo>
                  <a:pt x="583" y="0"/>
                  <a:pt x="453" y="75"/>
                  <a:pt x="383" y="196"/>
                </a:cubicBezTo>
                <a:cubicBezTo>
                  <a:pt x="70" y="738"/>
                  <a:pt x="70" y="738"/>
                  <a:pt x="70" y="738"/>
                </a:cubicBezTo>
                <a:cubicBezTo>
                  <a:pt x="0" y="860"/>
                  <a:pt x="0" y="1010"/>
                  <a:pt x="70" y="1132"/>
                </a:cubicBezTo>
                <a:cubicBezTo>
                  <a:pt x="383" y="1673"/>
                  <a:pt x="383" y="1673"/>
                  <a:pt x="383" y="1673"/>
                </a:cubicBezTo>
                <a:cubicBezTo>
                  <a:pt x="453" y="1795"/>
                  <a:pt x="583" y="1870"/>
                  <a:pt x="724" y="1870"/>
                </a:cubicBezTo>
                <a:cubicBezTo>
                  <a:pt x="1349" y="1870"/>
                  <a:pt x="1349" y="1870"/>
                  <a:pt x="1349" y="1870"/>
                </a:cubicBezTo>
                <a:cubicBezTo>
                  <a:pt x="1490" y="1870"/>
                  <a:pt x="1620" y="1795"/>
                  <a:pt x="1690" y="1673"/>
                </a:cubicBezTo>
                <a:cubicBezTo>
                  <a:pt x="2003" y="1132"/>
                  <a:pt x="2003" y="1132"/>
                  <a:pt x="2003" y="1132"/>
                </a:cubicBezTo>
                <a:cubicBezTo>
                  <a:pt x="2073" y="1010"/>
                  <a:pt x="2073" y="860"/>
                  <a:pt x="2003" y="738"/>
                </a:cubicBezTo>
                <a:cubicBezTo>
                  <a:pt x="1690" y="196"/>
                  <a:pt x="1690" y="196"/>
                  <a:pt x="1690" y="196"/>
                </a:cubicBezTo>
                <a:cubicBezTo>
                  <a:pt x="1620" y="75"/>
                  <a:pt x="1490" y="0"/>
                  <a:pt x="1349" y="0"/>
                </a:cubicBezTo>
                <a:close/>
              </a:path>
            </a:pathLst>
          </a:custGeom>
          <a:solidFill>
            <a:srgbClr val="229EB1"/>
          </a:solidFill>
          <a:ln>
            <a:noFill/>
          </a:ln>
        </p:spPr>
        <p:txBody>
          <a:bodyPr vert="horz" wrap="square" lIns="121920" tIns="60960" rIns="121920" bIns="60960" numCol="1" anchor="t" anchorCtr="0" compatLnSpc="1">
            <a:prstTxWarp prst="textNoShape">
              <a:avLst/>
            </a:prstTxWarp>
          </a:bodyPr>
          <a:lstStyle/>
          <a:p>
            <a:pPr rtl="0"/>
            <a:endParaRPr lang="en-US" sz="2400"/>
          </a:p>
        </p:txBody>
      </p:sp>
      <p:sp>
        <p:nvSpPr>
          <p:cNvPr id="23" name="عنصر نائب للنص 22"/>
          <p:cNvSpPr>
            <a:spLocks noGrp="1"/>
          </p:cNvSpPr>
          <p:nvPr>
            <p:ph type="body" sz="quarter" idx="10" hasCustomPrompt="1"/>
          </p:nvPr>
        </p:nvSpPr>
        <p:spPr>
          <a:xfrm>
            <a:off x="4567312" y="2533650"/>
            <a:ext cx="2961217" cy="1819425"/>
          </a:xfrm>
          <a:prstGeom prst="rect">
            <a:avLst/>
          </a:prstGeom>
        </p:spPr>
        <p:txBody>
          <a:bodyPr>
            <a:normAutofit/>
          </a:bodyPr>
          <a:lstStyle>
            <a:lvl1pPr marL="0" indent="0" algn="ctr">
              <a:lnSpc>
                <a:spcPct val="100000"/>
              </a:lnSpc>
              <a:buNone/>
              <a:defRPr sz="5333" b="1">
                <a:solidFill>
                  <a:schemeClr val="bg1"/>
                </a:solidFill>
                <a:latin typeface="TheSans" panose="020B0503040302020203" pitchFamily="34" charset="-78"/>
                <a:cs typeface="TheSans" panose="020B0503040302020203" pitchFamily="34" charset="-78"/>
              </a:defRPr>
            </a:lvl1pPr>
            <a:lvl2pPr marL="457189" indent="0" algn="ctr">
              <a:lnSpc>
                <a:spcPct val="100000"/>
              </a:lnSpc>
              <a:buNone/>
              <a:defRPr/>
            </a:lvl2pPr>
            <a:lvl3pPr marL="914377" indent="0" algn="ctr">
              <a:lnSpc>
                <a:spcPct val="100000"/>
              </a:lnSpc>
              <a:buNone/>
              <a:defRPr/>
            </a:lvl3pPr>
            <a:lvl4pPr marL="1371566" indent="0" algn="ctr">
              <a:lnSpc>
                <a:spcPct val="100000"/>
              </a:lnSpc>
              <a:buNone/>
              <a:defRPr/>
            </a:lvl4pPr>
            <a:lvl5pPr marL="1828754" indent="0" algn="ctr">
              <a:lnSpc>
                <a:spcPct val="100000"/>
              </a:lnSpc>
              <a:buNone/>
              <a:defRPr/>
            </a:lvl5pPr>
          </a:lstStyle>
          <a:p>
            <a:pPr lvl="0"/>
            <a:r>
              <a:rPr lang="ar-SA" dirty="0"/>
              <a:t>العنــــوان الرئيسي</a:t>
            </a:r>
            <a:endParaRPr lang="en-US" dirty="0"/>
          </a:p>
        </p:txBody>
      </p:sp>
    </p:spTree>
    <p:extLst>
      <p:ext uri="{BB962C8B-B14F-4D97-AF65-F5344CB8AC3E}">
        <p14:creationId xmlns:p14="http://schemas.microsoft.com/office/powerpoint/2010/main" val="3919094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5" name="Freeform 5"/>
          <p:cNvSpPr>
            <a:spLocks/>
          </p:cNvSpPr>
          <p:nvPr userDrawn="1"/>
        </p:nvSpPr>
        <p:spPr bwMode="auto">
          <a:xfrm>
            <a:off x="3875617" y="1286933"/>
            <a:ext cx="4715933" cy="4235451"/>
          </a:xfrm>
          <a:custGeom>
            <a:avLst/>
            <a:gdLst>
              <a:gd name="T0" fmla="*/ 1364 w 2094"/>
              <a:gd name="T1" fmla="*/ 0 h 1881"/>
              <a:gd name="T2" fmla="*/ 730 w 2094"/>
              <a:gd name="T3" fmla="*/ 0 h 1881"/>
              <a:gd name="T4" fmla="*/ 387 w 2094"/>
              <a:gd name="T5" fmla="*/ 198 h 1881"/>
              <a:gd name="T6" fmla="*/ 72 w 2094"/>
              <a:gd name="T7" fmla="*/ 741 h 1881"/>
              <a:gd name="T8" fmla="*/ 72 w 2094"/>
              <a:gd name="T9" fmla="*/ 1140 h 1881"/>
              <a:gd name="T10" fmla="*/ 387 w 2094"/>
              <a:gd name="T11" fmla="*/ 1683 h 1881"/>
              <a:gd name="T12" fmla="*/ 730 w 2094"/>
              <a:gd name="T13" fmla="*/ 1881 h 1881"/>
              <a:gd name="T14" fmla="*/ 1364 w 2094"/>
              <a:gd name="T15" fmla="*/ 1881 h 1881"/>
              <a:gd name="T16" fmla="*/ 1708 w 2094"/>
              <a:gd name="T17" fmla="*/ 1683 h 1881"/>
              <a:gd name="T18" fmla="*/ 2023 w 2094"/>
              <a:gd name="T19" fmla="*/ 1140 h 1881"/>
              <a:gd name="T20" fmla="*/ 2023 w 2094"/>
              <a:gd name="T21" fmla="*/ 741 h 1881"/>
              <a:gd name="T22" fmla="*/ 1708 w 2094"/>
              <a:gd name="T23" fmla="*/ 198 h 1881"/>
              <a:gd name="T24" fmla="*/ 1364 w 2094"/>
              <a:gd name="T25" fmla="*/ 0 h 1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4" h="1881">
                <a:moveTo>
                  <a:pt x="1364" y="0"/>
                </a:moveTo>
                <a:cubicBezTo>
                  <a:pt x="730" y="0"/>
                  <a:pt x="730" y="0"/>
                  <a:pt x="730" y="0"/>
                </a:cubicBezTo>
                <a:cubicBezTo>
                  <a:pt x="589" y="0"/>
                  <a:pt x="458" y="75"/>
                  <a:pt x="387" y="198"/>
                </a:cubicBezTo>
                <a:cubicBezTo>
                  <a:pt x="72" y="741"/>
                  <a:pt x="72" y="741"/>
                  <a:pt x="72" y="741"/>
                </a:cubicBezTo>
                <a:cubicBezTo>
                  <a:pt x="0" y="865"/>
                  <a:pt x="0" y="1017"/>
                  <a:pt x="72" y="1140"/>
                </a:cubicBezTo>
                <a:cubicBezTo>
                  <a:pt x="387" y="1683"/>
                  <a:pt x="387" y="1683"/>
                  <a:pt x="387" y="1683"/>
                </a:cubicBezTo>
                <a:cubicBezTo>
                  <a:pt x="458" y="1806"/>
                  <a:pt x="589" y="1881"/>
                  <a:pt x="730" y="1881"/>
                </a:cubicBezTo>
                <a:cubicBezTo>
                  <a:pt x="1364" y="1881"/>
                  <a:pt x="1364" y="1881"/>
                  <a:pt x="1364" y="1881"/>
                </a:cubicBezTo>
                <a:cubicBezTo>
                  <a:pt x="1506" y="1881"/>
                  <a:pt x="1637" y="1806"/>
                  <a:pt x="1708" y="1683"/>
                </a:cubicBezTo>
                <a:cubicBezTo>
                  <a:pt x="2023" y="1140"/>
                  <a:pt x="2023" y="1140"/>
                  <a:pt x="2023" y="1140"/>
                </a:cubicBezTo>
                <a:cubicBezTo>
                  <a:pt x="2094" y="1017"/>
                  <a:pt x="2094" y="865"/>
                  <a:pt x="2023" y="741"/>
                </a:cubicBezTo>
                <a:cubicBezTo>
                  <a:pt x="1708" y="198"/>
                  <a:pt x="1708" y="198"/>
                  <a:pt x="1708" y="198"/>
                </a:cubicBezTo>
                <a:cubicBezTo>
                  <a:pt x="1637" y="75"/>
                  <a:pt x="1506" y="0"/>
                  <a:pt x="1364" y="0"/>
                </a:cubicBezTo>
                <a:close/>
              </a:path>
            </a:pathLst>
          </a:custGeom>
          <a:noFill/>
          <a:ln w="14288"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rtl="0"/>
            <a:endParaRPr lang="en-US" sz="2400"/>
          </a:p>
        </p:txBody>
      </p:sp>
      <p:sp>
        <p:nvSpPr>
          <p:cNvPr id="6" name="Freeform 6"/>
          <p:cNvSpPr>
            <a:spLocks/>
          </p:cNvSpPr>
          <p:nvPr userDrawn="1"/>
        </p:nvSpPr>
        <p:spPr bwMode="auto">
          <a:xfrm>
            <a:off x="3674534" y="1375833"/>
            <a:ext cx="4669367" cy="4210051"/>
          </a:xfrm>
          <a:custGeom>
            <a:avLst/>
            <a:gdLst>
              <a:gd name="T0" fmla="*/ 1349 w 2073"/>
              <a:gd name="T1" fmla="*/ 0 h 1870"/>
              <a:gd name="T2" fmla="*/ 724 w 2073"/>
              <a:gd name="T3" fmla="*/ 0 h 1870"/>
              <a:gd name="T4" fmla="*/ 383 w 2073"/>
              <a:gd name="T5" fmla="*/ 196 h 1870"/>
              <a:gd name="T6" fmla="*/ 70 w 2073"/>
              <a:gd name="T7" fmla="*/ 738 h 1870"/>
              <a:gd name="T8" fmla="*/ 70 w 2073"/>
              <a:gd name="T9" fmla="*/ 1132 h 1870"/>
              <a:gd name="T10" fmla="*/ 383 w 2073"/>
              <a:gd name="T11" fmla="*/ 1673 h 1870"/>
              <a:gd name="T12" fmla="*/ 724 w 2073"/>
              <a:gd name="T13" fmla="*/ 1870 h 1870"/>
              <a:gd name="T14" fmla="*/ 1349 w 2073"/>
              <a:gd name="T15" fmla="*/ 1870 h 1870"/>
              <a:gd name="T16" fmla="*/ 1690 w 2073"/>
              <a:gd name="T17" fmla="*/ 1673 h 1870"/>
              <a:gd name="T18" fmla="*/ 2003 w 2073"/>
              <a:gd name="T19" fmla="*/ 1132 h 1870"/>
              <a:gd name="T20" fmla="*/ 2003 w 2073"/>
              <a:gd name="T21" fmla="*/ 738 h 1870"/>
              <a:gd name="T22" fmla="*/ 1690 w 2073"/>
              <a:gd name="T23" fmla="*/ 196 h 1870"/>
              <a:gd name="T24" fmla="*/ 1349 w 2073"/>
              <a:gd name="T25" fmla="*/ 0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3" h="1870">
                <a:moveTo>
                  <a:pt x="1349" y="0"/>
                </a:moveTo>
                <a:cubicBezTo>
                  <a:pt x="724" y="0"/>
                  <a:pt x="724" y="0"/>
                  <a:pt x="724" y="0"/>
                </a:cubicBezTo>
                <a:cubicBezTo>
                  <a:pt x="583" y="0"/>
                  <a:pt x="453" y="75"/>
                  <a:pt x="383" y="196"/>
                </a:cubicBezTo>
                <a:cubicBezTo>
                  <a:pt x="70" y="738"/>
                  <a:pt x="70" y="738"/>
                  <a:pt x="70" y="738"/>
                </a:cubicBezTo>
                <a:cubicBezTo>
                  <a:pt x="0" y="860"/>
                  <a:pt x="0" y="1010"/>
                  <a:pt x="70" y="1132"/>
                </a:cubicBezTo>
                <a:cubicBezTo>
                  <a:pt x="383" y="1673"/>
                  <a:pt x="383" y="1673"/>
                  <a:pt x="383" y="1673"/>
                </a:cubicBezTo>
                <a:cubicBezTo>
                  <a:pt x="453" y="1795"/>
                  <a:pt x="583" y="1870"/>
                  <a:pt x="724" y="1870"/>
                </a:cubicBezTo>
                <a:cubicBezTo>
                  <a:pt x="1349" y="1870"/>
                  <a:pt x="1349" y="1870"/>
                  <a:pt x="1349" y="1870"/>
                </a:cubicBezTo>
                <a:cubicBezTo>
                  <a:pt x="1490" y="1870"/>
                  <a:pt x="1620" y="1795"/>
                  <a:pt x="1690" y="1673"/>
                </a:cubicBezTo>
                <a:cubicBezTo>
                  <a:pt x="2003" y="1132"/>
                  <a:pt x="2003" y="1132"/>
                  <a:pt x="2003" y="1132"/>
                </a:cubicBezTo>
                <a:cubicBezTo>
                  <a:pt x="2073" y="1010"/>
                  <a:pt x="2073" y="860"/>
                  <a:pt x="2003" y="738"/>
                </a:cubicBezTo>
                <a:cubicBezTo>
                  <a:pt x="1690" y="196"/>
                  <a:pt x="1690" y="196"/>
                  <a:pt x="1690" y="196"/>
                </a:cubicBezTo>
                <a:cubicBezTo>
                  <a:pt x="1620" y="75"/>
                  <a:pt x="1490" y="0"/>
                  <a:pt x="1349" y="0"/>
                </a:cubicBezTo>
                <a:close/>
              </a:path>
            </a:pathLst>
          </a:custGeom>
          <a:solidFill>
            <a:srgbClr val="BC9A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rtl="0"/>
            <a:endParaRPr lang="en-US" sz="2400"/>
          </a:p>
        </p:txBody>
      </p:sp>
      <p:sp>
        <p:nvSpPr>
          <p:cNvPr id="4" name="AutoShape 3"/>
          <p:cNvSpPr>
            <a:spLocks noChangeAspect="1" noChangeArrowheads="1" noTextEdit="1"/>
          </p:cNvSpPr>
          <p:nvPr userDrawn="1"/>
        </p:nvSpPr>
        <p:spPr bwMode="auto">
          <a:xfrm>
            <a:off x="3712633" y="1274234"/>
            <a:ext cx="4851400" cy="430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pic>
        <p:nvPicPr>
          <p:cNvPr id="10" name="صورة 9"/>
          <p:cNvPicPr>
            <a:picLocks noChangeAspect="1"/>
          </p:cNvPicPr>
          <p:nvPr userDrawn="1"/>
        </p:nvPicPr>
        <p:blipFill>
          <a:blip r:embed="rId2"/>
          <a:stretch>
            <a:fillRect/>
          </a:stretch>
        </p:blipFill>
        <p:spPr>
          <a:xfrm>
            <a:off x="9736323" y="367695"/>
            <a:ext cx="2008499" cy="394307"/>
          </a:xfrm>
          <a:prstGeom prst="rect">
            <a:avLst/>
          </a:prstGeom>
        </p:spPr>
      </p:pic>
      <p:pic>
        <p:nvPicPr>
          <p:cNvPr id="11" name="صورة 10"/>
          <p:cNvPicPr>
            <a:picLocks noChangeAspect="1"/>
          </p:cNvPicPr>
          <p:nvPr userDrawn="1"/>
        </p:nvPicPr>
        <p:blipFill>
          <a:blip r:embed="rId3"/>
          <a:stretch>
            <a:fillRect/>
          </a:stretch>
        </p:blipFill>
        <p:spPr>
          <a:xfrm>
            <a:off x="0" y="6728673"/>
            <a:ext cx="12192000" cy="142724"/>
          </a:xfrm>
          <a:prstGeom prst="rect">
            <a:avLst/>
          </a:prstGeom>
        </p:spPr>
      </p:pic>
      <p:sp>
        <p:nvSpPr>
          <p:cNvPr id="14" name="عنصر نائب للنص 22"/>
          <p:cNvSpPr>
            <a:spLocks noGrp="1"/>
          </p:cNvSpPr>
          <p:nvPr>
            <p:ph type="body" sz="quarter" idx="10" hasCustomPrompt="1"/>
          </p:nvPr>
        </p:nvSpPr>
        <p:spPr>
          <a:xfrm>
            <a:off x="4567312" y="2533650"/>
            <a:ext cx="2961217" cy="1819425"/>
          </a:xfrm>
          <a:prstGeom prst="rect">
            <a:avLst/>
          </a:prstGeom>
        </p:spPr>
        <p:txBody>
          <a:bodyPr>
            <a:normAutofit/>
          </a:bodyPr>
          <a:lstStyle>
            <a:lvl1pPr marL="0" indent="0" algn="ctr">
              <a:lnSpc>
                <a:spcPct val="100000"/>
              </a:lnSpc>
              <a:buNone/>
              <a:defRPr sz="5333" b="1">
                <a:solidFill>
                  <a:schemeClr val="bg1"/>
                </a:solidFill>
                <a:latin typeface="TheSans" panose="020B0503040302020203" pitchFamily="34" charset="-78"/>
                <a:cs typeface="TheSans" panose="020B0503040302020203" pitchFamily="34" charset="-78"/>
              </a:defRPr>
            </a:lvl1pPr>
            <a:lvl2pPr marL="457189" indent="0" algn="ctr">
              <a:lnSpc>
                <a:spcPct val="100000"/>
              </a:lnSpc>
              <a:buNone/>
              <a:defRPr/>
            </a:lvl2pPr>
            <a:lvl3pPr marL="914377" indent="0" algn="ctr">
              <a:lnSpc>
                <a:spcPct val="100000"/>
              </a:lnSpc>
              <a:buNone/>
              <a:defRPr/>
            </a:lvl3pPr>
            <a:lvl4pPr marL="1371566" indent="0" algn="ctr">
              <a:lnSpc>
                <a:spcPct val="100000"/>
              </a:lnSpc>
              <a:buNone/>
              <a:defRPr/>
            </a:lvl4pPr>
            <a:lvl5pPr marL="1828754" indent="0" algn="ctr">
              <a:lnSpc>
                <a:spcPct val="100000"/>
              </a:lnSpc>
              <a:buNone/>
              <a:defRPr/>
            </a:lvl5pPr>
          </a:lstStyle>
          <a:p>
            <a:pPr lvl="0"/>
            <a:r>
              <a:rPr lang="ar-SA" dirty="0"/>
              <a:t>العنــــوان الرئيسي</a:t>
            </a:r>
            <a:endParaRPr lang="en-US" dirty="0"/>
          </a:p>
        </p:txBody>
      </p:sp>
    </p:spTree>
    <p:extLst>
      <p:ext uri="{BB962C8B-B14F-4D97-AF65-F5344CB8AC3E}">
        <p14:creationId xmlns:p14="http://schemas.microsoft.com/office/powerpoint/2010/main" val="75290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5" name="Freeform 5"/>
          <p:cNvSpPr>
            <a:spLocks/>
          </p:cNvSpPr>
          <p:nvPr userDrawn="1"/>
        </p:nvSpPr>
        <p:spPr bwMode="auto">
          <a:xfrm>
            <a:off x="3875617" y="1286933"/>
            <a:ext cx="4715933" cy="4235451"/>
          </a:xfrm>
          <a:custGeom>
            <a:avLst/>
            <a:gdLst>
              <a:gd name="T0" fmla="*/ 1364 w 2094"/>
              <a:gd name="T1" fmla="*/ 0 h 1881"/>
              <a:gd name="T2" fmla="*/ 730 w 2094"/>
              <a:gd name="T3" fmla="*/ 0 h 1881"/>
              <a:gd name="T4" fmla="*/ 387 w 2094"/>
              <a:gd name="T5" fmla="*/ 198 h 1881"/>
              <a:gd name="T6" fmla="*/ 72 w 2094"/>
              <a:gd name="T7" fmla="*/ 741 h 1881"/>
              <a:gd name="T8" fmla="*/ 72 w 2094"/>
              <a:gd name="T9" fmla="*/ 1140 h 1881"/>
              <a:gd name="T10" fmla="*/ 387 w 2094"/>
              <a:gd name="T11" fmla="*/ 1683 h 1881"/>
              <a:gd name="T12" fmla="*/ 730 w 2094"/>
              <a:gd name="T13" fmla="*/ 1881 h 1881"/>
              <a:gd name="T14" fmla="*/ 1364 w 2094"/>
              <a:gd name="T15" fmla="*/ 1881 h 1881"/>
              <a:gd name="T16" fmla="*/ 1708 w 2094"/>
              <a:gd name="T17" fmla="*/ 1683 h 1881"/>
              <a:gd name="T18" fmla="*/ 2023 w 2094"/>
              <a:gd name="T19" fmla="*/ 1140 h 1881"/>
              <a:gd name="T20" fmla="*/ 2023 w 2094"/>
              <a:gd name="T21" fmla="*/ 741 h 1881"/>
              <a:gd name="T22" fmla="*/ 1708 w 2094"/>
              <a:gd name="T23" fmla="*/ 198 h 1881"/>
              <a:gd name="T24" fmla="*/ 1364 w 2094"/>
              <a:gd name="T25" fmla="*/ 0 h 1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4" h="1881">
                <a:moveTo>
                  <a:pt x="1364" y="0"/>
                </a:moveTo>
                <a:cubicBezTo>
                  <a:pt x="730" y="0"/>
                  <a:pt x="730" y="0"/>
                  <a:pt x="730" y="0"/>
                </a:cubicBezTo>
                <a:cubicBezTo>
                  <a:pt x="589" y="0"/>
                  <a:pt x="458" y="75"/>
                  <a:pt x="387" y="198"/>
                </a:cubicBezTo>
                <a:cubicBezTo>
                  <a:pt x="72" y="741"/>
                  <a:pt x="72" y="741"/>
                  <a:pt x="72" y="741"/>
                </a:cubicBezTo>
                <a:cubicBezTo>
                  <a:pt x="0" y="865"/>
                  <a:pt x="0" y="1017"/>
                  <a:pt x="72" y="1140"/>
                </a:cubicBezTo>
                <a:cubicBezTo>
                  <a:pt x="387" y="1683"/>
                  <a:pt x="387" y="1683"/>
                  <a:pt x="387" y="1683"/>
                </a:cubicBezTo>
                <a:cubicBezTo>
                  <a:pt x="458" y="1806"/>
                  <a:pt x="589" y="1881"/>
                  <a:pt x="730" y="1881"/>
                </a:cubicBezTo>
                <a:cubicBezTo>
                  <a:pt x="1364" y="1881"/>
                  <a:pt x="1364" y="1881"/>
                  <a:pt x="1364" y="1881"/>
                </a:cubicBezTo>
                <a:cubicBezTo>
                  <a:pt x="1506" y="1881"/>
                  <a:pt x="1637" y="1806"/>
                  <a:pt x="1708" y="1683"/>
                </a:cubicBezTo>
                <a:cubicBezTo>
                  <a:pt x="2023" y="1140"/>
                  <a:pt x="2023" y="1140"/>
                  <a:pt x="2023" y="1140"/>
                </a:cubicBezTo>
                <a:cubicBezTo>
                  <a:pt x="2094" y="1017"/>
                  <a:pt x="2094" y="865"/>
                  <a:pt x="2023" y="741"/>
                </a:cubicBezTo>
                <a:cubicBezTo>
                  <a:pt x="1708" y="198"/>
                  <a:pt x="1708" y="198"/>
                  <a:pt x="1708" y="198"/>
                </a:cubicBezTo>
                <a:cubicBezTo>
                  <a:pt x="1637" y="75"/>
                  <a:pt x="1506" y="0"/>
                  <a:pt x="1364" y="0"/>
                </a:cubicBezTo>
                <a:close/>
              </a:path>
            </a:pathLst>
          </a:custGeom>
          <a:noFill/>
          <a:ln w="14288"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rtl="0"/>
            <a:endParaRPr lang="en-US" sz="2400"/>
          </a:p>
        </p:txBody>
      </p:sp>
      <p:sp>
        <p:nvSpPr>
          <p:cNvPr id="6" name="Freeform 6"/>
          <p:cNvSpPr>
            <a:spLocks/>
          </p:cNvSpPr>
          <p:nvPr userDrawn="1"/>
        </p:nvSpPr>
        <p:spPr bwMode="auto">
          <a:xfrm>
            <a:off x="3674534" y="1375833"/>
            <a:ext cx="4669367" cy="4210051"/>
          </a:xfrm>
          <a:custGeom>
            <a:avLst/>
            <a:gdLst>
              <a:gd name="T0" fmla="*/ 1349 w 2073"/>
              <a:gd name="T1" fmla="*/ 0 h 1870"/>
              <a:gd name="T2" fmla="*/ 724 w 2073"/>
              <a:gd name="T3" fmla="*/ 0 h 1870"/>
              <a:gd name="T4" fmla="*/ 383 w 2073"/>
              <a:gd name="T5" fmla="*/ 196 h 1870"/>
              <a:gd name="T6" fmla="*/ 70 w 2073"/>
              <a:gd name="T7" fmla="*/ 738 h 1870"/>
              <a:gd name="T8" fmla="*/ 70 w 2073"/>
              <a:gd name="T9" fmla="*/ 1132 h 1870"/>
              <a:gd name="T10" fmla="*/ 383 w 2073"/>
              <a:gd name="T11" fmla="*/ 1673 h 1870"/>
              <a:gd name="T12" fmla="*/ 724 w 2073"/>
              <a:gd name="T13" fmla="*/ 1870 h 1870"/>
              <a:gd name="T14" fmla="*/ 1349 w 2073"/>
              <a:gd name="T15" fmla="*/ 1870 h 1870"/>
              <a:gd name="T16" fmla="*/ 1690 w 2073"/>
              <a:gd name="T17" fmla="*/ 1673 h 1870"/>
              <a:gd name="T18" fmla="*/ 2003 w 2073"/>
              <a:gd name="T19" fmla="*/ 1132 h 1870"/>
              <a:gd name="T20" fmla="*/ 2003 w 2073"/>
              <a:gd name="T21" fmla="*/ 738 h 1870"/>
              <a:gd name="T22" fmla="*/ 1690 w 2073"/>
              <a:gd name="T23" fmla="*/ 196 h 1870"/>
              <a:gd name="T24" fmla="*/ 1349 w 2073"/>
              <a:gd name="T25" fmla="*/ 0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3" h="1870">
                <a:moveTo>
                  <a:pt x="1349" y="0"/>
                </a:moveTo>
                <a:cubicBezTo>
                  <a:pt x="724" y="0"/>
                  <a:pt x="724" y="0"/>
                  <a:pt x="724" y="0"/>
                </a:cubicBezTo>
                <a:cubicBezTo>
                  <a:pt x="583" y="0"/>
                  <a:pt x="453" y="75"/>
                  <a:pt x="383" y="196"/>
                </a:cubicBezTo>
                <a:cubicBezTo>
                  <a:pt x="70" y="738"/>
                  <a:pt x="70" y="738"/>
                  <a:pt x="70" y="738"/>
                </a:cubicBezTo>
                <a:cubicBezTo>
                  <a:pt x="0" y="860"/>
                  <a:pt x="0" y="1010"/>
                  <a:pt x="70" y="1132"/>
                </a:cubicBezTo>
                <a:cubicBezTo>
                  <a:pt x="383" y="1673"/>
                  <a:pt x="383" y="1673"/>
                  <a:pt x="383" y="1673"/>
                </a:cubicBezTo>
                <a:cubicBezTo>
                  <a:pt x="453" y="1795"/>
                  <a:pt x="583" y="1870"/>
                  <a:pt x="724" y="1870"/>
                </a:cubicBezTo>
                <a:cubicBezTo>
                  <a:pt x="1349" y="1870"/>
                  <a:pt x="1349" y="1870"/>
                  <a:pt x="1349" y="1870"/>
                </a:cubicBezTo>
                <a:cubicBezTo>
                  <a:pt x="1490" y="1870"/>
                  <a:pt x="1620" y="1795"/>
                  <a:pt x="1690" y="1673"/>
                </a:cubicBezTo>
                <a:cubicBezTo>
                  <a:pt x="2003" y="1132"/>
                  <a:pt x="2003" y="1132"/>
                  <a:pt x="2003" y="1132"/>
                </a:cubicBezTo>
                <a:cubicBezTo>
                  <a:pt x="2073" y="1010"/>
                  <a:pt x="2073" y="860"/>
                  <a:pt x="2003" y="738"/>
                </a:cubicBezTo>
                <a:cubicBezTo>
                  <a:pt x="1690" y="196"/>
                  <a:pt x="1690" y="196"/>
                  <a:pt x="1690" y="196"/>
                </a:cubicBezTo>
                <a:cubicBezTo>
                  <a:pt x="1620" y="75"/>
                  <a:pt x="1490" y="0"/>
                  <a:pt x="1349" y="0"/>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pPr rtl="0"/>
            <a:endParaRPr lang="en-US" sz="2400"/>
          </a:p>
        </p:txBody>
      </p:sp>
      <p:pic>
        <p:nvPicPr>
          <p:cNvPr id="10" name="صورة 9"/>
          <p:cNvPicPr>
            <a:picLocks noChangeAspect="1"/>
          </p:cNvPicPr>
          <p:nvPr userDrawn="1"/>
        </p:nvPicPr>
        <p:blipFill>
          <a:blip r:embed="rId2"/>
          <a:stretch>
            <a:fillRect/>
          </a:stretch>
        </p:blipFill>
        <p:spPr>
          <a:xfrm>
            <a:off x="9736323" y="367695"/>
            <a:ext cx="2008499" cy="394307"/>
          </a:xfrm>
          <a:prstGeom prst="rect">
            <a:avLst/>
          </a:prstGeom>
        </p:spPr>
      </p:pic>
      <p:pic>
        <p:nvPicPr>
          <p:cNvPr id="11" name="صورة 10"/>
          <p:cNvPicPr>
            <a:picLocks noChangeAspect="1"/>
          </p:cNvPicPr>
          <p:nvPr userDrawn="1"/>
        </p:nvPicPr>
        <p:blipFill>
          <a:blip r:embed="rId3"/>
          <a:stretch>
            <a:fillRect/>
          </a:stretch>
        </p:blipFill>
        <p:spPr>
          <a:xfrm>
            <a:off x="0" y="6728673"/>
            <a:ext cx="12192000" cy="142724"/>
          </a:xfrm>
          <a:prstGeom prst="rect">
            <a:avLst/>
          </a:prstGeom>
        </p:spPr>
      </p:pic>
      <p:sp>
        <p:nvSpPr>
          <p:cNvPr id="14" name="عنصر نائب للنص 22"/>
          <p:cNvSpPr>
            <a:spLocks noGrp="1"/>
          </p:cNvSpPr>
          <p:nvPr>
            <p:ph type="body" sz="quarter" idx="10" hasCustomPrompt="1"/>
          </p:nvPr>
        </p:nvSpPr>
        <p:spPr>
          <a:xfrm>
            <a:off x="4567312" y="2533650"/>
            <a:ext cx="2961217" cy="1819425"/>
          </a:xfrm>
          <a:prstGeom prst="rect">
            <a:avLst/>
          </a:prstGeom>
        </p:spPr>
        <p:txBody>
          <a:bodyPr>
            <a:normAutofit/>
          </a:bodyPr>
          <a:lstStyle>
            <a:lvl1pPr marL="0" indent="0" algn="ctr">
              <a:lnSpc>
                <a:spcPct val="100000"/>
              </a:lnSpc>
              <a:buNone/>
              <a:defRPr sz="5333" b="1">
                <a:solidFill>
                  <a:schemeClr val="bg1"/>
                </a:solidFill>
                <a:latin typeface="TheSans" panose="020B0503040302020203" pitchFamily="34" charset="-78"/>
                <a:cs typeface="TheSans" panose="020B0503040302020203" pitchFamily="34" charset="-78"/>
              </a:defRPr>
            </a:lvl1pPr>
            <a:lvl2pPr marL="457189" indent="0" algn="ctr">
              <a:lnSpc>
                <a:spcPct val="100000"/>
              </a:lnSpc>
              <a:buNone/>
              <a:defRPr/>
            </a:lvl2pPr>
            <a:lvl3pPr marL="914377" indent="0" algn="ctr">
              <a:lnSpc>
                <a:spcPct val="100000"/>
              </a:lnSpc>
              <a:buNone/>
              <a:defRPr/>
            </a:lvl3pPr>
            <a:lvl4pPr marL="1371566" indent="0" algn="ctr">
              <a:lnSpc>
                <a:spcPct val="100000"/>
              </a:lnSpc>
              <a:buNone/>
              <a:defRPr/>
            </a:lvl4pPr>
            <a:lvl5pPr marL="1828754" indent="0" algn="ctr">
              <a:lnSpc>
                <a:spcPct val="100000"/>
              </a:lnSpc>
              <a:buNone/>
              <a:defRPr/>
            </a:lvl5pPr>
          </a:lstStyle>
          <a:p>
            <a:pPr lvl="0"/>
            <a:r>
              <a:rPr lang="ar-SA" dirty="0"/>
              <a:t>العنــــوان الرئيسي</a:t>
            </a:r>
            <a:endParaRPr lang="en-US" dirty="0"/>
          </a:p>
        </p:txBody>
      </p:sp>
    </p:spTree>
    <p:extLst>
      <p:ext uri="{BB962C8B-B14F-4D97-AF65-F5344CB8AC3E}">
        <p14:creationId xmlns:p14="http://schemas.microsoft.com/office/powerpoint/2010/main" val="1064663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232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D5D87-E260-4716-AD62-24A2D13190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1D0BF6-962E-481D-A1FB-4B7C1B8750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F2D5FF-71E1-4395-86BA-08E7DCE0263E}"/>
              </a:ext>
            </a:extLst>
          </p:cNvPr>
          <p:cNvSpPr>
            <a:spLocks noGrp="1"/>
          </p:cNvSpPr>
          <p:nvPr>
            <p:ph type="dt" sz="half" idx="10"/>
          </p:nvPr>
        </p:nvSpPr>
        <p:spPr/>
        <p:txBody>
          <a:bodyPr/>
          <a:lstStyle/>
          <a:p>
            <a:fld id="{7E080DB0-38F4-4FFB-8BD6-9B0625C2F772}" type="datetimeFigureOut">
              <a:rPr lang="en-GB" smtClean="0"/>
              <a:t>19/08/2023</a:t>
            </a:fld>
            <a:endParaRPr lang="en-GB"/>
          </a:p>
        </p:txBody>
      </p:sp>
      <p:sp>
        <p:nvSpPr>
          <p:cNvPr id="5" name="Footer Placeholder 4">
            <a:extLst>
              <a:ext uri="{FF2B5EF4-FFF2-40B4-BE49-F238E27FC236}">
                <a16:creationId xmlns:a16="http://schemas.microsoft.com/office/drawing/2014/main" id="{89694609-FB30-4432-B7C5-B6EE343452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5A81C6-131C-4D94-804C-F66FD6C72433}"/>
              </a:ext>
            </a:extLst>
          </p:cNvPr>
          <p:cNvSpPr>
            <a:spLocks noGrp="1"/>
          </p:cNvSpPr>
          <p:nvPr>
            <p:ph type="sldNum" sz="quarter" idx="12"/>
          </p:nvPr>
        </p:nvSpPr>
        <p:spPr/>
        <p:txBody>
          <a:bodyPr/>
          <a:lstStyle/>
          <a:p>
            <a:fld id="{C033A270-12CE-4ACD-BE29-C961F51BA8C3}" type="slidenum">
              <a:rPr lang="en-GB" smtClean="0"/>
              <a:t>‹#›</a:t>
            </a:fld>
            <a:endParaRPr lang="en-GB"/>
          </a:p>
        </p:txBody>
      </p:sp>
    </p:spTree>
    <p:extLst>
      <p:ext uri="{BB962C8B-B14F-4D97-AF65-F5344CB8AC3E}">
        <p14:creationId xmlns:p14="http://schemas.microsoft.com/office/powerpoint/2010/main" val="3854690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A18BB-A205-4865-897F-EA02F22582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2B60CAF-F7B4-4F27-B32C-8AE5949625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B474E2-3307-436B-A48C-1EAA07EC73BE}"/>
              </a:ext>
            </a:extLst>
          </p:cNvPr>
          <p:cNvSpPr>
            <a:spLocks noGrp="1"/>
          </p:cNvSpPr>
          <p:nvPr>
            <p:ph type="dt" sz="half" idx="10"/>
          </p:nvPr>
        </p:nvSpPr>
        <p:spPr/>
        <p:txBody>
          <a:bodyPr/>
          <a:lstStyle/>
          <a:p>
            <a:fld id="{7E080DB0-38F4-4FFB-8BD6-9B0625C2F772}" type="datetimeFigureOut">
              <a:rPr lang="en-GB" smtClean="0"/>
              <a:t>19/08/2023</a:t>
            </a:fld>
            <a:endParaRPr lang="en-GB"/>
          </a:p>
        </p:txBody>
      </p:sp>
      <p:sp>
        <p:nvSpPr>
          <p:cNvPr id="5" name="Footer Placeholder 4">
            <a:extLst>
              <a:ext uri="{FF2B5EF4-FFF2-40B4-BE49-F238E27FC236}">
                <a16:creationId xmlns:a16="http://schemas.microsoft.com/office/drawing/2014/main" id="{67A764F3-1681-4D56-96CC-26EE89FDA6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5F436E-C039-4436-B17D-A9A5F7469023}"/>
              </a:ext>
            </a:extLst>
          </p:cNvPr>
          <p:cNvSpPr>
            <a:spLocks noGrp="1"/>
          </p:cNvSpPr>
          <p:nvPr>
            <p:ph type="sldNum" sz="quarter" idx="12"/>
          </p:nvPr>
        </p:nvSpPr>
        <p:spPr/>
        <p:txBody>
          <a:bodyPr/>
          <a:lstStyle/>
          <a:p>
            <a:fld id="{C033A270-12CE-4ACD-BE29-C961F51BA8C3}" type="slidenum">
              <a:rPr lang="en-GB" smtClean="0"/>
              <a:t>‹#›</a:t>
            </a:fld>
            <a:endParaRPr lang="en-GB"/>
          </a:p>
        </p:txBody>
      </p:sp>
    </p:spTree>
    <p:extLst>
      <p:ext uri="{BB962C8B-B14F-4D97-AF65-F5344CB8AC3E}">
        <p14:creationId xmlns:p14="http://schemas.microsoft.com/office/powerpoint/2010/main" val="1739886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B8D05-AE3F-4DAC-B416-BAA21522FD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257CDB-0F0B-475D-82CD-E378C613B7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CDB602-2AE8-417B-9E4C-046DF76887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0713482-B802-4B3F-AF04-07FD4351D871}"/>
              </a:ext>
            </a:extLst>
          </p:cNvPr>
          <p:cNvSpPr>
            <a:spLocks noGrp="1"/>
          </p:cNvSpPr>
          <p:nvPr>
            <p:ph type="dt" sz="half" idx="10"/>
          </p:nvPr>
        </p:nvSpPr>
        <p:spPr/>
        <p:txBody>
          <a:bodyPr/>
          <a:lstStyle/>
          <a:p>
            <a:fld id="{7E080DB0-38F4-4FFB-8BD6-9B0625C2F772}" type="datetimeFigureOut">
              <a:rPr lang="en-GB" smtClean="0"/>
              <a:t>19/08/2023</a:t>
            </a:fld>
            <a:endParaRPr lang="en-GB"/>
          </a:p>
        </p:txBody>
      </p:sp>
      <p:sp>
        <p:nvSpPr>
          <p:cNvPr id="6" name="Footer Placeholder 5">
            <a:extLst>
              <a:ext uri="{FF2B5EF4-FFF2-40B4-BE49-F238E27FC236}">
                <a16:creationId xmlns:a16="http://schemas.microsoft.com/office/drawing/2014/main" id="{7B083532-B65F-483E-AB49-D0682BBB2D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3F3DE3-BFDD-489B-A2D3-147262A1BCEF}"/>
              </a:ext>
            </a:extLst>
          </p:cNvPr>
          <p:cNvSpPr>
            <a:spLocks noGrp="1"/>
          </p:cNvSpPr>
          <p:nvPr>
            <p:ph type="sldNum" sz="quarter" idx="12"/>
          </p:nvPr>
        </p:nvSpPr>
        <p:spPr/>
        <p:txBody>
          <a:bodyPr/>
          <a:lstStyle/>
          <a:p>
            <a:fld id="{C033A270-12CE-4ACD-BE29-C961F51BA8C3}" type="slidenum">
              <a:rPr lang="en-GB" smtClean="0"/>
              <a:t>‹#›</a:t>
            </a:fld>
            <a:endParaRPr lang="en-GB"/>
          </a:p>
        </p:txBody>
      </p:sp>
    </p:spTree>
    <p:extLst>
      <p:ext uri="{BB962C8B-B14F-4D97-AF65-F5344CB8AC3E}">
        <p14:creationId xmlns:p14="http://schemas.microsoft.com/office/powerpoint/2010/main" val="66423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B3980-A4DC-4196-96E0-954786C5F3A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B7841F-CCB8-4AB1-97F6-19893A871B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DEADBA-0EE8-4C80-9BF0-16CC748E08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AD5522B-6D39-4BC8-8ABD-8BBCEC36A6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7BCA47-A749-4A49-976C-D31A099AF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A1147A7-B2C4-4EB6-B6B7-9BA00B1C5081}"/>
              </a:ext>
            </a:extLst>
          </p:cNvPr>
          <p:cNvSpPr>
            <a:spLocks noGrp="1"/>
          </p:cNvSpPr>
          <p:nvPr>
            <p:ph type="dt" sz="half" idx="10"/>
          </p:nvPr>
        </p:nvSpPr>
        <p:spPr/>
        <p:txBody>
          <a:bodyPr/>
          <a:lstStyle/>
          <a:p>
            <a:fld id="{7E080DB0-38F4-4FFB-8BD6-9B0625C2F772}" type="datetimeFigureOut">
              <a:rPr lang="en-GB" smtClean="0"/>
              <a:t>19/08/2023</a:t>
            </a:fld>
            <a:endParaRPr lang="en-GB"/>
          </a:p>
        </p:txBody>
      </p:sp>
      <p:sp>
        <p:nvSpPr>
          <p:cNvPr id="8" name="Footer Placeholder 7">
            <a:extLst>
              <a:ext uri="{FF2B5EF4-FFF2-40B4-BE49-F238E27FC236}">
                <a16:creationId xmlns:a16="http://schemas.microsoft.com/office/drawing/2014/main" id="{3478E376-2DCF-451D-9CFA-3BC30698389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3FEFFE-B31F-448D-9A86-BF8F5B861B6A}"/>
              </a:ext>
            </a:extLst>
          </p:cNvPr>
          <p:cNvSpPr>
            <a:spLocks noGrp="1"/>
          </p:cNvSpPr>
          <p:nvPr>
            <p:ph type="sldNum" sz="quarter" idx="12"/>
          </p:nvPr>
        </p:nvSpPr>
        <p:spPr/>
        <p:txBody>
          <a:bodyPr/>
          <a:lstStyle/>
          <a:p>
            <a:fld id="{C033A270-12CE-4ACD-BE29-C961F51BA8C3}" type="slidenum">
              <a:rPr lang="en-GB" smtClean="0"/>
              <a:t>‹#›</a:t>
            </a:fld>
            <a:endParaRPr lang="en-GB"/>
          </a:p>
        </p:txBody>
      </p:sp>
    </p:spTree>
    <p:extLst>
      <p:ext uri="{BB962C8B-B14F-4D97-AF65-F5344CB8AC3E}">
        <p14:creationId xmlns:p14="http://schemas.microsoft.com/office/powerpoint/2010/main" val="513841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1C20-B262-490F-B3E1-1D1BA3A487A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DDC4F99-B283-4A31-A9E5-DA4D6CA54208}"/>
              </a:ext>
            </a:extLst>
          </p:cNvPr>
          <p:cNvSpPr>
            <a:spLocks noGrp="1"/>
          </p:cNvSpPr>
          <p:nvPr>
            <p:ph type="dt" sz="half" idx="10"/>
          </p:nvPr>
        </p:nvSpPr>
        <p:spPr/>
        <p:txBody>
          <a:bodyPr/>
          <a:lstStyle/>
          <a:p>
            <a:fld id="{7E080DB0-38F4-4FFB-8BD6-9B0625C2F772}" type="datetimeFigureOut">
              <a:rPr lang="en-GB" smtClean="0"/>
              <a:t>19/08/2023</a:t>
            </a:fld>
            <a:endParaRPr lang="en-GB"/>
          </a:p>
        </p:txBody>
      </p:sp>
      <p:sp>
        <p:nvSpPr>
          <p:cNvPr id="4" name="Footer Placeholder 3">
            <a:extLst>
              <a:ext uri="{FF2B5EF4-FFF2-40B4-BE49-F238E27FC236}">
                <a16:creationId xmlns:a16="http://schemas.microsoft.com/office/drawing/2014/main" id="{233D60B1-4D79-49AA-B735-B76EE5BCD4F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075DAE-255D-46AF-8935-D60496C5502C}"/>
              </a:ext>
            </a:extLst>
          </p:cNvPr>
          <p:cNvSpPr>
            <a:spLocks noGrp="1"/>
          </p:cNvSpPr>
          <p:nvPr>
            <p:ph type="sldNum" sz="quarter" idx="12"/>
          </p:nvPr>
        </p:nvSpPr>
        <p:spPr/>
        <p:txBody>
          <a:bodyPr/>
          <a:lstStyle/>
          <a:p>
            <a:fld id="{C033A270-12CE-4ACD-BE29-C961F51BA8C3}" type="slidenum">
              <a:rPr lang="en-GB" smtClean="0"/>
              <a:t>‹#›</a:t>
            </a:fld>
            <a:endParaRPr lang="en-GB"/>
          </a:p>
        </p:txBody>
      </p:sp>
    </p:spTree>
    <p:extLst>
      <p:ext uri="{BB962C8B-B14F-4D97-AF65-F5344CB8AC3E}">
        <p14:creationId xmlns:p14="http://schemas.microsoft.com/office/powerpoint/2010/main" val="3581795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0CA290-9369-4336-BD7F-233FA00DF4FC}"/>
              </a:ext>
            </a:extLst>
          </p:cNvPr>
          <p:cNvSpPr>
            <a:spLocks noGrp="1"/>
          </p:cNvSpPr>
          <p:nvPr>
            <p:ph type="dt" sz="half" idx="10"/>
          </p:nvPr>
        </p:nvSpPr>
        <p:spPr/>
        <p:txBody>
          <a:bodyPr/>
          <a:lstStyle/>
          <a:p>
            <a:fld id="{7E080DB0-38F4-4FFB-8BD6-9B0625C2F772}" type="datetimeFigureOut">
              <a:rPr lang="en-GB" smtClean="0"/>
              <a:t>19/08/2023</a:t>
            </a:fld>
            <a:endParaRPr lang="en-GB"/>
          </a:p>
        </p:txBody>
      </p:sp>
      <p:sp>
        <p:nvSpPr>
          <p:cNvPr id="3" name="Footer Placeholder 2">
            <a:extLst>
              <a:ext uri="{FF2B5EF4-FFF2-40B4-BE49-F238E27FC236}">
                <a16:creationId xmlns:a16="http://schemas.microsoft.com/office/drawing/2014/main" id="{EE7BB32C-BA67-434B-9C01-34ED2F0F3D4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18F7229-AD59-4C03-9967-1F11D8E26FAB}"/>
              </a:ext>
            </a:extLst>
          </p:cNvPr>
          <p:cNvSpPr>
            <a:spLocks noGrp="1"/>
          </p:cNvSpPr>
          <p:nvPr>
            <p:ph type="sldNum" sz="quarter" idx="12"/>
          </p:nvPr>
        </p:nvSpPr>
        <p:spPr/>
        <p:txBody>
          <a:bodyPr/>
          <a:lstStyle/>
          <a:p>
            <a:fld id="{C033A270-12CE-4ACD-BE29-C961F51BA8C3}" type="slidenum">
              <a:rPr lang="en-GB" smtClean="0"/>
              <a:t>‹#›</a:t>
            </a:fld>
            <a:endParaRPr lang="en-GB"/>
          </a:p>
        </p:txBody>
      </p:sp>
    </p:spTree>
    <p:extLst>
      <p:ext uri="{BB962C8B-B14F-4D97-AF65-F5344CB8AC3E}">
        <p14:creationId xmlns:p14="http://schemas.microsoft.com/office/powerpoint/2010/main" val="649216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753FA-73FA-46CE-81ED-77A4AB9E6D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9153E94-9541-4979-A726-45D136A6C6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90B6597-7D7D-4504-8012-97CF088149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76EE64-45C9-4CAF-83A6-C9E79110246A}"/>
              </a:ext>
            </a:extLst>
          </p:cNvPr>
          <p:cNvSpPr>
            <a:spLocks noGrp="1"/>
          </p:cNvSpPr>
          <p:nvPr>
            <p:ph type="dt" sz="half" idx="10"/>
          </p:nvPr>
        </p:nvSpPr>
        <p:spPr/>
        <p:txBody>
          <a:bodyPr/>
          <a:lstStyle/>
          <a:p>
            <a:fld id="{7E080DB0-38F4-4FFB-8BD6-9B0625C2F772}" type="datetimeFigureOut">
              <a:rPr lang="en-GB" smtClean="0"/>
              <a:t>19/08/2023</a:t>
            </a:fld>
            <a:endParaRPr lang="en-GB"/>
          </a:p>
        </p:txBody>
      </p:sp>
      <p:sp>
        <p:nvSpPr>
          <p:cNvPr id="6" name="Footer Placeholder 5">
            <a:extLst>
              <a:ext uri="{FF2B5EF4-FFF2-40B4-BE49-F238E27FC236}">
                <a16:creationId xmlns:a16="http://schemas.microsoft.com/office/drawing/2014/main" id="{09B8E07E-56A6-47D1-BF65-B5FC62E0F0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8B37A7-C44C-4F0D-9ADD-120C3D67CD2A}"/>
              </a:ext>
            </a:extLst>
          </p:cNvPr>
          <p:cNvSpPr>
            <a:spLocks noGrp="1"/>
          </p:cNvSpPr>
          <p:nvPr>
            <p:ph type="sldNum" sz="quarter" idx="12"/>
          </p:nvPr>
        </p:nvSpPr>
        <p:spPr/>
        <p:txBody>
          <a:bodyPr/>
          <a:lstStyle/>
          <a:p>
            <a:fld id="{C033A270-12CE-4ACD-BE29-C961F51BA8C3}" type="slidenum">
              <a:rPr lang="en-GB" smtClean="0"/>
              <a:t>‹#›</a:t>
            </a:fld>
            <a:endParaRPr lang="en-GB"/>
          </a:p>
        </p:txBody>
      </p:sp>
    </p:spTree>
    <p:extLst>
      <p:ext uri="{BB962C8B-B14F-4D97-AF65-F5344CB8AC3E}">
        <p14:creationId xmlns:p14="http://schemas.microsoft.com/office/powerpoint/2010/main" val="4277895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1792-2683-4878-B1B5-FA4664F408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B4E4C62-98CF-4BF6-B45D-710840566E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C7CFFB9-AC84-4CAD-A097-B91B4D240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850236-505B-4121-B3E9-BD8F71C89DA7}"/>
              </a:ext>
            </a:extLst>
          </p:cNvPr>
          <p:cNvSpPr>
            <a:spLocks noGrp="1"/>
          </p:cNvSpPr>
          <p:nvPr>
            <p:ph type="dt" sz="half" idx="10"/>
          </p:nvPr>
        </p:nvSpPr>
        <p:spPr/>
        <p:txBody>
          <a:bodyPr/>
          <a:lstStyle/>
          <a:p>
            <a:fld id="{7E080DB0-38F4-4FFB-8BD6-9B0625C2F772}" type="datetimeFigureOut">
              <a:rPr lang="en-GB" smtClean="0"/>
              <a:t>19/08/2023</a:t>
            </a:fld>
            <a:endParaRPr lang="en-GB"/>
          </a:p>
        </p:txBody>
      </p:sp>
      <p:sp>
        <p:nvSpPr>
          <p:cNvPr id="6" name="Footer Placeholder 5">
            <a:extLst>
              <a:ext uri="{FF2B5EF4-FFF2-40B4-BE49-F238E27FC236}">
                <a16:creationId xmlns:a16="http://schemas.microsoft.com/office/drawing/2014/main" id="{5821050A-84B1-4A07-8DF5-64C3671777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20F1DC-38EB-44B6-A349-01DFF393B367}"/>
              </a:ext>
            </a:extLst>
          </p:cNvPr>
          <p:cNvSpPr>
            <a:spLocks noGrp="1"/>
          </p:cNvSpPr>
          <p:nvPr>
            <p:ph type="sldNum" sz="quarter" idx="12"/>
          </p:nvPr>
        </p:nvSpPr>
        <p:spPr/>
        <p:txBody>
          <a:bodyPr/>
          <a:lstStyle/>
          <a:p>
            <a:fld id="{C033A270-12CE-4ACD-BE29-C961F51BA8C3}" type="slidenum">
              <a:rPr lang="en-GB" smtClean="0"/>
              <a:t>‹#›</a:t>
            </a:fld>
            <a:endParaRPr lang="en-GB"/>
          </a:p>
        </p:txBody>
      </p:sp>
    </p:spTree>
    <p:extLst>
      <p:ext uri="{BB962C8B-B14F-4D97-AF65-F5344CB8AC3E}">
        <p14:creationId xmlns:p14="http://schemas.microsoft.com/office/powerpoint/2010/main" val="299566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33AF2D-BD0D-4857-940B-B3913C26CB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23DD89-F1A5-4103-AFEC-64E1FC3F54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8113FA-7F87-4D8D-AF29-CE722467F8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80DB0-38F4-4FFB-8BD6-9B0625C2F772}" type="datetimeFigureOut">
              <a:rPr lang="en-GB" smtClean="0"/>
              <a:t>19/08/2023</a:t>
            </a:fld>
            <a:endParaRPr lang="en-GB"/>
          </a:p>
        </p:txBody>
      </p:sp>
      <p:sp>
        <p:nvSpPr>
          <p:cNvPr id="5" name="Footer Placeholder 4">
            <a:extLst>
              <a:ext uri="{FF2B5EF4-FFF2-40B4-BE49-F238E27FC236}">
                <a16:creationId xmlns:a16="http://schemas.microsoft.com/office/drawing/2014/main" id="{0B64D6C1-0B9F-4F38-9392-C5CBAE3607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67F8B21-0011-4ADD-B553-AC6BDA91C7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3A270-12CE-4ACD-BE29-C961F51BA8C3}" type="slidenum">
              <a:rPr lang="en-GB" smtClean="0"/>
              <a:t>‹#›</a:t>
            </a:fld>
            <a:endParaRPr lang="en-GB"/>
          </a:p>
        </p:txBody>
      </p:sp>
    </p:spTree>
    <p:extLst>
      <p:ext uri="{BB962C8B-B14F-4D97-AF65-F5344CB8AC3E}">
        <p14:creationId xmlns:p14="http://schemas.microsoft.com/office/powerpoint/2010/main" val="837776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815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3" y="0"/>
            <a:ext cx="12179735" cy="6858000"/>
          </a:xfrm>
          <a:prstGeom prst="rect">
            <a:avLst/>
          </a:prstGeom>
        </p:spPr>
      </p:pic>
    </p:spTree>
    <p:extLst>
      <p:ext uri="{BB962C8B-B14F-4D97-AF65-F5344CB8AC3E}">
        <p14:creationId xmlns:p14="http://schemas.microsoft.com/office/powerpoint/2010/main" val="1637040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4326C3F-F7D3-05BB-9D8B-4D04B64F2BB2}"/>
              </a:ext>
            </a:extLst>
          </p:cNvPr>
          <p:cNvSpPr txBox="1"/>
          <p:nvPr/>
        </p:nvSpPr>
        <p:spPr>
          <a:xfrm>
            <a:off x="907026" y="1113307"/>
            <a:ext cx="10515600" cy="4251960"/>
          </a:xfrm>
          <a:prstGeom prst="rect">
            <a:avLst/>
          </a:prstGeom>
        </p:spPr>
        <p:txBody>
          <a:bodyPr vert="horz" lIns="91440" tIns="45720" rIns="91440" bIns="45720" rtlCol="0">
            <a:normAutofit/>
          </a:bodyPr>
          <a:lstStyle/>
          <a:p>
            <a:pPr marL="342900" indent="-342900">
              <a:lnSpc>
                <a:spcPct val="90000"/>
              </a:lnSpc>
              <a:spcAft>
                <a:spcPts val="600"/>
              </a:spcAft>
              <a:buFont typeface="Wingdings" panose="05000000000000000000" pitchFamily="2" charset="2"/>
              <a:buChar char="q"/>
            </a:pPr>
            <a:r>
              <a:rPr lang="en-US" sz="2200" dirty="0"/>
              <a:t>Negative Nitrogen Balance:</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dirty="0"/>
              <a:t>    In health, the normal dietary intake of protein is 80–120 g  per day (equivalent to 12–20 g nitrogen). Approximately 2 g of nitrogen are lost in </a:t>
            </a:r>
            <a:r>
              <a:rPr lang="en-US" sz="2200" dirty="0" err="1"/>
              <a:t>faeces</a:t>
            </a:r>
            <a:r>
              <a:rPr lang="en-US" sz="2200" dirty="0"/>
              <a:t> and 10–18 g in urine  each day, mainly in the form of urea.</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dirty="0"/>
              <a:t>    During catabolism, nitrogen intake is often reduced but urinary losses increase markedly, reaching 20–30 g/day in patients with severe trauma, sepsis or burns. </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dirty="0"/>
              <a:t>    Following uncomplicated  surgery, this negative nitrogen balance usually lasts 5–8  days, but in patients with sepsis, burns or conditions  associated with prolonged inflammation (e.g. acute pancreatitis) it may persist for many weeks</a:t>
            </a:r>
          </a:p>
        </p:txBody>
      </p:sp>
    </p:spTree>
    <p:extLst>
      <p:ext uri="{BB962C8B-B14F-4D97-AF65-F5344CB8AC3E}">
        <p14:creationId xmlns:p14="http://schemas.microsoft.com/office/powerpoint/2010/main" val="53404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5AA79E-03CF-4792-96C8-97AEA45D2648}"/>
              </a:ext>
            </a:extLst>
          </p:cNvPr>
          <p:cNvSpPr>
            <a:spLocks noGrp="1"/>
          </p:cNvSpPr>
          <p:nvPr>
            <p:ph type="title"/>
          </p:nvPr>
        </p:nvSpPr>
        <p:spPr>
          <a:xfrm>
            <a:off x="-168811" y="1153572"/>
            <a:ext cx="4515728" cy="4461163"/>
          </a:xfrm>
        </p:spPr>
        <p:txBody>
          <a:bodyPr>
            <a:normAutofit/>
          </a:bodyPr>
          <a:lstStyle/>
          <a:p>
            <a:pPr marL="457200" indent="-457200">
              <a:buFont typeface="Wingdings" panose="05000000000000000000" pitchFamily="2" charset="2"/>
              <a:buChar char="v"/>
            </a:pPr>
            <a:r>
              <a:rPr lang="en-GB" sz="3700" dirty="0">
                <a:solidFill>
                  <a:srgbClr val="FFFFFF"/>
                </a:solidFill>
              </a:rPr>
              <a:t>Systemic inflammatory response syndrome </a:t>
            </a:r>
            <a:br>
              <a:rPr lang="en-GB" sz="3700" dirty="0">
                <a:solidFill>
                  <a:srgbClr val="FFFFFF"/>
                </a:solidFill>
              </a:rPr>
            </a:br>
            <a:br>
              <a:rPr lang="en-GB" sz="3700" dirty="0">
                <a:solidFill>
                  <a:srgbClr val="FFFFFF"/>
                </a:solidFill>
              </a:rPr>
            </a:br>
            <a:r>
              <a:rPr lang="en-GB" sz="3700" dirty="0">
                <a:solidFill>
                  <a:srgbClr val="FFFFFF"/>
                </a:solidFill>
              </a:rPr>
              <a:t>            </a:t>
            </a:r>
            <a:r>
              <a:rPr lang="en-US" sz="3700" b="1" dirty="0">
                <a:solidFill>
                  <a:srgbClr val="FFFFFF"/>
                </a:solidFill>
              </a:rPr>
              <a:t>SIRS</a:t>
            </a:r>
            <a:endParaRPr lang="en-GB" sz="3700" b="1"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91268AC-C78C-4E03-A967-205E40FF4176}"/>
              </a:ext>
            </a:extLst>
          </p:cNvPr>
          <p:cNvSpPr>
            <a:spLocks noGrp="1"/>
          </p:cNvSpPr>
          <p:nvPr>
            <p:ph idx="1"/>
          </p:nvPr>
        </p:nvSpPr>
        <p:spPr>
          <a:xfrm>
            <a:off x="4447308" y="591344"/>
            <a:ext cx="6906491" cy="5585619"/>
          </a:xfrm>
        </p:spPr>
        <p:txBody>
          <a:bodyPr anchor="ctr">
            <a:normAutofit/>
          </a:bodyPr>
          <a:lstStyle/>
          <a:p>
            <a:pPr>
              <a:buFont typeface="Wingdings" panose="05000000000000000000" pitchFamily="2" charset="2"/>
              <a:buChar char="q"/>
            </a:pPr>
            <a:r>
              <a:rPr lang="en-GB" sz="2000"/>
              <a:t>A clinical response to a nonspecific insult of either infectious or non infectious origin. </a:t>
            </a:r>
          </a:p>
          <a:p>
            <a:pPr>
              <a:buFont typeface="Wingdings" panose="05000000000000000000" pitchFamily="2" charset="2"/>
              <a:buChar char="q"/>
            </a:pPr>
            <a:endParaRPr lang="en-GB" sz="2000"/>
          </a:p>
          <a:p>
            <a:pPr>
              <a:buFont typeface="Wingdings" panose="05000000000000000000" pitchFamily="2" charset="2"/>
              <a:buChar char="q"/>
            </a:pPr>
            <a:r>
              <a:rPr lang="en-GB" sz="2000"/>
              <a:t>SIRS is defined as 2 or more of the following variables:</a:t>
            </a:r>
          </a:p>
          <a:p>
            <a:pPr>
              <a:buFont typeface="Wingdings" panose="05000000000000000000" pitchFamily="2" charset="2"/>
              <a:buChar char="q"/>
            </a:pPr>
            <a:endParaRPr lang="en-GB" sz="2000"/>
          </a:p>
          <a:p>
            <a:pPr marL="514350" indent="-514350">
              <a:buFont typeface="+mj-lt"/>
              <a:buAutoNum type="arabicPeriod"/>
            </a:pPr>
            <a:r>
              <a:rPr lang="en-GB" sz="2000"/>
              <a:t>Fever of more than 38°C (100.4°F) or less than 36°C (96.8°F)</a:t>
            </a:r>
          </a:p>
          <a:p>
            <a:pPr marL="514350" indent="-514350">
              <a:buFont typeface="+mj-lt"/>
              <a:buAutoNum type="arabicPeriod"/>
            </a:pPr>
            <a:endParaRPr lang="en-GB" sz="2000"/>
          </a:p>
          <a:p>
            <a:pPr marL="514350" indent="-514350">
              <a:buFont typeface="+mj-lt"/>
              <a:buAutoNum type="arabicPeriod"/>
            </a:pPr>
            <a:r>
              <a:rPr lang="en-GB" sz="2000"/>
              <a:t>Heart rate of more than 90 beats per minute</a:t>
            </a:r>
          </a:p>
          <a:p>
            <a:pPr marL="514350" indent="-514350">
              <a:buFont typeface="+mj-lt"/>
              <a:buAutoNum type="arabicPeriod"/>
            </a:pPr>
            <a:endParaRPr lang="en-GB" sz="2000"/>
          </a:p>
          <a:p>
            <a:pPr marL="514350" indent="-514350">
              <a:buFont typeface="+mj-lt"/>
              <a:buAutoNum type="arabicPeriod"/>
            </a:pPr>
            <a:r>
              <a:rPr lang="en-GB" sz="2000"/>
              <a:t>Respiratory rate of more than 20 breaths per minute or arterial carbon dioxide tension (PaCO</a:t>
            </a:r>
            <a:r>
              <a:rPr lang="en-GB" sz="2000" baseline="-25000"/>
              <a:t>2</a:t>
            </a:r>
            <a:r>
              <a:rPr lang="en-GB" sz="2000"/>
              <a:t>) of less than 32 mm Hg</a:t>
            </a:r>
          </a:p>
          <a:p>
            <a:pPr marL="514350" indent="-514350">
              <a:buFont typeface="+mj-lt"/>
              <a:buAutoNum type="arabicPeriod"/>
            </a:pPr>
            <a:endParaRPr lang="en-GB" sz="2000"/>
          </a:p>
          <a:p>
            <a:pPr marL="514350" indent="-514350">
              <a:buFont typeface="+mj-lt"/>
              <a:buAutoNum type="arabicPeriod"/>
            </a:pPr>
            <a:r>
              <a:rPr lang="en-GB" sz="2000"/>
              <a:t>Abnormal white blood cell count (&gt;12,000/µL or &lt; 4,000/µL or &gt;10% immature [band] forms)</a:t>
            </a:r>
          </a:p>
          <a:p>
            <a:endParaRPr lang="en-GB" sz="2000"/>
          </a:p>
        </p:txBody>
      </p:sp>
    </p:spTree>
    <p:extLst>
      <p:ext uri="{BB962C8B-B14F-4D97-AF65-F5344CB8AC3E}">
        <p14:creationId xmlns:p14="http://schemas.microsoft.com/office/powerpoint/2010/main" val="4019253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A1869D7-F01E-441A-95D6-9D809A8BF0DA}"/>
              </a:ext>
            </a:extLst>
          </p:cNvPr>
          <p:cNvPicPr>
            <a:picLocks noChangeAspect="1"/>
          </p:cNvPicPr>
          <p:nvPr/>
        </p:nvPicPr>
        <p:blipFill>
          <a:blip r:embed="rId2"/>
          <a:stretch>
            <a:fillRect/>
          </a:stretch>
        </p:blipFill>
        <p:spPr>
          <a:xfrm>
            <a:off x="6805441" y="942788"/>
            <a:ext cx="5286449" cy="4500206"/>
          </a:xfrm>
          <a:prstGeom prst="rect">
            <a:avLst/>
          </a:prstGeom>
        </p:spPr>
      </p:pic>
      <p:sp>
        <p:nvSpPr>
          <p:cNvPr id="15" name="Rectangle 1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63189AC-EC03-4528-B0D8-15D8226BED4D}"/>
              </a:ext>
            </a:extLst>
          </p:cNvPr>
          <p:cNvSpPr txBox="1"/>
          <p:nvPr/>
        </p:nvSpPr>
        <p:spPr>
          <a:xfrm>
            <a:off x="67428" y="0"/>
            <a:ext cx="6770694" cy="5915212"/>
          </a:xfrm>
          <a:prstGeom prst="rect">
            <a:avLst/>
          </a:prstGeom>
        </p:spPr>
        <p:txBody>
          <a:bodyPr vert="horz" lIns="91440" tIns="45720" rIns="91440" bIns="45720" rtlCol="0" anchor="ctr">
            <a:normAutofit/>
          </a:bodyPr>
          <a:lstStyle/>
          <a:p>
            <a:pPr>
              <a:lnSpc>
                <a:spcPct val="90000"/>
              </a:lnSpc>
              <a:spcAft>
                <a:spcPts val="600"/>
              </a:spcAft>
            </a:pPr>
            <a:r>
              <a:rPr lang="en-US" sz="2400" b="1" dirty="0">
                <a:solidFill>
                  <a:srgbClr val="FFC000"/>
                </a:solidFill>
              </a:rPr>
              <a:t>II. Afferent nerve impulses/ sympathetic activation:</a:t>
            </a:r>
          </a:p>
          <a:p>
            <a:pPr>
              <a:lnSpc>
                <a:spcPct val="90000"/>
              </a:lnSpc>
              <a:spcAft>
                <a:spcPts val="600"/>
              </a:spcAft>
            </a:pPr>
            <a:endParaRPr lang="en-US" sz="1600" dirty="0"/>
          </a:p>
          <a:p>
            <a:pPr marL="57150" indent="-285750">
              <a:lnSpc>
                <a:spcPct val="90000"/>
              </a:lnSpc>
              <a:spcAft>
                <a:spcPts val="600"/>
              </a:spcAft>
              <a:buFont typeface="Wingdings" panose="05000000000000000000" pitchFamily="2" charset="2"/>
              <a:buChar char="v"/>
            </a:pPr>
            <a:r>
              <a:rPr lang="en-US" sz="1600" dirty="0"/>
              <a:t> Following injury, the afferent nervous impulses (including pain) arising from damaged tissues and from the hypovolemia associated with fluid loss, is carried through spinothalamic pathways to stimulate the hypothalamus. So,  results in a combined neural and endocrine discharge:</a:t>
            </a:r>
          </a:p>
          <a:p>
            <a:pPr indent="-228600">
              <a:lnSpc>
                <a:spcPct val="90000"/>
              </a:lnSpc>
              <a:spcAft>
                <a:spcPts val="600"/>
              </a:spcAft>
              <a:buFont typeface="Arial" panose="020B0604020202020204" pitchFamily="34" charset="0"/>
              <a:buChar char="•"/>
            </a:pPr>
            <a:endParaRPr lang="en-US" sz="1600" dirty="0"/>
          </a:p>
          <a:p>
            <a:pPr marL="400050" indent="-285750">
              <a:lnSpc>
                <a:spcPct val="90000"/>
              </a:lnSpc>
              <a:spcAft>
                <a:spcPts val="600"/>
              </a:spcAft>
              <a:buFont typeface="Wingdings" panose="05000000000000000000" pitchFamily="2" charset="2"/>
              <a:buChar char="v"/>
            </a:pPr>
            <a:r>
              <a:rPr lang="en-US" sz="1600" dirty="0"/>
              <a:t>Activation of the sympathetic nervous system leads to the release of noradrenaline from sympathetic nerve fiber endings and adrenaline from the adrenal medulla that is responsible for the traditionally named ‘fight or flight’ response by cardiovascular and metabolic actions. (Both α and β receptors effects occur) viz.</a:t>
            </a:r>
          </a:p>
          <a:p>
            <a:pPr marL="342900" indent="-228600">
              <a:lnSpc>
                <a:spcPct val="90000"/>
              </a:lnSpc>
              <a:spcAft>
                <a:spcPts val="600"/>
              </a:spcAft>
              <a:buFont typeface="Arial" panose="020B0604020202020204" pitchFamily="34" charset="0"/>
              <a:buChar char="•"/>
            </a:pPr>
            <a:endParaRPr lang="en-US" sz="1600" dirty="0"/>
          </a:p>
          <a:p>
            <a:pPr marL="57150" indent="-285750">
              <a:lnSpc>
                <a:spcPct val="90000"/>
              </a:lnSpc>
              <a:spcAft>
                <a:spcPts val="600"/>
              </a:spcAft>
              <a:buFont typeface="Wingdings" panose="05000000000000000000" pitchFamily="2" charset="2"/>
              <a:buChar char="Ø"/>
            </a:pPr>
            <a:r>
              <a:rPr lang="en-US" sz="1600" dirty="0"/>
              <a:t> a. Cardiovascular effects — Vasoconstriction, increased heart rate (α effects) and contractility (β effects).</a:t>
            </a:r>
          </a:p>
          <a:p>
            <a:pPr marL="342900" indent="-228600">
              <a:lnSpc>
                <a:spcPct val="90000"/>
              </a:lnSpc>
              <a:spcAft>
                <a:spcPts val="600"/>
              </a:spcAft>
              <a:buFont typeface="Arial" panose="020B0604020202020204" pitchFamily="34" charset="0"/>
              <a:buChar char="•"/>
            </a:pPr>
            <a:endParaRPr lang="en-US" sz="1600" dirty="0"/>
          </a:p>
          <a:p>
            <a:pPr marL="57150" indent="-285750">
              <a:lnSpc>
                <a:spcPct val="90000"/>
              </a:lnSpc>
              <a:spcAft>
                <a:spcPts val="600"/>
              </a:spcAft>
              <a:buFont typeface="Wingdings" panose="05000000000000000000" pitchFamily="2" charset="2"/>
              <a:buChar char="Ø"/>
            </a:pPr>
            <a:r>
              <a:rPr lang="en-US" sz="1600" dirty="0"/>
              <a:t>b. Metabolic effects:</a:t>
            </a:r>
          </a:p>
          <a:p>
            <a:pPr marL="57150" indent="-285750">
              <a:lnSpc>
                <a:spcPct val="90000"/>
              </a:lnSpc>
              <a:spcAft>
                <a:spcPts val="600"/>
              </a:spcAft>
              <a:buFont typeface="Wingdings" panose="05000000000000000000" pitchFamily="2" charset="2"/>
              <a:buChar char="ü"/>
            </a:pPr>
            <a:r>
              <a:rPr lang="en-US" sz="1600" dirty="0"/>
              <a:t>Glycogenolysis, lipolysis and calorigenic (β-effect).                                 </a:t>
            </a:r>
          </a:p>
          <a:p>
            <a:pPr marL="57150" indent="-285750">
              <a:lnSpc>
                <a:spcPct val="90000"/>
              </a:lnSpc>
              <a:spcAft>
                <a:spcPts val="600"/>
              </a:spcAft>
              <a:buFont typeface="Wingdings" panose="05000000000000000000" pitchFamily="2" charset="2"/>
              <a:buChar char="ü"/>
            </a:pPr>
            <a:r>
              <a:rPr lang="en-US" sz="1600" dirty="0"/>
              <a:t> Gluconeogenesis and suppression of insulin secretion (α effect). </a:t>
            </a:r>
          </a:p>
          <a:p>
            <a:pPr indent="-228600">
              <a:lnSpc>
                <a:spcPct val="90000"/>
              </a:lnSpc>
              <a:spcAft>
                <a:spcPts val="600"/>
              </a:spcAft>
              <a:buFont typeface="Arial" panose="020B0604020202020204" pitchFamily="34" charset="0"/>
              <a:buChar char="•"/>
            </a:pPr>
            <a:endParaRPr lang="en-US" sz="1600" dirty="0"/>
          </a:p>
        </p:txBody>
      </p:sp>
      <p:sp>
        <p:nvSpPr>
          <p:cNvPr id="17" name="Rectangle 1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19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500"/>
                                        <p:tgtEl>
                                          <p:spTgt spid="3">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CA6C71F-D891-4FC5-AB2F-320DD932CE3C}"/>
              </a:ext>
            </a:extLst>
          </p:cNvPr>
          <p:cNvPicPr>
            <a:picLocks noChangeAspect="1"/>
          </p:cNvPicPr>
          <p:nvPr/>
        </p:nvPicPr>
        <p:blipFill rotWithShape="1">
          <a:blip r:embed="rId2"/>
          <a:srcRect l="1587" r="2075" b="-4"/>
          <a:stretch/>
        </p:blipFill>
        <p:spPr>
          <a:xfrm>
            <a:off x="91731" y="123421"/>
            <a:ext cx="4663149" cy="5345850"/>
          </a:xfrm>
          <a:prstGeom prst="rect">
            <a:avLst/>
          </a:prstGeom>
        </p:spPr>
      </p:pic>
      <p:sp>
        <p:nvSpPr>
          <p:cNvPr id="3" name="TextBox 2">
            <a:extLst>
              <a:ext uri="{FF2B5EF4-FFF2-40B4-BE49-F238E27FC236}">
                <a16:creationId xmlns:a16="http://schemas.microsoft.com/office/drawing/2014/main" id="{42F6C5CD-4933-4C27-9E48-03C93EF4D0BB}"/>
              </a:ext>
            </a:extLst>
          </p:cNvPr>
          <p:cNvSpPr txBox="1"/>
          <p:nvPr/>
        </p:nvSpPr>
        <p:spPr>
          <a:xfrm>
            <a:off x="5036026" y="123421"/>
            <a:ext cx="7033144" cy="5677255"/>
          </a:xfrm>
          <a:prstGeom prst="rect">
            <a:avLst/>
          </a:prstGeom>
        </p:spPr>
        <p:txBody>
          <a:bodyPr vert="horz" lIns="91440" tIns="45720" rIns="91440" bIns="45720" rtlCol="0" anchor="t">
            <a:noAutofit/>
          </a:bodyPr>
          <a:lstStyle/>
          <a:p>
            <a:pPr>
              <a:lnSpc>
                <a:spcPct val="90000"/>
              </a:lnSpc>
              <a:spcAft>
                <a:spcPts val="600"/>
              </a:spcAft>
            </a:pPr>
            <a:r>
              <a:rPr lang="en-US" sz="2400" b="1" dirty="0">
                <a:solidFill>
                  <a:srgbClr val="002060"/>
                </a:solidFill>
              </a:rPr>
              <a:t>III. The endothelium and blood vessels:</a:t>
            </a:r>
            <a:endParaRPr lang="en-US" dirty="0"/>
          </a:p>
          <a:p>
            <a:pPr indent="-228600">
              <a:lnSpc>
                <a:spcPct val="90000"/>
              </a:lnSpc>
              <a:spcAft>
                <a:spcPts val="600"/>
              </a:spcAft>
              <a:buFont typeface="Arial" panose="020B0604020202020204" pitchFamily="34" charset="0"/>
              <a:buChar char="•"/>
            </a:pPr>
            <a:r>
              <a:rPr lang="en-US" dirty="0"/>
              <a:t>The damaged vascular endothelium produce a number of substances, e.g. NO, which affects vasomotor tone and vessel permeability.</a:t>
            </a:r>
          </a:p>
          <a:p>
            <a:pPr indent="-228600">
              <a:lnSpc>
                <a:spcPct val="90000"/>
              </a:lnSpc>
              <a:spcAft>
                <a:spcPts val="600"/>
              </a:spcAft>
              <a:buFont typeface="Arial" panose="020B0604020202020204" pitchFamily="34" charset="0"/>
              <a:buChar char="•"/>
            </a:pPr>
            <a:endParaRPr lang="en-US" sz="800" dirty="0"/>
          </a:p>
          <a:p>
            <a:pPr indent="-228600">
              <a:lnSpc>
                <a:spcPct val="90000"/>
              </a:lnSpc>
              <a:spcAft>
                <a:spcPts val="600"/>
              </a:spcAft>
              <a:buFont typeface="Arial" panose="020B0604020202020204" pitchFamily="34" charset="0"/>
              <a:buChar char="•"/>
            </a:pPr>
            <a:r>
              <a:rPr lang="en-US" dirty="0"/>
              <a:t>The expression of adhesion molecules upon the endothelium leads to leucocyte adhesion and transmigration</a:t>
            </a:r>
          </a:p>
          <a:p>
            <a:pPr indent="-228600">
              <a:lnSpc>
                <a:spcPct val="90000"/>
              </a:lnSpc>
              <a:spcAft>
                <a:spcPts val="600"/>
              </a:spcAft>
              <a:buFont typeface="Arial" panose="020B0604020202020204" pitchFamily="34" charset="0"/>
              <a:buChar char="•"/>
            </a:pPr>
            <a:endParaRPr lang="en-US" sz="800" dirty="0"/>
          </a:p>
          <a:p>
            <a:pPr indent="-228600">
              <a:lnSpc>
                <a:spcPct val="90000"/>
              </a:lnSpc>
              <a:spcAft>
                <a:spcPts val="600"/>
              </a:spcAft>
              <a:buFont typeface="Arial" panose="020B0604020202020204" pitchFamily="34" charset="0"/>
              <a:buChar char="•"/>
            </a:pPr>
            <a:r>
              <a:rPr lang="en-US" dirty="0"/>
              <a:t>Increased local blood flow due to vasodilatation, secondary to the release of </a:t>
            </a:r>
            <a:r>
              <a:rPr lang="en-US" dirty="0">
                <a:solidFill>
                  <a:schemeClr val="accent1">
                    <a:lumMod val="50000"/>
                  </a:schemeClr>
                </a:solidFill>
              </a:rPr>
              <a:t>kinins, prostaglandins and nitric oxide</a:t>
            </a:r>
            <a:r>
              <a:rPr lang="en-US" dirty="0"/>
              <a:t>, as well as increased capillary permeability </a:t>
            </a:r>
            <a:r>
              <a:rPr lang="en-US" dirty="0">
                <a:solidFill>
                  <a:schemeClr val="accent4">
                    <a:lumMod val="50000"/>
                  </a:schemeClr>
                </a:solidFill>
              </a:rPr>
              <a:t>increases the delivery of inflammatory </a:t>
            </a:r>
            <a:r>
              <a:rPr lang="en-US" dirty="0"/>
              <a:t>cells, </a:t>
            </a:r>
            <a:r>
              <a:rPr lang="en-US" dirty="0">
                <a:solidFill>
                  <a:schemeClr val="accent4">
                    <a:lumMod val="50000"/>
                  </a:schemeClr>
                </a:solidFill>
              </a:rPr>
              <a:t>oxygen and nutrient </a:t>
            </a:r>
            <a:r>
              <a:rPr lang="en-US" dirty="0"/>
              <a:t>substrates important for </a:t>
            </a:r>
            <a:r>
              <a:rPr lang="en-US" dirty="0">
                <a:solidFill>
                  <a:schemeClr val="accent4">
                    <a:lumMod val="50000"/>
                  </a:schemeClr>
                </a:solidFill>
              </a:rPr>
              <a:t>healing.</a:t>
            </a:r>
            <a:r>
              <a:rPr lang="en-US" dirty="0"/>
              <a:t> </a:t>
            </a:r>
          </a:p>
          <a:p>
            <a:pPr indent="-228600">
              <a:lnSpc>
                <a:spcPct val="90000"/>
              </a:lnSpc>
              <a:spcAft>
                <a:spcPts val="600"/>
              </a:spcAft>
              <a:buFont typeface="Arial" panose="020B0604020202020204" pitchFamily="34" charset="0"/>
              <a:buChar char="•"/>
            </a:pPr>
            <a:endParaRPr lang="en-US" sz="800" dirty="0"/>
          </a:p>
          <a:p>
            <a:pPr indent="-228600">
              <a:lnSpc>
                <a:spcPct val="90000"/>
              </a:lnSpc>
              <a:spcAft>
                <a:spcPts val="600"/>
              </a:spcAft>
              <a:buFont typeface="Arial" panose="020B0604020202020204" pitchFamily="34" charset="0"/>
              <a:buChar char="•"/>
            </a:pPr>
            <a:r>
              <a:rPr lang="en-US" dirty="0"/>
              <a:t>Colloid particles (principally albumin) leak into injured tissues, resulting in </a:t>
            </a:r>
            <a:r>
              <a:rPr lang="en-US" dirty="0">
                <a:solidFill>
                  <a:schemeClr val="tx2">
                    <a:lumMod val="75000"/>
                  </a:schemeClr>
                </a:solidFill>
              </a:rPr>
              <a:t>oedema.</a:t>
            </a:r>
          </a:p>
          <a:p>
            <a:pPr indent="-228600">
              <a:lnSpc>
                <a:spcPct val="90000"/>
              </a:lnSpc>
              <a:spcAft>
                <a:spcPts val="600"/>
              </a:spcAft>
              <a:buFont typeface="Arial" panose="020B0604020202020204" pitchFamily="34" charset="0"/>
              <a:buChar char="•"/>
            </a:pPr>
            <a:endParaRPr lang="en-US" sz="800" dirty="0"/>
          </a:p>
          <a:p>
            <a:pPr indent="-228600">
              <a:lnSpc>
                <a:spcPct val="90000"/>
              </a:lnSpc>
              <a:spcAft>
                <a:spcPts val="600"/>
              </a:spcAft>
              <a:buFont typeface="Arial" panose="020B0604020202020204" pitchFamily="34" charset="0"/>
              <a:buChar char="•"/>
            </a:pPr>
            <a:r>
              <a:rPr lang="en-US" dirty="0"/>
              <a:t>The exposure of tissue factor promotes coagulation which, together with </a:t>
            </a:r>
            <a:r>
              <a:rPr lang="en-US" dirty="0">
                <a:solidFill>
                  <a:schemeClr val="accent2">
                    <a:lumMod val="75000"/>
                  </a:schemeClr>
                </a:solidFill>
              </a:rPr>
              <a:t>platelet activation</a:t>
            </a:r>
            <a:r>
              <a:rPr lang="en-US" dirty="0"/>
              <a:t>, decreases </a:t>
            </a:r>
            <a:r>
              <a:rPr lang="en-US" dirty="0" err="1"/>
              <a:t>haemorrhage</a:t>
            </a:r>
            <a:r>
              <a:rPr lang="en-US" dirty="0"/>
              <a:t>. But at the risk of causing tissue </a:t>
            </a:r>
            <a:r>
              <a:rPr lang="en-US" dirty="0" err="1"/>
              <a:t>ischaemia</a:t>
            </a:r>
            <a:r>
              <a:rPr lang="en-US" dirty="0"/>
              <a:t>.</a:t>
            </a:r>
          </a:p>
          <a:p>
            <a:pPr indent="-228600">
              <a:lnSpc>
                <a:spcPct val="90000"/>
              </a:lnSpc>
              <a:spcAft>
                <a:spcPts val="600"/>
              </a:spcAft>
              <a:buFont typeface="Arial" panose="020B0604020202020204" pitchFamily="34" charset="0"/>
              <a:buChar char="•"/>
            </a:pPr>
            <a:r>
              <a:rPr lang="en-US" b="1" i="1" dirty="0">
                <a:solidFill>
                  <a:schemeClr val="accent6">
                    <a:lumMod val="75000"/>
                  </a:schemeClr>
                </a:solidFill>
              </a:rPr>
              <a:t> If inflammatory process generalized</a:t>
            </a:r>
            <a:r>
              <a:rPr lang="en-US" i="1" dirty="0">
                <a:solidFill>
                  <a:schemeClr val="accent6">
                    <a:lumMod val="75000"/>
                  </a:schemeClr>
                </a:solidFill>
              </a:rPr>
              <a:t> → microcirculatory   thrombosis &amp; disseminated  intravascular  coagulation (</a:t>
            </a:r>
            <a:r>
              <a:rPr lang="en-US" b="1" i="1" dirty="0">
                <a:solidFill>
                  <a:schemeClr val="accent6">
                    <a:lumMod val="75000"/>
                  </a:schemeClr>
                </a:solidFill>
              </a:rPr>
              <a:t>DIC</a:t>
            </a:r>
            <a:r>
              <a:rPr lang="en-US" i="1" dirty="0">
                <a:solidFill>
                  <a:schemeClr val="accent6">
                    <a:lumMod val="75000"/>
                  </a:schemeClr>
                </a:solidFill>
              </a:rPr>
              <a:t>)</a:t>
            </a:r>
          </a:p>
          <a:p>
            <a:pPr>
              <a:lnSpc>
                <a:spcPct val="90000"/>
              </a:lnSpc>
              <a:spcAft>
                <a:spcPts val="600"/>
              </a:spcAft>
            </a:pPr>
            <a:endParaRPr lang="en-US" dirty="0"/>
          </a:p>
        </p:txBody>
      </p:sp>
      <p:sp>
        <p:nvSpPr>
          <p:cNvPr id="22" name="Rectangle 10">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2">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157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4B2D370-BA4F-4D56-A73F-ABDE0F8768F9}"/>
              </a:ext>
            </a:extLst>
          </p:cNvPr>
          <p:cNvSpPr txBox="1"/>
          <p:nvPr/>
        </p:nvSpPr>
        <p:spPr>
          <a:xfrm>
            <a:off x="657366" y="333342"/>
            <a:ext cx="10877265" cy="2163507"/>
          </a:xfrm>
          <a:prstGeom prst="rect">
            <a:avLst/>
          </a:prstGeom>
        </p:spPr>
        <p:txBody>
          <a:bodyPr vert="horz" lIns="91440" tIns="45720" rIns="91440" bIns="45720" rtlCol="0" anchor="t">
            <a:noAutofit/>
          </a:bodyPr>
          <a:lstStyle/>
          <a:p>
            <a:pPr>
              <a:lnSpc>
                <a:spcPct val="90000"/>
              </a:lnSpc>
              <a:spcAft>
                <a:spcPts val="600"/>
              </a:spcAft>
            </a:pPr>
            <a:r>
              <a:rPr lang="en-US" sz="2400" b="1" dirty="0">
                <a:solidFill>
                  <a:schemeClr val="accent6">
                    <a:lumMod val="75000"/>
                  </a:schemeClr>
                </a:solidFill>
              </a:rPr>
              <a:t>IV. The endocrine response to surgery:</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     Surgery leads to complex changes in the endocrine mechanisms that maintain the body's fluid balance and substrate metabolism, with changes occurring to the circulating concentrations of many hormones following injury.</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This occurs either as a result of direct gland stimulation or because of changes in feedback mechanisms.</a:t>
            </a:r>
          </a:p>
        </p:txBody>
      </p:sp>
      <p:sp>
        <p:nvSpPr>
          <p:cNvPr id="12" name="Rectangle 11">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43EC079-F33F-48EB-B4E0-7A016DB0C779}"/>
              </a:ext>
            </a:extLst>
          </p:cNvPr>
          <p:cNvPicPr>
            <a:picLocks noChangeAspect="1"/>
          </p:cNvPicPr>
          <p:nvPr/>
        </p:nvPicPr>
        <p:blipFill>
          <a:blip r:embed="rId3"/>
          <a:stretch>
            <a:fillRect/>
          </a:stretch>
        </p:blipFill>
        <p:spPr>
          <a:xfrm>
            <a:off x="827649" y="2672861"/>
            <a:ext cx="10536702" cy="3733253"/>
          </a:xfrm>
          <a:prstGeom prst="rect">
            <a:avLst/>
          </a:prstGeom>
        </p:spPr>
      </p:pic>
    </p:spTree>
    <p:extLst>
      <p:ext uri="{BB962C8B-B14F-4D97-AF65-F5344CB8AC3E}">
        <p14:creationId xmlns:p14="http://schemas.microsoft.com/office/powerpoint/2010/main" val="30755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6117AD6-F418-40A6-93FB-AD3DAB044B9C}"/>
              </a:ext>
            </a:extLst>
          </p:cNvPr>
          <p:cNvSpPr txBox="1"/>
          <p:nvPr/>
        </p:nvSpPr>
        <p:spPr>
          <a:xfrm>
            <a:off x="4709160" y="0"/>
            <a:ext cx="7482840" cy="6857999"/>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endParaRPr lang="en-US" dirty="0"/>
          </a:p>
          <a:p>
            <a:pPr marL="57150" indent="-285750">
              <a:lnSpc>
                <a:spcPct val="90000"/>
              </a:lnSpc>
              <a:spcAft>
                <a:spcPts val="600"/>
              </a:spcAft>
              <a:buFont typeface="Wingdings" panose="05000000000000000000" pitchFamily="2" charset="2"/>
              <a:buChar char="Ø"/>
            </a:pPr>
            <a:r>
              <a:rPr lang="en-US" dirty="0"/>
              <a:t>Carbohydrate, protein and fat catabolism is mediated by the increase in circulating catecholamines and proinflammatory cytokines, as well as the hormonal changes observed following surgery.</a:t>
            </a:r>
          </a:p>
          <a:p>
            <a:pPr indent="-228600">
              <a:lnSpc>
                <a:spcPct val="90000"/>
              </a:lnSpc>
              <a:spcAft>
                <a:spcPts val="600"/>
              </a:spcAft>
              <a:buFont typeface="Arial" panose="020B0604020202020204" pitchFamily="34" charset="0"/>
              <a:buChar char="•"/>
            </a:pPr>
            <a:endParaRPr lang="en-US" dirty="0"/>
          </a:p>
          <a:p>
            <a:pPr marL="57150" indent="-285750">
              <a:lnSpc>
                <a:spcPct val="90000"/>
              </a:lnSpc>
              <a:spcAft>
                <a:spcPts val="600"/>
              </a:spcAft>
              <a:buFont typeface="Wingdings" panose="05000000000000000000" pitchFamily="2" charset="2"/>
              <a:buChar char="Ø"/>
            </a:pPr>
            <a:r>
              <a:rPr lang="en-US" dirty="0"/>
              <a:t>Increased Metabolism After Injury: </a:t>
            </a:r>
          </a:p>
          <a:p>
            <a:pPr indent="-228600">
              <a:lnSpc>
                <a:spcPct val="90000"/>
              </a:lnSpc>
              <a:spcAft>
                <a:spcPts val="600"/>
              </a:spcAft>
              <a:buFont typeface="Arial" panose="020B0604020202020204" pitchFamily="34" charset="0"/>
              <a:buChar char="•"/>
            </a:pPr>
            <a:endParaRPr lang="en-US" dirty="0"/>
          </a:p>
          <a:p>
            <a:pPr marL="57150" indent="-285750">
              <a:lnSpc>
                <a:spcPct val="90000"/>
              </a:lnSpc>
              <a:spcAft>
                <a:spcPts val="600"/>
              </a:spcAft>
              <a:buFont typeface="Wingdings" panose="05000000000000000000" pitchFamily="2" charset="2"/>
              <a:buChar char="Ø"/>
            </a:pPr>
            <a:r>
              <a:rPr lang="en-US" dirty="0"/>
              <a:t>With acute injury,  muscle and liver glycogen are used as energy fuel (glycogenolysis).</a:t>
            </a:r>
          </a:p>
          <a:p>
            <a:pPr indent="-228600">
              <a:lnSpc>
                <a:spcPct val="90000"/>
              </a:lnSpc>
              <a:spcAft>
                <a:spcPts val="600"/>
              </a:spcAft>
              <a:buFont typeface="Arial" panose="020B0604020202020204" pitchFamily="34" charset="0"/>
              <a:buChar char="•"/>
            </a:pPr>
            <a:endParaRPr lang="en-US" dirty="0"/>
          </a:p>
          <a:p>
            <a:pPr marL="57150" indent="-285750">
              <a:lnSpc>
                <a:spcPct val="90000"/>
              </a:lnSpc>
              <a:spcAft>
                <a:spcPts val="600"/>
              </a:spcAft>
              <a:buFont typeface="Wingdings" panose="05000000000000000000" pitchFamily="2" charset="2"/>
              <a:buChar char="Ø"/>
            </a:pPr>
            <a:r>
              <a:rPr lang="en-US" dirty="0"/>
              <a:t> The muscle and liver glycogen, however, cannot continue to supply glucose all the time, as its total store would be exhausted </a:t>
            </a:r>
            <a:r>
              <a:rPr lang="en-US" dirty="0">
                <a:solidFill>
                  <a:schemeClr val="accent6">
                    <a:lumMod val="50000"/>
                  </a:schemeClr>
                </a:solidFill>
              </a:rPr>
              <a:t>in a day or two</a:t>
            </a:r>
            <a:r>
              <a:rPr lang="en-US" dirty="0"/>
              <a:t>. </a:t>
            </a:r>
          </a:p>
          <a:p>
            <a:pPr indent="-228600">
              <a:lnSpc>
                <a:spcPct val="90000"/>
              </a:lnSpc>
              <a:spcAft>
                <a:spcPts val="600"/>
              </a:spcAft>
              <a:buFont typeface="Arial" panose="020B0604020202020204" pitchFamily="34" charset="0"/>
              <a:buChar char="•"/>
            </a:pPr>
            <a:endParaRPr lang="en-US" dirty="0"/>
          </a:p>
          <a:p>
            <a:pPr marL="57150" indent="-285750">
              <a:lnSpc>
                <a:spcPct val="90000"/>
              </a:lnSpc>
              <a:spcAft>
                <a:spcPts val="600"/>
              </a:spcAft>
              <a:buFont typeface="Wingdings" panose="05000000000000000000" pitchFamily="2" charset="2"/>
              <a:buChar char="Ø"/>
            </a:pPr>
            <a:r>
              <a:rPr lang="en-US" dirty="0"/>
              <a:t>After this, protein and fat stores are mobilized to meet the energy requirement. </a:t>
            </a:r>
          </a:p>
          <a:p>
            <a:pPr indent="-228600">
              <a:lnSpc>
                <a:spcPct val="90000"/>
              </a:lnSpc>
              <a:spcAft>
                <a:spcPts val="600"/>
              </a:spcAft>
              <a:buFont typeface="Arial" panose="020B0604020202020204" pitchFamily="34" charset="0"/>
              <a:buChar char="•"/>
            </a:pPr>
            <a:endParaRPr lang="en-US" dirty="0"/>
          </a:p>
          <a:p>
            <a:pPr marL="57150" indent="-285750">
              <a:lnSpc>
                <a:spcPct val="90000"/>
              </a:lnSpc>
              <a:spcAft>
                <a:spcPts val="600"/>
              </a:spcAft>
              <a:buFont typeface="Wingdings" panose="05000000000000000000" pitchFamily="2" charset="2"/>
              <a:buChar char="Ø"/>
            </a:pPr>
            <a:r>
              <a:rPr lang="en-US" dirty="0"/>
              <a:t> </a:t>
            </a:r>
            <a:r>
              <a:rPr lang="en-US" dirty="0">
                <a:solidFill>
                  <a:schemeClr val="accent6">
                    <a:lumMod val="50000"/>
                  </a:schemeClr>
                </a:solidFill>
              </a:rPr>
              <a:t>Fat is the principal energy store of the body. </a:t>
            </a:r>
          </a:p>
          <a:p>
            <a:pPr indent="-228600">
              <a:lnSpc>
                <a:spcPct val="90000"/>
              </a:lnSpc>
              <a:spcAft>
                <a:spcPts val="600"/>
              </a:spcAft>
              <a:buFont typeface="Arial" panose="020B0604020202020204" pitchFamily="34" charset="0"/>
              <a:buChar char="•"/>
            </a:pPr>
            <a:endParaRPr lang="en-US" dirty="0"/>
          </a:p>
          <a:p>
            <a:pPr marL="57150" indent="-285750">
              <a:lnSpc>
                <a:spcPct val="90000"/>
              </a:lnSpc>
              <a:spcAft>
                <a:spcPts val="600"/>
              </a:spcAft>
              <a:buFont typeface="Wingdings" panose="05000000000000000000" pitchFamily="2" charset="2"/>
              <a:buChar char="Ø"/>
            </a:pPr>
            <a:r>
              <a:rPr lang="en-US" dirty="0"/>
              <a:t>Protein can also be used as an energy source, but it cannot be mobilized beyond a certain level, since their excessive breakdown would lead to muscle wasting, ineffective coughing, impaired wound healing and a diminished synthesis of enzymes. </a:t>
            </a:r>
          </a:p>
          <a:p>
            <a:pPr indent="-228600">
              <a:lnSpc>
                <a:spcPct val="90000"/>
              </a:lnSpc>
              <a:spcAft>
                <a:spcPts val="600"/>
              </a:spcAft>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CF15FF54-0384-4414-AC17-F640FDCFA1EF}"/>
              </a:ext>
            </a:extLst>
          </p:cNvPr>
          <p:cNvSpPr txBox="1"/>
          <p:nvPr/>
        </p:nvSpPr>
        <p:spPr>
          <a:xfrm>
            <a:off x="159026" y="2206358"/>
            <a:ext cx="4107069" cy="1107996"/>
          </a:xfrm>
          <a:prstGeom prst="rect">
            <a:avLst/>
          </a:prstGeom>
          <a:noFill/>
        </p:spPr>
        <p:txBody>
          <a:bodyPr wrap="square">
            <a:spAutoFit/>
          </a:bodyPr>
          <a:lstStyle/>
          <a:p>
            <a:r>
              <a:rPr lang="en-US" sz="6600" dirty="0">
                <a:solidFill>
                  <a:schemeClr val="bg1"/>
                </a:solidFill>
              </a:rPr>
              <a:t>Catabolism</a:t>
            </a:r>
            <a:endParaRPr lang="en-GB" sz="6600" dirty="0">
              <a:solidFill>
                <a:schemeClr val="bg1"/>
              </a:solidFill>
            </a:endParaRPr>
          </a:p>
        </p:txBody>
      </p:sp>
    </p:spTree>
    <p:extLst>
      <p:ext uri="{BB962C8B-B14F-4D97-AF65-F5344CB8AC3E}">
        <p14:creationId xmlns:p14="http://schemas.microsoft.com/office/powerpoint/2010/main" val="248574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Effect transition="in" filter="fade">
                                      <p:cBhvr>
                                        <p:cTn id="13" dur="500"/>
                                        <p:tgtEl>
                                          <p:spTgt spid="5">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9" end="9"/>
                                            </p:txEl>
                                          </p:spTgt>
                                        </p:tgtEl>
                                        <p:attrNameLst>
                                          <p:attrName>style.visibility</p:attrName>
                                        </p:attrNameLst>
                                      </p:cBhvr>
                                      <p:to>
                                        <p:strVal val="visible"/>
                                      </p:to>
                                    </p:set>
                                    <p:animEffect transition="in" filter="fade">
                                      <p:cBhvr>
                                        <p:cTn id="18" dur="500"/>
                                        <p:tgtEl>
                                          <p:spTgt spid="5">
                                            <p:txEl>
                                              <p:pRg st="9" end="9"/>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animEffect transition="in" filter="fade">
                                      <p:cBhvr>
                                        <p:cTn id="23" dur="500"/>
                                        <p:tgtEl>
                                          <p:spTgt spid="5">
                                            <p:txEl>
                                              <p:pRg st="11" end="1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13" end="13"/>
                                            </p:txEl>
                                          </p:spTgt>
                                        </p:tgtEl>
                                        <p:attrNameLst>
                                          <p:attrName>style.visibility</p:attrName>
                                        </p:attrNameLst>
                                      </p:cBhvr>
                                      <p:to>
                                        <p:strVal val="visible"/>
                                      </p:to>
                                    </p:set>
                                    <p:animEffect transition="in" filter="fade">
                                      <p:cBhvr>
                                        <p:cTn id="28"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D16351F-1AB8-4788-A8B1-A9B83C83A74B}"/>
              </a:ext>
            </a:extLst>
          </p:cNvPr>
          <p:cNvSpPr txBox="1"/>
          <p:nvPr/>
        </p:nvSpPr>
        <p:spPr>
          <a:xfrm>
            <a:off x="0" y="1597432"/>
            <a:ext cx="12191995" cy="526056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2000" dirty="0">
              <a:solidFill>
                <a:srgbClr val="002060"/>
              </a:solidFill>
            </a:endParaRPr>
          </a:p>
          <a:p>
            <a:pPr indent="-228600">
              <a:lnSpc>
                <a:spcPct val="90000"/>
              </a:lnSpc>
              <a:spcAft>
                <a:spcPts val="600"/>
              </a:spcAft>
              <a:buFont typeface="Arial" panose="020B0604020202020204" pitchFamily="34" charset="0"/>
              <a:buChar char="•"/>
            </a:pPr>
            <a:r>
              <a:rPr lang="en-US" sz="2000" dirty="0">
                <a:solidFill>
                  <a:srgbClr val="002060"/>
                </a:solidFill>
              </a:rPr>
              <a:t>     Catecholamines and glucagon stimulate glycogenolysis in the liver leading to the production of glucose and rapid glycogen depletion.</a:t>
            </a:r>
          </a:p>
          <a:p>
            <a:pPr indent="-228600">
              <a:lnSpc>
                <a:spcPct val="90000"/>
              </a:lnSpc>
              <a:spcAft>
                <a:spcPts val="600"/>
              </a:spcAft>
              <a:buFont typeface="Arial" panose="020B0604020202020204" pitchFamily="34" charset="0"/>
              <a:buChar char="•"/>
            </a:pPr>
            <a:endParaRPr lang="en-US" sz="2000" dirty="0">
              <a:solidFill>
                <a:srgbClr val="002060"/>
              </a:solidFill>
            </a:endParaRPr>
          </a:p>
          <a:p>
            <a:pPr indent="-228600">
              <a:lnSpc>
                <a:spcPct val="90000"/>
              </a:lnSpc>
              <a:spcAft>
                <a:spcPts val="600"/>
              </a:spcAft>
              <a:buFont typeface="Arial" panose="020B0604020202020204" pitchFamily="34" charset="0"/>
              <a:buChar char="•"/>
            </a:pPr>
            <a:r>
              <a:rPr lang="en-US" sz="2000" dirty="0">
                <a:solidFill>
                  <a:srgbClr val="002060"/>
                </a:solidFill>
              </a:rPr>
              <a:t> Gluconeogenesis, the conversion of noncarbohydrate substrates (lactate, amino acids, glycerol) into glucose, occurs simultaneously. </a:t>
            </a:r>
          </a:p>
          <a:p>
            <a:pPr indent="-228600">
              <a:lnSpc>
                <a:spcPct val="90000"/>
              </a:lnSpc>
              <a:spcAft>
                <a:spcPts val="600"/>
              </a:spcAft>
              <a:buFont typeface="Arial" panose="020B0604020202020204" pitchFamily="34" charset="0"/>
              <a:buChar char="•"/>
            </a:pPr>
            <a:endParaRPr lang="en-US" sz="2000" dirty="0">
              <a:solidFill>
                <a:srgbClr val="002060"/>
              </a:solidFill>
            </a:endParaRPr>
          </a:p>
          <a:p>
            <a:pPr indent="-228600">
              <a:lnSpc>
                <a:spcPct val="90000"/>
              </a:lnSpc>
              <a:spcAft>
                <a:spcPts val="600"/>
              </a:spcAft>
              <a:buFont typeface="Arial" panose="020B0604020202020204" pitchFamily="34" charset="0"/>
              <a:buChar char="•"/>
            </a:pPr>
            <a:r>
              <a:rPr lang="en-US" sz="2000" dirty="0" err="1">
                <a:solidFill>
                  <a:srgbClr val="002060"/>
                </a:solidFill>
              </a:rPr>
              <a:t>Hyperglycaemia</a:t>
            </a:r>
            <a:r>
              <a:rPr lang="en-US" sz="2000" dirty="0">
                <a:solidFill>
                  <a:srgbClr val="002060"/>
                </a:solidFill>
              </a:rPr>
              <a:t> occurs immediately after injury because glucose is mobilized from stored glycogen in the liver by catecholamines, and glucocorticoids, and because insulin resistance of peripheral tissues impairs their uptake of glucose (the ‘diabetes’ of injury or traumatic diabetes).</a:t>
            </a:r>
          </a:p>
          <a:p>
            <a:pPr indent="-228600">
              <a:lnSpc>
                <a:spcPct val="90000"/>
              </a:lnSpc>
              <a:spcAft>
                <a:spcPts val="600"/>
              </a:spcAft>
              <a:buFont typeface="Arial" panose="020B0604020202020204" pitchFamily="34" charset="0"/>
              <a:buChar char="•"/>
            </a:pPr>
            <a:endParaRPr lang="en-US" sz="2000" dirty="0">
              <a:solidFill>
                <a:srgbClr val="002060"/>
              </a:solidFill>
            </a:endParaRPr>
          </a:p>
          <a:p>
            <a:pPr indent="-228600">
              <a:lnSpc>
                <a:spcPct val="90000"/>
              </a:lnSpc>
              <a:spcAft>
                <a:spcPts val="600"/>
              </a:spcAft>
              <a:buFont typeface="Arial" panose="020B0604020202020204" pitchFamily="34" charset="0"/>
              <a:buChar char="•"/>
            </a:pPr>
            <a:r>
              <a:rPr lang="en-US" sz="2000" dirty="0">
                <a:solidFill>
                  <a:srgbClr val="002060"/>
                </a:solidFill>
              </a:rPr>
              <a:t>    Glucose provides energy for obligate tissue such as the </a:t>
            </a:r>
            <a:r>
              <a:rPr lang="en-US" sz="2000" dirty="0">
                <a:solidFill>
                  <a:srgbClr val="FF0000"/>
                </a:solidFill>
              </a:rPr>
              <a:t>CNS, leukocytes in the wound and red cells </a:t>
            </a:r>
            <a:r>
              <a:rPr lang="en-US" sz="2000" dirty="0">
                <a:solidFill>
                  <a:srgbClr val="002060"/>
                </a:solidFill>
              </a:rPr>
              <a:t>(cells not requiring insulin for glucose transport). </a:t>
            </a:r>
          </a:p>
          <a:p>
            <a:pPr indent="-228600">
              <a:lnSpc>
                <a:spcPct val="90000"/>
              </a:lnSpc>
              <a:spcAft>
                <a:spcPts val="600"/>
              </a:spcAft>
              <a:buFont typeface="Arial" panose="020B0604020202020204" pitchFamily="34" charset="0"/>
              <a:buChar char="•"/>
            </a:pPr>
            <a:endParaRPr lang="en-US" sz="2000" dirty="0">
              <a:solidFill>
                <a:srgbClr val="002060"/>
              </a:solidFill>
            </a:endParaRPr>
          </a:p>
          <a:p>
            <a:pPr indent="-228600">
              <a:lnSpc>
                <a:spcPct val="90000"/>
              </a:lnSpc>
              <a:spcAft>
                <a:spcPts val="600"/>
              </a:spcAft>
              <a:buFont typeface="Arial" panose="020B0604020202020204" pitchFamily="34" charset="0"/>
              <a:buChar char="•"/>
            </a:pPr>
            <a:r>
              <a:rPr lang="en-US" sz="2000" dirty="0">
                <a:solidFill>
                  <a:srgbClr val="002060"/>
                </a:solidFill>
              </a:rPr>
              <a:t>    In major injuries, the inflammatory cell infiltrate can account for 70 percent of the glucose uptake. </a:t>
            </a:r>
          </a:p>
        </p:txBody>
      </p:sp>
      <p:sp>
        <p:nvSpPr>
          <p:cNvPr id="9" name="TextBox 8">
            <a:extLst>
              <a:ext uri="{FF2B5EF4-FFF2-40B4-BE49-F238E27FC236}">
                <a16:creationId xmlns:a16="http://schemas.microsoft.com/office/drawing/2014/main" id="{81512309-B223-4E97-AA8E-C3DDBEDABD0F}"/>
              </a:ext>
            </a:extLst>
          </p:cNvPr>
          <p:cNvSpPr txBox="1"/>
          <p:nvPr/>
        </p:nvSpPr>
        <p:spPr>
          <a:xfrm>
            <a:off x="1219200" y="395082"/>
            <a:ext cx="7129670" cy="535531"/>
          </a:xfrm>
          <a:prstGeom prst="rect">
            <a:avLst/>
          </a:prstGeom>
          <a:noFill/>
        </p:spPr>
        <p:txBody>
          <a:bodyPr wrap="square">
            <a:spAutoFit/>
          </a:bodyPr>
          <a:lstStyle/>
          <a:p>
            <a:pPr>
              <a:lnSpc>
                <a:spcPct val="90000"/>
              </a:lnSpc>
              <a:spcAft>
                <a:spcPts val="600"/>
              </a:spcAft>
            </a:pPr>
            <a:r>
              <a:rPr lang="en-US" sz="3200" b="1" dirty="0">
                <a:solidFill>
                  <a:schemeClr val="bg1"/>
                </a:solidFill>
              </a:rPr>
              <a:t>Carbohydrate Metabolism After Injury</a:t>
            </a:r>
          </a:p>
        </p:txBody>
      </p:sp>
    </p:spTree>
    <p:extLst>
      <p:ext uri="{BB962C8B-B14F-4D97-AF65-F5344CB8AC3E}">
        <p14:creationId xmlns:p14="http://schemas.microsoft.com/office/powerpoint/2010/main" val="208568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0764DFA-2194-4801-96E2-5A3F4A1CAAA8}"/>
              </a:ext>
            </a:extLst>
          </p:cNvPr>
          <p:cNvSpPr txBox="1"/>
          <p:nvPr/>
        </p:nvSpPr>
        <p:spPr>
          <a:xfrm>
            <a:off x="4412973" y="649480"/>
            <a:ext cx="7775977" cy="554604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solidFill>
                  <a:srgbClr val="002060"/>
                </a:solidFill>
              </a:rPr>
              <a:t>After Injury Fat is the main energy source in trauma and starvation.</a:t>
            </a:r>
          </a:p>
          <a:p>
            <a:pPr indent="-228600">
              <a:lnSpc>
                <a:spcPct val="90000"/>
              </a:lnSpc>
              <a:spcAft>
                <a:spcPts val="600"/>
              </a:spcAft>
              <a:buFont typeface="Arial" panose="020B0604020202020204" pitchFamily="34" charset="0"/>
              <a:buChar char="•"/>
            </a:pPr>
            <a:endParaRPr lang="en-US" sz="2000" dirty="0">
              <a:solidFill>
                <a:srgbClr val="002060"/>
              </a:solidFill>
            </a:endParaRPr>
          </a:p>
          <a:p>
            <a:pPr indent="-228600">
              <a:lnSpc>
                <a:spcPct val="90000"/>
              </a:lnSpc>
              <a:spcAft>
                <a:spcPts val="600"/>
              </a:spcAft>
              <a:buFont typeface="Arial" panose="020B0604020202020204" pitchFamily="34" charset="0"/>
              <a:buChar char="•"/>
            </a:pPr>
            <a:r>
              <a:rPr lang="en-US" sz="2000" dirty="0">
                <a:solidFill>
                  <a:srgbClr val="002060"/>
                </a:solidFill>
              </a:rPr>
              <a:t> Lipolysis involves hydrolysis of triglycerides to fatty acids and glycerol.</a:t>
            </a:r>
          </a:p>
          <a:p>
            <a:pPr indent="-228600">
              <a:lnSpc>
                <a:spcPct val="90000"/>
              </a:lnSpc>
              <a:spcAft>
                <a:spcPts val="600"/>
              </a:spcAft>
              <a:buFont typeface="Arial" panose="020B0604020202020204" pitchFamily="34" charset="0"/>
              <a:buChar char="•"/>
            </a:pPr>
            <a:endParaRPr lang="en-US" sz="2000" dirty="0">
              <a:solidFill>
                <a:srgbClr val="002060"/>
              </a:solidFill>
            </a:endParaRPr>
          </a:p>
          <a:p>
            <a:pPr indent="-228600">
              <a:lnSpc>
                <a:spcPct val="90000"/>
              </a:lnSpc>
              <a:spcAft>
                <a:spcPts val="600"/>
              </a:spcAft>
              <a:buFont typeface="Arial" panose="020B0604020202020204" pitchFamily="34" charset="0"/>
              <a:buChar char="•"/>
            </a:pPr>
            <a:endParaRPr lang="en-US" sz="2000" dirty="0">
              <a:solidFill>
                <a:srgbClr val="002060"/>
              </a:solidFill>
            </a:endParaRPr>
          </a:p>
          <a:p>
            <a:pPr indent="-228600">
              <a:lnSpc>
                <a:spcPct val="90000"/>
              </a:lnSpc>
              <a:spcAft>
                <a:spcPts val="600"/>
              </a:spcAft>
              <a:buFont typeface="Arial" panose="020B0604020202020204" pitchFamily="34" charset="0"/>
              <a:buChar char="•"/>
            </a:pPr>
            <a:r>
              <a:rPr lang="en-US" sz="2000" dirty="0">
                <a:solidFill>
                  <a:srgbClr val="002060"/>
                </a:solidFill>
              </a:rPr>
              <a:t> Catecholamines produce lipolysis of adipose tissue.</a:t>
            </a:r>
          </a:p>
          <a:p>
            <a:pPr indent="-228600">
              <a:lnSpc>
                <a:spcPct val="90000"/>
              </a:lnSpc>
              <a:spcAft>
                <a:spcPts val="600"/>
              </a:spcAft>
              <a:buFont typeface="Arial" panose="020B0604020202020204" pitchFamily="34" charset="0"/>
              <a:buChar char="•"/>
            </a:pPr>
            <a:endParaRPr lang="en-US" sz="2000" dirty="0">
              <a:solidFill>
                <a:srgbClr val="002060"/>
              </a:solidFill>
            </a:endParaRPr>
          </a:p>
          <a:p>
            <a:pPr indent="-228600">
              <a:lnSpc>
                <a:spcPct val="90000"/>
              </a:lnSpc>
              <a:spcAft>
                <a:spcPts val="600"/>
              </a:spcAft>
              <a:buFont typeface="Arial" panose="020B0604020202020204" pitchFamily="34" charset="0"/>
              <a:buChar char="•"/>
            </a:pPr>
            <a:r>
              <a:rPr lang="en-US" sz="2000" dirty="0">
                <a:solidFill>
                  <a:srgbClr val="002060"/>
                </a:solidFill>
              </a:rPr>
              <a:t> The brain adapts to utilize ketones rather than glucose and this allows greater dependency on fat metabolism, so reducing muscle protein and nitrogen loss by about 25%.</a:t>
            </a:r>
          </a:p>
        </p:txBody>
      </p:sp>
      <p:sp>
        <p:nvSpPr>
          <p:cNvPr id="11" name="TextBox 10">
            <a:extLst>
              <a:ext uri="{FF2B5EF4-FFF2-40B4-BE49-F238E27FC236}">
                <a16:creationId xmlns:a16="http://schemas.microsoft.com/office/drawing/2014/main" id="{F6655428-F475-4BF9-85F0-28EBB1641C10}"/>
              </a:ext>
            </a:extLst>
          </p:cNvPr>
          <p:cNvSpPr txBox="1"/>
          <p:nvPr/>
        </p:nvSpPr>
        <p:spPr>
          <a:xfrm>
            <a:off x="-85940" y="2265133"/>
            <a:ext cx="3986914" cy="1588127"/>
          </a:xfrm>
          <a:prstGeom prst="rect">
            <a:avLst/>
          </a:prstGeom>
          <a:noFill/>
        </p:spPr>
        <p:txBody>
          <a:bodyPr wrap="square">
            <a:spAutoFit/>
          </a:bodyPr>
          <a:lstStyle/>
          <a:p>
            <a:pPr algn="ctr">
              <a:lnSpc>
                <a:spcPct val="90000"/>
              </a:lnSpc>
              <a:spcAft>
                <a:spcPts val="600"/>
              </a:spcAft>
            </a:pPr>
            <a:r>
              <a:rPr lang="en-US" sz="5400" b="1" dirty="0">
                <a:solidFill>
                  <a:schemeClr val="bg1"/>
                </a:solidFill>
              </a:rPr>
              <a:t>Fat Metabolism </a:t>
            </a:r>
          </a:p>
        </p:txBody>
      </p:sp>
    </p:spTree>
    <p:extLst>
      <p:ext uri="{BB962C8B-B14F-4D97-AF65-F5344CB8AC3E}">
        <p14:creationId xmlns:p14="http://schemas.microsoft.com/office/powerpoint/2010/main" val="32538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521FEE9-9381-4CDB-BD80-50508BB07AAE}"/>
              </a:ext>
            </a:extLst>
          </p:cNvPr>
          <p:cNvPicPr>
            <a:picLocks noChangeAspect="1"/>
          </p:cNvPicPr>
          <p:nvPr/>
        </p:nvPicPr>
        <p:blipFill>
          <a:blip r:embed="rId2"/>
          <a:stretch>
            <a:fillRect/>
          </a:stretch>
        </p:blipFill>
        <p:spPr>
          <a:xfrm>
            <a:off x="990600" y="914400"/>
            <a:ext cx="10134600" cy="4965700"/>
          </a:xfrm>
          <a:prstGeom prst="rect">
            <a:avLst/>
          </a:prstGeom>
        </p:spPr>
      </p:pic>
      <p:sp>
        <p:nvSpPr>
          <p:cNvPr id="7" name="TextBox 6">
            <a:extLst>
              <a:ext uri="{FF2B5EF4-FFF2-40B4-BE49-F238E27FC236}">
                <a16:creationId xmlns:a16="http://schemas.microsoft.com/office/drawing/2014/main" id="{1537E64B-F6E9-4722-A70E-474F42B3FB17}"/>
              </a:ext>
            </a:extLst>
          </p:cNvPr>
          <p:cNvSpPr txBox="1"/>
          <p:nvPr/>
        </p:nvSpPr>
        <p:spPr>
          <a:xfrm>
            <a:off x="990600" y="4886325"/>
            <a:ext cx="10134600" cy="993775"/>
          </a:xfrm>
          <a:prstGeom prst="rect">
            <a:avLst/>
          </a:prstGeom>
          <a:solidFill>
            <a:srgbClr val="000000">
              <a:alpha val="50000"/>
            </a:srgbClr>
          </a:solidFill>
          <a:ln>
            <a:noFill/>
          </a:ln>
        </p:spPr>
        <p:txBody>
          <a:bodyPr wrap="square" anchor="ctr">
            <a:noAutofit/>
          </a:bodyPr>
          <a:lstStyle/>
          <a:p>
            <a:pPr algn="ctr">
              <a:spcAft>
                <a:spcPts val="600"/>
              </a:spcAft>
            </a:pPr>
            <a:r>
              <a:rPr lang="en-GB" sz="1300" b="1">
                <a:solidFill>
                  <a:srgbClr val="FFFFFF"/>
                </a:solidFill>
              </a:rPr>
              <a:t>Summary of metabolic responses to surgery and trauma</a:t>
            </a:r>
          </a:p>
        </p:txBody>
      </p:sp>
    </p:spTree>
    <p:extLst>
      <p:ext uri="{BB962C8B-B14F-4D97-AF65-F5344CB8AC3E}">
        <p14:creationId xmlns:p14="http://schemas.microsoft.com/office/powerpoint/2010/main" val="4216658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A9F6AF05-9FCE-43D9-8238-816596E997F9}"/>
              </a:ext>
            </a:extLst>
          </p:cNvPr>
          <p:cNvSpPr txBox="1"/>
          <p:nvPr/>
        </p:nvSpPr>
        <p:spPr>
          <a:xfrm>
            <a:off x="1232848" y="238999"/>
            <a:ext cx="11081982" cy="5698965"/>
          </a:xfrm>
          <a:prstGeom prst="rect">
            <a:avLst/>
          </a:prstGeom>
        </p:spPr>
        <p:txBody>
          <a:bodyPr vert="horz" lIns="91440" tIns="45720" rIns="91440" bIns="45720" rtlCol="0">
            <a:normAutofit fontScale="92500" lnSpcReduction="20000"/>
          </a:bodyPr>
          <a:lstStyle/>
          <a:p>
            <a:pPr>
              <a:lnSpc>
                <a:spcPct val="90000"/>
              </a:lnSpc>
              <a:spcAft>
                <a:spcPts val="600"/>
              </a:spcAft>
            </a:pPr>
            <a:r>
              <a:rPr lang="en-US" sz="2400" b="1" dirty="0">
                <a:solidFill>
                  <a:srgbClr val="FFC000"/>
                </a:solidFill>
              </a:rPr>
              <a:t>Biochemical and Fluid Balance disturbance</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 1. Salt and water retention: This results from both aldosterone and cortisol with raised levels of ADH, further hindering excretion of free water and resulting in lower volumes of high osmolality urine.</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 Any reduction in renal perfusion from hypotension secondary to hypovolemia or from the administration of NSAID  worsens oliguria and can lead to acute renal failure.</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 2. Hyponatremia (Na+) – It occurs partly due to a dilutional effect from retained water (due to ADH) and partly because sodium drifts into cells (impaired Na-pump). It does not indicate sodium deficiency, as it occurs at a time when total body sodium is elevated. </a:t>
            </a:r>
          </a:p>
          <a:p>
            <a:pPr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r>
              <a:rPr lang="en-US" sz="2400" b="0" i="0" dirty="0">
                <a:solidFill>
                  <a:srgbClr val="FF0000"/>
                </a:solidFill>
                <a:effectLst/>
              </a:rPr>
              <a:t> No extra sodium is needed in the first 24 – 48 </a:t>
            </a:r>
            <a:endParaRPr lang="en-US" sz="2400" dirty="0">
              <a:solidFill>
                <a:srgbClr val="FF0000"/>
              </a:solidFill>
            </a:endParaRPr>
          </a:p>
          <a:p>
            <a:pPr>
              <a:lnSpc>
                <a:spcPct val="90000"/>
              </a:lnSpc>
              <a:spcAft>
                <a:spcPts val="600"/>
              </a:spcAft>
            </a:pPr>
            <a:endParaRPr lang="en-US" dirty="0"/>
          </a:p>
          <a:p>
            <a:pPr indent="-228600">
              <a:lnSpc>
                <a:spcPct val="90000"/>
              </a:lnSpc>
              <a:spcAft>
                <a:spcPts val="600"/>
              </a:spcAft>
              <a:buFont typeface="Arial" panose="020B0604020202020204" pitchFamily="34" charset="0"/>
              <a:buChar char="•"/>
            </a:pPr>
            <a:r>
              <a:rPr lang="en-US" dirty="0"/>
              <a:t>3. Acid-base abnormalities: The commonest change is the </a:t>
            </a:r>
            <a:r>
              <a:rPr lang="en-US" dirty="0">
                <a:solidFill>
                  <a:srgbClr val="7030A0"/>
                </a:solidFill>
              </a:rPr>
              <a:t>metabolic alkalosis </a:t>
            </a:r>
            <a:r>
              <a:rPr lang="en-US" dirty="0"/>
              <a:t>due to intense reabsorption of sodium in distal tubules of the kidney, accompanied by excretion of K+ and H+ ions. In more severe injuries, a </a:t>
            </a:r>
            <a:r>
              <a:rPr lang="en-US" dirty="0">
                <a:solidFill>
                  <a:srgbClr val="7030A0"/>
                </a:solidFill>
              </a:rPr>
              <a:t>metabolic acidosis </a:t>
            </a:r>
            <a:r>
              <a:rPr lang="en-US" dirty="0"/>
              <a:t>supervenes due to poor tissue perfusion and anaerobic metabolism with accumulation of lactic acid.</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solidFill>
                  <a:srgbClr val="9A0000"/>
                </a:solidFill>
              </a:rPr>
              <a:t>Urinary changes in metabolic response to injury:</a:t>
            </a:r>
          </a:p>
          <a:p>
            <a:pPr indent="-228600">
              <a:lnSpc>
                <a:spcPct val="90000"/>
              </a:lnSpc>
              <a:spcAft>
                <a:spcPts val="600"/>
              </a:spcAft>
              <a:buFont typeface="Arial" panose="020B0604020202020204" pitchFamily="34" charset="0"/>
              <a:buChar char="•"/>
            </a:pPr>
            <a:r>
              <a:rPr lang="en-GB" dirty="0"/>
              <a:t>↓ urine volume secondary to ↑ ADH and aldosterone release</a:t>
            </a:r>
          </a:p>
          <a:p>
            <a:pPr indent="-228600">
              <a:lnSpc>
                <a:spcPct val="90000"/>
              </a:lnSpc>
              <a:spcAft>
                <a:spcPts val="600"/>
              </a:spcAft>
              <a:buFont typeface="Arial" panose="020B0604020202020204" pitchFamily="34" charset="0"/>
              <a:buChar char="•"/>
            </a:pPr>
            <a:r>
              <a:rPr lang="en-GB" dirty="0"/>
              <a:t> ↓ urinary sodium and </a:t>
            </a:r>
          </a:p>
          <a:p>
            <a:pPr indent="-228600">
              <a:lnSpc>
                <a:spcPct val="90000"/>
              </a:lnSpc>
              <a:spcAft>
                <a:spcPts val="600"/>
              </a:spcAft>
              <a:buFont typeface="Arial" panose="020B0604020202020204" pitchFamily="34" charset="0"/>
              <a:buChar char="•"/>
            </a:pPr>
            <a:r>
              <a:rPr lang="en-GB" dirty="0"/>
              <a:t>↑ urinary potassium secondary to ↑ aldosterone release </a:t>
            </a:r>
          </a:p>
          <a:p>
            <a:pPr indent="-228600">
              <a:lnSpc>
                <a:spcPct val="90000"/>
              </a:lnSpc>
              <a:spcAft>
                <a:spcPts val="600"/>
              </a:spcAft>
              <a:buFont typeface="Arial" panose="020B0604020202020204" pitchFamily="34" charset="0"/>
              <a:buChar char="•"/>
            </a:pPr>
            <a:r>
              <a:rPr lang="en-GB" dirty="0"/>
              <a:t>↑ urinary </a:t>
            </a:r>
            <a:r>
              <a:rPr lang="en-GB"/>
              <a:t>osmolality ↑ </a:t>
            </a:r>
            <a:r>
              <a:rPr lang="en-GB" dirty="0"/>
              <a:t>urinary nitrogen excretion due to the catabolic response to </a:t>
            </a:r>
            <a:r>
              <a:rPr lang="en-GB" dirty="0" err="1"/>
              <a:t>injur</a:t>
            </a:r>
            <a:endParaRPr lang="en-US" dirty="0">
              <a:solidFill>
                <a:srgbClr val="9A0000"/>
              </a:solidFill>
            </a:endParaRPr>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185463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نص 5"/>
          <p:cNvSpPr>
            <a:spLocks noGrp="1"/>
          </p:cNvSpPr>
          <p:nvPr>
            <p:ph type="body" sz="quarter" idx="10"/>
          </p:nvPr>
        </p:nvSpPr>
        <p:spPr>
          <a:xfrm>
            <a:off x="3564835" y="1364974"/>
            <a:ext cx="4863548" cy="2855579"/>
          </a:xfrm>
        </p:spPr>
        <p:txBody>
          <a:bodyPr>
            <a:noAutofit/>
          </a:bodyPr>
          <a:lstStyle/>
          <a:p>
            <a:r>
              <a:rPr lang="en-GB" sz="3600" dirty="0">
                <a:latin typeface="Segoe Print" panose="02000600000000000000" pitchFamily="2" charset="0"/>
              </a:rPr>
              <a:t>Systemic</a:t>
            </a:r>
          </a:p>
          <a:p>
            <a:r>
              <a:rPr lang="en-GB" sz="3600" dirty="0">
                <a:latin typeface="Segoe Print" panose="02000600000000000000" pitchFamily="2" charset="0"/>
              </a:rPr>
              <a:t> &amp; </a:t>
            </a:r>
          </a:p>
          <a:p>
            <a:r>
              <a:rPr lang="en-GB" sz="3600" dirty="0">
                <a:latin typeface="Segoe Print" panose="02000600000000000000" pitchFamily="2" charset="0"/>
              </a:rPr>
              <a:t>Metabolic </a:t>
            </a:r>
          </a:p>
          <a:p>
            <a:r>
              <a:rPr lang="en-GB" sz="3600" dirty="0">
                <a:latin typeface="Segoe Print" panose="02000600000000000000" pitchFamily="2" charset="0"/>
              </a:rPr>
              <a:t>Response to Injury</a:t>
            </a:r>
            <a:endParaRPr lang="en-US" sz="3600" dirty="0">
              <a:latin typeface="Segoe Print" panose="02000600000000000000" pitchFamily="2" charset="0"/>
            </a:endParaRPr>
          </a:p>
        </p:txBody>
      </p:sp>
      <p:sp>
        <p:nvSpPr>
          <p:cNvPr id="4" name="TextBox 3">
            <a:extLst>
              <a:ext uri="{FF2B5EF4-FFF2-40B4-BE49-F238E27FC236}">
                <a16:creationId xmlns:a16="http://schemas.microsoft.com/office/drawing/2014/main" id="{B53A9AA6-BA9B-42C5-B237-24491B486884}"/>
              </a:ext>
            </a:extLst>
          </p:cNvPr>
          <p:cNvSpPr txBox="1"/>
          <p:nvPr/>
        </p:nvSpPr>
        <p:spPr>
          <a:xfrm>
            <a:off x="6573077" y="5050340"/>
            <a:ext cx="6096000" cy="782265"/>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Segoe Print" panose="02000600000000000000" pitchFamily="2" charset="0"/>
              </a:rPr>
              <a:t>Omar Alaidaroos MSc, MD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Segoe Print" panose="02000600000000000000" pitchFamily="2" charset="0"/>
              </a:rPr>
              <a:t>Associate Prof. of General Surgery</a:t>
            </a:r>
          </a:p>
        </p:txBody>
      </p:sp>
    </p:spTree>
    <p:extLst>
      <p:ext uri="{BB962C8B-B14F-4D97-AF65-F5344CB8AC3E}">
        <p14:creationId xmlns:p14="http://schemas.microsoft.com/office/powerpoint/2010/main" val="3465450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3" name="TextBox 2">
            <a:extLst>
              <a:ext uri="{FF2B5EF4-FFF2-40B4-BE49-F238E27FC236}">
                <a16:creationId xmlns:a16="http://schemas.microsoft.com/office/drawing/2014/main" id="{A2A45B3E-F431-4131-9E7E-83842010DA07}"/>
              </a:ext>
            </a:extLst>
          </p:cNvPr>
          <p:cNvSpPr txBox="1"/>
          <p:nvPr/>
        </p:nvSpPr>
        <p:spPr>
          <a:xfrm>
            <a:off x="0" y="2080591"/>
            <a:ext cx="12188952" cy="477741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endParaRPr lang="en-US" dirty="0"/>
          </a:p>
          <a:p>
            <a:pPr marL="285750" indent="-171450">
              <a:lnSpc>
                <a:spcPct val="90000"/>
              </a:lnSpc>
              <a:spcAft>
                <a:spcPts val="600"/>
              </a:spcAft>
              <a:buFont typeface="Wingdings" panose="05000000000000000000" pitchFamily="2" charset="2"/>
              <a:buChar char="ü"/>
            </a:pPr>
            <a:r>
              <a:rPr lang="en-US" dirty="0"/>
              <a:t>Off fluids and electrolyte lost and transfusion for hemorrhage if Hb is &lt;8 gm/dl.</a:t>
            </a:r>
            <a:endParaRPr lang="ar-SA" dirty="0"/>
          </a:p>
          <a:p>
            <a:pPr marL="285750" indent="-171450">
              <a:lnSpc>
                <a:spcPct val="90000"/>
              </a:lnSpc>
              <a:spcAft>
                <a:spcPts val="600"/>
              </a:spcAft>
              <a:buFont typeface="Wingdings" panose="05000000000000000000" pitchFamily="2" charset="2"/>
              <a:buChar char="ü"/>
            </a:pPr>
            <a:endParaRPr lang="ar-SA" dirty="0"/>
          </a:p>
          <a:p>
            <a:pPr marL="285750" indent="-171450">
              <a:lnSpc>
                <a:spcPct val="90000"/>
              </a:lnSpc>
              <a:spcAft>
                <a:spcPts val="600"/>
              </a:spcAft>
              <a:buFont typeface="Wingdings" panose="05000000000000000000" pitchFamily="2" charset="2"/>
              <a:buChar char="ü"/>
            </a:pPr>
            <a:r>
              <a:rPr lang="en-US" dirty="0"/>
              <a:t> Reducing the </a:t>
            </a:r>
            <a:r>
              <a:rPr lang="en-US" dirty="0" err="1"/>
              <a:t>stimuli’As</a:t>
            </a:r>
            <a:r>
              <a:rPr lang="en-US" dirty="0"/>
              <a:t> causing the response during surgical trauma by: Gentle tissue handling, Sharp dissection along anatomical planes, Careful hemostasis to remove tissue debris and clots and Careful suturing without strangulation</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Wingdings" panose="05000000000000000000" pitchFamily="2" charset="2"/>
              <a:buChar char="ü"/>
            </a:pPr>
            <a:r>
              <a:rPr lang="en-US" dirty="0"/>
              <a:t>Nutritional support, e.g. with amino acid glutamine and arginine supplementation of enteral diets and omega - 3 fatty acids helps to overcome the immunodepression after surgical trauma. </a:t>
            </a:r>
          </a:p>
          <a:p>
            <a:pPr indent="-228600">
              <a:lnSpc>
                <a:spcPct val="90000"/>
              </a:lnSpc>
              <a:spcAft>
                <a:spcPts val="600"/>
              </a:spcAft>
              <a:buFont typeface="Arial" panose="020B0604020202020204" pitchFamily="34" charset="0"/>
              <a:buChar char="•"/>
            </a:pPr>
            <a:endParaRPr lang="en-US" dirty="0"/>
          </a:p>
          <a:p>
            <a:pPr marL="171450" indent="-171450">
              <a:lnSpc>
                <a:spcPct val="90000"/>
              </a:lnSpc>
              <a:spcAft>
                <a:spcPts val="600"/>
              </a:spcAft>
              <a:buFont typeface="Wingdings" panose="05000000000000000000" pitchFamily="2" charset="2"/>
              <a:buChar char="ü"/>
            </a:pPr>
            <a:r>
              <a:rPr lang="en-US" dirty="0"/>
              <a:t>Control of pain with analgesics like NSAIDs, local regional blockade. </a:t>
            </a:r>
          </a:p>
          <a:p>
            <a:pPr indent="-228600">
              <a:lnSpc>
                <a:spcPct val="90000"/>
              </a:lnSpc>
              <a:spcAft>
                <a:spcPts val="600"/>
              </a:spcAft>
              <a:buFont typeface="Arial" panose="020B0604020202020204" pitchFamily="34" charset="0"/>
              <a:buChar char="•"/>
            </a:pPr>
            <a:endParaRPr lang="en-US" dirty="0"/>
          </a:p>
          <a:p>
            <a:pPr marL="171450" indent="-171450">
              <a:lnSpc>
                <a:spcPct val="90000"/>
              </a:lnSpc>
              <a:spcAft>
                <a:spcPts val="600"/>
              </a:spcAft>
              <a:buFont typeface="Wingdings" panose="05000000000000000000" pitchFamily="2" charset="2"/>
              <a:buChar char="ü"/>
            </a:pPr>
            <a:r>
              <a:rPr lang="en-US" dirty="0"/>
              <a:t>Correction of metabolic acidosis or alkalosis.</a:t>
            </a:r>
          </a:p>
          <a:p>
            <a:pPr marL="171450" indent="-171450">
              <a:lnSpc>
                <a:spcPct val="90000"/>
              </a:lnSpc>
              <a:spcAft>
                <a:spcPts val="600"/>
              </a:spcAft>
              <a:buFont typeface="Wingdings" panose="05000000000000000000" pitchFamily="2" charset="2"/>
              <a:buChar char="ü"/>
            </a:pPr>
            <a:r>
              <a:rPr lang="en-US" dirty="0"/>
              <a:t> Correction of Hypoxemia by administration of O2, and attention to airway and breathing.</a:t>
            </a:r>
          </a:p>
          <a:p>
            <a:pPr marL="171450" indent="-171450">
              <a:lnSpc>
                <a:spcPct val="90000"/>
              </a:lnSpc>
              <a:spcAft>
                <a:spcPts val="600"/>
              </a:spcAft>
              <a:buFont typeface="Wingdings" panose="05000000000000000000" pitchFamily="2" charset="2"/>
              <a:buChar char="ü"/>
            </a:pPr>
            <a:r>
              <a:rPr lang="en-US" dirty="0"/>
              <a:t>Correction of hypovolemia by prompt replacement</a:t>
            </a:r>
          </a:p>
          <a:p>
            <a:pPr marL="171450" indent="-171450">
              <a:lnSpc>
                <a:spcPct val="90000"/>
              </a:lnSpc>
              <a:spcAft>
                <a:spcPts val="600"/>
              </a:spcAft>
              <a:buFont typeface="Wingdings" panose="05000000000000000000" pitchFamily="2" charset="2"/>
              <a:buChar char="ü"/>
            </a:pPr>
            <a:r>
              <a:rPr lang="en-US" dirty="0"/>
              <a:t>Correction of sepsis </a:t>
            </a:r>
          </a:p>
        </p:txBody>
      </p:sp>
      <p:sp>
        <p:nvSpPr>
          <p:cNvPr id="6" name="TextBox 5">
            <a:extLst>
              <a:ext uri="{FF2B5EF4-FFF2-40B4-BE49-F238E27FC236}">
                <a16:creationId xmlns:a16="http://schemas.microsoft.com/office/drawing/2014/main" id="{59EDCAA1-E29D-4725-9220-5154978B5A25}"/>
              </a:ext>
            </a:extLst>
          </p:cNvPr>
          <p:cNvSpPr txBox="1"/>
          <p:nvPr/>
        </p:nvSpPr>
        <p:spPr>
          <a:xfrm>
            <a:off x="1630017" y="730733"/>
            <a:ext cx="8640418" cy="480131"/>
          </a:xfrm>
          <a:prstGeom prst="rect">
            <a:avLst/>
          </a:prstGeom>
          <a:noFill/>
        </p:spPr>
        <p:txBody>
          <a:bodyPr wrap="square">
            <a:spAutoFit/>
          </a:bodyPr>
          <a:lstStyle/>
          <a:p>
            <a:pPr>
              <a:lnSpc>
                <a:spcPct val="90000"/>
              </a:lnSpc>
              <a:spcAft>
                <a:spcPts val="600"/>
              </a:spcAft>
            </a:pPr>
            <a:r>
              <a:rPr lang="en-US" sz="2800" b="1" dirty="0">
                <a:solidFill>
                  <a:schemeClr val="bg1"/>
                </a:solidFill>
              </a:rPr>
              <a:t>Factors Reducing Metabolic Response ,Quick Recovery:</a:t>
            </a:r>
          </a:p>
        </p:txBody>
      </p:sp>
    </p:spTree>
    <p:extLst>
      <p:ext uri="{BB962C8B-B14F-4D97-AF65-F5344CB8AC3E}">
        <p14:creationId xmlns:p14="http://schemas.microsoft.com/office/powerpoint/2010/main" val="389495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on clear background">
            <a:extLst>
              <a:ext uri="{FF2B5EF4-FFF2-40B4-BE49-F238E27FC236}">
                <a16:creationId xmlns:a16="http://schemas.microsoft.com/office/drawing/2014/main" id="{CE95A8F0-FD48-473C-AD80-89C598B075A4}"/>
              </a:ext>
            </a:extLst>
          </p:cNvPr>
          <p:cNvPicPr>
            <a:picLocks noChangeAspect="1"/>
          </p:cNvPicPr>
          <p:nvPr/>
        </p:nvPicPr>
        <p:blipFill rotWithShape="1">
          <a:blip r:embed="rId2"/>
          <a:srcRect l="43418" r="17138"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C9879C-C703-4F43-9844-24E072313ACD}"/>
              </a:ext>
            </a:extLst>
          </p:cNvPr>
          <p:cNvSpPr>
            <a:spLocks noGrp="1"/>
          </p:cNvSpPr>
          <p:nvPr>
            <p:ph idx="1"/>
          </p:nvPr>
        </p:nvSpPr>
        <p:spPr>
          <a:xfrm>
            <a:off x="4654296" y="2706624"/>
            <a:ext cx="6894576" cy="3483864"/>
          </a:xfrm>
          <a:scene3d>
            <a:camera prst="perspectiveRelaxedModerately"/>
            <a:lightRig rig="threePt" dir="t"/>
          </a:scene3d>
        </p:spPr>
        <p:txBody>
          <a:bodyPr>
            <a:normAutofit/>
          </a:bodyPr>
          <a:lstStyle/>
          <a:p>
            <a:pPr marL="0" indent="0">
              <a:buNone/>
            </a:pPr>
            <a:r>
              <a:rPr lang="en-GB" sz="9600" dirty="0">
                <a:solidFill>
                  <a:srgbClr val="E2CA5E"/>
                </a:solidFill>
                <a:latin typeface="MV Boli" panose="02000500030200090000" pitchFamily="2" charset="0"/>
                <a:cs typeface="MV Boli" panose="02000500030200090000" pitchFamily="2" charset="0"/>
              </a:rPr>
              <a:t>THANKS</a:t>
            </a:r>
            <a:endParaRPr lang="en-US" sz="9600" dirty="0">
              <a:solidFill>
                <a:srgbClr val="E2CA5E"/>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835498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1683756"/>
            <a:ext cx="3115265" cy="2396359"/>
          </a:xfrm>
        </p:spPr>
        <p:txBody>
          <a:bodyPr anchor="b">
            <a:normAutofit/>
          </a:bodyPr>
          <a:lstStyle/>
          <a:p>
            <a:pPr algn="ctr"/>
            <a:r>
              <a:rPr lang="en-GB" sz="9600" b="1" i="1" dirty="0">
                <a:solidFill>
                  <a:srgbClr val="FFFFFF"/>
                </a:solidFill>
              </a:rPr>
              <a:t>ILOs</a:t>
            </a:r>
          </a:p>
        </p:txBody>
      </p:sp>
      <p:graphicFrame>
        <p:nvGraphicFramePr>
          <p:cNvPr id="5" name="Content Placeholder 2">
            <a:extLst>
              <a:ext uri="{FF2B5EF4-FFF2-40B4-BE49-F238E27FC236}">
                <a16:creationId xmlns:a16="http://schemas.microsoft.com/office/drawing/2014/main" id="{802F6182-2AD2-4DD6-B3BB-F35EE7AF6F4F}"/>
              </a:ext>
            </a:extLst>
          </p:cNvPr>
          <p:cNvGraphicFramePr>
            <a:graphicFrameLocks noGrp="1"/>
          </p:cNvGraphicFramePr>
          <p:nvPr>
            <p:ph idx="1"/>
            <p:extLst>
              <p:ext uri="{D42A27DB-BD31-4B8C-83A1-F6EECF244321}">
                <p14:modId xmlns:p14="http://schemas.microsoft.com/office/powerpoint/2010/main" val="213313050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7313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64D464-898B-4908-88FD-33A83D6E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Freeform: Shape 11">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3155D92-BB69-4CD5-A947-649DB709215D}"/>
              </a:ext>
            </a:extLst>
          </p:cNvPr>
          <p:cNvSpPr>
            <a:spLocks noGrp="1"/>
          </p:cNvSpPr>
          <p:nvPr>
            <p:ph idx="1"/>
          </p:nvPr>
        </p:nvSpPr>
        <p:spPr>
          <a:xfrm>
            <a:off x="0" y="1060174"/>
            <a:ext cx="9978887" cy="5797824"/>
          </a:xfrm>
        </p:spPr>
        <p:txBody>
          <a:bodyPr>
            <a:normAutofit/>
          </a:bodyPr>
          <a:lstStyle/>
          <a:p>
            <a:r>
              <a:rPr lang="en-GB" sz="2000" b="1" dirty="0">
                <a:solidFill>
                  <a:schemeClr val="bg1"/>
                </a:solidFill>
              </a:rPr>
              <a:t>Injury could be</a:t>
            </a:r>
            <a:r>
              <a:rPr lang="en-US" sz="2000" b="1" dirty="0">
                <a:solidFill>
                  <a:schemeClr val="bg1"/>
                </a:solidFill>
              </a:rPr>
              <a:t> </a:t>
            </a:r>
            <a:r>
              <a:rPr lang="en-GB" sz="2000" b="1" dirty="0">
                <a:solidFill>
                  <a:schemeClr val="bg1"/>
                </a:solidFill>
              </a:rPr>
              <a:t>A fracture, burn, sepsis or surgical operation ……</a:t>
            </a:r>
          </a:p>
          <a:p>
            <a:endParaRPr lang="en-GB" sz="2000" dirty="0"/>
          </a:p>
          <a:p>
            <a:r>
              <a:rPr lang="en-GB" sz="2000" dirty="0"/>
              <a:t>     Neuroendocrine mechanisms that act locoregionally and systemically to try to restore the body to its pre-injury condition. i.e., SURVIVAL</a:t>
            </a:r>
          </a:p>
          <a:p>
            <a:endParaRPr lang="en-GB" sz="2000" dirty="0"/>
          </a:p>
          <a:p>
            <a:r>
              <a:rPr lang="en-GB" sz="2000" dirty="0"/>
              <a:t>     For survival, </a:t>
            </a:r>
            <a:r>
              <a:rPr lang="en-GB" sz="2000" dirty="0">
                <a:solidFill>
                  <a:srgbClr val="00B050"/>
                </a:solidFill>
              </a:rPr>
              <a:t>these mechanisms can cause great harm</a:t>
            </a:r>
            <a:r>
              <a:rPr lang="en-GB" sz="2000" dirty="0"/>
              <a:t>. By minimizing and manipulating the metabolic response to injury, surgical mortality, morbidity and recovery times can be greatly improved. i.e.,  GOLDEN HOUR</a:t>
            </a:r>
          </a:p>
          <a:p>
            <a:endParaRPr lang="en-GB" sz="2000" dirty="0"/>
          </a:p>
          <a:p>
            <a:r>
              <a:rPr lang="en-GB" sz="2000" dirty="0"/>
              <a:t> </a:t>
            </a:r>
            <a:r>
              <a:rPr lang="en-GB" sz="2000" dirty="0">
                <a:solidFill>
                  <a:srgbClr val="00B050"/>
                </a:solidFill>
              </a:rPr>
              <a:t>Severity of the injury …. Host fitness</a:t>
            </a:r>
          </a:p>
          <a:p>
            <a:endParaRPr lang="en-GB" sz="2000" dirty="0">
              <a:solidFill>
                <a:srgbClr val="00B050"/>
              </a:solidFill>
            </a:endParaRPr>
          </a:p>
          <a:p>
            <a:r>
              <a:rPr lang="en-GB" sz="2000" dirty="0">
                <a:solidFill>
                  <a:srgbClr val="00B050"/>
                </a:solidFill>
              </a:rPr>
              <a:t>Triggers: Pain ……. Hypovolaemia</a:t>
            </a:r>
          </a:p>
          <a:p>
            <a:endParaRPr lang="en-GB" sz="2000" dirty="0">
              <a:solidFill>
                <a:srgbClr val="00B050"/>
              </a:solidFill>
            </a:endParaRPr>
          </a:p>
          <a:p>
            <a:pPr marL="0" lvl="0">
              <a:spcBef>
                <a:spcPts val="0"/>
              </a:spcBef>
              <a:spcAft>
                <a:spcPts val="600"/>
              </a:spcAft>
            </a:pPr>
            <a:r>
              <a:rPr lang="en-US" sz="2000" dirty="0">
                <a:solidFill>
                  <a:prstClr val="white"/>
                </a:solidFill>
              </a:rPr>
              <a:t> Restore tissue function</a:t>
            </a:r>
          </a:p>
          <a:p>
            <a:pPr marL="0" lvl="0">
              <a:spcBef>
                <a:spcPts val="0"/>
              </a:spcBef>
              <a:spcAft>
                <a:spcPts val="600"/>
              </a:spcAft>
            </a:pPr>
            <a:r>
              <a:rPr lang="en-US" sz="2000" dirty="0">
                <a:solidFill>
                  <a:prstClr val="white"/>
                </a:solidFill>
              </a:rPr>
              <a:t> Eradicate invading Microorganisms—</a:t>
            </a:r>
            <a:r>
              <a:rPr lang="en-US" sz="2000" b="1" dirty="0">
                <a:solidFill>
                  <a:prstClr val="white"/>
                </a:solidFill>
              </a:rPr>
              <a:t>Bacterial Translocation</a:t>
            </a:r>
          </a:p>
          <a:p>
            <a:endParaRPr lang="en-GB" sz="2000" dirty="0">
              <a:solidFill>
                <a:srgbClr val="00B050"/>
              </a:solidFill>
            </a:endParaRPr>
          </a:p>
          <a:p>
            <a:endParaRPr lang="en-GB" sz="2000" dirty="0"/>
          </a:p>
        </p:txBody>
      </p:sp>
      <p:sp>
        <p:nvSpPr>
          <p:cNvPr id="14" name="Freeform: Shape 13">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693952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1000"/>
                                        <p:tgtEl>
                                          <p:spTgt spid="3">
                                            <p:txEl>
                                              <p:pRg st="4" end="4"/>
                                            </p:txEl>
                                          </p:spTgt>
                                        </p:tgtEl>
                                      </p:cBhvr>
                                    </p:animEffect>
                                    <p:anim calcmode="lin" valueType="num">
                                      <p:cBhvr>
                                        <p:cTn id="1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000"/>
                                        <p:tgtEl>
                                          <p:spTgt spid="3">
                                            <p:txEl>
                                              <p:pRg st="6" end="6"/>
                                            </p:txEl>
                                          </p:spTgt>
                                        </p:tgtEl>
                                      </p:cBhvr>
                                    </p:animEffect>
                                    <p:anim calcmode="lin" valueType="num">
                                      <p:cBhvr>
                                        <p:cTn id="2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F38B50FC-A845-446A-81A7-682F2C4B8DDF}"/>
              </a:ext>
            </a:extLst>
          </p:cNvPr>
          <p:cNvSpPr txBox="1"/>
          <p:nvPr/>
        </p:nvSpPr>
        <p:spPr>
          <a:xfrm>
            <a:off x="0" y="463827"/>
            <a:ext cx="12192000" cy="6394174"/>
          </a:xfrm>
          <a:prstGeom prst="rect">
            <a:avLst/>
          </a:prstGeom>
        </p:spPr>
        <p:txBody>
          <a:bodyPr vert="horz" lIns="91440" tIns="45720" rIns="91440" bIns="45720" rtlCol="0">
            <a:noAutofit/>
          </a:bodyPr>
          <a:lstStyle/>
          <a:p>
            <a:pPr>
              <a:lnSpc>
                <a:spcPct val="90000"/>
              </a:lnSpc>
              <a:spcAft>
                <a:spcPts val="600"/>
              </a:spcAft>
            </a:pPr>
            <a:r>
              <a:rPr lang="en-US" sz="2800" b="1" dirty="0">
                <a:solidFill>
                  <a:schemeClr val="accent2">
                    <a:lumMod val="60000"/>
                    <a:lumOff val="40000"/>
                  </a:schemeClr>
                </a:solidFill>
              </a:rPr>
              <a:t>Metabolic Response to Injury:  </a:t>
            </a:r>
            <a:r>
              <a:rPr lang="en-US" sz="2800" dirty="0"/>
              <a:t>Two phases </a:t>
            </a:r>
          </a:p>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sz="2400" dirty="0"/>
              <a:t> 1. </a:t>
            </a:r>
            <a:r>
              <a:rPr lang="en-US" sz="2400" dirty="0">
                <a:solidFill>
                  <a:srgbClr val="FFFF00"/>
                </a:solidFill>
              </a:rPr>
              <a:t>Initial ‘Ebb’ phase:  </a:t>
            </a:r>
            <a:r>
              <a:rPr lang="en-US" sz="3200" dirty="0"/>
              <a:t>SHOCK</a:t>
            </a:r>
          </a:p>
          <a:p>
            <a:pPr>
              <a:lnSpc>
                <a:spcPct val="90000"/>
              </a:lnSpc>
              <a:spcAft>
                <a:spcPts val="600"/>
              </a:spcAft>
            </a:pPr>
            <a:endParaRPr lang="en-US" sz="3200" dirty="0"/>
          </a:p>
          <a:p>
            <a:pPr>
              <a:lnSpc>
                <a:spcPct val="90000"/>
              </a:lnSpc>
              <a:spcAft>
                <a:spcPts val="600"/>
              </a:spcAft>
            </a:pPr>
            <a:r>
              <a:rPr lang="en-US" dirty="0"/>
              <a:t> Usually lasting for 24 hrs. It is the phase of reduced energy expenditure; patients were cold and hypotensive, shocked. </a:t>
            </a:r>
          </a:p>
          <a:p>
            <a:pPr>
              <a:lnSpc>
                <a:spcPct val="90000"/>
              </a:lnSpc>
              <a:spcAft>
                <a:spcPts val="600"/>
              </a:spcAft>
            </a:pPr>
            <a:r>
              <a:rPr lang="en-US" dirty="0"/>
              <a:t>When intravenous fluids and blood transfusion became available, this shock was sometimes found to be reversible and in other cases irreversible. </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If the individual survived the ebb phase, patients entered</a:t>
            </a:r>
          </a:p>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dirty="0"/>
              <a:t> 2. </a:t>
            </a:r>
            <a:r>
              <a:rPr lang="en-US" sz="2400" dirty="0">
                <a:solidFill>
                  <a:srgbClr val="FFFF00"/>
                </a:solidFill>
              </a:rPr>
              <a:t>The flow phase </a:t>
            </a:r>
            <a:r>
              <a:rPr lang="en-US" dirty="0"/>
              <a:t>has a </a:t>
            </a:r>
            <a:r>
              <a:rPr lang="en-US" sz="2400" dirty="0">
                <a:solidFill>
                  <a:srgbClr val="00B0F0"/>
                </a:solidFill>
              </a:rPr>
              <a:t>catabolic phase </a:t>
            </a:r>
            <a:r>
              <a:rPr lang="en-US" dirty="0"/>
              <a:t>lasting for 3-8 days followed by the </a:t>
            </a:r>
            <a:r>
              <a:rPr lang="en-US" sz="2400" dirty="0">
                <a:solidFill>
                  <a:srgbClr val="00B0F0"/>
                </a:solidFill>
              </a:rPr>
              <a:t>anabolic or ‘recovery’ phase </a:t>
            </a:r>
            <a:r>
              <a:rPr lang="en-US" dirty="0"/>
              <a:t>lasting for several weeks or months. </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The catabolic phase is characterized by increased metabolism, hyperglycemia, lipolysis, negative nitrogen balance, increased heat production and oxygen consumption.</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The anabolic phase characterized by protein and fat synthesis and associated with weight gain</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E0E703B3-2BF0-4862-9BFE-55EFC2C47806}"/>
              </a:ext>
            </a:extLst>
          </p:cNvPr>
          <p:cNvPicPr>
            <a:picLocks noChangeAspect="1"/>
          </p:cNvPicPr>
          <p:nvPr/>
        </p:nvPicPr>
        <p:blipFill>
          <a:blip r:embed="rId2"/>
          <a:stretch>
            <a:fillRect/>
          </a:stretch>
        </p:blipFill>
        <p:spPr>
          <a:xfrm>
            <a:off x="7751928" y="132521"/>
            <a:ext cx="4237449" cy="2062404"/>
          </a:xfrm>
          <a:prstGeom prst="rect">
            <a:avLst/>
          </a:prstGeom>
        </p:spPr>
      </p:pic>
    </p:spTree>
    <p:extLst>
      <p:ext uri="{BB962C8B-B14F-4D97-AF65-F5344CB8AC3E}">
        <p14:creationId xmlns:p14="http://schemas.microsoft.com/office/powerpoint/2010/main" val="24210750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6ADC1A2A-CE6E-47AD-B8C2-5BA1F956B04E}"/>
              </a:ext>
            </a:extLst>
          </p:cNvPr>
          <p:cNvSpPr txBox="1"/>
          <p:nvPr/>
        </p:nvSpPr>
        <p:spPr>
          <a:xfrm>
            <a:off x="0" y="313898"/>
            <a:ext cx="6464594" cy="6544101"/>
          </a:xfrm>
          <a:prstGeom prst="rect">
            <a:avLst/>
          </a:prstGeom>
        </p:spPr>
        <p:txBody>
          <a:bodyPr vert="horz" lIns="91440" tIns="45720" rIns="91440" bIns="45720" rtlCol="0">
            <a:noAutofit/>
          </a:bodyPr>
          <a:lstStyle/>
          <a:p>
            <a:pPr marL="228600">
              <a:lnSpc>
                <a:spcPct val="90000"/>
              </a:lnSpc>
              <a:spcAft>
                <a:spcPts val="600"/>
              </a:spcAft>
            </a:pPr>
            <a:r>
              <a:rPr lang="en-US" sz="3200" b="1" dirty="0">
                <a:solidFill>
                  <a:srgbClr val="AAB1C0"/>
                </a:solidFill>
              </a:rPr>
              <a:t>Factors mediating the metabolic response to injury</a:t>
            </a:r>
          </a:p>
          <a:p>
            <a:pPr>
              <a:lnSpc>
                <a:spcPct val="90000"/>
              </a:lnSpc>
              <a:spcAft>
                <a:spcPts val="600"/>
              </a:spcAft>
            </a:pPr>
            <a:r>
              <a:rPr lang="en-US" sz="2400" dirty="0"/>
              <a:t> </a:t>
            </a:r>
          </a:p>
          <a:p>
            <a:pPr>
              <a:lnSpc>
                <a:spcPct val="90000"/>
              </a:lnSpc>
              <a:spcAft>
                <a:spcPts val="600"/>
              </a:spcAft>
            </a:pPr>
            <a:endParaRPr lang="en-US" sz="2400" dirty="0"/>
          </a:p>
          <a:p>
            <a:pPr marL="457200" indent="-228600">
              <a:lnSpc>
                <a:spcPct val="90000"/>
              </a:lnSpc>
              <a:spcAft>
                <a:spcPts val="600"/>
              </a:spcAft>
              <a:buFont typeface="Arial" panose="020B0604020202020204" pitchFamily="34" charset="0"/>
              <a:buChar char="•"/>
            </a:pPr>
            <a:r>
              <a:rPr lang="en-US" sz="2400" b="1" dirty="0"/>
              <a:t>Four principal systems produce the response:</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 1. Acute phase inflammatory response.</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 2. Vascular endothelial cell response.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 3. Sympathetic nervous system</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4. Endocrine response</a:t>
            </a:r>
          </a:p>
        </p:txBody>
      </p:sp>
      <p:pic>
        <p:nvPicPr>
          <p:cNvPr id="4" name="Picture 3">
            <a:extLst>
              <a:ext uri="{FF2B5EF4-FFF2-40B4-BE49-F238E27FC236}">
                <a16:creationId xmlns:a16="http://schemas.microsoft.com/office/drawing/2014/main" id="{022E9229-6D6C-49E9-9864-F89427D02C11}"/>
              </a:ext>
            </a:extLst>
          </p:cNvPr>
          <p:cNvPicPr>
            <a:picLocks noChangeAspect="1"/>
          </p:cNvPicPr>
          <p:nvPr/>
        </p:nvPicPr>
        <p:blipFill>
          <a:blip r:embed="rId2"/>
          <a:stretch>
            <a:fillRect/>
          </a:stretch>
        </p:blipFill>
        <p:spPr>
          <a:xfrm>
            <a:off x="6583070" y="490330"/>
            <a:ext cx="5423400" cy="5804453"/>
          </a:xfrm>
          <a:prstGeom prst="rect">
            <a:avLst/>
          </a:prstGeom>
        </p:spPr>
      </p:pic>
    </p:spTree>
    <p:extLst>
      <p:ext uri="{BB962C8B-B14F-4D97-AF65-F5344CB8AC3E}">
        <p14:creationId xmlns:p14="http://schemas.microsoft.com/office/powerpoint/2010/main" val="28637242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2">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367BA9D-B042-4B85-A599-001ACE0923D5}"/>
              </a:ext>
            </a:extLst>
          </p:cNvPr>
          <p:cNvPicPr>
            <a:picLocks noChangeAspect="1"/>
          </p:cNvPicPr>
          <p:nvPr/>
        </p:nvPicPr>
        <p:blipFill>
          <a:blip r:embed="rId3"/>
          <a:stretch>
            <a:fillRect/>
          </a:stretch>
        </p:blipFill>
        <p:spPr>
          <a:xfrm>
            <a:off x="7219666" y="764274"/>
            <a:ext cx="4972334" cy="4708477"/>
          </a:xfrm>
          <a:prstGeom prst="rect">
            <a:avLst/>
          </a:prstGeom>
        </p:spPr>
      </p:pic>
      <p:sp>
        <p:nvSpPr>
          <p:cNvPr id="19" name="Freeform: Shape 14">
            <a:extLst>
              <a:ext uri="{FF2B5EF4-FFF2-40B4-BE49-F238E27FC236}">
                <a16:creationId xmlns:a16="http://schemas.microsoft.com/office/drawing/2014/main" id="{9B38642C-62C4-4E31-A5D3-BB1DD8CA3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583" cy="6858478"/>
          </a:xfrm>
          <a:custGeom>
            <a:avLst/>
            <a:gdLst>
              <a:gd name="connsiteX0" fmla="*/ 0 w 8663583"/>
              <a:gd name="connsiteY0" fmla="*/ 0 h 6858478"/>
              <a:gd name="connsiteX1" fmla="*/ 480486 w 8663583"/>
              <a:gd name="connsiteY1" fmla="*/ 0 h 6858478"/>
              <a:gd name="connsiteX2" fmla="*/ 4415403 w 8663583"/>
              <a:gd name="connsiteY2" fmla="*/ 0 h 6858478"/>
              <a:gd name="connsiteX3" fmla="*/ 5481631 w 8663583"/>
              <a:gd name="connsiteY3" fmla="*/ 0 h 6858478"/>
              <a:gd name="connsiteX4" fmla="*/ 5487208 w 8663583"/>
              <a:gd name="connsiteY4" fmla="*/ 0 h 6858478"/>
              <a:gd name="connsiteX5" fmla="*/ 8663583 w 8663583"/>
              <a:gd name="connsiteY5" fmla="*/ 6858478 h 6858478"/>
              <a:gd name="connsiteX6" fmla="*/ 1239028 w 8663583"/>
              <a:gd name="connsiteY6" fmla="*/ 6858478 h 6858478"/>
              <a:gd name="connsiteX7" fmla="*/ 1239288 w 8663583"/>
              <a:gd name="connsiteY7" fmla="*/ 6857916 h 6858478"/>
              <a:gd name="connsiteX8" fmla="*/ 480486 w 8663583"/>
              <a:gd name="connsiteY8" fmla="*/ 6857916 h 6858478"/>
              <a:gd name="connsiteX9" fmla="*/ 480486 w 8663583"/>
              <a:gd name="connsiteY9" fmla="*/ 6858000 h 6858478"/>
              <a:gd name="connsiteX10" fmla="*/ 0 w 8663583"/>
              <a:gd name="connsiteY10"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3583" h="6858478">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A9F66240-8C38-4069-A5C9-2D3FCD97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234957" cy="6858478"/>
          </a:xfrm>
          <a:custGeom>
            <a:avLst/>
            <a:gdLst>
              <a:gd name="connsiteX0" fmla="*/ 156905 w 8234957"/>
              <a:gd name="connsiteY0" fmla="*/ 0 h 6858478"/>
              <a:gd name="connsiteX1" fmla="*/ 3986777 w 8234957"/>
              <a:gd name="connsiteY1" fmla="*/ 0 h 6858478"/>
              <a:gd name="connsiteX2" fmla="*/ 5053005 w 8234957"/>
              <a:gd name="connsiteY2" fmla="*/ 0 h 6858478"/>
              <a:gd name="connsiteX3" fmla="*/ 5058582 w 8234957"/>
              <a:gd name="connsiteY3" fmla="*/ 0 h 6858478"/>
              <a:gd name="connsiteX4" fmla="*/ 8234957 w 8234957"/>
              <a:gd name="connsiteY4" fmla="*/ 6858478 h 6858478"/>
              <a:gd name="connsiteX5" fmla="*/ 810402 w 8234957"/>
              <a:gd name="connsiteY5" fmla="*/ 6858478 h 6858478"/>
              <a:gd name="connsiteX6" fmla="*/ 810662 w 8234957"/>
              <a:gd name="connsiteY6" fmla="*/ 6857916 h 6858478"/>
              <a:gd name="connsiteX7" fmla="*/ 156905 w 8234957"/>
              <a:gd name="connsiteY7" fmla="*/ 6857916 h 6858478"/>
              <a:gd name="connsiteX8" fmla="*/ 156905 w 8234957"/>
              <a:gd name="connsiteY8" fmla="*/ 6858478 h 6858478"/>
              <a:gd name="connsiteX9" fmla="*/ 0 w 8234957"/>
              <a:gd name="connsiteY9" fmla="*/ 6858478 h 6858478"/>
              <a:gd name="connsiteX10" fmla="*/ 0 w 8234957"/>
              <a:gd name="connsiteY10" fmla="*/ 479 h 6858478"/>
              <a:gd name="connsiteX11" fmla="*/ 156905 w 8234957"/>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4957" h="6858478">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0D4FB229-4176-4610-B37C-83799F965DF1}"/>
              </a:ext>
            </a:extLst>
          </p:cNvPr>
          <p:cNvSpPr txBox="1"/>
          <p:nvPr/>
        </p:nvSpPr>
        <p:spPr>
          <a:xfrm>
            <a:off x="0" y="874643"/>
            <a:ext cx="6997148" cy="5738191"/>
          </a:xfrm>
          <a:prstGeom prst="rect">
            <a:avLst/>
          </a:prstGeom>
        </p:spPr>
        <p:txBody>
          <a:bodyPr vert="horz" lIns="91440" tIns="45720" rIns="91440" bIns="45720" rtlCol="0">
            <a:noAutofit/>
          </a:bodyPr>
          <a:lstStyle/>
          <a:p>
            <a:pPr>
              <a:lnSpc>
                <a:spcPct val="90000"/>
              </a:lnSpc>
              <a:spcAft>
                <a:spcPts val="600"/>
              </a:spcAft>
            </a:pPr>
            <a:r>
              <a:rPr lang="en-US" sz="2800" dirty="0">
                <a:solidFill>
                  <a:srgbClr val="FFFF00"/>
                </a:solidFill>
              </a:rPr>
              <a:t>1. The acute inflammatory response:</a:t>
            </a:r>
          </a:p>
          <a:p>
            <a:pPr indent="-228600">
              <a:lnSpc>
                <a:spcPct val="90000"/>
              </a:lnSpc>
              <a:spcAft>
                <a:spcPts val="600"/>
              </a:spcAft>
              <a:buFont typeface="Arial" panose="020B0604020202020204" pitchFamily="34" charset="0"/>
              <a:buChar char="•"/>
            </a:pPr>
            <a:endParaRPr lang="en-US" sz="2000" dirty="0"/>
          </a:p>
          <a:p>
            <a:pPr marL="114300" indent="-342900">
              <a:lnSpc>
                <a:spcPct val="90000"/>
              </a:lnSpc>
              <a:spcAft>
                <a:spcPts val="600"/>
              </a:spcAft>
              <a:buFont typeface="Wingdings" panose="05000000000000000000" pitchFamily="2" charset="2"/>
              <a:buChar char="Ø"/>
            </a:pPr>
            <a:r>
              <a:rPr lang="en-US" sz="2000" dirty="0"/>
              <a:t>Physical damage to tissues results in local activation </a:t>
            </a:r>
          </a:p>
          <a:p>
            <a:pPr>
              <a:lnSpc>
                <a:spcPct val="90000"/>
              </a:lnSpc>
              <a:spcAft>
                <a:spcPts val="600"/>
              </a:spcAft>
            </a:pPr>
            <a:r>
              <a:rPr lang="en-US" sz="2000" dirty="0"/>
              <a:t>of cells such as tissue macrophages which release a variety </a:t>
            </a:r>
          </a:p>
          <a:p>
            <a:pPr>
              <a:lnSpc>
                <a:spcPct val="90000"/>
              </a:lnSpc>
              <a:spcAft>
                <a:spcPts val="600"/>
              </a:spcAft>
            </a:pPr>
            <a:r>
              <a:rPr lang="en-US" sz="2000" dirty="0"/>
              <a:t>of Cytokines as:</a:t>
            </a:r>
          </a:p>
          <a:p>
            <a:pPr indent="-228600">
              <a:lnSpc>
                <a:spcPct val="90000"/>
              </a:lnSpc>
              <a:spcAft>
                <a:spcPts val="600"/>
              </a:spcAft>
              <a:buFont typeface="Arial" panose="020B0604020202020204" pitchFamily="34" charset="0"/>
              <a:buChar char="•"/>
            </a:pPr>
            <a:endParaRPr lang="en-US" sz="2000" dirty="0"/>
          </a:p>
          <a:p>
            <a:pPr marL="400050" indent="-342900">
              <a:lnSpc>
                <a:spcPct val="90000"/>
              </a:lnSpc>
              <a:spcAft>
                <a:spcPts val="600"/>
              </a:spcAft>
              <a:buFont typeface="Wingdings" panose="05000000000000000000" pitchFamily="2" charset="2"/>
              <a:buChar char="Ø"/>
            </a:pPr>
            <a:r>
              <a:rPr lang="en-US" sz="2000" dirty="0"/>
              <a:t> Interleukin- 8 (IL-8), </a:t>
            </a:r>
            <a:r>
              <a:rPr lang="en-US" sz="2000" b="1" dirty="0">
                <a:solidFill>
                  <a:srgbClr val="FFFF00"/>
                </a:solidFill>
              </a:rPr>
              <a:t>attract</a:t>
            </a:r>
            <a:r>
              <a:rPr lang="en-US" sz="2000" dirty="0"/>
              <a:t> large numbers of circulating macrophages and neutrophils to the site of injury.</a:t>
            </a:r>
          </a:p>
          <a:p>
            <a:pPr marL="285750" indent="-228600">
              <a:lnSpc>
                <a:spcPct val="90000"/>
              </a:lnSpc>
              <a:spcAft>
                <a:spcPts val="600"/>
              </a:spcAft>
              <a:buFont typeface="Arial" panose="020B0604020202020204" pitchFamily="34" charset="0"/>
              <a:buChar char="•"/>
            </a:pPr>
            <a:endParaRPr lang="en-US" sz="2000" dirty="0"/>
          </a:p>
          <a:p>
            <a:pPr marL="400050" indent="-342900">
              <a:lnSpc>
                <a:spcPct val="90000"/>
              </a:lnSpc>
              <a:spcAft>
                <a:spcPts val="600"/>
              </a:spcAft>
              <a:buFont typeface="Wingdings" panose="05000000000000000000" pitchFamily="2" charset="2"/>
              <a:buChar char="Ø"/>
            </a:pPr>
            <a:r>
              <a:rPr lang="en-US" sz="2000" dirty="0"/>
              <a:t> </a:t>
            </a:r>
            <a:r>
              <a:rPr lang="en-US" sz="2000" dirty="0" err="1"/>
              <a:t>Tumour</a:t>
            </a:r>
            <a:r>
              <a:rPr lang="en-US" sz="2000" dirty="0"/>
              <a:t> necrosis factor alpha (TNF-α), IL-1 and IL-6, </a:t>
            </a:r>
            <a:r>
              <a:rPr lang="en-US" sz="2000" b="1" dirty="0">
                <a:solidFill>
                  <a:srgbClr val="FFFF00"/>
                </a:solidFill>
              </a:rPr>
              <a:t>activate</a:t>
            </a:r>
            <a:r>
              <a:rPr lang="en-US" sz="2000" dirty="0"/>
              <a:t> these inflammatory cells, enabling them to clear dead tissue and kill bacteria. </a:t>
            </a:r>
          </a:p>
          <a:p>
            <a:pPr marL="285750" indent="-228600">
              <a:lnSpc>
                <a:spcPct val="90000"/>
              </a:lnSpc>
              <a:spcAft>
                <a:spcPts val="600"/>
              </a:spcAft>
              <a:buFont typeface="Arial" panose="020B0604020202020204" pitchFamily="34" charset="0"/>
              <a:buChar char="•"/>
            </a:pPr>
            <a:endParaRPr lang="en-US" sz="2000" dirty="0"/>
          </a:p>
          <a:p>
            <a:pPr marL="114300" indent="-342900">
              <a:lnSpc>
                <a:spcPct val="90000"/>
              </a:lnSpc>
              <a:spcAft>
                <a:spcPts val="600"/>
              </a:spcAft>
              <a:buFont typeface="Wingdings" panose="05000000000000000000" pitchFamily="2" charset="2"/>
              <a:buChar char="Ø"/>
            </a:pPr>
            <a:r>
              <a:rPr lang="en-US" sz="2000" dirty="0"/>
              <a:t>Cytokines act locally (</a:t>
            </a:r>
            <a:r>
              <a:rPr lang="en-US" sz="2000" b="1" dirty="0">
                <a:solidFill>
                  <a:srgbClr val="FFFF00"/>
                </a:solidFill>
              </a:rPr>
              <a:t>paracrine action</a:t>
            </a:r>
            <a:r>
              <a:rPr lang="en-US" sz="2000" dirty="0"/>
              <a:t>), their release into the circulation initiates some of the systemic features of the metabolic response, such as </a:t>
            </a:r>
            <a:r>
              <a:rPr lang="en-US" sz="2000" dirty="0">
                <a:solidFill>
                  <a:schemeClr val="accent4">
                    <a:lumMod val="40000"/>
                    <a:lumOff val="60000"/>
                  </a:schemeClr>
                </a:solidFill>
              </a:rPr>
              <a:t>fever</a:t>
            </a:r>
            <a:r>
              <a:rPr lang="en-US" sz="2000" dirty="0"/>
              <a:t> (IL-1) and the </a:t>
            </a:r>
            <a:r>
              <a:rPr lang="en-US" sz="2000" dirty="0">
                <a:solidFill>
                  <a:schemeClr val="accent4">
                    <a:lumMod val="40000"/>
                    <a:lumOff val="60000"/>
                  </a:schemeClr>
                </a:solidFill>
              </a:rPr>
              <a:t>acute-phase protein response (IL-6</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 </a:t>
            </a:r>
          </a:p>
        </p:txBody>
      </p:sp>
    </p:spTree>
    <p:extLst>
      <p:ext uri="{BB962C8B-B14F-4D97-AF65-F5344CB8AC3E}">
        <p14:creationId xmlns:p14="http://schemas.microsoft.com/office/powerpoint/2010/main" val="6849212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4AC724C2-BF3C-4880-B38F-7AF11E29B426}"/>
              </a:ext>
            </a:extLst>
          </p:cNvPr>
          <p:cNvSpPr txBox="1"/>
          <p:nvPr/>
        </p:nvSpPr>
        <p:spPr>
          <a:xfrm>
            <a:off x="821635" y="2093843"/>
            <a:ext cx="11370365" cy="5055705"/>
          </a:xfrm>
          <a:prstGeom prst="rect">
            <a:avLst/>
          </a:prstGeom>
        </p:spPr>
        <p:txBody>
          <a:bodyPr vert="horz" lIns="91440" tIns="45720" rIns="91440" bIns="45720" rtlCol="0" anchor="t">
            <a:noAutofit/>
          </a:bodyPr>
          <a:lstStyle/>
          <a:p>
            <a:pPr marL="114300" indent="-342900">
              <a:lnSpc>
                <a:spcPct val="90000"/>
              </a:lnSpc>
              <a:spcAft>
                <a:spcPts val="600"/>
              </a:spcAft>
              <a:buFont typeface="Wingdings" panose="05000000000000000000" pitchFamily="2" charset="2"/>
              <a:buChar char="v"/>
            </a:pPr>
            <a:r>
              <a:rPr lang="en-US" sz="2000" dirty="0"/>
              <a:t>Other pro-inflammatory (prostaglandins, kinins, complement, proteases and free radicals) </a:t>
            </a:r>
          </a:p>
          <a:p>
            <a:pPr indent="-228600">
              <a:lnSpc>
                <a:spcPct val="90000"/>
              </a:lnSpc>
              <a:spcAft>
                <a:spcPts val="600"/>
              </a:spcAft>
              <a:buFont typeface="Arial" panose="020B0604020202020204" pitchFamily="34" charset="0"/>
              <a:buChar char="•"/>
            </a:pPr>
            <a:endParaRPr lang="en-US" sz="2000" dirty="0"/>
          </a:p>
          <a:p>
            <a:pPr marL="114300" indent="-342900">
              <a:lnSpc>
                <a:spcPct val="90000"/>
              </a:lnSpc>
              <a:spcAft>
                <a:spcPts val="600"/>
              </a:spcAft>
              <a:buFont typeface="Wingdings" panose="05000000000000000000" pitchFamily="2" charset="2"/>
              <a:buChar char="v"/>
            </a:pPr>
            <a:r>
              <a:rPr lang="en-US" sz="2000" dirty="0"/>
              <a:t>Anti-inflammatory substances such as antioxidants (e.g., glutathione, vitamins A and C), protease inhibitors (e.g., α2 -macroglobulin) and IL-10 are also released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marL="114300" indent="-342900">
              <a:lnSpc>
                <a:spcPct val="90000"/>
              </a:lnSpc>
              <a:spcAft>
                <a:spcPts val="600"/>
              </a:spcAft>
              <a:buFont typeface="Wingdings" panose="05000000000000000000" pitchFamily="2" charset="2"/>
              <a:buChar char="v"/>
            </a:pPr>
            <a:r>
              <a:rPr lang="en-US" sz="2400" dirty="0"/>
              <a:t>Severe trauma can:</a:t>
            </a:r>
          </a:p>
          <a:p>
            <a:pPr indent="-228600">
              <a:lnSpc>
                <a:spcPct val="90000"/>
              </a:lnSpc>
              <a:spcAft>
                <a:spcPts val="600"/>
              </a:spcAft>
              <a:buFont typeface="Arial" panose="020B0604020202020204" pitchFamily="34" charset="0"/>
              <a:buChar char="•"/>
            </a:pPr>
            <a:r>
              <a:rPr lang="en-US" sz="2000" dirty="0"/>
              <a:t> lead to </a:t>
            </a:r>
            <a:r>
              <a:rPr lang="en-US" sz="2000" b="1" dirty="0"/>
              <a:t>-------→ </a:t>
            </a:r>
            <a:r>
              <a:rPr lang="en-US" sz="2000" dirty="0"/>
              <a:t>excessive cytokine release</a:t>
            </a:r>
          </a:p>
          <a:p>
            <a:pPr indent="-228600">
              <a:lnSpc>
                <a:spcPct val="90000"/>
              </a:lnSpc>
              <a:spcAft>
                <a:spcPts val="600"/>
              </a:spcAft>
              <a:buFont typeface="Arial" panose="020B0604020202020204" pitchFamily="34" charset="0"/>
              <a:buChar char="•"/>
            </a:pPr>
            <a:r>
              <a:rPr lang="en-US" sz="2000" dirty="0"/>
              <a:t> Resulting in </a:t>
            </a:r>
            <a:r>
              <a:rPr lang="en-US" sz="2000" b="1" dirty="0"/>
              <a:t>-------→</a:t>
            </a:r>
            <a:r>
              <a:rPr lang="en-US" sz="2000" dirty="0"/>
              <a:t> progressive organ dysfunction with lethal consequences.</a:t>
            </a:r>
          </a:p>
          <a:p>
            <a:pPr indent="-228600">
              <a:lnSpc>
                <a:spcPct val="90000"/>
              </a:lnSpc>
              <a:spcAft>
                <a:spcPts val="600"/>
              </a:spcAft>
              <a:buFont typeface="Arial" panose="020B0604020202020204" pitchFamily="34" charset="0"/>
              <a:buChar char="•"/>
            </a:pPr>
            <a:endParaRPr lang="en-US" sz="2000" dirty="0"/>
          </a:p>
          <a:p>
            <a:pPr marL="114300" indent="-342900">
              <a:lnSpc>
                <a:spcPct val="90000"/>
              </a:lnSpc>
              <a:spcAft>
                <a:spcPts val="600"/>
              </a:spcAft>
              <a:buFont typeface="Wingdings" panose="05000000000000000000" pitchFamily="2" charset="2"/>
              <a:buChar char="v"/>
            </a:pPr>
            <a:r>
              <a:rPr lang="en-US" sz="2000" dirty="0"/>
              <a:t>The clinical condition of the patient depends on the extent to which the inflammation remains localized and the </a:t>
            </a:r>
            <a:r>
              <a:rPr lang="en-US" sz="2400" dirty="0">
                <a:solidFill>
                  <a:srgbClr val="FF0000"/>
                </a:solidFill>
              </a:rPr>
              <a:t>balance between these pro-and anti- inflammatory processes</a:t>
            </a:r>
            <a:r>
              <a:rPr lang="en-US" sz="2000" dirty="0"/>
              <a:t>. </a:t>
            </a:r>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94859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45A9F5-C0AC-C497-6AAB-9D13DC9AA214}"/>
              </a:ext>
            </a:extLst>
          </p:cNvPr>
          <p:cNvSpPr txBox="1"/>
          <p:nvPr/>
        </p:nvSpPr>
        <p:spPr>
          <a:xfrm>
            <a:off x="226142" y="0"/>
            <a:ext cx="11818374" cy="1908215"/>
          </a:xfrm>
          <a:prstGeom prst="rect">
            <a:avLst/>
          </a:prstGeom>
          <a:noFill/>
        </p:spPr>
        <p:txBody>
          <a:bodyPr wrap="square">
            <a:spAutoFit/>
          </a:bodyPr>
          <a:lstStyle/>
          <a:p>
            <a:r>
              <a:rPr lang="en-GB" sz="2400" b="0" i="0" dirty="0">
                <a:solidFill>
                  <a:srgbClr val="FFFF00"/>
                </a:solidFill>
                <a:effectLst/>
                <a:latin typeface="arial" panose="020B0604020202020204" pitchFamily="34" charset="0"/>
              </a:rPr>
              <a:t>Acute-phase proteins</a:t>
            </a:r>
            <a:r>
              <a:rPr lang="en-GB" sz="2400" b="0" i="0" dirty="0">
                <a:solidFill>
                  <a:schemeClr val="bg1"/>
                </a:solidFill>
                <a:effectLst/>
                <a:latin typeface="arial" panose="020B0604020202020204" pitchFamily="34" charset="0"/>
              </a:rPr>
              <a:t>:</a:t>
            </a:r>
            <a:r>
              <a:rPr lang="en-GB" sz="2800" b="0" i="0" dirty="0">
                <a:solidFill>
                  <a:schemeClr val="bg1"/>
                </a:solidFill>
                <a:effectLst/>
                <a:latin typeface="arial" panose="020B0604020202020204" pitchFamily="34" charset="0"/>
              </a:rPr>
              <a:t> </a:t>
            </a:r>
            <a:endParaRPr lang="en-GB" sz="2800" dirty="0">
              <a:solidFill>
                <a:schemeClr val="bg1"/>
              </a:solidFill>
              <a:latin typeface="arial" panose="020B0604020202020204" pitchFamily="34" charset="0"/>
            </a:endParaRPr>
          </a:p>
          <a:p>
            <a:r>
              <a:rPr lang="en-US" dirty="0">
                <a:solidFill>
                  <a:schemeClr val="bg1"/>
                </a:solidFill>
              </a:rPr>
              <a:t>     Amino acids utilized by the liver as a substrate for  gluconeogenesis, also used  in the liver as substrate for the ‘acute-phase protein  response’.</a:t>
            </a:r>
          </a:p>
          <a:p>
            <a:endParaRPr lang="en-US" dirty="0">
              <a:solidFill>
                <a:schemeClr val="bg1"/>
              </a:solidFill>
            </a:endParaRPr>
          </a:p>
          <a:p>
            <a:r>
              <a:rPr lang="en-US" dirty="0">
                <a:solidFill>
                  <a:schemeClr val="bg1"/>
                </a:solidFill>
              </a:rPr>
              <a:t>     This response involves increased production of proteins (positive acute-phase proteins) and  decreased production of another (negative acute-phase proteins)</a:t>
            </a:r>
            <a:endParaRPr lang="en-GB" dirty="0">
              <a:solidFill>
                <a:schemeClr val="bg1"/>
              </a:solidFill>
            </a:endParaRPr>
          </a:p>
        </p:txBody>
      </p:sp>
      <p:sp>
        <p:nvSpPr>
          <p:cNvPr id="7" name="TextBox 6">
            <a:extLst>
              <a:ext uri="{FF2B5EF4-FFF2-40B4-BE49-F238E27FC236}">
                <a16:creationId xmlns:a16="http://schemas.microsoft.com/office/drawing/2014/main" id="{361159B4-DB54-81EB-BC95-BD610DBE28C3}"/>
              </a:ext>
            </a:extLst>
          </p:cNvPr>
          <p:cNvSpPr txBox="1"/>
          <p:nvPr/>
        </p:nvSpPr>
        <p:spPr>
          <a:xfrm>
            <a:off x="431144" y="1958242"/>
            <a:ext cx="4107425" cy="3046988"/>
          </a:xfrm>
          <a:prstGeom prst="rect">
            <a:avLst/>
          </a:prstGeom>
          <a:noFill/>
        </p:spPr>
        <p:txBody>
          <a:bodyPr wrap="square">
            <a:spAutoFit/>
          </a:bodyPr>
          <a:lstStyle/>
          <a:p>
            <a:r>
              <a:rPr lang="en-GB" sz="1600" b="1" dirty="0">
                <a:solidFill>
                  <a:schemeClr val="bg1"/>
                </a:solidFill>
              </a:rPr>
              <a:t>Positive acute-phase proteins (≠ after injury)</a:t>
            </a:r>
          </a:p>
          <a:p>
            <a:r>
              <a:rPr lang="en-GB" sz="1600" dirty="0">
                <a:solidFill>
                  <a:schemeClr val="bg1"/>
                </a:solidFill>
              </a:rPr>
              <a:t>•	 C-reactive protein</a:t>
            </a:r>
          </a:p>
          <a:p>
            <a:r>
              <a:rPr lang="en-GB" sz="1600" dirty="0">
                <a:solidFill>
                  <a:schemeClr val="bg1"/>
                </a:solidFill>
              </a:rPr>
              <a:t>•	 Haptoglobins</a:t>
            </a:r>
          </a:p>
          <a:p>
            <a:r>
              <a:rPr lang="en-GB" sz="1600" dirty="0">
                <a:solidFill>
                  <a:schemeClr val="bg1"/>
                </a:solidFill>
              </a:rPr>
              <a:t>•	 Ferritin</a:t>
            </a:r>
          </a:p>
          <a:p>
            <a:r>
              <a:rPr lang="en-GB" sz="1600" dirty="0">
                <a:solidFill>
                  <a:schemeClr val="bg1"/>
                </a:solidFill>
              </a:rPr>
              <a:t>•	 Fibrinogen</a:t>
            </a:r>
          </a:p>
          <a:p>
            <a:r>
              <a:rPr lang="en-GB" sz="1600" dirty="0">
                <a:solidFill>
                  <a:schemeClr val="bg1"/>
                </a:solidFill>
              </a:rPr>
              <a:t>•	 </a:t>
            </a:r>
            <a:r>
              <a:rPr lang="el-GR" sz="1600" dirty="0">
                <a:solidFill>
                  <a:schemeClr val="bg1"/>
                </a:solidFill>
              </a:rPr>
              <a:t>α1-</a:t>
            </a:r>
            <a:r>
              <a:rPr lang="en-GB" sz="1600" dirty="0">
                <a:solidFill>
                  <a:schemeClr val="bg1"/>
                </a:solidFill>
              </a:rPr>
              <a:t>Antitrypsin</a:t>
            </a:r>
          </a:p>
          <a:p>
            <a:r>
              <a:rPr lang="en-GB" sz="1600" dirty="0">
                <a:solidFill>
                  <a:schemeClr val="bg1"/>
                </a:solidFill>
              </a:rPr>
              <a:t>•	 </a:t>
            </a:r>
            <a:r>
              <a:rPr lang="el-GR" sz="1600" dirty="0">
                <a:solidFill>
                  <a:schemeClr val="bg1"/>
                </a:solidFill>
              </a:rPr>
              <a:t>α2-</a:t>
            </a:r>
            <a:r>
              <a:rPr lang="en-GB" sz="1600" dirty="0">
                <a:solidFill>
                  <a:schemeClr val="bg1"/>
                </a:solidFill>
              </a:rPr>
              <a:t>Macroglobulin</a:t>
            </a:r>
          </a:p>
          <a:p>
            <a:r>
              <a:rPr lang="en-GB" sz="1600" dirty="0">
                <a:solidFill>
                  <a:schemeClr val="bg1"/>
                </a:solidFill>
              </a:rPr>
              <a:t>•	 Plasminogen</a:t>
            </a:r>
          </a:p>
          <a:p>
            <a:endParaRPr lang="en-GB" sz="1600" dirty="0">
              <a:solidFill>
                <a:schemeClr val="bg1"/>
              </a:solidFill>
            </a:endParaRPr>
          </a:p>
          <a:p>
            <a:r>
              <a:rPr lang="en-GB" sz="1600" b="1" dirty="0">
                <a:solidFill>
                  <a:schemeClr val="bg1"/>
                </a:solidFill>
              </a:rPr>
              <a:t>Negative acute-phase proteins (Ø after injury)</a:t>
            </a:r>
          </a:p>
          <a:p>
            <a:r>
              <a:rPr lang="en-GB" sz="1600" dirty="0">
                <a:solidFill>
                  <a:schemeClr val="bg1"/>
                </a:solidFill>
              </a:rPr>
              <a:t>•	 Albumin</a:t>
            </a:r>
          </a:p>
          <a:p>
            <a:r>
              <a:rPr lang="en-GB" sz="1600" dirty="0">
                <a:solidFill>
                  <a:schemeClr val="bg1"/>
                </a:solidFill>
              </a:rPr>
              <a:t>•	 Transferrin</a:t>
            </a:r>
          </a:p>
        </p:txBody>
      </p:sp>
      <p:sp>
        <p:nvSpPr>
          <p:cNvPr id="13" name="TextBox 12">
            <a:extLst>
              <a:ext uri="{FF2B5EF4-FFF2-40B4-BE49-F238E27FC236}">
                <a16:creationId xmlns:a16="http://schemas.microsoft.com/office/drawing/2014/main" id="{FD6E3166-D813-6508-B40D-00421DB1BA49}"/>
              </a:ext>
            </a:extLst>
          </p:cNvPr>
          <p:cNvSpPr txBox="1"/>
          <p:nvPr/>
        </p:nvSpPr>
        <p:spPr>
          <a:xfrm>
            <a:off x="226142" y="5060674"/>
            <a:ext cx="11965858" cy="1477328"/>
          </a:xfrm>
          <a:prstGeom prst="rect">
            <a:avLst/>
          </a:prstGeom>
          <a:noFill/>
        </p:spPr>
        <p:txBody>
          <a:bodyPr wrap="square">
            <a:spAutoFit/>
          </a:bodyPr>
          <a:lstStyle/>
          <a:p>
            <a:r>
              <a:rPr lang="en-US" sz="1800" dirty="0">
                <a:solidFill>
                  <a:schemeClr val="bg1"/>
                </a:solidFill>
              </a:rPr>
              <a:t>The acute-phase response is mediated by pro-inflammatory cytokines (notably IL-1, IL-6  and TNF-α)  Its function is in host </a:t>
            </a:r>
            <a:r>
              <a:rPr lang="en-US" sz="1800" dirty="0" err="1">
                <a:solidFill>
                  <a:schemeClr val="bg1"/>
                </a:solidFill>
              </a:rPr>
              <a:t>defence</a:t>
            </a:r>
            <a:r>
              <a:rPr lang="en-US" sz="1800" dirty="0">
                <a:solidFill>
                  <a:schemeClr val="bg1"/>
                </a:solidFill>
              </a:rPr>
              <a:t> and the promotion of healing.</a:t>
            </a:r>
          </a:p>
          <a:p>
            <a:endParaRPr lang="en-US" sz="1800" dirty="0">
              <a:solidFill>
                <a:schemeClr val="bg1"/>
              </a:solidFill>
            </a:endParaRPr>
          </a:p>
          <a:p>
            <a:r>
              <a:rPr lang="en-US" sz="1800" dirty="0">
                <a:solidFill>
                  <a:schemeClr val="bg1"/>
                </a:solidFill>
              </a:rPr>
              <a:t>The mechanisms mediating muscle catabolism are   inflammatory mediators and hormones (e.g. cortisol) released as part of the metabolic response to injury </a:t>
            </a:r>
          </a:p>
        </p:txBody>
      </p:sp>
      <p:pic>
        <p:nvPicPr>
          <p:cNvPr id="14" name="Picture 13" descr="Diagram&#10;&#10;Description automatically generated">
            <a:extLst>
              <a:ext uri="{FF2B5EF4-FFF2-40B4-BE49-F238E27FC236}">
                <a16:creationId xmlns:a16="http://schemas.microsoft.com/office/drawing/2014/main" id="{DFBC55F5-8735-14CB-A1DA-8CCBBEDED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2942" y="1797326"/>
            <a:ext cx="6377201" cy="3152460"/>
          </a:xfrm>
          <a:prstGeom prst="rect">
            <a:avLst/>
          </a:prstGeom>
        </p:spPr>
      </p:pic>
    </p:spTree>
    <p:extLst>
      <p:ext uri="{BB962C8B-B14F-4D97-AF65-F5344CB8AC3E}">
        <p14:creationId xmlns:p14="http://schemas.microsoft.com/office/powerpoint/2010/main" val="174803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500"/>
                                        <p:tgtEl>
                                          <p:spTgt spid="7">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fade">
                                      <p:cBhvr>
                                        <p:cTn id="30" dur="500"/>
                                        <p:tgtEl>
                                          <p:spTgt spid="7">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fade">
                                      <p:cBhvr>
                                        <p:cTn id="33" dur="500"/>
                                        <p:tgtEl>
                                          <p:spTgt spid="7">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animEffect transition="in" filter="fade">
                                      <p:cBhvr>
                                        <p:cTn id="36" dur="500"/>
                                        <p:tgtEl>
                                          <p:spTgt spid="7">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7">
                                            <p:txEl>
                                              <p:pRg st="9" end="9"/>
                                            </p:txEl>
                                          </p:spTgt>
                                        </p:tgtEl>
                                        <p:attrNameLst>
                                          <p:attrName>style.visibility</p:attrName>
                                        </p:attrNameLst>
                                      </p:cBhvr>
                                      <p:to>
                                        <p:strVal val="visible"/>
                                      </p:to>
                                    </p:set>
                                    <p:animEffect transition="in" filter="fade">
                                      <p:cBhvr>
                                        <p:cTn id="39" dur="500"/>
                                        <p:tgtEl>
                                          <p:spTgt spid="7">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7">
                                            <p:txEl>
                                              <p:pRg st="10" end="10"/>
                                            </p:txEl>
                                          </p:spTgt>
                                        </p:tgtEl>
                                        <p:attrNameLst>
                                          <p:attrName>style.visibility</p:attrName>
                                        </p:attrNameLst>
                                      </p:cBhvr>
                                      <p:to>
                                        <p:strVal val="visible"/>
                                      </p:to>
                                    </p:set>
                                    <p:animEffect transition="in" filter="fade">
                                      <p:cBhvr>
                                        <p:cTn id="42" dur="500"/>
                                        <p:tgtEl>
                                          <p:spTgt spid="7">
                                            <p:txEl>
                                              <p:pRg st="10" end="1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7">
                                            <p:txEl>
                                              <p:pRg st="11" end="11"/>
                                            </p:txEl>
                                          </p:spTgt>
                                        </p:tgtEl>
                                        <p:attrNameLst>
                                          <p:attrName>style.visibility</p:attrName>
                                        </p:attrNameLst>
                                      </p:cBhvr>
                                      <p:to>
                                        <p:strVal val="visible"/>
                                      </p:to>
                                    </p:set>
                                    <p:animEffect transition="in" filter="fade">
                                      <p:cBhvr>
                                        <p:cTn id="45" dur="500"/>
                                        <p:tgtEl>
                                          <p:spTgt spid="7">
                                            <p:txEl>
                                              <p:pRg st="11" end="1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3">
                                            <p:txEl>
                                              <p:pRg st="2" end="2"/>
                                            </p:txEl>
                                          </p:spTgt>
                                        </p:tgtEl>
                                        <p:attrNameLst>
                                          <p:attrName>style.visibility</p:attrName>
                                        </p:attrNameLst>
                                      </p:cBhvr>
                                      <p:to>
                                        <p:strVal val="visible"/>
                                      </p:to>
                                    </p:set>
                                    <p:animEffect transition="in" filter="fade">
                                      <p:cBhvr>
                                        <p:cTn id="60"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نسق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2675</TotalTime>
  <Words>2035</Words>
  <Application>Microsoft Office PowerPoint</Application>
  <PresentationFormat>Widescreen</PresentationFormat>
  <Paragraphs>211</Paragraphs>
  <Slides>21</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Arial</vt:lpstr>
      <vt:lpstr>Calibri</vt:lpstr>
      <vt:lpstr>Calibri Light</vt:lpstr>
      <vt:lpstr>MV Boli</vt:lpstr>
      <vt:lpstr>Segoe Print</vt:lpstr>
      <vt:lpstr>TheSans</vt:lpstr>
      <vt:lpstr>Wingdings</vt:lpstr>
      <vt:lpstr>Office Theme</vt:lpstr>
      <vt:lpstr>نسق Office</vt:lpstr>
      <vt:lpstr>PowerPoint Presentation</vt:lpstr>
      <vt:lpstr>PowerPoint Presentation</vt:lpstr>
      <vt:lpstr>ILOs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Systemic inflammatory response syndrome               SIRS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omar alaidaroos</dc:creator>
  <cp:lastModifiedBy>Dr. Omar Alaidaroos</cp:lastModifiedBy>
  <cp:revision>128</cp:revision>
  <dcterms:created xsi:type="dcterms:W3CDTF">2020-09-04T16:26:38Z</dcterms:created>
  <dcterms:modified xsi:type="dcterms:W3CDTF">2023-08-19T16:06:04Z</dcterms:modified>
</cp:coreProperties>
</file>