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74" r:id="rId2"/>
    <p:sldId id="475" r:id="rId3"/>
    <p:sldId id="258" r:id="rId4"/>
    <p:sldId id="259" r:id="rId5"/>
    <p:sldId id="260" r:id="rId6"/>
    <p:sldId id="416" r:id="rId7"/>
    <p:sldId id="477" r:id="rId8"/>
    <p:sldId id="407" r:id="rId9"/>
    <p:sldId id="261" r:id="rId10"/>
    <p:sldId id="417" r:id="rId11"/>
    <p:sldId id="480" r:id="rId12"/>
    <p:sldId id="401" r:id="rId13"/>
    <p:sldId id="496" r:id="rId14"/>
    <p:sldId id="422" r:id="rId15"/>
    <p:sldId id="400" r:id="rId16"/>
    <p:sldId id="269" r:id="rId17"/>
    <p:sldId id="413" r:id="rId18"/>
    <p:sldId id="424" r:id="rId19"/>
    <p:sldId id="428" r:id="rId20"/>
    <p:sldId id="442" r:id="rId21"/>
    <p:sldId id="429" r:id="rId22"/>
    <p:sldId id="431" r:id="rId23"/>
    <p:sldId id="461" r:id="rId24"/>
    <p:sldId id="446" r:id="rId25"/>
    <p:sldId id="485" r:id="rId26"/>
    <p:sldId id="465" r:id="rId27"/>
    <p:sldId id="402" r:id="rId28"/>
    <p:sldId id="466" r:id="rId29"/>
    <p:sldId id="434" r:id="rId30"/>
    <p:sldId id="456"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4660"/>
  </p:normalViewPr>
  <p:slideViewPr>
    <p:cSldViewPr snapToGrid="0">
      <p:cViewPr varScale="1">
        <p:scale>
          <a:sx n="100" d="100"/>
          <a:sy n="100" d="100"/>
        </p:scale>
        <p:origin x="87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24B4E-5AD3-474D-A7B7-5947A7E71B2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10B7A19-9E16-48BD-94B2-6254CBF7ECEA}">
      <dgm:prSet/>
      <dgm:spPr/>
      <dgm:t>
        <a:bodyPr/>
        <a:lstStyle/>
        <a:p>
          <a:r>
            <a:rPr lang="en-GB"/>
            <a:t>Rehydration with intravenous saline until urine output of 100 /h. </a:t>
          </a:r>
          <a:endParaRPr lang="en-US"/>
        </a:p>
      </dgm:t>
    </dgm:pt>
    <dgm:pt modelId="{8F0B147C-F7D4-4B8E-8934-829F4AE0C237}" type="parTrans" cxnId="{AF642BC2-D92D-4430-85DF-3189D6D9AEA0}">
      <dgm:prSet/>
      <dgm:spPr/>
      <dgm:t>
        <a:bodyPr/>
        <a:lstStyle/>
        <a:p>
          <a:endParaRPr lang="en-US"/>
        </a:p>
      </dgm:t>
    </dgm:pt>
    <dgm:pt modelId="{D1088D9E-5D13-4450-B915-4038B476FA63}" type="sibTrans" cxnId="{AF642BC2-D92D-4430-85DF-3189D6D9AEA0}">
      <dgm:prSet/>
      <dgm:spPr/>
      <dgm:t>
        <a:bodyPr/>
        <a:lstStyle/>
        <a:p>
          <a:endParaRPr lang="en-US"/>
        </a:p>
      </dgm:t>
    </dgm:pt>
    <dgm:pt modelId="{32D5576B-68E7-4C25-BAE4-D7D0BEFE960A}">
      <dgm:prSet/>
      <dgm:spPr/>
      <dgm:t>
        <a:bodyPr/>
        <a:lstStyle/>
        <a:p>
          <a:r>
            <a:rPr lang="en-GB"/>
            <a:t>☻Intravenous lasix is given after rehydration. </a:t>
          </a:r>
          <a:endParaRPr lang="en-US"/>
        </a:p>
      </dgm:t>
    </dgm:pt>
    <dgm:pt modelId="{3973CE31-CDC6-4689-B5EA-6CED27AC29D9}" type="parTrans" cxnId="{F7DAEA80-C530-4517-9430-54E98CFF000C}">
      <dgm:prSet/>
      <dgm:spPr/>
      <dgm:t>
        <a:bodyPr/>
        <a:lstStyle/>
        <a:p>
          <a:endParaRPr lang="en-US"/>
        </a:p>
      </dgm:t>
    </dgm:pt>
    <dgm:pt modelId="{9F56A921-C537-4039-8EDE-4210A1B76746}" type="sibTrans" cxnId="{F7DAEA80-C530-4517-9430-54E98CFF000C}">
      <dgm:prSet/>
      <dgm:spPr/>
      <dgm:t>
        <a:bodyPr/>
        <a:lstStyle/>
        <a:p>
          <a:endParaRPr lang="en-US"/>
        </a:p>
      </dgm:t>
    </dgm:pt>
    <dgm:pt modelId="{F9BC79CE-9208-46B1-B42F-992DA4860E77}">
      <dgm:prSet/>
      <dgm:spPr/>
      <dgm:t>
        <a:bodyPr/>
        <a:lstStyle/>
        <a:p>
          <a:r>
            <a:rPr lang="en-GB"/>
            <a:t>☻Serum potassium must also be replaced. </a:t>
          </a:r>
          <a:endParaRPr lang="en-US"/>
        </a:p>
      </dgm:t>
    </dgm:pt>
    <dgm:pt modelId="{AD8FABBA-DF57-405A-8408-18887CE4165A}" type="parTrans" cxnId="{AB8B4CBF-72BF-434B-8764-710DECB8851B}">
      <dgm:prSet/>
      <dgm:spPr/>
      <dgm:t>
        <a:bodyPr/>
        <a:lstStyle/>
        <a:p>
          <a:endParaRPr lang="en-US"/>
        </a:p>
      </dgm:t>
    </dgm:pt>
    <dgm:pt modelId="{A043B3D9-AA42-4428-9D4B-BDB8D88DE01D}" type="sibTrans" cxnId="{AB8B4CBF-72BF-434B-8764-710DECB8851B}">
      <dgm:prSet/>
      <dgm:spPr/>
      <dgm:t>
        <a:bodyPr/>
        <a:lstStyle/>
        <a:p>
          <a:endParaRPr lang="en-US"/>
        </a:p>
      </dgm:t>
    </dgm:pt>
    <dgm:pt modelId="{E10F1D65-66EB-4EC1-A4CE-D74F7E308EEE}">
      <dgm:prSet/>
      <dgm:spPr/>
      <dgm:t>
        <a:bodyPr/>
        <a:lstStyle/>
        <a:p>
          <a:r>
            <a:rPr lang="en-GB"/>
            <a:t>☻Biphosphonate such as disodium pamidronate. </a:t>
          </a:r>
          <a:endParaRPr lang="en-US"/>
        </a:p>
      </dgm:t>
    </dgm:pt>
    <dgm:pt modelId="{6E7C6176-D499-4ED0-805B-1A4D5720BB26}" type="parTrans" cxnId="{FE79D918-491F-46CE-ACA4-1F2B03EA88EF}">
      <dgm:prSet/>
      <dgm:spPr/>
      <dgm:t>
        <a:bodyPr/>
        <a:lstStyle/>
        <a:p>
          <a:endParaRPr lang="en-US"/>
        </a:p>
      </dgm:t>
    </dgm:pt>
    <dgm:pt modelId="{678211EB-180B-474F-8577-DA19BBDB65F3}" type="sibTrans" cxnId="{FE79D918-491F-46CE-ACA4-1F2B03EA88EF}">
      <dgm:prSet/>
      <dgm:spPr/>
      <dgm:t>
        <a:bodyPr/>
        <a:lstStyle/>
        <a:p>
          <a:endParaRPr lang="en-US"/>
        </a:p>
      </dgm:t>
    </dgm:pt>
    <dgm:pt modelId="{C90FCA86-ACA8-4A2C-A405-D3D7E7965663}">
      <dgm:prSet/>
      <dgm:spPr/>
      <dgm:t>
        <a:bodyPr/>
        <a:lstStyle/>
        <a:p>
          <a:r>
            <a:rPr lang="en-GB"/>
            <a:t>☻Calcitonin </a:t>
          </a:r>
          <a:endParaRPr lang="en-US"/>
        </a:p>
      </dgm:t>
    </dgm:pt>
    <dgm:pt modelId="{7776A413-0216-4A3B-81F9-E488443AEB75}" type="parTrans" cxnId="{B3924097-E4B2-406A-8B6F-185895812DAF}">
      <dgm:prSet/>
      <dgm:spPr/>
      <dgm:t>
        <a:bodyPr/>
        <a:lstStyle/>
        <a:p>
          <a:endParaRPr lang="en-US"/>
        </a:p>
      </dgm:t>
    </dgm:pt>
    <dgm:pt modelId="{BE507762-0AC4-4BCB-A8B0-B83EA671AB80}" type="sibTrans" cxnId="{B3924097-E4B2-406A-8B6F-185895812DAF}">
      <dgm:prSet/>
      <dgm:spPr/>
      <dgm:t>
        <a:bodyPr/>
        <a:lstStyle/>
        <a:p>
          <a:endParaRPr lang="en-US"/>
        </a:p>
      </dgm:t>
    </dgm:pt>
    <dgm:pt modelId="{B38BB20D-D4A3-4AB3-BD59-003555C5ADB8}">
      <dgm:prSet/>
      <dgm:spPr/>
      <dgm:t>
        <a:bodyPr/>
        <a:lstStyle/>
        <a:p>
          <a:r>
            <a:rPr lang="en-GB"/>
            <a:t>☻Serum parathyroid hormone concentration must be measured </a:t>
          </a:r>
          <a:endParaRPr lang="en-US"/>
        </a:p>
      </dgm:t>
    </dgm:pt>
    <dgm:pt modelId="{59B55FA5-54C4-4036-A6AC-AE6B1BC62698}" type="parTrans" cxnId="{243B4B31-22F6-4685-B12C-EF475983C86D}">
      <dgm:prSet/>
      <dgm:spPr/>
      <dgm:t>
        <a:bodyPr/>
        <a:lstStyle/>
        <a:p>
          <a:endParaRPr lang="en-US"/>
        </a:p>
      </dgm:t>
    </dgm:pt>
    <dgm:pt modelId="{05A38336-C2E7-49DC-A6EA-675917164A62}" type="sibTrans" cxnId="{243B4B31-22F6-4685-B12C-EF475983C86D}">
      <dgm:prSet/>
      <dgm:spPr/>
      <dgm:t>
        <a:bodyPr/>
        <a:lstStyle/>
        <a:p>
          <a:endParaRPr lang="en-US"/>
        </a:p>
      </dgm:t>
    </dgm:pt>
    <dgm:pt modelId="{2A2E1F07-68CF-422F-A238-1EE4177AC90B}">
      <dgm:prSet/>
      <dgm:spPr/>
      <dgm:t>
        <a:bodyPr/>
        <a:lstStyle/>
        <a:p>
          <a:r>
            <a:rPr lang="en-GB"/>
            <a:t>urgently. </a:t>
          </a:r>
          <a:endParaRPr lang="en-US"/>
        </a:p>
      </dgm:t>
    </dgm:pt>
    <dgm:pt modelId="{718AFB05-6849-4AE3-A97D-728909BA5AA0}" type="parTrans" cxnId="{7D43F58F-8CB5-4FDB-9CA9-7F639B838824}">
      <dgm:prSet/>
      <dgm:spPr/>
      <dgm:t>
        <a:bodyPr/>
        <a:lstStyle/>
        <a:p>
          <a:endParaRPr lang="en-US"/>
        </a:p>
      </dgm:t>
    </dgm:pt>
    <dgm:pt modelId="{183DB464-6FC6-403C-97E7-0EBF3B251759}" type="sibTrans" cxnId="{7D43F58F-8CB5-4FDB-9CA9-7F639B838824}">
      <dgm:prSet/>
      <dgm:spPr/>
      <dgm:t>
        <a:bodyPr/>
        <a:lstStyle/>
        <a:p>
          <a:endParaRPr lang="en-US"/>
        </a:p>
      </dgm:t>
    </dgm:pt>
    <dgm:pt modelId="{8F75FFD8-E089-47A2-A91D-8930C5DE71BC}">
      <dgm:prSet/>
      <dgm:spPr/>
      <dgm:t>
        <a:bodyPr/>
        <a:lstStyle/>
        <a:p>
          <a:r>
            <a:rPr lang="en-GB"/>
            <a:t>☻Urgent parathyroidectomy. </a:t>
          </a:r>
          <a:endParaRPr lang="en-US"/>
        </a:p>
      </dgm:t>
    </dgm:pt>
    <dgm:pt modelId="{15C050DB-990C-4A36-BFAE-039726743F1C}" type="parTrans" cxnId="{53C13B33-1FCB-44BA-9849-8F5E95985EAC}">
      <dgm:prSet/>
      <dgm:spPr/>
      <dgm:t>
        <a:bodyPr/>
        <a:lstStyle/>
        <a:p>
          <a:endParaRPr lang="en-US"/>
        </a:p>
      </dgm:t>
    </dgm:pt>
    <dgm:pt modelId="{31D89AD3-5164-4634-BFAA-9CB1E2438CA0}" type="sibTrans" cxnId="{53C13B33-1FCB-44BA-9849-8F5E95985EAC}">
      <dgm:prSet/>
      <dgm:spPr/>
      <dgm:t>
        <a:bodyPr/>
        <a:lstStyle/>
        <a:p>
          <a:endParaRPr lang="en-US"/>
        </a:p>
      </dgm:t>
    </dgm:pt>
    <dgm:pt modelId="{E1977AAB-1865-4C93-8D5D-E3EF206D5D79}" type="pres">
      <dgm:prSet presAssocID="{C0D24B4E-5AD3-474D-A7B7-5947A7E71B22}" presName="vert0" presStyleCnt="0">
        <dgm:presLayoutVars>
          <dgm:dir/>
          <dgm:animOne val="branch"/>
          <dgm:animLvl val="lvl"/>
        </dgm:presLayoutVars>
      </dgm:prSet>
      <dgm:spPr/>
    </dgm:pt>
    <dgm:pt modelId="{2E8E9FF7-5531-49E4-A160-E10F9B32E4F4}" type="pres">
      <dgm:prSet presAssocID="{010B7A19-9E16-48BD-94B2-6254CBF7ECEA}" presName="thickLine" presStyleLbl="alignNode1" presStyleIdx="0" presStyleCnt="8"/>
      <dgm:spPr/>
    </dgm:pt>
    <dgm:pt modelId="{9C1407E0-30FA-4674-AC31-8725128B6266}" type="pres">
      <dgm:prSet presAssocID="{010B7A19-9E16-48BD-94B2-6254CBF7ECEA}" presName="horz1" presStyleCnt="0"/>
      <dgm:spPr/>
    </dgm:pt>
    <dgm:pt modelId="{6704D465-9F7A-4E50-BCEF-28844C6ECE5B}" type="pres">
      <dgm:prSet presAssocID="{010B7A19-9E16-48BD-94B2-6254CBF7ECEA}" presName="tx1" presStyleLbl="revTx" presStyleIdx="0" presStyleCnt="8"/>
      <dgm:spPr/>
    </dgm:pt>
    <dgm:pt modelId="{8250FAF4-544B-4932-8B48-D6DE01F256C7}" type="pres">
      <dgm:prSet presAssocID="{010B7A19-9E16-48BD-94B2-6254CBF7ECEA}" presName="vert1" presStyleCnt="0"/>
      <dgm:spPr/>
    </dgm:pt>
    <dgm:pt modelId="{FDD3146A-EA1B-45C2-B925-573D8E623B47}" type="pres">
      <dgm:prSet presAssocID="{32D5576B-68E7-4C25-BAE4-D7D0BEFE960A}" presName="thickLine" presStyleLbl="alignNode1" presStyleIdx="1" presStyleCnt="8"/>
      <dgm:spPr/>
    </dgm:pt>
    <dgm:pt modelId="{5A685DF4-CB4B-4F7C-A736-3897CD77E213}" type="pres">
      <dgm:prSet presAssocID="{32D5576B-68E7-4C25-BAE4-D7D0BEFE960A}" presName="horz1" presStyleCnt="0"/>
      <dgm:spPr/>
    </dgm:pt>
    <dgm:pt modelId="{CD41C0F1-A758-4E58-B099-4B3B1442AD0E}" type="pres">
      <dgm:prSet presAssocID="{32D5576B-68E7-4C25-BAE4-D7D0BEFE960A}" presName="tx1" presStyleLbl="revTx" presStyleIdx="1" presStyleCnt="8"/>
      <dgm:spPr/>
    </dgm:pt>
    <dgm:pt modelId="{008BE4D2-4C32-4B45-A6AF-F6FF41C4DC06}" type="pres">
      <dgm:prSet presAssocID="{32D5576B-68E7-4C25-BAE4-D7D0BEFE960A}" presName="vert1" presStyleCnt="0"/>
      <dgm:spPr/>
    </dgm:pt>
    <dgm:pt modelId="{88D25C48-715C-46BC-B67E-5471775F9706}" type="pres">
      <dgm:prSet presAssocID="{F9BC79CE-9208-46B1-B42F-992DA4860E77}" presName="thickLine" presStyleLbl="alignNode1" presStyleIdx="2" presStyleCnt="8"/>
      <dgm:spPr/>
    </dgm:pt>
    <dgm:pt modelId="{526B63CC-DEEE-4395-9330-02A98384757F}" type="pres">
      <dgm:prSet presAssocID="{F9BC79CE-9208-46B1-B42F-992DA4860E77}" presName="horz1" presStyleCnt="0"/>
      <dgm:spPr/>
    </dgm:pt>
    <dgm:pt modelId="{D8D48EBD-830D-4A5B-96FF-E1ECD118EF56}" type="pres">
      <dgm:prSet presAssocID="{F9BC79CE-9208-46B1-B42F-992DA4860E77}" presName="tx1" presStyleLbl="revTx" presStyleIdx="2" presStyleCnt="8"/>
      <dgm:spPr/>
    </dgm:pt>
    <dgm:pt modelId="{D1C319D2-3ED7-4AF8-B59D-5428038F8769}" type="pres">
      <dgm:prSet presAssocID="{F9BC79CE-9208-46B1-B42F-992DA4860E77}" presName="vert1" presStyleCnt="0"/>
      <dgm:spPr/>
    </dgm:pt>
    <dgm:pt modelId="{61DF52AD-1554-4E93-B703-62DF2874FD50}" type="pres">
      <dgm:prSet presAssocID="{E10F1D65-66EB-4EC1-A4CE-D74F7E308EEE}" presName="thickLine" presStyleLbl="alignNode1" presStyleIdx="3" presStyleCnt="8"/>
      <dgm:spPr/>
    </dgm:pt>
    <dgm:pt modelId="{A0F27A24-705E-4378-9693-1424689D00DB}" type="pres">
      <dgm:prSet presAssocID="{E10F1D65-66EB-4EC1-A4CE-D74F7E308EEE}" presName="horz1" presStyleCnt="0"/>
      <dgm:spPr/>
    </dgm:pt>
    <dgm:pt modelId="{B44D543A-3D47-4DC8-8968-DCC0B8E36A6B}" type="pres">
      <dgm:prSet presAssocID="{E10F1D65-66EB-4EC1-A4CE-D74F7E308EEE}" presName="tx1" presStyleLbl="revTx" presStyleIdx="3" presStyleCnt="8"/>
      <dgm:spPr/>
    </dgm:pt>
    <dgm:pt modelId="{6CC92F06-C57B-4D44-8490-D062AE580EE5}" type="pres">
      <dgm:prSet presAssocID="{E10F1D65-66EB-4EC1-A4CE-D74F7E308EEE}" presName="vert1" presStyleCnt="0"/>
      <dgm:spPr/>
    </dgm:pt>
    <dgm:pt modelId="{53524F5E-9958-4304-9C07-12F616BC0329}" type="pres">
      <dgm:prSet presAssocID="{C90FCA86-ACA8-4A2C-A405-D3D7E7965663}" presName="thickLine" presStyleLbl="alignNode1" presStyleIdx="4" presStyleCnt="8"/>
      <dgm:spPr/>
    </dgm:pt>
    <dgm:pt modelId="{67C2C742-B652-473D-9109-77EC65663964}" type="pres">
      <dgm:prSet presAssocID="{C90FCA86-ACA8-4A2C-A405-D3D7E7965663}" presName="horz1" presStyleCnt="0"/>
      <dgm:spPr/>
    </dgm:pt>
    <dgm:pt modelId="{07BB2CA2-63F6-47C3-B091-C35043D02107}" type="pres">
      <dgm:prSet presAssocID="{C90FCA86-ACA8-4A2C-A405-D3D7E7965663}" presName="tx1" presStyleLbl="revTx" presStyleIdx="4" presStyleCnt="8"/>
      <dgm:spPr/>
    </dgm:pt>
    <dgm:pt modelId="{6DF785D2-B0BF-4B5E-8340-0D5276727C95}" type="pres">
      <dgm:prSet presAssocID="{C90FCA86-ACA8-4A2C-A405-D3D7E7965663}" presName="vert1" presStyleCnt="0"/>
      <dgm:spPr/>
    </dgm:pt>
    <dgm:pt modelId="{9509B215-A33E-45A9-98F8-7ED9373D48B0}" type="pres">
      <dgm:prSet presAssocID="{B38BB20D-D4A3-4AB3-BD59-003555C5ADB8}" presName="thickLine" presStyleLbl="alignNode1" presStyleIdx="5" presStyleCnt="8"/>
      <dgm:spPr/>
    </dgm:pt>
    <dgm:pt modelId="{CE0675FD-BC23-4C5B-B4B3-48B0D1675AB3}" type="pres">
      <dgm:prSet presAssocID="{B38BB20D-D4A3-4AB3-BD59-003555C5ADB8}" presName="horz1" presStyleCnt="0"/>
      <dgm:spPr/>
    </dgm:pt>
    <dgm:pt modelId="{B7A11274-4BC1-4EBD-B9A5-493BCEA8641C}" type="pres">
      <dgm:prSet presAssocID="{B38BB20D-D4A3-4AB3-BD59-003555C5ADB8}" presName="tx1" presStyleLbl="revTx" presStyleIdx="5" presStyleCnt="8"/>
      <dgm:spPr/>
    </dgm:pt>
    <dgm:pt modelId="{28286692-5B62-478F-B859-69622D7AE179}" type="pres">
      <dgm:prSet presAssocID="{B38BB20D-D4A3-4AB3-BD59-003555C5ADB8}" presName="vert1" presStyleCnt="0"/>
      <dgm:spPr/>
    </dgm:pt>
    <dgm:pt modelId="{FC29A4A6-9813-4957-8C07-B1DF0E4DDE9F}" type="pres">
      <dgm:prSet presAssocID="{2A2E1F07-68CF-422F-A238-1EE4177AC90B}" presName="thickLine" presStyleLbl="alignNode1" presStyleIdx="6" presStyleCnt="8"/>
      <dgm:spPr/>
    </dgm:pt>
    <dgm:pt modelId="{5AE98BB1-8C97-4B4F-B1F1-C865AB5AA6F7}" type="pres">
      <dgm:prSet presAssocID="{2A2E1F07-68CF-422F-A238-1EE4177AC90B}" presName="horz1" presStyleCnt="0"/>
      <dgm:spPr/>
    </dgm:pt>
    <dgm:pt modelId="{77D702E6-64C4-43D0-ADC2-06BD7C3C7DCD}" type="pres">
      <dgm:prSet presAssocID="{2A2E1F07-68CF-422F-A238-1EE4177AC90B}" presName="tx1" presStyleLbl="revTx" presStyleIdx="6" presStyleCnt="8"/>
      <dgm:spPr/>
    </dgm:pt>
    <dgm:pt modelId="{7951F9E4-7C25-4A18-A462-840BF5EB1733}" type="pres">
      <dgm:prSet presAssocID="{2A2E1F07-68CF-422F-A238-1EE4177AC90B}" presName="vert1" presStyleCnt="0"/>
      <dgm:spPr/>
    </dgm:pt>
    <dgm:pt modelId="{7FA0BE75-50D6-4ABD-A46A-E489D538B54B}" type="pres">
      <dgm:prSet presAssocID="{8F75FFD8-E089-47A2-A91D-8930C5DE71BC}" presName="thickLine" presStyleLbl="alignNode1" presStyleIdx="7" presStyleCnt="8"/>
      <dgm:spPr/>
    </dgm:pt>
    <dgm:pt modelId="{A4169A57-3C54-4435-B542-8601EECF0D2C}" type="pres">
      <dgm:prSet presAssocID="{8F75FFD8-E089-47A2-A91D-8930C5DE71BC}" presName="horz1" presStyleCnt="0"/>
      <dgm:spPr/>
    </dgm:pt>
    <dgm:pt modelId="{8691D06C-4F11-461C-AFFD-8F6619157336}" type="pres">
      <dgm:prSet presAssocID="{8F75FFD8-E089-47A2-A91D-8930C5DE71BC}" presName="tx1" presStyleLbl="revTx" presStyleIdx="7" presStyleCnt="8"/>
      <dgm:spPr/>
    </dgm:pt>
    <dgm:pt modelId="{24404389-DEFD-4438-8A98-6D189E885AA5}" type="pres">
      <dgm:prSet presAssocID="{8F75FFD8-E089-47A2-A91D-8930C5DE71BC}" presName="vert1" presStyleCnt="0"/>
      <dgm:spPr/>
    </dgm:pt>
  </dgm:ptLst>
  <dgm:cxnLst>
    <dgm:cxn modelId="{FE79D918-491F-46CE-ACA4-1F2B03EA88EF}" srcId="{C0D24B4E-5AD3-474D-A7B7-5947A7E71B22}" destId="{E10F1D65-66EB-4EC1-A4CE-D74F7E308EEE}" srcOrd="3" destOrd="0" parTransId="{6E7C6176-D499-4ED0-805B-1A4D5720BB26}" sibTransId="{678211EB-180B-474F-8577-DA19BBDB65F3}"/>
    <dgm:cxn modelId="{57791026-495E-4B2E-8486-BFA279904C96}" type="presOf" srcId="{F9BC79CE-9208-46B1-B42F-992DA4860E77}" destId="{D8D48EBD-830D-4A5B-96FF-E1ECD118EF56}" srcOrd="0" destOrd="0" presId="urn:microsoft.com/office/officeart/2008/layout/LinedList"/>
    <dgm:cxn modelId="{243B4B31-22F6-4685-B12C-EF475983C86D}" srcId="{C0D24B4E-5AD3-474D-A7B7-5947A7E71B22}" destId="{B38BB20D-D4A3-4AB3-BD59-003555C5ADB8}" srcOrd="5" destOrd="0" parTransId="{59B55FA5-54C4-4036-A6AC-AE6B1BC62698}" sibTransId="{05A38336-C2E7-49DC-A6EA-675917164A62}"/>
    <dgm:cxn modelId="{53C13B33-1FCB-44BA-9849-8F5E95985EAC}" srcId="{C0D24B4E-5AD3-474D-A7B7-5947A7E71B22}" destId="{8F75FFD8-E089-47A2-A91D-8930C5DE71BC}" srcOrd="7" destOrd="0" parTransId="{15C050DB-990C-4A36-BFAE-039726743F1C}" sibTransId="{31D89AD3-5164-4634-BFAA-9CB1E2438CA0}"/>
    <dgm:cxn modelId="{5B4D375F-79A8-4F79-B2DB-78C5B662E060}" type="presOf" srcId="{2A2E1F07-68CF-422F-A238-1EE4177AC90B}" destId="{77D702E6-64C4-43D0-ADC2-06BD7C3C7DCD}" srcOrd="0" destOrd="0" presId="urn:microsoft.com/office/officeart/2008/layout/LinedList"/>
    <dgm:cxn modelId="{F65A7445-07D5-442E-9FF7-E61081953AFD}" type="presOf" srcId="{8F75FFD8-E089-47A2-A91D-8930C5DE71BC}" destId="{8691D06C-4F11-461C-AFFD-8F6619157336}" srcOrd="0" destOrd="0" presId="urn:microsoft.com/office/officeart/2008/layout/LinedList"/>
    <dgm:cxn modelId="{236EA54B-77B1-46F5-AA77-ACD0034C3277}" type="presOf" srcId="{010B7A19-9E16-48BD-94B2-6254CBF7ECEA}" destId="{6704D465-9F7A-4E50-BCEF-28844C6ECE5B}" srcOrd="0" destOrd="0" presId="urn:microsoft.com/office/officeart/2008/layout/LinedList"/>
    <dgm:cxn modelId="{54408574-1113-4426-8737-03AA338736D2}" type="presOf" srcId="{C0D24B4E-5AD3-474D-A7B7-5947A7E71B22}" destId="{E1977AAB-1865-4C93-8D5D-E3EF206D5D79}" srcOrd="0" destOrd="0" presId="urn:microsoft.com/office/officeart/2008/layout/LinedList"/>
    <dgm:cxn modelId="{AB846775-47FA-41A1-8461-899CBCF87F92}" type="presOf" srcId="{E10F1D65-66EB-4EC1-A4CE-D74F7E308EEE}" destId="{B44D543A-3D47-4DC8-8968-DCC0B8E36A6B}" srcOrd="0" destOrd="0" presId="urn:microsoft.com/office/officeart/2008/layout/LinedList"/>
    <dgm:cxn modelId="{F7DAEA80-C530-4517-9430-54E98CFF000C}" srcId="{C0D24B4E-5AD3-474D-A7B7-5947A7E71B22}" destId="{32D5576B-68E7-4C25-BAE4-D7D0BEFE960A}" srcOrd="1" destOrd="0" parTransId="{3973CE31-CDC6-4689-B5EA-6CED27AC29D9}" sibTransId="{9F56A921-C537-4039-8EDE-4210A1B76746}"/>
    <dgm:cxn modelId="{7D43F58F-8CB5-4FDB-9CA9-7F639B838824}" srcId="{C0D24B4E-5AD3-474D-A7B7-5947A7E71B22}" destId="{2A2E1F07-68CF-422F-A238-1EE4177AC90B}" srcOrd="6" destOrd="0" parTransId="{718AFB05-6849-4AE3-A97D-728909BA5AA0}" sibTransId="{183DB464-6FC6-403C-97E7-0EBF3B251759}"/>
    <dgm:cxn modelId="{B3924097-E4B2-406A-8B6F-185895812DAF}" srcId="{C0D24B4E-5AD3-474D-A7B7-5947A7E71B22}" destId="{C90FCA86-ACA8-4A2C-A405-D3D7E7965663}" srcOrd="4" destOrd="0" parTransId="{7776A413-0216-4A3B-81F9-E488443AEB75}" sibTransId="{BE507762-0AC4-4BCB-A8B0-B83EA671AB80}"/>
    <dgm:cxn modelId="{24F632B1-AF3C-411C-8D7B-8F80748F6169}" type="presOf" srcId="{B38BB20D-D4A3-4AB3-BD59-003555C5ADB8}" destId="{B7A11274-4BC1-4EBD-B9A5-493BCEA8641C}" srcOrd="0" destOrd="0" presId="urn:microsoft.com/office/officeart/2008/layout/LinedList"/>
    <dgm:cxn modelId="{AB8B4CBF-72BF-434B-8764-710DECB8851B}" srcId="{C0D24B4E-5AD3-474D-A7B7-5947A7E71B22}" destId="{F9BC79CE-9208-46B1-B42F-992DA4860E77}" srcOrd="2" destOrd="0" parTransId="{AD8FABBA-DF57-405A-8408-18887CE4165A}" sibTransId="{A043B3D9-AA42-4428-9D4B-BDB8D88DE01D}"/>
    <dgm:cxn modelId="{AF642BC2-D92D-4430-85DF-3189D6D9AEA0}" srcId="{C0D24B4E-5AD3-474D-A7B7-5947A7E71B22}" destId="{010B7A19-9E16-48BD-94B2-6254CBF7ECEA}" srcOrd="0" destOrd="0" parTransId="{8F0B147C-F7D4-4B8E-8934-829F4AE0C237}" sibTransId="{D1088D9E-5D13-4450-B915-4038B476FA63}"/>
    <dgm:cxn modelId="{873402C9-F115-4393-BC65-3B3CBD80E953}" type="presOf" srcId="{32D5576B-68E7-4C25-BAE4-D7D0BEFE960A}" destId="{CD41C0F1-A758-4E58-B099-4B3B1442AD0E}" srcOrd="0" destOrd="0" presId="urn:microsoft.com/office/officeart/2008/layout/LinedList"/>
    <dgm:cxn modelId="{997EC2E3-1978-409E-A03D-C0DB799AA2C1}" type="presOf" srcId="{C90FCA86-ACA8-4A2C-A405-D3D7E7965663}" destId="{07BB2CA2-63F6-47C3-B091-C35043D02107}" srcOrd="0" destOrd="0" presId="urn:microsoft.com/office/officeart/2008/layout/LinedList"/>
    <dgm:cxn modelId="{6273551C-3BF3-40A4-B417-F426AD4DE6F0}" type="presParOf" srcId="{E1977AAB-1865-4C93-8D5D-E3EF206D5D79}" destId="{2E8E9FF7-5531-49E4-A160-E10F9B32E4F4}" srcOrd="0" destOrd="0" presId="urn:microsoft.com/office/officeart/2008/layout/LinedList"/>
    <dgm:cxn modelId="{089C7D4E-4FFF-47D9-8825-595A186D1913}" type="presParOf" srcId="{E1977AAB-1865-4C93-8D5D-E3EF206D5D79}" destId="{9C1407E0-30FA-4674-AC31-8725128B6266}" srcOrd="1" destOrd="0" presId="urn:microsoft.com/office/officeart/2008/layout/LinedList"/>
    <dgm:cxn modelId="{10228F5E-20CE-41C5-82B5-66D076F85C3B}" type="presParOf" srcId="{9C1407E0-30FA-4674-AC31-8725128B6266}" destId="{6704D465-9F7A-4E50-BCEF-28844C6ECE5B}" srcOrd="0" destOrd="0" presId="urn:microsoft.com/office/officeart/2008/layout/LinedList"/>
    <dgm:cxn modelId="{8D06B6FD-9539-469A-AD80-8F32D64472E6}" type="presParOf" srcId="{9C1407E0-30FA-4674-AC31-8725128B6266}" destId="{8250FAF4-544B-4932-8B48-D6DE01F256C7}" srcOrd="1" destOrd="0" presId="urn:microsoft.com/office/officeart/2008/layout/LinedList"/>
    <dgm:cxn modelId="{6CC34B1F-A7F3-48C2-8C38-389AF098078B}" type="presParOf" srcId="{E1977AAB-1865-4C93-8D5D-E3EF206D5D79}" destId="{FDD3146A-EA1B-45C2-B925-573D8E623B47}" srcOrd="2" destOrd="0" presId="urn:microsoft.com/office/officeart/2008/layout/LinedList"/>
    <dgm:cxn modelId="{4C34A96E-937D-45AC-8987-84D22A13E033}" type="presParOf" srcId="{E1977AAB-1865-4C93-8D5D-E3EF206D5D79}" destId="{5A685DF4-CB4B-4F7C-A736-3897CD77E213}" srcOrd="3" destOrd="0" presId="urn:microsoft.com/office/officeart/2008/layout/LinedList"/>
    <dgm:cxn modelId="{DF42410A-C2A9-4CE7-8465-B43942F18AB6}" type="presParOf" srcId="{5A685DF4-CB4B-4F7C-A736-3897CD77E213}" destId="{CD41C0F1-A758-4E58-B099-4B3B1442AD0E}" srcOrd="0" destOrd="0" presId="urn:microsoft.com/office/officeart/2008/layout/LinedList"/>
    <dgm:cxn modelId="{802B6CDD-4309-4E04-9B61-7D950460DDD3}" type="presParOf" srcId="{5A685DF4-CB4B-4F7C-A736-3897CD77E213}" destId="{008BE4D2-4C32-4B45-A6AF-F6FF41C4DC06}" srcOrd="1" destOrd="0" presId="urn:microsoft.com/office/officeart/2008/layout/LinedList"/>
    <dgm:cxn modelId="{5E0A8169-1FED-407F-8636-66AB6F8473BF}" type="presParOf" srcId="{E1977AAB-1865-4C93-8D5D-E3EF206D5D79}" destId="{88D25C48-715C-46BC-B67E-5471775F9706}" srcOrd="4" destOrd="0" presId="urn:microsoft.com/office/officeart/2008/layout/LinedList"/>
    <dgm:cxn modelId="{FB085B46-AE44-4D39-910E-916355CEA643}" type="presParOf" srcId="{E1977AAB-1865-4C93-8D5D-E3EF206D5D79}" destId="{526B63CC-DEEE-4395-9330-02A98384757F}" srcOrd="5" destOrd="0" presId="urn:microsoft.com/office/officeart/2008/layout/LinedList"/>
    <dgm:cxn modelId="{AA1DA276-8FDD-4FB1-A385-21968D0C4B9E}" type="presParOf" srcId="{526B63CC-DEEE-4395-9330-02A98384757F}" destId="{D8D48EBD-830D-4A5B-96FF-E1ECD118EF56}" srcOrd="0" destOrd="0" presId="urn:microsoft.com/office/officeart/2008/layout/LinedList"/>
    <dgm:cxn modelId="{30A1B8EC-A0E5-4D37-957F-957C05DF8CE4}" type="presParOf" srcId="{526B63CC-DEEE-4395-9330-02A98384757F}" destId="{D1C319D2-3ED7-4AF8-B59D-5428038F8769}" srcOrd="1" destOrd="0" presId="urn:microsoft.com/office/officeart/2008/layout/LinedList"/>
    <dgm:cxn modelId="{BEF09FD5-5562-4832-915A-B42C9FD1667C}" type="presParOf" srcId="{E1977AAB-1865-4C93-8D5D-E3EF206D5D79}" destId="{61DF52AD-1554-4E93-B703-62DF2874FD50}" srcOrd="6" destOrd="0" presId="urn:microsoft.com/office/officeart/2008/layout/LinedList"/>
    <dgm:cxn modelId="{20EEFE40-456B-4108-BD7C-21F183253FC5}" type="presParOf" srcId="{E1977AAB-1865-4C93-8D5D-E3EF206D5D79}" destId="{A0F27A24-705E-4378-9693-1424689D00DB}" srcOrd="7" destOrd="0" presId="urn:microsoft.com/office/officeart/2008/layout/LinedList"/>
    <dgm:cxn modelId="{3772AA75-FD93-4806-B666-DB3D69C97951}" type="presParOf" srcId="{A0F27A24-705E-4378-9693-1424689D00DB}" destId="{B44D543A-3D47-4DC8-8968-DCC0B8E36A6B}" srcOrd="0" destOrd="0" presId="urn:microsoft.com/office/officeart/2008/layout/LinedList"/>
    <dgm:cxn modelId="{E4973406-282F-4B64-BBD7-D71E748EE0C1}" type="presParOf" srcId="{A0F27A24-705E-4378-9693-1424689D00DB}" destId="{6CC92F06-C57B-4D44-8490-D062AE580EE5}" srcOrd="1" destOrd="0" presId="urn:microsoft.com/office/officeart/2008/layout/LinedList"/>
    <dgm:cxn modelId="{6A03D6FB-030C-446F-95D3-38910D4D2551}" type="presParOf" srcId="{E1977AAB-1865-4C93-8D5D-E3EF206D5D79}" destId="{53524F5E-9958-4304-9C07-12F616BC0329}" srcOrd="8" destOrd="0" presId="urn:microsoft.com/office/officeart/2008/layout/LinedList"/>
    <dgm:cxn modelId="{CEAD9FB3-8F2A-4BAE-8107-0FDF86C74539}" type="presParOf" srcId="{E1977AAB-1865-4C93-8D5D-E3EF206D5D79}" destId="{67C2C742-B652-473D-9109-77EC65663964}" srcOrd="9" destOrd="0" presId="urn:microsoft.com/office/officeart/2008/layout/LinedList"/>
    <dgm:cxn modelId="{0A18C7EC-2A0D-42B3-AC62-E88EB345D900}" type="presParOf" srcId="{67C2C742-B652-473D-9109-77EC65663964}" destId="{07BB2CA2-63F6-47C3-B091-C35043D02107}" srcOrd="0" destOrd="0" presId="urn:microsoft.com/office/officeart/2008/layout/LinedList"/>
    <dgm:cxn modelId="{CE6096F2-0974-4C22-8497-C99296D82726}" type="presParOf" srcId="{67C2C742-B652-473D-9109-77EC65663964}" destId="{6DF785D2-B0BF-4B5E-8340-0D5276727C95}" srcOrd="1" destOrd="0" presId="urn:microsoft.com/office/officeart/2008/layout/LinedList"/>
    <dgm:cxn modelId="{185A3082-B036-4B56-97C8-04A23CFE267E}" type="presParOf" srcId="{E1977AAB-1865-4C93-8D5D-E3EF206D5D79}" destId="{9509B215-A33E-45A9-98F8-7ED9373D48B0}" srcOrd="10" destOrd="0" presId="urn:microsoft.com/office/officeart/2008/layout/LinedList"/>
    <dgm:cxn modelId="{B8293C08-C249-4625-AE52-16630819030B}" type="presParOf" srcId="{E1977AAB-1865-4C93-8D5D-E3EF206D5D79}" destId="{CE0675FD-BC23-4C5B-B4B3-48B0D1675AB3}" srcOrd="11" destOrd="0" presId="urn:microsoft.com/office/officeart/2008/layout/LinedList"/>
    <dgm:cxn modelId="{58ACDCCA-9DCF-45D9-873B-83DB981A3DC8}" type="presParOf" srcId="{CE0675FD-BC23-4C5B-B4B3-48B0D1675AB3}" destId="{B7A11274-4BC1-4EBD-B9A5-493BCEA8641C}" srcOrd="0" destOrd="0" presId="urn:microsoft.com/office/officeart/2008/layout/LinedList"/>
    <dgm:cxn modelId="{DFCC043C-A0C2-4416-81BD-062F68C16719}" type="presParOf" srcId="{CE0675FD-BC23-4C5B-B4B3-48B0D1675AB3}" destId="{28286692-5B62-478F-B859-69622D7AE179}" srcOrd="1" destOrd="0" presId="urn:microsoft.com/office/officeart/2008/layout/LinedList"/>
    <dgm:cxn modelId="{1234E577-3F0A-4E8D-A4DB-81E80447B2AF}" type="presParOf" srcId="{E1977AAB-1865-4C93-8D5D-E3EF206D5D79}" destId="{FC29A4A6-9813-4957-8C07-B1DF0E4DDE9F}" srcOrd="12" destOrd="0" presId="urn:microsoft.com/office/officeart/2008/layout/LinedList"/>
    <dgm:cxn modelId="{898174B5-93DD-4FD5-B4E6-473387038ABA}" type="presParOf" srcId="{E1977AAB-1865-4C93-8D5D-E3EF206D5D79}" destId="{5AE98BB1-8C97-4B4F-B1F1-C865AB5AA6F7}" srcOrd="13" destOrd="0" presId="urn:microsoft.com/office/officeart/2008/layout/LinedList"/>
    <dgm:cxn modelId="{F60AEFF2-0549-4458-9B71-4A127C786FCD}" type="presParOf" srcId="{5AE98BB1-8C97-4B4F-B1F1-C865AB5AA6F7}" destId="{77D702E6-64C4-43D0-ADC2-06BD7C3C7DCD}" srcOrd="0" destOrd="0" presId="urn:microsoft.com/office/officeart/2008/layout/LinedList"/>
    <dgm:cxn modelId="{3FD55FB1-9E81-413B-A773-E6A7059B254D}" type="presParOf" srcId="{5AE98BB1-8C97-4B4F-B1F1-C865AB5AA6F7}" destId="{7951F9E4-7C25-4A18-A462-840BF5EB1733}" srcOrd="1" destOrd="0" presId="urn:microsoft.com/office/officeart/2008/layout/LinedList"/>
    <dgm:cxn modelId="{B7CFEBEA-0AF1-4483-A2A8-07B9037CB711}" type="presParOf" srcId="{E1977AAB-1865-4C93-8D5D-E3EF206D5D79}" destId="{7FA0BE75-50D6-4ABD-A46A-E489D538B54B}" srcOrd="14" destOrd="0" presId="urn:microsoft.com/office/officeart/2008/layout/LinedList"/>
    <dgm:cxn modelId="{5919DA32-3E4F-4D51-B486-656E9C37BD22}" type="presParOf" srcId="{E1977AAB-1865-4C93-8D5D-E3EF206D5D79}" destId="{A4169A57-3C54-4435-B542-8601EECF0D2C}" srcOrd="15" destOrd="0" presId="urn:microsoft.com/office/officeart/2008/layout/LinedList"/>
    <dgm:cxn modelId="{7FFC00EB-ACF4-463D-9CC5-C21BC90349AF}" type="presParOf" srcId="{A4169A57-3C54-4435-B542-8601EECF0D2C}" destId="{8691D06C-4F11-461C-AFFD-8F6619157336}" srcOrd="0" destOrd="0" presId="urn:microsoft.com/office/officeart/2008/layout/LinedList"/>
    <dgm:cxn modelId="{BDDED30C-4BEF-4CCE-91BB-A762593B3E36}" type="presParOf" srcId="{A4169A57-3C54-4435-B542-8601EECF0D2C}" destId="{24404389-DEFD-4438-8A98-6D189E885AA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E9FF7-5531-49E4-A160-E10F9B32E4F4}">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04D465-9F7A-4E50-BCEF-28844C6ECE5B}">
      <dsp:nvSpPr>
        <dsp:cNvPr id="0" name=""/>
        <dsp:cNvSpPr/>
      </dsp:nvSpPr>
      <dsp:spPr>
        <a:xfrm>
          <a:off x="0" y="0"/>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Rehydration with intravenous saline until urine output of 100 /h. </a:t>
          </a:r>
          <a:endParaRPr lang="en-US" sz="2000" kern="1200"/>
        </a:p>
      </dsp:txBody>
      <dsp:txXfrm>
        <a:off x="0" y="0"/>
        <a:ext cx="6900512" cy="692017"/>
      </dsp:txXfrm>
    </dsp:sp>
    <dsp:sp modelId="{FDD3146A-EA1B-45C2-B925-573D8E623B47}">
      <dsp:nvSpPr>
        <dsp:cNvPr id="0" name=""/>
        <dsp:cNvSpPr/>
      </dsp:nvSpPr>
      <dsp:spPr>
        <a:xfrm>
          <a:off x="0" y="692017"/>
          <a:ext cx="6900512" cy="0"/>
        </a:xfrm>
        <a:prstGeom prst="line">
          <a:avLst/>
        </a:prstGeom>
        <a:solidFill>
          <a:schemeClr val="accent2">
            <a:hueOff val="-207909"/>
            <a:satOff val="-11990"/>
            <a:lumOff val="1233"/>
            <a:alphaOff val="0"/>
          </a:schemeClr>
        </a:solidFill>
        <a:ln w="12700" cap="flat" cmpd="sng" algn="ctr">
          <a:solidFill>
            <a:schemeClr val="accent2">
              <a:hueOff val="-207909"/>
              <a:satOff val="-11990"/>
              <a:lumOff val="12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41C0F1-A758-4E58-B099-4B3B1442AD0E}">
      <dsp:nvSpPr>
        <dsp:cNvPr id="0" name=""/>
        <dsp:cNvSpPr/>
      </dsp:nvSpPr>
      <dsp:spPr>
        <a:xfrm>
          <a:off x="0" y="692017"/>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☻Intravenous lasix is given after rehydration. </a:t>
          </a:r>
          <a:endParaRPr lang="en-US" sz="2000" kern="1200"/>
        </a:p>
      </dsp:txBody>
      <dsp:txXfrm>
        <a:off x="0" y="692017"/>
        <a:ext cx="6900512" cy="692017"/>
      </dsp:txXfrm>
    </dsp:sp>
    <dsp:sp modelId="{88D25C48-715C-46BC-B67E-5471775F9706}">
      <dsp:nvSpPr>
        <dsp:cNvPr id="0" name=""/>
        <dsp:cNvSpPr/>
      </dsp:nvSpPr>
      <dsp:spPr>
        <a:xfrm>
          <a:off x="0" y="1384035"/>
          <a:ext cx="6900512" cy="0"/>
        </a:xfrm>
        <a:prstGeom prst="line">
          <a:avLst/>
        </a:prstGeom>
        <a:solidFill>
          <a:schemeClr val="accent2">
            <a:hueOff val="-415818"/>
            <a:satOff val="-23979"/>
            <a:lumOff val="2465"/>
            <a:alphaOff val="0"/>
          </a:schemeClr>
        </a:solidFill>
        <a:ln w="12700" cap="flat" cmpd="sng" algn="ctr">
          <a:solidFill>
            <a:schemeClr val="accent2">
              <a:hueOff val="-415818"/>
              <a:satOff val="-23979"/>
              <a:lumOff val="24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D48EBD-830D-4A5B-96FF-E1ECD118EF56}">
      <dsp:nvSpPr>
        <dsp:cNvPr id="0" name=""/>
        <dsp:cNvSpPr/>
      </dsp:nvSpPr>
      <dsp:spPr>
        <a:xfrm>
          <a:off x="0" y="1384035"/>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☻Serum potassium must also be replaced. </a:t>
          </a:r>
          <a:endParaRPr lang="en-US" sz="2000" kern="1200"/>
        </a:p>
      </dsp:txBody>
      <dsp:txXfrm>
        <a:off x="0" y="1384035"/>
        <a:ext cx="6900512" cy="692017"/>
      </dsp:txXfrm>
    </dsp:sp>
    <dsp:sp modelId="{61DF52AD-1554-4E93-B703-62DF2874FD50}">
      <dsp:nvSpPr>
        <dsp:cNvPr id="0" name=""/>
        <dsp:cNvSpPr/>
      </dsp:nvSpPr>
      <dsp:spPr>
        <a:xfrm>
          <a:off x="0" y="2076052"/>
          <a:ext cx="6900512" cy="0"/>
        </a:xfrm>
        <a:prstGeom prst="line">
          <a:avLst/>
        </a:prstGeom>
        <a:solidFill>
          <a:schemeClr val="accent2">
            <a:hueOff val="-623727"/>
            <a:satOff val="-35969"/>
            <a:lumOff val="3698"/>
            <a:alphaOff val="0"/>
          </a:schemeClr>
        </a:solidFill>
        <a:ln w="12700" cap="flat" cmpd="sng" algn="ctr">
          <a:solidFill>
            <a:schemeClr val="accent2">
              <a:hueOff val="-623727"/>
              <a:satOff val="-35969"/>
              <a:lumOff val="36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D543A-3D47-4DC8-8968-DCC0B8E36A6B}">
      <dsp:nvSpPr>
        <dsp:cNvPr id="0" name=""/>
        <dsp:cNvSpPr/>
      </dsp:nvSpPr>
      <dsp:spPr>
        <a:xfrm>
          <a:off x="0" y="2076052"/>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☻Biphosphonate such as disodium pamidronate. </a:t>
          </a:r>
          <a:endParaRPr lang="en-US" sz="2000" kern="1200"/>
        </a:p>
      </dsp:txBody>
      <dsp:txXfrm>
        <a:off x="0" y="2076052"/>
        <a:ext cx="6900512" cy="692017"/>
      </dsp:txXfrm>
    </dsp:sp>
    <dsp:sp modelId="{53524F5E-9958-4304-9C07-12F616BC0329}">
      <dsp:nvSpPr>
        <dsp:cNvPr id="0" name=""/>
        <dsp:cNvSpPr/>
      </dsp:nvSpPr>
      <dsp:spPr>
        <a:xfrm>
          <a:off x="0" y="2768070"/>
          <a:ext cx="6900512" cy="0"/>
        </a:xfrm>
        <a:prstGeom prst="line">
          <a:avLst/>
        </a:prstGeom>
        <a:solidFill>
          <a:schemeClr val="accent2">
            <a:hueOff val="-831636"/>
            <a:satOff val="-47959"/>
            <a:lumOff val="4930"/>
            <a:alphaOff val="0"/>
          </a:schemeClr>
        </a:solidFill>
        <a:ln w="12700" cap="flat" cmpd="sng" algn="ctr">
          <a:solidFill>
            <a:schemeClr val="accent2">
              <a:hueOff val="-831636"/>
              <a:satOff val="-47959"/>
              <a:lumOff val="49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B2CA2-63F6-47C3-B091-C35043D02107}">
      <dsp:nvSpPr>
        <dsp:cNvPr id="0" name=""/>
        <dsp:cNvSpPr/>
      </dsp:nvSpPr>
      <dsp:spPr>
        <a:xfrm>
          <a:off x="0" y="2768070"/>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☻Calcitonin </a:t>
          </a:r>
          <a:endParaRPr lang="en-US" sz="2000" kern="1200"/>
        </a:p>
      </dsp:txBody>
      <dsp:txXfrm>
        <a:off x="0" y="2768070"/>
        <a:ext cx="6900512" cy="692017"/>
      </dsp:txXfrm>
    </dsp:sp>
    <dsp:sp modelId="{9509B215-A33E-45A9-98F8-7ED9373D48B0}">
      <dsp:nvSpPr>
        <dsp:cNvPr id="0" name=""/>
        <dsp:cNvSpPr/>
      </dsp:nvSpPr>
      <dsp:spPr>
        <a:xfrm>
          <a:off x="0" y="3460088"/>
          <a:ext cx="6900512" cy="0"/>
        </a:xfrm>
        <a:prstGeom prst="line">
          <a:avLst/>
        </a:prstGeom>
        <a:solidFill>
          <a:schemeClr val="accent2">
            <a:hueOff val="-1039545"/>
            <a:satOff val="-59949"/>
            <a:lumOff val="6163"/>
            <a:alphaOff val="0"/>
          </a:schemeClr>
        </a:solidFill>
        <a:ln w="12700" cap="flat" cmpd="sng" algn="ctr">
          <a:solidFill>
            <a:schemeClr val="accent2">
              <a:hueOff val="-1039545"/>
              <a:satOff val="-59949"/>
              <a:lumOff val="61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A11274-4BC1-4EBD-B9A5-493BCEA8641C}">
      <dsp:nvSpPr>
        <dsp:cNvPr id="0" name=""/>
        <dsp:cNvSpPr/>
      </dsp:nvSpPr>
      <dsp:spPr>
        <a:xfrm>
          <a:off x="0" y="3460088"/>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☻Serum parathyroid hormone concentration must be measured </a:t>
          </a:r>
          <a:endParaRPr lang="en-US" sz="2000" kern="1200"/>
        </a:p>
      </dsp:txBody>
      <dsp:txXfrm>
        <a:off x="0" y="3460088"/>
        <a:ext cx="6900512" cy="692017"/>
      </dsp:txXfrm>
    </dsp:sp>
    <dsp:sp modelId="{FC29A4A6-9813-4957-8C07-B1DF0E4DDE9F}">
      <dsp:nvSpPr>
        <dsp:cNvPr id="0" name=""/>
        <dsp:cNvSpPr/>
      </dsp:nvSpPr>
      <dsp:spPr>
        <a:xfrm>
          <a:off x="0" y="4152105"/>
          <a:ext cx="6900512" cy="0"/>
        </a:xfrm>
        <a:prstGeom prst="line">
          <a:avLst/>
        </a:prstGeom>
        <a:solidFill>
          <a:schemeClr val="accent2">
            <a:hueOff val="-1247454"/>
            <a:satOff val="-71938"/>
            <a:lumOff val="7395"/>
            <a:alphaOff val="0"/>
          </a:schemeClr>
        </a:solidFill>
        <a:ln w="12700" cap="flat" cmpd="sng" algn="ctr">
          <a:solidFill>
            <a:schemeClr val="accent2">
              <a:hueOff val="-1247454"/>
              <a:satOff val="-71938"/>
              <a:lumOff val="73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702E6-64C4-43D0-ADC2-06BD7C3C7DCD}">
      <dsp:nvSpPr>
        <dsp:cNvPr id="0" name=""/>
        <dsp:cNvSpPr/>
      </dsp:nvSpPr>
      <dsp:spPr>
        <a:xfrm>
          <a:off x="0" y="4152105"/>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urgently. </a:t>
          </a:r>
          <a:endParaRPr lang="en-US" sz="2000" kern="1200"/>
        </a:p>
      </dsp:txBody>
      <dsp:txXfrm>
        <a:off x="0" y="4152105"/>
        <a:ext cx="6900512" cy="692017"/>
      </dsp:txXfrm>
    </dsp:sp>
    <dsp:sp modelId="{7FA0BE75-50D6-4ABD-A46A-E489D538B54B}">
      <dsp:nvSpPr>
        <dsp:cNvPr id="0" name=""/>
        <dsp:cNvSpPr/>
      </dsp:nvSpPr>
      <dsp:spPr>
        <a:xfrm>
          <a:off x="0" y="4844123"/>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91D06C-4F11-461C-AFFD-8F6619157336}">
      <dsp:nvSpPr>
        <dsp:cNvPr id="0" name=""/>
        <dsp:cNvSpPr/>
      </dsp:nvSpPr>
      <dsp:spPr>
        <a:xfrm>
          <a:off x="0" y="4844123"/>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☻Urgent parathyroidectomy. </a:t>
          </a:r>
          <a:endParaRPr lang="en-US" sz="2000" kern="1200"/>
        </a:p>
      </dsp:txBody>
      <dsp:txXfrm>
        <a:off x="0" y="4844123"/>
        <a:ext cx="6900512" cy="6920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4CD65-CC6F-4D61-8991-954A4A489255}" type="datetimeFigureOut">
              <a:rPr lang="en-GB" smtClean="0"/>
              <a:t>21/09/2024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DF1E6-3F66-4D4B-9FC3-3D85F362463F}" type="slidenum">
              <a:rPr lang="en-GB" smtClean="0"/>
              <a:t>‹#›</a:t>
            </a:fld>
            <a:endParaRPr lang="en-GB" dirty="0"/>
          </a:p>
        </p:txBody>
      </p:sp>
    </p:spTree>
    <p:extLst>
      <p:ext uri="{BB962C8B-B14F-4D97-AF65-F5344CB8AC3E}">
        <p14:creationId xmlns:p14="http://schemas.microsoft.com/office/powerpoint/2010/main" val="4101451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FDF1E6-3F66-4D4B-9FC3-3D85F362463F}" type="slidenum">
              <a:rPr lang="en-GB" smtClean="0"/>
              <a:t>8</a:t>
            </a:fld>
            <a:endParaRPr lang="en-GB" dirty="0"/>
          </a:p>
        </p:txBody>
      </p:sp>
    </p:spTree>
    <p:extLst>
      <p:ext uri="{BB962C8B-B14F-4D97-AF65-F5344CB8AC3E}">
        <p14:creationId xmlns:p14="http://schemas.microsoft.com/office/powerpoint/2010/main" val="3768523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A97469-EEA6-41E5-B1AC-9D4EDBAC312E}" type="slidenum">
              <a:rPr lang="en-GB" smtClean="0"/>
              <a:t>12</a:t>
            </a:fld>
            <a:endParaRPr lang="en-GB"/>
          </a:p>
        </p:txBody>
      </p:sp>
    </p:spTree>
    <p:extLst>
      <p:ext uri="{BB962C8B-B14F-4D97-AF65-F5344CB8AC3E}">
        <p14:creationId xmlns:p14="http://schemas.microsoft.com/office/powerpoint/2010/main" val="169265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Futura Md BT"/>
            </a:endParaRPr>
          </a:p>
          <a:p>
            <a:r>
              <a:rPr lang="en-GB" sz="1800" b="0" i="0" u="none" strike="noStrike" baseline="0" dirty="0">
                <a:latin typeface="Futura Md BT"/>
              </a:rPr>
              <a:t>During surgery how will you confirm whether the tissue is parathyroid gland? </a:t>
            </a:r>
            <a:r>
              <a:rPr lang="en-GB" sz="1800" b="0" i="0" u="none" strike="noStrike" baseline="0" dirty="0">
                <a:latin typeface="Futura Lt BT"/>
              </a:rPr>
              <a:t>Golden yellow </a:t>
            </a:r>
            <a:r>
              <a:rPr lang="en-GB" sz="1800" b="0" i="0" u="none" strike="noStrike" baseline="0" dirty="0" err="1">
                <a:latin typeface="Futura Lt BT"/>
              </a:rPr>
              <a:t>color</a:t>
            </a:r>
            <a:r>
              <a:rPr lang="en-GB" sz="1800" b="0" i="0" u="none" strike="noStrike" baseline="0" dirty="0">
                <a:latin typeface="Futura Lt BT"/>
              </a:rPr>
              <a:t> </a:t>
            </a:r>
            <a:r>
              <a:rPr lang="en-GB" sz="1800" b="0" i="0" u="none" strike="noStrike" baseline="0" dirty="0">
                <a:latin typeface="Futura Md BT"/>
              </a:rPr>
              <a:t>•</a:t>
            </a:r>
            <a:r>
              <a:rPr lang="en-GB" sz="1800" b="0" i="0" u="none" strike="noStrike" baseline="0" dirty="0">
                <a:latin typeface="Trebuchet MS" panose="020B0603020202020204" pitchFamily="34" charset="0"/>
              </a:rPr>
              <a:t>•</a:t>
            </a:r>
            <a:r>
              <a:rPr lang="en-GB" sz="1800" b="0" i="0" u="none" strike="noStrike" baseline="0" dirty="0">
                <a:latin typeface="Futura Lt BT"/>
              </a:rPr>
              <a:t>Put it in a cup of normal saline. </a:t>
            </a:r>
            <a:r>
              <a:rPr lang="en-GB" sz="1800" b="0" i="0" u="none" strike="noStrike" baseline="0" dirty="0">
                <a:latin typeface="Futura Md BT"/>
              </a:rPr>
              <a:t>•</a:t>
            </a:r>
            <a:r>
              <a:rPr lang="en-GB" sz="1800" b="0" i="0" u="none" strike="noStrike" baseline="0" dirty="0">
                <a:latin typeface="Trebuchet MS" panose="020B0603020202020204" pitchFamily="34" charset="0"/>
              </a:rPr>
              <a:t>•</a:t>
            </a:r>
            <a:r>
              <a:rPr lang="en-GB" sz="1800" b="0" i="0" u="none" strike="noStrike" baseline="0" dirty="0">
                <a:latin typeface="Futura Lt BT"/>
              </a:rPr>
              <a:t>Parathyroids usually sink but fat floats. – Implant the parathyroid into the sternomastoid pocket or into the forearm </a:t>
            </a:r>
            <a:endParaRPr lang="en-GB" dirty="0"/>
          </a:p>
        </p:txBody>
      </p:sp>
      <p:sp>
        <p:nvSpPr>
          <p:cNvPr id="4" name="Slide Number Placeholder 3"/>
          <p:cNvSpPr>
            <a:spLocks noGrp="1"/>
          </p:cNvSpPr>
          <p:nvPr>
            <p:ph type="sldNum" sz="quarter" idx="5"/>
          </p:nvPr>
        </p:nvSpPr>
        <p:spPr/>
        <p:txBody>
          <a:bodyPr/>
          <a:lstStyle/>
          <a:p>
            <a:fld id="{C7FDF1E6-3F66-4D4B-9FC3-3D85F362463F}" type="slidenum">
              <a:rPr lang="en-GB" smtClean="0"/>
              <a:t>14</a:t>
            </a:fld>
            <a:endParaRPr lang="en-GB" dirty="0"/>
          </a:p>
        </p:txBody>
      </p:sp>
    </p:spTree>
    <p:extLst>
      <p:ext uri="{BB962C8B-B14F-4D97-AF65-F5344CB8AC3E}">
        <p14:creationId xmlns:p14="http://schemas.microsoft.com/office/powerpoint/2010/main" val="363208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latin typeface="MV Boli" panose="02000500030200090000" pitchFamily="2" charset="0"/>
                <a:cs typeface="MV Boli" panose="02000500030200090000" pitchFamily="2" charset="0"/>
              </a:rPr>
              <a:t>N</a:t>
            </a:r>
            <a:endParaRPr lang="en-GB" dirty="0"/>
          </a:p>
        </p:txBody>
      </p:sp>
      <p:sp>
        <p:nvSpPr>
          <p:cNvPr id="4" name="Slide Number Placeholder 3"/>
          <p:cNvSpPr>
            <a:spLocks noGrp="1"/>
          </p:cNvSpPr>
          <p:nvPr>
            <p:ph type="sldNum" sz="quarter" idx="5"/>
          </p:nvPr>
        </p:nvSpPr>
        <p:spPr/>
        <p:txBody>
          <a:bodyPr/>
          <a:lstStyle/>
          <a:p>
            <a:fld id="{C7FDF1E6-3F66-4D4B-9FC3-3D85F362463F}" type="slidenum">
              <a:rPr lang="en-GB" smtClean="0"/>
              <a:t>31</a:t>
            </a:fld>
            <a:endParaRPr lang="en-GB"/>
          </a:p>
        </p:txBody>
      </p:sp>
    </p:spTree>
    <p:extLst>
      <p:ext uri="{BB962C8B-B14F-4D97-AF65-F5344CB8AC3E}">
        <p14:creationId xmlns:p14="http://schemas.microsoft.com/office/powerpoint/2010/main" val="782840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16C02-9E12-4C76-9942-841D4111F5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45B1614-F9B8-45D1-A983-C37EED46E2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162ABC-C688-419F-8810-07DFB820AE61}"/>
              </a:ext>
            </a:extLst>
          </p:cNvPr>
          <p:cNvSpPr>
            <a:spLocks noGrp="1"/>
          </p:cNvSpPr>
          <p:nvPr>
            <p:ph type="dt" sz="half" idx="10"/>
          </p:nvPr>
        </p:nvSpPr>
        <p:spPr/>
        <p:txBody>
          <a:bodyPr/>
          <a:lstStyle/>
          <a:p>
            <a:fld id="{9A4916D8-4435-43B1-919C-1968150BA20F}" type="datetime1">
              <a:rPr lang="en-GB" smtClean="0"/>
              <a:t>21/09/2024</a:t>
            </a:fld>
            <a:endParaRPr lang="en-GB" dirty="0"/>
          </a:p>
        </p:txBody>
      </p:sp>
      <p:sp>
        <p:nvSpPr>
          <p:cNvPr id="5" name="Footer Placeholder 4">
            <a:extLst>
              <a:ext uri="{FF2B5EF4-FFF2-40B4-BE49-F238E27FC236}">
                <a16:creationId xmlns:a16="http://schemas.microsoft.com/office/drawing/2014/main" id="{2B89F99C-334A-4123-B24F-8B795930F86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7E8D710-C2B6-4271-9374-DFFC8ADA8CD6}"/>
              </a:ext>
            </a:extLst>
          </p:cNvPr>
          <p:cNvSpPr>
            <a:spLocks noGrp="1"/>
          </p:cNvSpPr>
          <p:nvPr>
            <p:ph type="sldNum" sz="quarter" idx="12"/>
          </p:nvPr>
        </p:nvSpPr>
        <p:spPr/>
        <p:txBody>
          <a:bodyPr/>
          <a:lstStyle/>
          <a:p>
            <a:fld id="{A5A115B7-0D21-4DD2-8AF5-6F3ABA2A27D9}" type="slidenum">
              <a:rPr lang="en-GB" smtClean="0"/>
              <a:t>‹#›</a:t>
            </a:fld>
            <a:endParaRPr lang="en-GB" dirty="0"/>
          </a:p>
        </p:txBody>
      </p:sp>
    </p:spTree>
    <p:extLst>
      <p:ext uri="{BB962C8B-B14F-4D97-AF65-F5344CB8AC3E}">
        <p14:creationId xmlns:p14="http://schemas.microsoft.com/office/powerpoint/2010/main" val="941748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96682-589D-4F0C-9162-F64E5E115CC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5DC2A4-076E-4535-8AB4-BA3A7D6FBF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8E1E02-4C01-45CE-B298-C87194C13D54}"/>
              </a:ext>
            </a:extLst>
          </p:cNvPr>
          <p:cNvSpPr>
            <a:spLocks noGrp="1"/>
          </p:cNvSpPr>
          <p:nvPr>
            <p:ph type="dt" sz="half" idx="10"/>
          </p:nvPr>
        </p:nvSpPr>
        <p:spPr/>
        <p:txBody>
          <a:bodyPr/>
          <a:lstStyle/>
          <a:p>
            <a:fld id="{11FB6171-F6A2-4217-A2D7-A74C6194479A}" type="datetime1">
              <a:rPr lang="en-GB" smtClean="0"/>
              <a:t>21/09/2024</a:t>
            </a:fld>
            <a:endParaRPr lang="en-GB" dirty="0"/>
          </a:p>
        </p:txBody>
      </p:sp>
      <p:sp>
        <p:nvSpPr>
          <p:cNvPr id="5" name="Footer Placeholder 4">
            <a:extLst>
              <a:ext uri="{FF2B5EF4-FFF2-40B4-BE49-F238E27FC236}">
                <a16:creationId xmlns:a16="http://schemas.microsoft.com/office/drawing/2014/main" id="{FDDC3759-606C-4511-973C-548B755F673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5731245-76DF-4EFF-9B7B-C9D8F9F4A875}"/>
              </a:ext>
            </a:extLst>
          </p:cNvPr>
          <p:cNvSpPr>
            <a:spLocks noGrp="1"/>
          </p:cNvSpPr>
          <p:nvPr>
            <p:ph type="sldNum" sz="quarter" idx="12"/>
          </p:nvPr>
        </p:nvSpPr>
        <p:spPr/>
        <p:txBody>
          <a:bodyPr/>
          <a:lstStyle/>
          <a:p>
            <a:fld id="{A5A115B7-0D21-4DD2-8AF5-6F3ABA2A27D9}" type="slidenum">
              <a:rPr lang="en-GB" smtClean="0"/>
              <a:t>‹#›</a:t>
            </a:fld>
            <a:endParaRPr lang="en-GB" dirty="0"/>
          </a:p>
        </p:txBody>
      </p:sp>
    </p:spTree>
    <p:extLst>
      <p:ext uri="{BB962C8B-B14F-4D97-AF65-F5344CB8AC3E}">
        <p14:creationId xmlns:p14="http://schemas.microsoft.com/office/powerpoint/2010/main" val="2463839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65597B-0155-4D70-A1AF-96BEBC8504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78C77B-50A7-4020-8AB9-E05C4731A9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B9F9D7-4D08-45FF-B6AF-B473E68E3CC5}"/>
              </a:ext>
            </a:extLst>
          </p:cNvPr>
          <p:cNvSpPr>
            <a:spLocks noGrp="1"/>
          </p:cNvSpPr>
          <p:nvPr>
            <p:ph type="dt" sz="half" idx="10"/>
          </p:nvPr>
        </p:nvSpPr>
        <p:spPr/>
        <p:txBody>
          <a:bodyPr/>
          <a:lstStyle/>
          <a:p>
            <a:fld id="{0FC30F3D-7175-4B59-9883-2460038FC161}" type="datetime1">
              <a:rPr lang="en-GB" smtClean="0"/>
              <a:t>21/09/2024</a:t>
            </a:fld>
            <a:endParaRPr lang="en-GB" dirty="0"/>
          </a:p>
        </p:txBody>
      </p:sp>
      <p:sp>
        <p:nvSpPr>
          <p:cNvPr id="5" name="Footer Placeholder 4">
            <a:extLst>
              <a:ext uri="{FF2B5EF4-FFF2-40B4-BE49-F238E27FC236}">
                <a16:creationId xmlns:a16="http://schemas.microsoft.com/office/drawing/2014/main" id="{128CF077-050C-4747-A47C-47329BAED73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440C3C7-8CD0-4EDC-BC6A-847E6DD64BCA}"/>
              </a:ext>
            </a:extLst>
          </p:cNvPr>
          <p:cNvSpPr>
            <a:spLocks noGrp="1"/>
          </p:cNvSpPr>
          <p:nvPr>
            <p:ph type="sldNum" sz="quarter" idx="12"/>
          </p:nvPr>
        </p:nvSpPr>
        <p:spPr/>
        <p:txBody>
          <a:bodyPr/>
          <a:lstStyle/>
          <a:p>
            <a:fld id="{A5A115B7-0D21-4DD2-8AF5-6F3ABA2A27D9}" type="slidenum">
              <a:rPr lang="en-GB" smtClean="0"/>
              <a:t>‹#›</a:t>
            </a:fld>
            <a:endParaRPr lang="en-GB" dirty="0"/>
          </a:p>
        </p:txBody>
      </p:sp>
    </p:spTree>
    <p:extLst>
      <p:ext uri="{BB962C8B-B14F-4D97-AF65-F5344CB8AC3E}">
        <p14:creationId xmlns:p14="http://schemas.microsoft.com/office/powerpoint/2010/main" val="480371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8A562-3D52-479F-A8EE-C276472F19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1108F8-6D3A-497E-9D9D-BD0B3DC8C2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67BB41-7682-4C02-8ABC-22F067334409}"/>
              </a:ext>
            </a:extLst>
          </p:cNvPr>
          <p:cNvSpPr>
            <a:spLocks noGrp="1"/>
          </p:cNvSpPr>
          <p:nvPr>
            <p:ph type="dt" sz="half" idx="10"/>
          </p:nvPr>
        </p:nvSpPr>
        <p:spPr/>
        <p:txBody>
          <a:bodyPr/>
          <a:lstStyle/>
          <a:p>
            <a:fld id="{A9F6047B-BC35-4637-9E25-222C16BDDD50}" type="datetime1">
              <a:rPr lang="en-GB" smtClean="0"/>
              <a:t>21/09/2024</a:t>
            </a:fld>
            <a:endParaRPr lang="en-GB" dirty="0"/>
          </a:p>
        </p:txBody>
      </p:sp>
      <p:sp>
        <p:nvSpPr>
          <p:cNvPr id="5" name="Footer Placeholder 4">
            <a:extLst>
              <a:ext uri="{FF2B5EF4-FFF2-40B4-BE49-F238E27FC236}">
                <a16:creationId xmlns:a16="http://schemas.microsoft.com/office/drawing/2014/main" id="{F2298679-6309-4666-8B25-D4D65EA213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9F4EC95-5A4F-4452-8CB4-90B5DF436A9F}"/>
              </a:ext>
            </a:extLst>
          </p:cNvPr>
          <p:cNvSpPr>
            <a:spLocks noGrp="1"/>
          </p:cNvSpPr>
          <p:nvPr>
            <p:ph type="sldNum" sz="quarter" idx="12"/>
          </p:nvPr>
        </p:nvSpPr>
        <p:spPr/>
        <p:txBody>
          <a:bodyPr/>
          <a:lstStyle/>
          <a:p>
            <a:fld id="{A5A115B7-0D21-4DD2-8AF5-6F3ABA2A27D9}" type="slidenum">
              <a:rPr lang="en-GB" smtClean="0"/>
              <a:t>‹#›</a:t>
            </a:fld>
            <a:endParaRPr lang="en-GB" dirty="0"/>
          </a:p>
        </p:txBody>
      </p:sp>
    </p:spTree>
    <p:extLst>
      <p:ext uri="{BB962C8B-B14F-4D97-AF65-F5344CB8AC3E}">
        <p14:creationId xmlns:p14="http://schemas.microsoft.com/office/powerpoint/2010/main" val="31123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BA7B2-B057-48BC-9BB9-AC666E88F0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62A9FE2-46C7-4E96-BF2D-1FD644491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6C5FAE-184B-4BB9-A4BB-9AF26CB8D911}"/>
              </a:ext>
            </a:extLst>
          </p:cNvPr>
          <p:cNvSpPr>
            <a:spLocks noGrp="1"/>
          </p:cNvSpPr>
          <p:nvPr>
            <p:ph type="dt" sz="half" idx="10"/>
          </p:nvPr>
        </p:nvSpPr>
        <p:spPr/>
        <p:txBody>
          <a:bodyPr/>
          <a:lstStyle/>
          <a:p>
            <a:fld id="{23CDACC0-EBD2-4024-A426-9CA23C2EBB44}" type="datetime1">
              <a:rPr lang="en-GB" smtClean="0"/>
              <a:t>21/09/2024</a:t>
            </a:fld>
            <a:endParaRPr lang="en-GB" dirty="0"/>
          </a:p>
        </p:txBody>
      </p:sp>
      <p:sp>
        <p:nvSpPr>
          <p:cNvPr id="5" name="Footer Placeholder 4">
            <a:extLst>
              <a:ext uri="{FF2B5EF4-FFF2-40B4-BE49-F238E27FC236}">
                <a16:creationId xmlns:a16="http://schemas.microsoft.com/office/drawing/2014/main" id="{D3DFBA94-D600-46D4-80D8-AE31B9FA61F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4B10837-2F8A-4619-91F3-2977A72344A5}"/>
              </a:ext>
            </a:extLst>
          </p:cNvPr>
          <p:cNvSpPr>
            <a:spLocks noGrp="1"/>
          </p:cNvSpPr>
          <p:nvPr>
            <p:ph type="sldNum" sz="quarter" idx="12"/>
          </p:nvPr>
        </p:nvSpPr>
        <p:spPr/>
        <p:txBody>
          <a:bodyPr/>
          <a:lstStyle/>
          <a:p>
            <a:fld id="{A5A115B7-0D21-4DD2-8AF5-6F3ABA2A27D9}" type="slidenum">
              <a:rPr lang="en-GB" smtClean="0"/>
              <a:t>‹#›</a:t>
            </a:fld>
            <a:endParaRPr lang="en-GB" dirty="0"/>
          </a:p>
        </p:txBody>
      </p:sp>
    </p:spTree>
    <p:extLst>
      <p:ext uri="{BB962C8B-B14F-4D97-AF65-F5344CB8AC3E}">
        <p14:creationId xmlns:p14="http://schemas.microsoft.com/office/powerpoint/2010/main" val="3353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8048-164F-40E0-9430-AB8B43CD44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877BCA-2225-48C6-8E3B-AECA420E7F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CA00E8-6EFE-4BA5-BAC0-870B66E055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36F72B5-ECB1-4353-AE75-D7537D4A47BF}"/>
              </a:ext>
            </a:extLst>
          </p:cNvPr>
          <p:cNvSpPr>
            <a:spLocks noGrp="1"/>
          </p:cNvSpPr>
          <p:nvPr>
            <p:ph type="dt" sz="half" idx="10"/>
          </p:nvPr>
        </p:nvSpPr>
        <p:spPr/>
        <p:txBody>
          <a:bodyPr/>
          <a:lstStyle/>
          <a:p>
            <a:fld id="{C7828B23-028F-4B99-9BC6-AB6BA1FE352F}" type="datetime1">
              <a:rPr lang="en-GB" smtClean="0"/>
              <a:t>21/09/2024</a:t>
            </a:fld>
            <a:endParaRPr lang="en-GB" dirty="0"/>
          </a:p>
        </p:txBody>
      </p:sp>
      <p:sp>
        <p:nvSpPr>
          <p:cNvPr id="6" name="Footer Placeholder 5">
            <a:extLst>
              <a:ext uri="{FF2B5EF4-FFF2-40B4-BE49-F238E27FC236}">
                <a16:creationId xmlns:a16="http://schemas.microsoft.com/office/drawing/2014/main" id="{DC1CFE45-2836-41D9-AE07-791919C284C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21A2F2B-4243-4914-BB68-20FAD1512062}"/>
              </a:ext>
            </a:extLst>
          </p:cNvPr>
          <p:cNvSpPr>
            <a:spLocks noGrp="1"/>
          </p:cNvSpPr>
          <p:nvPr>
            <p:ph type="sldNum" sz="quarter" idx="12"/>
          </p:nvPr>
        </p:nvSpPr>
        <p:spPr/>
        <p:txBody>
          <a:bodyPr/>
          <a:lstStyle/>
          <a:p>
            <a:fld id="{A5A115B7-0D21-4DD2-8AF5-6F3ABA2A27D9}" type="slidenum">
              <a:rPr lang="en-GB" smtClean="0"/>
              <a:t>‹#›</a:t>
            </a:fld>
            <a:endParaRPr lang="en-GB" dirty="0"/>
          </a:p>
        </p:txBody>
      </p:sp>
    </p:spTree>
    <p:extLst>
      <p:ext uri="{BB962C8B-B14F-4D97-AF65-F5344CB8AC3E}">
        <p14:creationId xmlns:p14="http://schemas.microsoft.com/office/powerpoint/2010/main" val="419035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A7A4-8EDA-46B7-9CEB-E75C503C75E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130AB1-109B-4CFA-8BEC-0D83328713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3AAD39-2D11-49EC-A199-2727C3F12C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28056C-C1A9-41C7-A943-6DF4342F4D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2A5AC9-D7D7-4E28-A352-B14B8A1271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C1710D-D8E2-45BE-8AC9-587E016E0DF1}"/>
              </a:ext>
            </a:extLst>
          </p:cNvPr>
          <p:cNvSpPr>
            <a:spLocks noGrp="1"/>
          </p:cNvSpPr>
          <p:nvPr>
            <p:ph type="dt" sz="half" idx="10"/>
          </p:nvPr>
        </p:nvSpPr>
        <p:spPr/>
        <p:txBody>
          <a:bodyPr/>
          <a:lstStyle/>
          <a:p>
            <a:fld id="{18BAA645-47FB-4E64-857D-51054183F799}" type="datetime1">
              <a:rPr lang="en-GB" smtClean="0"/>
              <a:t>21/09/2024</a:t>
            </a:fld>
            <a:endParaRPr lang="en-GB" dirty="0"/>
          </a:p>
        </p:txBody>
      </p:sp>
      <p:sp>
        <p:nvSpPr>
          <p:cNvPr id="8" name="Footer Placeholder 7">
            <a:extLst>
              <a:ext uri="{FF2B5EF4-FFF2-40B4-BE49-F238E27FC236}">
                <a16:creationId xmlns:a16="http://schemas.microsoft.com/office/drawing/2014/main" id="{D6918E78-28E6-4619-A2FC-39E5D2388835}"/>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779F177E-BC48-4E71-BC74-DECBDB9EA451}"/>
              </a:ext>
            </a:extLst>
          </p:cNvPr>
          <p:cNvSpPr>
            <a:spLocks noGrp="1"/>
          </p:cNvSpPr>
          <p:nvPr>
            <p:ph type="sldNum" sz="quarter" idx="12"/>
          </p:nvPr>
        </p:nvSpPr>
        <p:spPr/>
        <p:txBody>
          <a:bodyPr/>
          <a:lstStyle/>
          <a:p>
            <a:fld id="{A5A115B7-0D21-4DD2-8AF5-6F3ABA2A27D9}" type="slidenum">
              <a:rPr lang="en-GB" smtClean="0"/>
              <a:t>‹#›</a:t>
            </a:fld>
            <a:endParaRPr lang="en-GB" dirty="0"/>
          </a:p>
        </p:txBody>
      </p:sp>
    </p:spTree>
    <p:extLst>
      <p:ext uri="{BB962C8B-B14F-4D97-AF65-F5344CB8AC3E}">
        <p14:creationId xmlns:p14="http://schemas.microsoft.com/office/powerpoint/2010/main" val="1106269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DA42-E290-4956-A9C4-927C244F18F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058643-9898-44C7-8456-1D7B189C494E}"/>
              </a:ext>
            </a:extLst>
          </p:cNvPr>
          <p:cNvSpPr>
            <a:spLocks noGrp="1"/>
          </p:cNvSpPr>
          <p:nvPr>
            <p:ph type="dt" sz="half" idx="10"/>
          </p:nvPr>
        </p:nvSpPr>
        <p:spPr/>
        <p:txBody>
          <a:bodyPr/>
          <a:lstStyle/>
          <a:p>
            <a:fld id="{4A4944A9-6986-4A3E-930C-7B7ACD586BFD}" type="datetime1">
              <a:rPr lang="en-GB" smtClean="0"/>
              <a:t>21/09/2024</a:t>
            </a:fld>
            <a:endParaRPr lang="en-GB" dirty="0"/>
          </a:p>
        </p:txBody>
      </p:sp>
      <p:sp>
        <p:nvSpPr>
          <p:cNvPr id="4" name="Footer Placeholder 3">
            <a:extLst>
              <a:ext uri="{FF2B5EF4-FFF2-40B4-BE49-F238E27FC236}">
                <a16:creationId xmlns:a16="http://schemas.microsoft.com/office/drawing/2014/main" id="{78E39E04-334B-41F5-902B-158DDABC35E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DA395E7-A16C-4543-B276-B3F39B0C3026}"/>
              </a:ext>
            </a:extLst>
          </p:cNvPr>
          <p:cNvSpPr>
            <a:spLocks noGrp="1"/>
          </p:cNvSpPr>
          <p:nvPr>
            <p:ph type="sldNum" sz="quarter" idx="12"/>
          </p:nvPr>
        </p:nvSpPr>
        <p:spPr/>
        <p:txBody>
          <a:bodyPr/>
          <a:lstStyle/>
          <a:p>
            <a:fld id="{A5A115B7-0D21-4DD2-8AF5-6F3ABA2A27D9}" type="slidenum">
              <a:rPr lang="en-GB" smtClean="0"/>
              <a:t>‹#›</a:t>
            </a:fld>
            <a:endParaRPr lang="en-GB" dirty="0"/>
          </a:p>
        </p:txBody>
      </p:sp>
    </p:spTree>
    <p:extLst>
      <p:ext uri="{BB962C8B-B14F-4D97-AF65-F5344CB8AC3E}">
        <p14:creationId xmlns:p14="http://schemas.microsoft.com/office/powerpoint/2010/main" val="48614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2D5D8-851F-4AD9-A64B-41C33DD7DC85}"/>
              </a:ext>
            </a:extLst>
          </p:cNvPr>
          <p:cNvSpPr>
            <a:spLocks noGrp="1"/>
          </p:cNvSpPr>
          <p:nvPr>
            <p:ph type="dt" sz="half" idx="10"/>
          </p:nvPr>
        </p:nvSpPr>
        <p:spPr/>
        <p:txBody>
          <a:bodyPr/>
          <a:lstStyle/>
          <a:p>
            <a:fld id="{708C4338-7E07-4302-B1A5-93DF31347188}" type="datetime1">
              <a:rPr lang="en-GB" smtClean="0"/>
              <a:t>21/09/2024</a:t>
            </a:fld>
            <a:endParaRPr lang="en-GB" dirty="0"/>
          </a:p>
        </p:txBody>
      </p:sp>
      <p:sp>
        <p:nvSpPr>
          <p:cNvPr id="3" name="Footer Placeholder 2">
            <a:extLst>
              <a:ext uri="{FF2B5EF4-FFF2-40B4-BE49-F238E27FC236}">
                <a16:creationId xmlns:a16="http://schemas.microsoft.com/office/drawing/2014/main" id="{250876C4-3AE7-4C57-9ED2-CA63EC6F0A7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398C588-747B-49AA-ADCC-043F2950A1ED}"/>
              </a:ext>
            </a:extLst>
          </p:cNvPr>
          <p:cNvSpPr>
            <a:spLocks noGrp="1"/>
          </p:cNvSpPr>
          <p:nvPr>
            <p:ph type="sldNum" sz="quarter" idx="12"/>
          </p:nvPr>
        </p:nvSpPr>
        <p:spPr/>
        <p:txBody>
          <a:bodyPr/>
          <a:lstStyle/>
          <a:p>
            <a:fld id="{A5A115B7-0D21-4DD2-8AF5-6F3ABA2A27D9}" type="slidenum">
              <a:rPr lang="en-GB" smtClean="0"/>
              <a:t>‹#›</a:t>
            </a:fld>
            <a:endParaRPr lang="en-GB" dirty="0"/>
          </a:p>
        </p:txBody>
      </p:sp>
    </p:spTree>
    <p:extLst>
      <p:ext uri="{BB962C8B-B14F-4D97-AF65-F5344CB8AC3E}">
        <p14:creationId xmlns:p14="http://schemas.microsoft.com/office/powerpoint/2010/main" val="4101473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D833-E253-46F5-8219-1C263DD28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09F82D-B48B-4385-B502-3CCB9479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8691DB-B511-45D9-BC4B-F1D7361B3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C02A2-6527-4F58-9169-29FADDADCE73}"/>
              </a:ext>
            </a:extLst>
          </p:cNvPr>
          <p:cNvSpPr>
            <a:spLocks noGrp="1"/>
          </p:cNvSpPr>
          <p:nvPr>
            <p:ph type="dt" sz="half" idx="10"/>
          </p:nvPr>
        </p:nvSpPr>
        <p:spPr/>
        <p:txBody>
          <a:bodyPr/>
          <a:lstStyle/>
          <a:p>
            <a:fld id="{5EF9B562-7666-4FC4-AB8C-46761FC7B10D}" type="datetime1">
              <a:rPr lang="en-GB" smtClean="0"/>
              <a:t>21/09/2024</a:t>
            </a:fld>
            <a:endParaRPr lang="en-GB" dirty="0"/>
          </a:p>
        </p:txBody>
      </p:sp>
      <p:sp>
        <p:nvSpPr>
          <p:cNvPr id="6" name="Footer Placeholder 5">
            <a:extLst>
              <a:ext uri="{FF2B5EF4-FFF2-40B4-BE49-F238E27FC236}">
                <a16:creationId xmlns:a16="http://schemas.microsoft.com/office/drawing/2014/main" id="{2FF0768F-0687-4021-AFE5-16CB7B66E82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581BB5E-2982-4E9C-BAB3-0923A4AB1FE2}"/>
              </a:ext>
            </a:extLst>
          </p:cNvPr>
          <p:cNvSpPr>
            <a:spLocks noGrp="1"/>
          </p:cNvSpPr>
          <p:nvPr>
            <p:ph type="sldNum" sz="quarter" idx="12"/>
          </p:nvPr>
        </p:nvSpPr>
        <p:spPr/>
        <p:txBody>
          <a:bodyPr/>
          <a:lstStyle/>
          <a:p>
            <a:fld id="{A5A115B7-0D21-4DD2-8AF5-6F3ABA2A27D9}" type="slidenum">
              <a:rPr lang="en-GB" smtClean="0"/>
              <a:t>‹#›</a:t>
            </a:fld>
            <a:endParaRPr lang="en-GB" dirty="0"/>
          </a:p>
        </p:txBody>
      </p:sp>
    </p:spTree>
    <p:extLst>
      <p:ext uri="{BB962C8B-B14F-4D97-AF65-F5344CB8AC3E}">
        <p14:creationId xmlns:p14="http://schemas.microsoft.com/office/powerpoint/2010/main" val="2256884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15C4E-580A-4D5C-A870-082BA9C39C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4C944E-F6A2-41FB-883D-BD034406B7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0009E0C-21EE-40A0-978B-5C8468371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CDBACB-3C5A-4833-92CE-73270B49660C}"/>
              </a:ext>
            </a:extLst>
          </p:cNvPr>
          <p:cNvSpPr>
            <a:spLocks noGrp="1"/>
          </p:cNvSpPr>
          <p:nvPr>
            <p:ph type="dt" sz="half" idx="10"/>
          </p:nvPr>
        </p:nvSpPr>
        <p:spPr/>
        <p:txBody>
          <a:bodyPr/>
          <a:lstStyle/>
          <a:p>
            <a:fld id="{64796BFB-1EC7-4AF1-856F-91788EC962D5}" type="datetime1">
              <a:rPr lang="en-GB" smtClean="0"/>
              <a:t>21/09/2024</a:t>
            </a:fld>
            <a:endParaRPr lang="en-GB" dirty="0"/>
          </a:p>
        </p:txBody>
      </p:sp>
      <p:sp>
        <p:nvSpPr>
          <p:cNvPr id="6" name="Footer Placeholder 5">
            <a:extLst>
              <a:ext uri="{FF2B5EF4-FFF2-40B4-BE49-F238E27FC236}">
                <a16:creationId xmlns:a16="http://schemas.microsoft.com/office/drawing/2014/main" id="{C3CD0AFD-F62F-4755-BCE5-4E647AF4DDA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B4A530D-9EF4-454A-998A-6B0A30ECFF1F}"/>
              </a:ext>
            </a:extLst>
          </p:cNvPr>
          <p:cNvSpPr>
            <a:spLocks noGrp="1"/>
          </p:cNvSpPr>
          <p:nvPr>
            <p:ph type="sldNum" sz="quarter" idx="12"/>
          </p:nvPr>
        </p:nvSpPr>
        <p:spPr/>
        <p:txBody>
          <a:bodyPr/>
          <a:lstStyle/>
          <a:p>
            <a:fld id="{A5A115B7-0D21-4DD2-8AF5-6F3ABA2A27D9}" type="slidenum">
              <a:rPr lang="en-GB" smtClean="0"/>
              <a:t>‹#›</a:t>
            </a:fld>
            <a:endParaRPr lang="en-GB" dirty="0"/>
          </a:p>
        </p:txBody>
      </p:sp>
    </p:spTree>
    <p:extLst>
      <p:ext uri="{BB962C8B-B14F-4D97-AF65-F5344CB8AC3E}">
        <p14:creationId xmlns:p14="http://schemas.microsoft.com/office/powerpoint/2010/main" val="60811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7D1C5C-B5D8-4DFC-82D0-A1F935A76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9D566C-B2CD-4E36-A2E3-A08A15F25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022334-3310-4370-8FD6-F881E0A9F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5E86B-33E1-48BD-AC79-48A410593A6D}" type="datetime1">
              <a:rPr lang="en-GB" smtClean="0"/>
              <a:t>21/09/2024</a:t>
            </a:fld>
            <a:endParaRPr lang="en-GB" dirty="0"/>
          </a:p>
        </p:txBody>
      </p:sp>
      <p:sp>
        <p:nvSpPr>
          <p:cNvPr id="5" name="Footer Placeholder 4">
            <a:extLst>
              <a:ext uri="{FF2B5EF4-FFF2-40B4-BE49-F238E27FC236}">
                <a16:creationId xmlns:a16="http://schemas.microsoft.com/office/drawing/2014/main" id="{EFD6B7E9-D943-4114-81DB-32D83BF593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56A0EA6-3EF1-4BF1-AC42-C9ABC52DB4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115B7-0D21-4DD2-8AF5-6F3ABA2A27D9}" type="slidenum">
              <a:rPr lang="en-GB" smtClean="0"/>
              <a:t>‹#›</a:t>
            </a:fld>
            <a:endParaRPr lang="en-GB" dirty="0"/>
          </a:p>
        </p:txBody>
      </p:sp>
    </p:spTree>
    <p:extLst>
      <p:ext uri="{BB962C8B-B14F-4D97-AF65-F5344CB8AC3E}">
        <p14:creationId xmlns:p14="http://schemas.microsoft.com/office/powerpoint/2010/main" val="246287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n.wikipedia.org/wiki/Phosphat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3ABE0-724E-4F08-8CC6-42D28B207146}"/>
              </a:ext>
            </a:extLst>
          </p:cNvPr>
          <p:cNvSpPr>
            <a:spLocks noGrp="1"/>
          </p:cNvSpPr>
          <p:nvPr>
            <p:ph type="title"/>
          </p:nvPr>
        </p:nvSpPr>
        <p:spPr>
          <a:xfrm>
            <a:off x="572493" y="238539"/>
            <a:ext cx="11018520" cy="1434415"/>
          </a:xfrm>
        </p:spPr>
        <p:txBody>
          <a:bodyPr anchor="b">
            <a:normAutofit/>
          </a:bodyPr>
          <a:lstStyle/>
          <a:p>
            <a:r>
              <a:rPr lang="en-US" sz="5400"/>
              <a:t>Parathyroid glands</a:t>
            </a:r>
            <a:endParaRPr lang="en-GB" sz="540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2EF900-73D1-45A5-BDD1-75C0200C0184}"/>
              </a:ext>
            </a:extLst>
          </p:cNvPr>
          <p:cNvSpPr>
            <a:spLocks noGrp="1"/>
          </p:cNvSpPr>
          <p:nvPr>
            <p:ph idx="1"/>
          </p:nvPr>
        </p:nvSpPr>
        <p:spPr>
          <a:xfrm>
            <a:off x="572493" y="2071316"/>
            <a:ext cx="6713552" cy="4119172"/>
          </a:xfrm>
        </p:spPr>
        <p:txBody>
          <a:bodyPr anchor="t">
            <a:normAutofit/>
          </a:bodyPr>
          <a:lstStyle/>
          <a:p>
            <a:r>
              <a:rPr lang="en-US" sz="2200"/>
              <a:t>There are four, oval-shaped endocrine glands embedded in the posterior surface of the thyroid gland  </a:t>
            </a:r>
          </a:p>
          <a:p>
            <a:pPr lvl="1"/>
            <a:r>
              <a:rPr lang="en-US" sz="2200"/>
              <a:t>Two </a:t>
            </a:r>
            <a:r>
              <a:rPr lang="en-US" sz="2200" u="sng"/>
              <a:t>superior</a:t>
            </a:r>
            <a:r>
              <a:rPr lang="en-US" sz="2200"/>
              <a:t> glands: located near the superior </a:t>
            </a:r>
          </a:p>
          <a:p>
            <a:pPr marL="457200" lvl="1" indent="0">
              <a:buNone/>
            </a:pPr>
            <a:r>
              <a:rPr lang="en-US" sz="2200"/>
              <a:t>pole of the thyroid gland at the junction of cricoid</a:t>
            </a:r>
          </a:p>
          <a:p>
            <a:pPr marL="457200" lvl="1" indent="0">
              <a:buNone/>
            </a:pPr>
            <a:r>
              <a:rPr lang="en-US" sz="2200"/>
              <a:t>and thyroid cartilages.</a:t>
            </a:r>
          </a:p>
          <a:p>
            <a:pPr lvl="1"/>
            <a:r>
              <a:rPr lang="en-US" sz="2200"/>
              <a:t>Two </a:t>
            </a:r>
            <a:r>
              <a:rPr lang="en-US" sz="2200" u="sng"/>
              <a:t>inferior</a:t>
            </a:r>
            <a:r>
              <a:rPr lang="en-US" sz="2200"/>
              <a:t> glands: located in the area between </a:t>
            </a:r>
          </a:p>
          <a:p>
            <a:pPr marL="457200" lvl="1" indent="0">
              <a:buNone/>
            </a:pPr>
            <a:r>
              <a:rPr lang="en-US" sz="2200"/>
              <a:t>the inferior poles of the thyroid lobes and the </a:t>
            </a:r>
          </a:p>
          <a:p>
            <a:pPr marL="457200" lvl="1" indent="0">
              <a:buNone/>
            </a:pPr>
            <a:r>
              <a:rPr lang="en-US" sz="2200"/>
              <a:t>superior mediastinum </a:t>
            </a:r>
          </a:p>
          <a:p>
            <a:endParaRPr lang="en-US" sz="2200"/>
          </a:p>
          <a:p>
            <a:endParaRPr lang="en-GB" sz="2200"/>
          </a:p>
        </p:txBody>
      </p:sp>
      <p:pic>
        <p:nvPicPr>
          <p:cNvPr id="5" name="Picture 4">
            <a:extLst>
              <a:ext uri="{FF2B5EF4-FFF2-40B4-BE49-F238E27FC236}">
                <a16:creationId xmlns:a16="http://schemas.microsoft.com/office/drawing/2014/main" id="{E16F026B-AD1F-46B9-9C9D-70E733CCEA6E}"/>
              </a:ext>
            </a:extLst>
          </p:cNvPr>
          <p:cNvPicPr>
            <a:picLocks noChangeAspect="1"/>
          </p:cNvPicPr>
          <p:nvPr/>
        </p:nvPicPr>
        <p:blipFill rotWithShape="1">
          <a:blip r:embed="rId2"/>
          <a:srcRect l="6878" r="22215" b="-2"/>
          <a:stretch/>
        </p:blipFill>
        <p:spPr>
          <a:xfrm>
            <a:off x="7675658" y="2093976"/>
            <a:ext cx="3941064" cy="4096512"/>
          </a:xfrm>
          <a:prstGeom prst="rect">
            <a:avLst/>
          </a:prstGeom>
        </p:spPr>
      </p:pic>
    </p:spTree>
    <p:extLst>
      <p:ext uri="{BB962C8B-B14F-4D97-AF65-F5344CB8AC3E}">
        <p14:creationId xmlns:p14="http://schemas.microsoft.com/office/powerpoint/2010/main" val="279319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7B74A1-6F27-464D-921D-59B33B7798B4}"/>
              </a:ext>
            </a:extLst>
          </p:cNvPr>
          <p:cNvSpPr>
            <a:spLocks noGrp="1"/>
          </p:cNvSpPr>
          <p:nvPr>
            <p:ph idx="1"/>
          </p:nvPr>
        </p:nvSpPr>
        <p:spPr>
          <a:xfrm>
            <a:off x="0" y="1825624"/>
            <a:ext cx="11353800" cy="5032375"/>
          </a:xfrm>
        </p:spPr>
        <p:txBody>
          <a:bodyPr/>
          <a:lstStyle/>
          <a:p>
            <a:r>
              <a:rPr lang="en-US" b="1" dirty="0">
                <a:solidFill>
                  <a:schemeClr val="bg1"/>
                </a:solidFill>
              </a:rPr>
              <a:t>Radiology</a:t>
            </a:r>
            <a:r>
              <a:rPr lang="en-US" dirty="0">
                <a:solidFill>
                  <a:schemeClr val="bg1"/>
                </a:solidFill>
              </a:rPr>
              <a:t>:</a:t>
            </a:r>
          </a:p>
          <a:p>
            <a:endParaRPr lang="en-US" dirty="0">
              <a:solidFill>
                <a:schemeClr val="bg1"/>
              </a:solidFill>
            </a:endParaRPr>
          </a:p>
          <a:p>
            <a:pPr lvl="1"/>
            <a:r>
              <a:rPr lang="en-US" sz="2800" dirty="0">
                <a:solidFill>
                  <a:schemeClr val="bg1"/>
                </a:solidFill>
              </a:rPr>
              <a:t>DEXA : Wrist, spine, and hip</a:t>
            </a:r>
          </a:p>
          <a:p>
            <a:pPr lvl="1"/>
            <a:endParaRPr lang="en-US" sz="2800" dirty="0">
              <a:solidFill>
                <a:schemeClr val="bg1"/>
              </a:solidFill>
            </a:endParaRPr>
          </a:p>
          <a:p>
            <a:pPr lvl="1"/>
            <a:r>
              <a:rPr lang="en-US" sz="2800" dirty="0">
                <a:solidFill>
                  <a:schemeClr val="bg1"/>
                </a:solidFill>
              </a:rPr>
              <a:t>KUB, IVP, CT (For renal stones)</a:t>
            </a:r>
          </a:p>
          <a:p>
            <a:pPr lvl="1"/>
            <a:endParaRPr lang="en-US" sz="2800" dirty="0">
              <a:solidFill>
                <a:schemeClr val="bg1"/>
              </a:solidFill>
            </a:endParaRPr>
          </a:p>
          <a:p>
            <a:pPr lvl="1"/>
            <a:endParaRPr lang="en-US" sz="2800" dirty="0">
              <a:solidFill>
                <a:schemeClr val="bg1"/>
              </a:solidFill>
            </a:endParaRPr>
          </a:p>
          <a:p>
            <a:pPr lvl="1"/>
            <a:endParaRPr lang="en-US" sz="2800" dirty="0">
              <a:solidFill>
                <a:schemeClr val="bg1"/>
              </a:solidFill>
            </a:endParaRPr>
          </a:p>
          <a:p>
            <a:pPr lvl="1"/>
            <a:r>
              <a:rPr lang="en-US" sz="1800" i="1" dirty="0">
                <a:solidFill>
                  <a:srgbClr val="FFFF00"/>
                </a:solidFill>
              </a:rPr>
              <a:t>DEXA: Dual Emission X-ray Absorptiometry</a:t>
            </a:r>
          </a:p>
        </p:txBody>
      </p:sp>
      <p:pic>
        <p:nvPicPr>
          <p:cNvPr id="9" name="Picture 2" descr="Radial Fracture Due to Parathyroid Carcinoma | NEJM">
            <a:extLst>
              <a:ext uri="{FF2B5EF4-FFF2-40B4-BE49-F238E27FC236}">
                <a16:creationId xmlns:a16="http://schemas.microsoft.com/office/drawing/2014/main" id="{08AC3902-7701-4D04-A35A-6BBCC690F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611" y="297180"/>
            <a:ext cx="5534332" cy="57448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6871D5-C8E7-4CDA-B890-4DF653BE80D8}"/>
              </a:ext>
            </a:extLst>
          </p:cNvPr>
          <p:cNvSpPr txBox="1"/>
          <p:nvPr/>
        </p:nvSpPr>
        <p:spPr>
          <a:xfrm>
            <a:off x="6358030" y="6265347"/>
            <a:ext cx="5534332" cy="369332"/>
          </a:xfrm>
          <a:prstGeom prst="rect">
            <a:avLst/>
          </a:prstGeom>
          <a:noFill/>
        </p:spPr>
        <p:txBody>
          <a:bodyPr wrap="square">
            <a:spAutoFit/>
          </a:bodyPr>
          <a:lstStyle/>
          <a:p>
            <a:r>
              <a:rPr lang="en-GB" dirty="0" err="1">
                <a:solidFill>
                  <a:schemeClr val="bg1"/>
                </a:solidFill>
              </a:rPr>
              <a:t>Demeneralization</a:t>
            </a:r>
            <a:r>
              <a:rPr lang="en-GB" dirty="0">
                <a:solidFill>
                  <a:schemeClr val="bg1"/>
                </a:solidFill>
              </a:rPr>
              <a:t> of long bones  , Pathological fracture</a:t>
            </a:r>
          </a:p>
        </p:txBody>
      </p:sp>
    </p:spTree>
    <p:extLst>
      <p:ext uri="{BB962C8B-B14F-4D97-AF65-F5344CB8AC3E}">
        <p14:creationId xmlns:p14="http://schemas.microsoft.com/office/powerpoint/2010/main" val="353405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Presentation1, radiological imaging of hyperparathyroidism.">
            <a:extLst>
              <a:ext uri="{FF2B5EF4-FFF2-40B4-BE49-F238E27FC236}">
                <a16:creationId xmlns:a16="http://schemas.microsoft.com/office/drawing/2014/main" id="{7DC3A8D8-FEEF-4B97-BD0F-48E4352A7C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443480"/>
            <a:ext cx="5294716" cy="3971037"/>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172" name="Picture 4" descr="LearningRadiology - hyperparathyroidism, primary, secondary, tertiary,  calcium, phosphorous, osteoclastoma, brown, tumor, xray, x-ray, student,  medical, radiology, radiologic, educational, best, website, web site,  resource, tutorial, jpg, jpeg, image ...">
            <a:extLst>
              <a:ext uri="{FF2B5EF4-FFF2-40B4-BE49-F238E27FC236}">
                <a16:creationId xmlns:a16="http://schemas.microsoft.com/office/drawing/2014/main" id="{19808758-9435-49AA-ADA8-F8B169AFA8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3817" y="1373405"/>
            <a:ext cx="5294715" cy="411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093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DD04-D009-4848-9636-54E0198EC6AF}"/>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2400" b="0" i="0">
                <a:effectLst/>
              </a:rPr>
              <a:t>Lytic lesions caused by hyperparathyroidism are called </a:t>
            </a:r>
            <a:r>
              <a:rPr lang="en-US" sz="2400" b="1" i="0">
                <a:effectLst/>
              </a:rPr>
              <a:t>Brown tumors</a:t>
            </a:r>
            <a:r>
              <a:rPr lang="en-US" sz="2400" b="0" i="0">
                <a:effectLst/>
              </a:rPr>
              <a:t>. The term “</a:t>
            </a:r>
            <a:r>
              <a:rPr lang="en-US" sz="2400" b="1" i="0">
                <a:effectLst/>
              </a:rPr>
              <a:t>Brown tumor</a:t>
            </a:r>
            <a:r>
              <a:rPr lang="en-US" sz="2400" b="0" i="0">
                <a:effectLst/>
              </a:rPr>
              <a:t>” is a misnomer because it is not a true neoplasm.</a:t>
            </a:r>
            <a:endParaRPr lang="en-US" sz="2400"/>
          </a:p>
        </p:txBody>
      </p:sp>
      <p:pic>
        <p:nvPicPr>
          <p:cNvPr id="4" name="Picture 3">
            <a:extLst>
              <a:ext uri="{FF2B5EF4-FFF2-40B4-BE49-F238E27FC236}">
                <a16:creationId xmlns:a16="http://schemas.microsoft.com/office/drawing/2014/main" id="{BAA94239-F053-408A-9F20-7D494A39933A}"/>
              </a:ext>
            </a:extLst>
          </p:cNvPr>
          <p:cNvPicPr>
            <a:picLocks noChangeAspect="1"/>
          </p:cNvPicPr>
          <p:nvPr/>
        </p:nvPicPr>
        <p:blipFill>
          <a:blip r:embed="rId3"/>
          <a:stretch>
            <a:fillRect/>
          </a:stretch>
        </p:blipFill>
        <p:spPr>
          <a:xfrm>
            <a:off x="481946" y="668826"/>
            <a:ext cx="3529109" cy="3390410"/>
          </a:xfrm>
          <a:prstGeom prst="rect">
            <a:avLst/>
          </a:prstGeom>
        </p:spPr>
      </p:pic>
      <p:pic>
        <p:nvPicPr>
          <p:cNvPr id="6" name="Picture 5">
            <a:extLst>
              <a:ext uri="{FF2B5EF4-FFF2-40B4-BE49-F238E27FC236}">
                <a16:creationId xmlns:a16="http://schemas.microsoft.com/office/drawing/2014/main" id="{87790354-4F74-49D2-A40B-CD22BF81FE18}"/>
              </a:ext>
            </a:extLst>
          </p:cNvPr>
          <p:cNvPicPr>
            <a:picLocks noChangeAspect="1"/>
          </p:cNvPicPr>
          <p:nvPr/>
        </p:nvPicPr>
        <p:blipFill>
          <a:blip r:embed="rId4"/>
          <a:stretch>
            <a:fillRect/>
          </a:stretch>
        </p:blipFill>
        <p:spPr>
          <a:xfrm>
            <a:off x="4760623" y="476573"/>
            <a:ext cx="2670753" cy="3774916"/>
          </a:xfrm>
          <a:prstGeom prst="rect">
            <a:avLst/>
          </a:prstGeom>
        </p:spPr>
      </p:pic>
      <p:pic>
        <p:nvPicPr>
          <p:cNvPr id="5" name="Content Placeholder 4">
            <a:extLst>
              <a:ext uri="{FF2B5EF4-FFF2-40B4-BE49-F238E27FC236}">
                <a16:creationId xmlns:a16="http://schemas.microsoft.com/office/drawing/2014/main" id="{02778EB1-7A86-461C-A32E-C10CC95452E8}"/>
              </a:ext>
            </a:extLst>
          </p:cNvPr>
          <p:cNvPicPr>
            <a:picLocks noGrp="1" noChangeAspect="1"/>
          </p:cNvPicPr>
          <p:nvPr>
            <p:ph idx="1"/>
          </p:nvPr>
        </p:nvPicPr>
        <p:blipFill>
          <a:blip r:embed="rId5"/>
          <a:stretch>
            <a:fillRect/>
          </a:stretch>
        </p:blipFill>
        <p:spPr>
          <a:xfrm>
            <a:off x="8153400" y="800285"/>
            <a:ext cx="3553968" cy="3127491"/>
          </a:xfrm>
          <a:prstGeom prst="rect">
            <a:avLst/>
          </a:prstGeom>
        </p:spPr>
      </p:pic>
      <p:cxnSp>
        <p:nvCxnSpPr>
          <p:cNvPr id="11" name="Straight Connector 10">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631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B2830-3B06-4F11-BCDA-58C6E2EDD7DA}"/>
              </a:ext>
            </a:extLst>
          </p:cNvPr>
          <p:cNvSpPr>
            <a:spLocks noGrp="1"/>
          </p:cNvSpPr>
          <p:nvPr>
            <p:ph type="title"/>
          </p:nvPr>
        </p:nvSpPr>
        <p:spPr>
          <a:xfrm>
            <a:off x="635000" y="1335313"/>
            <a:ext cx="3418659" cy="1773161"/>
          </a:xfrm>
        </p:spPr>
        <p:txBody>
          <a:bodyPr anchor="ctr">
            <a:normAutofit/>
          </a:bodyPr>
          <a:lstStyle/>
          <a:p>
            <a:r>
              <a:rPr lang="en-US" sz="3800" dirty="0"/>
              <a:t>Management of </a:t>
            </a:r>
            <a:r>
              <a:rPr lang="en-US" sz="3800" dirty="0" err="1"/>
              <a:t>Hypercalcaemia</a:t>
            </a:r>
            <a:endParaRPr lang="en-GB" sz="3800" dirty="0"/>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156BC38-A5A0-4801-A877-46932F1CC08E}"/>
              </a:ext>
            </a:extLst>
          </p:cNvPr>
          <p:cNvGraphicFramePr>
            <a:graphicFrameLocks noGrp="1"/>
          </p:cNvGraphicFramePr>
          <p:nvPr>
            <p:ph idx="1"/>
            <p:extLst>
              <p:ext uri="{D42A27DB-BD31-4B8C-83A1-F6EECF244321}">
                <p14:modId xmlns:p14="http://schemas.microsoft.com/office/powerpoint/2010/main" val="429175746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Content Placeholder 3">
            <a:extLst>
              <a:ext uri="{FF2B5EF4-FFF2-40B4-BE49-F238E27FC236}">
                <a16:creationId xmlns:a16="http://schemas.microsoft.com/office/drawing/2014/main" id="{F15E8C66-FC5A-4E87-9F37-6EE1AB92F7CD}"/>
              </a:ext>
            </a:extLst>
          </p:cNvPr>
          <p:cNvPicPr>
            <a:picLocks noChangeAspect="1"/>
          </p:cNvPicPr>
          <p:nvPr/>
        </p:nvPicPr>
        <p:blipFill>
          <a:blip r:embed="rId7" cstate="print"/>
          <a:stretch>
            <a:fillRect/>
          </a:stretch>
        </p:blipFill>
        <p:spPr bwMode="auto">
          <a:xfrm>
            <a:off x="323088" y="3108476"/>
            <a:ext cx="3870961" cy="2943982"/>
          </a:xfrm>
          <a:prstGeom prst="rect">
            <a:avLst/>
          </a:prstGeom>
          <a:noFill/>
          <a:ln>
            <a:noFill/>
          </a:ln>
        </p:spPr>
      </p:pic>
    </p:spTree>
    <p:extLst>
      <p:ext uri="{BB962C8B-B14F-4D97-AF65-F5344CB8AC3E}">
        <p14:creationId xmlns:p14="http://schemas.microsoft.com/office/powerpoint/2010/main" val="1631318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C030D9F-8EF3-BC4A-876F-45AB81FC0F0E}"/>
              </a:ext>
            </a:extLst>
          </p:cNvPr>
          <p:cNvSpPr>
            <a:spLocks noGrp="1"/>
          </p:cNvSpPr>
          <p:nvPr>
            <p:ph idx="1"/>
          </p:nvPr>
        </p:nvSpPr>
        <p:spPr>
          <a:xfrm>
            <a:off x="188686" y="238923"/>
            <a:ext cx="5425659" cy="5938040"/>
          </a:xfrm>
        </p:spPr>
        <p:txBody>
          <a:bodyPr>
            <a:normAutofit/>
          </a:bodyPr>
          <a:lstStyle/>
          <a:p>
            <a:r>
              <a:rPr lang="en-US" sz="2400" u="sng" dirty="0"/>
              <a:t>Complications of parathyroidectomy:</a:t>
            </a:r>
          </a:p>
          <a:p>
            <a:pPr lvl="1"/>
            <a:r>
              <a:rPr lang="en-US" dirty="0"/>
              <a:t>Post op. bleeding </a:t>
            </a:r>
          </a:p>
          <a:p>
            <a:pPr marL="457200" lvl="1" indent="0">
              <a:buNone/>
            </a:pPr>
            <a:r>
              <a:rPr lang="en-US" dirty="0"/>
              <a:t>                                        </a:t>
            </a:r>
          </a:p>
          <a:p>
            <a:pPr lvl="1"/>
            <a:r>
              <a:rPr lang="en-US" dirty="0"/>
              <a:t>Hematoma:</a:t>
            </a:r>
          </a:p>
          <a:p>
            <a:pPr lvl="2"/>
            <a:r>
              <a:rPr lang="en-US" sz="2400" dirty="0"/>
              <a:t>Pre tracheal (airway obstruction)       </a:t>
            </a:r>
          </a:p>
          <a:p>
            <a:pPr lvl="2"/>
            <a:r>
              <a:rPr lang="en-US" sz="2400" dirty="0"/>
              <a:t>pre- </a:t>
            </a:r>
            <a:r>
              <a:rPr lang="en-US" sz="2400" dirty="0" err="1"/>
              <a:t>platysmal</a:t>
            </a:r>
            <a:endParaRPr lang="en-US" sz="2400" dirty="0"/>
          </a:p>
          <a:p>
            <a:pPr lvl="2"/>
            <a:endParaRPr lang="en-US" sz="2400" dirty="0"/>
          </a:p>
          <a:p>
            <a:pPr lvl="1"/>
            <a:r>
              <a:rPr lang="en-US" dirty="0"/>
              <a:t>Nerve injury </a:t>
            </a:r>
          </a:p>
          <a:p>
            <a:pPr lvl="2"/>
            <a:r>
              <a:rPr lang="en-US" sz="2400" dirty="0"/>
              <a:t>1-2% permanent:                    </a:t>
            </a:r>
          </a:p>
          <a:p>
            <a:pPr lvl="2"/>
            <a:r>
              <a:rPr lang="en-US" sz="2400" dirty="0"/>
              <a:t>Recurrent laryngeal (hoarseness)        </a:t>
            </a:r>
          </a:p>
          <a:p>
            <a:pPr lvl="2"/>
            <a:r>
              <a:rPr lang="en-US" sz="2400" dirty="0"/>
              <a:t>Superior laryngeal (loss of high pitched sound)</a:t>
            </a:r>
          </a:p>
          <a:p>
            <a:pPr lvl="2"/>
            <a:endParaRPr lang="en-US" sz="2400" dirty="0"/>
          </a:p>
          <a:p>
            <a:pPr lvl="1"/>
            <a:r>
              <a:rPr lang="en-US" dirty="0"/>
              <a:t>Hypocalcemia</a:t>
            </a:r>
          </a:p>
          <a:p>
            <a:pPr>
              <a:buNone/>
            </a:pPr>
            <a:r>
              <a:rPr lang="en-US" sz="2400" dirty="0"/>
              <a:t>       </a:t>
            </a:r>
          </a:p>
        </p:txBody>
      </p:sp>
      <p:pic>
        <p:nvPicPr>
          <p:cNvPr id="6" name="Picture 5">
            <a:extLst>
              <a:ext uri="{FF2B5EF4-FFF2-40B4-BE49-F238E27FC236}">
                <a16:creationId xmlns:a16="http://schemas.microsoft.com/office/drawing/2014/main" id="{F70D6C15-A024-4154-ACA2-73434F5969BD}"/>
              </a:ext>
            </a:extLst>
          </p:cNvPr>
          <p:cNvPicPr>
            <a:picLocks noChangeAspect="1"/>
          </p:cNvPicPr>
          <p:nvPr/>
        </p:nvPicPr>
        <p:blipFill>
          <a:blip r:embed="rId3"/>
          <a:stretch>
            <a:fillRect/>
          </a:stretch>
        </p:blipFill>
        <p:spPr>
          <a:xfrm>
            <a:off x="5833882" y="713128"/>
            <a:ext cx="3471390" cy="2473366"/>
          </a:xfrm>
          <a:prstGeom prst="rect">
            <a:avLst/>
          </a:prstGeom>
        </p:spPr>
      </p:pic>
      <p:grpSp>
        <p:nvGrpSpPr>
          <p:cNvPr id="13" name="Group 1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114861C2-1EE5-4B71-A5FE-F7C516DB3CB2}"/>
              </a:ext>
            </a:extLst>
          </p:cNvPr>
          <p:cNvPicPr>
            <a:picLocks noChangeAspect="1"/>
          </p:cNvPicPr>
          <p:nvPr/>
        </p:nvPicPr>
        <p:blipFill>
          <a:blip r:embed="rId4"/>
          <a:stretch>
            <a:fillRect/>
          </a:stretch>
        </p:blipFill>
        <p:spPr>
          <a:xfrm>
            <a:off x="5614344" y="3186494"/>
            <a:ext cx="4145735" cy="3671506"/>
          </a:xfrm>
          <a:prstGeom prst="rect">
            <a:avLst/>
          </a:prstGeom>
        </p:spPr>
      </p:pic>
      <p:pic>
        <p:nvPicPr>
          <p:cNvPr id="2" name="Picture 1">
            <a:extLst>
              <a:ext uri="{FF2B5EF4-FFF2-40B4-BE49-F238E27FC236}">
                <a16:creationId xmlns:a16="http://schemas.microsoft.com/office/drawing/2014/main" id="{E5F5F75C-5D72-440B-9421-CDDD3FD14A13}"/>
              </a:ext>
            </a:extLst>
          </p:cNvPr>
          <p:cNvPicPr>
            <a:picLocks noChangeAspect="1"/>
          </p:cNvPicPr>
          <p:nvPr/>
        </p:nvPicPr>
        <p:blipFill rotWithShape="1">
          <a:blip r:embed="rId5"/>
          <a:srcRect l="1020" r="1927"/>
          <a:stretch/>
        </p:blipFill>
        <p:spPr>
          <a:xfrm>
            <a:off x="10087429" y="2839751"/>
            <a:ext cx="1777222" cy="3380073"/>
          </a:xfrm>
          <a:prstGeom prst="rect">
            <a:avLst/>
          </a:prstGeom>
        </p:spPr>
      </p:pic>
    </p:spTree>
    <p:extLst>
      <p:ext uri="{BB962C8B-B14F-4D97-AF65-F5344CB8AC3E}">
        <p14:creationId xmlns:p14="http://schemas.microsoft.com/office/powerpoint/2010/main" val="393477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447101-0FFE-9348-9356-3F71911A8D44}"/>
              </a:ext>
            </a:extLst>
          </p:cNvPr>
          <p:cNvSpPr>
            <a:spLocks noGrp="1"/>
          </p:cNvSpPr>
          <p:nvPr>
            <p:ph idx="1"/>
          </p:nvPr>
        </p:nvSpPr>
        <p:spPr>
          <a:xfrm>
            <a:off x="762000" y="1085088"/>
            <a:ext cx="10515600" cy="4553331"/>
          </a:xfrm>
        </p:spPr>
        <p:txBody>
          <a:bodyPr>
            <a:normAutofit fontScale="92500" lnSpcReduction="20000"/>
          </a:bodyPr>
          <a:lstStyle/>
          <a:p>
            <a:pPr marL="0" indent="0">
              <a:buNone/>
            </a:pPr>
            <a:r>
              <a:rPr lang="en-US" b="1" dirty="0"/>
              <a:t>Hypoparathyroidism:</a:t>
            </a:r>
          </a:p>
          <a:p>
            <a:pPr marL="0" indent="0">
              <a:buNone/>
            </a:pPr>
            <a:endParaRPr lang="en-US" b="1" dirty="0"/>
          </a:p>
          <a:p>
            <a:pPr marL="0" indent="0">
              <a:buNone/>
            </a:pPr>
            <a:r>
              <a:rPr lang="en-GB" sz="1700" dirty="0"/>
              <a:t>                             Is a rare condition characterized by hypocalcaemia due to reduced production of parathormone.</a:t>
            </a:r>
            <a:endParaRPr lang="en-US" sz="1700" dirty="0"/>
          </a:p>
          <a:p>
            <a:pPr lvl="1">
              <a:buFont typeface="Wingdings" panose="05000000000000000000" pitchFamily="2" charset="2"/>
              <a:buChar char="Ø"/>
            </a:pPr>
            <a:r>
              <a:rPr lang="en-US" sz="1700" dirty="0"/>
              <a:t> Primary (Congenital)</a:t>
            </a:r>
          </a:p>
          <a:p>
            <a:pPr lvl="1">
              <a:buFont typeface="Wingdings" panose="05000000000000000000" pitchFamily="2" charset="2"/>
              <a:buChar char="Ø"/>
            </a:pPr>
            <a:r>
              <a:rPr lang="en-US" sz="1700" dirty="0"/>
              <a:t> Secondary (Acquired)</a:t>
            </a:r>
          </a:p>
          <a:p>
            <a:pPr lvl="2">
              <a:buFont typeface="Wingdings" panose="05000000000000000000" pitchFamily="2" charset="2"/>
              <a:buChar char="ü"/>
            </a:pPr>
            <a:r>
              <a:rPr lang="en-US" sz="1700" dirty="0"/>
              <a:t>Iatrogenic (Surgery)</a:t>
            </a:r>
          </a:p>
          <a:p>
            <a:pPr lvl="2">
              <a:buFont typeface="Wingdings" panose="05000000000000000000" pitchFamily="2" charset="2"/>
              <a:buChar char="ü"/>
            </a:pPr>
            <a:r>
              <a:rPr lang="en-US" sz="1700" dirty="0"/>
              <a:t>Autoimmune:</a:t>
            </a:r>
          </a:p>
          <a:p>
            <a:pPr lvl="3"/>
            <a:r>
              <a:rPr lang="en-US" sz="1700" dirty="0"/>
              <a:t>Adrenal insufficiency</a:t>
            </a:r>
          </a:p>
          <a:p>
            <a:pPr lvl="3"/>
            <a:r>
              <a:rPr lang="en-US" sz="1700" dirty="0"/>
              <a:t>Hashimoto’s</a:t>
            </a:r>
          </a:p>
          <a:p>
            <a:pPr lvl="3"/>
            <a:r>
              <a:rPr lang="en-US" sz="1700" dirty="0"/>
              <a:t>Pernicious anemia</a:t>
            </a:r>
          </a:p>
          <a:p>
            <a:r>
              <a:rPr lang="en-GB" sz="1700" b="1" dirty="0">
                <a:effectLst>
                  <a:outerShdw blurRad="38100" dist="38100" dir="2700000" algn="tl">
                    <a:srgbClr val="000000">
                      <a:alpha val="43137"/>
                    </a:srgbClr>
                  </a:outerShdw>
                </a:effectLst>
              </a:rPr>
              <a:t>Causes </a:t>
            </a:r>
            <a:endParaRPr lang="en-GB" sz="1700" b="1" dirty="0"/>
          </a:p>
          <a:p>
            <a:r>
              <a:rPr lang="en-GB" sz="1700" dirty="0"/>
              <a:t> Post-thyroid or parathyroid surgery (‘hungry bone syndrome’) or neck irradiation. </a:t>
            </a:r>
          </a:p>
          <a:p>
            <a:r>
              <a:rPr lang="en-GB" sz="1700" dirty="0"/>
              <a:t>Idiopathic (often autoimmune and presents in children or young adults). </a:t>
            </a:r>
          </a:p>
          <a:p>
            <a:r>
              <a:rPr lang="en-GB" sz="1700" dirty="0"/>
              <a:t> Congenital enzymatic deficiencies (numerous syndromes). </a:t>
            </a:r>
          </a:p>
          <a:p>
            <a:r>
              <a:rPr lang="en-GB" sz="1700" dirty="0"/>
              <a:t> Metal overload (e.g. iron (haemochromatosis or thalassaemia), copper (Wilson’s disease), magnesium). </a:t>
            </a:r>
          </a:p>
          <a:p>
            <a:r>
              <a:rPr lang="en-GB" sz="1700" dirty="0"/>
              <a:t>Pseudohypoparathyroidism (reduced sensitivity to parathormone).</a:t>
            </a:r>
          </a:p>
          <a:p>
            <a:pPr lvl="3"/>
            <a:endParaRPr lang="en-US" sz="1200" dirty="0"/>
          </a:p>
          <a:p>
            <a:endParaRPr lang="en-US" sz="1200" dirty="0"/>
          </a:p>
        </p:txBody>
      </p:sp>
    </p:spTree>
    <p:extLst>
      <p:ext uri="{BB962C8B-B14F-4D97-AF65-F5344CB8AC3E}">
        <p14:creationId xmlns:p14="http://schemas.microsoft.com/office/powerpoint/2010/main" val="29583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fade">
                                      <p:cBhvr>
                                        <p:cTn id="48" dur="500"/>
                                        <p:tgtEl>
                                          <p:spTgt spid="3">
                                            <p:txEl>
                                              <p:pRg st="12" end="1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Effect transition="in" filter="fade">
                                      <p:cBhvr>
                                        <p:cTn id="53" dur="500"/>
                                        <p:tgtEl>
                                          <p:spTgt spid="3">
                                            <p:txEl>
                                              <p:pRg st="13" end="1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14" end="14"/>
                                            </p:txEl>
                                          </p:spTgt>
                                        </p:tgtEl>
                                        <p:attrNameLst>
                                          <p:attrName>style.visibility</p:attrName>
                                        </p:attrNameLst>
                                      </p:cBhvr>
                                      <p:to>
                                        <p:strVal val="visible"/>
                                      </p:to>
                                    </p:set>
                                    <p:animEffect transition="in" filter="fade">
                                      <p:cBhvr>
                                        <p:cTn id="58" dur="500"/>
                                        <p:tgtEl>
                                          <p:spTgt spid="3">
                                            <p:txEl>
                                              <p:pRg st="14" end="1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animEffect transition="in" filter="fade">
                                      <p:cBhvr>
                                        <p:cTn id="63"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99F5AA-F3F1-4C43-A42D-F6B0FD035BF7}"/>
              </a:ext>
            </a:extLst>
          </p:cNvPr>
          <p:cNvSpPr txBox="1"/>
          <p:nvPr/>
        </p:nvSpPr>
        <p:spPr>
          <a:xfrm>
            <a:off x="0" y="83357"/>
            <a:ext cx="12192000" cy="4955203"/>
          </a:xfrm>
          <a:prstGeom prst="rect">
            <a:avLst/>
          </a:prstGeom>
          <a:noFill/>
        </p:spPr>
        <p:txBody>
          <a:bodyPr wrap="square">
            <a:spAutoFit/>
          </a:bodyPr>
          <a:lstStyle/>
          <a:p>
            <a:r>
              <a:rPr lang="en-GB" sz="2800" b="1" dirty="0">
                <a:solidFill>
                  <a:srgbClr val="FFFF00"/>
                </a:solidFill>
                <a:effectLst>
                  <a:outerShdw blurRad="38100" dist="38100" dir="2700000" algn="tl">
                    <a:srgbClr val="000000">
                      <a:alpha val="43137"/>
                    </a:srgbClr>
                  </a:outerShdw>
                </a:effectLst>
              </a:rPr>
              <a:t>Clinical features:</a:t>
            </a:r>
          </a:p>
          <a:p>
            <a:r>
              <a:rPr lang="en-US" sz="2400" dirty="0">
                <a:solidFill>
                  <a:schemeClr val="bg1"/>
                </a:solidFill>
              </a:rPr>
              <a:t>1. Tetany—due to hypocalcemia; carpopedal spasm, fasciculation, and cramps</a:t>
            </a:r>
            <a:r>
              <a:rPr lang="en-GB" sz="2400" dirty="0">
                <a:solidFill>
                  <a:schemeClr val="bg1"/>
                </a:solidFill>
              </a:rPr>
              <a:t> Perioral paraesthesia, </a:t>
            </a:r>
            <a:r>
              <a:rPr lang="en-US" sz="2400" dirty="0">
                <a:solidFill>
                  <a:schemeClr val="bg1"/>
                </a:solidFill>
              </a:rPr>
              <a:t>Periorbital, finger tips </a:t>
            </a:r>
            <a:r>
              <a:rPr lang="en-GB" sz="2400" dirty="0">
                <a:solidFill>
                  <a:schemeClr val="bg1"/>
                </a:solidFill>
              </a:rPr>
              <a:t>cramps</a:t>
            </a:r>
            <a:endParaRPr lang="en-US" sz="2400" dirty="0">
              <a:solidFill>
                <a:schemeClr val="bg1"/>
              </a:solidFill>
            </a:endParaRPr>
          </a:p>
          <a:p>
            <a:r>
              <a:rPr lang="en-US" sz="2400" dirty="0">
                <a:solidFill>
                  <a:schemeClr val="bg1"/>
                </a:solidFill>
              </a:rPr>
              <a:t>2. Laryngismus </a:t>
            </a:r>
            <a:r>
              <a:rPr lang="en-US" sz="2400" dirty="0" err="1">
                <a:solidFill>
                  <a:schemeClr val="bg1"/>
                </a:solidFill>
              </a:rPr>
              <a:t>stridulus</a:t>
            </a:r>
            <a:r>
              <a:rPr lang="en-US" sz="2400" dirty="0">
                <a:solidFill>
                  <a:schemeClr val="bg1"/>
                </a:solidFill>
              </a:rPr>
              <a:t>—spasm of vocal cord leading to dyspnea</a:t>
            </a:r>
          </a:p>
          <a:p>
            <a:r>
              <a:rPr lang="en-US" sz="2400" dirty="0">
                <a:solidFill>
                  <a:srgbClr val="FFFF00"/>
                </a:solidFill>
              </a:rPr>
              <a:t>Subclinical cases</a:t>
            </a:r>
          </a:p>
          <a:p>
            <a:r>
              <a:rPr lang="en-US" sz="2400" dirty="0">
                <a:solidFill>
                  <a:schemeClr val="bg1"/>
                </a:solidFill>
              </a:rPr>
              <a:t>1. Trousseau’s sign—flexion at Meta </a:t>
            </a:r>
            <a:r>
              <a:rPr lang="en-US" sz="2400" dirty="0" err="1">
                <a:solidFill>
                  <a:schemeClr val="bg1"/>
                </a:solidFill>
              </a:rPr>
              <a:t>carpo</a:t>
            </a:r>
            <a:r>
              <a:rPr lang="en-US" sz="2400" dirty="0">
                <a:solidFill>
                  <a:schemeClr val="bg1"/>
                </a:solidFill>
              </a:rPr>
              <a:t> phalangeal joint and extension at interphalangeal</a:t>
            </a:r>
          </a:p>
          <a:p>
            <a:r>
              <a:rPr lang="en-US" sz="2400" dirty="0">
                <a:solidFill>
                  <a:schemeClr val="bg1"/>
                </a:solidFill>
              </a:rPr>
              <a:t>joint on tying the tourniquet at upper arm and raising the blood pressure</a:t>
            </a:r>
            <a:r>
              <a:rPr lang="en-GB" sz="2400" dirty="0">
                <a:solidFill>
                  <a:schemeClr val="bg1"/>
                </a:solidFill>
              </a:rPr>
              <a:t> above </a:t>
            </a:r>
            <a:r>
              <a:rPr lang="en-US" sz="2400" dirty="0">
                <a:solidFill>
                  <a:schemeClr val="bg1"/>
                </a:solidFill>
              </a:rPr>
              <a:t>to 20 mmHg </a:t>
            </a:r>
            <a:r>
              <a:rPr lang="en-GB" sz="2400" dirty="0">
                <a:solidFill>
                  <a:schemeClr val="bg1"/>
                </a:solidFill>
              </a:rPr>
              <a:t>systolic pressure </a:t>
            </a:r>
          </a:p>
          <a:p>
            <a:r>
              <a:rPr lang="en-GB" sz="2400" dirty="0">
                <a:solidFill>
                  <a:schemeClr val="bg1"/>
                </a:solidFill>
              </a:rPr>
              <a:t>Prolonged QT interval on ECG.</a:t>
            </a:r>
            <a:r>
              <a:rPr lang="en-US" sz="2400" dirty="0">
                <a:solidFill>
                  <a:schemeClr val="bg1"/>
                </a:solidFill>
              </a:rPr>
              <a:t> </a:t>
            </a:r>
          </a:p>
          <a:p>
            <a:endParaRPr lang="en-US" sz="2400" dirty="0">
              <a:solidFill>
                <a:schemeClr val="bg1"/>
              </a:solidFill>
            </a:endParaRPr>
          </a:p>
          <a:p>
            <a:r>
              <a:rPr lang="en-US" sz="2400" dirty="0">
                <a:solidFill>
                  <a:schemeClr val="bg1"/>
                </a:solidFill>
              </a:rPr>
              <a:t>2. Chvostek’s sign—on taping over the preauricular region, twitching of facial muscles</a:t>
            </a:r>
          </a:p>
          <a:p>
            <a:endParaRPr lang="en-US" sz="2400" dirty="0">
              <a:solidFill>
                <a:schemeClr val="bg1"/>
              </a:solidFill>
            </a:endParaRPr>
          </a:p>
          <a:p>
            <a:endParaRPr lang="en-GB" sz="2400" dirty="0">
              <a:solidFill>
                <a:schemeClr val="bg1"/>
              </a:solidFill>
            </a:endParaRPr>
          </a:p>
        </p:txBody>
      </p:sp>
      <p:pic>
        <p:nvPicPr>
          <p:cNvPr id="2" name="Picture 1">
            <a:extLst>
              <a:ext uri="{FF2B5EF4-FFF2-40B4-BE49-F238E27FC236}">
                <a16:creationId xmlns:a16="http://schemas.microsoft.com/office/drawing/2014/main" id="{361A91B4-0884-4E8F-A844-D5418D13AA88}"/>
              </a:ext>
            </a:extLst>
          </p:cNvPr>
          <p:cNvPicPr>
            <a:picLocks noChangeAspect="1"/>
          </p:cNvPicPr>
          <p:nvPr/>
        </p:nvPicPr>
        <p:blipFill rotWithShape="1">
          <a:blip r:embed="rId4"/>
          <a:srcRect l="51667" t="33330" r="29375" b="21941"/>
          <a:stretch/>
        </p:blipFill>
        <p:spPr>
          <a:xfrm>
            <a:off x="6585795" y="4498531"/>
            <a:ext cx="2163093" cy="2064642"/>
          </a:xfrm>
          <a:prstGeom prst="rect">
            <a:avLst/>
          </a:prstGeom>
          <a:effectLst>
            <a:outerShdw blurRad="50800" dist="63500" dir="5400000" algn="t" rotWithShape="0">
              <a:prstClr val="black">
                <a:alpha val="40000"/>
              </a:prstClr>
            </a:outerShdw>
          </a:effectLst>
        </p:spPr>
      </p:pic>
      <p:pic>
        <p:nvPicPr>
          <p:cNvPr id="5" name="RPReplay_Final1585129000 2">
            <a:hlinkClick r:id="" action="ppaction://media"/>
            <a:extLst>
              <a:ext uri="{FF2B5EF4-FFF2-40B4-BE49-F238E27FC236}">
                <a16:creationId xmlns:a16="http://schemas.microsoft.com/office/drawing/2014/main" id="{A2D45B32-E159-4EE7-B918-F1AD1B87E8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9639" y="4514346"/>
            <a:ext cx="2163093" cy="2050276"/>
          </a:xfrm>
          <a:prstGeom prst="rect">
            <a:avLst/>
          </a:prstGeom>
          <a:effectLst>
            <a:outerShdw blurRad="50800" dist="63500" dir="5400000" algn="t" rotWithShape="0">
              <a:prstClr val="black">
                <a:alpha val="40000"/>
              </a:prstClr>
            </a:outerShdw>
          </a:effectLst>
        </p:spPr>
      </p:pic>
      <p:pic>
        <p:nvPicPr>
          <p:cNvPr id="4" name="Picture 3">
            <a:extLst>
              <a:ext uri="{FF2B5EF4-FFF2-40B4-BE49-F238E27FC236}">
                <a16:creationId xmlns:a16="http://schemas.microsoft.com/office/drawing/2014/main" id="{B5871577-775F-42F7-942B-60D87D018395}"/>
              </a:ext>
            </a:extLst>
          </p:cNvPr>
          <p:cNvPicPr>
            <a:picLocks noChangeAspect="1"/>
          </p:cNvPicPr>
          <p:nvPr/>
        </p:nvPicPr>
        <p:blipFill>
          <a:blip r:embed="rId6"/>
          <a:stretch>
            <a:fillRect/>
          </a:stretch>
        </p:blipFill>
        <p:spPr>
          <a:xfrm>
            <a:off x="566039" y="4576879"/>
            <a:ext cx="2472583" cy="2064641"/>
          </a:xfrm>
          <a:prstGeom prst="rect">
            <a:avLst/>
          </a:prstGeom>
        </p:spPr>
      </p:pic>
      <p:pic>
        <p:nvPicPr>
          <p:cNvPr id="6" name="Picture 5">
            <a:extLst>
              <a:ext uri="{FF2B5EF4-FFF2-40B4-BE49-F238E27FC236}">
                <a16:creationId xmlns:a16="http://schemas.microsoft.com/office/drawing/2014/main" id="{4A8B4EF5-EA6F-40A1-89E2-5F701941DDA2}"/>
              </a:ext>
            </a:extLst>
          </p:cNvPr>
          <p:cNvPicPr>
            <a:picLocks noChangeAspect="1"/>
          </p:cNvPicPr>
          <p:nvPr/>
        </p:nvPicPr>
        <p:blipFill>
          <a:blip r:embed="rId7"/>
          <a:stretch>
            <a:fillRect/>
          </a:stretch>
        </p:blipFill>
        <p:spPr>
          <a:xfrm>
            <a:off x="3295171" y="4625048"/>
            <a:ext cx="2472583" cy="2064642"/>
          </a:xfrm>
          <a:prstGeom prst="rect">
            <a:avLst/>
          </a:prstGeom>
        </p:spPr>
      </p:pic>
    </p:spTree>
    <p:extLst>
      <p:ext uri="{BB962C8B-B14F-4D97-AF65-F5344CB8AC3E}">
        <p14:creationId xmlns:p14="http://schemas.microsoft.com/office/powerpoint/2010/main" val="227411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A217D-001C-AF48-9798-73790B7943BC}"/>
              </a:ext>
            </a:extLst>
          </p:cNvPr>
          <p:cNvSpPr>
            <a:spLocks noGrp="1"/>
          </p:cNvSpPr>
          <p:nvPr>
            <p:ph idx="1"/>
          </p:nvPr>
        </p:nvSpPr>
        <p:spPr>
          <a:xfrm>
            <a:off x="545690" y="752168"/>
            <a:ext cx="11646310" cy="6105832"/>
          </a:xfrm>
        </p:spPr>
        <p:txBody>
          <a:bodyPr>
            <a:noAutofit/>
          </a:bodyPr>
          <a:lstStyle/>
          <a:p>
            <a:pPr>
              <a:buFont typeface="Wingdings" panose="05000000000000000000" pitchFamily="2" charset="2"/>
              <a:buChar char="q"/>
            </a:pPr>
            <a:r>
              <a:rPr lang="en-US" sz="2400" b="1" dirty="0">
                <a:solidFill>
                  <a:srgbClr val="FFFF00"/>
                </a:solidFill>
              </a:rPr>
              <a:t>Diagnosis</a:t>
            </a:r>
            <a:r>
              <a:rPr lang="en-US" sz="2400" dirty="0">
                <a:solidFill>
                  <a:srgbClr val="FFFF00"/>
                </a:solidFill>
              </a:rPr>
              <a:t>:</a:t>
            </a:r>
          </a:p>
          <a:p>
            <a:pPr lvl="1">
              <a:buFont typeface="Wingdings" panose="05000000000000000000" pitchFamily="2" charset="2"/>
              <a:buChar char="Ø"/>
            </a:pPr>
            <a:r>
              <a:rPr lang="en-US" dirty="0">
                <a:solidFill>
                  <a:schemeClr val="bg1"/>
                </a:solidFill>
              </a:rPr>
              <a:t>Blood levels of ionized Calcium and PTH are low, </a:t>
            </a:r>
          </a:p>
          <a:p>
            <a:pPr marL="0" indent="0">
              <a:buNone/>
            </a:pPr>
            <a:endParaRPr lang="en-GB" sz="800" dirty="0">
              <a:solidFill>
                <a:schemeClr val="bg1"/>
              </a:solidFill>
            </a:endParaRPr>
          </a:p>
          <a:p>
            <a:r>
              <a:rPr lang="en-GB" sz="2400" dirty="0">
                <a:solidFill>
                  <a:schemeClr val="accent4">
                    <a:lumMod val="60000"/>
                    <a:lumOff val="40000"/>
                  </a:schemeClr>
                </a:solidFill>
              </a:rPr>
              <a:t>Reduced serum calcium increases neuromuscular excitability.</a:t>
            </a:r>
          </a:p>
          <a:p>
            <a:pPr marL="0" indent="0">
              <a:buNone/>
            </a:pPr>
            <a:r>
              <a:rPr lang="en-GB" sz="2400" dirty="0">
                <a:solidFill>
                  <a:schemeClr val="bg1"/>
                </a:solidFill>
              </a:rPr>
              <a:t> </a:t>
            </a:r>
          </a:p>
          <a:p>
            <a:r>
              <a:rPr lang="en-GB" sz="2400" dirty="0">
                <a:solidFill>
                  <a:schemeClr val="bg1"/>
                </a:solidFill>
              </a:rPr>
              <a:t>Also measure vitamin D and magnesium.</a:t>
            </a:r>
            <a:endParaRPr lang="en-US" sz="2400" dirty="0">
              <a:solidFill>
                <a:schemeClr val="bg1"/>
              </a:solidFill>
            </a:endParaRPr>
          </a:p>
          <a:p>
            <a:pPr lvl="1">
              <a:buFont typeface="Wingdings" panose="05000000000000000000" pitchFamily="2" charset="2"/>
              <a:buChar char="Ø"/>
            </a:pPr>
            <a:endParaRPr lang="en-US" dirty="0">
              <a:solidFill>
                <a:schemeClr val="bg1"/>
              </a:solidFill>
            </a:endParaRPr>
          </a:p>
          <a:p>
            <a:pPr lvl="1">
              <a:buFont typeface="Wingdings" panose="05000000000000000000" pitchFamily="2" charset="2"/>
              <a:buChar char="Ø"/>
            </a:pPr>
            <a:r>
              <a:rPr lang="en-US" dirty="0">
                <a:solidFill>
                  <a:schemeClr val="bg1"/>
                </a:solidFill>
              </a:rPr>
              <a:t>ECG: shows a lengthened Q–T interval</a:t>
            </a:r>
          </a:p>
          <a:p>
            <a:pPr marL="914400" lvl="2" indent="0">
              <a:buNone/>
            </a:pPr>
            <a:endParaRPr lang="en-US" sz="2400" dirty="0">
              <a:solidFill>
                <a:schemeClr val="bg1"/>
              </a:solidFill>
            </a:endParaRPr>
          </a:p>
          <a:p>
            <a:pPr>
              <a:buFont typeface="Wingdings" panose="05000000000000000000" pitchFamily="2" charset="2"/>
              <a:buChar char="q"/>
            </a:pPr>
            <a:r>
              <a:rPr lang="en-US" sz="2400" b="1" dirty="0">
                <a:solidFill>
                  <a:srgbClr val="FFFF00"/>
                </a:solidFill>
              </a:rPr>
              <a:t>Treatment</a:t>
            </a:r>
            <a:r>
              <a:rPr lang="en-US" sz="2400" dirty="0">
                <a:solidFill>
                  <a:srgbClr val="FFFF00"/>
                </a:solidFill>
              </a:rPr>
              <a:t>:</a:t>
            </a:r>
          </a:p>
          <a:p>
            <a:pPr lvl="1">
              <a:buFont typeface="Wingdings" panose="05000000000000000000" pitchFamily="2" charset="2"/>
              <a:buChar char="v"/>
            </a:pPr>
            <a:r>
              <a:rPr lang="en-US" dirty="0">
                <a:solidFill>
                  <a:schemeClr val="bg1"/>
                </a:solidFill>
              </a:rPr>
              <a:t>Asymptomatic</a:t>
            </a:r>
          </a:p>
          <a:p>
            <a:pPr lvl="2"/>
            <a:r>
              <a:rPr lang="en-US" sz="2400" dirty="0">
                <a:solidFill>
                  <a:schemeClr val="bg1"/>
                </a:solidFill>
              </a:rPr>
              <a:t>Calcium supplements PO</a:t>
            </a:r>
          </a:p>
          <a:p>
            <a:pPr lvl="1">
              <a:buFont typeface="Wingdings" panose="05000000000000000000" pitchFamily="2" charset="2"/>
              <a:buChar char="v"/>
            </a:pPr>
            <a:r>
              <a:rPr lang="en-US" dirty="0">
                <a:solidFill>
                  <a:schemeClr val="bg1"/>
                </a:solidFill>
              </a:rPr>
              <a:t>Symptomatic:</a:t>
            </a:r>
          </a:p>
          <a:p>
            <a:pPr lvl="2"/>
            <a:r>
              <a:rPr lang="en-US" sz="2400" dirty="0">
                <a:solidFill>
                  <a:schemeClr val="bg1"/>
                </a:solidFill>
              </a:rPr>
              <a:t>IV Calcium supplement, you have to correct magnesium as well</a:t>
            </a:r>
          </a:p>
          <a:p>
            <a:endParaRPr lang="en-US" sz="2400" dirty="0"/>
          </a:p>
          <a:p>
            <a:endParaRPr lang="en-US" sz="2400" dirty="0"/>
          </a:p>
        </p:txBody>
      </p:sp>
      <p:sp>
        <p:nvSpPr>
          <p:cNvPr id="7" name="Title 1">
            <a:extLst>
              <a:ext uri="{FF2B5EF4-FFF2-40B4-BE49-F238E27FC236}">
                <a16:creationId xmlns:a16="http://schemas.microsoft.com/office/drawing/2014/main" id="{671CA7C4-7242-2F4F-8141-9EFAABF23CC3}"/>
              </a:ext>
            </a:extLst>
          </p:cNvPr>
          <p:cNvSpPr>
            <a:spLocks noGrp="1"/>
          </p:cNvSpPr>
          <p:nvPr>
            <p:ph type="title"/>
          </p:nvPr>
        </p:nvSpPr>
        <p:spPr>
          <a:xfrm>
            <a:off x="838200" y="132735"/>
            <a:ext cx="10515600" cy="619433"/>
          </a:xfrm>
        </p:spPr>
        <p:txBody>
          <a:bodyPr>
            <a:normAutofit/>
            <a:scene3d>
              <a:camera prst="orthographicFront"/>
              <a:lightRig rig="threePt" dir="t"/>
            </a:scene3d>
            <a:sp3d extrusionH="57150">
              <a:bevelT w="38100" h="38100" prst="angle"/>
            </a:sp3d>
          </a:bodyPr>
          <a:lstStyle/>
          <a:p>
            <a:pPr algn="ctr"/>
            <a:r>
              <a:rPr lang="en-US" sz="3600" b="1" dirty="0">
                <a:solidFill>
                  <a:srgbClr val="FFC000"/>
                </a:solidFill>
                <a:effectLst>
                  <a:outerShdw blurRad="75057" dist="38100" dir="5400000" sy="-20000" rotWithShape="0">
                    <a:prstClr val="black">
                      <a:alpha val="25000"/>
                    </a:prstClr>
                  </a:outerShdw>
                </a:effectLst>
                <a:latin typeface="Century Gothic" pitchFamily="34" charset="0"/>
              </a:rPr>
              <a:t>Hypoparathyroidism</a:t>
            </a:r>
          </a:p>
        </p:txBody>
      </p:sp>
    </p:spTree>
    <p:extLst>
      <p:ext uri="{BB962C8B-B14F-4D97-AF65-F5344CB8AC3E}">
        <p14:creationId xmlns:p14="http://schemas.microsoft.com/office/powerpoint/2010/main" val="405399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 calcmode="lin" valueType="num">
                                      <p:cBhvr additive="base">
                                        <p:cTn id="3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 calcmode="lin" valueType="num">
                                      <p:cBhvr additive="base">
                                        <p:cTn id="3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 calcmode="lin" valueType="num">
                                      <p:cBhvr additive="base">
                                        <p:cTn id="4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2E53DD8-21F9-A54D-85E6-777C6ED9A41B}"/>
              </a:ext>
            </a:extLst>
          </p:cNvPr>
          <p:cNvSpPr>
            <a:spLocks noGrp="1"/>
          </p:cNvSpPr>
          <p:nvPr>
            <p:ph type="title"/>
          </p:nvPr>
        </p:nvSpPr>
        <p:spPr>
          <a:xfrm>
            <a:off x="572493" y="238539"/>
            <a:ext cx="11018520" cy="1434415"/>
          </a:xfrm>
        </p:spPr>
        <p:txBody>
          <a:bodyPr anchor="b">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Adrenal glands</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09046F-3E2E-8949-9B70-3BD756FE7ABC}"/>
              </a:ext>
            </a:extLst>
          </p:cNvPr>
          <p:cNvSpPr>
            <a:spLocks noGrp="1"/>
          </p:cNvSpPr>
          <p:nvPr>
            <p:ph idx="1"/>
          </p:nvPr>
        </p:nvSpPr>
        <p:spPr>
          <a:xfrm>
            <a:off x="572493" y="2071316"/>
            <a:ext cx="6713552" cy="4119172"/>
          </a:xfrm>
        </p:spPr>
        <p:txBody>
          <a:bodyPr anchor="t">
            <a:normAutofit/>
          </a:bodyPr>
          <a:lstStyle/>
          <a:p>
            <a:r>
              <a:rPr lang="en-US" sz="2200"/>
              <a:t>Also known as suprarenal glands</a:t>
            </a:r>
          </a:p>
          <a:p>
            <a:r>
              <a:rPr lang="en-US" sz="2200"/>
              <a:t>Endocrine glands that produce a variety of </a:t>
            </a:r>
          </a:p>
          <a:p>
            <a:pPr marL="0" indent="0">
              <a:buNone/>
            </a:pPr>
            <a:r>
              <a:rPr lang="en-US" sz="2200"/>
              <a:t>hormones</a:t>
            </a:r>
          </a:p>
          <a:p>
            <a:r>
              <a:rPr lang="en-US" sz="2200"/>
              <a:t>Each gland has an outer cortex and</a:t>
            </a:r>
          </a:p>
          <a:p>
            <a:pPr marL="0" indent="0">
              <a:buNone/>
            </a:pPr>
            <a:r>
              <a:rPr lang="en-US" sz="2200"/>
              <a:t> an inner medulla</a:t>
            </a:r>
          </a:p>
          <a:p>
            <a:r>
              <a:rPr lang="en-US" sz="2200"/>
              <a:t>The adrenal cortex is divided into 3 zones:</a:t>
            </a:r>
          </a:p>
          <a:p>
            <a:pPr lvl="1"/>
            <a:r>
              <a:rPr lang="en-US" sz="2200"/>
              <a:t>Zona glomerulosa</a:t>
            </a:r>
          </a:p>
          <a:p>
            <a:pPr lvl="1"/>
            <a:r>
              <a:rPr lang="en-US" sz="2200"/>
              <a:t>Zona fasciculata</a:t>
            </a:r>
          </a:p>
          <a:p>
            <a:pPr lvl="1"/>
            <a:r>
              <a:rPr lang="en-US" sz="2200"/>
              <a:t>Zona reticularis</a:t>
            </a:r>
          </a:p>
          <a:p>
            <a:endParaRPr lang="en-US" sz="2200"/>
          </a:p>
          <a:p>
            <a:endParaRPr lang="en-US" sz="2200"/>
          </a:p>
        </p:txBody>
      </p:sp>
      <p:pic>
        <p:nvPicPr>
          <p:cNvPr id="4" name="Picture 3">
            <a:extLst>
              <a:ext uri="{FF2B5EF4-FFF2-40B4-BE49-F238E27FC236}">
                <a16:creationId xmlns:a16="http://schemas.microsoft.com/office/drawing/2014/main" id="{4D29BDC8-299D-4B7C-9170-90655136F302}"/>
              </a:ext>
            </a:extLst>
          </p:cNvPr>
          <p:cNvPicPr>
            <a:picLocks noChangeAspect="1"/>
          </p:cNvPicPr>
          <p:nvPr/>
        </p:nvPicPr>
        <p:blipFill>
          <a:blip r:embed="rId2"/>
          <a:srcRect l="18886" r="17618" b="-1"/>
          <a:stretch/>
        </p:blipFill>
        <p:spPr>
          <a:xfrm>
            <a:off x="7675658" y="2093976"/>
            <a:ext cx="3941064" cy="4096512"/>
          </a:xfrm>
          <a:prstGeom prst="rect">
            <a:avLst/>
          </a:prstGeom>
        </p:spPr>
      </p:pic>
    </p:spTree>
    <p:extLst>
      <p:ext uri="{BB962C8B-B14F-4D97-AF65-F5344CB8AC3E}">
        <p14:creationId xmlns:p14="http://schemas.microsoft.com/office/powerpoint/2010/main" val="420085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0FA113-CEB8-C545-BA89-30F4C1564C61}"/>
              </a:ext>
            </a:extLst>
          </p:cNvPr>
          <p:cNvSpPr>
            <a:spLocks noGrp="1"/>
          </p:cNvSpPr>
          <p:nvPr>
            <p:ph idx="1"/>
          </p:nvPr>
        </p:nvSpPr>
        <p:spPr>
          <a:xfrm>
            <a:off x="0" y="0"/>
            <a:ext cx="12192000" cy="6858000"/>
          </a:xfrm>
        </p:spPr>
        <p:txBody>
          <a:bodyPr>
            <a:normAutofit fontScale="77500" lnSpcReduction="20000"/>
          </a:bodyPr>
          <a:lstStyle/>
          <a:p>
            <a:pPr>
              <a:buFont typeface="Wingdings" panose="05000000000000000000" pitchFamily="2" charset="2"/>
              <a:buChar char="q"/>
            </a:pPr>
            <a:r>
              <a:rPr lang="en-US" sz="3200" b="1" u="sng">
                <a:solidFill>
                  <a:srgbClr val="FFFF00"/>
                </a:solidFill>
              </a:rPr>
              <a:t>Mineralocorticoids</a:t>
            </a:r>
            <a:r>
              <a:rPr lang="en-US" sz="3200">
                <a:solidFill>
                  <a:srgbClr val="FFFF00"/>
                </a:solidFill>
              </a:rPr>
              <a:t>:</a:t>
            </a:r>
          </a:p>
          <a:p>
            <a:pPr lvl="1"/>
            <a:r>
              <a:rPr lang="en-US">
                <a:solidFill>
                  <a:schemeClr val="bg1"/>
                </a:solidFill>
              </a:rPr>
              <a:t>Zona glomerulosa</a:t>
            </a:r>
          </a:p>
          <a:p>
            <a:pPr lvl="1"/>
            <a:r>
              <a:rPr lang="en-US">
                <a:solidFill>
                  <a:schemeClr val="bg1"/>
                </a:solidFill>
              </a:rPr>
              <a:t>Produces aldosterone</a:t>
            </a:r>
          </a:p>
          <a:p>
            <a:pPr lvl="1"/>
            <a:r>
              <a:rPr lang="en-US">
                <a:solidFill>
                  <a:schemeClr val="bg1"/>
                </a:solidFill>
              </a:rPr>
              <a:t>Helps in the regulation of blood pressure and electrolytes balance </a:t>
            </a:r>
          </a:p>
          <a:p>
            <a:pPr lvl="2"/>
            <a:r>
              <a:rPr lang="en-US" sz="2400">
                <a:solidFill>
                  <a:schemeClr val="bg1"/>
                </a:solidFill>
              </a:rPr>
              <a:t>Na retention </a:t>
            </a:r>
          </a:p>
          <a:p>
            <a:pPr lvl="2"/>
            <a:r>
              <a:rPr lang="en-US" sz="2400">
                <a:solidFill>
                  <a:schemeClr val="bg1"/>
                </a:solidFill>
              </a:rPr>
              <a:t>Water retention</a:t>
            </a:r>
          </a:p>
          <a:p>
            <a:pPr lvl="2"/>
            <a:r>
              <a:rPr lang="en-US" sz="2400">
                <a:solidFill>
                  <a:schemeClr val="bg1"/>
                </a:solidFill>
              </a:rPr>
              <a:t>K</a:t>
            </a:r>
            <a:r>
              <a:rPr lang="en-US" sz="2400" baseline="30000">
                <a:solidFill>
                  <a:schemeClr val="bg1"/>
                </a:solidFill>
              </a:rPr>
              <a:t>+</a:t>
            </a:r>
            <a:r>
              <a:rPr lang="en-US" sz="2400">
                <a:solidFill>
                  <a:schemeClr val="bg1"/>
                </a:solidFill>
              </a:rPr>
              <a:t> excretion</a:t>
            </a:r>
          </a:p>
          <a:p>
            <a:pPr>
              <a:buFont typeface="Wingdings" panose="05000000000000000000" pitchFamily="2" charset="2"/>
              <a:buChar char="q"/>
            </a:pPr>
            <a:r>
              <a:rPr lang="en-US" sz="3200" b="1" u="sng">
                <a:solidFill>
                  <a:srgbClr val="FFFF00"/>
                </a:solidFill>
              </a:rPr>
              <a:t>Glucocorticoids:</a:t>
            </a:r>
          </a:p>
          <a:p>
            <a:pPr lvl="1"/>
            <a:r>
              <a:rPr lang="en-US">
                <a:solidFill>
                  <a:schemeClr val="bg1"/>
                </a:solidFill>
              </a:rPr>
              <a:t>Zona fasciculata</a:t>
            </a:r>
          </a:p>
          <a:p>
            <a:pPr lvl="1"/>
            <a:r>
              <a:rPr lang="en-US">
                <a:solidFill>
                  <a:schemeClr val="bg1"/>
                </a:solidFill>
              </a:rPr>
              <a:t>Cortisol and cortisone </a:t>
            </a:r>
          </a:p>
          <a:p>
            <a:pPr lvl="1"/>
            <a:r>
              <a:rPr lang="en-US">
                <a:solidFill>
                  <a:schemeClr val="bg1"/>
                </a:solidFill>
              </a:rPr>
              <a:t>Helps in the regulation of the metabolism and immune system suppression</a:t>
            </a:r>
          </a:p>
          <a:p>
            <a:pPr lvl="1"/>
            <a:r>
              <a:rPr lang="en-US">
                <a:solidFill>
                  <a:schemeClr val="bg1"/>
                </a:solidFill>
              </a:rPr>
              <a:t>CORTISOL is responsible for control &amp; metabolism of:</a:t>
            </a:r>
          </a:p>
          <a:p>
            <a:pPr marL="0" lvl="1" indent="0">
              <a:buNone/>
            </a:pPr>
            <a:r>
              <a:rPr lang="en-US" b="1" u="sng">
                <a:solidFill>
                  <a:schemeClr val="bg1"/>
                </a:solidFill>
              </a:rPr>
              <a:t>A. CHO  (carbohydrates)                                  </a:t>
            </a:r>
          </a:p>
          <a:p>
            <a:pPr marL="693738" lvl="3"/>
            <a:r>
              <a:rPr lang="en-US" sz="2400">
                <a:solidFill>
                  <a:schemeClr val="bg1"/>
                </a:solidFill>
              </a:rPr>
              <a:t>Increases glucose formation                          </a:t>
            </a:r>
          </a:p>
          <a:p>
            <a:pPr marL="693738" lvl="3"/>
            <a:r>
              <a:rPr lang="en-US" sz="2400">
                <a:solidFill>
                  <a:schemeClr val="bg1"/>
                </a:solidFill>
              </a:rPr>
              <a:t>Increases glucose release</a:t>
            </a:r>
          </a:p>
          <a:p>
            <a:pPr>
              <a:buFont typeface="Monotype Sorts" pitchFamily="2" charset="2"/>
              <a:buNone/>
            </a:pPr>
            <a:r>
              <a:rPr lang="en-US" sz="2400" b="1" u="sng">
                <a:solidFill>
                  <a:schemeClr val="bg1"/>
                </a:solidFill>
              </a:rPr>
              <a:t>B. FATS:</a:t>
            </a:r>
          </a:p>
          <a:p>
            <a:pPr lvl="1"/>
            <a:r>
              <a:rPr lang="en-US">
                <a:solidFill>
                  <a:schemeClr val="bg1"/>
                </a:solidFill>
              </a:rPr>
              <a:t>Control of fat metabolism          </a:t>
            </a:r>
          </a:p>
          <a:p>
            <a:pPr lvl="1"/>
            <a:r>
              <a:rPr lang="en-US">
                <a:solidFill>
                  <a:schemeClr val="bg1"/>
                </a:solidFill>
              </a:rPr>
              <a:t>Stimulates fatty acid mobilization from adipose tissue</a:t>
            </a:r>
            <a:endParaRPr lang="en-US" sz="2400">
              <a:solidFill>
                <a:schemeClr val="bg1"/>
              </a:solidFill>
            </a:endParaRPr>
          </a:p>
          <a:p>
            <a:pPr marL="0" indent="0">
              <a:buNone/>
            </a:pPr>
            <a:r>
              <a:rPr lang="en-US" sz="2400" b="1" u="sng">
                <a:solidFill>
                  <a:schemeClr val="bg1"/>
                </a:solidFill>
              </a:rPr>
              <a:t>C. PROTEINS:</a:t>
            </a:r>
          </a:p>
          <a:p>
            <a:pPr lvl="1"/>
            <a:r>
              <a:rPr lang="en-US">
                <a:solidFill>
                  <a:schemeClr val="bg1"/>
                </a:solidFill>
              </a:rPr>
              <a:t>Control of protein metabolism</a:t>
            </a:r>
          </a:p>
          <a:p>
            <a:pPr lvl="1"/>
            <a:r>
              <a:rPr lang="en-US">
                <a:solidFill>
                  <a:schemeClr val="bg1"/>
                </a:solidFill>
              </a:rPr>
              <a:t>Stimulates protein synthesis in liver &amp; protein breakdown in tissues</a:t>
            </a:r>
          </a:p>
          <a:p>
            <a:pPr marL="0" indent="0">
              <a:buNone/>
            </a:pPr>
            <a:r>
              <a:rPr lang="en-US" sz="2400" b="1" u="sng">
                <a:solidFill>
                  <a:schemeClr val="bg1"/>
                </a:solidFill>
              </a:rPr>
              <a:t>D. Others:</a:t>
            </a:r>
          </a:p>
          <a:p>
            <a:pPr lvl="1"/>
            <a:r>
              <a:rPr lang="en-US">
                <a:solidFill>
                  <a:schemeClr val="bg1"/>
                </a:solidFill>
              </a:rPr>
              <a:t>Inflammatory and allergic response</a:t>
            </a:r>
          </a:p>
          <a:p>
            <a:pPr lvl="1"/>
            <a:r>
              <a:rPr lang="en-US">
                <a:solidFill>
                  <a:schemeClr val="bg1"/>
                </a:solidFill>
              </a:rPr>
              <a:t>Immune system therefore increases the risk of infection</a:t>
            </a:r>
          </a:p>
          <a:p>
            <a:endParaRPr lang="en-US"/>
          </a:p>
          <a:p>
            <a:pPr lvl="3"/>
            <a:endParaRPr lang="en-US" sz="2400">
              <a:solidFill>
                <a:schemeClr val="bg1"/>
              </a:solidFill>
            </a:endParaRPr>
          </a:p>
          <a:p>
            <a:pPr lvl="2"/>
            <a:endParaRPr lang="en-US" sz="2400">
              <a:solidFill>
                <a:schemeClr val="bg1"/>
              </a:solidFill>
            </a:endParaRPr>
          </a:p>
          <a:p>
            <a:pPr lvl="1"/>
            <a:endParaRPr lang="en-US" dirty="0">
              <a:solidFill>
                <a:schemeClr val="bg1"/>
              </a:solidFill>
            </a:endParaRPr>
          </a:p>
        </p:txBody>
      </p:sp>
      <p:pic>
        <p:nvPicPr>
          <p:cNvPr id="5" name="Content Placeholder 7">
            <a:extLst>
              <a:ext uri="{FF2B5EF4-FFF2-40B4-BE49-F238E27FC236}">
                <a16:creationId xmlns:a16="http://schemas.microsoft.com/office/drawing/2014/main" id="{D0480646-E0A2-4B3F-A70B-88E83FDE776F}"/>
              </a:ext>
            </a:extLst>
          </p:cNvPr>
          <p:cNvPicPr>
            <a:picLocks noChangeAspect="1"/>
          </p:cNvPicPr>
          <p:nvPr/>
        </p:nvPicPr>
        <p:blipFill rotWithShape="1">
          <a:blip r:embed="rId2"/>
          <a:srcRect l="4513" t="3408" b="5528"/>
          <a:stretch/>
        </p:blipFill>
        <p:spPr>
          <a:xfrm>
            <a:off x="8495071" y="1093981"/>
            <a:ext cx="3549445" cy="4834871"/>
          </a:xfrm>
          <a:prstGeom prst="rect">
            <a:avLst/>
          </a:prstGeom>
          <a:effectLst>
            <a:outerShdw blurRad="50800" dist="127000" dir="5400000" algn="t" rotWithShape="0">
              <a:prstClr val="black">
                <a:alpha val="40000"/>
              </a:prstClr>
            </a:outerShdw>
          </a:effectLst>
        </p:spPr>
      </p:pic>
    </p:spTree>
    <p:extLst>
      <p:ext uri="{BB962C8B-B14F-4D97-AF65-F5344CB8AC3E}">
        <p14:creationId xmlns:p14="http://schemas.microsoft.com/office/powerpoint/2010/main" val="211997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animEffect transition="in" filter="fade">
                                      <p:cBhvr>
                                        <p:cTn id="55" dur="500"/>
                                        <p:tgtEl>
                                          <p:spTgt spid="3">
                                            <p:txEl>
                                              <p:pRg st="15" end="1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6" end="16"/>
                                            </p:txEl>
                                          </p:spTgt>
                                        </p:tgtEl>
                                        <p:attrNameLst>
                                          <p:attrName>style.visibility</p:attrName>
                                        </p:attrNameLst>
                                      </p:cBhvr>
                                      <p:to>
                                        <p:strVal val="visible"/>
                                      </p:to>
                                    </p:set>
                                    <p:animEffect transition="in" filter="fade">
                                      <p:cBhvr>
                                        <p:cTn id="58" dur="500"/>
                                        <p:tgtEl>
                                          <p:spTgt spid="3">
                                            <p:txEl>
                                              <p:pRg st="16" end="16"/>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17" end="17"/>
                                            </p:txEl>
                                          </p:spTgt>
                                        </p:tgtEl>
                                        <p:attrNameLst>
                                          <p:attrName>style.visibility</p:attrName>
                                        </p:attrNameLst>
                                      </p:cBhvr>
                                      <p:to>
                                        <p:strVal val="visible"/>
                                      </p:to>
                                    </p:set>
                                    <p:animEffect transition="in" filter="fade">
                                      <p:cBhvr>
                                        <p:cTn id="61" dur="500"/>
                                        <p:tgtEl>
                                          <p:spTgt spid="3">
                                            <p:txEl>
                                              <p:pRg st="17" end="1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18" end="18"/>
                                            </p:txEl>
                                          </p:spTgt>
                                        </p:tgtEl>
                                        <p:attrNameLst>
                                          <p:attrName>style.visibility</p:attrName>
                                        </p:attrNameLst>
                                      </p:cBhvr>
                                      <p:to>
                                        <p:strVal val="visible"/>
                                      </p:to>
                                    </p:set>
                                    <p:animEffect transition="in" filter="fade">
                                      <p:cBhvr>
                                        <p:cTn id="66" dur="500"/>
                                        <p:tgtEl>
                                          <p:spTgt spid="3">
                                            <p:txEl>
                                              <p:pRg st="18" end="18"/>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
                                            <p:txEl>
                                              <p:pRg st="19" end="19"/>
                                            </p:txEl>
                                          </p:spTgt>
                                        </p:tgtEl>
                                        <p:attrNameLst>
                                          <p:attrName>style.visibility</p:attrName>
                                        </p:attrNameLst>
                                      </p:cBhvr>
                                      <p:to>
                                        <p:strVal val="visible"/>
                                      </p:to>
                                    </p:set>
                                    <p:animEffect transition="in" filter="fade">
                                      <p:cBhvr>
                                        <p:cTn id="69" dur="500"/>
                                        <p:tgtEl>
                                          <p:spTgt spid="3">
                                            <p:txEl>
                                              <p:pRg st="19" end="19"/>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3">
                                            <p:txEl>
                                              <p:pRg st="20" end="20"/>
                                            </p:txEl>
                                          </p:spTgt>
                                        </p:tgtEl>
                                        <p:attrNameLst>
                                          <p:attrName>style.visibility</p:attrName>
                                        </p:attrNameLst>
                                      </p:cBhvr>
                                      <p:to>
                                        <p:strVal val="visible"/>
                                      </p:to>
                                    </p:set>
                                    <p:animEffect transition="in" filter="fade">
                                      <p:cBhvr>
                                        <p:cTn id="72" dur="500"/>
                                        <p:tgtEl>
                                          <p:spTgt spid="3">
                                            <p:txEl>
                                              <p:pRg st="20" end="2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21" end="21"/>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22" end="22"/>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334E6F-ECB5-4D6F-8FE9-AC5F605C7154}"/>
              </a:ext>
            </a:extLst>
          </p:cNvPr>
          <p:cNvSpPr>
            <a:spLocks noGrp="1"/>
          </p:cNvSpPr>
          <p:nvPr>
            <p:ph idx="1"/>
          </p:nvPr>
        </p:nvSpPr>
        <p:spPr>
          <a:xfrm>
            <a:off x="201561" y="153098"/>
            <a:ext cx="11849762" cy="6224727"/>
          </a:xfrm>
        </p:spPr>
        <p:txBody>
          <a:bodyPr>
            <a:normAutofit fontScale="85000" lnSpcReduction="20000"/>
          </a:bodyPr>
          <a:lstStyle/>
          <a:p>
            <a:r>
              <a:rPr lang="en-US" b="1" dirty="0">
                <a:solidFill>
                  <a:srgbClr val="FFC000"/>
                </a:solidFill>
              </a:rPr>
              <a:t>Function</a:t>
            </a:r>
            <a:r>
              <a:rPr lang="en-US" dirty="0">
                <a:solidFill>
                  <a:schemeClr val="bg1"/>
                </a:solidFill>
              </a:rPr>
              <a:t>: secretion of PTH in response to low calcium serum levels</a:t>
            </a:r>
          </a:p>
          <a:p>
            <a:r>
              <a:rPr lang="en-US" dirty="0">
                <a:solidFill>
                  <a:schemeClr val="bg1"/>
                </a:solidFill>
              </a:rPr>
              <a:t>Effects of parathyroid hormone (PTH):</a:t>
            </a:r>
          </a:p>
          <a:p>
            <a:pPr lvl="1"/>
            <a:r>
              <a:rPr lang="en-US" b="1" u="sng" dirty="0">
                <a:solidFill>
                  <a:schemeClr val="bg1"/>
                </a:solidFill>
              </a:rPr>
              <a:t>Calcium</a:t>
            </a:r>
            <a:r>
              <a:rPr lang="en-US" dirty="0">
                <a:solidFill>
                  <a:schemeClr val="bg1"/>
                </a:solidFill>
              </a:rPr>
              <a:t>:</a:t>
            </a:r>
          </a:p>
          <a:p>
            <a:pPr lvl="2"/>
            <a:r>
              <a:rPr lang="en-US" dirty="0">
                <a:solidFill>
                  <a:schemeClr val="bg1"/>
                </a:solidFill>
              </a:rPr>
              <a:t>Increases blood calcium levels by directly stimulating osteoclasts to </a:t>
            </a:r>
            <a:r>
              <a:rPr lang="en-US" b="1" dirty="0">
                <a:solidFill>
                  <a:schemeClr val="bg1"/>
                </a:solidFill>
              </a:rPr>
              <a:t>break down bone</a:t>
            </a:r>
            <a:r>
              <a:rPr lang="en-US" dirty="0">
                <a:solidFill>
                  <a:schemeClr val="bg1"/>
                </a:solidFill>
              </a:rPr>
              <a:t>. </a:t>
            </a:r>
          </a:p>
          <a:p>
            <a:pPr lvl="2"/>
            <a:r>
              <a:rPr lang="en-US" dirty="0">
                <a:solidFill>
                  <a:schemeClr val="bg1"/>
                </a:solidFill>
              </a:rPr>
              <a:t>Promotes calcium reabsorption by the </a:t>
            </a:r>
            <a:r>
              <a:rPr lang="en-US" b="1" dirty="0">
                <a:solidFill>
                  <a:schemeClr val="bg1"/>
                </a:solidFill>
              </a:rPr>
              <a:t>kidneys</a:t>
            </a:r>
            <a:r>
              <a:rPr lang="en-US" dirty="0">
                <a:solidFill>
                  <a:schemeClr val="bg1"/>
                </a:solidFill>
              </a:rPr>
              <a:t> </a:t>
            </a:r>
          </a:p>
          <a:p>
            <a:pPr lvl="2"/>
            <a:r>
              <a:rPr lang="en-US" dirty="0">
                <a:solidFill>
                  <a:schemeClr val="bg1"/>
                </a:solidFill>
              </a:rPr>
              <a:t>Increases </a:t>
            </a:r>
            <a:r>
              <a:rPr lang="en-US" b="1" dirty="0">
                <a:solidFill>
                  <a:schemeClr val="bg1"/>
                </a:solidFill>
              </a:rPr>
              <a:t>gastrointestinal</a:t>
            </a:r>
            <a:r>
              <a:rPr lang="en-US" dirty="0">
                <a:solidFill>
                  <a:schemeClr val="bg1"/>
                </a:solidFill>
              </a:rPr>
              <a:t> calcium absorption by activating vitamin D</a:t>
            </a:r>
          </a:p>
          <a:p>
            <a:pPr lvl="1"/>
            <a:endParaRPr lang="en-US" b="1" dirty="0">
              <a:solidFill>
                <a:schemeClr val="bg1"/>
              </a:solidFill>
              <a:hlinkClick r:id="rId2" tooltip="Phosphate">
                <a:extLst>
                  <a:ext uri="{A12FA001-AC4F-418D-AE19-62706E023703}">
                    <ahyp:hlinkClr xmlns:ahyp="http://schemas.microsoft.com/office/drawing/2018/hyperlinkcolor" val="tx"/>
                  </a:ext>
                </a:extLst>
              </a:hlinkClick>
            </a:endParaRPr>
          </a:p>
          <a:p>
            <a:pPr lvl="1"/>
            <a:r>
              <a:rPr lang="en-US" b="1" u="sng" dirty="0">
                <a:solidFill>
                  <a:schemeClr val="bg1"/>
                </a:solidFill>
              </a:rPr>
              <a:t>Phosphate</a:t>
            </a:r>
          </a:p>
          <a:p>
            <a:pPr lvl="2"/>
            <a:r>
              <a:rPr lang="en-US" dirty="0">
                <a:solidFill>
                  <a:schemeClr val="bg1"/>
                </a:solidFill>
              </a:rPr>
              <a:t>Inhibits proximal </a:t>
            </a:r>
            <a:r>
              <a:rPr lang="en-US" b="1" dirty="0">
                <a:solidFill>
                  <a:schemeClr val="bg1"/>
                </a:solidFill>
              </a:rPr>
              <a:t>tubular</a:t>
            </a:r>
            <a:r>
              <a:rPr lang="en-US" dirty="0">
                <a:solidFill>
                  <a:schemeClr val="bg1"/>
                </a:solidFill>
              </a:rPr>
              <a:t> reabsorption of phosphorus </a:t>
            </a:r>
          </a:p>
          <a:p>
            <a:endParaRPr lang="en-US" dirty="0">
              <a:solidFill>
                <a:schemeClr val="bg1"/>
              </a:solidFill>
            </a:endParaRPr>
          </a:p>
          <a:p>
            <a:endParaRPr lang="en-US" dirty="0">
              <a:solidFill>
                <a:schemeClr val="bg1"/>
              </a:solidFill>
            </a:endParaRPr>
          </a:p>
          <a:p>
            <a:r>
              <a:rPr lang="en-US" dirty="0">
                <a:solidFill>
                  <a:srgbClr val="FFC000"/>
                </a:solidFill>
              </a:rPr>
              <a:t>Arterial supply</a:t>
            </a:r>
            <a:r>
              <a:rPr lang="en-US" dirty="0">
                <a:solidFill>
                  <a:schemeClr val="bg1"/>
                </a:solidFill>
              </a:rPr>
              <a:t>: Inferior thyroid arteries</a:t>
            </a:r>
          </a:p>
          <a:p>
            <a:endParaRPr lang="en-US" dirty="0">
              <a:solidFill>
                <a:schemeClr val="bg1"/>
              </a:solidFill>
            </a:endParaRPr>
          </a:p>
          <a:p>
            <a:r>
              <a:rPr lang="en-US" dirty="0">
                <a:solidFill>
                  <a:srgbClr val="FFC000"/>
                </a:solidFill>
              </a:rPr>
              <a:t>Venous drainage</a:t>
            </a:r>
            <a:r>
              <a:rPr lang="en-US" dirty="0">
                <a:solidFill>
                  <a:schemeClr val="bg1"/>
                </a:solidFill>
              </a:rPr>
              <a:t>: Thyroid venous  plexus</a:t>
            </a:r>
          </a:p>
          <a:p>
            <a:endParaRPr lang="en-US" dirty="0">
              <a:solidFill>
                <a:schemeClr val="bg1"/>
              </a:solidFill>
            </a:endParaRPr>
          </a:p>
          <a:p>
            <a:r>
              <a:rPr lang="en-US" dirty="0">
                <a:solidFill>
                  <a:srgbClr val="FFC000"/>
                </a:solidFill>
              </a:rPr>
              <a:t>Different cells of the parathyroid glands:</a:t>
            </a:r>
          </a:p>
          <a:p>
            <a:pPr lvl="1"/>
            <a:r>
              <a:rPr lang="en-US" dirty="0">
                <a:solidFill>
                  <a:schemeClr val="bg1"/>
                </a:solidFill>
              </a:rPr>
              <a:t>Chief cells: secretion of parathyroid hormone </a:t>
            </a:r>
          </a:p>
          <a:p>
            <a:pPr lvl="1"/>
            <a:r>
              <a:rPr lang="en-US" dirty="0">
                <a:solidFill>
                  <a:schemeClr val="bg1"/>
                </a:solidFill>
              </a:rPr>
              <a:t>Oxyphil cells</a:t>
            </a:r>
          </a:p>
          <a:p>
            <a:pPr lvl="1"/>
            <a:r>
              <a:rPr lang="en-US" dirty="0">
                <a:solidFill>
                  <a:schemeClr val="bg1"/>
                </a:solidFill>
              </a:rPr>
              <a:t>Adipocytes</a:t>
            </a:r>
          </a:p>
          <a:p>
            <a:endParaRPr lang="en-GB" dirty="0"/>
          </a:p>
        </p:txBody>
      </p:sp>
      <p:pic>
        <p:nvPicPr>
          <p:cNvPr id="2050" name="Picture 2" descr="Normal parathyroid function: How parathyroid glands work, Parathyroid  hormone (PTH) production, and controlling calcium in bones and blood.">
            <a:extLst>
              <a:ext uri="{FF2B5EF4-FFF2-40B4-BE49-F238E27FC236}">
                <a16:creationId xmlns:a16="http://schemas.microsoft.com/office/drawing/2014/main" id="{04992CCC-F6B7-4E96-B3FB-D7B12FCD0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419" y="2540173"/>
            <a:ext cx="3634143"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01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A024ED-F47C-A34C-9F2A-A07E188AC187}"/>
              </a:ext>
            </a:extLst>
          </p:cNvPr>
          <p:cNvSpPr>
            <a:spLocks noGrp="1"/>
          </p:cNvSpPr>
          <p:nvPr>
            <p:ph idx="1"/>
          </p:nvPr>
        </p:nvSpPr>
        <p:spPr>
          <a:xfrm>
            <a:off x="0" y="0"/>
            <a:ext cx="12192000" cy="6858000"/>
          </a:xfrm>
        </p:spPr>
        <p:txBody>
          <a:bodyPr>
            <a:normAutofit/>
          </a:bodyPr>
          <a:lstStyle/>
          <a:p>
            <a:pPr>
              <a:buFont typeface="Wingdings" panose="05000000000000000000" pitchFamily="2" charset="2"/>
              <a:buChar char="v"/>
            </a:pPr>
            <a:r>
              <a:rPr lang="en-US" b="1">
                <a:solidFill>
                  <a:srgbClr val="FFC000"/>
                </a:solidFill>
                <a:effectLst>
                  <a:outerShdw blurRad="75057" dist="38100" dir="5400000" sy="-20000" rotWithShape="0">
                    <a:prstClr val="black">
                      <a:alpha val="25000"/>
                    </a:prstClr>
                  </a:outerShdw>
                </a:effectLst>
                <a:latin typeface="Century Gothic" pitchFamily="34" charset="0"/>
              </a:rPr>
              <a:t>Adrenocorticotropic hormone ACTH</a:t>
            </a:r>
          </a:p>
          <a:p>
            <a:r>
              <a:rPr lang="en-US">
                <a:solidFill>
                  <a:schemeClr val="bg1"/>
                </a:solidFill>
              </a:rPr>
              <a:t>Produced in anterior pituitary gland</a:t>
            </a:r>
            <a:endParaRPr lang="en-US" b="1">
              <a:solidFill>
                <a:schemeClr val="bg1"/>
              </a:solidFill>
            </a:endParaRPr>
          </a:p>
          <a:p>
            <a:r>
              <a:rPr lang="en-US">
                <a:solidFill>
                  <a:schemeClr val="bg1"/>
                </a:solidFill>
              </a:rPr>
              <a:t>Individual biorhythms                             </a:t>
            </a:r>
          </a:p>
          <a:p>
            <a:pPr lvl="1"/>
            <a:r>
              <a:rPr lang="en-US">
                <a:solidFill>
                  <a:schemeClr val="accent4">
                    <a:lumMod val="40000"/>
                    <a:lumOff val="60000"/>
                  </a:schemeClr>
                </a:solidFill>
              </a:rPr>
              <a:t>Highest in early morning</a:t>
            </a:r>
          </a:p>
          <a:p>
            <a:pPr lvl="1"/>
            <a:r>
              <a:rPr lang="en-US">
                <a:solidFill>
                  <a:schemeClr val="bg1"/>
                </a:solidFill>
              </a:rPr>
              <a:t>Gradually decrease on the rest of the day         	</a:t>
            </a:r>
          </a:p>
          <a:p>
            <a:r>
              <a:rPr lang="en-US">
                <a:solidFill>
                  <a:schemeClr val="bg1"/>
                </a:solidFill>
              </a:rPr>
              <a:t>Stress- Increases cortisol production</a:t>
            </a:r>
          </a:p>
          <a:p>
            <a:endParaRPr lang="en-US">
              <a:solidFill>
                <a:schemeClr val="bg1"/>
              </a:solidFill>
            </a:endParaRPr>
          </a:p>
          <a:p>
            <a:pPr>
              <a:buFont typeface="Wingdings" panose="05000000000000000000" pitchFamily="2" charset="2"/>
              <a:buChar char="q"/>
            </a:pPr>
            <a:r>
              <a:rPr lang="en-US" sz="3200" b="1" u="sng">
                <a:solidFill>
                  <a:srgbClr val="FFFF00"/>
                </a:solidFill>
              </a:rPr>
              <a:t>ANDROGENS</a:t>
            </a:r>
            <a:r>
              <a:rPr lang="en-US" sz="3200" b="1">
                <a:solidFill>
                  <a:srgbClr val="FFFF00"/>
                </a:solidFill>
              </a:rPr>
              <a:t>:                                                     </a:t>
            </a:r>
          </a:p>
          <a:p>
            <a:pPr lvl="1"/>
            <a:r>
              <a:rPr lang="en-US" sz="2800">
                <a:solidFill>
                  <a:schemeClr val="bg1"/>
                </a:solidFill>
              </a:rPr>
              <a:t>Zona reticularis</a:t>
            </a:r>
          </a:p>
          <a:p>
            <a:pPr lvl="1"/>
            <a:r>
              <a:rPr lang="en-US" sz="2800">
                <a:solidFill>
                  <a:schemeClr val="bg1"/>
                </a:solidFill>
              </a:rPr>
              <a:t>Produces androgens that are converted to fully functional sex hormones in the gonads and other target organs</a:t>
            </a:r>
          </a:p>
          <a:p>
            <a:pPr lvl="1"/>
            <a:r>
              <a:rPr lang="en-US" sz="2800">
                <a:solidFill>
                  <a:schemeClr val="bg1"/>
                </a:solidFill>
              </a:rPr>
              <a:t>Hormones which increases male characteristics via release of testosterone</a:t>
            </a:r>
          </a:p>
          <a:p>
            <a:endParaRPr lang="en-US">
              <a:solidFill>
                <a:schemeClr val="bg1"/>
              </a:solidFill>
            </a:endParaRPr>
          </a:p>
          <a:p>
            <a:endParaRPr lang="en-US"/>
          </a:p>
          <a:p>
            <a:endParaRPr lang="en-US">
              <a:solidFill>
                <a:schemeClr val="bg1"/>
              </a:solidFill>
            </a:endParaRPr>
          </a:p>
          <a:p>
            <a:endParaRPr lang="en-US" dirty="0"/>
          </a:p>
        </p:txBody>
      </p:sp>
      <p:pic>
        <p:nvPicPr>
          <p:cNvPr id="7" name="Content Placeholder 6">
            <a:extLst>
              <a:ext uri="{FF2B5EF4-FFF2-40B4-BE49-F238E27FC236}">
                <a16:creationId xmlns:a16="http://schemas.microsoft.com/office/drawing/2014/main" id="{414EDCD3-9222-C84E-B49A-5EEB39863AEA}"/>
              </a:ext>
            </a:extLst>
          </p:cNvPr>
          <p:cNvPicPr>
            <a:picLocks noChangeAspect="1"/>
          </p:cNvPicPr>
          <p:nvPr/>
        </p:nvPicPr>
        <p:blipFill>
          <a:blip r:embed="rId2"/>
          <a:stretch>
            <a:fillRect/>
          </a:stretch>
        </p:blipFill>
        <p:spPr>
          <a:xfrm>
            <a:off x="8812981" y="192950"/>
            <a:ext cx="3196765" cy="3774366"/>
          </a:xfrm>
          <a:prstGeom prst="rect">
            <a:avLst/>
          </a:prstGeom>
        </p:spPr>
      </p:pic>
    </p:spTree>
    <p:extLst>
      <p:ext uri="{BB962C8B-B14F-4D97-AF65-F5344CB8AC3E}">
        <p14:creationId xmlns:p14="http://schemas.microsoft.com/office/powerpoint/2010/main" val="209751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1A1A5-1C52-E643-8A3C-46E6F6C81DF8}"/>
              </a:ext>
            </a:extLst>
          </p:cNvPr>
          <p:cNvSpPr>
            <a:spLocks noGrp="1"/>
          </p:cNvSpPr>
          <p:nvPr>
            <p:ph idx="1"/>
          </p:nvPr>
        </p:nvSpPr>
        <p:spPr>
          <a:xfrm>
            <a:off x="0" y="0"/>
            <a:ext cx="12192000" cy="6176963"/>
          </a:xfrm>
        </p:spPr>
        <p:txBody>
          <a:bodyPr/>
          <a:lstStyle/>
          <a:p>
            <a:pPr marL="0" indent="0">
              <a:buNone/>
            </a:pPr>
            <a:r>
              <a:rPr lang="en-US" b="1" dirty="0">
                <a:solidFill>
                  <a:srgbClr val="FFC000"/>
                </a:solidFill>
                <a:effectLst>
                  <a:outerShdw blurRad="75057" dist="38100" dir="5400000" sy="-20000" rotWithShape="0">
                    <a:prstClr val="black">
                      <a:alpha val="25000"/>
                    </a:prstClr>
                  </a:outerShdw>
                </a:effectLst>
                <a:latin typeface="Century Gothic" pitchFamily="34" charset="0"/>
              </a:rPr>
              <a:t>Adrenal medulla: </a:t>
            </a:r>
            <a:r>
              <a:rPr lang="en-US" sz="2400" dirty="0">
                <a:solidFill>
                  <a:schemeClr val="bg1"/>
                </a:solidFill>
              </a:rPr>
              <a:t>It produces catecholamines(Epinephrine, and Norepinephrine)</a:t>
            </a:r>
          </a:p>
          <a:p>
            <a:r>
              <a:rPr lang="en-US" sz="2400" dirty="0">
                <a:solidFill>
                  <a:schemeClr val="bg1"/>
                </a:solidFill>
              </a:rPr>
              <a:t>Catecholamines produce a rapid response throughout the bod in stress situations.</a:t>
            </a:r>
          </a:p>
          <a:p>
            <a:endParaRPr lang="en-US" dirty="0">
              <a:solidFill>
                <a:schemeClr val="bg1"/>
              </a:solidFill>
            </a:endParaRPr>
          </a:p>
        </p:txBody>
      </p:sp>
      <p:pic>
        <p:nvPicPr>
          <p:cNvPr id="5" name="Picture 4">
            <a:extLst>
              <a:ext uri="{FF2B5EF4-FFF2-40B4-BE49-F238E27FC236}">
                <a16:creationId xmlns:a16="http://schemas.microsoft.com/office/drawing/2014/main" id="{2F95BB1F-F1BE-4D01-8423-DE83A7858235}"/>
              </a:ext>
            </a:extLst>
          </p:cNvPr>
          <p:cNvPicPr>
            <a:picLocks noChangeAspect="1"/>
          </p:cNvPicPr>
          <p:nvPr/>
        </p:nvPicPr>
        <p:blipFill>
          <a:blip r:embed="rId2"/>
          <a:stretch>
            <a:fillRect/>
          </a:stretch>
        </p:blipFill>
        <p:spPr>
          <a:xfrm>
            <a:off x="133595" y="1135626"/>
            <a:ext cx="11924810" cy="5646464"/>
          </a:xfrm>
          <a:prstGeom prst="rect">
            <a:avLst/>
          </a:prstGeom>
        </p:spPr>
      </p:pic>
    </p:spTree>
    <p:extLst>
      <p:ext uri="{BB962C8B-B14F-4D97-AF65-F5344CB8AC3E}">
        <p14:creationId xmlns:p14="http://schemas.microsoft.com/office/powerpoint/2010/main" val="162599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52A2499-6E00-1A4E-9B26-53119D4F6BB0}"/>
              </a:ext>
            </a:extLst>
          </p:cNvPr>
          <p:cNvSpPr>
            <a:spLocks noGrp="1"/>
          </p:cNvSpPr>
          <p:nvPr>
            <p:ph type="title"/>
          </p:nvPr>
        </p:nvSpPr>
        <p:spPr>
          <a:xfrm>
            <a:off x="572493" y="238539"/>
            <a:ext cx="11018520" cy="1434415"/>
          </a:xfrm>
        </p:spPr>
        <p:txBody>
          <a:bodyPr anchor="b">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Disorders of the adrenal glands</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144DEA-D0D3-174C-948C-C45EE95F2B0B}"/>
              </a:ext>
            </a:extLst>
          </p:cNvPr>
          <p:cNvSpPr>
            <a:spLocks noGrp="1"/>
          </p:cNvSpPr>
          <p:nvPr>
            <p:ph idx="1"/>
          </p:nvPr>
        </p:nvSpPr>
        <p:spPr>
          <a:xfrm>
            <a:off x="572493" y="2071316"/>
            <a:ext cx="6713552" cy="4119172"/>
          </a:xfrm>
        </p:spPr>
        <p:txBody>
          <a:bodyPr anchor="t">
            <a:normAutofit/>
          </a:bodyPr>
          <a:lstStyle/>
          <a:p>
            <a:r>
              <a:rPr lang="en-US" sz="2200"/>
              <a:t>Cushing’s disease</a:t>
            </a:r>
          </a:p>
          <a:p>
            <a:r>
              <a:rPr lang="en-US" sz="2200"/>
              <a:t>Cushing Syndrome  </a:t>
            </a:r>
            <a:r>
              <a:rPr lang="en-US" sz="2200" b="1"/>
              <a:t>----------------------------→</a:t>
            </a:r>
          </a:p>
          <a:p>
            <a:r>
              <a:rPr lang="en-US" sz="2200"/>
              <a:t>Hyperaldosteronism “Conn’s Syndrome”</a:t>
            </a:r>
          </a:p>
          <a:p>
            <a:r>
              <a:rPr lang="en-US" sz="2200"/>
              <a:t>Addison's disease</a:t>
            </a:r>
          </a:p>
          <a:p>
            <a:r>
              <a:rPr lang="en-US" sz="2200"/>
              <a:t>Pheochromocytoma</a:t>
            </a:r>
          </a:p>
          <a:p>
            <a:endParaRPr lang="en-US" sz="2200"/>
          </a:p>
        </p:txBody>
      </p:sp>
      <p:pic>
        <p:nvPicPr>
          <p:cNvPr id="2" name="Picture 1">
            <a:extLst>
              <a:ext uri="{FF2B5EF4-FFF2-40B4-BE49-F238E27FC236}">
                <a16:creationId xmlns:a16="http://schemas.microsoft.com/office/drawing/2014/main" id="{21A4A553-8CB5-4EF8-8FE3-12DFB7FDBC6A}"/>
              </a:ext>
            </a:extLst>
          </p:cNvPr>
          <p:cNvPicPr>
            <a:picLocks noChangeAspect="1"/>
          </p:cNvPicPr>
          <p:nvPr/>
        </p:nvPicPr>
        <p:blipFill>
          <a:blip r:embed="rId2"/>
          <a:srcRect t="1153" r="-3" b="10491"/>
          <a:stretch/>
        </p:blipFill>
        <p:spPr>
          <a:xfrm>
            <a:off x="7675658" y="2093976"/>
            <a:ext cx="3941064" cy="4096512"/>
          </a:xfrm>
          <a:prstGeom prst="rect">
            <a:avLst/>
          </a:prstGeom>
        </p:spPr>
      </p:pic>
      <p:pic>
        <p:nvPicPr>
          <p:cNvPr id="5" name="Picture 4">
            <a:extLst>
              <a:ext uri="{FF2B5EF4-FFF2-40B4-BE49-F238E27FC236}">
                <a16:creationId xmlns:a16="http://schemas.microsoft.com/office/drawing/2014/main" id="{F774DE8C-37CE-E89A-32E7-7D049DBA64E3}"/>
              </a:ext>
            </a:extLst>
          </p:cNvPr>
          <p:cNvPicPr>
            <a:picLocks noChangeAspect="1"/>
          </p:cNvPicPr>
          <p:nvPr/>
        </p:nvPicPr>
        <p:blipFill>
          <a:blip r:embed="rId3"/>
          <a:stretch>
            <a:fillRect/>
          </a:stretch>
        </p:blipFill>
        <p:spPr>
          <a:xfrm>
            <a:off x="5307361" y="3590924"/>
            <a:ext cx="2264799" cy="3102077"/>
          </a:xfrm>
          <a:prstGeom prst="rect">
            <a:avLst/>
          </a:prstGeom>
        </p:spPr>
      </p:pic>
    </p:spTree>
    <p:extLst>
      <p:ext uri="{BB962C8B-B14F-4D97-AF65-F5344CB8AC3E}">
        <p14:creationId xmlns:p14="http://schemas.microsoft.com/office/powerpoint/2010/main" val="413640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1D01BC0-80F2-6443-B03E-0B7EC1BB6641}"/>
              </a:ext>
            </a:extLst>
          </p:cNvPr>
          <p:cNvSpPr>
            <a:spLocks noGrp="1"/>
          </p:cNvSpPr>
          <p:nvPr>
            <p:ph type="title"/>
          </p:nvPr>
        </p:nvSpPr>
        <p:spPr>
          <a:xfrm>
            <a:off x="572493" y="238539"/>
            <a:ext cx="11018520" cy="1434415"/>
          </a:xfrm>
        </p:spPr>
        <p:txBody>
          <a:bodyPr anchor="b">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Cushing’s syndrome</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6F5874-E673-7A48-9DF7-9A7073D83BAA}"/>
              </a:ext>
            </a:extLst>
          </p:cNvPr>
          <p:cNvSpPr>
            <a:spLocks noGrp="1"/>
          </p:cNvSpPr>
          <p:nvPr>
            <p:ph idx="1"/>
          </p:nvPr>
        </p:nvSpPr>
        <p:spPr>
          <a:xfrm>
            <a:off x="572493" y="2071316"/>
            <a:ext cx="6713552" cy="4119172"/>
          </a:xfrm>
        </p:spPr>
        <p:txBody>
          <a:bodyPr anchor="t">
            <a:normAutofit/>
          </a:bodyPr>
          <a:lstStyle/>
          <a:p>
            <a:r>
              <a:rPr lang="en-US" sz="1700" b="1"/>
              <a:t>Secretion</a:t>
            </a:r>
            <a:r>
              <a:rPr lang="en-US" sz="1700"/>
              <a:t> of cortisol from adrenal cortex                                      </a:t>
            </a:r>
          </a:p>
          <a:p>
            <a:r>
              <a:rPr lang="en-US" sz="1700"/>
              <a:t>4 times more frequent in females</a:t>
            </a:r>
          </a:p>
          <a:p>
            <a:r>
              <a:rPr lang="en-US" sz="1700"/>
              <a:t>Usually occurs at 35-50 years of age</a:t>
            </a:r>
          </a:p>
          <a:p>
            <a:r>
              <a:rPr lang="en-US" sz="1700" b="1" u="sng"/>
              <a:t>Causes:</a:t>
            </a:r>
          </a:p>
          <a:p>
            <a:pPr lvl="1"/>
            <a:r>
              <a:rPr lang="en-US" sz="1700" b="1"/>
              <a:t>Endogenous</a:t>
            </a:r>
          </a:p>
          <a:p>
            <a:pPr lvl="2"/>
            <a:r>
              <a:rPr lang="en-US" sz="1700"/>
              <a:t>Adrenal tumor</a:t>
            </a:r>
          </a:p>
          <a:p>
            <a:pPr lvl="2"/>
            <a:r>
              <a:rPr lang="en-US" sz="1700"/>
              <a:t>Tumor of the anterior pituitary gland (Cushing’s disease)</a:t>
            </a:r>
          </a:p>
          <a:p>
            <a:pPr lvl="3"/>
            <a:r>
              <a:rPr lang="en-US" sz="1700"/>
              <a:t>Hyperplasia (NAH)           </a:t>
            </a:r>
            <a:endParaRPr lang="ar-SA" sz="1700"/>
          </a:p>
          <a:p>
            <a:pPr lvl="2"/>
            <a:r>
              <a:rPr lang="en-US" sz="1700"/>
              <a:t>Ectopic ACTH                                               </a:t>
            </a:r>
          </a:p>
          <a:p>
            <a:pPr lvl="3"/>
            <a:r>
              <a:rPr lang="en-US" sz="1700"/>
              <a:t>Secreting tumor (e.g. lung, pancreas)          </a:t>
            </a:r>
          </a:p>
          <a:p>
            <a:pPr lvl="1"/>
            <a:r>
              <a:rPr lang="en-US" sz="1700" b="1"/>
              <a:t>Exogenous</a:t>
            </a:r>
            <a:r>
              <a:rPr lang="en-US" sz="1700"/>
              <a:t>                                               </a:t>
            </a:r>
          </a:p>
          <a:p>
            <a:pPr lvl="2"/>
            <a:r>
              <a:rPr lang="en-US" sz="1700"/>
              <a:t>Excessive cortisone intake                          </a:t>
            </a:r>
            <a:endParaRPr lang="ar-SA" sz="1700"/>
          </a:p>
          <a:p>
            <a:endParaRPr lang="en-US" sz="1700"/>
          </a:p>
          <a:p>
            <a:endParaRPr lang="en-US" sz="1700"/>
          </a:p>
        </p:txBody>
      </p:sp>
      <p:pic>
        <p:nvPicPr>
          <p:cNvPr id="2" name="Picture 1">
            <a:extLst>
              <a:ext uri="{FF2B5EF4-FFF2-40B4-BE49-F238E27FC236}">
                <a16:creationId xmlns:a16="http://schemas.microsoft.com/office/drawing/2014/main" id="{7444D017-D0C2-4C4B-80AF-7509CCDB0B72}"/>
              </a:ext>
            </a:extLst>
          </p:cNvPr>
          <p:cNvPicPr>
            <a:picLocks noChangeAspect="1"/>
          </p:cNvPicPr>
          <p:nvPr/>
        </p:nvPicPr>
        <p:blipFill>
          <a:blip r:embed="rId2"/>
          <a:srcRect t="9309" r="-4" b="-4"/>
          <a:stretch/>
        </p:blipFill>
        <p:spPr>
          <a:xfrm>
            <a:off x="7675658" y="2093976"/>
            <a:ext cx="3941064" cy="4096512"/>
          </a:xfrm>
          <a:prstGeom prst="rect">
            <a:avLst/>
          </a:prstGeom>
        </p:spPr>
      </p:pic>
    </p:spTree>
    <p:extLst>
      <p:ext uri="{BB962C8B-B14F-4D97-AF65-F5344CB8AC3E}">
        <p14:creationId xmlns:p14="http://schemas.microsoft.com/office/powerpoint/2010/main" val="65600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E40AAE-1EDE-484B-B4DE-68B19661EFA0}"/>
              </a:ext>
            </a:extLst>
          </p:cNvPr>
          <p:cNvSpPr>
            <a:spLocks noGrp="1"/>
          </p:cNvSpPr>
          <p:nvPr>
            <p:ph idx="1"/>
          </p:nvPr>
        </p:nvSpPr>
        <p:spPr>
          <a:xfrm>
            <a:off x="-14748" y="0"/>
            <a:ext cx="12206748" cy="6858000"/>
          </a:xfrm>
        </p:spPr>
        <p:txBody>
          <a:bodyPr>
            <a:normAutofit fontScale="92500" lnSpcReduction="20000"/>
          </a:bodyPr>
          <a:lstStyle/>
          <a:p>
            <a:r>
              <a:rPr lang="en-US" b="1" u="sng">
                <a:solidFill>
                  <a:srgbClr val="FFC000"/>
                </a:solidFill>
              </a:rPr>
              <a:t>DIAGNOSIS:</a:t>
            </a:r>
          </a:p>
          <a:p>
            <a:pPr lvl="1"/>
            <a:r>
              <a:rPr lang="en-US">
                <a:solidFill>
                  <a:schemeClr val="bg1"/>
                </a:solidFill>
              </a:rPr>
              <a:t>High Serum cortisol levels</a:t>
            </a:r>
          </a:p>
          <a:p>
            <a:pPr lvl="1"/>
            <a:r>
              <a:rPr lang="en-US">
                <a:solidFill>
                  <a:schemeClr val="bg1"/>
                </a:solidFill>
              </a:rPr>
              <a:t>URINARY LEVELS OF STEROID METABOLITES</a:t>
            </a:r>
          </a:p>
          <a:p>
            <a:pPr lvl="2">
              <a:buNone/>
            </a:pPr>
            <a:r>
              <a:rPr lang="en-US" sz="2400">
                <a:solidFill>
                  <a:schemeClr val="bg1"/>
                </a:solidFill>
              </a:rPr>
              <a:t>      17-OHCS (hydroxycorticosteroid) (High)</a:t>
            </a:r>
          </a:p>
          <a:p>
            <a:pPr lvl="2">
              <a:buNone/>
            </a:pPr>
            <a:r>
              <a:rPr lang="en-US" sz="2400">
                <a:solidFill>
                  <a:schemeClr val="bg1"/>
                </a:solidFill>
              </a:rPr>
              <a:t>       17-KS (ketosteroid)   (High)</a:t>
            </a:r>
          </a:p>
          <a:p>
            <a:pPr lvl="2">
              <a:buNone/>
            </a:pPr>
            <a:endParaRPr lang="en-US">
              <a:solidFill>
                <a:schemeClr val="bg1"/>
              </a:solidFill>
            </a:endParaRPr>
          </a:p>
          <a:p>
            <a:r>
              <a:rPr lang="en-US" b="1" u="sng">
                <a:solidFill>
                  <a:srgbClr val="FFC000"/>
                </a:solidFill>
              </a:rPr>
              <a:t>Hematology:</a:t>
            </a:r>
          </a:p>
          <a:p>
            <a:pPr lvl="1"/>
            <a:r>
              <a:rPr lang="en-US">
                <a:solidFill>
                  <a:schemeClr val="bg1"/>
                </a:solidFill>
              </a:rPr>
              <a:t>WBCs (Decreased)      </a:t>
            </a:r>
          </a:p>
          <a:p>
            <a:pPr lvl="1"/>
            <a:r>
              <a:rPr lang="en-US">
                <a:solidFill>
                  <a:schemeClr val="bg1"/>
                </a:solidFill>
              </a:rPr>
              <a:t>Lymphocytes (Increased)</a:t>
            </a:r>
          </a:p>
          <a:p>
            <a:pPr lvl="1"/>
            <a:r>
              <a:rPr lang="en-US">
                <a:solidFill>
                  <a:schemeClr val="bg1"/>
                </a:solidFill>
              </a:rPr>
              <a:t>Eosinophils  (Decreased</a:t>
            </a:r>
          </a:p>
          <a:p>
            <a:r>
              <a:rPr lang="en-US" sz="3000" b="1" u="sng">
                <a:solidFill>
                  <a:srgbClr val="FFC000"/>
                </a:solidFill>
              </a:rPr>
              <a:t>TREATMENT</a:t>
            </a:r>
            <a:r>
              <a:rPr lang="en-US" sz="3000" u="sng">
                <a:solidFill>
                  <a:srgbClr val="FFC000"/>
                </a:solidFill>
              </a:rPr>
              <a:t>:</a:t>
            </a:r>
          </a:p>
          <a:p>
            <a:pPr lvl="1"/>
            <a:r>
              <a:rPr lang="en-US" u="sng">
                <a:solidFill>
                  <a:schemeClr val="accent2">
                    <a:lumMod val="60000"/>
                    <a:lumOff val="40000"/>
                  </a:schemeClr>
                </a:solidFill>
              </a:rPr>
              <a:t>Primary</a:t>
            </a:r>
            <a:r>
              <a:rPr lang="en-US">
                <a:solidFill>
                  <a:schemeClr val="bg1"/>
                </a:solidFill>
              </a:rPr>
              <a:t>:                                                             </a:t>
            </a:r>
          </a:p>
          <a:p>
            <a:pPr lvl="2"/>
            <a:r>
              <a:rPr lang="en-US" sz="2400">
                <a:solidFill>
                  <a:schemeClr val="bg1"/>
                </a:solidFill>
              </a:rPr>
              <a:t>Adrenalectomy (unilateral or bilateral)                    </a:t>
            </a:r>
          </a:p>
          <a:p>
            <a:pPr lvl="3"/>
            <a:r>
              <a:rPr lang="en-US" sz="2400">
                <a:solidFill>
                  <a:schemeClr val="bg1"/>
                </a:solidFill>
              </a:rPr>
              <a:t>if bilateral, need hormone replacement for life </a:t>
            </a:r>
          </a:p>
          <a:p>
            <a:pPr lvl="1"/>
            <a:r>
              <a:rPr lang="en-US" u="sng">
                <a:solidFill>
                  <a:schemeClr val="accent2">
                    <a:lumMod val="60000"/>
                    <a:lumOff val="40000"/>
                  </a:schemeClr>
                </a:solidFill>
              </a:rPr>
              <a:t>Secondary</a:t>
            </a:r>
          </a:p>
          <a:p>
            <a:pPr lvl="2"/>
            <a:r>
              <a:rPr lang="en-US" sz="2400">
                <a:solidFill>
                  <a:schemeClr val="bg1"/>
                </a:solidFill>
              </a:rPr>
              <a:t>Trans-sphenoidal removal of pituitary tumor</a:t>
            </a:r>
          </a:p>
          <a:p>
            <a:pPr lvl="1"/>
            <a:r>
              <a:rPr lang="en-US" u="sng">
                <a:solidFill>
                  <a:schemeClr val="accent2">
                    <a:lumMod val="60000"/>
                    <a:lumOff val="40000"/>
                  </a:schemeClr>
                </a:solidFill>
              </a:rPr>
              <a:t>Ectopic</a:t>
            </a:r>
            <a:r>
              <a:rPr lang="en-US">
                <a:solidFill>
                  <a:schemeClr val="accent2">
                    <a:lumMod val="60000"/>
                    <a:lumOff val="40000"/>
                  </a:schemeClr>
                </a:solidFill>
              </a:rPr>
              <a:t>:                                                           </a:t>
            </a:r>
          </a:p>
          <a:p>
            <a:pPr lvl="1"/>
            <a:r>
              <a:rPr lang="en-US">
                <a:solidFill>
                  <a:schemeClr val="bg1"/>
                </a:solidFill>
              </a:rPr>
              <a:t>Try to remove source of ACTH secretion</a:t>
            </a:r>
          </a:p>
          <a:p>
            <a:pPr lvl="1"/>
            <a:r>
              <a:rPr lang="en-US">
                <a:solidFill>
                  <a:schemeClr val="bg1"/>
                </a:solidFill>
              </a:rPr>
              <a:t>Radiation to tumors                                     </a:t>
            </a:r>
          </a:p>
          <a:p>
            <a:pPr lvl="1"/>
            <a:r>
              <a:rPr lang="en-US">
                <a:solidFill>
                  <a:schemeClr val="bg1"/>
                </a:solidFill>
              </a:rPr>
              <a:t>Palliative drugs:                                            </a:t>
            </a:r>
          </a:p>
          <a:p>
            <a:pPr lvl="2"/>
            <a:r>
              <a:rPr lang="en-US" sz="2400">
                <a:solidFill>
                  <a:schemeClr val="bg1"/>
                </a:solidFill>
              </a:rPr>
              <a:t>MITOTANE (destroys tissue in adrenal cortex)</a:t>
            </a:r>
          </a:p>
          <a:p>
            <a:pPr lvl="1"/>
            <a:endParaRPr lang="en-US" dirty="0">
              <a:solidFill>
                <a:schemeClr val="bg1"/>
              </a:solidFill>
            </a:endParaRPr>
          </a:p>
        </p:txBody>
      </p:sp>
      <p:pic>
        <p:nvPicPr>
          <p:cNvPr id="5" name="Picture 4">
            <a:extLst>
              <a:ext uri="{FF2B5EF4-FFF2-40B4-BE49-F238E27FC236}">
                <a16:creationId xmlns:a16="http://schemas.microsoft.com/office/drawing/2014/main" id="{267B0013-DD05-4A74-8C9A-E7E9DF79C880}"/>
              </a:ext>
            </a:extLst>
          </p:cNvPr>
          <p:cNvPicPr>
            <a:picLocks noChangeAspect="1"/>
          </p:cNvPicPr>
          <p:nvPr/>
        </p:nvPicPr>
        <p:blipFill>
          <a:blip r:embed="rId2"/>
          <a:stretch>
            <a:fillRect/>
          </a:stretch>
        </p:blipFill>
        <p:spPr>
          <a:xfrm>
            <a:off x="8421329" y="3126658"/>
            <a:ext cx="3598605" cy="3599680"/>
          </a:xfrm>
          <a:prstGeom prst="rect">
            <a:avLst/>
          </a:prstGeom>
        </p:spPr>
      </p:pic>
    </p:spTree>
    <p:extLst>
      <p:ext uri="{BB962C8B-B14F-4D97-AF65-F5344CB8AC3E}">
        <p14:creationId xmlns:p14="http://schemas.microsoft.com/office/powerpoint/2010/main" val="385285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animEffect transition="in" filter="fade">
                                      <p:cBhvr>
                                        <p:cTn id="44" dur="500"/>
                                        <p:tgtEl>
                                          <p:spTgt spid="3">
                                            <p:txEl>
                                              <p:pRg st="12" end="1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fade">
                                      <p:cBhvr>
                                        <p:cTn id="47" dur="500"/>
                                        <p:tgtEl>
                                          <p:spTgt spid="3">
                                            <p:txEl>
                                              <p:pRg st="13" end="1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fade">
                                      <p:cBhvr>
                                        <p:cTn id="52" dur="500"/>
                                        <p:tgtEl>
                                          <p:spTgt spid="3">
                                            <p:txEl>
                                              <p:pRg st="14" end="1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animEffect transition="in" filter="fade">
                                      <p:cBhvr>
                                        <p:cTn id="55" dur="500"/>
                                        <p:tgtEl>
                                          <p:spTgt spid="3">
                                            <p:txEl>
                                              <p:pRg st="15" end="1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16" end="16"/>
                                            </p:txEl>
                                          </p:spTgt>
                                        </p:tgtEl>
                                        <p:attrNameLst>
                                          <p:attrName>style.visibility</p:attrName>
                                        </p:attrNameLst>
                                      </p:cBhvr>
                                      <p:to>
                                        <p:strVal val="visible"/>
                                      </p:to>
                                    </p:set>
                                    <p:animEffect transition="in" filter="fade">
                                      <p:cBhvr>
                                        <p:cTn id="65" dur="500"/>
                                        <p:tgtEl>
                                          <p:spTgt spid="3">
                                            <p:txEl>
                                              <p:pRg st="16" end="16"/>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3">
                                            <p:txEl>
                                              <p:pRg st="17" end="17"/>
                                            </p:txEl>
                                          </p:spTgt>
                                        </p:tgtEl>
                                        <p:attrNameLst>
                                          <p:attrName>style.visibility</p:attrName>
                                        </p:attrNameLst>
                                      </p:cBhvr>
                                      <p:to>
                                        <p:strVal val="visible"/>
                                      </p:to>
                                    </p:set>
                                    <p:animEffect transition="in" filter="fade">
                                      <p:cBhvr>
                                        <p:cTn id="68" dur="500"/>
                                        <p:tgtEl>
                                          <p:spTgt spid="3">
                                            <p:txEl>
                                              <p:pRg st="17" end="17"/>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3">
                                            <p:txEl>
                                              <p:pRg st="18" end="18"/>
                                            </p:txEl>
                                          </p:spTgt>
                                        </p:tgtEl>
                                        <p:attrNameLst>
                                          <p:attrName>style.visibility</p:attrName>
                                        </p:attrNameLst>
                                      </p:cBhvr>
                                      <p:to>
                                        <p:strVal val="visible"/>
                                      </p:to>
                                    </p:set>
                                    <p:animEffect transition="in" filter="fade">
                                      <p:cBhvr>
                                        <p:cTn id="71" dur="500"/>
                                        <p:tgtEl>
                                          <p:spTgt spid="3">
                                            <p:txEl>
                                              <p:pRg st="18" end="18"/>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3">
                                            <p:txEl>
                                              <p:pRg st="19" end="19"/>
                                            </p:txEl>
                                          </p:spTgt>
                                        </p:tgtEl>
                                        <p:attrNameLst>
                                          <p:attrName>style.visibility</p:attrName>
                                        </p:attrNameLst>
                                      </p:cBhvr>
                                      <p:to>
                                        <p:strVal val="visible"/>
                                      </p:to>
                                    </p:set>
                                    <p:animEffect transition="in" filter="fade">
                                      <p:cBhvr>
                                        <p:cTn id="74" dur="500"/>
                                        <p:tgtEl>
                                          <p:spTgt spid="3">
                                            <p:txEl>
                                              <p:pRg st="19" end="19"/>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3">
                                            <p:txEl>
                                              <p:pRg st="20" end="20"/>
                                            </p:txEl>
                                          </p:spTgt>
                                        </p:tgtEl>
                                        <p:attrNameLst>
                                          <p:attrName>style.visibility</p:attrName>
                                        </p:attrNameLst>
                                      </p:cBhvr>
                                      <p:to>
                                        <p:strVal val="visible"/>
                                      </p:to>
                                    </p:set>
                                    <p:animEffect transition="in" filter="fade">
                                      <p:cBhvr>
                                        <p:cTn id="77" dur="5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drenals and anaesthesia">
            <a:extLst>
              <a:ext uri="{FF2B5EF4-FFF2-40B4-BE49-F238E27FC236}">
                <a16:creationId xmlns:a16="http://schemas.microsoft.com/office/drawing/2014/main" id="{B2707DA7-CEE7-44D2-91FC-717C5C884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58" y="117987"/>
            <a:ext cx="11918823" cy="660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356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930537-966E-194D-9164-349D0375B570}"/>
              </a:ext>
            </a:extLst>
          </p:cNvPr>
          <p:cNvSpPr>
            <a:spLocks noGrp="1"/>
          </p:cNvSpPr>
          <p:nvPr>
            <p:ph idx="1"/>
          </p:nvPr>
        </p:nvSpPr>
        <p:spPr>
          <a:xfrm>
            <a:off x="117986" y="147484"/>
            <a:ext cx="12074013" cy="6710515"/>
          </a:xfrm>
        </p:spPr>
        <p:txBody>
          <a:bodyPr>
            <a:normAutofit fontScale="85000" lnSpcReduction="20000"/>
          </a:bodyPr>
          <a:lstStyle/>
          <a:p>
            <a:pPr>
              <a:buFont typeface="Wingdings" panose="05000000000000000000" pitchFamily="2" charset="2"/>
              <a:buChar char="q"/>
            </a:pPr>
            <a:r>
              <a:rPr lang="en-US" sz="4000" dirty="0">
                <a:solidFill>
                  <a:schemeClr val="accent4"/>
                </a:solidFill>
              </a:rPr>
              <a:t>“Conn’s Syndrome”</a:t>
            </a:r>
            <a:endParaRPr lang="en-US" sz="800" dirty="0">
              <a:solidFill>
                <a:schemeClr val="accent4"/>
              </a:solidFill>
            </a:endParaRPr>
          </a:p>
          <a:p>
            <a:r>
              <a:rPr lang="en-US" dirty="0">
                <a:solidFill>
                  <a:schemeClr val="bg1"/>
                </a:solidFill>
              </a:rPr>
              <a:t>Too much aldosterone secretion</a:t>
            </a:r>
          </a:p>
          <a:p>
            <a:endParaRPr lang="en-US" sz="800" dirty="0">
              <a:solidFill>
                <a:schemeClr val="bg1"/>
              </a:solidFill>
            </a:endParaRPr>
          </a:p>
          <a:p>
            <a:r>
              <a:rPr lang="en-US" dirty="0">
                <a:solidFill>
                  <a:schemeClr val="bg1"/>
                </a:solidFill>
              </a:rPr>
              <a:t>Usually caused by adrenal tumor</a:t>
            </a:r>
          </a:p>
          <a:p>
            <a:endParaRPr lang="en-US" sz="800" dirty="0">
              <a:solidFill>
                <a:schemeClr val="bg1"/>
              </a:solidFill>
            </a:endParaRPr>
          </a:p>
          <a:p>
            <a:r>
              <a:rPr lang="en-US" dirty="0">
                <a:solidFill>
                  <a:schemeClr val="accent4">
                    <a:lumMod val="60000"/>
                    <a:lumOff val="40000"/>
                  </a:schemeClr>
                </a:solidFill>
              </a:rPr>
              <a:t>SYMPTOMS &amp; SIGNS:</a:t>
            </a:r>
          </a:p>
          <a:p>
            <a:pPr lvl="1"/>
            <a:r>
              <a:rPr lang="en-US" sz="2800" dirty="0">
                <a:solidFill>
                  <a:schemeClr val="bg1"/>
                </a:solidFill>
              </a:rPr>
              <a:t>High Na and water retention</a:t>
            </a:r>
          </a:p>
          <a:p>
            <a:pPr lvl="1"/>
            <a:r>
              <a:rPr lang="en-US" sz="2800" dirty="0">
                <a:solidFill>
                  <a:schemeClr val="bg1"/>
                </a:solidFill>
              </a:rPr>
              <a:t>HTN                               </a:t>
            </a:r>
          </a:p>
          <a:p>
            <a:pPr lvl="1"/>
            <a:r>
              <a:rPr lang="en-US" sz="2800" dirty="0">
                <a:solidFill>
                  <a:schemeClr val="bg1"/>
                </a:solidFill>
              </a:rPr>
              <a:t>Low K</a:t>
            </a:r>
            <a:r>
              <a:rPr lang="en-US" sz="2800" baseline="30000" dirty="0">
                <a:solidFill>
                  <a:schemeClr val="bg1"/>
                </a:solidFill>
              </a:rPr>
              <a:t>+</a:t>
            </a:r>
          </a:p>
          <a:p>
            <a:pPr lvl="1"/>
            <a:r>
              <a:rPr lang="en-US" sz="2800" dirty="0">
                <a:solidFill>
                  <a:schemeClr val="bg1"/>
                </a:solidFill>
              </a:rPr>
              <a:t>Usually no edema</a:t>
            </a:r>
          </a:p>
          <a:p>
            <a:r>
              <a:rPr lang="en-US" b="1" dirty="0">
                <a:solidFill>
                  <a:srgbClr val="FFC000"/>
                </a:solidFill>
              </a:rPr>
              <a:t>Diagnosis:</a:t>
            </a:r>
          </a:p>
          <a:p>
            <a:pPr lvl="1"/>
            <a:r>
              <a:rPr lang="en-US" dirty="0">
                <a:solidFill>
                  <a:schemeClr val="bg1"/>
                </a:solidFill>
              </a:rPr>
              <a:t>High urinary K</a:t>
            </a:r>
            <a:r>
              <a:rPr lang="en-US" baseline="30000" dirty="0">
                <a:solidFill>
                  <a:schemeClr val="bg1"/>
                </a:solidFill>
              </a:rPr>
              <a:t>+</a:t>
            </a:r>
            <a:r>
              <a:rPr lang="en-US" dirty="0">
                <a:solidFill>
                  <a:schemeClr val="bg1"/>
                </a:solidFill>
              </a:rPr>
              <a:t>                                   </a:t>
            </a:r>
          </a:p>
          <a:p>
            <a:pPr lvl="1"/>
            <a:r>
              <a:rPr lang="en-US" dirty="0">
                <a:solidFill>
                  <a:schemeClr val="bg1"/>
                </a:solidFill>
              </a:rPr>
              <a:t>High plasma aldosterone level with low plasma renin</a:t>
            </a:r>
          </a:p>
          <a:p>
            <a:pPr lvl="1"/>
            <a:r>
              <a:rPr lang="en-US" dirty="0">
                <a:solidFill>
                  <a:schemeClr val="bg1"/>
                </a:solidFill>
              </a:rPr>
              <a:t>EKG changes                          </a:t>
            </a:r>
          </a:p>
          <a:p>
            <a:pPr lvl="1"/>
            <a:r>
              <a:rPr lang="en-US" dirty="0">
                <a:solidFill>
                  <a:schemeClr val="bg1"/>
                </a:solidFill>
              </a:rPr>
              <a:t>CT scan                                 </a:t>
            </a:r>
          </a:p>
          <a:p>
            <a:r>
              <a:rPr lang="en-US" b="1" dirty="0">
                <a:solidFill>
                  <a:srgbClr val="FFC000"/>
                </a:solidFill>
              </a:rPr>
              <a:t>Treatment:</a:t>
            </a:r>
          </a:p>
          <a:p>
            <a:pPr lvl="1"/>
            <a:r>
              <a:rPr lang="en-US" dirty="0">
                <a:solidFill>
                  <a:schemeClr val="bg1"/>
                </a:solidFill>
              </a:rPr>
              <a:t>Control BP </a:t>
            </a:r>
          </a:p>
          <a:p>
            <a:pPr lvl="2"/>
            <a:r>
              <a:rPr lang="en-US" sz="2400" dirty="0">
                <a:solidFill>
                  <a:schemeClr val="bg1"/>
                </a:solidFill>
              </a:rPr>
              <a:t>Using Aldactone which is aldosterone antagonist. </a:t>
            </a:r>
          </a:p>
          <a:p>
            <a:pPr lvl="1"/>
            <a:r>
              <a:rPr lang="en-US" dirty="0">
                <a:solidFill>
                  <a:schemeClr val="bg1"/>
                </a:solidFill>
              </a:rPr>
              <a:t> Correct  hypokalemia/hypernatremia</a:t>
            </a:r>
          </a:p>
          <a:p>
            <a:pPr lvl="2"/>
            <a:r>
              <a:rPr lang="en-US" sz="2400" dirty="0">
                <a:solidFill>
                  <a:schemeClr val="bg1"/>
                </a:solidFill>
              </a:rPr>
              <a:t>K</a:t>
            </a:r>
            <a:r>
              <a:rPr lang="en-US" sz="2400" baseline="30000" dirty="0">
                <a:solidFill>
                  <a:schemeClr val="bg1"/>
                </a:solidFill>
              </a:rPr>
              <a:t>+</a:t>
            </a:r>
            <a:r>
              <a:rPr lang="en-US" sz="2400" dirty="0">
                <a:solidFill>
                  <a:schemeClr val="bg1"/>
                </a:solidFill>
              </a:rPr>
              <a:t> supplements+ low Na diet</a:t>
            </a:r>
          </a:p>
          <a:p>
            <a:pPr lvl="1"/>
            <a:r>
              <a:rPr lang="en-US" dirty="0">
                <a:solidFill>
                  <a:schemeClr val="bg1"/>
                </a:solidFill>
              </a:rPr>
              <a:t> Partial or total adrenalectomy</a:t>
            </a:r>
          </a:p>
          <a:p>
            <a:pPr lvl="1"/>
            <a:endParaRPr lang="en-US" sz="2800"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3">
            <a:extLst>
              <a:ext uri="{FF2B5EF4-FFF2-40B4-BE49-F238E27FC236}">
                <a16:creationId xmlns:a16="http://schemas.microsoft.com/office/drawing/2014/main" id="{C10B1B63-396F-4F3A-8A59-7E410C5D914B}"/>
              </a:ext>
            </a:extLst>
          </p:cNvPr>
          <p:cNvPicPr>
            <a:picLocks noChangeAspect="1"/>
          </p:cNvPicPr>
          <p:nvPr/>
        </p:nvPicPr>
        <p:blipFill>
          <a:blip r:embed="rId2"/>
          <a:stretch>
            <a:fillRect/>
          </a:stretch>
        </p:blipFill>
        <p:spPr>
          <a:xfrm>
            <a:off x="6865034" y="132735"/>
            <a:ext cx="5208979" cy="6577781"/>
          </a:xfrm>
          <a:prstGeom prst="rect">
            <a:avLst/>
          </a:prstGeom>
        </p:spPr>
      </p:pic>
    </p:spTree>
    <p:extLst>
      <p:ext uri="{BB962C8B-B14F-4D97-AF65-F5344CB8AC3E}">
        <p14:creationId xmlns:p14="http://schemas.microsoft.com/office/powerpoint/2010/main" val="101814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500"/>
                                        <p:tgtEl>
                                          <p:spTgt spid="3">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animEffect transition="in" filter="fade">
                                      <p:cBhvr>
                                        <p:cTn id="44" dur="500"/>
                                        <p:tgtEl>
                                          <p:spTgt spid="3">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fade">
                                      <p:cBhvr>
                                        <p:cTn id="47" dur="500"/>
                                        <p:tgtEl>
                                          <p:spTgt spid="3">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fade">
                                      <p:cBhvr>
                                        <p:cTn id="52" dur="500"/>
                                        <p:tgtEl>
                                          <p:spTgt spid="3">
                                            <p:txEl>
                                              <p:pRg st="15" end="1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Effect transition="in" filter="fade">
                                      <p:cBhvr>
                                        <p:cTn id="55" dur="500"/>
                                        <p:tgtEl>
                                          <p:spTgt spid="3">
                                            <p:txEl>
                                              <p:pRg st="16" end="1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7" end="17"/>
                                            </p:txEl>
                                          </p:spTgt>
                                        </p:tgtEl>
                                        <p:attrNameLst>
                                          <p:attrName>style.visibility</p:attrName>
                                        </p:attrNameLst>
                                      </p:cBhvr>
                                      <p:to>
                                        <p:strVal val="visible"/>
                                      </p:to>
                                    </p:set>
                                    <p:animEffect transition="in" filter="fade">
                                      <p:cBhvr>
                                        <p:cTn id="58" dur="500"/>
                                        <p:tgtEl>
                                          <p:spTgt spid="3">
                                            <p:txEl>
                                              <p:pRg st="17" end="17"/>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18" end="18"/>
                                            </p:txEl>
                                          </p:spTgt>
                                        </p:tgtEl>
                                        <p:attrNameLst>
                                          <p:attrName>style.visibility</p:attrName>
                                        </p:attrNameLst>
                                      </p:cBhvr>
                                      <p:to>
                                        <p:strVal val="visible"/>
                                      </p:to>
                                    </p:set>
                                    <p:animEffect transition="in" filter="fade">
                                      <p:cBhvr>
                                        <p:cTn id="61" dur="500"/>
                                        <p:tgtEl>
                                          <p:spTgt spid="3">
                                            <p:txEl>
                                              <p:pRg st="18" end="18"/>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
                                            <p:txEl>
                                              <p:pRg st="19" end="19"/>
                                            </p:txEl>
                                          </p:spTgt>
                                        </p:tgtEl>
                                        <p:attrNameLst>
                                          <p:attrName>style.visibility</p:attrName>
                                        </p:attrNameLst>
                                      </p:cBhvr>
                                      <p:to>
                                        <p:strVal val="visible"/>
                                      </p:to>
                                    </p:set>
                                    <p:animEffect transition="in" filter="fade">
                                      <p:cBhvr>
                                        <p:cTn id="64" dur="500"/>
                                        <p:tgtEl>
                                          <p:spTgt spid="3">
                                            <p:txEl>
                                              <p:pRg st="19" end="19"/>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
                                            <p:txEl>
                                              <p:pRg st="20" end="20"/>
                                            </p:txEl>
                                          </p:spTgt>
                                        </p:tgtEl>
                                        <p:attrNameLst>
                                          <p:attrName>style.visibility</p:attrName>
                                        </p:attrNameLst>
                                      </p:cBhvr>
                                      <p:to>
                                        <p:strVal val="visible"/>
                                      </p:to>
                                    </p:set>
                                    <p:animEffect transition="in" filter="fade">
                                      <p:cBhvr>
                                        <p:cTn id="67" dur="5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349498-B9DB-4ABB-84CD-FBD45DF4C89B}"/>
              </a:ext>
            </a:extLst>
          </p:cNvPr>
          <p:cNvSpPr txBox="1"/>
          <p:nvPr/>
        </p:nvSpPr>
        <p:spPr>
          <a:xfrm>
            <a:off x="-1" y="293914"/>
            <a:ext cx="12034157" cy="6740307"/>
          </a:xfrm>
          <a:prstGeom prst="rect">
            <a:avLst/>
          </a:prstGeom>
          <a:noFill/>
        </p:spPr>
        <p:txBody>
          <a:bodyPr wrap="square">
            <a:spAutoFit/>
          </a:bodyPr>
          <a:lstStyle/>
          <a:p>
            <a:pPr marL="342900" indent="-342900">
              <a:buFont typeface="Wingdings" panose="05000000000000000000" pitchFamily="2" charset="2"/>
              <a:buChar char="v"/>
            </a:pPr>
            <a:r>
              <a:rPr lang="en-GB" sz="2400" i="0" dirty="0">
                <a:solidFill>
                  <a:schemeClr val="bg1"/>
                </a:solidFill>
                <a:effectLst/>
              </a:rPr>
              <a:t>     The lack of LL oedema  in Conn’s Syndrome results from spontaneous natriuresis and diuresis (called the "aldosterone escape") that occurs in patients with primary aldosteronism and that appears to be mediated by atrial natriuretic peptide (ANP)</a:t>
            </a:r>
          </a:p>
          <a:p>
            <a:endParaRPr lang="en-GB" sz="2400" dirty="0">
              <a:solidFill>
                <a:schemeClr val="bg1"/>
              </a:solidFill>
            </a:endParaRPr>
          </a:p>
          <a:p>
            <a:r>
              <a:rPr lang="en-GB" sz="2400" i="0" dirty="0">
                <a:solidFill>
                  <a:schemeClr val="bg1"/>
                </a:solidFill>
                <a:effectLst/>
              </a:rPr>
              <a:t>        Nephrogenic diabetes insipidus, caused by reversible </a:t>
            </a:r>
            <a:r>
              <a:rPr lang="en-GB" sz="2400" i="0" dirty="0" err="1">
                <a:solidFill>
                  <a:schemeClr val="bg1"/>
                </a:solidFill>
                <a:effectLst/>
              </a:rPr>
              <a:t>hypokalemic</a:t>
            </a:r>
            <a:r>
              <a:rPr lang="en-GB" sz="2400" i="0" dirty="0">
                <a:solidFill>
                  <a:schemeClr val="bg1"/>
                </a:solidFill>
                <a:effectLst/>
              </a:rPr>
              <a:t> tubular damage and renal tubule antidiuretic hormone resistance due to the </a:t>
            </a:r>
            <a:r>
              <a:rPr lang="en-GB" sz="2400" i="0" dirty="0" err="1">
                <a:solidFill>
                  <a:schemeClr val="bg1"/>
                </a:solidFill>
                <a:effectLst/>
              </a:rPr>
              <a:t>hypokalemia</a:t>
            </a:r>
            <a:r>
              <a:rPr lang="en-GB" sz="2400" i="0" dirty="0">
                <a:solidFill>
                  <a:schemeClr val="bg1"/>
                </a:solidFill>
                <a:effectLst/>
              </a:rPr>
              <a:t>, can cause nocturia, polyuria, and polydipsia in Conn’s Syndrome</a:t>
            </a:r>
          </a:p>
          <a:p>
            <a:endParaRPr lang="en-GB" sz="2400" dirty="0">
              <a:solidFill>
                <a:schemeClr val="bg1"/>
              </a:solidFill>
            </a:endParaRPr>
          </a:p>
          <a:p>
            <a:endParaRPr lang="en-GB" sz="2400" i="0" dirty="0">
              <a:solidFill>
                <a:schemeClr val="bg1"/>
              </a:solidFill>
              <a:effectLst/>
            </a:endParaRPr>
          </a:p>
          <a:p>
            <a:pPr marL="342900" lvl="0" indent="-342900">
              <a:buFont typeface="Wingdings" panose="05000000000000000000" pitchFamily="2" charset="2"/>
              <a:buChar char="v"/>
            </a:pPr>
            <a:r>
              <a:rPr lang="en-GB" sz="2400" dirty="0">
                <a:solidFill>
                  <a:schemeClr val="bg1"/>
                </a:solidFill>
              </a:rPr>
              <a:t>Which hormone is primarily responsible for regulating blood pressure and electrolyte balance?</a:t>
            </a:r>
          </a:p>
          <a:p>
            <a:pPr lvl="0"/>
            <a:r>
              <a:rPr lang="en-GB" sz="2400" dirty="0">
                <a:solidFill>
                  <a:schemeClr val="bg1"/>
                </a:solidFill>
              </a:rPr>
              <a:t>Cortisol</a:t>
            </a:r>
          </a:p>
          <a:p>
            <a:pPr lvl="0"/>
            <a:r>
              <a:rPr lang="en-GB" sz="2400" dirty="0">
                <a:solidFill>
                  <a:schemeClr val="bg1"/>
                </a:solidFill>
              </a:rPr>
              <a:t>Aldosterone</a:t>
            </a:r>
          </a:p>
          <a:p>
            <a:pPr lvl="0"/>
            <a:r>
              <a:rPr lang="en-GB" sz="2400" dirty="0">
                <a:solidFill>
                  <a:schemeClr val="bg1"/>
                </a:solidFill>
              </a:rPr>
              <a:t>Epinephrine</a:t>
            </a:r>
          </a:p>
          <a:p>
            <a:pPr lvl="0"/>
            <a:r>
              <a:rPr lang="en-GB" sz="2400" dirty="0">
                <a:solidFill>
                  <a:schemeClr val="bg1"/>
                </a:solidFill>
              </a:rPr>
              <a:t>Insulin</a:t>
            </a:r>
          </a:p>
          <a:p>
            <a:pPr lvl="0"/>
            <a:endParaRPr lang="en-GB" sz="2400" dirty="0">
              <a:solidFill>
                <a:schemeClr val="bg1"/>
              </a:solidFill>
            </a:endParaRPr>
          </a:p>
          <a:p>
            <a:r>
              <a:rPr lang="en-GB" sz="2400" dirty="0">
                <a:solidFill>
                  <a:schemeClr val="bg1"/>
                </a:solidFill>
              </a:rPr>
              <a:t>Aldosterone. It helps regulate sodium and potassium levels in the blood, which in turn affects blood volume and pressure.</a:t>
            </a:r>
          </a:p>
        </p:txBody>
      </p:sp>
    </p:spTree>
    <p:extLst>
      <p:ext uri="{BB962C8B-B14F-4D97-AF65-F5344CB8AC3E}">
        <p14:creationId xmlns:p14="http://schemas.microsoft.com/office/powerpoint/2010/main" val="48060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A3E9EC-420A-D84A-9EA6-DF713C448FEE}"/>
              </a:ext>
            </a:extLst>
          </p:cNvPr>
          <p:cNvSpPr>
            <a:spLocks noGrp="1"/>
          </p:cNvSpPr>
          <p:nvPr>
            <p:ph idx="1"/>
          </p:nvPr>
        </p:nvSpPr>
        <p:spPr>
          <a:xfrm>
            <a:off x="0" y="929147"/>
            <a:ext cx="12192000" cy="5928853"/>
          </a:xfrm>
        </p:spPr>
        <p:txBody>
          <a:bodyPr>
            <a:normAutofit/>
          </a:bodyPr>
          <a:lstStyle/>
          <a:p>
            <a:r>
              <a:rPr lang="en-US" sz="2400" dirty="0">
                <a:solidFill>
                  <a:schemeClr val="bg1"/>
                </a:solidFill>
              </a:rPr>
              <a:t>Hypofunction of adrenal cortex, leads to low levels of</a:t>
            </a:r>
          </a:p>
          <a:p>
            <a:pPr lvl="1"/>
            <a:r>
              <a:rPr lang="en-US" dirty="0">
                <a:solidFill>
                  <a:schemeClr val="bg1"/>
                </a:solidFill>
              </a:rPr>
              <a:t>Glucocorticoids</a:t>
            </a:r>
          </a:p>
          <a:p>
            <a:pPr lvl="1"/>
            <a:r>
              <a:rPr lang="en-US" dirty="0">
                <a:solidFill>
                  <a:schemeClr val="bg1"/>
                </a:solidFill>
              </a:rPr>
              <a:t>Mineralocorticoids (aldosterone)</a:t>
            </a:r>
          </a:p>
          <a:p>
            <a:pPr lvl="1"/>
            <a:r>
              <a:rPr lang="en-US" dirty="0">
                <a:solidFill>
                  <a:schemeClr val="bg1"/>
                </a:solidFill>
              </a:rPr>
              <a:t>Androgens </a:t>
            </a:r>
          </a:p>
          <a:p>
            <a:pPr marL="457200" lvl="1" indent="0">
              <a:buNone/>
            </a:pPr>
            <a:endParaRPr lang="en-US" dirty="0">
              <a:solidFill>
                <a:schemeClr val="bg1"/>
              </a:solidFill>
            </a:endParaRPr>
          </a:p>
          <a:p>
            <a:r>
              <a:rPr lang="en-GB" sz="2400" dirty="0">
                <a:solidFill>
                  <a:schemeClr val="bg1"/>
                </a:solidFill>
              </a:rPr>
              <a:t>Which test is used to diagnose adrenal insufficiency?</a:t>
            </a:r>
          </a:p>
          <a:p>
            <a:r>
              <a:rPr lang="en-GB" sz="2400" dirty="0">
                <a:solidFill>
                  <a:schemeClr val="bg1"/>
                </a:solidFill>
              </a:rPr>
              <a:t>a) Blood glucose test</a:t>
            </a:r>
          </a:p>
          <a:p>
            <a:r>
              <a:rPr lang="en-GB" sz="2400" dirty="0">
                <a:solidFill>
                  <a:schemeClr val="bg1"/>
                </a:solidFill>
              </a:rPr>
              <a:t>b) Thyroid function test</a:t>
            </a:r>
          </a:p>
          <a:p>
            <a:r>
              <a:rPr lang="en-GB" sz="2400" dirty="0">
                <a:solidFill>
                  <a:schemeClr val="bg1"/>
                </a:solidFill>
              </a:rPr>
              <a:t>c) ACTH stimulation test</a:t>
            </a:r>
          </a:p>
          <a:p>
            <a:r>
              <a:rPr lang="en-GB" sz="2400" dirty="0">
                <a:solidFill>
                  <a:schemeClr val="bg1"/>
                </a:solidFill>
              </a:rPr>
              <a:t>d) Lipid profile test</a:t>
            </a:r>
          </a:p>
          <a:p>
            <a:endParaRPr lang="en-US" sz="2400" dirty="0"/>
          </a:p>
        </p:txBody>
      </p:sp>
      <p:sp>
        <p:nvSpPr>
          <p:cNvPr id="7" name="Title 1">
            <a:extLst>
              <a:ext uri="{FF2B5EF4-FFF2-40B4-BE49-F238E27FC236}">
                <a16:creationId xmlns:a16="http://schemas.microsoft.com/office/drawing/2014/main" id="{DF1AA4A9-EB05-704B-8631-CE8BA6D8E73F}"/>
              </a:ext>
            </a:extLst>
          </p:cNvPr>
          <p:cNvSpPr>
            <a:spLocks noGrp="1"/>
          </p:cNvSpPr>
          <p:nvPr>
            <p:ph type="title"/>
          </p:nvPr>
        </p:nvSpPr>
        <p:spPr>
          <a:xfrm>
            <a:off x="985683" y="129149"/>
            <a:ext cx="7642123" cy="637767"/>
          </a:xfrm>
        </p:spPr>
        <p:txBody>
          <a:bodyPr>
            <a:normAutofit fontScale="90000"/>
            <a:scene3d>
              <a:camera prst="orthographicFront"/>
              <a:lightRig rig="threePt" dir="t"/>
            </a:scene3d>
            <a:sp3d extrusionH="57150">
              <a:bevelT w="38100" h="38100" prst="angle"/>
            </a:sp3d>
          </a:bodyPr>
          <a:lstStyle/>
          <a:p>
            <a:pPr algn="ctr"/>
            <a:r>
              <a:rPr lang="en-US" b="1" dirty="0">
                <a:solidFill>
                  <a:srgbClr val="FFC000"/>
                </a:solidFill>
                <a:effectLst>
                  <a:outerShdw blurRad="75057" dist="38100" dir="5400000" sy="-20000" rotWithShape="0">
                    <a:prstClr val="black">
                      <a:alpha val="25000"/>
                    </a:prstClr>
                  </a:outerShdw>
                </a:effectLst>
                <a:latin typeface="Century Gothic" pitchFamily="34" charset="0"/>
              </a:rPr>
              <a:t>Addison’s disease</a:t>
            </a:r>
          </a:p>
        </p:txBody>
      </p:sp>
      <p:pic>
        <p:nvPicPr>
          <p:cNvPr id="4" name="Picture 3">
            <a:extLst>
              <a:ext uri="{FF2B5EF4-FFF2-40B4-BE49-F238E27FC236}">
                <a16:creationId xmlns:a16="http://schemas.microsoft.com/office/drawing/2014/main" id="{D4AE592B-7457-4F3D-96F4-C7B9EFC7D947}"/>
              </a:ext>
            </a:extLst>
          </p:cNvPr>
          <p:cNvPicPr>
            <a:picLocks noChangeAspect="1"/>
          </p:cNvPicPr>
          <p:nvPr/>
        </p:nvPicPr>
        <p:blipFill>
          <a:blip r:embed="rId2"/>
          <a:stretch>
            <a:fillRect/>
          </a:stretch>
        </p:blipFill>
        <p:spPr>
          <a:xfrm>
            <a:off x="8495069" y="66243"/>
            <a:ext cx="3519795" cy="3190816"/>
          </a:xfrm>
          <a:prstGeom prst="rect">
            <a:avLst/>
          </a:prstGeom>
        </p:spPr>
      </p:pic>
      <p:pic>
        <p:nvPicPr>
          <p:cNvPr id="5" name="Picture 4">
            <a:extLst>
              <a:ext uri="{FF2B5EF4-FFF2-40B4-BE49-F238E27FC236}">
                <a16:creationId xmlns:a16="http://schemas.microsoft.com/office/drawing/2014/main" id="{A1FF4870-D498-48E5-AB70-0A9B03EDCFE8}"/>
              </a:ext>
            </a:extLst>
          </p:cNvPr>
          <p:cNvPicPr>
            <a:picLocks noChangeAspect="1"/>
          </p:cNvPicPr>
          <p:nvPr/>
        </p:nvPicPr>
        <p:blipFill>
          <a:blip r:embed="rId3"/>
          <a:stretch>
            <a:fillRect/>
          </a:stretch>
        </p:blipFill>
        <p:spPr>
          <a:xfrm>
            <a:off x="6096000" y="3532363"/>
            <a:ext cx="5988501" cy="3259394"/>
          </a:xfrm>
          <a:prstGeom prst="rect">
            <a:avLst/>
          </a:prstGeom>
        </p:spPr>
      </p:pic>
    </p:spTree>
    <p:extLst>
      <p:ext uri="{BB962C8B-B14F-4D97-AF65-F5344CB8AC3E}">
        <p14:creationId xmlns:p14="http://schemas.microsoft.com/office/powerpoint/2010/main" val="14510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0CF6D7-E616-2743-B21F-FB391E77309D}"/>
              </a:ext>
            </a:extLst>
          </p:cNvPr>
          <p:cNvSpPr>
            <a:spLocks noGrp="1"/>
          </p:cNvSpPr>
          <p:nvPr>
            <p:ph idx="1"/>
          </p:nvPr>
        </p:nvSpPr>
        <p:spPr>
          <a:xfrm>
            <a:off x="0" y="0"/>
            <a:ext cx="12191999" cy="6858000"/>
          </a:xfrm>
        </p:spPr>
        <p:txBody>
          <a:bodyPr>
            <a:normAutofit fontScale="92500"/>
          </a:bodyPr>
          <a:lstStyle/>
          <a:p>
            <a:r>
              <a:rPr lang="en-US" sz="3800" b="1" dirty="0">
                <a:solidFill>
                  <a:srgbClr val="FFC000"/>
                </a:solidFill>
                <a:effectLst>
                  <a:outerShdw blurRad="75057" dist="38100" dir="5400000" sy="-20000" rotWithShape="0">
                    <a:prstClr val="black">
                      <a:alpha val="25000"/>
                    </a:prstClr>
                  </a:outerShdw>
                </a:effectLst>
                <a:latin typeface="Century Gothic" pitchFamily="34" charset="0"/>
              </a:rPr>
              <a:t>Pheochromocytoma:</a:t>
            </a:r>
          </a:p>
          <a:p>
            <a:r>
              <a:rPr lang="en-US" dirty="0">
                <a:solidFill>
                  <a:schemeClr val="bg1"/>
                </a:solidFill>
              </a:rPr>
              <a:t>Rare, catecholamine-secreting tumor </a:t>
            </a:r>
          </a:p>
          <a:p>
            <a:r>
              <a:rPr lang="en-US" dirty="0">
                <a:solidFill>
                  <a:schemeClr val="bg1"/>
                </a:solidFill>
              </a:rPr>
              <a:t> 10% is malignant </a:t>
            </a:r>
          </a:p>
          <a:p>
            <a:endParaRPr lang="en-US" dirty="0">
              <a:solidFill>
                <a:schemeClr val="bg1"/>
              </a:solidFill>
            </a:endParaRPr>
          </a:p>
          <a:p>
            <a:endParaRPr lang="en-US" dirty="0">
              <a:solidFill>
                <a:schemeClr val="bg1"/>
              </a:solidFill>
            </a:endParaRPr>
          </a:p>
          <a:p>
            <a:r>
              <a:rPr lang="en-US" b="1" u="sng" dirty="0">
                <a:solidFill>
                  <a:srgbClr val="FFC000"/>
                </a:solidFill>
              </a:rPr>
              <a:t>SYMPTOMS &amp; SIGNS:</a:t>
            </a:r>
          </a:p>
          <a:p>
            <a:r>
              <a:rPr lang="en-US" dirty="0">
                <a:solidFill>
                  <a:schemeClr val="bg1"/>
                </a:solidFill>
              </a:rPr>
              <a:t>Classically, it manifests with the classic triad: </a:t>
            </a:r>
            <a:r>
              <a:rPr lang="en-US" dirty="0">
                <a:solidFill>
                  <a:srgbClr val="FF0000"/>
                </a:solidFill>
                <a:highlight>
                  <a:srgbClr val="FFFF00"/>
                </a:highlight>
              </a:rPr>
              <a:t>Headaches, Palpitations, Diaphoresis</a:t>
            </a:r>
          </a:p>
          <a:p>
            <a:pPr lvl="1"/>
            <a:endParaRPr lang="en-US" sz="800" dirty="0">
              <a:solidFill>
                <a:srgbClr val="FF0000"/>
              </a:solidFill>
              <a:highlight>
                <a:srgbClr val="FFFF00"/>
              </a:highlight>
            </a:endParaRPr>
          </a:p>
          <a:p>
            <a:r>
              <a:rPr lang="en-US" dirty="0">
                <a:solidFill>
                  <a:schemeClr val="bg1"/>
                </a:solidFill>
              </a:rPr>
              <a:t>Severe hypertension/ related </a:t>
            </a:r>
            <a:r>
              <a:rPr lang="en-US" sz="3000" b="1" dirty="0">
                <a:solidFill>
                  <a:srgbClr val="FFC000"/>
                </a:solidFill>
              </a:rPr>
              <a:t>complications:</a:t>
            </a:r>
          </a:p>
          <a:p>
            <a:r>
              <a:rPr lang="en-GB" sz="2200" b="0" i="0" dirty="0">
                <a:solidFill>
                  <a:schemeClr val="bg1"/>
                </a:solidFill>
                <a:effectLst/>
                <a:latin typeface="Helvetica Neue"/>
              </a:rPr>
              <a:t>Cardiovascular complications such as myocardial infarction and arrhythmias </a:t>
            </a:r>
          </a:p>
          <a:p>
            <a:r>
              <a:rPr lang="en-GB" sz="2200" b="0" i="0" dirty="0">
                <a:solidFill>
                  <a:schemeClr val="bg1"/>
                </a:solidFill>
                <a:effectLst/>
                <a:latin typeface="Helvetica Neue"/>
              </a:rPr>
              <a:t>Sudden death may occur in patients with undiagnosed </a:t>
            </a:r>
            <a:r>
              <a:rPr lang="en-GB" sz="2200" b="0" i="0" dirty="0" err="1">
                <a:solidFill>
                  <a:schemeClr val="bg1"/>
                </a:solidFill>
                <a:effectLst/>
                <a:latin typeface="Helvetica Neue"/>
              </a:rPr>
              <a:t>tumors</a:t>
            </a:r>
            <a:r>
              <a:rPr lang="en-GB" sz="2200" b="0" i="0" dirty="0">
                <a:solidFill>
                  <a:schemeClr val="bg1"/>
                </a:solidFill>
                <a:effectLst/>
                <a:latin typeface="Helvetica Neue"/>
              </a:rPr>
              <a:t> who undergo other surgeries or biopsy.  </a:t>
            </a:r>
          </a:p>
          <a:p>
            <a:r>
              <a:rPr lang="en-GB" sz="2200" dirty="0">
                <a:solidFill>
                  <a:schemeClr val="bg1"/>
                </a:solidFill>
                <a:latin typeface="Helvetica Neue"/>
              </a:rPr>
              <a:t>P</a:t>
            </a:r>
            <a:r>
              <a:rPr lang="en-GB" sz="2200" b="0" i="0" dirty="0">
                <a:solidFill>
                  <a:schemeClr val="bg1"/>
                </a:solidFill>
                <a:effectLst/>
                <a:latin typeface="Helvetica Neue"/>
              </a:rPr>
              <a:t>recipitate hypertensive encephalopathy &amp; cerebral haemorrhage. </a:t>
            </a:r>
          </a:p>
          <a:p>
            <a:r>
              <a:rPr lang="en-GB" sz="2200" b="0" i="0" dirty="0">
                <a:solidFill>
                  <a:schemeClr val="bg1"/>
                </a:solidFill>
                <a:effectLst/>
                <a:latin typeface="Helvetica Neue"/>
              </a:rPr>
              <a:t> Panic attacks</a:t>
            </a:r>
            <a:endParaRPr lang="en-US" sz="2200" dirty="0">
              <a:solidFill>
                <a:schemeClr val="bg1"/>
              </a:solidFill>
            </a:endParaRPr>
          </a:p>
          <a:p>
            <a:pPr marL="0" indent="0">
              <a:buNone/>
            </a:pPr>
            <a:endParaRPr lang="en-US" sz="900" dirty="0">
              <a:solidFill>
                <a:schemeClr val="bg1"/>
              </a:solidFill>
            </a:endParaRPr>
          </a:p>
          <a:p>
            <a:r>
              <a:rPr lang="en-US" dirty="0">
                <a:solidFill>
                  <a:srgbClr val="FFC000"/>
                </a:solidFill>
              </a:rPr>
              <a:t>The following may also occur </a:t>
            </a:r>
            <a:r>
              <a:rPr lang="en-US" dirty="0">
                <a:solidFill>
                  <a:schemeClr val="bg1"/>
                </a:solidFill>
              </a:rPr>
              <a:t>:Tremor, Nausea, Weakness, Anxiety, sense of doom, Epigastric pain, Constipation</a:t>
            </a:r>
          </a:p>
          <a:p>
            <a:pPr lvl="1"/>
            <a:endParaRPr lang="en-US" dirty="0">
              <a:solidFill>
                <a:schemeClr val="bg1"/>
              </a:solidFill>
            </a:endParaRPr>
          </a:p>
          <a:p>
            <a:endParaRPr lang="en-US" dirty="0"/>
          </a:p>
        </p:txBody>
      </p:sp>
      <p:pic>
        <p:nvPicPr>
          <p:cNvPr id="5" name="Picture 4">
            <a:extLst>
              <a:ext uri="{FF2B5EF4-FFF2-40B4-BE49-F238E27FC236}">
                <a16:creationId xmlns:a16="http://schemas.microsoft.com/office/drawing/2014/main" id="{1BCCB682-1FBA-4058-A614-F7592C0102FE}"/>
              </a:ext>
            </a:extLst>
          </p:cNvPr>
          <p:cNvPicPr>
            <a:picLocks noChangeAspect="1"/>
          </p:cNvPicPr>
          <p:nvPr/>
        </p:nvPicPr>
        <p:blipFill>
          <a:blip r:embed="rId2"/>
          <a:stretch>
            <a:fillRect/>
          </a:stretch>
        </p:blipFill>
        <p:spPr>
          <a:xfrm>
            <a:off x="7649379" y="117987"/>
            <a:ext cx="4439381" cy="2905431"/>
          </a:xfrm>
          <a:prstGeom prst="rect">
            <a:avLst/>
          </a:prstGeom>
        </p:spPr>
      </p:pic>
    </p:spTree>
    <p:extLst>
      <p:ext uri="{BB962C8B-B14F-4D97-AF65-F5344CB8AC3E}">
        <p14:creationId xmlns:p14="http://schemas.microsoft.com/office/powerpoint/2010/main" val="47520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247BA3-25BB-4508-B020-BA712D06CC2D}"/>
              </a:ext>
            </a:extLst>
          </p:cNvPr>
          <p:cNvSpPr txBox="1"/>
          <p:nvPr/>
        </p:nvSpPr>
        <p:spPr>
          <a:xfrm>
            <a:off x="0" y="73265"/>
            <a:ext cx="12192000" cy="6401753"/>
          </a:xfrm>
          <a:prstGeom prst="rect">
            <a:avLst/>
          </a:prstGeom>
          <a:noFill/>
        </p:spPr>
        <p:txBody>
          <a:bodyPr wrap="square">
            <a:spAutoFit/>
          </a:bodyPr>
          <a:lstStyle/>
          <a:p>
            <a:r>
              <a:rPr lang="en-GB" sz="2800" dirty="0">
                <a:solidFill>
                  <a:srgbClr val="FFC000"/>
                </a:solidFill>
                <a:effectLst>
                  <a:outerShdw blurRad="38100" dist="38100" dir="2700000" algn="tl">
                    <a:srgbClr val="000000">
                      <a:alpha val="43137"/>
                    </a:srgbClr>
                  </a:outerShdw>
                </a:effectLst>
              </a:rPr>
              <a:t>Causes:</a:t>
            </a:r>
          </a:p>
          <a:p>
            <a:endParaRPr lang="en-GB" sz="800" dirty="0">
              <a:solidFill>
                <a:srgbClr val="FFC000"/>
              </a:solidFill>
              <a:effectLst>
                <a:outerShdw blurRad="38100" dist="38100" dir="2700000" algn="tl">
                  <a:srgbClr val="000000">
                    <a:alpha val="43137"/>
                  </a:srgbClr>
                </a:outerShdw>
              </a:effectLst>
            </a:endParaRPr>
          </a:p>
          <a:p>
            <a:r>
              <a:rPr lang="en-GB" dirty="0">
                <a:solidFill>
                  <a:schemeClr val="bg1"/>
                </a:solidFill>
              </a:rPr>
              <a:t> </a:t>
            </a:r>
            <a:r>
              <a:rPr lang="en-GB" dirty="0">
                <a:solidFill>
                  <a:srgbClr val="FFFF00"/>
                </a:solidFill>
              </a:rPr>
              <a:t>Primary hyperparathyroidism </a:t>
            </a:r>
            <a:r>
              <a:rPr lang="en-GB" dirty="0">
                <a:solidFill>
                  <a:schemeClr val="bg1"/>
                </a:solidFill>
              </a:rPr>
              <a:t>:</a:t>
            </a:r>
          </a:p>
          <a:p>
            <a:endParaRPr lang="en-GB" sz="800" dirty="0">
              <a:solidFill>
                <a:schemeClr val="bg1"/>
              </a:solidFill>
            </a:endParaRPr>
          </a:p>
          <a:p>
            <a:r>
              <a:rPr lang="en-GB" dirty="0">
                <a:solidFill>
                  <a:schemeClr val="bg1"/>
                </a:solidFill>
              </a:rPr>
              <a:t> is usually due to a parathyroid benign adenoma (75%) or parathyroid hyperplasia (20%). 1.0% have parathyroid carcinoma. </a:t>
            </a:r>
          </a:p>
          <a:p>
            <a:endParaRPr lang="en-GB" dirty="0">
              <a:solidFill>
                <a:schemeClr val="bg1"/>
              </a:solidFill>
            </a:endParaRPr>
          </a:p>
          <a:p>
            <a:endParaRPr lang="en-GB" dirty="0">
              <a:solidFill>
                <a:srgbClr val="FFFF00"/>
              </a:solidFill>
            </a:endParaRPr>
          </a:p>
          <a:p>
            <a:r>
              <a:rPr lang="en-GB" dirty="0">
                <a:solidFill>
                  <a:srgbClr val="FFFF00"/>
                </a:solidFill>
              </a:rPr>
              <a:t> Secondary hyperparathyroidism</a:t>
            </a:r>
            <a:r>
              <a:rPr lang="en-GB" dirty="0">
                <a:solidFill>
                  <a:schemeClr val="bg1"/>
                </a:solidFill>
              </a:rPr>
              <a:t>:</a:t>
            </a:r>
          </a:p>
          <a:p>
            <a:endParaRPr lang="en-GB" sz="800" dirty="0">
              <a:solidFill>
                <a:schemeClr val="bg1"/>
              </a:solidFill>
            </a:endParaRPr>
          </a:p>
          <a:p>
            <a:r>
              <a:rPr lang="en-GB" dirty="0">
                <a:solidFill>
                  <a:schemeClr val="bg1"/>
                </a:solidFill>
              </a:rPr>
              <a:t> is hyperplasia of the gland in response to hypocalcaemia (e.g. in chronic renal failure). </a:t>
            </a:r>
          </a:p>
          <a:p>
            <a:endParaRPr lang="en-GB" dirty="0">
              <a:solidFill>
                <a:schemeClr val="bg1"/>
              </a:solidFill>
            </a:endParaRPr>
          </a:p>
          <a:p>
            <a:endParaRPr lang="en-GB" dirty="0">
              <a:solidFill>
                <a:srgbClr val="FFFF00"/>
              </a:solidFill>
            </a:endParaRPr>
          </a:p>
          <a:p>
            <a:r>
              <a:rPr lang="en-GB" dirty="0">
                <a:solidFill>
                  <a:srgbClr val="FFFF00"/>
                </a:solidFill>
              </a:rPr>
              <a:t>In tertiary hyperparathyroidism,</a:t>
            </a:r>
          </a:p>
          <a:p>
            <a:endParaRPr lang="en-GB" sz="800" dirty="0">
              <a:solidFill>
                <a:srgbClr val="FFFF00"/>
              </a:solidFill>
            </a:endParaRPr>
          </a:p>
          <a:p>
            <a:r>
              <a:rPr lang="en-GB" dirty="0">
                <a:solidFill>
                  <a:srgbClr val="FFFF00"/>
                </a:solidFill>
              </a:rPr>
              <a:t> </a:t>
            </a:r>
            <a:r>
              <a:rPr lang="en-GB" dirty="0">
                <a:solidFill>
                  <a:schemeClr val="bg1"/>
                </a:solidFill>
              </a:rPr>
              <a:t>autonomous secretion of parathormone occurs when the secondary stimulus has been removed (e.g. after renal transplantation). </a:t>
            </a:r>
          </a:p>
          <a:p>
            <a:endParaRPr lang="en-GB" dirty="0">
              <a:solidFill>
                <a:schemeClr val="bg1"/>
              </a:solidFill>
            </a:endParaRPr>
          </a:p>
          <a:p>
            <a:endParaRPr lang="en-GB" dirty="0">
              <a:solidFill>
                <a:srgbClr val="FFFF00"/>
              </a:solidFill>
            </a:endParaRPr>
          </a:p>
          <a:p>
            <a:r>
              <a:rPr lang="en-GB" dirty="0">
                <a:solidFill>
                  <a:srgbClr val="FFFF00"/>
                </a:solidFill>
              </a:rPr>
              <a:t> MEN syndromes</a:t>
            </a:r>
          </a:p>
          <a:p>
            <a:endParaRPr lang="en-GB" sz="800" dirty="0">
              <a:solidFill>
                <a:schemeClr val="bg1"/>
              </a:solidFill>
            </a:endParaRPr>
          </a:p>
          <a:p>
            <a:r>
              <a:rPr lang="en-GB" dirty="0">
                <a:solidFill>
                  <a:schemeClr val="bg1"/>
                </a:solidFill>
              </a:rPr>
              <a:t> (</a:t>
            </a:r>
            <a:r>
              <a:rPr lang="en-GB" dirty="0">
                <a:solidFill>
                  <a:schemeClr val="accent6"/>
                </a:solidFill>
              </a:rPr>
              <a:t>type I </a:t>
            </a:r>
            <a:r>
              <a:rPr lang="en-GB" dirty="0">
                <a:solidFill>
                  <a:schemeClr val="bg1"/>
                </a:solidFill>
              </a:rPr>
              <a:t>(parathyroid adenoma, pancreatic islet cell tumours, pituitary adenoma) and</a:t>
            </a:r>
          </a:p>
          <a:p>
            <a:endParaRPr lang="en-GB" dirty="0">
              <a:solidFill>
                <a:schemeClr val="bg1"/>
              </a:solidFill>
            </a:endParaRPr>
          </a:p>
          <a:p>
            <a:r>
              <a:rPr lang="en-GB" dirty="0">
                <a:solidFill>
                  <a:schemeClr val="bg1"/>
                </a:solidFill>
              </a:rPr>
              <a:t> </a:t>
            </a:r>
            <a:r>
              <a:rPr lang="en-GB" dirty="0">
                <a:solidFill>
                  <a:schemeClr val="accent6"/>
                </a:solidFill>
              </a:rPr>
              <a:t>type II </a:t>
            </a:r>
            <a:r>
              <a:rPr lang="en-GB" dirty="0">
                <a:solidFill>
                  <a:schemeClr val="bg1"/>
                </a:solidFill>
              </a:rPr>
              <a:t>(parathyroid adenoma, medullary thyroid cancer, phaeochromocytoma) </a:t>
            </a:r>
          </a:p>
          <a:p>
            <a:endParaRPr lang="en-GB" dirty="0">
              <a:solidFill>
                <a:schemeClr val="bg1"/>
              </a:solidFill>
            </a:endParaRPr>
          </a:p>
          <a:p>
            <a:pPr marL="285750" indent="-285750">
              <a:buFont typeface="Wingdings" panose="05000000000000000000" pitchFamily="2" charset="2"/>
              <a:buChar char="v"/>
            </a:pPr>
            <a:r>
              <a:rPr lang="en-GB" dirty="0">
                <a:solidFill>
                  <a:schemeClr val="bg1"/>
                </a:solidFill>
              </a:rPr>
              <a:t>Ectopic parathormone production (e.g. from small cell lung cancer).</a:t>
            </a:r>
          </a:p>
        </p:txBody>
      </p:sp>
      <p:pic>
        <p:nvPicPr>
          <p:cNvPr id="5" name="Picture 2" descr="Understanding Hyperparathyroidism - YouTube">
            <a:extLst>
              <a:ext uri="{FF2B5EF4-FFF2-40B4-BE49-F238E27FC236}">
                <a16:creationId xmlns:a16="http://schemas.microsoft.com/office/drawing/2014/main" id="{78937F36-692D-499B-89F3-F5BA2060B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0323" y="1415845"/>
            <a:ext cx="3436373" cy="1858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47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animEffect transition="in" filter="fade">
                                      <p:cBhvr>
                                        <p:cTn id="20" dur="500"/>
                                        <p:tgtEl>
                                          <p:spTgt spid="3">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animEffect transition="in" filter="fade">
                                      <p:cBhvr>
                                        <p:cTn id="31" dur="500"/>
                                        <p:tgtEl>
                                          <p:spTgt spid="3">
                                            <p:txEl>
                                              <p:pRg st="17" end="1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9" end="19"/>
                                            </p:txEl>
                                          </p:spTgt>
                                        </p:tgtEl>
                                        <p:attrNameLst>
                                          <p:attrName>style.visibility</p:attrName>
                                        </p:attrNameLst>
                                      </p:cBhvr>
                                      <p:to>
                                        <p:strVal val="visible"/>
                                      </p:to>
                                    </p:set>
                                    <p:animEffect transition="in" filter="fade">
                                      <p:cBhvr>
                                        <p:cTn id="34" dur="500"/>
                                        <p:tgtEl>
                                          <p:spTgt spid="3">
                                            <p:txEl>
                                              <p:pRg st="19" end="1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21" end="21"/>
                                            </p:txEl>
                                          </p:spTgt>
                                        </p:tgtEl>
                                        <p:attrNameLst>
                                          <p:attrName>style.visibility</p:attrName>
                                        </p:attrNameLst>
                                      </p:cBhvr>
                                      <p:to>
                                        <p:strVal val="visible"/>
                                      </p:to>
                                    </p:set>
                                    <p:animEffect transition="in" filter="fade">
                                      <p:cBhvr>
                                        <p:cTn id="37" dur="500"/>
                                        <p:tgtEl>
                                          <p:spTgt spid="3">
                                            <p:txEl>
                                              <p:pRg st="21" end="2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23" end="23"/>
                                            </p:txEl>
                                          </p:spTgt>
                                        </p:tgtEl>
                                        <p:attrNameLst>
                                          <p:attrName>style.visibility</p:attrName>
                                        </p:attrNameLst>
                                      </p:cBhvr>
                                      <p:to>
                                        <p:strVal val="visible"/>
                                      </p:to>
                                    </p:set>
                                    <p:animEffect transition="in" filter="fade">
                                      <p:cBhvr>
                                        <p:cTn id="40" dur="500"/>
                                        <p:tgtEl>
                                          <p:spTgt spid="3">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14CD38-51AD-F04F-857D-6B4E95B1B2E2}"/>
              </a:ext>
            </a:extLst>
          </p:cNvPr>
          <p:cNvSpPr>
            <a:spLocks noGrp="1"/>
          </p:cNvSpPr>
          <p:nvPr>
            <p:ph idx="1"/>
          </p:nvPr>
        </p:nvSpPr>
        <p:spPr>
          <a:xfrm>
            <a:off x="0" y="0"/>
            <a:ext cx="12192000" cy="7303049"/>
          </a:xfrm>
        </p:spPr>
        <p:txBody>
          <a:bodyPr>
            <a:normAutofit/>
          </a:bodyPr>
          <a:lstStyle/>
          <a:p>
            <a:r>
              <a:rPr lang="en-US" b="1" u="sng" dirty="0">
                <a:solidFill>
                  <a:srgbClr val="FFC000"/>
                </a:solidFill>
              </a:rPr>
              <a:t>Diagnosis:</a:t>
            </a:r>
          </a:p>
          <a:p>
            <a:pPr lvl="1"/>
            <a:r>
              <a:rPr lang="en-US" dirty="0">
                <a:solidFill>
                  <a:schemeClr val="bg1"/>
                </a:solidFill>
              </a:rPr>
              <a:t>24 hour (urine-VMA </a:t>
            </a:r>
          </a:p>
          <a:p>
            <a:pPr lvl="1"/>
            <a:r>
              <a:rPr lang="en-US" dirty="0">
                <a:solidFill>
                  <a:schemeClr val="bg1"/>
                </a:solidFill>
              </a:rPr>
              <a:t>Plasma </a:t>
            </a:r>
            <a:r>
              <a:rPr lang="en-US" dirty="0" err="1">
                <a:solidFill>
                  <a:schemeClr val="bg1"/>
                </a:solidFill>
              </a:rPr>
              <a:t>metanephrine</a:t>
            </a:r>
            <a:r>
              <a:rPr lang="en-US" dirty="0">
                <a:solidFill>
                  <a:schemeClr val="bg1"/>
                </a:solidFill>
              </a:rPr>
              <a:t> metabolite of Epinephrine)</a:t>
            </a:r>
          </a:p>
          <a:p>
            <a:pPr lvl="1"/>
            <a:r>
              <a:rPr lang="en-US" dirty="0">
                <a:solidFill>
                  <a:schemeClr val="bg1"/>
                </a:solidFill>
              </a:rPr>
              <a:t>CT/MRI to locate tumor/ (MIBG scan)</a:t>
            </a:r>
          </a:p>
          <a:p>
            <a:pPr lvl="1"/>
            <a:endParaRPr lang="en-US" dirty="0">
              <a:solidFill>
                <a:schemeClr val="bg1"/>
              </a:solidFill>
            </a:endParaRPr>
          </a:p>
          <a:p>
            <a:r>
              <a:rPr lang="en-US" b="1" u="sng" dirty="0">
                <a:solidFill>
                  <a:srgbClr val="FFC000"/>
                </a:solidFill>
              </a:rPr>
              <a:t>Intervention</a:t>
            </a:r>
            <a:r>
              <a:rPr lang="en-US" dirty="0">
                <a:solidFill>
                  <a:schemeClr val="bg1"/>
                </a:solidFill>
              </a:rPr>
              <a:t>:</a:t>
            </a:r>
          </a:p>
          <a:p>
            <a:pPr lvl="1"/>
            <a:r>
              <a:rPr lang="en-US" dirty="0">
                <a:solidFill>
                  <a:schemeClr val="bg1"/>
                </a:solidFill>
              </a:rPr>
              <a:t>Alpha blocking agents</a:t>
            </a:r>
          </a:p>
          <a:p>
            <a:pPr lvl="2"/>
            <a:r>
              <a:rPr lang="en-US" dirty="0">
                <a:solidFill>
                  <a:schemeClr val="bg1"/>
                </a:solidFill>
              </a:rPr>
              <a:t>Prazosin (Minipress) to decrease BP</a:t>
            </a:r>
          </a:p>
          <a:p>
            <a:pPr lvl="1"/>
            <a:r>
              <a:rPr lang="en-US" dirty="0">
                <a:solidFill>
                  <a:schemeClr val="bg1"/>
                </a:solidFill>
              </a:rPr>
              <a:t>Beta blocking agents</a:t>
            </a:r>
          </a:p>
          <a:p>
            <a:pPr lvl="2"/>
            <a:r>
              <a:rPr lang="en-US" dirty="0">
                <a:solidFill>
                  <a:schemeClr val="bg1"/>
                </a:solidFill>
              </a:rPr>
              <a:t>Inderal to control heart rate </a:t>
            </a:r>
          </a:p>
          <a:p>
            <a:pPr lvl="1"/>
            <a:r>
              <a:rPr lang="en-US" dirty="0">
                <a:solidFill>
                  <a:schemeClr val="bg1"/>
                </a:solidFill>
              </a:rPr>
              <a:t>Sedatives </a:t>
            </a:r>
          </a:p>
          <a:p>
            <a:pPr lvl="1"/>
            <a:r>
              <a:rPr lang="en-US" dirty="0">
                <a:solidFill>
                  <a:schemeClr val="bg1"/>
                </a:solidFill>
              </a:rPr>
              <a:t>Surgical resection of the tumor is the treatment </a:t>
            </a:r>
          </a:p>
          <a:p>
            <a:pPr marL="457200" lvl="1" indent="0">
              <a:buNone/>
            </a:pPr>
            <a:r>
              <a:rPr lang="en-US" dirty="0">
                <a:solidFill>
                  <a:schemeClr val="bg1"/>
                </a:solidFill>
              </a:rPr>
              <a:t>of choice and usually cures the hypertension </a:t>
            </a:r>
          </a:p>
          <a:p>
            <a:pPr lvl="1"/>
            <a:endParaRPr lang="en-US" dirty="0">
              <a:solidFill>
                <a:schemeClr val="bg1"/>
              </a:solidFill>
            </a:endParaRPr>
          </a:p>
        </p:txBody>
      </p:sp>
      <p:sp>
        <p:nvSpPr>
          <p:cNvPr id="6" name="TextBox 5">
            <a:extLst>
              <a:ext uri="{FF2B5EF4-FFF2-40B4-BE49-F238E27FC236}">
                <a16:creationId xmlns:a16="http://schemas.microsoft.com/office/drawing/2014/main" id="{FBA97341-8AC4-478C-8AA2-D9DB0957E6B7}"/>
              </a:ext>
            </a:extLst>
          </p:cNvPr>
          <p:cNvSpPr txBox="1"/>
          <p:nvPr/>
        </p:nvSpPr>
        <p:spPr>
          <a:xfrm>
            <a:off x="309716" y="5901953"/>
            <a:ext cx="12192000" cy="923330"/>
          </a:xfrm>
          <a:prstGeom prst="rect">
            <a:avLst/>
          </a:prstGeom>
          <a:noFill/>
        </p:spPr>
        <p:txBody>
          <a:bodyPr wrap="square">
            <a:spAutoFit/>
          </a:bodyPr>
          <a:lstStyle/>
          <a:p>
            <a:pPr marL="285750" indent="-285750">
              <a:buFont typeface="Wingdings" panose="05000000000000000000" pitchFamily="2" charset="2"/>
              <a:buChar char="v"/>
            </a:pPr>
            <a:r>
              <a:rPr lang="en-GB" b="0" i="1" dirty="0">
                <a:solidFill>
                  <a:schemeClr val="accent4">
                    <a:lumMod val="40000"/>
                    <a:lumOff val="60000"/>
                  </a:schemeClr>
                </a:solidFill>
                <a:effectLst/>
                <a:latin typeface="arial" panose="020B0604020202020204" pitchFamily="34" charset="0"/>
              </a:rPr>
              <a:t>An </a:t>
            </a:r>
            <a:r>
              <a:rPr lang="en-GB" b="1" i="1" dirty="0">
                <a:solidFill>
                  <a:schemeClr val="accent4">
                    <a:lumMod val="40000"/>
                    <a:lumOff val="60000"/>
                  </a:schemeClr>
                </a:solidFill>
                <a:effectLst/>
                <a:latin typeface="arial" panose="020B0604020202020204" pitchFamily="34" charset="0"/>
              </a:rPr>
              <a:t>MIBG </a:t>
            </a:r>
            <a:r>
              <a:rPr lang="en-GB" b="1" i="1" dirty="0">
                <a:solidFill>
                  <a:schemeClr val="accent4">
                    <a:lumMod val="60000"/>
                    <a:lumOff val="40000"/>
                  </a:schemeClr>
                </a:solidFill>
                <a:effectLst/>
                <a:latin typeface="arial" panose="020B0604020202020204" pitchFamily="34" charset="0"/>
              </a:rPr>
              <a:t>scan </a:t>
            </a:r>
            <a:r>
              <a:rPr lang="en-GB" b="0" i="0" dirty="0">
                <a:solidFill>
                  <a:schemeClr val="accent4">
                    <a:lumMod val="60000"/>
                    <a:lumOff val="40000"/>
                  </a:schemeClr>
                </a:solidFill>
                <a:effectLst/>
                <a:latin typeface="arial" panose="020B0604020202020204" pitchFamily="34" charset="0"/>
              </a:rPr>
              <a:t>iodine-123 meta-</a:t>
            </a:r>
            <a:r>
              <a:rPr lang="en-GB" b="0" i="0" dirty="0" err="1">
                <a:solidFill>
                  <a:schemeClr val="accent4">
                    <a:lumMod val="60000"/>
                    <a:lumOff val="40000"/>
                  </a:schemeClr>
                </a:solidFill>
                <a:effectLst/>
                <a:latin typeface="arial" panose="020B0604020202020204" pitchFamily="34" charset="0"/>
              </a:rPr>
              <a:t>iodobenzylguanidine</a:t>
            </a:r>
            <a:endParaRPr lang="en-GB" b="0" i="0" dirty="0">
              <a:solidFill>
                <a:schemeClr val="accent4">
                  <a:lumMod val="60000"/>
                  <a:lumOff val="40000"/>
                </a:schemeClr>
              </a:solidFill>
              <a:effectLst/>
              <a:latin typeface="arial" panose="020B0604020202020204" pitchFamily="34" charset="0"/>
            </a:endParaRPr>
          </a:p>
          <a:p>
            <a:pPr marL="285750" indent="-285750">
              <a:buFont typeface="Wingdings" panose="05000000000000000000" pitchFamily="2" charset="2"/>
              <a:buChar char="ü"/>
            </a:pPr>
            <a:r>
              <a:rPr lang="en-GB" b="0" i="1" dirty="0">
                <a:solidFill>
                  <a:schemeClr val="accent4">
                    <a:lumMod val="40000"/>
                    <a:lumOff val="60000"/>
                  </a:schemeClr>
                </a:solidFill>
                <a:effectLst/>
                <a:latin typeface="arial" panose="020B0604020202020204" pitchFamily="34" charset="0"/>
              </a:rPr>
              <a:t> is commonly used for detection of neuroendocrine tumours, such as neuroblastoma and phaeochromocytoma.</a:t>
            </a:r>
          </a:p>
          <a:p>
            <a:pPr marL="285750" indent="-285750">
              <a:buFont typeface="Wingdings" panose="05000000000000000000" pitchFamily="2" charset="2"/>
              <a:buChar char="ü"/>
            </a:pPr>
            <a:r>
              <a:rPr lang="en-GB" b="0" i="1" dirty="0">
                <a:solidFill>
                  <a:schemeClr val="accent4">
                    <a:lumMod val="40000"/>
                    <a:lumOff val="60000"/>
                  </a:schemeClr>
                </a:solidFill>
                <a:effectLst/>
                <a:latin typeface="arial" panose="020B0604020202020204" pitchFamily="34" charset="0"/>
              </a:rPr>
              <a:t>It can also aid in the detection of carcinoid and medullary thyroid carcinoma</a:t>
            </a:r>
            <a:endParaRPr lang="en-GB" i="1" dirty="0">
              <a:solidFill>
                <a:schemeClr val="accent4">
                  <a:lumMod val="40000"/>
                  <a:lumOff val="60000"/>
                </a:schemeClr>
              </a:solidFill>
            </a:endParaRPr>
          </a:p>
        </p:txBody>
      </p:sp>
      <p:pic>
        <p:nvPicPr>
          <p:cNvPr id="10" name="Picture 9">
            <a:extLst>
              <a:ext uri="{FF2B5EF4-FFF2-40B4-BE49-F238E27FC236}">
                <a16:creationId xmlns:a16="http://schemas.microsoft.com/office/drawing/2014/main" id="{EFC0D202-B23E-4AD4-BF85-277FE429A805}"/>
              </a:ext>
            </a:extLst>
          </p:cNvPr>
          <p:cNvPicPr>
            <a:picLocks noChangeAspect="1"/>
          </p:cNvPicPr>
          <p:nvPr/>
        </p:nvPicPr>
        <p:blipFill>
          <a:blip r:embed="rId2"/>
          <a:stretch>
            <a:fillRect/>
          </a:stretch>
        </p:blipFill>
        <p:spPr>
          <a:xfrm>
            <a:off x="7742903" y="32716"/>
            <a:ext cx="4336026" cy="2894043"/>
          </a:xfrm>
          <a:prstGeom prst="rect">
            <a:avLst/>
          </a:prstGeom>
        </p:spPr>
      </p:pic>
      <p:pic>
        <p:nvPicPr>
          <p:cNvPr id="15" name="Picture 14">
            <a:extLst>
              <a:ext uri="{FF2B5EF4-FFF2-40B4-BE49-F238E27FC236}">
                <a16:creationId xmlns:a16="http://schemas.microsoft.com/office/drawing/2014/main" id="{A606A893-4673-4C2A-B4B1-A3A8085BE017}"/>
              </a:ext>
            </a:extLst>
          </p:cNvPr>
          <p:cNvPicPr>
            <a:picLocks noChangeAspect="1"/>
          </p:cNvPicPr>
          <p:nvPr/>
        </p:nvPicPr>
        <p:blipFill>
          <a:blip r:embed="rId3"/>
          <a:stretch>
            <a:fillRect/>
          </a:stretch>
        </p:blipFill>
        <p:spPr>
          <a:xfrm>
            <a:off x="7742903" y="2959475"/>
            <a:ext cx="4336026" cy="3102112"/>
          </a:xfrm>
          <a:prstGeom prst="rect">
            <a:avLst/>
          </a:prstGeom>
        </p:spPr>
      </p:pic>
    </p:spTree>
    <p:extLst>
      <p:ext uri="{BB962C8B-B14F-4D97-AF65-F5344CB8AC3E}">
        <p14:creationId xmlns:p14="http://schemas.microsoft.com/office/powerpoint/2010/main" val="213283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miling Face with No Fill">
            <a:extLst>
              <a:ext uri="{FF2B5EF4-FFF2-40B4-BE49-F238E27FC236}">
                <a16:creationId xmlns:a16="http://schemas.microsoft.com/office/drawing/2014/main" id="{E4ABD807-1342-6D7D-EFE4-0240BF26E7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66C9879C-C703-4F43-9844-24E072313ACD}"/>
              </a:ext>
            </a:extLst>
          </p:cNvPr>
          <p:cNvSpPr>
            <a:spLocks noGrp="1"/>
          </p:cNvSpPr>
          <p:nvPr>
            <p:ph idx="1"/>
          </p:nvPr>
        </p:nvSpPr>
        <p:spPr>
          <a:xfrm>
            <a:off x="6260760" y="1998895"/>
            <a:ext cx="4977578" cy="3639289"/>
          </a:xfrm>
        </p:spPr>
        <p:txBody>
          <a:bodyPr anchor="ctr">
            <a:normAutofit/>
          </a:bodyPr>
          <a:lstStyle/>
          <a:p>
            <a:pPr marL="0" indent="0">
              <a:buNone/>
            </a:pPr>
            <a:r>
              <a:rPr lang="en-GB" sz="8000" dirty="0">
                <a:solidFill>
                  <a:schemeClr val="tx2"/>
                </a:solidFill>
                <a:latin typeface="MV Boli" panose="02000500030200090000" pitchFamily="2" charset="0"/>
                <a:cs typeface="MV Boli" panose="02000500030200090000" pitchFamily="2" charset="0"/>
              </a:rPr>
              <a:t>THANKS</a:t>
            </a:r>
            <a:endParaRPr lang="en-US" sz="8000" dirty="0">
              <a:solidFill>
                <a:schemeClr val="tx2"/>
              </a:solidFill>
              <a:latin typeface="MV Boli" panose="02000500030200090000" pitchFamily="2" charset="0"/>
              <a:cs typeface="MV Boli" panose="02000500030200090000" pitchFamily="2" charset="0"/>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3549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B022C4-EE0A-4367-9E70-1AFC0724BA25}"/>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a:effectLst>
                  <a:outerShdw blurRad="38100" dist="38100" dir="2700000" algn="tl">
                    <a:srgbClr val="000000">
                      <a:alpha val="43137"/>
                    </a:srgbClr>
                  </a:outerShdw>
                </a:effectLst>
              </a:rPr>
              <a:t>Pathology:</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 Parathormone mobilizes calcium from bone,</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 enhances renal tubular absorption and,</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 with vitamin D, intestinal absorption of calcium. </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The net result is hypercalcaemia.</a:t>
            </a:r>
          </a:p>
        </p:txBody>
      </p:sp>
    </p:spTree>
    <p:extLst>
      <p:ext uri="{BB962C8B-B14F-4D97-AF65-F5344CB8AC3E}">
        <p14:creationId xmlns:p14="http://schemas.microsoft.com/office/powerpoint/2010/main" val="4004314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65E588-0DCA-4744-B53C-60647C38E345}"/>
              </a:ext>
            </a:extLst>
          </p:cNvPr>
          <p:cNvSpPr txBox="1"/>
          <p:nvPr/>
        </p:nvSpPr>
        <p:spPr>
          <a:xfrm>
            <a:off x="956187" y="678427"/>
            <a:ext cx="10279626" cy="4893647"/>
          </a:xfrm>
          <a:prstGeom prst="rect">
            <a:avLst/>
          </a:prstGeom>
          <a:noFill/>
        </p:spPr>
        <p:txBody>
          <a:bodyPr wrap="square">
            <a:spAutoFit/>
          </a:bodyPr>
          <a:lstStyle/>
          <a:p>
            <a:r>
              <a:rPr lang="en-GB" sz="2400" b="1" dirty="0">
                <a:solidFill>
                  <a:srgbClr val="FFFF00"/>
                </a:solidFill>
                <a:effectLst>
                  <a:outerShdw blurRad="38100" dist="38100" dir="2700000" algn="tl">
                    <a:srgbClr val="000000">
                      <a:alpha val="43137"/>
                    </a:srgbClr>
                  </a:outerShdw>
                </a:effectLst>
              </a:rPr>
              <a:t>Clinical features </a:t>
            </a:r>
          </a:p>
          <a:p>
            <a:endParaRPr lang="en-GB" sz="2400" dirty="0">
              <a:solidFill>
                <a:schemeClr val="bg1"/>
              </a:solidFill>
            </a:endParaRPr>
          </a:p>
          <a:p>
            <a:r>
              <a:rPr lang="en-GB" sz="2400" dirty="0">
                <a:solidFill>
                  <a:schemeClr val="bg1"/>
                </a:solidFill>
              </a:rPr>
              <a:t> Older women, &gt;40 years of age. </a:t>
            </a:r>
          </a:p>
          <a:p>
            <a:endParaRPr lang="en-GB" sz="2400" dirty="0">
              <a:solidFill>
                <a:schemeClr val="bg1"/>
              </a:solidFill>
            </a:endParaRPr>
          </a:p>
          <a:p>
            <a:r>
              <a:rPr lang="en-GB" sz="2400" dirty="0">
                <a:solidFill>
                  <a:schemeClr val="bg1"/>
                </a:solidFill>
              </a:rPr>
              <a:t> Renal calculi or renal calcification – occurs in 20% of patients, polyuria (‘</a:t>
            </a:r>
            <a:r>
              <a:rPr lang="en-GB" sz="2400" dirty="0">
                <a:solidFill>
                  <a:srgbClr val="FF0000"/>
                </a:solidFill>
              </a:rPr>
              <a:t>renal stones’). </a:t>
            </a:r>
          </a:p>
          <a:p>
            <a:endParaRPr lang="en-GB" sz="2400" dirty="0">
              <a:solidFill>
                <a:schemeClr val="bg1"/>
              </a:solidFill>
            </a:endParaRPr>
          </a:p>
          <a:p>
            <a:r>
              <a:rPr lang="en-GB" sz="2400" dirty="0">
                <a:solidFill>
                  <a:schemeClr val="bg1"/>
                </a:solidFill>
              </a:rPr>
              <a:t> Bone pain or deformity, osteitis fibrosa cystica, pathological fractures (‘</a:t>
            </a:r>
            <a:r>
              <a:rPr lang="en-GB" sz="2400" dirty="0">
                <a:solidFill>
                  <a:srgbClr val="FF0000"/>
                </a:solidFill>
              </a:rPr>
              <a:t>painful bones’). </a:t>
            </a:r>
          </a:p>
          <a:p>
            <a:endParaRPr lang="en-GB" sz="2400" dirty="0">
              <a:solidFill>
                <a:schemeClr val="bg1"/>
              </a:solidFill>
            </a:endParaRPr>
          </a:p>
          <a:p>
            <a:r>
              <a:rPr lang="en-GB" sz="2400" dirty="0">
                <a:solidFill>
                  <a:schemeClr val="bg1"/>
                </a:solidFill>
              </a:rPr>
              <a:t> Muscle weakness, anorexia, intestinal atony, psychosis (‘</a:t>
            </a:r>
            <a:r>
              <a:rPr lang="en-GB" sz="2400" dirty="0">
                <a:solidFill>
                  <a:srgbClr val="FF0000"/>
                </a:solidFill>
              </a:rPr>
              <a:t>psychic moans</a:t>
            </a:r>
            <a:r>
              <a:rPr lang="en-GB" sz="2400" dirty="0">
                <a:solidFill>
                  <a:schemeClr val="bg1"/>
                </a:solidFill>
              </a:rPr>
              <a:t>’). </a:t>
            </a:r>
          </a:p>
          <a:p>
            <a:endParaRPr lang="en-GB" sz="2400" dirty="0">
              <a:solidFill>
                <a:schemeClr val="bg1"/>
              </a:solidFill>
            </a:endParaRPr>
          </a:p>
          <a:p>
            <a:r>
              <a:rPr lang="en-GB" sz="2400" dirty="0">
                <a:solidFill>
                  <a:schemeClr val="bg1"/>
                </a:solidFill>
              </a:rPr>
              <a:t> Peptic ulceration and pancreatitis (‘</a:t>
            </a:r>
            <a:r>
              <a:rPr lang="en-GB" sz="2400" dirty="0">
                <a:solidFill>
                  <a:srgbClr val="FF0000"/>
                </a:solidFill>
              </a:rPr>
              <a:t>abdominal groans</a:t>
            </a:r>
            <a:r>
              <a:rPr lang="en-GB" sz="2400" dirty="0">
                <a:solidFill>
                  <a:schemeClr val="bg1"/>
                </a:solidFill>
              </a:rPr>
              <a:t>’).</a:t>
            </a:r>
          </a:p>
        </p:txBody>
      </p:sp>
    </p:spTree>
    <p:extLst>
      <p:ext uri="{BB962C8B-B14F-4D97-AF65-F5344CB8AC3E}">
        <p14:creationId xmlns:p14="http://schemas.microsoft.com/office/powerpoint/2010/main" val="319026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A9BDBF9-D736-7A44-B4B4-08D8E8E99BB0}"/>
              </a:ext>
            </a:extLst>
          </p:cNvPr>
          <p:cNvSpPr>
            <a:spLocks noGrp="1"/>
          </p:cNvSpPr>
          <p:nvPr>
            <p:ph type="title"/>
          </p:nvPr>
        </p:nvSpPr>
        <p:spPr>
          <a:xfrm>
            <a:off x="638882" y="639193"/>
            <a:ext cx="3571810" cy="3573516"/>
          </a:xfrm>
        </p:spPr>
        <p:txBody>
          <a:bodyPr vert="horz" lIns="91440" tIns="45720" rIns="91440" bIns="45720" rtlCol="0" anchor="b">
            <a:normAutofit/>
            <a:scene3d>
              <a:camera prst="orthographicFront"/>
              <a:lightRig rig="threePt" dir="t"/>
            </a:scene3d>
            <a:sp3d extrusionH="57150">
              <a:bevelT w="38100" h="38100" prst="angle"/>
            </a:sp3d>
          </a:bodyPr>
          <a:lstStyle/>
          <a:p>
            <a:r>
              <a:rPr lang="en-US" sz="4600" b="1" kern="1200">
                <a:solidFill>
                  <a:schemeClr val="tx1"/>
                </a:solidFill>
                <a:effectLst>
                  <a:outerShdw blurRad="75057" dist="38100" dir="5400000" sy="-20000" rotWithShape="0">
                    <a:prstClr val="black">
                      <a:alpha val="25000"/>
                    </a:prstClr>
                  </a:outerShdw>
                </a:effectLst>
                <a:latin typeface="+mj-lt"/>
                <a:ea typeface="+mj-ea"/>
                <a:cs typeface="+mj-cs"/>
              </a:rPr>
              <a:t>Symptoms of hypercalcemia</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4B8CFC51-CDEA-914A-9187-009FC030DBB5}"/>
              </a:ext>
            </a:extLst>
          </p:cNvPr>
          <p:cNvPicPr>
            <a:picLocks noGrp="1" noChangeAspect="1"/>
          </p:cNvPicPr>
          <p:nvPr>
            <p:ph idx="1"/>
          </p:nvPr>
        </p:nvPicPr>
        <p:blipFill rotWithShape="1">
          <a:blip r:embed="rId2"/>
          <a:srcRect t="12081" b="10199"/>
          <a:stretch/>
        </p:blipFill>
        <p:spPr>
          <a:xfrm>
            <a:off x="4654296" y="1620979"/>
            <a:ext cx="7214616" cy="3588609"/>
          </a:xfrm>
          <a:prstGeom prst="rect">
            <a:avLst/>
          </a:prstGeom>
        </p:spPr>
      </p:pic>
    </p:spTree>
    <p:extLst>
      <p:ext uri="{BB962C8B-B14F-4D97-AF65-F5344CB8AC3E}">
        <p14:creationId xmlns:p14="http://schemas.microsoft.com/office/powerpoint/2010/main" val="148934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05" name="Rectangle 4104">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3E0D488-B10F-F8DE-A025-A0A6C8F67903}"/>
              </a:ext>
            </a:extLst>
          </p:cNvPr>
          <p:cNvPicPr>
            <a:picLocks noChangeAspect="1"/>
          </p:cNvPicPr>
          <p:nvPr/>
        </p:nvPicPr>
        <p:blipFill>
          <a:blip r:embed="rId2"/>
          <a:stretch>
            <a:fillRect/>
          </a:stretch>
        </p:blipFill>
        <p:spPr>
          <a:xfrm>
            <a:off x="554415" y="424053"/>
            <a:ext cx="3584448" cy="4639560"/>
          </a:xfrm>
          <a:prstGeom prst="rect">
            <a:avLst/>
          </a:prstGeom>
        </p:spPr>
      </p:pic>
      <p:pic>
        <p:nvPicPr>
          <p:cNvPr id="2" name="Picture 1">
            <a:extLst>
              <a:ext uri="{FF2B5EF4-FFF2-40B4-BE49-F238E27FC236}">
                <a16:creationId xmlns:a16="http://schemas.microsoft.com/office/drawing/2014/main" id="{9C0E41B6-6872-4440-583C-F0469024DCDB}"/>
              </a:ext>
            </a:extLst>
          </p:cNvPr>
          <p:cNvPicPr>
            <a:picLocks noChangeAspect="1"/>
          </p:cNvPicPr>
          <p:nvPr/>
        </p:nvPicPr>
        <p:blipFill>
          <a:blip r:embed="rId3"/>
          <a:stretch>
            <a:fillRect/>
          </a:stretch>
        </p:blipFill>
        <p:spPr>
          <a:xfrm>
            <a:off x="4345915" y="424053"/>
            <a:ext cx="3584448" cy="4639560"/>
          </a:xfrm>
          <a:prstGeom prst="rect">
            <a:avLst/>
          </a:prstGeom>
        </p:spPr>
      </p:pic>
      <p:pic>
        <p:nvPicPr>
          <p:cNvPr id="4098" name="Picture 2" descr="Hypoparathyroidism - Causes, Symptoms &amp; Tre...">
            <a:extLst>
              <a:ext uri="{FF2B5EF4-FFF2-40B4-BE49-F238E27FC236}">
                <a16:creationId xmlns:a16="http://schemas.microsoft.com/office/drawing/2014/main" id="{9AEEAB58-346A-4257-9958-C41532EF2CE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37415" y="1056313"/>
            <a:ext cx="3817356" cy="4380925"/>
          </a:xfrm>
          <a:prstGeom prst="rect">
            <a:avLst/>
          </a:prstGeom>
          <a:noFill/>
          <a:extLst>
            <a:ext uri="{909E8E84-426E-40DD-AFC4-6F175D3DCCD1}">
              <a14:hiddenFill xmlns:a14="http://schemas.microsoft.com/office/drawing/2010/main">
                <a:solidFill>
                  <a:srgbClr val="FFFFFF"/>
                </a:solidFill>
              </a14:hiddenFill>
            </a:ext>
          </a:extLst>
        </p:spPr>
      </p:pic>
      <p:sp>
        <p:nvSpPr>
          <p:cNvPr id="4107" name="Rectangle 4106">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09" name="Rectangle 4108">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20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98ADD6-7516-98BC-4CEF-D7799FFA48D8}"/>
              </a:ext>
            </a:extLst>
          </p:cNvPr>
          <p:cNvSpPr txBox="1"/>
          <p:nvPr/>
        </p:nvSpPr>
        <p:spPr>
          <a:xfrm>
            <a:off x="4578824" y="4911518"/>
            <a:ext cx="3260416" cy="11750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t>Salt-and-pepper-spots-in-skull</a:t>
            </a:r>
          </a:p>
        </p:txBody>
      </p:sp>
    </p:spTree>
    <p:extLst>
      <p:ext uri="{BB962C8B-B14F-4D97-AF65-F5344CB8AC3E}">
        <p14:creationId xmlns:p14="http://schemas.microsoft.com/office/powerpoint/2010/main" val="3346261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FB664F4-A6CE-FC48-8BC0-FF80A277E57E}"/>
              </a:ext>
            </a:extLst>
          </p:cNvPr>
          <p:cNvSpPr>
            <a:spLocks noGrp="1"/>
          </p:cNvSpPr>
          <p:nvPr>
            <p:ph type="title"/>
          </p:nvPr>
        </p:nvSpPr>
        <p:spPr>
          <a:xfrm>
            <a:off x="640080" y="325369"/>
            <a:ext cx="4368602" cy="1956841"/>
          </a:xfrm>
        </p:spPr>
        <p:txBody>
          <a:bodyPr anchor="b">
            <a:normAutofit/>
            <a:scene3d>
              <a:camera prst="orthographicFront"/>
              <a:lightRig rig="threePt" dir="t"/>
            </a:scene3d>
            <a:sp3d extrusionH="57150">
              <a:bevelT w="38100" h="38100" prst="angle"/>
            </a:sp3d>
          </a:bodyPr>
          <a:lstStyle/>
          <a:p>
            <a:r>
              <a:rPr lang="en-US" sz="3000" b="1">
                <a:effectLst>
                  <a:outerShdw blurRad="75057" dist="38100" dir="5400000" sy="-20000" rotWithShape="0">
                    <a:prstClr val="black">
                      <a:alpha val="25000"/>
                    </a:prstClr>
                  </a:outerShdw>
                </a:effectLst>
                <a:latin typeface="Century Gothic" pitchFamily="34" charset="0"/>
              </a:rPr>
              <a:t>Hyperparathyroidism</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91BDC1-5A20-6249-A5AC-FBAEAD8F4411}"/>
              </a:ext>
            </a:extLst>
          </p:cNvPr>
          <p:cNvSpPr>
            <a:spLocks noGrp="1"/>
          </p:cNvSpPr>
          <p:nvPr>
            <p:ph idx="1"/>
          </p:nvPr>
        </p:nvSpPr>
        <p:spPr>
          <a:xfrm>
            <a:off x="196646" y="2872898"/>
            <a:ext cx="6528620" cy="3985101"/>
          </a:xfrm>
        </p:spPr>
        <p:txBody>
          <a:bodyPr>
            <a:normAutofit/>
          </a:bodyPr>
          <a:lstStyle/>
          <a:p>
            <a:r>
              <a:rPr lang="en-US" sz="1500" dirty="0"/>
              <a:t>Laboratory:</a:t>
            </a:r>
          </a:p>
          <a:p>
            <a:pPr lvl="1"/>
            <a:r>
              <a:rPr lang="en-US" sz="1500" dirty="0"/>
              <a:t>High PTH</a:t>
            </a:r>
          </a:p>
          <a:p>
            <a:pPr lvl="1"/>
            <a:endParaRPr lang="en-US" sz="1500" dirty="0"/>
          </a:p>
          <a:p>
            <a:pPr lvl="1"/>
            <a:r>
              <a:rPr lang="en-US" sz="1500" dirty="0"/>
              <a:t>Elevated serum Ca</a:t>
            </a:r>
          </a:p>
          <a:p>
            <a:pPr lvl="1"/>
            <a:endParaRPr lang="en-US" sz="1500" dirty="0"/>
          </a:p>
          <a:p>
            <a:pPr lvl="1"/>
            <a:r>
              <a:rPr lang="en-US" sz="1500" dirty="0"/>
              <a:t>Low phosphate</a:t>
            </a:r>
          </a:p>
          <a:p>
            <a:pPr lvl="1"/>
            <a:endParaRPr lang="en-US" sz="1500" dirty="0"/>
          </a:p>
          <a:p>
            <a:pPr lvl="1"/>
            <a:r>
              <a:rPr lang="en-US" sz="1500" dirty="0"/>
              <a:t>High Alkaline  Phosphatase </a:t>
            </a:r>
          </a:p>
          <a:p>
            <a:pPr lvl="1"/>
            <a:endParaRPr lang="en-US" sz="1500" dirty="0"/>
          </a:p>
          <a:p>
            <a:pPr lvl="1"/>
            <a:r>
              <a:rPr lang="en-US" sz="1500" dirty="0"/>
              <a:t>Low Mg </a:t>
            </a:r>
          </a:p>
          <a:p>
            <a:pPr lvl="1"/>
            <a:endParaRPr lang="en-US" sz="1500" dirty="0"/>
          </a:p>
          <a:p>
            <a:pPr lvl="1"/>
            <a:r>
              <a:rPr lang="en-US" sz="1500" dirty="0"/>
              <a:t>High urinary Ca</a:t>
            </a:r>
          </a:p>
          <a:p>
            <a:endParaRPr lang="en-US" sz="1500" dirty="0"/>
          </a:p>
        </p:txBody>
      </p:sp>
      <p:pic>
        <p:nvPicPr>
          <p:cNvPr id="15" name="Picture 14" descr="Pipette filling tray with sample">
            <a:extLst>
              <a:ext uri="{FF2B5EF4-FFF2-40B4-BE49-F238E27FC236}">
                <a16:creationId xmlns:a16="http://schemas.microsoft.com/office/drawing/2014/main" id="{14FCDD18-FD54-3119-8F80-D34116A96B40}"/>
              </a:ext>
            </a:extLst>
          </p:cNvPr>
          <p:cNvPicPr>
            <a:picLocks noChangeAspect="1"/>
          </p:cNvPicPr>
          <p:nvPr/>
        </p:nvPicPr>
        <p:blipFill rotWithShape="1">
          <a:blip r:embed="rId3"/>
          <a:srcRect l="6189" r="2685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5097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7CF55A-FA9B-41F2-841C-8280D6CED85C}"/>
              </a:ext>
            </a:extLst>
          </p:cNvPr>
          <p:cNvSpPr txBox="1"/>
          <p:nvPr/>
        </p:nvSpPr>
        <p:spPr>
          <a:xfrm>
            <a:off x="117987" y="-1"/>
            <a:ext cx="11960942" cy="6494085"/>
          </a:xfrm>
          <a:prstGeom prst="rect">
            <a:avLst/>
          </a:prstGeom>
          <a:noFill/>
        </p:spPr>
        <p:txBody>
          <a:bodyPr wrap="square">
            <a:spAutoFit/>
          </a:bodyPr>
          <a:lstStyle/>
          <a:p>
            <a:r>
              <a:rPr lang="en-GB" sz="3200" b="1" dirty="0">
                <a:solidFill>
                  <a:srgbClr val="FFFF00"/>
                </a:solidFill>
                <a:effectLst>
                  <a:outerShdw blurRad="38100" dist="38100" dir="2700000" algn="tl">
                    <a:srgbClr val="000000">
                      <a:alpha val="43137"/>
                    </a:srgbClr>
                  </a:outerShdw>
                </a:effectLst>
              </a:rPr>
              <a:t>Laboratory </a:t>
            </a:r>
          </a:p>
          <a:p>
            <a:endParaRPr lang="en-GB" sz="2400" dirty="0">
              <a:solidFill>
                <a:schemeClr val="bg1"/>
              </a:solidFill>
            </a:endParaRPr>
          </a:p>
          <a:p>
            <a:r>
              <a:rPr lang="en-GB" sz="2400" dirty="0">
                <a:solidFill>
                  <a:schemeClr val="bg1"/>
                </a:solidFill>
              </a:rPr>
              <a:t> Elevated PTH in the setting of hypercalcaemia. </a:t>
            </a:r>
          </a:p>
          <a:p>
            <a:endParaRPr lang="en-GB" sz="2400" dirty="0">
              <a:solidFill>
                <a:schemeClr val="bg1"/>
              </a:solidFill>
            </a:endParaRPr>
          </a:p>
          <a:p>
            <a:endParaRPr lang="en-GB" sz="2400" dirty="0">
              <a:solidFill>
                <a:schemeClr val="bg1"/>
              </a:solidFill>
            </a:endParaRPr>
          </a:p>
          <a:p>
            <a:r>
              <a:rPr lang="en-GB" sz="2400" dirty="0">
                <a:solidFill>
                  <a:schemeClr val="bg1"/>
                </a:solidFill>
              </a:rPr>
              <a:t>Serum calcium (specimen taken on three occasions with patient </a:t>
            </a:r>
            <a:r>
              <a:rPr lang="en-GB" sz="2400" dirty="0">
                <a:solidFill>
                  <a:schemeClr val="accent2">
                    <a:lumMod val="40000"/>
                    <a:lumOff val="60000"/>
                  </a:schemeClr>
                </a:solidFill>
              </a:rPr>
              <a:t>fasting</a:t>
            </a:r>
            <a:r>
              <a:rPr lang="en-GB" sz="2400" dirty="0">
                <a:solidFill>
                  <a:schemeClr val="bg1"/>
                </a:solidFill>
              </a:rPr>
              <a:t>, </a:t>
            </a:r>
            <a:r>
              <a:rPr lang="en-GB" sz="2400" dirty="0">
                <a:solidFill>
                  <a:schemeClr val="accent2">
                    <a:lumMod val="40000"/>
                    <a:lumOff val="60000"/>
                  </a:schemeClr>
                </a:solidFill>
              </a:rPr>
              <a:t>at rest </a:t>
            </a:r>
            <a:r>
              <a:rPr lang="en-GB" sz="2400" dirty="0">
                <a:solidFill>
                  <a:schemeClr val="bg1"/>
                </a:solidFill>
              </a:rPr>
              <a:t>and </a:t>
            </a:r>
            <a:r>
              <a:rPr lang="en-GB" sz="2400" dirty="0">
                <a:solidFill>
                  <a:schemeClr val="accent2">
                    <a:lumMod val="40000"/>
                    <a:lumOff val="60000"/>
                  </a:schemeClr>
                </a:solidFill>
              </a:rPr>
              <a:t>without a tourniquet</a:t>
            </a:r>
            <a:r>
              <a:rPr lang="en-GB" sz="2400" dirty="0">
                <a:solidFill>
                  <a:schemeClr val="bg1"/>
                </a:solidFill>
              </a:rPr>
              <a:t>).</a:t>
            </a:r>
            <a:r>
              <a:rPr lang="en-US" sz="2400" dirty="0">
                <a:solidFill>
                  <a:schemeClr val="bg1"/>
                </a:solidFill>
              </a:rPr>
              <a:t> Body Ca:</a:t>
            </a:r>
          </a:p>
          <a:p>
            <a:pPr lvl="1"/>
            <a:r>
              <a:rPr lang="en-US" sz="2400" dirty="0">
                <a:solidFill>
                  <a:schemeClr val="bg1"/>
                </a:solidFill>
              </a:rPr>
              <a:t>99% stored in the skeleton</a:t>
            </a:r>
          </a:p>
          <a:p>
            <a:pPr lvl="1"/>
            <a:r>
              <a:rPr lang="en-US" sz="2400" dirty="0">
                <a:solidFill>
                  <a:schemeClr val="bg1"/>
                </a:solidFill>
              </a:rPr>
              <a:t>1% is free</a:t>
            </a:r>
          </a:p>
          <a:p>
            <a:pPr lvl="2"/>
            <a:r>
              <a:rPr lang="en-US" sz="2400" dirty="0">
                <a:solidFill>
                  <a:schemeClr val="bg1"/>
                </a:solidFill>
              </a:rPr>
              <a:t>½ bound to proteins</a:t>
            </a:r>
          </a:p>
          <a:p>
            <a:pPr lvl="2"/>
            <a:r>
              <a:rPr lang="en-US" sz="2400" dirty="0">
                <a:solidFill>
                  <a:schemeClr val="bg1"/>
                </a:solidFill>
              </a:rPr>
              <a:t>½ is free ionized (Active)</a:t>
            </a:r>
          </a:p>
          <a:p>
            <a:endParaRPr lang="en-GB" sz="2400" dirty="0">
              <a:solidFill>
                <a:schemeClr val="bg1"/>
              </a:solidFill>
            </a:endParaRPr>
          </a:p>
          <a:p>
            <a:endParaRPr lang="en-GB" sz="2400" dirty="0">
              <a:solidFill>
                <a:schemeClr val="bg1"/>
              </a:solidFill>
            </a:endParaRPr>
          </a:p>
          <a:p>
            <a:r>
              <a:rPr lang="en-GB" sz="2400" dirty="0">
                <a:solidFill>
                  <a:schemeClr val="bg1"/>
                </a:solidFill>
              </a:rPr>
              <a:t> Normal range 2.2–2.6 mmol/L. Calcium is bound to albumin and the level has to be ‘corrected’ when albumin levels are abnormal. •</a:t>
            </a:r>
          </a:p>
          <a:p>
            <a:endParaRPr lang="en-GB" sz="2400" dirty="0">
              <a:solidFill>
                <a:schemeClr val="bg1"/>
              </a:solidFill>
            </a:endParaRPr>
          </a:p>
          <a:p>
            <a:r>
              <a:rPr lang="en-GB" sz="2400" dirty="0">
                <a:solidFill>
                  <a:schemeClr val="bg1"/>
                </a:solidFill>
              </a:rPr>
              <a:t> May be </a:t>
            </a:r>
            <a:r>
              <a:rPr lang="en-GB" sz="2400" dirty="0">
                <a:solidFill>
                  <a:schemeClr val="accent2"/>
                </a:solidFill>
              </a:rPr>
              <a:t>decreased serum phosphate </a:t>
            </a:r>
            <a:r>
              <a:rPr lang="en-GB" sz="2400" dirty="0">
                <a:solidFill>
                  <a:schemeClr val="bg1"/>
                </a:solidFill>
              </a:rPr>
              <a:t>and </a:t>
            </a:r>
            <a:r>
              <a:rPr lang="en-GB" sz="2400" dirty="0">
                <a:solidFill>
                  <a:schemeClr val="accent2"/>
                </a:solidFill>
              </a:rPr>
              <a:t>elevated alkaline phosphatase</a:t>
            </a:r>
          </a:p>
        </p:txBody>
      </p:sp>
    </p:spTree>
    <p:extLst>
      <p:ext uri="{BB962C8B-B14F-4D97-AF65-F5344CB8AC3E}">
        <p14:creationId xmlns:p14="http://schemas.microsoft.com/office/powerpoint/2010/main" val="38767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fade">
                                      <p:cBhvr>
                                        <p:cTn id="11" dur="500"/>
                                        <p:tgtEl>
                                          <p:spTgt spid="3">
                                            <p:txEl>
                                              <p:pRg st="5" end="5"/>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500"/>
                                        <p:tgtEl>
                                          <p:spTgt spid="3">
                                            <p:txEl>
                                              <p:pRg st="6" end="6"/>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12" end="1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1963</TotalTime>
  <Words>1763</Words>
  <Application>Microsoft Office PowerPoint</Application>
  <PresentationFormat>Widescreen</PresentationFormat>
  <Paragraphs>350</Paragraphs>
  <Slides>31</Slides>
  <Notes>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Arial</vt:lpstr>
      <vt:lpstr>Arial</vt:lpstr>
      <vt:lpstr>Calibri</vt:lpstr>
      <vt:lpstr>Calibri Light</vt:lpstr>
      <vt:lpstr>Century Gothic</vt:lpstr>
      <vt:lpstr>Futura Lt BT</vt:lpstr>
      <vt:lpstr>Futura Md BT</vt:lpstr>
      <vt:lpstr>Helvetica Neue</vt:lpstr>
      <vt:lpstr>Monotype Sorts</vt:lpstr>
      <vt:lpstr>MV Boli</vt:lpstr>
      <vt:lpstr>Trebuchet MS</vt:lpstr>
      <vt:lpstr>Wingdings</vt:lpstr>
      <vt:lpstr>Office Theme</vt:lpstr>
      <vt:lpstr>Parathyroid glands</vt:lpstr>
      <vt:lpstr>PowerPoint Presentation</vt:lpstr>
      <vt:lpstr>PowerPoint Presentation</vt:lpstr>
      <vt:lpstr>PowerPoint Presentation</vt:lpstr>
      <vt:lpstr>PowerPoint Presentation</vt:lpstr>
      <vt:lpstr>Symptoms of hypercalcemia</vt:lpstr>
      <vt:lpstr>PowerPoint Presentation</vt:lpstr>
      <vt:lpstr>Hyperparathyroidism</vt:lpstr>
      <vt:lpstr>PowerPoint Presentation</vt:lpstr>
      <vt:lpstr>PowerPoint Presentation</vt:lpstr>
      <vt:lpstr>PowerPoint Presentation</vt:lpstr>
      <vt:lpstr>Lytic lesions caused by hyperparathyroidism are called Brown tumors. The term “Brown tumor” is a misnomer because it is not a true neoplasm.</vt:lpstr>
      <vt:lpstr>Management of Hypercalcaemia</vt:lpstr>
      <vt:lpstr>PowerPoint Presentation</vt:lpstr>
      <vt:lpstr>PowerPoint Presentation</vt:lpstr>
      <vt:lpstr>PowerPoint Presentation</vt:lpstr>
      <vt:lpstr>Hypoparathyroidism</vt:lpstr>
      <vt:lpstr>Adrenal glands</vt:lpstr>
      <vt:lpstr>PowerPoint Presentation</vt:lpstr>
      <vt:lpstr>PowerPoint Presentation</vt:lpstr>
      <vt:lpstr>PowerPoint Presentation</vt:lpstr>
      <vt:lpstr>Disorders of the adrenal glands</vt:lpstr>
      <vt:lpstr>Cushing’s syndrome</vt:lpstr>
      <vt:lpstr>PowerPoint Presentation</vt:lpstr>
      <vt:lpstr>PowerPoint Presentation</vt:lpstr>
      <vt:lpstr>PowerPoint Presentation</vt:lpstr>
      <vt:lpstr>PowerPoint Presentation</vt:lpstr>
      <vt:lpstr>Addison’s disease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 alaidaroos</dc:creator>
  <cp:lastModifiedBy>OMAR ALAIDAROOS</cp:lastModifiedBy>
  <cp:revision>99</cp:revision>
  <dcterms:created xsi:type="dcterms:W3CDTF">2020-09-05T02:12:27Z</dcterms:created>
  <dcterms:modified xsi:type="dcterms:W3CDTF">2024-09-21T20:44:38Z</dcterms:modified>
</cp:coreProperties>
</file>