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60" r:id="rId2"/>
    <p:sldId id="269" r:id="rId3"/>
    <p:sldId id="278" r:id="rId4"/>
    <p:sldId id="327" r:id="rId5"/>
    <p:sldId id="329" r:id="rId6"/>
    <p:sldId id="411" r:id="rId7"/>
    <p:sldId id="331" r:id="rId8"/>
    <p:sldId id="412" r:id="rId9"/>
    <p:sldId id="413" r:id="rId10"/>
    <p:sldId id="416" r:id="rId11"/>
    <p:sldId id="414" r:id="rId12"/>
    <p:sldId id="425" r:id="rId13"/>
    <p:sldId id="415" r:id="rId14"/>
    <p:sldId id="417" r:id="rId15"/>
    <p:sldId id="418" r:id="rId16"/>
    <p:sldId id="419" r:id="rId17"/>
    <p:sldId id="408" r:id="rId18"/>
    <p:sldId id="420" r:id="rId19"/>
    <p:sldId id="421" r:id="rId20"/>
    <p:sldId id="355" r:id="rId21"/>
    <p:sldId id="356" r:id="rId22"/>
    <p:sldId id="359" r:id="rId23"/>
    <p:sldId id="373" r:id="rId24"/>
    <p:sldId id="374" r:id="rId25"/>
    <p:sldId id="377" r:id="rId26"/>
    <p:sldId id="378" r:id="rId27"/>
    <p:sldId id="381" r:id="rId28"/>
    <p:sldId id="384" r:id="rId29"/>
    <p:sldId id="387" r:id="rId30"/>
    <p:sldId id="39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91"/>
    <p:restoredTop sz="94671"/>
  </p:normalViewPr>
  <p:slideViewPr>
    <p:cSldViewPr snapToGrid="0" snapToObjects="1">
      <p:cViewPr varScale="1">
        <p:scale>
          <a:sx n="111" d="100"/>
          <a:sy n="111" d="100"/>
        </p:scale>
        <p:origin x="79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A8372-BF0E-FE4F-A9E0-A5FF64711B81}" type="datetimeFigureOut">
              <a:rPr lang="en-US" smtClean="0"/>
              <a:t>9/1/2024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53E313-E220-4146-9245-9BBA7765BAA2}" type="slidenum">
              <a:rPr lang="en-US" smtClean="0"/>
              <a:t>‹#›</a:t>
            </a:fld>
            <a:endParaRPr lang="en-US"/>
          </a:p>
        </p:txBody>
      </p:sp>
    </p:spTree>
    <p:extLst>
      <p:ext uri="{BB962C8B-B14F-4D97-AF65-F5344CB8AC3E}">
        <p14:creationId xmlns:p14="http://schemas.microsoft.com/office/powerpoint/2010/main" val="448513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96E865-B035-4E2D-9FD2-F3E23F75DA89}" type="datetime1">
              <a:rPr lang="en-US" smtClean="0"/>
              <a:t>9/1/2024</a:t>
            </a:fld>
            <a:endParaRPr lang="en-US"/>
          </a:p>
        </p:txBody>
      </p:sp>
      <p:sp>
        <p:nvSpPr>
          <p:cNvPr id="5" name="Footer Placeholder 4"/>
          <p:cNvSpPr>
            <a:spLocks noGrp="1"/>
          </p:cNvSpPr>
          <p:nvPr>
            <p:ph type="ftr" sz="quarter" idx="11"/>
          </p:nvPr>
        </p:nvSpPr>
        <p:spPr/>
        <p:txBody>
          <a:bodyPr/>
          <a:lstStyle/>
          <a:p>
            <a:r>
              <a:rPr lang="en-US"/>
              <a:t>Dr. M. Almadani</a:t>
            </a:r>
          </a:p>
        </p:txBody>
      </p:sp>
      <p:sp>
        <p:nvSpPr>
          <p:cNvPr id="6" name="Slide Number Placeholder 5"/>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184131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DBCCC8-F381-4BA2-879A-DC7B2EE40E24}" type="datetime1">
              <a:rPr lang="en-US" smtClean="0"/>
              <a:t>9/1/2024</a:t>
            </a:fld>
            <a:endParaRPr lang="en-US"/>
          </a:p>
        </p:txBody>
      </p:sp>
      <p:sp>
        <p:nvSpPr>
          <p:cNvPr id="5" name="Footer Placeholder 4"/>
          <p:cNvSpPr>
            <a:spLocks noGrp="1"/>
          </p:cNvSpPr>
          <p:nvPr>
            <p:ph type="ftr" sz="quarter" idx="11"/>
          </p:nvPr>
        </p:nvSpPr>
        <p:spPr/>
        <p:txBody>
          <a:bodyPr/>
          <a:lstStyle/>
          <a:p>
            <a:r>
              <a:rPr lang="en-US"/>
              <a:t>Dr. M. Almadani</a:t>
            </a:r>
          </a:p>
        </p:txBody>
      </p:sp>
      <p:sp>
        <p:nvSpPr>
          <p:cNvPr id="6" name="Slide Number Placeholder 5"/>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95477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738E1C-725A-4159-884B-1B8C866D279A}" type="datetime1">
              <a:rPr lang="en-US" smtClean="0"/>
              <a:t>9/1/2024</a:t>
            </a:fld>
            <a:endParaRPr lang="en-US"/>
          </a:p>
        </p:txBody>
      </p:sp>
      <p:sp>
        <p:nvSpPr>
          <p:cNvPr id="5" name="Footer Placeholder 4"/>
          <p:cNvSpPr>
            <a:spLocks noGrp="1"/>
          </p:cNvSpPr>
          <p:nvPr>
            <p:ph type="ftr" sz="quarter" idx="11"/>
          </p:nvPr>
        </p:nvSpPr>
        <p:spPr/>
        <p:txBody>
          <a:bodyPr/>
          <a:lstStyle/>
          <a:p>
            <a:r>
              <a:rPr lang="en-US"/>
              <a:t>Dr. M. Almadani</a:t>
            </a:r>
          </a:p>
        </p:txBody>
      </p:sp>
      <p:sp>
        <p:nvSpPr>
          <p:cNvPr id="6" name="Slide Number Placeholder 5"/>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95099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pic>
        <p:nvPicPr>
          <p:cNvPr id="17" name="صورة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 y="0"/>
            <a:ext cx="12190815" cy="6858000"/>
          </a:xfrm>
          <a:prstGeom prst="rect">
            <a:avLst/>
          </a:prstGeom>
        </p:spPr>
      </p:pic>
      <p:sp>
        <p:nvSpPr>
          <p:cNvPr id="18" name="مربع نص 17"/>
          <p:cNvSpPr txBox="1"/>
          <p:nvPr userDrawn="1"/>
        </p:nvSpPr>
        <p:spPr>
          <a:xfrm>
            <a:off x="11582400" y="6474825"/>
            <a:ext cx="406400" cy="276999"/>
          </a:xfrm>
          <a:prstGeom prst="rect">
            <a:avLst/>
          </a:prstGeom>
          <a:noFill/>
        </p:spPr>
        <p:txBody>
          <a:bodyPr wrap="square" rtlCol="0">
            <a:spAutoFit/>
          </a:bodyPr>
          <a:lstStyle/>
          <a:p>
            <a:fld id="{0A336C6F-6EAF-4CD9-BB47-AD8A22393DDB}" type="slidenum">
              <a:rPr lang="en-US" sz="1200" smtClean="0">
                <a:solidFill>
                  <a:schemeClr val="bg1"/>
                </a:solidFill>
                <a:latin typeface="TheSans" panose="020B0503040302020203" pitchFamily="34" charset="-78"/>
                <a:cs typeface="TheSans" panose="020B0503040302020203" pitchFamily="34" charset="-78"/>
              </a:rPr>
              <a:t>‹#›</a:t>
            </a:fld>
            <a:endParaRPr lang="en-US" sz="1200" dirty="0">
              <a:solidFill>
                <a:schemeClr val="bg1"/>
              </a:solidFill>
              <a:latin typeface="TheSans" panose="020B0503040302020203" pitchFamily="34" charset="-78"/>
              <a:cs typeface="TheSans" panose="020B0503040302020203" pitchFamily="34" charset="-78"/>
            </a:endParaRPr>
          </a:p>
        </p:txBody>
      </p:sp>
      <p:cxnSp>
        <p:nvCxnSpPr>
          <p:cNvPr id="9" name="رابط مستقيم 8"/>
          <p:cNvCxnSpPr/>
          <p:nvPr userDrawn="1"/>
        </p:nvCxnSpPr>
        <p:spPr>
          <a:xfrm>
            <a:off x="1219200" y="1824455"/>
            <a:ext cx="5012267" cy="0"/>
          </a:xfrm>
          <a:prstGeom prst="line">
            <a:avLst/>
          </a:prstGeom>
          <a:ln w="19050">
            <a:solidFill>
              <a:srgbClr val="229EB1"/>
            </a:solidFill>
          </a:ln>
        </p:spPr>
        <p:style>
          <a:lnRef idx="1">
            <a:schemeClr val="accent1"/>
          </a:lnRef>
          <a:fillRef idx="0">
            <a:schemeClr val="accent1"/>
          </a:fillRef>
          <a:effectRef idx="0">
            <a:schemeClr val="accent1"/>
          </a:effectRef>
          <a:fontRef idx="minor">
            <a:schemeClr val="tx1"/>
          </a:fontRef>
        </p:style>
      </p:cxnSp>
      <p:sp>
        <p:nvSpPr>
          <p:cNvPr id="20" name="عنصر نائب للمحتوى 19"/>
          <p:cNvSpPr>
            <a:spLocks noGrp="1"/>
          </p:cNvSpPr>
          <p:nvPr>
            <p:ph sz="quarter" idx="10" hasCustomPrompt="1"/>
          </p:nvPr>
        </p:nvSpPr>
        <p:spPr>
          <a:xfrm>
            <a:off x="7924801" y="1507067"/>
            <a:ext cx="3132667" cy="592667"/>
          </a:xfrm>
          <a:prstGeom prst="rect">
            <a:avLst/>
          </a:prstGeom>
        </p:spPr>
        <p:txBody>
          <a:bodyPr>
            <a:noAutofit/>
          </a:bodyPr>
          <a:lstStyle>
            <a:lvl1pPr marL="0" indent="0" algn="r" rtl="1">
              <a:buNone/>
              <a:defRPr sz="3200" b="1">
                <a:solidFill>
                  <a:srgbClr val="229EB1"/>
                </a:solidFill>
                <a:latin typeface="TheSans" panose="020B0503040302020203" pitchFamily="34" charset="-78"/>
                <a:cs typeface="TheSans" panose="020B0503040302020203" pitchFamily="34" charset="-78"/>
              </a:defRPr>
            </a:lvl1pPr>
            <a:lvl2pPr marL="457189" indent="0" algn="r" rtl="1">
              <a:buNone/>
              <a:defRPr/>
            </a:lvl2pPr>
            <a:lvl3pPr marL="914377" indent="0" algn="r" rtl="1">
              <a:buNone/>
              <a:defRPr/>
            </a:lvl3pPr>
            <a:lvl4pPr marL="1371566" indent="0" algn="r" rtl="1">
              <a:buNone/>
              <a:defRPr/>
            </a:lvl4pPr>
            <a:lvl5pPr marL="1828754" indent="0" algn="r" rtl="1">
              <a:buNone/>
              <a:defRPr/>
            </a:lvl5pPr>
          </a:lstStyle>
          <a:p>
            <a:pPr lvl="0"/>
            <a:r>
              <a:rPr lang="ar-SA" dirty="0"/>
              <a:t>العنوان الرئيسي</a:t>
            </a:r>
            <a:endParaRPr lang="en-US" dirty="0"/>
          </a:p>
        </p:txBody>
      </p:sp>
      <p:sp>
        <p:nvSpPr>
          <p:cNvPr id="23" name="عنصر نائب للمحتوى 22"/>
          <p:cNvSpPr>
            <a:spLocks noGrp="1"/>
          </p:cNvSpPr>
          <p:nvPr>
            <p:ph sz="quarter" idx="11" hasCustomPrompt="1"/>
          </p:nvPr>
        </p:nvSpPr>
        <p:spPr>
          <a:xfrm>
            <a:off x="1219200" y="2404534"/>
            <a:ext cx="9838267" cy="3306233"/>
          </a:xfrm>
          <a:prstGeom prst="rect">
            <a:avLst/>
          </a:prstGeom>
        </p:spPr>
        <p:txBody>
          <a:bodyPr>
            <a:normAutofit/>
          </a:bodyPr>
          <a:lstStyle>
            <a:lvl1pPr marL="0" indent="0" algn="justLow" rtl="1">
              <a:buNone/>
              <a:defRPr sz="2133">
                <a:latin typeface="TheSans" panose="020B0503040302020203" pitchFamily="34" charset="-78"/>
                <a:cs typeface="TheSans" panose="020B0503040302020203" pitchFamily="34" charset="-78"/>
              </a:defRPr>
            </a:lvl1pPr>
            <a:lvl2pPr marL="457189" indent="0" algn="r" rtl="1">
              <a:buNone/>
              <a:defRPr/>
            </a:lvl2pPr>
            <a:lvl3pPr marL="914377" indent="0" algn="r" rtl="1">
              <a:buNone/>
              <a:defRPr/>
            </a:lvl3pPr>
            <a:lvl4pPr marL="1371566" indent="0" algn="r" rtl="1">
              <a:buNone/>
              <a:defRPr/>
            </a:lvl4pPr>
            <a:lvl5pPr marL="1828754" indent="0" algn="r" rtl="1">
              <a:buNone/>
              <a:defRPr/>
            </a:lvl5pPr>
          </a:lstStyle>
          <a:p>
            <a:pPr lvl="0"/>
            <a:r>
              <a:rPr lang="ar-SA" dirty="0"/>
              <a:t>المحتوى النصي</a:t>
            </a:r>
            <a:endParaRPr lang="en-US" dirty="0"/>
          </a:p>
        </p:txBody>
      </p:sp>
      <p:sp>
        <p:nvSpPr>
          <p:cNvPr id="24" name="عنصر نائب للمحتوى 22"/>
          <p:cNvSpPr>
            <a:spLocks noGrp="1"/>
          </p:cNvSpPr>
          <p:nvPr>
            <p:ph sz="quarter" idx="12" hasCustomPrompt="1"/>
          </p:nvPr>
        </p:nvSpPr>
        <p:spPr>
          <a:xfrm>
            <a:off x="928918" y="5894887"/>
            <a:ext cx="1552409" cy="241359"/>
          </a:xfrm>
          <a:prstGeom prst="rect">
            <a:avLst/>
          </a:prstGeom>
        </p:spPr>
        <p:txBody>
          <a:bodyPr>
            <a:noAutofit/>
          </a:bodyPr>
          <a:lstStyle>
            <a:lvl1pPr marL="0" indent="0" algn="justLow" rtl="1">
              <a:buNone/>
              <a:defRPr sz="1467">
                <a:solidFill>
                  <a:srgbClr val="C7A362"/>
                </a:solidFill>
                <a:latin typeface="TheSans" panose="020B0503040302020203" pitchFamily="34" charset="-78"/>
                <a:cs typeface="TheSans" panose="020B0503040302020203" pitchFamily="34" charset="-78"/>
              </a:defRPr>
            </a:lvl1pPr>
            <a:lvl2pPr marL="457189" indent="0" algn="r" rtl="1">
              <a:buNone/>
              <a:defRPr/>
            </a:lvl2pPr>
            <a:lvl3pPr marL="914377" indent="0" algn="r" rtl="1">
              <a:buNone/>
              <a:defRPr/>
            </a:lvl3pPr>
            <a:lvl4pPr marL="1371566" indent="0" algn="r" rtl="1">
              <a:buNone/>
              <a:defRPr/>
            </a:lvl4pPr>
            <a:lvl5pPr marL="1828754" indent="0" algn="r" rtl="1">
              <a:buNone/>
              <a:defRPr/>
            </a:lvl5pPr>
          </a:lstStyle>
          <a:p>
            <a:pPr lvl="0"/>
            <a:r>
              <a:rPr lang="ar-SA" dirty="0" err="1"/>
              <a:t>إسم</a:t>
            </a:r>
            <a:r>
              <a:rPr lang="ar-SA" dirty="0"/>
              <a:t> الإدارة هنا</a:t>
            </a:r>
            <a:endParaRPr lang="en-US" dirty="0"/>
          </a:p>
        </p:txBody>
      </p:sp>
    </p:spTree>
    <p:extLst>
      <p:ext uri="{BB962C8B-B14F-4D97-AF65-F5344CB8AC3E}">
        <p14:creationId xmlns:p14="http://schemas.microsoft.com/office/powerpoint/2010/main" val="1979922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pic>
        <p:nvPicPr>
          <p:cNvPr id="8" name="صورة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 y="0"/>
            <a:ext cx="12190815" cy="6858000"/>
          </a:xfrm>
          <a:prstGeom prst="rect">
            <a:avLst/>
          </a:prstGeom>
        </p:spPr>
      </p:pic>
    </p:spTree>
    <p:extLst>
      <p:ext uri="{BB962C8B-B14F-4D97-AF65-F5344CB8AC3E}">
        <p14:creationId xmlns:p14="http://schemas.microsoft.com/office/powerpoint/2010/main" val="3078322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EDA96E-E72E-4EA8-AF74-C606F73B3674}" type="datetime1">
              <a:rPr lang="en-US" smtClean="0"/>
              <a:t>9/1/2024</a:t>
            </a:fld>
            <a:endParaRPr lang="en-US"/>
          </a:p>
        </p:txBody>
      </p:sp>
      <p:sp>
        <p:nvSpPr>
          <p:cNvPr id="5" name="Footer Placeholder 4"/>
          <p:cNvSpPr>
            <a:spLocks noGrp="1"/>
          </p:cNvSpPr>
          <p:nvPr>
            <p:ph type="ftr" sz="quarter" idx="11"/>
          </p:nvPr>
        </p:nvSpPr>
        <p:spPr/>
        <p:txBody>
          <a:bodyPr/>
          <a:lstStyle/>
          <a:p>
            <a:r>
              <a:rPr lang="en-US"/>
              <a:t>Dr. M. Almadani</a:t>
            </a:r>
          </a:p>
        </p:txBody>
      </p:sp>
      <p:sp>
        <p:nvSpPr>
          <p:cNvPr id="6" name="Slide Number Placeholder 5"/>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199057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75EF84-713B-4D33-AEF3-DDB99C83582C}" type="datetime1">
              <a:rPr lang="en-US" smtClean="0"/>
              <a:t>9/1/2024</a:t>
            </a:fld>
            <a:endParaRPr lang="en-US"/>
          </a:p>
        </p:txBody>
      </p:sp>
      <p:sp>
        <p:nvSpPr>
          <p:cNvPr id="5" name="Footer Placeholder 4"/>
          <p:cNvSpPr>
            <a:spLocks noGrp="1"/>
          </p:cNvSpPr>
          <p:nvPr>
            <p:ph type="ftr" sz="quarter" idx="11"/>
          </p:nvPr>
        </p:nvSpPr>
        <p:spPr/>
        <p:txBody>
          <a:bodyPr/>
          <a:lstStyle/>
          <a:p>
            <a:r>
              <a:rPr lang="en-US"/>
              <a:t>Dr. M. Almadani</a:t>
            </a:r>
          </a:p>
        </p:txBody>
      </p:sp>
      <p:sp>
        <p:nvSpPr>
          <p:cNvPr id="6" name="Slide Number Placeholder 5"/>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66471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1B91E1-4494-4001-9E32-F311770E94D0}" type="datetime1">
              <a:rPr lang="en-US" smtClean="0"/>
              <a:t>9/1/2024</a:t>
            </a:fld>
            <a:endParaRPr lang="en-US"/>
          </a:p>
        </p:txBody>
      </p:sp>
      <p:sp>
        <p:nvSpPr>
          <p:cNvPr id="6" name="Footer Placeholder 5"/>
          <p:cNvSpPr>
            <a:spLocks noGrp="1"/>
          </p:cNvSpPr>
          <p:nvPr>
            <p:ph type="ftr" sz="quarter" idx="11"/>
          </p:nvPr>
        </p:nvSpPr>
        <p:spPr/>
        <p:txBody>
          <a:bodyPr/>
          <a:lstStyle/>
          <a:p>
            <a:r>
              <a:rPr lang="en-US"/>
              <a:t>Dr. M. Almadani</a:t>
            </a:r>
          </a:p>
        </p:txBody>
      </p:sp>
      <p:sp>
        <p:nvSpPr>
          <p:cNvPr id="7" name="Slide Number Placeholder 6"/>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62591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0C38D5-8867-4C16-9339-21F3F4B4E1C7}" type="datetime1">
              <a:rPr lang="en-US" smtClean="0"/>
              <a:t>9/1/2024</a:t>
            </a:fld>
            <a:endParaRPr lang="en-US"/>
          </a:p>
        </p:txBody>
      </p:sp>
      <p:sp>
        <p:nvSpPr>
          <p:cNvPr id="8" name="Footer Placeholder 7"/>
          <p:cNvSpPr>
            <a:spLocks noGrp="1"/>
          </p:cNvSpPr>
          <p:nvPr>
            <p:ph type="ftr" sz="quarter" idx="11"/>
          </p:nvPr>
        </p:nvSpPr>
        <p:spPr/>
        <p:txBody>
          <a:bodyPr/>
          <a:lstStyle/>
          <a:p>
            <a:r>
              <a:rPr lang="en-US"/>
              <a:t>Dr. M. Almadani</a:t>
            </a:r>
          </a:p>
        </p:txBody>
      </p:sp>
      <p:sp>
        <p:nvSpPr>
          <p:cNvPr id="9" name="Slide Number Placeholder 8"/>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134759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793553-5BA4-4939-9EA5-C0D12EF79FE7}" type="datetime1">
              <a:rPr lang="en-US" smtClean="0"/>
              <a:t>9/1/2024</a:t>
            </a:fld>
            <a:endParaRPr lang="en-US"/>
          </a:p>
        </p:txBody>
      </p:sp>
      <p:sp>
        <p:nvSpPr>
          <p:cNvPr id="4" name="Footer Placeholder 3"/>
          <p:cNvSpPr>
            <a:spLocks noGrp="1"/>
          </p:cNvSpPr>
          <p:nvPr>
            <p:ph type="ftr" sz="quarter" idx="11"/>
          </p:nvPr>
        </p:nvSpPr>
        <p:spPr/>
        <p:txBody>
          <a:bodyPr/>
          <a:lstStyle/>
          <a:p>
            <a:r>
              <a:rPr lang="en-US"/>
              <a:t>Dr. M. Almadani</a:t>
            </a:r>
          </a:p>
        </p:txBody>
      </p:sp>
      <p:sp>
        <p:nvSpPr>
          <p:cNvPr id="5" name="Slide Number Placeholder 4"/>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164848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0A1066-01FA-41E9-A5AF-887A434C2667}" type="datetime1">
              <a:rPr lang="en-US" smtClean="0"/>
              <a:t>9/1/2024</a:t>
            </a:fld>
            <a:endParaRPr lang="en-US"/>
          </a:p>
        </p:txBody>
      </p:sp>
      <p:sp>
        <p:nvSpPr>
          <p:cNvPr id="3" name="Footer Placeholder 2"/>
          <p:cNvSpPr>
            <a:spLocks noGrp="1"/>
          </p:cNvSpPr>
          <p:nvPr>
            <p:ph type="ftr" sz="quarter" idx="11"/>
          </p:nvPr>
        </p:nvSpPr>
        <p:spPr/>
        <p:txBody>
          <a:bodyPr/>
          <a:lstStyle/>
          <a:p>
            <a:r>
              <a:rPr lang="en-US"/>
              <a:t>Dr. M. Almadani</a:t>
            </a:r>
          </a:p>
        </p:txBody>
      </p:sp>
      <p:sp>
        <p:nvSpPr>
          <p:cNvPr id="4" name="Slide Number Placeholder 3"/>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146784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594FDD-E7A7-4643-9CFD-DED309B94583}" type="datetime1">
              <a:rPr lang="en-US" smtClean="0"/>
              <a:t>9/1/2024</a:t>
            </a:fld>
            <a:endParaRPr lang="en-US"/>
          </a:p>
        </p:txBody>
      </p:sp>
      <p:sp>
        <p:nvSpPr>
          <p:cNvPr id="6" name="Footer Placeholder 5"/>
          <p:cNvSpPr>
            <a:spLocks noGrp="1"/>
          </p:cNvSpPr>
          <p:nvPr>
            <p:ph type="ftr" sz="quarter" idx="11"/>
          </p:nvPr>
        </p:nvSpPr>
        <p:spPr/>
        <p:txBody>
          <a:bodyPr/>
          <a:lstStyle/>
          <a:p>
            <a:r>
              <a:rPr lang="en-US"/>
              <a:t>Dr. M. Almadani</a:t>
            </a:r>
          </a:p>
        </p:txBody>
      </p:sp>
      <p:sp>
        <p:nvSpPr>
          <p:cNvPr id="7" name="Slide Number Placeholder 6"/>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185815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D14B96-EF0F-48CD-A273-516C143C1955}" type="datetime1">
              <a:rPr lang="en-US" smtClean="0"/>
              <a:t>9/1/2024</a:t>
            </a:fld>
            <a:endParaRPr lang="en-US"/>
          </a:p>
        </p:txBody>
      </p:sp>
      <p:sp>
        <p:nvSpPr>
          <p:cNvPr id="6" name="Footer Placeholder 5"/>
          <p:cNvSpPr>
            <a:spLocks noGrp="1"/>
          </p:cNvSpPr>
          <p:nvPr>
            <p:ph type="ftr" sz="quarter" idx="11"/>
          </p:nvPr>
        </p:nvSpPr>
        <p:spPr/>
        <p:txBody>
          <a:bodyPr/>
          <a:lstStyle/>
          <a:p>
            <a:r>
              <a:rPr lang="en-US"/>
              <a:t>Dr. M. Almadani</a:t>
            </a:r>
          </a:p>
        </p:txBody>
      </p:sp>
      <p:sp>
        <p:nvSpPr>
          <p:cNvPr id="7" name="Slide Number Placeholder 6"/>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138703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AB943-9630-47CA-83E4-206208596676}" type="datetime1">
              <a:rPr lang="en-US" smtClean="0"/>
              <a:t>9/1/2024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Dr. M. Almadani</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E47682-1AE3-A94B-90BA-D76C0B190897}" type="slidenum">
              <a:rPr lang="en-US" smtClean="0"/>
              <a:t>‹#›</a:t>
            </a:fld>
            <a:endParaRPr lang="en-US"/>
          </a:p>
        </p:txBody>
      </p:sp>
    </p:spTree>
    <p:extLst>
      <p:ext uri="{BB962C8B-B14F-4D97-AF65-F5344CB8AC3E}">
        <p14:creationId xmlns:p14="http://schemas.microsoft.com/office/powerpoint/2010/main" val="1911979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gltXz8aXdAhUIXxoKHeUyD8YQjRx6BAgBEAU&amp;url=http://nethealthbook.com/digestive-system-and-gastrointestinal-disorders/gastritis/&amp;psig=AOvVaw2vn96hkiVf8tCI8_Lz980n&amp;ust=1536306488106887"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3" y="0"/>
            <a:ext cx="12179735" cy="6858000"/>
          </a:xfrm>
          <a:prstGeom prst="rect">
            <a:avLst/>
          </a:prstGeom>
        </p:spPr>
      </p:pic>
    </p:spTree>
    <p:extLst>
      <p:ext uri="{BB962C8B-B14F-4D97-AF65-F5344CB8AC3E}">
        <p14:creationId xmlns:p14="http://schemas.microsoft.com/office/powerpoint/2010/main" val="1637040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05A2F5-535C-4704-864A-88C369DB7246}"/>
              </a:ext>
            </a:extLst>
          </p:cNvPr>
          <p:cNvSpPr>
            <a:spLocks noGrp="1"/>
          </p:cNvSpPr>
          <p:nvPr>
            <p:ph idx="1"/>
          </p:nvPr>
        </p:nvSpPr>
        <p:spPr>
          <a:xfrm>
            <a:off x="0" y="0"/>
            <a:ext cx="12192000" cy="6858000"/>
          </a:xfrm>
        </p:spPr>
        <p:txBody>
          <a:bodyPr>
            <a:normAutofit fontScale="92500" lnSpcReduction="10000"/>
          </a:bodyPr>
          <a:lstStyle/>
          <a:p>
            <a:pPr marL="0" indent="0">
              <a:buNone/>
            </a:pPr>
            <a:r>
              <a:rPr lang="en-GB" sz="3200" dirty="0">
                <a:solidFill>
                  <a:srgbClr val="FFFF00"/>
                </a:solidFill>
              </a:rPr>
              <a:t>Diagnosis :</a:t>
            </a:r>
          </a:p>
          <a:p>
            <a:pPr marL="514350" indent="-514350">
              <a:buAutoNum type="arabicPeriod"/>
            </a:pPr>
            <a:r>
              <a:rPr lang="en-GB" dirty="0">
                <a:solidFill>
                  <a:schemeClr val="bg1"/>
                </a:solidFill>
              </a:rPr>
              <a:t>Endoscopy—This has replaced Ba–meal examination as the mainstay of diagnosis.</a:t>
            </a:r>
          </a:p>
          <a:p>
            <a:pPr marL="514350" indent="-514350">
              <a:buAutoNum type="arabicPeriod"/>
            </a:pPr>
            <a:r>
              <a:rPr lang="en-GB" dirty="0">
                <a:solidFill>
                  <a:schemeClr val="bg1"/>
                </a:solidFill>
              </a:rPr>
              <a:t> In addition to confirming the presence of peptic ulceration, endoscopy allows </a:t>
            </a:r>
            <a:r>
              <a:rPr lang="en-GB" dirty="0" err="1">
                <a:solidFill>
                  <a:schemeClr val="bg1"/>
                </a:solidFill>
              </a:rPr>
              <a:t>esophageal</a:t>
            </a:r>
            <a:r>
              <a:rPr lang="en-GB" dirty="0">
                <a:solidFill>
                  <a:schemeClr val="bg1"/>
                </a:solidFill>
              </a:rPr>
              <a:t> disease to be excluded, may reveal unsuspected pathology and allows gastric ulcers to be biopsied to exclude malignancy. </a:t>
            </a:r>
          </a:p>
          <a:p>
            <a:pPr marL="514350" indent="-514350">
              <a:buAutoNum type="arabicPeriod"/>
            </a:pPr>
            <a:endParaRPr lang="en-GB" dirty="0">
              <a:solidFill>
                <a:schemeClr val="bg1"/>
              </a:solidFill>
            </a:endParaRPr>
          </a:p>
          <a:p>
            <a:pPr marL="0" indent="0">
              <a:buNone/>
            </a:pPr>
            <a:r>
              <a:rPr lang="en-GB" dirty="0">
                <a:solidFill>
                  <a:schemeClr val="bg1"/>
                </a:solidFill>
              </a:rPr>
              <a:t>2. USG—This is advisable to exclude gallstones as cholelithiasis and peptic ulceration often coexist and share common symptoms.</a:t>
            </a:r>
          </a:p>
          <a:p>
            <a:pPr marL="0" indent="0">
              <a:buNone/>
            </a:pPr>
            <a:endParaRPr lang="en-GB" dirty="0">
              <a:solidFill>
                <a:schemeClr val="bg1"/>
              </a:solidFill>
            </a:endParaRPr>
          </a:p>
          <a:p>
            <a:pPr marL="0" indent="0">
              <a:buNone/>
            </a:pPr>
            <a:r>
              <a:rPr lang="en-GB" dirty="0">
                <a:solidFill>
                  <a:srgbClr val="FFFF00"/>
                </a:solidFill>
              </a:rPr>
              <a:t> Differential Diagnosis </a:t>
            </a:r>
          </a:p>
          <a:p>
            <a:pPr marL="0" indent="0">
              <a:buNone/>
            </a:pPr>
            <a:r>
              <a:rPr lang="en-GB" dirty="0">
                <a:solidFill>
                  <a:schemeClr val="bg1"/>
                </a:solidFill>
              </a:rPr>
              <a:t>1. Chronic gastric ulcer.</a:t>
            </a:r>
          </a:p>
          <a:p>
            <a:pPr marL="0" indent="0">
              <a:buNone/>
            </a:pPr>
            <a:r>
              <a:rPr lang="en-GB" dirty="0">
                <a:solidFill>
                  <a:schemeClr val="bg1"/>
                </a:solidFill>
              </a:rPr>
              <a:t> 2. Chronic cholecystitis. </a:t>
            </a:r>
          </a:p>
          <a:p>
            <a:pPr marL="0" indent="0">
              <a:buNone/>
            </a:pPr>
            <a:r>
              <a:rPr lang="en-GB" dirty="0">
                <a:solidFill>
                  <a:schemeClr val="bg1"/>
                </a:solidFill>
              </a:rPr>
              <a:t>3. Chronic amebiasis and worm infestation. </a:t>
            </a:r>
          </a:p>
          <a:p>
            <a:pPr marL="0" indent="0">
              <a:buNone/>
            </a:pPr>
            <a:r>
              <a:rPr lang="en-GB" dirty="0">
                <a:solidFill>
                  <a:schemeClr val="bg1"/>
                </a:solidFill>
              </a:rPr>
              <a:t>4. Chronic pancreatitis.</a:t>
            </a:r>
          </a:p>
          <a:p>
            <a:pPr marL="0" indent="0">
              <a:buNone/>
            </a:pPr>
            <a:r>
              <a:rPr lang="en-GB" dirty="0">
                <a:solidFill>
                  <a:schemeClr val="bg1"/>
                </a:solidFill>
              </a:rPr>
              <a:t> 5. Chronic appendicitis. </a:t>
            </a:r>
          </a:p>
          <a:p>
            <a:pPr marL="0" indent="0">
              <a:buNone/>
            </a:pPr>
            <a:r>
              <a:rPr lang="en-GB" dirty="0">
                <a:solidFill>
                  <a:schemeClr val="bg1"/>
                </a:solidFill>
              </a:rPr>
              <a:t>6. Intestinal tuberculosis.</a:t>
            </a:r>
          </a:p>
          <a:p>
            <a:endParaRPr lang="en-GB" dirty="0"/>
          </a:p>
        </p:txBody>
      </p:sp>
    </p:spTree>
    <p:extLst>
      <p:ext uri="{BB962C8B-B14F-4D97-AF65-F5344CB8AC3E}">
        <p14:creationId xmlns:p14="http://schemas.microsoft.com/office/powerpoint/2010/main" val="382138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randombar(horizontal)">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52" dur="500"/>
                                        <p:tgtEl>
                                          <p:spTgt spid="3">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5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480D0F-B964-4165-B146-2EC823228602}"/>
              </a:ext>
            </a:extLst>
          </p:cNvPr>
          <p:cNvSpPr>
            <a:spLocks noGrp="1"/>
          </p:cNvSpPr>
          <p:nvPr>
            <p:ph idx="1"/>
          </p:nvPr>
        </p:nvSpPr>
        <p:spPr>
          <a:xfrm>
            <a:off x="0" y="0"/>
            <a:ext cx="12192000" cy="6858000"/>
          </a:xfrm>
        </p:spPr>
        <p:txBody>
          <a:bodyPr>
            <a:normAutofit/>
          </a:bodyPr>
          <a:lstStyle/>
          <a:p>
            <a:r>
              <a:rPr lang="en-GB" dirty="0">
                <a:solidFill>
                  <a:srgbClr val="FFFF00"/>
                </a:solidFill>
              </a:rPr>
              <a:t>Treatment:</a:t>
            </a:r>
          </a:p>
          <a:p>
            <a:r>
              <a:rPr lang="en-GB" dirty="0">
                <a:solidFill>
                  <a:srgbClr val="FFFF00"/>
                </a:solidFill>
              </a:rPr>
              <a:t> Medical Measures </a:t>
            </a:r>
          </a:p>
          <a:p>
            <a:r>
              <a:rPr lang="en-GB" dirty="0">
                <a:solidFill>
                  <a:schemeClr val="bg1"/>
                </a:solidFill>
              </a:rPr>
              <a:t>1. Cessation of smoking and intake of NSAIDs, steroids, etc. </a:t>
            </a:r>
          </a:p>
          <a:p>
            <a:r>
              <a:rPr lang="en-GB" dirty="0">
                <a:solidFill>
                  <a:schemeClr val="bg1"/>
                </a:solidFill>
              </a:rPr>
              <a:t>2. A period of bed rest and a change to less stressful life style and small frequent meals without spices (i.e. No hurry, curry and warry). </a:t>
            </a:r>
          </a:p>
          <a:p>
            <a:endParaRPr lang="en-GB" dirty="0">
              <a:solidFill>
                <a:schemeClr val="bg1"/>
              </a:solidFill>
            </a:endParaRPr>
          </a:p>
          <a:p>
            <a:r>
              <a:rPr lang="en-GB" dirty="0">
                <a:solidFill>
                  <a:srgbClr val="FFFF00"/>
                </a:solidFill>
              </a:rPr>
              <a:t>3. Drug therapy:</a:t>
            </a:r>
          </a:p>
          <a:p>
            <a:r>
              <a:rPr lang="en-GB" dirty="0">
                <a:solidFill>
                  <a:schemeClr val="bg1"/>
                </a:solidFill>
              </a:rPr>
              <a:t> a. Antacid (liquid)—1, 2 and 3 hours after meal.</a:t>
            </a:r>
          </a:p>
          <a:p>
            <a:r>
              <a:rPr lang="en-GB" dirty="0">
                <a:solidFill>
                  <a:schemeClr val="bg1"/>
                </a:solidFill>
              </a:rPr>
              <a:t>b. H2 Blocker—Famotidine 40mg/day. </a:t>
            </a:r>
          </a:p>
          <a:p>
            <a:r>
              <a:rPr lang="en-GB" dirty="0">
                <a:solidFill>
                  <a:schemeClr val="bg1"/>
                </a:solidFill>
              </a:rPr>
              <a:t>c. Proton pump inhibitor—e.g. </a:t>
            </a:r>
            <a:r>
              <a:rPr lang="en-GB" dirty="0" err="1">
                <a:solidFill>
                  <a:schemeClr val="bg1"/>
                </a:solidFill>
              </a:rPr>
              <a:t>omeprazale</a:t>
            </a:r>
            <a:r>
              <a:rPr lang="en-GB" dirty="0">
                <a:solidFill>
                  <a:schemeClr val="bg1"/>
                </a:solidFill>
              </a:rPr>
              <a:t> 20mg/day. </a:t>
            </a:r>
          </a:p>
          <a:p>
            <a:r>
              <a:rPr lang="en-GB" dirty="0">
                <a:solidFill>
                  <a:schemeClr val="bg1"/>
                </a:solidFill>
              </a:rPr>
              <a:t>d. Cytoprotective agent, e.g. sucralfate, colloidal bismuth, etc. </a:t>
            </a:r>
          </a:p>
          <a:p>
            <a:endParaRPr lang="en-GB" dirty="0">
              <a:solidFill>
                <a:schemeClr val="bg1"/>
              </a:solidFill>
            </a:endParaRPr>
          </a:p>
          <a:p>
            <a:endParaRPr lang="en-GB" dirty="0"/>
          </a:p>
        </p:txBody>
      </p:sp>
    </p:spTree>
    <p:extLst>
      <p:ext uri="{BB962C8B-B14F-4D97-AF65-F5344CB8AC3E}">
        <p14:creationId xmlns:p14="http://schemas.microsoft.com/office/powerpoint/2010/main" val="96673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BE398-BDE4-2391-0C93-8A3EB626817F}"/>
              </a:ext>
            </a:extLst>
          </p:cNvPr>
          <p:cNvSpPr>
            <a:spLocks noGrp="1"/>
          </p:cNvSpPr>
          <p:nvPr>
            <p:ph type="title"/>
          </p:nvPr>
        </p:nvSpPr>
        <p:spPr>
          <a:xfrm>
            <a:off x="269631" y="625100"/>
            <a:ext cx="11922368" cy="2073275"/>
          </a:xfrm>
        </p:spPr>
        <p:txBody>
          <a:bodyPr>
            <a:normAutofit fontScale="90000"/>
          </a:bodyPr>
          <a:lstStyle/>
          <a:p>
            <a:r>
              <a:rPr lang="en-GB" sz="2200" b="1" i="0" u="none" strike="noStrike" baseline="0" dirty="0">
                <a:solidFill>
                  <a:schemeClr val="bg1"/>
                </a:solidFill>
                <a:latin typeface="HelveticaNeue-Bold"/>
              </a:rPr>
              <a:t>Peptic ulcer perforation</a:t>
            </a:r>
            <a:br>
              <a:rPr lang="en-GB" sz="1800" b="1" i="0" u="none" strike="noStrike" baseline="0" dirty="0">
                <a:solidFill>
                  <a:schemeClr val="bg1"/>
                </a:solidFill>
                <a:latin typeface="HelveticaNeue-Bold"/>
              </a:rPr>
            </a:br>
            <a:br>
              <a:rPr lang="en-GB" sz="1800" b="1" i="0" u="none" strike="noStrike" baseline="0" dirty="0">
                <a:solidFill>
                  <a:schemeClr val="bg1"/>
                </a:solidFill>
                <a:latin typeface="HelveticaNeue-Bold"/>
              </a:rPr>
            </a:br>
            <a:r>
              <a:rPr lang="en-US" sz="1800" b="0" i="0" u="none" strike="noStrike" baseline="0" dirty="0">
                <a:solidFill>
                  <a:schemeClr val="bg1"/>
                </a:solidFill>
                <a:latin typeface="Sabon-Roman"/>
              </a:rPr>
              <a:t>‘</a:t>
            </a:r>
            <a:r>
              <a:rPr lang="en-US" sz="1800" b="0" i="0" u="none" strike="noStrike" baseline="0" dirty="0" err="1">
                <a:solidFill>
                  <a:schemeClr val="bg1"/>
                </a:solidFill>
                <a:latin typeface="Sabon-Roman"/>
              </a:rPr>
              <a:t>Boardlike</a:t>
            </a:r>
            <a:r>
              <a:rPr lang="en-US" sz="1800" dirty="0">
                <a:solidFill>
                  <a:schemeClr val="bg1"/>
                </a:solidFill>
                <a:latin typeface="Sabon-Roman"/>
              </a:rPr>
              <a:t> </a:t>
            </a:r>
            <a:r>
              <a:rPr lang="en-US" sz="1800" b="0" i="0" u="none" strike="noStrike" baseline="0" dirty="0">
                <a:solidFill>
                  <a:schemeClr val="bg1"/>
                </a:solidFill>
                <a:latin typeface="Sabon-Roman"/>
              </a:rPr>
              <a:t>rigidity’ of diffuse peritonitis</a:t>
            </a:r>
            <a:r>
              <a:rPr lang="en-US" sz="1800" dirty="0">
                <a:solidFill>
                  <a:schemeClr val="bg1"/>
                </a:solidFill>
                <a:latin typeface="Sabon-Roman"/>
              </a:rPr>
              <a:t> </a:t>
            </a:r>
            <a:r>
              <a:rPr lang="en-US" sz="1800" b="0" i="0" u="none" strike="noStrike" baseline="0" dirty="0">
                <a:solidFill>
                  <a:schemeClr val="bg1"/>
                </a:solidFill>
                <a:latin typeface="Sabon-Roman"/>
              </a:rPr>
              <a:t>However, in the elderly and the critically ill presentation can be atypical.</a:t>
            </a:r>
            <a:br>
              <a:rPr lang="en-US" sz="1800" b="0" i="0" u="none" strike="noStrike" baseline="0" dirty="0">
                <a:solidFill>
                  <a:schemeClr val="bg1"/>
                </a:solidFill>
                <a:latin typeface="Sabon-Roman"/>
              </a:rPr>
            </a:br>
            <a:br>
              <a:rPr lang="en-US" sz="1800" b="0" i="0" u="none" strike="noStrike" baseline="0" dirty="0">
                <a:solidFill>
                  <a:schemeClr val="bg1"/>
                </a:solidFill>
                <a:latin typeface="Sabon-Roman"/>
              </a:rPr>
            </a:br>
            <a:r>
              <a:rPr lang="en-US" sz="1800" b="0" i="0" u="none" strike="noStrike" baseline="0" dirty="0">
                <a:solidFill>
                  <a:schemeClr val="bg1"/>
                </a:solidFill>
                <a:latin typeface="Sabon-Roman"/>
              </a:rPr>
              <a:t> </a:t>
            </a:r>
            <a:r>
              <a:rPr lang="en-US" sz="1800" dirty="0">
                <a:solidFill>
                  <a:schemeClr val="bg1"/>
                </a:solidFill>
                <a:latin typeface="Sabon-Roman"/>
              </a:rPr>
              <a:t>S</a:t>
            </a:r>
            <a:r>
              <a:rPr lang="en-US" sz="1800" b="0" i="0" u="none" strike="noStrike" baseline="0" dirty="0">
                <a:solidFill>
                  <a:schemeClr val="bg1"/>
                </a:solidFill>
                <a:latin typeface="Sabon-Roman"/>
              </a:rPr>
              <a:t>ubdiaphragmatic free gas on a plain erect chest X-ray is diagnostic.</a:t>
            </a:r>
            <a:br>
              <a:rPr lang="en-US" sz="1800" b="0" i="0" u="none" strike="noStrike" baseline="0" dirty="0">
                <a:solidFill>
                  <a:schemeClr val="bg1"/>
                </a:solidFill>
                <a:latin typeface="Sabon-Roman"/>
              </a:rPr>
            </a:br>
            <a:br>
              <a:rPr lang="en-US" sz="1800" b="0" i="0" u="none" strike="noStrike" baseline="0" dirty="0">
                <a:solidFill>
                  <a:schemeClr val="bg1"/>
                </a:solidFill>
                <a:latin typeface="Sabon-Roman"/>
              </a:rPr>
            </a:br>
            <a:r>
              <a:rPr lang="en-US" sz="1800" b="0" i="0" u="none" strike="noStrike" baseline="0" dirty="0">
                <a:solidFill>
                  <a:schemeClr val="bg1"/>
                </a:solidFill>
                <a:latin typeface="Sabon-Roman"/>
              </a:rPr>
              <a:t>The availability of Helicobacter pylori eradication regimens and potent proton-pump inhibitors alleviate patients' ulcer diathesis without the need for a definitive acid-reducing procedure.</a:t>
            </a:r>
            <a:br>
              <a:rPr lang="en-US" sz="1800" b="0" i="0" u="none" strike="noStrike" baseline="0" dirty="0">
                <a:solidFill>
                  <a:schemeClr val="bg1"/>
                </a:solidFill>
                <a:latin typeface="Sabon-Roman"/>
              </a:rPr>
            </a:br>
            <a:br>
              <a:rPr lang="en-US" sz="1800" b="0" i="0" u="none" strike="noStrike" baseline="0" dirty="0">
                <a:solidFill>
                  <a:schemeClr val="bg1"/>
                </a:solidFill>
                <a:latin typeface="Sabon-Roman"/>
              </a:rPr>
            </a:br>
            <a:r>
              <a:rPr lang="en-US" sz="1800" b="0" i="0" u="none" strike="noStrike" baseline="0" dirty="0">
                <a:solidFill>
                  <a:schemeClr val="bg1"/>
                </a:solidFill>
                <a:latin typeface="Sabon-Roman"/>
              </a:rPr>
              <a:t>A simple omental patch repair and thorough peritoneal toileting to be done during the emergency operation. The only exception is giant duodenal perforations (&gt;2 cm), not be amenable to a simple patch repair</a:t>
            </a:r>
            <a:br>
              <a:rPr lang="en-US" sz="1800" b="0" i="0" u="none" strike="noStrike" baseline="0" dirty="0">
                <a:solidFill>
                  <a:schemeClr val="bg1"/>
                </a:solidFill>
                <a:latin typeface="Sabon-Roman"/>
              </a:rPr>
            </a:br>
            <a:endParaRPr lang="en-GB" dirty="0">
              <a:solidFill>
                <a:schemeClr val="bg1"/>
              </a:solidFill>
            </a:endParaRPr>
          </a:p>
        </p:txBody>
      </p:sp>
      <p:pic>
        <p:nvPicPr>
          <p:cNvPr id="5" name="Content Placeholder 4">
            <a:extLst>
              <a:ext uri="{FF2B5EF4-FFF2-40B4-BE49-F238E27FC236}">
                <a16:creationId xmlns:a16="http://schemas.microsoft.com/office/drawing/2014/main" id="{7A8710E1-1220-D1CC-7036-DF9CFC96BE0B}"/>
              </a:ext>
            </a:extLst>
          </p:cNvPr>
          <p:cNvPicPr>
            <a:picLocks noGrp="1" noChangeAspect="1"/>
          </p:cNvPicPr>
          <p:nvPr>
            <p:ph idx="1"/>
          </p:nvPr>
        </p:nvPicPr>
        <p:blipFill>
          <a:blip r:embed="rId2"/>
          <a:stretch>
            <a:fillRect/>
          </a:stretch>
        </p:blipFill>
        <p:spPr>
          <a:xfrm>
            <a:off x="527538" y="3210528"/>
            <a:ext cx="2910702" cy="2983209"/>
          </a:xfrm>
        </p:spPr>
      </p:pic>
      <p:sp>
        <p:nvSpPr>
          <p:cNvPr id="7" name="TextBox 6">
            <a:extLst>
              <a:ext uri="{FF2B5EF4-FFF2-40B4-BE49-F238E27FC236}">
                <a16:creationId xmlns:a16="http://schemas.microsoft.com/office/drawing/2014/main" id="{93534916-4296-644D-CE9F-174C93A7B544}"/>
              </a:ext>
            </a:extLst>
          </p:cNvPr>
          <p:cNvSpPr txBox="1"/>
          <p:nvPr/>
        </p:nvSpPr>
        <p:spPr>
          <a:xfrm>
            <a:off x="338533" y="6222610"/>
            <a:ext cx="3834881" cy="461665"/>
          </a:xfrm>
          <a:prstGeom prst="rect">
            <a:avLst/>
          </a:prstGeom>
          <a:noFill/>
        </p:spPr>
        <p:txBody>
          <a:bodyPr wrap="square">
            <a:spAutoFit/>
          </a:bodyPr>
          <a:lstStyle/>
          <a:p>
            <a:pPr algn="l"/>
            <a:r>
              <a:rPr lang="en-US" sz="1200" b="0" i="0" u="none" strike="noStrike" baseline="0" dirty="0">
                <a:solidFill>
                  <a:schemeClr val="bg1"/>
                </a:solidFill>
                <a:latin typeface="HelveticaNeue-Light"/>
              </a:rPr>
              <a:t>Erect chest radiograph showing right subphrenic free</a:t>
            </a:r>
          </a:p>
          <a:p>
            <a:pPr algn="l"/>
            <a:r>
              <a:rPr lang="en-US" sz="1200" b="0" i="0" u="none" strike="noStrike" baseline="0" dirty="0">
                <a:solidFill>
                  <a:schemeClr val="bg1"/>
                </a:solidFill>
                <a:latin typeface="HelveticaNeue-Light"/>
              </a:rPr>
              <a:t>gas shadow associated with a perforated </a:t>
            </a:r>
            <a:r>
              <a:rPr lang="en-GB" sz="1200" b="0" i="0" u="none" strike="noStrike" baseline="0" dirty="0">
                <a:solidFill>
                  <a:schemeClr val="bg1"/>
                </a:solidFill>
                <a:latin typeface="HelveticaNeue-Light"/>
              </a:rPr>
              <a:t>peptic ulcer.</a:t>
            </a:r>
            <a:endParaRPr lang="en-GB" sz="1200" dirty="0">
              <a:solidFill>
                <a:schemeClr val="bg1"/>
              </a:solidFill>
            </a:endParaRPr>
          </a:p>
        </p:txBody>
      </p:sp>
      <p:pic>
        <p:nvPicPr>
          <p:cNvPr id="9" name="Picture 8">
            <a:extLst>
              <a:ext uri="{FF2B5EF4-FFF2-40B4-BE49-F238E27FC236}">
                <a16:creationId xmlns:a16="http://schemas.microsoft.com/office/drawing/2014/main" id="{EA2E4C0C-0AD5-191C-2EEB-D43CF1FAE6C8}"/>
              </a:ext>
            </a:extLst>
          </p:cNvPr>
          <p:cNvPicPr>
            <a:picLocks noChangeAspect="1"/>
          </p:cNvPicPr>
          <p:nvPr/>
        </p:nvPicPr>
        <p:blipFill>
          <a:blip r:embed="rId3"/>
          <a:stretch>
            <a:fillRect/>
          </a:stretch>
        </p:blipFill>
        <p:spPr>
          <a:xfrm>
            <a:off x="3997569" y="3208300"/>
            <a:ext cx="3659403" cy="2983209"/>
          </a:xfrm>
          <a:prstGeom prst="rect">
            <a:avLst/>
          </a:prstGeom>
        </p:spPr>
      </p:pic>
      <p:pic>
        <p:nvPicPr>
          <p:cNvPr id="11" name="Picture 10">
            <a:extLst>
              <a:ext uri="{FF2B5EF4-FFF2-40B4-BE49-F238E27FC236}">
                <a16:creationId xmlns:a16="http://schemas.microsoft.com/office/drawing/2014/main" id="{810A2BA3-5BDE-651D-7DA5-E45B62C6E05B}"/>
              </a:ext>
            </a:extLst>
          </p:cNvPr>
          <p:cNvPicPr>
            <a:picLocks noChangeAspect="1"/>
          </p:cNvPicPr>
          <p:nvPr/>
        </p:nvPicPr>
        <p:blipFill>
          <a:blip r:embed="rId4"/>
          <a:stretch>
            <a:fillRect/>
          </a:stretch>
        </p:blipFill>
        <p:spPr>
          <a:xfrm>
            <a:off x="8357119" y="3208301"/>
            <a:ext cx="3553527" cy="2985436"/>
          </a:xfrm>
          <a:prstGeom prst="rect">
            <a:avLst/>
          </a:prstGeom>
        </p:spPr>
      </p:pic>
      <p:sp>
        <p:nvSpPr>
          <p:cNvPr id="13" name="TextBox 12">
            <a:extLst>
              <a:ext uri="{FF2B5EF4-FFF2-40B4-BE49-F238E27FC236}">
                <a16:creationId xmlns:a16="http://schemas.microsoft.com/office/drawing/2014/main" id="{B3D497E5-B859-14D6-5AF8-67ECEAC357ED}"/>
              </a:ext>
            </a:extLst>
          </p:cNvPr>
          <p:cNvSpPr txBox="1"/>
          <p:nvPr/>
        </p:nvSpPr>
        <p:spPr>
          <a:xfrm>
            <a:off x="4173414" y="6308209"/>
            <a:ext cx="3309737" cy="276999"/>
          </a:xfrm>
          <a:prstGeom prst="rect">
            <a:avLst/>
          </a:prstGeom>
          <a:noFill/>
        </p:spPr>
        <p:txBody>
          <a:bodyPr wrap="square">
            <a:spAutoFit/>
          </a:bodyPr>
          <a:lstStyle/>
          <a:p>
            <a:r>
              <a:rPr lang="en-US" sz="1200" b="0" i="0" u="none" strike="noStrike" baseline="0" dirty="0">
                <a:solidFill>
                  <a:schemeClr val="bg1"/>
                </a:solidFill>
                <a:latin typeface="HelveticaNeue-Light"/>
              </a:rPr>
              <a:t>A small perforation at the </a:t>
            </a:r>
            <a:r>
              <a:rPr lang="en-US" sz="1200" b="0" i="0" u="none" strike="noStrike" baseline="0" dirty="0" err="1">
                <a:solidFill>
                  <a:schemeClr val="bg1"/>
                </a:solidFill>
                <a:latin typeface="HelveticaNeue-Light"/>
              </a:rPr>
              <a:t>juxtapyloric</a:t>
            </a:r>
            <a:r>
              <a:rPr lang="en-US" sz="1200" dirty="0">
                <a:solidFill>
                  <a:schemeClr val="bg1"/>
                </a:solidFill>
                <a:latin typeface="HelveticaNeue-Light"/>
              </a:rPr>
              <a:t> </a:t>
            </a:r>
            <a:r>
              <a:rPr lang="en-US" sz="1200" b="0" i="0" u="none" strike="noStrike" baseline="0" dirty="0">
                <a:solidFill>
                  <a:schemeClr val="bg1"/>
                </a:solidFill>
                <a:latin typeface="HelveticaNeue-Light"/>
              </a:rPr>
              <a:t>area</a:t>
            </a:r>
            <a:endParaRPr lang="en-GB" sz="1200" dirty="0">
              <a:solidFill>
                <a:schemeClr val="bg1"/>
              </a:solidFill>
            </a:endParaRPr>
          </a:p>
        </p:txBody>
      </p:sp>
      <p:sp>
        <p:nvSpPr>
          <p:cNvPr id="15" name="TextBox 14">
            <a:extLst>
              <a:ext uri="{FF2B5EF4-FFF2-40B4-BE49-F238E27FC236}">
                <a16:creationId xmlns:a16="http://schemas.microsoft.com/office/drawing/2014/main" id="{86925BE6-58DA-E7B7-F0FA-2917FFA12E43}"/>
              </a:ext>
            </a:extLst>
          </p:cNvPr>
          <p:cNvSpPr txBox="1"/>
          <p:nvPr/>
        </p:nvSpPr>
        <p:spPr>
          <a:xfrm>
            <a:off x="8357120" y="6242964"/>
            <a:ext cx="3647540" cy="461665"/>
          </a:xfrm>
          <a:prstGeom prst="rect">
            <a:avLst/>
          </a:prstGeom>
          <a:noFill/>
        </p:spPr>
        <p:txBody>
          <a:bodyPr wrap="square">
            <a:spAutoFit/>
          </a:bodyPr>
          <a:lstStyle/>
          <a:p>
            <a:pPr algn="l"/>
            <a:r>
              <a:rPr lang="en-US" sz="1200" b="0" i="0" u="none" strike="noStrike" baseline="0" dirty="0">
                <a:solidFill>
                  <a:schemeClr val="bg1"/>
                </a:solidFill>
                <a:latin typeface="HelveticaNeue-Light"/>
              </a:rPr>
              <a:t>Pedicle omental patch (Graham) repair on the perforation site </a:t>
            </a:r>
            <a:r>
              <a:rPr lang="en-GB" sz="1200" b="0" i="0" u="none" strike="noStrike" baseline="0" dirty="0">
                <a:solidFill>
                  <a:schemeClr val="bg1"/>
                </a:solidFill>
                <a:latin typeface="HelveticaNeue-Light"/>
              </a:rPr>
              <a:t>secured with absorbable sutures</a:t>
            </a:r>
            <a:endParaRPr lang="en-GB" sz="1200" dirty="0">
              <a:solidFill>
                <a:schemeClr val="bg1"/>
              </a:solidFill>
            </a:endParaRPr>
          </a:p>
        </p:txBody>
      </p:sp>
    </p:spTree>
    <p:extLst>
      <p:ext uri="{BB962C8B-B14F-4D97-AF65-F5344CB8AC3E}">
        <p14:creationId xmlns:p14="http://schemas.microsoft.com/office/powerpoint/2010/main" val="390863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9DC49D-592C-4D08-9FE0-50E8120789CD}"/>
              </a:ext>
            </a:extLst>
          </p:cNvPr>
          <p:cNvSpPr>
            <a:spLocks noGrp="1"/>
          </p:cNvSpPr>
          <p:nvPr>
            <p:ph idx="1"/>
          </p:nvPr>
        </p:nvSpPr>
        <p:spPr>
          <a:xfrm>
            <a:off x="0" y="0"/>
            <a:ext cx="12192000" cy="6858000"/>
          </a:xfrm>
        </p:spPr>
        <p:txBody>
          <a:bodyPr>
            <a:noAutofit/>
          </a:bodyPr>
          <a:lstStyle/>
          <a:p>
            <a:r>
              <a:rPr lang="en-GB" sz="2000" dirty="0">
                <a:solidFill>
                  <a:srgbClr val="FFFF00"/>
                </a:solidFill>
              </a:rPr>
              <a:t>Surgical Treatment:</a:t>
            </a:r>
          </a:p>
          <a:p>
            <a:pPr marL="0" indent="0">
              <a:buNone/>
            </a:pPr>
            <a:r>
              <a:rPr lang="en-GB" sz="2000" dirty="0">
                <a:solidFill>
                  <a:schemeClr val="bg1"/>
                </a:solidFill>
              </a:rPr>
              <a:t> </a:t>
            </a:r>
            <a:r>
              <a:rPr lang="en-GB" sz="2000" dirty="0">
                <a:solidFill>
                  <a:srgbClr val="FFFF00"/>
                </a:solidFill>
              </a:rPr>
              <a:t>Indications:</a:t>
            </a:r>
          </a:p>
          <a:p>
            <a:pPr marL="0" indent="0">
              <a:buNone/>
            </a:pPr>
            <a:r>
              <a:rPr lang="en-GB" sz="2000" dirty="0">
                <a:solidFill>
                  <a:schemeClr val="bg1"/>
                </a:solidFill>
              </a:rPr>
              <a:t> 1. Failure of medical treatment, i.e. failure of the ulcer to heal or recurrence, after rigid medical treatment (6 months for duodenal ulcer and 3 to 4 weeks for gastric ulcer). </a:t>
            </a:r>
          </a:p>
          <a:p>
            <a:pPr marL="0" indent="0">
              <a:buNone/>
            </a:pPr>
            <a:r>
              <a:rPr lang="en-GB" sz="2000" dirty="0">
                <a:solidFill>
                  <a:schemeClr val="bg1"/>
                </a:solidFill>
              </a:rPr>
              <a:t>2. Appearance of complications, e.g. pyloric stenosis, repeated </a:t>
            </a:r>
            <a:r>
              <a:rPr lang="en-GB" sz="2000" dirty="0" err="1">
                <a:solidFill>
                  <a:schemeClr val="bg1"/>
                </a:solidFill>
              </a:rPr>
              <a:t>hemorrhage</a:t>
            </a:r>
            <a:r>
              <a:rPr lang="en-GB" sz="2000" dirty="0">
                <a:solidFill>
                  <a:schemeClr val="bg1"/>
                </a:solidFill>
              </a:rPr>
              <a:t>.</a:t>
            </a:r>
          </a:p>
          <a:p>
            <a:pPr marL="0" indent="0">
              <a:buNone/>
            </a:pPr>
            <a:r>
              <a:rPr lang="en-GB" sz="2000" dirty="0">
                <a:solidFill>
                  <a:schemeClr val="bg1"/>
                </a:solidFill>
              </a:rPr>
              <a:t> 3. Ulcer of &gt; 5 years standing.</a:t>
            </a:r>
          </a:p>
          <a:p>
            <a:pPr marL="0" indent="0">
              <a:buNone/>
            </a:pPr>
            <a:r>
              <a:rPr lang="en-GB" sz="2000" dirty="0">
                <a:solidFill>
                  <a:schemeClr val="bg1"/>
                </a:solidFill>
              </a:rPr>
              <a:t> 4. Very large ulcers (&gt; 5 cm size). </a:t>
            </a:r>
          </a:p>
          <a:p>
            <a:pPr marL="0" indent="0">
              <a:buNone/>
            </a:pPr>
            <a:r>
              <a:rPr lang="en-GB" sz="2000" dirty="0">
                <a:solidFill>
                  <a:srgbClr val="FFFF00"/>
                </a:solidFill>
              </a:rPr>
              <a:t>Type of operation:</a:t>
            </a:r>
          </a:p>
          <a:p>
            <a:pPr marL="0" indent="0">
              <a:buNone/>
            </a:pPr>
            <a:r>
              <a:rPr lang="en-GB" sz="2000" dirty="0">
                <a:solidFill>
                  <a:schemeClr val="bg1"/>
                </a:solidFill>
              </a:rPr>
              <a:t> 1. Truncal vagotomy with a drainage procedure (TV + D)</a:t>
            </a:r>
          </a:p>
          <a:p>
            <a:pPr marL="0" indent="0">
              <a:buNone/>
            </a:pPr>
            <a:r>
              <a:rPr lang="en-GB" sz="2000" dirty="0">
                <a:solidFill>
                  <a:schemeClr val="bg1"/>
                </a:solidFill>
              </a:rPr>
              <a:t> e.g. pyloroplasty or gastrojejunostomy.</a:t>
            </a:r>
          </a:p>
          <a:p>
            <a:pPr marL="0" indent="0">
              <a:buNone/>
            </a:pPr>
            <a:r>
              <a:rPr lang="en-GB" sz="2000" dirty="0">
                <a:solidFill>
                  <a:schemeClr val="bg1"/>
                </a:solidFill>
              </a:rPr>
              <a:t>  </a:t>
            </a:r>
          </a:p>
          <a:p>
            <a:pPr marL="0" indent="0">
              <a:buNone/>
            </a:pPr>
            <a:r>
              <a:rPr lang="en-GB" sz="2000" dirty="0">
                <a:solidFill>
                  <a:schemeClr val="bg1"/>
                </a:solidFill>
              </a:rPr>
              <a:t>2. Truncal vagotomy and antrectomy, bowel continuity</a:t>
            </a:r>
            <a:endParaRPr lang="ar-SA" sz="2000" dirty="0">
              <a:solidFill>
                <a:schemeClr val="bg1"/>
              </a:solidFill>
            </a:endParaRPr>
          </a:p>
          <a:p>
            <a:pPr marL="0" indent="0">
              <a:buNone/>
            </a:pPr>
            <a:r>
              <a:rPr lang="en-GB" sz="2000" dirty="0">
                <a:solidFill>
                  <a:schemeClr val="bg1"/>
                </a:solidFill>
              </a:rPr>
              <a:t> is maintained by </a:t>
            </a:r>
            <a:r>
              <a:rPr lang="en-GB" sz="2000" dirty="0" err="1">
                <a:solidFill>
                  <a:schemeClr val="bg1"/>
                </a:solidFill>
              </a:rPr>
              <a:t>Billroth</a:t>
            </a:r>
            <a:r>
              <a:rPr lang="en-GB" sz="2000" dirty="0">
                <a:solidFill>
                  <a:schemeClr val="bg1"/>
                </a:solidFill>
              </a:rPr>
              <a:t> I or </a:t>
            </a:r>
            <a:r>
              <a:rPr lang="en-GB" sz="2000" dirty="0" err="1">
                <a:solidFill>
                  <a:schemeClr val="bg1"/>
                </a:solidFill>
              </a:rPr>
              <a:t>Billroth</a:t>
            </a:r>
            <a:r>
              <a:rPr lang="en-GB" sz="2000" dirty="0">
                <a:solidFill>
                  <a:schemeClr val="bg1"/>
                </a:solidFill>
              </a:rPr>
              <a:t> II anastomosis.</a:t>
            </a:r>
          </a:p>
          <a:p>
            <a:pPr marL="0" indent="0">
              <a:buNone/>
            </a:pPr>
            <a:r>
              <a:rPr lang="en-GB" sz="2000" dirty="0">
                <a:solidFill>
                  <a:schemeClr val="bg1"/>
                </a:solidFill>
              </a:rPr>
              <a:t> </a:t>
            </a:r>
            <a:r>
              <a:rPr lang="en-GB" sz="2000" dirty="0" err="1">
                <a:solidFill>
                  <a:schemeClr val="bg1"/>
                </a:solidFill>
              </a:rPr>
              <a:t>Billroth</a:t>
            </a:r>
            <a:r>
              <a:rPr lang="en-GB" sz="2000" dirty="0">
                <a:solidFill>
                  <a:schemeClr val="bg1"/>
                </a:solidFill>
              </a:rPr>
              <a:t> II gastrectomy has higher mortality and morbidity. </a:t>
            </a:r>
          </a:p>
          <a:p>
            <a:pPr marL="0" indent="0">
              <a:buNone/>
            </a:pPr>
            <a:endParaRPr lang="en-GB" sz="2000" dirty="0">
              <a:solidFill>
                <a:schemeClr val="bg1"/>
              </a:solidFill>
            </a:endParaRPr>
          </a:p>
          <a:p>
            <a:pPr marL="0" indent="0">
              <a:buNone/>
            </a:pPr>
            <a:r>
              <a:rPr lang="en-GB" sz="2000" dirty="0">
                <a:solidFill>
                  <a:schemeClr val="bg1"/>
                </a:solidFill>
              </a:rPr>
              <a:t>3. Highly selective vagotomy (HSV) without any drainage procedure.</a:t>
            </a:r>
          </a:p>
          <a:p>
            <a:endParaRPr lang="en-GB" sz="2000" dirty="0"/>
          </a:p>
        </p:txBody>
      </p:sp>
      <p:pic>
        <p:nvPicPr>
          <p:cNvPr id="5" name="Picture 4">
            <a:extLst>
              <a:ext uri="{FF2B5EF4-FFF2-40B4-BE49-F238E27FC236}">
                <a16:creationId xmlns:a16="http://schemas.microsoft.com/office/drawing/2014/main" id="{7F46B783-4C6E-4865-998B-F510E7E05C0F}"/>
              </a:ext>
            </a:extLst>
          </p:cNvPr>
          <p:cNvPicPr>
            <a:picLocks noChangeAspect="1"/>
          </p:cNvPicPr>
          <p:nvPr/>
        </p:nvPicPr>
        <p:blipFill>
          <a:blip r:embed="rId2"/>
          <a:stretch>
            <a:fillRect/>
          </a:stretch>
        </p:blipFill>
        <p:spPr>
          <a:xfrm>
            <a:off x="7848459" y="4774698"/>
            <a:ext cx="3109637" cy="1973910"/>
          </a:xfrm>
          <a:prstGeom prst="rect">
            <a:avLst/>
          </a:prstGeom>
        </p:spPr>
      </p:pic>
      <p:pic>
        <p:nvPicPr>
          <p:cNvPr id="7" name="Picture 6">
            <a:extLst>
              <a:ext uri="{FF2B5EF4-FFF2-40B4-BE49-F238E27FC236}">
                <a16:creationId xmlns:a16="http://schemas.microsoft.com/office/drawing/2014/main" id="{81994953-FF06-022D-21BD-EE17B531F486}"/>
              </a:ext>
            </a:extLst>
          </p:cNvPr>
          <p:cNvPicPr>
            <a:picLocks noChangeAspect="1"/>
          </p:cNvPicPr>
          <p:nvPr/>
        </p:nvPicPr>
        <p:blipFill>
          <a:blip r:embed="rId3"/>
          <a:stretch>
            <a:fillRect/>
          </a:stretch>
        </p:blipFill>
        <p:spPr>
          <a:xfrm>
            <a:off x="6245148" y="1890537"/>
            <a:ext cx="5865986" cy="2774769"/>
          </a:xfrm>
          <a:prstGeom prst="rect">
            <a:avLst/>
          </a:prstGeom>
        </p:spPr>
      </p:pic>
    </p:spTree>
    <p:extLst>
      <p:ext uri="{BB962C8B-B14F-4D97-AF65-F5344CB8AC3E}">
        <p14:creationId xmlns:p14="http://schemas.microsoft.com/office/powerpoint/2010/main" val="183812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51FB64-051A-4736-BFE7-45E492CB6A44}"/>
              </a:ext>
            </a:extLst>
          </p:cNvPr>
          <p:cNvSpPr>
            <a:spLocks noGrp="1"/>
          </p:cNvSpPr>
          <p:nvPr>
            <p:ph idx="1"/>
          </p:nvPr>
        </p:nvSpPr>
        <p:spPr>
          <a:xfrm>
            <a:off x="689112" y="781878"/>
            <a:ext cx="11502887" cy="6076122"/>
          </a:xfrm>
        </p:spPr>
        <p:txBody>
          <a:bodyPr>
            <a:normAutofit/>
          </a:bodyPr>
          <a:lstStyle/>
          <a:p>
            <a:pPr>
              <a:buFont typeface="Wingdings" panose="05000000000000000000" pitchFamily="2" charset="2"/>
              <a:buChar char="q"/>
            </a:pPr>
            <a:r>
              <a:rPr lang="en-GB" sz="2000" dirty="0">
                <a:solidFill>
                  <a:srgbClr val="FFFF00"/>
                </a:solidFill>
              </a:rPr>
              <a:t>GASTRIC ULCER</a:t>
            </a:r>
            <a:endParaRPr lang="en-GB" sz="2000" dirty="0">
              <a:solidFill>
                <a:schemeClr val="bg1"/>
              </a:solidFill>
            </a:endParaRPr>
          </a:p>
          <a:p>
            <a:r>
              <a:rPr lang="en-GB" sz="2000" dirty="0">
                <a:solidFill>
                  <a:srgbClr val="FFC000"/>
                </a:solidFill>
              </a:rPr>
              <a:t>Risk Factors </a:t>
            </a:r>
            <a:r>
              <a:rPr lang="en-GB" sz="2000" dirty="0">
                <a:solidFill>
                  <a:schemeClr val="bg1"/>
                </a:solidFill>
              </a:rPr>
              <a:t>:</a:t>
            </a:r>
          </a:p>
          <a:p>
            <a:r>
              <a:rPr lang="en-GB" sz="2000" dirty="0">
                <a:solidFill>
                  <a:schemeClr val="bg1"/>
                </a:solidFill>
              </a:rPr>
              <a:t>Tobacco, alcohol and H. pylori infection.</a:t>
            </a:r>
          </a:p>
          <a:p>
            <a:endParaRPr lang="en-GB" sz="2000" dirty="0">
              <a:solidFill>
                <a:schemeClr val="bg1"/>
              </a:solidFill>
            </a:endParaRPr>
          </a:p>
          <a:p>
            <a:r>
              <a:rPr lang="en-GB" sz="2000" dirty="0">
                <a:solidFill>
                  <a:schemeClr val="bg1"/>
                </a:solidFill>
              </a:rPr>
              <a:t> 10 percent of people taking NSAIDs, suffer from acute gastric ulcer.</a:t>
            </a:r>
          </a:p>
          <a:p>
            <a:endParaRPr lang="en-GB" sz="2000" dirty="0">
              <a:solidFill>
                <a:schemeClr val="bg1"/>
              </a:solidFill>
            </a:endParaRPr>
          </a:p>
          <a:p>
            <a:r>
              <a:rPr lang="en-GB" sz="2000" dirty="0">
                <a:solidFill>
                  <a:schemeClr val="bg1"/>
                </a:solidFill>
              </a:rPr>
              <a:t>Gastric ulcer frequently develops in degenerate and aged gastric mucosa.</a:t>
            </a:r>
          </a:p>
          <a:p>
            <a:endParaRPr lang="en-GB" sz="2000" dirty="0">
              <a:solidFill>
                <a:schemeClr val="bg1"/>
              </a:solidFill>
            </a:endParaRPr>
          </a:p>
          <a:p>
            <a:r>
              <a:rPr lang="en-GB" sz="2000" dirty="0">
                <a:solidFill>
                  <a:schemeClr val="bg1"/>
                </a:solidFill>
              </a:rPr>
              <a:t> Site Gastric ulcer is most frequently seen near the incisura, a constant notch in the lower part of lesser curvature. </a:t>
            </a:r>
          </a:p>
          <a:p>
            <a:endParaRPr lang="en-GB" sz="2000" dirty="0">
              <a:solidFill>
                <a:schemeClr val="bg1"/>
              </a:solidFill>
            </a:endParaRPr>
          </a:p>
          <a:p>
            <a:r>
              <a:rPr lang="en-GB" sz="2000" dirty="0">
                <a:solidFill>
                  <a:schemeClr val="bg1"/>
                </a:solidFill>
              </a:rPr>
              <a:t>Age/Sex Gastric ulcers occur most commonly in elderly women with the highest incidence between 55 and 60 years of age.</a:t>
            </a:r>
          </a:p>
          <a:p>
            <a:endParaRPr lang="en-GB" sz="2000" dirty="0">
              <a:solidFill>
                <a:schemeClr val="bg1"/>
              </a:solidFill>
            </a:endParaRPr>
          </a:p>
        </p:txBody>
      </p:sp>
      <p:pic>
        <p:nvPicPr>
          <p:cNvPr id="4" name="Picture 3">
            <a:extLst>
              <a:ext uri="{FF2B5EF4-FFF2-40B4-BE49-F238E27FC236}">
                <a16:creationId xmlns:a16="http://schemas.microsoft.com/office/drawing/2014/main" id="{B7BE8F6E-D292-40F2-9197-3BA911741866}"/>
              </a:ext>
            </a:extLst>
          </p:cNvPr>
          <p:cNvPicPr>
            <a:picLocks noChangeAspect="1"/>
          </p:cNvPicPr>
          <p:nvPr/>
        </p:nvPicPr>
        <p:blipFill>
          <a:blip r:embed="rId2"/>
          <a:stretch>
            <a:fillRect/>
          </a:stretch>
        </p:blipFill>
        <p:spPr>
          <a:xfrm>
            <a:off x="8797136" y="207817"/>
            <a:ext cx="3109796" cy="3035715"/>
          </a:xfrm>
          <a:prstGeom prst="rect">
            <a:avLst/>
          </a:prstGeom>
        </p:spPr>
      </p:pic>
    </p:spTree>
    <p:extLst>
      <p:ext uri="{BB962C8B-B14F-4D97-AF65-F5344CB8AC3E}">
        <p14:creationId xmlns:p14="http://schemas.microsoft.com/office/powerpoint/2010/main" val="98589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690C2E-1A1E-48B5-A5B0-83B121553482}"/>
              </a:ext>
            </a:extLst>
          </p:cNvPr>
          <p:cNvSpPr>
            <a:spLocks noGrp="1"/>
          </p:cNvSpPr>
          <p:nvPr>
            <p:ph idx="1"/>
          </p:nvPr>
        </p:nvSpPr>
        <p:spPr>
          <a:xfrm>
            <a:off x="130630" y="74645"/>
            <a:ext cx="12061370" cy="6783355"/>
          </a:xfrm>
        </p:spPr>
        <p:txBody>
          <a:bodyPr>
            <a:noAutofit/>
          </a:bodyPr>
          <a:lstStyle/>
          <a:p>
            <a:pPr marL="0" indent="0">
              <a:buNone/>
            </a:pPr>
            <a:r>
              <a:rPr lang="en-GB" sz="1800" dirty="0">
                <a:solidFill>
                  <a:srgbClr val="FFC000"/>
                </a:solidFill>
              </a:rPr>
              <a:t>Clinical Features:</a:t>
            </a:r>
          </a:p>
          <a:p>
            <a:pPr marL="0" indent="0">
              <a:buNone/>
            </a:pPr>
            <a:r>
              <a:rPr lang="en-GB" sz="1800" dirty="0">
                <a:solidFill>
                  <a:schemeClr val="bg1"/>
                </a:solidFill>
              </a:rPr>
              <a:t> Pain occurs  soon (15–30 min) after eating, which is the precipitating factor unlike duodenal ulcer.</a:t>
            </a:r>
          </a:p>
          <a:p>
            <a:pPr marL="0" indent="0">
              <a:buNone/>
            </a:pPr>
            <a:r>
              <a:rPr lang="en-GB" sz="1800" dirty="0">
                <a:solidFill>
                  <a:schemeClr val="bg1"/>
                </a:solidFill>
              </a:rPr>
              <a:t>Relieving factor—vomiting.</a:t>
            </a:r>
          </a:p>
          <a:p>
            <a:pPr marL="0" indent="0">
              <a:buNone/>
            </a:pPr>
            <a:endParaRPr lang="en-GB" sz="800" dirty="0">
              <a:solidFill>
                <a:schemeClr val="bg1"/>
              </a:solidFill>
            </a:endParaRPr>
          </a:p>
          <a:p>
            <a:pPr marL="0" indent="0">
              <a:buNone/>
            </a:pPr>
            <a:r>
              <a:rPr lang="en-GB" sz="1800" dirty="0">
                <a:solidFill>
                  <a:schemeClr val="bg1"/>
                </a:solidFill>
              </a:rPr>
              <a:t>There may be loss of weight and hematemesis is more common than melena. </a:t>
            </a:r>
          </a:p>
          <a:p>
            <a:pPr marL="0" indent="0">
              <a:buNone/>
            </a:pPr>
            <a:endParaRPr lang="en-GB" sz="800" dirty="0">
              <a:solidFill>
                <a:schemeClr val="bg1"/>
              </a:solidFill>
            </a:endParaRPr>
          </a:p>
          <a:p>
            <a:pPr marL="0" indent="0">
              <a:buNone/>
            </a:pPr>
            <a:r>
              <a:rPr lang="en-GB" sz="1800" dirty="0">
                <a:solidFill>
                  <a:schemeClr val="bg1"/>
                </a:solidFill>
              </a:rPr>
              <a:t>Diagnosis by endoscopy and biopsy.</a:t>
            </a:r>
          </a:p>
          <a:p>
            <a:pPr marL="0" indent="0">
              <a:buNone/>
            </a:pPr>
            <a:endParaRPr lang="en-GB" sz="800" dirty="0">
              <a:solidFill>
                <a:schemeClr val="bg1"/>
              </a:solidFill>
            </a:endParaRPr>
          </a:p>
          <a:p>
            <a:pPr>
              <a:buFont typeface="Wingdings" panose="05000000000000000000" pitchFamily="2" charset="2"/>
              <a:buChar char="q"/>
            </a:pPr>
            <a:r>
              <a:rPr lang="en-GB" sz="1800" b="1" dirty="0">
                <a:solidFill>
                  <a:srgbClr val="FF0000"/>
                </a:solidFill>
              </a:rPr>
              <a:t> </a:t>
            </a:r>
            <a:r>
              <a:rPr lang="en-GB" sz="1800" b="1" dirty="0">
                <a:solidFill>
                  <a:schemeClr val="accent4">
                    <a:lumMod val="40000"/>
                    <a:lumOff val="60000"/>
                  </a:schemeClr>
                </a:solidFill>
              </a:rPr>
              <a:t>A good clinical rule is to suspect initially that every gastric ulcer is malignant. </a:t>
            </a:r>
          </a:p>
          <a:p>
            <a:pPr>
              <a:buFont typeface="Wingdings" panose="05000000000000000000" pitchFamily="2" charset="2"/>
              <a:buChar char="q"/>
            </a:pPr>
            <a:endParaRPr lang="en-GB" sz="800" dirty="0">
              <a:solidFill>
                <a:schemeClr val="accent4">
                  <a:lumMod val="40000"/>
                  <a:lumOff val="60000"/>
                </a:schemeClr>
              </a:solidFill>
            </a:endParaRPr>
          </a:p>
          <a:p>
            <a:pPr marL="0" indent="0">
              <a:buNone/>
            </a:pPr>
            <a:r>
              <a:rPr lang="en-GB" sz="1800" dirty="0">
                <a:solidFill>
                  <a:srgbClr val="FFC000"/>
                </a:solidFill>
              </a:rPr>
              <a:t>Treatment:</a:t>
            </a:r>
          </a:p>
          <a:p>
            <a:pPr>
              <a:buFont typeface="Wingdings" panose="05000000000000000000" pitchFamily="2" charset="2"/>
              <a:buChar char="v"/>
            </a:pPr>
            <a:r>
              <a:rPr lang="en-GB" sz="1800" dirty="0">
                <a:solidFill>
                  <a:srgbClr val="FFC000"/>
                </a:solidFill>
              </a:rPr>
              <a:t> </a:t>
            </a:r>
            <a:r>
              <a:rPr lang="en-US" sz="1800" dirty="0">
                <a:solidFill>
                  <a:schemeClr val="bg1"/>
                </a:solidFill>
              </a:rPr>
              <a:t>Medical treatment is effective and is the first line of approach for most patients. Surgery is usually reserved for cases where medical treatment fails  or if there are complications such as bleeding, perforation, or obstruction.</a:t>
            </a:r>
          </a:p>
          <a:p>
            <a:pPr>
              <a:buFont typeface="Wingdings" panose="05000000000000000000" pitchFamily="2" charset="2"/>
              <a:buChar char="v"/>
            </a:pPr>
            <a:endParaRPr lang="en-GB" sz="1800" dirty="0">
              <a:solidFill>
                <a:schemeClr val="bg1"/>
              </a:solidFill>
            </a:endParaRPr>
          </a:p>
          <a:p>
            <a:pPr marL="514350" indent="-514350">
              <a:buAutoNum type="arabicPeriod"/>
            </a:pPr>
            <a:r>
              <a:rPr lang="en-GB" sz="1800" dirty="0">
                <a:solidFill>
                  <a:schemeClr val="bg1"/>
                </a:solidFill>
              </a:rPr>
              <a:t>Combined gastric ulcer + Duodenal ulcer, treatment of choice is partial gastrectomy that includes the entire antrum and the ulcer plus truncal vagotomy of both </a:t>
            </a:r>
            <a:r>
              <a:rPr lang="en-GB" sz="1800" dirty="0" err="1">
                <a:solidFill>
                  <a:schemeClr val="bg1"/>
                </a:solidFill>
              </a:rPr>
              <a:t>vagus</a:t>
            </a:r>
            <a:r>
              <a:rPr lang="en-GB" sz="1800" dirty="0">
                <a:solidFill>
                  <a:schemeClr val="bg1"/>
                </a:solidFill>
              </a:rPr>
              <a:t> nerves. </a:t>
            </a:r>
          </a:p>
          <a:p>
            <a:pPr marL="514350" indent="-514350">
              <a:buAutoNum type="arabicPeriod"/>
            </a:pPr>
            <a:endParaRPr lang="en-GB" sz="800" dirty="0">
              <a:solidFill>
                <a:schemeClr val="bg1"/>
              </a:solidFill>
            </a:endParaRPr>
          </a:p>
          <a:p>
            <a:pPr marL="514350" indent="-514350">
              <a:buAutoNum type="arabicPeriod"/>
            </a:pPr>
            <a:r>
              <a:rPr lang="en-GB" sz="1800" dirty="0">
                <a:solidFill>
                  <a:schemeClr val="bg1"/>
                </a:solidFill>
              </a:rPr>
              <a:t>2. For gastric ulcer–Treatment is only partial gastrectomy (Billroth-1) that includes the entire antrum and the ulcer without vagotomy. </a:t>
            </a:r>
          </a:p>
          <a:p>
            <a:pPr marL="514350" indent="-514350">
              <a:buAutoNum type="arabicPeriod"/>
            </a:pPr>
            <a:endParaRPr lang="en-GB" sz="800" dirty="0">
              <a:solidFill>
                <a:schemeClr val="bg1"/>
              </a:solidFill>
            </a:endParaRPr>
          </a:p>
          <a:p>
            <a:pPr marL="514350" indent="-514350">
              <a:buAutoNum type="arabicPeriod"/>
            </a:pPr>
            <a:r>
              <a:rPr lang="en-GB" sz="1800" dirty="0" err="1">
                <a:solidFill>
                  <a:schemeClr val="bg1"/>
                </a:solidFill>
              </a:rPr>
              <a:t>Billroth</a:t>
            </a:r>
            <a:r>
              <a:rPr lang="en-GB" sz="1800" dirty="0">
                <a:solidFill>
                  <a:schemeClr val="bg1"/>
                </a:solidFill>
              </a:rPr>
              <a:t>-I is preferred to </a:t>
            </a:r>
            <a:r>
              <a:rPr lang="en-GB" sz="1800" dirty="0" err="1">
                <a:solidFill>
                  <a:schemeClr val="bg1"/>
                </a:solidFill>
              </a:rPr>
              <a:t>Billroth</a:t>
            </a:r>
            <a:r>
              <a:rPr lang="en-GB" sz="1800" dirty="0">
                <a:solidFill>
                  <a:schemeClr val="bg1"/>
                </a:solidFill>
              </a:rPr>
              <a:t>-II operation if the duodenum is not badly deformed. </a:t>
            </a:r>
            <a:endParaRPr lang="en-GB" sz="1800" dirty="0"/>
          </a:p>
        </p:txBody>
      </p:sp>
    </p:spTree>
    <p:extLst>
      <p:ext uri="{BB962C8B-B14F-4D97-AF65-F5344CB8AC3E}">
        <p14:creationId xmlns:p14="http://schemas.microsoft.com/office/powerpoint/2010/main" val="304657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43F704-DA1B-42DA-9962-23C5B4D20316}"/>
              </a:ext>
            </a:extLst>
          </p:cNvPr>
          <p:cNvSpPr>
            <a:spLocks noGrp="1"/>
          </p:cNvSpPr>
          <p:nvPr>
            <p:ph idx="1"/>
          </p:nvPr>
        </p:nvSpPr>
        <p:spPr>
          <a:xfrm>
            <a:off x="453421" y="1763486"/>
            <a:ext cx="6413910" cy="5094514"/>
          </a:xfrm>
        </p:spPr>
        <p:txBody>
          <a:bodyPr anchor="t">
            <a:noAutofit/>
          </a:bodyPr>
          <a:lstStyle/>
          <a:p>
            <a:pPr marL="0" indent="0">
              <a:buNone/>
            </a:pPr>
            <a:r>
              <a:rPr lang="en-GB" sz="2400" b="1" dirty="0"/>
              <a:t>Complications of gastric ulcer:</a:t>
            </a:r>
          </a:p>
          <a:p>
            <a:endParaRPr lang="en-GB" sz="2000" dirty="0"/>
          </a:p>
          <a:p>
            <a:r>
              <a:rPr lang="en-GB" sz="2000" dirty="0"/>
              <a:t> Complications are same as in case of chronic duodenal ulcer. But bleeding occurs more commonly and perforation less frequently than duodenal ulcers. </a:t>
            </a:r>
          </a:p>
          <a:p>
            <a:pPr lvl="1"/>
            <a:r>
              <a:rPr lang="en-GB" sz="2000" dirty="0"/>
              <a:t>An unusual complication of perforation is a gastrocolic fistula, when ulcers on the greater curvature penetrate the colon. Here surgical intervention is necessary. </a:t>
            </a:r>
          </a:p>
          <a:p>
            <a:pPr lvl="1"/>
            <a:endParaRPr lang="en-GB" sz="2000" dirty="0"/>
          </a:p>
          <a:p>
            <a:pPr lvl="1"/>
            <a:r>
              <a:rPr lang="en-US" sz="2000" dirty="0"/>
              <a:t>Delayed healing, are more common in smokers than in non-smokers. </a:t>
            </a:r>
          </a:p>
          <a:p>
            <a:pPr lvl="1"/>
            <a:r>
              <a:rPr lang="en-US" sz="2000" dirty="0"/>
              <a:t>Obstruction</a:t>
            </a:r>
          </a:p>
          <a:p>
            <a:pPr lvl="1"/>
            <a:r>
              <a:rPr lang="en-US" sz="2000" dirty="0"/>
              <a:t>Weight loss</a:t>
            </a:r>
          </a:p>
          <a:p>
            <a:pPr marL="0" indent="0">
              <a:buNone/>
            </a:pPr>
            <a:r>
              <a:rPr lang="en-GB" sz="2000" dirty="0"/>
              <a:t> </a:t>
            </a:r>
          </a:p>
        </p:txBody>
      </p:sp>
      <p:pic>
        <p:nvPicPr>
          <p:cNvPr id="4" name="Picture 3">
            <a:extLst>
              <a:ext uri="{FF2B5EF4-FFF2-40B4-BE49-F238E27FC236}">
                <a16:creationId xmlns:a16="http://schemas.microsoft.com/office/drawing/2014/main" id="{07342FBD-F94A-E30F-486F-A30E17AAB242}"/>
              </a:ext>
            </a:extLst>
          </p:cNvPr>
          <p:cNvPicPr>
            <a:picLocks noChangeAspect="1"/>
          </p:cNvPicPr>
          <p:nvPr/>
        </p:nvPicPr>
        <p:blipFill>
          <a:blip r:embed="rId2"/>
          <a:stretch>
            <a:fillRect/>
          </a:stretch>
        </p:blipFill>
        <p:spPr>
          <a:xfrm>
            <a:off x="6733033" y="752015"/>
            <a:ext cx="5458968" cy="5186019"/>
          </a:xfrm>
          <a:prstGeom prst="rect">
            <a:avLst/>
          </a:prstGeom>
        </p:spPr>
      </p:pic>
    </p:spTree>
    <p:extLst>
      <p:ext uri="{BB962C8B-B14F-4D97-AF65-F5344CB8AC3E}">
        <p14:creationId xmlns:p14="http://schemas.microsoft.com/office/powerpoint/2010/main" val="128694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86874-C2D4-4879-9C10-A4EEF8524F0E}"/>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DB6B4CF8-A0CA-4E2A-8DAE-D7A8ADC2FF76}"/>
              </a:ext>
            </a:extLst>
          </p:cNvPr>
          <p:cNvPicPr>
            <a:picLocks noGrp="1" noChangeAspect="1"/>
          </p:cNvPicPr>
          <p:nvPr>
            <p:ph idx="1"/>
          </p:nvPr>
        </p:nvPicPr>
        <p:blipFill>
          <a:blip r:embed="rId2"/>
          <a:stretch>
            <a:fillRect/>
          </a:stretch>
        </p:blipFill>
        <p:spPr>
          <a:xfrm>
            <a:off x="5365101" y="115298"/>
            <a:ext cx="6667241" cy="3313701"/>
          </a:xfrm>
          <a:prstGeom prst="rect">
            <a:avLst/>
          </a:prstGeom>
        </p:spPr>
      </p:pic>
      <p:pic>
        <p:nvPicPr>
          <p:cNvPr id="3" name="Content Placeholder 3">
            <a:extLst>
              <a:ext uri="{FF2B5EF4-FFF2-40B4-BE49-F238E27FC236}">
                <a16:creationId xmlns:a16="http://schemas.microsoft.com/office/drawing/2014/main" id="{717003C7-C213-C652-B16D-8E69996E1A3B}"/>
              </a:ext>
            </a:extLst>
          </p:cNvPr>
          <p:cNvPicPr>
            <a:picLocks noChangeAspect="1"/>
          </p:cNvPicPr>
          <p:nvPr/>
        </p:nvPicPr>
        <p:blipFill>
          <a:blip r:embed="rId3"/>
          <a:stretch>
            <a:fillRect/>
          </a:stretch>
        </p:blipFill>
        <p:spPr>
          <a:xfrm>
            <a:off x="80902" y="181367"/>
            <a:ext cx="5013612" cy="3166607"/>
          </a:xfrm>
          <a:prstGeom prst="rect">
            <a:avLst/>
          </a:prstGeom>
        </p:spPr>
      </p:pic>
      <p:pic>
        <p:nvPicPr>
          <p:cNvPr id="5" name="Picture 4">
            <a:extLst>
              <a:ext uri="{FF2B5EF4-FFF2-40B4-BE49-F238E27FC236}">
                <a16:creationId xmlns:a16="http://schemas.microsoft.com/office/drawing/2014/main" id="{2E220A6B-2D00-BF5D-B655-9261FE5FAE56}"/>
              </a:ext>
            </a:extLst>
          </p:cNvPr>
          <p:cNvPicPr>
            <a:picLocks noChangeAspect="1"/>
          </p:cNvPicPr>
          <p:nvPr/>
        </p:nvPicPr>
        <p:blipFill>
          <a:blip r:embed="rId4"/>
          <a:stretch>
            <a:fillRect/>
          </a:stretch>
        </p:blipFill>
        <p:spPr>
          <a:xfrm>
            <a:off x="373224" y="3691083"/>
            <a:ext cx="3750907" cy="3014065"/>
          </a:xfrm>
          <a:prstGeom prst="rect">
            <a:avLst/>
          </a:prstGeom>
        </p:spPr>
      </p:pic>
      <p:pic>
        <p:nvPicPr>
          <p:cNvPr id="6" name="Content Placeholder 3">
            <a:extLst>
              <a:ext uri="{FF2B5EF4-FFF2-40B4-BE49-F238E27FC236}">
                <a16:creationId xmlns:a16="http://schemas.microsoft.com/office/drawing/2014/main" id="{358BBB07-EE59-1113-95B1-07F845402EB3}"/>
              </a:ext>
            </a:extLst>
          </p:cNvPr>
          <p:cNvPicPr>
            <a:picLocks noChangeAspect="1"/>
          </p:cNvPicPr>
          <p:nvPr/>
        </p:nvPicPr>
        <p:blipFill>
          <a:blip r:embed="rId5"/>
          <a:stretch>
            <a:fillRect/>
          </a:stretch>
        </p:blipFill>
        <p:spPr>
          <a:xfrm>
            <a:off x="4337549" y="3908831"/>
            <a:ext cx="2989572" cy="2578567"/>
          </a:xfrm>
          <a:prstGeom prst="rect">
            <a:avLst/>
          </a:prstGeom>
        </p:spPr>
      </p:pic>
      <p:pic>
        <p:nvPicPr>
          <p:cNvPr id="9" name="Picture 8">
            <a:extLst>
              <a:ext uri="{FF2B5EF4-FFF2-40B4-BE49-F238E27FC236}">
                <a16:creationId xmlns:a16="http://schemas.microsoft.com/office/drawing/2014/main" id="{2A44ECB4-375F-7D0D-934B-E5A044C0DA67}"/>
              </a:ext>
            </a:extLst>
          </p:cNvPr>
          <p:cNvPicPr>
            <a:picLocks noChangeAspect="1"/>
          </p:cNvPicPr>
          <p:nvPr/>
        </p:nvPicPr>
        <p:blipFill>
          <a:blip r:embed="rId6"/>
          <a:stretch>
            <a:fillRect/>
          </a:stretch>
        </p:blipFill>
        <p:spPr>
          <a:xfrm>
            <a:off x="8067870" y="3908831"/>
            <a:ext cx="3479763" cy="2578567"/>
          </a:xfrm>
          <a:prstGeom prst="rect">
            <a:avLst/>
          </a:prstGeom>
        </p:spPr>
      </p:pic>
    </p:spTree>
    <p:extLst>
      <p:ext uri="{BB962C8B-B14F-4D97-AF65-F5344CB8AC3E}">
        <p14:creationId xmlns:p14="http://schemas.microsoft.com/office/powerpoint/2010/main" val="157417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12908A-6D45-431E-A5AA-A66617ECC8A6}"/>
              </a:ext>
            </a:extLst>
          </p:cNvPr>
          <p:cNvSpPr>
            <a:spLocks noGrp="1"/>
          </p:cNvSpPr>
          <p:nvPr>
            <p:ph idx="1"/>
          </p:nvPr>
        </p:nvSpPr>
        <p:spPr>
          <a:xfrm>
            <a:off x="0" y="138544"/>
            <a:ext cx="12192000" cy="6719455"/>
          </a:xfrm>
        </p:spPr>
        <p:txBody>
          <a:bodyPr>
            <a:normAutofit fontScale="55000" lnSpcReduction="20000"/>
          </a:bodyPr>
          <a:lstStyle/>
          <a:p>
            <a:pPr marL="0" indent="0">
              <a:buNone/>
            </a:pPr>
            <a:r>
              <a:rPr lang="en-GB" sz="3500" dirty="0">
                <a:solidFill>
                  <a:srgbClr val="FFFF00"/>
                </a:solidFill>
              </a:rPr>
              <a:t>ZOLLINGER–ELLISON SYNDROME : (</a:t>
            </a:r>
            <a:r>
              <a:rPr lang="en-GB" sz="3500" dirty="0" err="1">
                <a:solidFill>
                  <a:srgbClr val="FFFF00"/>
                </a:solidFill>
              </a:rPr>
              <a:t>Gastrinoma</a:t>
            </a:r>
            <a:r>
              <a:rPr lang="en-GB" sz="3500" dirty="0">
                <a:solidFill>
                  <a:srgbClr val="FFFF00"/>
                </a:solidFill>
              </a:rPr>
              <a:t>)</a:t>
            </a:r>
            <a:endParaRPr lang="en-GB" dirty="0">
              <a:solidFill>
                <a:schemeClr val="bg1"/>
              </a:solidFill>
            </a:endParaRPr>
          </a:p>
          <a:p>
            <a:r>
              <a:rPr lang="en-GB" dirty="0">
                <a:solidFill>
                  <a:schemeClr val="bg1"/>
                </a:solidFill>
              </a:rPr>
              <a:t> A rare disorder</a:t>
            </a:r>
            <a:r>
              <a:rPr lang="en-US" dirty="0">
                <a:solidFill>
                  <a:schemeClr val="bg1"/>
                </a:solidFill>
              </a:rPr>
              <a:t> c</a:t>
            </a:r>
            <a:r>
              <a:rPr lang="en-US" sz="2800" dirty="0">
                <a:solidFill>
                  <a:schemeClr val="bg1"/>
                </a:solidFill>
              </a:rPr>
              <a:t>aused </a:t>
            </a:r>
            <a:r>
              <a:rPr lang="en-US" sz="2800" dirty="0">
                <a:solidFill>
                  <a:srgbClr val="FF5050"/>
                </a:solidFill>
              </a:rPr>
              <a:t>by a non–beta islet cell, gastrin-secreting tumor of the pancreas </a:t>
            </a:r>
            <a:r>
              <a:rPr lang="en-US" sz="2800" dirty="0">
                <a:solidFill>
                  <a:schemeClr val="bg1"/>
                </a:solidFill>
              </a:rPr>
              <a:t>that stimulates the acid-secreting cells of the stomach to maximal activity, with consequent gastrointestinal mucosal ulceration</a:t>
            </a:r>
          </a:p>
          <a:p>
            <a:r>
              <a:rPr lang="en-GB" dirty="0">
                <a:solidFill>
                  <a:schemeClr val="bg1"/>
                </a:solidFill>
              </a:rPr>
              <a:t> characterized by </a:t>
            </a:r>
            <a:r>
              <a:rPr lang="en-GB" dirty="0">
                <a:solidFill>
                  <a:schemeClr val="accent2">
                    <a:lumMod val="60000"/>
                    <a:lumOff val="40000"/>
                  </a:schemeClr>
                </a:solidFill>
              </a:rPr>
              <a:t>the triad </a:t>
            </a:r>
            <a:r>
              <a:rPr lang="en-GB" dirty="0">
                <a:solidFill>
                  <a:schemeClr val="bg1"/>
                </a:solidFill>
              </a:rPr>
              <a:t>of severe peptic ulceration, gastric acid hypersecretion and a non – beta cell islet </a:t>
            </a:r>
            <a:r>
              <a:rPr lang="en-GB" dirty="0" err="1">
                <a:solidFill>
                  <a:schemeClr val="bg1"/>
                </a:solidFill>
              </a:rPr>
              <a:t>tumor</a:t>
            </a:r>
            <a:r>
              <a:rPr lang="en-GB" dirty="0">
                <a:solidFill>
                  <a:schemeClr val="bg1"/>
                </a:solidFill>
              </a:rPr>
              <a:t> of the pancreas (</a:t>
            </a:r>
            <a:r>
              <a:rPr lang="en-GB" dirty="0" err="1">
                <a:solidFill>
                  <a:schemeClr val="bg1"/>
                </a:solidFill>
              </a:rPr>
              <a:t>Gastrinoma</a:t>
            </a:r>
            <a:r>
              <a:rPr lang="en-GB" dirty="0">
                <a:solidFill>
                  <a:schemeClr val="bg1"/>
                </a:solidFill>
              </a:rPr>
              <a:t>).</a:t>
            </a:r>
          </a:p>
          <a:p>
            <a:r>
              <a:rPr lang="en-GB" dirty="0">
                <a:solidFill>
                  <a:schemeClr val="bg1"/>
                </a:solidFill>
              </a:rPr>
              <a:t> It is most common between 30 and 50 years of age.</a:t>
            </a:r>
          </a:p>
          <a:p>
            <a:pPr marL="0" indent="0">
              <a:buNone/>
            </a:pPr>
            <a:endParaRPr lang="en-GB" sz="3000" b="1" dirty="0">
              <a:solidFill>
                <a:schemeClr val="accent4">
                  <a:lumMod val="40000"/>
                  <a:lumOff val="60000"/>
                </a:schemeClr>
              </a:solidFill>
            </a:endParaRPr>
          </a:p>
          <a:p>
            <a:pPr marL="0" indent="0">
              <a:buNone/>
            </a:pPr>
            <a:r>
              <a:rPr lang="en-GB" sz="3800" b="1" dirty="0">
                <a:solidFill>
                  <a:schemeClr val="accent4">
                    <a:lumMod val="40000"/>
                    <a:lumOff val="60000"/>
                  </a:schemeClr>
                </a:solidFill>
              </a:rPr>
              <a:t>Pathology:</a:t>
            </a:r>
          </a:p>
          <a:p>
            <a:r>
              <a:rPr lang="en-GB" dirty="0">
                <a:solidFill>
                  <a:schemeClr val="bg1"/>
                </a:solidFill>
              </a:rPr>
              <a:t> The </a:t>
            </a:r>
            <a:r>
              <a:rPr lang="en-GB" dirty="0" err="1">
                <a:solidFill>
                  <a:schemeClr val="bg1"/>
                </a:solidFill>
              </a:rPr>
              <a:t>gastrinoma</a:t>
            </a:r>
            <a:r>
              <a:rPr lang="en-GB" dirty="0">
                <a:solidFill>
                  <a:schemeClr val="bg1"/>
                </a:solidFill>
              </a:rPr>
              <a:t> produces enormous amounts of the hormone gastrin, due to which </a:t>
            </a:r>
          </a:p>
          <a:p>
            <a:r>
              <a:rPr lang="en-GB" dirty="0">
                <a:solidFill>
                  <a:schemeClr val="bg1"/>
                </a:solidFill>
              </a:rPr>
              <a:t>the parietal cell mass increases 3 – 6 folds and secrete to their maximal capacity. </a:t>
            </a:r>
          </a:p>
          <a:p>
            <a:endParaRPr lang="en-GB" dirty="0">
              <a:solidFill>
                <a:schemeClr val="bg1"/>
              </a:solidFill>
            </a:endParaRPr>
          </a:p>
          <a:p>
            <a:r>
              <a:rPr lang="en-GB" dirty="0">
                <a:solidFill>
                  <a:schemeClr val="bg1"/>
                </a:solidFill>
              </a:rPr>
              <a:t>The pancreatic lipase is inactivated and bile acids get precipitated, which results in </a:t>
            </a:r>
          </a:p>
          <a:p>
            <a:r>
              <a:rPr lang="en-GB" dirty="0" err="1">
                <a:solidFill>
                  <a:schemeClr val="accent2">
                    <a:lumMod val="60000"/>
                    <a:lumOff val="40000"/>
                  </a:schemeClr>
                </a:solidFill>
              </a:rPr>
              <a:t>diarrhea</a:t>
            </a:r>
            <a:r>
              <a:rPr lang="en-GB" dirty="0">
                <a:solidFill>
                  <a:schemeClr val="bg1"/>
                </a:solidFill>
              </a:rPr>
              <a:t> </a:t>
            </a:r>
            <a:r>
              <a:rPr lang="en-GB" dirty="0">
                <a:solidFill>
                  <a:schemeClr val="accent2">
                    <a:lumMod val="60000"/>
                    <a:lumOff val="40000"/>
                  </a:schemeClr>
                </a:solidFill>
              </a:rPr>
              <a:t>and </a:t>
            </a:r>
            <a:r>
              <a:rPr lang="en-GB" dirty="0" err="1">
                <a:solidFill>
                  <a:schemeClr val="accent2">
                    <a:lumMod val="60000"/>
                    <a:lumOff val="40000"/>
                  </a:schemeClr>
                </a:solidFill>
              </a:rPr>
              <a:t>steatorrhoea</a:t>
            </a:r>
            <a:r>
              <a:rPr lang="en-GB" dirty="0">
                <a:solidFill>
                  <a:schemeClr val="bg1"/>
                </a:solidFill>
              </a:rPr>
              <a:t>. </a:t>
            </a:r>
          </a:p>
          <a:p>
            <a:r>
              <a:rPr lang="en-US" dirty="0">
                <a:solidFill>
                  <a:schemeClr val="bg1"/>
                </a:solidFill>
              </a:rPr>
              <a:t>An increase in the acidity of the stomach contents, which can lead to a decrease</a:t>
            </a:r>
          </a:p>
          <a:p>
            <a:r>
              <a:rPr lang="en-US" dirty="0">
                <a:solidFill>
                  <a:schemeClr val="bg1"/>
                </a:solidFill>
              </a:rPr>
              <a:t> in the pH of the small intestine. This acidic environment can inactivate pancreatic </a:t>
            </a:r>
          </a:p>
          <a:p>
            <a:r>
              <a:rPr lang="en-US" dirty="0">
                <a:solidFill>
                  <a:schemeClr val="bg1"/>
                </a:solidFill>
              </a:rPr>
              <a:t>lipase, leading to malabsorption of fats and other nutrients.</a:t>
            </a:r>
            <a:endParaRPr lang="en-GB" dirty="0">
              <a:solidFill>
                <a:schemeClr val="bg1"/>
              </a:solidFill>
            </a:endParaRPr>
          </a:p>
          <a:p>
            <a:pPr marL="0" indent="0">
              <a:buNone/>
            </a:pPr>
            <a:r>
              <a:rPr lang="en-US" dirty="0">
                <a:solidFill>
                  <a:schemeClr val="bg1"/>
                </a:solidFill>
              </a:rPr>
              <a:t>                                                                                                                                                                                                                                                                                                                                                                                                                                                         </a:t>
            </a:r>
            <a:endParaRPr lang="en-GB" dirty="0">
              <a:solidFill>
                <a:schemeClr val="bg1"/>
              </a:solidFill>
            </a:endParaRPr>
          </a:p>
          <a:p>
            <a:r>
              <a:rPr lang="en-GB" dirty="0">
                <a:solidFill>
                  <a:schemeClr val="bg1"/>
                </a:solidFill>
              </a:rPr>
              <a:t>In 90 percent cases </a:t>
            </a:r>
            <a:r>
              <a:rPr lang="en-GB" dirty="0" err="1">
                <a:solidFill>
                  <a:schemeClr val="bg1"/>
                </a:solidFill>
              </a:rPr>
              <a:t>gastrinoma</a:t>
            </a:r>
            <a:r>
              <a:rPr lang="en-GB" dirty="0">
                <a:solidFill>
                  <a:schemeClr val="bg1"/>
                </a:solidFill>
              </a:rPr>
              <a:t> is situated in the </a:t>
            </a:r>
            <a:r>
              <a:rPr lang="en-GB" dirty="0">
                <a:solidFill>
                  <a:schemeClr val="accent2">
                    <a:lumMod val="60000"/>
                    <a:lumOff val="40000"/>
                  </a:schemeClr>
                </a:solidFill>
              </a:rPr>
              <a:t>pancreatic head</a:t>
            </a:r>
            <a:r>
              <a:rPr lang="en-GB" dirty="0">
                <a:solidFill>
                  <a:schemeClr val="bg1"/>
                </a:solidFill>
              </a:rPr>
              <a:t>. The size varies </a:t>
            </a:r>
          </a:p>
          <a:p>
            <a:r>
              <a:rPr lang="en-GB" dirty="0">
                <a:solidFill>
                  <a:schemeClr val="bg1"/>
                </a:solidFill>
              </a:rPr>
              <a:t>between 1 mm to 20 cm.</a:t>
            </a:r>
          </a:p>
          <a:p>
            <a:endParaRPr lang="en-GB" dirty="0">
              <a:solidFill>
                <a:schemeClr val="bg1"/>
              </a:solidFill>
            </a:endParaRPr>
          </a:p>
          <a:p>
            <a:r>
              <a:rPr lang="en-GB" dirty="0">
                <a:solidFill>
                  <a:schemeClr val="bg1"/>
                </a:solidFill>
              </a:rPr>
              <a:t> Approximately half to two–thirds of the cases are malignant. </a:t>
            </a:r>
          </a:p>
          <a:p>
            <a:endParaRPr lang="en-GB" dirty="0">
              <a:solidFill>
                <a:schemeClr val="bg1"/>
              </a:solidFill>
            </a:endParaRPr>
          </a:p>
          <a:p>
            <a:r>
              <a:rPr lang="en-GB" dirty="0">
                <a:solidFill>
                  <a:schemeClr val="bg1"/>
                </a:solidFill>
              </a:rPr>
              <a:t>Multiple endocrine neoplasia (MEN), Type I is associated in 20 – 60 percent of patients. </a:t>
            </a:r>
          </a:p>
          <a:p>
            <a:r>
              <a:rPr lang="en-US" dirty="0">
                <a:solidFill>
                  <a:schemeClr val="bg1"/>
                </a:solidFill>
              </a:rPr>
              <a:t>with hyperparathyroidism and pituitary adenomas.</a:t>
            </a:r>
          </a:p>
          <a:p>
            <a:endParaRPr lang="en-US" dirty="0">
              <a:solidFill>
                <a:schemeClr val="bg1"/>
              </a:solidFill>
            </a:endParaRPr>
          </a:p>
          <a:p>
            <a:endParaRPr lang="en-GB" dirty="0">
              <a:solidFill>
                <a:schemeClr val="bg1"/>
              </a:solidFill>
            </a:endParaRPr>
          </a:p>
        </p:txBody>
      </p:sp>
      <p:pic>
        <p:nvPicPr>
          <p:cNvPr id="5" name="Picture 4">
            <a:extLst>
              <a:ext uri="{FF2B5EF4-FFF2-40B4-BE49-F238E27FC236}">
                <a16:creationId xmlns:a16="http://schemas.microsoft.com/office/drawing/2014/main" id="{9EB6A336-5B4F-46CE-BCAA-70F3297A8CCD}"/>
              </a:ext>
            </a:extLst>
          </p:cNvPr>
          <p:cNvPicPr>
            <a:picLocks noChangeAspect="1"/>
          </p:cNvPicPr>
          <p:nvPr/>
        </p:nvPicPr>
        <p:blipFill>
          <a:blip r:embed="rId2"/>
          <a:stretch>
            <a:fillRect/>
          </a:stretch>
        </p:blipFill>
        <p:spPr>
          <a:xfrm>
            <a:off x="7165911" y="1537253"/>
            <a:ext cx="4851918" cy="5182203"/>
          </a:xfrm>
          <a:prstGeom prst="rect">
            <a:avLst/>
          </a:prstGeom>
        </p:spPr>
      </p:pic>
    </p:spTree>
    <p:extLst>
      <p:ext uri="{BB962C8B-B14F-4D97-AF65-F5344CB8AC3E}">
        <p14:creationId xmlns:p14="http://schemas.microsoft.com/office/powerpoint/2010/main" val="219787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311079-FFBF-4720-B5CB-F4450AF99643}"/>
              </a:ext>
            </a:extLst>
          </p:cNvPr>
          <p:cNvSpPr>
            <a:spLocks noGrp="1"/>
          </p:cNvSpPr>
          <p:nvPr>
            <p:ph idx="1"/>
          </p:nvPr>
        </p:nvSpPr>
        <p:spPr>
          <a:xfrm>
            <a:off x="124692" y="251926"/>
            <a:ext cx="12054055" cy="6606073"/>
          </a:xfrm>
        </p:spPr>
        <p:txBody>
          <a:bodyPr>
            <a:normAutofit fontScale="77500" lnSpcReduction="20000"/>
          </a:bodyPr>
          <a:lstStyle/>
          <a:p>
            <a:pPr marL="0" indent="0">
              <a:buNone/>
            </a:pPr>
            <a:r>
              <a:rPr lang="en-GB" sz="3200" dirty="0">
                <a:solidFill>
                  <a:schemeClr val="accent4">
                    <a:lumMod val="40000"/>
                    <a:lumOff val="60000"/>
                  </a:schemeClr>
                </a:solidFill>
              </a:rPr>
              <a:t>Diagnosis:</a:t>
            </a:r>
          </a:p>
          <a:p>
            <a:r>
              <a:rPr lang="en-GB" sz="2000" dirty="0">
                <a:solidFill>
                  <a:schemeClr val="bg1"/>
                </a:solidFill>
              </a:rPr>
              <a:t> This is done by the demonstration of hypergastrinemia and concurrent gastric hyperacidity. </a:t>
            </a:r>
          </a:p>
          <a:p>
            <a:pPr marL="0" indent="0">
              <a:buNone/>
            </a:pPr>
            <a:endParaRPr lang="en-GB" sz="2000" dirty="0">
              <a:solidFill>
                <a:schemeClr val="bg1"/>
              </a:solidFill>
            </a:endParaRPr>
          </a:p>
          <a:p>
            <a:r>
              <a:rPr lang="en-GB" sz="2000" dirty="0">
                <a:solidFill>
                  <a:schemeClr val="bg1"/>
                </a:solidFill>
              </a:rPr>
              <a:t>The </a:t>
            </a:r>
            <a:r>
              <a:rPr lang="en-GB" sz="2000" dirty="0" err="1">
                <a:solidFill>
                  <a:schemeClr val="bg1"/>
                </a:solidFill>
              </a:rPr>
              <a:t>tumor</a:t>
            </a:r>
            <a:r>
              <a:rPr lang="en-GB" sz="2000" dirty="0">
                <a:solidFill>
                  <a:schemeClr val="bg1"/>
                </a:solidFill>
              </a:rPr>
              <a:t> localization may be performed by endoscopic ultrasound.</a:t>
            </a:r>
          </a:p>
          <a:p>
            <a:endParaRPr lang="en-GB" sz="2000" dirty="0">
              <a:solidFill>
                <a:schemeClr val="bg1"/>
              </a:solidFill>
            </a:endParaRPr>
          </a:p>
          <a:p>
            <a:r>
              <a:rPr lang="en-GB" sz="2000" dirty="0">
                <a:solidFill>
                  <a:schemeClr val="bg1"/>
                </a:solidFill>
              </a:rPr>
              <a:t> It is seen that 80 – 90 percent of </a:t>
            </a:r>
            <a:r>
              <a:rPr lang="en-GB" sz="2000" dirty="0" err="1">
                <a:solidFill>
                  <a:schemeClr val="bg1"/>
                </a:solidFill>
              </a:rPr>
              <a:t>gastrinomas</a:t>
            </a:r>
            <a:r>
              <a:rPr lang="en-GB" sz="2000" dirty="0">
                <a:solidFill>
                  <a:schemeClr val="bg1"/>
                </a:solidFill>
              </a:rPr>
              <a:t> would be found within the </a:t>
            </a:r>
            <a:r>
              <a:rPr lang="en-GB" sz="2000" dirty="0" err="1">
                <a:solidFill>
                  <a:schemeClr val="bg1"/>
                </a:solidFill>
              </a:rPr>
              <a:t>gastrinoma</a:t>
            </a:r>
            <a:r>
              <a:rPr lang="en-GB" sz="2000" dirty="0">
                <a:solidFill>
                  <a:schemeClr val="bg1"/>
                </a:solidFill>
              </a:rPr>
              <a:t> triangle. </a:t>
            </a:r>
          </a:p>
          <a:p>
            <a:pPr marL="0" indent="0">
              <a:buNone/>
            </a:pPr>
            <a:endParaRPr lang="en-GB" sz="2000" dirty="0">
              <a:solidFill>
                <a:schemeClr val="bg1"/>
              </a:solidFill>
            </a:endParaRPr>
          </a:p>
          <a:p>
            <a:pPr marL="0" indent="0">
              <a:buNone/>
            </a:pPr>
            <a:r>
              <a:rPr lang="en-GB" sz="3200" dirty="0">
                <a:solidFill>
                  <a:schemeClr val="accent4">
                    <a:lumMod val="40000"/>
                    <a:lumOff val="60000"/>
                  </a:schemeClr>
                </a:solidFill>
              </a:rPr>
              <a:t>Treatment</a:t>
            </a:r>
            <a:r>
              <a:rPr lang="en-GB" sz="2800" dirty="0">
                <a:solidFill>
                  <a:schemeClr val="bg1"/>
                </a:solidFill>
              </a:rPr>
              <a:t>:</a:t>
            </a:r>
          </a:p>
          <a:p>
            <a:pPr marL="457200" lvl="1" indent="0">
              <a:buNone/>
            </a:pPr>
            <a:endParaRPr lang="en-GB" sz="2800" dirty="0">
              <a:solidFill>
                <a:schemeClr val="bg1"/>
              </a:solidFill>
            </a:endParaRPr>
          </a:p>
          <a:p>
            <a:pPr marL="457200" lvl="1" indent="0">
              <a:buNone/>
            </a:pPr>
            <a:r>
              <a:rPr lang="en-US" sz="2600" dirty="0">
                <a:solidFill>
                  <a:schemeClr val="bg1"/>
                </a:solidFill>
              </a:rPr>
              <a:t>The goals of treatment:</a:t>
            </a:r>
          </a:p>
          <a:p>
            <a:pPr lvl="2"/>
            <a:r>
              <a:rPr lang="en-US" dirty="0">
                <a:solidFill>
                  <a:schemeClr val="bg1"/>
                </a:solidFill>
              </a:rPr>
              <a:t>Medical control of gastric acid hypersecretion </a:t>
            </a:r>
          </a:p>
          <a:p>
            <a:pPr lvl="2"/>
            <a:r>
              <a:rPr lang="en-US" dirty="0">
                <a:solidFill>
                  <a:schemeClr val="bg1"/>
                </a:solidFill>
              </a:rPr>
              <a:t>Surgical resection of the tumor</a:t>
            </a:r>
            <a:endParaRPr lang="en-US" sz="2600" dirty="0">
              <a:solidFill>
                <a:schemeClr val="bg1"/>
              </a:solidFill>
            </a:endParaRPr>
          </a:p>
          <a:p>
            <a:pPr marL="0" indent="0">
              <a:buNone/>
            </a:pPr>
            <a:endParaRPr lang="en-GB" dirty="0">
              <a:solidFill>
                <a:schemeClr val="bg1"/>
              </a:solidFill>
            </a:endParaRPr>
          </a:p>
          <a:p>
            <a:r>
              <a:rPr lang="en-GB" dirty="0">
                <a:solidFill>
                  <a:schemeClr val="bg1"/>
                </a:solidFill>
              </a:rPr>
              <a:t> </a:t>
            </a:r>
            <a:r>
              <a:rPr lang="en-GB" dirty="0">
                <a:solidFill>
                  <a:srgbClr val="FFC000"/>
                </a:solidFill>
              </a:rPr>
              <a:t>Surgical resection </a:t>
            </a:r>
            <a:r>
              <a:rPr lang="en-GB" dirty="0">
                <a:solidFill>
                  <a:schemeClr val="bg1"/>
                </a:solidFill>
              </a:rPr>
              <a:t>of the </a:t>
            </a:r>
            <a:r>
              <a:rPr lang="en-GB" dirty="0" err="1">
                <a:solidFill>
                  <a:schemeClr val="bg1"/>
                </a:solidFill>
              </a:rPr>
              <a:t>tumor</a:t>
            </a:r>
            <a:r>
              <a:rPr lang="en-GB" dirty="0">
                <a:solidFill>
                  <a:schemeClr val="bg1"/>
                </a:solidFill>
              </a:rPr>
              <a:t> is undertaken. </a:t>
            </a:r>
          </a:p>
          <a:p>
            <a:pPr marL="0" indent="0">
              <a:buNone/>
            </a:pPr>
            <a:endParaRPr lang="en-GB" dirty="0">
              <a:solidFill>
                <a:schemeClr val="bg1"/>
              </a:solidFill>
            </a:endParaRPr>
          </a:p>
          <a:p>
            <a:r>
              <a:rPr lang="en-GB" dirty="0">
                <a:solidFill>
                  <a:schemeClr val="bg1"/>
                </a:solidFill>
              </a:rPr>
              <a:t>Omeprazole is given in the dose of </a:t>
            </a:r>
            <a:r>
              <a:rPr lang="en-GB" dirty="0">
                <a:solidFill>
                  <a:srgbClr val="FFC000"/>
                </a:solidFill>
              </a:rPr>
              <a:t>60 to 80 mg</a:t>
            </a:r>
            <a:r>
              <a:rPr lang="en-GB" dirty="0">
                <a:solidFill>
                  <a:schemeClr val="bg1"/>
                </a:solidFill>
              </a:rPr>
              <a:t>/day</a:t>
            </a:r>
          </a:p>
          <a:p>
            <a:endParaRPr lang="en-GB" dirty="0">
              <a:solidFill>
                <a:schemeClr val="bg1"/>
              </a:solidFill>
            </a:endParaRPr>
          </a:p>
          <a:p>
            <a:r>
              <a:rPr lang="en-GB" dirty="0">
                <a:solidFill>
                  <a:srgbClr val="FFC000"/>
                </a:solidFill>
              </a:rPr>
              <a:t>Total gastrectomy </a:t>
            </a:r>
            <a:r>
              <a:rPr lang="en-GB" dirty="0">
                <a:solidFill>
                  <a:schemeClr val="bg1"/>
                </a:solidFill>
              </a:rPr>
              <a:t>is advised only, if medical therapy fails. </a:t>
            </a:r>
            <a:endParaRPr lang="en-GB" dirty="0"/>
          </a:p>
          <a:p>
            <a:endParaRPr lang="en-US" sz="2000" dirty="0">
              <a:solidFill>
                <a:schemeClr val="bg1"/>
              </a:solidFill>
            </a:endParaRPr>
          </a:p>
          <a:p>
            <a:pPr lvl="1"/>
            <a:endParaRPr lang="en-US" sz="2000" dirty="0">
              <a:solidFill>
                <a:schemeClr val="bg1"/>
              </a:solidFill>
            </a:endParaRPr>
          </a:p>
          <a:p>
            <a:pPr marL="0" indent="0">
              <a:buNone/>
            </a:pPr>
            <a:r>
              <a:rPr lang="en-GB" sz="2000" dirty="0">
                <a:solidFill>
                  <a:schemeClr val="bg1"/>
                </a:solidFill>
              </a:rPr>
              <a:t> </a:t>
            </a:r>
          </a:p>
          <a:p>
            <a:pPr marL="0" indent="0">
              <a:buNone/>
            </a:pPr>
            <a:endParaRPr lang="en-GB" sz="2000" dirty="0">
              <a:solidFill>
                <a:schemeClr val="bg1"/>
              </a:solidFill>
            </a:endParaRPr>
          </a:p>
          <a:p>
            <a:pPr marL="0" indent="0">
              <a:buNone/>
            </a:pPr>
            <a:endParaRPr lang="en-GB" sz="2000" dirty="0"/>
          </a:p>
        </p:txBody>
      </p:sp>
      <p:pic>
        <p:nvPicPr>
          <p:cNvPr id="4" name="Picture 3">
            <a:extLst>
              <a:ext uri="{FF2B5EF4-FFF2-40B4-BE49-F238E27FC236}">
                <a16:creationId xmlns:a16="http://schemas.microsoft.com/office/drawing/2014/main" id="{951460F9-B080-4CE0-8487-04DBCB545B1F}"/>
              </a:ext>
            </a:extLst>
          </p:cNvPr>
          <p:cNvPicPr>
            <a:picLocks noChangeAspect="1"/>
          </p:cNvPicPr>
          <p:nvPr/>
        </p:nvPicPr>
        <p:blipFill>
          <a:blip r:embed="rId2"/>
          <a:stretch>
            <a:fillRect/>
          </a:stretch>
        </p:blipFill>
        <p:spPr>
          <a:xfrm>
            <a:off x="8024327" y="2534273"/>
            <a:ext cx="3595111" cy="3969976"/>
          </a:xfrm>
          <a:prstGeom prst="rect">
            <a:avLst/>
          </a:prstGeom>
        </p:spPr>
      </p:pic>
    </p:spTree>
    <p:extLst>
      <p:ext uri="{BB962C8B-B14F-4D97-AF65-F5344CB8AC3E}">
        <p14:creationId xmlns:p14="http://schemas.microsoft.com/office/powerpoint/2010/main" val="227325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C20353B-83F6-4C73-BDE9-B3C7A74991CF}"/>
              </a:ext>
            </a:extLst>
          </p:cNvPr>
          <p:cNvSpPr txBox="1"/>
          <p:nvPr/>
        </p:nvSpPr>
        <p:spPr>
          <a:xfrm>
            <a:off x="917787" y="2278150"/>
            <a:ext cx="7103165" cy="83099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n-US" sz="4800" b="1" dirty="0">
                <a:solidFill>
                  <a:srgbClr val="0070C0"/>
                </a:solidFill>
                <a:effectLst>
                  <a:outerShdw blurRad="38100" dist="38100" dir="2700000" algn="tl">
                    <a:srgbClr val="000000">
                      <a:alpha val="43137"/>
                    </a:srgbClr>
                  </a:outerShdw>
                </a:effectLst>
              </a:rPr>
              <a:t>G</a:t>
            </a:r>
            <a:r>
              <a:rPr lang="en-GB" sz="4800" b="1" dirty="0" err="1">
                <a:solidFill>
                  <a:srgbClr val="0070C0"/>
                </a:solidFill>
                <a:effectLst>
                  <a:outerShdw blurRad="38100" dist="38100" dir="2700000" algn="tl">
                    <a:srgbClr val="000000">
                      <a:alpha val="43137"/>
                    </a:srgbClr>
                  </a:outerShdw>
                </a:effectLst>
              </a:rPr>
              <a:t>astroduodenal</a:t>
            </a:r>
            <a:r>
              <a:rPr lang="en-GB" sz="4800" b="1" dirty="0">
                <a:solidFill>
                  <a:srgbClr val="0070C0"/>
                </a:solidFill>
                <a:effectLst>
                  <a:outerShdw blurRad="38100" dist="38100" dir="2700000" algn="tl">
                    <a:srgbClr val="000000">
                      <a:alpha val="43137"/>
                    </a:srgbClr>
                  </a:outerShdw>
                </a:effectLst>
              </a:rPr>
              <a:t> Diseases</a:t>
            </a:r>
          </a:p>
        </p:txBody>
      </p:sp>
      <p:sp>
        <p:nvSpPr>
          <p:cNvPr id="11" name="TextBox 10">
            <a:extLst>
              <a:ext uri="{FF2B5EF4-FFF2-40B4-BE49-F238E27FC236}">
                <a16:creationId xmlns:a16="http://schemas.microsoft.com/office/drawing/2014/main" id="{8354BCFA-3AD3-49A6-BCE9-DD7C4FA12066}"/>
              </a:ext>
            </a:extLst>
          </p:cNvPr>
          <p:cNvSpPr txBox="1"/>
          <p:nvPr/>
        </p:nvSpPr>
        <p:spPr>
          <a:xfrm>
            <a:off x="3482680" y="3939131"/>
            <a:ext cx="6096000" cy="954107"/>
          </a:xfrm>
          <a:prstGeom prst="rect">
            <a:avLst/>
          </a:prstGeom>
          <a:noFill/>
          <a:scene3d>
            <a:camera prst="perspectiveRelaxed"/>
            <a:lightRig rig="threePt" dir="t"/>
          </a:scene3d>
        </p:spPr>
        <p:txBody>
          <a:bodyPr wrap="square">
            <a:spAutoFit/>
          </a:bodyPr>
          <a:lstStyle/>
          <a:p>
            <a:r>
              <a:rPr lang="en-GB" sz="2800" b="1" dirty="0">
                <a:solidFill>
                  <a:srgbClr val="002060"/>
                </a:solidFill>
              </a:rPr>
              <a:t>Omar Alaidaroos MSc, MD</a:t>
            </a:r>
          </a:p>
          <a:p>
            <a:r>
              <a:rPr lang="en-GB" sz="2800" b="1" dirty="0">
                <a:solidFill>
                  <a:srgbClr val="002060"/>
                </a:solidFill>
              </a:rPr>
              <a:t>Associate Prof. of General Surgery</a:t>
            </a:r>
          </a:p>
        </p:txBody>
      </p:sp>
      <p:pic>
        <p:nvPicPr>
          <p:cNvPr id="12" name="Picture 11">
            <a:extLst>
              <a:ext uri="{FF2B5EF4-FFF2-40B4-BE49-F238E27FC236}">
                <a16:creationId xmlns:a16="http://schemas.microsoft.com/office/drawing/2014/main" id="{893366B9-250A-4938-ACBF-615711913879}"/>
              </a:ext>
            </a:extLst>
          </p:cNvPr>
          <p:cNvPicPr>
            <a:picLocks noChangeAspect="1"/>
          </p:cNvPicPr>
          <p:nvPr/>
        </p:nvPicPr>
        <p:blipFill>
          <a:blip r:embed="rId2"/>
          <a:stretch>
            <a:fillRect/>
          </a:stretch>
        </p:blipFill>
        <p:spPr>
          <a:xfrm>
            <a:off x="8356066" y="1020911"/>
            <a:ext cx="3067309" cy="2167955"/>
          </a:xfrm>
          <a:prstGeom prst="rect">
            <a:avLst/>
          </a:prstGeom>
        </p:spPr>
      </p:pic>
      <p:pic>
        <p:nvPicPr>
          <p:cNvPr id="2" name="Picture 1">
            <a:extLst>
              <a:ext uri="{FF2B5EF4-FFF2-40B4-BE49-F238E27FC236}">
                <a16:creationId xmlns:a16="http://schemas.microsoft.com/office/drawing/2014/main" id="{14081525-E3B7-5FB3-9D1A-0646E0A949DE}"/>
              </a:ext>
            </a:extLst>
          </p:cNvPr>
          <p:cNvPicPr>
            <a:picLocks noChangeAspect="1"/>
          </p:cNvPicPr>
          <p:nvPr/>
        </p:nvPicPr>
        <p:blipFill>
          <a:blip r:embed="rId3"/>
          <a:stretch>
            <a:fillRect/>
          </a:stretch>
        </p:blipFill>
        <p:spPr>
          <a:xfrm>
            <a:off x="8709321" y="3109147"/>
            <a:ext cx="3012372" cy="2141517"/>
          </a:xfrm>
          <a:prstGeom prst="rect">
            <a:avLst/>
          </a:prstGeom>
        </p:spPr>
      </p:pic>
    </p:spTree>
    <p:extLst>
      <p:ext uri="{BB962C8B-B14F-4D97-AF65-F5344CB8AC3E}">
        <p14:creationId xmlns:p14="http://schemas.microsoft.com/office/powerpoint/2010/main" val="2599468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l" rtl="0"/>
            <a:r>
              <a:rPr lang="en-US" dirty="0">
                <a:solidFill>
                  <a:schemeClr val="bg1"/>
                </a:solidFill>
              </a:rPr>
              <a:t>Benign</a:t>
            </a:r>
          </a:p>
          <a:p>
            <a:pPr lvl="1" algn="l" rtl="0"/>
            <a:r>
              <a:rPr lang="en-US" dirty="0">
                <a:solidFill>
                  <a:schemeClr val="bg1"/>
                </a:solidFill>
              </a:rPr>
              <a:t>Gastric Polyps </a:t>
            </a:r>
          </a:p>
          <a:p>
            <a:pPr lvl="1" algn="l" rtl="0"/>
            <a:r>
              <a:rPr lang="en-US" dirty="0">
                <a:solidFill>
                  <a:schemeClr val="bg1"/>
                </a:solidFill>
              </a:rPr>
              <a:t>Ectopic Pancreas</a:t>
            </a:r>
          </a:p>
          <a:p>
            <a:pPr algn="l" rtl="0"/>
            <a:r>
              <a:rPr lang="en-US" dirty="0">
                <a:solidFill>
                  <a:schemeClr val="bg1"/>
                </a:solidFill>
              </a:rPr>
              <a:t>Malignant</a:t>
            </a:r>
          </a:p>
          <a:p>
            <a:pPr lvl="1"/>
            <a:r>
              <a:rPr lang="en-US" dirty="0">
                <a:solidFill>
                  <a:schemeClr val="bg1"/>
                </a:solidFill>
              </a:rPr>
              <a:t>Adenocarcinoma 90-95%</a:t>
            </a:r>
          </a:p>
          <a:p>
            <a:pPr lvl="1"/>
            <a:r>
              <a:rPr lang="en-US" dirty="0">
                <a:solidFill>
                  <a:schemeClr val="bg1"/>
                </a:solidFill>
              </a:rPr>
              <a:t>Lymphoma 1-5%</a:t>
            </a:r>
          </a:p>
          <a:p>
            <a:pPr lvl="1"/>
            <a:r>
              <a:rPr lang="en-US" dirty="0">
                <a:solidFill>
                  <a:schemeClr val="bg1"/>
                </a:solidFill>
              </a:rPr>
              <a:t>Gastrointestinal stromal tumors 2%</a:t>
            </a:r>
          </a:p>
          <a:p>
            <a:pPr algn="l" rtl="0"/>
            <a:endParaRPr lang="en-US" i="1" dirty="0"/>
          </a:p>
          <a:p>
            <a:pPr algn="l" rtl="0"/>
            <a:endParaRPr lang="en-US" dirty="0"/>
          </a:p>
          <a:p>
            <a:pPr algn="l" rtl="0"/>
            <a:endParaRPr lang="ar-SA" dirty="0"/>
          </a:p>
        </p:txBody>
      </p:sp>
      <p:sp>
        <p:nvSpPr>
          <p:cNvPr id="4" name="Title 1">
            <a:extLst>
              <a:ext uri="{FF2B5EF4-FFF2-40B4-BE49-F238E27FC236}">
                <a16:creationId xmlns:a16="http://schemas.microsoft.com/office/drawing/2014/main" id="{2C198027-E8A8-2A41-9DB5-9F9286418547}"/>
              </a:ext>
            </a:extLst>
          </p:cNvPr>
          <p:cNvSpPr>
            <a:spLocks noGrp="1"/>
          </p:cNvSpPr>
          <p:nvPr>
            <p:ph type="title"/>
          </p:nvPr>
        </p:nvSpPr>
        <p:spPr/>
        <p:txBody>
          <a:bodyPr>
            <a:scene3d>
              <a:camera prst="orthographicFront"/>
              <a:lightRig rig="threePt" dir="t"/>
            </a:scene3d>
            <a:sp3d extrusionH="57150">
              <a:bevelT w="38100" h="38100" prst="angle"/>
            </a:sp3d>
          </a:bodyPr>
          <a:lstStyle/>
          <a:p>
            <a:pPr algn="ctr"/>
            <a:r>
              <a:rPr lang="en-US" b="1" dirty="0">
                <a:solidFill>
                  <a:srgbClr val="FFC000"/>
                </a:solidFill>
                <a:effectLst>
                  <a:outerShdw blurRad="75057" dist="38100" dir="5400000" sy="-20000" rotWithShape="0">
                    <a:prstClr val="black">
                      <a:alpha val="25000"/>
                    </a:prstClr>
                  </a:outerShdw>
                </a:effectLst>
                <a:latin typeface="Century Gothic" pitchFamily="34" charset="0"/>
              </a:rPr>
              <a:t>Gastric Neoplasia</a:t>
            </a:r>
          </a:p>
        </p:txBody>
      </p:sp>
    </p:spTree>
    <p:extLst>
      <p:ext uri="{BB962C8B-B14F-4D97-AF65-F5344CB8AC3E}">
        <p14:creationId xmlns:p14="http://schemas.microsoft.com/office/powerpoint/2010/main" val="192691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algn="l" rtl="0"/>
            <a:r>
              <a:rPr lang="en-US" b="1" dirty="0">
                <a:solidFill>
                  <a:schemeClr val="bg1"/>
                </a:solidFill>
              </a:rPr>
              <a:t>Gastric polyps:</a:t>
            </a:r>
          </a:p>
          <a:p>
            <a:pPr lvl="1"/>
            <a:r>
              <a:rPr lang="en-US" dirty="0">
                <a:solidFill>
                  <a:schemeClr val="bg1"/>
                </a:solidFill>
              </a:rPr>
              <a:t>Incidental finding on endoscopy</a:t>
            </a:r>
          </a:p>
          <a:p>
            <a:pPr lvl="1"/>
            <a:r>
              <a:rPr lang="en-US" b="1" dirty="0">
                <a:solidFill>
                  <a:schemeClr val="bg1"/>
                </a:solidFill>
              </a:rPr>
              <a:t>Commonest</a:t>
            </a:r>
            <a:r>
              <a:rPr lang="en-US" dirty="0">
                <a:solidFill>
                  <a:schemeClr val="bg1"/>
                </a:solidFill>
              </a:rPr>
              <a:t> symptom is bleeding</a:t>
            </a:r>
          </a:p>
          <a:p>
            <a:pPr lvl="1"/>
            <a:r>
              <a:rPr lang="en-US" dirty="0">
                <a:solidFill>
                  <a:schemeClr val="bg1"/>
                </a:solidFill>
              </a:rPr>
              <a:t>Multiple 2- to 3-mm </a:t>
            </a:r>
            <a:r>
              <a:rPr lang="en-US" dirty="0">
                <a:solidFill>
                  <a:srgbClr val="FFFF00"/>
                </a:solidFill>
              </a:rPr>
              <a:t>sessile</a:t>
            </a:r>
            <a:r>
              <a:rPr lang="en-US" dirty="0">
                <a:solidFill>
                  <a:schemeClr val="bg1"/>
                </a:solidFill>
              </a:rPr>
              <a:t> lesions in the </a:t>
            </a:r>
            <a:r>
              <a:rPr lang="en-US" dirty="0">
                <a:solidFill>
                  <a:srgbClr val="FFFF00"/>
                </a:solidFill>
              </a:rPr>
              <a:t>body and fundus</a:t>
            </a:r>
          </a:p>
          <a:p>
            <a:pPr lvl="1"/>
            <a:r>
              <a:rPr lang="en-US" dirty="0">
                <a:solidFill>
                  <a:schemeClr val="bg1"/>
                </a:solidFill>
              </a:rPr>
              <a:t>Most cases are sporadic</a:t>
            </a:r>
          </a:p>
          <a:p>
            <a:pPr lvl="1"/>
            <a:r>
              <a:rPr lang="en-US" dirty="0">
                <a:solidFill>
                  <a:schemeClr val="bg1"/>
                </a:solidFill>
              </a:rPr>
              <a:t>53% of patients with </a:t>
            </a:r>
            <a:r>
              <a:rPr lang="en-US" dirty="0">
                <a:solidFill>
                  <a:srgbClr val="FFFF00"/>
                </a:solidFill>
              </a:rPr>
              <a:t>familial adenomatous polyposis or Gardner's syndrome.</a:t>
            </a:r>
          </a:p>
          <a:p>
            <a:pPr marL="457200" lvl="1" indent="0">
              <a:buNone/>
            </a:pPr>
            <a:r>
              <a:rPr lang="en-US" dirty="0">
                <a:solidFill>
                  <a:srgbClr val="FFFF00"/>
                </a:solidFill>
              </a:rPr>
              <a:t> </a:t>
            </a:r>
          </a:p>
          <a:p>
            <a:pPr lvl="1"/>
            <a:r>
              <a:rPr lang="en-US" b="1" u="sng" dirty="0">
                <a:solidFill>
                  <a:schemeClr val="bg1"/>
                </a:solidFill>
              </a:rPr>
              <a:t>Fundic</a:t>
            </a:r>
            <a:r>
              <a:rPr lang="en-US" dirty="0">
                <a:solidFill>
                  <a:schemeClr val="bg1"/>
                </a:solidFill>
              </a:rPr>
              <a:t>  gland polyps constitute </a:t>
            </a:r>
          </a:p>
          <a:p>
            <a:pPr lvl="2"/>
            <a:r>
              <a:rPr lang="en-US" dirty="0">
                <a:solidFill>
                  <a:schemeClr val="bg1"/>
                </a:solidFill>
              </a:rPr>
              <a:t>47% of all gastric polyps </a:t>
            </a:r>
          </a:p>
          <a:p>
            <a:pPr lvl="2"/>
            <a:r>
              <a:rPr lang="en-US" dirty="0">
                <a:solidFill>
                  <a:schemeClr val="bg1"/>
                </a:solidFill>
              </a:rPr>
              <a:t> No malignant potential. </a:t>
            </a:r>
          </a:p>
          <a:p>
            <a:pPr lvl="2"/>
            <a:endParaRPr lang="en-US" dirty="0">
              <a:solidFill>
                <a:schemeClr val="bg1"/>
              </a:solidFill>
            </a:endParaRPr>
          </a:p>
          <a:p>
            <a:pPr lvl="1"/>
            <a:r>
              <a:rPr lang="en-US" dirty="0">
                <a:solidFill>
                  <a:schemeClr val="bg1"/>
                </a:solidFill>
              </a:rPr>
              <a:t>Types:</a:t>
            </a:r>
          </a:p>
          <a:p>
            <a:pPr lvl="2"/>
            <a:r>
              <a:rPr lang="en-US" dirty="0">
                <a:solidFill>
                  <a:schemeClr val="bg1"/>
                </a:solidFill>
              </a:rPr>
              <a:t>Hyperplastic</a:t>
            </a:r>
          </a:p>
          <a:p>
            <a:pPr lvl="2"/>
            <a:r>
              <a:rPr lang="en-US" dirty="0">
                <a:solidFill>
                  <a:schemeClr val="bg1"/>
                </a:solidFill>
              </a:rPr>
              <a:t>Adenomatous</a:t>
            </a:r>
          </a:p>
          <a:p>
            <a:pPr algn="l" rtl="0"/>
            <a:endParaRPr lang="en-US" dirty="0"/>
          </a:p>
          <a:p>
            <a:endParaRPr lang="ar-SA" dirty="0"/>
          </a:p>
        </p:txBody>
      </p:sp>
      <p:sp>
        <p:nvSpPr>
          <p:cNvPr id="4" name="Title 1">
            <a:extLst>
              <a:ext uri="{FF2B5EF4-FFF2-40B4-BE49-F238E27FC236}">
                <a16:creationId xmlns:a16="http://schemas.microsoft.com/office/drawing/2014/main" id="{9E738FFE-07F4-AA40-915E-18F2A6139A89}"/>
              </a:ext>
            </a:extLst>
          </p:cNvPr>
          <p:cNvSpPr>
            <a:spLocks noGrp="1"/>
          </p:cNvSpPr>
          <p:nvPr>
            <p:ph type="title"/>
          </p:nvPr>
        </p:nvSpPr>
        <p:spPr/>
        <p:txBody>
          <a:bodyPr>
            <a:scene3d>
              <a:camera prst="orthographicFront"/>
              <a:lightRig rig="threePt" dir="t"/>
            </a:scene3d>
            <a:sp3d extrusionH="57150">
              <a:bevelT w="38100" h="38100" prst="angle"/>
            </a:sp3d>
          </a:bodyPr>
          <a:lstStyle/>
          <a:p>
            <a:pPr algn="ctr"/>
            <a:r>
              <a:rPr lang="en-US" b="1" dirty="0">
                <a:solidFill>
                  <a:srgbClr val="FFC000"/>
                </a:solidFill>
                <a:effectLst>
                  <a:outerShdw blurRad="75057" dist="38100" dir="5400000" sy="-20000" rotWithShape="0">
                    <a:prstClr val="black">
                      <a:alpha val="25000"/>
                    </a:prstClr>
                  </a:outerShdw>
                </a:effectLst>
                <a:latin typeface="Century Gothic" pitchFamily="34" charset="0"/>
              </a:rPr>
              <a:t>Benign Gastric Neoplasia</a:t>
            </a:r>
          </a:p>
        </p:txBody>
      </p:sp>
    </p:spTree>
    <p:extLst>
      <p:ext uri="{BB962C8B-B14F-4D97-AF65-F5344CB8AC3E}">
        <p14:creationId xmlns:p14="http://schemas.microsoft.com/office/powerpoint/2010/main" val="248565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
                                            <p:txEl>
                                              <p:pRg st="12" end="12"/>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343150"/>
            <a:ext cx="12192000" cy="4514849"/>
          </a:xfrm>
        </p:spPr>
        <p:txBody>
          <a:bodyPr>
            <a:normAutofit/>
          </a:bodyPr>
          <a:lstStyle/>
          <a:p>
            <a:pPr algn="l" rtl="0"/>
            <a:r>
              <a:rPr lang="en-US" b="1" dirty="0">
                <a:solidFill>
                  <a:srgbClr val="FFC000"/>
                </a:solidFill>
              </a:rPr>
              <a:t>Ectopic pancreas:</a:t>
            </a:r>
          </a:p>
          <a:p>
            <a:pPr marL="457200" lvl="1" indent="0">
              <a:buNone/>
            </a:pPr>
            <a:endParaRPr lang="en-US" dirty="0">
              <a:solidFill>
                <a:schemeClr val="bg1"/>
              </a:solidFill>
            </a:endParaRPr>
          </a:p>
          <a:p>
            <a:pPr lvl="1"/>
            <a:r>
              <a:rPr lang="en-US" dirty="0">
                <a:solidFill>
                  <a:schemeClr val="bg1"/>
                </a:solidFill>
              </a:rPr>
              <a:t>It is implanted in the bowel wall and carried to its final location and </a:t>
            </a:r>
            <a:r>
              <a:rPr lang="en-GB" dirty="0">
                <a:solidFill>
                  <a:schemeClr val="bg1"/>
                </a:solidFill>
              </a:rPr>
              <a:t>lacking any anatomic or vascular connection with the main pancreas.</a:t>
            </a:r>
            <a:endParaRPr lang="en-US" dirty="0">
              <a:solidFill>
                <a:schemeClr val="bg1"/>
              </a:solidFill>
            </a:endParaRPr>
          </a:p>
          <a:p>
            <a:pPr marL="457200" lvl="1" indent="0">
              <a:buNone/>
            </a:pPr>
            <a:endParaRPr lang="en-US" dirty="0">
              <a:solidFill>
                <a:schemeClr val="bg1"/>
              </a:solidFill>
            </a:endParaRPr>
          </a:p>
          <a:p>
            <a:pPr lvl="1"/>
            <a:r>
              <a:rPr lang="en-US" dirty="0">
                <a:solidFill>
                  <a:schemeClr val="bg1"/>
                </a:solidFill>
              </a:rPr>
              <a:t>Most patients are asymptomatic,</a:t>
            </a:r>
          </a:p>
          <a:p>
            <a:pPr lvl="1"/>
            <a:endParaRPr lang="en-US" dirty="0">
              <a:solidFill>
                <a:schemeClr val="bg1"/>
              </a:solidFill>
            </a:endParaRPr>
          </a:p>
          <a:p>
            <a:pPr lvl="1"/>
            <a:r>
              <a:rPr lang="en-US" dirty="0">
                <a:solidFill>
                  <a:schemeClr val="bg1"/>
                </a:solidFill>
              </a:rPr>
              <a:t>Symptoms  are similar to those of PUD. </a:t>
            </a:r>
          </a:p>
          <a:p>
            <a:pPr lvl="1"/>
            <a:endParaRPr lang="en-US" dirty="0">
              <a:solidFill>
                <a:schemeClr val="bg1"/>
              </a:solidFill>
            </a:endParaRPr>
          </a:p>
          <a:p>
            <a:pPr lvl="1"/>
            <a:r>
              <a:rPr lang="en-US" dirty="0">
                <a:solidFill>
                  <a:schemeClr val="bg1"/>
                </a:solidFill>
              </a:rPr>
              <a:t>Abdominal pain (45%), epigastric discomfort (12%), nausea and vomiting (10%), and bleeding (8%).</a:t>
            </a:r>
          </a:p>
          <a:p>
            <a:pPr marL="457200" lvl="1" indent="0">
              <a:buNone/>
            </a:pPr>
            <a:endParaRPr lang="en-US" dirty="0">
              <a:solidFill>
                <a:schemeClr val="bg1"/>
              </a:solidFill>
            </a:endParaRPr>
          </a:p>
          <a:p>
            <a:endParaRPr lang="ar-SA" dirty="0"/>
          </a:p>
        </p:txBody>
      </p:sp>
      <p:sp>
        <p:nvSpPr>
          <p:cNvPr id="4" name="Title 1">
            <a:extLst>
              <a:ext uri="{FF2B5EF4-FFF2-40B4-BE49-F238E27FC236}">
                <a16:creationId xmlns:a16="http://schemas.microsoft.com/office/drawing/2014/main" id="{2E18B9A5-C59E-B149-864B-F15F55EFBBD1}"/>
              </a:ext>
            </a:extLst>
          </p:cNvPr>
          <p:cNvSpPr>
            <a:spLocks noGrp="1"/>
          </p:cNvSpPr>
          <p:nvPr>
            <p:ph type="title"/>
          </p:nvPr>
        </p:nvSpPr>
        <p:spPr>
          <a:xfrm>
            <a:off x="76200" y="811647"/>
            <a:ext cx="7917873" cy="811647"/>
          </a:xfrm>
        </p:spPr>
        <p:txBody>
          <a:bodyPr>
            <a:scene3d>
              <a:camera prst="orthographicFront"/>
              <a:lightRig rig="threePt" dir="t"/>
            </a:scene3d>
            <a:sp3d extrusionH="57150">
              <a:bevelT w="38100" h="38100" prst="angle"/>
            </a:sp3d>
          </a:bodyPr>
          <a:lstStyle/>
          <a:p>
            <a:pPr algn="ctr"/>
            <a:r>
              <a:rPr lang="en-US" b="1" dirty="0">
                <a:solidFill>
                  <a:srgbClr val="FFC000"/>
                </a:solidFill>
                <a:effectLst>
                  <a:outerShdw blurRad="75057" dist="38100" dir="5400000" sy="-20000" rotWithShape="0">
                    <a:prstClr val="black">
                      <a:alpha val="25000"/>
                    </a:prstClr>
                  </a:outerShdw>
                </a:effectLst>
                <a:latin typeface="Century Gothic" pitchFamily="34" charset="0"/>
              </a:rPr>
              <a:t>Benign Gastric Neoplasia</a:t>
            </a:r>
          </a:p>
        </p:txBody>
      </p:sp>
      <p:pic>
        <p:nvPicPr>
          <p:cNvPr id="2" name="Picture 1">
            <a:extLst>
              <a:ext uri="{FF2B5EF4-FFF2-40B4-BE49-F238E27FC236}">
                <a16:creationId xmlns:a16="http://schemas.microsoft.com/office/drawing/2014/main" id="{56AAAF40-5E2E-4370-A5BB-AFFF5069D765}"/>
              </a:ext>
            </a:extLst>
          </p:cNvPr>
          <p:cNvPicPr>
            <a:picLocks noChangeAspect="1"/>
          </p:cNvPicPr>
          <p:nvPr/>
        </p:nvPicPr>
        <p:blipFill>
          <a:blip r:embed="rId2"/>
          <a:stretch>
            <a:fillRect/>
          </a:stretch>
        </p:blipFill>
        <p:spPr>
          <a:xfrm>
            <a:off x="8517514" y="150973"/>
            <a:ext cx="3196504" cy="2677951"/>
          </a:xfrm>
          <a:prstGeom prst="rect">
            <a:avLst/>
          </a:prstGeom>
        </p:spPr>
      </p:pic>
    </p:spTree>
    <p:extLst>
      <p:ext uri="{BB962C8B-B14F-4D97-AF65-F5344CB8AC3E}">
        <p14:creationId xmlns:p14="http://schemas.microsoft.com/office/powerpoint/2010/main" val="349430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CC019E-6FB8-B446-9CC8-B5D3C40FACD2}"/>
              </a:ext>
            </a:extLst>
          </p:cNvPr>
          <p:cNvSpPr>
            <a:spLocks noGrp="1"/>
          </p:cNvSpPr>
          <p:nvPr>
            <p:ph idx="1"/>
          </p:nvPr>
        </p:nvSpPr>
        <p:spPr/>
        <p:txBody>
          <a:bodyPr/>
          <a:lstStyle/>
          <a:p>
            <a:r>
              <a:rPr lang="en-US" b="1" dirty="0">
                <a:solidFill>
                  <a:schemeClr val="bg1"/>
                </a:solidFill>
              </a:rPr>
              <a:t>Gastric  </a:t>
            </a:r>
            <a:r>
              <a:rPr lang="en-US" b="1" dirty="0" err="1">
                <a:solidFill>
                  <a:schemeClr val="bg1"/>
                </a:solidFill>
              </a:rPr>
              <a:t>Adenocarcenoma</a:t>
            </a:r>
            <a:r>
              <a:rPr lang="en-US" b="1" dirty="0">
                <a:solidFill>
                  <a:schemeClr val="bg1"/>
                </a:solidFill>
              </a:rPr>
              <a:t>:</a:t>
            </a:r>
          </a:p>
          <a:p>
            <a:endParaRPr lang="en-US" b="1" dirty="0">
              <a:solidFill>
                <a:schemeClr val="bg1"/>
              </a:solidFill>
            </a:endParaRPr>
          </a:p>
          <a:p>
            <a:pPr lvl="1"/>
            <a:r>
              <a:rPr lang="en-US" dirty="0">
                <a:solidFill>
                  <a:schemeClr val="accent2">
                    <a:lumMod val="60000"/>
                    <a:lumOff val="40000"/>
                  </a:schemeClr>
                </a:solidFill>
              </a:rPr>
              <a:t>95% </a:t>
            </a:r>
            <a:r>
              <a:rPr lang="en-US" dirty="0">
                <a:solidFill>
                  <a:schemeClr val="bg1"/>
                </a:solidFill>
              </a:rPr>
              <a:t>of all malignant gastric neoplasms</a:t>
            </a:r>
          </a:p>
          <a:p>
            <a:pPr lvl="1"/>
            <a:endParaRPr lang="en-US" dirty="0">
              <a:solidFill>
                <a:schemeClr val="bg1"/>
              </a:solidFill>
            </a:endParaRPr>
          </a:p>
          <a:p>
            <a:pPr lvl="1"/>
            <a:r>
              <a:rPr lang="en-US" dirty="0">
                <a:solidFill>
                  <a:schemeClr val="bg1"/>
                </a:solidFill>
              </a:rPr>
              <a:t>Twice as common in </a:t>
            </a:r>
            <a:r>
              <a:rPr lang="en-US" b="1" dirty="0">
                <a:solidFill>
                  <a:schemeClr val="bg1"/>
                </a:solidFill>
              </a:rPr>
              <a:t>men</a:t>
            </a:r>
            <a:r>
              <a:rPr lang="en-US" dirty="0">
                <a:solidFill>
                  <a:schemeClr val="bg1"/>
                </a:solidFill>
              </a:rPr>
              <a:t> as it is in women,.</a:t>
            </a:r>
          </a:p>
          <a:p>
            <a:pPr lvl="1"/>
            <a:endParaRPr lang="en-US" dirty="0">
              <a:solidFill>
                <a:schemeClr val="bg1"/>
              </a:solidFill>
            </a:endParaRPr>
          </a:p>
          <a:p>
            <a:pPr lvl="1"/>
            <a:r>
              <a:rPr lang="en-US" dirty="0">
                <a:solidFill>
                  <a:schemeClr val="bg1"/>
                </a:solidFill>
              </a:rPr>
              <a:t>Increases with age, peaking in the seventh decade.</a:t>
            </a:r>
          </a:p>
          <a:p>
            <a:pPr lvl="1"/>
            <a:endParaRPr lang="en-US" dirty="0">
              <a:solidFill>
                <a:schemeClr val="bg1"/>
              </a:solidFill>
            </a:endParaRPr>
          </a:p>
          <a:p>
            <a:pPr lvl="1"/>
            <a:r>
              <a:rPr lang="en-US" dirty="0">
                <a:solidFill>
                  <a:schemeClr val="bg1"/>
                </a:solidFill>
              </a:rPr>
              <a:t>More at gastric </a:t>
            </a:r>
            <a:r>
              <a:rPr lang="en-US" u="sng" dirty="0">
                <a:solidFill>
                  <a:schemeClr val="accent2">
                    <a:lumMod val="60000"/>
                    <a:lumOff val="40000"/>
                  </a:schemeClr>
                </a:solidFill>
              </a:rPr>
              <a:t>cardia</a:t>
            </a:r>
          </a:p>
          <a:p>
            <a:pPr lvl="1"/>
            <a:endParaRPr lang="en-US" dirty="0">
              <a:solidFill>
                <a:schemeClr val="bg1"/>
              </a:solidFill>
            </a:endParaRPr>
          </a:p>
          <a:p>
            <a:endParaRPr lang="en-US" dirty="0"/>
          </a:p>
        </p:txBody>
      </p:sp>
      <p:sp>
        <p:nvSpPr>
          <p:cNvPr id="7" name="Title 1">
            <a:extLst>
              <a:ext uri="{FF2B5EF4-FFF2-40B4-BE49-F238E27FC236}">
                <a16:creationId xmlns:a16="http://schemas.microsoft.com/office/drawing/2014/main" id="{E85346FF-855B-A149-B0CE-2FE4A8F52F0A}"/>
              </a:ext>
            </a:extLst>
          </p:cNvPr>
          <p:cNvSpPr>
            <a:spLocks noGrp="1"/>
          </p:cNvSpPr>
          <p:nvPr>
            <p:ph type="title"/>
          </p:nvPr>
        </p:nvSpPr>
        <p:spPr/>
        <p:txBody>
          <a:bodyPr>
            <a:scene3d>
              <a:camera prst="orthographicFront"/>
              <a:lightRig rig="threePt" dir="t"/>
            </a:scene3d>
            <a:sp3d extrusionH="57150">
              <a:bevelT w="38100" h="38100" prst="angle"/>
            </a:sp3d>
          </a:bodyPr>
          <a:lstStyle/>
          <a:p>
            <a:pPr algn="ctr"/>
            <a:r>
              <a:rPr lang="en-US" b="1" dirty="0">
                <a:solidFill>
                  <a:srgbClr val="FFC000"/>
                </a:solidFill>
                <a:effectLst>
                  <a:outerShdw blurRad="75057" dist="38100" dir="5400000" sy="-20000" rotWithShape="0">
                    <a:prstClr val="black">
                      <a:alpha val="25000"/>
                    </a:prstClr>
                  </a:outerShdw>
                </a:effectLst>
                <a:latin typeface="Century Gothic" pitchFamily="34" charset="0"/>
              </a:rPr>
              <a:t>Malignant Gastric Neoplasia</a:t>
            </a:r>
          </a:p>
        </p:txBody>
      </p:sp>
    </p:spTree>
    <p:extLst>
      <p:ext uri="{BB962C8B-B14F-4D97-AF65-F5344CB8AC3E}">
        <p14:creationId xmlns:p14="http://schemas.microsoft.com/office/powerpoint/2010/main" val="94398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3AEEA7-CD96-614C-9372-4E1383767C89}"/>
              </a:ext>
            </a:extLst>
          </p:cNvPr>
          <p:cNvSpPr>
            <a:spLocks noGrp="1"/>
          </p:cNvSpPr>
          <p:nvPr>
            <p:ph idx="1"/>
          </p:nvPr>
        </p:nvSpPr>
        <p:spPr/>
        <p:txBody>
          <a:bodyPr/>
          <a:lstStyle/>
          <a:p>
            <a:r>
              <a:rPr lang="en-US" b="1" dirty="0">
                <a:solidFill>
                  <a:schemeClr val="bg1"/>
                </a:solidFill>
              </a:rPr>
              <a:t>Gastric  </a:t>
            </a:r>
            <a:r>
              <a:rPr lang="en-US" b="1" dirty="0" err="1">
                <a:solidFill>
                  <a:schemeClr val="bg1"/>
                </a:solidFill>
              </a:rPr>
              <a:t>Adenocarcenoma</a:t>
            </a:r>
            <a:r>
              <a:rPr lang="en-US" b="1" dirty="0">
                <a:solidFill>
                  <a:schemeClr val="bg1"/>
                </a:solidFill>
              </a:rPr>
              <a:t>:</a:t>
            </a:r>
          </a:p>
          <a:p>
            <a:endParaRPr lang="en-US" b="1" dirty="0">
              <a:solidFill>
                <a:schemeClr val="bg1"/>
              </a:solidFill>
            </a:endParaRPr>
          </a:p>
          <a:p>
            <a:pPr lvl="1"/>
            <a:r>
              <a:rPr lang="en-US" dirty="0">
                <a:solidFill>
                  <a:schemeClr val="bg1"/>
                </a:solidFill>
              </a:rPr>
              <a:t>Risk factors:</a:t>
            </a:r>
          </a:p>
          <a:p>
            <a:pPr lvl="1"/>
            <a:endParaRPr lang="en-US" dirty="0">
              <a:solidFill>
                <a:schemeClr val="bg1"/>
              </a:solidFill>
            </a:endParaRPr>
          </a:p>
          <a:p>
            <a:pPr lvl="2"/>
            <a:r>
              <a:rPr lang="en-US" dirty="0">
                <a:solidFill>
                  <a:schemeClr val="bg1"/>
                </a:solidFill>
              </a:rPr>
              <a:t>Nutritional</a:t>
            </a:r>
          </a:p>
          <a:p>
            <a:pPr lvl="2"/>
            <a:endParaRPr lang="en-US" dirty="0">
              <a:solidFill>
                <a:schemeClr val="bg1"/>
              </a:solidFill>
            </a:endParaRPr>
          </a:p>
          <a:p>
            <a:pPr lvl="2"/>
            <a:r>
              <a:rPr lang="en-US" dirty="0">
                <a:solidFill>
                  <a:schemeClr val="bg1"/>
                </a:solidFill>
              </a:rPr>
              <a:t>Environmental</a:t>
            </a:r>
          </a:p>
          <a:p>
            <a:pPr lvl="2"/>
            <a:endParaRPr lang="en-US" dirty="0">
              <a:solidFill>
                <a:schemeClr val="bg1"/>
              </a:solidFill>
            </a:endParaRPr>
          </a:p>
          <a:p>
            <a:pPr lvl="2"/>
            <a:r>
              <a:rPr lang="en-US" dirty="0">
                <a:solidFill>
                  <a:schemeClr val="bg1"/>
                </a:solidFill>
              </a:rPr>
              <a:t>Social</a:t>
            </a:r>
          </a:p>
          <a:p>
            <a:pPr lvl="2"/>
            <a:endParaRPr lang="en-US" dirty="0">
              <a:solidFill>
                <a:schemeClr val="bg1"/>
              </a:solidFill>
            </a:endParaRPr>
          </a:p>
          <a:p>
            <a:pPr lvl="2"/>
            <a:r>
              <a:rPr lang="en-US" dirty="0">
                <a:solidFill>
                  <a:schemeClr val="bg1"/>
                </a:solidFill>
              </a:rPr>
              <a:t>Medical</a:t>
            </a:r>
          </a:p>
          <a:p>
            <a:endParaRPr lang="en-US" dirty="0"/>
          </a:p>
        </p:txBody>
      </p:sp>
      <p:sp>
        <p:nvSpPr>
          <p:cNvPr id="7" name="Title 1">
            <a:extLst>
              <a:ext uri="{FF2B5EF4-FFF2-40B4-BE49-F238E27FC236}">
                <a16:creationId xmlns:a16="http://schemas.microsoft.com/office/drawing/2014/main" id="{A6DC7C5D-009E-F14E-B054-EDB240723BCD}"/>
              </a:ext>
            </a:extLst>
          </p:cNvPr>
          <p:cNvSpPr>
            <a:spLocks noGrp="1"/>
          </p:cNvSpPr>
          <p:nvPr>
            <p:ph type="title"/>
          </p:nvPr>
        </p:nvSpPr>
        <p:spPr/>
        <p:txBody>
          <a:bodyPr>
            <a:scene3d>
              <a:camera prst="orthographicFront"/>
              <a:lightRig rig="threePt" dir="t"/>
            </a:scene3d>
            <a:sp3d extrusionH="57150">
              <a:bevelT w="38100" h="38100" prst="angle"/>
            </a:sp3d>
          </a:bodyPr>
          <a:lstStyle/>
          <a:p>
            <a:pPr algn="ctr"/>
            <a:r>
              <a:rPr lang="en-US" b="1" dirty="0">
                <a:solidFill>
                  <a:srgbClr val="FFC000"/>
                </a:solidFill>
                <a:effectLst>
                  <a:outerShdw blurRad="75057" dist="38100" dir="5400000" sy="-20000" rotWithShape="0">
                    <a:prstClr val="black">
                      <a:alpha val="25000"/>
                    </a:prstClr>
                  </a:outerShdw>
                </a:effectLst>
                <a:latin typeface="Century Gothic" pitchFamily="34" charset="0"/>
              </a:rPr>
              <a:t>Malignant Gastric Neoplasia</a:t>
            </a:r>
          </a:p>
        </p:txBody>
      </p:sp>
      <p:pic>
        <p:nvPicPr>
          <p:cNvPr id="8" name="Picture 2">
            <a:extLst>
              <a:ext uri="{FF2B5EF4-FFF2-40B4-BE49-F238E27FC236}">
                <a16:creationId xmlns:a16="http://schemas.microsoft.com/office/drawing/2014/main" id="{24862CE6-0FD2-9246-8DA3-FE896DAD1509}"/>
              </a:ext>
            </a:extLst>
          </p:cNvPr>
          <p:cNvPicPr>
            <a:picLocks noChangeAspect="1" noChangeArrowheads="1"/>
          </p:cNvPicPr>
          <p:nvPr/>
        </p:nvPicPr>
        <p:blipFill>
          <a:blip r:embed="rId2" cstate="print"/>
          <a:srcRect/>
          <a:stretch>
            <a:fillRect/>
          </a:stretch>
        </p:blipFill>
        <p:spPr bwMode="auto">
          <a:xfrm>
            <a:off x="5590572" y="1870075"/>
            <a:ext cx="4925028" cy="4852284"/>
          </a:xfrm>
          <a:prstGeom prst="rect">
            <a:avLst/>
          </a:prstGeom>
          <a:solidFill>
            <a:srgbClr val="FFFFFF">
              <a:shade val="85000"/>
            </a:srgbClr>
          </a:solidFill>
          <a:ln w="88900" cap="sq">
            <a:solidFill>
              <a:srgbClr val="FFFFFF"/>
            </a:solidFill>
            <a:miter lim="800000"/>
          </a:ln>
          <a:effectLst>
            <a:outerShdw blurRad="50800" dist="114300" dir="5400000" algn="t" rotWithShape="0">
              <a:prstClr val="black">
                <a:alpha val="40000"/>
              </a:prstClr>
            </a:outerShdw>
            <a:softEdge rad="50800"/>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812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C3AD4C-F329-B946-9460-0FE657FA0064}"/>
              </a:ext>
            </a:extLst>
          </p:cNvPr>
          <p:cNvSpPr>
            <a:spLocks noGrp="1"/>
          </p:cNvSpPr>
          <p:nvPr>
            <p:ph idx="1"/>
          </p:nvPr>
        </p:nvSpPr>
        <p:spPr>
          <a:xfrm>
            <a:off x="0" y="831273"/>
            <a:ext cx="11353800" cy="6026727"/>
          </a:xfrm>
        </p:spPr>
        <p:txBody>
          <a:bodyPr>
            <a:normAutofit fontScale="92500" lnSpcReduction="10000"/>
          </a:bodyPr>
          <a:lstStyle/>
          <a:p>
            <a:r>
              <a:rPr lang="en-US" b="1" dirty="0">
                <a:solidFill>
                  <a:schemeClr val="bg1"/>
                </a:solidFill>
              </a:rPr>
              <a:t>Gastric  </a:t>
            </a:r>
            <a:r>
              <a:rPr lang="en-US" b="1" dirty="0" err="1">
                <a:solidFill>
                  <a:schemeClr val="bg1"/>
                </a:solidFill>
              </a:rPr>
              <a:t>Adenocarcenoma</a:t>
            </a:r>
            <a:r>
              <a:rPr lang="en-US" b="1" dirty="0">
                <a:solidFill>
                  <a:schemeClr val="bg1"/>
                </a:solidFill>
              </a:rPr>
              <a:t>:</a:t>
            </a:r>
          </a:p>
          <a:p>
            <a:endParaRPr lang="en-US" b="1" dirty="0">
              <a:solidFill>
                <a:schemeClr val="bg1"/>
              </a:solidFill>
            </a:endParaRPr>
          </a:p>
          <a:p>
            <a:pPr lvl="1"/>
            <a:r>
              <a:rPr lang="en-US" dirty="0">
                <a:solidFill>
                  <a:schemeClr val="bg1"/>
                </a:solidFill>
              </a:rPr>
              <a:t>Significant GI bleeding is rare</a:t>
            </a:r>
          </a:p>
          <a:p>
            <a:pPr lvl="2"/>
            <a:r>
              <a:rPr lang="en-US" dirty="0">
                <a:solidFill>
                  <a:schemeClr val="bg1"/>
                </a:solidFill>
              </a:rPr>
              <a:t>15% of patients may develop hematemesis, </a:t>
            </a:r>
          </a:p>
          <a:p>
            <a:pPr lvl="2"/>
            <a:r>
              <a:rPr lang="en-US" dirty="0">
                <a:solidFill>
                  <a:schemeClr val="bg1"/>
                </a:solidFill>
              </a:rPr>
              <a:t>40% of patients are anemic.</a:t>
            </a:r>
          </a:p>
          <a:p>
            <a:pPr lvl="2"/>
            <a:endParaRPr lang="en-US" dirty="0">
              <a:solidFill>
                <a:schemeClr val="bg1"/>
              </a:solidFill>
            </a:endParaRPr>
          </a:p>
          <a:p>
            <a:pPr lvl="1"/>
            <a:r>
              <a:rPr lang="en-US" dirty="0">
                <a:solidFill>
                  <a:schemeClr val="bg1"/>
                </a:solidFill>
              </a:rPr>
              <a:t>Physical signs develop late &amp; associated with locally advanced or metastatic disease.</a:t>
            </a:r>
          </a:p>
          <a:p>
            <a:pPr lvl="1"/>
            <a:endParaRPr lang="en-US" dirty="0">
              <a:solidFill>
                <a:schemeClr val="bg1"/>
              </a:solidFill>
            </a:endParaRPr>
          </a:p>
          <a:p>
            <a:pPr lvl="1"/>
            <a:r>
              <a:rPr lang="en-US" dirty="0">
                <a:solidFill>
                  <a:schemeClr val="bg1"/>
                </a:solidFill>
              </a:rPr>
              <a:t>Palpable abdominal mass,</a:t>
            </a:r>
          </a:p>
          <a:p>
            <a:pPr lvl="1"/>
            <a:r>
              <a:rPr lang="en-US" dirty="0">
                <a:solidFill>
                  <a:schemeClr val="bg1"/>
                </a:solidFill>
              </a:rPr>
              <a:t> </a:t>
            </a:r>
          </a:p>
          <a:p>
            <a:pPr lvl="1"/>
            <a:r>
              <a:rPr lang="en-US" dirty="0">
                <a:solidFill>
                  <a:schemeClr val="bg1"/>
                </a:solidFill>
              </a:rPr>
              <a:t>Palpable supraclavicular </a:t>
            </a:r>
            <a:r>
              <a:rPr lang="en-US" dirty="0">
                <a:solidFill>
                  <a:srgbClr val="FFFF00"/>
                </a:solidFill>
              </a:rPr>
              <a:t>(Virchow’s) </a:t>
            </a:r>
          </a:p>
          <a:p>
            <a:pPr lvl="1"/>
            <a:endParaRPr lang="en-US" dirty="0">
              <a:solidFill>
                <a:srgbClr val="FFFF00"/>
              </a:solidFill>
            </a:endParaRPr>
          </a:p>
          <a:p>
            <a:pPr lvl="1"/>
            <a:r>
              <a:rPr lang="en-US" dirty="0">
                <a:solidFill>
                  <a:schemeClr val="bg1"/>
                </a:solidFill>
              </a:rPr>
              <a:t>Periumbilical (</a:t>
            </a:r>
            <a:r>
              <a:rPr lang="en-US" dirty="0">
                <a:solidFill>
                  <a:srgbClr val="FFFF00"/>
                </a:solidFill>
              </a:rPr>
              <a:t>Sister Mary Joseph's) lymph node</a:t>
            </a:r>
            <a:r>
              <a:rPr lang="en-US" dirty="0">
                <a:solidFill>
                  <a:schemeClr val="bg1"/>
                </a:solidFill>
              </a:rPr>
              <a:t>, </a:t>
            </a:r>
          </a:p>
          <a:p>
            <a:pPr lvl="1"/>
            <a:endParaRPr lang="en-US" dirty="0">
              <a:solidFill>
                <a:schemeClr val="bg1"/>
              </a:solidFill>
            </a:endParaRPr>
          </a:p>
          <a:p>
            <a:pPr lvl="1"/>
            <a:r>
              <a:rPr lang="en-US" dirty="0">
                <a:solidFill>
                  <a:schemeClr val="bg1"/>
                </a:solidFill>
              </a:rPr>
              <a:t>Peritoneal metastasis palpable by PR </a:t>
            </a:r>
            <a:r>
              <a:rPr lang="en-US" dirty="0">
                <a:solidFill>
                  <a:srgbClr val="FFFF00"/>
                </a:solidFill>
              </a:rPr>
              <a:t>(</a:t>
            </a:r>
            <a:r>
              <a:rPr lang="en-US" dirty="0" err="1">
                <a:solidFill>
                  <a:srgbClr val="FFFF00"/>
                </a:solidFill>
              </a:rPr>
              <a:t>Blummer's</a:t>
            </a:r>
            <a:r>
              <a:rPr lang="en-US" dirty="0">
                <a:solidFill>
                  <a:srgbClr val="FFFF00"/>
                </a:solidFill>
              </a:rPr>
              <a:t> shelf</a:t>
            </a:r>
            <a:r>
              <a:rPr lang="en-US" dirty="0">
                <a:solidFill>
                  <a:schemeClr val="bg1"/>
                </a:solidFill>
              </a:rPr>
              <a:t>),</a:t>
            </a:r>
          </a:p>
          <a:p>
            <a:pPr lvl="1"/>
            <a:r>
              <a:rPr lang="en-US" dirty="0">
                <a:solidFill>
                  <a:schemeClr val="bg1"/>
                </a:solidFill>
              </a:rPr>
              <a:t> </a:t>
            </a:r>
          </a:p>
          <a:p>
            <a:pPr lvl="1"/>
            <a:r>
              <a:rPr lang="en-US" dirty="0">
                <a:solidFill>
                  <a:schemeClr val="bg1"/>
                </a:solidFill>
              </a:rPr>
              <a:t>Palpable ovarian </a:t>
            </a:r>
            <a:r>
              <a:rPr lang="en-US" dirty="0">
                <a:solidFill>
                  <a:srgbClr val="FFFF00"/>
                </a:solidFill>
              </a:rPr>
              <a:t>mass (</a:t>
            </a:r>
            <a:r>
              <a:rPr lang="en-US" dirty="0" err="1">
                <a:solidFill>
                  <a:srgbClr val="FFFF00"/>
                </a:solidFill>
              </a:rPr>
              <a:t>Krukenberg's</a:t>
            </a:r>
            <a:r>
              <a:rPr lang="en-US" dirty="0">
                <a:solidFill>
                  <a:srgbClr val="FFFF00"/>
                </a:solidFill>
              </a:rPr>
              <a:t> tumor).</a:t>
            </a:r>
          </a:p>
          <a:p>
            <a:endParaRPr lang="en-US" dirty="0"/>
          </a:p>
        </p:txBody>
      </p:sp>
      <p:sp>
        <p:nvSpPr>
          <p:cNvPr id="7" name="Title 1">
            <a:extLst>
              <a:ext uri="{FF2B5EF4-FFF2-40B4-BE49-F238E27FC236}">
                <a16:creationId xmlns:a16="http://schemas.microsoft.com/office/drawing/2014/main" id="{F5628BFA-946F-5F48-BCA7-2989B9AF7906}"/>
              </a:ext>
            </a:extLst>
          </p:cNvPr>
          <p:cNvSpPr>
            <a:spLocks noGrp="1"/>
          </p:cNvSpPr>
          <p:nvPr>
            <p:ph type="title"/>
          </p:nvPr>
        </p:nvSpPr>
        <p:spPr>
          <a:xfrm>
            <a:off x="3089564" y="0"/>
            <a:ext cx="5874327" cy="831273"/>
          </a:xfrm>
        </p:spPr>
        <p:txBody>
          <a:bodyPr>
            <a:normAutofit/>
            <a:scene3d>
              <a:camera prst="orthographicFront"/>
              <a:lightRig rig="threePt" dir="t"/>
            </a:scene3d>
            <a:sp3d extrusionH="57150">
              <a:bevelT w="38100" h="38100" prst="angle"/>
            </a:sp3d>
          </a:bodyPr>
          <a:lstStyle/>
          <a:p>
            <a:pPr algn="ctr"/>
            <a:r>
              <a:rPr lang="en-US" sz="3200" b="1" dirty="0">
                <a:solidFill>
                  <a:srgbClr val="FFC000"/>
                </a:solidFill>
                <a:effectLst>
                  <a:outerShdw blurRad="75057" dist="38100" dir="5400000" sy="-20000" rotWithShape="0">
                    <a:prstClr val="black">
                      <a:alpha val="25000"/>
                    </a:prstClr>
                  </a:outerShdw>
                </a:effectLst>
                <a:latin typeface="Century Gothic" pitchFamily="34" charset="0"/>
              </a:rPr>
              <a:t>Malignant Gastric Neoplasia</a:t>
            </a:r>
          </a:p>
        </p:txBody>
      </p:sp>
      <p:pic>
        <p:nvPicPr>
          <p:cNvPr id="6" name="Picture 5">
            <a:extLst>
              <a:ext uri="{FF2B5EF4-FFF2-40B4-BE49-F238E27FC236}">
                <a16:creationId xmlns:a16="http://schemas.microsoft.com/office/drawing/2014/main" id="{31E2271B-4EAF-4734-9177-DA296AC2E36B}"/>
              </a:ext>
            </a:extLst>
          </p:cNvPr>
          <p:cNvPicPr>
            <a:picLocks noChangeAspect="1"/>
          </p:cNvPicPr>
          <p:nvPr/>
        </p:nvPicPr>
        <p:blipFill>
          <a:blip r:embed="rId2"/>
          <a:stretch>
            <a:fillRect/>
          </a:stretch>
        </p:blipFill>
        <p:spPr>
          <a:xfrm>
            <a:off x="8963891" y="5261120"/>
            <a:ext cx="2334584" cy="3035498"/>
          </a:xfrm>
          <a:prstGeom prst="rect">
            <a:avLst/>
          </a:prstGeom>
        </p:spPr>
      </p:pic>
      <p:pic>
        <p:nvPicPr>
          <p:cNvPr id="1026" name="Picture 2" descr="Image">
            <a:extLst>
              <a:ext uri="{FF2B5EF4-FFF2-40B4-BE49-F238E27FC236}">
                <a16:creationId xmlns:a16="http://schemas.microsoft.com/office/drawing/2014/main" id="{2A37A0F3-E38D-0419-87DC-53109CC83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3891" y="3224378"/>
            <a:ext cx="2740532" cy="1971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1835653-1E6A-FC5E-C3B9-9FD0DA2B00C7}"/>
              </a:ext>
            </a:extLst>
          </p:cNvPr>
          <p:cNvPicPr>
            <a:picLocks noChangeAspect="1"/>
          </p:cNvPicPr>
          <p:nvPr/>
        </p:nvPicPr>
        <p:blipFill>
          <a:blip r:embed="rId4"/>
          <a:stretch>
            <a:fillRect/>
          </a:stretch>
        </p:blipFill>
        <p:spPr>
          <a:xfrm>
            <a:off x="9543797" y="690232"/>
            <a:ext cx="2160626" cy="2191056"/>
          </a:xfrm>
          <a:prstGeom prst="rect">
            <a:avLst/>
          </a:prstGeom>
        </p:spPr>
      </p:pic>
      <p:pic>
        <p:nvPicPr>
          <p:cNvPr id="9" name="Picture 8">
            <a:extLst>
              <a:ext uri="{FF2B5EF4-FFF2-40B4-BE49-F238E27FC236}">
                <a16:creationId xmlns:a16="http://schemas.microsoft.com/office/drawing/2014/main" id="{C9534A79-B497-DCF3-ADC2-42E02EE6491E}"/>
              </a:ext>
            </a:extLst>
          </p:cNvPr>
          <p:cNvPicPr>
            <a:picLocks noChangeAspect="1"/>
          </p:cNvPicPr>
          <p:nvPr/>
        </p:nvPicPr>
        <p:blipFill>
          <a:blip r:embed="rId5"/>
          <a:stretch>
            <a:fillRect/>
          </a:stretch>
        </p:blipFill>
        <p:spPr>
          <a:xfrm>
            <a:off x="7075731" y="3224378"/>
            <a:ext cx="1705213" cy="2162477"/>
          </a:xfrm>
          <a:prstGeom prst="rect">
            <a:avLst/>
          </a:prstGeom>
        </p:spPr>
      </p:pic>
    </p:spTree>
    <p:extLst>
      <p:ext uri="{BB962C8B-B14F-4D97-AF65-F5344CB8AC3E}">
        <p14:creationId xmlns:p14="http://schemas.microsoft.com/office/powerpoint/2010/main" val="416632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0" dur="500"/>
                                        <p:tgtEl>
                                          <p:spTgt spid="3">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3" dur="500"/>
                                        <p:tgtEl>
                                          <p:spTgt spid="3">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randombar(horizontal)">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31" dur="500"/>
                                        <p:tgtEl>
                                          <p:spTgt spid="3">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36" dur="500"/>
                                        <p:tgtEl>
                                          <p:spTgt spid="3">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animEffect transition="in" filter="randombar(horizontal)">
                                      <p:cBhvr>
                                        <p:cTn id="41" dur="500"/>
                                        <p:tgtEl>
                                          <p:spTgt spid="3">
                                            <p:txEl>
                                              <p:pRg st="14" end="1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
                                            <p:txEl>
                                              <p:pRg st="16" end="16"/>
                                            </p:txEl>
                                          </p:spTgt>
                                        </p:tgtEl>
                                        <p:attrNameLst>
                                          <p:attrName>style.visibility</p:attrName>
                                        </p:attrNameLst>
                                      </p:cBhvr>
                                      <p:to>
                                        <p:strVal val="visible"/>
                                      </p:to>
                                    </p:set>
                                    <p:animEffect transition="in" filter="randombar(horizontal)">
                                      <p:cBhvr>
                                        <p:cTn id="46"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A7BBB3-B6A9-F84F-822C-75EFEFA6ED35}"/>
              </a:ext>
            </a:extLst>
          </p:cNvPr>
          <p:cNvSpPr>
            <a:spLocks noGrp="1"/>
          </p:cNvSpPr>
          <p:nvPr>
            <p:ph idx="1"/>
          </p:nvPr>
        </p:nvSpPr>
        <p:spPr>
          <a:xfrm>
            <a:off x="0" y="969818"/>
            <a:ext cx="12192000" cy="5772439"/>
          </a:xfrm>
        </p:spPr>
        <p:txBody>
          <a:bodyPr>
            <a:normAutofit fontScale="92500" lnSpcReduction="20000"/>
          </a:bodyPr>
          <a:lstStyle/>
          <a:p>
            <a:r>
              <a:rPr lang="en-US" sz="3500" b="1" dirty="0">
                <a:solidFill>
                  <a:srgbClr val="FFFF00"/>
                </a:solidFill>
              </a:rPr>
              <a:t>Gastric lymphoma:</a:t>
            </a:r>
          </a:p>
          <a:p>
            <a:endParaRPr lang="en-US" sz="3500" b="1" dirty="0">
              <a:solidFill>
                <a:srgbClr val="FFFF00"/>
              </a:solidFill>
            </a:endParaRPr>
          </a:p>
          <a:p>
            <a:pPr lvl="1"/>
            <a:r>
              <a:rPr lang="en-US" dirty="0">
                <a:solidFill>
                  <a:schemeClr val="bg1"/>
                </a:solidFill>
              </a:rPr>
              <a:t>The stomach is the most common site of lymphomas in the GI system.</a:t>
            </a:r>
          </a:p>
          <a:p>
            <a:pPr lvl="1"/>
            <a:endParaRPr lang="en-US" dirty="0">
              <a:solidFill>
                <a:schemeClr val="bg1"/>
              </a:solidFill>
            </a:endParaRPr>
          </a:p>
          <a:p>
            <a:pPr lvl="1"/>
            <a:r>
              <a:rPr lang="en-US" dirty="0">
                <a:solidFill>
                  <a:schemeClr val="bg1"/>
                </a:solidFill>
              </a:rPr>
              <a:t>15% of gastric malignancies , most commonly occur in the gastric </a:t>
            </a:r>
            <a:r>
              <a:rPr lang="en-US" b="1" u="sng" dirty="0">
                <a:solidFill>
                  <a:srgbClr val="FFFF00"/>
                </a:solidFill>
              </a:rPr>
              <a:t>antrum</a:t>
            </a:r>
            <a:r>
              <a:rPr lang="en-US" u="sng" dirty="0">
                <a:solidFill>
                  <a:srgbClr val="FFFF00"/>
                </a:solidFill>
              </a:rPr>
              <a:t> </a:t>
            </a:r>
          </a:p>
          <a:p>
            <a:pPr lvl="1"/>
            <a:endParaRPr lang="en-US" dirty="0">
              <a:solidFill>
                <a:schemeClr val="bg1"/>
              </a:solidFill>
            </a:endParaRPr>
          </a:p>
          <a:p>
            <a:pPr lvl="1"/>
            <a:endParaRPr lang="en-US" sz="900" dirty="0">
              <a:solidFill>
                <a:schemeClr val="bg1"/>
              </a:solidFill>
            </a:endParaRPr>
          </a:p>
          <a:p>
            <a:pPr lvl="1"/>
            <a:r>
              <a:rPr lang="en-US" dirty="0">
                <a:solidFill>
                  <a:schemeClr val="bg1"/>
                </a:solidFill>
              </a:rPr>
              <a:t>2% of all lymphomas.</a:t>
            </a:r>
          </a:p>
          <a:p>
            <a:pPr lvl="1"/>
            <a:endParaRPr lang="en-US" dirty="0">
              <a:solidFill>
                <a:schemeClr val="bg1"/>
              </a:solidFill>
            </a:endParaRPr>
          </a:p>
          <a:p>
            <a:pPr lvl="1"/>
            <a:r>
              <a:rPr lang="en-US" dirty="0">
                <a:solidFill>
                  <a:schemeClr val="bg1"/>
                </a:solidFill>
              </a:rPr>
              <a:t>Patients often present with vague symptoms, namely epigastric pain, early satiety, and fatigue.</a:t>
            </a:r>
          </a:p>
          <a:p>
            <a:pPr lvl="1"/>
            <a:endParaRPr lang="en-US" dirty="0">
              <a:solidFill>
                <a:schemeClr val="bg1"/>
              </a:solidFill>
            </a:endParaRPr>
          </a:p>
          <a:p>
            <a:pPr lvl="1"/>
            <a:r>
              <a:rPr lang="en-US" dirty="0">
                <a:solidFill>
                  <a:schemeClr val="bg1"/>
                </a:solidFill>
              </a:rPr>
              <a:t> </a:t>
            </a:r>
            <a:r>
              <a:rPr lang="en-US" dirty="0">
                <a:solidFill>
                  <a:srgbClr val="FFC000"/>
                </a:solidFill>
              </a:rPr>
              <a:t>More than half of patients present with anemia.</a:t>
            </a:r>
          </a:p>
          <a:p>
            <a:pPr marL="457200" lvl="1" indent="0">
              <a:buNone/>
            </a:pPr>
            <a:endParaRPr lang="en-US" dirty="0">
              <a:solidFill>
                <a:srgbClr val="FFC000"/>
              </a:solidFill>
            </a:endParaRPr>
          </a:p>
          <a:p>
            <a:pPr lvl="1"/>
            <a:r>
              <a:rPr lang="en-US" dirty="0">
                <a:solidFill>
                  <a:schemeClr val="bg1"/>
                </a:solidFill>
              </a:rPr>
              <a:t> Massive bleeding is uncommon.</a:t>
            </a:r>
          </a:p>
          <a:p>
            <a:pPr lvl="1"/>
            <a:endParaRPr lang="en-US" dirty="0">
              <a:solidFill>
                <a:schemeClr val="bg1"/>
              </a:solidFill>
            </a:endParaRPr>
          </a:p>
          <a:p>
            <a:pPr lvl="1"/>
            <a:r>
              <a:rPr lang="en-US" dirty="0">
                <a:solidFill>
                  <a:schemeClr val="bg1"/>
                </a:solidFill>
              </a:rPr>
              <a:t>Older patients, more common in men.</a:t>
            </a:r>
          </a:p>
          <a:p>
            <a:pPr lvl="1"/>
            <a:endParaRPr lang="en-US" dirty="0">
              <a:solidFill>
                <a:schemeClr val="bg1"/>
              </a:solidFill>
            </a:endParaRPr>
          </a:p>
          <a:p>
            <a:pPr lvl="1"/>
            <a:r>
              <a:rPr lang="en-US" dirty="0">
                <a:solidFill>
                  <a:schemeClr val="bg1"/>
                </a:solidFill>
              </a:rPr>
              <a:t>The most common type is </a:t>
            </a:r>
            <a:r>
              <a:rPr lang="en-US" dirty="0">
                <a:solidFill>
                  <a:srgbClr val="FFFF00"/>
                </a:solidFill>
              </a:rPr>
              <a:t>diffuse large B-cell </a:t>
            </a:r>
            <a:r>
              <a:rPr lang="en-US" dirty="0">
                <a:solidFill>
                  <a:schemeClr val="bg1"/>
                </a:solidFill>
              </a:rPr>
              <a:t>lymphoma (55%), </a:t>
            </a:r>
            <a:r>
              <a:rPr lang="en-US" dirty="0">
                <a:solidFill>
                  <a:schemeClr val="accent2"/>
                </a:solidFill>
              </a:rPr>
              <a:t>Immunodeficiencies and </a:t>
            </a:r>
            <a:r>
              <a:rPr lang="en-US" i="1" dirty="0">
                <a:solidFill>
                  <a:schemeClr val="accent2"/>
                </a:solidFill>
              </a:rPr>
              <a:t>H. pylori</a:t>
            </a:r>
            <a:r>
              <a:rPr lang="en-US" dirty="0">
                <a:solidFill>
                  <a:schemeClr val="accent2"/>
                </a:solidFill>
              </a:rPr>
              <a:t> infection </a:t>
            </a:r>
            <a:r>
              <a:rPr lang="en-US" dirty="0">
                <a:solidFill>
                  <a:schemeClr val="bg1"/>
                </a:solidFill>
              </a:rPr>
              <a:t>are risk factors for its development</a:t>
            </a:r>
          </a:p>
          <a:p>
            <a:pPr lvl="1"/>
            <a:endParaRPr lang="en-US" dirty="0">
              <a:solidFill>
                <a:schemeClr val="bg1"/>
              </a:solidFill>
            </a:endParaRPr>
          </a:p>
          <a:p>
            <a:endParaRPr lang="en-US" dirty="0"/>
          </a:p>
        </p:txBody>
      </p:sp>
      <p:sp>
        <p:nvSpPr>
          <p:cNvPr id="7" name="Title 1">
            <a:extLst>
              <a:ext uri="{FF2B5EF4-FFF2-40B4-BE49-F238E27FC236}">
                <a16:creationId xmlns:a16="http://schemas.microsoft.com/office/drawing/2014/main" id="{6AE0536D-969B-904E-8A37-51F9B571C519}"/>
              </a:ext>
            </a:extLst>
          </p:cNvPr>
          <p:cNvSpPr>
            <a:spLocks noGrp="1"/>
          </p:cNvSpPr>
          <p:nvPr>
            <p:ph type="title"/>
          </p:nvPr>
        </p:nvSpPr>
        <p:spPr>
          <a:xfrm>
            <a:off x="2743201" y="115743"/>
            <a:ext cx="5915890" cy="757093"/>
          </a:xfrm>
        </p:spPr>
        <p:txBody>
          <a:bodyPr>
            <a:normAutofit/>
            <a:scene3d>
              <a:camera prst="orthographicFront"/>
              <a:lightRig rig="threePt" dir="t"/>
            </a:scene3d>
            <a:sp3d extrusionH="57150">
              <a:bevelT w="38100" h="38100" prst="angle"/>
            </a:sp3d>
          </a:bodyPr>
          <a:lstStyle/>
          <a:p>
            <a:pPr algn="ctr"/>
            <a:r>
              <a:rPr lang="en-US" sz="3200" b="1" dirty="0">
                <a:solidFill>
                  <a:srgbClr val="FFC000"/>
                </a:solidFill>
                <a:effectLst>
                  <a:outerShdw blurRad="75057" dist="38100" dir="5400000" sy="-20000" rotWithShape="0">
                    <a:prstClr val="black">
                      <a:alpha val="25000"/>
                    </a:prstClr>
                  </a:outerShdw>
                </a:effectLst>
                <a:latin typeface="Century Gothic" pitchFamily="34" charset="0"/>
              </a:rPr>
              <a:t>Malignant Gastric Neoplasia</a:t>
            </a:r>
          </a:p>
        </p:txBody>
      </p:sp>
    </p:spTree>
    <p:extLst>
      <p:ext uri="{BB962C8B-B14F-4D97-AF65-F5344CB8AC3E}">
        <p14:creationId xmlns:p14="http://schemas.microsoft.com/office/powerpoint/2010/main" val="204393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fade">
                                      <p:cBhvr>
                                        <p:cTn id="26" dur="500"/>
                                        <p:tgtEl>
                                          <p:spTgt spid="3">
                                            <p:txEl>
                                              <p:pRg st="11" end="1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A7BBB3-B6A9-F84F-822C-75EFEFA6ED35}"/>
              </a:ext>
            </a:extLst>
          </p:cNvPr>
          <p:cNvSpPr>
            <a:spLocks noGrp="1"/>
          </p:cNvSpPr>
          <p:nvPr>
            <p:ph idx="1"/>
          </p:nvPr>
        </p:nvSpPr>
        <p:spPr>
          <a:xfrm>
            <a:off x="0" y="0"/>
            <a:ext cx="12192000" cy="6858000"/>
          </a:xfrm>
        </p:spPr>
        <p:txBody>
          <a:bodyPr>
            <a:normAutofit fontScale="92500" lnSpcReduction="10000"/>
          </a:bodyPr>
          <a:lstStyle/>
          <a:p>
            <a:pPr>
              <a:buFont typeface="Wingdings" panose="05000000000000000000" pitchFamily="2" charset="2"/>
              <a:buChar char="q"/>
            </a:pPr>
            <a:endParaRPr lang="en-US" b="1" dirty="0">
              <a:solidFill>
                <a:schemeClr val="bg1"/>
              </a:solidFill>
            </a:endParaRPr>
          </a:p>
          <a:p>
            <a:pPr lvl="1"/>
            <a:endParaRPr lang="en-US" dirty="0">
              <a:solidFill>
                <a:schemeClr val="bg1"/>
              </a:solidFill>
            </a:endParaRPr>
          </a:p>
          <a:p>
            <a:pPr lvl="1"/>
            <a:r>
              <a:rPr lang="en-US" b="1" dirty="0">
                <a:solidFill>
                  <a:srgbClr val="FFFF00"/>
                </a:solidFill>
              </a:rPr>
              <a:t>Burkitt's lymphomas of the stomach :</a:t>
            </a:r>
          </a:p>
          <a:p>
            <a:pPr lvl="2"/>
            <a:r>
              <a:rPr lang="en-US" dirty="0">
                <a:solidFill>
                  <a:schemeClr val="bg1"/>
                </a:solidFill>
              </a:rPr>
              <a:t>Associated </a:t>
            </a:r>
            <a:r>
              <a:rPr lang="en-US" dirty="0">
                <a:solidFill>
                  <a:srgbClr val="FFFF00"/>
                </a:solidFill>
              </a:rPr>
              <a:t>with Epstein-Barr virus infections</a:t>
            </a:r>
            <a:r>
              <a:rPr lang="en-US" dirty="0">
                <a:solidFill>
                  <a:schemeClr val="bg1"/>
                </a:solidFill>
              </a:rPr>
              <a:t>.</a:t>
            </a:r>
          </a:p>
          <a:p>
            <a:pPr lvl="2"/>
            <a:r>
              <a:rPr lang="en-US" dirty="0">
                <a:solidFill>
                  <a:schemeClr val="bg1"/>
                </a:solidFill>
              </a:rPr>
              <a:t>Very aggressive and tends to affect a younger population</a:t>
            </a:r>
          </a:p>
          <a:p>
            <a:pPr lvl="2"/>
            <a:r>
              <a:rPr lang="en-US" dirty="0">
                <a:solidFill>
                  <a:schemeClr val="bg1"/>
                </a:solidFill>
              </a:rPr>
              <a:t>Most commonly found in </a:t>
            </a:r>
            <a:r>
              <a:rPr lang="en-US" dirty="0">
                <a:solidFill>
                  <a:srgbClr val="FFFF00"/>
                </a:solidFill>
              </a:rPr>
              <a:t>the </a:t>
            </a:r>
            <a:r>
              <a:rPr lang="en-US" u="sng" dirty="0">
                <a:solidFill>
                  <a:srgbClr val="FFFF00"/>
                </a:solidFill>
              </a:rPr>
              <a:t>cardia</a:t>
            </a:r>
          </a:p>
          <a:p>
            <a:pPr lvl="2"/>
            <a:endParaRPr lang="en-US" u="sng" dirty="0">
              <a:solidFill>
                <a:srgbClr val="FFFF00"/>
              </a:solidFill>
            </a:endParaRPr>
          </a:p>
          <a:p>
            <a:pPr lvl="2"/>
            <a:endParaRPr lang="en-US" u="sng" dirty="0">
              <a:solidFill>
                <a:srgbClr val="FFFF00"/>
              </a:solidFill>
            </a:endParaRPr>
          </a:p>
          <a:p>
            <a:r>
              <a:rPr lang="en-US" b="1" dirty="0">
                <a:solidFill>
                  <a:srgbClr val="92D050"/>
                </a:solidFill>
              </a:rPr>
              <a:t>Diagnosis of gastric lymphoma:</a:t>
            </a:r>
          </a:p>
          <a:p>
            <a:pPr lvl="1"/>
            <a:endParaRPr lang="en-US" dirty="0">
              <a:solidFill>
                <a:schemeClr val="bg1"/>
              </a:solidFill>
            </a:endParaRPr>
          </a:p>
          <a:p>
            <a:pPr lvl="1">
              <a:buFont typeface="Wingdings" panose="05000000000000000000" pitchFamily="2" charset="2"/>
              <a:buChar char="Ø"/>
            </a:pPr>
            <a:r>
              <a:rPr lang="en-US" sz="2100" dirty="0">
                <a:solidFill>
                  <a:schemeClr val="bg1"/>
                </a:solidFill>
              </a:rPr>
              <a:t>Endoscopy:  Nonspecific gastritis or gastric ulcerations, with mass lesions being unusual.</a:t>
            </a:r>
          </a:p>
          <a:p>
            <a:pPr lvl="1">
              <a:buFont typeface="Wingdings" panose="05000000000000000000" pitchFamily="2" charset="2"/>
              <a:buChar char="Ø"/>
            </a:pPr>
            <a:r>
              <a:rPr lang="en-US" sz="2100" dirty="0">
                <a:solidFill>
                  <a:schemeClr val="bg1"/>
                </a:solidFill>
              </a:rPr>
              <a:t>CT of the chest and abdomen to detect lymphadenopathy</a:t>
            </a:r>
          </a:p>
          <a:p>
            <a:pPr lvl="1">
              <a:buFont typeface="Wingdings" panose="05000000000000000000" pitchFamily="2" charset="2"/>
              <a:buChar char="Ø"/>
            </a:pPr>
            <a:r>
              <a:rPr lang="en-US" sz="2100" dirty="0">
                <a:solidFill>
                  <a:schemeClr val="bg1"/>
                </a:solidFill>
              </a:rPr>
              <a:t>Endoscopic ultrasound</a:t>
            </a:r>
          </a:p>
          <a:p>
            <a:pPr lvl="2"/>
            <a:r>
              <a:rPr lang="en-US" sz="2100" dirty="0">
                <a:solidFill>
                  <a:schemeClr val="bg1"/>
                </a:solidFill>
              </a:rPr>
              <a:t>Depth of gastric wall invasion, </a:t>
            </a:r>
          </a:p>
          <a:p>
            <a:pPr lvl="2"/>
            <a:r>
              <a:rPr lang="en-US" sz="2100" dirty="0">
                <a:solidFill>
                  <a:schemeClr val="bg1"/>
                </a:solidFill>
              </a:rPr>
              <a:t>Identify patients at risk for perforation</a:t>
            </a:r>
          </a:p>
          <a:p>
            <a:pPr marL="0" indent="0">
              <a:buNone/>
            </a:pPr>
            <a:endParaRPr lang="en-US" b="1" dirty="0">
              <a:solidFill>
                <a:schemeClr val="bg1"/>
              </a:solidFill>
            </a:endParaRPr>
          </a:p>
          <a:p>
            <a:r>
              <a:rPr lang="en-US" b="1" dirty="0">
                <a:solidFill>
                  <a:srgbClr val="92D050"/>
                </a:solidFill>
              </a:rPr>
              <a:t>Treatment of Gastric lymphoma:</a:t>
            </a:r>
          </a:p>
          <a:p>
            <a:pPr lvl="1"/>
            <a:endParaRPr lang="en-US" dirty="0">
              <a:solidFill>
                <a:schemeClr val="bg1"/>
              </a:solidFill>
            </a:endParaRPr>
          </a:p>
          <a:p>
            <a:pPr lvl="1"/>
            <a:r>
              <a:rPr lang="en-US" dirty="0">
                <a:solidFill>
                  <a:schemeClr val="bg1"/>
                </a:solidFill>
              </a:rPr>
              <a:t>Many patients are now being treated with </a:t>
            </a:r>
            <a:r>
              <a:rPr lang="en-US" dirty="0">
                <a:solidFill>
                  <a:schemeClr val="accent2"/>
                </a:solidFill>
              </a:rPr>
              <a:t>chemoradiation therapy alone</a:t>
            </a:r>
            <a:r>
              <a:rPr lang="en-US" dirty="0">
                <a:solidFill>
                  <a:schemeClr val="bg1"/>
                </a:solidFill>
              </a:rPr>
              <a:t>.</a:t>
            </a:r>
          </a:p>
          <a:p>
            <a:pPr lvl="1"/>
            <a:endParaRPr lang="en-US" dirty="0">
              <a:solidFill>
                <a:schemeClr val="bg1"/>
              </a:solidFill>
            </a:endParaRPr>
          </a:p>
          <a:p>
            <a:pPr lvl="1"/>
            <a:endParaRPr lang="en-US" dirty="0">
              <a:solidFill>
                <a:schemeClr val="bg1"/>
              </a:solidFill>
            </a:endParaRPr>
          </a:p>
          <a:p>
            <a:endParaRPr lang="en-US" dirty="0"/>
          </a:p>
        </p:txBody>
      </p:sp>
    </p:spTree>
    <p:extLst>
      <p:ext uri="{BB962C8B-B14F-4D97-AF65-F5344CB8AC3E}">
        <p14:creationId xmlns:p14="http://schemas.microsoft.com/office/powerpoint/2010/main" val="77183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6" end="1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333A7B2-EC44-BA46-9EC1-85AD00A9C5EC}"/>
              </a:ext>
            </a:extLst>
          </p:cNvPr>
          <p:cNvSpPr>
            <a:spLocks noGrp="1"/>
          </p:cNvSpPr>
          <p:nvPr>
            <p:ph type="title"/>
          </p:nvPr>
        </p:nvSpPr>
        <p:spPr>
          <a:xfrm>
            <a:off x="394778" y="583807"/>
            <a:ext cx="5468112" cy="640081"/>
          </a:xfrm>
        </p:spPr>
        <p:txBody>
          <a:bodyPr anchor="b">
            <a:normAutofit/>
            <a:scene3d>
              <a:camera prst="orthographicFront"/>
              <a:lightRig rig="threePt" dir="t"/>
            </a:scene3d>
            <a:sp3d extrusionH="57150">
              <a:bevelT w="38100" h="38100" prst="angle"/>
            </a:sp3d>
          </a:bodyPr>
          <a:lstStyle/>
          <a:p>
            <a:r>
              <a:rPr lang="en-US" sz="2800" b="1" dirty="0">
                <a:effectLst>
                  <a:outerShdw blurRad="75057" dist="38100" dir="5400000" sy="-20000" rotWithShape="0">
                    <a:prstClr val="black">
                      <a:alpha val="25000"/>
                    </a:prstClr>
                  </a:outerShdw>
                </a:effectLst>
                <a:latin typeface="Century Gothic" pitchFamily="34" charset="0"/>
              </a:rPr>
              <a:t>Malignant Gastric Neoplasia</a:t>
            </a:r>
          </a:p>
        </p:txBody>
      </p:sp>
      <p:sp>
        <p:nvSpPr>
          <p:cNvPr id="19"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5BEEA8-299F-5243-8862-DD6FE3DB9EF7}"/>
              </a:ext>
            </a:extLst>
          </p:cNvPr>
          <p:cNvSpPr>
            <a:spLocks noGrp="1"/>
          </p:cNvSpPr>
          <p:nvPr>
            <p:ph idx="1"/>
          </p:nvPr>
        </p:nvSpPr>
        <p:spPr>
          <a:xfrm>
            <a:off x="158619" y="1731013"/>
            <a:ext cx="6708711" cy="4987028"/>
          </a:xfrm>
        </p:spPr>
        <p:txBody>
          <a:bodyPr anchor="t">
            <a:noAutofit/>
          </a:bodyPr>
          <a:lstStyle/>
          <a:p>
            <a:r>
              <a:rPr lang="en-US" sz="2400" b="1" dirty="0"/>
              <a:t>Gastrointestinal stromal tumors GIST</a:t>
            </a:r>
          </a:p>
          <a:p>
            <a:pPr lvl="1"/>
            <a:endParaRPr lang="en-US" sz="2000" dirty="0"/>
          </a:p>
          <a:p>
            <a:pPr lvl="1"/>
            <a:r>
              <a:rPr lang="en-US" sz="2000" dirty="0"/>
              <a:t>Initially thought to arise from smooth muscle cell, thus classified as leiomyomas or leiomyosarcomas.</a:t>
            </a:r>
          </a:p>
          <a:p>
            <a:pPr lvl="1"/>
            <a:endParaRPr lang="en-US" sz="2000" dirty="0"/>
          </a:p>
          <a:p>
            <a:pPr lvl="1"/>
            <a:r>
              <a:rPr lang="en-US" sz="2000" dirty="0"/>
              <a:t>Arise from mesenchymal components</a:t>
            </a:r>
          </a:p>
          <a:p>
            <a:pPr lvl="1"/>
            <a:endParaRPr lang="en-US" sz="2000" dirty="0"/>
          </a:p>
          <a:p>
            <a:pPr lvl="1"/>
            <a:r>
              <a:rPr lang="en-US" sz="2000" dirty="0"/>
              <a:t>2% of all gastric malignancies. </a:t>
            </a:r>
          </a:p>
          <a:p>
            <a:pPr lvl="1"/>
            <a:endParaRPr lang="en-US" sz="2000" dirty="0"/>
          </a:p>
          <a:p>
            <a:pPr lvl="1"/>
            <a:r>
              <a:rPr lang="en-US" sz="2000" dirty="0"/>
              <a:t>Most frequently located in the stomach (60%-70%).</a:t>
            </a:r>
          </a:p>
          <a:p>
            <a:pPr lvl="1"/>
            <a:endParaRPr lang="en-US" sz="2000" dirty="0"/>
          </a:p>
          <a:p>
            <a:pPr lvl="1"/>
            <a:r>
              <a:rPr lang="en-US" sz="2000" dirty="0"/>
              <a:t>Mean age of 60 years at diagnosis.</a:t>
            </a:r>
          </a:p>
          <a:p>
            <a:pPr marL="0" indent="0">
              <a:buNone/>
            </a:pPr>
            <a:endParaRPr lang="en-US" sz="2000" dirty="0"/>
          </a:p>
        </p:txBody>
      </p:sp>
      <p:pic>
        <p:nvPicPr>
          <p:cNvPr id="4" name="Picture 3">
            <a:extLst>
              <a:ext uri="{FF2B5EF4-FFF2-40B4-BE49-F238E27FC236}">
                <a16:creationId xmlns:a16="http://schemas.microsoft.com/office/drawing/2014/main" id="{6B579007-D06A-1E88-2A76-347F550CBE3F}"/>
              </a:ext>
            </a:extLst>
          </p:cNvPr>
          <p:cNvPicPr>
            <a:picLocks noChangeAspect="1"/>
          </p:cNvPicPr>
          <p:nvPr/>
        </p:nvPicPr>
        <p:blipFill>
          <a:blip r:embed="rId2"/>
          <a:stretch>
            <a:fillRect/>
          </a:stretch>
        </p:blipFill>
        <p:spPr>
          <a:xfrm>
            <a:off x="6733032" y="1223888"/>
            <a:ext cx="5458968" cy="3671805"/>
          </a:xfrm>
          <a:prstGeom prst="rect">
            <a:avLst/>
          </a:prstGeom>
        </p:spPr>
      </p:pic>
    </p:spTree>
    <p:extLst>
      <p:ext uri="{BB962C8B-B14F-4D97-AF65-F5344CB8AC3E}">
        <p14:creationId xmlns:p14="http://schemas.microsoft.com/office/powerpoint/2010/main" val="212545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A40BF7-F19D-2A46-81F9-D6C4E71E167C}"/>
              </a:ext>
            </a:extLst>
          </p:cNvPr>
          <p:cNvSpPr>
            <a:spLocks noGrp="1"/>
          </p:cNvSpPr>
          <p:nvPr>
            <p:ph idx="1"/>
          </p:nvPr>
        </p:nvSpPr>
        <p:spPr>
          <a:xfrm>
            <a:off x="0" y="967409"/>
            <a:ext cx="11353800" cy="5209554"/>
          </a:xfrm>
        </p:spPr>
        <p:txBody>
          <a:bodyPr/>
          <a:lstStyle/>
          <a:p>
            <a:pPr lvl="1"/>
            <a:r>
              <a:rPr lang="en-US" b="1" u="sng" dirty="0">
                <a:solidFill>
                  <a:srgbClr val="FFC000"/>
                </a:solidFill>
              </a:rPr>
              <a:t>Malignancy</a:t>
            </a:r>
            <a:r>
              <a:rPr lang="en-US" dirty="0">
                <a:solidFill>
                  <a:srgbClr val="FFC000"/>
                </a:solidFill>
              </a:rPr>
              <a:t> is also associated with tumors greater than 5 cm in size</a:t>
            </a:r>
            <a:r>
              <a:rPr lang="en-US" dirty="0">
                <a:solidFill>
                  <a:schemeClr val="bg1"/>
                </a:solidFill>
              </a:rPr>
              <a:t>, cellular atypia, necrosis, or local invasion.</a:t>
            </a:r>
          </a:p>
          <a:p>
            <a:pPr lvl="1"/>
            <a:endParaRPr lang="en-US" dirty="0">
              <a:solidFill>
                <a:schemeClr val="bg1"/>
              </a:solidFill>
            </a:endParaRPr>
          </a:p>
          <a:p>
            <a:pPr lvl="1"/>
            <a:r>
              <a:rPr lang="en-US" dirty="0">
                <a:solidFill>
                  <a:schemeClr val="bg1"/>
                </a:solidFill>
              </a:rPr>
              <a:t>The most common presentations of gastric GISTs are </a:t>
            </a:r>
            <a:r>
              <a:rPr lang="en-US" dirty="0">
                <a:solidFill>
                  <a:srgbClr val="FFC000"/>
                </a:solidFill>
              </a:rPr>
              <a:t>GI </a:t>
            </a:r>
            <a:r>
              <a:rPr lang="en-US" dirty="0">
                <a:solidFill>
                  <a:schemeClr val="accent2"/>
                </a:solidFill>
              </a:rPr>
              <a:t>bleeding, pain </a:t>
            </a:r>
            <a:r>
              <a:rPr lang="en-US" dirty="0">
                <a:solidFill>
                  <a:schemeClr val="bg1"/>
                </a:solidFill>
              </a:rPr>
              <a:t>or dyspepsia.</a:t>
            </a:r>
          </a:p>
          <a:p>
            <a:pPr lvl="1"/>
            <a:endParaRPr lang="en-US" dirty="0">
              <a:solidFill>
                <a:schemeClr val="bg1"/>
              </a:solidFill>
            </a:endParaRPr>
          </a:p>
          <a:p>
            <a:pPr marL="0" indent="0">
              <a:buNone/>
            </a:pPr>
            <a:endParaRPr lang="en-US" b="1" dirty="0">
              <a:solidFill>
                <a:schemeClr val="accent4">
                  <a:lumMod val="60000"/>
                  <a:lumOff val="40000"/>
                </a:schemeClr>
              </a:solidFill>
            </a:endParaRPr>
          </a:p>
          <a:p>
            <a:pPr lvl="1"/>
            <a:r>
              <a:rPr lang="en-US" dirty="0">
                <a:solidFill>
                  <a:schemeClr val="bg1"/>
                </a:solidFill>
              </a:rPr>
              <a:t>Diagnosis:</a:t>
            </a:r>
          </a:p>
          <a:p>
            <a:pPr lvl="2"/>
            <a:r>
              <a:rPr lang="en-US" dirty="0">
                <a:solidFill>
                  <a:schemeClr val="bg1"/>
                </a:solidFill>
              </a:rPr>
              <a:t>Endoscopy may be the first diagnostic test </a:t>
            </a:r>
          </a:p>
          <a:p>
            <a:pPr lvl="2"/>
            <a:r>
              <a:rPr lang="en-US" dirty="0">
                <a:solidFill>
                  <a:schemeClr val="bg1"/>
                </a:solidFill>
              </a:rPr>
              <a:t>Endoscopic biopsy is diagnostic in about half of cases.</a:t>
            </a:r>
          </a:p>
          <a:p>
            <a:pPr lvl="2"/>
            <a:r>
              <a:rPr lang="en-US" dirty="0">
                <a:solidFill>
                  <a:schemeClr val="bg1"/>
                </a:solidFill>
              </a:rPr>
              <a:t>CT</a:t>
            </a:r>
          </a:p>
          <a:p>
            <a:pPr lvl="2"/>
            <a:endParaRPr lang="en-US" dirty="0">
              <a:solidFill>
                <a:schemeClr val="bg1"/>
              </a:solidFill>
            </a:endParaRPr>
          </a:p>
          <a:p>
            <a:pPr lvl="1"/>
            <a:r>
              <a:rPr lang="en-US" dirty="0">
                <a:solidFill>
                  <a:schemeClr val="bg1"/>
                </a:solidFill>
              </a:rPr>
              <a:t>The goal of surgery is a margin-negative resection</a:t>
            </a:r>
          </a:p>
          <a:p>
            <a:pPr marL="457200" lvl="1" indent="0">
              <a:buNone/>
            </a:pPr>
            <a:endParaRPr lang="en-US" dirty="0">
              <a:solidFill>
                <a:schemeClr val="bg1"/>
              </a:solidFill>
            </a:endParaRPr>
          </a:p>
          <a:p>
            <a:pPr marL="0" indent="0">
              <a:buNone/>
            </a:pPr>
            <a:endParaRPr lang="en-US" dirty="0"/>
          </a:p>
        </p:txBody>
      </p:sp>
      <p:pic>
        <p:nvPicPr>
          <p:cNvPr id="4" name="Picture 2">
            <a:extLst>
              <a:ext uri="{FF2B5EF4-FFF2-40B4-BE49-F238E27FC236}">
                <a16:creationId xmlns:a16="http://schemas.microsoft.com/office/drawing/2014/main" id="{FAB39448-8583-4695-A013-F71A7179E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8464" y="3429000"/>
            <a:ext cx="2779891" cy="25799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845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4F1F4C6-C365-D045-A5FC-B54576ADBCEE}"/>
              </a:ext>
            </a:extLst>
          </p:cNvPr>
          <p:cNvSpPr>
            <a:spLocks noGrp="1"/>
          </p:cNvSpPr>
          <p:nvPr>
            <p:ph type="title"/>
          </p:nvPr>
        </p:nvSpPr>
        <p:spPr>
          <a:xfrm>
            <a:off x="7992697" y="233225"/>
            <a:ext cx="3732244" cy="1702952"/>
          </a:xfrm>
        </p:spPr>
        <p:txBody>
          <a:bodyPr>
            <a:normAutofit/>
            <a:scene3d>
              <a:camera prst="orthographicFront"/>
              <a:lightRig rig="threePt" dir="t"/>
            </a:scene3d>
            <a:sp3d extrusionH="57150">
              <a:bevelT w="38100" h="38100" prst="angle"/>
            </a:sp3d>
          </a:bodyPr>
          <a:lstStyle/>
          <a:p>
            <a:r>
              <a:rPr lang="en-US" b="1" dirty="0">
                <a:effectLst>
                  <a:outerShdw blurRad="75057" dist="38100" dir="5400000" sy="-20000" rotWithShape="0">
                    <a:prstClr val="black">
                      <a:alpha val="25000"/>
                    </a:prstClr>
                  </a:outerShdw>
                </a:effectLst>
                <a:latin typeface="Century Gothic" pitchFamily="34" charset="0"/>
              </a:rPr>
              <a:t>Gastritis</a:t>
            </a:r>
          </a:p>
        </p:txBody>
      </p:sp>
      <p:sp>
        <p:nvSpPr>
          <p:cNvPr id="1028" name="Rectangle 70">
            <a:extLst>
              <a:ext uri="{FF2B5EF4-FFF2-40B4-BE49-F238E27FC236}">
                <a16:creationId xmlns:a16="http://schemas.microsoft.com/office/drawing/2014/main" id="{99CEE05D-F25C-4EC3-B527-D9C999E3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9" name="Rectangle 72">
            <a:extLst>
              <a:ext uri="{FF2B5EF4-FFF2-40B4-BE49-F238E27FC236}">
                <a16:creationId xmlns:a16="http://schemas.microsoft.com/office/drawing/2014/main" id="{4F036726-0C05-446E-91C3-B986EBEA0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chemeClr val="bg1">
              <a:alpha val="40000"/>
            </a:schemeClr>
          </a:solidFill>
          <a:ln w="6350" cap="flat" cmpd="sng" algn="ctr">
            <a:noFill/>
            <a:prstDash val="solid"/>
          </a:ln>
          <a:effectLst>
            <a:softEdge rad="0"/>
          </a:effectLst>
        </p:spPr>
        <p:txBody>
          <a:bodyPr/>
          <a:lstStyle/>
          <a:p>
            <a:endParaRPr lang="en-US"/>
          </a:p>
        </p:txBody>
      </p:sp>
      <p:sp>
        <p:nvSpPr>
          <p:cNvPr id="1030" name="Rectangle 74">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4874862-5B50-42F7-8CCF-B4767B3367CD}"/>
              </a:ext>
            </a:extLst>
          </p:cNvPr>
          <p:cNvPicPr>
            <a:picLocks noChangeAspect="1"/>
          </p:cNvPicPr>
          <p:nvPr/>
        </p:nvPicPr>
        <p:blipFill>
          <a:blip r:embed="rId2"/>
          <a:stretch>
            <a:fillRect/>
          </a:stretch>
        </p:blipFill>
        <p:spPr>
          <a:xfrm>
            <a:off x="626285" y="650014"/>
            <a:ext cx="3367217" cy="3205589"/>
          </a:xfrm>
          <a:prstGeom prst="rect">
            <a:avLst/>
          </a:prstGeom>
        </p:spPr>
      </p:pic>
      <p:sp>
        <p:nvSpPr>
          <p:cNvPr id="1031" name="Rectangle 76">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650014"/>
            <a:ext cx="2765758"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نتيجة بحث الصور عن ‪gastritis‬‏">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94" t="15275" r="12397" b="12812"/>
          <a:stretch/>
        </p:blipFill>
        <p:spPr bwMode="auto">
          <a:xfrm>
            <a:off x="4323497" y="944425"/>
            <a:ext cx="2434338" cy="1545489"/>
          </a:xfrm>
          <a:prstGeom prst="rect">
            <a:avLst/>
          </a:prstGeom>
          <a:extLst>
            <a:ext uri="{909E8E84-426E-40DD-AFC4-6F175D3DCCD1}">
              <a14:hiddenFill xmlns:a14="http://schemas.microsoft.com/office/drawing/2010/main">
                <a:solidFill>
                  <a:srgbClr val="FFFFFF"/>
                </a:solidFill>
              </a14:hiddenFill>
            </a:ext>
          </a:extLst>
        </p:spPr>
      </p:pic>
      <p:sp>
        <p:nvSpPr>
          <p:cNvPr id="1032" name="Rectangle 78">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A9156CF-06F4-442C-8B4E-951BDA0D03AD}"/>
              </a:ext>
            </a:extLst>
          </p:cNvPr>
          <p:cNvPicPr>
            <a:picLocks noChangeAspect="1"/>
          </p:cNvPicPr>
          <p:nvPr/>
        </p:nvPicPr>
        <p:blipFill>
          <a:blip r:embed="rId5"/>
          <a:stretch>
            <a:fillRect/>
          </a:stretch>
        </p:blipFill>
        <p:spPr>
          <a:xfrm>
            <a:off x="576847" y="4088215"/>
            <a:ext cx="3367217" cy="2119771"/>
          </a:xfrm>
          <a:prstGeom prst="rect">
            <a:avLst/>
          </a:prstGeom>
        </p:spPr>
      </p:pic>
      <p:sp>
        <p:nvSpPr>
          <p:cNvPr id="81" name="Rectangle 80">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6F566F6-FAD6-4334-B08D-07C7239FB347}"/>
              </a:ext>
            </a:extLst>
          </p:cNvPr>
          <p:cNvPicPr>
            <a:picLocks noChangeAspect="1"/>
          </p:cNvPicPr>
          <p:nvPr/>
        </p:nvPicPr>
        <p:blipFill>
          <a:blip r:embed="rId6"/>
          <a:stretch>
            <a:fillRect/>
          </a:stretch>
        </p:blipFill>
        <p:spPr>
          <a:xfrm>
            <a:off x="4156734" y="2985247"/>
            <a:ext cx="2761969" cy="3222739"/>
          </a:xfrm>
          <a:prstGeom prst="rect">
            <a:avLst/>
          </a:prstGeom>
        </p:spPr>
      </p:pic>
      <p:sp>
        <p:nvSpPr>
          <p:cNvPr id="3" name="Content Placeholder 2">
            <a:extLst>
              <a:ext uri="{FF2B5EF4-FFF2-40B4-BE49-F238E27FC236}">
                <a16:creationId xmlns:a16="http://schemas.microsoft.com/office/drawing/2014/main" id="{E5F52BCA-77B9-F640-92BE-E64E41D92E3F}"/>
              </a:ext>
            </a:extLst>
          </p:cNvPr>
          <p:cNvSpPr>
            <a:spLocks noGrp="1"/>
          </p:cNvSpPr>
          <p:nvPr>
            <p:ph idx="1"/>
          </p:nvPr>
        </p:nvSpPr>
        <p:spPr>
          <a:xfrm>
            <a:off x="7695967" y="2164977"/>
            <a:ext cx="4325704" cy="4048096"/>
          </a:xfrm>
        </p:spPr>
        <p:txBody>
          <a:bodyPr>
            <a:normAutofit lnSpcReduction="10000"/>
          </a:bodyPr>
          <a:lstStyle/>
          <a:p>
            <a:r>
              <a:rPr lang="en-US" sz="2400" dirty="0"/>
              <a:t>Irritation of gastric mucosa,</a:t>
            </a:r>
          </a:p>
          <a:p>
            <a:endParaRPr lang="en-US" sz="2400" dirty="0"/>
          </a:p>
          <a:p>
            <a:r>
              <a:rPr lang="en-US" sz="2400" dirty="0"/>
              <a:t> causes episodes of discomfort (usually after eating),</a:t>
            </a:r>
          </a:p>
          <a:p>
            <a:endParaRPr lang="en-US" sz="2400" dirty="0"/>
          </a:p>
          <a:p>
            <a:r>
              <a:rPr lang="en-US" sz="2400" dirty="0"/>
              <a:t> sometimes associated with nausea and/or vomiting</a:t>
            </a:r>
          </a:p>
          <a:p>
            <a:endParaRPr lang="en-US" sz="2400" dirty="0"/>
          </a:p>
          <a:p>
            <a:endParaRPr lang="en-US" sz="2400" dirty="0"/>
          </a:p>
          <a:p>
            <a:r>
              <a:rPr lang="en-US" sz="2400" dirty="0"/>
              <a:t>Acute vs chronic</a:t>
            </a:r>
          </a:p>
          <a:p>
            <a:endParaRPr lang="en-US" sz="2400" dirty="0"/>
          </a:p>
        </p:txBody>
      </p:sp>
    </p:spTree>
    <p:extLst>
      <p:ext uri="{BB962C8B-B14F-4D97-AF65-F5344CB8AC3E}">
        <p14:creationId xmlns:p14="http://schemas.microsoft.com/office/powerpoint/2010/main" val="4008349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C9879C-C703-4F43-9844-24E072313ACD}"/>
              </a:ext>
            </a:extLst>
          </p:cNvPr>
          <p:cNvSpPr>
            <a:spLocks noGrp="1"/>
          </p:cNvSpPr>
          <p:nvPr>
            <p:ph idx="1"/>
          </p:nvPr>
        </p:nvSpPr>
        <p:spPr>
          <a:xfrm>
            <a:off x="1855290" y="2366275"/>
            <a:ext cx="7863840" cy="3017282"/>
          </a:xfrm>
        </p:spPr>
        <p:txBody>
          <a:bodyPr>
            <a:normAutofit/>
            <a:scene3d>
              <a:camera prst="orthographicFront"/>
              <a:lightRig rig="threePt" dir="t"/>
            </a:scene3d>
            <a:sp3d extrusionH="57150">
              <a:bevelT w="38100" h="38100" prst="angle"/>
            </a:sp3d>
          </a:bodyPr>
          <a:lstStyle/>
          <a:p>
            <a:pPr marL="0" indent="0" algn="ctr">
              <a:buNone/>
            </a:pPr>
            <a:r>
              <a:rPr lang="en-GB" sz="8800" b="1" dirty="0">
                <a:solidFill>
                  <a:schemeClr val="accent2">
                    <a:lumMod val="60000"/>
                    <a:lumOff val="40000"/>
                  </a:schemeClr>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THANKS</a:t>
            </a:r>
            <a:endParaRPr lang="en-US" sz="8800" b="1" dirty="0">
              <a:solidFill>
                <a:schemeClr val="accent2">
                  <a:lumMod val="60000"/>
                  <a:lumOff val="40000"/>
                </a:schemeClr>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83549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1">
            <a:extLst>
              <a:ext uri="{FF2B5EF4-FFF2-40B4-BE49-F238E27FC236}">
                <a16:creationId xmlns:a16="http://schemas.microsoft.com/office/drawing/2014/main" id="{AAD0FEBE-2259-A14D-8ED8-A5BB98583F81}"/>
              </a:ext>
            </a:extLst>
          </p:cNvPr>
          <p:cNvSpPr>
            <a:spLocks noGrp="1"/>
          </p:cNvSpPr>
          <p:nvPr>
            <p:ph type="title"/>
          </p:nvPr>
        </p:nvSpPr>
        <p:spPr>
          <a:xfrm>
            <a:off x="833002" y="152417"/>
            <a:ext cx="5262998" cy="1325563"/>
          </a:xfrm>
        </p:spPr>
        <p:txBody>
          <a:bodyPr>
            <a:normAutofit/>
            <a:scene3d>
              <a:camera prst="orthographicFront"/>
              <a:lightRig rig="threePt" dir="t"/>
            </a:scene3d>
            <a:sp3d extrusionH="57150">
              <a:bevelT w="38100" h="38100" prst="angle"/>
            </a:sp3d>
          </a:bodyPr>
          <a:lstStyle/>
          <a:p>
            <a:r>
              <a:rPr lang="en-US" b="1" dirty="0">
                <a:effectLst>
                  <a:outerShdw blurRad="75057" dist="38100" dir="5400000" sy="-20000" rotWithShape="0">
                    <a:prstClr val="black">
                      <a:alpha val="25000"/>
                    </a:prstClr>
                  </a:outerShdw>
                </a:effectLst>
                <a:latin typeface="Century Gothic" pitchFamily="34" charset="0"/>
              </a:rPr>
              <a:t>Acute Gastritis</a:t>
            </a:r>
          </a:p>
        </p:txBody>
      </p:sp>
      <p:sp>
        <p:nvSpPr>
          <p:cNvPr id="3" name="Content Placeholder 2">
            <a:extLst>
              <a:ext uri="{FF2B5EF4-FFF2-40B4-BE49-F238E27FC236}">
                <a16:creationId xmlns:a16="http://schemas.microsoft.com/office/drawing/2014/main" id="{13EA6AEB-4DF6-B945-977D-BDBF9BE3DB8F}"/>
              </a:ext>
            </a:extLst>
          </p:cNvPr>
          <p:cNvSpPr>
            <a:spLocks noGrp="1"/>
          </p:cNvSpPr>
          <p:nvPr>
            <p:ph idx="1"/>
          </p:nvPr>
        </p:nvSpPr>
        <p:spPr>
          <a:xfrm>
            <a:off x="0" y="1477980"/>
            <a:ext cx="6911788" cy="5272443"/>
          </a:xfrm>
        </p:spPr>
        <p:txBody>
          <a:bodyPr>
            <a:normAutofit/>
          </a:bodyPr>
          <a:lstStyle/>
          <a:p>
            <a:r>
              <a:rPr lang="en-US" sz="1800" b="1" u="sng" dirty="0"/>
              <a:t>Causes</a:t>
            </a:r>
            <a:endParaRPr lang="en-US" sz="1800" dirty="0"/>
          </a:p>
          <a:p>
            <a:pPr lvl="2"/>
            <a:r>
              <a:rPr lang="en-US" sz="1800" b="1" dirty="0"/>
              <a:t>Medications</a:t>
            </a:r>
            <a:r>
              <a:rPr lang="en-US" sz="1800" dirty="0"/>
              <a:t>: aspirin or other NSAIDs (non-steroidal anti-inflammatory drugs), poisons (including strong alcohol)</a:t>
            </a:r>
          </a:p>
          <a:p>
            <a:pPr lvl="2"/>
            <a:endParaRPr lang="en-US" sz="1800" dirty="0"/>
          </a:p>
          <a:p>
            <a:pPr lvl="2"/>
            <a:r>
              <a:rPr lang="en-US" sz="1800" b="1" dirty="0"/>
              <a:t>Infections</a:t>
            </a:r>
            <a:r>
              <a:rPr lang="en-US" sz="1800" dirty="0"/>
              <a:t>: bacterium </a:t>
            </a:r>
            <a:r>
              <a:rPr lang="en-US" sz="1800" i="1" dirty="0"/>
              <a:t>helicobacter pylori</a:t>
            </a:r>
            <a:r>
              <a:rPr lang="en-US" sz="1800" dirty="0"/>
              <a:t>. </a:t>
            </a:r>
          </a:p>
          <a:p>
            <a:pPr marL="914400" lvl="2" indent="0">
              <a:buNone/>
            </a:pPr>
            <a:endParaRPr lang="en-US" sz="1800" dirty="0"/>
          </a:p>
          <a:p>
            <a:r>
              <a:rPr lang="en-US" sz="1800" dirty="0"/>
              <a:t>Usually, the inflammation settles quickly when the irritant is removed.</a:t>
            </a:r>
            <a:r>
              <a:rPr lang="en-US" sz="1800" b="1" u="sng" dirty="0"/>
              <a:t> </a:t>
            </a:r>
          </a:p>
          <a:p>
            <a:endParaRPr lang="en-US" sz="1800" b="1" u="sng" dirty="0"/>
          </a:p>
          <a:p>
            <a:r>
              <a:rPr lang="en-US" sz="1800" b="1" u="sng" dirty="0"/>
              <a:t>Symptoms:</a:t>
            </a:r>
          </a:p>
          <a:p>
            <a:pPr lvl="1"/>
            <a:r>
              <a:rPr lang="en-US" sz="1800" dirty="0"/>
              <a:t>Upper abdominal pain (Epigastric)or discomfort</a:t>
            </a:r>
          </a:p>
          <a:p>
            <a:pPr lvl="1"/>
            <a:r>
              <a:rPr lang="en-US" sz="1800" dirty="0"/>
              <a:t>Nausea and vomiting</a:t>
            </a:r>
          </a:p>
          <a:p>
            <a:pPr lvl="1"/>
            <a:r>
              <a:rPr lang="en-US" sz="1800" dirty="0"/>
              <a:t>Bloating</a:t>
            </a:r>
          </a:p>
          <a:p>
            <a:pPr lvl="1"/>
            <a:r>
              <a:rPr lang="en-US" sz="1800" dirty="0"/>
              <a:t>Loss of appetite</a:t>
            </a:r>
          </a:p>
          <a:p>
            <a:pPr lvl="1"/>
            <a:r>
              <a:rPr lang="en-US" sz="1800" dirty="0"/>
              <a:t>Weight loss</a:t>
            </a:r>
          </a:p>
          <a:p>
            <a:pPr lvl="1"/>
            <a:r>
              <a:rPr lang="en-US" sz="1800" dirty="0"/>
              <a:t>Pernicious anemia</a:t>
            </a:r>
          </a:p>
          <a:p>
            <a:pPr lvl="2">
              <a:buFont typeface="Wingdings" panose="05000000000000000000" pitchFamily="2" charset="2"/>
              <a:buChar char="v"/>
            </a:pPr>
            <a:endParaRPr lang="en-US" sz="1800" dirty="0"/>
          </a:p>
        </p:txBody>
      </p:sp>
      <p:pic>
        <p:nvPicPr>
          <p:cNvPr id="2" name="Picture 1">
            <a:extLst>
              <a:ext uri="{FF2B5EF4-FFF2-40B4-BE49-F238E27FC236}">
                <a16:creationId xmlns:a16="http://schemas.microsoft.com/office/drawing/2014/main" id="{088DD553-B2B3-4DE3-B5AC-A459C3274CE3}"/>
              </a:ext>
            </a:extLst>
          </p:cNvPr>
          <p:cNvPicPr>
            <a:picLocks noChangeAspect="1"/>
          </p:cNvPicPr>
          <p:nvPr/>
        </p:nvPicPr>
        <p:blipFill>
          <a:blip r:embed="rId2"/>
          <a:stretch>
            <a:fillRect/>
          </a:stretch>
        </p:blipFill>
        <p:spPr>
          <a:xfrm>
            <a:off x="6929001" y="443753"/>
            <a:ext cx="5060375" cy="6306671"/>
          </a:xfrm>
          <a:prstGeom prst="rect">
            <a:avLst/>
          </a:prstGeom>
        </p:spPr>
      </p:pic>
    </p:spTree>
    <p:extLst>
      <p:ext uri="{BB962C8B-B14F-4D97-AF65-F5344CB8AC3E}">
        <p14:creationId xmlns:p14="http://schemas.microsoft.com/office/powerpoint/2010/main" val="36772991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21">
            <a:extLst>
              <a:ext uri="{FF2B5EF4-FFF2-40B4-BE49-F238E27FC236}">
                <a16:creationId xmlns:a16="http://schemas.microsoft.com/office/drawing/2014/main" id="{FEB0B922-A6AE-4089-8B21-F3E1A7709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37586" cy="6858000"/>
          </a:xfrm>
          <a:custGeom>
            <a:avLst/>
            <a:gdLst>
              <a:gd name="connsiteX0" fmla="*/ 0 w 10237586"/>
              <a:gd name="connsiteY0" fmla="*/ 0 h 6858000"/>
              <a:gd name="connsiteX1" fmla="*/ 7061432 w 10237586"/>
              <a:gd name="connsiteY1" fmla="*/ 0 h 6858000"/>
              <a:gd name="connsiteX2" fmla="*/ 10237586 w 10237586"/>
              <a:gd name="connsiteY2" fmla="*/ 6858000 h 6858000"/>
              <a:gd name="connsiteX3" fmla="*/ 0 w 102375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237586" h="6858000">
                <a:moveTo>
                  <a:pt x="0" y="0"/>
                </a:moveTo>
                <a:lnTo>
                  <a:pt x="7061432" y="0"/>
                </a:lnTo>
                <a:lnTo>
                  <a:pt x="10237586" y="6858000"/>
                </a:lnTo>
                <a:lnTo>
                  <a:pt x="0" y="6858000"/>
                </a:lnTo>
                <a:close/>
              </a:path>
            </a:pathLst>
          </a:custGeom>
          <a:solidFill>
            <a:srgbClr val="00000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0">
            <a:extLst>
              <a:ext uri="{FF2B5EF4-FFF2-40B4-BE49-F238E27FC236}">
                <a16:creationId xmlns:a16="http://schemas.microsoft.com/office/drawing/2014/main" id="{C5EB7378-ADA3-4D6E-8E3A-09FAD1478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1">
            <a:extLst>
              <a:ext uri="{FF2B5EF4-FFF2-40B4-BE49-F238E27FC236}">
                <a16:creationId xmlns:a16="http://schemas.microsoft.com/office/drawing/2014/main" id="{47B5D582-9640-6548-8069-06155C5B04DD}"/>
              </a:ext>
            </a:extLst>
          </p:cNvPr>
          <p:cNvSpPr>
            <a:spLocks noGrp="1"/>
          </p:cNvSpPr>
          <p:nvPr>
            <p:ph type="title"/>
          </p:nvPr>
        </p:nvSpPr>
        <p:spPr>
          <a:xfrm>
            <a:off x="959224" y="99380"/>
            <a:ext cx="5737412" cy="855361"/>
          </a:xfrm>
        </p:spPr>
        <p:txBody>
          <a:bodyPr>
            <a:normAutofit/>
            <a:scene3d>
              <a:camera prst="orthographicFront"/>
              <a:lightRig rig="threePt" dir="t"/>
            </a:scene3d>
            <a:sp3d extrusionH="57150">
              <a:bevelT w="38100" h="38100" prst="angle"/>
            </a:sp3d>
          </a:bodyPr>
          <a:lstStyle/>
          <a:p>
            <a:r>
              <a:rPr lang="en-US" b="1" dirty="0">
                <a:solidFill>
                  <a:srgbClr val="FFFFFF"/>
                </a:solidFill>
                <a:effectLst>
                  <a:outerShdw blurRad="75057" dist="38100" dir="5400000" sy="-20000" rotWithShape="0">
                    <a:prstClr val="black">
                      <a:alpha val="25000"/>
                    </a:prstClr>
                  </a:outerShdw>
                </a:effectLst>
                <a:latin typeface="Century Gothic" pitchFamily="34" charset="0"/>
              </a:rPr>
              <a:t>Chronic Gastritis</a:t>
            </a:r>
          </a:p>
        </p:txBody>
      </p:sp>
      <p:sp>
        <p:nvSpPr>
          <p:cNvPr id="3" name="Content Placeholder 2">
            <a:extLst>
              <a:ext uri="{FF2B5EF4-FFF2-40B4-BE49-F238E27FC236}">
                <a16:creationId xmlns:a16="http://schemas.microsoft.com/office/drawing/2014/main" id="{C494CFBF-9549-AD4C-AB7A-5A33FE6008E5}"/>
              </a:ext>
            </a:extLst>
          </p:cNvPr>
          <p:cNvSpPr>
            <a:spLocks noGrp="1"/>
          </p:cNvSpPr>
          <p:nvPr>
            <p:ph idx="1"/>
          </p:nvPr>
        </p:nvSpPr>
        <p:spPr>
          <a:xfrm>
            <a:off x="94130" y="1054122"/>
            <a:ext cx="8390964" cy="5704498"/>
          </a:xfrm>
        </p:spPr>
        <p:txBody>
          <a:bodyPr>
            <a:normAutofit/>
          </a:bodyPr>
          <a:lstStyle/>
          <a:p>
            <a:r>
              <a:rPr lang="en-GB" sz="1800" dirty="0">
                <a:solidFill>
                  <a:srgbClr val="FFFFFF"/>
                </a:solidFill>
              </a:rPr>
              <a:t>Types:</a:t>
            </a:r>
          </a:p>
          <a:p>
            <a:pPr marL="514350" indent="-514350">
              <a:buAutoNum type="arabicPeriod"/>
            </a:pPr>
            <a:r>
              <a:rPr lang="en-GB" sz="1800" dirty="0">
                <a:solidFill>
                  <a:srgbClr val="FFFFFF"/>
                </a:solidFill>
              </a:rPr>
              <a:t>Type A or autoimmune gastritis.</a:t>
            </a:r>
          </a:p>
          <a:p>
            <a:pPr marL="514350" indent="-514350">
              <a:buAutoNum type="arabicPeriod"/>
            </a:pPr>
            <a:r>
              <a:rPr lang="en-GB" sz="1800" dirty="0">
                <a:solidFill>
                  <a:srgbClr val="FFFFFF"/>
                </a:solidFill>
              </a:rPr>
              <a:t> Type B or antral gastritis.</a:t>
            </a:r>
          </a:p>
          <a:p>
            <a:pPr marL="514350" indent="-514350">
              <a:buAutoNum type="arabicPeriod"/>
            </a:pPr>
            <a:r>
              <a:rPr lang="en-GB" sz="1800" dirty="0">
                <a:solidFill>
                  <a:srgbClr val="FFFFFF"/>
                </a:solidFill>
              </a:rPr>
              <a:t> Rarer forms, e.g., eosinophilic gastritis, granulomatous gastritis. </a:t>
            </a:r>
          </a:p>
          <a:p>
            <a:pPr marL="514350" indent="-514350">
              <a:buAutoNum type="arabicPeriod"/>
            </a:pPr>
            <a:endParaRPr lang="en-GB" sz="1800" dirty="0">
              <a:solidFill>
                <a:srgbClr val="FFFFFF"/>
              </a:solidFill>
            </a:endParaRPr>
          </a:p>
          <a:p>
            <a:pPr marL="0" indent="0">
              <a:buNone/>
            </a:pPr>
            <a:r>
              <a:rPr lang="en-GB" sz="1800" dirty="0">
                <a:solidFill>
                  <a:srgbClr val="FFFF00"/>
                </a:solidFill>
              </a:rPr>
              <a:t>Type A Gastritis :</a:t>
            </a:r>
          </a:p>
          <a:p>
            <a:pPr marL="0" indent="0">
              <a:buNone/>
            </a:pPr>
            <a:r>
              <a:rPr lang="en-GB" sz="1800" dirty="0">
                <a:solidFill>
                  <a:srgbClr val="FFFFFF"/>
                </a:solidFill>
              </a:rPr>
              <a:t>It is characterized by the presence of antibody to parietal cells. </a:t>
            </a:r>
          </a:p>
          <a:p>
            <a:pPr marL="0" indent="0">
              <a:buNone/>
            </a:pPr>
            <a:r>
              <a:rPr lang="en-GB" sz="1800" dirty="0">
                <a:solidFill>
                  <a:srgbClr val="FFFFFF"/>
                </a:solidFill>
              </a:rPr>
              <a:t>The antrum is spared, and gastrin secretion is frequently elevated.</a:t>
            </a:r>
          </a:p>
          <a:p>
            <a:pPr marL="0" indent="0">
              <a:buNone/>
            </a:pPr>
            <a:endParaRPr lang="en-GB" sz="1800" dirty="0">
              <a:solidFill>
                <a:srgbClr val="FFFFFF"/>
              </a:solidFill>
            </a:endParaRPr>
          </a:p>
          <a:p>
            <a:pPr marL="0" indent="0">
              <a:buNone/>
            </a:pPr>
            <a:r>
              <a:rPr lang="en-GB" sz="1800" dirty="0">
                <a:solidFill>
                  <a:srgbClr val="FFFFFF"/>
                </a:solidFill>
              </a:rPr>
              <a:t> It is this form that may progress to pernicious </a:t>
            </a:r>
            <a:r>
              <a:rPr lang="en-GB" sz="1800" dirty="0" err="1">
                <a:solidFill>
                  <a:srgbClr val="FFFFFF"/>
                </a:solidFill>
              </a:rPr>
              <a:t>anemia</a:t>
            </a:r>
            <a:r>
              <a:rPr lang="en-GB" sz="1800" dirty="0">
                <a:solidFill>
                  <a:srgbClr val="FFFFFF"/>
                </a:solidFill>
              </a:rPr>
              <a:t>. </a:t>
            </a:r>
          </a:p>
          <a:p>
            <a:pPr marL="0" indent="0">
              <a:buNone/>
            </a:pPr>
            <a:endParaRPr lang="en-GB" sz="1800" dirty="0">
              <a:solidFill>
                <a:srgbClr val="FFFFFF"/>
              </a:solidFill>
            </a:endParaRPr>
          </a:p>
          <a:p>
            <a:pPr marL="0" indent="0">
              <a:buNone/>
            </a:pPr>
            <a:r>
              <a:rPr lang="en-GB" sz="1800" dirty="0">
                <a:solidFill>
                  <a:srgbClr val="FFFFFF"/>
                </a:solidFill>
              </a:rPr>
              <a:t>It is common in the elderly people and may be associated with other organ specific autoimmunity, e.g., Hashimoto’s thyroiditis. </a:t>
            </a:r>
          </a:p>
          <a:p>
            <a:pPr marL="0" indent="0">
              <a:buNone/>
            </a:pPr>
            <a:endParaRPr lang="en-GB" sz="1800" dirty="0">
              <a:solidFill>
                <a:srgbClr val="FFFFFF"/>
              </a:solidFill>
            </a:endParaRPr>
          </a:p>
          <a:p>
            <a:pPr marL="0" indent="0">
              <a:buNone/>
            </a:pPr>
            <a:r>
              <a:rPr lang="en-GB" sz="1800" dirty="0">
                <a:solidFill>
                  <a:srgbClr val="FFFFFF"/>
                </a:solidFill>
              </a:rPr>
              <a:t>The gastritis itself is usually asymptomatic, but there is a fourfold increase in the risk of gastric cancer. </a:t>
            </a:r>
            <a:endParaRPr lang="en-US" sz="1800" dirty="0">
              <a:solidFill>
                <a:srgbClr val="FFFFFF"/>
              </a:solidFill>
            </a:endParaRPr>
          </a:p>
        </p:txBody>
      </p:sp>
      <p:pic>
        <p:nvPicPr>
          <p:cNvPr id="2" name="Picture 1">
            <a:extLst>
              <a:ext uri="{FF2B5EF4-FFF2-40B4-BE49-F238E27FC236}">
                <a16:creationId xmlns:a16="http://schemas.microsoft.com/office/drawing/2014/main" id="{F6008DA1-24C9-4939-A9CB-4B3D1E1C2BA2}"/>
              </a:ext>
            </a:extLst>
          </p:cNvPr>
          <p:cNvPicPr>
            <a:picLocks noChangeAspect="1"/>
          </p:cNvPicPr>
          <p:nvPr/>
        </p:nvPicPr>
        <p:blipFill>
          <a:blip r:embed="rId2"/>
          <a:stretch>
            <a:fillRect/>
          </a:stretch>
        </p:blipFill>
        <p:spPr>
          <a:xfrm>
            <a:off x="8616772" y="137667"/>
            <a:ext cx="3347193" cy="2941709"/>
          </a:xfrm>
          <a:prstGeom prst="rect">
            <a:avLst/>
          </a:prstGeom>
        </p:spPr>
      </p:pic>
      <p:pic>
        <p:nvPicPr>
          <p:cNvPr id="4" name="Picture 3">
            <a:extLst>
              <a:ext uri="{FF2B5EF4-FFF2-40B4-BE49-F238E27FC236}">
                <a16:creationId xmlns:a16="http://schemas.microsoft.com/office/drawing/2014/main" id="{44A592CB-D185-43B2-8566-8DCCA71406A7}"/>
              </a:ext>
            </a:extLst>
          </p:cNvPr>
          <p:cNvPicPr>
            <a:picLocks noChangeAspect="1"/>
          </p:cNvPicPr>
          <p:nvPr/>
        </p:nvPicPr>
        <p:blipFill>
          <a:blip r:embed="rId3"/>
          <a:stretch>
            <a:fillRect/>
          </a:stretch>
        </p:blipFill>
        <p:spPr>
          <a:xfrm>
            <a:off x="8485094" y="3217043"/>
            <a:ext cx="3478870" cy="3541576"/>
          </a:xfrm>
          <a:prstGeom prst="rect">
            <a:avLst/>
          </a:prstGeom>
        </p:spPr>
      </p:pic>
    </p:spTree>
    <p:extLst>
      <p:ext uri="{BB962C8B-B14F-4D97-AF65-F5344CB8AC3E}">
        <p14:creationId xmlns:p14="http://schemas.microsoft.com/office/powerpoint/2010/main" val="1285043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684117CA-3093-49EB-9B56-D9EA09AB04BD}"/>
              </a:ext>
            </a:extLst>
          </p:cNvPr>
          <p:cNvSpPr>
            <a:spLocks noGrp="1"/>
          </p:cNvSpPr>
          <p:nvPr>
            <p:ph idx="1"/>
          </p:nvPr>
        </p:nvSpPr>
        <p:spPr>
          <a:xfrm>
            <a:off x="627797" y="859809"/>
            <a:ext cx="10727140" cy="5813946"/>
          </a:xfrm>
        </p:spPr>
        <p:txBody>
          <a:bodyPr>
            <a:normAutofit/>
          </a:bodyPr>
          <a:lstStyle/>
          <a:p>
            <a:pPr marL="0" indent="0">
              <a:buNone/>
            </a:pPr>
            <a:r>
              <a:rPr lang="en-GB" sz="2000" dirty="0">
                <a:solidFill>
                  <a:srgbClr val="FFFFFF"/>
                </a:solidFill>
              </a:rPr>
              <a:t>2. Type B Gastritis Helicobacter pylori, </a:t>
            </a:r>
            <a:r>
              <a:rPr lang="en-GB" sz="2000" dirty="0">
                <a:solidFill>
                  <a:srgbClr val="FFFF00"/>
                </a:solidFill>
              </a:rPr>
              <a:t>Antral gastritis </a:t>
            </a:r>
            <a:r>
              <a:rPr lang="en-GB" sz="2000" dirty="0">
                <a:solidFill>
                  <a:srgbClr val="FFFFFF"/>
                </a:solidFill>
              </a:rPr>
              <a:t>: </a:t>
            </a:r>
          </a:p>
          <a:p>
            <a:pPr marL="0" indent="0">
              <a:buNone/>
            </a:pPr>
            <a:r>
              <a:rPr lang="en-GB" sz="2000" dirty="0">
                <a:solidFill>
                  <a:srgbClr val="FFFFFF"/>
                </a:solidFill>
              </a:rPr>
              <a:t>A symptomatic and do not require any treatment but patients with dyspepsia may benefit from H. pylori eradication.</a:t>
            </a:r>
          </a:p>
          <a:p>
            <a:endParaRPr lang="en-GB" sz="2000" dirty="0">
              <a:solidFill>
                <a:srgbClr val="FFFFFF"/>
              </a:solidFill>
            </a:endParaRPr>
          </a:p>
          <a:p>
            <a:pPr marL="0" indent="0">
              <a:buNone/>
            </a:pPr>
            <a:r>
              <a:rPr lang="en-GB" sz="2000" dirty="0">
                <a:solidFill>
                  <a:srgbClr val="FFFFFF"/>
                </a:solidFill>
              </a:rPr>
              <a:t>3</a:t>
            </a:r>
            <a:r>
              <a:rPr lang="en-GB" sz="2000" dirty="0">
                <a:solidFill>
                  <a:srgbClr val="FFFF00"/>
                </a:solidFill>
              </a:rPr>
              <a:t>. Granulomatous Gastritis:</a:t>
            </a:r>
          </a:p>
          <a:p>
            <a:pPr marL="0" indent="0">
              <a:buNone/>
            </a:pPr>
            <a:r>
              <a:rPr lang="en-GB" sz="2000" dirty="0">
                <a:solidFill>
                  <a:srgbClr val="FFFFFF"/>
                </a:solidFill>
              </a:rPr>
              <a:t> It is associated with tuberculous infection, sarcoid or Crohn’s disease characterized by antral and duodenal involvement with mucosal inflammation and ulceration that may lead to gastric outlet obstruction. </a:t>
            </a:r>
          </a:p>
          <a:p>
            <a:endParaRPr lang="en-GB" sz="2000" dirty="0">
              <a:solidFill>
                <a:srgbClr val="FFFFFF"/>
              </a:solidFill>
            </a:endParaRPr>
          </a:p>
          <a:p>
            <a:pPr marL="0" indent="0">
              <a:buNone/>
            </a:pPr>
            <a:r>
              <a:rPr lang="en-GB" sz="2000" dirty="0">
                <a:solidFill>
                  <a:srgbClr val="FFFFFF"/>
                </a:solidFill>
              </a:rPr>
              <a:t> 4. </a:t>
            </a:r>
            <a:r>
              <a:rPr lang="en-GB" sz="2000" dirty="0">
                <a:solidFill>
                  <a:srgbClr val="FFFF00"/>
                </a:solidFill>
              </a:rPr>
              <a:t>Eosinophilic gastritis:</a:t>
            </a:r>
          </a:p>
          <a:p>
            <a:pPr marL="0" indent="0">
              <a:buNone/>
            </a:pPr>
            <a:r>
              <a:rPr lang="en-GB" sz="2000" dirty="0">
                <a:solidFill>
                  <a:srgbClr val="FFFFFF"/>
                </a:solidFill>
              </a:rPr>
              <a:t> It is a rare condition in which eosinophils infiltrate the distal stomach and the proximal small bowel, resulting in enlargement of antral folds, </a:t>
            </a:r>
            <a:r>
              <a:rPr lang="en-GB" sz="2000" dirty="0">
                <a:solidFill>
                  <a:srgbClr val="FFFFFF"/>
                </a:solidFill>
                <a:latin typeface="Calibri" panose="020F0502020204030204" pitchFamily="34" charset="0"/>
              </a:rPr>
              <a:t>←</a:t>
            </a:r>
            <a:r>
              <a:rPr lang="en-GB" sz="2000" dirty="0">
                <a:solidFill>
                  <a:srgbClr val="FFFFFF"/>
                </a:solidFill>
              </a:rPr>
              <a:t>Prednisone</a:t>
            </a:r>
            <a:endParaRPr lang="en-US" sz="2000" dirty="0">
              <a:solidFill>
                <a:srgbClr val="FFFFFF"/>
              </a:solidFill>
            </a:endParaRPr>
          </a:p>
        </p:txBody>
      </p:sp>
    </p:spTree>
    <p:extLst>
      <p:ext uri="{BB962C8B-B14F-4D97-AF65-F5344CB8AC3E}">
        <p14:creationId xmlns:p14="http://schemas.microsoft.com/office/powerpoint/2010/main" val="41926797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9047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B38642C-62C4-4E31-A5D3-BB1DD8CA3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583" cy="6858478"/>
          </a:xfrm>
          <a:custGeom>
            <a:avLst/>
            <a:gdLst>
              <a:gd name="connsiteX0" fmla="*/ 0 w 8663583"/>
              <a:gd name="connsiteY0" fmla="*/ 0 h 6858478"/>
              <a:gd name="connsiteX1" fmla="*/ 480486 w 8663583"/>
              <a:gd name="connsiteY1" fmla="*/ 0 h 6858478"/>
              <a:gd name="connsiteX2" fmla="*/ 4415403 w 8663583"/>
              <a:gd name="connsiteY2" fmla="*/ 0 h 6858478"/>
              <a:gd name="connsiteX3" fmla="*/ 5481631 w 8663583"/>
              <a:gd name="connsiteY3" fmla="*/ 0 h 6858478"/>
              <a:gd name="connsiteX4" fmla="*/ 5487208 w 8663583"/>
              <a:gd name="connsiteY4" fmla="*/ 0 h 6858478"/>
              <a:gd name="connsiteX5" fmla="*/ 8663583 w 8663583"/>
              <a:gd name="connsiteY5" fmla="*/ 6858478 h 6858478"/>
              <a:gd name="connsiteX6" fmla="*/ 1239028 w 8663583"/>
              <a:gd name="connsiteY6" fmla="*/ 6858478 h 6858478"/>
              <a:gd name="connsiteX7" fmla="*/ 1239288 w 8663583"/>
              <a:gd name="connsiteY7" fmla="*/ 6857916 h 6858478"/>
              <a:gd name="connsiteX8" fmla="*/ 480486 w 8663583"/>
              <a:gd name="connsiteY8" fmla="*/ 6857916 h 6858478"/>
              <a:gd name="connsiteX9" fmla="*/ 480486 w 8663583"/>
              <a:gd name="connsiteY9" fmla="*/ 6858000 h 6858478"/>
              <a:gd name="connsiteX10" fmla="*/ 0 w 8663583"/>
              <a:gd name="connsiteY10"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3583" h="6858478">
                <a:moveTo>
                  <a:pt x="0" y="0"/>
                </a:moveTo>
                <a:lnTo>
                  <a:pt x="480486" y="0"/>
                </a:lnTo>
                <a:lnTo>
                  <a:pt x="4415403" y="0"/>
                </a:lnTo>
                <a:lnTo>
                  <a:pt x="5481631" y="0"/>
                </a:lnTo>
                <a:lnTo>
                  <a:pt x="5487208" y="0"/>
                </a:lnTo>
                <a:lnTo>
                  <a:pt x="8663583" y="6858478"/>
                </a:lnTo>
                <a:lnTo>
                  <a:pt x="1239028" y="6858478"/>
                </a:lnTo>
                <a:lnTo>
                  <a:pt x="1239288" y="6857916"/>
                </a:lnTo>
                <a:lnTo>
                  <a:pt x="480486" y="6857916"/>
                </a:lnTo>
                <a:lnTo>
                  <a:pt x="480486"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A9F66240-8C38-4069-A5C9-2D3FCD97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234957" cy="6858478"/>
          </a:xfrm>
          <a:custGeom>
            <a:avLst/>
            <a:gdLst>
              <a:gd name="connsiteX0" fmla="*/ 156905 w 8234957"/>
              <a:gd name="connsiteY0" fmla="*/ 0 h 6858478"/>
              <a:gd name="connsiteX1" fmla="*/ 3986777 w 8234957"/>
              <a:gd name="connsiteY1" fmla="*/ 0 h 6858478"/>
              <a:gd name="connsiteX2" fmla="*/ 5053005 w 8234957"/>
              <a:gd name="connsiteY2" fmla="*/ 0 h 6858478"/>
              <a:gd name="connsiteX3" fmla="*/ 5058582 w 8234957"/>
              <a:gd name="connsiteY3" fmla="*/ 0 h 6858478"/>
              <a:gd name="connsiteX4" fmla="*/ 8234957 w 8234957"/>
              <a:gd name="connsiteY4" fmla="*/ 6858478 h 6858478"/>
              <a:gd name="connsiteX5" fmla="*/ 810402 w 8234957"/>
              <a:gd name="connsiteY5" fmla="*/ 6858478 h 6858478"/>
              <a:gd name="connsiteX6" fmla="*/ 810662 w 8234957"/>
              <a:gd name="connsiteY6" fmla="*/ 6857916 h 6858478"/>
              <a:gd name="connsiteX7" fmla="*/ 156905 w 8234957"/>
              <a:gd name="connsiteY7" fmla="*/ 6857916 h 6858478"/>
              <a:gd name="connsiteX8" fmla="*/ 156905 w 8234957"/>
              <a:gd name="connsiteY8" fmla="*/ 6858478 h 6858478"/>
              <a:gd name="connsiteX9" fmla="*/ 0 w 8234957"/>
              <a:gd name="connsiteY9" fmla="*/ 6858478 h 6858478"/>
              <a:gd name="connsiteX10" fmla="*/ 0 w 8234957"/>
              <a:gd name="connsiteY10" fmla="*/ 479 h 6858478"/>
              <a:gd name="connsiteX11" fmla="*/ 156905 w 8234957"/>
              <a:gd name="connsiteY11" fmla="*/ 479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34957" h="6858478">
                <a:moveTo>
                  <a:pt x="156905" y="0"/>
                </a:moveTo>
                <a:lnTo>
                  <a:pt x="3986777" y="0"/>
                </a:lnTo>
                <a:lnTo>
                  <a:pt x="5053005" y="0"/>
                </a:lnTo>
                <a:lnTo>
                  <a:pt x="5058582" y="0"/>
                </a:lnTo>
                <a:lnTo>
                  <a:pt x="8234957" y="6858478"/>
                </a:lnTo>
                <a:lnTo>
                  <a:pt x="810402" y="6858478"/>
                </a:lnTo>
                <a:lnTo>
                  <a:pt x="810662" y="6857916"/>
                </a:lnTo>
                <a:lnTo>
                  <a:pt x="156905" y="6857916"/>
                </a:lnTo>
                <a:lnTo>
                  <a:pt x="156905" y="6858478"/>
                </a:lnTo>
                <a:lnTo>
                  <a:pt x="0" y="6858478"/>
                </a:lnTo>
                <a:lnTo>
                  <a:pt x="0" y="479"/>
                </a:lnTo>
                <a:lnTo>
                  <a:pt x="15690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1">
            <a:extLst>
              <a:ext uri="{FF2B5EF4-FFF2-40B4-BE49-F238E27FC236}">
                <a16:creationId xmlns:a16="http://schemas.microsoft.com/office/drawing/2014/main" id="{09B14C90-642D-C24B-803B-2C9BC1EEBA1B}"/>
              </a:ext>
            </a:extLst>
          </p:cNvPr>
          <p:cNvSpPr>
            <a:spLocks noGrp="1"/>
          </p:cNvSpPr>
          <p:nvPr>
            <p:ph type="title"/>
          </p:nvPr>
        </p:nvSpPr>
        <p:spPr>
          <a:xfrm>
            <a:off x="439367" y="0"/>
            <a:ext cx="4378881" cy="1075765"/>
          </a:xfrm>
        </p:spPr>
        <p:txBody>
          <a:bodyPr>
            <a:normAutofit/>
            <a:scene3d>
              <a:camera prst="orthographicFront"/>
              <a:lightRig rig="threePt" dir="t"/>
            </a:scene3d>
            <a:sp3d extrusionH="57150">
              <a:bevelT w="38100" h="38100" prst="angle"/>
            </a:sp3d>
          </a:bodyPr>
          <a:lstStyle/>
          <a:p>
            <a:r>
              <a:rPr lang="en-US" b="1" dirty="0">
                <a:effectLst>
                  <a:outerShdw blurRad="75057" dist="38100" dir="5400000" sy="-20000" rotWithShape="0">
                    <a:prstClr val="black">
                      <a:alpha val="25000"/>
                    </a:prstClr>
                  </a:outerShdw>
                </a:effectLst>
                <a:latin typeface="Century Gothic" pitchFamily="34" charset="0"/>
              </a:rPr>
              <a:t>Gastritis</a:t>
            </a:r>
          </a:p>
        </p:txBody>
      </p:sp>
      <p:sp>
        <p:nvSpPr>
          <p:cNvPr id="3" name="Content Placeholder 2">
            <a:extLst>
              <a:ext uri="{FF2B5EF4-FFF2-40B4-BE49-F238E27FC236}">
                <a16:creationId xmlns:a16="http://schemas.microsoft.com/office/drawing/2014/main" id="{8E04B9D4-4BCD-FF4E-9789-49D199721B94}"/>
              </a:ext>
            </a:extLst>
          </p:cNvPr>
          <p:cNvSpPr>
            <a:spLocks noGrp="1"/>
          </p:cNvSpPr>
          <p:nvPr>
            <p:ph idx="1"/>
          </p:nvPr>
        </p:nvSpPr>
        <p:spPr>
          <a:xfrm>
            <a:off x="107460" y="1290919"/>
            <a:ext cx="5352046" cy="5620870"/>
          </a:xfrm>
        </p:spPr>
        <p:txBody>
          <a:bodyPr>
            <a:normAutofit/>
          </a:bodyPr>
          <a:lstStyle/>
          <a:p>
            <a:r>
              <a:rPr lang="en-US" sz="2000" b="1" u="sng" dirty="0"/>
              <a:t>Diagnosis:</a:t>
            </a:r>
          </a:p>
          <a:p>
            <a:pPr lvl="1"/>
            <a:r>
              <a:rPr lang="en-US" sz="2000" dirty="0"/>
              <a:t>History, &amp; examination</a:t>
            </a:r>
          </a:p>
          <a:p>
            <a:pPr lvl="1"/>
            <a:r>
              <a:rPr lang="en-US" sz="2000" dirty="0"/>
              <a:t>Labs: CBC,  H-pylori</a:t>
            </a:r>
          </a:p>
          <a:p>
            <a:pPr lvl="1"/>
            <a:r>
              <a:rPr lang="en-US" sz="2000" dirty="0"/>
              <a:t>Radiology: AXR- USS- CT scan</a:t>
            </a:r>
          </a:p>
          <a:p>
            <a:pPr lvl="1"/>
            <a:r>
              <a:rPr lang="en-US" sz="2000" dirty="0"/>
              <a:t>OGD, and biopsy</a:t>
            </a:r>
          </a:p>
          <a:p>
            <a:pPr lvl="1"/>
            <a:endParaRPr lang="en-US" sz="2000" dirty="0"/>
          </a:p>
          <a:p>
            <a:r>
              <a:rPr lang="en-US" sz="2000" b="1" u="sng" dirty="0"/>
              <a:t>Treatment:</a:t>
            </a:r>
          </a:p>
          <a:p>
            <a:pPr lvl="1"/>
            <a:r>
              <a:rPr lang="en-US" sz="2000" dirty="0"/>
              <a:t>Underlying cause (Medications- Vitamin def. - lifestyle)</a:t>
            </a:r>
          </a:p>
          <a:p>
            <a:pPr lvl="1"/>
            <a:r>
              <a:rPr lang="en-US" sz="2000" dirty="0"/>
              <a:t>Medications: To reduce gastric acid</a:t>
            </a:r>
          </a:p>
          <a:p>
            <a:pPr lvl="2"/>
            <a:r>
              <a:rPr lang="en-US" dirty="0"/>
              <a:t>H2 antagonists (Zantac</a:t>
            </a:r>
            <a:r>
              <a:rPr lang="en-US" baseline="30000" dirty="0"/>
              <a:t>©</a:t>
            </a:r>
            <a:r>
              <a:rPr lang="en-US" dirty="0"/>
              <a:t>)</a:t>
            </a:r>
          </a:p>
          <a:p>
            <a:pPr lvl="2"/>
            <a:r>
              <a:rPr lang="en-US" dirty="0"/>
              <a:t>Proton pump inhibitor (Nexium</a:t>
            </a:r>
            <a:r>
              <a:rPr lang="en-US" baseline="30000" dirty="0"/>
              <a:t>©</a:t>
            </a:r>
            <a:r>
              <a:rPr lang="en-US" dirty="0"/>
              <a:t>) </a:t>
            </a:r>
          </a:p>
          <a:p>
            <a:pPr lvl="1"/>
            <a:r>
              <a:rPr lang="en-US" sz="2000" dirty="0"/>
              <a:t>Anti-emetic medications may be needed</a:t>
            </a:r>
          </a:p>
          <a:p>
            <a:pPr lvl="1"/>
            <a:r>
              <a:rPr lang="en-US" sz="2000" dirty="0"/>
              <a:t>Treatment of H. Pylori</a:t>
            </a:r>
          </a:p>
        </p:txBody>
      </p:sp>
      <p:pic>
        <p:nvPicPr>
          <p:cNvPr id="2" name="Picture 1">
            <a:extLst>
              <a:ext uri="{FF2B5EF4-FFF2-40B4-BE49-F238E27FC236}">
                <a16:creationId xmlns:a16="http://schemas.microsoft.com/office/drawing/2014/main" id="{4B78153B-9052-47C7-A746-9050439EF35F}"/>
              </a:ext>
            </a:extLst>
          </p:cNvPr>
          <p:cNvPicPr>
            <a:picLocks noChangeAspect="1"/>
          </p:cNvPicPr>
          <p:nvPr/>
        </p:nvPicPr>
        <p:blipFill>
          <a:blip r:embed="rId2"/>
          <a:stretch>
            <a:fillRect/>
          </a:stretch>
        </p:blipFill>
        <p:spPr>
          <a:xfrm>
            <a:off x="7008450" y="161365"/>
            <a:ext cx="5076090" cy="3024149"/>
          </a:xfrm>
          <a:prstGeom prst="rect">
            <a:avLst/>
          </a:prstGeom>
        </p:spPr>
      </p:pic>
      <p:pic>
        <p:nvPicPr>
          <p:cNvPr id="4" name="Picture 3">
            <a:extLst>
              <a:ext uri="{FF2B5EF4-FFF2-40B4-BE49-F238E27FC236}">
                <a16:creationId xmlns:a16="http://schemas.microsoft.com/office/drawing/2014/main" id="{E2F9BD5C-24DB-4EF4-8049-4DB25B402800}"/>
              </a:ext>
            </a:extLst>
          </p:cNvPr>
          <p:cNvPicPr>
            <a:picLocks noChangeAspect="1"/>
          </p:cNvPicPr>
          <p:nvPr/>
        </p:nvPicPr>
        <p:blipFill>
          <a:blip r:embed="rId3"/>
          <a:stretch>
            <a:fillRect/>
          </a:stretch>
        </p:blipFill>
        <p:spPr>
          <a:xfrm>
            <a:off x="8663583" y="3346879"/>
            <a:ext cx="3277404" cy="3349756"/>
          </a:xfrm>
          <a:prstGeom prst="rect">
            <a:avLst/>
          </a:prstGeom>
        </p:spPr>
      </p:pic>
    </p:spTree>
    <p:extLst>
      <p:ext uri="{BB962C8B-B14F-4D97-AF65-F5344CB8AC3E}">
        <p14:creationId xmlns:p14="http://schemas.microsoft.com/office/powerpoint/2010/main" val="29193783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FD6DD9-D1CE-4231-8709-2EB076F19AB8}"/>
              </a:ext>
            </a:extLst>
          </p:cNvPr>
          <p:cNvSpPr>
            <a:spLocks noGrp="1"/>
          </p:cNvSpPr>
          <p:nvPr>
            <p:ph idx="1"/>
          </p:nvPr>
        </p:nvSpPr>
        <p:spPr>
          <a:xfrm>
            <a:off x="0" y="0"/>
            <a:ext cx="12192000" cy="6858000"/>
          </a:xfrm>
        </p:spPr>
        <p:txBody>
          <a:bodyPr>
            <a:noAutofit/>
          </a:bodyPr>
          <a:lstStyle/>
          <a:p>
            <a:r>
              <a:rPr lang="en-GB" sz="2000">
                <a:solidFill>
                  <a:schemeClr val="bg1"/>
                </a:solidFill>
              </a:rPr>
              <a:t> </a:t>
            </a:r>
            <a:r>
              <a:rPr lang="en-GB" sz="2000">
                <a:solidFill>
                  <a:srgbClr val="FFFF00"/>
                </a:solidFill>
              </a:rPr>
              <a:t>Peptic ulcer</a:t>
            </a:r>
            <a:r>
              <a:rPr lang="en-GB" sz="2000">
                <a:solidFill>
                  <a:schemeClr val="bg1"/>
                </a:solidFill>
              </a:rPr>
              <a:t>: </a:t>
            </a:r>
          </a:p>
          <a:p>
            <a:r>
              <a:rPr lang="en-US" sz="2000">
                <a:solidFill>
                  <a:schemeClr val="bg1"/>
                </a:solidFill>
              </a:rPr>
              <a:t>Peptic ulcers are found approximately four times as often in the duodenum than in the stomach</a:t>
            </a:r>
          </a:p>
          <a:p>
            <a:r>
              <a:rPr lang="en-US" sz="2000">
                <a:solidFill>
                  <a:schemeClr val="bg1"/>
                </a:solidFill>
              </a:rPr>
              <a:t>Duodenal ulcers are </a:t>
            </a:r>
            <a:r>
              <a:rPr lang="en-US" sz="2000" u="sng">
                <a:solidFill>
                  <a:schemeClr val="bg1"/>
                </a:solidFill>
              </a:rPr>
              <a:t>more common </a:t>
            </a:r>
            <a:r>
              <a:rPr lang="en-US" sz="2000">
                <a:solidFill>
                  <a:schemeClr val="bg1"/>
                </a:solidFill>
              </a:rPr>
              <a:t>in men</a:t>
            </a:r>
          </a:p>
          <a:p>
            <a:r>
              <a:rPr lang="en-US" sz="2000">
                <a:solidFill>
                  <a:schemeClr val="bg1"/>
                </a:solidFill>
              </a:rPr>
              <a:t>Gastric ulcers  equally affect men and women</a:t>
            </a:r>
          </a:p>
          <a:p>
            <a:r>
              <a:rPr lang="en-US" sz="2000">
                <a:solidFill>
                  <a:schemeClr val="bg1"/>
                </a:solidFill>
              </a:rPr>
              <a:t>Ulcers are found at all ages </a:t>
            </a:r>
          </a:p>
          <a:p>
            <a:r>
              <a:rPr lang="en-US" sz="2000">
                <a:solidFill>
                  <a:schemeClr val="bg1"/>
                </a:solidFill>
              </a:rPr>
              <a:t>More </a:t>
            </a:r>
            <a:r>
              <a:rPr lang="en-US" sz="2000" b="1">
                <a:solidFill>
                  <a:schemeClr val="bg1"/>
                </a:solidFill>
              </a:rPr>
              <a:t>common</a:t>
            </a:r>
            <a:r>
              <a:rPr lang="en-US" sz="2000">
                <a:solidFill>
                  <a:schemeClr val="bg1"/>
                </a:solidFill>
              </a:rPr>
              <a:t> with increasing age</a:t>
            </a:r>
            <a:endParaRPr lang="en-GB" sz="2000">
              <a:solidFill>
                <a:schemeClr val="bg1"/>
              </a:solidFill>
            </a:endParaRPr>
          </a:p>
          <a:p>
            <a:pPr marL="0" indent="0">
              <a:buNone/>
            </a:pPr>
            <a:r>
              <a:rPr lang="en-GB" sz="2000">
                <a:solidFill>
                  <a:schemeClr val="bg1"/>
                </a:solidFill>
              </a:rPr>
              <a:t>Whilst acid attack is a marked feature of duodenal ulcer (DU), </a:t>
            </a:r>
          </a:p>
          <a:p>
            <a:pPr marL="0" indent="0">
              <a:buNone/>
            </a:pPr>
            <a:r>
              <a:rPr lang="en-GB" sz="2000">
                <a:solidFill>
                  <a:schemeClr val="bg1"/>
                </a:solidFill>
              </a:rPr>
              <a:t>impaired mucosal resistance appears to be more important for gastric ulcer.</a:t>
            </a:r>
          </a:p>
          <a:p>
            <a:pPr marL="0" indent="0">
              <a:buNone/>
            </a:pPr>
            <a:endParaRPr lang="en-GB" sz="2000">
              <a:solidFill>
                <a:schemeClr val="bg1"/>
              </a:solidFill>
            </a:endParaRPr>
          </a:p>
          <a:p>
            <a:r>
              <a:rPr lang="en-GB" sz="2400">
                <a:solidFill>
                  <a:srgbClr val="FFFF00"/>
                </a:solidFill>
              </a:rPr>
              <a:t>DUODENAL ULCER: Risk Factors:</a:t>
            </a:r>
          </a:p>
          <a:p>
            <a:pPr marL="0" indent="0">
              <a:buNone/>
            </a:pPr>
            <a:r>
              <a:rPr lang="en-GB" sz="2000">
                <a:solidFill>
                  <a:schemeClr val="bg1"/>
                </a:solidFill>
              </a:rPr>
              <a:t> Cigarette smoking, stress, NSAIDs, corticosteroids and infection with H. Pylori 	</a:t>
            </a:r>
          </a:p>
          <a:p>
            <a:pPr marL="0" indent="0">
              <a:buNone/>
            </a:pPr>
            <a:endParaRPr lang="en-GB" sz="800">
              <a:solidFill>
                <a:schemeClr val="bg1"/>
              </a:solidFill>
            </a:endParaRPr>
          </a:p>
          <a:p>
            <a:pPr marL="0" indent="0">
              <a:buNone/>
            </a:pPr>
            <a:r>
              <a:rPr lang="en-GB" sz="2000">
                <a:solidFill>
                  <a:schemeClr val="bg1"/>
                </a:solidFill>
              </a:rPr>
              <a:t>NSAIDs—Deplete endogenous mucosal prostaglandins making the mucosa more susceptible to ulceration. </a:t>
            </a:r>
          </a:p>
          <a:p>
            <a:pPr marL="0" indent="0">
              <a:buNone/>
            </a:pPr>
            <a:endParaRPr lang="en-GB" sz="800">
              <a:solidFill>
                <a:schemeClr val="bg1"/>
              </a:solidFill>
            </a:endParaRPr>
          </a:p>
          <a:p>
            <a:pPr marL="0" indent="0">
              <a:buNone/>
            </a:pPr>
            <a:r>
              <a:rPr lang="en-GB" sz="2000">
                <a:solidFill>
                  <a:schemeClr val="bg1"/>
                </a:solidFill>
              </a:rPr>
              <a:t>Smoking—Increases acid secretion, impairs ulcer healing, accelerates gastric emptying and decreases pancreatic bicarbonate secretion. </a:t>
            </a:r>
          </a:p>
          <a:p>
            <a:pPr marL="0" indent="0">
              <a:buNone/>
            </a:pPr>
            <a:endParaRPr lang="en-GB" sz="800">
              <a:solidFill>
                <a:schemeClr val="bg1"/>
              </a:solidFill>
            </a:endParaRPr>
          </a:p>
          <a:p>
            <a:pPr marL="0" indent="0">
              <a:buNone/>
            </a:pPr>
            <a:r>
              <a:rPr lang="en-GB" sz="2000">
                <a:solidFill>
                  <a:schemeClr val="bg1"/>
                </a:solidFill>
              </a:rPr>
              <a:t>H. pylori—Over 90 percent patients with a duodenal ulcer have this organism </a:t>
            </a:r>
          </a:p>
          <a:p>
            <a:pPr marL="0" indent="0">
              <a:buNone/>
            </a:pPr>
            <a:endParaRPr lang="en-GB" sz="2000" dirty="0">
              <a:solidFill>
                <a:schemeClr val="bg1"/>
              </a:solidFill>
            </a:endParaRPr>
          </a:p>
        </p:txBody>
      </p:sp>
      <p:pic>
        <p:nvPicPr>
          <p:cNvPr id="2" name="Picture 1">
            <a:extLst>
              <a:ext uri="{FF2B5EF4-FFF2-40B4-BE49-F238E27FC236}">
                <a16:creationId xmlns:a16="http://schemas.microsoft.com/office/drawing/2014/main" id="{A80729CF-4879-45DA-8499-437D8C526A73}"/>
              </a:ext>
            </a:extLst>
          </p:cNvPr>
          <p:cNvPicPr>
            <a:picLocks noChangeAspect="1"/>
          </p:cNvPicPr>
          <p:nvPr/>
        </p:nvPicPr>
        <p:blipFill>
          <a:blip r:embed="rId2"/>
          <a:stretch>
            <a:fillRect/>
          </a:stretch>
        </p:blipFill>
        <p:spPr>
          <a:xfrm>
            <a:off x="8436539" y="1042263"/>
            <a:ext cx="3755461" cy="3308064"/>
          </a:xfrm>
          <a:prstGeom prst="rect">
            <a:avLst/>
          </a:prstGeom>
        </p:spPr>
      </p:pic>
    </p:spTree>
    <p:extLst>
      <p:ext uri="{BB962C8B-B14F-4D97-AF65-F5344CB8AC3E}">
        <p14:creationId xmlns:p14="http://schemas.microsoft.com/office/powerpoint/2010/main" val="125144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067002-7E01-426D-9D23-0744E0ACAC4A}"/>
              </a:ext>
            </a:extLst>
          </p:cNvPr>
          <p:cNvSpPr>
            <a:spLocks noGrp="1"/>
          </p:cNvSpPr>
          <p:nvPr>
            <p:ph idx="1"/>
          </p:nvPr>
        </p:nvSpPr>
        <p:spPr>
          <a:xfrm>
            <a:off x="1578634" y="948906"/>
            <a:ext cx="10613366" cy="5909094"/>
          </a:xfrm>
        </p:spPr>
        <p:txBody>
          <a:bodyPr>
            <a:normAutofit/>
          </a:bodyPr>
          <a:lstStyle/>
          <a:p>
            <a:pPr marL="0" indent="0">
              <a:buNone/>
            </a:pPr>
            <a:r>
              <a:rPr lang="en-GB" dirty="0">
                <a:solidFill>
                  <a:srgbClr val="FFFF00"/>
                </a:solidFill>
              </a:rPr>
              <a:t>Clinical Features: DU</a:t>
            </a:r>
          </a:p>
          <a:p>
            <a:pPr marL="0" indent="0">
              <a:buNone/>
            </a:pPr>
            <a:r>
              <a:rPr lang="en-GB" sz="2000" dirty="0">
                <a:solidFill>
                  <a:schemeClr val="bg1"/>
                </a:solidFill>
              </a:rPr>
              <a:t> 1. Epigastric pain—Most frequent symptom, appears in empty stomach and relieved by taking food. </a:t>
            </a:r>
          </a:p>
          <a:p>
            <a:pPr marL="0" indent="0">
              <a:buNone/>
            </a:pPr>
            <a:r>
              <a:rPr lang="en-GB" sz="2000" dirty="0">
                <a:solidFill>
                  <a:schemeClr val="bg1"/>
                </a:solidFill>
              </a:rPr>
              <a:t>2. Appetite is good. </a:t>
            </a:r>
          </a:p>
          <a:p>
            <a:pPr marL="0" indent="0">
              <a:buNone/>
            </a:pPr>
            <a:r>
              <a:rPr lang="en-GB" sz="2000" dirty="0">
                <a:solidFill>
                  <a:schemeClr val="bg1"/>
                </a:solidFill>
              </a:rPr>
              <a:t>3. Malignancy almost never occurs. </a:t>
            </a:r>
          </a:p>
          <a:p>
            <a:pPr marL="0" indent="0">
              <a:buNone/>
            </a:pPr>
            <a:r>
              <a:rPr lang="en-GB" sz="2000" dirty="0">
                <a:solidFill>
                  <a:schemeClr val="bg1"/>
                </a:solidFill>
              </a:rPr>
              <a:t>4. Vomiting not so common. </a:t>
            </a:r>
          </a:p>
          <a:p>
            <a:pPr marL="0" indent="0">
              <a:buNone/>
            </a:pPr>
            <a:r>
              <a:rPr lang="en-GB" sz="2000" dirty="0">
                <a:solidFill>
                  <a:schemeClr val="bg1"/>
                </a:solidFill>
              </a:rPr>
              <a:t>5. Periodicity comes and goes in a 4 to 6 months cycle.</a:t>
            </a:r>
          </a:p>
          <a:p>
            <a:pPr marL="0" indent="0">
              <a:buNone/>
            </a:pPr>
            <a:r>
              <a:rPr lang="en-GB" sz="2000" dirty="0">
                <a:solidFill>
                  <a:schemeClr val="bg1"/>
                </a:solidFill>
              </a:rPr>
              <a:t> 6. Duration of attack—A month or two.</a:t>
            </a:r>
          </a:p>
          <a:p>
            <a:pPr marL="0" indent="0">
              <a:buNone/>
            </a:pPr>
            <a:endParaRPr lang="en-GB" sz="2000" dirty="0">
              <a:solidFill>
                <a:schemeClr val="bg1"/>
              </a:solidFill>
            </a:endParaRPr>
          </a:p>
          <a:p>
            <a:pPr marL="0" indent="0">
              <a:buNone/>
            </a:pPr>
            <a:r>
              <a:rPr lang="en-GB" sz="2000" dirty="0">
                <a:solidFill>
                  <a:schemeClr val="bg1"/>
                </a:solidFill>
              </a:rPr>
              <a:t> </a:t>
            </a:r>
          </a:p>
        </p:txBody>
      </p:sp>
    </p:spTree>
    <p:extLst>
      <p:ext uri="{BB962C8B-B14F-4D97-AF65-F5344CB8AC3E}">
        <p14:creationId xmlns:p14="http://schemas.microsoft.com/office/powerpoint/2010/main" val="362415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11254</TotalTime>
  <Words>2356</Words>
  <Application>Microsoft Office PowerPoint</Application>
  <PresentationFormat>Widescreen</PresentationFormat>
  <Paragraphs>351</Paragraphs>
  <Slides>30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Arial</vt:lpstr>
      <vt:lpstr>Calibri</vt:lpstr>
      <vt:lpstr>Calibri Light</vt:lpstr>
      <vt:lpstr>Century Gothic</vt:lpstr>
      <vt:lpstr>HelveticaNeue-Bold</vt:lpstr>
      <vt:lpstr>HelveticaNeue-Light</vt:lpstr>
      <vt:lpstr>MV Boli</vt:lpstr>
      <vt:lpstr>Sabon-Roman</vt:lpstr>
      <vt:lpstr>TheSans</vt:lpstr>
      <vt:lpstr>Wingdings</vt:lpstr>
      <vt:lpstr>Office Theme</vt:lpstr>
      <vt:lpstr>PowerPoint Presentation</vt:lpstr>
      <vt:lpstr>PowerPoint Presentation</vt:lpstr>
      <vt:lpstr>Gastritis</vt:lpstr>
      <vt:lpstr>Acute Gastritis</vt:lpstr>
      <vt:lpstr>Chronic Gastritis</vt:lpstr>
      <vt:lpstr>PowerPoint Presentation</vt:lpstr>
      <vt:lpstr>Gastritis</vt:lpstr>
      <vt:lpstr>PowerPoint Presentation</vt:lpstr>
      <vt:lpstr>PowerPoint Presentation</vt:lpstr>
      <vt:lpstr>PowerPoint Presentation</vt:lpstr>
      <vt:lpstr>PowerPoint Presentation</vt:lpstr>
      <vt:lpstr>Peptic ulcer perforation  ‘Boardlike rigidity’ of diffuse peritonitis However, in the elderly and the critically ill presentation can be atypical.   Subdiaphragmatic free gas on a plain erect chest X-ray is diagnostic.  The availability of Helicobacter pylori eradication regimens and potent proton-pump inhibitors alleviate patients' ulcer diathesis without the need for a definitive acid-reducing procedure.  A simple omental patch repair and thorough peritoneal toileting to be done during the emergency operation. The only exception is giant duodenal perforations (&gt;2 cm), not be amenable to a simple patch repair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Gastric Neoplasia</vt:lpstr>
      <vt:lpstr>Benign Gastric Neoplasia</vt:lpstr>
      <vt:lpstr>Benign Gastric Neoplasia</vt:lpstr>
      <vt:lpstr>Malignant Gastric Neoplasia</vt:lpstr>
      <vt:lpstr>Malignant Gastric Neoplasia</vt:lpstr>
      <vt:lpstr>Malignant Gastric Neoplasia</vt:lpstr>
      <vt:lpstr>Malignant Gastric Neoplasia</vt:lpstr>
      <vt:lpstr>PowerPoint Presentation</vt:lpstr>
      <vt:lpstr>Malignant Gastric Neoplasia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Cholecystitis</dc:title>
  <dc:creator>Moneer Almadani</dc:creator>
  <cp:lastModifiedBy>OMAR ALAIDAROOS</cp:lastModifiedBy>
  <cp:revision>196</cp:revision>
  <dcterms:created xsi:type="dcterms:W3CDTF">2017-12-03T19:19:18Z</dcterms:created>
  <dcterms:modified xsi:type="dcterms:W3CDTF">2024-09-01T16:15:31Z</dcterms:modified>
</cp:coreProperties>
</file>