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6" r:id="rId3"/>
    <p:sldId id="277" r:id="rId4"/>
    <p:sldId id="310" r:id="rId5"/>
    <p:sldId id="281" r:id="rId6"/>
    <p:sldId id="287" r:id="rId7"/>
    <p:sldId id="311" r:id="rId8"/>
    <p:sldId id="312" r:id="rId9"/>
    <p:sldId id="313" r:id="rId10"/>
    <p:sldId id="293" r:id="rId11"/>
    <p:sldId id="291" r:id="rId12"/>
    <p:sldId id="296" r:id="rId13"/>
    <p:sldId id="295" r:id="rId14"/>
    <p:sldId id="318" r:id="rId15"/>
    <p:sldId id="314" r:id="rId16"/>
    <p:sldId id="319" r:id="rId17"/>
    <p:sldId id="320" r:id="rId18"/>
    <p:sldId id="333" r:id="rId19"/>
    <p:sldId id="330" r:id="rId20"/>
    <p:sldId id="309" r:id="rId21"/>
    <p:sldId id="331" r:id="rId22"/>
    <p:sldId id="324" r:id="rId23"/>
    <p:sldId id="294" r:id="rId24"/>
    <p:sldId id="335" r:id="rId25"/>
    <p:sldId id="332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 autoAdjust="0"/>
    <p:restoredTop sz="94671"/>
  </p:normalViewPr>
  <p:slideViewPr>
    <p:cSldViewPr snapToGrid="0" snapToObjects="1">
      <p:cViewPr varScale="1">
        <p:scale>
          <a:sx n="110" d="100"/>
          <a:sy n="110" d="100"/>
        </p:scale>
        <p:origin x="5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8372-BF0E-FE4F-A9E0-A5FF64711B81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3E313-E220-4146-9245-9BBA776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ABE0-0C66-8548-9A51-A7A0EDC6F97E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77F6-8C56-DC44-9DF5-562012BDEE58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6A2B-1A1B-BA41-980D-105FCB2B35A5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B22-EC0B-5247-8281-2140CD32CA23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DC-E29E-E943-9208-26731FA72C8F}" type="datetime1">
              <a:rPr lang="en-US" smtClean="0"/>
              <a:t>8/22/23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74F-BEB1-D043-9B25-2505E5FF324D}" type="datetime1">
              <a:rPr lang="en-US" smtClean="0"/>
              <a:t>8/22/23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C044-E34E-CA40-B85F-3AB55AE15529}" type="datetime1">
              <a:rPr lang="en-US" smtClean="0"/>
              <a:t>8/22/23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F68E-EB78-BC47-B3D6-C3719D569E55}" type="datetime1">
              <a:rPr lang="en-US" smtClean="0"/>
              <a:t>8/22/23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0EED-20E1-4E40-BB35-DD7AB229772D}" type="datetime1">
              <a:rPr lang="en-US" smtClean="0"/>
              <a:t>8/22/23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4EB3-683E-C049-B0D8-1DE25DDBC788}" type="datetime1">
              <a:rPr lang="en-US" smtClean="0"/>
              <a:t>8/22/23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E3F5-9CCC-CF4C-A2C3-0A3A19145510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971" y="3761366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Moneer Almadani MD, FACS, F.MAS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</a:rPr>
              <a:t>Assistant Professor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</a:rPr>
              <a:t>Consultant surgeon upper GI, obesity, &amp; gastric oncology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0129" y="1934967"/>
            <a:ext cx="8099685" cy="149901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Haemostasis, &amp; blood transfusion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C85F1-EE1B-DB4C-9ECF-E0181F0637B0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5862A-5DC7-854B-9748-88CB1C54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115" y="2822144"/>
            <a:ext cx="3355562" cy="2480912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C3733-C5C6-C74C-A06E-01CC8ECDC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80" t="-8745" r="-3839" b="-6135"/>
          <a:stretch/>
        </p:blipFill>
        <p:spPr>
          <a:xfrm>
            <a:off x="10668001" y="0"/>
            <a:ext cx="1523999" cy="11611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628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10</a:t>
            </a:fld>
            <a:endParaRPr lang="en-US"/>
          </a:p>
        </p:txBody>
      </p:sp>
      <p:pic>
        <p:nvPicPr>
          <p:cNvPr id="7" name="65764DF8-9ED6-4B7F-A344-DBD802F74DC8-L0-001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65827" y="365125"/>
            <a:ext cx="11231592" cy="5742377"/>
          </a:xfrm>
          <a:prstGeom prst="rect">
            <a:avLst/>
          </a:prstGeom>
          <a:ln w="12700">
            <a:miter lim="400000"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894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11</a:t>
            </a:fld>
            <a:endParaRPr lang="en-US"/>
          </a:p>
        </p:txBody>
      </p:sp>
      <p:pic>
        <p:nvPicPr>
          <p:cNvPr id="7" name="02A11BAA-686C-49DB-BC79-0F8D94B4B030-L0-001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/>
          </a:blip>
          <a:srcRect l="4263" t="19027" r="1482" b="11338"/>
          <a:stretch/>
        </p:blipFill>
        <p:spPr>
          <a:xfrm>
            <a:off x="2501152" y="2031620"/>
            <a:ext cx="7189695" cy="3983798"/>
          </a:xfrm>
          <a:prstGeom prst="rect">
            <a:avLst/>
          </a:prstGeom>
          <a:ln w="12700">
            <a:miter lim="400000"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DD9775-2A97-C14A-84FE-EEC03330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Bleeding disorders</a:t>
            </a:r>
          </a:p>
        </p:txBody>
      </p:sp>
    </p:spTree>
    <p:extLst>
      <p:ext uri="{BB962C8B-B14F-4D97-AF65-F5344CB8AC3E}">
        <p14:creationId xmlns:p14="http://schemas.microsoft.com/office/powerpoint/2010/main" val="76107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12</a:t>
            </a:fld>
            <a:endParaRPr lang="en-US"/>
          </a:p>
        </p:txBody>
      </p:sp>
      <p:pic>
        <p:nvPicPr>
          <p:cNvPr id="7" name="BD5BE04C-7819-425A-9128-3DD426084D50-L0-001.jpe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198136" y="1825625"/>
            <a:ext cx="5795727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51DFA0-7BFF-6644-B665-F828F0E4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Bleeding disorders</a:t>
            </a:r>
          </a:p>
        </p:txBody>
      </p:sp>
    </p:spTree>
    <p:extLst>
      <p:ext uri="{BB962C8B-B14F-4D97-AF65-F5344CB8AC3E}">
        <p14:creationId xmlns:p14="http://schemas.microsoft.com/office/powerpoint/2010/main" val="78833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13</a:t>
            </a:fld>
            <a:endParaRPr lang="en-US"/>
          </a:p>
        </p:txBody>
      </p:sp>
      <p:pic>
        <p:nvPicPr>
          <p:cNvPr id="7" name="2A2646F3-FD07-4AFA-992E-DCBD4F2D35EE-L0-001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/>
          </a:blip>
          <a:srcRect l="8163" t="32847" r="4150" b="-323"/>
          <a:stretch/>
        </p:blipFill>
        <p:spPr>
          <a:xfrm>
            <a:off x="2232816" y="1793969"/>
            <a:ext cx="7726368" cy="4459099"/>
          </a:xfrm>
          <a:prstGeom prst="rect">
            <a:avLst/>
          </a:prstGeom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6DEE8-99D4-B346-BC97-2DA93AA49E79}"/>
              </a:ext>
            </a:extLst>
          </p:cNvPr>
          <p:cNvSpPr txBox="1"/>
          <p:nvPr/>
        </p:nvSpPr>
        <p:spPr>
          <a:xfrm>
            <a:off x="1896035" y="1793969"/>
            <a:ext cx="13716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AC482D-030A-D14F-9FD3-03CEC9EE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Bleeding disorders</a:t>
            </a:r>
          </a:p>
        </p:txBody>
      </p:sp>
    </p:spTree>
    <p:extLst>
      <p:ext uri="{BB962C8B-B14F-4D97-AF65-F5344CB8AC3E}">
        <p14:creationId xmlns:p14="http://schemas.microsoft.com/office/powerpoint/2010/main" val="18336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B3C91-B472-3746-A806-A6A35C42E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Primary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 the time of injury or surgery</a:t>
            </a:r>
            <a:endParaRPr lang="en-US" sz="1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Intermediate/ Reactionary: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Within 24 h of injury or surgery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Postop high BP, sneezing, coughing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Secondary: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48-72 h after injury or surgery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Infection/ Sepsis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005A0-8A4F-5B43-8E74-66E354C9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CF3F0-9378-C146-9324-C85CA98D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D11DB-1CDC-7A4D-BBC9-3385AC65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FCA81F-AE91-564F-BC45-4215DD0A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Surgical </a:t>
            </a:r>
            <a:r>
              <a:rPr lang="en-US" b="1" dirty="0" err="1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haemorrhage</a:t>
            </a:r>
            <a:endParaRPr lang="en-US" b="1" dirty="0">
              <a:solidFill>
                <a:srgbClr val="FFC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7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8A638-913B-BA4C-AF5A-3DD127C4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Blood transfusion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C5F65-EED4-7342-8176-4525E517C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unit of PRBC has 300 ml, raise </a:t>
            </a:r>
            <a:r>
              <a:rPr lang="en-US" dirty="0" err="1">
                <a:solidFill>
                  <a:schemeClr val="bg1"/>
                </a:solidFill>
              </a:rPr>
              <a:t>Hb</a:t>
            </a:r>
            <a:r>
              <a:rPr lang="en-US" dirty="0">
                <a:solidFill>
                  <a:schemeClr val="bg1"/>
                </a:solidFill>
              </a:rPr>
              <a:t> around  1 gm</a:t>
            </a:r>
          </a:p>
          <a:p>
            <a:r>
              <a:rPr lang="en-US" dirty="0">
                <a:solidFill>
                  <a:schemeClr val="bg1"/>
                </a:solidFill>
              </a:rPr>
              <a:t>PRBC could be stored up to 6 weeks</a:t>
            </a:r>
          </a:p>
          <a:p>
            <a:r>
              <a:rPr lang="en-US" dirty="0">
                <a:solidFill>
                  <a:schemeClr val="bg1"/>
                </a:solidFill>
              </a:rPr>
              <a:t>Type and screen Vs type and cross match</a:t>
            </a:r>
          </a:p>
          <a:p>
            <a:r>
              <a:rPr lang="en-US" dirty="0">
                <a:solidFill>
                  <a:schemeClr val="bg1"/>
                </a:solidFill>
              </a:rPr>
              <a:t>Thrombocytopenia</a:t>
            </a:r>
          </a:p>
          <a:p>
            <a:r>
              <a:rPr lang="en-US" dirty="0">
                <a:solidFill>
                  <a:schemeClr val="bg1"/>
                </a:solidFill>
              </a:rPr>
              <a:t>Platelets dysfunction and aspirin</a:t>
            </a:r>
          </a:p>
          <a:p>
            <a:r>
              <a:rPr lang="en-US" dirty="0">
                <a:solidFill>
                  <a:schemeClr val="bg1"/>
                </a:solidFill>
              </a:rPr>
              <a:t>PLT should be at least 50, 000 before surgery, </a:t>
            </a:r>
          </a:p>
          <a:p>
            <a:r>
              <a:rPr lang="en-US" dirty="0">
                <a:solidFill>
                  <a:schemeClr val="bg1"/>
                </a:solidFill>
              </a:rPr>
              <a:t>less than 20,000 associated with bleeding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86BEE-4960-4346-A593-28079F15F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7" t="7518" r="10621" b="2784"/>
          <a:stretch/>
        </p:blipFill>
        <p:spPr>
          <a:xfrm>
            <a:off x="7982857" y="2694907"/>
            <a:ext cx="3057493" cy="2714272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204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D8A6-66B7-F143-8E5E-FFC33E999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Fresh frozen plasma FFP: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Replaces clotting factors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No RBC, No PLT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Cryoprecipitate: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Replaces fibrinogen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VWF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Some clotting factors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DB35C-261A-864D-B2B7-80E3F839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88844-FB4C-F74F-A8E2-623B5357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44DD-7144-9E4A-A7F9-DF57490E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56BB99-8B8B-814A-B824-29951E0D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Blood transfusion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4C691-FF52-7645-BE7D-6F33D62DF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4" r="18133"/>
          <a:stretch/>
        </p:blipFill>
        <p:spPr>
          <a:xfrm>
            <a:off x="7082972" y="1825625"/>
            <a:ext cx="2405743" cy="3819681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079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7BBA3-EE6D-494D-A42F-CE3EB32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Studies have shown an association between anemia and increased mortality, </a:t>
            </a:r>
          </a:p>
          <a:p>
            <a:r>
              <a:rPr lang="en-US" dirty="0">
                <a:solidFill>
                  <a:schemeClr val="bg1"/>
                </a:solidFill>
              </a:rPr>
              <a:t>It is not clear that correction of anemia will improve mortality</a:t>
            </a:r>
          </a:p>
          <a:p>
            <a:r>
              <a:rPr lang="en-US" dirty="0">
                <a:solidFill>
                  <a:schemeClr val="bg1"/>
                </a:solidFill>
              </a:rPr>
              <a:t>Clear risk of postoperative death when the Hg fell below 7 g/</a:t>
            </a:r>
            <a:r>
              <a:rPr lang="en-US" dirty="0" err="1">
                <a:solidFill>
                  <a:schemeClr val="bg1"/>
                </a:solidFill>
              </a:rPr>
              <a:t>dL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E51ED-082F-C54E-8589-E3FEF2CD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D601-14A5-7546-84EE-A1859136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D74D7-A06E-604C-A5CF-8C94B69E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1040E2-01D3-304C-9CE7-49B64178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Indications of blood transfusion</a:t>
            </a:r>
          </a:p>
        </p:txBody>
      </p:sp>
    </p:spTree>
    <p:extLst>
      <p:ext uri="{BB962C8B-B14F-4D97-AF65-F5344CB8AC3E}">
        <p14:creationId xmlns:p14="http://schemas.microsoft.com/office/powerpoint/2010/main" val="30827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39008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1040E2-01D3-304C-9CE7-49B64178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Indications of blood transfusion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7102" y="5756855"/>
            <a:ext cx="4816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Indian J </a:t>
            </a:r>
            <a:r>
              <a:rPr lang="en-US" sz="1400" u="sng" dirty="0" err="1">
                <a:solidFill>
                  <a:schemeClr val="bg1"/>
                </a:solidFill>
              </a:rPr>
              <a:t>Anaesth</a:t>
            </a:r>
            <a:r>
              <a:rPr lang="en-US" sz="1400" u="sng" dirty="0">
                <a:solidFill>
                  <a:schemeClr val="bg1"/>
                </a:solidFill>
              </a:rPr>
              <a:t>. 2014 Sep-Oct; 58(5): 538–542.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94BF72-21BE-C949-8007-FDC8AA55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Steps prior to blood transfusion</a:t>
            </a: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2" b="1"/>
          <a:stretch/>
        </p:blipFill>
        <p:spPr bwMode="auto">
          <a:xfrm>
            <a:off x="2709378" y="1906074"/>
            <a:ext cx="6773243" cy="4052206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281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Coagulation pathway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Blood disorders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Surgical haemorrhage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Blood transfusion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Indication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Complications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Massive blood transfusion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C578-22BC-424A-8A7C-048EC2E77E10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34A8-5A53-43B5-AD2C-5AB69B7C43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</p:spTree>
    <p:extLst>
      <p:ext uri="{BB962C8B-B14F-4D97-AF65-F5344CB8AC3E}">
        <p14:creationId xmlns:p14="http://schemas.microsoft.com/office/powerpoint/2010/main" val="5774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0AEB34-97EF-9340-A01E-87FFA1FE6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6" t="37495" r="1529"/>
          <a:stretch/>
        </p:blipFill>
        <p:spPr>
          <a:xfrm>
            <a:off x="2194560" y="2109391"/>
            <a:ext cx="7863840" cy="3828255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C8290D-6BAD-7F41-A3B0-C5DC36B51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Complications of blood Tx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73B7E-AB90-7043-8BB9-034C6CDE978E}"/>
              </a:ext>
            </a:extLst>
          </p:cNvPr>
          <p:cNvSpPr txBox="1"/>
          <p:nvPr/>
        </p:nvSpPr>
        <p:spPr>
          <a:xfrm>
            <a:off x="1272988" y="7835153"/>
            <a:ext cx="7387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Acute: fever due to WBC of donor</a:t>
            </a:r>
          </a:p>
          <a:p>
            <a:r>
              <a:rPr lang="en-US" dirty="0"/>
              <a:t>Urticaria: recipient's preformed-antibodies</a:t>
            </a:r>
          </a:p>
          <a:p>
            <a:r>
              <a:rPr lang="en-US" dirty="0"/>
              <a:t>Hyperkalemia from potassium released from RBCs during blood bank storage</a:t>
            </a:r>
          </a:p>
          <a:p>
            <a:r>
              <a:rPr lang="en-US" dirty="0"/>
              <a:t>Late: hemolytic reaction: Immune sensitization (Rh D antigen)</a:t>
            </a:r>
          </a:p>
        </p:txBody>
      </p:sp>
    </p:spTree>
    <p:extLst>
      <p:ext uri="{BB962C8B-B14F-4D97-AF65-F5344CB8AC3E}">
        <p14:creationId xmlns:p14="http://schemas.microsoft.com/office/powerpoint/2010/main" val="2567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/>
          <a:srcRect l="15834" t="25857" r="51023" b="51972"/>
          <a:stretch/>
        </p:blipFill>
        <p:spPr bwMode="auto">
          <a:xfrm>
            <a:off x="2653049" y="2257044"/>
            <a:ext cx="6979405" cy="2227007"/>
          </a:xfrm>
          <a:prstGeom prst="rect">
            <a:avLst/>
          </a:prstGeom>
          <a:ln w="76200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C8290D-6BAD-7F41-A3B0-C5DC36B51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Risks of infection in blood Tx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61" y="4484051"/>
            <a:ext cx="71453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9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5912F-D7EE-004A-8BC8-806D5D964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Symptoms of transfusion reaction: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Fever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Chills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Nausea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Low BP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Lumber pain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Chest pain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Abnormal bleeding</a:t>
            </a:r>
          </a:p>
          <a:p>
            <a:r>
              <a:rPr lang="en-US" dirty="0">
                <a:solidFill>
                  <a:schemeClr val="bg1"/>
                </a:solidFill>
              </a:rPr>
              <a:t>What to do?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4FBEC-ABD6-4447-A8CB-A6B7065F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D0FCF-FF0E-8A4F-BF13-DA53E170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1F6D8-5369-454A-9ED7-CF3E5AED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D9A871-B529-D240-A7CF-5D2DA2BE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Complications of blood Tx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4BF90-64E6-F445-B598-A63CA8C49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6"/>
          <a:stretch/>
        </p:blipFill>
        <p:spPr>
          <a:xfrm>
            <a:off x="5821034" y="2460511"/>
            <a:ext cx="3589450" cy="3081565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86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Different definitions</a:t>
            </a:r>
          </a:p>
          <a:p>
            <a:r>
              <a:rPr lang="en-US" dirty="0">
                <a:solidFill>
                  <a:schemeClr val="bg1"/>
                </a:solidFill>
              </a:rPr>
              <a:t>Replacement of 10 units of PRBC in 24 hours, </a:t>
            </a:r>
          </a:p>
          <a:p>
            <a:r>
              <a:rPr lang="en-US" dirty="0">
                <a:solidFill>
                  <a:schemeClr val="bg1"/>
                </a:solidFill>
              </a:rPr>
              <a:t>3 units over one hour are more sensitive</a:t>
            </a:r>
          </a:p>
          <a:p>
            <a:r>
              <a:rPr lang="en-US" dirty="0">
                <a:solidFill>
                  <a:schemeClr val="bg1"/>
                </a:solidFill>
              </a:rPr>
              <a:t>Replacement of 50% of total blood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volume (TBV) within 3 h</a:t>
            </a:r>
          </a:p>
          <a:p>
            <a:r>
              <a:rPr lang="en-US" dirty="0">
                <a:solidFill>
                  <a:schemeClr val="bg1"/>
                </a:solidFill>
              </a:rPr>
              <a:t>Hemostatic and metabolic complications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FEF3BE-167F-8E4C-A66F-72952336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Massive Blood Transfusion MBT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473A1-E706-374F-A975-57952C45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314" y="3165927"/>
            <a:ext cx="3324294" cy="2349501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609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52" y="1832460"/>
            <a:ext cx="7622572" cy="413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442A24-9D43-EF4F-96ED-1C4AA335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Complications of MBT</a:t>
            </a:r>
          </a:p>
        </p:txBody>
      </p:sp>
    </p:spTree>
    <p:extLst>
      <p:ext uri="{BB962C8B-B14F-4D97-AF65-F5344CB8AC3E}">
        <p14:creationId xmlns:p14="http://schemas.microsoft.com/office/powerpoint/2010/main" val="20262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Principles and Practice of Surgery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Pg</a:t>
            </a:r>
            <a:r>
              <a:rPr lang="en-US" dirty="0">
                <a:solidFill>
                  <a:schemeClr val="bg1"/>
                </a:solidFill>
              </a:rPr>
              <a:t> 27-37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6E5A71-5125-144F-9DBA-01EABB59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References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ACBF-F5A2-104A-9D52-1576F7F7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0C19-5152-8F49-9578-9E850431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DD39E-71D2-3548-9240-D0F8677D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D7FEDD-22DF-A74F-9D00-9D5EBC0712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296160"/>
            <a:ext cx="10515600" cy="1848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41860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Haemostasis is a complex process that prevents or terminates blood loss from a disrupted intravascular space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Stages: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Primary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haemostasis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1) Vasoconstriction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2) Platelet plug formation</a:t>
            </a:r>
          </a:p>
          <a:p>
            <a:pPr marL="914400" lvl="2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Secondary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haemostasis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3)  Blood clotting -coagulation- (fibrin formation)</a:t>
            </a:r>
          </a:p>
          <a:p>
            <a:pPr marL="914400" lvl="2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4)  Fibrinolysis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6B3B96-0A9B-CD45-964A-A9C496C5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958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C547B7-278F-B24B-A2B6-B8DD63E0B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058" y="1987671"/>
            <a:ext cx="5879884" cy="3619804"/>
          </a:xfrm>
          <a:prstGeom prst="rect">
            <a:avLst/>
          </a:prstGeom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D91E3-C8EF-6A42-812B-E6A45145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7607-D7B5-7244-A501-61BDA8A5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A90B-9DF7-004E-9643-8E4B6E13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6F8750-662F-1245-854E-33BD4A87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516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</a:t>
            </a:fld>
            <a:endParaRPr lang="en-US"/>
          </a:p>
        </p:txBody>
      </p:sp>
      <p:pic>
        <p:nvPicPr>
          <p:cNvPr id="7" name="3998A2F6-A2AF-4205-B74C-43209CC23867-L0-001.pn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740617" y="1861505"/>
            <a:ext cx="6710766" cy="4324027"/>
          </a:xfrm>
          <a:prstGeom prst="rect">
            <a:avLst/>
          </a:prstGeom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6C31F6-43BE-874B-997C-A0D50EF7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Coagulation pathway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1102" y="3504822"/>
            <a:ext cx="579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(III)</a:t>
            </a:r>
          </a:p>
        </p:txBody>
      </p:sp>
    </p:spTree>
    <p:extLst>
      <p:ext uri="{BB962C8B-B14F-4D97-AF65-F5344CB8AC3E}">
        <p14:creationId xmlns:p14="http://schemas.microsoft.com/office/powerpoint/2010/main" val="514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6</a:t>
            </a:fld>
            <a:endParaRPr lang="en-US"/>
          </a:p>
        </p:txBody>
      </p:sp>
      <p:pic>
        <p:nvPicPr>
          <p:cNvPr id="7" name="89047DFA-D9B2-4440-B8D5-AF524FA7915F-L0-00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/>
          </a:blip>
          <a:srcRect l="-4574" t="-3096" r="-5135" b="-4121"/>
          <a:stretch/>
        </p:blipFill>
        <p:spPr>
          <a:xfrm rot="21574356">
            <a:off x="5526745" y="1690863"/>
            <a:ext cx="5028843" cy="466541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0038E8-12ED-2147-8A71-0FBEECE2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Coagulation pathway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2129065"/>
            <a:ext cx="4473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- PT </a:t>
            </a:r>
            <a:r>
              <a:rPr lang="en-US" sz="2800" dirty="0">
                <a:solidFill>
                  <a:schemeClr val="bg1"/>
                </a:solidFill>
              </a:rPr>
              <a:t>is reported with the international normalized ratio (INR).</a:t>
            </a:r>
          </a:p>
        </p:txBody>
      </p:sp>
    </p:spTree>
    <p:extLst>
      <p:ext uri="{BB962C8B-B14F-4D97-AF65-F5344CB8AC3E}">
        <p14:creationId xmlns:p14="http://schemas.microsoft.com/office/powerpoint/2010/main" val="364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51FD36-A675-BE40-99E2-4C6EA4FFE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212"/>
          <a:stretch/>
        </p:blipFill>
        <p:spPr>
          <a:xfrm>
            <a:off x="3038475" y="1690688"/>
            <a:ext cx="6115050" cy="4484423"/>
          </a:xfrm>
          <a:prstGeom prst="rect">
            <a:avLst/>
          </a:prstGeom>
          <a:solidFill>
            <a:schemeClr val="bg1"/>
          </a:solidFill>
          <a:effectLst>
            <a:outerShdw blurRad="50800" dist="1143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88A06-A3BD-BB4F-81B5-BE64825B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C93CA-7088-EA41-B91C-1E7174CD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91F2-F836-FC4F-9B29-518C9FE7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095201-0C3A-FC47-BA3F-05A7F53C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Coagulation pathway</a:t>
            </a:r>
          </a:p>
        </p:txBody>
      </p:sp>
    </p:spTree>
    <p:extLst>
      <p:ext uri="{BB962C8B-B14F-4D97-AF65-F5344CB8AC3E}">
        <p14:creationId xmlns:p14="http://schemas.microsoft.com/office/powerpoint/2010/main" val="4039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6ECBA7-99D0-D94B-8F00-90D3E5187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937" t="-4503" r="-1891" b="-1"/>
          <a:stretch/>
        </p:blipFill>
        <p:spPr>
          <a:xfrm>
            <a:off x="2423886" y="1690688"/>
            <a:ext cx="7271657" cy="4260661"/>
          </a:xfrm>
          <a:prstGeom prst="rect">
            <a:avLst/>
          </a:prstGeom>
          <a:solidFill>
            <a:schemeClr val="bg1"/>
          </a:solidFill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BE17E-A795-5D49-BCC5-A6E6A19C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3F277-9C4C-C042-826F-6FB14AAA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B581B-734C-9344-9FE0-A71F9B10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7B8FFE-EBA6-1841-83BC-417B5EAC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Coagulation pathway</a:t>
            </a:r>
          </a:p>
        </p:txBody>
      </p:sp>
    </p:spTree>
    <p:extLst>
      <p:ext uri="{BB962C8B-B14F-4D97-AF65-F5344CB8AC3E}">
        <p14:creationId xmlns:p14="http://schemas.microsoft.com/office/powerpoint/2010/main" val="11091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AEE11-3FFF-DD49-8F64-299C00CE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F2BA-8962-5248-9A6C-0AD0DCF4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A119-0B34-5742-A703-13F5B730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CF5345-28FF-EB49-9BDF-9B725B4D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Blood disorders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88988630-511F-FC44-933E-7D91A9934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0" y="1690688"/>
            <a:ext cx="6350000" cy="4229100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401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10759</TotalTime>
  <Words>612</Words>
  <Application>Microsoft Macintosh PowerPoint</Application>
  <PresentationFormat>Widescreen</PresentationFormat>
  <Paragraphs>186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Theme</vt:lpstr>
      <vt:lpstr>PowerPoint Presentation</vt:lpstr>
      <vt:lpstr>Objectives</vt:lpstr>
      <vt:lpstr>Introduction</vt:lpstr>
      <vt:lpstr>Introduction</vt:lpstr>
      <vt:lpstr>Coagulation pathway</vt:lpstr>
      <vt:lpstr>Coagulation pathway</vt:lpstr>
      <vt:lpstr>Coagulation pathway</vt:lpstr>
      <vt:lpstr>Coagulation pathway</vt:lpstr>
      <vt:lpstr>Blood disorders</vt:lpstr>
      <vt:lpstr>PowerPoint Presentation</vt:lpstr>
      <vt:lpstr>Bleeding disorders</vt:lpstr>
      <vt:lpstr>Bleeding disorders</vt:lpstr>
      <vt:lpstr>Bleeding disorders</vt:lpstr>
      <vt:lpstr>Surgical haemorrhage</vt:lpstr>
      <vt:lpstr>Blood transfusion</vt:lpstr>
      <vt:lpstr>Blood transfusion</vt:lpstr>
      <vt:lpstr>Indications of blood transfusion</vt:lpstr>
      <vt:lpstr>Indications of blood transfusion</vt:lpstr>
      <vt:lpstr>Steps prior to blood transfusion</vt:lpstr>
      <vt:lpstr>Complications of blood Tx</vt:lpstr>
      <vt:lpstr>Risks of infection in blood Tx</vt:lpstr>
      <vt:lpstr>Complications of blood Tx</vt:lpstr>
      <vt:lpstr>Massive Blood Transfusion MBT</vt:lpstr>
      <vt:lpstr>Complications of MBT</vt:lpstr>
      <vt:lpstr>References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Cholecystitis</dc:title>
  <dc:creator>Moneer Almadani</dc:creator>
  <cp:lastModifiedBy>Microsoft Office User</cp:lastModifiedBy>
  <cp:revision>143</cp:revision>
  <dcterms:created xsi:type="dcterms:W3CDTF">2017-12-03T19:19:18Z</dcterms:created>
  <dcterms:modified xsi:type="dcterms:W3CDTF">2023-08-22T14:03:33Z</dcterms:modified>
</cp:coreProperties>
</file>