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86" r:id="rId3"/>
    <p:sldId id="256" r:id="rId4"/>
    <p:sldId id="257" r:id="rId5"/>
    <p:sldId id="258" r:id="rId6"/>
    <p:sldId id="284" r:id="rId7"/>
    <p:sldId id="259" r:id="rId8"/>
    <p:sldId id="290" r:id="rId9"/>
    <p:sldId id="260" r:id="rId10"/>
    <p:sldId id="292" r:id="rId11"/>
    <p:sldId id="261" r:id="rId12"/>
    <p:sldId id="262" r:id="rId13"/>
    <p:sldId id="294" r:id="rId14"/>
    <p:sldId id="264" r:id="rId15"/>
    <p:sldId id="263" r:id="rId16"/>
    <p:sldId id="265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lk F" userId="0ce5ef93c6cc7083" providerId="LiveId" clId="{A0D99E7C-E998-486F-AB2B-A8833E2671EB}"/>
    <pc:docChg chg="undo custSel modSld">
      <pc:chgData name="Dralk F" userId="0ce5ef93c6cc7083" providerId="LiveId" clId="{A0D99E7C-E998-486F-AB2B-A8833E2671EB}" dt="2024-11-03T15:16:47.856" v="5" actId="1076"/>
      <pc:docMkLst>
        <pc:docMk/>
      </pc:docMkLst>
      <pc:sldChg chg="modSp mod">
        <pc:chgData name="Dralk F" userId="0ce5ef93c6cc7083" providerId="LiveId" clId="{A0D99E7C-E998-486F-AB2B-A8833E2671EB}" dt="2024-11-03T15:16:47.856" v="5" actId="1076"/>
        <pc:sldMkLst>
          <pc:docMk/>
          <pc:sldMk cId="168852083" sldId="261"/>
        </pc:sldMkLst>
        <pc:picChg chg="mod">
          <ac:chgData name="Dralk F" userId="0ce5ef93c6cc7083" providerId="LiveId" clId="{A0D99E7C-E998-486F-AB2B-A8833E2671EB}" dt="2024-11-03T15:16:47.477" v="3" actId="14100"/>
          <ac:picMkLst>
            <pc:docMk/>
            <pc:sldMk cId="168852083" sldId="261"/>
            <ac:picMk id="9" creationId="{22074477-7BE3-28DB-B47F-E69EE48BFEB9}"/>
          </ac:picMkLst>
        </pc:picChg>
        <pc:picChg chg="mod">
          <ac:chgData name="Dralk F" userId="0ce5ef93c6cc7083" providerId="LiveId" clId="{A0D99E7C-E998-486F-AB2B-A8833E2671EB}" dt="2024-11-03T15:16:47.856" v="5" actId="1076"/>
          <ac:picMkLst>
            <pc:docMk/>
            <pc:sldMk cId="168852083" sldId="261"/>
            <ac:picMk id="17" creationId="{08C158F0-F6B9-769F-8658-C186FB5F3BC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BFC6C-83B6-4914-8218-DC34323ECF1D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B5B82-2C0B-44A8-9661-C53CFCD97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8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B5B82-2C0B-44A8-9661-C53CFCD9791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05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2B01-E1AB-BF57-DEAB-19175F8F4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2A02D-08D9-77BF-F8C4-08A2D55F3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712B7-A4C1-5C46-0E69-4EB9D3F8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3D26-1AF9-484C-BDC8-D4C2AB842EB3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3757-88E5-2CF2-41F2-9D43B9CC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9CF62-AF2F-5856-6DAE-2DA776BF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409A-3531-40D8-B835-B4A353E17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45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9332-DA5D-9DAC-ED35-170FEA77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49BCF-4F0B-CE3F-165C-BD38BCF2E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839CF-2C98-5EA7-0A5E-EA2865AD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3D26-1AF9-484C-BDC8-D4C2AB842EB3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B5734-3C75-1CB9-630E-0B5B08BD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AEB19-08BD-534D-CB78-B4ECFD39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409A-3531-40D8-B835-B4A353E17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4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48476E-3ED1-91AD-779C-35EAC9BDB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954CD-F65D-A8B2-483F-70BFFD252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5C4EA-35BF-A330-ED64-ABE5CE5E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3D26-1AF9-484C-BDC8-D4C2AB842EB3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97A7D-D0E3-37DC-8C4E-3489F275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11E6A-C72E-E07E-E76D-FCC372DF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409A-3531-40D8-B835-B4A353E17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5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6946-5623-0FC5-4A15-CB59F873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F8DE-CF61-4107-D97B-13AEA60FB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3B5C6-E77D-4198-5CD2-9AC8D666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3D26-1AF9-484C-BDC8-D4C2AB842EB3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7503E-1015-3D9C-1DF3-FB75816A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8206D-B445-9054-0B9C-DDA2B96B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409A-3531-40D8-B835-B4A353E17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3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98179-C977-DC45-2E33-9C719FE7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A82B9-0E1E-2705-D309-14E806263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2ABF1-7002-B4B2-6BBB-5472FB36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3D26-1AF9-484C-BDC8-D4C2AB842EB3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99F4-9F6D-128E-0831-4B268B95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EF0C8-74D0-CAF6-84C5-484DE808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409A-3531-40D8-B835-B4A353E17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6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61FA-82E2-A00B-1634-B8F0D93A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86772-B0A9-EDFD-DCD9-8912562BD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25473-E679-1546-7A66-D44797D54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37A09-4C2D-30FF-DC5A-CFB35C21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3D26-1AF9-484C-BDC8-D4C2AB842EB3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23AC3-8C3C-FF51-B5B7-8A3CE97E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F0755-A861-7BF6-B249-85E184C2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409A-3531-40D8-B835-B4A353E17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C05-2572-40EF-1828-BCB9E97F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3E09D-ED97-A8A7-CA2C-24023F31F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FAF36-80E6-BC66-573C-BB45A0D48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8CDA9-95F9-495B-D35A-8EBC30BD4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DA1D6E-EA1B-5C43-3275-71E5A6822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061AFA-FE7C-B877-5ACC-6ADDBA31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3D26-1AF9-484C-BDC8-D4C2AB842EB3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39C8-4B55-5A2E-8D5B-08EEBC85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92E006-1C90-ADE0-521D-9936051C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409A-3531-40D8-B835-B4A353E17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0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A035-2199-2CFE-9327-8F870C99F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225E3-B25D-3480-D7F0-BB264F69E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3D26-1AF9-484C-BDC8-D4C2AB842EB3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4D27F-445C-49CF-A5B6-1ED3E003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B8F74-0402-F7B6-59D8-847A2A33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409A-3531-40D8-B835-B4A353E17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8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06C543-E85B-2622-2ABF-51316A96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3D26-1AF9-484C-BDC8-D4C2AB842EB3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F89664-725F-8BD8-070C-9869D510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D082-D92F-470F-5DF1-9C22228E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409A-3531-40D8-B835-B4A353E17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1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2B03-1C8F-A7B1-7FC8-034FF2C1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9132A-41E6-FF86-FF2B-A503B9AF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8481E-0937-485A-0321-8E379E47D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5A13E-DCDF-51E1-10E6-A3CAC8C5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3D26-1AF9-484C-BDC8-D4C2AB842EB3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44919-09C6-50E2-DFE8-75C46326B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BA6B3-8315-39CD-9E81-21D4FCB9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409A-3531-40D8-B835-B4A353E17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5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32C9-4D7E-5C17-2D4C-E385B8B1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24D7C2-2130-B5CB-C6F3-4715ADCDE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42C3A-7E5E-3BA4-198C-A33EC632F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E3461-8631-3D13-BAF3-56144DC0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3D26-1AF9-484C-BDC8-D4C2AB842EB3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B158B-1444-D721-4942-8CB70FC3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1F3FB-0DC3-22E0-1D00-4E1FEEEF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409A-3531-40D8-B835-B4A353E17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86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4997DC-FFA7-365A-897A-9A3E1533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87941-15DE-F25E-55D2-C6EDCDEEF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D12CA-53D4-81CB-ADE1-AE5F7ADD6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3D26-1AF9-484C-BDC8-D4C2AB842EB3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D5927-F694-61EC-EF18-F2F2342AC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D0C3E-E617-C40C-27D0-8F4CA8DE4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409A-3531-40D8-B835-B4A353E17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572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5015" y="2477086"/>
            <a:ext cx="9144000" cy="268575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MV Boli" panose="02000500030200090000" pitchFamily="2" charset="0"/>
                <a:cs typeface="MV Boli" panose="02000500030200090000" pitchFamily="2" charset="0"/>
              </a:rPr>
              <a:t>History &amp; Examination of </a:t>
            </a:r>
            <a:r>
              <a:rPr lang="en-US" sz="4400" dirty="0">
                <a:latin typeface="MV Boli" panose="02000500030200090000" pitchFamily="2" charset="0"/>
                <a:cs typeface="MV Boli" panose="02000500030200090000" pitchFamily="2" charset="0"/>
              </a:rPr>
              <a:t>Hernias</a:t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Omar Alaidaroos MSc, MD</a:t>
            </a:r>
            <a:b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Associate Prof. of General Surgery</a:t>
            </a:r>
            <a:b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0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"/>
            <a:ext cx="10668000" cy="6705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b="0" i="0" u="none" strike="noStrike" baseline="0" dirty="0">
                <a:latin typeface="Futura Md BT"/>
              </a:rPr>
              <a:t>LOCAL EXAMINATION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b="0" i="0" u="none" strike="noStrike" baseline="0" dirty="0">
                <a:latin typeface="Futura Md BT"/>
              </a:rPr>
              <a:t>Inspection:  patient in standing position </a:t>
            </a:r>
          </a:p>
          <a:p>
            <a:pPr>
              <a:lnSpc>
                <a:spcPct val="150000"/>
              </a:lnSpc>
            </a:pPr>
            <a:r>
              <a:rPr lang="en-US" sz="2400" b="1" u="sng" dirty="0"/>
              <a:t>Groin swellings</a:t>
            </a:r>
            <a:r>
              <a:rPr lang="en-US" sz="2400" dirty="0"/>
              <a:t>- 	- Does it extend down to </a:t>
            </a:r>
            <a:r>
              <a:rPr lang="en-US" sz="2400" b="1" dirty="0"/>
              <a:t>scrotum</a:t>
            </a:r>
            <a:r>
              <a:rPr lang="en-US" sz="2400" dirty="0"/>
              <a:t>?--Inguinoscrotal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     - Is </a:t>
            </a:r>
            <a:r>
              <a:rPr lang="en-US" b="1" dirty="0"/>
              <a:t>testis</a:t>
            </a:r>
            <a:r>
              <a:rPr lang="en-US" dirty="0"/>
              <a:t> separate from swelling?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Site:</a:t>
            </a:r>
            <a:r>
              <a:rPr lang="en-GB" dirty="0"/>
              <a:t> Femoral—below and lateral to pubic tubercle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/>
              <a:t> Inguinal—above and medial to pubic tubercle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164" y="152399"/>
            <a:ext cx="2903742" cy="282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FC76DC-EF20-375E-283C-2578F22C8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446" y="3826412"/>
            <a:ext cx="3199008" cy="2917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1ACD99-DE09-367A-CE31-2AEBDF794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280" y="3875650"/>
            <a:ext cx="3245410" cy="2766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5635EC-E0CF-63B9-F5AD-0AC82414F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6985" y="5100840"/>
            <a:ext cx="610563" cy="9311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6AF29B-5B8B-DB11-4204-D8CCB6D8F6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1302" y="4874584"/>
            <a:ext cx="566977" cy="82152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7390A9B-3985-34F1-7249-4AD18A22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6" y="3826412"/>
            <a:ext cx="4067872" cy="29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4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ED5D-2492-8C79-093D-6D6EA9E58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Futura Md BT"/>
            </a:endParaRP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2. Size 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3. Shape: Pyriform—indirect 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                     Hemispherical—direct</a:t>
            </a:r>
          </a:p>
          <a:p>
            <a:pPr marL="0" indent="0" algn="just">
              <a:buNone/>
            </a:pPr>
            <a:r>
              <a:rPr lang="en-GB" sz="1800" dirty="0">
                <a:latin typeface="Minion Pro"/>
              </a:rPr>
              <a:t>                </a:t>
            </a:r>
            <a:r>
              <a:rPr lang="en-GB" sz="1800" b="0" i="0" u="none" strike="noStrike" baseline="0" dirty="0">
                <a:latin typeface="Minion Pro"/>
              </a:rPr>
              <a:t>     Retort—femoral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latin typeface="Minion Pro"/>
              </a:rPr>
              <a:t> </a:t>
            </a:r>
            <a:endParaRPr lang="en-GB" sz="1800" b="0" i="0" u="none" strike="noStrike" baseline="0" dirty="0">
              <a:solidFill>
                <a:srgbClr val="000000"/>
              </a:solidFill>
              <a:latin typeface="Minion Pro"/>
            </a:endParaRP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4. Extent 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5. Surface 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6. Skin over the swelling 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7. Visible peristalsis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8. Cough impulse 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9. Draining lymph nodes 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10. Penis 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11. Urethral meatus 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12. Opposite scrotum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8751B-399C-81DE-3133-2B6DA6551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758" y="2252771"/>
            <a:ext cx="3012141" cy="2872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F4F9F2-628B-8131-D4B1-D4714D56B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381" y="1766074"/>
            <a:ext cx="3012141" cy="2872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074477-7BE3-28DB-B47F-E69EE48BF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670" y="3843277"/>
            <a:ext cx="2593605" cy="2872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5D472C-07D2-3611-160B-E44B61D86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195" y="2950197"/>
            <a:ext cx="564633" cy="9576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D7BBC2-5D3D-9283-F33F-0DF429A4C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4196" y="3202220"/>
            <a:ext cx="724644" cy="6410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C158F0-F6B9-769F-8658-C186FB5F3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004" y="5771892"/>
            <a:ext cx="442452" cy="9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D42B-FB51-97DF-16C5-5DD97206C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8" y="0"/>
            <a:ext cx="11390142" cy="6858000"/>
          </a:xfrm>
        </p:spPr>
        <p:txBody>
          <a:bodyPr>
            <a:normAutofit/>
          </a:bodyPr>
          <a:lstStyle/>
          <a:p>
            <a:pPr algn="l"/>
            <a:endParaRPr lang="en-GB" sz="2600" b="1" i="0" u="none" strike="noStrike" baseline="0" dirty="0">
              <a:solidFill>
                <a:srgbClr val="000000"/>
              </a:solidFill>
              <a:latin typeface="Futura Md B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200" b="1" i="0" u="none" strike="noStrike" baseline="0" dirty="0">
                <a:latin typeface="Futura Md BT"/>
              </a:rPr>
              <a:t>Palpation</a:t>
            </a:r>
            <a:r>
              <a:rPr lang="en-GB" sz="2600" b="1" i="0" u="none" strike="noStrike" baseline="0" dirty="0">
                <a:latin typeface="Futura Md BT"/>
              </a:rPr>
              <a:t> </a:t>
            </a: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1. Temperature </a:t>
            </a: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2. Tenderness</a:t>
            </a:r>
            <a:endParaRPr lang="en-GB" sz="1800" b="0" i="0" u="none" strike="noStrike" baseline="0" dirty="0">
              <a:latin typeface="Futura Md BT"/>
            </a:endParaRP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3. Site </a:t>
            </a: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4. Size </a:t>
            </a: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5. Shape </a:t>
            </a: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6. Extent </a:t>
            </a: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7. Surface </a:t>
            </a: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8. Skin over </a:t>
            </a:r>
          </a:p>
          <a:p>
            <a:pPr algn="just"/>
            <a:endParaRPr lang="en-GB" sz="1800" b="0" i="0" u="none" strike="noStrike" baseline="0" dirty="0">
              <a:latin typeface="Minion Pro"/>
            </a:endParaRPr>
          </a:p>
          <a:p>
            <a:r>
              <a:rPr lang="en-GB" sz="1800" b="0" i="0" u="none" strike="noStrike" baseline="0" dirty="0">
                <a:latin typeface="Minion Pro"/>
              </a:rPr>
              <a:t>9. Get above the swelling:</a:t>
            </a:r>
            <a:r>
              <a:rPr lang="en-US" sz="1800" dirty="0"/>
              <a:t>(hernia vs scrotal swelling)</a:t>
            </a:r>
          </a:p>
          <a:p>
            <a:r>
              <a:rPr lang="en-US" sz="1800" dirty="0"/>
              <a:t>Is testis separate from swelling?</a:t>
            </a:r>
          </a:p>
          <a:p>
            <a:pPr algn="l"/>
            <a:r>
              <a:rPr lang="en-GB" sz="1800" b="0" i="0" u="none" strike="noStrike" baseline="0" dirty="0">
                <a:latin typeface="Minion Pro"/>
              </a:rPr>
              <a:t> </a:t>
            </a:r>
            <a:r>
              <a:rPr lang="en-GB" sz="1800" b="0" i="0" u="none" strike="noStrike" baseline="0" dirty="0">
                <a:latin typeface="Futura Lt BT"/>
              </a:rPr>
              <a:t>Get above the swelling is a classical feature of hydrocele</a:t>
            </a:r>
            <a:r>
              <a:rPr lang="en-GB" sz="1800" b="0" i="0" u="none" strike="noStrike" baseline="0" dirty="0">
                <a:latin typeface="Minion Pro"/>
              </a:rPr>
              <a:t> </a:t>
            </a:r>
          </a:p>
          <a:p>
            <a:pPr algn="l"/>
            <a:endParaRPr lang="en-GB" sz="1800" b="0" i="0" u="none" strike="noStrike" baseline="0" dirty="0">
              <a:latin typeface="Minion Pro"/>
            </a:endParaRP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10. Cough impulse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7C360-2D97-3B24-0783-5F111C8FF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844" y="375603"/>
            <a:ext cx="3773529" cy="2659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023A1E-B81B-DF20-BD1B-8D46A34F0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127" y="3509821"/>
            <a:ext cx="3696929" cy="2654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784D48-4143-1B39-4F8A-FED45C3AB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583" y="4242816"/>
            <a:ext cx="566977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C0B50-23F2-C54D-D85A-5F17FE89A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/>
            <a:r>
              <a:rPr lang="en-GB" dirty="0">
                <a:latin typeface="Minion Pro"/>
              </a:rPr>
              <a:t>11</a:t>
            </a:r>
            <a:r>
              <a:rPr lang="en-GB" sz="2800" b="0" i="0" u="none" strike="noStrike" baseline="0" dirty="0">
                <a:latin typeface="Minion Pro"/>
              </a:rPr>
              <a:t>. Consistency: </a:t>
            </a:r>
            <a:r>
              <a:rPr lang="en-GB" sz="2800" b="0" i="0" u="none" strike="noStrike" baseline="0" dirty="0">
                <a:latin typeface="Futura Md BT"/>
              </a:rPr>
              <a:t> Soft elastic—</a:t>
            </a:r>
            <a:r>
              <a:rPr lang="en-GB" sz="2800" b="0" i="0" u="none" strike="noStrike" baseline="0" dirty="0">
                <a:latin typeface="Futura Lt BT"/>
              </a:rPr>
              <a:t>intestine</a:t>
            </a:r>
          </a:p>
          <a:p>
            <a:pPr marL="0" indent="0" algn="just">
              <a:buNone/>
            </a:pPr>
            <a:r>
              <a:rPr lang="en-GB" sz="2800" b="0" i="0" u="none" strike="noStrike" baseline="0" dirty="0">
                <a:latin typeface="Futura Lt BT"/>
              </a:rPr>
              <a:t>                           </a:t>
            </a:r>
            <a:r>
              <a:rPr lang="en-GB" sz="2800" b="0" i="0" u="none" strike="noStrike" baseline="0" dirty="0">
                <a:latin typeface="Futura Md BT"/>
              </a:rPr>
              <a:t>Doughy granular—</a:t>
            </a:r>
            <a:r>
              <a:rPr lang="en-GB" sz="2800" b="0" i="0" u="none" strike="noStrike" baseline="0" dirty="0" err="1">
                <a:latin typeface="Futura Lt BT"/>
              </a:rPr>
              <a:t>omentum</a:t>
            </a:r>
            <a:r>
              <a:rPr lang="en-GB" sz="2800" b="0" i="0" u="none" strike="noStrike" baseline="0" dirty="0">
                <a:latin typeface="Futura Lt BT"/>
              </a:rPr>
              <a:t> </a:t>
            </a:r>
          </a:p>
          <a:p>
            <a:pPr marL="0" indent="0" algn="just">
              <a:buNone/>
            </a:pPr>
            <a:endParaRPr lang="en-GB" sz="2800" b="0" i="0" u="none" strike="noStrike" baseline="0" dirty="0">
              <a:latin typeface="Futura Lt BT"/>
            </a:endParaRPr>
          </a:p>
          <a:p>
            <a:pPr algn="l"/>
            <a:r>
              <a:rPr lang="en-GB" sz="2800" b="0" i="0" u="none" strike="noStrike" baseline="0" dirty="0">
                <a:latin typeface="Minion Pro"/>
              </a:rPr>
              <a:t>12. Reducibility:</a:t>
            </a:r>
            <a:endParaRPr lang="en-GB" sz="2800" b="0" i="0" u="none" strike="noStrike" baseline="0" dirty="0">
              <a:solidFill>
                <a:srgbClr val="000000"/>
              </a:solidFill>
              <a:latin typeface="Minion Pro"/>
            </a:endParaRPr>
          </a:p>
          <a:p>
            <a:pPr marL="0" indent="0" algn="just">
              <a:buNone/>
            </a:pPr>
            <a:r>
              <a:rPr lang="en-GB" sz="2800" b="0" i="0" u="none" strike="noStrike" baseline="0" dirty="0">
                <a:latin typeface="Minion Pro"/>
              </a:rPr>
              <a:t>         a. Intestine: Last part is easy to reduce; Initial part is difficult to reduce; </a:t>
            </a:r>
          </a:p>
          <a:p>
            <a:pPr marL="0" indent="0" algn="just">
              <a:buNone/>
            </a:pPr>
            <a:r>
              <a:rPr lang="en-GB" dirty="0">
                <a:latin typeface="Minion Pro"/>
              </a:rPr>
              <a:t>                               </a:t>
            </a:r>
            <a:r>
              <a:rPr lang="en-GB" sz="2800" b="0" i="0" u="none" strike="noStrike" baseline="0" dirty="0">
                <a:latin typeface="Minion Pro"/>
              </a:rPr>
              <a:t>gets reduced with gurgling sound. </a:t>
            </a:r>
          </a:p>
          <a:p>
            <a:pPr marL="0" indent="0" algn="just">
              <a:buNone/>
            </a:pPr>
            <a:r>
              <a:rPr lang="en-GB" sz="2800" b="0" i="0" u="none" strike="noStrike" baseline="0" dirty="0">
                <a:latin typeface="Minion Pro"/>
              </a:rPr>
              <a:t>         b. </a:t>
            </a:r>
            <a:r>
              <a:rPr lang="en-GB" sz="2800" b="0" i="0" u="none" strike="noStrike" baseline="0" dirty="0" err="1">
                <a:latin typeface="Minion Pro"/>
              </a:rPr>
              <a:t>Omentum</a:t>
            </a:r>
            <a:r>
              <a:rPr lang="en-GB" sz="2800" b="0" i="0" u="none" strike="noStrike" baseline="0" dirty="0">
                <a:latin typeface="Minion Pro"/>
              </a:rPr>
              <a:t>: First part easy to reduce, last part is difficult because </a:t>
            </a:r>
          </a:p>
          <a:p>
            <a:pPr marL="0" indent="0" algn="just">
              <a:buNone/>
            </a:pPr>
            <a:r>
              <a:rPr lang="en-GB" dirty="0">
                <a:latin typeface="Minion Pro"/>
              </a:rPr>
              <a:t>                               </a:t>
            </a:r>
            <a:r>
              <a:rPr lang="en-GB" sz="2800" b="0" i="0" u="none" strike="noStrike" baseline="0" dirty="0" err="1">
                <a:latin typeface="Minion Pro"/>
              </a:rPr>
              <a:t>omentum</a:t>
            </a:r>
            <a:r>
              <a:rPr lang="en-GB" sz="2800" b="0" i="0" u="none" strike="noStrike" baseline="0" dirty="0">
                <a:latin typeface="Minion Pro"/>
              </a:rPr>
              <a:t> adheres to fundus of sac.</a:t>
            </a:r>
          </a:p>
          <a:p>
            <a:pPr marL="0" indent="0" algn="just">
              <a:buNone/>
            </a:pPr>
            <a:endParaRPr lang="en-GB" dirty="0">
              <a:latin typeface="Minion Pro"/>
            </a:endParaRPr>
          </a:p>
          <a:p>
            <a:r>
              <a:rPr lang="en-GB" dirty="0"/>
              <a:t>13. Direction of reduction of hernia</a:t>
            </a:r>
          </a:p>
          <a:p>
            <a:pPr marL="0" indent="0">
              <a:buNone/>
            </a:pPr>
            <a:r>
              <a:rPr lang="en-GB" dirty="0"/>
              <a:t>              Direct hernia—directly backwards</a:t>
            </a:r>
          </a:p>
          <a:p>
            <a:pPr marL="0" indent="0">
              <a:buNone/>
            </a:pPr>
            <a:r>
              <a:rPr lang="en-GB" dirty="0"/>
              <a:t>              Indirect—goes upwards, backwards and laterally</a:t>
            </a:r>
          </a:p>
          <a:p>
            <a:pPr marL="0" indent="0" algn="just">
              <a:buNone/>
            </a:pPr>
            <a:endParaRPr lang="en-GB" sz="2800" b="0" i="0" u="none" strike="noStrike" baseline="0" dirty="0">
              <a:latin typeface="Minion Pro"/>
            </a:endParaRPr>
          </a:p>
          <a:p>
            <a:pPr algn="l"/>
            <a:endParaRPr lang="en-GB" sz="2800" b="0" i="0" u="none" strike="noStrike" baseline="0" dirty="0">
              <a:solidFill>
                <a:srgbClr val="000000"/>
              </a:solidFill>
              <a:latin typeface="Minion Pro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44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0F672-31F2-65EC-8BE8-4248CC207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GB" sz="2000" b="0" i="0" u="none" strike="noStrike" baseline="0" dirty="0">
              <a:solidFill>
                <a:srgbClr val="000000"/>
              </a:solidFill>
              <a:latin typeface="Minion Pro"/>
            </a:endParaRPr>
          </a:p>
          <a:p>
            <a:pPr marL="0" indent="0" algn="just">
              <a:buNone/>
            </a:pPr>
            <a:r>
              <a:rPr lang="en-GB" dirty="0">
                <a:latin typeface="Minion Pro"/>
              </a:rPr>
              <a:t>14</a:t>
            </a:r>
            <a:r>
              <a:rPr lang="en-GB" b="0" i="0" u="none" strike="noStrike" baseline="0" dirty="0">
                <a:latin typeface="Minion Pro"/>
              </a:rPr>
              <a:t>. </a:t>
            </a:r>
            <a:r>
              <a:rPr lang="en-GB" b="1" i="0" u="none" strike="noStrike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Minion Pro"/>
              </a:rPr>
              <a:t>Ring invagination test </a:t>
            </a:r>
            <a:endParaRPr lang="en-GB" b="0" i="0" u="none" strike="noStrike" baseline="0" dirty="0">
              <a:solidFill>
                <a:schemeClr val="accent4">
                  <a:lumMod val="40000"/>
                  <a:lumOff val="60000"/>
                </a:schemeClr>
              </a:solidFill>
              <a:latin typeface="Minion Pro"/>
            </a:endParaRPr>
          </a:p>
          <a:p>
            <a:pPr algn="just"/>
            <a:r>
              <a:rPr lang="en-GB" sz="2000" b="0" i="0" u="none" strike="noStrike" baseline="0" dirty="0">
                <a:latin typeface="Minion Pro"/>
              </a:rPr>
              <a:t>Only test in hernia; done in lying position. </a:t>
            </a:r>
          </a:p>
          <a:p>
            <a:pPr algn="just"/>
            <a:endParaRPr lang="en-GB" sz="2000" b="0" i="0" u="none" strike="noStrike" baseline="0" dirty="0">
              <a:latin typeface="Minion Pro"/>
            </a:endParaRPr>
          </a:p>
          <a:p>
            <a:pPr algn="just"/>
            <a:r>
              <a:rPr lang="en-GB" sz="2000" b="0" i="1" u="none" strike="noStrike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Minion Pro"/>
              </a:rPr>
              <a:t>Prerequisite: </a:t>
            </a:r>
            <a:endParaRPr lang="en-GB" sz="2000" b="0" i="0" u="none" strike="noStrike" baseline="0" dirty="0">
              <a:solidFill>
                <a:schemeClr val="accent4">
                  <a:lumMod val="40000"/>
                  <a:lumOff val="60000"/>
                </a:schemeClr>
              </a:solidFill>
              <a:latin typeface="Minion Pro"/>
            </a:endParaRPr>
          </a:p>
          <a:p>
            <a:pPr algn="just"/>
            <a:r>
              <a:rPr lang="en-GB" sz="2000" b="0" i="0" u="none" strike="noStrike" baseline="0" dirty="0">
                <a:latin typeface="Minion Pro"/>
              </a:rPr>
              <a:t>–</a:t>
            </a:r>
            <a:r>
              <a:rPr lang="en-GB" sz="2000" b="0" i="0" u="none" strike="noStrike" baseline="0" dirty="0">
                <a:latin typeface="CG Omega"/>
              </a:rPr>
              <a:t>–</a:t>
            </a:r>
            <a:r>
              <a:rPr lang="en-GB" sz="2000" b="0" i="0" u="none" strike="noStrike" baseline="0" dirty="0">
                <a:latin typeface="Minion Pro"/>
              </a:rPr>
              <a:t>Swelling should be reducible </a:t>
            </a:r>
          </a:p>
          <a:p>
            <a:pPr algn="just"/>
            <a:r>
              <a:rPr lang="en-GB" sz="2000" b="0" i="0" u="none" strike="noStrike" baseline="0" dirty="0">
                <a:latin typeface="Minion Pro"/>
              </a:rPr>
              <a:t>–</a:t>
            </a:r>
            <a:r>
              <a:rPr lang="en-GB" sz="2000" b="0" i="0" u="none" strike="noStrike" baseline="0" dirty="0">
                <a:latin typeface="CG Omega"/>
              </a:rPr>
              <a:t>–</a:t>
            </a:r>
            <a:r>
              <a:rPr lang="en-GB" sz="2000" b="0" i="0" u="none" strike="noStrike" baseline="0" dirty="0">
                <a:latin typeface="Minion Pro"/>
              </a:rPr>
              <a:t>Lax of skin should be there for invaginating (so this test could not be done in females) </a:t>
            </a:r>
          </a:p>
          <a:p>
            <a:pPr algn="just"/>
            <a:endParaRPr lang="en-GB" sz="2000" b="0" i="0" u="none" strike="noStrike" baseline="0" dirty="0">
              <a:latin typeface="Minion Pro"/>
            </a:endParaRPr>
          </a:p>
          <a:p>
            <a:r>
              <a:rPr lang="en-GB" sz="2000" b="0" i="1" u="none" strike="noStrike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Futura Md BT"/>
              </a:rPr>
              <a:t>Procedure </a:t>
            </a:r>
            <a:endParaRPr lang="en-GB" sz="2000" b="0" i="0" u="none" strike="noStrike" baseline="0" dirty="0">
              <a:solidFill>
                <a:schemeClr val="accent4">
                  <a:lumMod val="40000"/>
                  <a:lumOff val="60000"/>
                </a:schemeClr>
              </a:solidFill>
              <a:latin typeface="Futura Md BT"/>
            </a:endParaRPr>
          </a:p>
          <a:p>
            <a:pPr algn="just"/>
            <a:r>
              <a:rPr lang="en-GB" sz="2000" b="0" i="0" u="none" strike="noStrike" baseline="0" dirty="0">
                <a:latin typeface="Minion Pro"/>
              </a:rPr>
              <a:t>1. Reduce the swelling. </a:t>
            </a:r>
          </a:p>
          <a:p>
            <a:pPr algn="just"/>
            <a:r>
              <a:rPr lang="en-GB" sz="2000" b="0" i="0" u="none" strike="noStrike" baseline="0" dirty="0">
                <a:latin typeface="Minion Pro"/>
              </a:rPr>
              <a:t>2. For right side, invaginate with right little finger into the superficial ring. </a:t>
            </a:r>
          </a:p>
          <a:p>
            <a:pPr algn="just"/>
            <a:r>
              <a:rPr lang="en-GB" sz="2000" b="0" i="0" u="none" strike="noStrike" baseline="0" dirty="0">
                <a:latin typeface="Minion Pro"/>
              </a:rPr>
              <a:t>3. Rotate the little finger medially so that the pulp faces medially. </a:t>
            </a:r>
          </a:p>
          <a:p>
            <a:pPr algn="l"/>
            <a:r>
              <a:rPr lang="en-GB" sz="2000" b="0" i="0" u="none" strike="noStrike" baseline="0" dirty="0">
                <a:latin typeface="Minion Pro"/>
              </a:rPr>
              <a:t>4. Note the direction of entry and site of impulse. </a:t>
            </a:r>
          </a:p>
          <a:p>
            <a:pPr algn="l"/>
            <a:endParaRPr lang="en-GB" sz="2000" dirty="0">
              <a:solidFill>
                <a:srgbClr val="000000"/>
              </a:solidFill>
              <a:latin typeface="Minion Pro"/>
            </a:endParaRPr>
          </a:p>
          <a:p>
            <a:r>
              <a:rPr lang="en-GB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Look for:</a:t>
            </a:r>
          </a:p>
          <a:p>
            <a:r>
              <a:rPr lang="en-GB" sz="2000" dirty="0"/>
              <a:t>•• Strength of superficial ring: Normal ring admits only the tip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•• Site of impulse:</a:t>
            </a:r>
          </a:p>
          <a:p>
            <a:r>
              <a:rPr lang="en-GB" sz="2000" dirty="0"/>
              <a:t>Pulp—direct</a:t>
            </a:r>
          </a:p>
          <a:p>
            <a:r>
              <a:rPr lang="en-GB" sz="2000" dirty="0"/>
              <a:t>Tip—indirect</a:t>
            </a:r>
            <a:endParaRPr lang="en-GB" sz="2000" b="0" i="0" u="none" strike="noStrike" baseline="0" dirty="0">
              <a:solidFill>
                <a:srgbClr val="000000"/>
              </a:solidFill>
              <a:latin typeface="Futura Md B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BA245-A472-7201-FB17-EAB0AEFE0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69" y="3926421"/>
            <a:ext cx="3895505" cy="2697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5BB863-ACFC-21FF-7EC1-FC942B56B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6038" y="5416062"/>
            <a:ext cx="619048" cy="466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372275-E3F2-0C2E-86FA-2AEA233D7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4842" y="411364"/>
            <a:ext cx="2301439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51DCA-24A7-EDF2-84B3-86244C42B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760"/>
            <a:ext cx="12192000" cy="58112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00" b="1" i="0" u="none" strike="noStrike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Minion Pro"/>
              </a:rPr>
              <a:t>15. Deep ring occlusion test: </a:t>
            </a:r>
            <a:r>
              <a:rPr lang="en-US" sz="2000" dirty="0"/>
              <a:t>( only after complete reduction of hernia)</a:t>
            </a:r>
            <a:endParaRPr lang="en-GB" sz="2000" b="0" i="0" u="none" strike="noStrike" baseline="0" dirty="0">
              <a:solidFill>
                <a:schemeClr val="accent4">
                  <a:lumMod val="40000"/>
                  <a:lumOff val="60000"/>
                </a:schemeClr>
              </a:solidFill>
              <a:latin typeface="Minion Pro"/>
            </a:endParaRPr>
          </a:p>
          <a:p>
            <a:pPr algn="just"/>
            <a:r>
              <a:rPr lang="en-GB" sz="2000" b="0" i="0" u="none" strike="noStrike" baseline="0" dirty="0">
                <a:latin typeface="Minion Pro"/>
              </a:rPr>
              <a:t>After reducing the contents, patient in standing position, occlude the deep ring with thumb. Ask the patient to cough. </a:t>
            </a:r>
          </a:p>
          <a:p>
            <a:pPr algn="just"/>
            <a:r>
              <a:rPr lang="en-GB" sz="2000" b="0" i="0" u="none" strike="noStrike" baseline="0" dirty="0">
                <a:latin typeface="Minion Pro"/>
              </a:rPr>
              <a:t>If swelling appears - Direct </a:t>
            </a:r>
          </a:p>
          <a:p>
            <a:pPr algn="l"/>
            <a:r>
              <a:rPr lang="en-GB" sz="2000" b="0" i="0" u="none" strike="noStrike" baseline="0" dirty="0">
                <a:latin typeface="Minion Pro"/>
              </a:rPr>
              <a:t>Does not appear – Indirect</a:t>
            </a:r>
          </a:p>
          <a:p>
            <a:pPr algn="l"/>
            <a:endParaRPr lang="en-GB" sz="2000" b="0" i="0" u="none" strike="noStrike" baseline="0" dirty="0">
              <a:solidFill>
                <a:srgbClr val="000000"/>
              </a:solidFill>
              <a:latin typeface="Futura Md B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000" b="0" i="1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utura Md BT"/>
              </a:rPr>
              <a:t>Fallacy of deep ring occlusion test (When will you get the swelling even though it is an indirect hernia by deep ring occlusion test?)</a:t>
            </a:r>
          </a:p>
          <a:p>
            <a:pPr marL="0" indent="0">
              <a:buNone/>
            </a:pPr>
            <a:r>
              <a:rPr lang="en-GB" sz="2000" b="0" i="1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utura Md BT"/>
              </a:rPr>
              <a:t>   A. </a:t>
            </a:r>
            <a:r>
              <a:rPr lang="en-GB" sz="2000" b="0" i="1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utura Lt BT"/>
              </a:rPr>
              <a:t>Pantaloon hernia </a:t>
            </a:r>
          </a:p>
          <a:p>
            <a:pPr marL="0" indent="0">
              <a:buNone/>
            </a:pPr>
            <a:r>
              <a:rPr lang="en-GB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Futura Md BT"/>
              </a:rPr>
              <a:t>   B. </a:t>
            </a:r>
            <a:r>
              <a:rPr lang="en-GB" sz="2000" b="0" i="1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Futura Lt BT"/>
              </a:rPr>
              <a:t>Wide deep ring (Occlude in such cases with index and middle finger together)</a:t>
            </a:r>
            <a:endParaRPr lang="en-GB" sz="2000" b="0" i="1" u="none" strike="noStrike" baseline="0" dirty="0">
              <a:solidFill>
                <a:schemeClr val="accent6">
                  <a:lumMod val="60000"/>
                  <a:lumOff val="40000"/>
                </a:schemeClr>
              </a:solidFill>
              <a:latin typeface="Minion Pro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76A13-96F7-B459-BFCF-70E4C9C10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1" y="4296185"/>
            <a:ext cx="3628103" cy="2458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26B0F8-EF75-0BB8-BCDF-DA54F24A3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709" y="4296185"/>
            <a:ext cx="3816894" cy="2458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70491-A481-46F6-EE25-F1B6D2CBF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758" y="4296184"/>
            <a:ext cx="3512087" cy="245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C07D-A342-7576-B3DB-B4B4007D0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0"/>
            <a:ext cx="12079458" cy="6858000"/>
          </a:xfrm>
        </p:spPr>
        <p:txBody>
          <a:bodyPr>
            <a:normAutofit fontScale="85000" lnSpcReduction="20000"/>
          </a:bodyPr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Futura Md BT"/>
            </a:endParaRPr>
          </a:p>
          <a:p>
            <a:r>
              <a:rPr lang="en-GB" sz="2200" b="1" i="1" u="none" strike="noStrike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Futura Md BT"/>
              </a:rPr>
              <a:t>Percussion</a:t>
            </a:r>
            <a:r>
              <a:rPr lang="en-GB" sz="1800" b="1" i="1" u="none" strike="noStrike" baseline="0" dirty="0">
                <a:latin typeface="Futura Md BT"/>
              </a:rPr>
              <a:t> </a:t>
            </a:r>
            <a:endParaRPr lang="en-GB" sz="1800" b="1" i="0" u="none" strike="noStrike" baseline="0" dirty="0">
              <a:latin typeface="Futura Md BT"/>
            </a:endParaRPr>
          </a:p>
          <a:p>
            <a:pPr algn="just"/>
            <a:r>
              <a:rPr lang="en-GB" sz="1800" b="0" i="0" u="none" strike="noStrike" baseline="0" dirty="0">
                <a:latin typeface="Futura Md BT"/>
              </a:rPr>
              <a:t>•</a:t>
            </a:r>
            <a:r>
              <a:rPr lang="en-GB" sz="1800" b="0" i="0" u="none" strike="noStrike" baseline="0" dirty="0">
                <a:latin typeface="Trebuchet MS" panose="020B0603020202020204" pitchFamily="34" charset="0"/>
              </a:rPr>
              <a:t>•</a:t>
            </a:r>
            <a:r>
              <a:rPr lang="en-GB" sz="1800" b="0" i="0" u="none" strike="noStrike" baseline="0" dirty="0">
                <a:latin typeface="Minion Pro"/>
              </a:rPr>
              <a:t>Enterocele: Resonant </a:t>
            </a:r>
          </a:p>
          <a:p>
            <a:pPr algn="just"/>
            <a:r>
              <a:rPr lang="en-GB" sz="1800" b="0" i="0" u="none" strike="noStrike" baseline="0" dirty="0">
                <a:latin typeface="Futura Md BT"/>
              </a:rPr>
              <a:t>•</a:t>
            </a:r>
            <a:r>
              <a:rPr lang="en-GB" sz="1800" b="0" i="0" u="none" strike="noStrike" baseline="0" dirty="0">
                <a:latin typeface="Trebuchet MS" panose="020B0603020202020204" pitchFamily="34" charset="0"/>
              </a:rPr>
              <a:t>•</a:t>
            </a:r>
            <a:r>
              <a:rPr lang="en-GB" sz="1800" b="0" i="0" u="none" strike="noStrike" baseline="0" dirty="0" err="1">
                <a:latin typeface="Minion Pro"/>
              </a:rPr>
              <a:t>Omentum</a:t>
            </a:r>
            <a:r>
              <a:rPr lang="en-GB" sz="1800" b="0" i="0" u="none" strike="noStrike" baseline="0" dirty="0">
                <a:latin typeface="Minion Pro"/>
              </a:rPr>
              <a:t>: Dull </a:t>
            </a:r>
          </a:p>
          <a:p>
            <a:pPr algn="just"/>
            <a:endParaRPr lang="en-GB" sz="1800" b="0" i="0" u="none" strike="noStrike" baseline="0" dirty="0">
              <a:latin typeface="Minion Pro"/>
            </a:endParaRPr>
          </a:p>
          <a:p>
            <a:r>
              <a:rPr lang="en-GB" sz="1800" b="1" i="1" u="none" strike="noStrike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Futura Md BT"/>
              </a:rPr>
              <a:t>Auscultation </a:t>
            </a:r>
            <a:endParaRPr lang="en-GB" sz="1800" b="1" i="0" u="none" strike="noStrike" baseline="0" dirty="0">
              <a:solidFill>
                <a:schemeClr val="accent4">
                  <a:lumMod val="40000"/>
                  <a:lumOff val="60000"/>
                </a:schemeClr>
              </a:solidFill>
              <a:latin typeface="Futura Md BT"/>
            </a:endParaRP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Peristaltic sounds occasionally heard. </a:t>
            </a:r>
          </a:p>
          <a:p>
            <a:pPr algn="just"/>
            <a:endParaRPr lang="en-GB" sz="1800" b="0" i="0" u="none" strike="noStrike" baseline="0" dirty="0">
              <a:latin typeface="Minion Pro"/>
            </a:endParaRPr>
          </a:p>
          <a:p>
            <a:r>
              <a:rPr lang="en-GB" sz="1800" b="1" i="1" u="none" strike="noStrike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Futura Md BT"/>
              </a:rPr>
              <a:t>Others </a:t>
            </a:r>
            <a:endParaRPr lang="en-GB" sz="1800" b="1" i="0" u="none" strike="noStrike" baseline="0" dirty="0">
              <a:solidFill>
                <a:schemeClr val="accent4">
                  <a:lumMod val="40000"/>
                  <a:lumOff val="60000"/>
                </a:schemeClr>
              </a:solidFill>
              <a:latin typeface="Futura Md BT"/>
            </a:endParaRP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1. </a:t>
            </a:r>
            <a:r>
              <a:rPr lang="en-GB" sz="1800" b="1" i="0" u="none" strike="noStrike" baseline="0" dirty="0">
                <a:latin typeface="Minion Pro"/>
              </a:rPr>
              <a:t>Testis: </a:t>
            </a:r>
            <a:r>
              <a:rPr lang="en-GB" sz="1800" b="0" i="0" u="none" strike="noStrike" baseline="0" dirty="0">
                <a:latin typeface="Minion Pro"/>
              </a:rPr>
              <a:t>‘Traction Test’ to find whether the inguinal swelling is an Encysted Hydrocele of Cord. </a:t>
            </a: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2. </a:t>
            </a:r>
            <a:r>
              <a:rPr lang="en-GB" sz="1800" b="1" i="0" u="none" strike="noStrike" baseline="0" dirty="0">
                <a:latin typeface="Minion Pro"/>
              </a:rPr>
              <a:t>Epididymis. </a:t>
            </a:r>
            <a:endParaRPr lang="en-GB" sz="1800" b="0" i="0" u="none" strike="noStrike" baseline="0" dirty="0">
              <a:latin typeface="Minion Pro"/>
            </a:endParaRP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3. </a:t>
            </a:r>
            <a:r>
              <a:rPr lang="en-GB" sz="1800" b="1" i="0" u="none" strike="noStrike" baseline="0" dirty="0">
                <a:latin typeface="Minion Pro"/>
              </a:rPr>
              <a:t>Penis: </a:t>
            </a:r>
            <a:endParaRPr lang="en-GB" sz="1800" b="0" i="0" u="none" strike="noStrike" baseline="0" dirty="0">
              <a:latin typeface="Minion Pro"/>
            </a:endParaRPr>
          </a:p>
          <a:p>
            <a:pPr algn="just"/>
            <a:r>
              <a:rPr lang="en-GB" sz="1800" b="0" i="0" u="none" strike="noStrike" baseline="0" dirty="0">
                <a:latin typeface="Futura Md BT"/>
              </a:rPr>
              <a:t>–</a:t>
            </a:r>
            <a:r>
              <a:rPr lang="en-GB" sz="1800" b="0" i="0" u="none" strike="noStrike" baseline="0" dirty="0">
                <a:latin typeface="CG Omega"/>
              </a:rPr>
              <a:t>–</a:t>
            </a:r>
            <a:r>
              <a:rPr lang="en-GB" sz="1800" b="0" i="0" u="none" strike="noStrike" baseline="0" dirty="0">
                <a:latin typeface="Minion Pro"/>
              </a:rPr>
              <a:t>Phimosis </a:t>
            </a:r>
          </a:p>
          <a:p>
            <a:pPr algn="just"/>
            <a:r>
              <a:rPr lang="en-GB" sz="1800" b="0" i="0" u="none" strike="noStrike" baseline="0" dirty="0">
                <a:latin typeface="Futura Md BT"/>
              </a:rPr>
              <a:t>–</a:t>
            </a:r>
            <a:r>
              <a:rPr lang="en-GB" sz="1800" b="0" i="0" u="none" strike="noStrike" baseline="0" dirty="0">
                <a:latin typeface="CG Omega"/>
              </a:rPr>
              <a:t>–</a:t>
            </a:r>
            <a:r>
              <a:rPr lang="en-GB" sz="1800" b="0" i="0" u="none" strike="noStrike" baseline="0" dirty="0">
                <a:latin typeface="Minion Pro"/>
              </a:rPr>
              <a:t>Penile strictures </a:t>
            </a:r>
          </a:p>
          <a:p>
            <a:pPr algn="just"/>
            <a:r>
              <a:rPr lang="en-GB" sz="1800" b="0" i="0" u="none" strike="noStrike" baseline="0" dirty="0">
                <a:latin typeface="Futura Md BT"/>
              </a:rPr>
              <a:t>–</a:t>
            </a:r>
            <a:r>
              <a:rPr lang="en-GB" sz="1800" b="0" i="0" u="none" strike="noStrike" baseline="0" dirty="0">
                <a:latin typeface="CG Omega"/>
              </a:rPr>
              <a:t>–</a:t>
            </a:r>
            <a:r>
              <a:rPr lang="en-GB" sz="1800" b="0" i="0" u="none" strike="noStrike" baseline="0" dirty="0">
                <a:latin typeface="Minion Pro"/>
              </a:rPr>
              <a:t>Pinhole meatus </a:t>
            </a: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4. </a:t>
            </a:r>
            <a:r>
              <a:rPr lang="en-GB" sz="1800" b="1" i="0" u="none" strike="noStrike" baseline="0" dirty="0">
                <a:latin typeface="Minion Pro"/>
              </a:rPr>
              <a:t>Regional nodes. </a:t>
            </a:r>
            <a:endParaRPr lang="en-GB" sz="1800" b="0" i="0" u="none" strike="noStrike" baseline="0" dirty="0">
              <a:latin typeface="Minion Pro"/>
            </a:endParaRP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5. </a:t>
            </a:r>
            <a:r>
              <a:rPr lang="en-GB" sz="1800" b="1" i="0" u="none" strike="noStrike" baseline="0" dirty="0">
                <a:latin typeface="Minion Pro"/>
              </a:rPr>
              <a:t>Opposite groin. </a:t>
            </a:r>
          </a:p>
          <a:p>
            <a:pPr algn="just"/>
            <a:endParaRPr lang="en-GB" sz="1800" b="0" i="0" u="none" strike="noStrike" baseline="0" dirty="0">
              <a:latin typeface="Minion Pro"/>
            </a:endParaRPr>
          </a:p>
          <a:p>
            <a:r>
              <a:rPr lang="en-GB" sz="1800" b="1" i="0" u="none" strike="noStrike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Futura Md BT"/>
              </a:rPr>
              <a:t>Per-rectal Examination </a:t>
            </a: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To Rule out: </a:t>
            </a: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1. Benign Prostate hypertrophy—micturition difficulty </a:t>
            </a: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2. Malignant obstruction </a:t>
            </a: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3. Chronic fissure—constipation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2CFE155-91C2-177E-3938-63D210ED28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3820" y="916674"/>
            <a:ext cx="6698008" cy="50235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5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ILOs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4953000"/>
          </a:xfrm>
        </p:spPr>
        <p:txBody>
          <a:bodyPr/>
          <a:lstStyle/>
          <a:p>
            <a:endParaRPr lang="en-US" sz="4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b="1" i="1" u="sng" dirty="0"/>
              <a:t>Demonstrate ability to perform:</a:t>
            </a:r>
          </a:p>
          <a:p>
            <a:pPr marL="0" indent="0">
              <a:buNone/>
            </a:pPr>
            <a:endParaRPr lang="en-US" sz="1000" b="1" i="1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b="1" i="1" dirty="0"/>
              <a:t>Proper history taking. </a:t>
            </a:r>
          </a:p>
          <a:p>
            <a:pPr>
              <a:lnSpc>
                <a:spcPct val="150000"/>
              </a:lnSpc>
            </a:pPr>
            <a:r>
              <a:rPr lang="en-US" sz="4000" b="1" i="1" dirty="0"/>
              <a:t>Physical examination correctly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5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841B-4049-399A-0A38-4549FF329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t">
            <a:normAutofit/>
          </a:bodyPr>
          <a:lstStyle/>
          <a:p>
            <a:pPr algn="l"/>
            <a:br>
              <a:rPr lang="en-GB" sz="1400" b="0" i="0" u="none" strike="noStrike" baseline="0" dirty="0">
                <a:solidFill>
                  <a:srgbClr val="000000"/>
                </a:solidFill>
                <a:latin typeface="Futura Md BT"/>
              </a:rPr>
            </a:br>
            <a:r>
              <a:rPr lang="en-GB" sz="2400" b="1" i="0" u="none" strike="noStrike" baseline="0" dirty="0">
                <a:latin typeface="Futura Md BT"/>
              </a:rPr>
              <a:t>HISTORY</a:t>
            </a:r>
            <a:br>
              <a:rPr lang="en-GB" sz="2000" b="0" i="0" u="none" strike="noStrike" baseline="0" dirty="0">
                <a:latin typeface="Futura Md BT"/>
              </a:rPr>
            </a:br>
            <a:r>
              <a:rPr lang="en-GB" sz="2000" b="0" i="0" u="none" strike="noStrike" baseline="0" dirty="0">
                <a:latin typeface="Futura Md BT"/>
              </a:rPr>
              <a:t> </a:t>
            </a:r>
            <a:br>
              <a:rPr lang="en-GB" sz="2000" b="0" i="0" u="none" strike="noStrike" baseline="0" dirty="0">
                <a:latin typeface="Futura Md BT"/>
              </a:rPr>
            </a:br>
            <a:r>
              <a:rPr lang="en-GB" sz="2000" b="1" i="0" u="none" strike="noStrike" baseline="0" dirty="0">
                <a:latin typeface="Minion Pro"/>
              </a:rPr>
              <a:t>Name: </a:t>
            </a:r>
            <a:br>
              <a:rPr lang="en-GB" sz="2000" b="0" i="0" u="none" strike="noStrike" baseline="0" dirty="0">
                <a:latin typeface="Minion Pro"/>
              </a:rPr>
            </a:br>
            <a:br>
              <a:rPr lang="en-GB" sz="2000" b="0" i="0" u="none" strike="noStrike" baseline="0" dirty="0">
                <a:latin typeface="Futura Md BT"/>
              </a:rPr>
            </a:br>
            <a:r>
              <a:rPr lang="en-GB" sz="2000" b="1" i="0" u="none" strike="noStrike" baseline="0" dirty="0">
                <a:latin typeface="Minion Pro"/>
              </a:rPr>
              <a:t>Age: </a:t>
            </a:r>
            <a:r>
              <a:rPr lang="en-GB" sz="2000" b="0" i="0" u="none" strike="noStrike" baseline="0" dirty="0">
                <a:latin typeface="Futura Lt BT"/>
              </a:rPr>
              <a:t>Young Age—indirect </a:t>
            </a:r>
            <a:br>
              <a:rPr lang="en-GB" sz="2000" b="0" i="0" u="none" strike="noStrike" baseline="0" dirty="0">
                <a:latin typeface="Futura Lt BT"/>
              </a:rPr>
            </a:br>
            <a:r>
              <a:rPr lang="en-GB" sz="2000" b="0" i="0" u="none" strike="noStrike" baseline="0" dirty="0">
                <a:latin typeface="Futura Lt BT"/>
              </a:rPr>
              <a:t>        Old Age—direct </a:t>
            </a:r>
            <a:br>
              <a:rPr lang="en-GB" sz="2000" b="0" i="0" u="none" strike="noStrike" baseline="0" dirty="0">
                <a:latin typeface="Futura Lt BT"/>
              </a:rPr>
            </a:br>
            <a:br>
              <a:rPr lang="en-GB" sz="2000" b="0" i="0" u="none" strike="noStrike" baseline="0" dirty="0">
                <a:latin typeface="Minion Pro"/>
              </a:rPr>
            </a:br>
            <a:r>
              <a:rPr lang="en-GB" sz="2000" b="1" i="0" u="none" strike="noStrike" baseline="0" dirty="0">
                <a:latin typeface="Minion Pro"/>
              </a:rPr>
              <a:t>Sex: </a:t>
            </a:r>
            <a:r>
              <a:rPr lang="en-GB" sz="2000" b="0" i="0" u="none" strike="noStrike" baseline="0" dirty="0">
                <a:latin typeface="Futura Lt BT"/>
              </a:rPr>
              <a:t>Most common hernia in females—indirect inguinal hernia </a:t>
            </a:r>
            <a:br>
              <a:rPr lang="en-GB" sz="2000" b="0" i="0" u="none" strike="noStrike" baseline="0" dirty="0">
                <a:latin typeface="Futura Lt BT"/>
              </a:rPr>
            </a:br>
            <a:r>
              <a:rPr lang="en-GB" sz="2000" b="0" i="0" u="none" strike="noStrike" baseline="0" dirty="0">
                <a:latin typeface="Futura Lt BT"/>
              </a:rPr>
              <a:t>       Most common hernia in males—indirect</a:t>
            </a:r>
            <a:br>
              <a:rPr lang="en-GB" sz="2000" b="0" i="0" u="none" strike="noStrike" baseline="0" dirty="0">
                <a:latin typeface="Futura Lt BT"/>
              </a:rPr>
            </a:br>
            <a:r>
              <a:rPr lang="en-GB" sz="2000" b="0" i="0" u="none" strike="noStrike" baseline="0" dirty="0">
                <a:latin typeface="Futura Lt BT"/>
              </a:rPr>
              <a:t>       Femoral hernia most common among—females </a:t>
            </a:r>
            <a:br>
              <a:rPr lang="en-GB" sz="2000" b="0" i="0" u="none" strike="noStrike" baseline="0" dirty="0">
                <a:latin typeface="Futura Lt BT"/>
              </a:rPr>
            </a:br>
            <a:r>
              <a:rPr lang="en-GB" sz="2000" b="0" i="0" u="none" strike="noStrike" baseline="0" dirty="0">
                <a:latin typeface="Futura Lt BT"/>
              </a:rPr>
              <a:t>       Direct hernia never occurs in females and children</a:t>
            </a:r>
            <a:br>
              <a:rPr lang="en-GB" sz="2000" b="0" i="0" u="none" strike="noStrike" baseline="0" dirty="0">
                <a:latin typeface="Futura Lt BT"/>
              </a:rPr>
            </a:br>
            <a:r>
              <a:rPr lang="en-GB" sz="2000" b="0" i="0" u="none" strike="noStrike" baseline="0" dirty="0">
                <a:latin typeface="Futura Lt BT"/>
              </a:rPr>
              <a:t> </a:t>
            </a:r>
            <a:br>
              <a:rPr lang="en-GB" sz="2000" b="0" i="0" u="none" strike="noStrike" baseline="0" dirty="0">
                <a:latin typeface="Futura Md BT"/>
              </a:rPr>
            </a:br>
            <a:r>
              <a:rPr lang="en-GB" sz="2000" b="1" i="0" u="none" strike="noStrike" baseline="0" dirty="0">
                <a:latin typeface="Minion Pro"/>
              </a:rPr>
              <a:t>Occupation</a:t>
            </a:r>
            <a:r>
              <a:rPr lang="en-GB" sz="2000" b="0" i="0" u="none" strike="noStrike" baseline="0" dirty="0">
                <a:latin typeface="Minion Pro"/>
              </a:rPr>
              <a:t>: </a:t>
            </a:r>
            <a:r>
              <a:rPr lang="en-GB" sz="2000" b="0" i="0" u="none" strike="noStrike" baseline="0" dirty="0">
                <a:latin typeface="Futura Lt BT"/>
              </a:rPr>
              <a:t>Most common in </a:t>
            </a:r>
            <a:r>
              <a:rPr lang="en-GB" sz="2000" b="0" i="0" u="none" strike="noStrike" baseline="0" dirty="0" err="1">
                <a:latin typeface="Futura Lt BT"/>
              </a:rPr>
              <a:t>strenous</a:t>
            </a:r>
            <a:r>
              <a:rPr lang="en-GB" sz="2000" b="0" i="0" u="none" strike="noStrike" baseline="0" dirty="0">
                <a:latin typeface="Futura Lt BT"/>
              </a:rPr>
              <a:t> </a:t>
            </a:r>
            <a:r>
              <a:rPr lang="en-GB" sz="2000" b="0" i="0" u="none" strike="noStrike" baseline="0" dirty="0" err="1">
                <a:latin typeface="Futura Lt BT"/>
              </a:rPr>
              <a:t>labor</a:t>
            </a:r>
            <a:r>
              <a:rPr lang="en-GB" sz="2000" b="0" i="0" u="none" strike="noStrike" baseline="0" dirty="0">
                <a:latin typeface="Futura Lt BT"/>
              </a:rPr>
              <a:t> </a:t>
            </a:r>
            <a:br>
              <a:rPr lang="en-GB" sz="2000" b="0" i="0" u="none" strike="noStrike" baseline="0" dirty="0">
                <a:latin typeface="Futura Lt BT"/>
              </a:rPr>
            </a:br>
            <a:br>
              <a:rPr lang="en-GB" sz="2000" b="0" i="0" u="none" strike="noStrike" baseline="0" dirty="0">
                <a:latin typeface="Futura Lt BT"/>
              </a:rPr>
            </a:br>
            <a:br>
              <a:rPr lang="en-GB" sz="2000" b="0" i="0" u="none" strike="noStrike" baseline="0" dirty="0">
                <a:latin typeface="Futura Lt BT"/>
              </a:rPr>
            </a:br>
            <a:r>
              <a:rPr lang="en-GB" sz="2000" b="0" i="0" u="none" strike="noStrike" baseline="0" dirty="0">
                <a:latin typeface="Futura Lt BT"/>
              </a:rPr>
              <a:t>   </a:t>
            </a:r>
            <a:r>
              <a:rPr lang="en-GB" sz="2000" b="1" i="0" u="none" strike="noStrike" baseline="0" dirty="0">
                <a:latin typeface="Futura Md BT"/>
              </a:rPr>
              <a:t>Presenting Complaints</a:t>
            </a:r>
            <a:br>
              <a:rPr lang="en-GB" sz="2000" b="1" i="0" u="none" strike="noStrike" baseline="0" dirty="0">
                <a:latin typeface="Futura Md BT"/>
              </a:rPr>
            </a:br>
            <a:r>
              <a:rPr lang="en-GB" sz="2000" b="1" i="0" u="none" strike="noStrike" baseline="0" dirty="0">
                <a:latin typeface="Futura Md BT"/>
              </a:rPr>
              <a:t> </a:t>
            </a:r>
            <a:br>
              <a:rPr lang="en-GB" sz="2000" b="0" i="0" u="none" strike="noStrike" baseline="0" dirty="0">
                <a:latin typeface="Futura Md BT"/>
              </a:rPr>
            </a:br>
            <a:r>
              <a:rPr lang="en-GB" sz="2000" b="0" i="0" u="none" strike="noStrike" baseline="0" dirty="0">
                <a:latin typeface="Futura Md BT"/>
              </a:rPr>
              <a:t>            </a:t>
            </a:r>
            <a:r>
              <a:rPr lang="en-GB" sz="2000" b="0" i="0" u="none" strike="noStrike" baseline="0" dirty="0">
                <a:latin typeface="Minion Pro"/>
              </a:rPr>
              <a:t>I. About the hernia </a:t>
            </a:r>
            <a:br>
              <a:rPr lang="en-GB" sz="2000" b="0" i="0" u="none" strike="noStrike" baseline="0" dirty="0">
                <a:latin typeface="Minion Pro"/>
              </a:rPr>
            </a:br>
            <a:r>
              <a:rPr lang="en-GB" sz="2000" b="0" i="0" u="none" strike="noStrike" baseline="0" dirty="0">
                <a:latin typeface="Minion Pro"/>
              </a:rPr>
              <a:t>              II. Due to hernia (Complications) </a:t>
            </a:r>
            <a:br>
              <a:rPr lang="en-GB" sz="2000" b="0" i="0" u="none" strike="noStrike" baseline="0" dirty="0">
                <a:latin typeface="Minion Pro"/>
              </a:rPr>
            </a:br>
            <a:r>
              <a:rPr lang="en-GB" sz="2000" b="0" i="0" u="none" strike="noStrike" baseline="0" dirty="0">
                <a:latin typeface="Minion Pro"/>
              </a:rPr>
              <a:t>              III. Precipitating factors </a:t>
            </a:r>
            <a:br>
              <a:rPr lang="en-GB" sz="2000" b="0" i="0" u="none" strike="noStrike" baseline="0" dirty="0">
                <a:latin typeface="Minion Pro"/>
              </a:rPr>
            </a:b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68303-BE2B-386C-5C0B-AE7F8CAAF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975" y="3429000"/>
            <a:ext cx="4053333" cy="3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10E41-D01E-2602-1D46-F0E1FAC10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53800" cy="6858000"/>
          </a:xfrm>
        </p:spPr>
        <p:txBody>
          <a:bodyPr>
            <a:normAutofit fontScale="85000" lnSpcReduction="20000"/>
          </a:bodyPr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Futura Md B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i="1" u="none" strike="noStrike" baseline="0" dirty="0">
                <a:latin typeface="Futura Md BT"/>
              </a:rPr>
              <a:t>About the Hernia </a:t>
            </a:r>
            <a:endParaRPr lang="en-GB" sz="2400" b="1" i="0" u="none" strike="noStrike" baseline="0" dirty="0">
              <a:latin typeface="Futura Md BT"/>
            </a:endParaRPr>
          </a:p>
          <a:p>
            <a:pPr marL="342900" indent="-342900" algn="just">
              <a:buAutoNum type="arabicPeriod"/>
            </a:pPr>
            <a:r>
              <a:rPr lang="en-GB" sz="1800" b="0" i="0" u="none" strike="noStrike" baseline="0" dirty="0">
                <a:latin typeface="Minion Pro"/>
              </a:rPr>
              <a:t>Duration, When first noticed?</a:t>
            </a:r>
          </a:p>
          <a:p>
            <a:pPr marL="342900" indent="-342900" algn="just">
              <a:buAutoNum type="arabicPeriod"/>
            </a:pPr>
            <a:endParaRPr lang="en-GB" sz="1800" b="0" i="0" u="none" strike="noStrike" baseline="0" dirty="0">
              <a:latin typeface="Minion Pro"/>
            </a:endParaRP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2. </a:t>
            </a:r>
            <a:r>
              <a:rPr lang="en-GB" sz="1800" b="0" i="1" u="none" strike="noStrike" baseline="0" dirty="0">
                <a:latin typeface="Minion Pro"/>
              </a:rPr>
              <a:t>Onset: </a:t>
            </a:r>
            <a:r>
              <a:rPr lang="en-GB" sz="1800" b="0" i="0" u="none" strike="noStrike" baseline="0" dirty="0">
                <a:latin typeface="Minion Pro"/>
              </a:rPr>
              <a:t>Suddenly/gradually, How noticed?</a:t>
            </a:r>
          </a:p>
          <a:p>
            <a:pPr algn="just"/>
            <a:endParaRPr lang="en-GB" sz="1800" b="0" i="0" u="none" strike="noStrike" baseline="0" dirty="0">
              <a:latin typeface="Minion Pro"/>
            </a:endParaRP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3. </a:t>
            </a:r>
            <a:r>
              <a:rPr lang="en-GB" sz="1800" b="0" i="1" u="none" strike="noStrike" baseline="0" dirty="0">
                <a:latin typeface="Minion Pro"/>
              </a:rPr>
              <a:t>Site of start: </a:t>
            </a:r>
            <a:r>
              <a:rPr lang="en-GB" sz="1800" b="0" i="0" u="none" strike="noStrike" baseline="0" dirty="0">
                <a:latin typeface="Minion Pro"/>
              </a:rPr>
              <a:t>From groin to scrotum (hernia) 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                                From scrotum to groin (hydrocele and varicocele)</a:t>
            </a:r>
          </a:p>
          <a:p>
            <a:pPr marL="0" indent="0" algn="just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Minion Pro"/>
            </a:endParaRP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4. Does it disappear completely, does it become smaller/ larger?</a:t>
            </a:r>
          </a:p>
          <a:p>
            <a:pPr marL="0" indent="0" algn="just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Minion Pro"/>
            </a:endParaRP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5. </a:t>
            </a:r>
            <a:r>
              <a:rPr lang="en-GB" sz="1800" b="0" i="1" u="none" strike="noStrike" baseline="0" dirty="0">
                <a:latin typeface="Minion Pro"/>
              </a:rPr>
              <a:t>Aggravating factors: </a:t>
            </a:r>
            <a:endParaRPr lang="en-GB" sz="1800" b="0" i="0" u="none" strike="noStrike" baseline="0" dirty="0">
              <a:latin typeface="Minion Pro"/>
            </a:endParaRPr>
          </a:p>
          <a:p>
            <a:pPr marL="0" indent="0" algn="just">
              <a:buNone/>
            </a:pPr>
            <a:r>
              <a:rPr lang="en-GB" sz="1800" dirty="0">
                <a:latin typeface="Minion Pro"/>
              </a:rPr>
              <a:t>                                          </a:t>
            </a:r>
            <a:r>
              <a:rPr lang="en-GB" sz="1800" b="0" i="0" u="none" strike="noStrike" baseline="0" dirty="0">
                <a:latin typeface="Minion Pro"/>
              </a:rPr>
              <a:t>On straining 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                                          On standing </a:t>
            </a:r>
          </a:p>
          <a:p>
            <a:pPr marL="0" indent="0" algn="just">
              <a:buNone/>
            </a:pPr>
            <a:r>
              <a:rPr lang="en-GB" sz="1800" dirty="0">
                <a:latin typeface="Minion Pro"/>
              </a:rPr>
              <a:t>                                          </a:t>
            </a:r>
            <a:r>
              <a:rPr lang="en-GB" sz="1800" b="0" i="0" u="none" strike="noStrike" baseline="0" dirty="0">
                <a:latin typeface="Minion Pro"/>
              </a:rPr>
              <a:t>On coughing </a:t>
            </a:r>
          </a:p>
          <a:p>
            <a:pPr marL="0" indent="0" algn="just">
              <a:buNone/>
            </a:pPr>
            <a:r>
              <a:rPr lang="en-GB" sz="1800" dirty="0">
                <a:latin typeface="Minion Pro"/>
              </a:rPr>
              <a:t>6</a:t>
            </a:r>
            <a:r>
              <a:rPr lang="en-GB" sz="1800" b="0" i="0" u="none" strike="noStrike" baseline="0" dirty="0">
                <a:latin typeface="Minion Pro"/>
              </a:rPr>
              <a:t>. Relieving factors: </a:t>
            </a:r>
          </a:p>
          <a:p>
            <a:pPr marL="0" indent="0" algn="just">
              <a:buNone/>
            </a:pPr>
            <a:r>
              <a:rPr lang="en-GB" sz="1800" dirty="0">
                <a:latin typeface="Minion Pro"/>
              </a:rPr>
              <a:t>                                       </a:t>
            </a:r>
            <a:r>
              <a:rPr lang="en-GB" sz="1800" b="0" i="0" u="none" strike="noStrike" baseline="0" dirty="0">
                <a:latin typeface="Minion Pro"/>
              </a:rPr>
              <a:t>By lying down </a:t>
            </a:r>
          </a:p>
          <a:p>
            <a:pPr marL="0" indent="0" algn="just">
              <a:buNone/>
            </a:pPr>
            <a:r>
              <a:rPr lang="en-GB" sz="1800" dirty="0">
                <a:latin typeface="Minion Pro"/>
              </a:rPr>
              <a:t>                                        </a:t>
            </a:r>
            <a:r>
              <a:rPr lang="en-GB" sz="1800" b="0" i="0" u="none" strike="noStrike" baseline="0" dirty="0">
                <a:latin typeface="Minion Pro"/>
              </a:rPr>
              <a:t>Manually by himself </a:t>
            </a:r>
          </a:p>
          <a:p>
            <a:pPr marL="0" indent="0" algn="just">
              <a:buNone/>
            </a:pPr>
            <a:endParaRPr lang="en-GB" sz="1800" b="0" i="0" u="none" strike="noStrike" baseline="0" dirty="0">
              <a:latin typeface="Minion Pro"/>
            </a:endParaRPr>
          </a:p>
          <a:p>
            <a:pPr marL="0" indent="0">
              <a:buNone/>
            </a:pPr>
            <a:r>
              <a:rPr lang="en-GB" sz="1800" dirty="0">
                <a:latin typeface="Minion Pro"/>
              </a:rPr>
              <a:t>7</a:t>
            </a:r>
            <a:r>
              <a:rPr lang="en-GB" sz="1800" b="0" i="0" u="none" strike="noStrike" baseline="0" dirty="0">
                <a:latin typeface="Minion Pro"/>
              </a:rPr>
              <a:t>. Associated with pain: Usually painless, Any other lump/ swelling</a:t>
            </a:r>
          </a:p>
          <a:p>
            <a:pPr marL="0" indent="0" algn="l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Futura Lt BT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1800" b="0" i="0" u="none" strike="noStrike" baseline="0" dirty="0">
                <a:latin typeface="Futura Lt BT"/>
              </a:rPr>
              <a:t>Pain in inguinal hernia is usually in the region of the umbilicus due to drag in the root of mesentery as bowel enters the sac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1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E622D-B770-3B15-DAF1-037164E42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084148" cy="6858000"/>
          </a:xfrm>
        </p:spPr>
        <p:txBody>
          <a:bodyPr>
            <a:normAutofit/>
          </a:bodyPr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Futura Md B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200" b="1" i="1" u="none" strike="noStrike" baseline="0" dirty="0">
                <a:latin typeface="Futura Md BT"/>
              </a:rPr>
              <a:t>Complications </a:t>
            </a:r>
            <a:endParaRPr lang="en-GB" sz="2200" b="1" i="0" u="none" strike="noStrike" baseline="0" dirty="0">
              <a:latin typeface="Futura Md BT"/>
            </a:endParaRP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1. </a:t>
            </a:r>
            <a:r>
              <a:rPr lang="en-GB" sz="1800" b="1" i="0" u="none" strike="noStrike" baseline="0" dirty="0">
                <a:latin typeface="Minion Pro"/>
              </a:rPr>
              <a:t>Irreducibility: </a:t>
            </a:r>
            <a:endParaRPr lang="en-GB" sz="1800" b="0" i="0" u="none" strike="noStrike" baseline="0" dirty="0">
              <a:latin typeface="Minion Pro"/>
            </a:endParaRP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                              </a:t>
            </a:r>
            <a:r>
              <a:rPr lang="en-GB" sz="1800" b="0" i="0" u="none" strike="noStrike" baseline="0" dirty="0" err="1">
                <a:latin typeface="Minion Pro"/>
              </a:rPr>
              <a:t>i</a:t>
            </a:r>
            <a:r>
              <a:rPr lang="en-GB" sz="1800" b="0" i="0" u="none" strike="noStrike" baseline="0" dirty="0">
                <a:latin typeface="Minion Pro"/>
              </a:rPr>
              <a:t>. Crowding of the contents 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                             ii. Adhesion between sac and contents </a:t>
            </a:r>
          </a:p>
          <a:p>
            <a:pPr marL="0" indent="0" algn="just">
              <a:buNone/>
            </a:pPr>
            <a:endParaRPr lang="en-GB" sz="1800" b="0" i="0" u="none" strike="noStrike" baseline="0" dirty="0">
              <a:latin typeface="Minion Pro"/>
            </a:endParaRP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                            History of potential complications: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	                                                                     Abdominal pain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	                                                                               Vomiting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	                                                                       Irreducibility/ painful lump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2. </a:t>
            </a:r>
            <a:r>
              <a:rPr lang="en-GB" sz="1800" b="1" i="0" u="none" strike="noStrike" baseline="0" dirty="0">
                <a:latin typeface="Minion Pro"/>
              </a:rPr>
              <a:t>Obstruction: </a:t>
            </a:r>
            <a:endParaRPr lang="en-GB" sz="1800" b="0" i="0" u="none" strike="noStrike" baseline="0" dirty="0">
              <a:latin typeface="Minion Pro"/>
            </a:endParaRP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                               Four cardinal features </a:t>
            </a:r>
          </a:p>
          <a:p>
            <a:pPr marL="0" indent="0" algn="just">
              <a:buNone/>
            </a:pPr>
            <a:endParaRPr lang="en-GB" sz="1800" b="0" i="0" u="none" strike="noStrike" baseline="0" dirty="0">
              <a:latin typeface="Minion Pro"/>
            </a:endParaRP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3. </a:t>
            </a:r>
            <a:r>
              <a:rPr lang="en-GB" sz="1800" b="1" i="0" u="none" strike="noStrike" baseline="0" dirty="0">
                <a:latin typeface="Minion Pro"/>
              </a:rPr>
              <a:t>Strangulation: </a:t>
            </a:r>
            <a:endParaRPr lang="en-GB" sz="1800" b="0" i="0" u="none" strike="noStrike" baseline="0" dirty="0">
              <a:latin typeface="Minion Pro"/>
            </a:endParaRP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             (Obstruction + irreducibility + Arrest of blood supply) 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           </a:t>
            </a:r>
            <a:r>
              <a:rPr lang="en-GB" sz="1800" b="0" i="0" u="none" strike="noStrike" baseline="0" dirty="0" err="1">
                <a:latin typeface="Minion Pro"/>
              </a:rPr>
              <a:t>i</a:t>
            </a:r>
            <a:r>
              <a:rPr lang="en-GB" sz="1800" b="0" i="0" u="none" strike="noStrike" baseline="0" dirty="0">
                <a:latin typeface="Minion Pro"/>
              </a:rPr>
              <a:t>. Colicky abdominal pain if continues and becomes gangrenous pain disappears </a:t>
            </a:r>
          </a:p>
          <a:p>
            <a:pPr marL="0" indent="0" algn="just">
              <a:buNone/>
            </a:pPr>
            <a:r>
              <a:rPr lang="en-GB" sz="1800" b="0" i="0" u="none" strike="noStrike" baseline="0" dirty="0">
                <a:latin typeface="Minion Pro"/>
              </a:rPr>
              <a:t>           ii. Sudden increase in size of hernia; becomes tense and tender. </a:t>
            </a:r>
          </a:p>
          <a:p>
            <a:pPr marL="0" indent="0" algn="just">
              <a:buNone/>
            </a:pPr>
            <a:endParaRPr lang="en-GB" sz="1800" dirty="0">
              <a:latin typeface="Minion Pro"/>
            </a:endParaRPr>
          </a:p>
          <a:p>
            <a:pPr marL="0" indent="0" algn="just">
              <a:buNone/>
            </a:pPr>
            <a:endParaRPr lang="en-GB" sz="1800" b="0" i="0" u="none" strike="noStrike" baseline="0" dirty="0">
              <a:latin typeface="Minion Pro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134DD-03C2-CD4C-5FC0-1C9B657D4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448" y="703385"/>
            <a:ext cx="3151163" cy="27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4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A8446-46C0-58FF-5CE1-487568D15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963"/>
            <a:ext cx="10515600" cy="5769000"/>
          </a:xfrm>
        </p:spPr>
        <p:txBody>
          <a:bodyPr>
            <a:normAutofit/>
          </a:bodyPr>
          <a:lstStyle/>
          <a:p>
            <a:r>
              <a:rPr lang="en-GB" sz="2800" b="1" i="0" u="none" strike="noStrike" baseline="0" dirty="0">
                <a:latin typeface="Futura Md BT"/>
              </a:rPr>
              <a:t>Presenting Complaints</a:t>
            </a:r>
            <a:br>
              <a:rPr lang="en-GB" sz="2800" b="1" i="0" u="none" strike="noStrike" baseline="0" dirty="0">
                <a:latin typeface="Futura Md BT"/>
              </a:rPr>
            </a:br>
            <a:r>
              <a:rPr lang="en-GB" sz="2800" b="1" i="0" u="none" strike="noStrike" baseline="0" dirty="0">
                <a:latin typeface="Futura Md BT"/>
              </a:rPr>
              <a:t> </a:t>
            </a:r>
            <a:br>
              <a:rPr lang="en-GB" sz="2800" b="0" i="0" u="none" strike="noStrike" baseline="0" dirty="0">
                <a:latin typeface="Futura Md BT"/>
              </a:rPr>
            </a:br>
            <a:r>
              <a:rPr lang="en-GB" sz="2800" b="0" i="0" u="none" strike="noStrike" baseline="0" dirty="0">
                <a:latin typeface="Futura Md BT"/>
              </a:rPr>
              <a:t>            </a:t>
            </a:r>
            <a:r>
              <a:rPr lang="en-GB" sz="2800" b="0" i="0" u="none" strike="noStrike" baseline="0" dirty="0">
                <a:latin typeface="Minion Pro"/>
              </a:rPr>
              <a:t>I. About the hernia </a:t>
            </a:r>
            <a:br>
              <a:rPr lang="en-GB" sz="2800" b="0" i="0" u="none" strike="noStrike" baseline="0" dirty="0">
                <a:latin typeface="Minion Pro"/>
              </a:rPr>
            </a:br>
            <a:r>
              <a:rPr lang="en-GB" sz="2800" b="0" i="0" u="none" strike="noStrike" baseline="0" dirty="0">
                <a:latin typeface="Minion Pro"/>
              </a:rPr>
              <a:t>              II. Due to hernia (Complications) </a:t>
            </a:r>
            <a:br>
              <a:rPr lang="en-GB" sz="2800" b="0" i="0" u="none" strike="noStrike" baseline="0" dirty="0">
                <a:latin typeface="Minion Pro"/>
              </a:rPr>
            </a:br>
            <a:r>
              <a:rPr lang="en-GB" sz="2800" b="0" i="0" u="none" strike="noStrike" baseline="0" dirty="0">
                <a:latin typeface="Minion Pro"/>
              </a:rPr>
              <a:t>              III. Precipitating factors </a:t>
            </a:r>
          </a:p>
          <a:p>
            <a:pPr marL="0" indent="0">
              <a:buNone/>
            </a:pPr>
            <a:br>
              <a:rPr lang="en-GB" sz="2800" b="0" i="0" u="none" strike="noStrike" baseline="0" dirty="0">
                <a:latin typeface="Minion Pro"/>
              </a:rPr>
            </a:br>
            <a:r>
              <a:rPr lang="en-GB" sz="2800" b="0" i="0" u="none" strike="noStrike" baseline="0" dirty="0">
                <a:latin typeface="Minion Pro"/>
              </a:rPr>
              <a:t>III. </a:t>
            </a:r>
            <a:r>
              <a:rPr lang="en-GB" sz="2800" b="1" i="0" u="none" strike="noStrike" baseline="0" dirty="0">
                <a:latin typeface="Minion Pro"/>
              </a:rPr>
              <a:t>H</a:t>
            </a:r>
            <a:r>
              <a:rPr lang="en-GB" sz="2800" b="1" i="1" u="none" strike="noStrike" baseline="0" dirty="0">
                <a:latin typeface="Futura Md BT"/>
              </a:rPr>
              <a:t>istory of Precipitating Factors </a:t>
            </a:r>
            <a:endParaRPr lang="en-GB" sz="2800" b="1" i="0" u="none" strike="noStrike" baseline="0" dirty="0">
              <a:latin typeface="Futura Md BT"/>
            </a:endParaRPr>
          </a:p>
          <a:p>
            <a:pPr marL="0" indent="0" algn="just">
              <a:buNone/>
            </a:pPr>
            <a:r>
              <a:rPr lang="en-GB" sz="2800" b="0" i="0" u="none" strike="noStrike" baseline="0" dirty="0">
                <a:latin typeface="Minion Pro"/>
              </a:rPr>
              <a:t>1. Chronic bronchitis/asthma/TB </a:t>
            </a:r>
          </a:p>
          <a:p>
            <a:pPr marL="0" indent="0" algn="just">
              <a:buNone/>
            </a:pPr>
            <a:r>
              <a:rPr lang="en-GB" sz="2800" b="0" i="0" u="none" strike="noStrike" baseline="0" dirty="0">
                <a:latin typeface="Minion Pro"/>
              </a:rPr>
              <a:t>2. Difficulty in micturition </a:t>
            </a:r>
          </a:p>
          <a:p>
            <a:pPr marL="0" indent="0" algn="just">
              <a:buNone/>
            </a:pPr>
            <a:r>
              <a:rPr lang="en-GB" sz="2800" b="0" i="0" u="none" strike="noStrike" baseline="0" dirty="0">
                <a:latin typeface="Minion Pro"/>
              </a:rPr>
              <a:t>3. Difficulty in defecation </a:t>
            </a:r>
          </a:p>
          <a:p>
            <a:pPr marL="0" indent="0" algn="just">
              <a:buNone/>
            </a:pPr>
            <a:r>
              <a:rPr lang="en-GB" sz="2800" b="0" i="0" u="none" strike="noStrike" baseline="0" dirty="0">
                <a:latin typeface="Minion Pro"/>
              </a:rPr>
              <a:t>4. Weight lifting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37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9C0B2-C0C1-1C85-1F04-6AA5E372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Futura Md B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b="1" i="0" u="none" strike="noStrike" baseline="0" dirty="0">
                <a:latin typeface="Futura Md BT"/>
              </a:rPr>
              <a:t>Past History </a:t>
            </a:r>
          </a:p>
          <a:p>
            <a:pPr algn="just"/>
            <a:r>
              <a:rPr lang="en-GB" sz="1800" b="0" i="0" u="none" strike="noStrike" baseline="0" dirty="0">
                <a:latin typeface="Futura Md BT"/>
              </a:rPr>
              <a:t>•</a:t>
            </a:r>
            <a:r>
              <a:rPr lang="en-GB" sz="1800" b="0" i="0" u="none" strike="noStrike" baseline="0" dirty="0">
                <a:latin typeface="Trebuchet MS" panose="020B0603020202020204" pitchFamily="34" charset="0"/>
              </a:rPr>
              <a:t>•</a:t>
            </a:r>
            <a:r>
              <a:rPr lang="en-GB" sz="1800" b="0" i="0" u="none" strike="noStrike" baseline="0" dirty="0">
                <a:latin typeface="Minion Pro"/>
              </a:rPr>
              <a:t>History of diabetes mellitus/Hypertension/Ischemic heart disease/Bronchial asthma/Tuberculosis </a:t>
            </a:r>
          </a:p>
          <a:p>
            <a:pPr algn="just"/>
            <a:r>
              <a:rPr lang="en-GB" sz="1800" b="0" i="0" u="none" strike="noStrike" baseline="0" dirty="0">
                <a:latin typeface="Futura Md BT"/>
              </a:rPr>
              <a:t>•</a:t>
            </a:r>
            <a:r>
              <a:rPr lang="en-GB" sz="1800" b="0" i="0" u="none" strike="noStrike" baseline="0" dirty="0">
                <a:latin typeface="Trebuchet MS" panose="020B0603020202020204" pitchFamily="34" charset="0"/>
              </a:rPr>
              <a:t>•</a:t>
            </a:r>
            <a:r>
              <a:rPr lang="en-GB" sz="1800" b="0" i="0" u="none" strike="noStrike" baseline="0" dirty="0">
                <a:latin typeface="Minion Pro"/>
              </a:rPr>
              <a:t>History of previous surgery </a:t>
            </a:r>
          </a:p>
          <a:p>
            <a:pPr marL="0" indent="0" algn="l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Futura Md B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b="0" i="1" u="none" strike="noStrike" baseline="0" dirty="0">
                <a:latin typeface="Futura Md BT"/>
              </a:rPr>
              <a:t>History of appendicectomy: </a:t>
            </a:r>
            <a:r>
              <a:rPr lang="en-GB" sz="1800" b="0" i="1" u="none" strike="noStrike" baseline="0" dirty="0">
                <a:latin typeface="Futura Lt BT"/>
              </a:rPr>
              <a:t>Ilioinguinal or </a:t>
            </a:r>
            <a:r>
              <a:rPr lang="en-GB" sz="1800" b="0" i="1" u="none" strike="noStrike" baseline="0" dirty="0" err="1">
                <a:latin typeface="Futura Lt BT"/>
              </a:rPr>
              <a:t>iliohypogastric</a:t>
            </a:r>
            <a:r>
              <a:rPr lang="en-GB" sz="1800" b="0" i="1" u="none" strike="noStrike" baseline="0" dirty="0">
                <a:latin typeface="Futura Lt BT"/>
              </a:rPr>
              <a:t> nerve if damaged by grid iron incision or during keeping the drain; Direct Hernia Occurs </a:t>
            </a:r>
          </a:p>
          <a:p>
            <a:endParaRPr lang="en-GB" sz="1800" i="1" dirty="0">
              <a:latin typeface="Futura Lt B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b="0" i="1" u="none" strike="noStrike" baseline="0" dirty="0">
                <a:latin typeface="Futura Lt BT"/>
              </a:rPr>
              <a:t>If ilioinguinal nerve is cut in the inguinal canal, direct hernia never occurs Because the nerve supplies the abdominal muscles before entering the canal</a:t>
            </a:r>
          </a:p>
          <a:p>
            <a:pPr marL="0" indent="0" algn="l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Futura Md B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b="1" i="0" u="none" strike="noStrike" baseline="0" dirty="0">
                <a:latin typeface="Futura Md BT"/>
              </a:rPr>
              <a:t>Family History </a:t>
            </a: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History of connective tissue disorders in family. </a:t>
            </a:r>
          </a:p>
          <a:p>
            <a:pPr algn="just"/>
            <a:endParaRPr lang="en-GB" sz="1800" b="0" i="0" u="none" strike="noStrike" baseline="0" dirty="0">
              <a:latin typeface="Minion Pro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b="1" i="0" u="none" strike="noStrike" baseline="0" dirty="0">
                <a:latin typeface="Futura Md BT"/>
              </a:rPr>
              <a:t>Personal History </a:t>
            </a: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History of Smoking: Smoking leads to chronic bronchitis </a:t>
            </a:r>
          </a:p>
          <a:p>
            <a:pPr algn="just"/>
            <a:r>
              <a:rPr lang="en-GB" sz="1800" b="0" i="0" u="none" strike="noStrike" baseline="0" dirty="0">
                <a:latin typeface="Minion Pro"/>
              </a:rPr>
              <a:t>Collagen deficiency occurs in smokers.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17376B-1AE6-A248-2AB9-F24B2D628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284" y="3428999"/>
            <a:ext cx="5427406" cy="3315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AF277C-5053-4AEE-00EA-9AA6DC8C756D}"/>
              </a:ext>
            </a:extLst>
          </p:cNvPr>
          <p:cNvSpPr txBox="1"/>
          <p:nvPr/>
        </p:nvSpPr>
        <p:spPr>
          <a:xfrm>
            <a:off x="6794090" y="3516696"/>
            <a:ext cx="4198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  <a:latin typeface="HelveticaNeue-Light"/>
              </a:rPr>
              <a:t>P</a:t>
            </a:r>
            <a:r>
              <a:rPr lang="en-GB" sz="1400" b="0" i="0" u="none" strike="noStrike" baseline="0" dirty="0">
                <a:solidFill>
                  <a:schemeClr val="bg1"/>
                </a:solidFill>
                <a:latin typeface="HelveticaNeue-Light"/>
              </a:rPr>
              <a:t>ara-umbilical</a:t>
            </a:r>
            <a:r>
              <a:rPr lang="en-US" sz="1400" dirty="0">
                <a:solidFill>
                  <a:schemeClr val="bg1"/>
                </a:solidFill>
                <a:latin typeface="HelveticaNeue-Light"/>
              </a:rPr>
              <a:t>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HelveticaNeue-Light"/>
              </a:rPr>
              <a:t>associated with right inguinal hernia </a:t>
            </a:r>
          </a:p>
          <a:p>
            <a:pPr algn="l"/>
            <a:r>
              <a:rPr lang="en-US" sz="1400" b="0" i="0" u="none" strike="noStrike" baseline="0" dirty="0">
                <a:solidFill>
                  <a:schemeClr val="bg1"/>
                </a:solidFill>
                <a:latin typeface="HelveticaNeue-Light"/>
              </a:rPr>
              <a:t>consistent with a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HelveticaNeue-Light"/>
              </a:rPr>
              <a:t>generalised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HelveticaNeue-Light"/>
              </a:rPr>
              <a:t> collagen disorder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r>
              <a:rPr lang="en-US" b="1" dirty="0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8915400" cy="579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Introduce</a:t>
            </a:r>
            <a:r>
              <a:rPr lang="en-US" dirty="0"/>
              <a:t> yourself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Explain</a:t>
            </a:r>
            <a:r>
              <a:rPr lang="en-US" dirty="0"/>
              <a:t> &amp; seek </a:t>
            </a:r>
            <a:r>
              <a:rPr lang="en-US" b="1" dirty="0"/>
              <a:t>permission</a:t>
            </a:r>
          </a:p>
          <a:p>
            <a:pPr>
              <a:lnSpc>
                <a:spcPct val="150000"/>
              </a:lnSpc>
            </a:pPr>
            <a:r>
              <a:rPr lang="en-US" dirty="0"/>
              <a:t>Exposure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Start</a:t>
            </a:r>
            <a:r>
              <a:rPr lang="en-US" dirty="0"/>
              <a:t> examination- patient </a:t>
            </a:r>
            <a:r>
              <a:rPr lang="en-US" b="1" dirty="0"/>
              <a:t>in supine </a:t>
            </a:r>
            <a:r>
              <a:rPr lang="en-US" dirty="0"/>
              <a:t>position</a:t>
            </a:r>
          </a:p>
          <a:p>
            <a:pPr>
              <a:lnSpc>
                <a:spcPct val="150000"/>
              </a:lnSpc>
            </a:pPr>
            <a:r>
              <a:rPr lang="en-US" b="1" u="sng" dirty="0"/>
              <a:t>Groin swellings</a:t>
            </a:r>
            <a:r>
              <a:rPr lang="en-US" dirty="0"/>
              <a:t>- also examine patient in </a:t>
            </a:r>
            <a:r>
              <a:rPr lang="en-US" b="1" dirty="0"/>
              <a:t>standing</a:t>
            </a:r>
          </a:p>
          <a:p>
            <a:pPr>
              <a:lnSpc>
                <a:spcPct val="150000"/>
              </a:lnSpc>
            </a:pPr>
            <a:r>
              <a:rPr lang="en-US" dirty="0"/>
              <a:t> Always examine </a:t>
            </a:r>
            <a:r>
              <a:rPr lang="en-US" b="1" dirty="0"/>
              <a:t>both groins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C9573-A05D-113E-ED94-AB8AF880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0"/>
            <a:ext cx="11207262" cy="6858000"/>
          </a:xfrm>
        </p:spPr>
        <p:txBody>
          <a:bodyPr>
            <a:normAutofit/>
          </a:bodyPr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Futura Md BT"/>
            </a:endParaRPr>
          </a:p>
          <a:p>
            <a:pPr marL="0" indent="0">
              <a:buNone/>
            </a:pPr>
            <a:r>
              <a:rPr lang="en-GB" sz="2400" b="0" i="1" u="none" strike="noStrike" baseline="0" dirty="0">
                <a:latin typeface="Futura Md BT"/>
              </a:rPr>
              <a:t>General Examination</a:t>
            </a:r>
          </a:p>
          <a:p>
            <a:pPr marL="0" indent="0">
              <a:buNone/>
            </a:pPr>
            <a:r>
              <a:rPr lang="en-GB" sz="2400" b="0" i="1" u="none" strike="noStrike" baseline="0" dirty="0">
                <a:latin typeface="Futura Md BT"/>
              </a:rPr>
              <a:t> </a:t>
            </a:r>
            <a:endParaRPr lang="en-GB" sz="2400" b="0" i="0" u="none" strike="noStrike" baseline="0" dirty="0">
              <a:latin typeface="Futura Md B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b="0" i="1" u="none" strike="noStrike" baseline="0" dirty="0">
                <a:latin typeface="Futura Md BT"/>
              </a:rPr>
              <a:t>Abdomen </a:t>
            </a:r>
            <a:endParaRPr lang="en-GB" sz="1800" b="0" i="0" u="none" strike="noStrike" baseline="0" dirty="0">
              <a:latin typeface="Futura Md B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800" b="0" i="0" u="none" strike="noStrike" baseline="0" dirty="0">
                <a:latin typeface="Minion Pro"/>
              </a:rPr>
              <a:t>Mass abdomen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800" b="0" i="0" u="none" strike="noStrike" baseline="0" dirty="0" err="1">
                <a:latin typeface="Minion Pro"/>
              </a:rPr>
              <a:t>Malgaigne’s</a:t>
            </a:r>
            <a:r>
              <a:rPr lang="en-GB" sz="1800" b="0" i="0" u="none" strike="noStrike" baseline="0" dirty="0">
                <a:latin typeface="Minion Pro"/>
              </a:rPr>
              <a:t> </a:t>
            </a:r>
            <a:r>
              <a:rPr lang="en-GB" sz="1800" b="0" i="0" u="none" strike="noStrike" baseline="0" dirty="0" err="1">
                <a:latin typeface="Minion Pro"/>
              </a:rPr>
              <a:t>bulgings</a:t>
            </a:r>
            <a:r>
              <a:rPr lang="en-GB" sz="1800" b="0" i="0" u="none" strike="noStrike" baseline="0" dirty="0">
                <a:latin typeface="Minion Pro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800" b="0" i="0" u="none" strike="noStrike" baseline="0" dirty="0">
                <a:latin typeface="Minion Pro"/>
              </a:rPr>
              <a:t>Ascites </a:t>
            </a:r>
          </a:p>
          <a:p>
            <a:pPr marL="0" indent="0" algn="just">
              <a:buNone/>
            </a:pPr>
            <a:endParaRPr lang="en-GB" sz="1800" dirty="0">
              <a:latin typeface="Minion Pro"/>
            </a:endParaRPr>
          </a:p>
          <a:p>
            <a:pPr marL="0" indent="0" algn="just">
              <a:buNone/>
            </a:pPr>
            <a:endParaRPr lang="en-GB" sz="1800" b="0" i="0" u="none" strike="noStrike" baseline="0" dirty="0">
              <a:latin typeface="Minion Pro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800" b="0" i="0" u="none" strike="noStrike" baseline="0" dirty="0" err="1">
                <a:latin typeface="Futura Md BT"/>
              </a:rPr>
              <a:t>Malgaigne’s</a:t>
            </a:r>
            <a:r>
              <a:rPr lang="en-GB" sz="1800" b="0" i="0" u="none" strike="noStrike" baseline="0" dirty="0">
                <a:latin typeface="Futura Md BT"/>
              </a:rPr>
              <a:t> bulging: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0" i="0" u="none" strike="noStrike" baseline="0" dirty="0">
                <a:latin typeface="Futura Lt BT"/>
              </a:rPr>
              <a:t>Oval, longitudinal, bilateral bulging produced on straining,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0" i="0" u="none" strike="noStrike" baseline="0" dirty="0">
                <a:latin typeface="Futura Lt BT"/>
              </a:rPr>
              <a:t>in inguinal region or above it; and are parallel to medial half of inguinal ligament </a:t>
            </a:r>
            <a:endParaRPr lang="en-GB" sz="1800" dirty="0">
              <a:latin typeface="Futura Md B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0" i="0" u="none" strike="noStrike" baseline="0" dirty="0">
                <a:latin typeface="Futura Lt BT"/>
              </a:rPr>
              <a:t>Present in direct hernia </a:t>
            </a:r>
            <a:endParaRPr lang="en-GB" sz="1800" dirty="0">
              <a:latin typeface="Futura Md B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0" i="0" u="none" strike="noStrike" baseline="0" dirty="0">
                <a:latin typeface="Futura Lt BT"/>
              </a:rPr>
              <a:t>Indicates poor muscle tone </a:t>
            </a:r>
            <a:endParaRPr lang="en-GB" sz="1800" dirty="0">
              <a:latin typeface="Futura Md B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0" i="0" u="none" strike="noStrike" baseline="0" dirty="0">
                <a:latin typeface="Futura Lt BT"/>
              </a:rPr>
              <a:t>Signifies hernioplasty is the treatment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1147</Words>
  <Application>Microsoft Office PowerPoint</Application>
  <PresentationFormat>Widescreen</PresentationFormat>
  <Paragraphs>196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Meiryo</vt:lpstr>
      <vt:lpstr>Arial</vt:lpstr>
      <vt:lpstr>Calibri</vt:lpstr>
      <vt:lpstr>Calibri Light</vt:lpstr>
      <vt:lpstr>CG Omega</vt:lpstr>
      <vt:lpstr>Futura Lt BT</vt:lpstr>
      <vt:lpstr>Futura Md BT</vt:lpstr>
      <vt:lpstr>HelveticaNeue-Light</vt:lpstr>
      <vt:lpstr>Minion Pro</vt:lpstr>
      <vt:lpstr>MV Boli</vt:lpstr>
      <vt:lpstr>Trebuchet MS</vt:lpstr>
      <vt:lpstr>Wingdings</vt:lpstr>
      <vt:lpstr>Office Theme</vt:lpstr>
      <vt:lpstr>History &amp; Examination of Hernias  Omar Alaidaroos MSc, MD Associate Prof. of General Surgery </vt:lpstr>
      <vt:lpstr>ILOs</vt:lpstr>
      <vt:lpstr> HISTORY   Name:   Age: Young Age—indirect          Old Age—direct   Sex: Most common hernia in females—indirect inguinal hernia         Most common hernia in males—indirect        Femoral hernia most common among—females         Direct hernia never occurs in females and children   Occupation: Most common in strenous labor       Presenting Complaints               I. About the hernia                II. Due to hernia (Complications)                III. Precipitating factors  </vt:lpstr>
      <vt:lpstr>PowerPoint Presentation</vt:lpstr>
      <vt:lpstr>PowerPoint Presentation</vt:lpstr>
      <vt:lpstr>PowerPoint Presentation</vt:lpstr>
      <vt:lpstr>PowerPoint Presentation</vt:lpstr>
      <vt:lpstr>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HISTORY   Name:   Age: Young Age—indirect          Old Age—direct   Sex: Most common hernia in females—indirect inguinal hernia         Most common hernia in males—indirect        Femoral hernia most common among—females         Direct hernia never occurs in females and children   Occupation: Most common in strenous labor   Presenting Complaints  I. About the hernia  II. Due to hernia (Complications)  III. Precipitating factors  </dc:title>
  <dc:creator>OMAR ALAIDAROOS</dc:creator>
  <cp:lastModifiedBy>Dralk F</cp:lastModifiedBy>
  <cp:revision>12</cp:revision>
  <dcterms:created xsi:type="dcterms:W3CDTF">2022-12-20T19:32:51Z</dcterms:created>
  <dcterms:modified xsi:type="dcterms:W3CDTF">2024-11-03T15:16:50Z</dcterms:modified>
</cp:coreProperties>
</file>