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40"/>
  </p:notesMasterIdLst>
  <p:sldIdLst>
    <p:sldId id="270" r:id="rId4"/>
    <p:sldId id="364" r:id="rId5"/>
    <p:sldId id="303" r:id="rId6"/>
    <p:sldId id="304" r:id="rId7"/>
    <p:sldId id="305" r:id="rId8"/>
    <p:sldId id="306" r:id="rId9"/>
    <p:sldId id="359" r:id="rId10"/>
    <p:sldId id="358" r:id="rId11"/>
    <p:sldId id="365" r:id="rId12"/>
    <p:sldId id="309" r:id="rId13"/>
    <p:sldId id="310" r:id="rId14"/>
    <p:sldId id="312" r:id="rId15"/>
    <p:sldId id="314" r:id="rId16"/>
    <p:sldId id="315" r:id="rId17"/>
    <p:sldId id="316" r:id="rId18"/>
    <p:sldId id="317" r:id="rId19"/>
    <p:sldId id="367" r:id="rId20"/>
    <p:sldId id="322" r:id="rId21"/>
    <p:sldId id="333" r:id="rId22"/>
    <p:sldId id="369" r:id="rId23"/>
    <p:sldId id="325" r:id="rId24"/>
    <p:sldId id="326" r:id="rId25"/>
    <p:sldId id="328" r:id="rId26"/>
    <p:sldId id="338" r:id="rId27"/>
    <p:sldId id="383" r:id="rId28"/>
    <p:sldId id="378" r:id="rId29"/>
    <p:sldId id="334" r:id="rId30"/>
    <p:sldId id="373" r:id="rId31"/>
    <p:sldId id="384" r:id="rId32"/>
    <p:sldId id="258" r:id="rId33"/>
    <p:sldId id="259" r:id="rId34"/>
    <p:sldId id="260" r:id="rId35"/>
    <p:sldId id="261" r:id="rId36"/>
    <p:sldId id="262" r:id="rId37"/>
    <p:sldId id="264" r:id="rId38"/>
    <p:sldId id="34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5748CC-7651-47BD-8BFC-1B772EA1274C}"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C60F52F8-7037-490F-8B37-8F0DB1BA2787}">
      <dgm:prSet/>
      <dgm:spPr/>
      <dgm:t>
        <a:bodyPr/>
        <a:lstStyle/>
        <a:p>
          <a:r>
            <a:rPr lang="en-US" b="1"/>
            <a:t>“What we Learn with Pleasure we Never Forget”</a:t>
          </a:r>
          <a:endParaRPr lang="en-US"/>
        </a:p>
      </dgm:t>
    </dgm:pt>
    <dgm:pt modelId="{135E1A79-818E-47E3-8F5C-A90C4B1ECEDC}" type="parTrans" cxnId="{6AD94FC7-B346-4AB3-A236-990066D66A63}">
      <dgm:prSet/>
      <dgm:spPr/>
      <dgm:t>
        <a:bodyPr/>
        <a:lstStyle/>
        <a:p>
          <a:endParaRPr lang="en-US"/>
        </a:p>
      </dgm:t>
    </dgm:pt>
    <dgm:pt modelId="{F70AACBD-F53A-489D-AAA6-62DB06A8AAFA}" type="sibTrans" cxnId="{6AD94FC7-B346-4AB3-A236-990066D66A63}">
      <dgm:prSet/>
      <dgm:spPr/>
      <dgm:t>
        <a:bodyPr/>
        <a:lstStyle/>
        <a:p>
          <a:endParaRPr lang="en-US"/>
        </a:p>
      </dgm:t>
    </dgm:pt>
    <dgm:pt modelId="{0A588BFC-B38C-43B7-A7EE-F857A42D81DE}">
      <dgm:prSet/>
      <dgm:spPr/>
      <dgm:t>
        <a:bodyPr/>
        <a:lstStyle/>
        <a:p>
          <a:r>
            <a:rPr lang="en-US" i="1"/>
            <a:t>Alfred Mercier</a:t>
          </a:r>
          <a:endParaRPr lang="en-US"/>
        </a:p>
      </dgm:t>
    </dgm:pt>
    <dgm:pt modelId="{581F6464-D4D2-468B-A592-9AC12059DB43}" type="parTrans" cxnId="{A68AC81B-633A-4154-A83F-F50E06EE4A3D}">
      <dgm:prSet/>
      <dgm:spPr/>
      <dgm:t>
        <a:bodyPr/>
        <a:lstStyle/>
        <a:p>
          <a:endParaRPr lang="en-US"/>
        </a:p>
      </dgm:t>
    </dgm:pt>
    <dgm:pt modelId="{586A7F34-805F-4EBE-8AA4-6E1B88DAEAD4}" type="sibTrans" cxnId="{A68AC81B-633A-4154-A83F-F50E06EE4A3D}">
      <dgm:prSet/>
      <dgm:spPr/>
      <dgm:t>
        <a:bodyPr/>
        <a:lstStyle/>
        <a:p>
          <a:endParaRPr lang="en-US"/>
        </a:p>
      </dgm:t>
    </dgm:pt>
    <dgm:pt modelId="{DE00509F-6110-48D9-86D1-C4FE3968DB6F}" type="pres">
      <dgm:prSet presAssocID="{EC5748CC-7651-47BD-8BFC-1B772EA1274C}" presName="hierChild1" presStyleCnt="0">
        <dgm:presLayoutVars>
          <dgm:chPref val="1"/>
          <dgm:dir/>
          <dgm:animOne val="branch"/>
          <dgm:animLvl val="lvl"/>
          <dgm:resizeHandles/>
        </dgm:presLayoutVars>
      </dgm:prSet>
      <dgm:spPr/>
    </dgm:pt>
    <dgm:pt modelId="{C7E8EB99-B46A-4320-AECF-1C348729B6B4}" type="pres">
      <dgm:prSet presAssocID="{C60F52F8-7037-490F-8B37-8F0DB1BA2787}" presName="hierRoot1" presStyleCnt="0"/>
      <dgm:spPr/>
    </dgm:pt>
    <dgm:pt modelId="{7B845F5F-528E-4651-AF62-EC7AD9A1E65E}" type="pres">
      <dgm:prSet presAssocID="{C60F52F8-7037-490F-8B37-8F0DB1BA2787}" presName="composite" presStyleCnt="0"/>
      <dgm:spPr/>
    </dgm:pt>
    <dgm:pt modelId="{CC8BF3F1-C486-4102-A7BE-CBAC1E334642}" type="pres">
      <dgm:prSet presAssocID="{C60F52F8-7037-490F-8B37-8F0DB1BA2787}" presName="background" presStyleLbl="node0" presStyleIdx="0" presStyleCnt="2"/>
      <dgm:spPr/>
    </dgm:pt>
    <dgm:pt modelId="{4FEBAA86-64AF-45E4-96F0-800698E0AA1B}" type="pres">
      <dgm:prSet presAssocID="{C60F52F8-7037-490F-8B37-8F0DB1BA2787}" presName="text" presStyleLbl="fgAcc0" presStyleIdx="0" presStyleCnt="2">
        <dgm:presLayoutVars>
          <dgm:chPref val="3"/>
        </dgm:presLayoutVars>
      </dgm:prSet>
      <dgm:spPr/>
    </dgm:pt>
    <dgm:pt modelId="{5185D7F8-3699-491D-A0CB-DA844E173CEB}" type="pres">
      <dgm:prSet presAssocID="{C60F52F8-7037-490F-8B37-8F0DB1BA2787}" presName="hierChild2" presStyleCnt="0"/>
      <dgm:spPr/>
    </dgm:pt>
    <dgm:pt modelId="{C9EA15FB-5FD2-4F3B-80D4-C65FA718A9C6}" type="pres">
      <dgm:prSet presAssocID="{0A588BFC-B38C-43B7-A7EE-F857A42D81DE}" presName="hierRoot1" presStyleCnt="0"/>
      <dgm:spPr/>
    </dgm:pt>
    <dgm:pt modelId="{9332945F-BEB7-4D1C-B9A8-19D561A6F36C}" type="pres">
      <dgm:prSet presAssocID="{0A588BFC-B38C-43B7-A7EE-F857A42D81DE}" presName="composite" presStyleCnt="0"/>
      <dgm:spPr/>
    </dgm:pt>
    <dgm:pt modelId="{26B9925C-B87D-4952-83C5-6A676B6648C2}" type="pres">
      <dgm:prSet presAssocID="{0A588BFC-B38C-43B7-A7EE-F857A42D81DE}" presName="background" presStyleLbl="node0" presStyleIdx="1" presStyleCnt="2"/>
      <dgm:spPr/>
    </dgm:pt>
    <dgm:pt modelId="{E247215D-06B1-4EA1-8AEC-D9F2966067B0}" type="pres">
      <dgm:prSet presAssocID="{0A588BFC-B38C-43B7-A7EE-F857A42D81DE}" presName="text" presStyleLbl="fgAcc0" presStyleIdx="1" presStyleCnt="2">
        <dgm:presLayoutVars>
          <dgm:chPref val="3"/>
        </dgm:presLayoutVars>
      </dgm:prSet>
      <dgm:spPr/>
    </dgm:pt>
    <dgm:pt modelId="{C2D5002D-F7B6-4B09-B65E-A4ED6C9323BA}" type="pres">
      <dgm:prSet presAssocID="{0A588BFC-B38C-43B7-A7EE-F857A42D81DE}" presName="hierChild2" presStyleCnt="0"/>
      <dgm:spPr/>
    </dgm:pt>
  </dgm:ptLst>
  <dgm:cxnLst>
    <dgm:cxn modelId="{A68AC81B-633A-4154-A83F-F50E06EE4A3D}" srcId="{EC5748CC-7651-47BD-8BFC-1B772EA1274C}" destId="{0A588BFC-B38C-43B7-A7EE-F857A42D81DE}" srcOrd="1" destOrd="0" parTransId="{581F6464-D4D2-468B-A592-9AC12059DB43}" sibTransId="{586A7F34-805F-4EBE-8AA4-6E1B88DAEAD4}"/>
    <dgm:cxn modelId="{2064B824-3FDA-4BD4-BB2E-C07950353519}" type="presOf" srcId="{C60F52F8-7037-490F-8B37-8F0DB1BA2787}" destId="{4FEBAA86-64AF-45E4-96F0-800698E0AA1B}" srcOrd="0" destOrd="0" presId="urn:microsoft.com/office/officeart/2005/8/layout/hierarchy1"/>
    <dgm:cxn modelId="{961A0A80-4A46-4FAC-BC52-5C154955D33E}" type="presOf" srcId="{EC5748CC-7651-47BD-8BFC-1B772EA1274C}" destId="{DE00509F-6110-48D9-86D1-C4FE3968DB6F}" srcOrd="0" destOrd="0" presId="urn:microsoft.com/office/officeart/2005/8/layout/hierarchy1"/>
    <dgm:cxn modelId="{2725CE8F-4251-4234-89C0-05BD22030724}" type="presOf" srcId="{0A588BFC-B38C-43B7-A7EE-F857A42D81DE}" destId="{E247215D-06B1-4EA1-8AEC-D9F2966067B0}" srcOrd="0" destOrd="0" presId="urn:microsoft.com/office/officeart/2005/8/layout/hierarchy1"/>
    <dgm:cxn modelId="{6AD94FC7-B346-4AB3-A236-990066D66A63}" srcId="{EC5748CC-7651-47BD-8BFC-1B772EA1274C}" destId="{C60F52F8-7037-490F-8B37-8F0DB1BA2787}" srcOrd="0" destOrd="0" parTransId="{135E1A79-818E-47E3-8F5C-A90C4B1ECEDC}" sibTransId="{F70AACBD-F53A-489D-AAA6-62DB06A8AAFA}"/>
    <dgm:cxn modelId="{AD175732-3BB4-465A-B4D9-5207D3D55A18}" type="presParOf" srcId="{DE00509F-6110-48D9-86D1-C4FE3968DB6F}" destId="{C7E8EB99-B46A-4320-AECF-1C348729B6B4}" srcOrd="0" destOrd="0" presId="urn:microsoft.com/office/officeart/2005/8/layout/hierarchy1"/>
    <dgm:cxn modelId="{9F22A266-6362-4A5C-942C-389C80B5F614}" type="presParOf" srcId="{C7E8EB99-B46A-4320-AECF-1C348729B6B4}" destId="{7B845F5F-528E-4651-AF62-EC7AD9A1E65E}" srcOrd="0" destOrd="0" presId="urn:microsoft.com/office/officeart/2005/8/layout/hierarchy1"/>
    <dgm:cxn modelId="{EF402EE5-677F-4C99-AB67-ACA0043BBA5A}" type="presParOf" srcId="{7B845F5F-528E-4651-AF62-EC7AD9A1E65E}" destId="{CC8BF3F1-C486-4102-A7BE-CBAC1E334642}" srcOrd="0" destOrd="0" presId="urn:microsoft.com/office/officeart/2005/8/layout/hierarchy1"/>
    <dgm:cxn modelId="{82DA970D-9FD3-486B-82CA-420ABD17799A}" type="presParOf" srcId="{7B845F5F-528E-4651-AF62-EC7AD9A1E65E}" destId="{4FEBAA86-64AF-45E4-96F0-800698E0AA1B}" srcOrd="1" destOrd="0" presId="urn:microsoft.com/office/officeart/2005/8/layout/hierarchy1"/>
    <dgm:cxn modelId="{EAB1B871-6DE2-4B93-ACE4-57DF7E1EDEFF}" type="presParOf" srcId="{C7E8EB99-B46A-4320-AECF-1C348729B6B4}" destId="{5185D7F8-3699-491D-A0CB-DA844E173CEB}" srcOrd="1" destOrd="0" presId="urn:microsoft.com/office/officeart/2005/8/layout/hierarchy1"/>
    <dgm:cxn modelId="{12377D50-EC7B-4E89-B532-83EC51BDD645}" type="presParOf" srcId="{DE00509F-6110-48D9-86D1-C4FE3968DB6F}" destId="{C9EA15FB-5FD2-4F3B-80D4-C65FA718A9C6}" srcOrd="1" destOrd="0" presId="urn:microsoft.com/office/officeart/2005/8/layout/hierarchy1"/>
    <dgm:cxn modelId="{A4A37956-46E0-42AC-8C4E-24DDB1A660C1}" type="presParOf" srcId="{C9EA15FB-5FD2-4F3B-80D4-C65FA718A9C6}" destId="{9332945F-BEB7-4D1C-B9A8-19D561A6F36C}" srcOrd="0" destOrd="0" presId="urn:microsoft.com/office/officeart/2005/8/layout/hierarchy1"/>
    <dgm:cxn modelId="{8B9C50C3-444E-41DA-9847-668CF0C735C1}" type="presParOf" srcId="{9332945F-BEB7-4D1C-B9A8-19D561A6F36C}" destId="{26B9925C-B87D-4952-83C5-6A676B6648C2}" srcOrd="0" destOrd="0" presId="urn:microsoft.com/office/officeart/2005/8/layout/hierarchy1"/>
    <dgm:cxn modelId="{BE1E19FD-A131-49D6-A232-F8759726C1D9}" type="presParOf" srcId="{9332945F-BEB7-4D1C-B9A8-19D561A6F36C}" destId="{E247215D-06B1-4EA1-8AEC-D9F2966067B0}" srcOrd="1" destOrd="0" presId="urn:microsoft.com/office/officeart/2005/8/layout/hierarchy1"/>
    <dgm:cxn modelId="{47E853F8-12AA-46D0-AB68-530A305839B0}" type="presParOf" srcId="{C9EA15FB-5FD2-4F3B-80D4-C65FA718A9C6}" destId="{C2D5002D-F7B6-4B09-B65E-A4ED6C9323B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BF3F1-C486-4102-A7BE-CBAC1E334642}">
      <dsp:nvSpPr>
        <dsp:cNvPr id="0" name=""/>
        <dsp:cNvSpPr/>
      </dsp:nvSpPr>
      <dsp:spPr>
        <a:xfrm>
          <a:off x="1320" y="150224"/>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EBAA86-64AF-45E4-96F0-800698E0AA1B}">
      <dsp:nvSpPr>
        <dsp:cNvPr id="0" name=""/>
        <dsp:cNvSpPr/>
      </dsp:nvSpPr>
      <dsp:spPr>
        <a:xfrm>
          <a:off x="516452" y="639599"/>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b="1" kern="1200"/>
            <a:t>“What we Learn with Pleasure we Never Forget”</a:t>
          </a:r>
          <a:endParaRPr lang="en-US" sz="4500" kern="1200"/>
        </a:p>
      </dsp:txBody>
      <dsp:txXfrm>
        <a:off x="602678" y="725825"/>
        <a:ext cx="4463730" cy="2771523"/>
      </dsp:txXfrm>
    </dsp:sp>
    <dsp:sp modelId="{26B9925C-B87D-4952-83C5-6A676B6648C2}">
      <dsp:nvSpPr>
        <dsp:cNvPr id="0" name=""/>
        <dsp:cNvSpPr/>
      </dsp:nvSpPr>
      <dsp:spPr>
        <a:xfrm>
          <a:off x="5667765" y="150224"/>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47215D-06B1-4EA1-8AEC-D9F2966067B0}">
      <dsp:nvSpPr>
        <dsp:cNvPr id="0" name=""/>
        <dsp:cNvSpPr/>
      </dsp:nvSpPr>
      <dsp:spPr>
        <a:xfrm>
          <a:off x="6182897" y="639599"/>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i="1" kern="1200"/>
            <a:t>Alfred Mercier</a:t>
          </a:r>
          <a:endParaRPr lang="en-US" sz="4500" kern="1200"/>
        </a:p>
      </dsp:txBody>
      <dsp:txXfrm>
        <a:off x="6269123" y="725825"/>
        <a:ext cx="4463730" cy="277152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20213D-59FA-4E5F-9224-711F2A684196}" type="datetimeFigureOut">
              <a:rPr lang="en-GB" smtClean="0"/>
              <a:t>28/09/2024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18DDE4-6E35-409E-91F9-6046F8C377E5}" type="slidenum">
              <a:rPr lang="en-GB" smtClean="0"/>
              <a:t>‹#›</a:t>
            </a:fld>
            <a:endParaRPr lang="en-GB"/>
          </a:p>
        </p:txBody>
      </p:sp>
    </p:spTree>
    <p:extLst>
      <p:ext uri="{BB962C8B-B14F-4D97-AF65-F5344CB8AC3E}">
        <p14:creationId xmlns:p14="http://schemas.microsoft.com/office/powerpoint/2010/main" val="310582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pic>
        <p:nvPicPr>
          <p:cNvPr id="8" name="صورة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 y="0"/>
            <a:ext cx="12190815" cy="6858000"/>
          </a:xfrm>
          <a:prstGeom prst="rect">
            <a:avLst/>
          </a:prstGeom>
        </p:spPr>
      </p:pic>
    </p:spTree>
    <p:extLst>
      <p:ext uri="{BB962C8B-B14F-4D97-AF65-F5344CB8AC3E}">
        <p14:creationId xmlns:p14="http://schemas.microsoft.com/office/powerpoint/2010/main" val="3004644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 M.Almadani</a:t>
            </a:r>
          </a:p>
        </p:txBody>
      </p:sp>
      <p:sp>
        <p:nvSpPr>
          <p:cNvPr id="6" name="Slide Number Placeholder 5"/>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145026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 M.Almadani</a:t>
            </a:r>
          </a:p>
        </p:txBody>
      </p:sp>
      <p:sp>
        <p:nvSpPr>
          <p:cNvPr id="7" name="Slide Number Placeholder 6"/>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208865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 M.Almadani</a:t>
            </a:r>
          </a:p>
        </p:txBody>
      </p:sp>
      <p:sp>
        <p:nvSpPr>
          <p:cNvPr id="9" name="Slide Number Placeholder 8"/>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297564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 M.Almadani</a:t>
            </a:r>
          </a:p>
        </p:txBody>
      </p:sp>
      <p:sp>
        <p:nvSpPr>
          <p:cNvPr id="5" name="Slide Number Placeholder 4"/>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145390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 M.Almadani</a:t>
            </a:r>
          </a:p>
        </p:txBody>
      </p:sp>
      <p:sp>
        <p:nvSpPr>
          <p:cNvPr id="4" name="Slide Number Placeholder 3"/>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107191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 M.Almadani</a:t>
            </a:r>
          </a:p>
        </p:txBody>
      </p:sp>
      <p:sp>
        <p:nvSpPr>
          <p:cNvPr id="7" name="Slide Number Placeholder 6"/>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29895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 M.Almadani</a:t>
            </a:r>
          </a:p>
        </p:txBody>
      </p:sp>
      <p:sp>
        <p:nvSpPr>
          <p:cNvPr id="7" name="Slide Number Placeholder 6"/>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349382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 M.Almadani</a:t>
            </a:r>
          </a:p>
        </p:txBody>
      </p:sp>
      <p:sp>
        <p:nvSpPr>
          <p:cNvPr id="6" name="Slide Number Placeholder 5"/>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335799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 M.Almadani</a:t>
            </a:r>
          </a:p>
        </p:txBody>
      </p:sp>
      <p:sp>
        <p:nvSpPr>
          <p:cNvPr id="6" name="Slide Number Placeholder 5"/>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54562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9/28/2024</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847260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17" name="صورة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 y="0"/>
            <a:ext cx="12190815" cy="6858000"/>
          </a:xfrm>
          <a:prstGeom prst="rect">
            <a:avLst/>
          </a:prstGeom>
        </p:spPr>
      </p:pic>
      <p:sp>
        <p:nvSpPr>
          <p:cNvPr id="18" name="مربع نص 17"/>
          <p:cNvSpPr txBox="1"/>
          <p:nvPr userDrawn="1"/>
        </p:nvSpPr>
        <p:spPr>
          <a:xfrm>
            <a:off x="11582400" y="6474825"/>
            <a:ext cx="406400" cy="276999"/>
          </a:xfrm>
          <a:prstGeom prst="rect">
            <a:avLst/>
          </a:prstGeom>
          <a:noFill/>
        </p:spPr>
        <p:txBody>
          <a:bodyPr wrap="square" rtlCol="0">
            <a:spAutoFit/>
          </a:bodyPr>
          <a:lstStyle/>
          <a:p>
            <a:fld id="{0A336C6F-6EAF-4CD9-BB47-AD8A22393DDB}" type="slidenum">
              <a:rPr lang="en-US" sz="1200" smtClean="0">
                <a:solidFill>
                  <a:schemeClr val="bg1"/>
                </a:solidFill>
                <a:latin typeface="TheSans" panose="020B0503040302020203" pitchFamily="34" charset="-78"/>
                <a:cs typeface="TheSans" panose="020B0503040302020203" pitchFamily="34" charset="-78"/>
              </a:rPr>
              <a:t>‹#›</a:t>
            </a:fld>
            <a:endParaRPr lang="en-US" sz="1200" dirty="0">
              <a:solidFill>
                <a:schemeClr val="bg1"/>
              </a:solidFill>
              <a:latin typeface="TheSans" panose="020B0503040302020203" pitchFamily="34" charset="-78"/>
              <a:cs typeface="TheSans" panose="020B0503040302020203" pitchFamily="34" charset="-78"/>
            </a:endParaRPr>
          </a:p>
        </p:txBody>
      </p:sp>
      <p:cxnSp>
        <p:nvCxnSpPr>
          <p:cNvPr id="9" name="رابط مستقيم 8"/>
          <p:cNvCxnSpPr/>
          <p:nvPr userDrawn="1"/>
        </p:nvCxnSpPr>
        <p:spPr>
          <a:xfrm>
            <a:off x="1219200" y="1824455"/>
            <a:ext cx="5012267" cy="0"/>
          </a:xfrm>
          <a:prstGeom prst="line">
            <a:avLst/>
          </a:prstGeom>
          <a:ln w="19050">
            <a:solidFill>
              <a:srgbClr val="229EB1"/>
            </a:solidFill>
          </a:ln>
        </p:spPr>
        <p:style>
          <a:lnRef idx="1">
            <a:schemeClr val="accent1"/>
          </a:lnRef>
          <a:fillRef idx="0">
            <a:schemeClr val="accent1"/>
          </a:fillRef>
          <a:effectRef idx="0">
            <a:schemeClr val="accent1"/>
          </a:effectRef>
          <a:fontRef idx="minor">
            <a:schemeClr val="tx1"/>
          </a:fontRef>
        </p:style>
      </p:cxnSp>
      <p:sp>
        <p:nvSpPr>
          <p:cNvPr id="20" name="عنصر نائب للمحتوى 19"/>
          <p:cNvSpPr>
            <a:spLocks noGrp="1"/>
          </p:cNvSpPr>
          <p:nvPr>
            <p:ph sz="quarter" idx="10" hasCustomPrompt="1"/>
          </p:nvPr>
        </p:nvSpPr>
        <p:spPr>
          <a:xfrm>
            <a:off x="7924801" y="1507067"/>
            <a:ext cx="3132667" cy="592667"/>
          </a:xfrm>
          <a:prstGeom prst="rect">
            <a:avLst/>
          </a:prstGeom>
        </p:spPr>
        <p:txBody>
          <a:bodyPr>
            <a:noAutofit/>
          </a:bodyPr>
          <a:lstStyle>
            <a:lvl1pPr marL="0" indent="0" algn="r" rtl="1">
              <a:buNone/>
              <a:defRPr sz="3200" b="1">
                <a:solidFill>
                  <a:srgbClr val="229EB1"/>
                </a:solidFill>
                <a:latin typeface="TheSans" panose="020B0503040302020203" pitchFamily="34" charset="-78"/>
                <a:cs typeface="TheSans" panose="020B0503040302020203" pitchFamily="34" charset="-78"/>
              </a:defRPr>
            </a:lvl1pPr>
            <a:lvl2pPr marL="457189" indent="0" algn="r" rtl="1">
              <a:buNone/>
              <a:defRPr/>
            </a:lvl2pPr>
            <a:lvl3pPr marL="914377" indent="0" algn="r" rtl="1">
              <a:buNone/>
              <a:defRPr/>
            </a:lvl3pPr>
            <a:lvl4pPr marL="1371566" indent="0" algn="r" rtl="1">
              <a:buNone/>
              <a:defRPr/>
            </a:lvl4pPr>
            <a:lvl5pPr marL="1828754" indent="0" algn="r" rtl="1">
              <a:buNone/>
              <a:defRPr/>
            </a:lvl5pPr>
          </a:lstStyle>
          <a:p>
            <a:pPr lvl="0"/>
            <a:r>
              <a:rPr lang="ar-SA" dirty="0"/>
              <a:t>العنوان الرئيسي</a:t>
            </a:r>
            <a:endParaRPr lang="en-US" dirty="0"/>
          </a:p>
        </p:txBody>
      </p:sp>
      <p:sp>
        <p:nvSpPr>
          <p:cNvPr id="23" name="عنصر نائب للمحتوى 22"/>
          <p:cNvSpPr>
            <a:spLocks noGrp="1"/>
          </p:cNvSpPr>
          <p:nvPr>
            <p:ph sz="quarter" idx="11" hasCustomPrompt="1"/>
          </p:nvPr>
        </p:nvSpPr>
        <p:spPr>
          <a:xfrm>
            <a:off x="1219200" y="2404534"/>
            <a:ext cx="9838267" cy="3306233"/>
          </a:xfrm>
          <a:prstGeom prst="rect">
            <a:avLst/>
          </a:prstGeom>
        </p:spPr>
        <p:txBody>
          <a:bodyPr>
            <a:normAutofit/>
          </a:bodyPr>
          <a:lstStyle>
            <a:lvl1pPr marL="0" indent="0" algn="justLow" rtl="1">
              <a:buNone/>
              <a:defRPr sz="2133">
                <a:latin typeface="TheSans" panose="020B0503040302020203" pitchFamily="34" charset="-78"/>
                <a:cs typeface="TheSans" panose="020B0503040302020203" pitchFamily="34" charset="-78"/>
              </a:defRPr>
            </a:lvl1pPr>
            <a:lvl2pPr marL="457189" indent="0" algn="r" rtl="1">
              <a:buNone/>
              <a:defRPr/>
            </a:lvl2pPr>
            <a:lvl3pPr marL="914377" indent="0" algn="r" rtl="1">
              <a:buNone/>
              <a:defRPr/>
            </a:lvl3pPr>
            <a:lvl4pPr marL="1371566" indent="0" algn="r" rtl="1">
              <a:buNone/>
              <a:defRPr/>
            </a:lvl4pPr>
            <a:lvl5pPr marL="1828754" indent="0" algn="r" rtl="1">
              <a:buNone/>
              <a:defRPr/>
            </a:lvl5pPr>
          </a:lstStyle>
          <a:p>
            <a:pPr lvl="0"/>
            <a:r>
              <a:rPr lang="ar-SA" dirty="0"/>
              <a:t>المحتوى النصي</a:t>
            </a:r>
            <a:endParaRPr lang="en-US" dirty="0"/>
          </a:p>
        </p:txBody>
      </p:sp>
      <p:sp>
        <p:nvSpPr>
          <p:cNvPr id="24" name="عنصر نائب للمحتوى 22"/>
          <p:cNvSpPr>
            <a:spLocks noGrp="1"/>
          </p:cNvSpPr>
          <p:nvPr>
            <p:ph sz="quarter" idx="12" hasCustomPrompt="1"/>
          </p:nvPr>
        </p:nvSpPr>
        <p:spPr>
          <a:xfrm>
            <a:off x="928918" y="5894887"/>
            <a:ext cx="1552409" cy="241359"/>
          </a:xfrm>
          <a:prstGeom prst="rect">
            <a:avLst/>
          </a:prstGeom>
        </p:spPr>
        <p:txBody>
          <a:bodyPr>
            <a:noAutofit/>
          </a:bodyPr>
          <a:lstStyle>
            <a:lvl1pPr marL="0" indent="0" algn="justLow" rtl="1">
              <a:buNone/>
              <a:defRPr sz="1467">
                <a:solidFill>
                  <a:srgbClr val="C7A362"/>
                </a:solidFill>
                <a:latin typeface="TheSans" panose="020B0503040302020203" pitchFamily="34" charset="-78"/>
                <a:cs typeface="TheSans" panose="020B0503040302020203" pitchFamily="34" charset="-78"/>
              </a:defRPr>
            </a:lvl1pPr>
            <a:lvl2pPr marL="457189" indent="0" algn="r" rtl="1">
              <a:buNone/>
              <a:defRPr/>
            </a:lvl2pPr>
            <a:lvl3pPr marL="914377" indent="0" algn="r" rtl="1">
              <a:buNone/>
              <a:defRPr/>
            </a:lvl3pPr>
            <a:lvl4pPr marL="1371566" indent="0" algn="r" rtl="1">
              <a:buNone/>
              <a:defRPr/>
            </a:lvl4pPr>
            <a:lvl5pPr marL="1828754" indent="0" algn="r" rtl="1">
              <a:buNone/>
              <a:defRPr/>
            </a:lvl5pPr>
          </a:lstStyle>
          <a:p>
            <a:pPr lvl="0"/>
            <a:r>
              <a:rPr lang="ar-SA" dirty="0" err="1"/>
              <a:t>إسم</a:t>
            </a:r>
            <a:r>
              <a:rPr lang="ar-SA" dirty="0"/>
              <a:t> الإدارة هنا</a:t>
            </a:r>
            <a:endParaRPr lang="en-US" dirty="0"/>
          </a:p>
        </p:txBody>
      </p:sp>
    </p:spTree>
    <p:extLst>
      <p:ext uri="{BB962C8B-B14F-4D97-AF65-F5344CB8AC3E}">
        <p14:creationId xmlns:p14="http://schemas.microsoft.com/office/powerpoint/2010/main" val="3846940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9/28/2024</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5163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9/28/2024</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106081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9/28/2024</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71638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9/28/2024</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40458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9/28/2024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97238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9/28/2024</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061514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9/28/2024</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119032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9/28/2024</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7834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9/28/2024</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513315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9/28/2024</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522499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mp; Photo">
    <p:spTree>
      <p:nvGrpSpPr>
        <p:cNvPr id="1" name=""/>
        <p:cNvGrpSpPr/>
        <p:nvPr/>
      </p:nvGrpSpPr>
      <p:grpSpPr>
        <a:xfrm>
          <a:off x="0" y="0"/>
          <a:ext cx="0" cy="0"/>
          <a:chOff x="0" y="0"/>
          <a:chExt cx="0" cy="0"/>
        </a:xfrm>
      </p:grpSpPr>
      <p:pic>
        <p:nvPicPr>
          <p:cNvPr id="2" name="صورة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 y="0"/>
            <a:ext cx="12190815" cy="6858000"/>
          </a:xfrm>
          <a:prstGeom prst="rect">
            <a:avLst/>
          </a:prstGeom>
        </p:spPr>
      </p:pic>
      <p:sp>
        <p:nvSpPr>
          <p:cNvPr id="8" name="مربع نص 7"/>
          <p:cNvSpPr txBox="1"/>
          <p:nvPr userDrawn="1"/>
        </p:nvSpPr>
        <p:spPr>
          <a:xfrm>
            <a:off x="11582400" y="6474825"/>
            <a:ext cx="406400" cy="276999"/>
          </a:xfrm>
          <a:prstGeom prst="rect">
            <a:avLst/>
          </a:prstGeom>
          <a:noFill/>
        </p:spPr>
        <p:txBody>
          <a:bodyPr wrap="square" rtlCol="0">
            <a:spAutoFit/>
          </a:bodyPr>
          <a:lstStyle/>
          <a:p>
            <a:fld id="{0A336C6F-6EAF-4CD9-BB47-AD8A22393DDB}" type="slidenum">
              <a:rPr lang="en-US" sz="1200" smtClean="0">
                <a:solidFill>
                  <a:schemeClr val="bg1"/>
                </a:solidFill>
                <a:latin typeface="TheSans" panose="020B0503040302020203" pitchFamily="34" charset="-78"/>
                <a:cs typeface="TheSans" panose="020B0503040302020203" pitchFamily="34" charset="-78"/>
              </a:rPr>
              <a:t>‹#›</a:t>
            </a:fld>
            <a:endParaRPr lang="en-US" sz="1200" dirty="0">
              <a:solidFill>
                <a:schemeClr val="bg1"/>
              </a:solidFill>
              <a:latin typeface="TheSans" panose="020B0503040302020203" pitchFamily="34" charset="-78"/>
              <a:cs typeface="TheSans" panose="020B0503040302020203" pitchFamily="34" charset="-78"/>
            </a:endParaRPr>
          </a:p>
        </p:txBody>
      </p:sp>
      <p:sp>
        <p:nvSpPr>
          <p:cNvPr id="5" name="مستطيل 4"/>
          <p:cNvSpPr/>
          <p:nvPr userDrawn="1"/>
        </p:nvSpPr>
        <p:spPr>
          <a:xfrm>
            <a:off x="7789333" y="2047939"/>
            <a:ext cx="4402667" cy="3696305"/>
          </a:xfrm>
          <a:prstGeom prst="rect">
            <a:avLst/>
          </a:prstGeom>
          <a:solidFill>
            <a:srgbClr val="229EB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مستطيل 5"/>
          <p:cNvSpPr/>
          <p:nvPr userDrawn="1"/>
        </p:nvSpPr>
        <p:spPr>
          <a:xfrm>
            <a:off x="7386364" y="1923146"/>
            <a:ext cx="4658557" cy="3696305"/>
          </a:xfrm>
          <a:prstGeom prst="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عنصر نائب للمحتوى 19"/>
          <p:cNvSpPr>
            <a:spLocks noGrp="1"/>
          </p:cNvSpPr>
          <p:nvPr>
            <p:ph sz="quarter" idx="10" hasCustomPrompt="1"/>
          </p:nvPr>
        </p:nvSpPr>
        <p:spPr>
          <a:xfrm>
            <a:off x="3822096" y="1923145"/>
            <a:ext cx="3132667" cy="592667"/>
          </a:xfrm>
          <a:prstGeom prst="rect">
            <a:avLst/>
          </a:prstGeom>
        </p:spPr>
        <p:txBody>
          <a:bodyPr>
            <a:noAutofit/>
          </a:bodyPr>
          <a:lstStyle>
            <a:lvl1pPr marL="0" indent="0" algn="r" rtl="1">
              <a:buNone/>
              <a:defRPr sz="3200" b="1">
                <a:solidFill>
                  <a:srgbClr val="229EB1"/>
                </a:solidFill>
                <a:latin typeface="TheSans" panose="020B0503040302020203" pitchFamily="34" charset="-78"/>
                <a:cs typeface="TheSans" panose="020B0503040302020203" pitchFamily="34" charset="-78"/>
              </a:defRPr>
            </a:lvl1pPr>
            <a:lvl2pPr marL="457189" indent="0" algn="r" rtl="1">
              <a:buNone/>
              <a:defRPr/>
            </a:lvl2pPr>
            <a:lvl3pPr marL="914377" indent="0" algn="r" rtl="1">
              <a:buNone/>
              <a:defRPr/>
            </a:lvl3pPr>
            <a:lvl4pPr marL="1371566" indent="0" algn="r" rtl="1">
              <a:buNone/>
              <a:defRPr/>
            </a:lvl4pPr>
            <a:lvl5pPr marL="1828754" indent="0" algn="r" rtl="1">
              <a:buNone/>
              <a:defRPr/>
            </a:lvl5pPr>
          </a:lstStyle>
          <a:p>
            <a:pPr lvl="0"/>
            <a:r>
              <a:rPr lang="ar-SA" dirty="0"/>
              <a:t>العنوان الرئيسي</a:t>
            </a:r>
            <a:endParaRPr lang="en-US" dirty="0"/>
          </a:p>
        </p:txBody>
      </p:sp>
      <p:sp>
        <p:nvSpPr>
          <p:cNvPr id="21" name="عنصر نائب للمحتوى 22"/>
          <p:cNvSpPr>
            <a:spLocks noGrp="1"/>
          </p:cNvSpPr>
          <p:nvPr>
            <p:ph sz="quarter" idx="11" hasCustomPrompt="1"/>
          </p:nvPr>
        </p:nvSpPr>
        <p:spPr>
          <a:xfrm>
            <a:off x="812797" y="2515813"/>
            <a:ext cx="6122609" cy="3228432"/>
          </a:xfrm>
          <a:prstGeom prst="rect">
            <a:avLst/>
          </a:prstGeom>
        </p:spPr>
        <p:txBody>
          <a:bodyPr>
            <a:normAutofit/>
          </a:bodyPr>
          <a:lstStyle>
            <a:lvl1pPr marL="0" indent="0" algn="r" rtl="1">
              <a:buNone/>
              <a:defRPr sz="2133">
                <a:latin typeface="TheSans" panose="020B0503040302020203" pitchFamily="34" charset="-78"/>
                <a:cs typeface="TheSans" panose="020B0503040302020203" pitchFamily="34" charset="-78"/>
              </a:defRPr>
            </a:lvl1pPr>
            <a:lvl2pPr marL="457189" indent="0" algn="r" rtl="1">
              <a:buNone/>
              <a:defRPr/>
            </a:lvl2pPr>
            <a:lvl3pPr marL="914377" indent="0" algn="r" rtl="1">
              <a:buNone/>
              <a:defRPr/>
            </a:lvl3pPr>
            <a:lvl4pPr marL="1371566" indent="0" algn="r" rtl="1">
              <a:buNone/>
              <a:defRPr/>
            </a:lvl4pPr>
            <a:lvl5pPr marL="1828754" indent="0" algn="r" rtl="1">
              <a:buNone/>
              <a:defRPr/>
            </a:lvl5pPr>
          </a:lstStyle>
          <a:p>
            <a:pPr lvl="0"/>
            <a:r>
              <a:rPr lang="ar-SA" dirty="0"/>
              <a:t>المحتوى النصي</a:t>
            </a:r>
            <a:endParaRPr lang="en-US" dirty="0"/>
          </a:p>
        </p:txBody>
      </p:sp>
      <p:sp>
        <p:nvSpPr>
          <p:cNvPr id="22" name="عنصر نائب للمحتوى 22"/>
          <p:cNvSpPr>
            <a:spLocks noGrp="1"/>
          </p:cNvSpPr>
          <p:nvPr>
            <p:ph sz="quarter" idx="12" hasCustomPrompt="1"/>
          </p:nvPr>
        </p:nvSpPr>
        <p:spPr>
          <a:xfrm>
            <a:off x="387052" y="5897554"/>
            <a:ext cx="1552409" cy="241359"/>
          </a:xfrm>
          <a:prstGeom prst="rect">
            <a:avLst/>
          </a:prstGeom>
        </p:spPr>
        <p:txBody>
          <a:bodyPr>
            <a:noAutofit/>
          </a:bodyPr>
          <a:lstStyle>
            <a:lvl1pPr marL="0" indent="0" algn="justLow" rtl="1">
              <a:buNone/>
              <a:defRPr sz="1467">
                <a:solidFill>
                  <a:srgbClr val="C7A362"/>
                </a:solidFill>
                <a:latin typeface="TheSans" panose="020B0503040302020203" pitchFamily="34" charset="-78"/>
                <a:cs typeface="TheSans" panose="020B0503040302020203" pitchFamily="34" charset="-78"/>
              </a:defRPr>
            </a:lvl1pPr>
            <a:lvl2pPr marL="457189" indent="0" algn="r" rtl="1">
              <a:buNone/>
              <a:defRPr/>
            </a:lvl2pPr>
            <a:lvl3pPr marL="914377" indent="0" algn="r" rtl="1">
              <a:buNone/>
              <a:defRPr/>
            </a:lvl3pPr>
            <a:lvl4pPr marL="1371566" indent="0" algn="r" rtl="1">
              <a:buNone/>
              <a:defRPr/>
            </a:lvl4pPr>
            <a:lvl5pPr marL="1828754" indent="0" algn="r" rtl="1">
              <a:buNone/>
              <a:defRPr/>
            </a:lvl5pPr>
          </a:lstStyle>
          <a:p>
            <a:pPr lvl="0"/>
            <a:r>
              <a:rPr lang="ar-SA" dirty="0" err="1"/>
              <a:t>إسم</a:t>
            </a:r>
            <a:r>
              <a:rPr lang="ar-SA" dirty="0"/>
              <a:t> الإدارة هنا</a:t>
            </a:r>
            <a:endParaRPr lang="en-US" dirty="0"/>
          </a:p>
        </p:txBody>
      </p:sp>
      <p:sp>
        <p:nvSpPr>
          <p:cNvPr id="24" name="عنصر نائب للصورة 23"/>
          <p:cNvSpPr>
            <a:spLocks noGrp="1"/>
          </p:cNvSpPr>
          <p:nvPr>
            <p:ph type="pic" sz="quarter" idx="13"/>
          </p:nvPr>
        </p:nvSpPr>
        <p:spPr>
          <a:xfrm>
            <a:off x="7924803" y="1924052"/>
            <a:ext cx="4267197" cy="3695400"/>
          </a:xfrm>
          <a:prstGeom prst="rect">
            <a:avLst/>
          </a:prstGeom>
        </p:spPr>
        <p:txBody>
          <a:bodyPr/>
          <a:lstStyle/>
          <a:p>
            <a:endParaRPr lang="en-US" dirty="0"/>
          </a:p>
        </p:txBody>
      </p:sp>
    </p:spTree>
    <p:extLst>
      <p:ext uri="{BB962C8B-B14F-4D97-AF65-F5344CB8AC3E}">
        <p14:creationId xmlns:p14="http://schemas.microsoft.com/office/powerpoint/2010/main" val="137023487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10" name="صورة 9"/>
          <p:cNvPicPr>
            <a:picLocks noChangeAspect="1"/>
          </p:cNvPicPr>
          <p:nvPr userDrawn="1"/>
        </p:nvPicPr>
        <p:blipFill>
          <a:blip r:embed="rId2"/>
          <a:stretch>
            <a:fillRect/>
          </a:stretch>
        </p:blipFill>
        <p:spPr>
          <a:xfrm>
            <a:off x="9736323" y="367695"/>
            <a:ext cx="2008499" cy="394307"/>
          </a:xfrm>
          <a:prstGeom prst="rect">
            <a:avLst/>
          </a:prstGeom>
        </p:spPr>
      </p:pic>
      <p:pic>
        <p:nvPicPr>
          <p:cNvPr id="11" name="صورة 10"/>
          <p:cNvPicPr>
            <a:picLocks noChangeAspect="1"/>
          </p:cNvPicPr>
          <p:nvPr userDrawn="1"/>
        </p:nvPicPr>
        <p:blipFill>
          <a:blip r:embed="rId3"/>
          <a:stretch>
            <a:fillRect/>
          </a:stretch>
        </p:blipFill>
        <p:spPr>
          <a:xfrm>
            <a:off x="0" y="6728673"/>
            <a:ext cx="12192000" cy="142724"/>
          </a:xfrm>
          <a:prstGeom prst="rect">
            <a:avLst/>
          </a:prstGeom>
        </p:spPr>
      </p:pic>
      <p:sp>
        <p:nvSpPr>
          <p:cNvPr id="19" name="Freeform 5"/>
          <p:cNvSpPr>
            <a:spLocks/>
          </p:cNvSpPr>
          <p:nvPr userDrawn="1"/>
        </p:nvSpPr>
        <p:spPr bwMode="auto">
          <a:xfrm>
            <a:off x="3875617" y="1286933"/>
            <a:ext cx="4715933" cy="4235451"/>
          </a:xfrm>
          <a:custGeom>
            <a:avLst/>
            <a:gdLst>
              <a:gd name="T0" fmla="*/ 1364 w 2094"/>
              <a:gd name="T1" fmla="*/ 0 h 1881"/>
              <a:gd name="T2" fmla="*/ 730 w 2094"/>
              <a:gd name="T3" fmla="*/ 0 h 1881"/>
              <a:gd name="T4" fmla="*/ 387 w 2094"/>
              <a:gd name="T5" fmla="*/ 198 h 1881"/>
              <a:gd name="T6" fmla="*/ 72 w 2094"/>
              <a:gd name="T7" fmla="*/ 741 h 1881"/>
              <a:gd name="T8" fmla="*/ 72 w 2094"/>
              <a:gd name="T9" fmla="*/ 1140 h 1881"/>
              <a:gd name="T10" fmla="*/ 387 w 2094"/>
              <a:gd name="T11" fmla="*/ 1683 h 1881"/>
              <a:gd name="T12" fmla="*/ 730 w 2094"/>
              <a:gd name="T13" fmla="*/ 1881 h 1881"/>
              <a:gd name="T14" fmla="*/ 1364 w 2094"/>
              <a:gd name="T15" fmla="*/ 1881 h 1881"/>
              <a:gd name="T16" fmla="*/ 1708 w 2094"/>
              <a:gd name="T17" fmla="*/ 1683 h 1881"/>
              <a:gd name="T18" fmla="*/ 2023 w 2094"/>
              <a:gd name="T19" fmla="*/ 1140 h 1881"/>
              <a:gd name="T20" fmla="*/ 2023 w 2094"/>
              <a:gd name="T21" fmla="*/ 741 h 1881"/>
              <a:gd name="T22" fmla="*/ 1708 w 2094"/>
              <a:gd name="T23" fmla="*/ 198 h 1881"/>
              <a:gd name="T24" fmla="*/ 1364 w 2094"/>
              <a:gd name="T25" fmla="*/ 0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4" h="1881">
                <a:moveTo>
                  <a:pt x="1364" y="0"/>
                </a:moveTo>
                <a:cubicBezTo>
                  <a:pt x="730" y="0"/>
                  <a:pt x="730" y="0"/>
                  <a:pt x="730" y="0"/>
                </a:cubicBezTo>
                <a:cubicBezTo>
                  <a:pt x="589" y="0"/>
                  <a:pt x="458" y="75"/>
                  <a:pt x="387" y="198"/>
                </a:cubicBezTo>
                <a:cubicBezTo>
                  <a:pt x="72" y="741"/>
                  <a:pt x="72" y="741"/>
                  <a:pt x="72" y="741"/>
                </a:cubicBezTo>
                <a:cubicBezTo>
                  <a:pt x="0" y="865"/>
                  <a:pt x="0" y="1017"/>
                  <a:pt x="72" y="1140"/>
                </a:cubicBezTo>
                <a:cubicBezTo>
                  <a:pt x="387" y="1683"/>
                  <a:pt x="387" y="1683"/>
                  <a:pt x="387" y="1683"/>
                </a:cubicBezTo>
                <a:cubicBezTo>
                  <a:pt x="458" y="1806"/>
                  <a:pt x="589" y="1881"/>
                  <a:pt x="730" y="1881"/>
                </a:cubicBezTo>
                <a:cubicBezTo>
                  <a:pt x="1364" y="1881"/>
                  <a:pt x="1364" y="1881"/>
                  <a:pt x="1364" y="1881"/>
                </a:cubicBezTo>
                <a:cubicBezTo>
                  <a:pt x="1506" y="1881"/>
                  <a:pt x="1637" y="1806"/>
                  <a:pt x="1708" y="1683"/>
                </a:cubicBezTo>
                <a:cubicBezTo>
                  <a:pt x="2023" y="1140"/>
                  <a:pt x="2023" y="1140"/>
                  <a:pt x="2023" y="1140"/>
                </a:cubicBezTo>
                <a:cubicBezTo>
                  <a:pt x="2094" y="1017"/>
                  <a:pt x="2094" y="865"/>
                  <a:pt x="2023" y="741"/>
                </a:cubicBezTo>
                <a:cubicBezTo>
                  <a:pt x="1708" y="198"/>
                  <a:pt x="1708" y="198"/>
                  <a:pt x="1708" y="198"/>
                </a:cubicBezTo>
                <a:cubicBezTo>
                  <a:pt x="1637" y="75"/>
                  <a:pt x="1506" y="0"/>
                  <a:pt x="1364" y="0"/>
                </a:cubicBezTo>
                <a:close/>
              </a:path>
            </a:pathLst>
          </a:custGeom>
          <a:noFill/>
          <a:ln w="14288"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rtl="0"/>
            <a:endParaRPr lang="en-US" sz="2400"/>
          </a:p>
        </p:txBody>
      </p:sp>
      <p:sp>
        <p:nvSpPr>
          <p:cNvPr id="20" name="Freeform 6"/>
          <p:cNvSpPr>
            <a:spLocks/>
          </p:cNvSpPr>
          <p:nvPr userDrawn="1"/>
        </p:nvSpPr>
        <p:spPr bwMode="auto">
          <a:xfrm>
            <a:off x="3674534" y="1375833"/>
            <a:ext cx="4669367" cy="4210051"/>
          </a:xfrm>
          <a:custGeom>
            <a:avLst/>
            <a:gdLst>
              <a:gd name="T0" fmla="*/ 1349 w 2073"/>
              <a:gd name="T1" fmla="*/ 0 h 1870"/>
              <a:gd name="T2" fmla="*/ 724 w 2073"/>
              <a:gd name="T3" fmla="*/ 0 h 1870"/>
              <a:gd name="T4" fmla="*/ 383 w 2073"/>
              <a:gd name="T5" fmla="*/ 196 h 1870"/>
              <a:gd name="T6" fmla="*/ 70 w 2073"/>
              <a:gd name="T7" fmla="*/ 738 h 1870"/>
              <a:gd name="T8" fmla="*/ 70 w 2073"/>
              <a:gd name="T9" fmla="*/ 1132 h 1870"/>
              <a:gd name="T10" fmla="*/ 383 w 2073"/>
              <a:gd name="T11" fmla="*/ 1673 h 1870"/>
              <a:gd name="T12" fmla="*/ 724 w 2073"/>
              <a:gd name="T13" fmla="*/ 1870 h 1870"/>
              <a:gd name="T14" fmla="*/ 1349 w 2073"/>
              <a:gd name="T15" fmla="*/ 1870 h 1870"/>
              <a:gd name="T16" fmla="*/ 1690 w 2073"/>
              <a:gd name="T17" fmla="*/ 1673 h 1870"/>
              <a:gd name="T18" fmla="*/ 2003 w 2073"/>
              <a:gd name="T19" fmla="*/ 1132 h 1870"/>
              <a:gd name="T20" fmla="*/ 2003 w 2073"/>
              <a:gd name="T21" fmla="*/ 738 h 1870"/>
              <a:gd name="T22" fmla="*/ 1690 w 2073"/>
              <a:gd name="T23" fmla="*/ 196 h 1870"/>
              <a:gd name="T24" fmla="*/ 1349 w 2073"/>
              <a:gd name="T25" fmla="*/ 0 h 1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3" h="1870">
                <a:moveTo>
                  <a:pt x="1349" y="0"/>
                </a:moveTo>
                <a:cubicBezTo>
                  <a:pt x="724" y="0"/>
                  <a:pt x="724" y="0"/>
                  <a:pt x="724" y="0"/>
                </a:cubicBezTo>
                <a:cubicBezTo>
                  <a:pt x="583" y="0"/>
                  <a:pt x="453" y="75"/>
                  <a:pt x="383" y="196"/>
                </a:cubicBezTo>
                <a:cubicBezTo>
                  <a:pt x="70" y="738"/>
                  <a:pt x="70" y="738"/>
                  <a:pt x="70" y="738"/>
                </a:cubicBezTo>
                <a:cubicBezTo>
                  <a:pt x="0" y="860"/>
                  <a:pt x="0" y="1010"/>
                  <a:pt x="70" y="1132"/>
                </a:cubicBezTo>
                <a:cubicBezTo>
                  <a:pt x="383" y="1673"/>
                  <a:pt x="383" y="1673"/>
                  <a:pt x="383" y="1673"/>
                </a:cubicBezTo>
                <a:cubicBezTo>
                  <a:pt x="453" y="1795"/>
                  <a:pt x="583" y="1870"/>
                  <a:pt x="724" y="1870"/>
                </a:cubicBezTo>
                <a:cubicBezTo>
                  <a:pt x="1349" y="1870"/>
                  <a:pt x="1349" y="1870"/>
                  <a:pt x="1349" y="1870"/>
                </a:cubicBezTo>
                <a:cubicBezTo>
                  <a:pt x="1490" y="1870"/>
                  <a:pt x="1620" y="1795"/>
                  <a:pt x="1690" y="1673"/>
                </a:cubicBezTo>
                <a:cubicBezTo>
                  <a:pt x="2003" y="1132"/>
                  <a:pt x="2003" y="1132"/>
                  <a:pt x="2003" y="1132"/>
                </a:cubicBezTo>
                <a:cubicBezTo>
                  <a:pt x="2073" y="1010"/>
                  <a:pt x="2073" y="860"/>
                  <a:pt x="2003" y="738"/>
                </a:cubicBezTo>
                <a:cubicBezTo>
                  <a:pt x="1690" y="196"/>
                  <a:pt x="1690" y="196"/>
                  <a:pt x="1690" y="196"/>
                </a:cubicBezTo>
                <a:cubicBezTo>
                  <a:pt x="1620" y="75"/>
                  <a:pt x="1490" y="0"/>
                  <a:pt x="1349" y="0"/>
                </a:cubicBezTo>
                <a:close/>
              </a:path>
            </a:pathLst>
          </a:custGeom>
          <a:solidFill>
            <a:srgbClr val="229EB1"/>
          </a:solidFill>
          <a:ln>
            <a:noFill/>
          </a:ln>
        </p:spPr>
        <p:txBody>
          <a:bodyPr vert="horz" wrap="square" lIns="121920" tIns="60960" rIns="121920" bIns="60960" numCol="1" anchor="t" anchorCtr="0" compatLnSpc="1">
            <a:prstTxWarp prst="textNoShape">
              <a:avLst/>
            </a:prstTxWarp>
          </a:bodyPr>
          <a:lstStyle/>
          <a:p>
            <a:pPr rtl="0"/>
            <a:endParaRPr lang="en-US" sz="2400"/>
          </a:p>
        </p:txBody>
      </p:sp>
      <p:sp>
        <p:nvSpPr>
          <p:cNvPr id="23" name="عنصر نائب للنص 22"/>
          <p:cNvSpPr>
            <a:spLocks noGrp="1"/>
          </p:cNvSpPr>
          <p:nvPr>
            <p:ph type="body" sz="quarter" idx="10" hasCustomPrompt="1"/>
          </p:nvPr>
        </p:nvSpPr>
        <p:spPr>
          <a:xfrm>
            <a:off x="4567312" y="2533650"/>
            <a:ext cx="2961217" cy="1819425"/>
          </a:xfrm>
          <a:prstGeom prst="rect">
            <a:avLst/>
          </a:prstGeom>
        </p:spPr>
        <p:txBody>
          <a:bodyPr>
            <a:normAutofit/>
          </a:bodyPr>
          <a:lstStyle>
            <a:lvl1pPr marL="0" indent="0" algn="ctr">
              <a:lnSpc>
                <a:spcPct val="100000"/>
              </a:lnSpc>
              <a:buNone/>
              <a:defRPr sz="5333" b="1">
                <a:solidFill>
                  <a:schemeClr val="bg1"/>
                </a:solidFill>
                <a:latin typeface="TheSans" panose="020B0503040302020203" pitchFamily="34" charset="-78"/>
                <a:cs typeface="TheSans" panose="020B0503040302020203" pitchFamily="34" charset="-78"/>
              </a:defRPr>
            </a:lvl1pPr>
            <a:lvl2pPr marL="457189" indent="0" algn="ctr">
              <a:lnSpc>
                <a:spcPct val="100000"/>
              </a:lnSpc>
              <a:buNone/>
              <a:defRPr/>
            </a:lvl2pPr>
            <a:lvl3pPr marL="914377" indent="0" algn="ctr">
              <a:lnSpc>
                <a:spcPct val="100000"/>
              </a:lnSpc>
              <a:buNone/>
              <a:defRPr/>
            </a:lvl3pPr>
            <a:lvl4pPr marL="1371566" indent="0" algn="ctr">
              <a:lnSpc>
                <a:spcPct val="100000"/>
              </a:lnSpc>
              <a:buNone/>
              <a:defRPr/>
            </a:lvl4pPr>
            <a:lvl5pPr marL="1828754" indent="0" algn="ctr">
              <a:lnSpc>
                <a:spcPct val="100000"/>
              </a:lnSpc>
              <a:buNone/>
              <a:defRPr/>
            </a:lvl5pPr>
          </a:lstStyle>
          <a:p>
            <a:pPr lvl="0"/>
            <a:r>
              <a:rPr lang="ar-SA" dirty="0"/>
              <a:t>العنــــوان الرئيسي</a:t>
            </a:r>
            <a:endParaRPr lang="en-US" dirty="0"/>
          </a:p>
        </p:txBody>
      </p:sp>
    </p:spTree>
    <p:extLst>
      <p:ext uri="{BB962C8B-B14F-4D97-AF65-F5344CB8AC3E}">
        <p14:creationId xmlns:p14="http://schemas.microsoft.com/office/powerpoint/2010/main" val="200830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5" name="Freeform 5"/>
          <p:cNvSpPr>
            <a:spLocks/>
          </p:cNvSpPr>
          <p:nvPr userDrawn="1"/>
        </p:nvSpPr>
        <p:spPr bwMode="auto">
          <a:xfrm>
            <a:off x="3875617" y="1286933"/>
            <a:ext cx="4715933" cy="4235451"/>
          </a:xfrm>
          <a:custGeom>
            <a:avLst/>
            <a:gdLst>
              <a:gd name="T0" fmla="*/ 1364 w 2094"/>
              <a:gd name="T1" fmla="*/ 0 h 1881"/>
              <a:gd name="T2" fmla="*/ 730 w 2094"/>
              <a:gd name="T3" fmla="*/ 0 h 1881"/>
              <a:gd name="T4" fmla="*/ 387 w 2094"/>
              <a:gd name="T5" fmla="*/ 198 h 1881"/>
              <a:gd name="T6" fmla="*/ 72 w 2094"/>
              <a:gd name="T7" fmla="*/ 741 h 1881"/>
              <a:gd name="T8" fmla="*/ 72 w 2094"/>
              <a:gd name="T9" fmla="*/ 1140 h 1881"/>
              <a:gd name="T10" fmla="*/ 387 w 2094"/>
              <a:gd name="T11" fmla="*/ 1683 h 1881"/>
              <a:gd name="T12" fmla="*/ 730 w 2094"/>
              <a:gd name="T13" fmla="*/ 1881 h 1881"/>
              <a:gd name="T14" fmla="*/ 1364 w 2094"/>
              <a:gd name="T15" fmla="*/ 1881 h 1881"/>
              <a:gd name="T16" fmla="*/ 1708 w 2094"/>
              <a:gd name="T17" fmla="*/ 1683 h 1881"/>
              <a:gd name="T18" fmla="*/ 2023 w 2094"/>
              <a:gd name="T19" fmla="*/ 1140 h 1881"/>
              <a:gd name="T20" fmla="*/ 2023 w 2094"/>
              <a:gd name="T21" fmla="*/ 741 h 1881"/>
              <a:gd name="T22" fmla="*/ 1708 w 2094"/>
              <a:gd name="T23" fmla="*/ 198 h 1881"/>
              <a:gd name="T24" fmla="*/ 1364 w 2094"/>
              <a:gd name="T25" fmla="*/ 0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4" h="1881">
                <a:moveTo>
                  <a:pt x="1364" y="0"/>
                </a:moveTo>
                <a:cubicBezTo>
                  <a:pt x="730" y="0"/>
                  <a:pt x="730" y="0"/>
                  <a:pt x="730" y="0"/>
                </a:cubicBezTo>
                <a:cubicBezTo>
                  <a:pt x="589" y="0"/>
                  <a:pt x="458" y="75"/>
                  <a:pt x="387" y="198"/>
                </a:cubicBezTo>
                <a:cubicBezTo>
                  <a:pt x="72" y="741"/>
                  <a:pt x="72" y="741"/>
                  <a:pt x="72" y="741"/>
                </a:cubicBezTo>
                <a:cubicBezTo>
                  <a:pt x="0" y="865"/>
                  <a:pt x="0" y="1017"/>
                  <a:pt x="72" y="1140"/>
                </a:cubicBezTo>
                <a:cubicBezTo>
                  <a:pt x="387" y="1683"/>
                  <a:pt x="387" y="1683"/>
                  <a:pt x="387" y="1683"/>
                </a:cubicBezTo>
                <a:cubicBezTo>
                  <a:pt x="458" y="1806"/>
                  <a:pt x="589" y="1881"/>
                  <a:pt x="730" y="1881"/>
                </a:cubicBezTo>
                <a:cubicBezTo>
                  <a:pt x="1364" y="1881"/>
                  <a:pt x="1364" y="1881"/>
                  <a:pt x="1364" y="1881"/>
                </a:cubicBezTo>
                <a:cubicBezTo>
                  <a:pt x="1506" y="1881"/>
                  <a:pt x="1637" y="1806"/>
                  <a:pt x="1708" y="1683"/>
                </a:cubicBezTo>
                <a:cubicBezTo>
                  <a:pt x="2023" y="1140"/>
                  <a:pt x="2023" y="1140"/>
                  <a:pt x="2023" y="1140"/>
                </a:cubicBezTo>
                <a:cubicBezTo>
                  <a:pt x="2094" y="1017"/>
                  <a:pt x="2094" y="865"/>
                  <a:pt x="2023" y="741"/>
                </a:cubicBezTo>
                <a:cubicBezTo>
                  <a:pt x="1708" y="198"/>
                  <a:pt x="1708" y="198"/>
                  <a:pt x="1708" y="198"/>
                </a:cubicBezTo>
                <a:cubicBezTo>
                  <a:pt x="1637" y="75"/>
                  <a:pt x="1506" y="0"/>
                  <a:pt x="1364" y="0"/>
                </a:cubicBezTo>
                <a:close/>
              </a:path>
            </a:pathLst>
          </a:custGeom>
          <a:noFill/>
          <a:ln w="14288"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rtl="0"/>
            <a:endParaRPr lang="en-US" sz="2400"/>
          </a:p>
        </p:txBody>
      </p:sp>
      <p:sp>
        <p:nvSpPr>
          <p:cNvPr id="6" name="Freeform 6"/>
          <p:cNvSpPr>
            <a:spLocks/>
          </p:cNvSpPr>
          <p:nvPr userDrawn="1"/>
        </p:nvSpPr>
        <p:spPr bwMode="auto">
          <a:xfrm>
            <a:off x="3674534" y="1375833"/>
            <a:ext cx="4669367" cy="4210051"/>
          </a:xfrm>
          <a:custGeom>
            <a:avLst/>
            <a:gdLst>
              <a:gd name="T0" fmla="*/ 1349 w 2073"/>
              <a:gd name="T1" fmla="*/ 0 h 1870"/>
              <a:gd name="T2" fmla="*/ 724 w 2073"/>
              <a:gd name="T3" fmla="*/ 0 h 1870"/>
              <a:gd name="T4" fmla="*/ 383 w 2073"/>
              <a:gd name="T5" fmla="*/ 196 h 1870"/>
              <a:gd name="T6" fmla="*/ 70 w 2073"/>
              <a:gd name="T7" fmla="*/ 738 h 1870"/>
              <a:gd name="T8" fmla="*/ 70 w 2073"/>
              <a:gd name="T9" fmla="*/ 1132 h 1870"/>
              <a:gd name="T10" fmla="*/ 383 w 2073"/>
              <a:gd name="T11" fmla="*/ 1673 h 1870"/>
              <a:gd name="T12" fmla="*/ 724 w 2073"/>
              <a:gd name="T13" fmla="*/ 1870 h 1870"/>
              <a:gd name="T14" fmla="*/ 1349 w 2073"/>
              <a:gd name="T15" fmla="*/ 1870 h 1870"/>
              <a:gd name="T16" fmla="*/ 1690 w 2073"/>
              <a:gd name="T17" fmla="*/ 1673 h 1870"/>
              <a:gd name="T18" fmla="*/ 2003 w 2073"/>
              <a:gd name="T19" fmla="*/ 1132 h 1870"/>
              <a:gd name="T20" fmla="*/ 2003 w 2073"/>
              <a:gd name="T21" fmla="*/ 738 h 1870"/>
              <a:gd name="T22" fmla="*/ 1690 w 2073"/>
              <a:gd name="T23" fmla="*/ 196 h 1870"/>
              <a:gd name="T24" fmla="*/ 1349 w 2073"/>
              <a:gd name="T25" fmla="*/ 0 h 1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3" h="1870">
                <a:moveTo>
                  <a:pt x="1349" y="0"/>
                </a:moveTo>
                <a:cubicBezTo>
                  <a:pt x="724" y="0"/>
                  <a:pt x="724" y="0"/>
                  <a:pt x="724" y="0"/>
                </a:cubicBezTo>
                <a:cubicBezTo>
                  <a:pt x="583" y="0"/>
                  <a:pt x="453" y="75"/>
                  <a:pt x="383" y="196"/>
                </a:cubicBezTo>
                <a:cubicBezTo>
                  <a:pt x="70" y="738"/>
                  <a:pt x="70" y="738"/>
                  <a:pt x="70" y="738"/>
                </a:cubicBezTo>
                <a:cubicBezTo>
                  <a:pt x="0" y="860"/>
                  <a:pt x="0" y="1010"/>
                  <a:pt x="70" y="1132"/>
                </a:cubicBezTo>
                <a:cubicBezTo>
                  <a:pt x="383" y="1673"/>
                  <a:pt x="383" y="1673"/>
                  <a:pt x="383" y="1673"/>
                </a:cubicBezTo>
                <a:cubicBezTo>
                  <a:pt x="453" y="1795"/>
                  <a:pt x="583" y="1870"/>
                  <a:pt x="724" y="1870"/>
                </a:cubicBezTo>
                <a:cubicBezTo>
                  <a:pt x="1349" y="1870"/>
                  <a:pt x="1349" y="1870"/>
                  <a:pt x="1349" y="1870"/>
                </a:cubicBezTo>
                <a:cubicBezTo>
                  <a:pt x="1490" y="1870"/>
                  <a:pt x="1620" y="1795"/>
                  <a:pt x="1690" y="1673"/>
                </a:cubicBezTo>
                <a:cubicBezTo>
                  <a:pt x="2003" y="1132"/>
                  <a:pt x="2003" y="1132"/>
                  <a:pt x="2003" y="1132"/>
                </a:cubicBezTo>
                <a:cubicBezTo>
                  <a:pt x="2073" y="1010"/>
                  <a:pt x="2073" y="860"/>
                  <a:pt x="2003" y="738"/>
                </a:cubicBezTo>
                <a:cubicBezTo>
                  <a:pt x="1690" y="196"/>
                  <a:pt x="1690" y="196"/>
                  <a:pt x="1690" y="196"/>
                </a:cubicBezTo>
                <a:cubicBezTo>
                  <a:pt x="1620" y="75"/>
                  <a:pt x="1490" y="0"/>
                  <a:pt x="1349" y="0"/>
                </a:cubicBezTo>
                <a:close/>
              </a:path>
            </a:pathLst>
          </a:custGeom>
          <a:solidFill>
            <a:srgbClr val="BC9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rtl="0"/>
            <a:endParaRPr lang="en-US" sz="2400"/>
          </a:p>
        </p:txBody>
      </p:sp>
      <p:sp>
        <p:nvSpPr>
          <p:cNvPr id="4" name="AutoShape 3"/>
          <p:cNvSpPr>
            <a:spLocks noChangeAspect="1" noChangeArrowheads="1" noTextEdit="1"/>
          </p:cNvSpPr>
          <p:nvPr userDrawn="1"/>
        </p:nvSpPr>
        <p:spPr bwMode="auto">
          <a:xfrm>
            <a:off x="3712633" y="1274234"/>
            <a:ext cx="4851400" cy="430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pic>
        <p:nvPicPr>
          <p:cNvPr id="10" name="صورة 9"/>
          <p:cNvPicPr>
            <a:picLocks noChangeAspect="1"/>
          </p:cNvPicPr>
          <p:nvPr userDrawn="1"/>
        </p:nvPicPr>
        <p:blipFill>
          <a:blip r:embed="rId2"/>
          <a:stretch>
            <a:fillRect/>
          </a:stretch>
        </p:blipFill>
        <p:spPr>
          <a:xfrm>
            <a:off x="9736323" y="367695"/>
            <a:ext cx="2008499" cy="394307"/>
          </a:xfrm>
          <a:prstGeom prst="rect">
            <a:avLst/>
          </a:prstGeom>
        </p:spPr>
      </p:pic>
      <p:pic>
        <p:nvPicPr>
          <p:cNvPr id="11" name="صورة 10"/>
          <p:cNvPicPr>
            <a:picLocks noChangeAspect="1"/>
          </p:cNvPicPr>
          <p:nvPr userDrawn="1"/>
        </p:nvPicPr>
        <p:blipFill>
          <a:blip r:embed="rId3"/>
          <a:stretch>
            <a:fillRect/>
          </a:stretch>
        </p:blipFill>
        <p:spPr>
          <a:xfrm>
            <a:off x="0" y="6728673"/>
            <a:ext cx="12192000" cy="142724"/>
          </a:xfrm>
          <a:prstGeom prst="rect">
            <a:avLst/>
          </a:prstGeom>
        </p:spPr>
      </p:pic>
      <p:sp>
        <p:nvSpPr>
          <p:cNvPr id="14" name="عنصر نائب للنص 22"/>
          <p:cNvSpPr>
            <a:spLocks noGrp="1"/>
          </p:cNvSpPr>
          <p:nvPr>
            <p:ph type="body" sz="quarter" idx="10" hasCustomPrompt="1"/>
          </p:nvPr>
        </p:nvSpPr>
        <p:spPr>
          <a:xfrm>
            <a:off x="4567312" y="2533650"/>
            <a:ext cx="2961217" cy="1819425"/>
          </a:xfrm>
          <a:prstGeom prst="rect">
            <a:avLst/>
          </a:prstGeom>
        </p:spPr>
        <p:txBody>
          <a:bodyPr>
            <a:normAutofit/>
          </a:bodyPr>
          <a:lstStyle>
            <a:lvl1pPr marL="0" indent="0" algn="ctr">
              <a:lnSpc>
                <a:spcPct val="100000"/>
              </a:lnSpc>
              <a:buNone/>
              <a:defRPr sz="5333" b="1">
                <a:solidFill>
                  <a:schemeClr val="bg1"/>
                </a:solidFill>
                <a:latin typeface="TheSans" panose="020B0503040302020203" pitchFamily="34" charset="-78"/>
                <a:cs typeface="TheSans" panose="020B0503040302020203" pitchFamily="34" charset="-78"/>
              </a:defRPr>
            </a:lvl1pPr>
            <a:lvl2pPr marL="457189" indent="0" algn="ctr">
              <a:lnSpc>
                <a:spcPct val="100000"/>
              </a:lnSpc>
              <a:buNone/>
              <a:defRPr/>
            </a:lvl2pPr>
            <a:lvl3pPr marL="914377" indent="0" algn="ctr">
              <a:lnSpc>
                <a:spcPct val="100000"/>
              </a:lnSpc>
              <a:buNone/>
              <a:defRPr/>
            </a:lvl3pPr>
            <a:lvl4pPr marL="1371566" indent="0" algn="ctr">
              <a:lnSpc>
                <a:spcPct val="100000"/>
              </a:lnSpc>
              <a:buNone/>
              <a:defRPr/>
            </a:lvl4pPr>
            <a:lvl5pPr marL="1828754" indent="0" algn="ctr">
              <a:lnSpc>
                <a:spcPct val="100000"/>
              </a:lnSpc>
              <a:buNone/>
              <a:defRPr/>
            </a:lvl5pPr>
          </a:lstStyle>
          <a:p>
            <a:pPr lvl="0"/>
            <a:r>
              <a:rPr lang="ar-SA" dirty="0"/>
              <a:t>العنــــوان الرئيسي</a:t>
            </a:r>
            <a:endParaRPr lang="en-US" dirty="0"/>
          </a:p>
        </p:txBody>
      </p:sp>
    </p:spTree>
    <p:extLst>
      <p:ext uri="{BB962C8B-B14F-4D97-AF65-F5344CB8AC3E}">
        <p14:creationId xmlns:p14="http://schemas.microsoft.com/office/powerpoint/2010/main" val="3191781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5" name="Freeform 5"/>
          <p:cNvSpPr>
            <a:spLocks/>
          </p:cNvSpPr>
          <p:nvPr userDrawn="1"/>
        </p:nvSpPr>
        <p:spPr bwMode="auto">
          <a:xfrm>
            <a:off x="3875617" y="1286933"/>
            <a:ext cx="4715933" cy="4235451"/>
          </a:xfrm>
          <a:custGeom>
            <a:avLst/>
            <a:gdLst>
              <a:gd name="T0" fmla="*/ 1364 w 2094"/>
              <a:gd name="T1" fmla="*/ 0 h 1881"/>
              <a:gd name="T2" fmla="*/ 730 w 2094"/>
              <a:gd name="T3" fmla="*/ 0 h 1881"/>
              <a:gd name="T4" fmla="*/ 387 w 2094"/>
              <a:gd name="T5" fmla="*/ 198 h 1881"/>
              <a:gd name="T6" fmla="*/ 72 w 2094"/>
              <a:gd name="T7" fmla="*/ 741 h 1881"/>
              <a:gd name="T8" fmla="*/ 72 w 2094"/>
              <a:gd name="T9" fmla="*/ 1140 h 1881"/>
              <a:gd name="T10" fmla="*/ 387 w 2094"/>
              <a:gd name="T11" fmla="*/ 1683 h 1881"/>
              <a:gd name="T12" fmla="*/ 730 w 2094"/>
              <a:gd name="T13" fmla="*/ 1881 h 1881"/>
              <a:gd name="T14" fmla="*/ 1364 w 2094"/>
              <a:gd name="T15" fmla="*/ 1881 h 1881"/>
              <a:gd name="T16" fmla="*/ 1708 w 2094"/>
              <a:gd name="T17" fmla="*/ 1683 h 1881"/>
              <a:gd name="T18" fmla="*/ 2023 w 2094"/>
              <a:gd name="T19" fmla="*/ 1140 h 1881"/>
              <a:gd name="T20" fmla="*/ 2023 w 2094"/>
              <a:gd name="T21" fmla="*/ 741 h 1881"/>
              <a:gd name="T22" fmla="*/ 1708 w 2094"/>
              <a:gd name="T23" fmla="*/ 198 h 1881"/>
              <a:gd name="T24" fmla="*/ 1364 w 2094"/>
              <a:gd name="T25" fmla="*/ 0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4" h="1881">
                <a:moveTo>
                  <a:pt x="1364" y="0"/>
                </a:moveTo>
                <a:cubicBezTo>
                  <a:pt x="730" y="0"/>
                  <a:pt x="730" y="0"/>
                  <a:pt x="730" y="0"/>
                </a:cubicBezTo>
                <a:cubicBezTo>
                  <a:pt x="589" y="0"/>
                  <a:pt x="458" y="75"/>
                  <a:pt x="387" y="198"/>
                </a:cubicBezTo>
                <a:cubicBezTo>
                  <a:pt x="72" y="741"/>
                  <a:pt x="72" y="741"/>
                  <a:pt x="72" y="741"/>
                </a:cubicBezTo>
                <a:cubicBezTo>
                  <a:pt x="0" y="865"/>
                  <a:pt x="0" y="1017"/>
                  <a:pt x="72" y="1140"/>
                </a:cubicBezTo>
                <a:cubicBezTo>
                  <a:pt x="387" y="1683"/>
                  <a:pt x="387" y="1683"/>
                  <a:pt x="387" y="1683"/>
                </a:cubicBezTo>
                <a:cubicBezTo>
                  <a:pt x="458" y="1806"/>
                  <a:pt x="589" y="1881"/>
                  <a:pt x="730" y="1881"/>
                </a:cubicBezTo>
                <a:cubicBezTo>
                  <a:pt x="1364" y="1881"/>
                  <a:pt x="1364" y="1881"/>
                  <a:pt x="1364" y="1881"/>
                </a:cubicBezTo>
                <a:cubicBezTo>
                  <a:pt x="1506" y="1881"/>
                  <a:pt x="1637" y="1806"/>
                  <a:pt x="1708" y="1683"/>
                </a:cubicBezTo>
                <a:cubicBezTo>
                  <a:pt x="2023" y="1140"/>
                  <a:pt x="2023" y="1140"/>
                  <a:pt x="2023" y="1140"/>
                </a:cubicBezTo>
                <a:cubicBezTo>
                  <a:pt x="2094" y="1017"/>
                  <a:pt x="2094" y="865"/>
                  <a:pt x="2023" y="741"/>
                </a:cubicBezTo>
                <a:cubicBezTo>
                  <a:pt x="1708" y="198"/>
                  <a:pt x="1708" y="198"/>
                  <a:pt x="1708" y="198"/>
                </a:cubicBezTo>
                <a:cubicBezTo>
                  <a:pt x="1637" y="75"/>
                  <a:pt x="1506" y="0"/>
                  <a:pt x="1364" y="0"/>
                </a:cubicBezTo>
                <a:close/>
              </a:path>
            </a:pathLst>
          </a:custGeom>
          <a:noFill/>
          <a:ln w="14288"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rtl="0"/>
            <a:endParaRPr lang="en-US" sz="2400"/>
          </a:p>
        </p:txBody>
      </p:sp>
      <p:sp>
        <p:nvSpPr>
          <p:cNvPr id="6" name="Freeform 6"/>
          <p:cNvSpPr>
            <a:spLocks/>
          </p:cNvSpPr>
          <p:nvPr userDrawn="1"/>
        </p:nvSpPr>
        <p:spPr bwMode="auto">
          <a:xfrm>
            <a:off x="3674534" y="1375833"/>
            <a:ext cx="4669367" cy="4210051"/>
          </a:xfrm>
          <a:custGeom>
            <a:avLst/>
            <a:gdLst>
              <a:gd name="T0" fmla="*/ 1349 w 2073"/>
              <a:gd name="T1" fmla="*/ 0 h 1870"/>
              <a:gd name="T2" fmla="*/ 724 w 2073"/>
              <a:gd name="T3" fmla="*/ 0 h 1870"/>
              <a:gd name="T4" fmla="*/ 383 w 2073"/>
              <a:gd name="T5" fmla="*/ 196 h 1870"/>
              <a:gd name="T6" fmla="*/ 70 w 2073"/>
              <a:gd name="T7" fmla="*/ 738 h 1870"/>
              <a:gd name="T8" fmla="*/ 70 w 2073"/>
              <a:gd name="T9" fmla="*/ 1132 h 1870"/>
              <a:gd name="T10" fmla="*/ 383 w 2073"/>
              <a:gd name="T11" fmla="*/ 1673 h 1870"/>
              <a:gd name="T12" fmla="*/ 724 w 2073"/>
              <a:gd name="T13" fmla="*/ 1870 h 1870"/>
              <a:gd name="T14" fmla="*/ 1349 w 2073"/>
              <a:gd name="T15" fmla="*/ 1870 h 1870"/>
              <a:gd name="T16" fmla="*/ 1690 w 2073"/>
              <a:gd name="T17" fmla="*/ 1673 h 1870"/>
              <a:gd name="T18" fmla="*/ 2003 w 2073"/>
              <a:gd name="T19" fmla="*/ 1132 h 1870"/>
              <a:gd name="T20" fmla="*/ 2003 w 2073"/>
              <a:gd name="T21" fmla="*/ 738 h 1870"/>
              <a:gd name="T22" fmla="*/ 1690 w 2073"/>
              <a:gd name="T23" fmla="*/ 196 h 1870"/>
              <a:gd name="T24" fmla="*/ 1349 w 2073"/>
              <a:gd name="T25" fmla="*/ 0 h 1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3" h="1870">
                <a:moveTo>
                  <a:pt x="1349" y="0"/>
                </a:moveTo>
                <a:cubicBezTo>
                  <a:pt x="724" y="0"/>
                  <a:pt x="724" y="0"/>
                  <a:pt x="724" y="0"/>
                </a:cubicBezTo>
                <a:cubicBezTo>
                  <a:pt x="583" y="0"/>
                  <a:pt x="453" y="75"/>
                  <a:pt x="383" y="196"/>
                </a:cubicBezTo>
                <a:cubicBezTo>
                  <a:pt x="70" y="738"/>
                  <a:pt x="70" y="738"/>
                  <a:pt x="70" y="738"/>
                </a:cubicBezTo>
                <a:cubicBezTo>
                  <a:pt x="0" y="860"/>
                  <a:pt x="0" y="1010"/>
                  <a:pt x="70" y="1132"/>
                </a:cubicBezTo>
                <a:cubicBezTo>
                  <a:pt x="383" y="1673"/>
                  <a:pt x="383" y="1673"/>
                  <a:pt x="383" y="1673"/>
                </a:cubicBezTo>
                <a:cubicBezTo>
                  <a:pt x="453" y="1795"/>
                  <a:pt x="583" y="1870"/>
                  <a:pt x="724" y="1870"/>
                </a:cubicBezTo>
                <a:cubicBezTo>
                  <a:pt x="1349" y="1870"/>
                  <a:pt x="1349" y="1870"/>
                  <a:pt x="1349" y="1870"/>
                </a:cubicBezTo>
                <a:cubicBezTo>
                  <a:pt x="1490" y="1870"/>
                  <a:pt x="1620" y="1795"/>
                  <a:pt x="1690" y="1673"/>
                </a:cubicBezTo>
                <a:cubicBezTo>
                  <a:pt x="2003" y="1132"/>
                  <a:pt x="2003" y="1132"/>
                  <a:pt x="2003" y="1132"/>
                </a:cubicBezTo>
                <a:cubicBezTo>
                  <a:pt x="2073" y="1010"/>
                  <a:pt x="2073" y="860"/>
                  <a:pt x="2003" y="738"/>
                </a:cubicBezTo>
                <a:cubicBezTo>
                  <a:pt x="1690" y="196"/>
                  <a:pt x="1690" y="196"/>
                  <a:pt x="1690" y="196"/>
                </a:cubicBezTo>
                <a:cubicBezTo>
                  <a:pt x="1620" y="75"/>
                  <a:pt x="1490" y="0"/>
                  <a:pt x="1349" y="0"/>
                </a:cubicBezTo>
                <a:close/>
              </a:path>
            </a:pathLst>
          </a:custGeom>
          <a:solidFill>
            <a:schemeClr val="bg1">
              <a:lumMod val="50000"/>
            </a:schemeClr>
          </a:solidFill>
          <a:ln>
            <a:noFill/>
          </a:ln>
        </p:spPr>
        <p:txBody>
          <a:bodyPr vert="horz" wrap="square" lIns="121920" tIns="60960" rIns="121920" bIns="60960" numCol="1" anchor="t" anchorCtr="0" compatLnSpc="1">
            <a:prstTxWarp prst="textNoShape">
              <a:avLst/>
            </a:prstTxWarp>
          </a:bodyPr>
          <a:lstStyle/>
          <a:p>
            <a:pPr rtl="0"/>
            <a:endParaRPr lang="en-US" sz="2400"/>
          </a:p>
        </p:txBody>
      </p:sp>
      <p:pic>
        <p:nvPicPr>
          <p:cNvPr id="10" name="صورة 9"/>
          <p:cNvPicPr>
            <a:picLocks noChangeAspect="1"/>
          </p:cNvPicPr>
          <p:nvPr userDrawn="1"/>
        </p:nvPicPr>
        <p:blipFill>
          <a:blip r:embed="rId2"/>
          <a:stretch>
            <a:fillRect/>
          </a:stretch>
        </p:blipFill>
        <p:spPr>
          <a:xfrm>
            <a:off x="9736323" y="367695"/>
            <a:ext cx="2008499" cy="394307"/>
          </a:xfrm>
          <a:prstGeom prst="rect">
            <a:avLst/>
          </a:prstGeom>
        </p:spPr>
      </p:pic>
      <p:pic>
        <p:nvPicPr>
          <p:cNvPr id="11" name="صورة 10"/>
          <p:cNvPicPr>
            <a:picLocks noChangeAspect="1"/>
          </p:cNvPicPr>
          <p:nvPr userDrawn="1"/>
        </p:nvPicPr>
        <p:blipFill>
          <a:blip r:embed="rId3"/>
          <a:stretch>
            <a:fillRect/>
          </a:stretch>
        </p:blipFill>
        <p:spPr>
          <a:xfrm>
            <a:off x="0" y="6728673"/>
            <a:ext cx="12192000" cy="142724"/>
          </a:xfrm>
          <a:prstGeom prst="rect">
            <a:avLst/>
          </a:prstGeom>
        </p:spPr>
      </p:pic>
      <p:sp>
        <p:nvSpPr>
          <p:cNvPr id="14" name="عنصر نائب للنص 22"/>
          <p:cNvSpPr>
            <a:spLocks noGrp="1"/>
          </p:cNvSpPr>
          <p:nvPr>
            <p:ph type="body" sz="quarter" idx="10" hasCustomPrompt="1"/>
          </p:nvPr>
        </p:nvSpPr>
        <p:spPr>
          <a:xfrm>
            <a:off x="4567312" y="2533650"/>
            <a:ext cx="2961217" cy="1819425"/>
          </a:xfrm>
          <a:prstGeom prst="rect">
            <a:avLst/>
          </a:prstGeom>
        </p:spPr>
        <p:txBody>
          <a:bodyPr>
            <a:normAutofit/>
          </a:bodyPr>
          <a:lstStyle>
            <a:lvl1pPr marL="0" indent="0" algn="ctr">
              <a:lnSpc>
                <a:spcPct val="100000"/>
              </a:lnSpc>
              <a:buNone/>
              <a:defRPr sz="5333" b="1">
                <a:solidFill>
                  <a:schemeClr val="bg1"/>
                </a:solidFill>
                <a:latin typeface="TheSans" panose="020B0503040302020203" pitchFamily="34" charset="-78"/>
                <a:cs typeface="TheSans" panose="020B0503040302020203" pitchFamily="34" charset="-78"/>
              </a:defRPr>
            </a:lvl1pPr>
            <a:lvl2pPr marL="457189" indent="0" algn="ctr">
              <a:lnSpc>
                <a:spcPct val="100000"/>
              </a:lnSpc>
              <a:buNone/>
              <a:defRPr/>
            </a:lvl2pPr>
            <a:lvl3pPr marL="914377" indent="0" algn="ctr">
              <a:lnSpc>
                <a:spcPct val="100000"/>
              </a:lnSpc>
              <a:buNone/>
              <a:defRPr/>
            </a:lvl3pPr>
            <a:lvl4pPr marL="1371566" indent="0" algn="ctr">
              <a:lnSpc>
                <a:spcPct val="100000"/>
              </a:lnSpc>
              <a:buNone/>
              <a:defRPr/>
            </a:lvl4pPr>
            <a:lvl5pPr marL="1828754" indent="0" algn="ctr">
              <a:lnSpc>
                <a:spcPct val="100000"/>
              </a:lnSpc>
              <a:buNone/>
              <a:defRPr/>
            </a:lvl5pPr>
          </a:lstStyle>
          <a:p>
            <a:pPr lvl="0"/>
            <a:r>
              <a:rPr lang="ar-SA" dirty="0"/>
              <a:t>العنــــوان الرئيسي</a:t>
            </a:r>
            <a:endParaRPr lang="en-US" dirty="0"/>
          </a:p>
        </p:txBody>
      </p:sp>
    </p:spTree>
    <p:extLst>
      <p:ext uri="{BB962C8B-B14F-4D97-AF65-F5344CB8AC3E}">
        <p14:creationId xmlns:p14="http://schemas.microsoft.com/office/powerpoint/2010/main" val="1067377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740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 M.Almadani</a:t>
            </a:r>
          </a:p>
        </p:txBody>
      </p:sp>
      <p:sp>
        <p:nvSpPr>
          <p:cNvPr id="6" name="Slide Number Placeholder 5"/>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62522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 M.Almadani</a:t>
            </a:r>
          </a:p>
        </p:txBody>
      </p:sp>
      <p:sp>
        <p:nvSpPr>
          <p:cNvPr id="6" name="Slide Number Placeholder 5"/>
          <p:cNvSpPr>
            <a:spLocks noGrp="1"/>
          </p:cNvSpPr>
          <p:nvPr>
            <p:ph type="sldNum" sz="quarter" idx="12"/>
          </p:nvPr>
        </p:nvSpPr>
        <p:spPr/>
        <p:txBody>
          <a:bodyPr/>
          <a:lstStyle/>
          <a:p>
            <a:fld id="{ECE47682-1AE3-A94B-90BA-D76C0B190897}" type="slidenum">
              <a:rPr lang="en-US" smtClean="0"/>
              <a:t>‹#›</a:t>
            </a:fld>
            <a:endParaRPr lang="en-US"/>
          </a:p>
        </p:txBody>
      </p:sp>
    </p:spTree>
    <p:extLst>
      <p:ext uri="{BB962C8B-B14F-4D97-AF65-F5344CB8AC3E}">
        <p14:creationId xmlns:p14="http://schemas.microsoft.com/office/powerpoint/2010/main" val="35864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128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 M.Almadani</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E47682-1AE3-A94B-90BA-D76C0B190897}" type="slidenum">
              <a:rPr lang="en-US" smtClean="0"/>
              <a:t>‹#›</a:t>
            </a:fld>
            <a:endParaRPr lang="en-US"/>
          </a:p>
        </p:txBody>
      </p:sp>
    </p:spTree>
    <p:extLst>
      <p:ext uri="{BB962C8B-B14F-4D97-AF65-F5344CB8AC3E}">
        <p14:creationId xmlns:p14="http://schemas.microsoft.com/office/powerpoint/2010/main" val="339032291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9/28/2024</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12051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7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hyperlink" Target="https://www.picpedia.org/highway-signs/d/do-it-now.html" TargetMode="External"/><Relationship Id="rId1" Type="http://schemas.openxmlformats.org/officeDocument/2006/relationships/slideLayout" Target="../slideLayouts/slideLayout20.xml"/><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3" Type="http://schemas.openxmlformats.org/officeDocument/2006/relationships/hyperlink" Target="https://www.orientacionandujar.es/2019/03/26/leer-comprender-resolver-un-problema-matematico-escolar/cute-little-confused-student/" TargetMode="External"/><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hyperlink" Target="https://www.flickr.com/photos/60525373@N08/48227528662" TargetMode="External"/><Relationship Id="rId2" Type="http://schemas.openxmlformats.org/officeDocument/2006/relationships/image" Target="../media/image21.jpg"/><Relationship Id="rId1" Type="http://schemas.openxmlformats.org/officeDocument/2006/relationships/slideLayout" Target="../slideLayouts/slideLayout20.xml"/><Relationship Id="rId4" Type="http://schemas.openxmlformats.org/officeDocument/2006/relationships/hyperlink" Target="https://creativecommons.org/licenses/by-nc/3.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wordstemplates.org/free-assessment-template/" TargetMode="External"/><Relationship Id="rId2" Type="http://schemas.openxmlformats.org/officeDocument/2006/relationships/image" Target="../media/image22.jp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hyperlink" Target="https://www.entrepreneurship-campus.org/entry-submission-deadline-approaching/" TargetMode="External"/><Relationship Id="rId2" Type="http://schemas.openxmlformats.org/officeDocument/2006/relationships/image" Target="../media/image23.jp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hyperlink" Target="https://www.kensington.newham.sch.uk/news/?pid=6&amp;nid=1&amp;storyid=115" TargetMode="External"/><Relationship Id="rId2" Type="http://schemas.openxmlformats.org/officeDocument/2006/relationships/image" Target="../media/image24.jpg"/><Relationship Id="rId1" Type="http://schemas.openxmlformats.org/officeDocument/2006/relationships/slideLayout" Target="../slideLayouts/slideLayout20.xml"/><Relationship Id="rId5" Type="http://schemas.openxmlformats.org/officeDocument/2006/relationships/hyperlink" Target="https://www.luvzilla.com/thank-you-messages-for-attending-meeting/" TargetMode="External"/><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F3EEF4-491E-4FC2-9B16-A9019A215EEF}"/>
              </a:ext>
            </a:extLst>
          </p:cNvPr>
          <p:cNvSpPr txBox="1"/>
          <p:nvPr/>
        </p:nvSpPr>
        <p:spPr>
          <a:xfrm>
            <a:off x="2715064" y="1929849"/>
            <a:ext cx="7090117" cy="1569660"/>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Introduction to surgery 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SURG 633</a:t>
            </a:r>
            <a:endParaRPr kumimoji="0" lang="en-US" sz="4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5F5FB15-5DE9-AF23-78C8-7AC763D7DC22}"/>
              </a:ext>
            </a:extLst>
          </p:cNvPr>
          <p:cNvPicPr>
            <a:picLocks noChangeAspect="1"/>
          </p:cNvPicPr>
          <p:nvPr/>
        </p:nvPicPr>
        <p:blipFill>
          <a:blip r:embed="rId2"/>
          <a:stretch>
            <a:fillRect/>
          </a:stretch>
        </p:blipFill>
        <p:spPr>
          <a:xfrm>
            <a:off x="6821021" y="4117340"/>
            <a:ext cx="3895682" cy="902286"/>
          </a:xfrm>
          <a:prstGeom prst="rect">
            <a:avLst/>
          </a:prstGeom>
        </p:spPr>
      </p:pic>
    </p:spTree>
    <p:extLst>
      <p:ext uri="{BB962C8B-B14F-4D97-AF65-F5344CB8AC3E}">
        <p14:creationId xmlns:p14="http://schemas.microsoft.com/office/powerpoint/2010/main" val="279278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C50E7EC-6495-4C43-81A4-D953397E4B6A}"/>
              </a:ext>
            </a:extLst>
          </p:cNvPr>
          <p:cNvSpPr>
            <a:spLocks noGrp="1"/>
          </p:cNvSpPr>
          <p:nvPr>
            <p:ph type="title"/>
          </p:nvPr>
        </p:nvSpPr>
        <p:spPr>
          <a:xfrm>
            <a:off x="4965430" y="629268"/>
            <a:ext cx="6586491" cy="1286160"/>
          </a:xfrm>
        </p:spPr>
        <p:txBody>
          <a:bodyPr anchor="b">
            <a:normAutofit/>
            <a:scene3d>
              <a:camera prst="orthographicFront"/>
              <a:lightRig rig="threePt" dir="t"/>
            </a:scene3d>
            <a:sp3d extrusionH="57150">
              <a:bevelT w="38100" h="38100" prst="angle"/>
            </a:sp3d>
          </a:bodyPr>
          <a:lstStyle/>
          <a:p>
            <a:r>
              <a:rPr lang="en-US" b="1">
                <a:effectLst>
                  <a:outerShdw blurRad="75057" dist="38100" dir="5400000" sy="-20000" rotWithShape="0">
                    <a:prstClr val="black">
                      <a:alpha val="25000"/>
                    </a:prstClr>
                  </a:outerShdw>
                </a:effectLst>
                <a:latin typeface="Century Gothic" pitchFamily="34" charset="0"/>
              </a:rPr>
              <a:t>Course plan</a:t>
            </a:r>
          </a:p>
        </p:txBody>
      </p:sp>
      <p:sp>
        <p:nvSpPr>
          <p:cNvPr id="3" name="Content Placeholder 2">
            <a:extLst>
              <a:ext uri="{FF2B5EF4-FFF2-40B4-BE49-F238E27FC236}">
                <a16:creationId xmlns:a16="http://schemas.microsoft.com/office/drawing/2014/main" id="{EB38B311-0611-BF46-A8A4-448C80C3D15F}"/>
              </a:ext>
            </a:extLst>
          </p:cNvPr>
          <p:cNvSpPr>
            <a:spLocks noGrp="1"/>
          </p:cNvSpPr>
          <p:nvPr>
            <p:ph idx="1"/>
          </p:nvPr>
        </p:nvSpPr>
        <p:spPr>
          <a:xfrm>
            <a:off x="4965431" y="2438400"/>
            <a:ext cx="6586489" cy="3785419"/>
          </a:xfrm>
        </p:spPr>
        <p:txBody>
          <a:bodyPr>
            <a:normAutofit/>
          </a:bodyPr>
          <a:lstStyle/>
          <a:p>
            <a:pPr>
              <a:spcBef>
                <a:spcPts val="300"/>
              </a:spcBef>
              <a:buFont typeface="Symbol"/>
              <a:buChar char=""/>
            </a:pPr>
            <a:r>
              <a:rPr lang="en-US" sz="2000" b="1" dirty="0">
                <a:ea typeface="Times New Roman"/>
              </a:rPr>
              <a:t>Lectures:</a:t>
            </a:r>
          </a:p>
          <a:p>
            <a:pPr>
              <a:spcBef>
                <a:spcPts val="300"/>
              </a:spcBef>
              <a:buFont typeface="Symbol"/>
              <a:buChar char=""/>
            </a:pPr>
            <a:endParaRPr lang="en-US" sz="2000" b="1" dirty="0">
              <a:ea typeface="Times New Roman"/>
            </a:endParaRPr>
          </a:p>
          <a:p>
            <a:pPr lvl="1">
              <a:spcBef>
                <a:spcPts val="300"/>
              </a:spcBef>
              <a:buFont typeface="Symbol"/>
              <a:buChar char=""/>
            </a:pPr>
            <a:r>
              <a:rPr lang="en-US" sz="2000" dirty="0">
                <a:ea typeface="Times New Roman"/>
              </a:rPr>
              <a:t>Number of lectures (</a:t>
            </a:r>
            <a:r>
              <a:rPr lang="en-US" sz="2000" b="1" dirty="0">
                <a:ea typeface="Times New Roman"/>
              </a:rPr>
              <a:t>30</a:t>
            </a:r>
            <a:r>
              <a:rPr lang="en-US" sz="2000" dirty="0">
                <a:ea typeface="Times New Roman"/>
              </a:rPr>
              <a:t>).</a:t>
            </a:r>
          </a:p>
          <a:p>
            <a:pPr lvl="1">
              <a:spcBef>
                <a:spcPts val="300"/>
              </a:spcBef>
              <a:buFont typeface="Symbol"/>
              <a:buChar char=""/>
            </a:pPr>
            <a:endParaRPr lang="en-US" sz="2000" dirty="0"/>
          </a:p>
          <a:p>
            <a:pPr lvl="1">
              <a:spcBef>
                <a:spcPts val="300"/>
              </a:spcBef>
              <a:buFont typeface="Symbol"/>
              <a:buChar char=""/>
            </a:pPr>
            <a:r>
              <a:rPr lang="en-US" sz="2000" dirty="0">
                <a:ea typeface="Times New Roman"/>
              </a:rPr>
              <a:t>Duration of lectures:  45 minutes.</a:t>
            </a:r>
          </a:p>
          <a:p>
            <a:pPr lvl="1">
              <a:spcBef>
                <a:spcPts val="300"/>
              </a:spcBef>
              <a:buFont typeface="Symbol"/>
              <a:buChar char=""/>
            </a:pPr>
            <a:endParaRPr lang="en-US" sz="2000" dirty="0"/>
          </a:p>
          <a:p>
            <a:pPr lvl="1">
              <a:spcBef>
                <a:spcPts val="300"/>
              </a:spcBef>
              <a:buFont typeface="Symbol"/>
              <a:buChar char=""/>
            </a:pPr>
            <a:r>
              <a:rPr lang="en-US" sz="2000" dirty="0">
                <a:ea typeface="Times New Roman"/>
              </a:rPr>
              <a:t>Lecture topics and its ILOs are listed.</a:t>
            </a:r>
            <a:endParaRPr lang="en-US" sz="2000" dirty="0"/>
          </a:p>
          <a:p>
            <a:endParaRPr lang="en-US" sz="2000" dirty="0"/>
          </a:p>
        </p:txBody>
      </p:sp>
      <p:pic>
        <p:nvPicPr>
          <p:cNvPr id="16" name="Picture 15" descr="Periodic table of elements">
            <a:extLst>
              <a:ext uri="{FF2B5EF4-FFF2-40B4-BE49-F238E27FC236}">
                <a16:creationId xmlns:a16="http://schemas.microsoft.com/office/drawing/2014/main" id="{4A842009-0214-F854-35C7-E92C0B5F9F8F}"/>
              </a:ext>
            </a:extLst>
          </p:cNvPr>
          <p:cNvPicPr>
            <a:picLocks noChangeAspect="1"/>
          </p:cNvPicPr>
          <p:nvPr/>
        </p:nvPicPr>
        <p:blipFill rotWithShape="1">
          <a:blip r:embed="rId2"/>
          <a:srcRect l="28615" r="26435"/>
          <a:stretch/>
        </p:blipFill>
        <p:spPr>
          <a:xfrm>
            <a:off x="20" y="10"/>
            <a:ext cx="4635571" cy="6857990"/>
          </a:xfrm>
          <a:prstGeom prst="rect">
            <a:avLst/>
          </a:prstGeom>
          <a:effectLst/>
        </p:spPr>
      </p:pic>
      <p:cxnSp>
        <p:nvCxnSpPr>
          <p:cNvPr id="20" name="Straight Connector 1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90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26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1CD0142-FFC9-5C4D-BF61-AFC2D263EEC7}"/>
              </a:ext>
            </a:extLst>
          </p:cNvPr>
          <p:cNvSpPr>
            <a:spLocks noGrp="1"/>
          </p:cNvSpPr>
          <p:nvPr>
            <p:ph type="title"/>
          </p:nvPr>
        </p:nvSpPr>
        <p:spPr>
          <a:xfrm>
            <a:off x="838200" y="365125"/>
            <a:ext cx="10515600" cy="1325563"/>
          </a:xfrm>
        </p:spPr>
        <p:txBody>
          <a:bodyPr>
            <a:normAutofit/>
            <a:scene3d>
              <a:camera prst="orthographicFront"/>
              <a:lightRig rig="threePt" dir="t"/>
            </a:scene3d>
            <a:sp3d extrusionH="57150">
              <a:bevelT w="38100" h="38100" prst="angle"/>
            </a:sp3d>
          </a:bodyPr>
          <a:lstStyle/>
          <a:p>
            <a:r>
              <a:rPr lang="en-US" sz="5400" b="1">
                <a:effectLst>
                  <a:outerShdw blurRad="75057" dist="38100" dir="5400000" sy="-20000" rotWithShape="0">
                    <a:prstClr val="black">
                      <a:alpha val="25000"/>
                    </a:prstClr>
                  </a:outerShdw>
                </a:effectLst>
                <a:latin typeface="Century Gothic" pitchFamily="34" charset="0"/>
              </a:rPr>
              <a:t>Course plan</a:t>
            </a:r>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3B565D0-0B08-C44A-8FF3-91F5BFF26932}"/>
              </a:ext>
            </a:extLst>
          </p:cNvPr>
          <p:cNvSpPr>
            <a:spLocks noGrp="1"/>
          </p:cNvSpPr>
          <p:nvPr>
            <p:ph idx="1"/>
          </p:nvPr>
        </p:nvSpPr>
        <p:spPr>
          <a:xfrm>
            <a:off x="499872" y="1929384"/>
            <a:ext cx="10853928" cy="4928616"/>
          </a:xfrm>
        </p:spPr>
        <p:txBody>
          <a:bodyPr>
            <a:normAutofit/>
          </a:bodyPr>
          <a:lstStyle/>
          <a:p>
            <a:pPr>
              <a:spcBef>
                <a:spcPts val="0"/>
              </a:spcBef>
              <a:spcAft>
                <a:spcPts val="600"/>
              </a:spcAft>
              <a:buSzPct val="100000"/>
            </a:pPr>
            <a:r>
              <a:rPr lang="en-US" sz="2200" b="1" dirty="0">
                <a:ea typeface="Calibri"/>
              </a:rPr>
              <a:t>Lecture topics: </a:t>
            </a:r>
          </a:p>
          <a:p>
            <a:pPr marL="0" indent="0">
              <a:spcBef>
                <a:spcPts val="0"/>
              </a:spcBef>
              <a:spcAft>
                <a:spcPts val="600"/>
              </a:spcAft>
              <a:buSzPct val="100000"/>
              <a:buNone/>
            </a:pPr>
            <a:r>
              <a:rPr lang="en-US" sz="2200" b="1" dirty="0">
                <a:ea typeface="Calibri"/>
                <a:cs typeface="Times New Roman"/>
              </a:rPr>
              <a:t>     A. </a:t>
            </a:r>
            <a:r>
              <a:rPr lang="en-US" sz="2200" b="1" u="sng" dirty="0">
                <a:ea typeface="Calibri"/>
                <a:cs typeface="Times New Roman"/>
              </a:rPr>
              <a:t>Principles of Surgery</a:t>
            </a:r>
            <a:endParaRPr lang="en-US" sz="2200" b="1" u="sng" dirty="0">
              <a:ea typeface="Times New Roman"/>
              <a:cs typeface="Times New Roman"/>
            </a:endParaRPr>
          </a:p>
          <a:p>
            <a:pPr marL="457200" lvl="1" indent="0">
              <a:spcBef>
                <a:spcPts val="0"/>
              </a:spcBef>
              <a:spcAft>
                <a:spcPts val="600"/>
              </a:spcAft>
              <a:buSzPts val="1100"/>
              <a:buNone/>
            </a:pPr>
            <a:r>
              <a:rPr lang="en-US" sz="2200" dirty="0">
                <a:ea typeface="Times New Roman"/>
                <a:cs typeface="Times New Roman"/>
              </a:rPr>
              <a:t>	1. Shock</a:t>
            </a:r>
            <a:r>
              <a:rPr lang="en-US" sz="2200" dirty="0">
                <a:ea typeface="Calibri"/>
                <a:cs typeface="Times New Roman"/>
              </a:rPr>
              <a:t> </a:t>
            </a:r>
          </a:p>
          <a:p>
            <a:pPr marL="0" indent="0">
              <a:spcBef>
                <a:spcPts val="0"/>
              </a:spcBef>
              <a:spcAft>
                <a:spcPts val="600"/>
              </a:spcAft>
              <a:buSzPts val="1100"/>
              <a:buNone/>
            </a:pPr>
            <a:r>
              <a:rPr lang="en-US" sz="2200" dirty="0">
                <a:ea typeface="Times New Roman"/>
                <a:cs typeface="Times New Roman"/>
              </a:rPr>
              <a:t>	2. Nutritional support of surgical patients           </a:t>
            </a:r>
          </a:p>
          <a:p>
            <a:pPr marL="0" indent="0">
              <a:spcBef>
                <a:spcPts val="0"/>
              </a:spcBef>
              <a:spcAft>
                <a:spcPts val="600"/>
              </a:spcAft>
              <a:buSzPts val="1100"/>
              <a:buNone/>
            </a:pPr>
            <a:r>
              <a:rPr lang="en-US" sz="2200" dirty="0">
                <a:ea typeface="Times New Roman"/>
                <a:cs typeface="Times New Roman"/>
              </a:rPr>
              <a:t>	3. Fluid/electrolytes disorders, acid base disorder</a:t>
            </a:r>
          </a:p>
          <a:p>
            <a:pPr marL="0" indent="0">
              <a:spcBef>
                <a:spcPts val="0"/>
              </a:spcBef>
              <a:spcAft>
                <a:spcPts val="600"/>
              </a:spcAft>
              <a:buSzPts val="1100"/>
              <a:buNone/>
            </a:pPr>
            <a:r>
              <a:rPr lang="en-US" sz="2200" dirty="0">
                <a:ea typeface="Times New Roman"/>
                <a:cs typeface="Times New Roman"/>
              </a:rPr>
              <a:t>	4. Metabolic response to injury</a:t>
            </a:r>
            <a:endParaRPr lang="en-US" sz="2200" dirty="0">
              <a:ea typeface="Calibri"/>
              <a:cs typeface="Times New Roman"/>
            </a:endParaRPr>
          </a:p>
          <a:p>
            <a:pPr marL="0" indent="0">
              <a:spcBef>
                <a:spcPts val="0"/>
              </a:spcBef>
              <a:spcAft>
                <a:spcPts val="600"/>
              </a:spcAft>
              <a:buNone/>
            </a:pPr>
            <a:r>
              <a:rPr lang="en-US" sz="2200" dirty="0">
                <a:ea typeface="Times New Roman"/>
                <a:cs typeface="Times New Roman"/>
              </a:rPr>
              <a:t>	5. Hemostasis (coagulation defects, blood products &amp; blood transfusion)  </a:t>
            </a:r>
          </a:p>
          <a:p>
            <a:pPr marL="0" indent="0">
              <a:spcBef>
                <a:spcPts val="0"/>
              </a:spcBef>
              <a:buNone/>
            </a:pPr>
            <a:r>
              <a:rPr lang="en-US" sz="2200" dirty="0">
                <a:ea typeface="Times New Roman"/>
                <a:cs typeface="Times New Roman"/>
              </a:rPr>
              <a:t>	6. Wounds (wound healing, &amp; management) 	7. Surgical infections &amp; antibiotics                                       </a:t>
            </a:r>
          </a:p>
          <a:p>
            <a:pPr marL="0" indent="0">
              <a:spcBef>
                <a:spcPts val="0"/>
              </a:spcBef>
              <a:buNone/>
            </a:pPr>
            <a:r>
              <a:rPr lang="en-US" sz="2200" dirty="0">
                <a:ea typeface="Times New Roman"/>
                <a:cs typeface="Times New Roman"/>
              </a:rPr>
              <a:t>	8. Investigation of surgical patients</a:t>
            </a:r>
          </a:p>
          <a:p>
            <a:pPr marL="0" indent="0">
              <a:spcBef>
                <a:spcPts val="0"/>
              </a:spcBef>
              <a:buNone/>
            </a:pPr>
            <a:r>
              <a:rPr lang="en-US" sz="2200" dirty="0">
                <a:ea typeface="Times New Roman"/>
                <a:cs typeface="Times New Roman"/>
              </a:rPr>
              <a:t>	9. Trauma (2 lectures) </a:t>
            </a:r>
            <a:endParaRPr lang="en-US" sz="2200" dirty="0">
              <a:ea typeface="Calibri"/>
              <a:cs typeface="Times New Roman"/>
            </a:endParaRPr>
          </a:p>
          <a:p>
            <a:pPr marL="0" indent="0">
              <a:spcBef>
                <a:spcPts val="0"/>
              </a:spcBef>
              <a:buNone/>
            </a:pPr>
            <a:r>
              <a:rPr lang="en-US" sz="2200" dirty="0">
                <a:ea typeface="Times New Roman"/>
                <a:cs typeface="Times New Roman"/>
              </a:rPr>
              <a:t>	10. Preoperative assessment and management</a:t>
            </a:r>
          </a:p>
          <a:p>
            <a:pPr marL="0" indent="0">
              <a:spcBef>
                <a:spcPts val="0"/>
              </a:spcBef>
              <a:buNone/>
            </a:pPr>
            <a:r>
              <a:rPr lang="en-US" sz="2200" dirty="0">
                <a:ea typeface="Times New Roman"/>
                <a:cs typeface="Times New Roman"/>
              </a:rPr>
              <a:t>	11. Post-operative care and complications</a:t>
            </a:r>
          </a:p>
          <a:p>
            <a:pPr marL="0" indent="0">
              <a:spcBef>
                <a:spcPts val="0"/>
              </a:spcBef>
              <a:buNone/>
            </a:pPr>
            <a:r>
              <a:rPr lang="en-US" sz="2200" dirty="0">
                <a:ea typeface="Times New Roman"/>
                <a:cs typeface="Times New Roman"/>
              </a:rPr>
              <a:t>	12. Principles of surgical oncology</a:t>
            </a:r>
            <a:endParaRPr lang="en-US" sz="2200" dirty="0">
              <a:ea typeface="Calibri"/>
              <a:cs typeface="Times New Roman"/>
            </a:endParaRPr>
          </a:p>
          <a:p>
            <a:pPr marL="0" indent="0">
              <a:spcBef>
                <a:spcPts val="0"/>
              </a:spcBef>
              <a:spcAft>
                <a:spcPts val="600"/>
              </a:spcAft>
              <a:buNone/>
            </a:pPr>
            <a:endParaRPr lang="en-US" sz="2200" dirty="0">
              <a:ea typeface="Times New Roman"/>
              <a:cs typeface="Times New Roman"/>
            </a:endParaRPr>
          </a:p>
        </p:txBody>
      </p:sp>
    </p:spTree>
    <p:extLst>
      <p:ext uri="{BB962C8B-B14F-4D97-AF65-F5344CB8AC3E}">
        <p14:creationId xmlns:p14="http://schemas.microsoft.com/office/powerpoint/2010/main" val="46634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BB207CAA-8245-D14A-A4BE-E6571593141B}"/>
              </a:ext>
            </a:extLst>
          </p:cNvPr>
          <p:cNvSpPr>
            <a:spLocks noGrp="1"/>
          </p:cNvSpPr>
          <p:nvPr>
            <p:ph type="title"/>
          </p:nvPr>
        </p:nvSpPr>
        <p:spPr>
          <a:xfrm>
            <a:off x="838200" y="365125"/>
            <a:ext cx="10515600" cy="1325563"/>
          </a:xfrm>
        </p:spPr>
        <p:txBody>
          <a:bodyPr>
            <a:normAutofit/>
            <a:scene3d>
              <a:camera prst="orthographicFront"/>
              <a:lightRig rig="threePt" dir="t"/>
            </a:scene3d>
            <a:sp3d extrusionH="57150">
              <a:bevelT w="38100" h="38100" prst="angle"/>
            </a:sp3d>
          </a:bodyPr>
          <a:lstStyle/>
          <a:p>
            <a:r>
              <a:rPr lang="en-US" sz="5400" b="1">
                <a:effectLst>
                  <a:outerShdw blurRad="75057" dist="38100" dir="5400000" sy="-20000" rotWithShape="0">
                    <a:prstClr val="black">
                      <a:alpha val="25000"/>
                    </a:prstClr>
                  </a:outerShdw>
                </a:effectLst>
                <a:latin typeface="Century Gothic" pitchFamily="34" charset="0"/>
              </a:rPr>
              <a:t>Course plan</a:t>
            </a:r>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E233E12-B8CE-8448-A8B0-837089C66565}"/>
              </a:ext>
            </a:extLst>
          </p:cNvPr>
          <p:cNvSpPr>
            <a:spLocks noGrp="1"/>
          </p:cNvSpPr>
          <p:nvPr>
            <p:ph idx="1"/>
          </p:nvPr>
        </p:nvSpPr>
        <p:spPr>
          <a:xfrm>
            <a:off x="838200" y="1695661"/>
            <a:ext cx="10515600" cy="5162339"/>
          </a:xfrm>
        </p:spPr>
        <p:txBody>
          <a:bodyPr>
            <a:normAutofit lnSpcReduction="10000"/>
          </a:bodyPr>
          <a:lstStyle/>
          <a:p>
            <a:pPr marL="0" indent="0">
              <a:spcBef>
                <a:spcPts val="0"/>
              </a:spcBef>
              <a:buSzPct val="100000"/>
              <a:buNone/>
              <a:tabLst>
                <a:tab pos="1905" algn="l"/>
                <a:tab pos="457200" algn="l"/>
              </a:tabLst>
            </a:pPr>
            <a:r>
              <a:rPr lang="en-US" sz="2200" b="1" dirty="0">
                <a:ea typeface="Calibri"/>
              </a:rPr>
              <a:t>     B. </a:t>
            </a:r>
            <a:r>
              <a:rPr lang="en-US" sz="2200" b="1" u="sng" dirty="0">
                <a:ea typeface="Calibri"/>
              </a:rPr>
              <a:t>General</a:t>
            </a:r>
            <a:r>
              <a:rPr lang="en-US" sz="2200" b="1" u="sng" dirty="0">
                <a:ea typeface="Calibri"/>
                <a:cs typeface="Times New Roman"/>
              </a:rPr>
              <a:t> Surgery</a:t>
            </a:r>
          </a:p>
          <a:p>
            <a:pPr marL="0" indent="0">
              <a:spcBef>
                <a:spcPts val="0"/>
              </a:spcBef>
              <a:buSzPct val="100000"/>
              <a:buNone/>
              <a:tabLst>
                <a:tab pos="1905" algn="l"/>
                <a:tab pos="457200" algn="l"/>
              </a:tabLst>
            </a:pPr>
            <a:endParaRPr lang="en-US" sz="2200" b="1" u="sng" dirty="0">
              <a:ea typeface="Times New Roman"/>
              <a:cs typeface="Times New Roman"/>
            </a:endParaRPr>
          </a:p>
          <a:p>
            <a:pPr marL="0" indent="0">
              <a:spcBef>
                <a:spcPts val="0"/>
              </a:spcBef>
              <a:buSzPts val="1100"/>
              <a:buNone/>
              <a:tabLst>
                <a:tab pos="1905" algn="l"/>
                <a:tab pos="457200" algn="l"/>
              </a:tabLst>
            </a:pPr>
            <a:r>
              <a:rPr lang="en-US" sz="2200" dirty="0">
                <a:ea typeface="Times New Roman"/>
                <a:cs typeface="Times New Roman"/>
              </a:rPr>
              <a:t>			13.  Acute abdomen (2 lectures) </a:t>
            </a:r>
          </a:p>
          <a:p>
            <a:pPr marL="0" indent="0">
              <a:spcBef>
                <a:spcPts val="0"/>
              </a:spcBef>
              <a:buSzPts val="1100"/>
              <a:buNone/>
              <a:tabLst>
                <a:tab pos="1905" algn="l"/>
                <a:tab pos="457200" algn="l"/>
              </a:tabLst>
            </a:pPr>
            <a:r>
              <a:rPr lang="en-US" sz="2200" dirty="0">
                <a:ea typeface="Times New Roman"/>
                <a:cs typeface="Times New Roman"/>
              </a:rPr>
              <a:t>  		14.  Gallbladder &amp; biliary tract diseases</a:t>
            </a:r>
            <a:endParaRPr lang="en-US" sz="2200" dirty="0">
              <a:ea typeface="Calibri"/>
              <a:cs typeface="Times New Roman"/>
            </a:endParaRPr>
          </a:p>
          <a:p>
            <a:pPr marL="0" indent="0">
              <a:spcBef>
                <a:spcPts val="0"/>
              </a:spcBef>
              <a:buNone/>
              <a:tabLst>
                <a:tab pos="217170" algn="l"/>
              </a:tabLst>
            </a:pPr>
            <a:r>
              <a:rPr lang="en-US" sz="2200" dirty="0">
                <a:ea typeface="Times New Roman"/>
                <a:cs typeface="Times New Roman"/>
              </a:rPr>
              <a:t>		15.  Diseases of stomach </a:t>
            </a:r>
          </a:p>
          <a:p>
            <a:pPr marL="0" indent="0">
              <a:spcBef>
                <a:spcPts val="0"/>
              </a:spcBef>
              <a:buNone/>
              <a:tabLst>
                <a:tab pos="217170" algn="l"/>
              </a:tabLst>
            </a:pPr>
            <a:r>
              <a:rPr lang="en-US" sz="2200" dirty="0">
                <a:ea typeface="Times New Roman"/>
                <a:cs typeface="Times New Roman"/>
              </a:rPr>
              <a:t>               16.  Diseases of duodenum</a:t>
            </a:r>
            <a:endParaRPr lang="en-US" sz="2200" dirty="0">
              <a:ea typeface="Calibri"/>
              <a:cs typeface="Times New Roman"/>
            </a:endParaRPr>
          </a:p>
          <a:p>
            <a:pPr marL="0" indent="0">
              <a:spcBef>
                <a:spcPts val="0"/>
              </a:spcBef>
              <a:buNone/>
              <a:tabLst>
                <a:tab pos="1905" algn="l"/>
              </a:tabLst>
            </a:pPr>
            <a:r>
              <a:rPr lang="en-US" sz="2200" dirty="0">
                <a:ea typeface="Times New Roman"/>
                <a:cs typeface="Times New Roman"/>
              </a:rPr>
              <a:t>		17.  Diseases of small bowel </a:t>
            </a:r>
            <a:endParaRPr lang="en-US" sz="2200" dirty="0">
              <a:ea typeface="Calibri"/>
              <a:cs typeface="Times New Roman"/>
            </a:endParaRPr>
          </a:p>
          <a:p>
            <a:pPr marL="0" indent="0">
              <a:spcBef>
                <a:spcPts val="0"/>
              </a:spcBef>
              <a:buNone/>
              <a:tabLst>
                <a:tab pos="1905" algn="l"/>
              </a:tabLst>
            </a:pPr>
            <a:r>
              <a:rPr lang="en-US" sz="2200" dirty="0">
                <a:ea typeface="Times New Roman"/>
                <a:cs typeface="Times New Roman"/>
              </a:rPr>
              <a:t>		18.  Diseases of large bowel</a:t>
            </a:r>
            <a:endParaRPr lang="en-US" sz="2200" dirty="0">
              <a:ea typeface="Calibri"/>
              <a:cs typeface="Times New Roman"/>
            </a:endParaRPr>
          </a:p>
          <a:p>
            <a:pPr marL="0" indent="0">
              <a:spcBef>
                <a:spcPts val="0"/>
              </a:spcBef>
              <a:buNone/>
              <a:tabLst>
                <a:tab pos="1905" algn="l"/>
              </a:tabLst>
            </a:pPr>
            <a:r>
              <a:rPr lang="en-US" sz="2200" dirty="0">
                <a:ea typeface="Times New Roman"/>
                <a:cs typeface="Times New Roman"/>
              </a:rPr>
              <a:t>		19.  Common neck swellings </a:t>
            </a:r>
            <a:endParaRPr lang="en-US" sz="2200" dirty="0">
              <a:ea typeface="Calibri"/>
              <a:cs typeface="Times New Roman"/>
            </a:endParaRPr>
          </a:p>
          <a:p>
            <a:pPr marL="0" indent="0">
              <a:spcBef>
                <a:spcPts val="0"/>
              </a:spcBef>
              <a:buNone/>
              <a:tabLst>
                <a:tab pos="1905" algn="l"/>
              </a:tabLst>
            </a:pPr>
            <a:r>
              <a:rPr lang="en-US" sz="2200" dirty="0">
                <a:ea typeface="Times New Roman"/>
                <a:cs typeface="Times New Roman"/>
              </a:rPr>
              <a:t>		20.  Diseases of thyroid gland21.  Diseases of adrenal and parathyroid</a:t>
            </a:r>
            <a:endParaRPr lang="en-US" sz="2200" dirty="0">
              <a:ea typeface="Calibri"/>
              <a:cs typeface="Times New Roman"/>
            </a:endParaRPr>
          </a:p>
          <a:p>
            <a:pPr marL="0" indent="0">
              <a:spcBef>
                <a:spcPts val="0"/>
              </a:spcBef>
              <a:buNone/>
              <a:tabLst>
                <a:tab pos="1905" algn="l"/>
              </a:tabLst>
            </a:pPr>
            <a:r>
              <a:rPr lang="en-US" sz="2200" dirty="0">
                <a:ea typeface="Times New Roman"/>
                <a:cs typeface="Times New Roman"/>
              </a:rPr>
              <a:t>		22.  Liver diseases</a:t>
            </a:r>
            <a:endParaRPr lang="en-US" sz="2200" dirty="0">
              <a:ea typeface="Calibri"/>
              <a:cs typeface="Times New Roman"/>
            </a:endParaRPr>
          </a:p>
          <a:p>
            <a:pPr marL="0" indent="0">
              <a:spcBef>
                <a:spcPts val="0"/>
              </a:spcBef>
              <a:buNone/>
              <a:tabLst>
                <a:tab pos="1905" algn="l"/>
              </a:tabLst>
            </a:pPr>
            <a:r>
              <a:rPr lang="en-US" sz="2200" dirty="0">
                <a:ea typeface="Times New Roman"/>
                <a:cs typeface="Times New Roman"/>
              </a:rPr>
              <a:t>		23.  Diseases of pancreas</a:t>
            </a:r>
            <a:endParaRPr lang="en-US" sz="2200" dirty="0">
              <a:ea typeface="Calibri"/>
              <a:cs typeface="Times New Roman"/>
            </a:endParaRPr>
          </a:p>
          <a:p>
            <a:pPr marL="0" indent="0">
              <a:spcBef>
                <a:spcPts val="0"/>
              </a:spcBef>
              <a:buNone/>
              <a:tabLst>
                <a:tab pos="1905" algn="l"/>
              </a:tabLst>
            </a:pPr>
            <a:r>
              <a:rPr lang="en-US" sz="2200" dirty="0">
                <a:ea typeface="Times New Roman"/>
                <a:cs typeface="Times New Roman"/>
              </a:rPr>
              <a:t>		24.  Diseases of spleen</a:t>
            </a:r>
            <a:endParaRPr lang="en-US" sz="2200" dirty="0">
              <a:ea typeface="Calibri"/>
              <a:cs typeface="Times New Roman"/>
            </a:endParaRPr>
          </a:p>
          <a:p>
            <a:pPr marL="0" indent="0">
              <a:spcBef>
                <a:spcPts val="0"/>
              </a:spcBef>
              <a:buNone/>
              <a:tabLst>
                <a:tab pos="1905" algn="l"/>
              </a:tabLst>
            </a:pPr>
            <a:r>
              <a:rPr lang="en-US" sz="2200" dirty="0">
                <a:ea typeface="Times New Roman"/>
                <a:cs typeface="Times New Roman"/>
              </a:rPr>
              <a:t>		25.  Diseases of the breast</a:t>
            </a:r>
            <a:endParaRPr lang="en-US" sz="2200" dirty="0">
              <a:ea typeface="Calibri"/>
              <a:cs typeface="Times New Roman"/>
            </a:endParaRPr>
          </a:p>
          <a:p>
            <a:pPr marL="0" indent="0">
              <a:spcBef>
                <a:spcPts val="0"/>
              </a:spcBef>
              <a:buNone/>
              <a:tabLst>
                <a:tab pos="1905" algn="l"/>
              </a:tabLst>
            </a:pPr>
            <a:r>
              <a:rPr lang="en-US" sz="2200" dirty="0">
                <a:ea typeface="Times New Roman"/>
                <a:cs typeface="Times New Roman"/>
              </a:rPr>
              <a:t>		26.  Common </a:t>
            </a:r>
            <a:r>
              <a:rPr lang="en-US" sz="2200" dirty="0" err="1">
                <a:ea typeface="Times New Roman"/>
                <a:cs typeface="Times New Roman"/>
              </a:rPr>
              <a:t>ano</a:t>
            </a:r>
            <a:r>
              <a:rPr lang="en-US" sz="2200" dirty="0">
                <a:ea typeface="Times New Roman"/>
                <a:cs typeface="Times New Roman"/>
              </a:rPr>
              <a:t>-rectal diseases</a:t>
            </a:r>
            <a:endParaRPr lang="en-US" sz="2200" dirty="0">
              <a:ea typeface="Calibri"/>
              <a:cs typeface="Times New Roman"/>
            </a:endParaRPr>
          </a:p>
          <a:p>
            <a:pPr marL="0" indent="0">
              <a:spcBef>
                <a:spcPts val="0"/>
              </a:spcBef>
              <a:buNone/>
              <a:tabLst>
                <a:tab pos="1905" algn="l"/>
              </a:tabLst>
            </a:pPr>
            <a:r>
              <a:rPr lang="en-US" sz="2200" dirty="0">
                <a:ea typeface="Times New Roman"/>
                <a:cs typeface="Times New Roman"/>
              </a:rPr>
              <a:t>		27.  Abdominal wall and hernia</a:t>
            </a:r>
            <a:endParaRPr lang="en-US" sz="2200" dirty="0">
              <a:ea typeface="Calibri"/>
              <a:cs typeface="Times New Roman"/>
            </a:endParaRPr>
          </a:p>
          <a:p>
            <a:pPr marL="0" indent="0">
              <a:spcBef>
                <a:spcPts val="0"/>
              </a:spcBef>
              <a:buNone/>
              <a:tabLst>
                <a:tab pos="1905" algn="l"/>
              </a:tabLst>
            </a:pPr>
            <a:r>
              <a:rPr lang="en-US" sz="2200" dirty="0">
                <a:ea typeface="Times New Roman"/>
                <a:cs typeface="Times New Roman"/>
              </a:rPr>
              <a:t>		28.  </a:t>
            </a:r>
            <a:r>
              <a:rPr lang="en-US" sz="2200" dirty="0">
                <a:ea typeface="Calibri"/>
                <a:cs typeface="Times New Roman"/>
              </a:rPr>
              <a:t>Diseases of peritoneum and retroperitoneal space</a:t>
            </a:r>
          </a:p>
          <a:p>
            <a:pPr marL="0" indent="0">
              <a:spcBef>
                <a:spcPts val="0"/>
              </a:spcBef>
              <a:buNone/>
              <a:tabLst>
                <a:tab pos="1905" algn="l"/>
              </a:tabLst>
            </a:pPr>
            <a:r>
              <a:rPr lang="en-US" sz="2200" dirty="0">
                <a:ea typeface="Times New Roman"/>
                <a:cs typeface="Times New Roman"/>
              </a:rPr>
              <a:t>               29. Principles of surgical oncology </a:t>
            </a:r>
            <a:endParaRPr lang="en-US" sz="2200" dirty="0">
              <a:ea typeface="Calibri"/>
              <a:cs typeface="Times New Roman"/>
            </a:endParaRPr>
          </a:p>
          <a:p>
            <a:pPr marL="0" indent="0">
              <a:spcBef>
                <a:spcPts val="0"/>
              </a:spcBef>
              <a:buNone/>
              <a:tabLst>
                <a:tab pos="1905" algn="l"/>
              </a:tabLst>
            </a:pPr>
            <a:endParaRPr lang="en-US" sz="2200" dirty="0">
              <a:ea typeface="Calibri"/>
              <a:cs typeface="Times New Roman"/>
            </a:endParaRPr>
          </a:p>
          <a:p>
            <a:endParaRPr lang="en-US" sz="2200" dirty="0"/>
          </a:p>
        </p:txBody>
      </p:sp>
    </p:spTree>
    <p:extLst>
      <p:ext uri="{BB962C8B-B14F-4D97-AF65-F5344CB8AC3E}">
        <p14:creationId xmlns:p14="http://schemas.microsoft.com/office/powerpoint/2010/main" val="49929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111A27C-1912-574C-B2D5-E8C54A1511F9}"/>
              </a:ext>
            </a:extLst>
          </p:cNvPr>
          <p:cNvSpPr>
            <a:spLocks noGrp="1"/>
          </p:cNvSpPr>
          <p:nvPr>
            <p:ph type="title"/>
          </p:nvPr>
        </p:nvSpPr>
        <p:spPr>
          <a:xfrm>
            <a:off x="838200" y="365125"/>
            <a:ext cx="10515600" cy="1325563"/>
          </a:xfrm>
        </p:spPr>
        <p:txBody>
          <a:bodyPr>
            <a:normAutofit/>
            <a:scene3d>
              <a:camera prst="orthographicFront"/>
              <a:lightRig rig="threePt" dir="t"/>
            </a:scene3d>
            <a:sp3d extrusionH="57150">
              <a:bevelT w="38100" h="38100" prst="angle"/>
            </a:sp3d>
          </a:bodyPr>
          <a:lstStyle/>
          <a:p>
            <a:r>
              <a:rPr lang="en-US" sz="5400" b="1">
                <a:effectLst>
                  <a:outerShdw blurRad="75057" dist="38100" dir="5400000" sy="-20000" rotWithShape="0">
                    <a:prstClr val="black">
                      <a:alpha val="25000"/>
                    </a:prstClr>
                  </a:outerShdw>
                </a:effectLst>
                <a:latin typeface="Century Gothic" pitchFamily="34" charset="0"/>
              </a:rPr>
              <a:t>Course plan</a:t>
            </a:r>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CA342F-A24D-9141-B745-5C5CE1A9B8AB}"/>
              </a:ext>
            </a:extLst>
          </p:cNvPr>
          <p:cNvSpPr>
            <a:spLocks noGrp="1"/>
          </p:cNvSpPr>
          <p:nvPr>
            <p:ph idx="1"/>
          </p:nvPr>
        </p:nvSpPr>
        <p:spPr>
          <a:xfrm>
            <a:off x="838200" y="1929384"/>
            <a:ext cx="10515600" cy="4251960"/>
          </a:xfrm>
        </p:spPr>
        <p:txBody>
          <a:bodyPr>
            <a:normAutofit/>
          </a:bodyPr>
          <a:lstStyle/>
          <a:p>
            <a:pPr>
              <a:spcBef>
                <a:spcPts val="300"/>
              </a:spcBef>
              <a:buFont typeface="Arial" panose="020B0604020202020204" pitchFamily="34" charset="0"/>
              <a:buChar char="•"/>
            </a:pPr>
            <a:r>
              <a:rPr lang="en-US" sz="2200" b="1" dirty="0">
                <a:ea typeface="Times New Roman"/>
              </a:rPr>
              <a:t>Tutorials</a:t>
            </a:r>
          </a:p>
          <a:p>
            <a:pPr marL="0" indent="0">
              <a:spcBef>
                <a:spcPts val="300"/>
              </a:spcBef>
              <a:buNone/>
            </a:pPr>
            <a:r>
              <a:rPr lang="en-US" sz="2200" b="1" dirty="0">
                <a:ea typeface="Times New Roman"/>
              </a:rPr>
              <a:t> </a:t>
            </a:r>
          </a:p>
          <a:p>
            <a:pPr lvl="1">
              <a:spcBef>
                <a:spcPts val="300"/>
              </a:spcBef>
              <a:buFont typeface="Arial" panose="020B0604020202020204" pitchFamily="34" charset="0"/>
              <a:buChar char="•"/>
            </a:pPr>
            <a:r>
              <a:rPr lang="en-US" sz="2200" dirty="0"/>
              <a:t>Interactive sessions</a:t>
            </a:r>
          </a:p>
          <a:p>
            <a:pPr lvl="1">
              <a:spcBef>
                <a:spcPts val="300"/>
              </a:spcBef>
              <a:buFont typeface="Arial" panose="020B0604020202020204" pitchFamily="34" charset="0"/>
              <a:buChar char="•"/>
            </a:pPr>
            <a:endParaRPr lang="en-US" sz="2200" dirty="0"/>
          </a:p>
          <a:p>
            <a:pPr lvl="1">
              <a:spcBef>
                <a:spcPts val="300"/>
              </a:spcBef>
              <a:buFont typeface="Arial" panose="020B0604020202020204" pitchFamily="34" charset="0"/>
              <a:buChar char="•"/>
            </a:pPr>
            <a:r>
              <a:rPr lang="en-US" sz="2200" dirty="0">
                <a:ea typeface="Times New Roman"/>
              </a:rPr>
              <a:t>History &amp; clinical examination (Different systems &amp; body regions)</a:t>
            </a:r>
          </a:p>
          <a:p>
            <a:pPr lvl="1">
              <a:spcBef>
                <a:spcPts val="300"/>
              </a:spcBef>
              <a:buFont typeface="Arial" panose="020B0604020202020204" pitchFamily="34" charset="0"/>
              <a:buChar char="•"/>
            </a:pPr>
            <a:r>
              <a:rPr lang="en-US" sz="2200" dirty="0">
                <a:ea typeface="Times New Roman"/>
              </a:rPr>
              <a:t> </a:t>
            </a:r>
          </a:p>
          <a:p>
            <a:pPr lvl="1">
              <a:spcBef>
                <a:spcPts val="300"/>
              </a:spcBef>
              <a:buFont typeface="Arial" panose="020B0604020202020204" pitchFamily="34" charset="0"/>
              <a:buChar char="•"/>
            </a:pPr>
            <a:r>
              <a:rPr lang="en-US" sz="2200" dirty="0">
                <a:ea typeface="Times New Roman"/>
              </a:rPr>
              <a:t>Laboratory data interpretations</a:t>
            </a:r>
          </a:p>
          <a:p>
            <a:pPr lvl="1">
              <a:spcBef>
                <a:spcPts val="300"/>
              </a:spcBef>
              <a:buFont typeface="Arial" panose="020B0604020202020204" pitchFamily="34" charset="0"/>
              <a:buChar char="•"/>
            </a:pPr>
            <a:endParaRPr lang="en-US" sz="2200" dirty="0">
              <a:ea typeface="Times New Roman"/>
            </a:endParaRPr>
          </a:p>
          <a:p>
            <a:pPr lvl="1">
              <a:spcBef>
                <a:spcPts val="300"/>
              </a:spcBef>
              <a:buFont typeface="Arial" panose="020B0604020202020204" pitchFamily="34" charset="0"/>
              <a:buChar char="•"/>
            </a:pPr>
            <a:r>
              <a:rPr lang="en-US" sz="2200" dirty="0">
                <a:ea typeface="Times New Roman"/>
              </a:rPr>
              <a:t>Imaging study interpretations</a:t>
            </a:r>
            <a:endParaRPr lang="en-US" sz="2200" dirty="0"/>
          </a:p>
          <a:p>
            <a:pPr marL="0" indent="0">
              <a:buNone/>
            </a:pPr>
            <a:endParaRPr lang="en-US" sz="2200" dirty="0"/>
          </a:p>
        </p:txBody>
      </p:sp>
    </p:spTree>
    <p:extLst>
      <p:ext uri="{BB962C8B-B14F-4D97-AF65-F5344CB8AC3E}">
        <p14:creationId xmlns:p14="http://schemas.microsoft.com/office/powerpoint/2010/main" val="277074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9705A82D-21E1-3C4A-B72D-A3317BDDDF1F}"/>
              </a:ext>
            </a:extLst>
          </p:cNvPr>
          <p:cNvSpPr>
            <a:spLocks noGrp="1"/>
          </p:cNvSpPr>
          <p:nvPr>
            <p:ph type="title"/>
          </p:nvPr>
        </p:nvSpPr>
        <p:spPr>
          <a:xfrm>
            <a:off x="838200" y="365125"/>
            <a:ext cx="10515600" cy="1325563"/>
          </a:xfrm>
        </p:spPr>
        <p:txBody>
          <a:bodyPr>
            <a:normAutofit/>
            <a:scene3d>
              <a:camera prst="orthographicFront"/>
              <a:lightRig rig="threePt" dir="t"/>
            </a:scene3d>
            <a:sp3d extrusionH="57150">
              <a:bevelT w="38100" h="38100" prst="angle"/>
            </a:sp3d>
          </a:bodyPr>
          <a:lstStyle/>
          <a:p>
            <a:r>
              <a:rPr lang="en-US" sz="5400" b="1">
                <a:effectLst>
                  <a:outerShdw blurRad="75057" dist="38100" dir="5400000" sy="-20000" rotWithShape="0">
                    <a:prstClr val="black">
                      <a:alpha val="25000"/>
                    </a:prstClr>
                  </a:outerShdw>
                </a:effectLst>
                <a:latin typeface="Century Gothic" pitchFamily="34" charset="0"/>
              </a:rPr>
              <a:t>Hospital posting</a:t>
            </a:r>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55FB0D8-6EB6-0647-A3F2-FD280AB0D749}"/>
              </a:ext>
            </a:extLst>
          </p:cNvPr>
          <p:cNvSpPr>
            <a:spLocks noGrp="1"/>
          </p:cNvSpPr>
          <p:nvPr>
            <p:ph idx="1"/>
          </p:nvPr>
        </p:nvSpPr>
        <p:spPr>
          <a:xfrm>
            <a:off x="838200" y="1929384"/>
            <a:ext cx="10515600" cy="4251960"/>
          </a:xfrm>
        </p:spPr>
        <p:txBody>
          <a:bodyPr>
            <a:normAutofit/>
          </a:bodyPr>
          <a:lstStyle/>
          <a:p>
            <a:pPr marL="579438" lvl="2">
              <a:spcBef>
                <a:spcPts val="0"/>
              </a:spcBef>
              <a:buFont typeface="Symbol"/>
              <a:buChar char=""/>
            </a:pPr>
            <a:r>
              <a:rPr lang="en-US" sz="2200" dirty="0"/>
              <a:t>Surgical units: All weeks</a:t>
            </a:r>
          </a:p>
          <a:p>
            <a:pPr marL="579438" lvl="2">
              <a:spcBef>
                <a:spcPts val="0"/>
              </a:spcBef>
              <a:buFont typeface="Symbol"/>
              <a:buChar char=""/>
            </a:pPr>
            <a:endParaRPr lang="en-US" sz="2200" u="sng" dirty="0"/>
          </a:p>
          <a:p>
            <a:pPr marL="579438" lvl="2">
              <a:spcBef>
                <a:spcPts val="0"/>
              </a:spcBef>
              <a:buFont typeface="Symbol"/>
              <a:buChar char=""/>
            </a:pPr>
            <a:r>
              <a:rPr lang="en-US" sz="2200" dirty="0"/>
              <a:t>Attend: in-patient, operating room, emergency room &amp; OPD</a:t>
            </a:r>
          </a:p>
          <a:p>
            <a:pPr marL="579438" lvl="2">
              <a:spcBef>
                <a:spcPts val="0"/>
              </a:spcBef>
              <a:buFont typeface="Symbol"/>
              <a:buChar char=""/>
            </a:pPr>
            <a:endParaRPr lang="en-US" sz="2200" dirty="0"/>
          </a:p>
          <a:p>
            <a:pPr marL="579438" lvl="2">
              <a:spcBef>
                <a:spcPts val="0"/>
              </a:spcBef>
              <a:buFont typeface="Symbol"/>
              <a:buChar char=""/>
            </a:pPr>
            <a:r>
              <a:rPr lang="en-US" sz="2200" dirty="0"/>
              <a:t>Actively participate: History/examination, &amp; differential diagnosis</a:t>
            </a:r>
          </a:p>
          <a:p>
            <a:pPr marL="579438" lvl="2">
              <a:spcBef>
                <a:spcPts val="0"/>
              </a:spcBef>
              <a:buFont typeface="Symbol"/>
              <a:buChar char=""/>
            </a:pPr>
            <a:endParaRPr lang="en-US" sz="2200" dirty="0"/>
          </a:p>
          <a:p>
            <a:pPr marL="579438" lvl="2">
              <a:spcBef>
                <a:spcPts val="0"/>
              </a:spcBef>
              <a:buFont typeface="Symbol"/>
              <a:buChar char=""/>
            </a:pPr>
            <a:r>
              <a:rPr lang="en-US" sz="2200" dirty="0"/>
              <a:t>Present patient’s history, examination findings </a:t>
            </a:r>
          </a:p>
          <a:p>
            <a:pPr marL="579438" lvl="2">
              <a:spcBef>
                <a:spcPts val="0"/>
              </a:spcBef>
              <a:buFont typeface="Symbol"/>
              <a:buChar char=""/>
            </a:pPr>
            <a:endParaRPr lang="en-US" sz="2200" dirty="0"/>
          </a:p>
          <a:p>
            <a:pPr marL="579438" lvl="2">
              <a:spcBef>
                <a:spcPts val="0"/>
              </a:spcBef>
              <a:buFont typeface="Symbol"/>
              <a:buChar char=""/>
            </a:pPr>
            <a:r>
              <a:rPr lang="en-US" sz="2200" dirty="0"/>
              <a:t>Participate in case discussion with in-charge clinicians/deputies</a:t>
            </a:r>
          </a:p>
          <a:p>
            <a:pPr marL="579438" lvl="2">
              <a:spcBef>
                <a:spcPts val="0"/>
              </a:spcBef>
              <a:buFont typeface="Symbol"/>
              <a:buChar char=""/>
            </a:pPr>
            <a:endParaRPr lang="en-US" sz="2200" dirty="0"/>
          </a:p>
          <a:p>
            <a:pPr marL="579438" lvl="2">
              <a:spcBef>
                <a:spcPts val="0"/>
              </a:spcBef>
              <a:buFont typeface="Symbol"/>
              <a:buChar char=""/>
            </a:pPr>
            <a:r>
              <a:rPr lang="en-US" sz="2200" dirty="0"/>
              <a:t>Follow up &amp; interpret investigation results (blood, imaging) </a:t>
            </a:r>
          </a:p>
          <a:p>
            <a:pPr marL="579438" lvl="2">
              <a:spcBef>
                <a:spcPts val="0"/>
              </a:spcBef>
              <a:buFont typeface="Symbol"/>
              <a:buChar char=""/>
            </a:pPr>
            <a:endParaRPr lang="en-US" sz="2200" dirty="0"/>
          </a:p>
          <a:p>
            <a:pPr marL="579438" lvl="2">
              <a:spcBef>
                <a:spcPts val="0"/>
              </a:spcBef>
              <a:buFont typeface="Symbol"/>
              <a:buChar char=""/>
            </a:pPr>
            <a:r>
              <a:rPr lang="en-US" sz="2200" dirty="0"/>
              <a:t>Attend operations whenever allowed</a:t>
            </a:r>
          </a:p>
          <a:p>
            <a:endParaRPr lang="en-US" sz="2200" dirty="0"/>
          </a:p>
        </p:txBody>
      </p:sp>
    </p:spTree>
    <p:extLst>
      <p:ext uri="{BB962C8B-B14F-4D97-AF65-F5344CB8AC3E}">
        <p14:creationId xmlns:p14="http://schemas.microsoft.com/office/powerpoint/2010/main" val="19796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12C8C58C-2B23-EA44-973A-DD9739E9B7D1}"/>
              </a:ext>
            </a:extLst>
          </p:cNvPr>
          <p:cNvSpPr>
            <a:spLocks noGrp="1"/>
          </p:cNvSpPr>
          <p:nvPr>
            <p:ph type="title"/>
          </p:nvPr>
        </p:nvSpPr>
        <p:spPr>
          <a:xfrm>
            <a:off x="838200" y="365125"/>
            <a:ext cx="10515600" cy="1325563"/>
          </a:xfrm>
        </p:spPr>
        <p:txBody>
          <a:bodyPr>
            <a:normAutofit/>
            <a:scene3d>
              <a:camera prst="orthographicFront"/>
              <a:lightRig rig="threePt" dir="t"/>
            </a:scene3d>
            <a:sp3d extrusionH="57150">
              <a:bevelT w="38100" h="38100" prst="angle"/>
            </a:sp3d>
          </a:bodyPr>
          <a:lstStyle/>
          <a:p>
            <a:r>
              <a:rPr lang="en-US" sz="5400" b="1">
                <a:effectLst>
                  <a:outerShdw blurRad="75057" dist="38100" dir="5400000" sy="-20000" rotWithShape="0">
                    <a:prstClr val="black">
                      <a:alpha val="25000"/>
                    </a:prstClr>
                  </a:outerShdw>
                </a:effectLst>
                <a:latin typeface="Century Gothic" pitchFamily="34" charset="0"/>
              </a:rPr>
              <a:t>Hospital posting</a:t>
            </a:r>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069369E-B412-FF46-AE14-E3E805DB17E9}"/>
              </a:ext>
            </a:extLst>
          </p:cNvPr>
          <p:cNvSpPr>
            <a:spLocks noGrp="1"/>
          </p:cNvSpPr>
          <p:nvPr>
            <p:ph idx="1"/>
          </p:nvPr>
        </p:nvSpPr>
        <p:spPr>
          <a:xfrm>
            <a:off x="669035" y="1861156"/>
            <a:ext cx="11077487" cy="4891336"/>
          </a:xfrm>
        </p:spPr>
        <p:txBody>
          <a:bodyPr>
            <a:normAutofit/>
          </a:bodyPr>
          <a:lstStyle/>
          <a:p>
            <a:pPr marL="579438" lvl="2">
              <a:spcBef>
                <a:spcPts val="0"/>
              </a:spcBef>
              <a:buFont typeface="Symbol"/>
              <a:buChar char=""/>
            </a:pPr>
            <a:r>
              <a:rPr lang="en-US" sz="2200" dirty="0"/>
              <a:t>Display professional behavior at all time</a:t>
            </a:r>
          </a:p>
          <a:p>
            <a:pPr marL="579438" lvl="2">
              <a:spcBef>
                <a:spcPts val="0"/>
              </a:spcBef>
              <a:buFont typeface="Symbol"/>
              <a:buChar char=""/>
            </a:pPr>
            <a:endParaRPr lang="en-US" sz="2200" dirty="0"/>
          </a:p>
          <a:p>
            <a:pPr marL="579438" lvl="2">
              <a:spcBef>
                <a:spcPts val="0"/>
              </a:spcBef>
              <a:buFont typeface="Symbol"/>
              <a:buChar char=""/>
            </a:pPr>
            <a:r>
              <a:rPr lang="en-US" sz="2200" dirty="0"/>
              <a:t>Must abide by the hospital rules </a:t>
            </a:r>
          </a:p>
          <a:p>
            <a:pPr marL="579438" lvl="2">
              <a:spcBef>
                <a:spcPts val="0"/>
              </a:spcBef>
              <a:buFont typeface="Symbol"/>
              <a:buChar char=""/>
            </a:pPr>
            <a:endParaRPr lang="en-US" sz="2200" dirty="0"/>
          </a:p>
          <a:p>
            <a:pPr marL="579438" lvl="2">
              <a:spcBef>
                <a:spcPts val="0"/>
              </a:spcBef>
              <a:buFont typeface="Symbol"/>
              <a:buChar char=""/>
            </a:pPr>
            <a:r>
              <a:rPr lang="en-US" sz="2200" dirty="0"/>
              <a:t>Strictly adhere to the confidentiality of patients &amp; hospital</a:t>
            </a:r>
          </a:p>
          <a:p>
            <a:pPr marL="579438" lvl="2">
              <a:spcBef>
                <a:spcPts val="0"/>
              </a:spcBef>
              <a:buFont typeface="Symbol"/>
              <a:buChar char=""/>
            </a:pPr>
            <a:endParaRPr lang="en-US" sz="2200" dirty="0"/>
          </a:p>
          <a:p>
            <a:pPr marL="579438" lvl="2">
              <a:spcBef>
                <a:spcPts val="0"/>
              </a:spcBef>
              <a:buFont typeface="Symbol"/>
              <a:buChar char=""/>
            </a:pPr>
            <a:r>
              <a:rPr lang="en-US" sz="2200" dirty="0"/>
              <a:t>Must follow the dress code </a:t>
            </a:r>
          </a:p>
          <a:p>
            <a:pPr marL="579438" lvl="2">
              <a:spcBef>
                <a:spcPts val="0"/>
              </a:spcBef>
              <a:buFont typeface="Symbol"/>
              <a:buChar char=""/>
            </a:pPr>
            <a:endParaRPr lang="en-US" sz="2200" dirty="0"/>
          </a:p>
          <a:p>
            <a:pPr marL="579438" lvl="2">
              <a:spcBef>
                <a:spcPts val="0"/>
              </a:spcBef>
              <a:buFont typeface="Symbol"/>
              <a:buChar char=""/>
            </a:pPr>
            <a:r>
              <a:rPr lang="en-US" sz="2200" dirty="0"/>
              <a:t>Carry own pen torch and stethoscope</a:t>
            </a:r>
          </a:p>
          <a:p>
            <a:pPr marL="579438" lvl="2">
              <a:spcBef>
                <a:spcPts val="0"/>
              </a:spcBef>
              <a:buFont typeface="Symbol"/>
              <a:buChar char=""/>
            </a:pPr>
            <a:endParaRPr lang="en-US" sz="2200" dirty="0"/>
          </a:p>
          <a:p>
            <a:pPr marL="579438" lvl="2">
              <a:spcBef>
                <a:spcPts val="0"/>
              </a:spcBef>
              <a:buFont typeface="Symbol"/>
              <a:buChar char=""/>
            </a:pPr>
            <a:r>
              <a:rPr lang="en-US" sz="2200" dirty="0"/>
              <a:t>Punctuality</a:t>
            </a:r>
          </a:p>
          <a:p>
            <a:pPr marL="579438" lvl="2">
              <a:spcBef>
                <a:spcPts val="0"/>
              </a:spcBef>
              <a:buFont typeface="Symbol"/>
              <a:buChar char=""/>
            </a:pPr>
            <a:endParaRPr lang="en-US" sz="2200" dirty="0"/>
          </a:p>
          <a:p>
            <a:pPr marL="579438" lvl="2">
              <a:spcBef>
                <a:spcPts val="0"/>
              </a:spcBef>
              <a:buFont typeface="Symbol"/>
              <a:buChar char=""/>
            </a:pPr>
            <a:r>
              <a:rPr lang="en-US" sz="2200" dirty="0"/>
              <a:t>No cancelations</a:t>
            </a:r>
          </a:p>
          <a:p>
            <a:pPr marL="579438" lvl="2">
              <a:spcBef>
                <a:spcPts val="0"/>
              </a:spcBef>
              <a:buFont typeface="Symbol"/>
              <a:buChar char=""/>
            </a:pPr>
            <a:endParaRPr lang="en-US" sz="2200" dirty="0"/>
          </a:p>
          <a:p>
            <a:pPr marL="579438" lvl="2">
              <a:spcBef>
                <a:spcPts val="0"/>
              </a:spcBef>
              <a:buFont typeface="Symbol"/>
              <a:buChar char=""/>
            </a:pPr>
            <a:r>
              <a:rPr lang="en-US" sz="2200" dirty="0"/>
              <a:t>Attendance sheets are submitted officially (am/pm)</a:t>
            </a:r>
          </a:p>
          <a:p>
            <a:pPr marL="579438" lvl="2">
              <a:spcBef>
                <a:spcPts val="0"/>
              </a:spcBef>
              <a:buFont typeface="Symbol"/>
              <a:buChar char=""/>
            </a:pPr>
            <a:endParaRPr lang="en-US" sz="2200" dirty="0"/>
          </a:p>
          <a:p>
            <a:endParaRPr lang="en-US" sz="2200" dirty="0"/>
          </a:p>
        </p:txBody>
      </p:sp>
    </p:spTree>
    <p:extLst>
      <p:ext uri="{BB962C8B-B14F-4D97-AF65-F5344CB8AC3E}">
        <p14:creationId xmlns:p14="http://schemas.microsoft.com/office/powerpoint/2010/main" val="415436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F4DF71B1-1FD1-B04A-A95A-A5D2E32648DB}"/>
              </a:ext>
            </a:extLst>
          </p:cNvPr>
          <p:cNvSpPr>
            <a:spLocks noGrp="1"/>
          </p:cNvSpPr>
          <p:nvPr>
            <p:ph type="title"/>
          </p:nvPr>
        </p:nvSpPr>
        <p:spPr>
          <a:xfrm>
            <a:off x="838200" y="365125"/>
            <a:ext cx="10515600" cy="1325563"/>
          </a:xfrm>
        </p:spPr>
        <p:txBody>
          <a:bodyPr>
            <a:normAutofit/>
            <a:scene3d>
              <a:camera prst="orthographicFront"/>
              <a:lightRig rig="threePt" dir="t"/>
            </a:scene3d>
            <a:sp3d extrusionH="57150">
              <a:bevelT w="38100" h="38100" prst="angle"/>
            </a:sp3d>
          </a:bodyPr>
          <a:lstStyle/>
          <a:p>
            <a:r>
              <a:rPr lang="en-US" sz="4600" b="1">
                <a:effectLst>
                  <a:outerShdw blurRad="75057" dist="38100" dir="5400000" sy="-20000" rotWithShape="0">
                    <a:prstClr val="black">
                      <a:alpha val="25000"/>
                    </a:prstClr>
                  </a:outerShdw>
                </a:effectLst>
                <a:latin typeface="Century Gothic" pitchFamily="34" charset="0"/>
              </a:rPr>
              <a:t>Learning points at hospital posting</a:t>
            </a:r>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33E7AB9-0EE3-EE45-B208-29EC6B7774B1}"/>
              </a:ext>
            </a:extLst>
          </p:cNvPr>
          <p:cNvSpPr>
            <a:spLocks noGrp="1"/>
          </p:cNvSpPr>
          <p:nvPr>
            <p:ph idx="1"/>
          </p:nvPr>
        </p:nvSpPr>
        <p:spPr>
          <a:xfrm>
            <a:off x="838200" y="1847088"/>
            <a:ext cx="10515600" cy="5010912"/>
          </a:xfrm>
        </p:spPr>
        <p:txBody>
          <a:bodyPr>
            <a:normAutofit fontScale="85000" lnSpcReduction="20000"/>
          </a:bodyPr>
          <a:lstStyle/>
          <a:p>
            <a:pPr>
              <a:buFont typeface="Arial" panose="020B0604020202020204" pitchFamily="34" charset="0"/>
              <a:buChar char="•"/>
            </a:pPr>
            <a:r>
              <a:rPr lang="en-US" sz="2200" dirty="0"/>
              <a:t>History &amp; examination of different organ systems</a:t>
            </a:r>
          </a:p>
          <a:p>
            <a:pPr>
              <a:buFont typeface="Arial" panose="020B0604020202020204" pitchFamily="34" charset="0"/>
              <a:buChar char="•"/>
            </a:pPr>
            <a:endParaRPr lang="en-US" sz="2200" dirty="0"/>
          </a:p>
          <a:p>
            <a:pPr>
              <a:spcBef>
                <a:spcPts val="0"/>
              </a:spcBef>
              <a:buFont typeface="Arial" panose="020B0604020202020204" pitchFamily="34" charset="0"/>
              <a:buChar char="•"/>
            </a:pPr>
            <a:r>
              <a:rPr lang="en-US" sz="2200" dirty="0"/>
              <a:t>Study of imaging investigations </a:t>
            </a:r>
          </a:p>
          <a:p>
            <a:pPr>
              <a:spcBef>
                <a:spcPts val="0"/>
              </a:spcBef>
              <a:buFont typeface="Arial" panose="020B0604020202020204" pitchFamily="34" charset="0"/>
              <a:buChar char="•"/>
            </a:pPr>
            <a:endParaRPr lang="en-US" sz="2200" dirty="0"/>
          </a:p>
          <a:p>
            <a:pPr>
              <a:spcBef>
                <a:spcPts val="0"/>
              </a:spcBef>
              <a:buFont typeface="Arial" panose="020B0604020202020204" pitchFamily="34" charset="0"/>
              <a:buChar char="•"/>
            </a:pPr>
            <a:r>
              <a:rPr lang="en-US" sz="2200" dirty="0"/>
              <a:t>Interpretation of laboratory investigations </a:t>
            </a:r>
          </a:p>
          <a:p>
            <a:pPr>
              <a:spcBef>
                <a:spcPts val="0"/>
              </a:spcBef>
              <a:buFont typeface="Arial" panose="020B0604020202020204" pitchFamily="34" charset="0"/>
              <a:buChar char="•"/>
            </a:pPr>
            <a:endParaRPr lang="en-US" sz="2200" dirty="0"/>
          </a:p>
          <a:p>
            <a:pPr>
              <a:spcBef>
                <a:spcPts val="0"/>
              </a:spcBef>
              <a:buFont typeface="Arial" panose="020B0604020202020204" pitchFamily="34" charset="0"/>
              <a:buChar char="•"/>
            </a:pPr>
            <a:r>
              <a:rPr lang="en-US" sz="2200" dirty="0"/>
              <a:t>Nasogastric tube </a:t>
            </a:r>
          </a:p>
          <a:p>
            <a:pPr>
              <a:spcBef>
                <a:spcPts val="0"/>
              </a:spcBef>
              <a:buFont typeface="Arial" panose="020B0604020202020204" pitchFamily="34" charset="0"/>
              <a:buChar char="•"/>
            </a:pPr>
            <a:endParaRPr lang="en-US" sz="2200" dirty="0"/>
          </a:p>
          <a:p>
            <a:pPr>
              <a:spcBef>
                <a:spcPts val="0"/>
              </a:spcBef>
              <a:buFont typeface="Arial" panose="020B0604020202020204" pitchFamily="34" charset="0"/>
              <a:buChar char="•"/>
            </a:pPr>
            <a:r>
              <a:rPr lang="en-US" sz="2200" dirty="0"/>
              <a:t>Wound drains</a:t>
            </a:r>
          </a:p>
          <a:p>
            <a:pPr>
              <a:spcBef>
                <a:spcPts val="0"/>
              </a:spcBef>
              <a:buFont typeface="Arial" panose="020B0604020202020204" pitchFamily="34" charset="0"/>
              <a:buChar char="•"/>
            </a:pPr>
            <a:endParaRPr lang="en-US" sz="2200" dirty="0"/>
          </a:p>
          <a:p>
            <a:pPr>
              <a:spcBef>
                <a:spcPts val="0"/>
              </a:spcBef>
              <a:buFont typeface="Arial" panose="020B0604020202020204" pitchFamily="34" charset="0"/>
              <a:buChar char="•"/>
            </a:pPr>
            <a:r>
              <a:rPr lang="en-US" sz="2200" dirty="0"/>
              <a:t>Wound care</a:t>
            </a:r>
          </a:p>
          <a:p>
            <a:pPr>
              <a:spcBef>
                <a:spcPts val="0"/>
              </a:spcBef>
              <a:buFont typeface="Arial" panose="020B0604020202020204" pitchFamily="34" charset="0"/>
              <a:buChar char="•"/>
            </a:pPr>
            <a:endParaRPr lang="en-US" sz="2200" dirty="0"/>
          </a:p>
          <a:p>
            <a:pPr>
              <a:spcBef>
                <a:spcPts val="0"/>
              </a:spcBef>
              <a:buFont typeface="Arial" panose="020B0604020202020204" pitchFamily="34" charset="0"/>
              <a:buChar char="•"/>
            </a:pPr>
            <a:r>
              <a:rPr lang="en-US" sz="2200" dirty="0"/>
              <a:t>IV lines </a:t>
            </a:r>
          </a:p>
          <a:p>
            <a:pPr>
              <a:spcBef>
                <a:spcPts val="0"/>
              </a:spcBef>
              <a:buFont typeface="Arial" panose="020B0604020202020204" pitchFamily="34" charset="0"/>
              <a:buChar char="•"/>
            </a:pPr>
            <a:r>
              <a:rPr lang="en-US" sz="2200" dirty="0"/>
              <a:t> </a:t>
            </a:r>
          </a:p>
          <a:p>
            <a:pPr>
              <a:spcBef>
                <a:spcPts val="0"/>
              </a:spcBef>
              <a:buFont typeface="Arial" panose="020B0604020202020204" pitchFamily="34" charset="0"/>
              <a:buChar char="•"/>
            </a:pPr>
            <a:r>
              <a:rPr lang="en-US" sz="2200" dirty="0"/>
              <a:t>Observe PR exam (Perform only after permission from clinician in charge, &amp; patient)</a:t>
            </a:r>
          </a:p>
          <a:p>
            <a:pPr>
              <a:spcBef>
                <a:spcPts val="0"/>
              </a:spcBef>
              <a:buFont typeface="Arial" panose="020B0604020202020204" pitchFamily="34" charset="0"/>
              <a:buChar char="•"/>
            </a:pPr>
            <a:endParaRPr lang="en-US" sz="2200" dirty="0"/>
          </a:p>
          <a:p>
            <a:pPr>
              <a:spcBef>
                <a:spcPts val="0"/>
              </a:spcBef>
              <a:buFont typeface="Arial" panose="020B0604020202020204" pitchFamily="34" charset="0"/>
              <a:buChar char="•"/>
            </a:pPr>
            <a:r>
              <a:rPr lang="en-US" sz="2200" dirty="0"/>
              <a:t>Observe Proctoscopy (perform only after permission from clinician in charge, &amp; patient)</a:t>
            </a:r>
          </a:p>
          <a:p>
            <a:pPr>
              <a:spcBef>
                <a:spcPts val="0"/>
              </a:spcBef>
              <a:buFont typeface="Arial" panose="020B0604020202020204" pitchFamily="34" charset="0"/>
              <a:buChar char="•"/>
            </a:pPr>
            <a:endParaRPr lang="en-US" sz="2200" dirty="0"/>
          </a:p>
          <a:p>
            <a:pPr>
              <a:spcBef>
                <a:spcPts val="0"/>
              </a:spcBef>
              <a:buFont typeface="Arial" panose="020B0604020202020204" pitchFamily="34" charset="0"/>
              <a:buChar char="•"/>
            </a:pPr>
            <a:r>
              <a:rPr lang="en-US" sz="2200" dirty="0"/>
              <a:t>Suturing</a:t>
            </a:r>
          </a:p>
          <a:p>
            <a:pPr>
              <a:spcBef>
                <a:spcPts val="0"/>
              </a:spcBef>
              <a:buFont typeface="Arial" panose="020B0604020202020204" pitchFamily="34" charset="0"/>
              <a:buChar char="•"/>
            </a:pPr>
            <a:endParaRPr lang="en-US" sz="2200" dirty="0"/>
          </a:p>
          <a:p>
            <a:pPr>
              <a:spcBef>
                <a:spcPts val="0"/>
              </a:spcBef>
              <a:buFont typeface="Arial" panose="020B0604020202020204" pitchFamily="34" charset="0"/>
              <a:buChar char="•"/>
            </a:pPr>
            <a:r>
              <a:rPr lang="en-US" sz="2200" dirty="0"/>
              <a:t>Urinary catheterization- observe  (Male &amp; Female)</a:t>
            </a:r>
          </a:p>
          <a:p>
            <a:pPr>
              <a:spcBef>
                <a:spcPts val="0"/>
              </a:spcBef>
              <a:buFont typeface="Arial" panose="020B0604020202020204" pitchFamily="34" charset="0"/>
              <a:buChar char="•"/>
            </a:pPr>
            <a:endParaRPr lang="en-US" sz="2200" dirty="0"/>
          </a:p>
          <a:p>
            <a:pPr>
              <a:spcBef>
                <a:spcPts val="0"/>
              </a:spcBef>
              <a:buFont typeface="Arial" panose="020B0604020202020204" pitchFamily="34" charset="0"/>
              <a:buChar char="•"/>
            </a:pPr>
            <a:r>
              <a:rPr lang="en-US" sz="2200" dirty="0"/>
              <a:t>Colostomy care (if available)	</a:t>
            </a:r>
          </a:p>
          <a:p>
            <a:endParaRPr lang="en-US" sz="2200" dirty="0"/>
          </a:p>
        </p:txBody>
      </p:sp>
    </p:spTree>
    <p:extLst>
      <p:ext uri="{BB962C8B-B14F-4D97-AF65-F5344CB8AC3E}">
        <p14:creationId xmlns:p14="http://schemas.microsoft.com/office/powerpoint/2010/main" val="66002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0CAF54B6-258B-9045-8ECC-4FD6D8FA3905}"/>
              </a:ext>
            </a:extLst>
          </p:cNvPr>
          <p:cNvSpPr>
            <a:spLocks noGrp="1"/>
          </p:cNvSpPr>
          <p:nvPr>
            <p:ph type="title"/>
          </p:nvPr>
        </p:nvSpPr>
        <p:spPr>
          <a:xfrm>
            <a:off x="5297762" y="329184"/>
            <a:ext cx="6251110" cy="1783080"/>
          </a:xfrm>
        </p:spPr>
        <p:txBody>
          <a:bodyPr anchor="b">
            <a:normAutofit/>
            <a:scene3d>
              <a:camera prst="orthographicFront"/>
              <a:lightRig rig="threePt" dir="t"/>
            </a:scene3d>
            <a:sp3d extrusionH="57150">
              <a:bevelT w="38100" h="38100" prst="angle"/>
            </a:sp3d>
          </a:bodyPr>
          <a:lstStyle/>
          <a:p>
            <a:r>
              <a:rPr lang="en-US" sz="5400" b="1">
                <a:effectLst>
                  <a:outerShdw blurRad="75057" dist="38100" dir="5400000" sy="-20000" rotWithShape="0">
                    <a:prstClr val="black">
                      <a:alpha val="25000"/>
                    </a:prstClr>
                  </a:outerShdw>
                </a:effectLst>
                <a:latin typeface="Century Gothic" pitchFamily="34" charset="0"/>
              </a:rPr>
              <a:t>Marks distribution</a:t>
            </a:r>
          </a:p>
        </p:txBody>
      </p:sp>
      <p:pic>
        <p:nvPicPr>
          <p:cNvPr id="9" name="Picture 8" descr="Hand holding a pen shading number on a sheet">
            <a:extLst>
              <a:ext uri="{FF2B5EF4-FFF2-40B4-BE49-F238E27FC236}">
                <a16:creationId xmlns:a16="http://schemas.microsoft.com/office/drawing/2014/main" id="{334ADCE6-B871-81DA-DBEA-54132E712230}"/>
              </a:ext>
            </a:extLst>
          </p:cNvPr>
          <p:cNvPicPr>
            <a:picLocks noChangeAspect="1"/>
          </p:cNvPicPr>
          <p:nvPr/>
        </p:nvPicPr>
        <p:blipFill rotWithShape="1">
          <a:blip r:embed="rId2"/>
          <a:srcRect l="50649" r="402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4600A18-09DD-6A49-93A5-5DEF46B6DDD7}"/>
              </a:ext>
            </a:extLst>
          </p:cNvPr>
          <p:cNvSpPr>
            <a:spLocks noGrp="1"/>
          </p:cNvSpPr>
          <p:nvPr>
            <p:ph idx="1"/>
          </p:nvPr>
        </p:nvSpPr>
        <p:spPr>
          <a:xfrm>
            <a:off x="5297762" y="2706624"/>
            <a:ext cx="6251110" cy="3483864"/>
          </a:xfrm>
        </p:spPr>
        <p:txBody>
          <a:bodyPr>
            <a:normAutofit lnSpcReduction="10000"/>
          </a:bodyPr>
          <a:lstStyle/>
          <a:p>
            <a:r>
              <a:rPr lang="en-US" sz="2200" dirty="0"/>
              <a:t>Mid-Block exam:</a:t>
            </a:r>
          </a:p>
          <a:p>
            <a:pPr lvl="1"/>
            <a:r>
              <a:rPr lang="en-US" sz="2200" dirty="0">
                <a:solidFill>
                  <a:srgbClr val="FF0000"/>
                </a:solidFill>
              </a:rPr>
              <a:t>60 MCQs</a:t>
            </a:r>
          </a:p>
          <a:p>
            <a:pPr lvl="1"/>
            <a:r>
              <a:rPr lang="en-US" sz="2200" dirty="0"/>
              <a:t>(15 Marks)</a:t>
            </a:r>
          </a:p>
          <a:p>
            <a:r>
              <a:rPr lang="en-US" sz="2200" dirty="0"/>
              <a:t>Case presentation: PPT(5 Marks)</a:t>
            </a:r>
          </a:p>
          <a:p>
            <a:endParaRPr lang="en-US" sz="2200" dirty="0"/>
          </a:p>
          <a:p>
            <a:r>
              <a:rPr lang="en-US" sz="2200" dirty="0"/>
              <a:t>logbook checkup: (5 Marks)</a:t>
            </a:r>
          </a:p>
          <a:p>
            <a:pPr marL="0" lvl="0" indent="0">
              <a:buNone/>
            </a:pPr>
            <a:endParaRPr lang="en-US" sz="2200" dirty="0"/>
          </a:p>
          <a:p>
            <a:r>
              <a:rPr lang="en-US" sz="2200" dirty="0"/>
              <a:t>Final examination</a:t>
            </a:r>
          </a:p>
          <a:p>
            <a:pPr lvl="1"/>
            <a:r>
              <a:rPr lang="en-US" sz="2200" dirty="0"/>
              <a:t>(75 Marks)</a:t>
            </a:r>
          </a:p>
          <a:p>
            <a:endParaRPr lang="en-US" sz="2200" dirty="0"/>
          </a:p>
        </p:txBody>
      </p:sp>
      <p:pic>
        <p:nvPicPr>
          <p:cNvPr id="5" name="Picture 4">
            <a:extLst>
              <a:ext uri="{FF2B5EF4-FFF2-40B4-BE49-F238E27FC236}">
                <a16:creationId xmlns:a16="http://schemas.microsoft.com/office/drawing/2014/main" id="{5B6A508C-06CE-354A-E682-3CF93B7FD6F0}"/>
              </a:ext>
            </a:extLst>
          </p:cNvPr>
          <p:cNvPicPr>
            <a:picLocks noChangeAspect="1"/>
          </p:cNvPicPr>
          <p:nvPr/>
        </p:nvPicPr>
        <p:blipFill>
          <a:blip r:embed="rId3"/>
          <a:stretch>
            <a:fillRect/>
          </a:stretch>
        </p:blipFill>
        <p:spPr>
          <a:xfrm>
            <a:off x="0" y="0"/>
            <a:ext cx="4928616" cy="6858000"/>
          </a:xfrm>
          <a:prstGeom prst="rect">
            <a:avLst/>
          </a:prstGeom>
        </p:spPr>
      </p:pic>
    </p:spTree>
    <p:extLst>
      <p:ext uri="{BB962C8B-B14F-4D97-AF65-F5344CB8AC3E}">
        <p14:creationId xmlns:p14="http://schemas.microsoft.com/office/powerpoint/2010/main" val="298901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6B0BC94E-314E-B043-9011-24994658BAC4}"/>
              </a:ext>
            </a:extLst>
          </p:cNvPr>
          <p:cNvSpPr>
            <a:spLocks noGrp="1"/>
          </p:cNvSpPr>
          <p:nvPr>
            <p:ph type="title"/>
          </p:nvPr>
        </p:nvSpPr>
        <p:spPr>
          <a:xfrm>
            <a:off x="838200" y="365125"/>
            <a:ext cx="10515600" cy="1325563"/>
          </a:xfrm>
        </p:spPr>
        <p:txBody>
          <a:bodyPr>
            <a:normAutofit/>
            <a:scene3d>
              <a:camera prst="orthographicFront"/>
              <a:lightRig rig="threePt" dir="t"/>
            </a:scene3d>
            <a:sp3d extrusionH="57150">
              <a:bevelT w="38100" h="38100" prst="angle"/>
            </a:sp3d>
          </a:bodyPr>
          <a:lstStyle/>
          <a:p>
            <a:r>
              <a:rPr lang="en-US" sz="5400" b="1">
                <a:effectLst>
                  <a:outerShdw blurRad="75057" dist="38100" dir="5400000" sy="-20000" rotWithShape="0">
                    <a:prstClr val="black">
                      <a:alpha val="25000"/>
                    </a:prstClr>
                  </a:outerShdw>
                </a:effectLst>
                <a:latin typeface="Century Gothic" pitchFamily="34" charset="0"/>
              </a:rPr>
              <a:t>Final examination</a:t>
            </a:r>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8486512-6224-934E-A092-752C2CC091FD}"/>
              </a:ext>
            </a:extLst>
          </p:cNvPr>
          <p:cNvSpPr>
            <a:spLocks noGrp="1"/>
          </p:cNvSpPr>
          <p:nvPr>
            <p:ph idx="1"/>
          </p:nvPr>
        </p:nvSpPr>
        <p:spPr>
          <a:xfrm>
            <a:off x="838200" y="1929384"/>
            <a:ext cx="10515600" cy="4251960"/>
          </a:xfrm>
        </p:spPr>
        <p:txBody>
          <a:bodyPr lIns="0" bIns="0">
            <a:normAutofit/>
          </a:bodyPr>
          <a:lstStyle/>
          <a:p>
            <a:pPr marL="465138" indent="0">
              <a:spcBef>
                <a:spcPts val="0"/>
              </a:spcBef>
              <a:spcAft>
                <a:spcPts val="600"/>
              </a:spcAft>
              <a:buNone/>
            </a:pPr>
            <a:r>
              <a:rPr lang="en-US" sz="2200" dirty="0">
                <a:ea typeface="Calibri"/>
                <a:cs typeface="Times New Roman"/>
              </a:rPr>
              <a:t>1.	</a:t>
            </a:r>
            <a:r>
              <a:rPr lang="en-US" sz="2200" u="sng" dirty="0">
                <a:ea typeface="Calibri"/>
                <a:cs typeface="Times New Roman"/>
              </a:rPr>
              <a:t>MCQ</a:t>
            </a:r>
            <a:r>
              <a:rPr lang="en-US" sz="2200" dirty="0">
                <a:ea typeface="Calibri"/>
                <a:cs typeface="Times New Roman"/>
              </a:rPr>
              <a:t>:</a:t>
            </a:r>
          </a:p>
          <a:p>
            <a:pPr marL="922338" lvl="1" indent="0">
              <a:spcBef>
                <a:spcPts val="0"/>
              </a:spcBef>
              <a:spcAft>
                <a:spcPts val="600"/>
              </a:spcAft>
              <a:buNone/>
            </a:pPr>
            <a:r>
              <a:rPr lang="en-US" sz="2200" dirty="0">
                <a:ea typeface="Calibri"/>
                <a:cs typeface="Times New Roman"/>
              </a:rPr>
              <a:t>- </a:t>
            </a:r>
            <a:r>
              <a:rPr lang="en-US" sz="2200" dirty="0">
                <a:solidFill>
                  <a:srgbClr val="FF0000"/>
                </a:solidFill>
                <a:ea typeface="Calibri"/>
                <a:cs typeface="Times New Roman"/>
              </a:rPr>
              <a:t>60 questions</a:t>
            </a:r>
          </a:p>
          <a:p>
            <a:pPr marL="922338" lvl="1" indent="0">
              <a:spcBef>
                <a:spcPts val="0"/>
              </a:spcBef>
              <a:spcAft>
                <a:spcPts val="600"/>
              </a:spcAft>
              <a:buNone/>
            </a:pPr>
            <a:r>
              <a:rPr lang="en-US" sz="2200" dirty="0">
                <a:ea typeface="Calibri"/>
                <a:cs typeface="Times New Roman"/>
              </a:rPr>
              <a:t>- 15 Marks</a:t>
            </a:r>
          </a:p>
          <a:p>
            <a:pPr marL="922338" lvl="1" indent="0">
              <a:spcBef>
                <a:spcPts val="0"/>
              </a:spcBef>
              <a:spcAft>
                <a:spcPts val="600"/>
              </a:spcAft>
              <a:buNone/>
            </a:pPr>
            <a:endParaRPr lang="en-US" sz="2200" dirty="0">
              <a:ea typeface="Calibri"/>
              <a:cs typeface="Times New Roman"/>
            </a:endParaRPr>
          </a:p>
          <a:p>
            <a:pPr marL="457200" indent="0">
              <a:spcBef>
                <a:spcPts val="0"/>
              </a:spcBef>
              <a:spcAft>
                <a:spcPts val="600"/>
              </a:spcAft>
              <a:buNone/>
            </a:pPr>
            <a:r>
              <a:rPr lang="en-US" sz="2200" dirty="0">
                <a:ea typeface="Calibri"/>
                <a:cs typeface="Times New Roman"/>
              </a:rPr>
              <a:t>2.   </a:t>
            </a:r>
            <a:r>
              <a:rPr lang="en-US" sz="2200" u="sng" dirty="0">
                <a:ea typeface="Calibri"/>
                <a:cs typeface="Times New Roman"/>
              </a:rPr>
              <a:t>Slide Show</a:t>
            </a:r>
            <a:r>
              <a:rPr lang="en-US" sz="2200" dirty="0">
                <a:ea typeface="Calibri"/>
                <a:cs typeface="Times New Roman"/>
              </a:rPr>
              <a:t>:  </a:t>
            </a:r>
          </a:p>
          <a:p>
            <a:pPr marL="457200" indent="0">
              <a:spcBef>
                <a:spcPts val="0"/>
              </a:spcBef>
              <a:spcAft>
                <a:spcPts val="600"/>
              </a:spcAft>
              <a:buNone/>
            </a:pPr>
            <a:r>
              <a:rPr lang="en-US" sz="2200" dirty="0">
                <a:ea typeface="Calibri"/>
                <a:cs typeface="Times New Roman"/>
              </a:rPr>
              <a:t>	- 5 slides    </a:t>
            </a:r>
          </a:p>
          <a:p>
            <a:pPr marL="457200" indent="0">
              <a:spcBef>
                <a:spcPts val="0"/>
              </a:spcBef>
              <a:spcAft>
                <a:spcPts val="600"/>
              </a:spcAft>
              <a:buNone/>
            </a:pPr>
            <a:r>
              <a:rPr lang="en-US" sz="2200" dirty="0">
                <a:ea typeface="Calibri"/>
                <a:cs typeface="Times New Roman"/>
              </a:rPr>
              <a:t>      - 10 Marks  (Each slide 2 marks) </a:t>
            </a:r>
          </a:p>
          <a:p>
            <a:pPr marL="457200" indent="0">
              <a:spcBef>
                <a:spcPts val="0"/>
              </a:spcBef>
              <a:spcAft>
                <a:spcPts val="600"/>
              </a:spcAft>
              <a:buNone/>
            </a:pPr>
            <a:endParaRPr lang="en-US" sz="2200" dirty="0">
              <a:ea typeface="Calibri"/>
              <a:cs typeface="Times New Roman"/>
            </a:endParaRPr>
          </a:p>
          <a:p>
            <a:pPr marL="457200" indent="0">
              <a:spcBef>
                <a:spcPts val="0"/>
              </a:spcBef>
              <a:spcAft>
                <a:spcPts val="600"/>
              </a:spcAft>
              <a:buNone/>
            </a:pPr>
            <a:r>
              <a:rPr lang="en-US" sz="2200" dirty="0">
                <a:ea typeface="Calibri"/>
                <a:cs typeface="Times New Roman"/>
              </a:rPr>
              <a:t>3.   </a:t>
            </a:r>
            <a:r>
              <a:rPr lang="en-US" sz="2200" u="sng" dirty="0">
                <a:ea typeface="Calibri"/>
                <a:cs typeface="Times New Roman"/>
              </a:rPr>
              <a:t>Case scenarios</a:t>
            </a:r>
            <a:r>
              <a:rPr lang="en-US" sz="2200" dirty="0">
                <a:ea typeface="Calibri"/>
                <a:cs typeface="Times New Roman"/>
              </a:rPr>
              <a:t>: </a:t>
            </a:r>
          </a:p>
          <a:p>
            <a:pPr marL="457200" indent="0">
              <a:spcBef>
                <a:spcPts val="0"/>
              </a:spcBef>
              <a:spcAft>
                <a:spcPts val="600"/>
              </a:spcAft>
              <a:buNone/>
            </a:pPr>
            <a:r>
              <a:rPr lang="en-US" sz="2200" dirty="0">
                <a:ea typeface="Calibri"/>
                <a:cs typeface="Times New Roman"/>
              </a:rPr>
              <a:t>       - 2 cases</a:t>
            </a:r>
          </a:p>
          <a:p>
            <a:pPr marL="457200" indent="0">
              <a:spcBef>
                <a:spcPts val="0"/>
              </a:spcBef>
              <a:spcAft>
                <a:spcPts val="600"/>
              </a:spcAft>
              <a:buNone/>
            </a:pPr>
            <a:r>
              <a:rPr lang="en-US" sz="2200" dirty="0">
                <a:ea typeface="Calibri"/>
                <a:cs typeface="Times New Roman"/>
              </a:rPr>
              <a:t>       - 10 Marks (Case scenario &amp; questions)</a:t>
            </a:r>
          </a:p>
        </p:txBody>
      </p:sp>
    </p:spTree>
    <p:extLst>
      <p:ext uri="{BB962C8B-B14F-4D97-AF65-F5344CB8AC3E}">
        <p14:creationId xmlns:p14="http://schemas.microsoft.com/office/powerpoint/2010/main" val="32722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12933948-F5B4-1B4B-9415-891208AC6787}"/>
              </a:ext>
            </a:extLst>
          </p:cNvPr>
          <p:cNvSpPr>
            <a:spLocks noGrp="1"/>
          </p:cNvSpPr>
          <p:nvPr>
            <p:ph type="title"/>
          </p:nvPr>
        </p:nvSpPr>
        <p:spPr>
          <a:xfrm>
            <a:off x="838200" y="365125"/>
            <a:ext cx="10515600" cy="1325563"/>
          </a:xfrm>
        </p:spPr>
        <p:txBody>
          <a:bodyPr>
            <a:normAutofit/>
            <a:scene3d>
              <a:camera prst="orthographicFront"/>
              <a:lightRig rig="threePt" dir="t"/>
            </a:scene3d>
            <a:sp3d extrusionH="57150">
              <a:bevelT w="38100" h="38100" prst="angle"/>
            </a:sp3d>
          </a:bodyPr>
          <a:lstStyle/>
          <a:p>
            <a:r>
              <a:rPr lang="en-US" sz="5400" b="1">
                <a:effectLst>
                  <a:outerShdw blurRad="75057" dist="38100" dir="5400000" sy="-20000" rotWithShape="0">
                    <a:prstClr val="black">
                      <a:alpha val="25000"/>
                    </a:prstClr>
                  </a:outerShdw>
                </a:effectLst>
                <a:latin typeface="Century Gothic" pitchFamily="34" charset="0"/>
              </a:rPr>
              <a:t>Final examination</a:t>
            </a:r>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7513FBC-5B44-E644-9060-9EDDF3AEE8DB}"/>
              </a:ext>
            </a:extLst>
          </p:cNvPr>
          <p:cNvSpPr>
            <a:spLocks noGrp="1"/>
          </p:cNvSpPr>
          <p:nvPr>
            <p:ph idx="1"/>
          </p:nvPr>
        </p:nvSpPr>
        <p:spPr>
          <a:xfrm>
            <a:off x="838200" y="1929384"/>
            <a:ext cx="10515600" cy="4251960"/>
          </a:xfrm>
        </p:spPr>
        <p:txBody>
          <a:bodyPr>
            <a:normAutofit/>
          </a:bodyPr>
          <a:lstStyle/>
          <a:p>
            <a:pPr marL="457200" indent="0">
              <a:spcBef>
                <a:spcPts val="0"/>
              </a:spcBef>
              <a:buNone/>
            </a:pPr>
            <a:r>
              <a:rPr lang="en-US" sz="2200" dirty="0">
                <a:ea typeface="Calibri"/>
                <a:cs typeface="Times New Roman"/>
              </a:rPr>
              <a:t>4. </a:t>
            </a:r>
            <a:r>
              <a:rPr lang="en-US" sz="2200" u="sng" dirty="0">
                <a:ea typeface="Calibri"/>
                <a:cs typeface="Times New Roman"/>
              </a:rPr>
              <a:t>OSCE</a:t>
            </a:r>
            <a:r>
              <a:rPr lang="en-US" sz="2200" dirty="0">
                <a:ea typeface="Calibri"/>
                <a:cs typeface="Times New Roman"/>
              </a:rPr>
              <a:t>: </a:t>
            </a:r>
            <a:r>
              <a:rPr lang="en-US" sz="2200" dirty="0">
                <a:solidFill>
                  <a:srgbClr val="FF0000"/>
                </a:solidFill>
                <a:ea typeface="Calibri"/>
                <a:cs typeface="Times New Roman"/>
              </a:rPr>
              <a:t>manned VS unmanned</a:t>
            </a:r>
          </a:p>
          <a:p>
            <a:pPr marL="457200" indent="0">
              <a:spcBef>
                <a:spcPts val="0"/>
              </a:spcBef>
              <a:buNone/>
            </a:pPr>
            <a:r>
              <a:rPr lang="en-US" sz="2200" dirty="0">
                <a:ea typeface="Calibri"/>
                <a:cs typeface="Times New Roman"/>
              </a:rPr>
              <a:t>       - 5 stations ---- </a:t>
            </a:r>
            <a:r>
              <a:rPr lang="en-US" sz="2200" dirty="0">
                <a:solidFill>
                  <a:srgbClr val="FF0000"/>
                </a:solidFill>
                <a:ea typeface="Calibri"/>
                <a:cs typeface="Times New Roman"/>
              </a:rPr>
              <a:t>10 station            </a:t>
            </a:r>
          </a:p>
          <a:p>
            <a:pPr marL="457200" indent="0">
              <a:spcBef>
                <a:spcPts val="0"/>
              </a:spcBef>
              <a:buNone/>
            </a:pPr>
            <a:r>
              <a:rPr lang="en-US" sz="2200" dirty="0">
                <a:ea typeface="Calibri"/>
                <a:cs typeface="Times New Roman"/>
              </a:rPr>
              <a:t>       - 20 Marks    </a:t>
            </a:r>
          </a:p>
          <a:p>
            <a:pPr marL="457200" indent="0">
              <a:spcBef>
                <a:spcPts val="0"/>
              </a:spcBef>
              <a:buNone/>
            </a:pPr>
            <a:r>
              <a:rPr lang="en-US" sz="2200" dirty="0">
                <a:ea typeface="Calibri"/>
                <a:cs typeface="Times New Roman"/>
              </a:rPr>
              <a:t>       - (X-ray, lab results, specimens, instruments, clinical pictures, history taking, clinical examination) </a:t>
            </a:r>
          </a:p>
          <a:p>
            <a:pPr marL="457200" indent="0">
              <a:spcBef>
                <a:spcPts val="0"/>
              </a:spcBef>
              <a:buNone/>
            </a:pPr>
            <a:endParaRPr lang="en-US" sz="2200" dirty="0">
              <a:ea typeface="Calibri"/>
              <a:cs typeface="Times New Roman"/>
            </a:endParaRPr>
          </a:p>
          <a:p>
            <a:pPr marL="457200" indent="0">
              <a:spcBef>
                <a:spcPts val="0"/>
              </a:spcBef>
              <a:buNone/>
            </a:pPr>
            <a:r>
              <a:rPr lang="en-US" sz="2200" dirty="0">
                <a:ea typeface="Calibri"/>
                <a:cs typeface="Times New Roman"/>
              </a:rPr>
              <a:t>5. </a:t>
            </a:r>
            <a:r>
              <a:rPr lang="en-US" sz="2200" u="sng" dirty="0">
                <a:ea typeface="Calibri"/>
                <a:cs typeface="Times New Roman"/>
              </a:rPr>
              <a:t>Clinical examination</a:t>
            </a:r>
            <a:r>
              <a:rPr lang="en-US" sz="2200" dirty="0">
                <a:ea typeface="Calibri"/>
                <a:cs typeface="Times New Roman"/>
              </a:rPr>
              <a:t>:     </a:t>
            </a:r>
          </a:p>
          <a:p>
            <a:pPr marL="457200" indent="0">
              <a:spcBef>
                <a:spcPts val="0"/>
              </a:spcBef>
              <a:buNone/>
            </a:pPr>
            <a:r>
              <a:rPr lang="en-US" sz="2200" dirty="0">
                <a:ea typeface="Calibri"/>
                <a:cs typeface="Times New Roman"/>
              </a:rPr>
              <a:t>       - 2 short cases, on patients in hospital </a:t>
            </a:r>
            <a:r>
              <a:rPr lang="en-US" sz="2200" dirty="0">
                <a:solidFill>
                  <a:srgbClr val="FF0000"/>
                </a:solidFill>
                <a:ea typeface="Calibri"/>
                <a:cs typeface="Times New Roman"/>
              </a:rPr>
              <a:t>Vs OSCE</a:t>
            </a:r>
          </a:p>
          <a:p>
            <a:pPr marL="457200" indent="0">
              <a:spcBef>
                <a:spcPts val="0"/>
              </a:spcBef>
              <a:buNone/>
            </a:pPr>
            <a:r>
              <a:rPr lang="en-US" sz="2200" dirty="0">
                <a:ea typeface="Calibri"/>
                <a:cs typeface="Times New Roman"/>
              </a:rPr>
              <a:t>       - 20 marks</a:t>
            </a:r>
          </a:p>
          <a:p>
            <a:pPr marL="914400" indent="-457200">
              <a:spcBef>
                <a:spcPts val="0"/>
              </a:spcBef>
              <a:buFontTx/>
              <a:buChar char="-"/>
            </a:pPr>
            <a:endParaRPr lang="en-US" sz="2200" dirty="0">
              <a:ea typeface="Calibri"/>
              <a:cs typeface="Times New Roman"/>
            </a:endParaRPr>
          </a:p>
          <a:p>
            <a:endParaRPr lang="en-US" sz="2200" dirty="0"/>
          </a:p>
        </p:txBody>
      </p:sp>
    </p:spTree>
    <p:extLst>
      <p:ext uri="{BB962C8B-B14F-4D97-AF65-F5344CB8AC3E}">
        <p14:creationId xmlns:p14="http://schemas.microsoft.com/office/powerpoint/2010/main" val="304163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B807CEA4-7943-7567-624D-8B35BBCB68B9}"/>
              </a:ext>
            </a:extLst>
          </p:cNvPr>
          <p:cNvGraphicFramePr>
            <a:graphicFrameLocks noGrp="1"/>
          </p:cNvGraphicFramePr>
          <p:nvPr>
            <p:ph idx="1"/>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35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0F254FD-8488-4547-AC86-CCF55CA2B1D7}"/>
              </a:ext>
            </a:extLst>
          </p:cNvPr>
          <p:cNvSpPr>
            <a:spLocks noGrp="1"/>
          </p:cNvSpPr>
          <p:nvPr>
            <p:ph type="title"/>
          </p:nvPr>
        </p:nvSpPr>
        <p:spPr>
          <a:xfrm>
            <a:off x="838200" y="365125"/>
            <a:ext cx="10515600" cy="1325563"/>
          </a:xfrm>
        </p:spPr>
        <p:txBody>
          <a:bodyPr>
            <a:normAutofit/>
            <a:scene3d>
              <a:camera prst="orthographicFront"/>
              <a:lightRig rig="threePt" dir="t"/>
            </a:scene3d>
            <a:sp3d extrusionH="57150">
              <a:bevelT w="38100" h="38100" prst="angle"/>
            </a:sp3d>
          </a:bodyPr>
          <a:lstStyle/>
          <a:p>
            <a:r>
              <a:rPr lang="en-US" sz="5400" b="1">
                <a:effectLst>
                  <a:outerShdw blurRad="75057" dist="38100" dir="5400000" sy="-20000" rotWithShape="0">
                    <a:prstClr val="black">
                      <a:alpha val="25000"/>
                    </a:prstClr>
                  </a:outerShdw>
                </a:effectLst>
                <a:latin typeface="Century Gothic" pitchFamily="34" charset="0"/>
              </a:rPr>
              <a:t>Topics distribution</a:t>
            </a:r>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809DD28-FFB7-974F-8AAA-8E24D009B1E2}"/>
              </a:ext>
            </a:extLst>
          </p:cNvPr>
          <p:cNvSpPr>
            <a:spLocks noGrp="1"/>
          </p:cNvSpPr>
          <p:nvPr>
            <p:ph idx="1"/>
          </p:nvPr>
        </p:nvSpPr>
        <p:spPr>
          <a:xfrm>
            <a:off x="838200" y="1929384"/>
            <a:ext cx="10515600" cy="4928616"/>
          </a:xfrm>
        </p:spPr>
        <p:txBody>
          <a:bodyPr>
            <a:normAutofit/>
          </a:bodyPr>
          <a:lstStyle/>
          <a:p>
            <a:r>
              <a:rPr lang="en-US" sz="2200" b="1" u="sng" dirty="0"/>
              <a:t>MCQs:</a:t>
            </a:r>
          </a:p>
          <a:p>
            <a:pPr lvl="1"/>
            <a:r>
              <a:rPr lang="en-US" sz="2200" b="1" u="sng" dirty="0"/>
              <a:t>Mid-block </a:t>
            </a:r>
            <a:r>
              <a:rPr lang="en-US" sz="2200" b="1" dirty="0"/>
              <a:t>exam:</a:t>
            </a:r>
          </a:p>
          <a:p>
            <a:pPr lvl="2"/>
            <a:r>
              <a:rPr lang="en-US" sz="2200" dirty="0">
                <a:solidFill>
                  <a:srgbClr val="FF0000"/>
                </a:solidFill>
              </a:rPr>
              <a:t>The first 15 lectures/ tutorials </a:t>
            </a:r>
            <a:r>
              <a:rPr lang="en-US" sz="2200" dirty="0"/>
              <a:t>that have already been taken</a:t>
            </a:r>
          </a:p>
          <a:p>
            <a:pPr lvl="2"/>
            <a:endParaRPr lang="en-US" sz="2200" dirty="0"/>
          </a:p>
          <a:p>
            <a:pPr lvl="1"/>
            <a:r>
              <a:rPr lang="en-US" sz="2200" b="1" u="sng" dirty="0"/>
              <a:t>Final block </a:t>
            </a:r>
            <a:r>
              <a:rPr lang="en-US" sz="2200" b="1" dirty="0"/>
              <a:t>exam: </a:t>
            </a:r>
          </a:p>
          <a:p>
            <a:pPr lvl="2"/>
            <a:r>
              <a:rPr lang="en-US" sz="2200" dirty="0"/>
              <a:t>The remaining lectures &amp; tutorials</a:t>
            </a:r>
          </a:p>
          <a:p>
            <a:pPr lvl="2"/>
            <a:endParaRPr lang="en-US" sz="2200" dirty="0"/>
          </a:p>
          <a:p>
            <a:r>
              <a:rPr lang="en-US" sz="2200" b="1" u="sng" dirty="0"/>
              <a:t>Other examinations </a:t>
            </a:r>
            <a:r>
              <a:rPr lang="en-US" sz="2200" b="1" dirty="0"/>
              <a:t>: </a:t>
            </a:r>
            <a:r>
              <a:rPr lang="en-US" sz="2200" dirty="0"/>
              <a:t>All topics of the course</a:t>
            </a:r>
          </a:p>
          <a:p>
            <a:endParaRPr lang="en-US" sz="2200" dirty="0"/>
          </a:p>
        </p:txBody>
      </p:sp>
    </p:spTree>
    <p:extLst>
      <p:ext uri="{BB962C8B-B14F-4D97-AF65-F5344CB8AC3E}">
        <p14:creationId xmlns:p14="http://schemas.microsoft.com/office/powerpoint/2010/main" val="151337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2">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4">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B12517BA-9AA0-0C45-83EF-D67BDD1B9B6D}"/>
              </a:ext>
            </a:extLst>
          </p:cNvPr>
          <p:cNvSpPr>
            <a:spLocks noGrp="1"/>
          </p:cNvSpPr>
          <p:nvPr>
            <p:ph type="title"/>
          </p:nvPr>
        </p:nvSpPr>
        <p:spPr>
          <a:xfrm>
            <a:off x="457201" y="723406"/>
            <a:ext cx="3234018" cy="3826728"/>
          </a:xfrm>
        </p:spPr>
        <p:txBody>
          <a:bodyPr vert="horz" lIns="91440" tIns="45720" rIns="91440" bIns="45720" rtlCol="0" anchor="b">
            <a:normAutofit/>
            <a:scene3d>
              <a:camera prst="orthographicFront"/>
              <a:lightRig rig="threePt" dir="t"/>
            </a:scene3d>
            <a:sp3d extrusionH="57150">
              <a:bevelT w="38100" h="38100" prst="angle"/>
            </a:sp3d>
          </a:bodyPr>
          <a:lstStyle/>
          <a:p>
            <a:pPr algn="ctr"/>
            <a:r>
              <a:rPr lang="en-US" sz="6400" b="1" kern="1200">
                <a:solidFill>
                  <a:schemeClr val="tx1"/>
                </a:solidFill>
                <a:effectLst>
                  <a:outerShdw blurRad="75057" dist="38100" dir="5400000" sy="-20000" rotWithShape="0">
                    <a:prstClr val="black">
                      <a:alpha val="25000"/>
                    </a:prstClr>
                  </a:outerShdw>
                </a:effectLst>
                <a:latin typeface="+mj-lt"/>
                <a:ea typeface="+mj-ea"/>
                <a:cs typeface="+mj-cs"/>
              </a:rPr>
              <a:t>Blue print for MCQ</a:t>
            </a:r>
          </a:p>
        </p:txBody>
      </p:sp>
      <p:pic>
        <p:nvPicPr>
          <p:cNvPr id="7" name="Content Placeholder 6">
            <a:extLst>
              <a:ext uri="{FF2B5EF4-FFF2-40B4-BE49-F238E27FC236}">
                <a16:creationId xmlns:a16="http://schemas.microsoft.com/office/drawing/2014/main" id="{CF0882C9-3D1C-7A4F-97D7-638AD46F5924}"/>
              </a:ext>
            </a:extLst>
          </p:cNvPr>
          <p:cNvPicPr>
            <a:picLocks noGrp="1" noChangeAspect="1"/>
          </p:cNvPicPr>
          <p:nvPr>
            <p:ph idx="1"/>
          </p:nvPr>
        </p:nvPicPr>
        <p:blipFill>
          <a:blip r:embed="rId2"/>
          <a:stretch>
            <a:fillRect/>
          </a:stretch>
        </p:blipFill>
        <p:spPr>
          <a:xfrm>
            <a:off x="4755245" y="239150"/>
            <a:ext cx="7089752" cy="6330461"/>
          </a:xfrm>
          <a:prstGeom prst="rect">
            <a:avLst/>
          </a:prstGeom>
        </p:spPr>
      </p:pic>
    </p:spTree>
    <p:extLst>
      <p:ext uri="{BB962C8B-B14F-4D97-AF65-F5344CB8AC3E}">
        <p14:creationId xmlns:p14="http://schemas.microsoft.com/office/powerpoint/2010/main" val="32130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AECB641A-37A8-3A40-9D42-FC8E030A62BC}"/>
              </a:ext>
            </a:extLst>
          </p:cNvPr>
          <p:cNvSpPr>
            <a:spLocks noGrp="1"/>
          </p:cNvSpPr>
          <p:nvPr>
            <p:ph type="title"/>
          </p:nvPr>
        </p:nvSpPr>
        <p:spPr>
          <a:xfrm>
            <a:off x="638882" y="639193"/>
            <a:ext cx="3571810" cy="3573516"/>
          </a:xfrm>
        </p:spPr>
        <p:txBody>
          <a:bodyPr vert="horz" lIns="91440" tIns="45720" rIns="91440" bIns="45720" rtlCol="0" anchor="b">
            <a:normAutofit/>
            <a:scene3d>
              <a:camera prst="orthographicFront"/>
              <a:lightRig rig="threePt" dir="t"/>
            </a:scene3d>
            <a:sp3d extrusionH="57150">
              <a:bevelT w="38100" h="38100" prst="angle"/>
            </a:sp3d>
          </a:bodyPr>
          <a:lstStyle/>
          <a:p>
            <a:r>
              <a:rPr lang="en-US" sz="6600" b="1" kern="1200">
                <a:solidFill>
                  <a:schemeClr val="tx1"/>
                </a:solidFill>
                <a:effectLst>
                  <a:outerShdw blurRad="75057" dist="38100" dir="5400000" sy="-20000" rotWithShape="0">
                    <a:prstClr val="black">
                      <a:alpha val="25000"/>
                    </a:prstClr>
                  </a:outerShdw>
                </a:effectLst>
                <a:latin typeface="+mj-lt"/>
                <a:ea typeface="+mj-ea"/>
                <a:cs typeface="+mj-cs"/>
              </a:rPr>
              <a:t>Blue print for MCQ</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20552D16-B179-4C4F-8924-DDDDA5563597}"/>
              </a:ext>
            </a:extLst>
          </p:cNvPr>
          <p:cNvPicPr>
            <a:picLocks noGrp="1" noChangeAspect="1"/>
          </p:cNvPicPr>
          <p:nvPr>
            <p:ph idx="1"/>
          </p:nvPr>
        </p:nvPicPr>
        <p:blipFill>
          <a:blip r:embed="rId2"/>
          <a:stretch>
            <a:fillRect/>
          </a:stretch>
        </p:blipFill>
        <p:spPr>
          <a:xfrm>
            <a:off x="4332849" y="193183"/>
            <a:ext cx="7357403" cy="6330005"/>
          </a:xfrm>
          <a:prstGeom prst="rect">
            <a:avLst/>
          </a:prstGeom>
        </p:spPr>
      </p:pic>
    </p:spTree>
    <p:extLst>
      <p:ext uri="{BB962C8B-B14F-4D97-AF65-F5344CB8AC3E}">
        <p14:creationId xmlns:p14="http://schemas.microsoft.com/office/powerpoint/2010/main" val="21193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A7C17B4F-9679-254A-A1B2-19DC35BB3DDD}"/>
              </a:ext>
            </a:extLst>
          </p:cNvPr>
          <p:cNvSpPr>
            <a:spLocks noGrp="1"/>
          </p:cNvSpPr>
          <p:nvPr>
            <p:ph type="title"/>
          </p:nvPr>
        </p:nvSpPr>
        <p:spPr>
          <a:xfrm>
            <a:off x="638882" y="639193"/>
            <a:ext cx="3089056" cy="3573516"/>
          </a:xfrm>
        </p:spPr>
        <p:txBody>
          <a:bodyPr vert="horz" lIns="91440" tIns="45720" rIns="91440" bIns="45720" rtlCol="0" anchor="b">
            <a:normAutofit fontScale="90000"/>
            <a:scene3d>
              <a:camera prst="orthographicFront"/>
              <a:lightRig rig="threePt" dir="t"/>
            </a:scene3d>
            <a:sp3d extrusionH="57150">
              <a:bevelT w="38100" h="38100" prst="angle"/>
            </a:sp3d>
          </a:bodyPr>
          <a:lstStyle/>
          <a:p>
            <a:r>
              <a:rPr lang="en-US" sz="6100" b="1" kern="1200" dirty="0">
                <a:solidFill>
                  <a:schemeClr val="tx1"/>
                </a:solidFill>
                <a:effectLst>
                  <a:outerShdw blurRad="75057" dist="38100" dir="5400000" sy="-20000" rotWithShape="0">
                    <a:prstClr val="black">
                      <a:alpha val="25000"/>
                    </a:prstClr>
                  </a:outerShdw>
                </a:effectLst>
                <a:latin typeface="+mj-lt"/>
                <a:ea typeface="+mj-ea"/>
                <a:cs typeface="+mj-cs"/>
              </a:rPr>
              <a:t>Clinical short case mark sheet</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EC51E031-6153-3441-9ED6-05CBC686881C}"/>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026" t="12154" r="-5552" b="9248"/>
          <a:stretch/>
        </p:blipFill>
        <p:spPr bwMode="auto">
          <a:xfrm>
            <a:off x="3898374" y="-60449"/>
            <a:ext cx="8293626" cy="7126950"/>
          </a:xfrm>
          <a:prstGeom prst="rect">
            <a:avLst/>
          </a:prstGeom>
          <a:solidFill>
            <a:schemeClr val="bg1"/>
          </a:solidFill>
        </p:spPr>
      </p:pic>
    </p:spTree>
    <p:extLst>
      <p:ext uri="{BB962C8B-B14F-4D97-AF65-F5344CB8AC3E}">
        <p14:creationId xmlns:p14="http://schemas.microsoft.com/office/powerpoint/2010/main" val="322539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5DFA11B6-0EBF-004C-8563-C92AEE0A90D4}"/>
              </a:ext>
            </a:extLst>
          </p:cNvPr>
          <p:cNvSpPr>
            <a:spLocks noGrp="1"/>
          </p:cNvSpPr>
          <p:nvPr>
            <p:ph type="title"/>
          </p:nvPr>
        </p:nvSpPr>
        <p:spPr>
          <a:xfrm>
            <a:off x="838200" y="365125"/>
            <a:ext cx="10515600" cy="1325563"/>
          </a:xfrm>
        </p:spPr>
        <p:txBody>
          <a:bodyPr>
            <a:normAutofit/>
            <a:scene3d>
              <a:camera prst="orthographicFront"/>
              <a:lightRig rig="threePt" dir="t"/>
            </a:scene3d>
            <a:sp3d extrusionH="57150">
              <a:bevelT w="38100" h="38100" prst="angle"/>
            </a:sp3d>
          </a:bodyPr>
          <a:lstStyle/>
          <a:p>
            <a:r>
              <a:rPr lang="en-US" sz="5400" b="1">
                <a:effectLst>
                  <a:outerShdw blurRad="75057" dist="38100" dir="5400000" sy="-20000" rotWithShape="0">
                    <a:prstClr val="black">
                      <a:alpha val="25000"/>
                    </a:prstClr>
                  </a:outerShdw>
                </a:effectLst>
                <a:latin typeface="Century Gothic" pitchFamily="34" charset="0"/>
              </a:rPr>
              <a:t>Important points</a:t>
            </a:r>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38200" y="1929384"/>
            <a:ext cx="10515600" cy="4251960"/>
          </a:xfrm>
        </p:spPr>
        <p:txBody>
          <a:bodyPr>
            <a:normAutofit/>
          </a:bodyPr>
          <a:lstStyle/>
          <a:p>
            <a:r>
              <a:rPr lang="en-US" sz="2200" dirty="0"/>
              <a:t>Professional behavior</a:t>
            </a:r>
          </a:p>
          <a:p>
            <a:r>
              <a:rPr lang="en-US" sz="2200" dirty="0"/>
              <a:t>Responsibility</a:t>
            </a:r>
          </a:p>
          <a:p>
            <a:r>
              <a:rPr lang="en-US" sz="2200" dirty="0">
                <a:solidFill>
                  <a:schemeClr val="accent1">
                    <a:lumMod val="75000"/>
                  </a:schemeClr>
                </a:solidFill>
              </a:rPr>
              <a:t>Attendance, &amp; punctuality </a:t>
            </a:r>
            <a:r>
              <a:rPr lang="en-US" sz="2200" dirty="0"/>
              <a:t>(Hospital/ University)</a:t>
            </a:r>
          </a:p>
          <a:p>
            <a:r>
              <a:rPr lang="en-US" sz="2200" dirty="0"/>
              <a:t>Time management</a:t>
            </a:r>
          </a:p>
          <a:p>
            <a:pPr lvl="1"/>
            <a:r>
              <a:rPr lang="en-US" sz="2200" dirty="0"/>
              <a:t>Start to prepare your assignments</a:t>
            </a:r>
          </a:p>
          <a:p>
            <a:pPr lvl="1"/>
            <a:r>
              <a:rPr lang="en-US" sz="2200" dirty="0"/>
              <a:t>No postpone/ Keep for tomorrow</a:t>
            </a:r>
          </a:p>
          <a:p>
            <a:pPr lvl="1"/>
            <a:r>
              <a:rPr lang="en-US" sz="2200" dirty="0"/>
              <a:t>Maximum advantages of your time</a:t>
            </a:r>
          </a:p>
          <a:p>
            <a:r>
              <a:rPr lang="en-US" sz="2200" dirty="0"/>
              <a:t>Link clinical to knowledge</a:t>
            </a:r>
          </a:p>
          <a:p>
            <a:r>
              <a:rPr lang="en-US" sz="2200" dirty="0"/>
              <a:t>Think about </a:t>
            </a:r>
            <a:r>
              <a:rPr lang="en-US" sz="2200" dirty="0">
                <a:solidFill>
                  <a:schemeClr val="accent1">
                    <a:lumMod val="75000"/>
                  </a:schemeClr>
                </a:solidFill>
              </a:rPr>
              <a:t>research project</a:t>
            </a:r>
          </a:p>
          <a:p>
            <a:r>
              <a:rPr lang="en-US" sz="2200" dirty="0"/>
              <a:t>Use your </a:t>
            </a:r>
            <a:r>
              <a:rPr lang="en-US" sz="2200" dirty="0">
                <a:solidFill>
                  <a:schemeClr val="accent1">
                    <a:lumMod val="75000"/>
                  </a:schemeClr>
                </a:solidFill>
              </a:rPr>
              <a:t>official (university) email </a:t>
            </a:r>
            <a:r>
              <a:rPr lang="en-US" sz="2200" dirty="0"/>
              <a:t>for communication</a:t>
            </a:r>
          </a:p>
          <a:p>
            <a:endParaRPr lang="en-US" sz="2200" dirty="0"/>
          </a:p>
          <a:p>
            <a:endParaRPr lang="en-US" sz="2200" dirty="0"/>
          </a:p>
          <a:p>
            <a:endParaRPr lang="en-US" sz="2200" dirty="0"/>
          </a:p>
          <a:p>
            <a:endParaRPr lang="en-US" sz="2200" dirty="0"/>
          </a:p>
          <a:p>
            <a:endParaRPr lang="en-US" sz="2200" dirty="0"/>
          </a:p>
          <a:p>
            <a:endParaRPr lang="en-US" sz="2200" dirty="0"/>
          </a:p>
        </p:txBody>
      </p:sp>
    </p:spTree>
    <p:extLst>
      <p:ext uri="{BB962C8B-B14F-4D97-AF65-F5344CB8AC3E}">
        <p14:creationId xmlns:p14="http://schemas.microsoft.com/office/powerpoint/2010/main" val="293818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5DFA11B6-0EBF-004C-8563-C92AEE0A90D4}"/>
              </a:ext>
            </a:extLst>
          </p:cNvPr>
          <p:cNvSpPr>
            <a:spLocks noGrp="1"/>
          </p:cNvSpPr>
          <p:nvPr>
            <p:ph type="title"/>
          </p:nvPr>
        </p:nvSpPr>
        <p:spPr>
          <a:xfrm>
            <a:off x="838200" y="365125"/>
            <a:ext cx="10515600" cy="1325563"/>
          </a:xfrm>
        </p:spPr>
        <p:txBody>
          <a:bodyPr>
            <a:normAutofit/>
            <a:scene3d>
              <a:camera prst="orthographicFront"/>
              <a:lightRig rig="threePt" dir="t"/>
            </a:scene3d>
            <a:sp3d extrusionH="57150">
              <a:bevelT w="38100" h="38100" prst="angle"/>
            </a:sp3d>
          </a:bodyPr>
          <a:lstStyle/>
          <a:p>
            <a:r>
              <a:rPr lang="en-US" sz="5400" b="1">
                <a:effectLst>
                  <a:outerShdw blurRad="75057" dist="38100" dir="5400000" sy="-20000" rotWithShape="0">
                    <a:prstClr val="black">
                      <a:alpha val="25000"/>
                    </a:prstClr>
                  </a:outerShdw>
                </a:effectLst>
                <a:latin typeface="Century Gothic" pitchFamily="34" charset="0"/>
              </a:rPr>
              <a:t>Important points</a:t>
            </a:r>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38200" y="1929384"/>
            <a:ext cx="10515600" cy="4251960"/>
          </a:xfrm>
        </p:spPr>
        <p:txBody>
          <a:bodyPr>
            <a:normAutofit/>
          </a:bodyPr>
          <a:lstStyle/>
          <a:p>
            <a:r>
              <a:rPr lang="en-US" sz="2200" b="1" dirty="0">
                <a:solidFill>
                  <a:srgbClr val="C00000"/>
                </a:solidFill>
              </a:rPr>
              <a:t>Attendance, &amp; punctuality (Hospital/ University)</a:t>
            </a:r>
          </a:p>
          <a:p>
            <a:r>
              <a:rPr lang="en-US" sz="2200" b="1" dirty="0">
                <a:solidFill>
                  <a:srgbClr val="FF0000"/>
                </a:solidFill>
              </a:rPr>
              <a:t>25% Absence: Deprivation</a:t>
            </a:r>
          </a:p>
          <a:p>
            <a:r>
              <a:rPr lang="en-US" sz="2200" b="1" dirty="0">
                <a:solidFill>
                  <a:schemeClr val="accent6">
                    <a:lumMod val="75000"/>
                  </a:schemeClr>
                </a:solidFill>
              </a:rPr>
              <a:t>Hospital : 6 times</a:t>
            </a:r>
          </a:p>
          <a:p>
            <a:r>
              <a:rPr lang="en-US" sz="2200" b="1" dirty="0">
                <a:solidFill>
                  <a:srgbClr val="7030A0"/>
                </a:solidFill>
              </a:rPr>
              <a:t>Not necessary appears in the Portal Site</a:t>
            </a:r>
          </a:p>
          <a:p>
            <a:endParaRPr lang="en-US" sz="2200" dirty="0"/>
          </a:p>
          <a:p>
            <a:r>
              <a:rPr lang="en-US" sz="2200" b="1" dirty="0">
                <a:solidFill>
                  <a:srgbClr val="C00000"/>
                </a:solidFill>
              </a:rPr>
              <a:t>Re-examination:</a:t>
            </a:r>
          </a:p>
          <a:p>
            <a:r>
              <a:rPr lang="en-US" sz="2200" dirty="0">
                <a:solidFill>
                  <a:srgbClr val="FF0000"/>
                </a:solidFill>
              </a:rPr>
              <a:t>Mention, Short- essay, explain, others</a:t>
            </a:r>
          </a:p>
          <a:p>
            <a:endParaRPr lang="en-US" sz="2200" dirty="0"/>
          </a:p>
          <a:p>
            <a:endParaRPr lang="en-US" sz="2200" dirty="0"/>
          </a:p>
          <a:p>
            <a:endParaRPr lang="en-US" sz="2200" dirty="0"/>
          </a:p>
          <a:p>
            <a:endParaRPr lang="en-US" sz="2200" dirty="0"/>
          </a:p>
          <a:p>
            <a:endParaRPr lang="en-US" sz="2200" dirty="0"/>
          </a:p>
        </p:txBody>
      </p:sp>
    </p:spTree>
    <p:extLst>
      <p:ext uri="{BB962C8B-B14F-4D97-AF65-F5344CB8AC3E}">
        <p14:creationId xmlns:p14="http://schemas.microsoft.com/office/powerpoint/2010/main" val="178069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Text&#10;&#10;Description automatically generated">
            <a:extLst>
              <a:ext uri="{FF2B5EF4-FFF2-40B4-BE49-F238E27FC236}">
                <a16:creationId xmlns:a16="http://schemas.microsoft.com/office/drawing/2014/main" id="{FF1A86E0-2871-2DF3-C26E-6AA3B2268D99}"/>
              </a:ext>
            </a:extLst>
          </p:cNvPr>
          <p:cNvPicPr>
            <a:picLocks noGrp="1" noChangeAspect="1"/>
          </p:cNvPicPr>
          <p:nvPr>
            <p:ph idx="1"/>
          </p:nvPr>
        </p:nvPicPr>
        <p:blipFill>
          <a:blip r:embed="rId2"/>
          <a:stretch>
            <a:fillRect/>
          </a:stretch>
        </p:blipFill>
        <p:spPr>
          <a:xfrm>
            <a:off x="1893455" y="457200"/>
            <a:ext cx="8405090" cy="5943600"/>
          </a:xfrm>
          <a:prstGeom prst="rect">
            <a:avLst/>
          </a:prstGeom>
        </p:spPr>
      </p:pic>
    </p:spTree>
    <p:extLst>
      <p:ext uri="{BB962C8B-B14F-4D97-AF65-F5344CB8AC3E}">
        <p14:creationId xmlns:p14="http://schemas.microsoft.com/office/powerpoint/2010/main" val="194714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5DFA11B6-0EBF-004C-8563-C92AEE0A90D4}"/>
              </a:ext>
            </a:extLst>
          </p:cNvPr>
          <p:cNvSpPr>
            <a:spLocks noGrp="1"/>
          </p:cNvSpPr>
          <p:nvPr>
            <p:ph type="title"/>
          </p:nvPr>
        </p:nvSpPr>
        <p:spPr>
          <a:xfrm>
            <a:off x="6421700" y="713232"/>
            <a:ext cx="5154168" cy="1197864"/>
          </a:xfrm>
        </p:spPr>
        <p:txBody>
          <a:bodyPr>
            <a:normAutofit/>
            <a:scene3d>
              <a:camera prst="orthographicFront"/>
              <a:lightRig rig="threePt" dir="t"/>
            </a:scene3d>
            <a:sp3d extrusionH="57150">
              <a:bevelT w="38100" h="38100" prst="angle"/>
            </a:sp3d>
          </a:bodyPr>
          <a:lstStyle/>
          <a:p>
            <a:r>
              <a:rPr lang="en-US" sz="3700" b="1">
                <a:effectLst>
                  <a:outerShdw blurRad="75057" dist="38100" dir="5400000" sy="-20000" rotWithShape="0">
                    <a:prstClr val="black">
                      <a:alpha val="25000"/>
                    </a:prstClr>
                  </a:outerShdw>
                </a:effectLst>
                <a:latin typeface="Century Gothic" pitchFamily="34" charset="0"/>
              </a:rPr>
              <a:t>Recommended books</a:t>
            </a:r>
          </a:p>
        </p:txBody>
      </p:sp>
      <p:pic>
        <p:nvPicPr>
          <p:cNvPr id="2" name="Picture 1">
            <a:extLst>
              <a:ext uri="{FF2B5EF4-FFF2-40B4-BE49-F238E27FC236}">
                <a16:creationId xmlns:a16="http://schemas.microsoft.com/office/drawing/2014/main" id="{D954FC04-022F-523D-536E-F36E8D3FD7FF}"/>
              </a:ext>
            </a:extLst>
          </p:cNvPr>
          <p:cNvPicPr>
            <a:picLocks noChangeAspect="1"/>
          </p:cNvPicPr>
          <p:nvPr/>
        </p:nvPicPr>
        <p:blipFill rotWithShape="1">
          <a:blip r:embed="rId2"/>
          <a:srcRect b="7334"/>
          <a:stretch/>
        </p:blipFill>
        <p:spPr>
          <a:xfrm>
            <a:off x="20" y="10"/>
            <a:ext cx="5495089" cy="6857990"/>
          </a:xfrm>
          <a:prstGeom prst="rect">
            <a:avLst/>
          </a:prstGeom>
        </p:spPr>
      </p:pic>
      <p:sp>
        <p:nvSpPr>
          <p:cNvPr id="9" name="!!Line">
            <a:extLst>
              <a:ext uri="{FF2B5EF4-FFF2-40B4-BE49-F238E27FC236}">
                <a16:creationId xmlns:a16="http://schemas.microsoft.com/office/drawing/2014/main" id="{29A9EE12-EF77-4DB4-84E4-043DE7235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3328" y="822960"/>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C7E6BDE-C817-9246-A9AF-8C9891199090}"/>
              </a:ext>
            </a:extLst>
          </p:cNvPr>
          <p:cNvSpPr>
            <a:spLocks noGrp="1"/>
          </p:cNvSpPr>
          <p:nvPr>
            <p:ph idx="1"/>
          </p:nvPr>
        </p:nvSpPr>
        <p:spPr>
          <a:xfrm>
            <a:off x="6421700" y="2048256"/>
            <a:ext cx="5154168" cy="4123944"/>
          </a:xfrm>
        </p:spPr>
        <p:txBody>
          <a:bodyPr anchor="t">
            <a:normAutofit/>
          </a:bodyPr>
          <a:lstStyle/>
          <a:p>
            <a:pPr marL="914400" lvl="8" indent="-457200">
              <a:spcBef>
                <a:spcPts val="0"/>
              </a:spcBef>
              <a:buNone/>
              <a:tabLst>
                <a:tab pos="1905" algn="l"/>
              </a:tabLst>
            </a:pPr>
            <a:endParaRPr lang="en-US" sz="2000" dirty="0">
              <a:ea typeface="Calibri"/>
              <a:cs typeface="Times New Roman"/>
            </a:endParaRPr>
          </a:p>
          <a:p>
            <a:pPr marL="914400" lvl="8" indent="-457200">
              <a:spcBef>
                <a:spcPts val="0"/>
              </a:spcBef>
              <a:buNone/>
              <a:tabLst>
                <a:tab pos="1905" algn="l"/>
              </a:tabLst>
            </a:pPr>
            <a:r>
              <a:rPr lang="en-US" sz="2000" dirty="0">
                <a:ea typeface="Calibri"/>
                <a:cs typeface="Times New Roman"/>
              </a:rPr>
              <a:t>1.Browse’s Introduction to The Symptoms and Signs of Surgical Disease </a:t>
            </a:r>
          </a:p>
          <a:p>
            <a:pPr marL="914400" lvl="6" indent="-457200">
              <a:spcBef>
                <a:spcPts val="0"/>
              </a:spcBef>
              <a:buNone/>
              <a:tabLst>
                <a:tab pos="1905" algn="l"/>
              </a:tabLst>
            </a:pPr>
            <a:endParaRPr lang="en-US" sz="2000" dirty="0">
              <a:ea typeface="Calibri"/>
              <a:cs typeface="Times New Roman"/>
            </a:endParaRPr>
          </a:p>
          <a:p>
            <a:pPr marL="914400" lvl="6" indent="-457200">
              <a:spcBef>
                <a:spcPts val="0"/>
              </a:spcBef>
              <a:buNone/>
              <a:tabLst>
                <a:tab pos="1905" algn="l"/>
              </a:tabLst>
            </a:pPr>
            <a:r>
              <a:rPr lang="en-US" sz="2000" dirty="0">
                <a:ea typeface="Calibri"/>
                <a:cs typeface="Times New Roman"/>
              </a:rPr>
              <a:t>2.Principles and Practice of Surgery: Editors Garden, Bradbury, Forsythe and Parks</a:t>
            </a:r>
          </a:p>
          <a:p>
            <a:pPr marL="914400" indent="-457200">
              <a:spcBef>
                <a:spcPts val="0"/>
              </a:spcBef>
              <a:buNone/>
              <a:tabLst>
                <a:tab pos="1905" algn="l"/>
              </a:tabLst>
            </a:pPr>
            <a:endParaRPr lang="en-US" sz="2000" dirty="0">
              <a:ea typeface="Calibri"/>
              <a:cs typeface="Times New Roman"/>
            </a:endParaRPr>
          </a:p>
          <a:p>
            <a:pPr marL="914400" indent="-457200">
              <a:spcBef>
                <a:spcPts val="0"/>
              </a:spcBef>
              <a:buNone/>
              <a:tabLst>
                <a:tab pos="1905" algn="l"/>
              </a:tabLst>
            </a:pPr>
            <a:r>
              <a:rPr lang="en-US" sz="2000" dirty="0">
                <a:ea typeface="Calibri"/>
                <a:cs typeface="Times New Roman"/>
              </a:rPr>
              <a:t>3. </a:t>
            </a:r>
            <a:r>
              <a:rPr lang="en-US" sz="2000" i="1" dirty="0">
                <a:ea typeface="Calibri"/>
                <a:cs typeface="Times New Roman"/>
              </a:rPr>
              <a:t>Pocket Books:</a:t>
            </a:r>
          </a:p>
          <a:p>
            <a:pPr marL="1428750" lvl="7" indent="-514350">
              <a:spcBef>
                <a:spcPts val="0"/>
              </a:spcBef>
              <a:buFont typeface="+mj-lt"/>
              <a:buAutoNum type="alphaUcPeriod"/>
              <a:tabLst>
                <a:tab pos="1905" algn="l"/>
              </a:tabLst>
            </a:pPr>
            <a:r>
              <a:rPr lang="en-US" sz="2000" dirty="0">
                <a:ea typeface="Calibri"/>
                <a:cs typeface="Times New Roman"/>
              </a:rPr>
              <a:t>Churchill’s pocketbook- Surgery by Raftery and </a:t>
            </a:r>
            <a:r>
              <a:rPr lang="en-US" sz="2000" dirty="0" err="1">
                <a:ea typeface="Calibri"/>
                <a:cs typeface="Times New Roman"/>
              </a:rPr>
              <a:t>Delbridge</a:t>
            </a:r>
            <a:endParaRPr lang="en-US" sz="2000" dirty="0">
              <a:ea typeface="Calibri"/>
              <a:cs typeface="Times New Roman"/>
            </a:endParaRPr>
          </a:p>
          <a:p>
            <a:pPr marL="1428750" lvl="7" indent="-514350">
              <a:spcBef>
                <a:spcPts val="0"/>
              </a:spcBef>
              <a:buFont typeface="+mj-lt"/>
              <a:buAutoNum type="alphaUcPeriod"/>
              <a:tabLst>
                <a:tab pos="1905" algn="l"/>
              </a:tabLst>
            </a:pPr>
            <a:r>
              <a:rPr lang="en-US" sz="2000" dirty="0">
                <a:ea typeface="Calibri"/>
                <a:cs typeface="Times New Roman"/>
              </a:rPr>
              <a:t>Oxford’s Handbook of Surgery</a:t>
            </a:r>
          </a:p>
          <a:p>
            <a:endParaRPr lang="en-US" sz="2000" dirty="0"/>
          </a:p>
        </p:txBody>
      </p:sp>
    </p:spTree>
    <p:extLst>
      <p:ext uri="{BB962C8B-B14F-4D97-AF65-F5344CB8AC3E}">
        <p14:creationId xmlns:p14="http://schemas.microsoft.com/office/powerpoint/2010/main" val="2429038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990D3B-4995-2F40-848A-AFCF93DCF941}"/>
              </a:ext>
            </a:extLst>
          </p:cNvPr>
          <p:cNvPicPr>
            <a:picLocks noChangeAspect="1"/>
          </p:cNvPicPr>
          <p:nvPr/>
        </p:nvPicPr>
        <p:blipFill>
          <a:blip r:embed="rId2"/>
          <a:stretch>
            <a:fillRect/>
          </a:stretch>
        </p:blipFill>
        <p:spPr>
          <a:xfrm>
            <a:off x="3584558" y="506437"/>
            <a:ext cx="4010042" cy="5908431"/>
          </a:xfrm>
          <a:prstGeom prst="rect">
            <a:avLst/>
          </a:prstGeom>
        </p:spPr>
      </p:pic>
      <p:pic>
        <p:nvPicPr>
          <p:cNvPr id="9" name="Picture 8">
            <a:extLst>
              <a:ext uri="{FF2B5EF4-FFF2-40B4-BE49-F238E27FC236}">
                <a16:creationId xmlns:a16="http://schemas.microsoft.com/office/drawing/2014/main" id="{E3E7671F-0CE8-7247-9AF9-E1D8BD981982}"/>
              </a:ext>
            </a:extLst>
          </p:cNvPr>
          <p:cNvPicPr>
            <a:picLocks noChangeAspect="1"/>
          </p:cNvPicPr>
          <p:nvPr/>
        </p:nvPicPr>
        <p:blipFill>
          <a:blip r:embed="rId3"/>
          <a:stretch>
            <a:fillRect/>
          </a:stretch>
        </p:blipFill>
        <p:spPr>
          <a:xfrm>
            <a:off x="7849772" y="393895"/>
            <a:ext cx="4286482" cy="6133514"/>
          </a:xfrm>
          <a:prstGeom prst="rect">
            <a:avLst/>
          </a:prstGeom>
        </p:spPr>
      </p:pic>
      <p:sp>
        <p:nvSpPr>
          <p:cNvPr id="7" name="Title 1">
            <a:extLst>
              <a:ext uri="{FF2B5EF4-FFF2-40B4-BE49-F238E27FC236}">
                <a16:creationId xmlns:a16="http://schemas.microsoft.com/office/drawing/2014/main" id="{0CCBA03E-EDD7-9449-AA1A-8CE1ECE4C34B}"/>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scene3d>
              <a:camera prst="orthographicFront"/>
              <a:lightRig rig="threePt" dir="t"/>
            </a:scene3d>
            <a:sp3d extrusionH="57150">
              <a:bevelT w="38100" h="38100" prst="angle"/>
            </a:sp3d>
          </a:bodyPr>
          <a:lstStyle/>
          <a:p>
            <a:pPr algn="ctr"/>
            <a:r>
              <a:rPr lang="en-US" sz="2200" b="1" kern="1200">
                <a:solidFill>
                  <a:schemeClr val="bg1"/>
                </a:solidFill>
                <a:effectLst>
                  <a:outerShdw blurRad="75057" dist="38100" dir="5400000" sy="-20000" rotWithShape="0">
                    <a:prstClr val="black">
                      <a:alpha val="25000"/>
                    </a:prstClr>
                  </a:outerShdw>
                </a:effectLst>
                <a:latin typeface="+mj-lt"/>
                <a:ea typeface="+mj-ea"/>
                <a:cs typeface="+mj-cs"/>
              </a:rPr>
              <a:t>Recommended books</a:t>
            </a:r>
          </a:p>
        </p:txBody>
      </p:sp>
    </p:spTree>
    <p:extLst>
      <p:ext uri="{BB962C8B-B14F-4D97-AF65-F5344CB8AC3E}">
        <p14:creationId xmlns:p14="http://schemas.microsoft.com/office/powerpoint/2010/main" val="369524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F0502020204030204"/>
              <a:ea typeface="+mn-ea"/>
              <a:cs typeface="+mn-cs"/>
            </a:endParaRPr>
          </a:p>
        </p:txBody>
      </p:sp>
      <p:sp>
        <p:nvSpPr>
          <p:cNvPr id="2" name="Title 1">
            <a:extLst>
              <a:ext uri="{FF2B5EF4-FFF2-40B4-BE49-F238E27FC236}">
                <a16:creationId xmlns:a16="http://schemas.microsoft.com/office/drawing/2014/main" id="{F7EA8ADC-2D7A-C6ED-D4C6-86B8AB4F3ACC}"/>
              </a:ext>
            </a:extLst>
          </p:cNvPr>
          <p:cNvSpPr>
            <a:spLocks noGrp="1"/>
          </p:cNvSpPr>
          <p:nvPr>
            <p:ph type="ctrTitle"/>
          </p:nvPr>
        </p:nvSpPr>
        <p:spPr>
          <a:xfrm>
            <a:off x="5289754" y="639097"/>
            <a:ext cx="6253317" cy="3686015"/>
          </a:xfrm>
        </p:spPr>
        <p:txBody>
          <a:bodyPr>
            <a:normAutofit/>
          </a:bodyPr>
          <a:lstStyle/>
          <a:p>
            <a:pPr algn="ctr"/>
            <a:r>
              <a:rPr lang="en-US" sz="9600" dirty="0"/>
              <a:t>Almaarefa Logbook</a:t>
            </a:r>
            <a:endParaRPr lang="en-GB" sz="9600" dirty="0"/>
          </a:p>
        </p:txBody>
      </p:sp>
      <p:sp>
        <p:nvSpPr>
          <p:cNvPr id="3" name="Subtitle 2">
            <a:extLst>
              <a:ext uri="{FF2B5EF4-FFF2-40B4-BE49-F238E27FC236}">
                <a16:creationId xmlns:a16="http://schemas.microsoft.com/office/drawing/2014/main" id="{C1D3E6D6-1B9C-F12F-12DF-13F90708FD05}"/>
              </a:ext>
            </a:extLst>
          </p:cNvPr>
          <p:cNvSpPr>
            <a:spLocks noGrp="1"/>
          </p:cNvSpPr>
          <p:nvPr>
            <p:ph type="subTitle" idx="1"/>
          </p:nvPr>
        </p:nvSpPr>
        <p:spPr>
          <a:xfrm>
            <a:off x="5289754" y="4645307"/>
            <a:ext cx="6269347" cy="1021498"/>
          </a:xfrm>
        </p:spPr>
        <p:txBody>
          <a:bodyPr>
            <a:normAutofit/>
          </a:bodyPr>
          <a:lstStyle/>
          <a:p>
            <a:r>
              <a:rPr lang="en-US" dirty="0">
                <a:solidFill>
                  <a:schemeClr val="tx1">
                    <a:lumMod val="85000"/>
                    <a:lumOff val="15000"/>
                  </a:schemeClr>
                </a:solidFill>
              </a:rPr>
              <a:t>Your future Portfolio</a:t>
            </a:r>
            <a:endParaRPr lang="en-GB" dirty="0">
              <a:solidFill>
                <a:schemeClr val="tx1">
                  <a:lumMod val="85000"/>
                  <a:lumOff val="15000"/>
                </a:schemeClr>
              </a:solidFill>
            </a:endParaRPr>
          </a:p>
        </p:txBody>
      </p:sp>
      <p:pic>
        <p:nvPicPr>
          <p:cNvPr id="16" name="Picture 3" descr="Spiral open diary laid on blue wooden floor">
            <a:extLst>
              <a:ext uri="{FF2B5EF4-FFF2-40B4-BE49-F238E27FC236}">
                <a16:creationId xmlns:a16="http://schemas.microsoft.com/office/drawing/2014/main" id="{0B95AFE0-354A-63F1-AFC9-E1619537AE31}"/>
              </a:ext>
            </a:extLst>
          </p:cNvPr>
          <p:cNvPicPr>
            <a:picLocks noChangeAspect="1"/>
          </p:cNvPicPr>
          <p:nvPr/>
        </p:nvPicPr>
        <p:blipFill rotWithShape="1">
          <a:blip r:embed="rId2"/>
          <a:srcRect l="13350" r="41533" b="-2"/>
          <a:stretch/>
        </p:blipFill>
        <p:spPr>
          <a:xfrm>
            <a:off x="-1" y="1"/>
            <a:ext cx="4635315" cy="6857999"/>
          </a:xfrm>
          <a:prstGeom prst="rect">
            <a:avLst/>
          </a:prstGeom>
        </p:spPr>
      </p:pic>
      <p:cxnSp>
        <p:nvCxnSpPr>
          <p:cNvPr id="17" name="Straight Connector 10">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F487384-9913-2F51-6723-4921CCD578C8}"/>
              </a:ext>
            </a:extLst>
          </p:cNvPr>
          <p:cNvPicPr>
            <a:picLocks noChangeAspect="1"/>
          </p:cNvPicPr>
          <p:nvPr/>
        </p:nvPicPr>
        <p:blipFill rotWithShape="1">
          <a:blip r:embed="rId3"/>
          <a:srcRect l="1637" t="1561" r="1149" b="22695"/>
          <a:stretch/>
        </p:blipFill>
        <p:spPr>
          <a:xfrm>
            <a:off x="-2" y="0"/>
            <a:ext cx="4635315" cy="6858000"/>
          </a:xfrm>
          <a:prstGeom prst="rect">
            <a:avLst/>
          </a:prstGeom>
        </p:spPr>
      </p:pic>
    </p:spTree>
    <p:extLst>
      <p:ext uri="{BB962C8B-B14F-4D97-AF65-F5344CB8AC3E}">
        <p14:creationId xmlns:p14="http://schemas.microsoft.com/office/powerpoint/2010/main" val="36106997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64DEF31-6B87-E944-9D2E-DD68E8E0B122}"/>
              </a:ext>
            </a:extLst>
          </p:cNvPr>
          <p:cNvSpPr>
            <a:spLocks noGrp="1"/>
          </p:cNvSpPr>
          <p:nvPr>
            <p:ph type="title"/>
          </p:nvPr>
        </p:nvSpPr>
        <p:spPr>
          <a:xfrm>
            <a:off x="1115568" y="548640"/>
            <a:ext cx="10168128" cy="1179576"/>
          </a:xfrm>
        </p:spPr>
        <p:txBody>
          <a:bodyPr>
            <a:normAutofit/>
            <a:scene3d>
              <a:camera prst="orthographicFront"/>
              <a:lightRig rig="threePt" dir="t"/>
            </a:scene3d>
            <a:sp3d extrusionH="57150">
              <a:bevelT w="38100" h="38100" prst="angle"/>
            </a:sp3d>
          </a:bodyPr>
          <a:lstStyle/>
          <a:p>
            <a:r>
              <a:rPr lang="en-US" sz="4000" b="1">
                <a:effectLst>
                  <a:outerShdw blurRad="75057" dist="38100" dir="5400000" sy="-20000" rotWithShape="0">
                    <a:prstClr val="black">
                      <a:alpha val="25000"/>
                    </a:prstClr>
                  </a:outerShdw>
                </a:effectLst>
                <a:latin typeface="Century Gothic" pitchFamily="34" charset="0"/>
              </a:rPr>
              <a:t>Objectives</a:t>
            </a:r>
          </a:p>
        </p:txBody>
      </p:sp>
      <p:sp>
        <p:nvSpPr>
          <p:cNvPr id="18" name="Rectangle 17">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300F37E-F9EE-384F-9429-B6F41A7AA6A1}"/>
              </a:ext>
            </a:extLst>
          </p:cNvPr>
          <p:cNvSpPr>
            <a:spLocks noGrp="1"/>
          </p:cNvSpPr>
          <p:nvPr>
            <p:ph idx="1"/>
          </p:nvPr>
        </p:nvSpPr>
        <p:spPr>
          <a:xfrm>
            <a:off x="1115568" y="2124222"/>
            <a:ext cx="10168128" cy="4733777"/>
          </a:xfrm>
        </p:spPr>
        <p:txBody>
          <a:bodyPr>
            <a:normAutofit/>
          </a:bodyPr>
          <a:lstStyle/>
          <a:p>
            <a:pPr>
              <a:spcBef>
                <a:spcPts val="300"/>
              </a:spcBef>
              <a:buSzPct val="100000"/>
              <a:tabLst>
                <a:tab pos="457200" algn="l"/>
              </a:tabLst>
            </a:pPr>
            <a:r>
              <a:rPr lang="en-US" sz="2200" b="1" u="sng" dirty="0">
                <a:ea typeface="Times New Roman"/>
              </a:rPr>
              <a:t>Perform &amp; demonstrate :</a:t>
            </a:r>
          </a:p>
          <a:p>
            <a:pPr lvl="1">
              <a:spcBef>
                <a:spcPts val="300"/>
              </a:spcBef>
              <a:buSzPct val="100000"/>
              <a:tabLst>
                <a:tab pos="457200" algn="l"/>
              </a:tabLst>
            </a:pPr>
            <a:r>
              <a:rPr lang="en-US" sz="2200" b="1" dirty="0">
                <a:ea typeface="Times New Roman"/>
                <a:cs typeface="Times New Roman"/>
              </a:rPr>
              <a:t>Self-learning</a:t>
            </a:r>
            <a:r>
              <a:rPr lang="en-US" sz="2200" dirty="0">
                <a:ea typeface="Times New Roman"/>
                <a:cs typeface="Times New Roman"/>
              </a:rPr>
              <a:t> &amp; use of different teaching aids</a:t>
            </a:r>
          </a:p>
          <a:p>
            <a:pPr lvl="1">
              <a:spcBef>
                <a:spcPts val="300"/>
              </a:spcBef>
              <a:buSzPct val="100000"/>
              <a:tabLst>
                <a:tab pos="457200" algn="l"/>
              </a:tabLst>
            </a:pPr>
            <a:endParaRPr lang="en-US" sz="2200" dirty="0">
              <a:ea typeface="Calibri"/>
              <a:cs typeface="Times New Roman"/>
            </a:endParaRPr>
          </a:p>
          <a:p>
            <a:pPr lvl="1">
              <a:spcBef>
                <a:spcPts val="300"/>
              </a:spcBef>
              <a:buSzPct val="100000"/>
              <a:buFont typeface="Arial" panose="020B0604020202020204" pitchFamily="34" charset="0"/>
              <a:buChar char="•"/>
              <a:tabLst>
                <a:tab pos="457200" algn="l"/>
              </a:tabLst>
            </a:pPr>
            <a:r>
              <a:rPr lang="en-US" sz="2200" dirty="0">
                <a:ea typeface="Times New Roman"/>
                <a:cs typeface="Times New Roman"/>
              </a:rPr>
              <a:t>The </a:t>
            </a:r>
            <a:r>
              <a:rPr lang="en-US" sz="2200" b="1" dirty="0">
                <a:ea typeface="Times New Roman"/>
                <a:cs typeface="Times New Roman"/>
              </a:rPr>
              <a:t>spirit of dedication</a:t>
            </a:r>
            <a:r>
              <a:rPr lang="en-US" sz="2200" dirty="0">
                <a:ea typeface="Times New Roman"/>
                <a:cs typeface="Times New Roman"/>
              </a:rPr>
              <a:t> &amp; concern</a:t>
            </a:r>
          </a:p>
          <a:p>
            <a:pPr lvl="1">
              <a:spcBef>
                <a:spcPts val="300"/>
              </a:spcBef>
              <a:buSzPct val="100000"/>
              <a:buFont typeface="Arial" panose="020B0604020202020204" pitchFamily="34" charset="0"/>
              <a:buChar char="•"/>
              <a:tabLst>
                <a:tab pos="457200" algn="l"/>
              </a:tabLst>
            </a:pPr>
            <a:endParaRPr lang="en-US" sz="2200" dirty="0">
              <a:ea typeface="Calibri"/>
              <a:cs typeface="Times New Roman"/>
            </a:endParaRPr>
          </a:p>
          <a:p>
            <a:pPr lvl="1">
              <a:spcBef>
                <a:spcPts val="0"/>
              </a:spcBef>
              <a:buSzPct val="100000"/>
              <a:buFont typeface="Arial" panose="020B0604020202020204" pitchFamily="34" charset="0"/>
              <a:buChar char="•"/>
              <a:tabLst>
                <a:tab pos="457200" algn="l"/>
              </a:tabLst>
            </a:pPr>
            <a:r>
              <a:rPr lang="en-US" sz="2200" b="1" dirty="0">
                <a:ea typeface="Times New Roman"/>
              </a:rPr>
              <a:t>Professional </a:t>
            </a:r>
            <a:r>
              <a:rPr lang="en-US" sz="2200" dirty="0">
                <a:ea typeface="Times New Roman"/>
              </a:rPr>
              <a:t>behavior with patients &amp; their relatives</a:t>
            </a:r>
          </a:p>
          <a:p>
            <a:pPr lvl="1">
              <a:spcBef>
                <a:spcPts val="0"/>
              </a:spcBef>
              <a:buSzPct val="100000"/>
              <a:buFont typeface="Arial" panose="020B0604020202020204" pitchFamily="34" charset="0"/>
              <a:buChar char="•"/>
              <a:tabLst>
                <a:tab pos="457200" algn="l"/>
              </a:tabLst>
            </a:pPr>
            <a:endParaRPr lang="en-US" sz="2200" dirty="0"/>
          </a:p>
          <a:p>
            <a:pPr lvl="1">
              <a:spcBef>
                <a:spcPts val="0"/>
              </a:spcBef>
              <a:buSzPct val="100000"/>
              <a:buFont typeface="Arial" panose="020B0604020202020204" pitchFamily="34" charset="0"/>
              <a:buChar char="•"/>
              <a:tabLst>
                <a:tab pos="457200" algn="l"/>
              </a:tabLst>
            </a:pPr>
            <a:r>
              <a:rPr lang="en-US" sz="2200" b="1" dirty="0">
                <a:ea typeface="Times New Roman"/>
              </a:rPr>
              <a:t>Respect patient’s</a:t>
            </a:r>
            <a:r>
              <a:rPr lang="en-US" sz="2200" dirty="0">
                <a:ea typeface="Times New Roman"/>
              </a:rPr>
              <a:t> wishes, and privacy</a:t>
            </a:r>
          </a:p>
          <a:p>
            <a:pPr lvl="1">
              <a:spcBef>
                <a:spcPts val="0"/>
              </a:spcBef>
              <a:buSzPct val="100000"/>
              <a:buFont typeface="Arial" panose="020B0604020202020204" pitchFamily="34" charset="0"/>
              <a:buChar char="•"/>
              <a:tabLst>
                <a:tab pos="457200" algn="l"/>
              </a:tabLst>
            </a:pPr>
            <a:endParaRPr lang="en-US" sz="2200" dirty="0"/>
          </a:p>
          <a:p>
            <a:pPr lvl="1">
              <a:spcBef>
                <a:spcPts val="0"/>
              </a:spcBef>
              <a:buSzPct val="100000"/>
              <a:buFont typeface="Arial" panose="020B0604020202020204" pitchFamily="34" charset="0"/>
              <a:buChar char="•"/>
              <a:tabLst>
                <a:tab pos="457200" algn="l"/>
              </a:tabLst>
            </a:pPr>
            <a:r>
              <a:rPr lang="en-US" sz="2200" b="1" dirty="0">
                <a:ea typeface="Times New Roman"/>
              </a:rPr>
              <a:t>Importance of confidentiality</a:t>
            </a:r>
            <a:r>
              <a:rPr lang="en-US" sz="2200" dirty="0">
                <a:ea typeface="Times New Roman"/>
              </a:rPr>
              <a:t> of patient’s information</a:t>
            </a:r>
          </a:p>
          <a:p>
            <a:pPr lvl="1">
              <a:spcBef>
                <a:spcPts val="0"/>
              </a:spcBef>
              <a:buSzPct val="100000"/>
              <a:buFont typeface="Arial" panose="020B0604020202020204" pitchFamily="34" charset="0"/>
              <a:buChar char="•"/>
              <a:tabLst>
                <a:tab pos="457200" algn="l"/>
              </a:tabLst>
            </a:pPr>
            <a:endParaRPr lang="en-US" sz="2200" dirty="0"/>
          </a:p>
          <a:p>
            <a:pPr lvl="1">
              <a:spcBef>
                <a:spcPts val="0"/>
              </a:spcBef>
              <a:buSzPct val="100000"/>
              <a:buFont typeface="Arial" panose="020B0604020202020204" pitchFamily="34" charset="0"/>
              <a:buChar char="•"/>
              <a:tabLst>
                <a:tab pos="457200" algn="l"/>
              </a:tabLst>
            </a:pPr>
            <a:r>
              <a:rPr lang="en-US" sz="2200" b="1" dirty="0">
                <a:ea typeface="Times New Roman"/>
              </a:rPr>
              <a:t>Communication skills:</a:t>
            </a:r>
          </a:p>
          <a:p>
            <a:pPr lvl="2">
              <a:spcBef>
                <a:spcPts val="0"/>
              </a:spcBef>
              <a:buSzPct val="100000"/>
              <a:buFont typeface="Arial" panose="020B0604020202020204" pitchFamily="34" charset="0"/>
              <a:buChar char="•"/>
              <a:tabLst>
                <a:tab pos="457200" algn="l"/>
              </a:tabLst>
            </a:pPr>
            <a:r>
              <a:rPr lang="en-US" sz="2200" dirty="0">
                <a:ea typeface="Times New Roman"/>
              </a:rPr>
              <a:t>Patient &amp; their families in simple language</a:t>
            </a:r>
          </a:p>
          <a:p>
            <a:pPr lvl="2">
              <a:spcBef>
                <a:spcPts val="0"/>
              </a:spcBef>
              <a:buSzPct val="100000"/>
              <a:buFont typeface="Arial" panose="020B0604020202020204" pitchFamily="34" charset="0"/>
              <a:buChar char="•"/>
              <a:tabLst>
                <a:tab pos="457200" algn="l"/>
              </a:tabLst>
            </a:pPr>
            <a:r>
              <a:rPr lang="en-US" sz="2200" dirty="0"/>
              <a:t>Your colleagues</a:t>
            </a:r>
          </a:p>
          <a:p>
            <a:endParaRPr lang="en-US" sz="2200" dirty="0"/>
          </a:p>
        </p:txBody>
      </p:sp>
    </p:spTree>
    <p:extLst>
      <p:ext uri="{BB962C8B-B14F-4D97-AF65-F5344CB8AC3E}">
        <p14:creationId xmlns:p14="http://schemas.microsoft.com/office/powerpoint/2010/main" val="105306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99555D2-F925-B95A-043B-2DD5C5752349}"/>
              </a:ext>
            </a:extLst>
          </p:cNvPr>
          <p:cNvSpPr txBox="1"/>
          <p:nvPr/>
        </p:nvSpPr>
        <p:spPr>
          <a:xfrm>
            <a:off x="3151736" y="4769777"/>
            <a:ext cx="2606803"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Avenir Next LT Pro" panose="020F0502020204030204"/>
                <a:ea typeface="+mn-ea"/>
                <a:cs typeface="+mn-cs"/>
                <a:hlinkClick r:id="rId2" tooltip="https://www.picpedia.org/highway-signs/d/do-it-now.html">
                  <a:extLst>
                    <a:ext uri="{A12FA001-AC4F-418D-AE19-62706E023703}">
                      <ahyp:hlinkClr xmlns:ahyp="http://schemas.microsoft.com/office/drawing/2018/hyperlinkcolor" val="tx"/>
                    </a:ext>
                  </a:extLst>
                </a:hlinkClick>
              </a:rPr>
              <a:t>This Photo</a:t>
            </a:r>
            <a:r>
              <a:rPr kumimoji="0" lang="en-GB" sz="700" b="0" i="0" u="none" strike="noStrike" kern="1200" cap="none" spc="0" normalizeH="0" baseline="0" noProof="0" dirty="0">
                <a:ln>
                  <a:noFill/>
                </a:ln>
                <a:solidFill>
                  <a:srgbClr val="FFFFFF"/>
                </a:solidFill>
                <a:effectLst/>
                <a:uLnTx/>
                <a:uFillTx/>
                <a:latin typeface="Avenir Next LT Pro" panose="020F0502020204030204"/>
                <a:ea typeface="+mn-ea"/>
                <a:cs typeface="+mn-cs"/>
              </a:rPr>
              <a:t> by Unknown Author is licensed under </a:t>
            </a:r>
            <a:r>
              <a:rPr kumimoji="0" lang="en-GB" sz="700" b="0" i="0" u="none" strike="noStrike" kern="1200" cap="none" spc="0" normalizeH="0" baseline="0" noProof="0" dirty="0">
                <a:ln>
                  <a:noFill/>
                </a:ln>
                <a:solidFill>
                  <a:srgbClr val="FFFFFF"/>
                </a:solidFill>
                <a:effectLst/>
                <a:uLnTx/>
                <a:uFillTx/>
                <a:latin typeface="Avenir Next LT Pro" panose="020F0502020204030204"/>
                <a:ea typeface="+mn-ea"/>
                <a:cs typeface="+mn-cs"/>
                <a:hlinkClick r:id="rId3" tooltip="https://creativecommons.org/licenses/by-sa/3.0/">
                  <a:extLst>
                    <a:ext uri="{A12FA001-AC4F-418D-AE19-62706E023703}">
                      <ahyp:hlinkClr xmlns:ahyp="http://schemas.microsoft.com/office/drawing/2018/hyperlinkcolor" val="tx"/>
                    </a:ext>
                  </a:extLst>
                </a:hlinkClick>
              </a:rPr>
              <a:t>CC BY-SA</a:t>
            </a:r>
            <a:endParaRPr kumimoji="0" lang="en-GB" sz="700" b="0" i="0" u="none" strike="noStrike" kern="1200" cap="none" spc="0" normalizeH="0" baseline="0" noProof="0" dirty="0">
              <a:ln>
                <a:noFill/>
              </a:ln>
              <a:solidFill>
                <a:srgbClr val="FFFFFF"/>
              </a:solidFill>
              <a:effectLst/>
              <a:uLnTx/>
              <a:uFillTx/>
              <a:latin typeface="Avenir Next LT Pro" panose="020F0502020204030204"/>
              <a:ea typeface="+mn-ea"/>
              <a:cs typeface="+mn-cs"/>
            </a:endParaRPr>
          </a:p>
        </p:txBody>
      </p:sp>
      <p:sp useBgFill="1">
        <p:nvSpPr>
          <p:cNvPr id="11" name="Rectangle 10">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F0502020204030204"/>
              <a:ea typeface="+mn-ea"/>
              <a:cs typeface="+mn-cs"/>
            </a:endParaRPr>
          </a:p>
        </p:txBody>
      </p:sp>
      <p:sp>
        <p:nvSpPr>
          <p:cNvPr id="2" name="Title 1">
            <a:extLst>
              <a:ext uri="{FF2B5EF4-FFF2-40B4-BE49-F238E27FC236}">
                <a16:creationId xmlns:a16="http://schemas.microsoft.com/office/drawing/2014/main" id="{B01A3699-194E-8388-D8E0-2BFAADEAD43F}"/>
              </a:ext>
            </a:extLst>
          </p:cNvPr>
          <p:cNvSpPr>
            <a:spLocks noGrp="1"/>
          </p:cNvSpPr>
          <p:nvPr>
            <p:ph type="title"/>
          </p:nvPr>
        </p:nvSpPr>
        <p:spPr>
          <a:xfrm>
            <a:off x="6411685" y="634946"/>
            <a:ext cx="5127171" cy="1450757"/>
          </a:xfrm>
        </p:spPr>
        <p:txBody>
          <a:bodyPr>
            <a:normAutofit/>
          </a:bodyPr>
          <a:lstStyle/>
          <a:p>
            <a:r>
              <a:rPr lang="en-US" b="1" dirty="0"/>
              <a:t>What is it?</a:t>
            </a:r>
            <a:endParaRPr lang="en-GB" b="1" dirty="0"/>
          </a:p>
        </p:txBody>
      </p:sp>
      <p:pic>
        <p:nvPicPr>
          <p:cNvPr id="5" name="Picture 4" descr="A picture containing text, sky, outdoor, sign&#10;&#10;Description automatically generated">
            <a:extLst>
              <a:ext uri="{FF2B5EF4-FFF2-40B4-BE49-F238E27FC236}">
                <a16:creationId xmlns:a16="http://schemas.microsoft.com/office/drawing/2014/main" id="{A287EDC5-8E64-FB7A-5079-2C27E115842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a:fillRect/>
          </a:stretch>
        </p:blipFill>
        <p:spPr>
          <a:xfrm>
            <a:off x="643192" y="1568127"/>
            <a:ext cx="5115347" cy="3401705"/>
          </a:xfrm>
          <a:prstGeom prst="rect">
            <a:avLst/>
          </a:prstGeom>
        </p:spPr>
      </p:pic>
      <p:cxnSp>
        <p:nvCxnSpPr>
          <p:cNvPr id="13" name="Straight Connector 12">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19274B-CDD6-F7AD-1F93-5B14F104E15A}"/>
              </a:ext>
            </a:extLst>
          </p:cNvPr>
          <p:cNvSpPr>
            <a:spLocks noGrp="1"/>
          </p:cNvSpPr>
          <p:nvPr>
            <p:ph idx="1"/>
          </p:nvPr>
        </p:nvSpPr>
        <p:spPr>
          <a:xfrm>
            <a:off x="6411684" y="2407436"/>
            <a:ext cx="5127172" cy="3461658"/>
          </a:xfrm>
        </p:spPr>
        <p:txBody>
          <a:bodyPr>
            <a:normAutofit/>
          </a:bodyPr>
          <a:lstStyle/>
          <a:p>
            <a:pPr>
              <a:lnSpc>
                <a:spcPct val="100000"/>
              </a:lnSpc>
            </a:pPr>
            <a:r>
              <a:rPr lang="en-US" sz="1600" dirty="0"/>
              <a:t>It is like a book with different chapters reflecting the major clinical disciplines. As you rotate between the departments, you need to document your participation in any educational activity you have done. </a:t>
            </a:r>
          </a:p>
          <a:p>
            <a:pPr>
              <a:lnSpc>
                <a:spcPct val="100000"/>
              </a:lnSpc>
            </a:pPr>
            <a:r>
              <a:rPr lang="en-US" sz="1600" dirty="0"/>
              <a:t>Simply submit your logbook for your clinical supervisor to sign it after the end of each activity.  Further feedback about your performance is possible through the forms in the logbook. You must sign it on time as it is impossible to sign in retrospectively. </a:t>
            </a:r>
          </a:p>
          <a:p>
            <a:pPr>
              <a:lnSpc>
                <a:spcPct val="100000"/>
              </a:lnSpc>
            </a:pPr>
            <a:endParaRPr lang="en-GB" sz="1600" dirty="0"/>
          </a:p>
        </p:txBody>
      </p:sp>
      <p:sp>
        <p:nvSpPr>
          <p:cNvPr id="15" name="Rectangle 14">
            <a:extLst>
              <a:ext uri="{FF2B5EF4-FFF2-40B4-BE49-F238E27FC236}">
                <a16:creationId xmlns:a16="http://schemas.microsoft.com/office/drawing/2014/main" id="{9AA76026-5689-4584-8D93-D71D739E6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venir Next LT Pro" panose="020F0502020204030204"/>
              <a:ea typeface="+mn-ea"/>
              <a:cs typeface="+mn-cs"/>
            </a:endParaRPr>
          </a:p>
        </p:txBody>
      </p:sp>
    </p:spTree>
    <p:extLst>
      <p:ext uri="{BB962C8B-B14F-4D97-AF65-F5344CB8AC3E}">
        <p14:creationId xmlns:p14="http://schemas.microsoft.com/office/powerpoint/2010/main" val="39971496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19" presetID="25" presetClass="emph" presetSubtype="0" fill="hold" grpId="1" nodeType="withEffect">
                                  <p:stCondLst>
                                    <p:cond delay="0"/>
                                  </p:stCondLst>
                                  <p:childTnLst>
                                    <p:animClr clrSpc="hsl" dir="cw">
                                      <p:cBhvr override="childStyle">
                                        <p:cTn id="20" dur="500" fill="hold"/>
                                        <p:tgtEl>
                                          <p:spTgt spid="3">
                                            <p:txEl>
                                              <p:pRg st="0" end="0"/>
                                            </p:txEl>
                                          </p:spTgt>
                                        </p:tgtEl>
                                        <p:attrNameLst>
                                          <p:attrName>style.color</p:attrName>
                                        </p:attrNameLst>
                                      </p:cBhvr>
                                      <p:by>
                                        <p:hsl h="0" s="-70588" l="0"/>
                                      </p:by>
                                    </p:animClr>
                                    <p:animClr clrSpc="hsl" dir="cw">
                                      <p:cBhvr>
                                        <p:cTn id="21" dur="500" fill="hold"/>
                                        <p:tgtEl>
                                          <p:spTgt spid="3">
                                            <p:txEl>
                                              <p:pRg st="0" end="0"/>
                                            </p:txEl>
                                          </p:spTgt>
                                        </p:tgtEl>
                                        <p:attrNameLst>
                                          <p:attrName>fillcolor</p:attrName>
                                        </p:attrNameLst>
                                      </p:cBhvr>
                                      <p:by>
                                        <p:hsl h="0" s="-70588" l="0"/>
                                      </p:by>
                                    </p:animClr>
                                    <p:animClr clrSpc="hsl" dir="cw">
                                      <p:cBhvr>
                                        <p:cTn id="22" dur="500" fill="hold"/>
                                        <p:tgtEl>
                                          <p:spTgt spid="3">
                                            <p:txEl>
                                              <p:pRg st="0" end="0"/>
                                            </p:txEl>
                                          </p:spTgt>
                                        </p:tgtEl>
                                        <p:attrNameLst>
                                          <p:attrName>stroke.color</p:attrName>
                                        </p:attrNameLst>
                                      </p:cBhvr>
                                      <p:by>
                                        <p:hsl h="0" s="-70588" l="0"/>
                                      </p:by>
                                    </p:animClr>
                                    <p:set>
                                      <p:cBhvr>
                                        <p:cTn id="23" dur="500" fill="hold"/>
                                        <p:tgtEl>
                                          <p:spTgt spid="3">
                                            <p:txEl>
                                              <p:pRg st="0" end="0"/>
                                            </p:txEl>
                                          </p:spTgt>
                                        </p:tgtEl>
                                        <p:attrNameLst>
                                          <p:attrName>fill.type</p:attrName>
                                        </p:attrNameLst>
                                      </p:cBhvr>
                                      <p:to>
                                        <p:strVal val="solid"/>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3" grpId="1"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F0502020204030204"/>
              <a:ea typeface="+mn-ea"/>
              <a:cs typeface="+mn-cs"/>
            </a:endParaRPr>
          </a:p>
        </p:txBody>
      </p:sp>
      <p:sp>
        <p:nvSpPr>
          <p:cNvPr id="2" name="Title 1">
            <a:extLst>
              <a:ext uri="{FF2B5EF4-FFF2-40B4-BE49-F238E27FC236}">
                <a16:creationId xmlns:a16="http://schemas.microsoft.com/office/drawing/2014/main" id="{2F61A1EC-FD36-8D57-66BF-6AB9B80E362A}"/>
              </a:ext>
            </a:extLst>
          </p:cNvPr>
          <p:cNvSpPr>
            <a:spLocks noGrp="1"/>
          </p:cNvSpPr>
          <p:nvPr>
            <p:ph type="title"/>
          </p:nvPr>
        </p:nvSpPr>
        <p:spPr>
          <a:xfrm>
            <a:off x="7859485" y="634946"/>
            <a:ext cx="3690257" cy="1450757"/>
          </a:xfrm>
        </p:spPr>
        <p:txBody>
          <a:bodyPr>
            <a:normAutofit/>
          </a:bodyPr>
          <a:lstStyle/>
          <a:p>
            <a:r>
              <a:rPr lang="en-US" sz="4000" b="1" dirty="0"/>
              <a:t>The number of cases required?</a:t>
            </a:r>
            <a:endParaRPr lang="en-GB" sz="4000" b="1" dirty="0"/>
          </a:p>
        </p:txBody>
      </p:sp>
      <p:pic>
        <p:nvPicPr>
          <p:cNvPr id="5" name="Content Placeholder 4" descr="A picture containing text, grass, outdoor, person&#10;&#10;Description automatically generated">
            <a:extLst>
              <a:ext uri="{FF2B5EF4-FFF2-40B4-BE49-F238E27FC236}">
                <a16:creationId xmlns:a16="http://schemas.microsoft.com/office/drawing/2014/main" id="{834547C2-31FA-7B6B-D7A0-00F40DCE895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537"/>
          <a:stretch/>
        </p:blipFill>
        <p:spPr>
          <a:xfrm>
            <a:off x="633999" y="640081"/>
            <a:ext cx="6909801" cy="5314406"/>
          </a:xfrm>
          <a:prstGeom prst="rect">
            <a:avLst/>
          </a:prstGeom>
        </p:spPr>
      </p:pic>
      <p:cxnSp>
        <p:nvCxnSpPr>
          <p:cNvPr id="15" name="!!Straight Connector">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E4C98916-AB59-2C1C-FE59-799F7D54555F}"/>
              </a:ext>
            </a:extLst>
          </p:cNvPr>
          <p:cNvSpPr>
            <a:spLocks noGrp="1"/>
          </p:cNvSpPr>
          <p:nvPr>
            <p:ph idx="1"/>
          </p:nvPr>
        </p:nvSpPr>
        <p:spPr>
          <a:xfrm>
            <a:off x="7859485" y="2407436"/>
            <a:ext cx="4130352" cy="3461658"/>
          </a:xfrm>
        </p:spPr>
        <p:txBody>
          <a:bodyPr>
            <a:normAutofit/>
          </a:bodyPr>
          <a:lstStyle/>
          <a:p>
            <a:r>
              <a:rPr lang="en-US" dirty="0"/>
              <a:t>You need to document at least 30 cases, and 15 procedures from each discipline in your logbook, throughout your </a:t>
            </a:r>
            <a:r>
              <a:rPr lang="en-GB" dirty="0"/>
              <a:t>entire</a:t>
            </a:r>
            <a:r>
              <a:rPr lang="en-US" dirty="0"/>
              <a:t> rotation i.e. Surgery 1 and 2</a:t>
            </a:r>
          </a:p>
        </p:txBody>
      </p:sp>
      <p:sp>
        <p:nvSpPr>
          <p:cNvPr id="17" name="Rectangle 16">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venir Next LT Pro" panose="020F0502020204030204"/>
              <a:ea typeface="+mn-ea"/>
              <a:cs typeface="+mn-cs"/>
            </a:endParaRPr>
          </a:p>
        </p:txBody>
      </p:sp>
    </p:spTree>
    <p:extLst>
      <p:ext uri="{BB962C8B-B14F-4D97-AF65-F5344CB8AC3E}">
        <p14:creationId xmlns:p14="http://schemas.microsoft.com/office/powerpoint/2010/main" val="455384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down)">
                                      <p:cBhvr>
                                        <p:cTn id="11" dur="580">
                                          <p:stCondLst>
                                            <p:cond delay="0"/>
                                          </p:stCondLst>
                                        </p:cTn>
                                        <p:tgtEl>
                                          <p:spTgt spid="10">
                                            <p:txEl>
                                              <p:pRg st="0" end="0"/>
                                            </p:txEl>
                                          </p:spTgt>
                                        </p:tgtEl>
                                      </p:cBhvr>
                                    </p:animEffect>
                                    <p:anim calcmode="lin" valueType="num">
                                      <p:cBhvr>
                                        <p:cTn id="12"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xEl>
                                              <p:pRg st="0" end="0"/>
                                            </p:txEl>
                                          </p:spTgt>
                                        </p:tgtEl>
                                      </p:cBhvr>
                                      <p:to x="100000" y="60000"/>
                                    </p:animScale>
                                    <p:animScale>
                                      <p:cBhvr>
                                        <p:cTn id="18" dur="166" decel="50000">
                                          <p:stCondLst>
                                            <p:cond delay="676"/>
                                          </p:stCondLst>
                                        </p:cTn>
                                        <p:tgtEl>
                                          <p:spTgt spid="10">
                                            <p:txEl>
                                              <p:pRg st="0" end="0"/>
                                            </p:txEl>
                                          </p:spTgt>
                                        </p:tgtEl>
                                      </p:cBhvr>
                                      <p:to x="100000" y="100000"/>
                                    </p:animScale>
                                    <p:animScale>
                                      <p:cBhvr>
                                        <p:cTn id="19" dur="26">
                                          <p:stCondLst>
                                            <p:cond delay="1312"/>
                                          </p:stCondLst>
                                        </p:cTn>
                                        <p:tgtEl>
                                          <p:spTgt spid="10">
                                            <p:txEl>
                                              <p:pRg st="0" end="0"/>
                                            </p:txEl>
                                          </p:spTgt>
                                        </p:tgtEl>
                                      </p:cBhvr>
                                      <p:to x="100000" y="80000"/>
                                    </p:animScale>
                                    <p:animScale>
                                      <p:cBhvr>
                                        <p:cTn id="20" dur="166" decel="50000">
                                          <p:stCondLst>
                                            <p:cond delay="1338"/>
                                          </p:stCondLst>
                                        </p:cTn>
                                        <p:tgtEl>
                                          <p:spTgt spid="10">
                                            <p:txEl>
                                              <p:pRg st="0" end="0"/>
                                            </p:txEl>
                                          </p:spTgt>
                                        </p:tgtEl>
                                      </p:cBhvr>
                                      <p:to x="100000" y="100000"/>
                                    </p:animScale>
                                    <p:animScale>
                                      <p:cBhvr>
                                        <p:cTn id="21" dur="26">
                                          <p:stCondLst>
                                            <p:cond delay="1642"/>
                                          </p:stCondLst>
                                        </p:cTn>
                                        <p:tgtEl>
                                          <p:spTgt spid="10">
                                            <p:txEl>
                                              <p:pRg st="0" end="0"/>
                                            </p:txEl>
                                          </p:spTgt>
                                        </p:tgtEl>
                                      </p:cBhvr>
                                      <p:to x="100000" y="90000"/>
                                    </p:animScale>
                                    <p:animScale>
                                      <p:cBhvr>
                                        <p:cTn id="22" dur="166" decel="50000">
                                          <p:stCondLst>
                                            <p:cond delay="1668"/>
                                          </p:stCondLst>
                                        </p:cTn>
                                        <p:tgtEl>
                                          <p:spTgt spid="10">
                                            <p:txEl>
                                              <p:pRg st="0" end="0"/>
                                            </p:txEl>
                                          </p:spTgt>
                                        </p:tgtEl>
                                      </p:cBhvr>
                                      <p:to x="100000" y="100000"/>
                                    </p:animScale>
                                    <p:animScale>
                                      <p:cBhvr>
                                        <p:cTn id="23" dur="26">
                                          <p:stCondLst>
                                            <p:cond delay="1808"/>
                                          </p:stCondLst>
                                        </p:cTn>
                                        <p:tgtEl>
                                          <p:spTgt spid="10">
                                            <p:txEl>
                                              <p:pRg st="0" end="0"/>
                                            </p:txEl>
                                          </p:spTgt>
                                        </p:tgtEl>
                                      </p:cBhvr>
                                      <p:to x="100000" y="95000"/>
                                    </p:animScale>
                                    <p:animScale>
                                      <p:cBhvr>
                                        <p:cTn id="24" dur="166" decel="50000">
                                          <p:stCondLst>
                                            <p:cond delay="1834"/>
                                          </p:stCondLst>
                                        </p:cTn>
                                        <p:tgtEl>
                                          <p:spTgt spid="10">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panose="020F0502020204030204"/>
              <a:ea typeface="+mn-ea"/>
              <a:cs typeface="+mn-cs"/>
            </a:endParaRPr>
          </a:p>
        </p:txBody>
      </p:sp>
      <p:pic>
        <p:nvPicPr>
          <p:cNvPr id="5" name="Content Placeholder 4" descr="A picture containing whistle, automaton&#10;&#10;Description automatically generated">
            <a:extLst>
              <a:ext uri="{FF2B5EF4-FFF2-40B4-BE49-F238E27FC236}">
                <a16:creationId xmlns:a16="http://schemas.microsoft.com/office/drawing/2014/main" id="{725FD2C8-6D22-75DB-A59D-27187E2B990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1721"/>
          <a:stretch/>
        </p:blipFill>
        <p:spPr>
          <a:xfrm>
            <a:off x="1524" y="10"/>
            <a:ext cx="12188952" cy="6857990"/>
          </a:xfrm>
          <a:prstGeom prst="rect">
            <a:avLst/>
          </a:prstGeom>
        </p:spPr>
      </p:pic>
      <p:sp>
        <p:nvSpPr>
          <p:cNvPr id="22" name="Rectangle 14">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474" y="1238442"/>
            <a:ext cx="3635926" cy="43557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F0502020204030204"/>
              <a:ea typeface="+mn-ea"/>
              <a:cs typeface="+mn-cs"/>
            </a:endParaRPr>
          </a:p>
        </p:txBody>
      </p:sp>
      <p:sp>
        <p:nvSpPr>
          <p:cNvPr id="2" name="Title 1">
            <a:extLst>
              <a:ext uri="{FF2B5EF4-FFF2-40B4-BE49-F238E27FC236}">
                <a16:creationId xmlns:a16="http://schemas.microsoft.com/office/drawing/2014/main" id="{DF0AB8D9-4D88-910F-B60E-1BE22DF4F3EC}"/>
              </a:ext>
            </a:extLst>
          </p:cNvPr>
          <p:cNvSpPr>
            <a:spLocks noGrp="1"/>
          </p:cNvSpPr>
          <p:nvPr>
            <p:ph type="title"/>
          </p:nvPr>
        </p:nvSpPr>
        <p:spPr>
          <a:xfrm>
            <a:off x="948648" y="1419273"/>
            <a:ext cx="3153580" cy="1358188"/>
          </a:xfrm>
        </p:spPr>
        <p:txBody>
          <a:bodyPr>
            <a:normAutofit/>
          </a:bodyPr>
          <a:lstStyle/>
          <a:p>
            <a:r>
              <a:rPr lang="en-US" sz="3600" b="1" dirty="0">
                <a:solidFill>
                  <a:schemeClr val="tx1"/>
                </a:solidFill>
              </a:rPr>
              <a:t>No cases available</a:t>
            </a:r>
            <a:endParaRPr lang="en-GB" sz="3600" b="1" dirty="0">
              <a:solidFill>
                <a:schemeClr val="tx1"/>
              </a:solidFill>
            </a:endParaRPr>
          </a:p>
        </p:txBody>
      </p:sp>
      <p:cxnSp>
        <p:nvCxnSpPr>
          <p:cNvPr id="23" name="Straight Connector 16">
            <a:extLst>
              <a:ext uri="{FF2B5EF4-FFF2-40B4-BE49-F238E27FC236}">
                <a16:creationId xmlns:a16="http://schemas.microsoft.com/office/drawing/2014/main" id="{6BF9119E-766E-4526-AAE5-639F577C04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8277" y="2865016"/>
            <a:ext cx="2926080" cy="0"/>
          </a:xfrm>
          <a:prstGeom prst="line">
            <a:avLst/>
          </a:prstGeom>
          <a:ln w="12700">
            <a:solidFill>
              <a:schemeClr val="tx1">
                <a:lumMod val="75000"/>
                <a:lumOff val="25000"/>
                <a:alpha val="90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9">
            <a:extLst>
              <a:ext uri="{FF2B5EF4-FFF2-40B4-BE49-F238E27FC236}">
                <a16:creationId xmlns:a16="http://schemas.microsoft.com/office/drawing/2014/main" id="{E9CA943E-266A-F1DC-6DEA-26C65DBEE514}"/>
              </a:ext>
            </a:extLst>
          </p:cNvPr>
          <p:cNvSpPr>
            <a:spLocks noGrp="1"/>
          </p:cNvSpPr>
          <p:nvPr>
            <p:ph idx="1"/>
          </p:nvPr>
        </p:nvSpPr>
        <p:spPr>
          <a:xfrm>
            <a:off x="948648" y="2978254"/>
            <a:ext cx="3153580" cy="2444238"/>
          </a:xfrm>
        </p:spPr>
        <p:txBody>
          <a:bodyPr>
            <a:normAutofit/>
          </a:bodyPr>
          <a:lstStyle/>
          <a:p>
            <a:r>
              <a:rPr lang="en-US" sz="1600" dirty="0">
                <a:solidFill>
                  <a:schemeClr val="tx1"/>
                </a:solidFill>
              </a:rPr>
              <a:t>Don't worry!!</a:t>
            </a:r>
          </a:p>
          <a:p>
            <a:r>
              <a:rPr lang="en-US" sz="1600" dirty="0">
                <a:solidFill>
                  <a:schemeClr val="tx1"/>
                </a:solidFill>
              </a:rPr>
              <a:t>There is another chance in the second part of a rotation to complete your logbook.</a:t>
            </a:r>
          </a:p>
        </p:txBody>
      </p:sp>
      <p:sp>
        <p:nvSpPr>
          <p:cNvPr id="25" name="Rectangle 18">
            <a:extLst>
              <a:ext uri="{FF2B5EF4-FFF2-40B4-BE49-F238E27FC236}">
                <a16:creationId xmlns:a16="http://schemas.microsoft.com/office/drawing/2014/main" id="{1FE461C7-FF45-427F-83D7-18DFBD481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venir Next LT Pro" panose="020F0502020204030204"/>
              <a:ea typeface="+mn-ea"/>
              <a:cs typeface="+mn-cs"/>
            </a:endParaRPr>
          </a:p>
        </p:txBody>
      </p:sp>
      <p:sp>
        <p:nvSpPr>
          <p:cNvPr id="6" name="TextBox 5">
            <a:extLst>
              <a:ext uri="{FF2B5EF4-FFF2-40B4-BE49-F238E27FC236}">
                <a16:creationId xmlns:a16="http://schemas.microsoft.com/office/drawing/2014/main" id="{3FAF312F-22D8-FDFF-9E73-4E3745BB5EFB}"/>
              </a:ext>
            </a:extLst>
          </p:cNvPr>
          <p:cNvSpPr txBox="1"/>
          <p:nvPr/>
        </p:nvSpPr>
        <p:spPr>
          <a:xfrm>
            <a:off x="9564436" y="6657945"/>
            <a:ext cx="2626040"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700" b="0" i="0" u="none" strike="noStrike" kern="1200" cap="none" spc="0" normalizeH="0" baseline="0" noProof="0">
                <a:ln>
                  <a:noFill/>
                </a:ln>
                <a:solidFill>
                  <a:srgbClr val="FFFFFF"/>
                </a:solidFill>
                <a:effectLst/>
                <a:uLnTx/>
                <a:uFillTx/>
                <a:latin typeface="Avenir Next LT Pro" panose="020F0502020204030204"/>
                <a:ea typeface="+mn-ea"/>
                <a:cs typeface="+mn-cs"/>
                <a:hlinkClick r:id="rId3" tooltip="https://www.flickr.com/photos/60525373@N08/48227528662">
                  <a:extLst>
                    <a:ext uri="{A12FA001-AC4F-418D-AE19-62706E023703}">
                      <ahyp:hlinkClr xmlns:ahyp="http://schemas.microsoft.com/office/drawing/2018/hyperlinkcolor" val="tx"/>
                    </a:ext>
                  </a:extLst>
                </a:hlinkClick>
              </a:rPr>
              <a:t>This Photo</a:t>
            </a:r>
            <a:r>
              <a:rPr kumimoji="0" lang="en-GB" sz="700" b="0" i="0" u="none" strike="noStrike" kern="1200" cap="none" spc="0" normalizeH="0" baseline="0" noProof="0">
                <a:ln>
                  <a:noFill/>
                </a:ln>
                <a:solidFill>
                  <a:srgbClr val="FFFFFF"/>
                </a:solidFill>
                <a:effectLst/>
                <a:uLnTx/>
                <a:uFillTx/>
                <a:latin typeface="Avenir Next LT Pro" panose="020F0502020204030204"/>
                <a:ea typeface="+mn-ea"/>
                <a:cs typeface="+mn-cs"/>
              </a:rPr>
              <a:t> by Unknown Author is licensed under </a:t>
            </a:r>
            <a:r>
              <a:rPr kumimoji="0" lang="en-GB" sz="700" b="0" i="0" u="none" strike="noStrike" kern="1200" cap="none" spc="0" normalizeH="0" baseline="0" noProof="0">
                <a:ln>
                  <a:noFill/>
                </a:ln>
                <a:solidFill>
                  <a:srgbClr val="FFFFFF"/>
                </a:solidFill>
                <a:effectLst/>
                <a:uLnTx/>
                <a:uFillTx/>
                <a:latin typeface="Avenir Next LT Pro" panose="020F0502020204030204"/>
                <a:ea typeface="+mn-ea"/>
                <a:cs typeface="+mn-cs"/>
                <a:hlinkClick r:id="rId4" tooltip="https://creativecommons.org/licenses/by-nc/3.0/">
                  <a:extLst>
                    <a:ext uri="{A12FA001-AC4F-418D-AE19-62706E023703}">
                      <ahyp:hlinkClr xmlns:ahyp="http://schemas.microsoft.com/office/drawing/2018/hyperlinkcolor" val="tx"/>
                    </a:ext>
                  </a:extLst>
                </a:hlinkClick>
              </a:rPr>
              <a:t>CC BY-NC</a:t>
            </a:r>
            <a:endParaRPr kumimoji="0" lang="en-GB" sz="700" b="0" i="0" u="none" strike="noStrike" kern="1200" cap="none" spc="0" normalizeH="0" baseline="0" noProof="0">
              <a:ln>
                <a:noFill/>
              </a:ln>
              <a:solidFill>
                <a:srgbClr val="FFFFFF"/>
              </a:solidFill>
              <a:effectLst/>
              <a:uLnTx/>
              <a:uFillTx/>
              <a:latin typeface="Avenir Next LT Pro" panose="020F0502020204030204"/>
              <a:ea typeface="+mn-ea"/>
              <a:cs typeface="+mn-cs"/>
            </a:endParaRPr>
          </a:p>
        </p:txBody>
      </p:sp>
    </p:spTree>
    <p:extLst>
      <p:ext uri="{BB962C8B-B14F-4D97-AF65-F5344CB8AC3E}">
        <p14:creationId xmlns:p14="http://schemas.microsoft.com/office/powerpoint/2010/main" val="37981692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80">
                                          <p:stCondLst>
                                            <p:cond delay="0"/>
                                          </p:stCondLst>
                                        </p:cTn>
                                        <p:tgtEl>
                                          <p:spTgt spid="24">
                                            <p:txEl>
                                              <p:pRg st="0" end="0"/>
                                            </p:txEl>
                                          </p:spTgt>
                                        </p:tgtEl>
                                      </p:cBhvr>
                                    </p:animEffect>
                                    <p:anim calcmode="lin" valueType="num">
                                      <p:cBhvr>
                                        <p:cTn id="13" dur="1822" tmFilter="0,0; 0.14,0.36; 0.43,0.73; 0.71,0.91; 1.0,1.0">
                                          <p:stCondLst>
                                            <p:cond delay="0"/>
                                          </p:stCondLst>
                                        </p:cTn>
                                        <p:tgtEl>
                                          <p:spTgt spid="24">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4">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4">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4">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4">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24">
                                            <p:txEl>
                                              <p:pRg st="0" end="0"/>
                                            </p:txEl>
                                          </p:spTgt>
                                        </p:tgtEl>
                                      </p:cBhvr>
                                      <p:to x="100000" y="60000"/>
                                    </p:animScale>
                                    <p:animScale>
                                      <p:cBhvr>
                                        <p:cTn id="19" dur="166" decel="50000">
                                          <p:stCondLst>
                                            <p:cond delay="676"/>
                                          </p:stCondLst>
                                        </p:cTn>
                                        <p:tgtEl>
                                          <p:spTgt spid="24">
                                            <p:txEl>
                                              <p:pRg st="0" end="0"/>
                                            </p:txEl>
                                          </p:spTgt>
                                        </p:tgtEl>
                                      </p:cBhvr>
                                      <p:to x="100000" y="100000"/>
                                    </p:animScale>
                                    <p:animScale>
                                      <p:cBhvr>
                                        <p:cTn id="20" dur="26">
                                          <p:stCondLst>
                                            <p:cond delay="1312"/>
                                          </p:stCondLst>
                                        </p:cTn>
                                        <p:tgtEl>
                                          <p:spTgt spid="24">
                                            <p:txEl>
                                              <p:pRg st="0" end="0"/>
                                            </p:txEl>
                                          </p:spTgt>
                                        </p:tgtEl>
                                      </p:cBhvr>
                                      <p:to x="100000" y="80000"/>
                                    </p:animScale>
                                    <p:animScale>
                                      <p:cBhvr>
                                        <p:cTn id="21" dur="166" decel="50000">
                                          <p:stCondLst>
                                            <p:cond delay="1338"/>
                                          </p:stCondLst>
                                        </p:cTn>
                                        <p:tgtEl>
                                          <p:spTgt spid="24">
                                            <p:txEl>
                                              <p:pRg st="0" end="0"/>
                                            </p:txEl>
                                          </p:spTgt>
                                        </p:tgtEl>
                                      </p:cBhvr>
                                      <p:to x="100000" y="100000"/>
                                    </p:animScale>
                                    <p:animScale>
                                      <p:cBhvr>
                                        <p:cTn id="22" dur="26">
                                          <p:stCondLst>
                                            <p:cond delay="1642"/>
                                          </p:stCondLst>
                                        </p:cTn>
                                        <p:tgtEl>
                                          <p:spTgt spid="24">
                                            <p:txEl>
                                              <p:pRg st="0" end="0"/>
                                            </p:txEl>
                                          </p:spTgt>
                                        </p:tgtEl>
                                      </p:cBhvr>
                                      <p:to x="100000" y="90000"/>
                                    </p:animScale>
                                    <p:animScale>
                                      <p:cBhvr>
                                        <p:cTn id="23" dur="166" decel="50000">
                                          <p:stCondLst>
                                            <p:cond delay="1668"/>
                                          </p:stCondLst>
                                        </p:cTn>
                                        <p:tgtEl>
                                          <p:spTgt spid="24">
                                            <p:txEl>
                                              <p:pRg st="0" end="0"/>
                                            </p:txEl>
                                          </p:spTgt>
                                        </p:tgtEl>
                                      </p:cBhvr>
                                      <p:to x="100000" y="100000"/>
                                    </p:animScale>
                                    <p:animScale>
                                      <p:cBhvr>
                                        <p:cTn id="24" dur="26">
                                          <p:stCondLst>
                                            <p:cond delay="1808"/>
                                          </p:stCondLst>
                                        </p:cTn>
                                        <p:tgtEl>
                                          <p:spTgt spid="24">
                                            <p:txEl>
                                              <p:pRg st="0" end="0"/>
                                            </p:txEl>
                                          </p:spTgt>
                                        </p:tgtEl>
                                      </p:cBhvr>
                                      <p:to x="100000" y="95000"/>
                                    </p:animScale>
                                    <p:animScale>
                                      <p:cBhvr>
                                        <p:cTn id="25" dur="166" decel="50000">
                                          <p:stCondLst>
                                            <p:cond delay="1834"/>
                                          </p:stCondLst>
                                        </p:cTn>
                                        <p:tgtEl>
                                          <p:spTgt spid="24">
                                            <p:txEl>
                                              <p:pRg st="0" end="0"/>
                                            </p:txEl>
                                          </p:spTgt>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wipe(down)">
                                      <p:cBhvr>
                                        <p:cTn id="28" dur="580">
                                          <p:stCondLst>
                                            <p:cond delay="0"/>
                                          </p:stCondLst>
                                        </p:cTn>
                                        <p:tgtEl>
                                          <p:spTgt spid="24">
                                            <p:txEl>
                                              <p:pRg st="1" end="1"/>
                                            </p:txEl>
                                          </p:spTgt>
                                        </p:tgtEl>
                                      </p:cBhvr>
                                    </p:animEffect>
                                    <p:anim calcmode="lin" valueType="num">
                                      <p:cBhvr>
                                        <p:cTn id="29" dur="1822" tmFilter="0,0; 0.14,0.36; 0.43,0.73; 0.71,0.91; 1.0,1.0">
                                          <p:stCondLst>
                                            <p:cond delay="0"/>
                                          </p:stCondLst>
                                        </p:cTn>
                                        <p:tgtEl>
                                          <p:spTgt spid="24">
                                            <p:txEl>
                                              <p:pRg st="1" end="1"/>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4">
                                            <p:txEl>
                                              <p:pRg st="1" end="1"/>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4">
                                            <p:txEl>
                                              <p:pRg st="1" end="1"/>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4">
                                            <p:txEl>
                                              <p:pRg st="1" end="1"/>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4">
                                            <p:txEl>
                                              <p:pRg st="1" end="1"/>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24">
                                            <p:txEl>
                                              <p:pRg st="1" end="1"/>
                                            </p:txEl>
                                          </p:spTgt>
                                        </p:tgtEl>
                                      </p:cBhvr>
                                      <p:to x="100000" y="60000"/>
                                    </p:animScale>
                                    <p:animScale>
                                      <p:cBhvr>
                                        <p:cTn id="35" dur="166" decel="50000">
                                          <p:stCondLst>
                                            <p:cond delay="676"/>
                                          </p:stCondLst>
                                        </p:cTn>
                                        <p:tgtEl>
                                          <p:spTgt spid="24">
                                            <p:txEl>
                                              <p:pRg st="1" end="1"/>
                                            </p:txEl>
                                          </p:spTgt>
                                        </p:tgtEl>
                                      </p:cBhvr>
                                      <p:to x="100000" y="100000"/>
                                    </p:animScale>
                                    <p:animScale>
                                      <p:cBhvr>
                                        <p:cTn id="36" dur="26">
                                          <p:stCondLst>
                                            <p:cond delay="1312"/>
                                          </p:stCondLst>
                                        </p:cTn>
                                        <p:tgtEl>
                                          <p:spTgt spid="24">
                                            <p:txEl>
                                              <p:pRg st="1" end="1"/>
                                            </p:txEl>
                                          </p:spTgt>
                                        </p:tgtEl>
                                      </p:cBhvr>
                                      <p:to x="100000" y="80000"/>
                                    </p:animScale>
                                    <p:animScale>
                                      <p:cBhvr>
                                        <p:cTn id="37" dur="166" decel="50000">
                                          <p:stCondLst>
                                            <p:cond delay="1338"/>
                                          </p:stCondLst>
                                        </p:cTn>
                                        <p:tgtEl>
                                          <p:spTgt spid="24">
                                            <p:txEl>
                                              <p:pRg st="1" end="1"/>
                                            </p:txEl>
                                          </p:spTgt>
                                        </p:tgtEl>
                                      </p:cBhvr>
                                      <p:to x="100000" y="100000"/>
                                    </p:animScale>
                                    <p:animScale>
                                      <p:cBhvr>
                                        <p:cTn id="38" dur="26">
                                          <p:stCondLst>
                                            <p:cond delay="1642"/>
                                          </p:stCondLst>
                                        </p:cTn>
                                        <p:tgtEl>
                                          <p:spTgt spid="24">
                                            <p:txEl>
                                              <p:pRg st="1" end="1"/>
                                            </p:txEl>
                                          </p:spTgt>
                                        </p:tgtEl>
                                      </p:cBhvr>
                                      <p:to x="100000" y="90000"/>
                                    </p:animScale>
                                    <p:animScale>
                                      <p:cBhvr>
                                        <p:cTn id="39" dur="166" decel="50000">
                                          <p:stCondLst>
                                            <p:cond delay="1668"/>
                                          </p:stCondLst>
                                        </p:cTn>
                                        <p:tgtEl>
                                          <p:spTgt spid="24">
                                            <p:txEl>
                                              <p:pRg st="1" end="1"/>
                                            </p:txEl>
                                          </p:spTgt>
                                        </p:tgtEl>
                                      </p:cBhvr>
                                      <p:to x="100000" y="100000"/>
                                    </p:animScale>
                                    <p:animScale>
                                      <p:cBhvr>
                                        <p:cTn id="40" dur="26">
                                          <p:stCondLst>
                                            <p:cond delay="1808"/>
                                          </p:stCondLst>
                                        </p:cTn>
                                        <p:tgtEl>
                                          <p:spTgt spid="24">
                                            <p:txEl>
                                              <p:pRg st="1" end="1"/>
                                            </p:txEl>
                                          </p:spTgt>
                                        </p:tgtEl>
                                      </p:cBhvr>
                                      <p:to x="100000" y="95000"/>
                                    </p:animScale>
                                    <p:animScale>
                                      <p:cBhvr>
                                        <p:cTn id="41" dur="166" decel="50000">
                                          <p:stCondLst>
                                            <p:cond delay="1834"/>
                                          </p:stCondLst>
                                        </p:cTn>
                                        <p:tgtEl>
                                          <p:spTgt spid="2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venir Next LT Pro" panose="020F0502020204030204"/>
              <a:ea typeface="+mn-ea"/>
              <a:cs typeface="+mn-cs"/>
            </a:endParaRPr>
          </a:p>
        </p:txBody>
      </p:sp>
      <p:cxnSp>
        <p:nvCxnSpPr>
          <p:cNvPr id="23" name="Straight Connector 2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F0502020204030204"/>
              <a:ea typeface="+mn-ea"/>
              <a:cs typeface="+mn-cs"/>
            </a:endParaRPr>
          </a:p>
        </p:txBody>
      </p:sp>
      <p:sp>
        <p:nvSpPr>
          <p:cNvPr id="2" name="Title 1">
            <a:extLst>
              <a:ext uri="{FF2B5EF4-FFF2-40B4-BE49-F238E27FC236}">
                <a16:creationId xmlns:a16="http://schemas.microsoft.com/office/drawing/2014/main" id="{8252E4E9-E490-49D8-E73F-683A30C4C7D6}"/>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Any mark for the Logbook?</a:t>
            </a:r>
          </a:p>
        </p:txBody>
      </p:sp>
      <p:sp>
        <p:nvSpPr>
          <p:cNvPr id="8" name="Content Placeholder 8">
            <a:extLst>
              <a:ext uri="{FF2B5EF4-FFF2-40B4-BE49-F238E27FC236}">
                <a16:creationId xmlns:a16="http://schemas.microsoft.com/office/drawing/2014/main" id="{F714EF60-3BE7-834A-98EA-0EB859FA7B42}"/>
              </a:ext>
            </a:extLst>
          </p:cNvPr>
          <p:cNvSpPr>
            <a:spLocks noGrp="1"/>
          </p:cNvSpPr>
          <p:nvPr>
            <p:ph idx="1"/>
          </p:nvPr>
        </p:nvSpPr>
        <p:spPr>
          <a:xfrm>
            <a:off x="7818120" y="4455620"/>
            <a:ext cx="4187952" cy="1784311"/>
          </a:xfrm>
        </p:spPr>
        <p:txBody>
          <a:bodyPr vert="horz" lIns="91440" tIns="45720" rIns="91440" bIns="45720" rtlCol="0">
            <a:noAutofit/>
          </a:bodyPr>
          <a:lstStyle/>
          <a:p>
            <a:pPr marL="0" indent="0">
              <a:lnSpc>
                <a:spcPct val="90000"/>
              </a:lnSpc>
              <a:buNone/>
            </a:pPr>
            <a:r>
              <a:rPr lang="en-US" sz="1800" cap="all" spc="200" dirty="0">
                <a:solidFill>
                  <a:schemeClr val="tx1">
                    <a:lumMod val="85000"/>
                    <a:lumOff val="15000"/>
                  </a:schemeClr>
                </a:solidFill>
              </a:rPr>
              <a:t>A total of </a:t>
            </a:r>
            <a:r>
              <a:rPr lang="en-US" sz="1800" b="1" cap="all" spc="200" dirty="0">
                <a:solidFill>
                  <a:schemeClr val="tx1">
                    <a:lumMod val="85000"/>
                    <a:lumOff val="15000"/>
                  </a:schemeClr>
                </a:solidFill>
                <a:highlight>
                  <a:srgbClr val="FFFF00"/>
                </a:highlight>
              </a:rPr>
              <a:t>10</a:t>
            </a:r>
            <a:r>
              <a:rPr lang="en-US" sz="1800" cap="all" spc="200" dirty="0">
                <a:solidFill>
                  <a:schemeClr val="tx1">
                    <a:lumMod val="85000"/>
                    <a:lumOff val="15000"/>
                  </a:schemeClr>
                </a:solidFill>
              </a:rPr>
              <a:t> marks is allocated for the Logbook. </a:t>
            </a:r>
          </a:p>
          <a:p>
            <a:pPr marL="0" indent="0">
              <a:lnSpc>
                <a:spcPct val="90000"/>
              </a:lnSpc>
              <a:buNone/>
            </a:pPr>
            <a:r>
              <a:rPr lang="en-US" sz="1800" b="1" cap="all" spc="200" dirty="0">
                <a:solidFill>
                  <a:schemeClr val="tx1">
                    <a:lumMod val="85000"/>
                    <a:lumOff val="15000"/>
                  </a:schemeClr>
                </a:solidFill>
                <a:highlight>
                  <a:srgbClr val="FFFF00"/>
                </a:highlight>
              </a:rPr>
              <a:t>Five</a:t>
            </a:r>
            <a:r>
              <a:rPr lang="en-US" sz="1800" cap="all" spc="200" dirty="0">
                <a:solidFill>
                  <a:schemeClr val="tx1">
                    <a:lumMod val="85000"/>
                    <a:lumOff val="15000"/>
                  </a:schemeClr>
                </a:solidFill>
              </a:rPr>
              <a:t> marks for each rotation in any discipline.</a:t>
            </a:r>
          </a:p>
        </p:txBody>
      </p:sp>
      <p:pic>
        <p:nvPicPr>
          <p:cNvPr id="5" name="Content Placeholder 4" descr="A picture containing text, person, yellow, hand&#10;&#10;Description automatically generated">
            <a:extLst>
              <a:ext uri="{FF2B5EF4-FFF2-40B4-BE49-F238E27FC236}">
                <a16:creationId xmlns:a16="http://schemas.microsoft.com/office/drawing/2014/main" id="{5569543A-7F02-0DBC-EE3C-81A5B7BB35A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3999" y="860207"/>
            <a:ext cx="6912217" cy="4613904"/>
          </a:xfrm>
          <a:prstGeom prst="rect">
            <a:avLst/>
          </a:prstGeom>
        </p:spPr>
      </p:pic>
      <p:cxnSp>
        <p:nvCxnSpPr>
          <p:cNvPr id="27" name="Straight Connector 26">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venir Next LT Pro" panose="020F0502020204030204"/>
              <a:ea typeface="+mn-ea"/>
              <a:cs typeface="+mn-cs"/>
            </a:endParaRPr>
          </a:p>
        </p:txBody>
      </p:sp>
    </p:spTree>
    <p:extLst>
      <p:ext uri="{BB962C8B-B14F-4D97-AF65-F5344CB8AC3E}">
        <p14:creationId xmlns:p14="http://schemas.microsoft.com/office/powerpoint/2010/main" val="29830282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p:cTn id="18"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F0502020204030204"/>
              <a:ea typeface="+mn-ea"/>
              <a:cs typeface="+mn-cs"/>
            </a:endParaRPr>
          </a:p>
        </p:txBody>
      </p:sp>
      <p:sp>
        <p:nvSpPr>
          <p:cNvPr id="2" name="Title 1">
            <a:extLst>
              <a:ext uri="{FF2B5EF4-FFF2-40B4-BE49-F238E27FC236}">
                <a16:creationId xmlns:a16="http://schemas.microsoft.com/office/drawing/2014/main" id="{6A7D2955-F156-7D93-0DFA-2A486B0B1B56}"/>
              </a:ext>
            </a:extLst>
          </p:cNvPr>
          <p:cNvSpPr>
            <a:spLocks noGrp="1"/>
          </p:cNvSpPr>
          <p:nvPr>
            <p:ph type="title"/>
          </p:nvPr>
        </p:nvSpPr>
        <p:spPr>
          <a:xfrm>
            <a:off x="642257" y="634946"/>
            <a:ext cx="3690257" cy="1450757"/>
          </a:xfrm>
        </p:spPr>
        <p:txBody>
          <a:bodyPr>
            <a:normAutofit/>
          </a:bodyPr>
          <a:lstStyle/>
          <a:p>
            <a:r>
              <a:rPr lang="en-US" b="1" dirty="0"/>
              <a:t>Submission time</a:t>
            </a:r>
            <a:endParaRPr lang="en-GB" b="1" dirty="0"/>
          </a:p>
        </p:txBody>
      </p:sp>
      <p:cxnSp>
        <p:nvCxnSpPr>
          <p:cNvPr id="14" name="Straight Connector 13">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797"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AF1A0AC0-1AE5-8901-66D8-AB00A11F48E1}"/>
              </a:ext>
            </a:extLst>
          </p:cNvPr>
          <p:cNvSpPr>
            <a:spLocks noGrp="1"/>
          </p:cNvSpPr>
          <p:nvPr>
            <p:ph idx="1"/>
          </p:nvPr>
        </p:nvSpPr>
        <p:spPr>
          <a:xfrm>
            <a:off x="642257" y="2407436"/>
            <a:ext cx="3690257" cy="3461658"/>
          </a:xfrm>
        </p:spPr>
        <p:txBody>
          <a:bodyPr>
            <a:normAutofit/>
          </a:bodyPr>
          <a:lstStyle/>
          <a:p>
            <a:r>
              <a:rPr lang="en-US" dirty="0"/>
              <a:t>Before or on the day of your clinical case presentation day, the logbook will need to be submitted for marking.</a:t>
            </a:r>
          </a:p>
          <a:p>
            <a:endParaRPr lang="en-US" dirty="0"/>
          </a:p>
          <a:p>
            <a:r>
              <a:rPr lang="en-US" dirty="0"/>
              <a:t>If you miss the deadline, no marks will be given on the logbook!! </a:t>
            </a:r>
          </a:p>
        </p:txBody>
      </p:sp>
      <p:pic>
        <p:nvPicPr>
          <p:cNvPr id="5" name="Content Placeholder 4" descr="A chalkboard with writing on it&#10;&#10;Description automatically generated">
            <a:extLst>
              <a:ext uri="{FF2B5EF4-FFF2-40B4-BE49-F238E27FC236}">
                <a16:creationId xmlns:a16="http://schemas.microsoft.com/office/drawing/2014/main" id="{FDAE8204-A870-7ADB-0272-A4EC420A015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06" r="202" b="-2"/>
          <a:stretch/>
        </p:blipFill>
        <p:spPr>
          <a:xfrm>
            <a:off x="4648201" y="640081"/>
            <a:ext cx="6909801" cy="5314406"/>
          </a:xfrm>
          <a:prstGeom prst="rect">
            <a:avLst/>
          </a:prstGeom>
        </p:spPr>
      </p:pic>
      <p:sp>
        <p:nvSpPr>
          <p:cNvPr id="16" name="Rectangle 15">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venir Next LT Pro" panose="020F0502020204030204"/>
              <a:ea typeface="+mn-ea"/>
              <a:cs typeface="+mn-cs"/>
            </a:endParaRPr>
          </a:p>
        </p:txBody>
      </p:sp>
    </p:spTree>
    <p:extLst>
      <p:ext uri="{BB962C8B-B14F-4D97-AF65-F5344CB8AC3E}">
        <p14:creationId xmlns:p14="http://schemas.microsoft.com/office/powerpoint/2010/main" val="12749269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9">
                                            <p:txEl>
                                              <p:pRg st="0" end="0"/>
                                            </p:txEl>
                                          </p:spTgt>
                                        </p:tgtEl>
                                      </p:cBhvr>
                                    </p:animEffect>
                                  </p:childTnLst>
                                  <p:subTnLst>
                                    <p:animClr clrSpc="rgb" dir="cw">
                                      <p:cBhvr override="childStyle">
                                        <p:cTn dur="1" fill="hold" display="0" masterRel="nextClick" afterEffect="1"/>
                                        <p:tgtEl>
                                          <p:spTgt spid="9">
                                            <p:txEl>
                                              <p:pRg st="0" end="0"/>
                                            </p:txEl>
                                          </p:spTgt>
                                        </p:tgtEl>
                                        <p:attrNameLst>
                                          <p:attrName>ppt_c</p:attrName>
                                        </p:attrNameLst>
                                      </p:cBhvr>
                                      <p:to>
                                        <a:schemeClr val="bg2"/>
                                      </p:to>
                                    </p:animClr>
                                  </p:sub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 calcmode="lin" valueType="num">
                                      <p:cBhvr>
                                        <p:cTn id="20"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9">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9">
                                            <p:txEl>
                                              <p:pRg st="2" end="2"/>
                                            </p:txEl>
                                          </p:spTgt>
                                        </p:tgtEl>
                                      </p:cBhvr>
                                    </p:animEffect>
                                  </p:childTnLst>
                                  <p:subTnLst>
                                    <p:animClr clrSpc="rgb" dir="cw">
                                      <p:cBhvr override="childStyle">
                                        <p:cTn dur="1" fill="hold" display="0" masterRel="nextClick" afterEffect="1"/>
                                        <p:tgtEl>
                                          <p:spTgt spid="9">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F0502020204030204"/>
              <a:ea typeface="+mn-ea"/>
              <a:cs typeface="+mn-cs"/>
            </a:endParaRPr>
          </a:p>
        </p:txBody>
      </p:sp>
      <p:sp>
        <p:nvSpPr>
          <p:cNvPr id="2" name="Title 1">
            <a:extLst>
              <a:ext uri="{FF2B5EF4-FFF2-40B4-BE49-F238E27FC236}">
                <a16:creationId xmlns:a16="http://schemas.microsoft.com/office/drawing/2014/main" id="{8FA91E89-B9D2-5056-EC40-BF7D163D0F01}"/>
              </a:ext>
            </a:extLst>
          </p:cNvPr>
          <p:cNvSpPr>
            <a:spLocks noGrp="1"/>
          </p:cNvSpPr>
          <p:nvPr>
            <p:ph type="title"/>
          </p:nvPr>
        </p:nvSpPr>
        <p:spPr>
          <a:xfrm>
            <a:off x="8614786" y="516836"/>
            <a:ext cx="3100136" cy="1960234"/>
          </a:xfrm>
        </p:spPr>
        <p:txBody>
          <a:bodyPr>
            <a:normAutofit/>
          </a:bodyPr>
          <a:lstStyle/>
          <a:p>
            <a:r>
              <a:rPr lang="en-US" sz="9600" b="1" dirty="0">
                <a:solidFill>
                  <a:schemeClr val="tx1"/>
                </a:solidFill>
              </a:rPr>
              <a:t>Any?</a:t>
            </a:r>
            <a:endParaRPr lang="en-GB" sz="9600" b="1" dirty="0">
              <a:solidFill>
                <a:schemeClr val="tx1"/>
              </a:solidFill>
            </a:endParaRPr>
          </a:p>
        </p:txBody>
      </p:sp>
      <p:pic>
        <p:nvPicPr>
          <p:cNvPr id="5" name="Content Placeholder 4" descr="A picture containing clipart&#10;&#10;Description automatically generated">
            <a:extLst>
              <a:ext uri="{FF2B5EF4-FFF2-40B4-BE49-F238E27FC236}">
                <a16:creationId xmlns:a16="http://schemas.microsoft.com/office/drawing/2014/main" id="{184E3C9E-DEF1-ACF0-76B5-98C2F9EB852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779" r="28503"/>
          <a:stretch/>
        </p:blipFill>
        <p:spPr>
          <a:xfrm>
            <a:off x="-1" y="10"/>
            <a:ext cx="8111272" cy="6857990"/>
          </a:xfrm>
          <a:prstGeom prst="rect">
            <a:avLst/>
          </a:prstGeom>
        </p:spPr>
      </p:pic>
      <p:cxnSp>
        <p:nvCxnSpPr>
          <p:cNvPr id="14" name="Straight Connector 13">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30145" y="2633962"/>
            <a:ext cx="2926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Content Placeholder 6" descr="A pen and paper on a table&#10;&#10;Description automatically generated with low confidence">
            <a:extLst>
              <a:ext uri="{FF2B5EF4-FFF2-40B4-BE49-F238E27FC236}">
                <a16:creationId xmlns:a16="http://schemas.microsoft.com/office/drawing/2014/main" id="{0BB191AB-50D0-C418-8445-1EED6CCDE1E2}"/>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633619" y="3430079"/>
            <a:ext cx="3048000" cy="2033016"/>
          </a:xfrm>
        </p:spPr>
      </p:pic>
    </p:spTree>
    <p:extLst>
      <p:ext uri="{BB962C8B-B14F-4D97-AF65-F5344CB8AC3E}">
        <p14:creationId xmlns:p14="http://schemas.microsoft.com/office/powerpoint/2010/main" val="15705019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erson holding mouse">
            <a:extLst>
              <a:ext uri="{FF2B5EF4-FFF2-40B4-BE49-F238E27FC236}">
                <a16:creationId xmlns:a16="http://schemas.microsoft.com/office/drawing/2014/main" id="{D80AC338-F3B3-27A9-FDA5-FFFFD7D4BA36}"/>
              </a:ext>
            </a:extLst>
          </p:cNvPr>
          <p:cNvPicPr>
            <a:picLocks noChangeAspect="1"/>
          </p:cNvPicPr>
          <p:nvPr/>
        </p:nvPicPr>
        <p:blipFill rotWithShape="1">
          <a:blip r:embed="rId2"/>
          <a:srcRect l="29029" r="25639"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036234" y="2706624"/>
            <a:ext cx="6512638" cy="2259271"/>
          </a:xfrm>
        </p:spPr>
        <p:txBody>
          <a:bodyPr>
            <a:normAutofit/>
          </a:bodyPr>
          <a:lstStyle/>
          <a:p>
            <a:pPr marL="0" indent="0">
              <a:buNone/>
            </a:pPr>
            <a:r>
              <a:rPr lang="en-US" sz="4800" b="1" dirty="0"/>
              <a:t>oaidaroos@um.edu.sa</a:t>
            </a:r>
          </a:p>
        </p:txBody>
      </p:sp>
    </p:spTree>
    <p:extLst>
      <p:ext uri="{BB962C8B-B14F-4D97-AF65-F5344CB8AC3E}">
        <p14:creationId xmlns:p14="http://schemas.microsoft.com/office/powerpoint/2010/main" val="245645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99656D27-0916-374D-825E-95A420B2B381}"/>
              </a:ext>
            </a:extLst>
          </p:cNvPr>
          <p:cNvSpPr>
            <a:spLocks noGrp="1"/>
          </p:cNvSpPr>
          <p:nvPr>
            <p:ph type="title"/>
          </p:nvPr>
        </p:nvSpPr>
        <p:spPr>
          <a:xfrm>
            <a:off x="1115568" y="548640"/>
            <a:ext cx="10168128" cy="1179576"/>
          </a:xfrm>
        </p:spPr>
        <p:txBody>
          <a:bodyPr>
            <a:normAutofit/>
            <a:scene3d>
              <a:camera prst="orthographicFront"/>
              <a:lightRig rig="threePt" dir="t"/>
            </a:scene3d>
            <a:sp3d extrusionH="57150">
              <a:bevelT w="38100" h="38100" prst="angle"/>
            </a:sp3d>
          </a:bodyPr>
          <a:lstStyle/>
          <a:p>
            <a:r>
              <a:rPr lang="en-US" sz="4000" b="1">
                <a:effectLst>
                  <a:outerShdw blurRad="75057" dist="38100" dir="5400000" sy="-20000" rotWithShape="0">
                    <a:prstClr val="black">
                      <a:alpha val="25000"/>
                    </a:prstClr>
                  </a:outerShdw>
                </a:effectLst>
                <a:latin typeface="Century Gothic" pitchFamily="34" charset="0"/>
              </a:rPr>
              <a:t>Objectives</a:t>
            </a:r>
          </a:p>
        </p:txBody>
      </p:sp>
      <p:sp>
        <p:nvSpPr>
          <p:cNvPr id="18" name="Rectangle 17">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15C7A6A-FC51-564A-AE73-7D20D72C975F}"/>
              </a:ext>
            </a:extLst>
          </p:cNvPr>
          <p:cNvSpPr>
            <a:spLocks noGrp="1"/>
          </p:cNvSpPr>
          <p:nvPr>
            <p:ph idx="1"/>
          </p:nvPr>
        </p:nvSpPr>
        <p:spPr>
          <a:xfrm>
            <a:off x="1115568" y="2481943"/>
            <a:ext cx="10168128" cy="3695020"/>
          </a:xfrm>
        </p:spPr>
        <p:txBody>
          <a:bodyPr>
            <a:normAutofit/>
          </a:bodyPr>
          <a:lstStyle/>
          <a:p>
            <a:pPr marL="0" indent="0">
              <a:spcBef>
                <a:spcPts val="0"/>
              </a:spcBef>
              <a:buSzPts val="1200"/>
              <a:buNone/>
              <a:tabLst>
                <a:tab pos="457200" algn="l"/>
              </a:tabLst>
            </a:pPr>
            <a:r>
              <a:rPr lang="en-US" sz="2200" b="1" u="sng" dirty="0">
                <a:ea typeface="Times New Roman"/>
                <a:cs typeface="Times New Roman"/>
              </a:rPr>
              <a:t>To provide:</a:t>
            </a:r>
            <a:endParaRPr lang="en-US" sz="2200" dirty="0">
              <a:ea typeface="Times New Roman"/>
              <a:cs typeface="Times New Roman"/>
            </a:endParaRPr>
          </a:p>
          <a:p>
            <a:pPr marL="914400" lvl="1" indent="-457200">
              <a:spcBef>
                <a:spcPts val="0"/>
              </a:spcBef>
              <a:buSzPts val="1200"/>
              <a:buAutoNum type="arabicPeriod"/>
              <a:tabLst>
                <a:tab pos="457200" algn="l"/>
              </a:tabLst>
            </a:pPr>
            <a:r>
              <a:rPr lang="en-US" sz="2200" dirty="0">
                <a:ea typeface="Times New Roman"/>
                <a:cs typeface="Times New Roman"/>
              </a:rPr>
              <a:t>A broad based </a:t>
            </a:r>
            <a:r>
              <a:rPr lang="en-US" sz="2200" b="1" u="sng" dirty="0">
                <a:ea typeface="Times New Roman"/>
                <a:cs typeface="Times New Roman"/>
              </a:rPr>
              <a:t>theoretical knowledge</a:t>
            </a:r>
            <a:r>
              <a:rPr lang="en-US" sz="2200" u="sng" dirty="0">
                <a:ea typeface="Times New Roman"/>
                <a:cs typeface="Times New Roman"/>
              </a:rPr>
              <a:t> </a:t>
            </a:r>
            <a:r>
              <a:rPr lang="en-US" sz="2200" dirty="0">
                <a:ea typeface="Times New Roman"/>
                <a:cs typeface="Times New Roman"/>
              </a:rPr>
              <a:t>of:</a:t>
            </a:r>
          </a:p>
          <a:p>
            <a:pPr marL="914400" lvl="1" indent="-457200">
              <a:spcBef>
                <a:spcPts val="0"/>
              </a:spcBef>
              <a:buSzPts val="1200"/>
              <a:buAutoNum type="arabicPeriod"/>
              <a:tabLst>
                <a:tab pos="457200" algn="l"/>
              </a:tabLst>
            </a:pPr>
            <a:endParaRPr lang="en-US" sz="2200" dirty="0">
              <a:ea typeface="Times New Roman"/>
              <a:cs typeface="Times New Roman"/>
            </a:endParaRPr>
          </a:p>
          <a:p>
            <a:pPr lvl="2">
              <a:spcBef>
                <a:spcPts val="0"/>
              </a:spcBef>
              <a:buSzPct val="100000"/>
              <a:buFont typeface="Arial" panose="020B0604020202020204" pitchFamily="34" charset="0"/>
              <a:buChar char="•"/>
              <a:tabLst>
                <a:tab pos="457200" algn="l"/>
              </a:tabLst>
            </a:pPr>
            <a:r>
              <a:rPr lang="en-US" sz="2200" b="1" dirty="0">
                <a:ea typeface="Times New Roman"/>
                <a:cs typeface="Times New Roman"/>
              </a:rPr>
              <a:t>Basic</a:t>
            </a:r>
            <a:r>
              <a:rPr lang="en-US" sz="2200" dirty="0">
                <a:ea typeface="Times New Roman"/>
                <a:cs typeface="Times New Roman"/>
              </a:rPr>
              <a:t> surgical principles.</a:t>
            </a:r>
          </a:p>
          <a:p>
            <a:pPr lvl="2">
              <a:spcBef>
                <a:spcPts val="0"/>
              </a:spcBef>
              <a:buSzPct val="100000"/>
              <a:buFont typeface="Arial" panose="020B0604020202020204" pitchFamily="34" charset="0"/>
              <a:buChar char="•"/>
              <a:tabLst>
                <a:tab pos="457200" algn="l"/>
              </a:tabLst>
            </a:pPr>
            <a:endParaRPr lang="en-US" sz="2200" dirty="0">
              <a:ea typeface="Calibri"/>
              <a:cs typeface="Times New Roman"/>
            </a:endParaRPr>
          </a:p>
          <a:p>
            <a:pPr lvl="2">
              <a:spcBef>
                <a:spcPts val="300"/>
              </a:spcBef>
              <a:buSzPct val="100000"/>
              <a:buFont typeface="Arial" panose="020B0604020202020204" pitchFamily="34" charset="0"/>
              <a:buChar char="•"/>
              <a:tabLst>
                <a:tab pos="457200" algn="l"/>
              </a:tabLst>
            </a:pPr>
            <a:r>
              <a:rPr lang="en-US" sz="2200" b="1" dirty="0">
                <a:ea typeface="Times New Roman"/>
                <a:cs typeface="Times New Roman"/>
              </a:rPr>
              <a:t>Common</a:t>
            </a:r>
            <a:r>
              <a:rPr lang="en-US" sz="2200" dirty="0">
                <a:ea typeface="Times New Roman"/>
                <a:cs typeface="Times New Roman"/>
              </a:rPr>
              <a:t> surgical diseases:</a:t>
            </a:r>
          </a:p>
          <a:p>
            <a:pPr lvl="3">
              <a:spcBef>
                <a:spcPts val="300"/>
              </a:spcBef>
              <a:buSzPct val="100000"/>
              <a:buFont typeface="Arial" panose="020B0604020202020204" pitchFamily="34" charset="0"/>
              <a:buChar char="•"/>
              <a:tabLst>
                <a:tab pos="457200" algn="l"/>
              </a:tabLst>
            </a:pPr>
            <a:r>
              <a:rPr lang="en-US" sz="2200" dirty="0">
                <a:ea typeface="Times New Roman"/>
                <a:cs typeface="Times New Roman"/>
              </a:rPr>
              <a:t>(Epidemiology, </a:t>
            </a:r>
            <a:r>
              <a:rPr lang="en-US" sz="2200" dirty="0" err="1">
                <a:ea typeface="Times New Roman"/>
                <a:cs typeface="Times New Roman"/>
              </a:rPr>
              <a:t>aetiology</a:t>
            </a:r>
            <a:r>
              <a:rPr lang="en-US" sz="2200" dirty="0">
                <a:ea typeface="Times New Roman"/>
                <a:cs typeface="Times New Roman"/>
              </a:rPr>
              <a:t>, risk factors, pathophysiology, classification, clinical presentation, differential diagnosis, investigations, overall management, specific treatment, complications and prognosis).</a:t>
            </a:r>
            <a:endParaRPr lang="en-US" sz="2200" dirty="0">
              <a:ea typeface="Calibri"/>
              <a:cs typeface="Times New Roman"/>
            </a:endParaRPr>
          </a:p>
          <a:p>
            <a:endParaRPr lang="en-US" sz="2200" dirty="0"/>
          </a:p>
        </p:txBody>
      </p:sp>
    </p:spTree>
    <p:extLst>
      <p:ext uri="{BB962C8B-B14F-4D97-AF65-F5344CB8AC3E}">
        <p14:creationId xmlns:p14="http://schemas.microsoft.com/office/powerpoint/2010/main" val="11117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5F04BA5-A23D-B748-9366-267523144FEC}"/>
              </a:ext>
            </a:extLst>
          </p:cNvPr>
          <p:cNvSpPr>
            <a:spLocks noGrp="1"/>
          </p:cNvSpPr>
          <p:nvPr>
            <p:ph type="title"/>
          </p:nvPr>
        </p:nvSpPr>
        <p:spPr>
          <a:xfrm>
            <a:off x="1115568" y="548640"/>
            <a:ext cx="10168128" cy="1179576"/>
          </a:xfrm>
        </p:spPr>
        <p:txBody>
          <a:bodyPr>
            <a:normAutofit/>
            <a:scene3d>
              <a:camera prst="orthographicFront"/>
              <a:lightRig rig="threePt" dir="t"/>
            </a:scene3d>
            <a:sp3d extrusionH="57150">
              <a:bevelT w="38100" h="38100" prst="angle"/>
            </a:sp3d>
          </a:bodyPr>
          <a:lstStyle/>
          <a:p>
            <a:r>
              <a:rPr lang="en-US" sz="4000" b="1">
                <a:effectLst>
                  <a:outerShdw blurRad="75057" dist="38100" dir="5400000" sy="-20000" rotWithShape="0">
                    <a:prstClr val="black">
                      <a:alpha val="25000"/>
                    </a:prstClr>
                  </a:outerShdw>
                </a:effectLst>
                <a:latin typeface="Century Gothic" pitchFamily="34" charset="0"/>
              </a:rPr>
              <a:t>Objectives</a:t>
            </a:r>
          </a:p>
        </p:txBody>
      </p:sp>
      <p:sp>
        <p:nvSpPr>
          <p:cNvPr id="18" name="Rectangle 17">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1ACF76D-99AA-DD4E-8D6E-0A4C4C3A7592}"/>
              </a:ext>
            </a:extLst>
          </p:cNvPr>
          <p:cNvSpPr>
            <a:spLocks noGrp="1"/>
          </p:cNvSpPr>
          <p:nvPr>
            <p:ph idx="1"/>
          </p:nvPr>
        </p:nvSpPr>
        <p:spPr>
          <a:xfrm>
            <a:off x="790956" y="2081105"/>
            <a:ext cx="10610088" cy="4101737"/>
          </a:xfrm>
        </p:spPr>
        <p:txBody>
          <a:bodyPr>
            <a:normAutofit/>
          </a:bodyPr>
          <a:lstStyle/>
          <a:p>
            <a:pPr marL="914400" lvl="1" indent="-457200">
              <a:spcBef>
                <a:spcPts val="300"/>
              </a:spcBef>
              <a:buSzPts val="1100"/>
              <a:buAutoNum type="arabicPeriod" startAt="2"/>
              <a:tabLst>
                <a:tab pos="457200" algn="l"/>
              </a:tabLst>
            </a:pPr>
            <a:r>
              <a:rPr lang="en-US" sz="2200" dirty="0">
                <a:ea typeface="Times New Roman"/>
              </a:rPr>
              <a:t>Perform &amp; demonstrate </a:t>
            </a:r>
            <a:r>
              <a:rPr lang="en-US" sz="2200" b="1" u="sng" dirty="0">
                <a:ea typeface="Times New Roman"/>
              </a:rPr>
              <a:t>clinical skills </a:t>
            </a:r>
            <a:r>
              <a:rPr lang="en-US" sz="2200" dirty="0">
                <a:ea typeface="Times New Roman"/>
              </a:rPr>
              <a:t>of:</a:t>
            </a:r>
          </a:p>
          <a:p>
            <a:pPr marL="914400" lvl="1" indent="-457200">
              <a:spcBef>
                <a:spcPts val="300"/>
              </a:spcBef>
              <a:buSzPts val="1100"/>
              <a:buAutoNum type="arabicPeriod" startAt="2"/>
              <a:tabLst>
                <a:tab pos="457200" algn="l"/>
              </a:tabLst>
            </a:pPr>
            <a:endParaRPr lang="en-US" sz="2200" dirty="0">
              <a:ea typeface="Times New Roman"/>
            </a:endParaRPr>
          </a:p>
          <a:p>
            <a:pPr lvl="2">
              <a:spcBef>
                <a:spcPts val="300"/>
              </a:spcBef>
              <a:buSzPct val="100000"/>
              <a:tabLst>
                <a:tab pos="457200" algn="l"/>
              </a:tabLst>
            </a:pPr>
            <a:r>
              <a:rPr lang="en-US" sz="2200" dirty="0">
                <a:ea typeface="Times New Roman"/>
              </a:rPr>
              <a:t>History taking.</a:t>
            </a:r>
            <a:endParaRPr lang="en-US" sz="2200" dirty="0"/>
          </a:p>
          <a:p>
            <a:pPr lvl="2">
              <a:spcBef>
                <a:spcPts val="300"/>
              </a:spcBef>
              <a:buSzPct val="100000"/>
              <a:tabLst>
                <a:tab pos="457200" algn="l"/>
              </a:tabLst>
            </a:pPr>
            <a:r>
              <a:rPr lang="en-US" sz="2200" dirty="0">
                <a:ea typeface="Times New Roman"/>
                <a:cs typeface="Times New Roman"/>
              </a:rPr>
              <a:t>Clinical examination. </a:t>
            </a:r>
            <a:endParaRPr lang="en-US" sz="2200" dirty="0">
              <a:ea typeface="Calibri"/>
              <a:cs typeface="Times New Roman"/>
            </a:endParaRPr>
          </a:p>
          <a:p>
            <a:pPr lvl="2">
              <a:spcBef>
                <a:spcPts val="300"/>
              </a:spcBef>
              <a:buSzPct val="100000"/>
              <a:tabLst>
                <a:tab pos="457200" algn="l"/>
              </a:tabLst>
            </a:pPr>
            <a:r>
              <a:rPr lang="en-US" sz="2200" dirty="0">
                <a:ea typeface="Times New Roman"/>
                <a:cs typeface="Times New Roman"/>
              </a:rPr>
              <a:t>Interpretation of  clinical signs.</a:t>
            </a:r>
            <a:endParaRPr lang="en-US" sz="2200" dirty="0">
              <a:ea typeface="Calibri"/>
              <a:cs typeface="Times New Roman"/>
            </a:endParaRPr>
          </a:p>
          <a:p>
            <a:pPr lvl="2">
              <a:spcBef>
                <a:spcPts val="300"/>
              </a:spcBef>
              <a:buSzPct val="100000"/>
              <a:tabLst>
                <a:tab pos="457200" algn="l"/>
              </a:tabLst>
            </a:pPr>
            <a:r>
              <a:rPr lang="en-US" sz="2200" dirty="0">
                <a:ea typeface="Times New Roman"/>
                <a:cs typeface="Times New Roman"/>
              </a:rPr>
              <a:t>Recording &amp; presenting- history &amp; clinical examination findings.</a:t>
            </a:r>
            <a:endParaRPr lang="en-US" sz="2200" dirty="0">
              <a:ea typeface="Calibri"/>
              <a:cs typeface="Times New Roman"/>
            </a:endParaRPr>
          </a:p>
          <a:p>
            <a:pPr lvl="2">
              <a:spcBef>
                <a:spcPts val="300"/>
              </a:spcBef>
              <a:buSzPct val="100000"/>
              <a:tabLst>
                <a:tab pos="457200" algn="l"/>
              </a:tabLst>
            </a:pPr>
            <a:r>
              <a:rPr lang="en-US" sz="2200" dirty="0">
                <a:ea typeface="Times New Roman"/>
                <a:cs typeface="Times New Roman"/>
              </a:rPr>
              <a:t>Symptoms &amp; signs of common surgical diseases.</a:t>
            </a:r>
            <a:endParaRPr lang="en-US" sz="2200" dirty="0">
              <a:ea typeface="Calibri"/>
              <a:cs typeface="Times New Roman"/>
            </a:endParaRPr>
          </a:p>
          <a:p>
            <a:pPr lvl="2">
              <a:spcBef>
                <a:spcPts val="300"/>
              </a:spcBef>
              <a:buSzPct val="100000"/>
              <a:tabLst>
                <a:tab pos="457200" algn="l"/>
              </a:tabLst>
            </a:pPr>
            <a:r>
              <a:rPr lang="en-US" sz="2200" dirty="0">
                <a:ea typeface="Times New Roman"/>
                <a:cs typeface="Times New Roman"/>
              </a:rPr>
              <a:t>To formulate a differential diagnoses.</a:t>
            </a:r>
            <a:endParaRPr lang="en-US" sz="2200" dirty="0">
              <a:ea typeface="Calibri"/>
              <a:cs typeface="Times New Roman"/>
            </a:endParaRPr>
          </a:p>
          <a:p>
            <a:pPr lvl="2">
              <a:spcBef>
                <a:spcPts val="300"/>
              </a:spcBef>
              <a:buSzPct val="100000"/>
              <a:tabLst>
                <a:tab pos="457200" algn="l"/>
              </a:tabLst>
            </a:pPr>
            <a:r>
              <a:rPr lang="en-US" sz="2200" dirty="0">
                <a:ea typeface="Times New Roman"/>
                <a:cs typeface="Times New Roman"/>
              </a:rPr>
              <a:t>Related investigation</a:t>
            </a:r>
          </a:p>
          <a:p>
            <a:pPr lvl="2">
              <a:spcBef>
                <a:spcPts val="300"/>
              </a:spcBef>
              <a:buSzPct val="100000"/>
              <a:tabLst>
                <a:tab pos="457200" algn="l"/>
              </a:tabLst>
            </a:pPr>
            <a:r>
              <a:rPr lang="en-US" sz="2200" dirty="0">
                <a:ea typeface="Times New Roman"/>
                <a:cs typeface="Times New Roman"/>
              </a:rPr>
              <a:t>Management of surgical diseases/emergency.</a:t>
            </a:r>
            <a:endParaRPr lang="en-US" sz="2200" dirty="0">
              <a:ea typeface="Calibri"/>
              <a:cs typeface="Times New Roman"/>
            </a:endParaRPr>
          </a:p>
          <a:p>
            <a:endParaRPr lang="en-US" sz="2200" dirty="0"/>
          </a:p>
        </p:txBody>
      </p:sp>
    </p:spTree>
    <p:extLst>
      <p:ext uri="{BB962C8B-B14F-4D97-AF65-F5344CB8AC3E}">
        <p14:creationId xmlns:p14="http://schemas.microsoft.com/office/powerpoint/2010/main" val="222647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96DE03BD-8E72-0F40-B887-737F20137FA4}"/>
              </a:ext>
            </a:extLst>
          </p:cNvPr>
          <p:cNvSpPr>
            <a:spLocks noGrp="1"/>
          </p:cNvSpPr>
          <p:nvPr>
            <p:ph type="title"/>
          </p:nvPr>
        </p:nvSpPr>
        <p:spPr>
          <a:xfrm>
            <a:off x="838200" y="253397"/>
            <a:ext cx="10515600" cy="1273233"/>
          </a:xfrm>
        </p:spPr>
        <p:txBody>
          <a:bodyPr>
            <a:normAutofit/>
            <a:scene3d>
              <a:camera prst="orthographicFront"/>
              <a:lightRig rig="threePt" dir="t"/>
            </a:scene3d>
            <a:sp3d extrusionH="57150">
              <a:bevelT w="38100" h="38100" prst="angle"/>
            </a:sp3d>
          </a:bodyPr>
          <a:lstStyle/>
          <a:p>
            <a:r>
              <a:rPr lang="en-US" sz="4000" b="1">
                <a:effectLst>
                  <a:outerShdw blurRad="75057" dist="38100" dir="5400000" sy="-20000" rotWithShape="0">
                    <a:prstClr val="black">
                      <a:alpha val="25000"/>
                    </a:prstClr>
                  </a:outerShdw>
                </a:effectLst>
                <a:latin typeface="Century Gothic" pitchFamily="34" charset="0"/>
              </a:rPr>
              <a:t>Modified Course Learning Outcomes MCLO</a:t>
            </a:r>
          </a:p>
        </p:txBody>
      </p:sp>
      <p:sp>
        <p:nvSpPr>
          <p:cNvPr id="23" name="Rectangle 22">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2FAA1F61-1924-F84D-8940-F2C4FF969AEA}"/>
              </a:ext>
            </a:extLst>
          </p:cNvPr>
          <p:cNvSpPr>
            <a:spLocks noGrp="1"/>
          </p:cNvSpPr>
          <p:nvPr>
            <p:ph idx="1"/>
          </p:nvPr>
        </p:nvSpPr>
        <p:spPr>
          <a:xfrm>
            <a:off x="838200" y="2478024"/>
            <a:ext cx="10515600" cy="3694176"/>
          </a:xfrm>
        </p:spPr>
        <p:txBody>
          <a:bodyPr>
            <a:normAutofit/>
          </a:bodyPr>
          <a:lstStyle/>
          <a:p>
            <a:r>
              <a:rPr lang="en-US" sz="2200"/>
              <a:t>Objective assessments</a:t>
            </a:r>
          </a:p>
          <a:p>
            <a:r>
              <a:rPr lang="en-US" sz="2200"/>
              <a:t>Components:</a:t>
            </a:r>
          </a:p>
          <a:p>
            <a:pPr lvl="1"/>
            <a:r>
              <a:rPr lang="en-US" sz="2200"/>
              <a:t>Knowledge</a:t>
            </a:r>
          </a:p>
          <a:p>
            <a:pPr lvl="1"/>
            <a:r>
              <a:rPr lang="en-US" sz="2200"/>
              <a:t>Skills</a:t>
            </a:r>
          </a:p>
          <a:p>
            <a:pPr lvl="1"/>
            <a:r>
              <a:rPr lang="en-AU" sz="2200"/>
              <a:t>Competence</a:t>
            </a:r>
            <a:endParaRPr lang="en-US" sz="2200"/>
          </a:p>
        </p:txBody>
      </p:sp>
    </p:spTree>
    <p:extLst>
      <p:ext uri="{BB962C8B-B14F-4D97-AF65-F5344CB8AC3E}">
        <p14:creationId xmlns:p14="http://schemas.microsoft.com/office/powerpoint/2010/main" val="259439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94CBE3B-1F72-6C45-8617-83B7B3A339C2}"/>
              </a:ext>
            </a:extLst>
          </p:cNvPr>
          <p:cNvPicPr>
            <a:picLocks noGrp="1" noChangeAspect="1"/>
          </p:cNvPicPr>
          <p:nvPr>
            <p:ph idx="1"/>
          </p:nvPr>
        </p:nvPicPr>
        <p:blipFill>
          <a:blip r:embed="rId2"/>
          <a:stretch>
            <a:fillRect/>
          </a:stretch>
        </p:blipFill>
        <p:spPr>
          <a:xfrm>
            <a:off x="1100870" y="253218"/>
            <a:ext cx="9957287" cy="6372665"/>
          </a:xfrm>
          <a:prstGeom prst="rect">
            <a:avLst/>
          </a:prstGeom>
        </p:spPr>
      </p:pic>
    </p:spTree>
    <p:extLst>
      <p:ext uri="{BB962C8B-B14F-4D97-AF65-F5344CB8AC3E}">
        <p14:creationId xmlns:p14="http://schemas.microsoft.com/office/powerpoint/2010/main" val="413693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BB96D05-96DE-ED42-AED0-7EC37A0E18AE}"/>
              </a:ext>
            </a:extLst>
          </p:cNvPr>
          <p:cNvPicPr>
            <a:picLocks noGrp="1" noChangeAspect="1"/>
          </p:cNvPicPr>
          <p:nvPr>
            <p:ph idx="1"/>
          </p:nvPr>
        </p:nvPicPr>
        <p:blipFill rotWithShape="1">
          <a:blip r:embed="rId2"/>
          <a:srcRect r="16956"/>
          <a:stretch/>
        </p:blipFill>
        <p:spPr>
          <a:xfrm>
            <a:off x="1164029" y="436098"/>
            <a:ext cx="9430478" cy="6274191"/>
          </a:xfrm>
          <a:prstGeom prst="rect">
            <a:avLst/>
          </a:prstGeom>
        </p:spPr>
      </p:pic>
    </p:spTree>
    <p:extLst>
      <p:ext uri="{BB962C8B-B14F-4D97-AF65-F5344CB8AC3E}">
        <p14:creationId xmlns:p14="http://schemas.microsoft.com/office/powerpoint/2010/main" val="344626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C44D6D5F-12C7-A646-B63B-29F5C691EE42}"/>
              </a:ext>
            </a:extLst>
          </p:cNvPr>
          <p:cNvSpPr>
            <a:spLocks noGrp="1"/>
          </p:cNvSpPr>
          <p:nvPr>
            <p:ph type="title"/>
          </p:nvPr>
        </p:nvSpPr>
        <p:spPr>
          <a:xfrm>
            <a:off x="838200" y="365125"/>
            <a:ext cx="10515600" cy="1325563"/>
          </a:xfrm>
        </p:spPr>
        <p:txBody>
          <a:bodyPr>
            <a:normAutofit/>
            <a:scene3d>
              <a:camera prst="orthographicFront"/>
              <a:lightRig rig="threePt" dir="t"/>
            </a:scene3d>
            <a:sp3d extrusionH="57150">
              <a:bevelT w="38100" h="38100" prst="angle"/>
            </a:sp3d>
          </a:bodyPr>
          <a:lstStyle/>
          <a:p>
            <a:r>
              <a:rPr lang="en-US" sz="5400" b="1">
                <a:effectLst>
                  <a:outerShdw blurRad="75057" dist="38100" dir="5400000" sy="-20000" rotWithShape="0">
                    <a:prstClr val="black">
                      <a:alpha val="25000"/>
                    </a:prstClr>
                  </a:outerShdw>
                </a:effectLst>
                <a:latin typeface="Century Gothic" pitchFamily="34" charset="0"/>
              </a:rPr>
              <a:t>Course plan</a:t>
            </a:r>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5EDD134-38C7-5E4A-B723-A0FA20B3F3A9}"/>
              </a:ext>
            </a:extLst>
          </p:cNvPr>
          <p:cNvSpPr>
            <a:spLocks noGrp="1"/>
          </p:cNvSpPr>
          <p:nvPr>
            <p:ph idx="1"/>
          </p:nvPr>
        </p:nvSpPr>
        <p:spPr>
          <a:xfrm>
            <a:off x="838200" y="1929384"/>
            <a:ext cx="10515600" cy="4251960"/>
          </a:xfrm>
        </p:spPr>
        <p:txBody>
          <a:bodyPr>
            <a:normAutofit lnSpcReduction="10000"/>
          </a:bodyPr>
          <a:lstStyle/>
          <a:p>
            <a:r>
              <a:rPr lang="en-US" sz="2200" b="1" u="sng" dirty="0"/>
              <a:t>Lectures/ Tutorials/ Clinical:</a:t>
            </a:r>
          </a:p>
          <a:p>
            <a:pPr lvl="2"/>
            <a:r>
              <a:rPr lang="en-US" sz="2200" dirty="0"/>
              <a:t>Hospital posting (Monday &amp; Tuesday)</a:t>
            </a:r>
          </a:p>
          <a:p>
            <a:pPr lvl="2"/>
            <a:r>
              <a:rPr lang="en-US" sz="2200" dirty="0"/>
              <a:t>Lectures/ Tutorials  (Wednesday &amp;Thursdays)</a:t>
            </a:r>
          </a:p>
          <a:p>
            <a:pPr lvl="2"/>
            <a:r>
              <a:rPr lang="en-US" sz="2200" dirty="0"/>
              <a:t>Clinical Training Day , OSCE Practice  (Sundays)</a:t>
            </a:r>
          </a:p>
          <a:p>
            <a:r>
              <a:rPr lang="en-US" sz="2200" b="1" u="sng" dirty="0"/>
              <a:t>Mid-Block examination</a:t>
            </a:r>
            <a:r>
              <a:rPr lang="en-US" sz="2200" b="1" dirty="0"/>
              <a:t>: </a:t>
            </a:r>
          </a:p>
          <a:p>
            <a:pPr marL="457200" lvl="1" indent="0">
              <a:buNone/>
            </a:pPr>
            <a:endParaRPr lang="en-US" sz="2200" dirty="0"/>
          </a:p>
          <a:p>
            <a:pPr marL="263525" lvl="1">
              <a:buFont typeface="Arial" panose="020B0604020202020204" pitchFamily="34" charset="0"/>
              <a:buChar char="•"/>
            </a:pPr>
            <a:r>
              <a:rPr lang="en-US" sz="2200" b="1" u="sng" dirty="0"/>
              <a:t>Case presentation &amp; Logbook Checkup</a:t>
            </a:r>
          </a:p>
          <a:p>
            <a:pPr marL="263525" lvl="1">
              <a:buFont typeface="Arial" panose="020B0604020202020204" pitchFamily="34" charset="0"/>
              <a:buChar char="•"/>
            </a:pPr>
            <a:endParaRPr lang="en-US" sz="2200" b="1" u="sng" dirty="0"/>
          </a:p>
          <a:p>
            <a:r>
              <a:rPr lang="en-US" sz="2200" b="1" u="sng" dirty="0"/>
              <a:t>Final written exam (Theory)</a:t>
            </a:r>
            <a:endParaRPr lang="en-US" sz="2200" u="sng" dirty="0"/>
          </a:p>
          <a:p>
            <a:endParaRPr lang="en-US" sz="2200" u="sng" dirty="0"/>
          </a:p>
          <a:p>
            <a:r>
              <a:rPr lang="en-GB" sz="2200" b="1" u="sng" dirty="0"/>
              <a:t>Final clinical exam</a:t>
            </a:r>
            <a:endParaRPr lang="en-GB" sz="2200" dirty="0"/>
          </a:p>
          <a:p>
            <a:endParaRPr lang="en-US" sz="2200" dirty="0"/>
          </a:p>
        </p:txBody>
      </p:sp>
    </p:spTree>
    <p:extLst>
      <p:ext uri="{BB962C8B-B14F-4D97-AF65-F5344CB8AC3E}">
        <p14:creationId xmlns:p14="http://schemas.microsoft.com/office/powerpoint/2010/main" val="318192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نسق Office">
  <a:themeElements>
    <a:clrScheme name="نسق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نسق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trospectVTI">
  <a:themeElements>
    <a:clrScheme name="AnalogousFromLightSeedRightStep">
      <a:dk1>
        <a:srgbClr val="000000"/>
      </a:dk1>
      <a:lt1>
        <a:srgbClr val="FFFFFF"/>
      </a:lt1>
      <a:dk2>
        <a:srgbClr val="412425"/>
      </a:dk2>
      <a:lt2>
        <a:srgbClr val="E8E2E4"/>
      </a:lt2>
      <a:accent1>
        <a:srgbClr val="80AA9F"/>
      </a:accent1>
      <a:accent2>
        <a:srgbClr val="7AAAB3"/>
      </a:accent2>
      <a:accent3>
        <a:srgbClr val="8CA3C1"/>
      </a:accent3>
      <a:accent4>
        <a:srgbClr val="7F7FBA"/>
      </a:accent4>
      <a:accent5>
        <a:srgbClr val="AA96C6"/>
      </a:accent5>
      <a:accent6>
        <a:srgbClr val="AF7FBA"/>
      </a:accent6>
      <a:hlink>
        <a:srgbClr val="AE697B"/>
      </a:hlink>
      <a:folHlink>
        <a:srgbClr val="7F7F7F"/>
      </a:folHlink>
    </a:clrScheme>
    <a:fontScheme name="Retrospect">
      <a:majorFont>
        <a:latin typeface="Avenir Next LT Pro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venir Next LT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1276</Words>
  <Application>Microsoft Office PowerPoint</Application>
  <PresentationFormat>Widescreen</PresentationFormat>
  <Paragraphs>261</Paragraphs>
  <Slides>36</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36</vt:i4>
      </vt:variant>
    </vt:vector>
  </HeadingPairs>
  <TitlesOfParts>
    <vt:vector size="48" baseType="lpstr">
      <vt:lpstr>Arial</vt:lpstr>
      <vt:lpstr>Avenir Next LT Pro</vt:lpstr>
      <vt:lpstr>Avenir Next LT Pro Light</vt:lpstr>
      <vt:lpstr>Calibri</vt:lpstr>
      <vt:lpstr>Calibri Light</vt:lpstr>
      <vt:lpstr>Century Gothic</vt:lpstr>
      <vt:lpstr>Symbol</vt:lpstr>
      <vt:lpstr>TheSans</vt:lpstr>
      <vt:lpstr>Times New Roman</vt:lpstr>
      <vt:lpstr>نسق Office</vt:lpstr>
      <vt:lpstr>1_Office Theme</vt:lpstr>
      <vt:lpstr>RetrospectVTI</vt:lpstr>
      <vt:lpstr>PowerPoint Presentation</vt:lpstr>
      <vt:lpstr>PowerPoint Presentation</vt:lpstr>
      <vt:lpstr>Objectives</vt:lpstr>
      <vt:lpstr>Objectives</vt:lpstr>
      <vt:lpstr>Objectives</vt:lpstr>
      <vt:lpstr>Modified Course Learning Outcomes MCLO</vt:lpstr>
      <vt:lpstr>PowerPoint Presentation</vt:lpstr>
      <vt:lpstr>PowerPoint Presentation</vt:lpstr>
      <vt:lpstr>Course plan</vt:lpstr>
      <vt:lpstr>Course plan</vt:lpstr>
      <vt:lpstr>Course plan</vt:lpstr>
      <vt:lpstr>Course plan</vt:lpstr>
      <vt:lpstr>Course plan</vt:lpstr>
      <vt:lpstr>Hospital posting</vt:lpstr>
      <vt:lpstr>Hospital posting</vt:lpstr>
      <vt:lpstr>Learning points at hospital posting</vt:lpstr>
      <vt:lpstr>Marks distribution</vt:lpstr>
      <vt:lpstr>Final examination</vt:lpstr>
      <vt:lpstr>Final examination</vt:lpstr>
      <vt:lpstr>Topics distribution</vt:lpstr>
      <vt:lpstr>Blue print for MCQ</vt:lpstr>
      <vt:lpstr>Blue print for MCQ</vt:lpstr>
      <vt:lpstr>Clinical short case mark sheet</vt:lpstr>
      <vt:lpstr>Important points</vt:lpstr>
      <vt:lpstr>Important points</vt:lpstr>
      <vt:lpstr>PowerPoint Presentation</vt:lpstr>
      <vt:lpstr>Recommended books</vt:lpstr>
      <vt:lpstr>Recommended books</vt:lpstr>
      <vt:lpstr>Almaarefa Logbook</vt:lpstr>
      <vt:lpstr>What is it?</vt:lpstr>
      <vt:lpstr>The number of cases required?</vt:lpstr>
      <vt:lpstr>No cases available</vt:lpstr>
      <vt:lpstr>Any mark for the Logbook?</vt:lpstr>
      <vt:lpstr>Submission time</vt:lpstr>
      <vt:lpstr>Any?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Omar Alaidaroos</dc:creator>
  <cp:lastModifiedBy>OMAR ALAIDAROOS</cp:lastModifiedBy>
  <cp:revision>6</cp:revision>
  <dcterms:created xsi:type="dcterms:W3CDTF">2023-08-18T15:22:06Z</dcterms:created>
  <dcterms:modified xsi:type="dcterms:W3CDTF">2024-09-28T11:11:08Z</dcterms:modified>
</cp:coreProperties>
</file>