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2" r:id="rId1"/>
    <p:sldMasterId id="2147483774" r:id="rId2"/>
  </p:sldMasterIdLst>
  <p:notesMasterIdLst>
    <p:notesMasterId r:id="rId66"/>
  </p:notesMasterIdLst>
  <p:sldIdLst>
    <p:sldId id="257" r:id="rId3"/>
    <p:sldId id="258" r:id="rId4"/>
    <p:sldId id="261" r:id="rId5"/>
    <p:sldId id="264" r:id="rId6"/>
    <p:sldId id="266" r:id="rId7"/>
    <p:sldId id="265" r:id="rId8"/>
    <p:sldId id="361" r:id="rId9"/>
    <p:sldId id="267" r:id="rId10"/>
    <p:sldId id="358" r:id="rId11"/>
    <p:sldId id="268" r:id="rId12"/>
    <p:sldId id="357" r:id="rId13"/>
    <p:sldId id="359" r:id="rId14"/>
    <p:sldId id="269" r:id="rId15"/>
    <p:sldId id="270" r:id="rId16"/>
    <p:sldId id="360" r:id="rId17"/>
    <p:sldId id="272"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0" r:id="rId35"/>
    <p:sldId id="289" r:id="rId36"/>
    <p:sldId id="291" r:id="rId37"/>
    <p:sldId id="292" r:id="rId38"/>
    <p:sldId id="293" r:id="rId39"/>
    <p:sldId id="294" r:id="rId40"/>
    <p:sldId id="295" r:id="rId41"/>
    <p:sldId id="354" r:id="rId42"/>
    <p:sldId id="345" r:id="rId43"/>
    <p:sldId id="352" r:id="rId44"/>
    <p:sldId id="355" r:id="rId45"/>
    <p:sldId id="343" r:id="rId46"/>
    <p:sldId id="347" r:id="rId47"/>
    <p:sldId id="353" r:id="rId48"/>
    <p:sldId id="356" r:id="rId49"/>
    <p:sldId id="335" r:id="rId50"/>
    <p:sldId id="296" r:id="rId51"/>
    <p:sldId id="297" r:id="rId52"/>
    <p:sldId id="298" r:id="rId53"/>
    <p:sldId id="299" r:id="rId54"/>
    <p:sldId id="300" r:id="rId55"/>
    <p:sldId id="301" r:id="rId56"/>
    <p:sldId id="302" r:id="rId57"/>
    <p:sldId id="303" r:id="rId58"/>
    <p:sldId id="409" r:id="rId59"/>
    <p:sldId id="404" r:id="rId60"/>
    <p:sldId id="411" r:id="rId61"/>
    <p:sldId id="304" r:id="rId62"/>
    <p:sldId id="306" r:id="rId63"/>
    <p:sldId id="362" r:id="rId64"/>
    <p:sldId id="307" r:id="rId6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4013" autoAdjust="0"/>
    <p:restoredTop sz="94660"/>
  </p:normalViewPr>
  <p:slideViewPr>
    <p:cSldViewPr snapToGrid="0">
      <p:cViewPr varScale="1">
        <p:scale>
          <a:sx n="72" d="100"/>
          <a:sy n="72" d="100"/>
        </p:scale>
        <p:origin x="264" y="5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3656E-B3B3-4F16-94CE-A911062BE10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DF41B-8818-4D75-AB71-D6AC4EE6D079}" type="slidenum">
              <a:rPr lang="en-US" smtClean="0"/>
              <a:t>‹#›</a:t>
            </a:fld>
            <a:endParaRPr lang="en-US"/>
          </a:p>
        </p:txBody>
      </p:sp>
    </p:spTree>
    <p:extLst>
      <p:ext uri="{BB962C8B-B14F-4D97-AF65-F5344CB8AC3E}">
        <p14:creationId xmlns:p14="http://schemas.microsoft.com/office/powerpoint/2010/main" val="386932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546AA-B016-414C-B45D-B72A26E027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10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8FBBCF9-F808-4E46-B244-9385CC3B7A15}" type="slidenum">
              <a:rPr lang="en-US" sz="1200"/>
              <a:pPr eaLnBrk="1" hangingPunct="1"/>
              <a:t>44</a:t>
            </a:fld>
            <a:endParaRPr lang="en-US" sz="1200"/>
          </a:p>
        </p:txBody>
      </p:sp>
    </p:spTree>
    <p:extLst>
      <p:ext uri="{BB962C8B-B14F-4D97-AF65-F5344CB8AC3E}">
        <p14:creationId xmlns:p14="http://schemas.microsoft.com/office/powerpoint/2010/main" val="224371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3F86B-FFED-42BC-B51F-DA579F0549B5}" type="datetimeFigureOut">
              <a:rPr lang="ar-SA" smtClean="0"/>
              <a:t>05/02/1442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419302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3F86B-FFED-42BC-B51F-DA579F0549B5}" type="datetimeFigureOut">
              <a:rPr lang="ar-SA" smtClean="0"/>
              <a:t>05/02/1442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3291026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3F86B-FFED-42BC-B51F-DA579F0549B5}" type="datetimeFigureOut">
              <a:rPr lang="ar-SA" smtClean="0"/>
              <a:t>05/02/1442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1774591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2B7F7-0068-4DB5-9921-BB95910C11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916538-17A9-4FFC-ACAA-206BA3932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AE4E1B-BA67-44A4-8654-84A039C969E8}"/>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D27BB208-2701-4A4F-A606-364091F45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4EFFF-F948-498E-A2F1-DCBD138ADB4B}"/>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9055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1E96-629F-4A16-9455-DC530EB349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73BDC-558A-47E9-93CF-B4162FE080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E8D80-B406-438A-82F3-8B77247DCF7B}"/>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71479943-210B-4400-BE9E-9A0B65F47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67BC8-2FA3-4C30-B7C2-A7F2A134CE96}"/>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221861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B1F8-9BB8-4D47-AFA1-64A38BBA4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9E1843-F4C1-4924-BA17-EEAA896990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58D70-2F7D-4BD5-A99F-B72AC44DB334}"/>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7ADB544A-5DA3-48CE-BEB1-DFDB77918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427E7-7368-42F1-944D-8036D7BAC8DB}"/>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416396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F4B3-954B-4503-A2DB-8B0DEFB5C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F73DD-D842-4B35-BDBF-C0A206D321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C15373-85B3-498B-8611-16F4DF6A8B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BD7A9B-94F7-4B86-AE6B-265843B766EF}"/>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6" name="Footer Placeholder 5">
            <a:extLst>
              <a:ext uri="{FF2B5EF4-FFF2-40B4-BE49-F238E27FC236}">
                <a16:creationId xmlns:a16="http://schemas.microsoft.com/office/drawing/2014/main" id="{D250A107-FAA5-4A16-B957-D4756143E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BB9FD-057D-4C7A-BD63-0BB66B6B032E}"/>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1113208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C86A-AE59-4433-8F5F-3A4C7F630A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33F2C-85C7-48E5-A4BB-83DCE80CD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213B4-6EE7-4BCB-9BC2-B1F9CE723B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D6CFBD-181C-4F55-B611-D8DD11B17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8DFECD-9FE8-417C-8B65-3519404889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2C355-5648-4309-BF67-04CF13ECAC47}"/>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8" name="Footer Placeholder 7">
            <a:extLst>
              <a:ext uri="{FF2B5EF4-FFF2-40B4-BE49-F238E27FC236}">
                <a16:creationId xmlns:a16="http://schemas.microsoft.com/office/drawing/2014/main" id="{A8CA0A5A-31DB-406B-BFAA-1F2915B7A8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3C77CB-56B2-459A-AC9D-1FFC170ABEC9}"/>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2634773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B9F1-9559-44A1-8D60-3F59BAF15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3EA773-33FA-440F-950E-02EDF49C4B2B}"/>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4" name="Footer Placeholder 3">
            <a:extLst>
              <a:ext uri="{FF2B5EF4-FFF2-40B4-BE49-F238E27FC236}">
                <a16:creationId xmlns:a16="http://schemas.microsoft.com/office/drawing/2014/main" id="{6E5CADC1-4372-4CE2-93B2-A301768302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1646EB-A101-4BFF-858F-4E85183A4EF8}"/>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1433108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AC4F04-DF14-4CAC-9F29-42026680F669}"/>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3" name="Footer Placeholder 2">
            <a:extLst>
              <a:ext uri="{FF2B5EF4-FFF2-40B4-BE49-F238E27FC236}">
                <a16:creationId xmlns:a16="http://schemas.microsoft.com/office/drawing/2014/main" id="{0CC11AB7-799C-4300-AEE5-CB3D710E6D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E872EC-F1DB-40BC-AFE5-EF2BEEC67CE4}"/>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214775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A327-6976-4C02-91AE-1AD353720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EBA5C6-79D1-448C-96C7-6390554A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C82889-C210-4BB0-9480-2D0264380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D30EF-4259-444E-8FB5-35EEC0124B42}"/>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6" name="Footer Placeholder 5">
            <a:extLst>
              <a:ext uri="{FF2B5EF4-FFF2-40B4-BE49-F238E27FC236}">
                <a16:creationId xmlns:a16="http://schemas.microsoft.com/office/drawing/2014/main" id="{51045645-3F6A-4059-A189-F7C47F7CF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0E263-E08C-4AEE-8E82-DC2E31F5D02E}"/>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233482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3F86B-FFED-42BC-B51F-DA579F0549B5}" type="datetimeFigureOut">
              <a:rPr lang="ar-SA" smtClean="0"/>
              <a:t>05/02/1442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220232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71BE-1807-4BFA-82A7-2A6792021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169E07-0A1F-49EF-9A62-1D26E9163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0314CD-3AA7-41EA-9DCB-31A6DB6E5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214F4-FBB5-429E-A41A-1D03EE79499F}"/>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6" name="Footer Placeholder 5">
            <a:extLst>
              <a:ext uri="{FF2B5EF4-FFF2-40B4-BE49-F238E27FC236}">
                <a16:creationId xmlns:a16="http://schemas.microsoft.com/office/drawing/2014/main" id="{47866651-E858-4BDD-8602-73F33D32F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133A4-3E59-48F9-9443-F150A711FE01}"/>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2490418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20A3-0EB9-4B2C-910F-9CA7907CC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D9D121-0D16-4A35-90CD-ED404AD0A6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C8919-C22A-4CCB-A458-CFE6D6B77CD4}"/>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1E95029D-6E7E-4952-BEF5-08E8B487D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8490E-A24F-4A9E-AEB0-B59394DF93A6}"/>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2105900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6DB27-418A-41C2-A5C9-949718538E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F4104F-562F-48C5-A9D1-588F3D4118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87333-27CA-4C1B-9A0D-C63973FBA6CA}"/>
              </a:ext>
            </a:extLst>
          </p:cNvPr>
          <p:cNvSpPr>
            <a:spLocks noGrp="1"/>
          </p:cNvSpPr>
          <p:nvPr>
            <p:ph type="dt" sz="half" idx="10"/>
          </p:nvPr>
        </p:nvSpPr>
        <p:spPr/>
        <p:txBody>
          <a:body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9FF9C38E-A414-402C-A829-321F8B008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F75FD-D41F-4D70-8793-05041C491B88}"/>
              </a:ext>
            </a:extLst>
          </p:cNvPr>
          <p:cNvSpPr>
            <a:spLocks noGrp="1"/>
          </p:cNvSpPr>
          <p:nvPr>
            <p:ph type="sldNum" sz="quarter" idx="12"/>
          </p:nvPr>
        </p:nvSpPr>
        <p:spPr/>
        <p:txBody>
          <a:bodyPr/>
          <a:lstStyle/>
          <a:p>
            <a:fld id="{62636FA8-B79C-456D-AC36-11B02F47565C}" type="slidenum">
              <a:rPr lang="en-US" smtClean="0"/>
              <a:t>‹#›</a:t>
            </a:fld>
            <a:endParaRPr lang="en-US"/>
          </a:p>
        </p:txBody>
      </p:sp>
    </p:spTree>
    <p:extLst>
      <p:ext uri="{BB962C8B-B14F-4D97-AF65-F5344CB8AC3E}">
        <p14:creationId xmlns:p14="http://schemas.microsoft.com/office/powerpoint/2010/main" val="1473368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B454EC-502C-49D5-9B97-549D148E8975}" type="slidenum">
              <a:rPr lang="en-US"/>
              <a:pPr>
                <a:defRPr/>
              </a:pPr>
              <a:t>‹#›</a:t>
            </a:fld>
            <a:endParaRPr lang="en-US"/>
          </a:p>
        </p:txBody>
      </p:sp>
    </p:spTree>
    <p:extLst>
      <p:ext uri="{BB962C8B-B14F-4D97-AF65-F5344CB8AC3E}">
        <p14:creationId xmlns:p14="http://schemas.microsoft.com/office/powerpoint/2010/main" val="291426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3F86B-FFED-42BC-B51F-DA579F0549B5}" type="datetimeFigureOut">
              <a:rPr lang="ar-SA" smtClean="0"/>
              <a:t>05/02/1442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45221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3F86B-FFED-42BC-B51F-DA579F0549B5}" type="datetimeFigureOut">
              <a:rPr lang="ar-SA" smtClean="0"/>
              <a:t>05/02/1442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30189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3F86B-FFED-42BC-B51F-DA579F0549B5}" type="datetimeFigureOut">
              <a:rPr lang="ar-SA" smtClean="0"/>
              <a:t>05/02/1442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84282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3F86B-FFED-42BC-B51F-DA579F0549B5}" type="datetimeFigureOut">
              <a:rPr lang="ar-SA" smtClean="0"/>
              <a:t>05/02/1442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164014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3F86B-FFED-42BC-B51F-DA579F0549B5}" type="datetimeFigureOut">
              <a:rPr lang="ar-SA" smtClean="0"/>
              <a:t>05/02/1442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123798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3F86B-FFED-42BC-B51F-DA579F0549B5}" type="datetimeFigureOut">
              <a:rPr lang="ar-SA" smtClean="0"/>
              <a:t>05/02/1442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381102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3F86B-FFED-42BC-B51F-DA579F0549B5}" type="datetimeFigureOut">
              <a:rPr lang="ar-SA" smtClean="0"/>
              <a:t>05/02/1442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8AC92BC-1F4F-4A6F-AF93-08382CDAFC88}" type="slidenum">
              <a:rPr lang="ar-SA" smtClean="0"/>
              <a:t>‹#›</a:t>
            </a:fld>
            <a:endParaRPr lang="ar-SA"/>
          </a:p>
        </p:txBody>
      </p:sp>
    </p:spTree>
    <p:extLst>
      <p:ext uri="{BB962C8B-B14F-4D97-AF65-F5344CB8AC3E}">
        <p14:creationId xmlns:p14="http://schemas.microsoft.com/office/powerpoint/2010/main" val="257515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3F86B-FFED-42BC-B51F-DA579F0549B5}" type="datetimeFigureOut">
              <a:rPr lang="ar-SA" smtClean="0"/>
              <a:t>05/02/1442</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C92BC-1F4F-4A6F-AF93-08382CDAFC88}" type="slidenum">
              <a:rPr lang="ar-SA" smtClean="0"/>
              <a:t>‹#›</a:t>
            </a:fld>
            <a:endParaRPr lang="ar-SA"/>
          </a:p>
        </p:txBody>
      </p:sp>
    </p:spTree>
    <p:extLst>
      <p:ext uri="{BB962C8B-B14F-4D97-AF65-F5344CB8AC3E}">
        <p14:creationId xmlns:p14="http://schemas.microsoft.com/office/powerpoint/2010/main" val="424822094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5C56D-9487-49B4-9085-3C0DD86CB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3E9793-0EF3-4562-91D2-01C273E85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1AB44-5DBB-42B1-9DF2-C2D4365C71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69DBF-752B-4963-8694-7EF9938FBA6C}" type="datetimeFigureOut">
              <a:rPr lang="en-US" smtClean="0"/>
              <a:t>9/22/2020</a:t>
            </a:fld>
            <a:endParaRPr lang="en-US"/>
          </a:p>
        </p:txBody>
      </p:sp>
      <p:sp>
        <p:nvSpPr>
          <p:cNvPr id="5" name="Footer Placeholder 4">
            <a:extLst>
              <a:ext uri="{FF2B5EF4-FFF2-40B4-BE49-F238E27FC236}">
                <a16:creationId xmlns:a16="http://schemas.microsoft.com/office/drawing/2014/main" id="{850B37B3-B113-4A05-AAB7-1229477F5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BE565-965C-4A59-B0EC-D60290F72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36FA8-B79C-456D-AC36-11B02F47565C}" type="slidenum">
              <a:rPr lang="en-US" smtClean="0"/>
              <a:t>‹#›</a:t>
            </a:fld>
            <a:endParaRPr lang="en-US"/>
          </a:p>
        </p:txBody>
      </p:sp>
    </p:spTree>
    <p:extLst>
      <p:ext uri="{BB962C8B-B14F-4D97-AF65-F5344CB8AC3E}">
        <p14:creationId xmlns:p14="http://schemas.microsoft.com/office/powerpoint/2010/main" val="291965367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BUN" TargetMode="External"/><Relationship Id="rId3" Type="http://schemas.openxmlformats.org/officeDocument/2006/relationships/hyperlink" Target="http://en.wikipedia.org/wiki/Blood_glucose" TargetMode="External"/><Relationship Id="rId7" Type="http://schemas.openxmlformats.org/officeDocument/2006/relationships/hyperlink" Target="http://en.wikipedia.org/wiki/Hypoxemia" TargetMode="External"/><Relationship Id="rId2" Type="http://schemas.openxmlformats.org/officeDocument/2006/relationships/hyperlink" Target="http://en.wikipedia.org/wiki/White_blood_cell" TargetMode="External"/><Relationship Id="rId1" Type="http://schemas.openxmlformats.org/officeDocument/2006/relationships/slideLayout" Target="../slideLayouts/slideLayout3.xml"/><Relationship Id="rId6" Type="http://schemas.openxmlformats.org/officeDocument/2006/relationships/hyperlink" Target="http://en.wikipedia.org/wiki/Hematocrit" TargetMode="External"/><Relationship Id="rId5" Type="http://schemas.openxmlformats.org/officeDocument/2006/relationships/hyperlink" Target="http://en.wikipedia.org/wiki/Lactate_dehydrogenase" TargetMode="External"/><Relationship Id="rId4" Type="http://schemas.openxmlformats.org/officeDocument/2006/relationships/hyperlink" Target="http://en.wikipedia.org/wiki/Aspartate_transaminase" TargetMode="External"/><Relationship Id="rId9" Type="http://schemas.openxmlformats.org/officeDocument/2006/relationships/hyperlink" Target="http://en.wikipedia.org/wiki/Base_exces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BUN" TargetMode="External"/><Relationship Id="rId3" Type="http://schemas.openxmlformats.org/officeDocument/2006/relationships/hyperlink" Target="http://en.wikipedia.org/wiki/Blood_glucose" TargetMode="External"/><Relationship Id="rId7" Type="http://schemas.openxmlformats.org/officeDocument/2006/relationships/hyperlink" Target="http://en.wikipedia.org/wiki/Hypoxemia" TargetMode="External"/><Relationship Id="rId2" Type="http://schemas.openxmlformats.org/officeDocument/2006/relationships/hyperlink" Target="http://en.wikipedia.org/wiki/White_blood_cell" TargetMode="External"/><Relationship Id="rId1" Type="http://schemas.openxmlformats.org/officeDocument/2006/relationships/slideLayout" Target="../slideLayouts/slideLayout3.xml"/><Relationship Id="rId6" Type="http://schemas.openxmlformats.org/officeDocument/2006/relationships/hyperlink" Target="http://en.wikipedia.org/wiki/Hematocrit" TargetMode="External"/><Relationship Id="rId5" Type="http://schemas.openxmlformats.org/officeDocument/2006/relationships/hyperlink" Target="http://en.wikipedia.org/wiki/Lactate_dehydrogenase" TargetMode="External"/><Relationship Id="rId4" Type="http://schemas.openxmlformats.org/officeDocument/2006/relationships/hyperlink" Target="http://en.wikipedia.org/wiki/Aspartate_transaminase" TargetMode="External"/><Relationship Id="rId9" Type="http://schemas.openxmlformats.org/officeDocument/2006/relationships/hyperlink" Target="http://en.wikipedia.org/wiki/Base_exces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Computed_tomography" TargetMode="External"/><Relationship Id="rId2" Type="http://schemas.openxmlformats.org/officeDocument/2006/relationships/hyperlink" Target="http://en.wikipedia.org/wiki/APACHE_II"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a:solidFill>
                  <a:schemeClr val="tx1"/>
                </a:solidFill>
                <a:latin typeface="+mj-lt"/>
                <a:ea typeface="+mj-ea"/>
                <a:cs typeface="+mj-cs"/>
              </a:rPr>
              <a:t>The  pancreas</a:t>
            </a:r>
            <a:endParaRPr lang="en-US" sz="7200" kern="120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57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81050" y="3003550"/>
            <a:ext cx="10515600" cy="1325563"/>
          </a:xfrm>
        </p:spPr>
        <p:txBody>
          <a:bodyPr>
            <a:noAutofit/>
          </a:bodyPr>
          <a:lstStyle/>
          <a:p>
            <a:pPr lvl="0"/>
            <a:r>
              <a:rPr lang="en-US" sz="2800" dirty="0">
                <a:latin typeface="David" panose="020E0502060401010101" pitchFamily="34" charset="-79"/>
                <a:cs typeface="David" panose="020E0502060401010101" pitchFamily="34" charset="-79"/>
              </a:rPr>
              <a:t>3- CBC, urea , electrolytes , liver function test , LDH , lipid profile , coagulation profile, serum calcium, C-reactive protein, blood glucose.</a:t>
            </a:r>
            <a:br>
              <a:rPr lang="en-US" sz="2800" dirty="0">
                <a:latin typeface="David" panose="020E0502060401010101" pitchFamily="34" charset="-79"/>
                <a:cs typeface="David" panose="020E0502060401010101" pitchFamily="34" charset="-79"/>
              </a:rPr>
            </a:br>
            <a:br>
              <a:rPr lang="en-US" sz="2800" dirty="0">
                <a:latin typeface="David" panose="020E0502060401010101" pitchFamily="34" charset="-79"/>
                <a:cs typeface="David" panose="020E0502060401010101" pitchFamily="34" charset="-79"/>
              </a:rPr>
            </a:br>
            <a:r>
              <a:rPr lang="en-US" sz="2800" dirty="0">
                <a:latin typeface="David" panose="020E0502060401010101" pitchFamily="34" charset="-79"/>
                <a:cs typeface="David" panose="020E0502060401010101" pitchFamily="34" charset="-79"/>
              </a:rPr>
              <a:t>4- Imaging </a:t>
            </a:r>
            <a:r>
              <a:rPr lang="en-US" sz="2800" dirty="0">
                <a:solidFill>
                  <a:srgbClr val="FF0000"/>
                </a:solidFill>
                <a:latin typeface="David" panose="020E0502060401010101" pitchFamily="34" charset="-79"/>
                <a:cs typeface="David" panose="020E0502060401010101" pitchFamily="34" charset="-79"/>
              </a:rPr>
              <a:t>: </a:t>
            </a:r>
            <a:br>
              <a:rPr lang="en-US" sz="2800" dirty="0">
                <a:solidFill>
                  <a:srgbClr val="FF0000"/>
                </a:solidFill>
                <a:latin typeface="David" panose="020E0502060401010101" pitchFamily="34" charset="-79"/>
                <a:cs typeface="David" panose="020E0502060401010101" pitchFamily="34" charset="-79"/>
              </a:rPr>
            </a:br>
            <a:r>
              <a:rPr lang="en-US" sz="2800" u="sng" dirty="0">
                <a:solidFill>
                  <a:srgbClr val="FF0000"/>
                </a:solidFill>
                <a:latin typeface="David" panose="020E0502060401010101" pitchFamily="34" charset="-79"/>
                <a:cs typeface="David" panose="020E0502060401010101" pitchFamily="34" charset="-79"/>
              </a:rPr>
              <a:t>Chest X-ray</a:t>
            </a:r>
            <a:r>
              <a:rPr lang="en-US" sz="2800" dirty="0">
                <a:solidFill>
                  <a:srgbClr val="FF0000"/>
                </a:solidFill>
                <a:latin typeface="David" panose="020E0502060401010101" pitchFamily="34" charset="-79"/>
                <a:cs typeface="David" panose="020E0502060401010101" pitchFamily="34" charset="-79"/>
              </a:rPr>
              <a:t> </a:t>
            </a:r>
            <a:r>
              <a:rPr lang="en-US" sz="2800" dirty="0">
                <a:latin typeface="David" panose="020E0502060401010101" pitchFamily="34" charset="-79"/>
                <a:cs typeface="David" panose="020E0502060401010101" pitchFamily="34" charset="-79"/>
              </a:rPr>
              <a:t>look for pleural effusion, air under the diaphragm in cases of perforated peptic ulcer. </a:t>
            </a:r>
            <a:br>
              <a:rPr lang="en-US" sz="2800" dirty="0">
                <a:latin typeface="David" panose="020E0502060401010101" pitchFamily="34" charset="-79"/>
                <a:cs typeface="David" panose="020E0502060401010101" pitchFamily="34" charset="-79"/>
              </a:rPr>
            </a:br>
            <a:br>
              <a:rPr lang="en-US" sz="2800" dirty="0">
                <a:latin typeface="David" panose="020E0502060401010101" pitchFamily="34" charset="-79"/>
                <a:cs typeface="David" panose="020E0502060401010101" pitchFamily="34" charset="-79"/>
              </a:rPr>
            </a:br>
            <a:r>
              <a:rPr lang="en-US" sz="2800" u="sng" dirty="0">
                <a:solidFill>
                  <a:srgbClr val="FF0000"/>
                </a:solidFill>
                <a:latin typeface="David" panose="020E0502060401010101" pitchFamily="34" charset="-79"/>
                <a:cs typeface="David" panose="020E0502060401010101" pitchFamily="34" charset="-79"/>
              </a:rPr>
              <a:t>Ultrasound</a:t>
            </a:r>
            <a:r>
              <a:rPr lang="en-US" sz="2800" u="sng" dirty="0">
                <a:latin typeface="David" panose="020E0502060401010101" pitchFamily="34" charset="-79"/>
                <a:cs typeface="David" panose="020E0502060401010101" pitchFamily="34" charset="-79"/>
              </a:rPr>
              <a:t> </a:t>
            </a:r>
            <a:r>
              <a:rPr lang="en-US" sz="2800" u="sng" dirty="0">
                <a:solidFill>
                  <a:srgbClr val="FF0000"/>
                </a:solidFill>
                <a:latin typeface="David" panose="020E0502060401010101" pitchFamily="34" charset="-79"/>
                <a:cs typeface="David" panose="020E0502060401010101" pitchFamily="34" charset="-79"/>
              </a:rPr>
              <a:t>abdomen</a:t>
            </a:r>
            <a:r>
              <a:rPr lang="en-US" sz="2800" dirty="0">
                <a:latin typeface="David" panose="020E0502060401010101" pitchFamily="34" charset="-79"/>
                <a:cs typeface="David" panose="020E0502060401010101" pitchFamily="34" charset="-79"/>
              </a:rPr>
              <a:t> gallstone. </a:t>
            </a:r>
            <a:br>
              <a:rPr lang="en-US" sz="2800" dirty="0">
                <a:latin typeface="David" panose="020E0502060401010101" pitchFamily="34" charset="-79"/>
                <a:cs typeface="David" panose="020E0502060401010101" pitchFamily="34" charset="-79"/>
              </a:rPr>
            </a:br>
            <a:br>
              <a:rPr lang="en-US" sz="2800" dirty="0">
                <a:latin typeface="David" panose="020E0502060401010101" pitchFamily="34" charset="-79"/>
                <a:cs typeface="David" panose="020E0502060401010101" pitchFamily="34" charset="-79"/>
              </a:rPr>
            </a:br>
            <a:r>
              <a:rPr lang="en-US" sz="2800" u="sng" dirty="0">
                <a:solidFill>
                  <a:srgbClr val="FF0000"/>
                </a:solidFill>
                <a:latin typeface="David" panose="020E0502060401010101" pitchFamily="34" charset="-79"/>
                <a:cs typeface="David" panose="020E0502060401010101" pitchFamily="34" charset="-79"/>
              </a:rPr>
              <a:t>Abdominal computed tomography</a:t>
            </a:r>
            <a:r>
              <a:rPr lang="en-US" sz="2800" dirty="0">
                <a:solidFill>
                  <a:srgbClr val="FF0000"/>
                </a:solidFill>
                <a:latin typeface="David" panose="020E0502060401010101" pitchFamily="34" charset="-79"/>
                <a:cs typeface="David" panose="020E0502060401010101" pitchFamily="34" charset="-79"/>
              </a:rPr>
              <a:t> ???</a:t>
            </a:r>
            <a:r>
              <a:rPr lang="en-US" sz="2800" dirty="0">
                <a:latin typeface="David" panose="020E0502060401010101" pitchFamily="34" charset="-79"/>
                <a:cs typeface="David" panose="020E0502060401010101" pitchFamily="34" charset="-79"/>
              </a:rPr>
              <a:t> diagnosis, complications of acute pancreatitis evidence of necrotizing pancreatitis</a:t>
            </a:r>
            <a:r>
              <a:rPr lang="en-US" sz="3200" dirty="0">
                <a:latin typeface="David" panose="020E0502060401010101" pitchFamily="34" charset="-79"/>
                <a:cs typeface="David" panose="020E0502060401010101" pitchFamily="34" charset="-79"/>
              </a:rPr>
              <a:t>.</a:t>
            </a:r>
            <a:br>
              <a:rPr lang="en-US" sz="3200" dirty="0">
                <a:latin typeface="David" panose="020E0502060401010101" pitchFamily="34" charset="-79"/>
                <a:cs typeface="David" panose="020E0502060401010101" pitchFamily="34" charset="-79"/>
              </a:rPr>
            </a:br>
            <a:endParaRPr lang="ar-SA" sz="3200" dirty="0">
              <a:latin typeface="David" panose="020E0502060401010101" pitchFamily="34" charset="-79"/>
            </a:endParaRPr>
          </a:p>
        </p:txBody>
      </p:sp>
      <p:sp>
        <p:nvSpPr>
          <p:cNvPr id="4" name="TextBox 3">
            <a:extLst>
              <a:ext uri="{FF2B5EF4-FFF2-40B4-BE49-F238E27FC236}">
                <a16:creationId xmlns:a16="http://schemas.microsoft.com/office/drawing/2014/main" id="{DADD869F-D085-4DEB-8ED9-A4DC3ED26290}"/>
              </a:ext>
            </a:extLst>
          </p:cNvPr>
          <p:cNvSpPr txBox="1"/>
          <p:nvPr/>
        </p:nvSpPr>
        <p:spPr>
          <a:xfrm>
            <a:off x="416063" y="133165"/>
            <a:ext cx="5469832" cy="707886"/>
          </a:xfrm>
          <a:prstGeom prst="rect">
            <a:avLst/>
          </a:prstGeom>
          <a:noFill/>
        </p:spPr>
        <p:txBody>
          <a:bodyPr wrap="none" rtlCol="0">
            <a:spAutoFit/>
          </a:bodyPr>
          <a:lstStyle/>
          <a:p>
            <a:r>
              <a:rPr lang="en-US" sz="4000" dirty="0">
                <a:solidFill>
                  <a:srgbClr val="FF0000"/>
                </a:solidFill>
              </a:rPr>
              <a:t>Dx Continue…………………..</a:t>
            </a:r>
          </a:p>
        </p:txBody>
      </p:sp>
    </p:spTree>
    <p:extLst>
      <p:ext uri="{BB962C8B-B14F-4D97-AF65-F5344CB8AC3E}">
        <p14:creationId xmlns:p14="http://schemas.microsoft.com/office/powerpoint/2010/main" val="414225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1324-5F56-45E6-B985-CCFBBE9D00F6}"/>
              </a:ext>
            </a:extLst>
          </p:cNvPr>
          <p:cNvSpPr>
            <a:spLocks noGrp="1"/>
          </p:cNvSpPr>
          <p:nvPr>
            <p:ph type="title"/>
          </p:nvPr>
        </p:nvSpPr>
        <p:spPr>
          <a:xfrm>
            <a:off x="838200" y="631825"/>
            <a:ext cx="10515600" cy="1325563"/>
          </a:xfrm>
        </p:spPr>
        <p:txBody>
          <a:bodyPr>
            <a:normAutofit/>
          </a:bodyPr>
          <a:lstStyle/>
          <a:p>
            <a:pPr algn="ctr"/>
            <a:r>
              <a:rPr lang="en-US" dirty="0">
                <a:solidFill>
                  <a:srgbClr val="FF0000"/>
                </a:solidFill>
              </a:rPr>
              <a:t>CT abdomen Pancreatitis</a:t>
            </a:r>
          </a:p>
        </p:txBody>
      </p:sp>
      <p:sp>
        <p:nvSpPr>
          <p:cNvPr id="3" name="Content Placeholder 2">
            <a:extLst>
              <a:ext uri="{FF2B5EF4-FFF2-40B4-BE49-F238E27FC236}">
                <a16:creationId xmlns:a16="http://schemas.microsoft.com/office/drawing/2014/main" id="{707F72F3-B87A-4C1B-898C-A85B7B0887D3}"/>
              </a:ext>
            </a:extLst>
          </p:cNvPr>
          <p:cNvSpPr>
            <a:spLocks noGrp="1"/>
          </p:cNvSpPr>
          <p:nvPr>
            <p:ph idx="1"/>
          </p:nvPr>
        </p:nvSpPr>
        <p:spPr>
          <a:xfrm>
            <a:off x="838200" y="2057400"/>
            <a:ext cx="10515600" cy="3871762"/>
          </a:xfrm>
        </p:spPr>
        <p:txBody>
          <a:bodyPr>
            <a:normAutofit/>
          </a:bodyPr>
          <a:lstStyle/>
          <a:p>
            <a:pPr>
              <a:buFont typeface="Wingdings" panose="05000000000000000000" pitchFamily="2" charset="2"/>
              <a:buChar char="q"/>
            </a:pPr>
            <a:r>
              <a:rPr lang="en-US" dirty="0"/>
              <a:t>Although a CT scan may eventually be useful, it will not be as helpful as the other choices at this point. It is best used at 72 hours of illness to assess the degree of pancreatic necrosis in patients with predicted severe disease. </a:t>
            </a:r>
          </a:p>
          <a:p>
            <a:pPr>
              <a:buFont typeface="Wingdings" panose="05000000000000000000" pitchFamily="2" charset="2"/>
              <a:buChar char="q"/>
            </a:pPr>
            <a:r>
              <a:rPr lang="en-US" dirty="0"/>
              <a:t>A </a:t>
            </a:r>
            <a:r>
              <a:rPr lang="en-US" dirty="0">
                <a:solidFill>
                  <a:srgbClr val="FF0000"/>
                </a:solidFill>
              </a:rPr>
              <a:t>cardiogram and troponin </a:t>
            </a:r>
            <a:r>
              <a:rPr lang="en-US" dirty="0"/>
              <a:t>will help to rule in or rule out a myocardial infarction while the serum amylase and lipase will give information about pancreatitis.</a:t>
            </a:r>
          </a:p>
          <a:p>
            <a:pPr>
              <a:buFont typeface="Wingdings" panose="05000000000000000000" pitchFamily="2" charset="2"/>
              <a:buChar char="q"/>
            </a:pPr>
            <a:r>
              <a:rPr lang="en-US" dirty="0"/>
              <a:t> The </a:t>
            </a:r>
            <a:r>
              <a:rPr lang="en-US" dirty="0">
                <a:solidFill>
                  <a:srgbClr val="FF0000"/>
                </a:solidFill>
              </a:rPr>
              <a:t>gallbladder ultrasound </a:t>
            </a:r>
            <a:r>
              <a:rPr lang="en-US" dirty="0"/>
              <a:t>will be important in this patient with a strong family history for cholelithiasis and cholecystitis</a:t>
            </a:r>
          </a:p>
        </p:txBody>
      </p:sp>
    </p:spTree>
    <p:extLst>
      <p:ext uri="{BB962C8B-B14F-4D97-AF65-F5344CB8AC3E}">
        <p14:creationId xmlns:p14="http://schemas.microsoft.com/office/powerpoint/2010/main" val="313265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E6B8-29E8-42C2-B724-29675BACDDE5}"/>
              </a:ext>
            </a:extLst>
          </p:cNvPr>
          <p:cNvSpPr>
            <a:spLocks noGrp="1"/>
          </p:cNvSpPr>
          <p:nvPr>
            <p:ph type="title"/>
          </p:nvPr>
        </p:nvSpPr>
        <p:spPr>
          <a:xfrm>
            <a:off x="838200" y="631825"/>
            <a:ext cx="10515600" cy="1325563"/>
          </a:xfrm>
        </p:spPr>
        <p:txBody>
          <a:bodyPr>
            <a:normAutofit/>
          </a:bodyPr>
          <a:lstStyle/>
          <a:p>
            <a:pPr algn="ctr"/>
            <a:r>
              <a:rPr lang="en-US" sz="4000" dirty="0">
                <a:solidFill>
                  <a:srgbClr val="FF0000"/>
                </a:solidFill>
              </a:rPr>
              <a:t>Pancreatitis: Initial Management</a:t>
            </a:r>
            <a:br>
              <a:rPr lang="en-US" sz="2800" dirty="0"/>
            </a:br>
            <a:endParaRPr lang="en-US" sz="2800" dirty="0"/>
          </a:p>
        </p:txBody>
      </p:sp>
      <p:sp>
        <p:nvSpPr>
          <p:cNvPr id="3" name="Content Placeholder 2">
            <a:extLst>
              <a:ext uri="{FF2B5EF4-FFF2-40B4-BE49-F238E27FC236}">
                <a16:creationId xmlns:a16="http://schemas.microsoft.com/office/drawing/2014/main" id="{1FE81F23-D280-409E-B49D-87BE5477D9DE}"/>
              </a:ext>
            </a:extLst>
          </p:cNvPr>
          <p:cNvSpPr>
            <a:spLocks noGrp="1"/>
          </p:cNvSpPr>
          <p:nvPr>
            <p:ph idx="1"/>
          </p:nvPr>
        </p:nvSpPr>
        <p:spPr>
          <a:xfrm>
            <a:off x="838200" y="2405987"/>
            <a:ext cx="10515600" cy="4989251"/>
          </a:xfrm>
        </p:spPr>
        <p:txBody>
          <a:bodyPr>
            <a:normAutofit/>
          </a:bodyPr>
          <a:lstStyle/>
          <a:p>
            <a:pPr>
              <a:lnSpc>
                <a:spcPct val="100000"/>
              </a:lnSpc>
              <a:buFont typeface="Wingdings" panose="05000000000000000000" pitchFamily="2" charset="2"/>
              <a:buChar char="q"/>
            </a:pPr>
            <a:r>
              <a:rPr lang="en-US" sz="2400" dirty="0"/>
              <a:t>All patients with acute pancreatitis should initially be made NPO.</a:t>
            </a:r>
          </a:p>
          <a:p>
            <a:pPr marL="0" indent="0">
              <a:lnSpc>
                <a:spcPct val="100000"/>
              </a:lnSpc>
              <a:buNone/>
            </a:pPr>
            <a:endParaRPr lang="en-US" sz="2400" dirty="0"/>
          </a:p>
          <a:p>
            <a:pPr>
              <a:lnSpc>
                <a:spcPct val="100000"/>
              </a:lnSpc>
              <a:buFont typeface="Wingdings" panose="05000000000000000000" pitchFamily="2" charset="2"/>
              <a:buChar char="q"/>
            </a:pPr>
            <a:r>
              <a:rPr lang="en-US" sz="2400" dirty="0"/>
              <a:t>If they continue to vomit, nasogastric aspiration may be indicated,. Vigorous hydration with isotonic fluids (Ringer's lactate or normal saline) is indicated to maintain blood volume, especially in the face of severe pancreatitis in which patients may sequester large amounts of fluids in the retroperitoneal space. </a:t>
            </a:r>
          </a:p>
          <a:p>
            <a:pPr marL="0" indent="0">
              <a:lnSpc>
                <a:spcPct val="100000"/>
              </a:lnSpc>
              <a:buNone/>
            </a:pPr>
            <a:endParaRPr lang="en-US" sz="2400" dirty="0"/>
          </a:p>
          <a:p>
            <a:pPr>
              <a:lnSpc>
                <a:spcPct val="100000"/>
              </a:lnSpc>
              <a:buFont typeface="Wingdings" panose="05000000000000000000" pitchFamily="2" charset="2"/>
              <a:buChar char="q"/>
            </a:pPr>
            <a:r>
              <a:rPr lang="en-US" sz="2400" dirty="0"/>
              <a:t>Use of IV antibiotics is controversial. In this patient, antibiotics are not indicated, as the severity of the disease has not been established. Immediate IV hyperalimentation is not required, especially in patients with mild pancreatitis.</a:t>
            </a:r>
          </a:p>
        </p:txBody>
      </p:sp>
    </p:spTree>
    <p:extLst>
      <p:ext uri="{BB962C8B-B14F-4D97-AF65-F5344CB8AC3E}">
        <p14:creationId xmlns:p14="http://schemas.microsoft.com/office/powerpoint/2010/main" val="287555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47650" y="1922464"/>
            <a:ext cx="11677650" cy="620712"/>
          </a:xfrm>
        </p:spPr>
        <p:txBody>
          <a:bodyPr>
            <a:noAutofit/>
          </a:bodyPr>
          <a:lstStyle/>
          <a:p>
            <a:r>
              <a:rPr lang="en-US" sz="4800" dirty="0">
                <a:solidFill>
                  <a:srgbClr val="C00000"/>
                </a:solidFill>
                <a:latin typeface="David" panose="020E0502060401010101" pitchFamily="34" charset="-79"/>
                <a:cs typeface="David" panose="020E0502060401010101" pitchFamily="34" charset="-79"/>
              </a:rPr>
              <a:t>Assessment of severity of acute pancreatitis </a:t>
            </a:r>
            <a:br>
              <a:rPr lang="en-US" sz="6600" dirty="0">
                <a:solidFill>
                  <a:srgbClr val="C00000"/>
                </a:solidFill>
                <a:latin typeface="David" panose="020E0502060401010101" pitchFamily="34" charset="-79"/>
                <a:cs typeface="David" panose="020E0502060401010101" pitchFamily="34" charset="-79"/>
              </a:rPr>
            </a:br>
            <a:endParaRPr lang="ar-SA" sz="6600" dirty="0">
              <a:solidFill>
                <a:srgbClr val="C00000"/>
              </a:solidFill>
              <a:latin typeface="David" panose="020E0502060401010101" pitchFamily="34" charset="-79"/>
            </a:endParaRPr>
          </a:p>
        </p:txBody>
      </p:sp>
      <p:sp>
        <p:nvSpPr>
          <p:cNvPr id="3" name="عنوان فرعي 2"/>
          <p:cNvSpPr>
            <a:spLocks noGrp="1"/>
          </p:cNvSpPr>
          <p:nvPr>
            <p:ph type="subTitle" idx="1"/>
          </p:nvPr>
        </p:nvSpPr>
        <p:spPr>
          <a:xfrm>
            <a:off x="1428750" y="2449513"/>
            <a:ext cx="9144000" cy="3223318"/>
          </a:xfrm>
        </p:spPr>
        <p:txBody>
          <a:bodyPr>
            <a:noAutofit/>
          </a:bodyPr>
          <a:lstStyle/>
          <a:p>
            <a:pPr algn="just">
              <a:lnSpc>
                <a:spcPct val="150000"/>
              </a:lnSpc>
            </a:pPr>
            <a:r>
              <a:rPr lang="en-US" sz="3200" dirty="0">
                <a:latin typeface="David" panose="020E0502060401010101" pitchFamily="34" charset="-79"/>
                <a:cs typeface="David" panose="020E0502060401010101" pitchFamily="34" charset="-79"/>
              </a:rPr>
              <a:t>The aim of severity assessment is the early recognition of the patients with severe pancreatitis and to ensure that they admitted in high dependency unit or critical care unit for intensive management.                                   </a:t>
            </a:r>
          </a:p>
          <a:p>
            <a:pPr algn="just"/>
            <a:endParaRPr lang="ar-SA" sz="3200" dirty="0">
              <a:latin typeface="David" panose="020E0502060401010101" pitchFamily="34" charset="-79"/>
            </a:endParaRPr>
          </a:p>
        </p:txBody>
      </p:sp>
    </p:spTree>
    <p:extLst>
      <p:ext uri="{BB962C8B-B14F-4D97-AF65-F5344CB8AC3E}">
        <p14:creationId xmlns:p14="http://schemas.microsoft.com/office/powerpoint/2010/main" val="29225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3425" y="2813050"/>
            <a:ext cx="10515600" cy="1325563"/>
          </a:xfrm>
          <a:solidFill>
            <a:srgbClr val="FFFF00"/>
          </a:solidFill>
        </p:spPr>
        <p:txBody>
          <a:bodyPr>
            <a:normAutofit fontScale="90000"/>
          </a:bodyPr>
          <a:lstStyle/>
          <a:p>
            <a:pPr algn="ctr"/>
            <a:r>
              <a:rPr lang="en-US" sz="10700" b="1" dirty="0">
                <a:solidFill>
                  <a:srgbClr val="C00000"/>
                </a:solidFill>
                <a:latin typeface="David" panose="020E0502060401010101" pitchFamily="34" charset="-79"/>
                <a:cs typeface="David" panose="020E0502060401010101" pitchFamily="34" charset="-79"/>
              </a:rPr>
              <a:t>Ranson’s Criteria</a:t>
            </a:r>
            <a:br>
              <a:rPr lang="en-US" dirty="0"/>
            </a:br>
            <a:endParaRPr lang="ar-SA" dirty="0"/>
          </a:p>
        </p:txBody>
      </p:sp>
    </p:spTree>
    <p:extLst>
      <p:ext uri="{BB962C8B-B14F-4D97-AF65-F5344CB8AC3E}">
        <p14:creationId xmlns:p14="http://schemas.microsoft.com/office/powerpoint/2010/main" val="137118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0EA62-ECF3-451E-9822-5BB53E820A23}"/>
              </a:ext>
            </a:extLst>
          </p:cNvPr>
          <p:cNvPicPr>
            <a:picLocks noChangeAspect="1"/>
          </p:cNvPicPr>
          <p:nvPr/>
        </p:nvPicPr>
        <p:blipFill>
          <a:blip r:embed="rId2"/>
          <a:stretch>
            <a:fillRect/>
          </a:stretch>
        </p:blipFill>
        <p:spPr>
          <a:xfrm>
            <a:off x="2306159" y="643467"/>
            <a:ext cx="7579681" cy="5571066"/>
          </a:xfrm>
          <a:prstGeom prst="rect">
            <a:avLst/>
          </a:prstGeom>
        </p:spPr>
      </p:pic>
    </p:spTree>
    <p:extLst>
      <p:ext uri="{BB962C8B-B14F-4D97-AF65-F5344CB8AC3E}">
        <p14:creationId xmlns:p14="http://schemas.microsoft.com/office/powerpoint/2010/main" val="97322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3425" y="2974975"/>
            <a:ext cx="10515600" cy="1325563"/>
          </a:xfrm>
        </p:spPr>
        <p:txBody>
          <a:bodyPr>
            <a:noAutofit/>
          </a:bodyPr>
          <a:lstStyle/>
          <a:p>
            <a:pPr algn="just"/>
            <a:r>
              <a:rPr lang="en-US" dirty="0">
                <a:latin typeface="David" panose="020E0502060401010101" pitchFamily="34" charset="-79"/>
                <a:cs typeface="David" panose="020E0502060401010101" pitchFamily="34" charset="-79"/>
              </a:rPr>
              <a:t>The criteria for point assignment is that a certain breakpoint be met at anytime during that 48 hour period, so that in some situations it can be calculated shortly after admission. It is applicable to non-gallstone pancreatitis.</a:t>
            </a:r>
            <a:br>
              <a:rPr lang="en-US" dirty="0">
                <a:latin typeface="David" panose="020E0502060401010101" pitchFamily="34" charset="-79"/>
                <a:cs typeface="David" panose="020E0502060401010101" pitchFamily="34" charset="-79"/>
              </a:rPr>
            </a:br>
            <a:endParaRPr lang="ar-SA" dirty="0">
              <a:latin typeface="David" panose="020E0502060401010101" pitchFamily="34" charset="-79"/>
            </a:endParaRPr>
          </a:p>
        </p:txBody>
      </p:sp>
      <p:cxnSp>
        <p:nvCxnSpPr>
          <p:cNvPr id="5" name="رابط مستقيم 4"/>
          <p:cNvCxnSpPr/>
          <p:nvPr/>
        </p:nvCxnSpPr>
        <p:spPr>
          <a:xfrm>
            <a:off x="647700" y="1247775"/>
            <a:ext cx="1060132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رابط مستقيم 5"/>
          <p:cNvCxnSpPr/>
          <p:nvPr/>
        </p:nvCxnSpPr>
        <p:spPr>
          <a:xfrm>
            <a:off x="619125" y="5238750"/>
            <a:ext cx="106299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4793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7475" y="109539"/>
            <a:ext cx="10515600" cy="1014412"/>
          </a:xfrm>
        </p:spPr>
        <p:txBody>
          <a:bodyPr>
            <a:normAutofit fontScale="90000"/>
          </a:bodyPr>
          <a:lstStyle/>
          <a:p>
            <a:pPr algn="l"/>
            <a:r>
              <a:rPr lang="en-US" sz="3600" dirty="0">
                <a:solidFill>
                  <a:srgbClr val="C00000"/>
                </a:solidFill>
                <a:latin typeface="David" panose="020E0502060401010101" pitchFamily="34" charset="-79"/>
                <a:cs typeface="David" panose="020E0502060401010101" pitchFamily="34" charset="-79"/>
              </a:rPr>
              <a:t>1) For </a:t>
            </a:r>
            <a:r>
              <a:rPr lang="en-US" sz="3600" b="1" dirty="0">
                <a:solidFill>
                  <a:srgbClr val="C00000"/>
                </a:solidFill>
                <a:latin typeface="David" panose="020E0502060401010101" pitchFamily="34" charset="-79"/>
                <a:cs typeface="David" panose="020E0502060401010101" pitchFamily="34" charset="-79"/>
              </a:rPr>
              <a:t>non-gallstone pancreatitis</a:t>
            </a:r>
            <a:r>
              <a:rPr lang="en-US" sz="3600" dirty="0">
                <a:solidFill>
                  <a:srgbClr val="C00000"/>
                </a:solidFill>
                <a:latin typeface="David" panose="020E0502060401010101" pitchFamily="34" charset="-79"/>
                <a:cs typeface="David" panose="020E0502060401010101" pitchFamily="34" charset="-79"/>
              </a:rPr>
              <a:t>, the parameters are:</a:t>
            </a:r>
            <a:br>
              <a:rPr lang="en-US" sz="3600" dirty="0">
                <a:solidFill>
                  <a:srgbClr val="C00000"/>
                </a:solidFill>
                <a:latin typeface="David" panose="020E0502060401010101" pitchFamily="34" charset="-79"/>
                <a:cs typeface="David" panose="020E0502060401010101" pitchFamily="34" charset="-79"/>
              </a:rPr>
            </a:br>
            <a:endParaRPr lang="ar-SA" sz="3600" dirty="0">
              <a:solidFill>
                <a:srgbClr val="C00000"/>
              </a:solidFill>
              <a:latin typeface="David" panose="020E0502060401010101" pitchFamily="34" charset="-79"/>
            </a:endParaRPr>
          </a:p>
        </p:txBody>
      </p:sp>
      <p:sp>
        <p:nvSpPr>
          <p:cNvPr id="3" name="عنصر نائب للنص 2"/>
          <p:cNvSpPr>
            <a:spLocks noGrp="1"/>
          </p:cNvSpPr>
          <p:nvPr>
            <p:ph type="body" idx="1"/>
          </p:nvPr>
        </p:nvSpPr>
        <p:spPr>
          <a:xfrm>
            <a:off x="269875" y="788988"/>
            <a:ext cx="10515600" cy="1500187"/>
          </a:xfrm>
        </p:spPr>
        <p:txBody>
          <a:bodyPr>
            <a:noAutofit/>
          </a:bodyPr>
          <a:lstStyle/>
          <a:p>
            <a:pPr algn="l" rtl="0"/>
            <a:r>
              <a:rPr lang="en-US" b="1" dirty="0">
                <a:solidFill>
                  <a:srgbClr val="FF0000"/>
                </a:solidFill>
                <a:latin typeface="David" panose="020E0502060401010101" pitchFamily="34" charset="-79"/>
                <a:cs typeface="David" panose="020E0502060401010101" pitchFamily="34" charset="-79"/>
              </a:rPr>
              <a:t>At admission:</a:t>
            </a:r>
            <a:endParaRPr lang="en-US" dirty="0">
              <a:solidFill>
                <a:srgbClr val="FF0000"/>
              </a:solidFill>
              <a:latin typeface="David" panose="020E0502060401010101" pitchFamily="34" charset="-79"/>
              <a:cs typeface="David" panose="020E0502060401010101" pitchFamily="34" charset="-79"/>
            </a:endParaRPr>
          </a:p>
          <a:p>
            <a:pPr lvl="0" algn="l" rtl="0"/>
            <a:r>
              <a:rPr lang="en-US" dirty="0">
                <a:solidFill>
                  <a:schemeClr val="tx1"/>
                </a:solidFill>
                <a:latin typeface="David" panose="020E0502060401010101" pitchFamily="34" charset="-79"/>
                <a:cs typeface="David" panose="020E0502060401010101" pitchFamily="34" charset="-79"/>
              </a:rPr>
              <a:t>1- Age in years &gt; 55 years</a:t>
            </a:r>
          </a:p>
          <a:p>
            <a:pPr lvl="0" algn="l" rtl="0"/>
            <a:r>
              <a:rPr lang="en-US" dirty="0">
                <a:solidFill>
                  <a:schemeClr val="tx1"/>
                </a:solidFill>
                <a:latin typeface="David" panose="020E0502060401010101" pitchFamily="34" charset="-79"/>
                <a:cs typeface="David" panose="020E0502060401010101" pitchFamily="34" charset="-79"/>
                <a:hlinkClick r:id="rId2" tooltip="White blood cell"/>
              </a:rPr>
              <a:t>2- White blood cell</a:t>
            </a:r>
            <a:r>
              <a:rPr lang="en-US" dirty="0">
                <a:solidFill>
                  <a:schemeClr val="tx1"/>
                </a:solidFill>
                <a:latin typeface="David" panose="020E0502060401010101" pitchFamily="34" charset="-79"/>
                <a:cs typeface="David" panose="020E0502060401010101" pitchFamily="34" charset="-79"/>
              </a:rPr>
              <a:t> count &gt; 16000 cells/mm</a:t>
            </a:r>
            <a:r>
              <a:rPr lang="en-US" baseline="30000" dirty="0">
                <a:solidFill>
                  <a:schemeClr val="tx1"/>
                </a:solidFill>
                <a:latin typeface="David" panose="020E0502060401010101" pitchFamily="34" charset="-79"/>
                <a:cs typeface="David" panose="020E0502060401010101" pitchFamily="34" charset="-79"/>
              </a:rPr>
              <a:t>3</a:t>
            </a:r>
            <a:endParaRPr lang="en-US" dirty="0">
              <a:solidFill>
                <a:schemeClr val="tx1"/>
              </a:solidFill>
              <a:latin typeface="David" panose="020E0502060401010101" pitchFamily="34" charset="-79"/>
              <a:cs typeface="David" panose="020E0502060401010101" pitchFamily="34" charset="-79"/>
            </a:endParaRPr>
          </a:p>
          <a:p>
            <a:pPr lvl="0" algn="l" rtl="0"/>
            <a:r>
              <a:rPr lang="en-US" dirty="0">
                <a:solidFill>
                  <a:schemeClr val="tx1"/>
                </a:solidFill>
                <a:latin typeface="David" panose="020E0502060401010101" pitchFamily="34" charset="-79"/>
                <a:cs typeface="David" panose="020E0502060401010101" pitchFamily="34" charset="-79"/>
                <a:hlinkClick r:id="rId3" tooltip="Blood glucose"/>
              </a:rPr>
              <a:t>3- Blood glucose</a:t>
            </a:r>
            <a:r>
              <a:rPr lang="en-US" dirty="0">
                <a:solidFill>
                  <a:schemeClr val="tx1"/>
                </a:solidFill>
                <a:latin typeface="David" panose="020E0502060401010101" pitchFamily="34" charset="-79"/>
                <a:cs typeface="David" panose="020E0502060401010101" pitchFamily="34" charset="-79"/>
              </a:rPr>
              <a:t> &gt; 10 mmol/L (&gt; 200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a:t>
            </a:r>
          </a:p>
          <a:p>
            <a:pPr lvl="0" algn="l" rtl="0"/>
            <a:r>
              <a:rPr lang="en-US" dirty="0">
                <a:solidFill>
                  <a:schemeClr val="tx1"/>
                </a:solidFill>
                <a:latin typeface="David" panose="020E0502060401010101" pitchFamily="34" charset="-79"/>
                <a:cs typeface="David" panose="020E0502060401010101" pitchFamily="34" charset="-79"/>
              </a:rPr>
              <a:t>4- Serum </a:t>
            </a:r>
            <a:r>
              <a:rPr lang="en-US" dirty="0">
                <a:solidFill>
                  <a:schemeClr val="tx1"/>
                </a:solidFill>
                <a:latin typeface="David" panose="020E0502060401010101" pitchFamily="34" charset="-79"/>
                <a:cs typeface="David" panose="020E0502060401010101" pitchFamily="34" charset="-79"/>
                <a:hlinkClick r:id="rId4" tooltip="Aspartate transaminase"/>
              </a:rPr>
              <a:t>AST</a:t>
            </a:r>
            <a:r>
              <a:rPr lang="en-US" dirty="0">
                <a:solidFill>
                  <a:schemeClr val="tx1"/>
                </a:solidFill>
                <a:latin typeface="David" panose="020E0502060401010101" pitchFamily="34" charset="-79"/>
                <a:cs typeface="David" panose="020E0502060401010101" pitchFamily="34" charset="-79"/>
              </a:rPr>
              <a:t> &gt; 250 IU/L</a:t>
            </a:r>
          </a:p>
          <a:p>
            <a:pPr lvl="0" algn="l" rtl="0"/>
            <a:r>
              <a:rPr lang="en-US" dirty="0">
                <a:solidFill>
                  <a:schemeClr val="tx1"/>
                </a:solidFill>
                <a:latin typeface="David" panose="020E0502060401010101" pitchFamily="34" charset="-79"/>
                <a:cs typeface="David" panose="020E0502060401010101" pitchFamily="34" charset="-79"/>
              </a:rPr>
              <a:t>5- Serum </a:t>
            </a:r>
            <a:r>
              <a:rPr lang="en-US" dirty="0">
                <a:solidFill>
                  <a:schemeClr val="tx1"/>
                </a:solidFill>
                <a:latin typeface="David" panose="020E0502060401010101" pitchFamily="34" charset="-79"/>
                <a:cs typeface="David" panose="020E0502060401010101" pitchFamily="34" charset="-79"/>
                <a:hlinkClick r:id="rId5" tooltip="Lactate dehydrogenase"/>
              </a:rPr>
              <a:t>LDH</a:t>
            </a:r>
            <a:r>
              <a:rPr lang="en-US" dirty="0">
                <a:solidFill>
                  <a:schemeClr val="tx1"/>
                </a:solidFill>
                <a:latin typeface="David" panose="020E0502060401010101" pitchFamily="34" charset="-79"/>
                <a:cs typeface="David" panose="020E0502060401010101" pitchFamily="34" charset="-79"/>
              </a:rPr>
              <a:t> &gt; 350 IU/L</a:t>
            </a:r>
          </a:p>
          <a:p>
            <a:pPr algn="l" rtl="0"/>
            <a:r>
              <a:rPr lang="en-US" b="1" dirty="0">
                <a:solidFill>
                  <a:srgbClr val="FF0000"/>
                </a:solidFill>
                <a:latin typeface="David" panose="020E0502060401010101" pitchFamily="34" charset="-79"/>
                <a:cs typeface="David" panose="020E0502060401010101" pitchFamily="34" charset="-79"/>
              </a:rPr>
              <a:t>Within 48 hours:</a:t>
            </a:r>
            <a:endParaRPr lang="en-US" dirty="0">
              <a:solidFill>
                <a:srgbClr val="FF0000"/>
              </a:solidFill>
              <a:latin typeface="David" panose="020E0502060401010101" pitchFamily="34" charset="-79"/>
              <a:cs typeface="David" panose="020E0502060401010101" pitchFamily="34" charset="-79"/>
            </a:endParaRPr>
          </a:p>
          <a:p>
            <a:pPr lvl="0" algn="l" rtl="0"/>
            <a:r>
              <a:rPr lang="en-US" dirty="0">
                <a:solidFill>
                  <a:schemeClr val="tx1"/>
                </a:solidFill>
                <a:latin typeface="David" panose="020E0502060401010101" pitchFamily="34" charset="-79"/>
                <a:cs typeface="David" panose="020E0502060401010101" pitchFamily="34" charset="-79"/>
              </a:rPr>
              <a:t>1- Serum calcium &lt; 2.0 mmol/L (&lt; 8.0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a:t>
            </a:r>
          </a:p>
          <a:p>
            <a:pPr lvl="0" algn="l" rtl="0"/>
            <a:r>
              <a:rPr lang="en-US" dirty="0">
                <a:solidFill>
                  <a:schemeClr val="tx1"/>
                </a:solidFill>
                <a:latin typeface="David" panose="020E0502060401010101" pitchFamily="34" charset="-79"/>
                <a:cs typeface="David" panose="020E0502060401010101" pitchFamily="34" charset="-79"/>
                <a:hlinkClick r:id="rId6" tooltip="Hematocrit"/>
              </a:rPr>
              <a:t>2- Hematocrit</a:t>
            </a:r>
            <a:r>
              <a:rPr lang="en-US" dirty="0">
                <a:solidFill>
                  <a:schemeClr val="tx1"/>
                </a:solidFill>
                <a:latin typeface="David" panose="020E0502060401010101" pitchFamily="34" charset="-79"/>
                <a:cs typeface="David" panose="020E0502060401010101" pitchFamily="34" charset="-79"/>
              </a:rPr>
              <a:t> fall &gt; 10%</a:t>
            </a:r>
          </a:p>
          <a:p>
            <a:pPr lvl="0" algn="l" rtl="0"/>
            <a:r>
              <a:rPr lang="en-US" dirty="0">
                <a:solidFill>
                  <a:schemeClr val="tx1"/>
                </a:solidFill>
                <a:latin typeface="David" panose="020E0502060401010101" pitchFamily="34" charset="-79"/>
                <a:cs typeface="David" panose="020E0502060401010101" pitchFamily="34" charset="-79"/>
              </a:rPr>
              <a:t>3- Oxygen (</a:t>
            </a:r>
            <a:r>
              <a:rPr lang="en-US" dirty="0">
                <a:solidFill>
                  <a:schemeClr val="tx1"/>
                </a:solidFill>
                <a:latin typeface="David" panose="020E0502060401010101" pitchFamily="34" charset="-79"/>
                <a:cs typeface="David" panose="020E0502060401010101" pitchFamily="34" charset="-79"/>
                <a:hlinkClick r:id="rId7" tooltip="Hypoxemia"/>
              </a:rPr>
              <a:t>hypoxemia</a:t>
            </a:r>
            <a:r>
              <a:rPr lang="en-US" dirty="0">
                <a:solidFill>
                  <a:schemeClr val="tx1"/>
                </a:solidFill>
                <a:latin typeface="David" panose="020E0502060401010101" pitchFamily="34" charset="-79"/>
                <a:cs typeface="David" panose="020E0502060401010101" pitchFamily="34" charset="-79"/>
              </a:rPr>
              <a:t> PaO</a:t>
            </a:r>
            <a:r>
              <a:rPr lang="en-US" baseline="-25000" dirty="0">
                <a:solidFill>
                  <a:schemeClr val="tx1"/>
                </a:solidFill>
                <a:latin typeface="David" panose="020E0502060401010101" pitchFamily="34" charset="-79"/>
                <a:cs typeface="David" panose="020E0502060401010101" pitchFamily="34" charset="-79"/>
              </a:rPr>
              <a:t>2</a:t>
            </a:r>
            <a:r>
              <a:rPr lang="en-US" dirty="0">
                <a:solidFill>
                  <a:schemeClr val="tx1"/>
                </a:solidFill>
                <a:latin typeface="David" panose="020E0502060401010101" pitchFamily="34" charset="-79"/>
                <a:cs typeface="David" panose="020E0502060401010101" pitchFamily="34" charset="-79"/>
              </a:rPr>
              <a:t> &lt; 60 mmHg)</a:t>
            </a:r>
          </a:p>
          <a:p>
            <a:pPr lvl="0" algn="l" rtl="0"/>
            <a:r>
              <a:rPr lang="en-US" dirty="0">
                <a:solidFill>
                  <a:schemeClr val="tx1"/>
                </a:solidFill>
                <a:latin typeface="David" panose="020E0502060401010101" pitchFamily="34" charset="-79"/>
                <a:cs typeface="David" panose="020E0502060401010101" pitchFamily="34" charset="-79"/>
                <a:hlinkClick r:id="rId8" tooltip="BUN"/>
              </a:rPr>
              <a:t>4- BUN</a:t>
            </a:r>
            <a:r>
              <a:rPr lang="en-US" dirty="0">
                <a:solidFill>
                  <a:schemeClr val="tx1"/>
                </a:solidFill>
                <a:latin typeface="David" panose="020E0502060401010101" pitchFamily="34" charset="-79"/>
                <a:cs typeface="David" panose="020E0502060401010101" pitchFamily="34" charset="-79"/>
              </a:rPr>
              <a:t> increased by 1.8 or more mmol/L (5 or more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 after IV fluid hydration</a:t>
            </a:r>
          </a:p>
          <a:p>
            <a:pPr lvl="0" algn="l" rtl="0"/>
            <a:r>
              <a:rPr lang="en-US" dirty="0">
                <a:solidFill>
                  <a:schemeClr val="tx1"/>
                </a:solidFill>
                <a:latin typeface="David" panose="020E0502060401010101" pitchFamily="34" charset="-79"/>
                <a:cs typeface="David" panose="020E0502060401010101" pitchFamily="34" charset="-79"/>
              </a:rPr>
              <a:t>5- Base deficit (negative </a:t>
            </a:r>
            <a:r>
              <a:rPr lang="en-US" dirty="0">
                <a:solidFill>
                  <a:schemeClr val="tx1"/>
                </a:solidFill>
                <a:latin typeface="David" panose="020E0502060401010101" pitchFamily="34" charset="-79"/>
                <a:cs typeface="David" panose="020E0502060401010101" pitchFamily="34" charset="-79"/>
                <a:hlinkClick r:id="rId9" tooltip="Base excess"/>
              </a:rPr>
              <a:t>base excess</a:t>
            </a:r>
            <a:r>
              <a:rPr lang="en-US" dirty="0">
                <a:solidFill>
                  <a:schemeClr val="tx1"/>
                </a:solidFill>
                <a:latin typeface="David" panose="020E0502060401010101" pitchFamily="34" charset="-79"/>
                <a:cs typeface="David" panose="020E0502060401010101" pitchFamily="34" charset="-79"/>
              </a:rPr>
              <a:t>) &gt; 4 </a:t>
            </a:r>
            <a:r>
              <a:rPr lang="en-US" dirty="0" err="1">
                <a:solidFill>
                  <a:schemeClr val="tx1"/>
                </a:solidFill>
                <a:latin typeface="David" panose="020E0502060401010101" pitchFamily="34" charset="-79"/>
                <a:cs typeface="David" panose="020E0502060401010101" pitchFamily="34" charset="-79"/>
              </a:rPr>
              <a:t>mEq</a:t>
            </a:r>
            <a:r>
              <a:rPr lang="en-US" dirty="0">
                <a:solidFill>
                  <a:schemeClr val="tx1"/>
                </a:solidFill>
                <a:latin typeface="David" panose="020E0502060401010101" pitchFamily="34" charset="-79"/>
                <a:cs typeface="David" panose="020E0502060401010101" pitchFamily="34" charset="-79"/>
              </a:rPr>
              <a:t>/L</a:t>
            </a:r>
          </a:p>
          <a:p>
            <a:pPr lvl="0" algn="l" rtl="0"/>
            <a:r>
              <a:rPr lang="en-US" dirty="0">
                <a:solidFill>
                  <a:schemeClr val="tx1"/>
                </a:solidFill>
                <a:latin typeface="David" panose="020E0502060401010101" pitchFamily="34" charset="-79"/>
                <a:cs typeface="David" panose="020E0502060401010101" pitchFamily="34" charset="-79"/>
              </a:rPr>
              <a:t>6- Sequestration of fluids &gt; 6 L</a:t>
            </a:r>
          </a:p>
          <a:p>
            <a:pPr algn="l"/>
            <a:endParaRPr lang="ar-SA" dirty="0"/>
          </a:p>
        </p:txBody>
      </p:sp>
    </p:spTree>
    <p:extLst>
      <p:ext uri="{BB962C8B-B14F-4D97-AF65-F5344CB8AC3E}">
        <p14:creationId xmlns:p14="http://schemas.microsoft.com/office/powerpoint/2010/main" val="324221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2725" y="133350"/>
            <a:ext cx="10515600" cy="1209675"/>
          </a:xfrm>
        </p:spPr>
        <p:txBody>
          <a:bodyPr>
            <a:normAutofit/>
          </a:bodyPr>
          <a:lstStyle/>
          <a:p>
            <a:pPr algn="l"/>
            <a:r>
              <a:rPr lang="en-US" sz="3600" dirty="0">
                <a:solidFill>
                  <a:srgbClr val="C00000"/>
                </a:solidFill>
                <a:latin typeface="David" panose="020E0502060401010101" pitchFamily="34" charset="-79"/>
                <a:cs typeface="David" panose="020E0502060401010101" pitchFamily="34" charset="-79"/>
              </a:rPr>
              <a:t>2) For </a:t>
            </a:r>
            <a:r>
              <a:rPr lang="en-US" sz="3600" b="1" dirty="0">
                <a:solidFill>
                  <a:srgbClr val="C00000"/>
                </a:solidFill>
                <a:latin typeface="David" panose="020E0502060401010101" pitchFamily="34" charset="-79"/>
                <a:cs typeface="David" panose="020E0502060401010101" pitchFamily="34" charset="-79"/>
              </a:rPr>
              <a:t>gallstone pancreatitis</a:t>
            </a:r>
            <a:r>
              <a:rPr lang="en-US" sz="3600" dirty="0">
                <a:solidFill>
                  <a:srgbClr val="C00000"/>
                </a:solidFill>
                <a:latin typeface="David" panose="020E0502060401010101" pitchFamily="34" charset="-79"/>
                <a:cs typeface="David" panose="020E0502060401010101" pitchFamily="34" charset="-79"/>
              </a:rPr>
              <a:t>, the parameters are:</a:t>
            </a:r>
            <a:br>
              <a:rPr lang="en-US" sz="3600" dirty="0">
                <a:latin typeface="David" panose="020E0502060401010101" pitchFamily="34" charset="-79"/>
                <a:cs typeface="David" panose="020E0502060401010101" pitchFamily="34" charset="-79"/>
              </a:rPr>
            </a:br>
            <a:endParaRPr lang="ar-SA" sz="3600" dirty="0">
              <a:latin typeface="David" panose="020E0502060401010101" pitchFamily="34" charset="-79"/>
            </a:endParaRPr>
          </a:p>
        </p:txBody>
      </p:sp>
      <p:sp>
        <p:nvSpPr>
          <p:cNvPr id="3" name="عنصر نائب للنص 2"/>
          <p:cNvSpPr>
            <a:spLocks noGrp="1"/>
          </p:cNvSpPr>
          <p:nvPr>
            <p:ph type="body" idx="1"/>
          </p:nvPr>
        </p:nvSpPr>
        <p:spPr>
          <a:xfrm>
            <a:off x="212725" y="855662"/>
            <a:ext cx="10515600" cy="5240338"/>
          </a:xfrm>
        </p:spPr>
        <p:txBody>
          <a:bodyPr>
            <a:noAutofit/>
          </a:bodyPr>
          <a:lstStyle/>
          <a:p>
            <a:pPr algn="l" rtl="0"/>
            <a:r>
              <a:rPr lang="en-US" b="1" dirty="0">
                <a:solidFill>
                  <a:srgbClr val="FF0000"/>
                </a:solidFill>
                <a:latin typeface="David" panose="020E0502060401010101" pitchFamily="34" charset="-79"/>
                <a:cs typeface="David" panose="020E0502060401010101" pitchFamily="34" charset="-79"/>
              </a:rPr>
              <a:t>At admission:</a:t>
            </a:r>
            <a:endParaRPr lang="en-US" dirty="0">
              <a:solidFill>
                <a:srgbClr val="FF0000"/>
              </a:solidFill>
              <a:latin typeface="David" panose="020E0502060401010101" pitchFamily="34" charset="-79"/>
              <a:cs typeface="David" panose="020E0502060401010101" pitchFamily="34" charset="-79"/>
            </a:endParaRPr>
          </a:p>
          <a:p>
            <a:pPr lvl="0" algn="l" rtl="0"/>
            <a:r>
              <a:rPr lang="en-US" dirty="0">
                <a:solidFill>
                  <a:schemeClr val="tx1"/>
                </a:solidFill>
                <a:latin typeface="David" panose="020E0502060401010101" pitchFamily="34" charset="-79"/>
                <a:cs typeface="David" panose="020E0502060401010101" pitchFamily="34" charset="-79"/>
              </a:rPr>
              <a:t>1- Age in years &gt; 70 years</a:t>
            </a:r>
          </a:p>
          <a:p>
            <a:pPr lvl="0" algn="l" rtl="0"/>
            <a:r>
              <a:rPr lang="en-US" dirty="0">
                <a:solidFill>
                  <a:schemeClr val="tx1"/>
                </a:solidFill>
                <a:latin typeface="David" panose="020E0502060401010101" pitchFamily="34" charset="-79"/>
                <a:cs typeface="David" panose="020E0502060401010101" pitchFamily="34" charset="-79"/>
                <a:hlinkClick r:id="rId2" tooltip="White blood cell"/>
              </a:rPr>
              <a:t>2- White blood cell</a:t>
            </a:r>
            <a:r>
              <a:rPr lang="en-US" dirty="0">
                <a:solidFill>
                  <a:schemeClr val="tx1"/>
                </a:solidFill>
                <a:latin typeface="David" panose="020E0502060401010101" pitchFamily="34" charset="-79"/>
                <a:cs typeface="David" panose="020E0502060401010101" pitchFamily="34" charset="-79"/>
              </a:rPr>
              <a:t> count &gt; 18000 cells/mm</a:t>
            </a:r>
            <a:r>
              <a:rPr lang="en-US" baseline="30000" dirty="0">
                <a:solidFill>
                  <a:schemeClr val="tx1"/>
                </a:solidFill>
                <a:latin typeface="David" panose="020E0502060401010101" pitchFamily="34" charset="-79"/>
                <a:cs typeface="David" panose="020E0502060401010101" pitchFamily="34" charset="-79"/>
              </a:rPr>
              <a:t>3</a:t>
            </a:r>
            <a:endParaRPr lang="en-US" dirty="0">
              <a:solidFill>
                <a:schemeClr val="tx1"/>
              </a:solidFill>
              <a:latin typeface="David" panose="020E0502060401010101" pitchFamily="34" charset="-79"/>
              <a:cs typeface="David" panose="020E0502060401010101" pitchFamily="34" charset="-79"/>
            </a:endParaRPr>
          </a:p>
          <a:p>
            <a:pPr lvl="0" algn="l" rtl="0"/>
            <a:r>
              <a:rPr lang="en-US" dirty="0">
                <a:solidFill>
                  <a:schemeClr val="tx1"/>
                </a:solidFill>
                <a:latin typeface="David" panose="020E0502060401010101" pitchFamily="34" charset="-79"/>
                <a:cs typeface="David" panose="020E0502060401010101" pitchFamily="34" charset="-79"/>
                <a:hlinkClick r:id="rId3" tooltip="Blood glucose"/>
              </a:rPr>
              <a:t>3- Blood glucose</a:t>
            </a:r>
            <a:r>
              <a:rPr lang="en-US" dirty="0">
                <a:solidFill>
                  <a:schemeClr val="tx1"/>
                </a:solidFill>
                <a:latin typeface="David" panose="020E0502060401010101" pitchFamily="34" charset="-79"/>
                <a:cs typeface="David" panose="020E0502060401010101" pitchFamily="34" charset="-79"/>
              </a:rPr>
              <a:t> &gt; 12.2 mmol/L (&gt; 220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a:t>
            </a:r>
          </a:p>
          <a:p>
            <a:pPr lvl="0" algn="l" rtl="0"/>
            <a:r>
              <a:rPr lang="en-US" dirty="0">
                <a:solidFill>
                  <a:schemeClr val="tx1"/>
                </a:solidFill>
                <a:latin typeface="David" panose="020E0502060401010101" pitchFamily="34" charset="-79"/>
                <a:cs typeface="David" panose="020E0502060401010101" pitchFamily="34" charset="-79"/>
              </a:rPr>
              <a:t>4- Serum </a:t>
            </a:r>
            <a:r>
              <a:rPr lang="en-US" dirty="0">
                <a:solidFill>
                  <a:schemeClr val="tx1"/>
                </a:solidFill>
                <a:latin typeface="David" panose="020E0502060401010101" pitchFamily="34" charset="-79"/>
                <a:cs typeface="David" panose="020E0502060401010101" pitchFamily="34" charset="-79"/>
                <a:hlinkClick r:id="rId4" tooltip="Aspartate transaminase"/>
              </a:rPr>
              <a:t>AST</a:t>
            </a:r>
            <a:r>
              <a:rPr lang="en-US" dirty="0">
                <a:solidFill>
                  <a:schemeClr val="tx1"/>
                </a:solidFill>
                <a:latin typeface="David" panose="020E0502060401010101" pitchFamily="34" charset="-79"/>
                <a:cs typeface="David" panose="020E0502060401010101" pitchFamily="34" charset="-79"/>
              </a:rPr>
              <a:t> &gt; 250 IU/L</a:t>
            </a:r>
          </a:p>
          <a:p>
            <a:pPr lvl="0" algn="l" rtl="0"/>
            <a:r>
              <a:rPr lang="en-US" dirty="0">
                <a:solidFill>
                  <a:schemeClr val="tx1"/>
                </a:solidFill>
                <a:latin typeface="David" panose="020E0502060401010101" pitchFamily="34" charset="-79"/>
                <a:cs typeface="David" panose="020E0502060401010101" pitchFamily="34" charset="-79"/>
              </a:rPr>
              <a:t>5- Serum </a:t>
            </a:r>
            <a:r>
              <a:rPr lang="en-US" dirty="0">
                <a:solidFill>
                  <a:schemeClr val="tx1"/>
                </a:solidFill>
                <a:latin typeface="David" panose="020E0502060401010101" pitchFamily="34" charset="-79"/>
                <a:cs typeface="David" panose="020E0502060401010101" pitchFamily="34" charset="-79"/>
                <a:hlinkClick r:id="rId5" tooltip="Lactate dehydrogenase"/>
              </a:rPr>
              <a:t>LDH</a:t>
            </a:r>
            <a:r>
              <a:rPr lang="en-US" dirty="0">
                <a:solidFill>
                  <a:schemeClr val="tx1"/>
                </a:solidFill>
                <a:latin typeface="David" panose="020E0502060401010101" pitchFamily="34" charset="-79"/>
                <a:cs typeface="David" panose="020E0502060401010101" pitchFamily="34" charset="-79"/>
              </a:rPr>
              <a:t> &gt; 400 IU/L</a:t>
            </a:r>
          </a:p>
          <a:p>
            <a:pPr algn="l" rtl="0"/>
            <a:r>
              <a:rPr lang="en-US" b="1" dirty="0">
                <a:solidFill>
                  <a:schemeClr val="tx1"/>
                </a:solidFill>
                <a:latin typeface="David" panose="020E0502060401010101" pitchFamily="34" charset="-79"/>
                <a:cs typeface="David" panose="020E0502060401010101" pitchFamily="34" charset="-79"/>
              </a:rPr>
              <a:t>Within 48 hours:</a:t>
            </a:r>
            <a:endParaRPr lang="en-US" dirty="0">
              <a:solidFill>
                <a:schemeClr val="tx1"/>
              </a:solidFill>
              <a:latin typeface="David" panose="020E0502060401010101" pitchFamily="34" charset="-79"/>
              <a:cs typeface="David" panose="020E0502060401010101" pitchFamily="34" charset="-79"/>
            </a:endParaRPr>
          </a:p>
          <a:p>
            <a:pPr lvl="0" algn="l" rtl="0"/>
            <a:r>
              <a:rPr lang="en-US" dirty="0">
                <a:solidFill>
                  <a:schemeClr val="tx1"/>
                </a:solidFill>
                <a:latin typeface="David" panose="020E0502060401010101" pitchFamily="34" charset="-79"/>
                <a:cs typeface="David" panose="020E0502060401010101" pitchFamily="34" charset="-79"/>
              </a:rPr>
              <a:t>1- Serum calcium &lt; 2.0 mmol/L (&lt; 8.0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a:t>
            </a:r>
          </a:p>
          <a:p>
            <a:pPr lvl="0" algn="l" rtl="0"/>
            <a:r>
              <a:rPr lang="en-US" dirty="0">
                <a:solidFill>
                  <a:schemeClr val="tx1"/>
                </a:solidFill>
                <a:latin typeface="David" panose="020E0502060401010101" pitchFamily="34" charset="-79"/>
                <a:cs typeface="David" panose="020E0502060401010101" pitchFamily="34" charset="-79"/>
                <a:hlinkClick r:id="rId6" tooltip="Hematocrit"/>
              </a:rPr>
              <a:t>2- Hematocrit</a:t>
            </a:r>
            <a:r>
              <a:rPr lang="en-US" dirty="0">
                <a:solidFill>
                  <a:schemeClr val="tx1"/>
                </a:solidFill>
                <a:latin typeface="David" panose="020E0502060401010101" pitchFamily="34" charset="-79"/>
                <a:cs typeface="David" panose="020E0502060401010101" pitchFamily="34" charset="-79"/>
              </a:rPr>
              <a:t> fall &gt; 10%</a:t>
            </a:r>
          </a:p>
          <a:p>
            <a:pPr lvl="0" algn="l" rtl="0"/>
            <a:r>
              <a:rPr lang="en-US" dirty="0">
                <a:solidFill>
                  <a:schemeClr val="tx1"/>
                </a:solidFill>
                <a:latin typeface="David" panose="020E0502060401010101" pitchFamily="34" charset="-79"/>
                <a:cs typeface="David" panose="020E0502060401010101" pitchFamily="34" charset="-79"/>
              </a:rPr>
              <a:t>3- Oxygen (</a:t>
            </a:r>
            <a:r>
              <a:rPr lang="en-US" dirty="0">
                <a:solidFill>
                  <a:schemeClr val="tx1"/>
                </a:solidFill>
                <a:latin typeface="David" panose="020E0502060401010101" pitchFamily="34" charset="-79"/>
                <a:cs typeface="David" panose="020E0502060401010101" pitchFamily="34" charset="-79"/>
                <a:hlinkClick r:id="rId7" tooltip="Hypoxemia"/>
              </a:rPr>
              <a:t>hypoxemia</a:t>
            </a:r>
            <a:r>
              <a:rPr lang="en-US" dirty="0">
                <a:solidFill>
                  <a:schemeClr val="tx1"/>
                </a:solidFill>
                <a:latin typeface="David" panose="020E0502060401010101" pitchFamily="34" charset="-79"/>
                <a:cs typeface="David" panose="020E0502060401010101" pitchFamily="34" charset="-79"/>
              </a:rPr>
              <a:t> PaO</a:t>
            </a:r>
            <a:r>
              <a:rPr lang="en-US" baseline="-25000" dirty="0">
                <a:solidFill>
                  <a:schemeClr val="tx1"/>
                </a:solidFill>
                <a:latin typeface="David" panose="020E0502060401010101" pitchFamily="34" charset="-79"/>
                <a:cs typeface="David" panose="020E0502060401010101" pitchFamily="34" charset="-79"/>
              </a:rPr>
              <a:t>2</a:t>
            </a:r>
            <a:r>
              <a:rPr lang="en-US" dirty="0">
                <a:solidFill>
                  <a:schemeClr val="tx1"/>
                </a:solidFill>
                <a:latin typeface="David" panose="020E0502060401010101" pitchFamily="34" charset="-79"/>
                <a:cs typeface="David" panose="020E0502060401010101" pitchFamily="34" charset="-79"/>
              </a:rPr>
              <a:t> &lt; 60 mmHg)</a:t>
            </a:r>
          </a:p>
          <a:p>
            <a:pPr lvl="0" algn="l" rtl="0"/>
            <a:r>
              <a:rPr lang="en-US" dirty="0">
                <a:solidFill>
                  <a:schemeClr val="tx1"/>
                </a:solidFill>
                <a:latin typeface="David" panose="020E0502060401010101" pitchFamily="34" charset="-79"/>
                <a:cs typeface="David" panose="020E0502060401010101" pitchFamily="34" charset="-79"/>
                <a:hlinkClick r:id="rId8" tooltip="BUN"/>
              </a:rPr>
              <a:t>4- BUN</a:t>
            </a:r>
            <a:r>
              <a:rPr lang="en-US" dirty="0">
                <a:solidFill>
                  <a:schemeClr val="tx1"/>
                </a:solidFill>
                <a:latin typeface="David" panose="020E0502060401010101" pitchFamily="34" charset="-79"/>
                <a:cs typeface="David" panose="020E0502060401010101" pitchFamily="34" charset="-79"/>
              </a:rPr>
              <a:t> increased by 1.8 or more mmol/L (5 or more mg/</a:t>
            </a:r>
            <a:r>
              <a:rPr lang="en-US" dirty="0" err="1">
                <a:solidFill>
                  <a:schemeClr val="tx1"/>
                </a:solidFill>
                <a:latin typeface="David" panose="020E0502060401010101" pitchFamily="34" charset="-79"/>
                <a:cs typeface="David" panose="020E0502060401010101" pitchFamily="34" charset="-79"/>
              </a:rPr>
              <a:t>dL</a:t>
            </a:r>
            <a:r>
              <a:rPr lang="en-US" dirty="0">
                <a:solidFill>
                  <a:schemeClr val="tx1"/>
                </a:solidFill>
                <a:latin typeface="David" panose="020E0502060401010101" pitchFamily="34" charset="-79"/>
                <a:cs typeface="David" panose="020E0502060401010101" pitchFamily="34" charset="-79"/>
              </a:rPr>
              <a:t>) after IV fluid hydration</a:t>
            </a:r>
          </a:p>
          <a:p>
            <a:pPr lvl="0" algn="l" rtl="0"/>
            <a:r>
              <a:rPr lang="en-US" dirty="0">
                <a:solidFill>
                  <a:schemeClr val="tx1"/>
                </a:solidFill>
                <a:latin typeface="David" panose="020E0502060401010101" pitchFamily="34" charset="-79"/>
                <a:cs typeface="David" panose="020E0502060401010101" pitchFamily="34" charset="-79"/>
              </a:rPr>
              <a:t>5- Base deficit (negative </a:t>
            </a:r>
            <a:r>
              <a:rPr lang="en-US" dirty="0">
                <a:solidFill>
                  <a:schemeClr val="tx1"/>
                </a:solidFill>
                <a:latin typeface="David" panose="020E0502060401010101" pitchFamily="34" charset="-79"/>
                <a:cs typeface="David" panose="020E0502060401010101" pitchFamily="34" charset="-79"/>
                <a:hlinkClick r:id="rId9" tooltip="Base excess"/>
              </a:rPr>
              <a:t>base excess</a:t>
            </a:r>
            <a:r>
              <a:rPr lang="en-US" dirty="0">
                <a:solidFill>
                  <a:schemeClr val="tx1"/>
                </a:solidFill>
                <a:latin typeface="David" panose="020E0502060401010101" pitchFamily="34" charset="-79"/>
                <a:cs typeface="David" panose="020E0502060401010101" pitchFamily="34" charset="-79"/>
              </a:rPr>
              <a:t>) &gt; 5 </a:t>
            </a:r>
            <a:r>
              <a:rPr lang="en-US" dirty="0" err="1">
                <a:solidFill>
                  <a:schemeClr val="tx1"/>
                </a:solidFill>
                <a:latin typeface="David" panose="020E0502060401010101" pitchFamily="34" charset="-79"/>
                <a:cs typeface="David" panose="020E0502060401010101" pitchFamily="34" charset="-79"/>
              </a:rPr>
              <a:t>mEq</a:t>
            </a:r>
            <a:r>
              <a:rPr lang="en-US" dirty="0">
                <a:solidFill>
                  <a:schemeClr val="tx1"/>
                </a:solidFill>
                <a:latin typeface="David" panose="020E0502060401010101" pitchFamily="34" charset="-79"/>
                <a:cs typeface="David" panose="020E0502060401010101" pitchFamily="34" charset="-79"/>
              </a:rPr>
              <a:t>/L</a:t>
            </a:r>
          </a:p>
          <a:p>
            <a:pPr lvl="0" algn="l" rtl="0"/>
            <a:r>
              <a:rPr lang="en-US" dirty="0">
                <a:solidFill>
                  <a:schemeClr val="tx1"/>
                </a:solidFill>
                <a:latin typeface="David" panose="020E0502060401010101" pitchFamily="34" charset="-79"/>
                <a:cs typeface="David" panose="020E0502060401010101" pitchFamily="34" charset="-79"/>
              </a:rPr>
              <a:t>6- Sequestration of fluids &gt; 4 L</a:t>
            </a:r>
          </a:p>
          <a:p>
            <a:pPr algn="l"/>
            <a:endParaRPr lang="ar-SA" dirty="0"/>
          </a:p>
        </p:txBody>
      </p:sp>
    </p:spTree>
    <p:extLst>
      <p:ext uri="{BB962C8B-B14F-4D97-AF65-F5344CB8AC3E}">
        <p14:creationId xmlns:p14="http://schemas.microsoft.com/office/powerpoint/2010/main" val="210296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7500" y="990600"/>
            <a:ext cx="10515600" cy="1152525"/>
          </a:xfrm>
        </p:spPr>
        <p:txBody>
          <a:bodyPr>
            <a:normAutofit fontScale="90000"/>
          </a:bodyPr>
          <a:lstStyle/>
          <a:p>
            <a:r>
              <a:rPr lang="en-US" b="1" dirty="0">
                <a:solidFill>
                  <a:srgbClr val="C00000"/>
                </a:solidFill>
                <a:latin typeface="David" panose="020E0502060401010101" pitchFamily="34" charset="-79"/>
                <a:cs typeface="David" panose="020E0502060401010101" pitchFamily="34" charset="-79"/>
              </a:rPr>
              <a:t>Interpretation of Ranson's criteria</a:t>
            </a:r>
            <a:br>
              <a:rPr lang="en-US" dirty="0">
                <a:solidFill>
                  <a:srgbClr val="C00000"/>
                </a:solidFill>
                <a:latin typeface="David" panose="020E0502060401010101" pitchFamily="34" charset="-79"/>
                <a:cs typeface="David" panose="020E0502060401010101" pitchFamily="34" charset="-79"/>
              </a:rPr>
            </a:br>
            <a:endParaRPr lang="ar-SA" dirty="0">
              <a:solidFill>
                <a:srgbClr val="C00000"/>
              </a:solidFill>
              <a:latin typeface="David" panose="020E0502060401010101" pitchFamily="34" charset="-79"/>
            </a:endParaRPr>
          </a:p>
        </p:txBody>
      </p:sp>
      <p:sp>
        <p:nvSpPr>
          <p:cNvPr id="3" name="عنصر نائب للنص 2"/>
          <p:cNvSpPr>
            <a:spLocks noGrp="1"/>
          </p:cNvSpPr>
          <p:nvPr>
            <p:ph type="body" idx="1"/>
          </p:nvPr>
        </p:nvSpPr>
        <p:spPr>
          <a:xfrm>
            <a:off x="717550" y="1989138"/>
            <a:ext cx="10515600" cy="3497262"/>
          </a:xfrm>
        </p:spPr>
        <p:txBody>
          <a:bodyPr>
            <a:noAutofit/>
          </a:bodyPr>
          <a:lstStyle/>
          <a:p>
            <a:pPr lvl="0" algn="l" rtl="0"/>
            <a:r>
              <a:rPr lang="en-US" sz="3200" dirty="0">
                <a:solidFill>
                  <a:schemeClr val="tx1"/>
                </a:solidFill>
                <a:latin typeface="David" panose="020E0502060401010101" pitchFamily="34" charset="-79"/>
                <a:cs typeface="David" panose="020E0502060401010101" pitchFamily="34" charset="-79"/>
              </a:rPr>
              <a:t>- If the score ≥ 3, severe pancreatitis is likely.</a:t>
            </a:r>
          </a:p>
          <a:p>
            <a:pPr lvl="0" algn="l" rtl="0"/>
            <a:r>
              <a:rPr lang="en-US" sz="3200" dirty="0">
                <a:solidFill>
                  <a:schemeClr val="tx1"/>
                </a:solidFill>
                <a:latin typeface="David" panose="020E0502060401010101" pitchFamily="34" charset="-79"/>
                <a:cs typeface="David" panose="020E0502060401010101" pitchFamily="34" charset="-79"/>
              </a:rPr>
              <a:t>- If the score &lt; 3, severe pancreatitis is unlikely</a:t>
            </a:r>
          </a:p>
          <a:p>
            <a:pPr algn="l" rtl="0"/>
            <a:r>
              <a:rPr lang="en-US" sz="3200" dirty="0">
                <a:solidFill>
                  <a:srgbClr val="FF0000"/>
                </a:solidFill>
                <a:latin typeface="David" panose="020E0502060401010101" pitchFamily="34" charset="-79"/>
                <a:cs typeface="David" panose="020E0502060401010101" pitchFamily="34" charset="-79"/>
              </a:rPr>
              <a:t>Or</a:t>
            </a:r>
          </a:p>
          <a:p>
            <a:pPr lvl="0" algn="l" rtl="0"/>
            <a:r>
              <a:rPr lang="en-US" sz="3200" dirty="0">
                <a:solidFill>
                  <a:schemeClr val="tx1"/>
                </a:solidFill>
                <a:latin typeface="David" panose="020E0502060401010101" pitchFamily="34" charset="-79"/>
                <a:cs typeface="David" panose="020E0502060401010101" pitchFamily="34" charset="-79"/>
              </a:rPr>
              <a:t>- Score 0 to 2 : 2% mortality</a:t>
            </a:r>
          </a:p>
          <a:p>
            <a:pPr lvl="0" algn="l" rtl="0"/>
            <a:r>
              <a:rPr lang="en-US" sz="3200" dirty="0">
                <a:solidFill>
                  <a:schemeClr val="tx1"/>
                </a:solidFill>
                <a:latin typeface="David" panose="020E0502060401010101" pitchFamily="34" charset="-79"/>
                <a:cs typeface="David" panose="020E0502060401010101" pitchFamily="34" charset="-79"/>
              </a:rPr>
              <a:t>- Score 3 to 4 : 15% mortality</a:t>
            </a:r>
          </a:p>
          <a:p>
            <a:pPr lvl="0" algn="l" rtl="0"/>
            <a:r>
              <a:rPr lang="en-US" sz="3200" dirty="0">
                <a:solidFill>
                  <a:schemeClr val="tx1"/>
                </a:solidFill>
                <a:latin typeface="David" panose="020E0502060401010101" pitchFamily="34" charset="-79"/>
                <a:cs typeface="David" panose="020E0502060401010101" pitchFamily="34" charset="-79"/>
              </a:rPr>
              <a:t>- Score 5 to 6 : 40% mortality</a:t>
            </a:r>
          </a:p>
          <a:p>
            <a:pPr algn="l"/>
            <a:r>
              <a:rPr lang="en-US" sz="3200" dirty="0">
                <a:solidFill>
                  <a:schemeClr val="tx1"/>
                </a:solidFill>
                <a:latin typeface="David" panose="020E0502060401010101" pitchFamily="34" charset="-79"/>
                <a:cs typeface="David" panose="020E0502060401010101" pitchFamily="34" charset="-79"/>
              </a:rPr>
              <a:t>- Score 7 to 8 : 100% mortality..</a:t>
            </a:r>
            <a:endParaRPr lang="ar-SA" sz="3200" dirty="0">
              <a:solidFill>
                <a:schemeClr val="tx1"/>
              </a:solidFill>
              <a:latin typeface="David" panose="020E0502060401010101" pitchFamily="34" charset="-79"/>
            </a:endParaRPr>
          </a:p>
        </p:txBody>
      </p:sp>
    </p:spTree>
    <p:extLst>
      <p:ext uri="{BB962C8B-B14F-4D97-AF65-F5344CB8AC3E}">
        <p14:creationId xmlns:p14="http://schemas.microsoft.com/office/powerpoint/2010/main" val="99474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صورة 2" descr="http://www.aokainc.com/wp-content/uploads/2013/08/pancreas-anatomy-images.jpg"/>
          <p:cNvPicPr/>
          <p:nvPr/>
        </p:nvPicPr>
        <p:blipFill>
          <a:blip r:embed="rId2">
            <a:extLst>
              <a:ext uri="{28A0092B-C50C-407E-A947-70E740481C1C}">
                <a14:useLocalDpi xmlns:a14="http://schemas.microsoft.com/office/drawing/2010/main" val="0"/>
              </a:ext>
            </a:extLst>
          </a:blip>
          <a:srcRect/>
          <a:stretch>
            <a:fillRect/>
          </a:stretch>
        </p:blipFill>
        <p:spPr bwMode="auto">
          <a:xfrm>
            <a:off x="1117600" y="2374900"/>
            <a:ext cx="4610100" cy="3606800"/>
          </a:xfrm>
          <a:prstGeom prst="rect">
            <a:avLst/>
          </a:prstGeom>
        </p:spPr>
      </p:pic>
      <p:pic>
        <p:nvPicPr>
          <p:cNvPr id="5" name="Picture 4" descr="A close up of a map&#10;&#10;Description automatically generated">
            <a:extLst>
              <a:ext uri="{FF2B5EF4-FFF2-40B4-BE49-F238E27FC236}">
                <a16:creationId xmlns:a16="http://schemas.microsoft.com/office/drawing/2014/main" id="{6027115F-B914-4BD4-88E0-DE8209E80D12}"/>
              </a:ext>
            </a:extLst>
          </p:cNvPr>
          <p:cNvPicPr>
            <a:picLocks noChangeAspect="1"/>
          </p:cNvPicPr>
          <p:nvPr/>
        </p:nvPicPr>
        <p:blipFill>
          <a:blip r:embed="rId3"/>
          <a:stretch>
            <a:fillRect/>
          </a:stretch>
        </p:blipFill>
        <p:spPr>
          <a:xfrm>
            <a:off x="5803900" y="2374900"/>
            <a:ext cx="5219700" cy="3606800"/>
          </a:xfrm>
          <a:prstGeom prst="rect">
            <a:avLst/>
          </a:prstGeom>
        </p:spPr>
      </p:pic>
      <p:sp>
        <p:nvSpPr>
          <p:cNvPr id="2" name="عنوان 1"/>
          <p:cNvSpPr>
            <a:spLocks noGrp="1"/>
          </p:cNvSpPr>
          <p:nvPr>
            <p:ph type="title"/>
          </p:nvPr>
        </p:nvSpPr>
        <p:spPr>
          <a:xfrm>
            <a:off x="870204" y="606564"/>
            <a:ext cx="10451592" cy="1325563"/>
          </a:xfrm>
        </p:spPr>
        <p:txBody>
          <a:bodyPr vert="horz" lIns="91440" tIns="45720" rIns="91440" bIns="45720" rtlCol="0" anchor="ctr">
            <a:normAutofit/>
          </a:bodyPr>
          <a:lstStyle/>
          <a:p>
            <a:r>
              <a:rPr lang="en-US" kern="1200">
                <a:solidFill>
                  <a:schemeClr val="tx1"/>
                </a:solidFill>
                <a:latin typeface="+mj-lt"/>
                <a:ea typeface="+mj-ea"/>
                <a:cs typeface="+mj-cs"/>
              </a:rPr>
              <a:t>Surgical anatomy of the pancreas</a:t>
            </a:r>
          </a:p>
        </p:txBody>
      </p:sp>
    </p:spTree>
    <p:extLst>
      <p:ext uri="{BB962C8B-B14F-4D97-AF65-F5344CB8AC3E}">
        <p14:creationId xmlns:p14="http://schemas.microsoft.com/office/powerpoint/2010/main" val="2383276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947739"/>
            <a:ext cx="10515600" cy="1585912"/>
          </a:xfrm>
        </p:spPr>
        <p:txBody>
          <a:bodyPr>
            <a:noAutofit/>
          </a:bodyPr>
          <a:lstStyle/>
          <a:p>
            <a:pPr algn="l"/>
            <a:r>
              <a:rPr lang="en-US" sz="4800" b="1" dirty="0">
                <a:solidFill>
                  <a:srgbClr val="C00000"/>
                </a:solidFill>
                <a:latin typeface="David" panose="020E0502060401010101" pitchFamily="34" charset="-79"/>
                <a:cs typeface="David" panose="020E0502060401010101" pitchFamily="34" charset="-79"/>
              </a:rPr>
              <a:t>Alternatively, pancreatitis severity can be assessed by any of the following: </a:t>
            </a:r>
            <a:br>
              <a:rPr lang="en-US" sz="4800" dirty="0">
                <a:solidFill>
                  <a:srgbClr val="C00000"/>
                </a:solidFill>
                <a:latin typeface="David" panose="020E0502060401010101" pitchFamily="34" charset="-79"/>
                <a:cs typeface="David" panose="020E0502060401010101" pitchFamily="34" charset="-79"/>
              </a:rPr>
            </a:br>
            <a:endParaRPr lang="ar-SA" sz="4800" dirty="0">
              <a:solidFill>
                <a:srgbClr val="C00000"/>
              </a:solidFill>
              <a:latin typeface="David" panose="020E0502060401010101" pitchFamily="34" charset="-79"/>
            </a:endParaRPr>
          </a:p>
        </p:txBody>
      </p:sp>
      <p:sp>
        <p:nvSpPr>
          <p:cNvPr id="3" name="عنصر نائب للنص 2"/>
          <p:cNvSpPr>
            <a:spLocks noGrp="1"/>
          </p:cNvSpPr>
          <p:nvPr>
            <p:ph type="body" idx="1"/>
          </p:nvPr>
        </p:nvSpPr>
        <p:spPr>
          <a:xfrm>
            <a:off x="831850" y="2770188"/>
            <a:ext cx="10515600" cy="1500187"/>
          </a:xfrm>
        </p:spPr>
        <p:txBody>
          <a:bodyPr>
            <a:noAutofit/>
          </a:bodyPr>
          <a:lstStyle/>
          <a:p>
            <a:pPr lvl="0" algn="l" rtl="0"/>
            <a:r>
              <a:rPr lang="en-US" sz="3600" dirty="0">
                <a:solidFill>
                  <a:schemeClr val="tx1"/>
                </a:solidFill>
                <a:latin typeface="David" panose="020E0502060401010101" pitchFamily="34" charset="-79"/>
                <a:cs typeface="David" panose="020E0502060401010101" pitchFamily="34" charset="-79"/>
                <a:hlinkClick r:id="rId2" tooltip="APACHE II"/>
              </a:rPr>
              <a:t>- APACHE II</a:t>
            </a:r>
            <a:r>
              <a:rPr lang="en-US" sz="3600" dirty="0">
                <a:solidFill>
                  <a:schemeClr val="tx1"/>
                </a:solidFill>
                <a:latin typeface="David" panose="020E0502060401010101" pitchFamily="34" charset="-79"/>
                <a:cs typeface="David" panose="020E0502060401010101" pitchFamily="34" charset="-79"/>
              </a:rPr>
              <a:t> score ≥ 8 </a:t>
            </a:r>
          </a:p>
          <a:p>
            <a:pPr lvl="0" algn="l" rtl="0"/>
            <a:r>
              <a:rPr lang="en-US" sz="3600" dirty="0">
                <a:solidFill>
                  <a:schemeClr val="tx1"/>
                </a:solidFill>
                <a:latin typeface="David" panose="020E0502060401010101" pitchFamily="34" charset="-79"/>
                <a:cs typeface="David" panose="020E0502060401010101" pitchFamily="34" charset="-79"/>
              </a:rPr>
              <a:t>- Organ failure</a:t>
            </a:r>
          </a:p>
          <a:p>
            <a:pPr lvl="0" algn="l" rtl="0"/>
            <a:r>
              <a:rPr lang="en-US" sz="3600" dirty="0">
                <a:solidFill>
                  <a:schemeClr val="tx1"/>
                </a:solidFill>
                <a:latin typeface="David" panose="020E0502060401010101" pitchFamily="34" charset="-79"/>
                <a:cs typeface="David" panose="020E0502060401010101" pitchFamily="34" charset="-79"/>
              </a:rPr>
              <a:t>- Substantial pancreatic necrosis (at least 30% glandular necrosis according to contrast-enhanced </a:t>
            </a:r>
            <a:r>
              <a:rPr lang="en-US" sz="3600" dirty="0">
                <a:solidFill>
                  <a:schemeClr val="tx1"/>
                </a:solidFill>
                <a:latin typeface="David" panose="020E0502060401010101" pitchFamily="34" charset="-79"/>
                <a:cs typeface="David" panose="020E0502060401010101" pitchFamily="34" charset="-79"/>
                <a:hlinkClick r:id="rId3" tooltip="Computed tomography"/>
              </a:rPr>
              <a:t>CT</a:t>
            </a:r>
            <a:r>
              <a:rPr lang="en-US" sz="3600" dirty="0">
                <a:solidFill>
                  <a:schemeClr val="tx1"/>
                </a:solidFill>
                <a:latin typeface="David" panose="020E0502060401010101" pitchFamily="34" charset="-79"/>
                <a:cs typeface="David" panose="020E0502060401010101" pitchFamily="34" charset="-79"/>
              </a:rPr>
              <a:t>)</a:t>
            </a:r>
          </a:p>
          <a:p>
            <a:pPr algn="l"/>
            <a:endParaRPr lang="ar-SA" sz="3600" dirty="0">
              <a:solidFill>
                <a:schemeClr val="tx1"/>
              </a:solidFill>
              <a:latin typeface="David" panose="020E0502060401010101" pitchFamily="34" charset="-79"/>
            </a:endParaRPr>
          </a:p>
        </p:txBody>
      </p:sp>
    </p:spTree>
    <p:extLst>
      <p:ext uri="{BB962C8B-B14F-4D97-AF65-F5344CB8AC3E}">
        <p14:creationId xmlns:p14="http://schemas.microsoft.com/office/powerpoint/2010/main" val="4226616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257175"/>
            <a:ext cx="9144000" cy="1085850"/>
          </a:xfrm>
        </p:spPr>
        <p:txBody>
          <a:bodyPr>
            <a:normAutofit/>
          </a:bodyPr>
          <a:lstStyle/>
          <a:p>
            <a:r>
              <a:rPr lang="en-US" b="1" dirty="0">
                <a:solidFill>
                  <a:srgbClr val="C00000"/>
                </a:solidFill>
                <a:latin typeface="David" panose="020E0502060401010101" pitchFamily="34" charset="-79"/>
                <a:cs typeface="David" panose="020E0502060401010101" pitchFamily="34" charset="-79"/>
              </a:rPr>
              <a:t>Treatment</a:t>
            </a:r>
            <a:endParaRPr lang="ar-SA" dirty="0">
              <a:solidFill>
                <a:srgbClr val="C00000"/>
              </a:solidFill>
              <a:latin typeface="David" panose="020E0502060401010101" pitchFamily="34" charset="-79"/>
            </a:endParaRPr>
          </a:p>
        </p:txBody>
      </p:sp>
      <p:sp>
        <p:nvSpPr>
          <p:cNvPr id="3" name="عنوان فرعي 2"/>
          <p:cNvSpPr>
            <a:spLocks noGrp="1"/>
          </p:cNvSpPr>
          <p:nvPr>
            <p:ph type="subTitle" idx="1"/>
          </p:nvPr>
        </p:nvSpPr>
        <p:spPr>
          <a:xfrm>
            <a:off x="1524000" y="1685925"/>
            <a:ext cx="9144000" cy="4419600"/>
          </a:xfrm>
        </p:spPr>
        <p:txBody>
          <a:bodyPr>
            <a:normAutofit/>
          </a:bodyPr>
          <a:lstStyle/>
          <a:p>
            <a:pPr algn="l" rtl="0"/>
            <a:r>
              <a:rPr lang="en-US" dirty="0">
                <a:latin typeface="David" panose="020E0502060401010101" pitchFamily="34" charset="-79"/>
                <a:cs typeface="David" panose="020E0502060401010101" pitchFamily="34" charset="-79"/>
              </a:rPr>
              <a:t>Most of attacks of acute pancreatitis will settle with conservative treatment including :</a:t>
            </a:r>
          </a:p>
          <a:p>
            <a:pPr marL="457200" indent="-457200" algn="l">
              <a:buFont typeface="Arial" panose="020B0604020202020204" pitchFamily="34" charset="0"/>
              <a:buAutoNum type="arabicPeriod"/>
            </a:pPr>
            <a:r>
              <a:rPr lang="en-US" b="1" dirty="0">
                <a:solidFill>
                  <a:srgbClr val="FF0000"/>
                </a:solidFill>
                <a:latin typeface="David" panose="020E0502060401010101" pitchFamily="34" charset="-79"/>
                <a:cs typeface="David" panose="020E0502060401010101" pitchFamily="34" charset="-79"/>
              </a:rPr>
              <a:t>NPO +/- NG tube</a:t>
            </a:r>
          </a:p>
          <a:p>
            <a:pPr marL="457200" indent="-457200" algn="l" rtl="0">
              <a:buAutoNum type="arabicPeriod"/>
            </a:pPr>
            <a:r>
              <a:rPr lang="en-US" b="1" dirty="0">
                <a:solidFill>
                  <a:srgbClr val="FF0000"/>
                </a:solidFill>
                <a:latin typeface="David" panose="020E0502060401010101" pitchFamily="34" charset="-79"/>
                <a:cs typeface="David" panose="020E0502060401010101" pitchFamily="34" charset="-79"/>
              </a:rPr>
              <a:t>Pain relief</a:t>
            </a:r>
            <a:r>
              <a:rPr lang="en-US" dirty="0">
                <a:solidFill>
                  <a:srgbClr val="FF0000"/>
                </a:solidFill>
                <a:latin typeface="David" panose="020E0502060401010101" pitchFamily="34" charset="-79"/>
                <a:cs typeface="David" panose="020E0502060401010101" pitchFamily="34" charset="-79"/>
              </a:rPr>
              <a:t> : </a:t>
            </a:r>
            <a:r>
              <a:rPr lang="en-US" dirty="0">
                <a:latin typeface="David" panose="020E0502060401010101" pitchFamily="34" charset="-79"/>
                <a:cs typeface="David" panose="020E0502060401010101" pitchFamily="34" charset="-79"/>
              </a:rPr>
              <a:t>opiates administration </a:t>
            </a:r>
          </a:p>
          <a:p>
            <a:pPr algn="l" rtl="0"/>
            <a:r>
              <a:rPr lang="en-US" b="1" dirty="0">
                <a:solidFill>
                  <a:srgbClr val="FF0000"/>
                </a:solidFill>
                <a:latin typeface="David" panose="020E0502060401010101" pitchFamily="34" charset="-79"/>
                <a:cs typeface="David" panose="020E0502060401010101" pitchFamily="34" charset="-79"/>
              </a:rPr>
              <a:t>2. Fluid resuscitation :</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patients with severe pancreatitis require large volumes of fluid to maintain adequate urine output and blood pressure. Adequate early resuscitation in such cases is the most important consideration in early treatment .</a:t>
            </a:r>
          </a:p>
          <a:p>
            <a:pPr algn="l" rtl="0"/>
            <a:r>
              <a:rPr lang="en-US" b="1" dirty="0">
                <a:solidFill>
                  <a:srgbClr val="FF0000"/>
                </a:solidFill>
                <a:latin typeface="David" panose="020E0502060401010101" pitchFamily="34" charset="-79"/>
                <a:cs typeface="David" panose="020E0502060401010101" pitchFamily="34" charset="-79"/>
              </a:rPr>
              <a:t>3. Antibiotics prophylaxis:</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it is indicated in severe necrotizing pancreatitis and the recommended antibiotics is the imipenem or meropenem </a:t>
            </a:r>
          </a:p>
          <a:p>
            <a:endParaRPr lang="ar-SA" dirty="0"/>
          </a:p>
        </p:txBody>
      </p:sp>
    </p:spTree>
    <p:extLst>
      <p:ext uri="{BB962C8B-B14F-4D97-AF65-F5344CB8AC3E}">
        <p14:creationId xmlns:p14="http://schemas.microsoft.com/office/powerpoint/2010/main" val="488689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04925" y="1285875"/>
            <a:ext cx="9144000" cy="5362576"/>
          </a:xfrm>
        </p:spPr>
        <p:txBody>
          <a:bodyPr>
            <a:noAutofit/>
          </a:bodyPr>
          <a:lstStyle/>
          <a:p>
            <a:pPr algn="l" rtl="0"/>
            <a:r>
              <a:rPr lang="en-US" sz="2400" b="1" dirty="0">
                <a:solidFill>
                  <a:srgbClr val="FF0000"/>
                </a:solidFill>
                <a:latin typeface="David" panose="020E0502060401010101" pitchFamily="34" charset="-79"/>
                <a:cs typeface="David" panose="020E0502060401010101" pitchFamily="34" charset="-79"/>
              </a:rPr>
              <a:t>4. Nutritional support :</a:t>
            </a:r>
            <a:r>
              <a:rPr lang="en-US" sz="2400" dirty="0">
                <a:solidFill>
                  <a:srgbClr val="FF0000"/>
                </a:solidFill>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patients with severe pancreatitis who is unable to resume normal oral diets within 72 hours require nutritional support. This is best delivered by an enteral rather than parenteral route.</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5. Endoscopic treatment:</a:t>
            </a:r>
            <a:r>
              <a:rPr lang="en-US" sz="2400" dirty="0">
                <a:solidFill>
                  <a:srgbClr val="FF0000"/>
                </a:solidFill>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gallstone pancreatitis is due to the transient impaction of a stone at the papilla causing pancreatic duct obstruction. ERCP with sphincterotomy is indicated in patient with acute pancreatitis with persistent obstructive jaundice with or without cholangitis. </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6. Surgical treatment:</a:t>
            </a:r>
            <a:r>
              <a:rPr lang="en-US" sz="2400" dirty="0">
                <a:solidFill>
                  <a:srgbClr val="FF0000"/>
                </a:solidFill>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patients with gallstone related acute pancreatitis should undergo cholecystectomy </a:t>
            </a:r>
            <a:r>
              <a:rPr lang="en-US" sz="2400" i="1" dirty="0">
                <a:latin typeface="David" panose="020E0502060401010101" pitchFamily="34" charset="-79"/>
                <a:cs typeface="David" panose="020E0502060401010101" pitchFamily="34" charset="-79"/>
              </a:rPr>
              <a:t>( mild pancreatitis during the index admission while severe pancreatitis interval cholecystectomy in 8 – 12 weeks after resolution of the attach of severe acute pancreatitis).</a:t>
            </a:r>
            <a:br>
              <a:rPr lang="en-US" sz="2400" i="1"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t>
            </a:r>
            <a:br>
              <a:rPr lang="en-US" sz="24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Note:</a:t>
            </a:r>
            <a:r>
              <a:rPr lang="en-US" sz="2400" dirty="0">
                <a:solidFill>
                  <a:srgbClr val="FF0000"/>
                </a:solidFill>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Surgery is indicated in patient with infected necrotizing pancreatitis or in patient with sterile necrotizing pancreatitis who deteriorate e and develop progressive multi-organ failure.</a:t>
            </a:r>
            <a:br>
              <a:rPr lang="en-US" sz="2400" dirty="0"/>
            </a:br>
            <a:endParaRPr lang="ar-SA" sz="2400" dirty="0"/>
          </a:p>
        </p:txBody>
      </p:sp>
    </p:spTree>
    <p:extLst>
      <p:ext uri="{BB962C8B-B14F-4D97-AF65-F5344CB8AC3E}">
        <p14:creationId xmlns:p14="http://schemas.microsoft.com/office/powerpoint/2010/main" val="813445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561974"/>
            <a:ext cx="9144000" cy="1209675"/>
          </a:xfrm>
        </p:spPr>
        <p:txBody>
          <a:bodyPr>
            <a:normAutofit fontScale="90000"/>
          </a:bodyPr>
          <a:lstStyle/>
          <a:p>
            <a:r>
              <a:rPr lang="en-US" sz="3200" b="1" dirty="0">
                <a:solidFill>
                  <a:srgbClr val="C00000"/>
                </a:solidFill>
                <a:latin typeface="David" panose="020E0502060401010101" pitchFamily="34" charset="-79"/>
                <a:cs typeface="David" panose="020E0502060401010101" pitchFamily="34" charset="-79"/>
              </a:rPr>
              <a:t>Complications of acute pancreatitis </a:t>
            </a:r>
            <a:br>
              <a:rPr lang="en-US" dirty="0"/>
            </a:br>
            <a:endParaRPr lang="ar-SA" dirty="0"/>
          </a:p>
        </p:txBody>
      </p:sp>
      <p:sp>
        <p:nvSpPr>
          <p:cNvPr id="3" name="عنوان فرعي 2"/>
          <p:cNvSpPr>
            <a:spLocks noGrp="1"/>
          </p:cNvSpPr>
          <p:nvPr>
            <p:ph type="subTitle" idx="1"/>
          </p:nvPr>
        </p:nvSpPr>
        <p:spPr>
          <a:xfrm>
            <a:off x="1524000" y="1495426"/>
            <a:ext cx="9144000" cy="2590800"/>
          </a:xfrm>
        </p:spPr>
        <p:txBody>
          <a:bodyPr>
            <a:normAutofit/>
          </a:bodyPr>
          <a:lstStyle/>
          <a:p>
            <a:pPr algn="l"/>
            <a:r>
              <a:rPr lang="en-US" b="1" dirty="0">
                <a:solidFill>
                  <a:srgbClr val="FF0000"/>
                </a:solidFill>
                <a:latin typeface="David" panose="020E0502060401010101" pitchFamily="34" charset="-79"/>
                <a:cs typeface="David" panose="020E0502060401010101" pitchFamily="34" charset="-79"/>
              </a:rPr>
              <a:t>1. Infected pancreatic necrosis </a:t>
            </a:r>
          </a:p>
          <a:p>
            <a:pPr algn="l"/>
            <a:r>
              <a:rPr lang="en-US" dirty="0">
                <a:latin typeface="David" panose="020E0502060401010101" pitchFamily="34" charset="-79"/>
                <a:cs typeface="David" panose="020E0502060401010101" pitchFamily="34" charset="-79"/>
              </a:rPr>
              <a:t> It is a serious complication which can develops in acute necrotizing pancreatitis with high mortality rate. It can be diagnosed by presence of gas bubbles in CT scan at the area of pancreas or by fine needle aspiration under imaging guidance. Such patients need intensive management with antibiotics coverage and possibly surgical intervention ( surgical debridement ).</a:t>
            </a:r>
          </a:p>
          <a:p>
            <a:endParaRPr lang="ar-SA" dirty="0"/>
          </a:p>
        </p:txBody>
      </p:sp>
    </p:spTree>
    <p:extLst>
      <p:ext uri="{BB962C8B-B14F-4D97-AF65-F5344CB8AC3E}">
        <p14:creationId xmlns:p14="http://schemas.microsoft.com/office/powerpoint/2010/main" val="417272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647700"/>
            <a:ext cx="9144000" cy="3424238"/>
          </a:xfrm>
        </p:spPr>
        <p:txBody>
          <a:bodyPr>
            <a:normAutofit fontScale="90000"/>
          </a:bodyPr>
          <a:lstStyle/>
          <a:p>
            <a:pPr algn="l"/>
            <a:r>
              <a:rPr lang="en-US" sz="2700" b="1" dirty="0">
                <a:solidFill>
                  <a:srgbClr val="FF0000"/>
                </a:solidFill>
                <a:latin typeface="David" panose="020E0502060401010101" pitchFamily="34" charset="-79"/>
                <a:cs typeface="David" panose="020E0502060401010101" pitchFamily="34" charset="-79"/>
              </a:rPr>
              <a:t>2. Pancreatic pseudocyst </a:t>
            </a:r>
            <a:br>
              <a:rPr lang="en-US" sz="2700" b="1"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It is a collection of pancreatic secretions and inflammatory exudate enclosed in a wall of fibrous or granulomatous tissue. It is differs from a true cyst in that collection has no epithelial lining. It form commonly in the lesser sac near the pancreas and persist for 4 weeks or more from the onset of acute pancreatitis. It need drainage if it persists more than 6 week after the attack of pancreatitis , the size &gt; 6 cm and symptomatic</a:t>
            </a:r>
            <a:br>
              <a:rPr lang="en-US" dirty="0"/>
            </a:br>
            <a:endParaRPr lang="ar-SA" dirty="0"/>
          </a:p>
        </p:txBody>
      </p:sp>
    </p:spTree>
    <p:extLst>
      <p:ext uri="{BB962C8B-B14F-4D97-AF65-F5344CB8AC3E}">
        <p14:creationId xmlns:p14="http://schemas.microsoft.com/office/powerpoint/2010/main" val="4276137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705100" y="1122362"/>
            <a:ext cx="5667375" cy="3687761"/>
          </a:xfrm>
        </p:spPr>
        <p:txBody>
          <a:bodyPr>
            <a:normAutofit/>
          </a:bodyPr>
          <a:lstStyle/>
          <a:p>
            <a:endParaRPr lang="ar-SA" dirty="0"/>
          </a:p>
        </p:txBody>
      </p:sp>
      <p:sp>
        <p:nvSpPr>
          <p:cNvPr id="3" name="عنوان فرعي 2"/>
          <p:cNvSpPr>
            <a:spLocks noGrp="1"/>
          </p:cNvSpPr>
          <p:nvPr>
            <p:ph type="subTitle" idx="1"/>
          </p:nvPr>
        </p:nvSpPr>
        <p:spPr>
          <a:xfrm>
            <a:off x="1524000" y="5095874"/>
            <a:ext cx="9144000" cy="676275"/>
          </a:xfrm>
        </p:spPr>
        <p:txBody>
          <a:bodyPr/>
          <a:lstStyle/>
          <a:p>
            <a:pPr rtl="0"/>
            <a:r>
              <a:rPr lang="en-US" dirty="0">
                <a:solidFill>
                  <a:srgbClr val="FF0000"/>
                </a:solidFill>
                <a:latin typeface="David" panose="020E0502060401010101" pitchFamily="34" charset="-79"/>
                <a:cs typeface="David" panose="020E0502060401010101" pitchFamily="34" charset="-79"/>
              </a:rPr>
              <a:t>CT scan of pancreatic pseudocyst</a:t>
            </a:r>
          </a:p>
        </p:txBody>
      </p:sp>
      <p:pic>
        <p:nvPicPr>
          <p:cNvPr id="4" name="صورة 3" descr="http://link.springer.com/static-content/images/666/chp%253A10.1007%252F978-3-540-68251-6_15/MediaObjects/978-3-540-68251-6_15_Fig1_HTML.jpg"/>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122363"/>
            <a:ext cx="5667375" cy="3687761"/>
          </a:xfrm>
          <a:prstGeom prst="rect">
            <a:avLst/>
          </a:prstGeom>
          <a:noFill/>
          <a:ln>
            <a:noFill/>
          </a:ln>
        </p:spPr>
      </p:pic>
      <p:cxnSp>
        <p:nvCxnSpPr>
          <p:cNvPr id="6" name="رابط كسهم مستقيم 5"/>
          <p:cNvCxnSpPr/>
          <p:nvPr/>
        </p:nvCxnSpPr>
        <p:spPr>
          <a:xfrm>
            <a:off x="6115050" y="1685925"/>
            <a:ext cx="666750" cy="71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606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66674"/>
            <a:ext cx="9144000" cy="2238375"/>
          </a:xfrm>
        </p:spPr>
        <p:txBody>
          <a:bodyPr>
            <a:normAutofit/>
          </a:bodyPr>
          <a:lstStyle/>
          <a:p>
            <a:pPr algn="l"/>
            <a:r>
              <a:rPr lang="en-US" sz="2400" b="1" dirty="0">
                <a:solidFill>
                  <a:srgbClr val="FF0000"/>
                </a:solidFill>
                <a:latin typeface="David" panose="020E0502060401010101" pitchFamily="34" charset="-79"/>
                <a:cs typeface="David" panose="020E0502060401010101" pitchFamily="34" charset="-79"/>
              </a:rPr>
              <a:t>3. Pancreatic abscess </a:t>
            </a:r>
            <a:br>
              <a:rPr lang="en-US" sz="2400" b="1"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It is a circumscribed intra-abdominal collection of pus , usually in proximity to the pancreas. This is a result of infection of a pseudocyst. It need urgent drainage. </a:t>
            </a:r>
            <a:br>
              <a:rPr lang="en-US" dirty="0"/>
            </a:br>
            <a:endParaRPr lang="ar-SA" dirty="0"/>
          </a:p>
        </p:txBody>
      </p:sp>
      <p:sp>
        <p:nvSpPr>
          <p:cNvPr id="3" name="عنوان فرعي 2"/>
          <p:cNvSpPr>
            <a:spLocks noGrp="1"/>
          </p:cNvSpPr>
          <p:nvPr>
            <p:ph type="subTitle" idx="1"/>
          </p:nvPr>
        </p:nvSpPr>
        <p:spPr>
          <a:xfrm>
            <a:off x="1524000" y="1523999"/>
            <a:ext cx="9144000" cy="4581525"/>
          </a:xfrm>
        </p:spPr>
        <p:txBody>
          <a:bodyPr/>
          <a:lstStyle/>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r>
              <a:rPr lang="en-US" dirty="0">
                <a:solidFill>
                  <a:srgbClr val="FF0000"/>
                </a:solidFill>
              </a:rPr>
              <a:t>CT scan of pancreatic abscess</a:t>
            </a:r>
          </a:p>
          <a:p>
            <a:endParaRPr lang="ar-SA" dirty="0"/>
          </a:p>
        </p:txBody>
      </p:sp>
      <p:pic>
        <p:nvPicPr>
          <p:cNvPr id="4" name="صورة 3" descr="http://www.joplink.net/prev/201101/16_fig01.jpg"/>
          <p:cNvPicPr/>
          <p:nvPr/>
        </p:nvPicPr>
        <p:blipFill>
          <a:blip r:embed="rId2">
            <a:extLst>
              <a:ext uri="{28A0092B-C50C-407E-A947-70E740481C1C}">
                <a14:useLocalDpi xmlns:a14="http://schemas.microsoft.com/office/drawing/2010/main" val="0"/>
              </a:ext>
            </a:extLst>
          </a:blip>
          <a:srcRect/>
          <a:stretch>
            <a:fillRect/>
          </a:stretch>
        </p:blipFill>
        <p:spPr bwMode="auto">
          <a:xfrm>
            <a:off x="3438525" y="1685923"/>
            <a:ext cx="4991100" cy="3990977"/>
          </a:xfrm>
          <a:prstGeom prst="rect">
            <a:avLst/>
          </a:prstGeom>
          <a:noFill/>
          <a:ln>
            <a:noFill/>
          </a:ln>
        </p:spPr>
      </p:pic>
    </p:spTree>
    <p:extLst>
      <p:ext uri="{BB962C8B-B14F-4D97-AF65-F5344CB8AC3E}">
        <p14:creationId xmlns:p14="http://schemas.microsoft.com/office/powerpoint/2010/main" val="113681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342900"/>
            <a:ext cx="9144000" cy="1952625"/>
          </a:xfrm>
        </p:spPr>
        <p:txBody>
          <a:bodyPr>
            <a:normAutofit fontScale="90000"/>
          </a:bodyPr>
          <a:lstStyle/>
          <a:p>
            <a:pPr algn="l" rtl="0"/>
            <a:r>
              <a:rPr lang="en-US" sz="2400" b="1" dirty="0">
                <a:solidFill>
                  <a:srgbClr val="FF0000"/>
                </a:solidFill>
                <a:latin typeface="David" panose="020E0502060401010101" pitchFamily="34" charset="-79"/>
                <a:cs typeface="David" panose="020E0502060401010101" pitchFamily="34" charset="-79"/>
              </a:rPr>
              <a:t>4. </a:t>
            </a:r>
            <a:r>
              <a:rPr lang="en-US" sz="2700" b="1" dirty="0">
                <a:solidFill>
                  <a:srgbClr val="FF0000"/>
                </a:solidFill>
                <a:latin typeface="David" panose="020E0502060401010101" pitchFamily="34" charset="-79"/>
                <a:cs typeface="David" panose="020E0502060401010101" pitchFamily="34" charset="-79"/>
              </a:rPr>
              <a:t>Gastrointestinal bleeding </a:t>
            </a:r>
            <a:br>
              <a:rPr lang="en-US" sz="2700" b="1"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Severe pancreatitis may be complicated by bleeding from gastritis , erosion or duodenal ulceration. Thrombosis of splenic vein can lead to splenomegaly , gastric fundal varices which can result in massive upper gastrointestinal bleeding </a:t>
            </a:r>
            <a:r>
              <a:rPr lang="en-US" sz="2700" i="1" dirty="0">
                <a:latin typeface="David" panose="020E0502060401010101" pitchFamily="34" charset="-79"/>
                <a:cs typeface="David" panose="020E0502060401010101" pitchFamily="34" charset="-79"/>
              </a:rPr>
              <a:t>( sinistral , left sided , compartmental portal hypertension</a:t>
            </a:r>
            <a:r>
              <a:rPr lang="en-US" sz="2700" dirty="0">
                <a:latin typeface="David" panose="020E0502060401010101" pitchFamily="34" charset="-79"/>
                <a:cs typeface="David" panose="020E0502060401010101" pitchFamily="34" charset="-79"/>
              </a:rPr>
              <a:t>) .</a:t>
            </a:r>
          </a:p>
        </p:txBody>
      </p:sp>
      <p:sp>
        <p:nvSpPr>
          <p:cNvPr id="3" name="عنوان فرعي 2"/>
          <p:cNvSpPr>
            <a:spLocks noGrp="1"/>
          </p:cNvSpPr>
          <p:nvPr>
            <p:ph type="subTitle" idx="1"/>
          </p:nvPr>
        </p:nvSpPr>
        <p:spPr>
          <a:xfrm>
            <a:off x="1371600" y="3021013"/>
            <a:ext cx="9144000" cy="1655762"/>
          </a:xfrm>
        </p:spPr>
        <p:txBody>
          <a:bodyPr/>
          <a:lstStyle/>
          <a:p>
            <a:pPr algn="l" rtl="0"/>
            <a:r>
              <a:rPr lang="en-US" b="1" dirty="0">
                <a:solidFill>
                  <a:srgbClr val="FF0000"/>
                </a:solidFill>
                <a:latin typeface="David" panose="020E0502060401010101" pitchFamily="34" charset="-79"/>
                <a:cs typeface="David" panose="020E0502060401010101" pitchFamily="34" charset="-79"/>
              </a:rPr>
              <a:t>5. Progressive jaundice  </a:t>
            </a:r>
          </a:p>
          <a:p>
            <a:pPr algn="l" rtl="0"/>
            <a:r>
              <a:rPr lang="en-US" dirty="0">
                <a:latin typeface="David" panose="020E0502060401010101" pitchFamily="34" charset="-79"/>
                <a:cs typeface="David" panose="020E0502060401010101" pitchFamily="34" charset="-79"/>
              </a:rPr>
              <a:t> due to impacted stone in the papilla or compression of distal common bile duct by enlarged edematous pancreas. </a:t>
            </a:r>
          </a:p>
        </p:txBody>
      </p:sp>
    </p:spTree>
    <p:extLst>
      <p:ext uri="{BB962C8B-B14F-4D97-AF65-F5344CB8AC3E}">
        <p14:creationId xmlns:p14="http://schemas.microsoft.com/office/powerpoint/2010/main" val="838407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614737" y="1152525"/>
            <a:ext cx="4962525" cy="2286000"/>
          </a:xfrm>
        </p:spPr>
        <p:txBody>
          <a:bodyPr/>
          <a:lstStyle/>
          <a:p>
            <a:endParaRPr lang="ar-SA" dirty="0"/>
          </a:p>
        </p:txBody>
      </p:sp>
      <p:sp>
        <p:nvSpPr>
          <p:cNvPr id="3" name="عنوان فرعي 2"/>
          <p:cNvSpPr>
            <a:spLocks noGrp="1"/>
          </p:cNvSpPr>
          <p:nvPr>
            <p:ph type="subTitle" idx="1"/>
          </p:nvPr>
        </p:nvSpPr>
        <p:spPr>
          <a:xfrm>
            <a:off x="2200275" y="5153026"/>
            <a:ext cx="8258175" cy="533399"/>
          </a:xfrm>
        </p:spPr>
        <p:txBody>
          <a:bodyPr/>
          <a:lstStyle/>
          <a:p>
            <a:r>
              <a:rPr lang="en-US" dirty="0">
                <a:solidFill>
                  <a:srgbClr val="FF0000"/>
                </a:solidFill>
                <a:latin typeface="David" panose="020E0502060401010101" pitchFamily="34" charset="-79"/>
                <a:cs typeface="David" panose="020E0502060401010101" pitchFamily="34" charset="-79"/>
              </a:rPr>
              <a:t>Left sided  portal hypertension</a:t>
            </a:r>
          </a:p>
          <a:p>
            <a:endParaRPr lang="ar-SA" dirty="0"/>
          </a:p>
        </p:txBody>
      </p:sp>
      <p:pic>
        <p:nvPicPr>
          <p:cNvPr id="4" name="صورة 3" descr="http://www.casereports.com/cms/attachment/2017370622/2037714705/gr3.jpg"/>
          <p:cNvPicPr/>
          <p:nvPr/>
        </p:nvPicPr>
        <p:blipFill>
          <a:blip r:embed="rId2">
            <a:extLst>
              <a:ext uri="{28A0092B-C50C-407E-A947-70E740481C1C}">
                <a14:useLocalDpi xmlns:a14="http://schemas.microsoft.com/office/drawing/2010/main" val="0"/>
              </a:ext>
            </a:extLst>
          </a:blip>
          <a:srcRect/>
          <a:stretch>
            <a:fillRect/>
          </a:stretch>
        </p:blipFill>
        <p:spPr bwMode="auto">
          <a:xfrm>
            <a:off x="3614737" y="447676"/>
            <a:ext cx="5043487" cy="4391024"/>
          </a:xfrm>
          <a:prstGeom prst="rect">
            <a:avLst/>
          </a:prstGeom>
          <a:noFill/>
          <a:ln>
            <a:noFill/>
          </a:ln>
        </p:spPr>
      </p:pic>
    </p:spTree>
    <p:extLst>
      <p:ext uri="{BB962C8B-B14F-4D97-AF65-F5344CB8AC3E}">
        <p14:creationId xmlns:p14="http://schemas.microsoft.com/office/powerpoint/2010/main" val="273214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1173162"/>
          </a:xfrm>
        </p:spPr>
        <p:txBody>
          <a:bodyPr/>
          <a:lstStyle/>
          <a:p>
            <a:pPr rtl="0"/>
            <a:r>
              <a:rPr lang="en-US" b="1" dirty="0">
                <a:solidFill>
                  <a:srgbClr val="C00000"/>
                </a:solidFill>
                <a:latin typeface="David" panose="020E0502060401010101" pitchFamily="34" charset="-79"/>
                <a:cs typeface="David" panose="020E0502060401010101" pitchFamily="34" charset="-79"/>
              </a:rPr>
              <a:t>Chronic pancreatitis</a:t>
            </a:r>
            <a:endParaRPr lang="en-US" dirty="0">
              <a:solidFill>
                <a:srgbClr val="C00000"/>
              </a:solidFill>
              <a:latin typeface="David" panose="020E0502060401010101" pitchFamily="34" charset="-79"/>
              <a:cs typeface="David" panose="020E0502060401010101" pitchFamily="34" charset="-79"/>
            </a:endParaRPr>
          </a:p>
        </p:txBody>
      </p:sp>
      <p:sp>
        <p:nvSpPr>
          <p:cNvPr id="3" name="عنوان فرعي 2"/>
          <p:cNvSpPr>
            <a:spLocks noGrp="1"/>
          </p:cNvSpPr>
          <p:nvPr>
            <p:ph type="subTitle" idx="1"/>
          </p:nvPr>
        </p:nvSpPr>
        <p:spPr>
          <a:xfrm>
            <a:off x="0" y="3143250"/>
            <a:ext cx="12192000" cy="1390650"/>
          </a:xfrm>
          <a:solidFill>
            <a:schemeClr val="bg1"/>
          </a:solidFill>
        </p:spPr>
        <p:txBody>
          <a:bodyPr/>
          <a:lstStyle/>
          <a:p>
            <a:r>
              <a:rPr lang="en-US" dirty="0"/>
              <a:t>It is a chronic inflammatory condition characterized by fibrosis and destruction of exocrine pancreatic tissue. </a:t>
            </a:r>
          </a:p>
          <a:p>
            <a:endParaRPr lang="ar-SA" dirty="0"/>
          </a:p>
        </p:txBody>
      </p:sp>
    </p:spTree>
    <p:extLst>
      <p:ext uri="{BB962C8B-B14F-4D97-AF65-F5344CB8AC3E}">
        <p14:creationId xmlns:p14="http://schemas.microsoft.com/office/powerpoint/2010/main" val="33412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ctrTitle"/>
          </p:nvPr>
        </p:nvSpPr>
        <p:spPr>
          <a:xfrm>
            <a:off x="6194716" y="739978"/>
            <a:ext cx="5334930" cy="3004145"/>
          </a:xfrm>
        </p:spPr>
        <p:txBody>
          <a:bodyPr>
            <a:normAutofit/>
          </a:bodyPr>
          <a:lstStyle/>
          <a:p>
            <a:r>
              <a:rPr lang="en-US" dirty="0">
                <a:latin typeface="David" panose="020E0502060401010101" pitchFamily="34" charset="-79"/>
                <a:cs typeface="David" panose="020E0502060401010101" pitchFamily="34" charset="-79"/>
              </a:rPr>
              <a:t>Pancreatitis</a:t>
            </a:r>
            <a:endParaRPr lang="ar-SA" dirty="0">
              <a:latin typeface="David" panose="020E0502060401010101" pitchFamily="34" charset="-79"/>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BE9D0503-43FA-422E-AFC6-AA0B5BC3562A}"/>
              </a:ext>
            </a:extLst>
          </p:cNvPr>
          <p:cNvPicPr>
            <a:picLocks noChangeAspect="1"/>
          </p:cNvPicPr>
          <p:nvPr/>
        </p:nvPicPr>
        <p:blipFill rotWithShape="1">
          <a:blip r:embed="rId2"/>
          <a:srcRect r="-1"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9673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200025"/>
            <a:ext cx="9144000" cy="2162175"/>
          </a:xfrm>
        </p:spPr>
        <p:txBody>
          <a:bodyPr>
            <a:normAutofit/>
          </a:bodyPr>
          <a:lstStyle/>
          <a:p>
            <a:r>
              <a:rPr lang="en-US" sz="4000" dirty="0">
                <a:solidFill>
                  <a:srgbClr val="C00000"/>
                </a:solidFill>
                <a:latin typeface="David" panose="020E0502060401010101" pitchFamily="34" charset="-79"/>
                <a:cs typeface="David" panose="020E0502060401010101" pitchFamily="34" charset="-79"/>
              </a:rPr>
              <a:t>Etiology</a:t>
            </a:r>
            <a:br>
              <a:rPr lang="en-US" sz="3200" dirty="0"/>
            </a:br>
            <a:endParaRPr lang="ar-SA" sz="3200" dirty="0"/>
          </a:p>
        </p:txBody>
      </p:sp>
      <p:sp>
        <p:nvSpPr>
          <p:cNvPr id="3" name="عنوان فرعي 2"/>
          <p:cNvSpPr>
            <a:spLocks noGrp="1"/>
          </p:cNvSpPr>
          <p:nvPr>
            <p:ph type="subTitle" idx="1"/>
          </p:nvPr>
        </p:nvSpPr>
        <p:spPr>
          <a:xfrm>
            <a:off x="1524000" y="2601913"/>
            <a:ext cx="9144000" cy="3694112"/>
          </a:xfrm>
        </p:spPr>
        <p:txBody>
          <a:bodyPr>
            <a:normAutofit/>
          </a:bodyPr>
          <a:lstStyle/>
          <a:p>
            <a:pPr rtl="0"/>
            <a:r>
              <a:rPr lang="en-US" b="1" dirty="0"/>
              <a:t> </a:t>
            </a:r>
            <a:endParaRPr lang="en-US" dirty="0"/>
          </a:p>
          <a:p>
            <a:pPr marL="457200" indent="-457200" algn="l" rtl="0">
              <a:buAutoNum type="arabicPeriod"/>
            </a:pPr>
            <a:r>
              <a:rPr lang="en-US" sz="3600" dirty="0">
                <a:latin typeface="David" panose="020E0502060401010101" pitchFamily="34" charset="-79"/>
                <a:cs typeface="David" panose="020E0502060401010101" pitchFamily="34" charset="-79"/>
              </a:rPr>
              <a:t>Alcohol </a:t>
            </a:r>
          </a:p>
          <a:p>
            <a:pPr algn="l" rtl="0"/>
            <a:endParaRPr lang="en-US" sz="3600" dirty="0">
              <a:latin typeface="David" panose="020E0502060401010101" pitchFamily="34" charset="-79"/>
              <a:cs typeface="David" panose="020E0502060401010101" pitchFamily="34" charset="-79"/>
            </a:endParaRPr>
          </a:p>
          <a:p>
            <a:pPr algn="l" rtl="0"/>
            <a:r>
              <a:rPr lang="en-US" sz="3600" dirty="0">
                <a:latin typeface="David" panose="020E0502060401010101" pitchFamily="34" charset="-79"/>
                <a:cs typeface="David" panose="020E0502060401010101" pitchFamily="34" charset="-79"/>
              </a:rPr>
              <a:t>2. Hereditary pancreatitis</a:t>
            </a:r>
          </a:p>
          <a:p>
            <a:pPr algn="l" rtl="0"/>
            <a:endParaRPr lang="en-US" sz="3600" dirty="0">
              <a:latin typeface="David" panose="020E0502060401010101" pitchFamily="34" charset="-79"/>
              <a:cs typeface="David" panose="020E0502060401010101" pitchFamily="34" charset="-79"/>
            </a:endParaRPr>
          </a:p>
          <a:p>
            <a:pPr algn="l" rtl="0"/>
            <a:r>
              <a:rPr lang="en-US" sz="3600" dirty="0">
                <a:latin typeface="David" panose="020E0502060401010101" pitchFamily="34" charset="-79"/>
                <a:cs typeface="David" panose="020E0502060401010101" pitchFamily="34" charset="-79"/>
              </a:rPr>
              <a:t>3. Idiopathic</a:t>
            </a:r>
          </a:p>
          <a:p>
            <a:endParaRPr lang="ar-SA" dirty="0"/>
          </a:p>
        </p:txBody>
      </p:sp>
    </p:spTree>
    <p:extLst>
      <p:ext uri="{BB962C8B-B14F-4D97-AF65-F5344CB8AC3E}">
        <p14:creationId xmlns:p14="http://schemas.microsoft.com/office/powerpoint/2010/main" val="169025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0"/>
            <a:ext cx="9144000" cy="1724025"/>
          </a:xfrm>
        </p:spPr>
        <p:txBody>
          <a:bodyPr>
            <a:normAutofit/>
          </a:bodyPr>
          <a:lstStyle/>
          <a:p>
            <a:r>
              <a:rPr lang="en-US" sz="3200" dirty="0">
                <a:solidFill>
                  <a:srgbClr val="C00000"/>
                </a:solidFill>
                <a:latin typeface="David" panose="020E0502060401010101" pitchFamily="34" charset="-79"/>
                <a:cs typeface="David" panose="020E0502060401010101" pitchFamily="34" charset="-79"/>
              </a:rPr>
              <a:t>Pathophysiology</a:t>
            </a:r>
            <a:br>
              <a:rPr lang="en-US" sz="3200" dirty="0"/>
            </a:br>
            <a:endParaRPr lang="ar-SA" sz="3200" dirty="0"/>
          </a:p>
        </p:txBody>
      </p:sp>
      <p:sp>
        <p:nvSpPr>
          <p:cNvPr id="3" name="عنوان فرعي 2"/>
          <p:cNvSpPr>
            <a:spLocks noGrp="1"/>
          </p:cNvSpPr>
          <p:nvPr>
            <p:ph type="subTitle" idx="1"/>
          </p:nvPr>
        </p:nvSpPr>
        <p:spPr>
          <a:xfrm>
            <a:off x="1524000" y="1438183"/>
            <a:ext cx="9144000" cy="4362541"/>
          </a:xfrm>
        </p:spPr>
        <p:txBody>
          <a:bodyPr>
            <a:normAutofit fontScale="85000" lnSpcReduction="20000"/>
          </a:bodyPr>
          <a:lstStyle/>
          <a:p>
            <a:pPr marL="457200" indent="-457200" algn="l">
              <a:lnSpc>
                <a:spcPct val="150000"/>
              </a:lnSpc>
              <a:buFont typeface="Wingdings" panose="05000000000000000000" pitchFamily="2" charset="2"/>
              <a:buChar char="v"/>
            </a:pPr>
            <a:r>
              <a:rPr lang="en-US" sz="2800" dirty="0">
                <a:latin typeface="David" panose="020E0502060401010101" pitchFamily="34" charset="-79"/>
                <a:cs typeface="David" panose="020E0502060401010101" pitchFamily="34" charset="-79"/>
              </a:rPr>
              <a:t>The secretion of viscid pancreatic secretion may allow protein plugs to form in the duct system and these plugs subsequently calcify to form duct stones. </a:t>
            </a:r>
          </a:p>
          <a:p>
            <a:pPr marL="457200" indent="-457200" algn="l">
              <a:lnSpc>
                <a:spcPct val="150000"/>
              </a:lnSpc>
              <a:buFont typeface="Wingdings" panose="05000000000000000000" pitchFamily="2" charset="2"/>
              <a:buChar char="v"/>
            </a:pPr>
            <a:r>
              <a:rPr lang="en-US" sz="2800" dirty="0">
                <a:latin typeface="David" panose="020E0502060401010101" pitchFamily="34" charset="-79"/>
                <a:cs typeface="David" panose="020E0502060401010101" pitchFamily="34" charset="-79"/>
              </a:rPr>
              <a:t>Impaired flow of pancreatic juice then leads to inflammation , stricture formation in duct system , and progressive replacement of gland by fibrous tissue. </a:t>
            </a:r>
          </a:p>
          <a:p>
            <a:pPr marL="457200" indent="-457200" algn="l">
              <a:lnSpc>
                <a:spcPct val="150000"/>
              </a:lnSpc>
              <a:buFont typeface="Wingdings" panose="05000000000000000000" pitchFamily="2" charset="2"/>
              <a:buChar char="v"/>
            </a:pPr>
            <a:r>
              <a:rPr lang="en-US" sz="2800" dirty="0">
                <a:latin typeface="David" panose="020E0502060401010101" pitchFamily="34" charset="-79"/>
                <a:cs typeface="David" panose="020E0502060401010101" pitchFamily="34" charset="-79"/>
              </a:rPr>
              <a:t>Loss of acinar tissue is reflected by </a:t>
            </a:r>
            <a:r>
              <a:rPr lang="en-US" sz="2800" i="1" dirty="0">
                <a:solidFill>
                  <a:srgbClr val="FF0000"/>
                </a:solidFill>
                <a:latin typeface="David" panose="020E0502060401010101" pitchFamily="34" charset="-79"/>
                <a:cs typeface="David" panose="020E0502060401010101" pitchFamily="34" charset="-79"/>
              </a:rPr>
              <a:t>steatorrhea</a:t>
            </a:r>
            <a:r>
              <a:rPr lang="en-US" sz="2800" dirty="0">
                <a:latin typeface="David" panose="020E0502060401010101" pitchFamily="34" charset="-79"/>
                <a:cs typeface="David" panose="020E0502060401010101" pitchFamily="34" charset="-79"/>
              </a:rPr>
              <a:t> and in time loss of islet tissue may lead to </a:t>
            </a:r>
            <a:r>
              <a:rPr lang="en-US" sz="2800" i="1" dirty="0">
                <a:solidFill>
                  <a:srgbClr val="FF0000"/>
                </a:solidFill>
                <a:latin typeface="David" panose="020E0502060401010101" pitchFamily="34" charset="-79"/>
                <a:cs typeface="David" panose="020E0502060401010101" pitchFamily="34" charset="-79"/>
              </a:rPr>
              <a:t>diabetes mellitus</a:t>
            </a:r>
            <a:r>
              <a:rPr lang="en-US" sz="2800" dirty="0">
                <a:latin typeface="David" panose="020E0502060401010101" pitchFamily="34" charset="-79"/>
                <a:cs typeface="David" panose="020E0502060401010101" pitchFamily="34" charset="-79"/>
              </a:rPr>
              <a:t>.</a:t>
            </a:r>
          </a:p>
          <a:p>
            <a:endParaRPr lang="ar-SA" dirty="0"/>
          </a:p>
        </p:txBody>
      </p:sp>
    </p:spTree>
    <p:extLst>
      <p:ext uri="{BB962C8B-B14F-4D97-AF65-F5344CB8AC3E}">
        <p14:creationId xmlns:p14="http://schemas.microsoft.com/office/powerpoint/2010/main" val="985440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
            <a:ext cx="9144000" cy="1400174"/>
          </a:xfrm>
        </p:spPr>
        <p:txBody>
          <a:bodyPr>
            <a:normAutofit/>
          </a:bodyPr>
          <a:lstStyle/>
          <a:p>
            <a:r>
              <a:rPr lang="en-US" sz="3200" dirty="0">
                <a:solidFill>
                  <a:srgbClr val="C00000"/>
                </a:solidFill>
                <a:latin typeface="David" panose="020E0502060401010101" pitchFamily="34" charset="-79"/>
                <a:cs typeface="David" panose="020E0502060401010101" pitchFamily="34" charset="-79"/>
              </a:rPr>
              <a:t>Clinical features</a:t>
            </a:r>
            <a:br>
              <a:rPr lang="en-US" sz="3200" dirty="0"/>
            </a:br>
            <a:endParaRPr lang="ar-SA" sz="3200" dirty="0"/>
          </a:p>
        </p:txBody>
      </p:sp>
      <p:sp>
        <p:nvSpPr>
          <p:cNvPr id="3" name="عنوان فرعي 2"/>
          <p:cNvSpPr>
            <a:spLocks noGrp="1"/>
          </p:cNvSpPr>
          <p:nvPr>
            <p:ph type="subTitle" idx="1"/>
          </p:nvPr>
        </p:nvSpPr>
        <p:spPr>
          <a:xfrm>
            <a:off x="1524000" y="1400175"/>
            <a:ext cx="9144000" cy="4819649"/>
          </a:xfrm>
        </p:spPr>
        <p:txBody>
          <a:bodyPr>
            <a:normAutofit fontScale="92500" lnSpcReduction="10000"/>
          </a:bodyPr>
          <a:lstStyle/>
          <a:p>
            <a:pPr algn="l" rtl="0">
              <a:lnSpc>
                <a:spcPct val="110000"/>
              </a:lnSpc>
            </a:pPr>
            <a:r>
              <a:rPr lang="en-US" b="1" dirty="0">
                <a:solidFill>
                  <a:srgbClr val="FF0000"/>
                </a:solidFill>
                <a:latin typeface="David" panose="020E0502060401010101" pitchFamily="34" charset="-79"/>
                <a:cs typeface="David" panose="020E0502060401010101" pitchFamily="34" charset="-79"/>
              </a:rPr>
              <a:t>1. Pain</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is the outstanding feature in most cases. It characteristically epigastric with marked radiation through to the back and is eased by leaning forward.</a:t>
            </a:r>
          </a:p>
          <a:p>
            <a:pPr algn="l" rtl="0">
              <a:lnSpc>
                <a:spcPct val="110000"/>
              </a:lnSpc>
            </a:pPr>
            <a:r>
              <a:rPr lang="en-US" b="1" dirty="0">
                <a:solidFill>
                  <a:srgbClr val="FF0000"/>
                </a:solidFill>
                <a:latin typeface="David" panose="020E0502060401010101" pitchFamily="34" charset="-79"/>
                <a:cs typeface="David" panose="020E0502060401010101" pitchFamily="34" charset="-79"/>
              </a:rPr>
              <a:t>2. Weight loss</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is usual and reflects a combination of inadequate intake , poor diets and malabsorption.</a:t>
            </a:r>
          </a:p>
          <a:p>
            <a:pPr algn="l" rtl="0">
              <a:lnSpc>
                <a:spcPct val="110000"/>
              </a:lnSpc>
            </a:pPr>
            <a:r>
              <a:rPr lang="en-US" b="1" dirty="0">
                <a:solidFill>
                  <a:srgbClr val="FF0000"/>
                </a:solidFill>
                <a:latin typeface="David" panose="020E0502060401010101" pitchFamily="34" charset="-79"/>
                <a:cs typeface="David" panose="020E0502060401010101" pitchFamily="34" charset="-79"/>
              </a:rPr>
              <a:t>3. Steatorrhea</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is common , the bowel motion is pale , bulky , offensive ,floating on water , and difficult to flush.</a:t>
            </a:r>
          </a:p>
          <a:p>
            <a:pPr algn="l" rtl="0">
              <a:lnSpc>
                <a:spcPct val="110000"/>
              </a:lnSpc>
            </a:pPr>
            <a:r>
              <a:rPr lang="en-US" b="1" dirty="0">
                <a:solidFill>
                  <a:srgbClr val="FF0000"/>
                </a:solidFill>
                <a:latin typeface="David" panose="020E0502060401010101" pitchFamily="34" charset="-79"/>
                <a:cs typeface="David" panose="020E0502060401010101" pitchFamily="34" charset="-79"/>
              </a:rPr>
              <a:t>4. Diabetes mellitus</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develop in about one third of patients </a:t>
            </a:r>
          </a:p>
          <a:p>
            <a:pPr algn="l" rtl="0">
              <a:lnSpc>
                <a:spcPct val="110000"/>
              </a:lnSpc>
            </a:pPr>
            <a:r>
              <a:rPr lang="en-US" b="1" dirty="0">
                <a:solidFill>
                  <a:srgbClr val="FF0000"/>
                </a:solidFill>
                <a:latin typeface="David" panose="020E0502060401010101" pitchFamily="34" charset="-79"/>
                <a:cs typeface="David" panose="020E0502060401010101" pitchFamily="34" charset="-79"/>
              </a:rPr>
              <a:t>5. Other less common manifestation</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of chronic pancreatitis include : transient or intermittent obstructive jaundice , duodenal obstruction , and splenic vein thrombosis ( leading to splenomegaly , hypersplenism , gastric and esophageal varices : compartmental, left sided or sinistral portal hypertension that may cause massive upper gastrointestinal bleeding)</a:t>
            </a:r>
          </a:p>
          <a:p>
            <a:endParaRPr lang="ar-SA" dirty="0"/>
          </a:p>
        </p:txBody>
      </p:sp>
    </p:spTree>
    <p:extLst>
      <p:ext uri="{BB962C8B-B14F-4D97-AF65-F5344CB8AC3E}">
        <p14:creationId xmlns:p14="http://schemas.microsoft.com/office/powerpoint/2010/main" val="2031901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33350"/>
            <a:ext cx="9144000" cy="1562100"/>
          </a:xfrm>
        </p:spPr>
        <p:txBody>
          <a:bodyPr>
            <a:normAutofit/>
          </a:bodyPr>
          <a:lstStyle/>
          <a:p>
            <a:r>
              <a:rPr lang="en-US" sz="3600" b="1" dirty="0">
                <a:solidFill>
                  <a:srgbClr val="C00000"/>
                </a:solidFill>
                <a:latin typeface="David" panose="020E0502060401010101" pitchFamily="34" charset="-79"/>
                <a:cs typeface="David" panose="020E0502060401010101" pitchFamily="34" charset="-79"/>
              </a:rPr>
              <a:t>Complications of chronic pancreatitis</a:t>
            </a:r>
            <a:r>
              <a:rPr lang="en-US" sz="3600" b="1" dirty="0">
                <a:latin typeface="David" panose="020E0502060401010101" pitchFamily="34" charset="-79"/>
                <a:cs typeface="David" panose="020E0502060401010101" pitchFamily="34" charset="-79"/>
              </a:rPr>
              <a:t> </a:t>
            </a:r>
            <a:br>
              <a:rPr lang="en-US" dirty="0"/>
            </a:br>
            <a:endParaRPr lang="ar-SA" dirty="0"/>
          </a:p>
        </p:txBody>
      </p:sp>
      <p:sp>
        <p:nvSpPr>
          <p:cNvPr id="3" name="عنوان فرعي 2"/>
          <p:cNvSpPr>
            <a:spLocks noGrp="1"/>
          </p:cNvSpPr>
          <p:nvPr>
            <p:ph type="subTitle" idx="1"/>
          </p:nvPr>
        </p:nvSpPr>
        <p:spPr>
          <a:xfrm>
            <a:off x="1524000" y="1343025"/>
            <a:ext cx="9144000" cy="5076825"/>
          </a:xfrm>
        </p:spPr>
        <p:txBody>
          <a:bodyPr/>
          <a:lstStyle/>
          <a:p>
            <a:pPr algn="l" rtl="0"/>
            <a:r>
              <a:rPr lang="en-US" dirty="0">
                <a:latin typeface="David" panose="020E0502060401010101" pitchFamily="34" charset="-79"/>
                <a:cs typeface="David" panose="020E0502060401010101" pitchFamily="34" charset="-79"/>
              </a:rPr>
              <a:t>1. Exocrine insufficiency</a:t>
            </a:r>
          </a:p>
          <a:p>
            <a:pPr algn="l" rtl="0"/>
            <a:r>
              <a:rPr lang="en-US" dirty="0">
                <a:latin typeface="David" panose="020E0502060401010101" pitchFamily="34" charset="-79"/>
                <a:cs typeface="David" panose="020E0502060401010101" pitchFamily="34" charset="-79"/>
              </a:rPr>
              <a:t>2. Endocrine insufficiency</a:t>
            </a:r>
          </a:p>
          <a:p>
            <a:pPr algn="l" rtl="0"/>
            <a:r>
              <a:rPr lang="en-US" dirty="0">
                <a:latin typeface="David" panose="020E0502060401010101" pitchFamily="34" charset="-79"/>
                <a:cs typeface="David" panose="020E0502060401010101" pitchFamily="34" charset="-79"/>
              </a:rPr>
              <a:t>3. Malignant transformation </a:t>
            </a:r>
          </a:p>
          <a:p>
            <a:pPr algn="l" rtl="0"/>
            <a:r>
              <a:rPr lang="en-US" dirty="0">
                <a:latin typeface="David" panose="020E0502060401010101" pitchFamily="34" charset="-79"/>
                <a:cs typeface="David" panose="020E0502060401010101" pitchFamily="34" charset="-79"/>
              </a:rPr>
              <a:t>4. Jaundice due to compression of distal CBD or tumor formation in the head of pancreas</a:t>
            </a:r>
          </a:p>
          <a:p>
            <a:pPr algn="l" rtl="0"/>
            <a:r>
              <a:rPr lang="en-US" dirty="0">
                <a:latin typeface="David" panose="020E0502060401010101" pitchFamily="34" charset="-79"/>
                <a:cs typeface="David" panose="020E0502060401010101" pitchFamily="34" charset="-79"/>
              </a:rPr>
              <a:t>5. Left sided ( sinistral or compartmental ) portal hypertension due to splenic vein compression or thrombosis </a:t>
            </a:r>
          </a:p>
          <a:p>
            <a:pPr algn="l" rtl="0"/>
            <a:r>
              <a:rPr lang="en-US" dirty="0">
                <a:latin typeface="David" panose="020E0502060401010101" pitchFamily="34" charset="-79"/>
                <a:cs typeface="David" panose="020E0502060401010101" pitchFamily="34" charset="-79"/>
              </a:rPr>
              <a:t>6. Gastric outlet obstruction due to duodenal compression </a:t>
            </a:r>
          </a:p>
          <a:p>
            <a:endParaRPr lang="ar-SA" dirty="0"/>
          </a:p>
        </p:txBody>
      </p:sp>
    </p:spTree>
    <p:extLst>
      <p:ext uri="{BB962C8B-B14F-4D97-AF65-F5344CB8AC3E}">
        <p14:creationId xmlns:p14="http://schemas.microsoft.com/office/powerpoint/2010/main" val="322993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solidFill>
                  <a:srgbClr val="C00000"/>
                </a:solidFill>
                <a:latin typeface="David" panose="020E0502060401010101" pitchFamily="34" charset="-79"/>
                <a:cs typeface="David" panose="020E0502060401010101" pitchFamily="34" charset="-79"/>
              </a:rPr>
              <a:t>Investigation and diagnosis:</a:t>
            </a:r>
            <a:br>
              <a:rPr lang="en-US" dirty="0"/>
            </a:br>
            <a:endParaRPr lang="ar-SA" dirty="0"/>
          </a:p>
        </p:txBody>
      </p:sp>
      <p:sp>
        <p:nvSpPr>
          <p:cNvPr id="3" name="عنصر نائب للصورة 2"/>
          <p:cNvSpPr>
            <a:spLocks noGrp="1"/>
          </p:cNvSpPr>
          <p:nvPr>
            <p:ph type="pic" idx="1"/>
          </p:nvPr>
        </p:nvSpPr>
        <p:spPr/>
      </p:sp>
      <p:sp>
        <p:nvSpPr>
          <p:cNvPr id="4" name="عنصر نائب للنص 3"/>
          <p:cNvSpPr>
            <a:spLocks noGrp="1"/>
          </p:cNvSpPr>
          <p:nvPr>
            <p:ph type="body" sz="half" idx="2"/>
          </p:nvPr>
        </p:nvSpPr>
        <p:spPr/>
        <p:txBody>
          <a:bodyPr/>
          <a:lstStyle/>
          <a:p>
            <a:pPr algn="l"/>
            <a:r>
              <a:rPr lang="en-US" sz="2400" dirty="0"/>
              <a:t>1. X-ray abdomen may show the scattered calcification in the area of pancreas.</a:t>
            </a:r>
          </a:p>
          <a:p>
            <a:endParaRPr lang="ar-SA" dirty="0"/>
          </a:p>
        </p:txBody>
      </p:sp>
      <p:pic>
        <p:nvPicPr>
          <p:cNvPr id="5" name="صورة 4" descr="http://www.healthhype.com/wp-content/uploads/chronic_pancreatitis_x-ray_calcification.jpg"/>
          <p:cNvPicPr/>
          <p:nvPr/>
        </p:nvPicPr>
        <p:blipFill>
          <a:blip r:embed="rId2">
            <a:extLst>
              <a:ext uri="{28A0092B-C50C-407E-A947-70E740481C1C}">
                <a14:useLocalDpi xmlns:a14="http://schemas.microsoft.com/office/drawing/2010/main" val="0"/>
              </a:ext>
            </a:extLst>
          </a:blip>
          <a:srcRect/>
          <a:stretch>
            <a:fillRect/>
          </a:stretch>
        </p:blipFill>
        <p:spPr bwMode="auto">
          <a:xfrm>
            <a:off x="5183188" y="987425"/>
            <a:ext cx="6172200" cy="4873625"/>
          </a:xfrm>
          <a:prstGeom prst="rect">
            <a:avLst/>
          </a:prstGeom>
          <a:noFill/>
          <a:ln>
            <a:noFill/>
          </a:ln>
        </p:spPr>
      </p:pic>
    </p:spTree>
    <p:extLst>
      <p:ext uri="{BB962C8B-B14F-4D97-AF65-F5344CB8AC3E}">
        <p14:creationId xmlns:p14="http://schemas.microsoft.com/office/powerpoint/2010/main" val="2198126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304800"/>
            <a:ext cx="9144000" cy="6181725"/>
          </a:xfrm>
        </p:spPr>
        <p:txBody>
          <a:bodyPr>
            <a:normAutofit/>
          </a:bodyPr>
          <a:lstStyle/>
          <a:p>
            <a:pPr algn="l" rtl="0"/>
            <a:r>
              <a:rPr lang="en-US" sz="2400" dirty="0">
                <a:solidFill>
                  <a:srgbClr val="FF0000"/>
                </a:solidFill>
                <a:latin typeface="David" panose="020E0502060401010101" pitchFamily="34" charset="-79"/>
                <a:cs typeface="David" panose="020E0502060401010101" pitchFamily="34" charset="-79"/>
              </a:rPr>
              <a:t>2. CT scan abdomen : </a:t>
            </a:r>
            <a:r>
              <a:rPr lang="en-US" sz="2400" dirty="0">
                <a:latin typeface="David" panose="020E0502060401010101" pitchFamily="34" charset="-79"/>
                <a:cs typeface="David" panose="020E0502060401010101" pitchFamily="34" charset="-79"/>
              </a:rPr>
              <a:t>It may show the speckled calcifications typical of chronic pancreatitis , inflammatory changes , tumor , pancreatic duct dilatation or pseudocyst.</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3. MRCP : </a:t>
            </a:r>
            <a:r>
              <a:rPr lang="en-US" sz="2400" dirty="0">
                <a:latin typeface="David" panose="020E0502060401010101" pitchFamily="34" charset="-79"/>
                <a:cs typeface="David" panose="020E0502060401010101" pitchFamily="34" charset="-79"/>
              </a:rPr>
              <a:t>to show the architecture of pancreatic duct , especially if surgery or endoscopic intervention is required.</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4. Pancreatic endocrine function </a:t>
            </a:r>
            <a:r>
              <a:rPr lang="en-US" sz="2400" dirty="0">
                <a:latin typeface="David" panose="020E0502060401010101" pitchFamily="34" charset="-79"/>
                <a:cs typeface="David" panose="020E0502060401010101" pitchFamily="34" charset="-79"/>
              </a:rPr>
              <a:t>is assessed by measurement of fasting and postprandial blood glucose levels that may be supplemented by glucose tolerance test.</a:t>
            </a:r>
            <a:br>
              <a:rPr lang="en-US" sz="2400" dirty="0">
                <a:latin typeface="David" panose="020E0502060401010101" pitchFamily="34" charset="-79"/>
                <a:cs typeface="David" panose="020E0502060401010101" pitchFamily="34" charset="-79"/>
              </a:rPr>
            </a:br>
            <a:br>
              <a:rPr lang="en-US" sz="2400" dirty="0">
                <a:solidFill>
                  <a:srgbClr val="FF0000"/>
                </a:solidFill>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5. Pancreatic exocrine function </a:t>
            </a:r>
            <a:r>
              <a:rPr lang="en-US" sz="2400" dirty="0">
                <a:latin typeface="David" panose="020E0502060401010101" pitchFamily="34" charset="-79"/>
                <a:cs typeface="David" panose="020E0502060401010101" pitchFamily="34" charset="-79"/>
              </a:rPr>
              <a:t>can be assessed by measurement of fecal fat contents while the patient on fat controlled fat contents at 100g/day</a:t>
            </a:r>
            <a:br>
              <a:rPr lang="en-US" dirty="0"/>
            </a:br>
            <a:endParaRPr lang="ar-SA" dirty="0"/>
          </a:p>
        </p:txBody>
      </p:sp>
    </p:spTree>
    <p:extLst>
      <p:ext uri="{BB962C8B-B14F-4D97-AF65-F5344CB8AC3E}">
        <p14:creationId xmlns:p14="http://schemas.microsoft.com/office/powerpoint/2010/main" val="2735745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
            <a:ext cx="9144000" cy="1800224"/>
          </a:xfrm>
        </p:spPr>
        <p:txBody>
          <a:bodyPr/>
          <a:lstStyle/>
          <a:p>
            <a:r>
              <a:rPr lang="en-US" b="1" dirty="0">
                <a:solidFill>
                  <a:srgbClr val="C00000"/>
                </a:solidFill>
                <a:latin typeface="David" panose="020E0502060401010101" pitchFamily="34" charset="-79"/>
                <a:cs typeface="David" panose="020E0502060401010101" pitchFamily="34" charset="-79"/>
              </a:rPr>
              <a:t>Treatment</a:t>
            </a:r>
            <a:br>
              <a:rPr lang="en-US" dirty="0"/>
            </a:br>
            <a:endParaRPr lang="ar-SA" dirty="0"/>
          </a:p>
        </p:txBody>
      </p:sp>
      <p:sp>
        <p:nvSpPr>
          <p:cNvPr id="3" name="عنوان فرعي 2"/>
          <p:cNvSpPr>
            <a:spLocks noGrp="1"/>
          </p:cNvSpPr>
          <p:nvPr>
            <p:ph type="subTitle" idx="1"/>
          </p:nvPr>
        </p:nvSpPr>
        <p:spPr>
          <a:xfrm>
            <a:off x="1524000" y="1219200"/>
            <a:ext cx="9144000" cy="5029200"/>
          </a:xfrm>
        </p:spPr>
        <p:txBody>
          <a:bodyPr>
            <a:normAutofit/>
          </a:bodyPr>
          <a:lstStyle/>
          <a:p>
            <a:pPr marL="457200" indent="-457200" algn="l" rtl="0">
              <a:buAutoNum type="alphaUcPeriod"/>
            </a:pPr>
            <a:r>
              <a:rPr lang="en-US" b="1" dirty="0">
                <a:solidFill>
                  <a:srgbClr val="FF0000"/>
                </a:solidFill>
                <a:latin typeface="David" panose="020E0502060401010101" pitchFamily="34" charset="-79"/>
                <a:cs typeface="David" panose="020E0502060401010101" pitchFamily="34" charset="-79"/>
              </a:rPr>
              <a:t>Conservative treatment</a:t>
            </a:r>
          </a:p>
          <a:p>
            <a:pPr algn="l" rtl="0"/>
            <a:r>
              <a:rPr lang="en-US" b="1"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marL="457200" indent="-457200" algn="l" rtl="0">
              <a:buAutoNum type="arabicPeriod"/>
            </a:pPr>
            <a:r>
              <a:rPr lang="en-US" dirty="0">
                <a:latin typeface="David" panose="020E0502060401010101" pitchFamily="34" charset="-79"/>
                <a:cs typeface="David" panose="020E0502060401010101" pitchFamily="34" charset="-79"/>
              </a:rPr>
              <a:t>Pain relief </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2. Alcohol abstinence</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3. Exocrine replacement enzymes</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4. Endocrine treatment with insulin or oral hypoglycemic drugs</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5. Nutritional support</a:t>
            </a:r>
          </a:p>
          <a:p>
            <a:endParaRPr lang="ar-SA" dirty="0"/>
          </a:p>
        </p:txBody>
      </p:sp>
    </p:spTree>
    <p:extLst>
      <p:ext uri="{BB962C8B-B14F-4D97-AF65-F5344CB8AC3E}">
        <p14:creationId xmlns:p14="http://schemas.microsoft.com/office/powerpoint/2010/main" val="9953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85726"/>
            <a:ext cx="9144000" cy="6391274"/>
          </a:xfrm>
        </p:spPr>
        <p:txBody>
          <a:bodyPr>
            <a:normAutofit/>
          </a:bodyPr>
          <a:lstStyle/>
          <a:p>
            <a:pPr algn="l" rtl="0"/>
            <a:r>
              <a:rPr lang="en-US" sz="2700" b="1" dirty="0">
                <a:solidFill>
                  <a:srgbClr val="FF0000"/>
                </a:solidFill>
                <a:latin typeface="David" panose="020E0502060401010101" pitchFamily="34" charset="-79"/>
                <a:cs typeface="David" panose="020E0502060401010101" pitchFamily="34" charset="-79"/>
              </a:rPr>
              <a:t>B. Endoscopic treatment </a:t>
            </a:r>
            <a:br>
              <a:rPr lang="en-US" sz="2700" b="1" dirty="0">
                <a:solidFill>
                  <a:srgbClr val="FF0000"/>
                </a:solidFill>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Pancreatic duct stenting is indicated sometimes when there is dominant pancreatic duct stricture or with disrupted pancreatic duct with pseudocyst or ascites formation.</a:t>
            </a:r>
            <a:br>
              <a:rPr lang="en-US" sz="2700"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C. Surgical treatment </a:t>
            </a:r>
            <a:br>
              <a:rPr lang="en-US" sz="2700" b="1" dirty="0">
                <a:solidFill>
                  <a:srgbClr val="FF0000"/>
                </a:solidFill>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Drainage or resective surgical intervention is  indicated for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intractable pain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Development of complications ( pseudocyst , compression of bile duct , duodenum ,portal vein or splenic vein that produce symptoms)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3. Tumor formation</a:t>
            </a:r>
            <a:br>
              <a:rPr lang="en-US" dirty="0"/>
            </a:br>
            <a:endParaRPr lang="ar-SA" dirty="0"/>
          </a:p>
        </p:txBody>
      </p:sp>
    </p:spTree>
    <p:extLst>
      <p:ext uri="{BB962C8B-B14F-4D97-AF65-F5344CB8AC3E}">
        <p14:creationId xmlns:p14="http://schemas.microsoft.com/office/powerpoint/2010/main" val="1008686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b="1" dirty="0">
                <a:solidFill>
                  <a:srgbClr val="C00000"/>
                </a:solidFill>
                <a:latin typeface="David" panose="020E0502060401010101" pitchFamily="34" charset="-79"/>
                <a:cs typeface="David" panose="020E0502060401010101" pitchFamily="34" charset="-79"/>
              </a:rPr>
              <a:t>Neoplasms of the pancreas</a:t>
            </a:r>
            <a:br>
              <a:rPr lang="en-US" dirty="0"/>
            </a:br>
            <a:endParaRPr lang="ar-SA" dirty="0"/>
          </a:p>
        </p:txBody>
      </p:sp>
    </p:spTree>
    <p:extLst>
      <p:ext uri="{BB962C8B-B14F-4D97-AF65-F5344CB8AC3E}">
        <p14:creationId xmlns:p14="http://schemas.microsoft.com/office/powerpoint/2010/main" val="158752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361950"/>
            <a:ext cx="9144000" cy="2933700"/>
          </a:xfrm>
        </p:spPr>
        <p:txBody>
          <a:bodyPr>
            <a:normAutofit/>
          </a:bodyPr>
          <a:lstStyle/>
          <a:p>
            <a:pPr algn="l" rtl="0"/>
            <a:r>
              <a:rPr lang="en-US" sz="2400" b="1" dirty="0">
                <a:solidFill>
                  <a:srgbClr val="FF0000"/>
                </a:solidFill>
                <a:latin typeface="David" panose="020E0502060401010101" pitchFamily="34" charset="-79"/>
                <a:cs typeface="David" panose="020E0502060401010101" pitchFamily="34" charset="-79"/>
              </a:rPr>
              <a:t>Neoplasms of endocrine pancreas</a:t>
            </a:r>
            <a:br>
              <a:rPr lang="en-US" sz="2700" dirty="0">
                <a:latin typeface="David" panose="020E0502060401010101" pitchFamily="34" charset="-79"/>
                <a:cs typeface="David" panose="020E0502060401010101" pitchFamily="34" charset="-79"/>
              </a:rPr>
            </a:br>
            <a:r>
              <a:rPr lang="en-US" sz="2000" dirty="0">
                <a:latin typeface="David" panose="020E0502060401010101" pitchFamily="34" charset="-79"/>
                <a:cs typeface="David" panose="020E0502060401010101" pitchFamily="34" charset="-79"/>
              </a:rPr>
              <a:t>1. Insulinoma</a:t>
            </a:r>
            <a:br>
              <a:rPr lang="en-US" sz="2000" dirty="0">
                <a:latin typeface="David" panose="020E0502060401010101" pitchFamily="34" charset="-79"/>
                <a:cs typeface="David" panose="020E0502060401010101" pitchFamily="34" charset="-79"/>
              </a:rPr>
            </a:br>
            <a:r>
              <a:rPr lang="en-US" sz="2000" dirty="0">
                <a:latin typeface="David" panose="020E0502060401010101" pitchFamily="34" charset="-79"/>
                <a:cs typeface="David" panose="020E0502060401010101" pitchFamily="34" charset="-79"/>
              </a:rPr>
              <a:t>2. Glucagonoma</a:t>
            </a:r>
            <a:br>
              <a:rPr lang="en-US" sz="2000" dirty="0">
                <a:latin typeface="David" panose="020E0502060401010101" pitchFamily="34" charset="-79"/>
                <a:cs typeface="David" panose="020E0502060401010101" pitchFamily="34" charset="-79"/>
              </a:rPr>
            </a:br>
            <a:r>
              <a:rPr lang="en-US" sz="2000" dirty="0">
                <a:latin typeface="David" panose="020E0502060401010101" pitchFamily="34" charset="-79"/>
                <a:cs typeface="David" panose="020E0502060401010101" pitchFamily="34" charset="-79"/>
              </a:rPr>
              <a:t>3. Gastronome </a:t>
            </a:r>
            <a:br>
              <a:rPr lang="en-US" sz="2000" dirty="0">
                <a:latin typeface="David" panose="020E0502060401010101" pitchFamily="34" charset="-79"/>
                <a:cs typeface="David" panose="020E0502060401010101" pitchFamily="34" charset="-79"/>
              </a:rPr>
            </a:br>
            <a:r>
              <a:rPr lang="en-US" sz="2000" dirty="0">
                <a:latin typeface="David" panose="020E0502060401010101" pitchFamily="34" charset="-79"/>
                <a:cs typeface="David" panose="020E0502060401010101" pitchFamily="34" charset="-79"/>
              </a:rPr>
              <a:t>4. VIPoma</a:t>
            </a:r>
            <a:br>
              <a:rPr lang="en-US" dirty="0"/>
            </a:br>
            <a:endParaRPr lang="ar-SA" dirty="0"/>
          </a:p>
        </p:txBody>
      </p:sp>
      <p:sp>
        <p:nvSpPr>
          <p:cNvPr id="3" name="عنوان فرعي 2"/>
          <p:cNvSpPr>
            <a:spLocks noGrp="1"/>
          </p:cNvSpPr>
          <p:nvPr>
            <p:ph type="subTitle" idx="1"/>
          </p:nvPr>
        </p:nvSpPr>
        <p:spPr>
          <a:xfrm>
            <a:off x="1524000" y="1924049"/>
            <a:ext cx="9725025" cy="4638675"/>
          </a:xfrm>
        </p:spPr>
        <p:txBody>
          <a:bodyPr>
            <a:normAutofit fontScale="32500" lnSpcReduction="20000"/>
          </a:bodyPr>
          <a:lstStyle/>
          <a:p>
            <a:pPr algn="l" rtl="0"/>
            <a:r>
              <a:rPr lang="en-US" sz="6000" b="1" dirty="0">
                <a:solidFill>
                  <a:srgbClr val="FF0000"/>
                </a:solidFill>
                <a:latin typeface="David" panose="020E0502060401010101" pitchFamily="34" charset="-79"/>
                <a:cs typeface="David" panose="020E0502060401010101" pitchFamily="34" charset="-79"/>
              </a:rPr>
              <a:t>Neoplasms of exocrine pancreas</a:t>
            </a:r>
            <a:endParaRPr lang="en-US" sz="6000" dirty="0">
              <a:solidFill>
                <a:srgbClr val="FF0000"/>
              </a:solidFill>
              <a:latin typeface="David" panose="020E0502060401010101" pitchFamily="34" charset="-79"/>
              <a:cs typeface="David" panose="020E0502060401010101" pitchFamily="34" charset="-79"/>
            </a:endParaRPr>
          </a:p>
          <a:p>
            <a:pPr algn="l" rtl="0"/>
            <a:r>
              <a:rPr lang="en-US" sz="6000" b="1" dirty="0">
                <a:solidFill>
                  <a:srgbClr val="002060"/>
                </a:solidFill>
                <a:latin typeface="David" panose="020E0502060401010101" pitchFamily="34" charset="-79"/>
                <a:cs typeface="David" panose="020E0502060401010101" pitchFamily="34" charset="-79"/>
              </a:rPr>
              <a:t>Benign tumors</a:t>
            </a:r>
            <a:endParaRPr lang="en-US" sz="6000" dirty="0">
              <a:solidFill>
                <a:srgbClr val="002060"/>
              </a:solidFill>
              <a:latin typeface="David" panose="020E0502060401010101" pitchFamily="34" charset="-79"/>
              <a:cs typeface="David" panose="020E0502060401010101" pitchFamily="34" charset="-79"/>
            </a:endParaRPr>
          </a:p>
          <a:p>
            <a:pPr algn="l" rtl="0"/>
            <a:r>
              <a:rPr lang="en-US" sz="6000" dirty="0">
                <a:latin typeface="David" panose="020E0502060401010101" pitchFamily="34" charset="-79"/>
                <a:cs typeface="David" panose="020E0502060401010101" pitchFamily="34" charset="-79"/>
              </a:rPr>
              <a:t>1. Serous cystadenoma</a:t>
            </a:r>
          </a:p>
          <a:p>
            <a:pPr algn="l" rtl="0"/>
            <a:r>
              <a:rPr lang="en-US" sz="6000" dirty="0">
                <a:latin typeface="David" panose="020E0502060401010101" pitchFamily="34" charset="-79"/>
                <a:cs typeface="David" panose="020E0502060401010101" pitchFamily="34" charset="-79"/>
              </a:rPr>
              <a:t>2. Mucinous cystadenoma</a:t>
            </a:r>
          </a:p>
          <a:p>
            <a:pPr algn="l" rtl="0"/>
            <a:r>
              <a:rPr lang="en-US" sz="6000" dirty="0">
                <a:latin typeface="David" panose="020E0502060401010101" pitchFamily="34" charset="-79"/>
                <a:cs typeface="David" panose="020E0502060401010101" pitchFamily="34" charset="-79"/>
              </a:rPr>
              <a:t>3. Intraductal papillary mucinous neoplasm (IPMN)</a:t>
            </a:r>
          </a:p>
          <a:p>
            <a:pPr algn="l" rtl="0"/>
            <a:r>
              <a:rPr lang="en-US" sz="6000" b="1" dirty="0">
                <a:solidFill>
                  <a:srgbClr val="002060"/>
                </a:solidFill>
                <a:latin typeface="David" panose="020E0502060401010101" pitchFamily="34" charset="-79"/>
                <a:cs typeface="David" panose="020E0502060401010101" pitchFamily="34" charset="-79"/>
              </a:rPr>
              <a:t>Malignant tumors</a:t>
            </a:r>
            <a:endParaRPr lang="en-US" sz="6000" dirty="0">
              <a:solidFill>
                <a:srgbClr val="002060"/>
              </a:solidFill>
              <a:latin typeface="David" panose="020E0502060401010101" pitchFamily="34" charset="-79"/>
              <a:cs typeface="David" panose="020E0502060401010101" pitchFamily="34" charset="-79"/>
            </a:endParaRPr>
          </a:p>
          <a:p>
            <a:pPr algn="l" rtl="0"/>
            <a:r>
              <a:rPr lang="en-US" sz="6000" dirty="0">
                <a:latin typeface="David" panose="020E0502060401010101" pitchFamily="34" charset="-79"/>
                <a:cs typeface="David" panose="020E0502060401010101" pitchFamily="34" charset="-79"/>
              </a:rPr>
              <a:t>1. Ductal adenocarcinoma ( the commonest )</a:t>
            </a:r>
          </a:p>
          <a:p>
            <a:pPr algn="l" rtl="0"/>
            <a:r>
              <a:rPr lang="en-US" sz="6000" dirty="0">
                <a:latin typeface="David" panose="020E0502060401010101" pitchFamily="34" charset="-79"/>
                <a:cs typeface="David" panose="020E0502060401010101" pitchFamily="34" charset="-79"/>
              </a:rPr>
              <a:t>2. acinar adenocarcinoma</a:t>
            </a:r>
          </a:p>
          <a:p>
            <a:pPr algn="l" rtl="0"/>
            <a:r>
              <a:rPr lang="en-US" sz="6000" dirty="0">
                <a:latin typeface="David" panose="020E0502060401010101" pitchFamily="34" charset="-79"/>
                <a:cs typeface="David" panose="020E0502060401010101" pitchFamily="34" charset="-79"/>
              </a:rPr>
              <a:t>3. Mucinous cystadenocarcinoma</a:t>
            </a:r>
          </a:p>
          <a:p>
            <a:pPr algn="l" rtl="0"/>
            <a:r>
              <a:rPr lang="en-US" sz="6000" dirty="0">
                <a:latin typeface="David" panose="020E0502060401010101" pitchFamily="34" charset="-79"/>
                <a:cs typeface="David" panose="020E0502060401010101" pitchFamily="34" charset="-79"/>
              </a:rPr>
              <a:t>4. Intraductal papillary mucinous neoplasm</a:t>
            </a:r>
          </a:p>
          <a:p>
            <a:pPr algn="l" rtl="0">
              <a:lnSpc>
                <a:spcPct val="120000"/>
              </a:lnSpc>
            </a:pPr>
            <a:r>
              <a:rPr lang="en-US" sz="6000" dirty="0">
                <a:solidFill>
                  <a:srgbClr val="FF0000"/>
                </a:solidFill>
                <a:latin typeface="David" panose="020E0502060401010101" pitchFamily="34" charset="-79"/>
                <a:cs typeface="David" panose="020E0502060401010101" pitchFamily="34" charset="-79"/>
              </a:rPr>
              <a:t>Note : </a:t>
            </a:r>
            <a:r>
              <a:rPr lang="en-US" sz="6000" dirty="0">
                <a:latin typeface="David" panose="020E0502060401010101" pitchFamily="34" charset="-79"/>
                <a:cs typeface="David" panose="020E0502060401010101" pitchFamily="34" charset="-79"/>
              </a:rPr>
              <a:t>periampullary tumor could originate from the head of pancreas , distal CBD ,or from the Ampullary mucosa of duodenum and commonly the patient present early with jaundice due to the early obstruction of CBD.</a:t>
            </a:r>
          </a:p>
          <a:p>
            <a:endParaRPr lang="ar-SA" dirty="0"/>
          </a:p>
        </p:txBody>
      </p:sp>
    </p:spTree>
    <p:extLst>
      <p:ext uri="{BB962C8B-B14F-4D97-AF65-F5344CB8AC3E}">
        <p14:creationId xmlns:p14="http://schemas.microsoft.com/office/powerpoint/2010/main" val="98500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398463"/>
            <a:ext cx="9144000" cy="458787"/>
          </a:xfrm>
        </p:spPr>
        <p:txBody>
          <a:bodyPr>
            <a:noAutofit/>
          </a:bodyPr>
          <a:lstStyle/>
          <a:p>
            <a:r>
              <a:rPr lang="en-US" sz="5400" dirty="0">
                <a:solidFill>
                  <a:srgbClr val="C00000"/>
                </a:solidFill>
                <a:latin typeface="David" panose="020E0502060401010101" pitchFamily="34" charset="-79"/>
                <a:cs typeface="David" panose="020E0502060401010101" pitchFamily="34" charset="-79"/>
              </a:rPr>
              <a:t>Etiology</a:t>
            </a:r>
            <a:endParaRPr lang="ar-SA" sz="4400" dirty="0">
              <a:solidFill>
                <a:srgbClr val="C00000"/>
              </a:solidFill>
              <a:latin typeface="David" panose="020E0502060401010101" pitchFamily="34" charset="-79"/>
            </a:endParaRPr>
          </a:p>
        </p:txBody>
      </p:sp>
      <p:sp>
        <p:nvSpPr>
          <p:cNvPr id="3" name="عنوان فرعي 2"/>
          <p:cNvSpPr>
            <a:spLocks noGrp="1"/>
          </p:cNvSpPr>
          <p:nvPr>
            <p:ph type="subTitle" idx="1"/>
          </p:nvPr>
        </p:nvSpPr>
        <p:spPr>
          <a:xfrm>
            <a:off x="1524000" y="735013"/>
            <a:ext cx="9144000" cy="1655762"/>
          </a:xfrm>
        </p:spPr>
        <p:txBody>
          <a:bodyPr>
            <a:noAutofit/>
          </a:bodyPr>
          <a:lstStyle/>
          <a:p>
            <a:pPr lvl="0" algn="l" rtl="0"/>
            <a:r>
              <a:rPr lang="en-US" sz="3600" dirty="0">
                <a:latin typeface="David" panose="020E0502060401010101" pitchFamily="34" charset="-79"/>
                <a:cs typeface="David" panose="020E0502060401010101" pitchFamily="34" charset="-79"/>
              </a:rPr>
              <a:t>1- </a:t>
            </a:r>
            <a:r>
              <a:rPr lang="en-US" sz="3600" dirty="0">
                <a:solidFill>
                  <a:srgbClr val="FF0000"/>
                </a:solidFill>
                <a:latin typeface="David" panose="020E0502060401010101" pitchFamily="34" charset="-79"/>
                <a:cs typeface="David" panose="020E0502060401010101" pitchFamily="34" charset="-79"/>
              </a:rPr>
              <a:t>Gallstone</a:t>
            </a:r>
          </a:p>
          <a:p>
            <a:pPr lvl="0" algn="l" rtl="0"/>
            <a:r>
              <a:rPr lang="en-US" sz="3600" dirty="0">
                <a:latin typeface="David" panose="020E0502060401010101" pitchFamily="34" charset="-79"/>
                <a:cs typeface="David" panose="020E0502060401010101" pitchFamily="34" charset="-79"/>
              </a:rPr>
              <a:t>2- </a:t>
            </a:r>
            <a:r>
              <a:rPr lang="en-US" sz="3600" dirty="0">
                <a:solidFill>
                  <a:srgbClr val="FF0000"/>
                </a:solidFill>
                <a:latin typeface="David" panose="020E0502060401010101" pitchFamily="34" charset="-79"/>
                <a:cs typeface="David" panose="020E0502060401010101" pitchFamily="34" charset="-79"/>
              </a:rPr>
              <a:t>Alcohol</a:t>
            </a:r>
          </a:p>
          <a:p>
            <a:pPr lvl="0" algn="l" rtl="0"/>
            <a:r>
              <a:rPr lang="en-US" sz="2800" dirty="0">
                <a:latin typeface="David" panose="020E0502060401010101" pitchFamily="34" charset="-79"/>
                <a:cs typeface="David" panose="020E0502060401010101" pitchFamily="34" charset="-79"/>
              </a:rPr>
              <a:t>3- Metabolic: Hyperlipidemia  and Hypercalcemia</a:t>
            </a:r>
          </a:p>
          <a:p>
            <a:pPr lvl="0" algn="l" rtl="0"/>
            <a:r>
              <a:rPr lang="en-US" sz="2800" dirty="0">
                <a:latin typeface="David" panose="020E0502060401010101" pitchFamily="34" charset="-79"/>
                <a:cs typeface="David" panose="020E0502060401010101" pitchFamily="34" charset="-79"/>
              </a:rPr>
              <a:t>5- </a:t>
            </a:r>
            <a:r>
              <a:rPr lang="en-US" sz="2800" dirty="0" err="1">
                <a:latin typeface="David" panose="020E0502060401010101" pitchFamily="34" charset="-79"/>
                <a:cs typeface="David" panose="020E0502060401010101" pitchFamily="34" charset="-79"/>
              </a:rPr>
              <a:t>Heridetary</a:t>
            </a:r>
            <a:endParaRPr lang="en-US" sz="2800" dirty="0">
              <a:latin typeface="David" panose="020E0502060401010101" pitchFamily="34" charset="-79"/>
              <a:cs typeface="David" panose="020E0502060401010101" pitchFamily="34" charset="-79"/>
            </a:endParaRPr>
          </a:p>
          <a:p>
            <a:pPr lvl="0" algn="l" rtl="0"/>
            <a:r>
              <a:rPr lang="en-US" sz="2800" dirty="0">
                <a:latin typeface="David" panose="020E0502060401010101" pitchFamily="34" charset="-79"/>
                <a:cs typeface="David" panose="020E0502060401010101" pitchFamily="34" charset="-79"/>
              </a:rPr>
              <a:t>6- </a:t>
            </a:r>
            <a:r>
              <a:rPr lang="en-US" sz="2800" dirty="0" err="1">
                <a:latin typeface="David" panose="020E0502060401010101" pitchFamily="34" charset="-79"/>
                <a:cs typeface="David" panose="020E0502060401010101" pitchFamily="34" charset="-79"/>
              </a:rPr>
              <a:t>Autoimmun</a:t>
            </a:r>
            <a:endParaRPr lang="en-US" sz="2800" dirty="0">
              <a:latin typeface="David" panose="020E0502060401010101" pitchFamily="34" charset="-79"/>
              <a:cs typeface="David" panose="020E0502060401010101" pitchFamily="34" charset="-79"/>
            </a:endParaRPr>
          </a:p>
          <a:p>
            <a:pPr lvl="0" algn="l" rtl="0"/>
            <a:r>
              <a:rPr lang="en-US" sz="2800" dirty="0">
                <a:latin typeface="David" panose="020E0502060401010101" pitchFamily="34" charset="-79"/>
                <a:cs typeface="David" panose="020E0502060401010101" pitchFamily="34" charset="-79"/>
              </a:rPr>
              <a:t>7- Infection ( mumps and </a:t>
            </a:r>
            <a:r>
              <a:rPr lang="en-US" sz="2800" dirty="0" err="1">
                <a:latin typeface="David" panose="020E0502060401010101" pitchFamily="34" charset="-79"/>
                <a:cs typeface="David" panose="020E0502060401010101" pitchFamily="34" charset="-79"/>
              </a:rPr>
              <a:t>coxsaki</a:t>
            </a:r>
            <a:r>
              <a:rPr lang="en-US" sz="2800" dirty="0">
                <a:latin typeface="David" panose="020E0502060401010101" pitchFamily="34" charset="-79"/>
                <a:cs typeface="David" panose="020E0502060401010101" pitchFamily="34" charset="-79"/>
              </a:rPr>
              <a:t> B viral infection)</a:t>
            </a:r>
          </a:p>
          <a:p>
            <a:pPr lvl="0" algn="l" rtl="0"/>
            <a:r>
              <a:rPr lang="en-US" sz="2800" dirty="0">
                <a:latin typeface="David" panose="020E0502060401010101" pitchFamily="34" charset="-79"/>
                <a:cs typeface="David" panose="020E0502060401010101" pitchFamily="34" charset="-79"/>
              </a:rPr>
              <a:t>8- Trauma (blunt , penetrating , surgical , ERCP)</a:t>
            </a:r>
          </a:p>
          <a:p>
            <a:pPr lvl="0" algn="l" rtl="0"/>
            <a:r>
              <a:rPr lang="en-US" sz="2800" dirty="0">
                <a:latin typeface="David" panose="020E0502060401010101" pitchFamily="34" charset="-79"/>
                <a:cs typeface="David" panose="020E0502060401010101" pitchFamily="34" charset="-79"/>
              </a:rPr>
              <a:t>9- Pancreatic duct obstruction ( neoplasm , worms , pancreatic </a:t>
            </a:r>
            <a:r>
              <a:rPr lang="en-US" sz="2800" dirty="0" err="1">
                <a:latin typeface="David" panose="020E0502060401010101" pitchFamily="34" charset="-79"/>
                <a:cs typeface="David" panose="020E0502060401010101" pitchFamily="34" charset="-79"/>
              </a:rPr>
              <a:t>divism</a:t>
            </a:r>
            <a:r>
              <a:rPr lang="en-US" sz="2800" dirty="0">
                <a:latin typeface="David" panose="020E0502060401010101" pitchFamily="34" charset="-79"/>
                <a:cs typeface="David" panose="020E0502060401010101" pitchFamily="34" charset="-79"/>
              </a:rPr>
              <a:t> )</a:t>
            </a:r>
          </a:p>
          <a:p>
            <a:pPr lvl="0" algn="l" rtl="0"/>
            <a:r>
              <a:rPr lang="en-US" sz="2800" dirty="0">
                <a:latin typeface="David" panose="020E0502060401010101" pitchFamily="34" charset="-79"/>
                <a:cs typeface="David" panose="020E0502060401010101" pitchFamily="34" charset="-79"/>
              </a:rPr>
              <a:t>10- Medications ( </a:t>
            </a:r>
            <a:r>
              <a:rPr lang="en-US" sz="2800" dirty="0" err="1">
                <a:latin typeface="David" panose="020E0502060401010101" pitchFamily="34" charset="-79"/>
                <a:cs typeface="David" panose="020E0502060401010101" pitchFamily="34" charset="-79"/>
              </a:rPr>
              <a:t>thiazid</a:t>
            </a:r>
            <a:r>
              <a:rPr lang="en-US" sz="2800" dirty="0">
                <a:latin typeface="David" panose="020E0502060401010101" pitchFamily="34" charset="-79"/>
                <a:cs typeface="David" panose="020E0502060401010101" pitchFamily="34" charset="-79"/>
              </a:rPr>
              <a:t> , steroid , </a:t>
            </a:r>
            <a:r>
              <a:rPr lang="en-US" sz="2800" dirty="0" err="1">
                <a:latin typeface="David" panose="020E0502060401010101" pitchFamily="34" charset="-79"/>
                <a:cs typeface="David" panose="020E0502060401010101" pitchFamily="34" charset="-79"/>
              </a:rPr>
              <a:t>azathioprin</a:t>
            </a:r>
            <a:r>
              <a:rPr lang="en-US" sz="2800" dirty="0">
                <a:latin typeface="David" panose="020E0502060401010101" pitchFamily="34" charset="-79"/>
                <a:cs typeface="David" panose="020E0502060401010101" pitchFamily="34" charset="-79"/>
              </a:rPr>
              <a:t>)</a:t>
            </a:r>
          </a:p>
          <a:p>
            <a:pPr lvl="0" algn="l" rtl="0"/>
            <a:r>
              <a:rPr lang="en-US" sz="2800" dirty="0">
                <a:latin typeface="David" panose="020E0502060401010101" pitchFamily="34" charset="-79"/>
                <a:cs typeface="David" panose="020E0502060401010101" pitchFamily="34" charset="-79"/>
              </a:rPr>
              <a:t>11- </a:t>
            </a:r>
            <a:r>
              <a:rPr lang="en-US" sz="3200" dirty="0" err="1">
                <a:solidFill>
                  <a:srgbClr val="FF0000"/>
                </a:solidFill>
                <a:latin typeface="David" panose="020E0502060401010101" pitchFamily="34" charset="-79"/>
                <a:cs typeface="David" panose="020E0502060401010101" pitchFamily="34" charset="-79"/>
              </a:rPr>
              <a:t>Idioipathic</a:t>
            </a:r>
            <a:r>
              <a:rPr lang="en-US" sz="3200" dirty="0">
                <a:solidFill>
                  <a:srgbClr val="FF0000"/>
                </a:solidFill>
                <a:latin typeface="David" panose="020E0502060401010101" pitchFamily="34" charset="-79"/>
                <a:cs typeface="David" panose="020E0502060401010101" pitchFamily="34" charset="-79"/>
              </a:rPr>
              <a:t> </a:t>
            </a:r>
          </a:p>
          <a:p>
            <a:pPr algn="l"/>
            <a:endParaRPr lang="ar-SA" dirty="0"/>
          </a:p>
        </p:txBody>
      </p:sp>
    </p:spTree>
    <p:extLst>
      <p:ext uri="{BB962C8B-B14F-4D97-AF65-F5344CB8AC3E}">
        <p14:creationId xmlns:p14="http://schemas.microsoft.com/office/powerpoint/2010/main" val="1336748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6"/>
          <p:cNvGrpSpPr>
            <a:grpSpLocks/>
          </p:cNvGrpSpPr>
          <p:nvPr/>
        </p:nvGrpSpPr>
        <p:grpSpPr bwMode="auto">
          <a:xfrm>
            <a:off x="3505200" y="2057400"/>
            <a:ext cx="5462588" cy="4311650"/>
            <a:chOff x="1524000" y="1581552"/>
            <a:chExt cx="5461940" cy="4312164"/>
          </a:xfrm>
        </p:grpSpPr>
        <p:pic>
          <p:nvPicPr>
            <p:cNvPr id="59397" name="Picture 2" descr="ser003img00112.jpg"/>
            <p:cNvPicPr>
              <a:picLocks noChangeAspect="1"/>
            </p:cNvPicPr>
            <p:nvPr/>
          </p:nvPicPr>
          <p:blipFill>
            <a:blip r:embed="rId2">
              <a:extLst>
                <a:ext uri="{28A0092B-C50C-407E-A947-70E740481C1C}">
                  <a14:useLocalDpi xmlns:a14="http://schemas.microsoft.com/office/drawing/2010/main" val="0"/>
                </a:ext>
              </a:extLst>
            </a:blip>
            <a:srcRect l="4494" t="19527" r="5638" b="11703"/>
            <a:stretch>
              <a:fillRect/>
            </a:stretch>
          </p:blipFill>
          <p:spPr bwMode="auto">
            <a:xfrm>
              <a:off x="4267200" y="3812791"/>
              <a:ext cx="2718740" cy="208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5" descr="ser003img00114.jpg"/>
            <p:cNvPicPr>
              <a:picLocks noChangeAspect="1"/>
            </p:cNvPicPr>
            <p:nvPr/>
          </p:nvPicPr>
          <p:blipFill>
            <a:blip r:embed="rId3">
              <a:extLst>
                <a:ext uri="{28A0092B-C50C-407E-A947-70E740481C1C}">
                  <a14:useLocalDpi xmlns:a14="http://schemas.microsoft.com/office/drawing/2010/main" val="0"/>
                </a:ext>
              </a:extLst>
            </a:blip>
            <a:srcRect l="4984" t="19035" r="4329" b="12798"/>
            <a:stretch>
              <a:fillRect/>
            </a:stretch>
          </p:blipFill>
          <p:spPr bwMode="auto">
            <a:xfrm>
              <a:off x="1524000" y="3810000"/>
              <a:ext cx="2771775" cy="208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8" descr="ser202img00022.jpg"/>
            <p:cNvPicPr>
              <a:picLocks noChangeAspect="1"/>
            </p:cNvPicPr>
            <p:nvPr/>
          </p:nvPicPr>
          <p:blipFill>
            <a:blip r:embed="rId4">
              <a:extLst>
                <a:ext uri="{28A0092B-C50C-407E-A947-70E740481C1C}">
                  <a14:useLocalDpi xmlns:a14="http://schemas.microsoft.com/office/drawing/2010/main" val="0"/>
                </a:ext>
              </a:extLst>
            </a:blip>
            <a:srcRect l="11928" t="14584" r="3513" b="13808"/>
            <a:stretch>
              <a:fillRect/>
            </a:stretch>
          </p:blipFill>
          <p:spPr bwMode="auto">
            <a:xfrm>
              <a:off x="4267200" y="1583366"/>
              <a:ext cx="2718740" cy="230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9" descr="ser202img00026.jpg"/>
            <p:cNvPicPr>
              <a:picLocks noChangeAspect="1"/>
            </p:cNvPicPr>
            <p:nvPr/>
          </p:nvPicPr>
          <p:blipFill>
            <a:blip r:embed="rId5">
              <a:extLst>
                <a:ext uri="{28A0092B-C50C-407E-A947-70E740481C1C}">
                  <a14:useLocalDpi xmlns:a14="http://schemas.microsoft.com/office/drawing/2010/main" val="0"/>
                </a:ext>
              </a:extLst>
            </a:blip>
            <a:srcRect l="9151" t="15163" r="4657" b="14371"/>
            <a:stretch>
              <a:fillRect/>
            </a:stretch>
          </p:blipFill>
          <p:spPr bwMode="auto">
            <a:xfrm>
              <a:off x="1524000" y="1581552"/>
              <a:ext cx="2771775" cy="226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0101" name="Title 1"/>
          <p:cNvSpPr txBox="1">
            <a:spLocks/>
          </p:cNvSpPr>
          <p:nvPr/>
        </p:nvSpPr>
        <p:spPr bwMode="auto">
          <a:xfrm>
            <a:off x="1981200" y="274638"/>
            <a:ext cx="8229600" cy="1143000"/>
          </a:xfrm>
          <a:prstGeom prst="rect">
            <a:avLst/>
          </a:prstGeom>
          <a:noFill/>
          <a:ln w="9525">
            <a:noFill/>
            <a:miter lim="800000"/>
            <a:headEnd/>
            <a:tailEnd/>
          </a:ln>
        </p:spPr>
        <p:txBody>
          <a:bodyPr anchor="ctr"/>
          <a:lstStyle/>
          <a:p>
            <a:pPr defTabSz="457200" fontAlgn="base">
              <a:spcBef>
                <a:spcPct val="0"/>
              </a:spcBef>
              <a:spcAft>
                <a:spcPct val="0"/>
              </a:spcAft>
              <a:defRPr/>
            </a:pPr>
            <a:r>
              <a:rPr lang="en-US" sz="2800" dirty="0">
                <a:solidFill>
                  <a:prstClr val="black"/>
                </a:solidFill>
                <a:effectLst>
                  <a:outerShdw blurRad="38100" dist="38100" dir="2700000" algn="tl">
                    <a:srgbClr val="000000"/>
                  </a:outerShdw>
                </a:effectLst>
                <a:ea typeface="ＭＳ Ｐゴシック" charset="-128"/>
              </a:rPr>
              <a:t>Mucinous Cystic Tumor</a:t>
            </a:r>
            <a:br>
              <a:rPr lang="en-US" sz="2800" dirty="0">
                <a:solidFill>
                  <a:prstClr val="black"/>
                </a:solidFill>
                <a:effectLst>
                  <a:outerShdw blurRad="38100" dist="38100" dir="2700000" algn="tl">
                    <a:srgbClr val="000000"/>
                  </a:outerShdw>
                </a:effectLst>
                <a:ea typeface="ＭＳ Ｐゴシック" charset="-128"/>
              </a:rPr>
            </a:br>
            <a:endParaRPr lang="en-US" sz="2800" dirty="0">
              <a:solidFill>
                <a:prstClr val="black"/>
              </a:solidFill>
              <a:ea typeface="ＭＳ Ｐゴシック" charset="-128"/>
            </a:endParaRPr>
          </a:p>
        </p:txBody>
      </p:sp>
      <p:sp>
        <p:nvSpPr>
          <p:cNvPr id="8" name="Rectangle 5"/>
          <p:cNvSpPr>
            <a:spLocks noChangeArrowheads="1"/>
          </p:cNvSpPr>
          <p:nvPr/>
        </p:nvSpPr>
        <p:spPr bwMode="auto">
          <a:xfrm>
            <a:off x="1524000" y="1358900"/>
            <a:ext cx="9144000" cy="12858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defTabSz="457200" fontAlgn="base">
              <a:spcBef>
                <a:spcPct val="0"/>
              </a:spcBef>
              <a:spcAft>
                <a:spcPct val="0"/>
              </a:spcAft>
              <a:defRPr/>
            </a:pPr>
            <a:endParaRPr lang="en-US">
              <a:solidFill>
                <a:prstClr val="black"/>
              </a:solidFill>
              <a:ea typeface="ＭＳ Ｐゴシック" charset="0"/>
              <a:cs typeface="ＭＳ Ｐゴシック" charset="0"/>
            </a:endParaRPr>
          </a:p>
        </p:txBody>
      </p:sp>
    </p:spTree>
    <p:extLst>
      <p:ext uri="{BB962C8B-B14F-4D97-AF65-F5344CB8AC3E}">
        <p14:creationId xmlns:p14="http://schemas.microsoft.com/office/powerpoint/2010/main" val="346989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Autofit/>
          </a:bodyPr>
          <a:lstStyle/>
          <a:p>
            <a:pPr>
              <a:defRPr/>
            </a:pPr>
            <a:r>
              <a:rPr lang="en-US" sz="3200" dirty="0">
                <a:effectLst>
                  <a:outerShdw blurRad="38100" dist="38100" dir="2700000" algn="tl">
                    <a:srgbClr val="000000"/>
                  </a:outerShdw>
                </a:effectLst>
              </a:rPr>
              <a:t>Mucinous Cystic Tumor</a:t>
            </a:r>
            <a:br>
              <a:rPr lang="en-US" sz="3200" dirty="0">
                <a:effectLst>
                  <a:outerShdw blurRad="38100" dist="38100" dir="2700000" algn="tl">
                    <a:srgbClr val="000000"/>
                  </a:outerShdw>
                </a:effectLst>
              </a:rPr>
            </a:br>
            <a:endParaRPr lang="en-US" sz="3200" dirty="0"/>
          </a:p>
        </p:txBody>
      </p:sp>
      <p:grpSp>
        <p:nvGrpSpPr>
          <p:cNvPr id="60419" name="Group 3"/>
          <p:cNvGrpSpPr>
            <a:grpSpLocks/>
          </p:cNvGrpSpPr>
          <p:nvPr/>
        </p:nvGrpSpPr>
        <p:grpSpPr bwMode="auto">
          <a:xfrm>
            <a:off x="3287714" y="2060575"/>
            <a:ext cx="5976937" cy="4546600"/>
            <a:chOff x="1292" y="1117"/>
            <a:chExt cx="3856" cy="3000"/>
          </a:xfrm>
        </p:grpSpPr>
        <p:pic>
          <p:nvPicPr>
            <p:cNvPr id="60421" name="Picture 4"/>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t="3687" r="4094" b="9610"/>
            <a:stretch>
              <a:fillRect/>
            </a:stretch>
          </p:blipFill>
          <p:spPr bwMode="auto">
            <a:xfrm>
              <a:off x="3016" y="1117"/>
              <a:ext cx="2132" cy="14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22" name="Picture 5"/>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t="1831" b="11432"/>
            <a:stretch>
              <a:fillRect/>
            </a:stretch>
          </p:blipFill>
          <p:spPr bwMode="auto">
            <a:xfrm>
              <a:off x="3198" y="2535"/>
              <a:ext cx="1950" cy="15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23" name="Picture 6" descr="PPTDF"/>
            <p:cNvPicPr>
              <a:picLocks noChangeAspect="1" noChangeArrowheads="1"/>
            </p:cNvPicPr>
            <p:nvPr/>
          </p:nvPicPr>
          <p:blipFill>
            <a:blip r:embed="rId4">
              <a:lum bright="10000" contrast="30000"/>
              <a:extLst>
                <a:ext uri="{28A0092B-C50C-407E-A947-70E740481C1C}">
                  <a14:useLocalDpi xmlns:a14="http://schemas.microsoft.com/office/drawing/2010/main" val="0"/>
                </a:ext>
              </a:extLst>
            </a:blip>
            <a:srcRect b="8008"/>
            <a:stretch>
              <a:fillRect/>
            </a:stretch>
          </p:blipFill>
          <p:spPr bwMode="auto">
            <a:xfrm>
              <a:off x="1292" y="2523"/>
              <a:ext cx="1906" cy="15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24" name="Picture 7" descr="PPTE0"/>
            <p:cNvPicPr>
              <a:picLocks noChangeAspect="1" noChangeArrowheads="1"/>
            </p:cNvPicPr>
            <p:nvPr/>
          </p:nvPicPr>
          <p:blipFill>
            <a:blip r:embed="rId5">
              <a:lum bright="20000" contrast="30000"/>
              <a:extLst>
                <a:ext uri="{28A0092B-C50C-407E-A947-70E740481C1C}">
                  <a14:useLocalDpi xmlns:a14="http://schemas.microsoft.com/office/drawing/2010/main" val="0"/>
                </a:ext>
              </a:extLst>
            </a:blip>
            <a:srcRect t="3564" b="10762"/>
            <a:stretch>
              <a:fillRect/>
            </a:stretch>
          </p:blipFill>
          <p:spPr bwMode="auto">
            <a:xfrm>
              <a:off x="1292" y="1118"/>
              <a:ext cx="1815" cy="14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25" name="Rectangle 8"/>
            <p:cNvSpPr>
              <a:spLocks noChangeArrowheads="1"/>
            </p:cNvSpPr>
            <p:nvPr/>
          </p:nvSpPr>
          <p:spPr bwMode="auto">
            <a:xfrm>
              <a:off x="1292" y="1117"/>
              <a:ext cx="3856" cy="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grpSp>
      <p:sp>
        <p:nvSpPr>
          <p:cNvPr id="9" name="Rectangle 5"/>
          <p:cNvSpPr>
            <a:spLocks noChangeArrowheads="1"/>
          </p:cNvSpPr>
          <p:nvPr/>
        </p:nvSpPr>
        <p:spPr bwMode="auto">
          <a:xfrm>
            <a:off x="1524000" y="1358900"/>
            <a:ext cx="9144000" cy="12858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a:latin typeface="Calisto MT" charset="0"/>
              <a:ea typeface="ＭＳ Ｐゴシック" charset="0"/>
              <a:cs typeface="ＭＳ Ｐゴシック" charset="0"/>
            </a:endParaRPr>
          </a:p>
        </p:txBody>
      </p:sp>
    </p:spTree>
    <p:extLst>
      <p:ext uri="{BB962C8B-B14F-4D97-AF65-F5344CB8AC3E}">
        <p14:creationId xmlns:p14="http://schemas.microsoft.com/office/powerpoint/2010/main" val="3870241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3"/>
          <p:cNvSpPr>
            <a:spLocks noGrp="1"/>
          </p:cNvSpPr>
          <p:nvPr>
            <p:ph type="title"/>
          </p:nvPr>
        </p:nvSpPr>
        <p:spPr/>
        <p:txBody>
          <a:bodyPr>
            <a:noAutofit/>
          </a:bodyPr>
          <a:lstStyle/>
          <a:p>
            <a:pPr eaLnBrk="1" hangingPunct="1">
              <a:defRPr/>
            </a:pPr>
            <a:r>
              <a:rPr lang="en-US">
                <a:effectLst>
                  <a:outerShdw blurRad="38100" dist="38100" dir="2700000" algn="tl">
                    <a:srgbClr val="000000"/>
                  </a:outerShdw>
                </a:effectLst>
              </a:rPr>
              <a:t>Serous Cystadenoma (Microcystic) </a:t>
            </a:r>
          </a:p>
        </p:txBody>
      </p:sp>
      <p:grpSp>
        <p:nvGrpSpPr>
          <p:cNvPr id="54275" name="Group 15"/>
          <p:cNvGrpSpPr>
            <a:grpSpLocks/>
          </p:cNvGrpSpPr>
          <p:nvPr/>
        </p:nvGrpSpPr>
        <p:grpSpPr bwMode="auto">
          <a:xfrm>
            <a:off x="2514600" y="2133601"/>
            <a:ext cx="5988050" cy="4130675"/>
            <a:chOff x="1492891" y="2480742"/>
            <a:chExt cx="5988460" cy="4131390"/>
          </a:xfrm>
        </p:grpSpPr>
        <p:pic>
          <p:nvPicPr>
            <p:cNvPr id="54277" name="Picture 3" descr="ser004img00027.jpg"/>
            <p:cNvPicPr>
              <a:picLocks noChangeAspect="1"/>
            </p:cNvPicPr>
            <p:nvPr/>
          </p:nvPicPr>
          <p:blipFill>
            <a:blip r:embed="rId2">
              <a:extLst>
                <a:ext uri="{28A0092B-C50C-407E-A947-70E740481C1C}">
                  <a14:useLocalDpi xmlns:a14="http://schemas.microsoft.com/office/drawing/2010/main" val="0"/>
                </a:ext>
              </a:extLst>
            </a:blip>
            <a:srcRect l="4243" t="22548" r="8824" b="15105"/>
            <a:stretch>
              <a:fillRect/>
            </a:stretch>
          </p:blipFill>
          <p:spPr bwMode="auto">
            <a:xfrm>
              <a:off x="1492891" y="2480742"/>
              <a:ext cx="2981529" cy="213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54278" name="Picture 5" descr="ser005img00017.jpg"/>
            <p:cNvPicPr>
              <a:picLocks noChangeAspect="1"/>
            </p:cNvPicPr>
            <p:nvPr/>
          </p:nvPicPr>
          <p:blipFill>
            <a:blip r:embed="rId3">
              <a:extLst>
                <a:ext uri="{28A0092B-C50C-407E-A947-70E740481C1C}">
                  <a14:useLocalDpi xmlns:a14="http://schemas.microsoft.com/office/drawing/2010/main" val="0"/>
                </a:ext>
              </a:extLst>
            </a:blip>
            <a:srcRect l="14285" t="22200" r="18317" b="33302"/>
            <a:stretch>
              <a:fillRect/>
            </a:stretch>
          </p:blipFill>
          <p:spPr bwMode="auto">
            <a:xfrm>
              <a:off x="1492891" y="4619474"/>
              <a:ext cx="2979942" cy="196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54279" name="Picture 9"/>
            <p:cNvPicPr>
              <a:picLocks noChangeAspect="1"/>
            </p:cNvPicPr>
            <p:nvPr/>
          </p:nvPicPr>
          <p:blipFill>
            <a:blip r:embed="rId4">
              <a:lum bright="-2000"/>
              <a:extLst>
                <a:ext uri="{28A0092B-C50C-407E-A947-70E740481C1C}">
                  <a14:useLocalDpi xmlns:a14="http://schemas.microsoft.com/office/drawing/2010/main" val="0"/>
                </a:ext>
              </a:extLst>
            </a:blip>
            <a:srcRect l="4008" t="8871" r="3403" b="7553"/>
            <a:stretch>
              <a:fillRect/>
            </a:stretch>
          </p:blipFill>
          <p:spPr bwMode="auto">
            <a:xfrm>
              <a:off x="4472833" y="4428941"/>
              <a:ext cx="3008518" cy="21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54280" name="Picture 4" descr="ser004img00030.jpg"/>
            <p:cNvPicPr>
              <a:picLocks noChangeAspect="1"/>
            </p:cNvPicPr>
            <p:nvPr/>
          </p:nvPicPr>
          <p:blipFill>
            <a:blip r:embed="rId5">
              <a:extLst>
                <a:ext uri="{28A0092B-C50C-407E-A947-70E740481C1C}">
                  <a14:useLocalDpi xmlns:a14="http://schemas.microsoft.com/office/drawing/2010/main" val="0"/>
                </a:ext>
              </a:extLst>
            </a:blip>
            <a:srcRect l="4907" t="24474" r="4672" b="11247"/>
            <a:stretch>
              <a:fillRect/>
            </a:stretch>
          </p:blipFill>
          <p:spPr bwMode="auto">
            <a:xfrm>
              <a:off x="4472833" y="2480742"/>
              <a:ext cx="3008518" cy="213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grpSp>
      <p:sp>
        <p:nvSpPr>
          <p:cNvPr id="8" name="Rectangle 5"/>
          <p:cNvSpPr>
            <a:spLocks noChangeArrowheads="1"/>
          </p:cNvSpPr>
          <p:nvPr/>
        </p:nvSpPr>
        <p:spPr bwMode="auto">
          <a:xfrm>
            <a:off x="1524000" y="1752600"/>
            <a:ext cx="9144000" cy="12858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a:latin typeface="Calisto MT" charset="0"/>
              <a:ea typeface="ＭＳ Ｐゴシック" charset="0"/>
              <a:cs typeface="ＭＳ Ｐゴシック" charset="0"/>
            </a:endParaRPr>
          </a:p>
        </p:txBody>
      </p:sp>
    </p:spTree>
    <p:extLst>
      <p:ext uri="{BB962C8B-B14F-4D97-AF65-F5344CB8AC3E}">
        <p14:creationId xmlns:p14="http://schemas.microsoft.com/office/powerpoint/2010/main" val="1858333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Intraductal Papillary Mucinous Neoplasms.</a:t>
            </a:r>
          </a:p>
        </p:txBody>
      </p:sp>
      <p:sp>
        <p:nvSpPr>
          <p:cNvPr id="3" name="Content Placeholder 2"/>
          <p:cNvSpPr>
            <a:spLocks noGrp="1"/>
          </p:cNvSpPr>
          <p:nvPr>
            <p:ph idx="1"/>
          </p:nvPr>
        </p:nvSpPr>
        <p:spPr/>
        <p:txBody>
          <a:bodyPr>
            <a:normAutofit fontScale="92500" lnSpcReduction="20000"/>
          </a:bodyPr>
          <a:lstStyle/>
          <a:p>
            <a:r>
              <a:rPr lang="en-US" dirty="0"/>
              <a:t>Older males.</a:t>
            </a:r>
          </a:p>
          <a:p>
            <a:r>
              <a:rPr lang="en-US" dirty="0"/>
              <a:t>Arise in the head and uncinate process of the pancreas, and they are typically connected to the ductal system of the pancreas.</a:t>
            </a:r>
          </a:p>
          <a:p>
            <a:r>
              <a:rPr lang="en-US" dirty="0"/>
              <a:t>IPMNs comprise lesions of the main pancreatic duct, side branches or a combination.</a:t>
            </a:r>
          </a:p>
          <a:p>
            <a:r>
              <a:rPr lang="en-US" dirty="0"/>
              <a:t>The prevalence of malignancy: </a:t>
            </a:r>
          </a:p>
          <a:p>
            <a:pPr lvl="1"/>
            <a:r>
              <a:rPr lang="en-US" dirty="0"/>
              <a:t>lesions of the main-duct: 57–92%</a:t>
            </a:r>
          </a:p>
          <a:p>
            <a:pPr lvl="1"/>
            <a:r>
              <a:rPr lang="en-US" dirty="0"/>
              <a:t>lesions of side-branch:  6–46% </a:t>
            </a:r>
          </a:p>
          <a:p>
            <a:r>
              <a:rPr lang="en-US" dirty="0"/>
              <a:t>Mixed features of microcystic and macrocystic lesions.</a:t>
            </a:r>
          </a:p>
          <a:p>
            <a:r>
              <a:rPr lang="en-US" dirty="0"/>
              <a:t>Main pancreatic duct is often dilated. </a:t>
            </a:r>
          </a:p>
          <a:p>
            <a:r>
              <a:rPr lang="en-US" dirty="0"/>
              <a:t>contain mucinous fluid which is sometimes extruding from the ampulla of </a:t>
            </a:r>
            <a:r>
              <a:rPr lang="en-US" dirty="0" err="1"/>
              <a:t>Vater</a:t>
            </a:r>
            <a:r>
              <a:rPr lang="en-US" dirty="0"/>
              <a:t>.</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5453" y="109537"/>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743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z="2800">
                <a:ea typeface="ＭＳ Ｐゴシック" pitchFamily="34" charset="-128"/>
              </a:rPr>
              <a:t>Intraductal Papillary Mucinous Tumor (IPMT)</a:t>
            </a:r>
          </a:p>
        </p:txBody>
      </p:sp>
      <p:sp>
        <p:nvSpPr>
          <p:cNvPr id="151554" name="Content Placeholder 2"/>
          <p:cNvSpPr>
            <a:spLocks noGrp="1"/>
          </p:cNvSpPr>
          <p:nvPr>
            <p:ph idx="1"/>
          </p:nvPr>
        </p:nvSpPr>
        <p:spPr/>
        <p:txBody>
          <a:bodyPr/>
          <a:lstStyle/>
          <a:p>
            <a:pPr>
              <a:lnSpc>
                <a:spcPct val="120000"/>
              </a:lnSpc>
              <a:buFont typeface="Wingdings" charset="0"/>
              <a:buChar char=""/>
              <a:defRPr/>
            </a:pPr>
            <a:endParaRPr lang="en-US" dirty="0"/>
          </a:p>
          <a:p>
            <a:pPr>
              <a:lnSpc>
                <a:spcPct val="120000"/>
              </a:lnSpc>
              <a:buFont typeface="Wingdings" charset="0"/>
              <a:buChar char=""/>
              <a:defRPr/>
            </a:pPr>
            <a:r>
              <a:rPr lang="en-US" dirty="0"/>
              <a:t>Occurs in four forms:</a:t>
            </a:r>
            <a:r>
              <a:rPr lang="en-US" baseline="30000" dirty="0"/>
              <a:t>  </a:t>
            </a:r>
          </a:p>
          <a:p>
            <a:pPr marL="1082675" lvl="2" indent="-231775">
              <a:lnSpc>
                <a:spcPct val="120000"/>
              </a:lnSpc>
              <a:buClr>
                <a:schemeClr val="accent1">
                  <a:lumMod val="75000"/>
                </a:schemeClr>
              </a:buClr>
              <a:buSzPct val="80000"/>
              <a:buFont typeface="Wingdings" charset="2"/>
              <a:buChar char="q"/>
              <a:defRPr/>
            </a:pPr>
            <a:r>
              <a:rPr lang="en-US" dirty="0"/>
              <a:t>Main pancreatic duct:  </a:t>
            </a:r>
            <a:r>
              <a:rPr lang="en-US" dirty="0">
                <a:solidFill>
                  <a:srgbClr val="FF0000"/>
                </a:solidFill>
              </a:rPr>
              <a:t>(1)</a:t>
            </a:r>
            <a:r>
              <a:rPr lang="en-US" dirty="0"/>
              <a:t> </a:t>
            </a:r>
            <a:r>
              <a:rPr lang="en-US" baseline="30000" dirty="0"/>
              <a:t> </a:t>
            </a:r>
            <a:r>
              <a:rPr lang="en-US" dirty="0"/>
              <a:t>Segmental  </a:t>
            </a:r>
          </a:p>
          <a:p>
            <a:pPr marL="1082675" lvl="2" indent="-231775">
              <a:lnSpc>
                <a:spcPct val="120000"/>
              </a:lnSpc>
              <a:buClr>
                <a:schemeClr val="accent1">
                  <a:lumMod val="75000"/>
                </a:schemeClr>
              </a:buClr>
              <a:buSzPct val="80000"/>
              <a:buNone/>
              <a:defRPr/>
            </a:pPr>
            <a:r>
              <a:rPr lang="en-US" dirty="0">
                <a:solidFill>
                  <a:srgbClr val="FF0000"/>
                </a:solidFill>
              </a:rPr>
              <a:t>		                         (2)  </a:t>
            </a:r>
            <a:r>
              <a:rPr lang="en-US" dirty="0"/>
              <a:t>Diffuse. </a:t>
            </a:r>
          </a:p>
          <a:p>
            <a:pPr marL="1082675" lvl="2" indent="-231775">
              <a:lnSpc>
                <a:spcPct val="120000"/>
              </a:lnSpc>
              <a:buClr>
                <a:schemeClr val="accent1">
                  <a:lumMod val="75000"/>
                </a:schemeClr>
              </a:buClr>
              <a:buSzPct val="80000"/>
              <a:buFont typeface="Wingdings" charset="2"/>
              <a:buChar char="q"/>
              <a:defRPr/>
            </a:pPr>
            <a:r>
              <a:rPr lang="en-US" dirty="0"/>
              <a:t>Branch duct: 	         </a:t>
            </a:r>
            <a:r>
              <a:rPr lang="en-US" dirty="0">
                <a:solidFill>
                  <a:srgbClr val="FF0000"/>
                </a:solidFill>
              </a:rPr>
              <a:t>(3)</a:t>
            </a:r>
            <a:r>
              <a:rPr lang="en-US" dirty="0"/>
              <a:t>  Macrocystic </a:t>
            </a:r>
          </a:p>
          <a:p>
            <a:pPr marL="1027113" lvl="2" indent="0">
              <a:lnSpc>
                <a:spcPct val="120000"/>
              </a:lnSpc>
              <a:buClr>
                <a:schemeClr val="accent1">
                  <a:lumMod val="75000"/>
                </a:schemeClr>
              </a:buClr>
              <a:buSzPct val="80000"/>
              <a:buNone/>
              <a:defRPr/>
            </a:pPr>
            <a:r>
              <a:rPr lang="en-US" dirty="0">
                <a:solidFill>
                  <a:srgbClr val="FF0000"/>
                </a:solidFill>
              </a:rPr>
              <a:t>		         (4)</a:t>
            </a:r>
            <a:r>
              <a:rPr lang="en-US" dirty="0"/>
              <a:t>  Microcystic. </a:t>
            </a:r>
            <a:endParaRPr lang="en-US" dirty="0">
              <a:latin typeface="Garamond" charset="0"/>
              <a:ea typeface="ＭＳ Ｐゴシック" charset="0"/>
            </a:endParaRPr>
          </a:p>
        </p:txBody>
      </p:sp>
      <p:pic>
        <p:nvPicPr>
          <p:cNvPr id="3" name="Picture 2" descr="g99no01c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4364" y="2667001"/>
            <a:ext cx="12160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99no01c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4364" y="3532188"/>
            <a:ext cx="12223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99no01c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4395788"/>
            <a:ext cx="1219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99no01c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5238750"/>
            <a:ext cx="12192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1524000" y="1358900"/>
            <a:ext cx="9144000" cy="12858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a:latin typeface="Calisto MT" charset="0"/>
              <a:ea typeface="ＭＳ Ｐゴシック" charset="0"/>
              <a:cs typeface="ＭＳ Ｐゴシック" charset="0"/>
            </a:endParaRPr>
          </a:p>
        </p:txBody>
      </p:sp>
    </p:spTree>
    <p:extLst>
      <p:ext uri="{BB962C8B-B14F-4D97-AF65-F5344CB8AC3E}">
        <p14:creationId xmlns:p14="http://schemas.microsoft.com/office/powerpoint/2010/main" val="2970840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1554">
                                            <p:txEl>
                                              <p:pRg st="3" end="3"/>
                                            </p:txEl>
                                          </p:spTgt>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155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155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effectLst>
                  <a:outerShdw blurRad="38100" dist="38100" dir="2700000" algn="tl">
                    <a:srgbClr val="000000"/>
                  </a:outerShdw>
                </a:effectLst>
              </a:rPr>
              <a:t>IPMT of the MPD </a:t>
            </a:r>
          </a:p>
        </p:txBody>
      </p:sp>
      <p:sp>
        <p:nvSpPr>
          <p:cNvPr id="65539" name="Content Placeholder 2"/>
          <p:cNvSpPr>
            <a:spLocks noGrp="1"/>
          </p:cNvSpPr>
          <p:nvPr>
            <p:ph idx="1"/>
          </p:nvPr>
        </p:nvSpPr>
        <p:spPr/>
        <p:txBody>
          <a:bodyPr/>
          <a:lstStyle/>
          <a:p>
            <a:r>
              <a:rPr lang="en-US">
                <a:ea typeface="ＭＳ Ｐゴシック" pitchFamily="34" charset="-128"/>
                <a:cs typeface="Times New Roman" pitchFamily="18" charset="0"/>
              </a:rPr>
              <a:t>Segmental or</a:t>
            </a:r>
            <a:r>
              <a:rPr lang="en-US" baseline="30000">
                <a:ea typeface="ＭＳ Ｐゴシック" pitchFamily="34" charset="-128"/>
                <a:cs typeface="Times New Roman" pitchFamily="18" charset="0"/>
              </a:rPr>
              <a:t> </a:t>
            </a:r>
            <a:r>
              <a:rPr lang="en-US">
                <a:ea typeface="ＭＳ Ｐゴシック" pitchFamily="34" charset="-128"/>
                <a:cs typeface="Times New Roman" pitchFamily="18" charset="0"/>
              </a:rPr>
              <a:t>diffuse.</a:t>
            </a:r>
          </a:p>
          <a:p>
            <a:r>
              <a:rPr lang="en-US">
                <a:ea typeface="ＭＳ Ｐゴシック" pitchFamily="34" charset="-128"/>
                <a:cs typeface="Times New Roman" pitchFamily="18" charset="0"/>
              </a:rPr>
              <a:t>Incidence M=F,   Age: 6th decade. </a:t>
            </a:r>
          </a:p>
          <a:p>
            <a:r>
              <a:rPr lang="en-US">
                <a:ea typeface="ＭＳ Ｐゴシック" pitchFamily="34" charset="-128"/>
                <a:cs typeface="Times New Roman" pitchFamily="18" charset="0"/>
              </a:rPr>
              <a:t>Radiologic features mimic chronic</a:t>
            </a:r>
            <a:r>
              <a:rPr lang="en-US" baseline="30000">
                <a:ea typeface="ＭＳ Ｐゴシック" pitchFamily="34" charset="-128"/>
                <a:cs typeface="Times New Roman" pitchFamily="18" charset="0"/>
              </a:rPr>
              <a:t> </a:t>
            </a:r>
            <a:r>
              <a:rPr lang="en-US">
                <a:ea typeface="ＭＳ Ｐゴシック" pitchFamily="34" charset="-128"/>
                <a:cs typeface="Times New Roman" pitchFamily="18" charset="0"/>
              </a:rPr>
              <a:t>pancreatitis or chronic obstructive</a:t>
            </a:r>
            <a:r>
              <a:rPr lang="en-US" baseline="30000">
                <a:ea typeface="ＭＳ Ｐゴシック" pitchFamily="34" charset="-128"/>
                <a:cs typeface="Times New Roman" pitchFamily="18" charset="0"/>
              </a:rPr>
              <a:t> </a:t>
            </a:r>
            <a:r>
              <a:rPr lang="en-US">
                <a:ea typeface="ＭＳ Ｐゴシック" pitchFamily="34" charset="-128"/>
                <a:cs typeface="Times New Roman" pitchFamily="18" charset="0"/>
              </a:rPr>
              <a:t>pancreatitis. </a:t>
            </a:r>
          </a:p>
          <a:p>
            <a:r>
              <a:rPr lang="en-US">
                <a:ea typeface="ＭＳ Ｐゴシック" pitchFamily="34" charset="-128"/>
                <a:cs typeface="Times New Roman" pitchFamily="18" charset="0"/>
              </a:rPr>
              <a:t>ERCP remains</a:t>
            </a:r>
            <a:r>
              <a:rPr lang="en-US" baseline="30000">
                <a:ea typeface="ＭＳ Ｐゴシック" pitchFamily="34" charset="-128"/>
                <a:cs typeface="Times New Roman" pitchFamily="18" charset="0"/>
              </a:rPr>
              <a:t> </a:t>
            </a:r>
            <a:r>
              <a:rPr lang="en-US">
                <a:ea typeface="ＭＳ Ｐゴシック" pitchFamily="34" charset="-128"/>
                <a:cs typeface="Times New Roman" pitchFamily="18" charset="0"/>
              </a:rPr>
              <a:t>the imaging modality of choice for diagnosis. </a:t>
            </a:r>
          </a:p>
        </p:txBody>
      </p:sp>
      <p:pic>
        <p:nvPicPr>
          <p:cNvPr id="65540" name="Picture 2" descr="g99no01g11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657600"/>
            <a:ext cx="3429000" cy="26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1524000" y="1358900"/>
            <a:ext cx="9144000" cy="12858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defTabSz="457200" fontAlgn="base">
              <a:spcBef>
                <a:spcPct val="0"/>
              </a:spcBef>
              <a:spcAft>
                <a:spcPct val="0"/>
              </a:spcAft>
              <a:defRPr/>
            </a:pPr>
            <a:endParaRPr lang="en-US">
              <a:solidFill>
                <a:prstClr val="black"/>
              </a:solidFill>
              <a:ea typeface="ＭＳ Ｐゴシック" charset="0"/>
              <a:cs typeface="ＭＳ Ｐゴシック" charset="0"/>
            </a:endParaRPr>
          </a:p>
        </p:txBody>
      </p:sp>
    </p:spTree>
    <p:extLst>
      <p:ext uri="{BB962C8B-B14F-4D97-AF65-F5344CB8AC3E}">
        <p14:creationId xmlns:p14="http://schemas.microsoft.com/office/powerpoint/2010/main" val="587287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04123" y="498762"/>
            <a:ext cx="5817509" cy="5690323"/>
            <a:chOff x="1780122" y="498761"/>
            <a:chExt cx="5817509" cy="5690323"/>
          </a:xfrm>
        </p:grpSpPr>
        <p:pic>
          <p:nvPicPr>
            <p:cNvPr id="41987" name="Picture 3" descr="PPT9E"/>
            <p:cNvPicPr>
              <a:picLocks noChangeAspect="1" noChangeArrowheads="1"/>
            </p:cNvPicPr>
            <p:nvPr/>
          </p:nvPicPr>
          <p:blipFill>
            <a:blip r:embed="rId2">
              <a:extLst>
                <a:ext uri="{28A0092B-C50C-407E-A947-70E740481C1C}">
                  <a14:useLocalDpi xmlns:a14="http://schemas.microsoft.com/office/drawing/2010/main" val="0"/>
                </a:ext>
              </a:extLst>
            </a:blip>
            <a:srcRect l="4007" t="8381" r="6939" b="12784"/>
            <a:stretch>
              <a:fillRect/>
            </a:stretch>
          </p:blipFill>
          <p:spPr bwMode="auto">
            <a:xfrm>
              <a:off x="1780122" y="498761"/>
              <a:ext cx="3235224" cy="29925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989" name="Picture 5" descr="PPT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635" y="3288241"/>
              <a:ext cx="3036366" cy="28940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990" name="Picture 6" descr="PPT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239" y="3287899"/>
              <a:ext cx="3056392" cy="29011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991" name="Picture 7" descr="PPT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1" y="498761"/>
              <a:ext cx="2771629" cy="29925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593791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r>
              <a:rPr lang="en-US" i="1" dirty="0"/>
              <a:t>Guidelines</a:t>
            </a:r>
          </a:p>
        </p:txBody>
      </p:sp>
      <p:sp>
        <p:nvSpPr>
          <p:cNvPr id="3" name="Content Placeholder 2"/>
          <p:cNvSpPr>
            <a:spLocks noGrp="1"/>
          </p:cNvSpPr>
          <p:nvPr>
            <p:ph idx="1"/>
          </p:nvPr>
        </p:nvSpPr>
        <p:spPr/>
        <p:txBody>
          <a:bodyPr>
            <a:normAutofit fontScale="77500" lnSpcReduction="20000"/>
          </a:bodyPr>
          <a:lstStyle/>
          <a:p>
            <a:r>
              <a:rPr lang="en-US" dirty="0"/>
              <a:t>The most recent guideline for the management of pancreatic cyst was published in 2007 (#).</a:t>
            </a:r>
          </a:p>
          <a:p>
            <a:r>
              <a:rPr lang="en-US" dirty="0"/>
              <a:t>Incidental cysts to be evaluated (MCN and IPMN premalignant).</a:t>
            </a:r>
          </a:p>
          <a:p>
            <a:r>
              <a:rPr lang="en-US" dirty="0"/>
              <a:t>The initial imaging test proposed is a CT scan, which may be followed by EUS-FNA in particular cases when FNA is needed for CEA level or to puncture a solid component.</a:t>
            </a:r>
          </a:p>
          <a:p>
            <a:r>
              <a:rPr lang="en-US" i="1" dirty="0">
                <a:solidFill>
                  <a:srgbClr val="FF0000"/>
                </a:solidFill>
              </a:rPr>
              <a:t>Resection is recommended in all MCNs and main-duct IPMNs.</a:t>
            </a:r>
          </a:p>
          <a:p>
            <a:r>
              <a:rPr lang="en-US" dirty="0"/>
              <a:t>Firm recommendations for the management of branch-duct IPMNs are not provided.</a:t>
            </a:r>
          </a:p>
          <a:p>
            <a:r>
              <a:rPr lang="en-US" dirty="0"/>
              <a:t>Serous Cystadenomas should only be resected if symptomatic or if the diagnosis remains in doubt.</a:t>
            </a:r>
          </a:p>
          <a:p>
            <a:r>
              <a:rPr lang="en-US" dirty="0"/>
              <a:t>All pseudopapillary neoplasms should be considered for resection.</a:t>
            </a:r>
          </a:p>
          <a:p>
            <a:r>
              <a:rPr lang="en-US" dirty="0"/>
              <a:t>Interval follow up ??? No  guidelines</a:t>
            </a:r>
          </a:p>
          <a:p>
            <a:pPr marL="114300" indent="0">
              <a:buNone/>
            </a:pPr>
            <a:r>
              <a:rPr lang="en-US" sz="1300" b="1" i="1" dirty="0"/>
              <a:t># A. Khalid and W. </a:t>
            </a:r>
            <a:r>
              <a:rPr lang="en-US" sz="1300" b="1" i="1" dirty="0" err="1"/>
              <a:t>Brugge</a:t>
            </a:r>
            <a:r>
              <a:rPr lang="en-US" sz="1300" b="1" i="1" dirty="0"/>
              <a:t>, “ACG practice guidelines for the diagnosis and management of neoplastic pancreatic cysts,” American Journal of Gastroenterology, vol. 102, no. 10, pp.</a:t>
            </a:r>
          </a:p>
          <a:p>
            <a:pPr marL="114300" indent="0">
              <a:buNone/>
            </a:pPr>
            <a:r>
              <a:rPr lang="en-US" sz="1300" b="1" i="1" dirty="0"/>
              <a:t>2339–2349, 2007.</a:t>
            </a:r>
          </a:p>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1" y="-16592"/>
            <a:ext cx="1164771" cy="116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430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09800" y="457200"/>
            <a:ext cx="7772400" cy="801688"/>
          </a:xfrm>
        </p:spPr>
        <p:txBody>
          <a:bodyPr>
            <a:noAutofit/>
          </a:bodyPr>
          <a:lstStyle/>
          <a:p>
            <a:pPr eaLnBrk="1" hangingPunct="1">
              <a:defRPr/>
            </a:pPr>
            <a:r>
              <a:rPr lang="en-US" b="1">
                <a:effectLst>
                  <a:outerShdw blurRad="38100" dist="38100" dir="2700000" algn="tl">
                    <a:srgbClr val="000000"/>
                  </a:outerShdw>
                </a:effectLst>
              </a:rPr>
              <a:t>Pancreatic carcinoma</a:t>
            </a:r>
            <a:br>
              <a:rPr lang="en-US">
                <a:effectLst>
                  <a:outerShdw blurRad="38100" dist="38100" dir="2700000" algn="tl">
                    <a:srgbClr val="000000"/>
                  </a:outerShdw>
                </a:effectLst>
              </a:rPr>
            </a:br>
            <a:endParaRPr lang="en-US">
              <a:effectLst>
                <a:outerShdw blurRad="38100" dist="38100" dir="2700000" algn="tl">
                  <a:srgbClr val="000000"/>
                </a:outerShdw>
              </a:effectLst>
            </a:endParaRPr>
          </a:p>
        </p:txBody>
      </p:sp>
      <p:sp>
        <p:nvSpPr>
          <p:cNvPr id="87043" name="Rectangle 3"/>
          <p:cNvSpPr>
            <a:spLocks noGrp="1" noChangeArrowheads="1"/>
          </p:cNvSpPr>
          <p:nvPr>
            <p:ph idx="1"/>
          </p:nvPr>
        </p:nvSpPr>
        <p:spPr>
          <a:xfrm>
            <a:off x="2209800" y="2209800"/>
            <a:ext cx="7620000" cy="838200"/>
          </a:xfrm>
        </p:spPr>
        <p:txBody>
          <a:bodyPr/>
          <a:lstStyle/>
          <a:p>
            <a:r>
              <a:rPr lang="en-US" b="1">
                <a:latin typeface="Garamond" pitchFamily="18" charset="0"/>
                <a:ea typeface="ＭＳ Ｐゴシック" pitchFamily="34" charset="-128"/>
                <a:cs typeface="Times New Roman" pitchFamily="18" charset="0"/>
              </a:rPr>
              <a:t>Tumor Staging according to the TNM System</a:t>
            </a:r>
            <a:r>
              <a:rPr lang="en-US">
                <a:latin typeface="Garamond" pitchFamily="18" charset="0"/>
                <a:ea typeface="ＭＳ Ｐゴシック" pitchFamily="34" charset="-128"/>
                <a:cs typeface="Times New Roman" pitchFamily="18" charset="0"/>
              </a:rPr>
              <a:t> </a:t>
            </a:r>
          </a:p>
        </p:txBody>
      </p:sp>
      <p:sp>
        <p:nvSpPr>
          <p:cNvPr id="87045" name="Rectangle 5"/>
          <p:cNvSpPr>
            <a:spLocks noChangeArrowheads="1"/>
          </p:cNvSpPr>
          <p:nvPr/>
        </p:nvSpPr>
        <p:spPr bwMode="auto">
          <a:xfrm>
            <a:off x="1524000" y="1358900"/>
            <a:ext cx="9144000" cy="12858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defTabSz="457200" fontAlgn="base">
              <a:spcBef>
                <a:spcPct val="0"/>
              </a:spcBef>
              <a:spcAft>
                <a:spcPct val="0"/>
              </a:spcAft>
              <a:defRPr/>
            </a:pPr>
            <a:endParaRPr lang="en-US">
              <a:solidFill>
                <a:prstClr val="black"/>
              </a:solidFill>
              <a:ea typeface="ＭＳ Ｐゴシック" charset="0"/>
              <a:cs typeface="ＭＳ Ｐゴシック" charset="0"/>
            </a:endParaRPr>
          </a:p>
        </p:txBody>
      </p:sp>
      <p:pic>
        <p:nvPicPr>
          <p:cNvPr id="860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730625"/>
            <a:ext cx="26162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4"/>
          <p:cNvPicPr>
            <a:picLocks noChangeAspect="1" noChangeArrowheads="1"/>
          </p:cNvPicPr>
          <p:nvPr/>
        </p:nvPicPr>
        <p:blipFill>
          <a:blip r:embed="rId3"/>
          <a:srcRect/>
          <a:stretch>
            <a:fillRect/>
          </a:stretch>
        </p:blipFill>
        <p:spPr bwMode="auto">
          <a:xfrm>
            <a:off x="7086601" y="3730625"/>
            <a:ext cx="2773363" cy="2139950"/>
          </a:xfrm>
          <a:prstGeom prst="rect">
            <a:avLst/>
          </a:prstGeom>
          <a:solidFill>
            <a:schemeClr val="accent5">
              <a:lumMod val="10000"/>
              <a:lumOff val="90000"/>
            </a:schemeClr>
          </a:solidFill>
          <a:ln w="9525">
            <a:noFill/>
            <a:miter lim="800000"/>
            <a:headEnd/>
            <a:tailEnd/>
          </a:ln>
        </p:spPr>
      </p:pic>
      <p:pic>
        <p:nvPicPr>
          <p:cNvPr id="860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1200" y="3730625"/>
            <a:ext cx="2598738"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597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additive="base">
                                        <p:cTn id="7" dur="500" fill="hold"/>
                                        <p:tgtEl>
                                          <p:spTgt spid="87045"/>
                                        </p:tgtEl>
                                        <p:attrNameLst>
                                          <p:attrName>ppt_x</p:attrName>
                                        </p:attrNameLst>
                                      </p:cBhvr>
                                      <p:tavLst>
                                        <p:tav tm="0">
                                          <p:val>
                                            <p:strVal val="0-#ppt_w/2"/>
                                          </p:val>
                                        </p:tav>
                                        <p:tav tm="100000">
                                          <p:val>
                                            <p:strVal val="#ppt_x"/>
                                          </p:val>
                                        </p:tav>
                                      </p:tavLst>
                                    </p:anim>
                                    <p:anim calcmode="lin" valueType="num">
                                      <p:cBhvr additive="base">
                                        <p:cTn id="8" dur="500" fill="hold"/>
                                        <p:tgtEl>
                                          <p:spTgt spid="870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7043"/>
                                        </p:tgtEl>
                                        <p:attrNameLst>
                                          <p:attrName>style.visibility</p:attrName>
                                        </p:attrNameLst>
                                      </p:cBhvr>
                                      <p:to>
                                        <p:strVal val="visible"/>
                                      </p:to>
                                    </p:set>
                                    <p:animEffect transition="in" filter="wipe(left)">
                                      <p:cBhvr>
                                        <p:cTn id="12"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utoUpdateAnimBg="0"/>
      <p:bldP spid="8704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638550" y="371475"/>
            <a:ext cx="5095875" cy="4021138"/>
          </a:xfrm>
        </p:spPr>
        <p:txBody>
          <a:bodyPr/>
          <a:lstStyle/>
          <a:p>
            <a:endParaRPr lang="ar-SA" dirty="0"/>
          </a:p>
        </p:txBody>
      </p:sp>
      <p:sp>
        <p:nvSpPr>
          <p:cNvPr id="3" name="عنوان فرعي 2"/>
          <p:cNvSpPr>
            <a:spLocks noGrp="1"/>
          </p:cNvSpPr>
          <p:nvPr>
            <p:ph type="subTitle" idx="1"/>
          </p:nvPr>
        </p:nvSpPr>
        <p:spPr>
          <a:xfrm>
            <a:off x="1524000" y="4513262"/>
            <a:ext cx="9144000" cy="744537"/>
          </a:xfrm>
        </p:spPr>
        <p:txBody>
          <a:bodyPr/>
          <a:lstStyle/>
          <a:p>
            <a:r>
              <a:rPr lang="en-US" dirty="0">
                <a:solidFill>
                  <a:srgbClr val="FF0000"/>
                </a:solidFill>
              </a:rPr>
              <a:t>Periampullary tumor</a:t>
            </a:r>
          </a:p>
          <a:p>
            <a:endParaRPr lang="ar-SA" dirty="0"/>
          </a:p>
        </p:txBody>
      </p:sp>
      <p:pic>
        <p:nvPicPr>
          <p:cNvPr id="4" name="صورة 3" descr="Pancreatic carcinoma"/>
          <p:cNvPicPr/>
          <p:nvPr/>
        </p:nvPicPr>
        <p:blipFill>
          <a:blip r:embed="rId2">
            <a:extLst>
              <a:ext uri="{28A0092B-C50C-407E-A947-70E740481C1C}">
                <a14:useLocalDpi xmlns:a14="http://schemas.microsoft.com/office/drawing/2010/main" val="0"/>
              </a:ext>
            </a:extLst>
          </a:blip>
          <a:srcRect/>
          <a:stretch>
            <a:fillRect/>
          </a:stretch>
        </p:blipFill>
        <p:spPr bwMode="auto">
          <a:xfrm>
            <a:off x="3638550" y="371475"/>
            <a:ext cx="5095875" cy="4021138"/>
          </a:xfrm>
          <a:prstGeom prst="rect">
            <a:avLst/>
          </a:prstGeom>
          <a:noFill/>
          <a:ln>
            <a:noFill/>
          </a:ln>
        </p:spPr>
      </p:pic>
    </p:spTree>
    <p:extLst>
      <p:ext uri="{BB962C8B-B14F-4D97-AF65-F5344CB8AC3E}">
        <p14:creationId xmlns:p14="http://schemas.microsoft.com/office/powerpoint/2010/main" val="124256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742950" y="742951"/>
            <a:ext cx="3476625" cy="4962524"/>
          </a:xfrm>
        </p:spPr>
        <p:txBody>
          <a:bodyPr>
            <a:normAutofit/>
          </a:bodyPr>
          <a:lstStyle/>
          <a:p>
            <a:pPr algn="ctr"/>
            <a:r>
              <a:rPr lang="en-US" sz="4800">
                <a:solidFill>
                  <a:srgbClr val="FFFFFF"/>
                </a:solidFill>
                <a:latin typeface="David" panose="020E0502060401010101" pitchFamily="34" charset="-79"/>
                <a:cs typeface="David" panose="020E0502060401010101" pitchFamily="34" charset="-79"/>
              </a:rPr>
              <a:t>Gallstone Pancreatitis</a:t>
            </a:r>
            <a:br>
              <a:rPr lang="en-US" sz="4800">
                <a:solidFill>
                  <a:srgbClr val="FFFFFF"/>
                </a:solidFill>
              </a:rPr>
            </a:br>
            <a:endParaRPr lang="ar-SA" sz="4800">
              <a:solidFill>
                <a:srgbClr val="FFFFFF"/>
              </a:solidFill>
            </a:endParaRPr>
          </a:p>
        </p:txBody>
      </p:sp>
      <p:pic>
        <p:nvPicPr>
          <p:cNvPr id="3" name="صورة 2" descr="http://www.walgreens.com/library/graphics/images/en/17038.jpg"/>
          <p:cNvPicPr/>
          <p:nvPr/>
        </p:nvPicPr>
        <p:blipFill rotWithShape="1">
          <a:blip r:embed="rId2">
            <a:extLst>
              <a:ext uri="{28A0092B-C50C-407E-A947-70E740481C1C}">
                <a14:useLocalDpi xmlns:a14="http://schemas.microsoft.com/office/drawing/2010/main" val="0"/>
              </a:ext>
            </a:extLst>
          </a:blip>
          <a:srcRect r="176" b="8490"/>
          <a:stretch/>
        </p:blipFill>
        <p:spPr bwMode="auto">
          <a:xfrm>
            <a:off x="5153822" y="1029882"/>
            <a:ext cx="6553545" cy="4806177"/>
          </a:xfrm>
          <a:prstGeom prst="rect">
            <a:avLst/>
          </a:prstGeom>
          <a:noFill/>
        </p:spPr>
      </p:pic>
    </p:spTree>
    <p:extLst>
      <p:ext uri="{BB962C8B-B14F-4D97-AF65-F5344CB8AC3E}">
        <p14:creationId xmlns:p14="http://schemas.microsoft.com/office/powerpoint/2010/main" val="1301472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162300" y="303212"/>
            <a:ext cx="6057899" cy="4021137"/>
          </a:xfrm>
        </p:spPr>
        <p:txBody>
          <a:bodyPr/>
          <a:lstStyle/>
          <a:p>
            <a:endParaRPr lang="ar-SA" dirty="0"/>
          </a:p>
        </p:txBody>
      </p:sp>
      <p:sp>
        <p:nvSpPr>
          <p:cNvPr id="3" name="عنوان فرعي 2"/>
          <p:cNvSpPr>
            <a:spLocks noGrp="1"/>
          </p:cNvSpPr>
          <p:nvPr>
            <p:ph type="subTitle" idx="1"/>
          </p:nvPr>
        </p:nvSpPr>
        <p:spPr>
          <a:xfrm>
            <a:off x="1524000" y="4591050"/>
            <a:ext cx="9144000" cy="666750"/>
          </a:xfrm>
        </p:spPr>
        <p:txBody>
          <a:bodyPr/>
          <a:lstStyle/>
          <a:p>
            <a:r>
              <a:rPr lang="en-US" dirty="0">
                <a:solidFill>
                  <a:srgbClr val="FF0000"/>
                </a:solidFill>
              </a:rPr>
              <a:t>Periampullary tumor (endoscopic view )</a:t>
            </a:r>
          </a:p>
          <a:p>
            <a:endParaRPr lang="ar-SA" dirty="0"/>
          </a:p>
        </p:txBody>
      </p:sp>
      <p:pic>
        <p:nvPicPr>
          <p:cNvPr id="4" name="صورة 3" descr="https://encrypted-tbn2.gstatic.com/images?q=tbn:ANd9GcSxl2gucZ1vgtVPXD6YwrdLkJ8PU0DLLTswhcvQe_KBGsSNTD1_wA"/>
          <p:cNvPicPr/>
          <p:nvPr/>
        </p:nvPicPr>
        <p:blipFill>
          <a:blip r:embed="rId2">
            <a:extLst>
              <a:ext uri="{28A0092B-C50C-407E-A947-70E740481C1C}">
                <a14:useLocalDpi xmlns:a14="http://schemas.microsoft.com/office/drawing/2010/main" val="0"/>
              </a:ext>
            </a:extLst>
          </a:blip>
          <a:srcRect/>
          <a:stretch>
            <a:fillRect/>
          </a:stretch>
        </p:blipFill>
        <p:spPr bwMode="auto">
          <a:xfrm>
            <a:off x="3162300" y="303212"/>
            <a:ext cx="6057899" cy="4021137"/>
          </a:xfrm>
          <a:prstGeom prst="rect">
            <a:avLst/>
          </a:prstGeom>
          <a:noFill/>
          <a:ln>
            <a:noFill/>
          </a:ln>
        </p:spPr>
      </p:pic>
    </p:spTree>
    <p:extLst>
      <p:ext uri="{BB962C8B-B14F-4D97-AF65-F5344CB8AC3E}">
        <p14:creationId xmlns:p14="http://schemas.microsoft.com/office/powerpoint/2010/main" val="53400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0"/>
            <a:ext cx="9144000" cy="2486025"/>
          </a:xfrm>
        </p:spPr>
        <p:txBody>
          <a:bodyPr>
            <a:normAutofit fontScale="90000"/>
          </a:bodyPr>
          <a:lstStyle/>
          <a:p>
            <a:pPr algn="l" rtl="0"/>
            <a:r>
              <a:rPr lang="en-US" sz="3600" b="1" dirty="0">
                <a:solidFill>
                  <a:srgbClr val="FF0000"/>
                </a:solidFill>
                <a:latin typeface="David" panose="020E0502060401010101" pitchFamily="34" charset="-79"/>
                <a:cs typeface="David" panose="020E0502060401010101" pitchFamily="34" charset="-79"/>
              </a:rPr>
              <a:t>Clinical features of pancreatic neoplasms</a:t>
            </a:r>
            <a:br>
              <a:rPr lang="en-US" sz="2700" b="1" dirty="0">
                <a:solidFill>
                  <a:srgbClr val="FF0000"/>
                </a:solidFill>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Presenting symptoms dependent on the site of the tumor within the pancreas.</a:t>
            </a:r>
            <a:br>
              <a:rPr lang="en-US" dirty="0"/>
            </a:br>
            <a:endParaRPr lang="ar-SA" dirty="0"/>
          </a:p>
        </p:txBody>
      </p:sp>
      <p:sp>
        <p:nvSpPr>
          <p:cNvPr id="3" name="عنوان فرعي 2"/>
          <p:cNvSpPr>
            <a:spLocks noGrp="1"/>
          </p:cNvSpPr>
          <p:nvPr>
            <p:ph type="subTitle" idx="1"/>
          </p:nvPr>
        </p:nvSpPr>
        <p:spPr>
          <a:xfrm>
            <a:off x="1524000" y="1790699"/>
            <a:ext cx="9144000" cy="4714875"/>
          </a:xfrm>
        </p:spPr>
        <p:txBody>
          <a:bodyPr/>
          <a:lstStyle/>
          <a:p>
            <a:pPr algn="l" rtl="0"/>
            <a:r>
              <a:rPr lang="en-US" b="1" dirty="0">
                <a:solidFill>
                  <a:srgbClr val="002060"/>
                </a:solidFill>
                <a:latin typeface="David" panose="020E0502060401010101" pitchFamily="34" charset="-79"/>
                <a:cs typeface="David" panose="020E0502060401010101" pitchFamily="34" charset="-79"/>
              </a:rPr>
              <a:t>1. Tumor in the head of pancreas :</a:t>
            </a:r>
            <a:r>
              <a:rPr lang="en-US" dirty="0">
                <a:solidFill>
                  <a:srgbClr val="002060"/>
                </a:solidFill>
                <a:latin typeface="David" panose="020E0502060401010101" pitchFamily="34" charset="-79"/>
                <a:cs typeface="David" panose="020E0502060401010101" pitchFamily="34" charset="-79"/>
              </a:rPr>
              <a:t> </a:t>
            </a:r>
            <a:r>
              <a:rPr lang="en-US" dirty="0">
                <a:solidFill>
                  <a:srgbClr val="FF0000"/>
                </a:solidFill>
                <a:latin typeface="David" panose="020E0502060401010101" pitchFamily="34" charset="-79"/>
                <a:cs typeface="David" panose="020E0502060401010101" pitchFamily="34" charset="-79"/>
              </a:rPr>
              <a:t>painless obstructive jaundice </a:t>
            </a:r>
            <a:r>
              <a:rPr lang="en-US" dirty="0">
                <a:latin typeface="David" panose="020E0502060401010101" pitchFamily="34" charset="-79"/>
                <a:cs typeface="David" panose="020E0502060401010101" pitchFamily="34" charset="-79"/>
              </a:rPr>
              <a:t>associated with weight loss is the classical presentation due to obstruction of the CBD. Obstruction of the flow of bile to the intestine will disrupt the enterohepatic circulation which results in </a:t>
            </a:r>
            <a:r>
              <a:rPr lang="en-US" dirty="0">
                <a:solidFill>
                  <a:srgbClr val="FF0000"/>
                </a:solidFill>
                <a:latin typeface="David" panose="020E0502060401010101" pitchFamily="34" charset="-79"/>
                <a:cs typeface="David" panose="020E0502060401010101" pitchFamily="34" charset="-79"/>
              </a:rPr>
              <a:t>dark urine </a:t>
            </a:r>
            <a:r>
              <a:rPr lang="en-US" dirty="0">
                <a:latin typeface="David" panose="020E0502060401010101" pitchFamily="34" charset="-79"/>
                <a:cs typeface="David" panose="020E0502060401010101" pitchFamily="34" charset="-79"/>
              </a:rPr>
              <a:t>and </a:t>
            </a:r>
            <a:r>
              <a:rPr lang="en-US" dirty="0">
                <a:solidFill>
                  <a:srgbClr val="FF0000"/>
                </a:solidFill>
                <a:latin typeface="David" panose="020E0502060401010101" pitchFamily="34" charset="-79"/>
                <a:cs typeface="David" panose="020E0502060401010101" pitchFamily="34" charset="-79"/>
              </a:rPr>
              <a:t>pale stool. </a:t>
            </a:r>
            <a:r>
              <a:rPr lang="en-US" dirty="0">
                <a:latin typeface="David" panose="020E0502060401010101" pitchFamily="34" charset="-79"/>
                <a:cs typeface="David" panose="020E0502060401010101" pitchFamily="34" charset="-79"/>
              </a:rPr>
              <a:t>Patient also may have intense </a:t>
            </a:r>
            <a:r>
              <a:rPr lang="en-US" dirty="0">
                <a:solidFill>
                  <a:srgbClr val="FF0000"/>
                </a:solidFill>
                <a:latin typeface="David" panose="020E0502060401010101" pitchFamily="34" charset="-79"/>
                <a:cs typeface="David" panose="020E0502060401010101" pitchFamily="34" charset="-79"/>
              </a:rPr>
              <a:t>itching. </a:t>
            </a:r>
            <a:r>
              <a:rPr lang="en-US" dirty="0">
                <a:latin typeface="David" panose="020E0502060401010101" pitchFamily="34" charset="-79"/>
                <a:cs typeface="David" panose="020E0502060401010101" pitchFamily="34" charset="-79"/>
              </a:rPr>
              <a:t>Gallbladder may become dilated and palpable ( Courvoisier's sign or law). </a:t>
            </a:r>
          </a:p>
          <a:p>
            <a:pPr algn="l" rtl="0"/>
            <a:r>
              <a:rPr lang="en-US" b="1" dirty="0">
                <a:solidFill>
                  <a:srgbClr val="002060"/>
                </a:solidFill>
                <a:latin typeface="David" panose="020E0502060401010101" pitchFamily="34" charset="-79"/>
                <a:cs typeface="David" panose="020E0502060401010101" pitchFamily="34" charset="-79"/>
              </a:rPr>
              <a:t>2. Tumor in the body and tail of pancreas :</a:t>
            </a:r>
            <a:r>
              <a:rPr lang="en-US" dirty="0">
                <a:solidFill>
                  <a:srgbClr val="00206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Biliary obstruction occur late , and symptoms are vague , with </a:t>
            </a:r>
            <a:r>
              <a:rPr lang="en-US" dirty="0">
                <a:solidFill>
                  <a:srgbClr val="FF0000"/>
                </a:solidFill>
                <a:latin typeface="David" panose="020E0502060401010101" pitchFamily="34" charset="-79"/>
                <a:cs typeface="David" panose="020E0502060401010101" pitchFamily="34" charset="-79"/>
              </a:rPr>
              <a:t>anorexia, weight loss , </a:t>
            </a:r>
            <a:r>
              <a:rPr lang="en-US" dirty="0">
                <a:latin typeface="David" panose="020E0502060401010101" pitchFamily="34" charset="-79"/>
                <a:cs typeface="David" panose="020E0502060401010101" pitchFamily="34" charset="-79"/>
              </a:rPr>
              <a:t>and with subsequent involvement of retroperitoneum , the development of </a:t>
            </a:r>
            <a:r>
              <a:rPr lang="en-US" dirty="0">
                <a:solidFill>
                  <a:srgbClr val="FF0000"/>
                </a:solidFill>
                <a:latin typeface="David" panose="020E0502060401010101" pitchFamily="34" charset="-79"/>
                <a:cs typeface="David" panose="020E0502060401010101" pitchFamily="34" charset="-79"/>
              </a:rPr>
              <a:t>back pain. New onset diabetes </a:t>
            </a:r>
            <a:r>
              <a:rPr lang="en-US" dirty="0">
                <a:latin typeface="David" panose="020E0502060401010101" pitchFamily="34" charset="-79"/>
                <a:cs typeface="David" panose="020E0502060401010101" pitchFamily="34" charset="-79"/>
              </a:rPr>
              <a:t>may predate the diagnosis. A late manifestation is a malignant-associated hypercoagulable state , resulting in intravascular clots with vasculitis , named thrombophlebitis migrans ( Trousseau's sign)</a:t>
            </a:r>
          </a:p>
          <a:p>
            <a:endParaRPr lang="ar-SA" dirty="0"/>
          </a:p>
        </p:txBody>
      </p:sp>
    </p:spTree>
    <p:extLst>
      <p:ext uri="{BB962C8B-B14F-4D97-AF65-F5344CB8AC3E}">
        <p14:creationId xmlns:p14="http://schemas.microsoft.com/office/powerpoint/2010/main" val="809230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38300" y="160338"/>
            <a:ext cx="9144000" cy="1392237"/>
          </a:xfrm>
        </p:spPr>
        <p:txBody>
          <a:bodyPr>
            <a:normAutofit fontScale="90000"/>
          </a:bodyPr>
          <a:lstStyle/>
          <a:p>
            <a:r>
              <a:rPr lang="en-US" sz="3600" b="1" dirty="0">
                <a:solidFill>
                  <a:srgbClr val="FF0000"/>
                </a:solidFill>
                <a:latin typeface="David" panose="020E0502060401010101" pitchFamily="34" charset="-79"/>
                <a:cs typeface="David" panose="020E0502060401010101" pitchFamily="34" charset="-79"/>
              </a:rPr>
              <a:t>Investigations of pancreatic tumors</a:t>
            </a:r>
            <a:br>
              <a:rPr lang="en-US" dirty="0"/>
            </a:br>
            <a:endParaRPr lang="ar-SA" dirty="0"/>
          </a:p>
        </p:txBody>
      </p:sp>
      <p:sp>
        <p:nvSpPr>
          <p:cNvPr id="3" name="عنوان فرعي 2"/>
          <p:cNvSpPr>
            <a:spLocks noGrp="1"/>
          </p:cNvSpPr>
          <p:nvPr>
            <p:ph type="subTitle" idx="1"/>
          </p:nvPr>
        </p:nvSpPr>
        <p:spPr>
          <a:xfrm>
            <a:off x="1524000" y="990599"/>
            <a:ext cx="9144000" cy="5267325"/>
          </a:xfrm>
        </p:spPr>
        <p:txBody>
          <a:bodyPr/>
          <a:lstStyle/>
          <a:p>
            <a:pPr algn="l" rtl="0"/>
            <a:r>
              <a:rPr lang="en-US" b="1" dirty="0">
                <a:solidFill>
                  <a:srgbClr val="FF0000"/>
                </a:solidFill>
                <a:latin typeface="David" panose="020E0502060401010101" pitchFamily="34" charset="-79"/>
                <a:cs typeface="David" panose="020E0502060401010101" pitchFamily="34" charset="-79"/>
              </a:rPr>
              <a:t>Laboratory tests :</a:t>
            </a:r>
            <a:r>
              <a:rPr lang="en-US" dirty="0">
                <a:solidFill>
                  <a:srgbClr val="FF0000"/>
                </a:solidFill>
                <a:latin typeface="David" panose="020E0502060401010101" pitchFamily="34" charset="-79"/>
                <a:cs typeface="David" panose="020E0502060401010101" pitchFamily="34" charset="-79"/>
              </a:rPr>
              <a:t> </a:t>
            </a:r>
            <a:r>
              <a:rPr lang="en-US" dirty="0">
                <a:latin typeface="David" panose="020E0502060401010101" pitchFamily="34" charset="-79"/>
                <a:cs typeface="David" panose="020E0502060401010101" pitchFamily="34" charset="-79"/>
              </a:rPr>
              <a:t>Liver function teste to confirm the cholestasis, tumor markers especially CA19-9 to help in diagnosis of malignant tumor of pancreas</a:t>
            </a:r>
          </a:p>
          <a:p>
            <a:pPr algn="l" rtl="0"/>
            <a:endParaRPr lang="en-US" dirty="0">
              <a:latin typeface="David" panose="020E0502060401010101" pitchFamily="34" charset="-79"/>
              <a:cs typeface="David" panose="020E0502060401010101" pitchFamily="34" charset="-79"/>
            </a:endParaRPr>
          </a:p>
          <a:p>
            <a:pPr algn="l" rtl="0"/>
            <a:r>
              <a:rPr lang="en-US" b="1" dirty="0">
                <a:solidFill>
                  <a:srgbClr val="FF0000"/>
                </a:solidFill>
                <a:latin typeface="David" panose="020E0502060401010101" pitchFamily="34" charset="-79"/>
                <a:cs typeface="David" panose="020E0502060401010101" pitchFamily="34" charset="-79"/>
              </a:rPr>
              <a:t>Imaging </a:t>
            </a:r>
            <a:endParaRPr lang="en-US" dirty="0">
              <a:solidFill>
                <a:srgbClr val="FF0000"/>
              </a:solidFill>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1. Ultrasound abdomen is the initial imaging which will show intra and extrahepatic biliary dilatation in jaundiced patient and will assess for gallstone.  </a:t>
            </a:r>
          </a:p>
          <a:p>
            <a:pPr algn="l" rtl="0"/>
            <a:r>
              <a:rPr lang="en-US" dirty="0">
                <a:latin typeface="David" panose="020E0502060401010101" pitchFamily="34" charset="-79"/>
                <a:cs typeface="David" panose="020E0502060401010101" pitchFamily="34" charset="-79"/>
              </a:rPr>
              <a:t>2. CT scan and MRI can assess the site of the tumor in the pancreas and the evidence of metastases or local invasion by the tumor ( staging)</a:t>
            </a:r>
          </a:p>
          <a:p>
            <a:pPr algn="l" rtl="0"/>
            <a:r>
              <a:rPr lang="en-US" dirty="0">
                <a:latin typeface="David" panose="020E0502060401010101" pitchFamily="34" charset="-79"/>
                <a:cs typeface="David" panose="020E0502060401010101" pitchFamily="34" charset="-79"/>
              </a:rPr>
              <a:t>3. Upper gastrointestinal endoscopy and endoscopic ultrasound guidance can help in taking biopsy from the tumor</a:t>
            </a:r>
          </a:p>
          <a:p>
            <a:pPr algn="l" rtl="0"/>
            <a:r>
              <a:rPr lang="en-US" dirty="0">
                <a:latin typeface="David" panose="020E0502060401010101" pitchFamily="34" charset="-79"/>
                <a:cs typeface="David" panose="020E0502060401010101" pitchFamily="34" charset="-79"/>
              </a:rPr>
              <a:t> </a:t>
            </a:r>
          </a:p>
          <a:p>
            <a:endParaRPr lang="ar-SA" dirty="0"/>
          </a:p>
        </p:txBody>
      </p:sp>
    </p:spTree>
    <p:extLst>
      <p:ext uri="{BB962C8B-B14F-4D97-AF65-F5344CB8AC3E}">
        <p14:creationId xmlns:p14="http://schemas.microsoft.com/office/powerpoint/2010/main" val="2511177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409950" y="819149"/>
            <a:ext cx="5600700" cy="4143375"/>
          </a:xfrm>
        </p:spPr>
        <p:txBody>
          <a:bodyPr/>
          <a:lstStyle/>
          <a:p>
            <a:endParaRPr lang="ar-SA" dirty="0"/>
          </a:p>
        </p:txBody>
      </p:sp>
      <p:sp>
        <p:nvSpPr>
          <p:cNvPr id="3" name="عنوان فرعي 2"/>
          <p:cNvSpPr>
            <a:spLocks noGrp="1"/>
          </p:cNvSpPr>
          <p:nvPr>
            <p:ph type="subTitle" idx="1"/>
          </p:nvPr>
        </p:nvSpPr>
        <p:spPr>
          <a:xfrm>
            <a:off x="1695450" y="5800725"/>
            <a:ext cx="9144000" cy="685800"/>
          </a:xfrm>
        </p:spPr>
        <p:txBody>
          <a:bodyPr/>
          <a:lstStyle/>
          <a:p>
            <a:r>
              <a:rPr lang="en-US" dirty="0">
                <a:solidFill>
                  <a:srgbClr val="FF0000"/>
                </a:solidFill>
              </a:rPr>
              <a:t>Tumor in the head of pancreas</a:t>
            </a:r>
          </a:p>
          <a:p>
            <a:endParaRPr lang="ar-SA" dirty="0"/>
          </a:p>
        </p:txBody>
      </p:sp>
      <p:pic>
        <p:nvPicPr>
          <p:cNvPr id="4" name="صورة 3" descr="ctscan"/>
          <p:cNvPicPr/>
          <p:nvPr/>
        </p:nvPicPr>
        <p:blipFill>
          <a:blip r:embed="rId2">
            <a:extLst>
              <a:ext uri="{28A0092B-C50C-407E-A947-70E740481C1C}">
                <a14:useLocalDpi xmlns:a14="http://schemas.microsoft.com/office/drawing/2010/main" val="0"/>
              </a:ext>
            </a:extLst>
          </a:blip>
          <a:srcRect/>
          <a:stretch>
            <a:fillRect/>
          </a:stretch>
        </p:blipFill>
        <p:spPr bwMode="auto">
          <a:xfrm>
            <a:off x="3276601" y="712788"/>
            <a:ext cx="5829300" cy="4344987"/>
          </a:xfrm>
          <a:prstGeom prst="rect">
            <a:avLst/>
          </a:prstGeom>
          <a:noFill/>
          <a:ln>
            <a:noFill/>
          </a:ln>
        </p:spPr>
      </p:pic>
    </p:spTree>
    <p:extLst>
      <p:ext uri="{BB962C8B-B14F-4D97-AF65-F5344CB8AC3E}">
        <p14:creationId xmlns:p14="http://schemas.microsoft.com/office/powerpoint/2010/main" val="2011971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71451"/>
            <a:ext cx="9144000" cy="1647826"/>
          </a:xfrm>
        </p:spPr>
        <p:txBody>
          <a:bodyPr>
            <a:normAutofit fontScale="90000"/>
          </a:bodyPr>
          <a:lstStyle/>
          <a:p>
            <a:r>
              <a:rPr lang="en-US" sz="3600" b="1" dirty="0">
                <a:solidFill>
                  <a:srgbClr val="FF0000"/>
                </a:solidFill>
                <a:latin typeface="David" panose="020E0502060401010101" pitchFamily="34" charset="-79"/>
                <a:cs typeface="David" panose="020E0502060401010101" pitchFamily="34" charset="-79"/>
              </a:rPr>
              <a:t>Treatment</a:t>
            </a:r>
            <a:r>
              <a:rPr lang="en-US" b="1" dirty="0"/>
              <a:t> </a:t>
            </a:r>
            <a:br>
              <a:rPr lang="en-US" dirty="0"/>
            </a:br>
            <a:endParaRPr lang="ar-SA" dirty="0"/>
          </a:p>
        </p:txBody>
      </p:sp>
      <p:sp>
        <p:nvSpPr>
          <p:cNvPr id="3" name="عنوان فرعي 2"/>
          <p:cNvSpPr>
            <a:spLocks noGrp="1"/>
          </p:cNvSpPr>
          <p:nvPr>
            <p:ph type="subTitle" idx="1"/>
          </p:nvPr>
        </p:nvSpPr>
        <p:spPr>
          <a:xfrm>
            <a:off x="1524000" y="819149"/>
            <a:ext cx="9144000" cy="5629275"/>
          </a:xfrm>
        </p:spPr>
        <p:txBody>
          <a:bodyPr/>
          <a:lstStyle/>
          <a:p>
            <a:pPr algn="l" rtl="0"/>
            <a:r>
              <a:rPr lang="en-US" sz="3200" b="1" dirty="0">
                <a:solidFill>
                  <a:srgbClr val="FF0000"/>
                </a:solidFill>
                <a:latin typeface="David" panose="020E0502060401010101" pitchFamily="34" charset="-79"/>
                <a:cs typeface="David" panose="020E0502060401010101" pitchFamily="34" charset="-79"/>
              </a:rPr>
              <a:t>A. Curative treatment </a:t>
            </a:r>
            <a:endParaRPr lang="en-US" sz="3200" dirty="0">
              <a:solidFill>
                <a:srgbClr val="FF0000"/>
              </a:solidFill>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Surgical resection currently offers the only potential for cure in pancreatic tumors. Tumors localized to the pancreatic parenchyma , or with limited involvement of peripancreatic fat or lymph nodes may be considered for resection</a:t>
            </a:r>
          </a:p>
          <a:p>
            <a:pPr algn="l" rtl="0"/>
            <a:r>
              <a:rPr lang="en-US" dirty="0">
                <a:latin typeface="David" panose="020E0502060401010101" pitchFamily="34" charset="-79"/>
                <a:cs typeface="David" panose="020E0502060401010101" pitchFamily="34" charset="-79"/>
              </a:rPr>
              <a:t>1. Tumor involving the head of pancreas treated by pancreaticoduodenectomy ( Whipple's procedure ) , which entails block resection of the head of pancreas , the distal half of the stomach , the duodenum , gallbladder and common bile duct.</a:t>
            </a:r>
          </a:p>
          <a:p>
            <a:pPr algn="l"/>
            <a:r>
              <a:rPr lang="en-US" dirty="0">
                <a:latin typeface="David" panose="020E0502060401010101" pitchFamily="34" charset="-79"/>
                <a:cs typeface="David" panose="020E0502060401010101" pitchFamily="34" charset="-79"/>
              </a:rPr>
              <a:t>2. Tumor involving the body or tail of pancreas removed by distal pancreatectomy and splenectomy.</a:t>
            </a:r>
          </a:p>
          <a:p>
            <a:pPr algn="l" rtl="0"/>
            <a:r>
              <a:rPr lang="en-US" dirty="0">
                <a:latin typeface="David" panose="020E0502060401010101" pitchFamily="34" charset="-79"/>
                <a:cs typeface="David" panose="020E0502060401010101" pitchFamily="34" charset="-79"/>
              </a:rPr>
              <a:t>3. Pruritus treatment with cholestyramine </a:t>
            </a:r>
          </a:p>
          <a:p>
            <a:pPr algn="l" rtl="0"/>
            <a:r>
              <a:rPr lang="en-US" dirty="0">
                <a:latin typeface="David" panose="020E0502060401010101" pitchFamily="34" charset="-79"/>
                <a:cs typeface="David" panose="020E0502060401010101" pitchFamily="34" charset="-79"/>
              </a:rPr>
              <a:t>4. Good operative risk patient may undergo triple bypass to relieve the obstructive jaundice and duodenal obstruction</a:t>
            </a:r>
          </a:p>
          <a:p>
            <a:endParaRPr lang="ar-SA" dirty="0"/>
          </a:p>
        </p:txBody>
      </p:sp>
    </p:spTree>
    <p:extLst>
      <p:ext uri="{BB962C8B-B14F-4D97-AF65-F5344CB8AC3E}">
        <p14:creationId xmlns:p14="http://schemas.microsoft.com/office/powerpoint/2010/main" val="2526775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00200" y="200025"/>
            <a:ext cx="9144000" cy="5362575"/>
          </a:xfrm>
        </p:spPr>
        <p:txBody>
          <a:bodyPr/>
          <a:lstStyle/>
          <a:p>
            <a:endParaRPr lang="ar-SA" dirty="0"/>
          </a:p>
        </p:txBody>
      </p:sp>
      <p:sp>
        <p:nvSpPr>
          <p:cNvPr id="3" name="عنوان فرعي 2"/>
          <p:cNvSpPr>
            <a:spLocks noGrp="1"/>
          </p:cNvSpPr>
          <p:nvPr>
            <p:ph type="subTitle" idx="1"/>
          </p:nvPr>
        </p:nvSpPr>
        <p:spPr>
          <a:xfrm>
            <a:off x="1457325" y="6048374"/>
            <a:ext cx="9144000" cy="809625"/>
          </a:xfrm>
        </p:spPr>
        <p:txBody>
          <a:bodyPr/>
          <a:lstStyle/>
          <a:p>
            <a:r>
              <a:rPr lang="en-US" dirty="0">
                <a:solidFill>
                  <a:srgbClr val="FF0000"/>
                </a:solidFill>
              </a:rPr>
              <a:t>Whipple's procedure</a:t>
            </a:r>
          </a:p>
          <a:p>
            <a:endParaRPr lang="ar-SA" dirty="0"/>
          </a:p>
        </p:txBody>
      </p:sp>
      <p:pic>
        <p:nvPicPr>
          <p:cNvPr id="4" name="صورة 3" descr="https://gi.jhsps.org/Upload/200802291646_55723_000.jp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0025"/>
            <a:ext cx="9229725" cy="5238750"/>
          </a:xfrm>
          <a:prstGeom prst="rect">
            <a:avLst/>
          </a:prstGeom>
          <a:noFill/>
          <a:ln>
            <a:noFill/>
          </a:ln>
        </p:spPr>
      </p:pic>
    </p:spTree>
    <p:extLst>
      <p:ext uri="{BB962C8B-B14F-4D97-AF65-F5344CB8AC3E}">
        <p14:creationId xmlns:p14="http://schemas.microsoft.com/office/powerpoint/2010/main" val="3604948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09700" y="685800"/>
            <a:ext cx="9144000" cy="4881563"/>
          </a:xfrm>
        </p:spPr>
        <p:txBody>
          <a:bodyPr/>
          <a:lstStyle/>
          <a:p>
            <a:endParaRPr lang="ar-SA" dirty="0"/>
          </a:p>
        </p:txBody>
      </p:sp>
      <p:sp>
        <p:nvSpPr>
          <p:cNvPr id="3" name="عنوان فرعي 2"/>
          <p:cNvSpPr>
            <a:spLocks noGrp="1"/>
          </p:cNvSpPr>
          <p:nvPr>
            <p:ph type="subTitle" idx="1"/>
          </p:nvPr>
        </p:nvSpPr>
        <p:spPr>
          <a:xfrm>
            <a:off x="1524000" y="6067424"/>
            <a:ext cx="9144000" cy="466725"/>
          </a:xfrm>
        </p:spPr>
        <p:txBody>
          <a:bodyPr/>
          <a:lstStyle/>
          <a:p>
            <a:r>
              <a:rPr lang="en-US" dirty="0">
                <a:solidFill>
                  <a:srgbClr val="FF0000"/>
                </a:solidFill>
                <a:latin typeface="David" panose="020E0502060401010101" pitchFamily="34" charset="-79"/>
                <a:cs typeface="David" panose="020E0502060401010101" pitchFamily="34" charset="-79"/>
              </a:rPr>
              <a:t>Distal pancreatectomy</a:t>
            </a:r>
          </a:p>
          <a:p>
            <a:endParaRPr lang="ar-SA" dirty="0"/>
          </a:p>
        </p:txBody>
      </p:sp>
      <p:pic>
        <p:nvPicPr>
          <p:cNvPr id="4" name="صورة 3" descr="https://gi.jhsps.org/Upload/200802291647_06551_000.jpg"/>
          <p:cNvPicPr/>
          <p:nvPr/>
        </p:nvPicPr>
        <p:blipFill>
          <a:blip r:embed="rId2">
            <a:extLst>
              <a:ext uri="{28A0092B-C50C-407E-A947-70E740481C1C}">
                <a14:useLocalDpi xmlns:a14="http://schemas.microsoft.com/office/drawing/2010/main" val="0"/>
              </a:ext>
            </a:extLst>
          </a:blip>
          <a:srcRect/>
          <a:stretch>
            <a:fillRect/>
          </a:stretch>
        </p:blipFill>
        <p:spPr bwMode="auto">
          <a:xfrm>
            <a:off x="1409700" y="571501"/>
            <a:ext cx="9334500" cy="4995862"/>
          </a:xfrm>
          <a:prstGeom prst="rect">
            <a:avLst/>
          </a:prstGeom>
          <a:noFill/>
          <a:ln>
            <a:noFill/>
          </a:ln>
        </p:spPr>
      </p:pic>
    </p:spTree>
    <p:extLst>
      <p:ext uri="{BB962C8B-B14F-4D97-AF65-F5344CB8AC3E}">
        <p14:creationId xmlns:p14="http://schemas.microsoft.com/office/powerpoint/2010/main" val="3988006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1AA8776-79FF-4137-9B47-4971D2CCF4C3}"/>
              </a:ext>
            </a:extLst>
          </p:cNvPr>
          <p:cNvPicPr>
            <a:picLocks noChangeAspect="1"/>
          </p:cNvPicPr>
          <p:nvPr/>
        </p:nvPicPr>
        <p:blipFill>
          <a:blip r:embed="rId2"/>
          <a:stretch>
            <a:fillRect/>
          </a:stretch>
        </p:blipFill>
        <p:spPr>
          <a:xfrm>
            <a:off x="965200" y="1257888"/>
            <a:ext cx="2879083" cy="4342223"/>
          </a:xfrm>
          <a:prstGeom prst="rect">
            <a:avLst/>
          </a:prstGeom>
        </p:spPr>
      </p:pic>
      <p:sp>
        <p:nvSpPr>
          <p:cNvPr id="14" name="Rectangle 13">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3A313BE-2608-40A0-B351-08214B1A59CE}"/>
              </a:ext>
            </a:extLst>
          </p:cNvPr>
          <p:cNvPicPr>
            <a:picLocks noChangeAspect="1"/>
          </p:cNvPicPr>
          <p:nvPr/>
        </p:nvPicPr>
        <p:blipFill>
          <a:blip r:embed="rId3"/>
          <a:stretch>
            <a:fillRect/>
          </a:stretch>
        </p:blipFill>
        <p:spPr>
          <a:xfrm>
            <a:off x="4647976" y="1287975"/>
            <a:ext cx="2880360" cy="4283063"/>
          </a:xfrm>
          <a:prstGeom prst="rect">
            <a:avLst/>
          </a:prstGeom>
        </p:spPr>
      </p:pic>
      <p:sp>
        <p:nvSpPr>
          <p:cNvPr id="16" name="Rectangle 15">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5462A4F-EDC1-406D-83EB-C9736663F905}"/>
              </a:ext>
            </a:extLst>
          </p:cNvPr>
          <p:cNvPicPr>
            <a:picLocks noChangeAspect="1"/>
          </p:cNvPicPr>
          <p:nvPr/>
        </p:nvPicPr>
        <p:blipFill>
          <a:blip r:embed="rId4"/>
          <a:stretch>
            <a:fillRect/>
          </a:stretch>
        </p:blipFill>
        <p:spPr>
          <a:xfrm>
            <a:off x="8066870" y="2527443"/>
            <a:ext cx="3366009" cy="2147299"/>
          </a:xfrm>
          <a:prstGeom prst="rect">
            <a:avLst/>
          </a:prstGeom>
        </p:spPr>
      </p:pic>
    </p:spTree>
    <p:extLst>
      <p:ext uri="{BB962C8B-B14F-4D97-AF65-F5344CB8AC3E}">
        <p14:creationId xmlns:p14="http://schemas.microsoft.com/office/powerpoint/2010/main" val="226272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1">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2A123FF-03C0-462E-BBBE-E47617396C54}"/>
              </a:ext>
            </a:extLst>
          </p:cNvPr>
          <p:cNvPicPr>
            <a:picLocks noChangeAspect="1"/>
          </p:cNvPicPr>
          <p:nvPr/>
        </p:nvPicPr>
        <p:blipFill>
          <a:blip r:embed="rId2"/>
          <a:stretch>
            <a:fillRect/>
          </a:stretch>
        </p:blipFill>
        <p:spPr>
          <a:xfrm>
            <a:off x="1488332" y="1099800"/>
            <a:ext cx="4078943" cy="4604800"/>
          </a:xfrm>
          <a:prstGeom prst="rect">
            <a:avLst/>
          </a:prstGeom>
        </p:spPr>
      </p:pic>
      <p:pic>
        <p:nvPicPr>
          <p:cNvPr id="2" name="Picture 1">
            <a:extLst>
              <a:ext uri="{FF2B5EF4-FFF2-40B4-BE49-F238E27FC236}">
                <a16:creationId xmlns:a16="http://schemas.microsoft.com/office/drawing/2014/main" id="{20F057D3-796F-461D-A899-EDEB79577A26}"/>
              </a:ext>
            </a:extLst>
          </p:cNvPr>
          <p:cNvPicPr>
            <a:picLocks noChangeAspect="1"/>
          </p:cNvPicPr>
          <p:nvPr/>
        </p:nvPicPr>
        <p:blipFill>
          <a:blip r:embed="rId3"/>
          <a:stretch>
            <a:fillRect/>
          </a:stretch>
        </p:blipFill>
        <p:spPr>
          <a:xfrm>
            <a:off x="6256863" y="1620431"/>
            <a:ext cx="4814655" cy="3610991"/>
          </a:xfrm>
          <a:prstGeom prst="rect">
            <a:avLst/>
          </a:prstGeom>
        </p:spPr>
      </p:pic>
    </p:spTree>
    <p:extLst>
      <p:ext uri="{BB962C8B-B14F-4D97-AF65-F5344CB8AC3E}">
        <p14:creationId xmlns:p14="http://schemas.microsoft.com/office/powerpoint/2010/main" val="2935918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8">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0" name="Rectangle 9">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2">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5A4D2EB-14DB-40D6-AFDA-27D5C5648A32}"/>
              </a:ext>
            </a:extLst>
          </p:cNvPr>
          <p:cNvPicPr>
            <a:picLocks noChangeAspect="1"/>
          </p:cNvPicPr>
          <p:nvPr/>
        </p:nvPicPr>
        <p:blipFill rotWithShape="1">
          <a:blip r:embed="rId2"/>
          <a:srcRect t="17044" b="17336"/>
          <a:stretch/>
        </p:blipFill>
        <p:spPr>
          <a:xfrm>
            <a:off x="838200" y="704765"/>
            <a:ext cx="10628376" cy="5440003"/>
          </a:xfrm>
          <a:prstGeom prst="rect">
            <a:avLst/>
          </a:prstGeom>
        </p:spPr>
      </p:pic>
    </p:spTree>
    <p:extLst>
      <p:ext uri="{BB962C8B-B14F-4D97-AF65-F5344CB8AC3E}">
        <p14:creationId xmlns:p14="http://schemas.microsoft.com/office/powerpoint/2010/main" val="29948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95400" y="1323976"/>
            <a:ext cx="9144000" cy="285750"/>
          </a:xfrm>
        </p:spPr>
        <p:txBody>
          <a:bodyPr>
            <a:normAutofit fontScale="90000"/>
          </a:bodyPr>
          <a:lstStyle/>
          <a:p>
            <a:r>
              <a:rPr lang="en-US" dirty="0">
                <a:solidFill>
                  <a:srgbClr val="C00000"/>
                </a:solidFill>
                <a:latin typeface="David" panose="020E0502060401010101" pitchFamily="34" charset="-79"/>
                <a:cs typeface="David" panose="020E0502060401010101" pitchFamily="34" charset="-79"/>
              </a:rPr>
              <a:t>Clinical Features </a:t>
            </a:r>
            <a:br>
              <a:rPr lang="en-US" dirty="0">
                <a:solidFill>
                  <a:srgbClr val="C00000"/>
                </a:solidFill>
                <a:latin typeface="David" panose="020E0502060401010101" pitchFamily="34" charset="-79"/>
                <a:cs typeface="David" panose="020E0502060401010101" pitchFamily="34" charset="-79"/>
              </a:rPr>
            </a:br>
            <a:endParaRPr lang="ar-SA" dirty="0">
              <a:solidFill>
                <a:srgbClr val="C00000"/>
              </a:solidFill>
              <a:latin typeface="David" panose="020E0502060401010101" pitchFamily="34" charset="-79"/>
            </a:endParaRPr>
          </a:p>
        </p:txBody>
      </p:sp>
      <p:sp>
        <p:nvSpPr>
          <p:cNvPr id="3" name="عنوان فرعي 2"/>
          <p:cNvSpPr>
            <a:spLocks noGrp="1"/>
          </p:cNvSpPr>
          <p:nvPr>
            <p:ph type="subTitle" idx="1"/>
          </p:nvPr>
        </p:nvSpPr>
        <p:spPr>
          <a:xfrm>
            <a:off x="1295400" y="1323976"/>
            <a:ext cx="9144000" cy="1655762"/>
          </a:xfrm>
        </p:spPr>
        <p:txBody>
          <a:bodyPr>
            <a:noAutofit/>
          </a:bodyPr>
          <a:lstStyle/>
          <a:p>
            <a:pPr algn="just" rtl="0"/>
            <a:r>
              <a:rPr lang="en-US" sz="3200" b="1" dirty="0">
                <a:solidFill>
                  <a:srgbClr val="C00000"/>
                </a:solidFill>
                <a:latin typeface="David" panose="020E0502060401010101" pitchFamily="34" charset="-79"/>
                <a:cs typeface="David" panose="020E0502060401010101" pitchFamily="34" charset="-79"/>
              </a:rPr>
              <a:t>Symptoms :</a:t>
            </a:r>
          </a:p>
          <a:p>
            <a:pPr algn="just" rtl="0"/>
            <a:r>
              <a:rPr lang="en-US" sz="3200" dirty="0">
                <a:latin typeface="David" panose="020E0502060401010101" pitchFamily="34" charset="-79"/>
                <a:cs typeface="David" panose="020E0502060401010101" pitchFamily="34" charset="-79"/>
              </a:rPr>
              <a:t> Severe , constant , agonizing pain in the epigastrium, </a:t>
            </a:r>
            <a:r>
              <a:rPr lang="en-US" sz="3200" b="1" dirty="0">
                <a:latin typeface="David" panose="020E0502060401010101" pitchFamily="34" charset="-79"/>
                <a:cs typeface="David" panose="020E0502060401010101" pitchFamily="34" charset="-79"/>
              </a:rPr>
              <a:t>with radiation to the back.</a:t>
            </a:r>
          </a:p>
          <a:p>
            <a:pPr algn="just" rtl="0"/>
            <a:r>
              <a:rPr lang="en-US" sz="3200" dirty="0">
                <a:latin typeface="David" panose="020E0502060401010101" pitchFamily="34" charset="-79"/>
                <a:cs typeface="David" panose="020E0502060401010101" pitchFamily="34" charset="-79"/>
              </a:rPr>
              <a:t> Nausea , vomiting and retching are usually marked .</a:t>
            </a:r>
          </a:p>
          <a:p>
            <a:pPr algn="just" rtl="0"/>
            <a:r>
              <a:rPr lang="en-US" sz="3200" b="1" dirty="0">
                <a:solidFill>
                  <a:srgbClr val="C00000"/>
                </a:solidFill>
                <a:latin typeface="David" panose="020E0502060401010101" pitchFamily="34" charset="-79"/>
                <a:cs typeface="David" panose="020E0502060401010101" pitchFamily="34" charset="-79"/>
              </a:rPr>
              <a:t>Signs :</a:t>
            </a:r>
            <a:endParaRPr lang="en-US" sz="3200" dirty="0">
              <a:solidFill>
                <a:srgbClr val="C00000"/>
              </a:solidFill>
              <a:latin typeface="David" panose="020E0502060401010101" pitchFamily="34" charset="-79"/>
              <a:cs typeface="David" panose="020E0502060401010101" pitchFamily="34" charset="-79"/>
            </a:endParaRPr>
          </a:p>
          <a:p>
            <a:pPr lvl="0" algn="just" rtl="0"/>
            <a:r>
              <a:rPr lang="en-US" sz="3200" dirty="0">
                <a:latin typeface="David" panose="020E0502060401010101" pitchFamily="34" charset="-79"/>
                <a:cs typeface="David" panose="020E0502060401010101" pitchFamily="34" charset="-79"/>
              </a:rPr>
              <a:t>1- Tenderness and guarding disproportionate to symptoms. Generalized Peritonism </a:t>
            </a:r>
          </a:p>
          <a:p>
            <a:pPr lvl="0" algn="just" rtl="0"/>
            <a:r>
              <a:rPr lang="en-US" sz="3200" dirty="0">
                <a:latin typeface="David" panose="020E0502060401010101" pitchFamily="34" charset="-79"/>
                <a:cs typeface="David" panose="020E0502060401010101" pitchFamily="34" charset="-79"/>
              </a:rPr>
              <a:t>2- Tachycardia , </a:t>
            </a:r>
            <a:r>
              <a:rPr lang="en-US" sz="3200" dirty="0" err="1">
                <a:latin typeface="David" panose="020E0502060401010101" pitchFamily="34" charset="-79"/>
                <a:cs typeface="David" panose="020E0502060401010101" pitchFamily="34" charset="-79"/>
              </a:rPr>
              <a:t>tachypnia</a:t>
            </a:r>
            <a:r>
              <a:rPr lang="en-US" sz="3200" dirty="0">
                <a:latin typeface="David" panose="020E0502060401010101" pitchFamily="34" charset="-79"/>
                <a:cs typeface="David" panose="020E0502060401010101" pitchFamily="34" charset="-79"/>
              </a:rPr>
              <a:t> and hypotension indicate severe pancreatitis</a:t>
            </a:r>
          </a:p>
          <a:p>
            <a:pPr lvl="0" algn="just" rtl="0"/>
            <a:r>
              <a:rPr lang="en-US" sz="3200" dirty="0">
                <a:latin typeface="David" panose="020E0502060401010101" pitchFamily="34" charset="-79"/>
                <a:cs typeface="David" panose="020E0502060401010101" pitchFamily="34" charset="-79"/>
              </a:rPr>
              <a:t>3- Jaundice : due to impacted stone </a:t>
            </a:r>
            <a:r>
              <a:rPr lang="en-US" sz="3600" dirty="0">
                <a:latin typeface="David" panose="020E0502060401010101" pitchFamily="34" charset="-79"/>
                <a:cs typeface="David" panose="020E0502060401010101" pitchFamily="34" charset="-79"/>
              </a:rPr>
              <a:t>?</a:t>
            </a:r>
            <a:r>
              <a:rPr lang="en-US" sz="3200" dirty="0">
                <a:latin typeface="David" panose="020E0502060401010101" pitchFamily="34" charset="-79"/>
                <a:cs typeface="David" panose="020E0502060401010101" pitchFamily="34" charset="-79"/>
              </a:rPr>
              <a:t> co-existing cholangitis.</a:t>
            </a:r>
          </a:p>
          <a:p>
            <a:pPr algn="just"/>
            <a:endParaRPr lang="ar-SA" sz="700" dirty="0">
              <a:latin typeface="David" panose="020E0502060401010101" pitchFamily="34" charset="-79"/>
            </a:endParaRPr>
          </a:p>
        </p:txBody>
      </p:sp>
    </p:spTree>
    <p:extLst>
      <p:ext uri="{BB962C8B-B14F-4D97-AF65-F5344CB8AC3E}">
        <p14:creationId xmlns:p14="http://schemas.microsoft.com/office/powerpoint/2010/main" val="99179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447674"/>
            <a:ext cx="9144000" cy="1285875"/>
          </a:xfrm>
        </p:spPr>
        <p:txBody>
          <a:bodyPr>
            <a:normAutofit fontScale="90000"/>
          </a:bodyPr>
          <a:lstStyle/>
          <a:p>
            <a:pPr algn="l"/>
            <a:r>
              <a:rPr lang="en-US" sz="3600" b="1" dirty="0">
                <a:solidFill>
                  <a:srgbClr val="FF0000"/>
                </a:solidFill>
                <a:latin typeface="David" panose="020E0502060401010101" pitchFamily="34" charset="-79"/>
                <a:cs typeface="David" panose="020E0502060401010101" pitchFamily="34" charset="-79"/>
              </a:rPr>
              <a:t>B. Palliative treatment</a:t>
            </a:r>
            <a:br>
              <a:rPr lang="en-US" dirty="0"/>
            </a:br>
            <a:endParaRPr lang="ar-SA" dirty="0"/>
          </a:p>
        </p:txBody>
      </p:sp>
      <p:sp>
        <p:nvSpPr>
          <p:cNvPr id="3" name="عنوان فرعي 2"/>
          <p:cNvSpPr>
            <a:spLocks noGrp="1"/>
          </p:cNvSpPr>
          <p:nvPr>
            <p:ph type="subTitle" idx="1"/>
          </p:nvPr>
        </p:nvSpPr>
        <p:spPr>
          <a:xfrm>
            <a:off x="1524000" y="1276350"/>
            <a:ext cx="9144000" cy="5267325"/>
          </a:xfrm>
        </p:spPr>
        <p:txBody>
          <a:bodyPr/>
          <a:lstStyle/>
          <a:p>
            <a:pPr algn="l" rtl="0"/>
            <a:r>
              <a:rPr lang="en-US" dirty="0">
                <a:latin typeface="David" panose="020E0502060401010101" pitchFamily="34" charset="-79"/>
                <a:cs typeface="David" panose="020E0502060401010101" pitchFamily="34" charset="-79"/>
              </a:rPr>
              <a:t>The aim is optimization of life in patient with non-resectable tumor. Such patients require histological diagnosis before starting any chemotherapy. </a:t>
            </a:r>
          </a:p>
          <a:p>
            <a:pPr marL="457200" indent="-457200" algn="l" rtl="0">
              <a:buAutoNum type="arabicPeriod"/>
            </a:pPr>
            <a:r>
              <a:rPr lang="en-US" dirty="0">
                <a:latin typeface="David" panose="020E0502060401010101" pitchFamily="34" charset="-79"/>
                <a:cs typeface="David" panose="020E0502060401010101" pitchFamily="34" charset="-79"/>
              </a:rPr>
              <a:t>Obstructive jaundice : can be relieved by ERCP with biliary stenting</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2. Pain relief with analgesia or splanchnic nerve block ( percutaneous , surgical or endoscopic ultrasound guidance).</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3. Pruritus treatment with cholestyramine </a:t>
            </a:r>
          </a:p>
          <a:p>
            <a:pPr algn="l" rtl="0"/>
            <a:endParaRPr lang="en-US" dirty="0">
              <a:latin typeface="David" panose="020E0502060401010101" pitchFamily="34" charset="-79"/>
              <a:cs typeface="David" panose="020E0502060401010101" pitchFamily="34" charset="-79"/>
            </a:endParaRPr>
          </a:p>
          <a:p>
            <a:pPr algn="l" rtl="0"/>
            <a:r>
              <a:rPr lang="en-US" dirty="0">
                <a:latin typeface="David" panose="020E0502060401010101" pitchFamily="34" charset="-79"/>
                <a:cs typeface="David" panose="020E0502060401010101" pitchFamily="34" charset="-79"/>
              </a:rPr>
              <a:t>4. Good operative risk patient may undergo triple bypass to relieve the obstructive jaundice and duodenal obstruction</a:t>
            </a:r>
          </a:p>
          <a:p>
            <a:endParaRPr lang="ar-SA" dirty="0"/>
          </a:p>
        </p:txBody>
      </p:sp>
    </p:spTree>
    <p:extLst>
      <p:ext uri="{BB962C8B-B14F-4D97-AF65-F5344CB8AC3E}">
        <p14:creationId xmlns:p14="http://schemas.microsoft.com/office/powerpoint/2010/main" val="1230306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390900" y="457200"/>
            <a:ext cx="5562600" cy="4305300"/>
          </a:xfrm>
        </p:spPr>
        <p:txBody>
          <a:bodyPr/>
          <a:lstStyle/>
          <a:p>
            <a:endParaRPr lang="ar-SA" dirty="0"/>
          </a:p>
        </p:txBody>
      </p:sp>
      <p:sp>
        <p:nvSpPr>
          <p:cNvPr id="3" name="عنوان فرعي 2"/>
          <p:cNvSpPr>
            <a:spLocks noGrp="1"/>
          </p:cNvSpPr>
          <p:nvPr>
            <p:ph type="subTitle" idx="1"/>
          </p:nvPr>
        </p:nvSpPr>
        <p:spPr>
          <a:xfrm>
            <a:off x="1600200" y="5286374"/>
            <a:ext cx="9144000" cy="773113"/>
          </a:xfrm>
        </p:spPr>
        <p:txBody>
          <a:bodyPr/>
          <a:lstStyle/>
          <a:p>
            <a:r>
              <a:rPr lang="en-US" dirty="0">
                <a:solidFill>
                  <a:srgbClr val="FF0000"/>
                </a:solidFill>
                <a:latin typeface="David" panose="020E0502060401010101" pitchFamily="34" charset="-79"/>
                <a:cs typeface="David" panose="020E0502060401010101" pitchFamily="34" charset="-79"/>
              </a:rPr>
              <a:t>Triple bypass procedure</a:t>
            </a:r>
            <a:endParaRPr lang="ar-SA" dirty="0">
              <a:solidFill>
                <a:srgbClr val="FF0000"/>
              </a:solidFill>
              <a:latin typeface="David" panose="020E0502060401010101" pitchFamily="34" charset="-79"/>
            </a:endParaRPr>
          </a:p>
        </p:txBody>
      </p:sp>
      <p:pic>
        <p:nvPicPr>
          <p:cNvPr id="4" name="صورة 3" descr="http://www.yoursurgery.com/procedures/pancreas/images/PancreasBileBypass.jpg"/>
          <p:cNvPicPr/>
          <p:nvPr/>
        </p:nvPicPr>
        <p:blipFill>
          <a:blip r:embed="rId2">
            <a:extLst>
              <a:ext uri="{28A0092B-C50C-407E-A947-70E740481C1C}">
                <a14:useLocalDpi xmlns:a14="http://schemas.microsoft.com/office/drawing/2010/main" val="0"/>
              </a:ext>
            </a:extLst>
          </a:blip>
          <a:srcRect/>
          <a:stretch>
            <a:fillRect/>
          </a:stretch>
        </p:blipFill>
        <p:spPr bwMode="auto">
          <a:xfrm>
            <a:off x="3381375" y="345280"/>
            <a:ext cx="5638800" cy="4757737"/>
          </a:xfrm>
          <a:prstGeom prst="rect">
            <a:avLst/>
          </a:prstGeom>
          <a:noFill/>
          <a:ln>
            <a:noFill/>
          </a:ln>
        </p:spPr>
      </p:pic>
    </p:spTree>
    <p:extLst>
      <p:ext uri="{BB962C8B-B14F-4D97-AF65-F5344CB8AC3E}">
        <p14:creationId xmlns:p14="http://schemas.microsoft.com/office/powerpoint/2010/main" val="4092556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307234-ECE1-45F8-80A8-8EB9990E7F9B}"/>
              </a:ext>
            </a:extLst>
          </p:cNvPr>
          <p:cNvSpPr txBox="1"/>
          <p:nvPr/>
        </p:nvSpPr>
        <p:spPr>
          <a:xfrm>
            <a:off x="1530870" y="1170346"/>
            <a:ext cx="9884228" cy="4308872"/>
          </a:xfrm>
          <a:prstGeom prst="rect">
            <a:avLst/>
          </a:prstGeom>
          <a:noFill/>
        </p:spPr>
        <p:txBody>
          <a:bodyPr wrap="square">
            <a:spAutoFit/>
          </a:bodyPr>
          <a:lstStyle/>
          <a:p>
            <a:pPr algn="l" rtl="0"/>
            <a:r>
              <a:rPr lang="en-US" sz="2800" dirty="0">
                <a:solidFill>
                  <a:srgbClr val="FF0000"/>
                </a:solidFill>
              </a:rPr>
              <a:t>Prognosis of Ca head of </a:t>
            </a:r>
            <a:r>
              <a:rPr lang="en-US" sz="2800">
                <a:solidFill>
                  <a:srgbClr val="FF0000"/>
                </a:solidFill>
              </a:rPr>
              <a:t>Pancrease </a:t>
            </a:r>
            <a:r>
              <a:rPr lang="en-US" sz="2800" dirty="0">
                <a:solidFill>
                  <a:srgbClr val="FF0000"/>
                </a:solidFill>
              </a:rPr>
              <a:t>Based on people diagnosed with pancreatic cancer between 2009 and 2015.</a:t>
            </a:r>
          </a:p>
          <a:p>
            <a:pPr algn="l"/>
            <a:endParaRPr lang="en-US" sz="2000" dirty="0"/>
          </a:p>
          <a:p>
            <a:pPr algn="l"/>
            <a:r>
              <a:rPr lang="en-US" sz="2000" dirty="0">
                <a:solidFill>
                  <a:srgbClr val="002060"/>
                </a:solidFill>
              </a:rPr>
              <a:t>SEER Stage                                        5-year Relative Survival Rate</a:t>
            </a:r>
          </a:p>
          <a:p>
            <a:pPr algn="l"/>
            <a:endParaRPr lang="en-US" sz="2000" dirty="0"/>
          </a:p>
          <a:p>
            <a:pPr algn="l"/>
            <a:r>
              <a:rPr lang="en-US" sz="2000" dirty="0"/>
              <a:t>Localized                                                        37%</a:t>
            </a:r>
          </a:p>
          <a:p>
            <a:pPr algn="l"/>
            <a:endParaRPr lang="en-US" sz="2000" dirty="0"/>
          </a:p>
          <a:p>
            <a:pPr algn="l"/>
            <a:r>
              <a:rPr lang="en-US" sz="2000" dirty="0"/>
              <a:t>Regional                                                          12%</a:t>
            </a:r>
          </a:p>
          <a:p>
            <a:pPr algn="l"/>
            <a:endParaRPr lang="en-US" sz="2000" dirty="0"/>
          </a:p>
          <a:p>
            <a:pPr algn="l"/>
            <a:r>
              <a:rPr lang="en-US" sz="2000" dirty="0"/>
              <a:t>Distant                                                              3%</a:t>
            </a:r>
          </a:p>
          <a:p>
            <a:pPr algn="l"/>
            <a:endParaRPr lang="en-US" sz="2000" dirty="0"/>
          </a:p>
          <a:p>
            <a:pPr algn="l"/>
            <a:r>
              <a:rPr lang="en-US" sz="2000" dirty="0"/>
              <a:t>All SEER stages combined                              9%</a:t>
            </a:r>
          </a:p>
          <a:p>
            <a:pPr algn="l"/>
            <a:endParaRPr lang="en-US" dirty="0"/>
          </a:p>
        </p:txBody>
      </p:sp>
      <p:sp>
        <p:nvSpPr>
          <p:cNvPr id="6" name="TextBox 5">
            <a:extLst>
              <a:ext uri="{FF2B5EF4-FFF2-40B4-BE49-F238E27FC236}">
                <a16:creationId xmlns:a16="http://schemas.microsoft.com/office/drawing/2014/main" id="{27D2F1A1-0E1A-452D-B762-37D1BBB5035A}"/>
              </a:ext>
            </a:extLst>
          </p:cNvPr>
          <p:cNvSpPr txBox="1"/>
          <p:nvPr/>
        </p:nvSpPr>
        <p:spPr>
          <a:xfrm>
            <a:off x="8566951" y="4403324"/>
            <a:ext cx="2778711" cy="1815882"/>
          </a:xfrm>
          <a:prstGeom prst="rect">
            <a:avLst/>
          </a:prstGeom>
          <a:noFill/>
        </p:spPr>
        <p:txBody>
          <a:bodyPr wrap="square" rtlCol="0">
            <a:spAutoFit/>
          </a:bodyPr>
          <a:lstStyle/>
          <a:p>
            <a:pPr algn="l"/>
            <a:r>
              <a:rPr lang="en-US" sz="2800" dirty="0">
                <a:solidFill>
                  <a:srgbClr val="00B050"/>
                </a:solidFill>
              </a:rPr>
              <a:t>Neoadjuvant</a:t>
            </a:r>
          </a:p>
          <a:p>
            <a:pPr algn="l"/>
            <a:r>
              <a:rPr lang="en-US" sz="2800" dirty="0">
                <a:solidFill>
                  <a:srgbClr val="00B050"/>
                </a:solidFill>
              </a:rPr>
              <a:t>Surgery </a:t>
            </a:r>
          </a:p>
          <a:p>
            <a:pPr algn="l"/>
            <a:r>
              <a:rPr lang="en-US" sz="2800" dirty="0">
                <a:solidFill>
                  <a:srgbClr val="00B050"/>
                </a:solidFill>
              </a:rPr>
              <a:t>Neoadjuvant </a:t>
            </a:r>
          </a:p>
          <a:p>
            <a:pPr algn="l"/>
            <a:r>
              <a:rPr lang="en-US" sz="2800" dirty="0">
                <a:solidFill>
                  <a:srgbClr val="00B050"/>
                </a:solidFill>
              </a:rPr>
              <a:t>FOLFIRINOX</a:t>
            </a:r>
          </a:p>
        </p:txBody>
      </p:sp>
      <p:pic>
        <p:nvPicPr>
          <p:cNvPr id="8" name="Picture 7">
            <a:extLst>
              <a:ext uri="{FF2B5EF4-FFF2-40B4-BE49-F238E27FC236}">
                <a16:creationId xmlns:a16="http://schemas.microsoft.com/office/drawing/2014/main" id="{A0055391-9625-4FC2-8E1C-37F0711C6A2B}"/>
              </a:ext>
            </a:extLst>
          </p:cNvPr>
          <p:cNvPicPr>
            <a:picLocks noChangeAspect="1"/>
          </p:cNvPicPr>
          <p:nvPr/>
        </p:nvPicPr>
        <p:blipFill>
          <a:blip r:embed="rId2"/>
          <a:stretch>
            <a:fillRect/>
          </a:stretch>
        </p:blipFill>
        <p:spPr>
          <a:xfrm>
            <a:off x="8718620" y="2179302"/>
            <a:ext cx="2147649" cy="2147649"/>
          </a:xfrm>
          <a:prstGeom prst="rect">
            <a:avLst/>
          </a:prstGeom>
        </p:spPr>
      </p:pic>
    </p:spTree>
    <p:extLst>
      <p:ext uri="{BB962C8B-B14F-4D97-AF65-F5344CB8AC3E}">
        <p14:creationId xmlns:p14="http://schemas.microsoft.com/office/powerpoint/2010/main" val="2427251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09725" y="2274888"/>
            <a:ext cx="9144000" cy="2387600"/>
          </a:xfrm>
        </p:spPr>
        <p:txBody>
          <a:bodyPr>
            <a:normAutofit/>
          </a:bodyPr>
          <a:lstStyle/>
          <a:p>
            <a:r>
              <a:rPr lang="en-US" sz="9600" dirty="0">
                <a:solidFill>
                  <a:srgbClr val="FF0000"/>
                </a:solidFill>
                <a:latin typeface="David" panose="020E0502060401010101" pitchFamily="34" charset="-79"/>
                <a:cs typeface="David" panose="020E0502060401010101" pitchFamily="34" charset="-79"/>
              </a:rPr>
              <a:t>THANK  YOU</a:t>
            </a:r>
            <a:endParaRPr lang="ar-SA" sz="9600" dirty="0">
              <a:solidFill>
                <a:srgbClr val="FF0000"/>
              </a:solidFill>
              <a:latin typeface="David" panose="020E0502060401010101" pitchFamily="34" charset="-79"/>
            </a:endParaRPr>
          </a:p>
        </p:txBody>
      </p:sp>
    </p:spTree>
    <p:extLst>
      <p:ext uri="{BB962C8B-B14F-4D97-AF65-F5344CB8AC3E}">
        <p14:creationId xmlns:p14="http://schemas.microsoft.com/office/powerpoint/2010/main" val="300108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9D7686-027B-4A5A-A7D9-7340D4789B8F}"/>
              </a:ext>
            </a:extLst>
          </p:cNvPr>
          <p:cNvPicPr>
            <a:picLocks noChangeAspect="1"/>
          </p:cNvPicPr>
          <p:nvPr/>
        </p:nvPicPr>
        <p:blipFill>
          <a:blip r:embed="rId3"/>
          <a:stretch>
            <a:fillRect/>
          </a:stretch>
        </p:blipFill>
        <p:spPr>
          <a:xfrm>
            <a:off x="706568" y="2259033"/>
            <a:ext cx="3209544" cy="2037263"/>
          </a:xfrm>
          <a:prstGeom prst="rect">
            <a:avLst/>
          </a:prstGeom>
        </p:spPr>
      </p:pic>
      <p:pic>
        <p:nvPicPr>
          <p:cNvPr id="7170" name="Picture 2" descr="Image result for acute opancreatitis&quot;">
            <a:extLst>
              <a:ext uri="{FF2B5EF4-FFF2-40B4-BE49-F238E27FC236}">
                <a16:creationId xmlns:a16="http://schemas.microsoft.com/office/drawing/2014/main" id="{99638168-E3C6-4D60-B1DA-AEBC3A04473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97919" y="1533456"/>
            <a:ext cx="3209430" cy="3791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DF14251-1F01-4B74-B432-D810280987A4}"/>
              </a:ext>
            </a:extLst>
          </p:cNvPr>
          <p:cNvPicPr>
            <a:picLocks noChangeAspect="1"/>
          </p:cNvPicPr>
          <p:nvPr/>
        </p:nvPicPr>
        <p:blipFill>
          <a:blip r:embed="rId5"/>
          <a:stretch>
            <a:fillRect/>
          </a:stretch>
        </p:blipFill>
        <p:spPr>
          <a:xfrm>
            <a:off x="8275887" y="2591625"/>
            <a:ext cx="3209544" cy="1372080"/>
          </a:xfrm>
          <a:prstGeom prst="rect">
            <a:avLst/>
          </a:prstGeom>
        </p:spPr>
      </p:pic>
      <p:sp>
        <p:nvSpPr>
          <p:cNvPr id="4" name="TextBox 3">
            <a:extLst>
              <a:ext uri="{FF2B5EF4-FFF2-40B4-BE49-F238E27FC236}">
                <a16:creationId xmlns:a16="http://schemas.microsoft.com/office/drawing/2014/main" id="{5182B7CD-A056-499D-9A5B-12BD76E5AF94}"/>
              </a:ext>
            </a:extLst>
          </p:cNvPr>
          <p:cNvSpPr txBox="1"/>
          <p:nvPr/>
        </p:nvSpPr>
        <p:spPr>
          <a:xfrm>
            <a:off x="4510192" y="6172216"/>
            <a:ext cx="31971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Cullen sign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abd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Grey Turner sign</a:t>
            </a:r>
          </a:p>
        </p:txBody>
      </p:sp>
    </p:spTree>
    <p:extLst>
      <p:ext uri="{BB962C8B-B14F-4D97-AF65-F5344CB8AC3E}">
        <p14:creationId xmlns:p14="http://schemas.microsoft.com/office/powerpoint/2010/main" val="172236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21654" y="819744"/>
            <a:ext cx="9144000" cy="935037"/>
          </a:xfrm>
        </p:spPr>
        <p:txBody>
          <a:bodyPr>
            <a:noAutofit/>
          </a:bodyPr>
          <a:lstStyle/>
          <a:p>
            <a:r>
              <a:rPr lang="en-US" dirty="0">
                <a:solidFill>
                  <a:srgbClr val="C00000"/>
                </a:solidFill>
                <a:latin typeface="David" panose="020E0502060401010101" pitchFamily="34" charset="-79"/>
                <a:cs typeface="David" panose="020E0502060401010101" pitchFamily="34" charset="-79"/>
              </a:rPr>
              <a:t>Investigations </a:t>
            </a:r>
            <a:br>
              <a:rPr lang="en-US" dirty="0">
                <a:solidFill>
                  <a:srgbClr val="C00000"/>
                </a:solidFill>
                <a:latin typeface="David" panose="020E0502060401010101" pitchFamily="34" charset="-79"/>
                <a:cs typeface="David" panose="020E0502060401010101" pitchFamily="34" charset="-79"/>
              </a:rPr>
            </a:br>
            <a:endParaRPr lang="ar-SA" dirty="0">
              <a:solidFill>
                <a:srgbClr val="C00000"/>
              </a:solidFill>
              <a:latin typeface="David" panose="020E0502060401010101" pitchFamily="34" charset="-79"/>
            </a:endParaRPr>
          </a:p>
        </p:txBody>
      </p:sp>
      <p:sp>
        <p:nvSpPr>
          <p:cNvPr id="3" name="عنوان فرعي 2"/>
          <p:cNvSpPr>
            <a:spLocks noGrp="1"/>
          </p:cNvSpPr>
          <p:nvPr>
            <p:ph type="subTitle" idx="1"/>
          </p:nvPr>
        </p:nvSpPr>
        <p:spPr>
          <a:xfrm>
            <a:off x="1426346" y="1287263"/>
            <a:ext cx="9144000" cy="5122414"/>
          </a:xfrm>
        </p:spPr>
        <p:txBody>
          <a:bodyPr>
            <a:noAutofit/>
          </a:bodyPr>
          <a:lstStyle/>
          <a:p>
            <a:pPr lvl="0" algn="just" rtl="0"/>
            <a:r>
              <a:rPr lang="en-US" sz="3200" dirty="0">
                <a:latin typeface="David" panose="020E0502060401010101" pitchFamily="34" charset="-79"/>
                <a:cs typeface="David" panose="020E0502060401010101" pitchFamily="34" charset="-79"/>
              </a:rPr>
              <a:t>1- </a:t>
            </a:r>
            <a:r>
              <a:rPr lang="en-US" sz="2800" dirty="0">
                <a:latin typeface="David" panose="020E0502060401010101" pitchFamily="34" charset="-79"/>
                <a:cs typeface="David" panose="020E0502060401010101" pitchFamily="34" charset="-79"/>
              </a:rPr>
              <a:t>The key to diagnosis</a:t>
            </a:r>
            <a:r>
              <a:rPr lang="en-US" sz="3200" dirty="0">
                <a:latin typeface="David" panose="020E0502060401010101" pitchFamily="34" charset="-79"/>
                <a:cs typeface="David" panose="020E0502060401010101" pitchFamily="34" charset="-79"/>
              </a:rPr>
              <a:t>:</a:t>
            </a:r>
          </a:p>
          <a:p>
            <a:pPr marL="914400" lvl="1" indent="-457200" algn="just">
              <a:buFont typeface="Wingdings" panose="05000000000000000000" pitchFamily="2" charset="2"/>
              <a:buChar char="q"/>
            </a:pPr>
            <a:r>
              <a:rPr lang="en-US" sz="2800" dirty="0">
                <a:latin typeface="David" panose="020E0502060401010101" pitchFamily="34" charset="-79"/>
                <a:cs typeface="David" panose="020E0502060401010101" pitchFamily="34" charset="-79"/>
              </a:rPr>
              <a:t> a high index of suspicion</a:t>
            </a:r>
          </a:p>
          <a:p>
            <a:pPr marL="914400" lvl="1" indent="-457200" algn="just">
              <a:buFont typeface="Wingdings" panose="05000000000000000000" pitchFamily="2" charset="2"/>
              <a:buChar char="q"/>
            </a:pPr>
            <a:r>
              <a:rPr lang="en-US" sz="2800" dirty="0">
                <a:latin typeface="David" panose="020E0502060401010101" pitchFamily="34" charset="-79"/>
                <a:cs typeface="David" panose="020E0502060401010101" pitchFamily="34" charset="-79"/>
              </a:rPr>
              <a:t> measurement of the </a:t>
            </a:r>
            <a:r>
              <a:rPr lang="en-US" sz="2800" u="sng" dirty="0">
                <a:solidFill>
                  <a:srgbClr val="FF0000"/>
                </a:solidFill>
                <a:latin typeface="David" panose="020E0502060401010101" pitchFamily="34" charset="-79"/>
                <a:cs typeface="David" panose="020E0502060401010101" pitchFamily="34" charset="-79"/>
              </a:rPr>
              <a:t>serum amylase</a:t>
            </a:r>
            <a:r>
              <a:rPr lang="en-US" sz="2800" dirty="0">
                <a:solidFill>
                  <a:srgbClr val="FF0000"/>
                </a:solidFill>
                <a:latin typeface="David" panose="020E0502060401010101" pitchFamily="34" charset="-79"/>
                <a:cs typeface="David" panose="020E0502060401010101" pitchFamily="34" charset="-79"/>
              </a:rPr>
              <a:t> </a:t>
            </a:r>
            <a:r>
              <a:rPr lang="en-US" sz="2800" dirty="0">
                <a:latin typeface="David" panose="020E0502060401010101" pitchFamily="34" charset="-79"/>
                <a:cs typeface="David" panose="020E0502060401010101" pitchFamily="34" charset="-79"/>
              </a:rPr>
              <a:t>concentration.( *3). </a:t>
            </a:r>
            <a:r>
              <a:rPr lang="en-US" sz="2800" u="sng" dirty="0">
                <a:solidFill>
                  <a:srgbClr val="FF0000"/>
                </a:solidFill>
                <a:latin typeface="David" panose="020E0502060401010101" pitchFamily="34" charset="-79"/>
                <a:cs typeface="David" panose="020E0502060401010101" pitchFamily="34" charset="-79"/>
              </a:rPr>
              <a:t>Serum lipase </a:t>
            </a:r>
            <a:r>
              <a:rPr lang="en-US" sz="2800" dirty="0">
                <a:latin typeface="David" panose="020E0502060401010101" pitchFamily="34" charset="-79"/>
                <a:cs typeface="David" panose="020E0502060401010101" pitchFamily="34" charset="-79"/>
              </a:rPr>
              <a:t>is alternative and more specific.</a:t>
            </a:r>
          </a:p>
          <a:p>
            <a:pPr lvl="0" algn="just" rtl="0"/>
            <a:r>
              <a:rPr lang="en-US" sz="3200" dirty="0">
                <a:latin typeface="David" panose="020E0502060401010101" pitchFamily="34" charset="-79"/>
                <a:cs typeface="David" panose="020E0502060401010101" pitchFamily="34" charset="-79"/>
              </a:rPr>
              <a:t>2- </a:t>
            </a:r>
            <a:r>
              <a:rPr lang="en-US" sz="2800" dirty="0">
                <a:latin typeface="David" panose="020E0502060401010101" pitchFamily="34" charset="-79"/>
                <a:cs typeface="David" panose="020E0502060401010101" pitchFamily="34" charset="-79"/>
              </a:rPr>
              <a:t>Other underlying causes of hyperamylasemia:</a:t>
            </a:r>
          </a:p>
          <a:p>
            <a:pPr marL="914400" lvl="1" indent="-457200" algn="just">
              <a:buFont typeface="Wingdings" panose="05000000000000000000" pitchFamily="2" charset="2"/>
              <a:buChar char="v"/>
            </a:pPr>
            <a:r>
              <a:rPr lang="en-US" sz="2800" dirty="0">
                <a:latin typeface="David" panose="020E0502060401010101" pitchFamily="34" charset="-79"/>
                <a:cs typeface="David" panose="020E0502060401010101" pitchFamily="34" charset="-79"/>
              </a:rPr>
              <a:t> mesenteric vascular ischemia , bowel strangulation ,</a:t>
            </a:r>
          </a:p>
          <a:p>
            <a:pPr marL="914400" lvl="1" indent="-457200" algn="just">
              <a:buFont typeface="Wingdings" panose="05000000000000000000" pitchFamily="2" charset="2"/>
              <a:buChar char="v"/>
            </a:pPr>
            <a:r>
              <a:rPr lang="en-US" sz="2800" dirty="0">
                <a:latin typeface="David" panose="020E0502060401010101" pitchFamily="34" charset="-79"/>
                <a:cs typeface="David" panose="020E0502060401010101" pitchFamily="34" charset="-79"/>
              </a:rPr>
              <a:t> perforated duodenal ulcer , </a:t>
            </a:r>
          </a:p>
          <a:p>
            <a:pPr marL="914400" lvl="1" indent="-457200" algn="just">
              <a:buFont typeface="Wingdings" panose="05000000000000000000" pitchFamily="2" charset="2"/>
              <a:buChar char="v"/>
            </a:pPr>
            <a:r>
              <a:rPr lang="en-US" sz="2800" dirty="0">
                <a:latin typeface="David" panose="020E0502060401010101" pitchFamily="34" charset="-79"/>
                <a:cs typeface="David" panose="020E0502060401010101" pitchFamily="34" charset="-79"/>
              </a:rPr>
              <a:t>rupture aortic aneurysm , </a:t>
            </a:r>
          </a:p>
          <a:p>
            <a:pPr marL="914400" lvl="1" indent="-457200" algn="just">
              <a:buFont typeface="Wingdings" panose="05000000000000000000" pitchFamily="2" charset="2"/>
              <a:buChar char="v"/>
            </a:pPr>
            <a:r>
              <a:rPr lang="en-US" sz="2800" dirty="0">
                <a:latin typeface="David" panose="020E0502060401010101" pitchFamily="34" charset="-79"/>
                <a:cs typeface="David" panose="020E0502060401010101" pitchFamily="34" charset="-79"/>
              </a:rPr>
              <a:t>ruptured ectopic pregnancy ,</a:t>
            </a:r>
          </a:p>
          <a:p>
            <a:pPr marL="914400" lvl="1" indent="-457200" algn="just">
              <a:buFont typeface="Wingdings" panose="05000000000000000000" pitchFamily="2" charset="2"/>
              <a:buChar char="v"/>
            </a:pPr>
            <a:r>
              <a:rPr lang="en-US" sz="2800" dirty="0">
                <a:latin typeface="David" panose="020E0502060401010101" pitchFamily="34" charset="-79"/>
                <a:cs typeface="David" panose="020E0502060401010101" pitchFamily="34" charset="-79"/>
              </a:rPr>
              <a:t> acute cholecystitis.</a:t>
            </a:r>
          </a:p>
          <a:p>
            <a:pPr algn="l"/>
            <a:endParaRPr lang="ar-SA" dirty="0"/>
          </a:p>
        </p:txBody>
      </p:sp>
    </p:spTree>
    <p:extLst>
      <p:ext uri="{BB962C8B-B14F-4D97-AF65-F5344CB8AC3E}">
        <p14:creationId xmlns:p14="http://schemas.microsoft.com/office/powerpoint/2010/main" val="28162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DAB9-9FD7-400B-AAD3-523FC94F7B57}"/>
              </a:ext>
            </a:extLst>
          </p:cNvPr>
          <p:cNvSpPr>
            <a:spLocks noGrp="1"/>
          </p:cNvSpPr>
          <p:nvPr>
            <p:ph type="title"/>
          </p:nvPr>
        </p:nvSpPr>
        <p:spPr>
          <a:xfrm>
            <a:off x="838200" y="631825"/>
            <a:ext cx="10515600" cy="1325563"/>
          </a:xfrm>
        </p:spPr>
        <p:txBody>
          <a:bodyPr>
            <a:normAutofit/>
          </a:bodyPr>
          <a:lstStyle/>
          <a:p>
            <a:pPr algn="ctr"/>
            <a:r>
              <a:rPr lang="en-US" dirty="0">
                <a:solidFill>
                  <a:srgbClr val="FF0000"/>
                </a:solidFill>
              </a:rPr>
              <a:t>Amylase and Lipase in Acute pancreatitis </a:t>
            </a:r>
          </a:p>
        </p:txBody>
      </p:sp>
      <p:sp>
        <p:nvSpPr>
          <p:cNvPr id="3" name="Content Placeholder 2">
            <a:extLst>
              <a:ext uri="{FF2B5EF4-FFF2-40B4-BE49-F238E27FC236}">
                <a16:creationId xmlns:a16="http://schemas.microsoft.com/office/drawing/2014/main" id="{7D11BE1E-1A3A-4EC7-BDED-32619FB6139A}"/>
              </a:ext>
            </a:extLst>
          </p:cNvPr>
          <p:cNvSpPr>
            <a:spLocks noGrp="1"/>
          </p:cNvSpPr>
          <p:nvPr>
            <p:ph idx="1"/>
          </p:nvPr>
        </p:nvSpPr>
        <p:spPr>
          <a:xfrm>
            <a:off x="838200" y="2057400"/>
            <a:ext cx="10515600" cy="3871762"/>
          </a:xfrm>
        </p:spPr>
        <p:txBody>
          <a:bodyPr>
            <a:normAutofit/>
          </a:bodyPr>
          <a:lstStyle/>
          <a:p>
            <a:r>
              <a:rPr lang="en-US" sz="2200" dirty="0"/>
              <a:t>The diagnosis of acute pancreatitis is best supported by a three-fold increase in amylase and lipase.</a:t>
            </a:r>
          </a:p>
          <a:p>
            <a:r>
              <a:rPr lang="en-US" sz="2200" dirty="0"/>
              <a:t> The lipase is considered a little more specific than amylase but situations other than pancreatitis can cause lipase elevations. </a:t>
            </a:r>
          </a:p>
          <a:p>
            <a:r>
              <a:rPr lang="en-US" sz="2200" dirty="0"/>
              <a:t>Serum amylase may be elevated for many reasons other than acute pancreatitis (</a:t>
            </a:r>
            <a:r>
              <a:rPr lang="en-US" sz="2200" dirty="0" err="1"/>
              <a:t>eg</a:t>
            </a:r>
            <a:r>
              <a:rPr lang="en-US" sz="2200" dirty="0"/>
              <a:t>, mumps, perforated viscus, </a:t>
            </a:r>
            <a:r>
              <a:rPr lang="en-US" sz="2200" dirty="0" err="1"/>
              <a:t>tubo</a:t>
            </a:r>
            <a:r>
              <a:rPr lang="en-US" sz="2200" dirty="0"/>
              <a:t>-ovarian abscess,), as can the serum lipase (</a:t>
            </a:r>
            <a:r>
              <a:rPr lang="en-US" sz="2200" dirty="0" err="1"/>
              <a:t>eg</a:t>
            </a:r>
            <a:r>
              <a:rPr lang="en-US" sz="2200" dirty="0"/>
              <a:t>, intestinal infarction and perforation, severe peptic ulcer disease). </a:t>
            </a:r>
          </a:p>
          <a:p>
            <a:r>
              <a:rPr lang="en-US" sz="2200" dirty="0"/>
              <a:t>The severity of pancreatitis does not correlate well with the magnitude of the elevation of the serum amylase or lipase.</a:t>
            </a:r>
          </a:p>
          <a:p>
            <a:r>
              <a:rPr lang="en-US" sz="2200" dirty="0"/>
              <a:t>Lipase and amylase levels also do not correlate with recovery or prognosis.</a:t>
            </a:r>
          </a:p>
        </p:txBody>
      </p:sp>
    </p:spTree>
    <p:extLst>
      <p:ext uri="{BB962C8B-B14F-4D97-AF65-F5344CB8AC3E}">
        <p14:creationId xmlns:p14="http://schemas.microsoft.com/office/powerpoint/2010/main" val="1659458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3137</Words>
  <Application>Microsoft Office PowerPoint</Application>
  <PresentationFormat>Widescreen</PresentationFormat>
  <Paragraphs>267</Paragraphs>
  <Slides>63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63</vt:i4>
      </vt:variant>
    </vt:vector>
  </HeadingPairs>
  <TitlesOfParts>
    <vt:vector size="72" baseType="lpstr">
      <vt:lpstr>Arial</vt:lpstr>
      <vt:lpstr>Calibri</vt:lpstr>
      <vt:lpstr>Calibri Light</vt:lpstr>
      <vt:lpstr>Calisto MT</vt:lpstr>
      <vt:lpstr>David</vt:lpstr>
      <vt:lpstr>Garamond</vt:lpstr>
      <vt:lpstr>Wingdings</vt:lpstr>
      <vt:lpstr>Office Theme</vt:lpstr>
      <vt:lpstr>1_Office Theme</vt:lpstr>
      <vt:lpstr>The  pancreas</vt:lpstr>
      <vt:lpstr>Surgical anatomy of the pancreas</vt:lpstr>
      <vt:lpstr>Pancreatitis</vt:lpstr>
      <vt:lpstr>Etiology</vt:lpstr>
      <vt:lpstr>Gallstone Pancreatitis </vt:lpstr>
      <vt:lpstr>Clinical Features  </vt:lpstr>
      <vt:lpstr>PowerPoint Presentation</vt:lpstr>
      <vt:lpstr>Investigations  </vt:lpstr>
      <vt:lpstr>Amylase and Lipase in Acute pancreatitis </vt:lpstr>
      <vt:lpstr>3- CBC, urea , electrolytes , liver function test , LDH , lipid profile , coagulation profile, serum calcium, C-reactive protein, blood glucose.  4- Imaging :  Chest X-ray look for pleural effusion, air under the diaphragm in cases of perforated peptic ulcer.   Ultrasound abdomen gallstone.   Abdominal computed tomography ??? diagnosis, complications of acute pancreatitis evidence of necrotizing pancreatitis. </vt:lpstr>
      <vt:lpstr>CT abdomen Pancreatitis</vt:lpstr>
      <vt:lpstr>Pancreatitis: Initial Management </vt:lpstr>
      <vt:lpstr>Assessment of severity of acute pancreatitis  </vt:lpstr>
      <vt:lpstr>Ranson’s Criteria </vt:lpstr>
      <vt:lpstr>PowerPoint Presentation</vt:lpstr>
      <vt:lpstr>The criteria for point assignment is that a certain breakpoint be met at anytime during that 48 hour period, so that in some situations it can be calculated shortly after admission. It is applicable to non-gallstone pancreatitis. </vt:lpstr>
      <vt:lpstr>1) For non-gallstone pancreatitis, the parameters are: </vt:lpstr>
      <vt:lpstr>2) For gallstone pancreatitis, the parameters are: </vt:lpstr>
      <vt:lpstr>Interpretation of Ranson's criteria </vt:lpstr>
      <vt:lpstr>Alternatively, pancreatitis severity can be assessed by any of the following:  </vt:lpstr>
      <vt:lpstr>Treatment</vt:lpstr>
      <vt:lpstr>4. Nutritional support : patients with severe pancreatitis who is unable to resume normal oral diets within 72 hours require nutritional support. This is best delivered by an enteral rather than parenteral route.  5. Endoscopic treatment: gallstone pancreatitis is due to the transient impaction of a stone at the papilla causing pancreatic duct obstruction. ERCP with sphincterotomy is indicated in patient with acute pancreatitis with persistent obstructive jaundice with or without cholangitis.   6. Surgical treatment: patients with gallstone related acute pancreatitis should undergo cholecystectomy ( mild pancreatitis during the index admission while severe pancreatitis interval cholecystectomy in 8 – 12 weeks after resolution of the attach of severe acute pancreatitis).   Note: Surgery is indicated in patient with infected necrotizing pancreatitis or in patient with sterile necrotizing pancreatitis who deteriorate e and develop progressive multi-organ failure. </vt:lpstr>
      <vt:lpstr>Complications of acute pancreatitis  </vt:lpstr>
      <vt:lpstr>2. Pancreatic pseudocyst   It is a collection of pancreatic secretions and inflammatory exudate enclosed in a wall of fibrous or granulomatous tissue. It is differs from a true cyst in that collection has no epithelial lining. It form commonly in the lesser sac near the pancreas and persist for 4 weeks or more from the onset of acute pancreatitis. It need drainage if it persists more than 6 week after the attack of pancreatitis , the size &gt; 6 cm and symptomatic </vt:lpstr>
      <vt:lpstr>PowerPoint Presentation</vt:lpstr>
      <vt:lpstr>3. Pancreatic abscess  It is a circumscribed intra-abdominal collection of pus , usually in proximity to the pancreas. This is a result of infection of a pseudocyst. It need urgent drainage.  </vt:lpstr>
      <vt:lpstr>4. Gastrointestinal bleeding   Severe pancreatitis may be complicated by bleeding from gastritis , erosion or duodenal ulceration. Thrombosis of splenic vein can lead to splenomegaly , gastric fundal varices which can result in massive upper gastrointestinal bleeding ( sinistral , left sided , compartmental portal hypertension) .</vt:lpstr>
      <vt:lpstr>PowerPoint Presentation</vt:lpstr>
      <vt:lpstr>Chronic pancreatitis</vt:lpstr>
      <vt:lpstr>Etiology </vt:lpstr>
      <vt:lpstr>Pathophysiology </vt:lpstr>
      <vt:lpstr>Clinical features </vt:lpstr>
      <vt:lpstr>Complications of chronic pancreatitis  </vt:lpstr>
      <vt:lpstr>Investigation and diagnosis: </vt:lpstr>
      <vt:lpstr>2. CT scan abdomen : It may show the speckled calcifications typical of chronic pancreatitis , inflammatory changes , tumor , pancreatic duct dilatation or pseudocyst.  3. MRCP : to show the architecture of pancreatic duct , especially if surgery or endoscopic intervention is required.  4. Pancreatic endocrine function is assessed by measurement of fasting and postprandial blood glucose levels that may be supplemented by glucose tolerance test.  5. Pancreatic exocrine function can be assessed by measurement of fecal fat contents while the patient on fat controlled fat contents at 100g/day </vt:lpstr>
      <vt:lpstr>Treatment </vt:lpstr>
      <vt:lpstr>B. Endoscopic treatment   Pancreatic duct stenting is indicated sometimes when there is dominant pancreatic duct stricture or with disrupted pancreatic duct with pseudocyst or ascites formation.  C. Surgical treatment   Drainage or resective surgical intervention is  indicated for : 1. intractable pain 2. Development of complications ( pseudocyst , compression of bile duct , duodenum ,portal vein or splenic vein that produce symptoms) 3. Tumor formation </vt:lpstr>
      <vt:lpstr>Neoplasms of the pancreas </vt:lpstr>
      <vt:lpstr>Neoplasms of endocrine pancreas 1. Insulinoma 2. Glucagonoma 3. Gastronome  4. VIPoma </vt:lpstr>
      <vt:lpstr>PowerPoint Presentation</vt:lpstr>
      <vt:lpstr>Mucinous Cystic Tumor </vt:lpstr>
      <vt:lpstr>Serous Cystadenoma (Microcystic) </vt:lpstr>
      <vt:lpstr>Intraductal Papillary Mucinous Neoplasms.</vt:lpstr>
      <vt:lpstr>Intraductal Papillary Mucinous Tumor (IPMT)</vt:lpstr>
      <vt:lpstr>IPMT of the MPD </vt:lpstr>
      <vt:lpstr>PowerPoint Presentation</vt:lpstr>
      <vt:lpstr>Management: Guidelines</vt:lpstr>
      <vt:lpstr>Pancreatic carcinoma </vt:lpstr>
      <vt:lpstr>PowerPoint Presentation</vt:lpstr>
      <vt:lpstr>PowerPoint Presentation</vt:lpstr>
      <vt:lpstr>Clinical features of pancreatic neoplasms  Presenting symptoms dependent on the site of the tumor within the pancreas. </vt:lpstr>
      <vt:lpstr>Investigations of pancreatic tumors </vt:lpstr>
      <vt:lpstr>PowerPoint Presentation</vt:lpstr>
      <vt:lpstr>Treatment  </vt:lpstr>
      <vt:lpstr>PowerPoint Presentation</vt:lpstr>
      <vt:lpstr>PowerPoint Presentation</vt:lpstr>
      <vt:lpstr>PowerPoint Presentation</vt:lpstr>
      <vt:lpstr>PowerPoint Presentation</vt:lpstr>
      <vt:lpstr>PowerPoint Presentation</vt:lpstr>
      <vt:lpstr>B. Palliative treatment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pancreas</dc:title>
  <dc:creator>mohammed sebayel</dc:creator>
  <cp:lastModifiedBy>mohammed sebayel</cp:lastModifiedBy>
  <cp:revision>8</cp:revision>
  <dcterms:created xsi:type="dcterms:W3CDTF">2020-09-21T18:06:39Z</dcterms:created>
  <dcterms:modified xsi:type="dcterms:W3CDTF">2020-09-22T08:16:43Z</dcterms:modified>
</cp:coreProperties>
</file>