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9" r:id="rId2"/>
    <p:sldId id="339" r:id="rId3"/>
    <p:sldId id="343" r:id="rId4"/>
    <p:sldId id="360" r:id="rId5"/>
    <p:sldId id="345" r:id="rId6"/>
    <p:sldId id="347" r:id="rId7"/>
    <p:sldId id="340" r:id="rId8"/>
    <p:sldId id="401" r:id="rId9"/>
    <p:sldId id="403" r:id="rId10"/>
    <p:sldId id="341" r:id="rId11"/>
    <p:sldId id="342" r:id="rId12"/>
    <p:sldId id="308" r:id="rId13"/>
    <p:sldId id="309" r:id="rId14"/>
    <p:sldId id="311" r:id="rId15"/>
    <p:sldId id="313" r:id="rId16"/>
    <p:sldId id="258" r:id="rId17"/>
    <p:sldId id="364" r:id="rId18"/>
    <p:sldId id="352" r:id="rId19"/>
    <p:sldId id="315" r:id="rId20"/>
    <p:sldId id="306" r:id="rId21"/>
    <p:sldId id="359" r:id="rId22"/>
    <p:sldId id="307" r:id="rId23"/>
    <p:sldId id="294" r:id="rId24"/>
    <p:sldId id="300" r:id="rId25"/>
    <p:sldId id="295" r:id="rId26"/>
    <p:sldId id="407" r:id="rId27"/>
    <p:sldId id="405" r:id="rId28"/>
    <p:sldId id="304" r:id="rId29"/>
    <p:sldId id="324" r:id="rId30"/>
    <p:sldId id="32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0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88" autoAdjust="0"/>
  </p:normalViewPr>
  <p:slideViewPr>
    <p:cSldViewPr snapToGrid="0">
      <p:cViewPr varScale="1">
        <p:scale>
          <a:sx n="62" d="100"/>
          <a:sy n="62" d="100"/>
        </p:scale>
        <p:origin x="1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22E66-7ED8-4EA2-871F-DAECF39DF32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1D394E-831A-4CD7-BA05-212FACE578D7}">
      <dgm:prSet/>
      <dgm:spPr/>
      <dgm:t>
        <a:bodyPr/>
        <a:lstStyle/>
        <a:p>
          <a:r>
            <a:rPr lang="en-GB"/>
            <a:t>Ingested material                              Minimum fasting period (hr)                                          </a:t>
          </a:r>
          <a:endParaRPr lang="en-US"/>
        </a:p>
      </dgm:t>
    </dgm:pt>
    <dgm:pt modelId="{461F171B-5FD9-4C10-881C-BFE2CBBD7FCF}" type="parTrans" cxnId="{E4DFD834-3ECF-4EE2-A43C-B141EF5B9AF4}">
      <dgm:prSet/>
      <dgm:spPr/>
      <dgm:t>
        <a:bodyPr/>
        <a:lstStyle/>
        <a:p>
          <a:endParaRPr lang="en-US"/>
        </a:p>
      </dgm:t>
    </dgm:pt>
    <dgm:pt modelId="{5A255F1E-4F54-4F68-A022-222B3A51F376}" type="sibTrans" cxnId="{E4DFD834-3ECF-4EE2-A43C-B141EF5B9AF4}">
      <dgm:prSet/>
      <dgm:spPr/>
      <dgm:t>
        <a:bodyPr/>
        <a:lstStyle/>
        <a:p>
          <a:endParaRPr lang="en-US"/>
        </a:p>
      </dgm:t>
    </dgm:pt>
    <dgm:pt modelId="{5C47386D-9AAB-490C-B36F-DF5C5923495F}">
      <dgm:prSet/>
      <dgm:spPr/>
      <dgm:t>
        <a:bodyPr/>
        <a:lstStyle/>
        <a:p>
          <a:r>
            <a:rPr lang="en-GB"/>
            <a:t>Clear liquids                                                      2  </a:t>
          </a:r>
          <a:endParaRPr lang="en-US"/>
        </a:p>
      </dgm:t>
    </dgm:pt>
    <dgm:pt modelId="{06B3B42A-3B77-4CCF-9A0E-57686C5AD1E3}" type="parTrans" cxnId="{8985D703-50C7-4632-BF4C-1AC627B6328F}">
      <dgm:prSet/>
      <dgm:spPr/>
      <dgm:t>
        <a:bodyPr/>
        <a:lstStyle/>
        <a:p>
          <a:endParaRPr lang="en-US"/>
        </a:p>
      </dgm:t>
    </dgm:pt>
    <dgm:pt modelId="{26E4D9C1-F376-45B3-8A6E-E3E52B0C0405}" type="sibTrans" cxnId="{8985D703-50C7-4632-BF4C-1AC627B6328F}">
      <dgm:prSet/>
      <dgm:spPr/>
      <dgm:t>
        <a:bodyPr/>
        <a:lstStyle/>
        <a:p>
          <a:endParaRPr lang="en-US"/>
        </a:p>
      </dgm:t>
    </dgm:pt>
    <dgm:pt modelId="{0151A0CE-1A2D-4842-BF84-AE534DEE6D0F}">
      <dgm:prSet/>
      <dgm:spPr/>
      <dgm:t>
        <a:bodyPr/>
        <a:lstStyle/>
        <a:p>
          <a:r>
            <a:rPr lang="en-GB"/>
            <a:t>Breast milk                                                        4</a:t>
          </a:r>
          <a:endParaRPr lang="en-US"/>
        </a:p>
      </dgm:t>
    </dgm:pt>
    <dgm:pt modelId="{5E7F25AC-6B74-4C8A-AE22-8025414F3B08}" type="parTrans" cxnId="{27249456-C84C-47BA-8079-E229380E49C6}">
      <dgm:prSet/>
      <dgm:spPr/>
      <dgm:t>
        <a:bodyPr/>
        <a:lstStyle/>
        <a:p>
          <a:endParaRPr lang="en-US"/>
        </a:p>
      </dgm:t>
    </dgm:pt>
    <dgm:pt modelId="{BAC40BD1-F411-474B-81E6-A2D575EAFC9E}" type="sibTrans" cxnId="{27249456-C84C-47BA-8079-E229380E49C6}">
      <dgm:prSet/>
      <dgm:spPr/>
      <dgm:t>
        <a:bodyPr/>
        <a:lstStyle/>
        <a:p>
          <a:endParaRPr lang="en-US"/>
        </a:p>
      </dgm:t>
    </dgm:pt>
    <dgm:pt modelId="{067F91E6-5F30-4574-9EE8-9E9133DDCF4C}">
      <dgm:prSet/>
      <dgm:spPr/>
      <dgm:t>
        <a:bodyPr/>
        <a:lstStyle/>
        <a:p>
          <a:r>
            <a:rPr lang="en-GB"/>
            <a:t>Infant formula                                                  6</a:t>
          </a:r>
          <a:endParaRPr lang="en-US"/>
        </a:p>
      </dgm:t>
    </dgm:pt>
    <dgm:pt modelId="{4215D321-BE65-48C2-821B-3471C6EC269D}" type="parTrans" cxnId="{282F374D-CC3B-4C06-97DE-72092958B5AF}">
      <dgm:prSet/>
      <dgm:spPr/>
      <dgm:t>
        <a:bodyPr/>
        <a:lstStyle/>
        <a:p>
          <a:endParaRPr lang="en-US"/>
        </a:p>
      </dgm:t>
    </dgm:pt>
    <dgm:pt modelId="{D30E1B35-715A-484F-83D0-A1C97F89EDDF}" type="sibTrans" cxnId="{282F374D-CC3B-4C06-97DE-72092958B5AF}">
      <dgm:prSet/>
      <dgm:spPr/>
      <dgm:t>
        <a:bodyPr/>
        <a:lstStyle/>
        <a:p>
          <a:endParaRPr lang="en-US"/>
        </a:p>
      </dgm:t>
    </dgm:pt>
    <dgm:pt modelId="{46676ACA-507D-4480-B9D6-F728599A9320}">
      <dgm:prSet/>
      <dgm:spPr/>
      <dgm:t>
        <a:bodyPr/>
        <a:lstStyle/>
        <a:p>
          <a:r>
            <a:rPr lang="en-GB"/>
            <a:t>Nonhuman milk                                               6</a:t>
          </a:r>
          <a:endParaRPr lang="en-US"/>
        </a:p>
      </dgm:t>
    </dgm:pt>
    <dgm:pt modelId="{39156E77-9E67-487E-9059-5476CEAA0298}" type="parTrans" cxnId="{3B621FAB-CA77-4206-A800-8FAAE19411F0}">
      <dgm:prSet/>
      <dgm:spPr/>
      <dgm:t>
        <a:bodyPr/>
        <a:lstStyle/>
        <a:p>
          <a:endParaRPr lang="en-US"/>
        </a:p>
      </dgm:t>
    </dgm:pt>
    <dgm:pt modelId="{2E39A59D-A6D1-4FF9-BD5A-7BCE333B935D}" type="sibTrans" cxnId="{3B621FAB-CA77-4206-A800-8FAAE19411F0}">
      <dgm:prSet/>
      <dgm:spPr/>
      <dgm:t>
        <a:bodyPr/>
        <a:lstStyle/>
        <a:p>
          <a:endParaRPr lang="en-US"/>
        </a:p>
      </dgm:t>
    </dgm:pt>
    <dgm:pt modelId="{5D8B4DF3-C70B-4E36-A802-B535C6B09CC0}">
      <dgm:prSet/>
      <dgm:spPr/>
      <dgm:t>
        <a:bodyPr/>
        <a:lstStyle/>
        <a:p>
          <a:r>
            <a:rPr lang="en-GB"/>
            <a:t>Light meal (toast and clear liquids)                6</a:t>
          </a:r>
          <a:endParaRPr lang="en-US"/>
        </a:p>
      </dgm:t>
    </dgm:pt>
    <dgm:pt modelId="{DCDEC092-40E8-4893-92E3-1C502550CEE3}" type="parTrans" cxnId="{51E36533-57FC-4B30-84BC-D0C7AC8822DB}">
      <dgm:prSet/>
      <dgm:spPr/>
      <dgm:t>
        <a:bodyPr/>
        <a:lstStyle/>
        <a:p>
          <a:endParaRPr lang="en-US"/>
        </a:p>
      </dgm:t>
    </dgm:pt>
    <dgm:pt modelId="{F1DC73A8-821A-4FE5-91BF-807A18C2BE3A}" type="sibTrans" cxnId="{51E36533-57FC-4B30-84BC-D0C7AC8822DB}">
      <dgm:prSet/>
      <dgm:spPr/>
      <dgm:t>
        <a:bodyPr/>
        <a:lstStyle/>
        <a:p>
          <a:endParaRPr lang="en-US"/>
        </a:p>
      </dgm:t>
    </dgm:pt>
    <dgm:pt modelId="{40604B7A-203A-404C-B060-93EB179CB108}">
      <dgm:prSet/>
      <dgm:spPr/>
      <dgm:t>
        <a:bodyPr/>
        <a:lstStyle/>
        <a:p>
          <a:br>
            <a:rPr lang="en-GB" b="1" u="sng" dirty="0"/>
          </a:br>
          <a:endParaRPr lang="en-US" dirty="0"/>
        </a:p>
      </dgm:t>
    </dgm:pt>
    <dgm:pt modelId="{35B170E4-4B3D-4033-99FE-756E26D687B5}" type="parTrans" cxnId="{FF91D919-0F55-4CAD-BF86-FD93601B070D}">
      <dgm:prSet/>
      <dgm:spPr/>
      <dgm:t>
        <a:bodyPr/>
        <a:lstStyle/>
        <a:p>
          <a:endParaRPr lang="en-US"/>
        </a:p>
      </dgm:t>
    </dgm:pt>
    <dgm:pt modelId="{31A6CCD4-F49D-41E5-B0E4-04F0F56A5734}" type="sibTrans" cxnId="{FF91D919-0F55-4CAD-BF86-FD93601B070D}">
      <dgm:prSet/>
      <dgm:spPr/>
      <dgm:t>
        <a:bodyPr/>
        <a:lstStyle/>
        <a:p>
          <a:endParaRPr lang="en-US"/>
        </a:p>
      </dgm:t>
    </dgm:pt>
    <dgm:pt modelId="{04D0219C-7247-4003-8DEF-CA639504E6DC}" type="pres">
      <dgm:prSet presAssocID="{DBD22E66-7ED8-4EA2-871F-DAECF39DF32C}" presName="vert0" presStyleCnt="0">
        <dgm:presLayoutVars>
          <dgm:dir/>
          <dgm:animOne val="branch"/>
          <dgm:animLvl val="lvl"/>
        </dgm:presLayoutVars>
      </dgm:prSet>
      <dgm:spPr/>
    </dgm:pt>
    <dgm:pt modelId="{C524F732-3D71-4E3A-800B-A7F746F4BD40}" type="pres">
      <dgm:prSet presAssocID="{421D394E-831A-4CD7-BA05-212FACE578D7}" presName="thickLine" presStyleLbl="alignNode1" presStyleIdx="0" presStyleCnt="7"/>
      <dgm:spPr/>
    </dgm:pt>
    <dgm:pt modelId="{D2694406-7A76-41EE-9340-EFD289B49ABE}" type="pres">
      <dgm:prSet presAssocID="{421D394E-831A-4CD7-BA05-212FACE578D7}" presName="horz1" presStyleCnt="0"/>
      <dgm:spPr/>
    </dgm:pt>
    <dgm:pt modelId="{A09AA43C-4FDC-491F-8F2D-4868509A560F}" type="pres">
      <dgm:prSet presAssocID="{421D394E-831A-4CD7-BA05-212FACE578D7}" presName="tx1" presStyleLbl="revTx" presStyleIdx="0" presStyleCnt="7"/>
      <dgm:spPr/>
    </dgm:pt>
    <dgm:pt modelId="{C45D536E-9A16-4A74-AAF5-593E6C5379A5}" type="pres">
      <dgm:prSet presAssocID="{421D394E-831A-4CD7-BA05-212FACE578D7}" presName="vert1" presStyleCnt="0"/>
      <dgm:spPr/>
    </dgm:pt>
    <dgm:pt modelId="{8AC91796-133E-4873-A457-66B78E75C8A4}" type="pres">
      <dgm:prSet presAssocID="{5C47386D-9AAB-490C-B36F-DF5C5923495F}" presName="thickLine" presStyleLbl="alignNode1" presStyleIdx="1" presStyleCnt="7"/>
      <dgm:spPr/>
    </dgm:pt>
    <dgm:pt modelId="{4A4DA77B-74DF-4BAC-9D3A-B0D50D011BEA}" type="pres">
      <dgm:prSet presAssocID="{5C47386D-9AAB-490C-B36F-DF5C5923495F}" presName="horz1" presStyleCnt="0"/>
      <dgm:spPr/>
    </dgm:pt>
    <dgm:pt modelId="{F649777F-C0AB-42DA-8454-74A5D5E87FF4}" type="pres">
      <dgm:prSet presAssocID="{5C47386D-9AAB-490C-B36F-DF5C5923495F}" presName="tx1" presStyleLbl="revTx" presStyleIdx="1" presStyleCnt="7"/>
      <dgm:spPr/>
    </dgm:pt>
    <dgm:pt modelId="{9ECCDA80-1E62-4C87-B217-C5D7698E723F}" type="pres">
      <dgm:prSet presAssocID="{5C47386D-9AAB-490C-B36F-DF5C5923495F}" presName="vert1" presStyleCnt="0"/>
      <dgm:spPr/>
    </dgm:pt>
    <dgm:pt modelId="{3A487ECD-48DE-427A-A601-814C3C8769DF}" type="pres">
      <dgm:prSet presAssocID="{0151A0CE-1A2D-4842-BF84-AE534DEE6D0F}" presName="thickLine" presStyleLbl="alignNode1" presStyleIdx="2" presStyleCnt="7"/>
      <dgm:spPr/>
    </dgm:pt>
    <dgm:pt modelId="{9AB3043D-AEFF-47B0-960E-F74F956A6411}" type="pres">
      <dgm:prSet presAssocID="{0151A0CE-1A2D-4842-BF84-AE534DEE6D0F}" presName="horz1" presStyleCnt="0"/>
      <dgm:spPr/>
    </dgm:pt>
    <dgm:pt modelId="{56DB2240-B014-49A5-9F55-77A99EF4B02D}" type="pres">
      <dgm:prSet presAssocID="{0151A0CE-1A2D-4842-BF84-AE534DEE6D0F}" presName="tx1" presStyleLbl="revTx" presStyleIdx="2" presStyleCnt="7"/>
      <dgm:spPr/>
    </dgm:pt>
    <dgm:pt modelId="{F59BF0C2-0B2F-42DB-8C2E-B6326B03B97A}" type="pres">
      <dgm:prSet presAssocID="{0151A0CE-1A2D-4842-BF84-AE534DEE6D0F}" presName="vert1" presStyleCnt="0"/>
      <dgm:spPr/>
    </dgm:pt>
    <dgm:pt modelId="{2A9DBBD3-38DA-43C9-8908-7AAB9A2A8653}" type="pres">
      <dgm:prSet presAssocID="{067F91E6-5F30-4574-9EE8-9E9133DDCF4C}" presName="thickLine" presStyleLbl="alignNode1" presStyleIdx="3" presStyleCnt="7"/>
      <dgm:spPr/>
    </dgm:pt>
    <dgm:pt modelId="{FCE8CEB2-AB3A-416A-AD78-684F42445175}" type="pres">
      <dgm:prSet presAssocID="{067F91E6-5F30-4574-9EE8-9E9133DDCF4C}" presName="horz1" presStyleCnt="0"/>
      <dgm:spPr/>
    </dgm:pt>
    <dgm:pt modelId="{B1B7E3CD-0A3B-4B62-AA73-B58AF15EBB02}" type="pres">
      <dgm:prSet presAssocID="{067F91E6-5F30-4574-9EE8-9E9133DDCF4C}" presName="tx1" presStyleLbl="revTx" presStyleIdx="3" presStyleCnt="7"/>
      <dgm:spPr/>
    </dgm:pt>
    <dgm:pt modelId="{57D851A2-6A52-4DEC-A1C7-5BF617183052}" type="pres">
      <dgm:prSet presAssocID="{067F91E6-5F30-4574-9EE8-9E9133DDCF4C}" presName="vert1" presStyleCnt="0"/>
      <dgm:spPr/>
    </dgm:pt>
    <dgm:pt modelId="{33291E38-6BC8-4FCC-BEED-5FE99B9DAB00}" type="pres">
      <dgm:prSet presAssocID="{46676ACA-507D-4480-B9D6-F728599A9320}" presName="thickLine" presStyleLbl="alignNode1" presStyleIdx="4" presStyleCnt="7"/>
      <dgm:spPr/>
    </dgm:pt>
    <dgm:pt modelId="{A333E6E3-9A72-4DC5-8292-C95896450051}" type="pres">
      <dgm:prSet presAssocID="{46676ACA-507D-4480-B9D6-F728599A9320}" presName="horz1" presStyleCnt="0"/>
      <dgm:spPr/>
    </dgm:pt>
    <dgm:pt modelId="{C4C29803-5A2D-4F1D-9A29-AD6F2A23C2F3}" type="pres">
      <dgm:prSet presAssocID="{46676ACA-507D-4480-B9D6-F728599A9320}" presName="tx1" presStyleLbl="revTx" presStyleIdx="4" presStyleCnt="7"/>
      <dgm:spPr/>
    </dgm:pt>
    <dgm:pt modelId="{1A6489BB-5E46-45AF-A722-3E745E62520D}" type="pres">
      <dgm:prSet presAssocID="{46676ACA-507D-4480-B9D6-F728599A9320}" presName="vert1" presStyleCnt="0"/>
      <dgm:spPr/>
    </dgm:pt>
    <dgm:pt modelId="{CFC01961-7351-409E-B3E3-0B8099FE9BAC}" type="pres">
      <dgm:prSet presAssocID="{5D8B4DF3-C70B-4E36-A802-B535C6B09CC0}" presName="thickLine" presStyleLbl="alignNode1" presStyleIdx="5" presStyleCnt="7"/>
      <dgm:spPr/>
    </dgm:pt>
    <dgm:pt modelId="{5C3DD0E4-1892-4A06-BD82-E33D8FD36F0A}" type="pres">
      <dgm:prSet presAssocID="{5D8B4DF3-C70B-4E36-A802-B535C6B09CC0}" presName="horz1" presStyleCnt="0"/>
      <dgm:spPr/>
    </dgm:pt>
    <dgm:pt modelId="{98F99F01-FDE5-4C3D-B76E-2FD2B52CF04C}" type="pres">
      <dgm:prSet presAssocID="{5D8B4DF3-C70B-4E36-A802-B535C6B09CC0}" presName="tx1" presStyleLbl="revTx" presStyleIdx="5" presStyleCnt="7"/>
      <dgm:spPr/>
    </dgm:pt>
    <dgm:pt modelId="{3B8414F0-8EB2-4628-B6FB-FDA9036FE63F}" type="pres">
      <dgm:prSet presAssocID="{5D8B4DF3-C70B-4E36-A802-B535C6B09CC0}" presName="vert1" presStyleCnt="0"/>
      <dgm:spPr/>
    </dgm:pt>
    <dgm:pt modelId="{1484CD7E-A495-4199-88F4-EE157ADDE626}" type="pres">
      <dgm:prSet presAssocID="{40604B7A-203A-404C-B060-93EB179CB108}" presName="thickLine" presStyleLbl="alignNode1" presStyleIdx="6" presStyleCnt="7"/>
      <dgm:spPr/>
    </dgm:pt>
    <dgm:pt modelId="{1A772277-4300-4F0B-9F42-8BBD0475549C}" type="pres">
      <dgm:prSet presAssocID="{40604B7A-203A-404C-B060-93EB179CB108}" presName="horz1" presStyleCnt="0"/>
      <dgm:spPr/>
    </dgm:pt>
    <dgm:pt modelId="{C8DA7934-A0B8-472F-A4D7-3C49EC2266B0}" type="pres">
      <dgm:prSet presAssocID="{40604B7A-203A-404C-B060-93EB179CB108}" presName="tx1" presStyleLbl="revTx" presStyleIdx="6" presStyleCnt="7"/>
      <dgm:spPr/>
    </dgm:pt>
    <dgm:pt modelId="{B94DE573-5417-4BF2-B164-4A772C302E62}" type="pres">
      <dgm:prSet presAssocID="{40604B7A-203A-404C-B060-93EB179CB108}" presName="vert1" presStyleCnt="0"/>
      <dgm:spPr/>
    </dgm:pt>
  </dgm:ptLst>
  <dgm:cxnLst>
    <dgm:cxn modelId="{8985D703-50C7-4632-BF4C-1AC627B6328F}" srcId="{DBD22E66-7ED8-4EA2-871F-DAECF39DF32C}" destId="{5C47386D-9AAB-490C-B36F-DF5C5923495F}" srcOrd="1" destOrd="0" parTransId="{06B3B42A-3B77-4CCF-9A0E-57686C5AD1E3}" sibTransId="{26E4D9C1-F376-45B3-8A6E-E3E52B0C0405}"/>
    <dgm:cxn modelId="{1B2D2C12-7BD0-45E1-A0FA-5746C6BB9365}" type="presOf" srcId="{46676ACA-507D-4480-B9D6-F728599A9320}" destId="{C4C29803-5A2D-4F1D-9A29-AD6F2A23C2F3}" srcOrd="0" destOrd="0" presId="urn:microsoft.com/office/officeart/2008/layout/LinedList"/>
    <dgm:cxn modelId="{FF91D919-0F55-4CAD-BF86-FD93601B070D}" srcId="{DBD22E66-7ED8-4EA2-871F-DAECF39DF32C}" destId="{40604B7A-203A-404C-B060-93EB179CB108}" srcOrd="6" destOrd="0" parTransId="{35B170E4-4B3D-4033-99FE-756E26D687B5}" sibTransId="{31A6CCD4-F49D-41E5-B0E4-04F0F56A5734}"/>
    <dgm:cxn modelId="{EBFA3A2E-06A4-434E-A7D6-A598294BBD39}" type="presOf" srcId="{DBD22E66-7ED8-4EA2-871F-DAECF39DF32C}" destId="{04D0219C-7247-4003-8DEF-CA639504E6DC}" srcOrd="0" destOrd="0" presId="urn:microsoft.com/office/officeart/2008/layout/LinedList"/>
    <dgm:cxn modelId="{51E36533-57FC-4B30-84BC-D0C7AC8822DB}" srcId="{DBD22E66-7ED8-4EA2-871F-DAECF39DF32C}" destId="{5D8B4DF3-C70B-4E36-A802-B535C6B09CC0}" srcOrd="5" destOrd="0" parTransId="{DCDEC092-40E8-4893-92E3-1C502550CEE3}" sibTransId="{F1DC73A8-821A-4FE5-91BF-807A18C2BE3A}"/>
    <dgm:cxn modelId="{E4DFD834-3ECF-4EE2-A43C-B141EF5B9AF4}" srcId="{DBD22E66-7ED8-4EA2-871F-DAECF39DF32C}" destId="{421D394E-831A-4CD7-BA05-212FACE578D7}" srcOrd="0" destOrd="0" parTransId="{461F171B-5FD9-4C10-881C-BFE2CBBD7FCF}" sibTransId="{5A255F1E-4F54-4F68-A022-222B3A51F376}"/>
    <dgm:cxn modelId="{282F374D-CC3B-4C06-97DE-72092958B5AF}" srcId="{DBD22E66-7ED8-4EA2-871F-DAECF39DF32C}" destId="{067F91E6-5F30-4574-9EE8-9E9133DDCF4C}" srcOrd="3" destOrd="0" parTransId="{4215D321-BE65-48C2-821B-3471C6EC269D}" sibTransId="{D30E1B35-715A-484F-83D0-A1C97F89EDDF}"/>
    <dgm:cxn modelId="{27249456-C84C-47BA-8079-E229380E49C6}" srcId="{DBD22E66-7ED8-4EA2-871F-DAECF39DF32C}" destId="{0151A0CE-1A2D-4842-BF84-AE534DEE6D0F}" srcOrd="2" destOrd="0" parTransId="{5E7F25AC-6B74-4C8A-AE22-8025414F3B08}" sibTransId="{BAC40BD1-F411-474B-81E6-A2D575EAFC9E}"/>
    <dgm:cxn modelId="{EF4A8187-2EBF-49AE-839D-78F338378C62}" type="presOf" srcId="{421D394E-831A-4CD7-BA05-212FACE578D7}" destId="{A09AA43C-4FDC-491F-8F2D-4868509A560F}" srcOrd="0" destOrd="0" presId="urn:microsoft.com/office/officeart/2008/layout/LinedList"/>
    <dgm:cxn modelId="{EC3A86A9-C3CC-46DC-A2FD-2705FCE0F796}" type="presOf" srcId="{5D8B4DF3-C70B-4E36-A802-B535C6B09CC0}" destId="{98F99F01-FDE5-4C3D-B76E-2FD2B52CF04C}" srcOrd="0" destOrd="0" presId="urn:microsoft.com/office/officeart/2008/layout/LinedList"/>
    <dgm:cxn modelId="{3B621FAB-CA77-4206-A800-8FAAE19411F0}" srcId="{DBD22E66-7ED8-4EA2-871F-DAECF39DF32C}" destId="{46676ACA-507D-4480-B9D6-F728599A9320}" srcOrd="4" destOrd="0" parTransId="{39156E77-9E67-487E-9059-5476CEAA0298}" sibTransId="{2E39A59D-A6D1-4FF9-BD5A-7BCE333B935D}"/>
    <dgm:cxn modelId="{CA6139B2-E85E-4568-9E50-066587300515}" type="presOf" srcId="{0151A0CE-1A2D-4842-BF84-AE534DEE6D0F}" destId="{56DB2240-B014-49A5-9F55-77A99EF4B02D}" srcOrd="0" destOrd="0" presId="urn:microsoft.com/office/officeart/2008/layout/LinedList"/>
    <dgm:cxn modelId="{B8F7D7E5-4D3E-4287-BAC8-E1F9E0076B61}" type="presOf" srcId="{5C47386D-9AAB-490C-B36F-DF5C5923495F}" destId="{F649777F-C0AB-42DA-8454-74A5D5E87FF4}" srcOrd="0" destOrd="0" presId="urn:microsoft.com/office/officeart/2008/layout/LinedList"/>
    <dgm:cxn modelId="{43605FF4-F358-4BD5-838D-3F88AF163043}" type="presOf" srcId="{40604B7A-203A-404C-B060-93EB179CB108}" destId="{C8DA7934-A0B8-472F-A4D7-3C49EC2266B0}" srcOrd="0" destOrd="0" presId="urn:microsoft.com/office/officeart/2008/layout/LinedList"/>
    <dgm:cxn modelId="{C33E40F5-E5AD-412E-9B0B-8D502ABD559A}" type="presOf" srcId="{067F91E6-5F30-4574-9EE8-9E9133DDCF4C}" destId="{B1B7E3CD-0A3B-4B62-AA73-B58AF15EBB02}" srcOrd="0" destOrd="0" presId="urn:microsoft.com/office/officeart/2008/layout/LinedList"/>
    <dgm:cxn modelId="{E777BEAD-B55F-40F6-8853-F2A73719AB7D}" type="presParOf" srcId="{04D0219C-7247-4003-8DEF-CA639504E6DC}" destId="{C524F732-3D71-4E3A-800B-A7F746F4BD40}" srcOrd="0" destOrd="0" presId="urn:microsoft.com/office/officeart/2008/layout/LinedList"/>
    <dgm:cxn modelId="{43672AC7-6F62-43F3-B6F7-9721199518C6}" type="presParOf" srcId="{04D0219C-7247-4003-8DEF-CA639504E6DC}" destId="{D2694406-7A76-41EE-9340-EFD289B49ABE}" srcOrd="1" destOrd="0" presId="urn:microsoft.com/office/officeart/2008/layout/LinedList"/>
    <dgm:cxn modelId="{2160853B-E44B-4594-9C06-0B8C52E31C25}" type="presParOf" srcId="{D2694406-7A76-41EE-9340-EFD289B49ABE}" destId="{A09AA43C-4FDC-491F-8F2D-4868509A560F}" srcOrd="0" destOrd="0" presId="urn:microsoft.com/office/officeart/2008/layout/LinedList"/>
    <dgm:cxn modelId="{3184F8D5-2C55-4862-957F-25D95A7DEB1E}" type="presParOf" srcId="{D2694406-7A76-41EE-9340-EFD289B49ABE}" destId="{C45D536E-9A16-4A74-AAF5-593E6C5379A5}" srcOrd="1" destOrd="0" presId="urn:microsoft.com/office/officeart/2008/layout/LinedList"/>
    <dgm:cxn modelId="{1C3AB33C-53C8-4BEA-8287-015DB93A55F2}" type="presParOf" srcId="{04D0219C-7247-4003-8DEF-CA639504E6DC}" destId="{8AC91796-133E-4873-A457-66B78E75C8A4}" srcOrd="2" destOrd="0" presId="urn:microsoft.com/office/officeart/2008/layout/LinedList"/>
    <dgm:cxn modelId="{A88ABE42-0810-470F-8717-ABE70C413CA8}" type="presParOf" srcId="{04D0219C-7247-4003-8DEF-CA639504E6DC}" destId="{4A4DA77B-74DF-4BAC-9D3A-B0D50D011BEA}" srcOrd="3" destOrd="0" presId="urn:microsoft.com/office/officeart/2008/layout/LinedList"/>
    <dgm:cxn modelId="{2BCD2833-97B0-4647-807D-A1FFBEB05CD1}" type="presParOf" srcId="{4A4DA77B-74DF-4BAC-9D3A-B0D50D011BEA}" destId="{F649777F-C0AB-42DA-8454-74A5D5E87FF4}" srcOrd="0" destOrd="0" presId="urn:microsoft.com/office/officeart/2008/layout/LinedList"/>
    <dgm:cxn modelId="{912EBDBD-CBED-48E8-8EF9-D3BBD1C65B70}" type="presParOf" srcId="{4A4DA77B-74DF-4BAC-9D3A-B0D50D011BEA}" destId="{9ECCDA80-1E62-4C87-B217-C5D7698E723F}" srcOrd="1" destOrd="0" presId="urn:microsoft.com/office/officeart/2008/layout/LinedList"/>
    <dgm:cxn modelId="{F591891D-0633-4047-A10F-348C7FB172B1}" type="presParOf" srcId="{04D0219C-7247-4003-8DEF-CA639504E6DC}" destId="{3A487ECD-48DE-427A-A601-814C3C8769DF}" srcOrd="4" destOrd="0" presId="urn:microsoft.com/office/officeart/2008/layout/LinedList"/>
    <dgm:cxn modelId="{5FA84CF1-1795-4E54-A84F-CC12531740FA}" type="presParOf" srcId="{04D0219C-7247-4003-8DEF-CA639504E6DC}" destId="{9AB3043D-AEFF-47B0-960E-F74F956A6411}" srcOrd="5" destOrd="0" presId="urn:microsoft.com/office/officeart/2008/layout/LinedList"/>
    <dgm:cxn modelId="{ED15BF16-5253-4FB5-B005-74B18912CFFF}" type="presParOf" srcId="{9AB3043D-AEFF-47B0-960E-F74F956A6411}" destId="{56DB2240-B014-49A5-9F55-77A99EF4B02D}" srcOrd="0" destOrd="0" presId="urn:microsoft.com/office/officeart/2008/layout/LinedList"/>
    <dgm:cxn modelId="{C0A4ACE5-131C-4232-95C4-9EDFFC50870F}" type="presParOf" srcId="{9AB3043D-AEFF-47B0-960E-F74F956A6411}" destId="{F59BF0C2-0B2F-42DB-8C2E-B6326B03B97A}" srcOrd="1" destOrd="0" presId="urn:microsoft.com/office/officeart/2008/layout/LinedList"/>
    <dgm:cxn modelId="{62C3F7C8-C3A5-4AE2-8144-7AC4E61885FA}" type="presParOf" srcId="{04D0219C-7247-4003-8DEF-CA639504E6DC}" destId="{2A9DBBD3-38DA-43C9-8908-7AAB9A2A8653}" srcOrd="6" destOrd="0" presId="urn:microsoft.com/office/officeart/2008/layout/LinedList"/>
    <dgm:cxn modelId="{B9FF6DC9-3CCF-45B5-84D1-801ECC753B5E}" type="presParOf" srcId="{04D0219C-7247-4003-8DEF-CA639504E6DC}" destId="{FCE8CEB2-AB3A-416A-AD78-684F42445175}" srcOrd="7" destOrd="0" presId="urn:microsoft.com/office/officeart/2008/layout/LinedList"/>
    <dgm:cxn modelId="{82B1FB23-EAFB-498E-B85F-696CF703642E}" type="presParOf" srcId="{FCE8CEB2-AB3A-416A-AD78-684F42445175}" destId="{B1B7E3CD-0A3B-4B62-AA73-B58AF15EBB02}" srcOrd="0" destOrd="0" presId="urn:microsoft.com/office/officeart/2008/layout/LinedList"/>
    <dgm:cxn modelId="{21C5D35A-1978-42E7-A0AD-95C137C000A1}" type="presParOf" srcId="{FCE8CEB2-AB3A-416A-AD78-684F42445175}" destId="{57D851A2-6A52-4DEC-A1C7-5BF617183052}" srcOrd="1" destOrd="0" presId="urn:microsoft.com/office/officeart/2008/layout/LinedList"/>
    <dgm:cxn modelId="{20002D8C-6DC5-4B7F-AF09-5217286316EB}" type="presParOf" srcId="{04D0219C-7247-4003-8DEF-CA639504E6DC}" destId="{33291E38-6BC8-4FCC-BEED-5FE99B9DAB00}" srcOrd="8" destOrd="0" presId="urn:microsoft.com/office/officeart/2008/layout/LinedList"/>
    <dgm:cxn modelId="{CD545FCA-FC18-434B-93C9-1E74DF483C26}" type="presParOf" srcId="{04D0219C-7247-4003-8DEF-CA639504E6DC}" destId="{A333E6E3-9A72-4DC5-8292-C95896450051}" srcOrd="9" destOrd="0" presId="urn:microsoft.com/office/officeart/2008/layout/LinedList"/>
    <dgm:cxn modelId="{F927F3B6-9AEA-40A3-9B13-228C18C37A73}" type="presParOf" srcId="{A333E6E3-9A72-4DC5-8292-C95896450051}" destId="{C4C29803-5A2D-4F1D-9A29-AD6F2A23C2F3}" srcOrd="0" destOrd="0" presId="urn:microsoft.com/office/officeart/2008/layout/LinedList"/>
    <dgm:cxn modelId="{DAFFE102-8F1B-4E1A-A920-89694D21A65C}" type="presParOf" srcId="{A333E6E3-9A72-4DC5-8292-C95896450051}" destId="{1A6489BB-5E46-45AF-A722-3E745E62520D}" srcOrd="1" destOrd="0" presId="urn:microsoft.com/office/officeart/2008/layout/LinedList"/>
    <dgm:cxn modelId="{E964F8B5-0DC5-45F2-85A9-EBA4F885F541}" type="presParOf" srcId="{04D0219C-7247-4003-8DEF-CA639504E6DC}" destId="{CFC01961-7351-409E-B3E3-0B8099FE9BAC}" srcOrd="10" destOrd="0" presId="urn:microsoft.com/office/officeart/2008/layout/LinedList"/>
    <dgm:cxn modelId="{BBC46C9C-DA94-4FEA-97A0-9918046CB9CD}" type="presParOf" srcId="{04D0219C-7247-4003-8DEF-CA639504E6DC}" destId="{5C3DD0E4-1892-4A06-BD82-E33D8FD36F0A}" srcOrd="11" destOrd="0" presId="urn:microsoft.com/office/officeart/2008/layout/LinedList"/>
    <dgm:cxn modelId="{37400E03-AD39-45A7-BB30-CDB7E4C614FB}" type="presParOf" srcId="{5C3DD0E4-1892-4A06-BD82-E33D8FD36F0A}" destId="{98F99F01-FDE5-4C3D-B76E-2FD2B52CF04C}" srcOrd="0" destOrd="0" presId="urn:microsoft.com/office/officeart/2008/layout/LinedList"/>
    <dgm:cxn modelId="{9C05744F-690C-4FCE-A235-05DB91D765FC}" type="presParOf" srcId="{5C3DD0E4-1892-4A06-BD82-E33D8FD36F0A}" destId="{3B8414F0-8EB2-4628-B6FB-FDA9036FE63F}" srcOrd="1" destOrd="0" presId="urn:microsoft.com/office/officeart/2008/layout/LinedList"/>
    <dgm:cxn modelId="{3E2C1AEE-5850-4E89-9C2F-2C900F87B1BF}" type="presParOf" srcId="{04D0219C-7247-4003-8DEF-CA639504E6DC}" destId="{1484CD7E-A495-4199-88F4-EE157ADDE626}" srcOrd="12" destOrd="0" presId="urn:microsoft.com/office/officeart/2008/layout/LinedList"/>
    <dgm:cxn modelId="{9D54F117-C589-41A6-B17D-CC68819DBBB1}" type="presParOf" srcId="{04D0219C-7247-4003-8DEF-CA639504E6DC}" destId="{1A772277-4300-4F0B-9F42-8BBD0475549C}" srcOrd="13" destOrd="0" presId="urn:microsoft.com/office/officeart/2008/layout/LinedList"/>
    <dgm:cxn modelId="{5450A34A-6E05-41B4-A8F1-F873E8B5F109}" type="presParOf" srcId="{1A772277-4300-4F0B-9F42-8BBD0475549C}" destId="{C8DA7934-A0B8-472F-A4D7-3C49EC2266B0}" srcOrd="0" destOrd="0" presId="urn:microsoft.com/office/officeart/2008/layout/LinedList"/>
    <dgm:cxn modelId="{1729747F-EF54-46E6-8860-E19AAC8C9467}" type="presParOf" srcId="{1A772277-4300-4F0B-9F42-8BBD0475549C}" destId="{B94DE573-5417-4BF2-B164-4A772C302E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18C52-A8C8-40BB-B322-AE786AFE182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8DE27D-2B0F-4D7A-B096-2E0B7BCB587D}">
      <dgm:prSet/>
      <dgm:spPr/>
      <dgm:t>
        <a:bodyPr/>
        <a:lstStyle/>
        <a:p>
          <a:r>
            <a:rPr lang="en-GB"/>
            <a:t>BEDTIME PREANESTHETIC MEDICATION: Preoperative sedation can be given as ordered by anaesthesiologist.</a:t>
          </a:r>
          <a:endParaRPr lang="en-US"/>
        </a:p>
      </dgm:t>
    </dgm:pt>
    <dgm:pt modelId="{788020E6-122E-4ADC-A64A-8AFC974015B7}" type="parTrans" cxnId="{7FC5DC38-3793-41B2-BBA9-769E7291EDF6}">
      <dgm:prSet/>
      <dgm:spPr/>
      <dgm:t>
        <a:bodyPr/>
        <a:lstStyle/>
        <a:p>
          <a:endParaRPr lang="en-US"/>
        </a:p>
      </dgm:t>
    </dgm:pt>
    <dgm:pt modelId="{14E69076-2EF6-44ED-A53E-046CF77E7956}" type="sibTrans" cxnId="{7FC5DC38-3793-41B2-BBA9-769E7291EDF6}">
      <dgm:prSet/>
      <dgm:spPr/>
      <dgm:t>
        <a:bodyPr/>
        <a:lstStyle/>
        <a:p>
          <a:endParaRPr lang="en-US"/>
        </a:p>
      </dgm:t>
    </dgm:pt>
    <dgm:pt modelId="{B6BA6A32-0622-4C5B-B3B4-A975A403557F}">
      <dgm:prSet/>
      <dgm:spPr/>
      <dgm:t>
        <a:bodyPr/>
        <a:lstStyle/>
        <a:p>
          <a:r>
            <a:rPr lang="en-GB"/>
            <a:t>SPECIAL ORDERS </a:t>
          </a:r>
          <a:endParaRPr lang="en-US"/>
        </a:p>
      </dgm:t>
    </dgm:pt>
    <dgm:pt modelId="{F72C4E59-D5AE-43D3-A979-89D0A41DA38F}" type="parTrans" cxnId="{EE2A96AE-52B8-4438-A664-6FEB8344159E}">
      <dgm:prSet/>
      <dgm:spPr/>
      <dgm:t>
        <a:bodyPr/>
        <a:lstStyle/>
        <a:p>
          <a:endParaRPr lang="en-US"/>
        </a:p>
      </dgm:t>
    </dgm:pt>
    <dgm:pt modelId="{C5BE3161-3E1D-4079-B310-2C8F07FE4B46}" type="sibTrans" cxnId="{EE2A96AE-52B8-4438-A664-6FEB8344159E}">
      <dgm:prSet/>
      <dgm:spPr/>
      <dgm:t>
        <a:bodyPr/>
        <a:lstStyle/>
        <a:p>
          <a:endParaRPr lang="en-US"/>
        </a:p>
      </dgm:t>
    </dgm:pt>
    <dgm:pt modelId="{6E34CC55-86F7-4CDF-87FF-652B63DFBFF8}">
      <dgm:prSet/>
      <dgm:spPr/>
      <dgm:t>
        <a:bodyPr/>
        <a:lstStyle/>
        <a:p>
          <a:r>
            <a:rPr lang="en-GB"/>
            <a:t>- BLOOD TRANSFUTION </a:t>
          </a:r>
          <a:endParaRPr lang="en-US"/>
        </a:p>
      </dgm:t>
    </dgm:pt>
    <dgm:pt modelId="{05E0D934-8908-4E78-A6C9-9D5971655369}" type="parTrans" cxnId="{E50B3E11-2145-4CFC-85F9-429B267624DC}">
      <dgm:prSet/>
      <dgm:spPr/>
      <dgm:t>
        <a:bodyPr/>
        <a:lstStyle/>
        <a:p>
          <a:endParaRPr lang="en-US"/>
        </a:p>
      </dgm:t>
    </dgm:pt>
    <dgm:pt modelId="{94AF4D28-3725-4199-8A12-E3965B4DA400}" type="sibTrans" cxnId="{E50B3E11-2145-4CFC-85F9-429B267624DC}">
      <dgm:prSet/>
      <dgm:spPr/>
      <dgm:t>
        <a:bodyPr/>
        <a:lstStyle/>
        <a:p>
          <a:endParaRPr lang="en-US"/>
        </a:p>
      </dgm:t>
    </dgm:pt>
    <dgm:pt modelId="{FE2A1371-B396-4098-980A-FF018DDCAE0F}">
      <dgm:prSet/>
      <dgm:spPr/>
      <dgm:t>
        <a:bodyPr/>
        <a:lstStyle/>
        <a:p>
          <a:r>
            <a:rPr lang="en-GB"/>
            <a:t>- VENOUS ACCESS HEMODYNAMIC MONITORING</a:t>
          </a:r>
          <a:endParaRPr lang="en-US"/>
        </a:p>
      </dgm:t>
    </dgm:pt>
    <dgm:pt modelId="{A75EE788-0E59-4CBD-8AD8-704C28BEB582}" type="parTrans" cxnId="{90D13EEE-CC05-4E19-8C5A-F4F859B8A15B}">
      <dgm:prSet/>
      <dgm:spPr/>
      <dgm:t>
        <a:bodyPr/>
        <a:lstStyle/>
        <a:p>
          <a:endParaRPr lang="en-US"/>
        </a:p>
      </dgm:t>
    </dgm:pt>
    <dgm:pt modelId="{5D2564C6-E5FA-4398-A0AC-EAD4DBC54519}" type="sibTrans" cxnId="{90D13EEE-CC05-4E19-8C5A-F4F859B8A15B}">
      <dgm:prSet/>
      <dgm:spPr/>
      <dgm:t>
        <a:bodyPr/>
        <a:lstStyle/>
        <a:p>
          <a:endParaRPr lang="en-US"/>
        </a:p>
      </dgm:t>
    </dgm:pt>
    <dgm:pt modelId="{EBD999CA-F0AD-4CDD-8D34-CD6CB9CAB920}">
      <dgm:prSet/>
      <dgm:spPr/>
      <dgm:t>
        <a:bodyPr/>
        <a:lstStyle/>
        <a:p>
          <a:r>
            <a:rPr lang="en-GB"/>
            <a:t>- NG TUBE </a:t>
          </a:r>
          <a:endParaRPr lang="en-US"/>
        </a:p>
      </dgm:t>
    </dgm:pt>
    <dgm:pt modelId="{1A53D420-BE78-4BA5-B241-33E5E4F640AA}" type="parTrans" cxnId="{A78C147E-5B75-4AA1-9679-CB3996481353}">
      <dgm:prSet/>
      <dgm:spPr/>
      <dgm:t>
        <a:bodyPr/>
        <a:lstStyle/>
        <a:p>
          <a:endParaRPr lang="en-US"/>
        </a:p>
      </dgm:t>
    </dgm:pt>
    <dgm:pt modelId="{C53944D6-0075-423F-ABCB-4D08724C904F}" type="sibTrans" cxnId="{A78C147E-5B75-4AA1-9679-CB3996481353}">
      <dgm:prSet/>
      <dgm:spPr/>
      <dgm:t>
        <a:bodyPr/>
        <a:lstStyle/>
        <a:p>
          <a:endParaRPr lang="en-US"/>
        </a:p>
      </dgm:t>
    </dgm:pt>
    <dgm:pt modelId="{2D672DD7-8BF8-4ADF-AF23-5A60FF80E7F0}">
      <dgm:prSet/>
      <dgm:spPr/>
      <dgm:t>
        <a:bodyPr/>
        <a:lstStyle/>
        <a:p>
          <a:r>
            <a:rPr lang="en-GB"/>
            <a:t>- BLADDER CATHETER </a:t>
          </a:r>
          <a:endParaRPr lang="en-US"/>
        </a:p>
      </dgm:t>
    </dgm:pt>
    <dgm:pt modelId="{500E2FBA-AEE3-49F4-8CC3-22D3704E31FC}" type="parTrans" cxnId="{325F7FCF-3214-4D07-89FB-D42524E93EDF}">
      <dgm:prSet/>
      <dgm:spPr/>
      <dgm:t>
        <a:bodyPr/>
        <a:lstStyle/>
        <a:p>
          <a:endParaRPr lang="en-US"/>
        </a:p>
      </dgm:t>
    </dgm:pt>
    <dgm:pt modelId="{50B6AE8A-9FFF-4D7A-9E4F-4A36A5C0E933}" type="sibTrans" cxnId="{325F7FCF-3214-4D07-89FB-D42524E93EDF}">
      <dgm:prSet/>
      <dgm:spPr/>
      <dgm:t>
        <a:bodyPr/>
        <a:lstStyle/>
        <a:p>
          <a:endParaRPr lang="en-US"/>
        </a:p>
      </dgm:t>
    </dgm:pt>
    <dgm:pt modelId="{901F520D-D2B5-416A-A55D-F607037CBFED}">
      <dgm:prSet/>
      <dgm:spPr/>
      <dgm:t>
        <a:bodyPr/>
        <a:lstStyle/>
        <a:p>
          <a:r>
            <a:rPr lang="en-GB"/>
            <a:t>- PREOPERATIVE HYDRATION</a:t>
          </a:r>
          <a:endParaRPr lang="en-US"/>
        </a:p>
      </dgm:t>
    </dgm:pt>
    <dgm:pt modelId="{64D9DB20-AD88-4201-9DFE-CF5F89A56843}" type="parTrans" cxnId="{67BF5F5D-F82A-4A17-8A05-0CB132BA2084}">
      <dgm:prSet/>
      <dgm:spPr/>
      <dgm:t>
        <a:bodyPr/>
        <a:lstStyle/>
        <a:p>
          <a:endParaRPr lang="en-US"/>
        </a:p>
      </dgm:t>
    </dgm:pt>
    <dgm:pt modelId="{B7EC40D2-67A0-4343-8B54-58EB6C606BD5}" type="sibTrans" cxnId="{67BF5F5D-F82A-4A17-8A05-0CB132BA2084}">
      <dgm:prSet/>
      <dgm:spPr/>
      <dgm:t>
        <a:bodyPr/>
        <a:lstStyle/>
        <a:p>
          <a:endParaRPr lang="en-US"/>
        </a:p>
      </dgm:t>
    </dgm:pt>
    <dgm:pt modelId="{F136D67C-2818-4FAA-940C-69925B853B86}" type="pres">
      <dgm:prSet presAssocID="{BEC18C52-A8C8-40BB-B322-AE786AFE1821}" presName="vert0" presStyleCnt="0">
        <dgm:presLayoutVars>
          <dgm:dir/>
          <dgm:animOne val="branch"/>
          <dgm:animLvl val="lvl"/>
        </dgm:presLayoutVars>
      </dgm:prSet>
      <dgm:spPr/>
    </dgm:pt>
    <dgm:pt modelId="{8FCA13CF-EB69-493D-A6DC-AD55D863A97B}" type="pres">
      <dgm:prSet presAssocID="{878DE27D-2B0F-4D7A-B096-2E0B7BCB587D}" presName="thickLine" presStyleLbl="alignNode1" presStyleIdx="0" presStyleCnt="7"/>
      <dgm:spPr/>
    </dgm:pt>
    <dgm:pt modelId="{1151412D-EC2A-4E8B-B220-9AFB6582765D}" type="pres">
      <dgm:prSet presAssocID="{878DE27D-2B0F-4D7A-B096-2E0B7BCB587D}" presName="horz1" presStyleCnt="0"/>
      <dgm:spPr/>
    </dgm:pt>
    <dgm:pt modelId="{706806A7-0CA3-41BF-A0E5-D9BBD49D4280}" type="pres">
      <dgm:prSet presAssocID="{878DE27D-2B0F-4D7A-B096-2E0B7BCB587D}" presName="tx1" presStyleLbl="revTx" presStyleIdx="0" presStyleCnt="7"/>
      <dgm:spPr/>
    </dgm:pt>
    <dgm:pt modelId="{6ADF4A86-644F-4205-B9AC-04EDA4D8875D}" type="pres">
      <dgm:prSet presAssocID="{878DE27D-2B0F-4D7A-B096-2E0B7BCB587D}" presName="vert1" presStyleCnt="0"/>
      <dgm:spPr/>
    </dgm:pt>
    <dgm:pt modelId="{5765D0C7-F0EA-467D-AD90-ADAB62985F22}" type="pres">
      <dgm:prSet presAssocID="{B6BA6A32-0622-4C5B-B3B4-A975A403557F}" presName="thickLine" presStyleLbl="alignNode1" presStyleIdx="1" presStyleCnt="7"/>
      <dgm:spPr/>
    </dgm:pt>
    <dgm:pt modelId="{6FE36654-0C97-43B5-9458-4FED5C85503C}" type="pres">
      <dgm:prSet presAssocID="{B6BA6A32-0622-4C5B-B3B4-A975A403557F}" presName="horz1" presStyleCnt="0"/>
      <dgm:spPr/>
    </dgm:pt>
    <dgm:pt modelId="{C9641385-C7E4-411C-A0DB-F3736C427A05}" type="pres">
      <dgm:prSet presAssocID="{B6BA6A32-0622-4C5B-B3B4-A975A403557F}" presName="tx1" presStyleLbl="revTx" presStyleIdx="1" presStyleCnt="7"/>
      <dgm:spPr/>
    </dgm:pt>
    <dgm:pt modelId="{86917C7C-FC81-4E45-95A4-8A9FD8420B71}" type="pres">
      <dgm:prSet presAssocID="{B6BA6A32-0622-4C5B-B3B4-A975A403557F}" presName="vert1" presStyleCnt="0"/>
      <dgm:spPr/>
    </dgm:pt>
    <dgm:pt modelId="{01BCCB4C-4069-4CF5-80EA-7BBD531B2561}" type="pres">
      <dgm:prSet presAssocID="{6E34CC55-86F7-4CDF-87FF-652B63DFBFF8}" presName="thickLine" presStyleLbl="alignNode1" presStyleIdx="2" presStyleCnt="7"/>
      <dgm:spPr/>
    </dgm:pt>
    <dgm:pt modelId="{DDD84201-905E-45D4-93C9-DE1E690F4F9E}" type="pres">
      <dgm:prSet presAssocID="{6E34CC55-86F7-4CDF-87FF-652B63DFBFF8}" presName="horz1" presStyleCnt="0"/>
      <dgm:spPr/>
    </dgm:pt>
    <dgm:pt modelId="{DE366950-9021-4748-A89B-90537F8A152A}" type="pres">
      <dgm:prSet presAssocID="{6E34CC55-86F7-4CDF-87FF-652B63DFBFF8}" presName="tx1" presStyleLbl="revTx" presStyleIdx="2" presStyleCnt="7"/>
      <dgm:spPr/>
    </dgm:pt>
    <dgm:pt modelId="{F6FB8489-E308-46EE-972E-7C8013E77F38}" type="pres">
      <dgm:prSet presAssocID="{6E34CC55-86F7-4CDF-87FF-652B63DFBFF8}" presName="vert1" presStyleCnt="0"/>
      <dgm:spPr/>
    </dgm:pt>
    <dgm:pt modelId="{DBD8F32D-A8CD-4ACF-B7B3-D75397FFB516}" type="pres">
      <dgm:prSet presAssocID="{FE2A1371-B396-4098-980A-FF018DDCAE0F}" presName="thickLine" presStyleLbl="alignNode1" presStyleIdx="3" presStyleCnt="7"/>
      <dgm:spPr/>
    </dgm:pt>
    <dgm:pt modelId="{A23841E2-472E-4C54-8911-C3BDF6AA95DD}" type="pres">
      <dgm:prSet presAssocID="{FE2A1371-B396-4098-980A-FF018DDCAE0F}" presName="horz1" presStyleCnt="0"/>
      <dgm:spPr/>
    </dgm:pt>
    <dgm:pt modelId="{F24CBFEF-A127-4FDF-BA42-F96FA06DFEF2}" type="pres">
      <dgm:prSet presAssocID="{FE2A1371-B396-4098-980A-FF018DDCAE0F}" presName="tx1" presStyleLbl="revTx" presStyleIdx="3" presStyleCnt="7"/>
      <dgm:spPr/>
    </dgm:pt>
    <dgm:pt modelId="{53BDF0AA-8A2A-40B1-8804-7DD69EF1D5F8}" type="pres">
      <dgm:prSet presAssocID="{FE2A1371-B396-4098-980A-FF018DDCAE0F}" presName="vert1" presStyleCnt="0"/>
      <dgm:spPr/>
    </dgm:pt>
    <dgm:pt modelId="{352FE46D-5518-4160-9E0C-87861D564558}" type="pres">
      <dgm:prSet presAssocID="{EBD999CA-F0AD-4CDD-8D34-CD6CB9CAB920}" presName="thickLine" presStyleLbl="alignNode1" presStyleIdx="4" presStyleCnt="7"/>
      <dgm:spPr/>
    </dgm:pt>
    <dgm:pt modelId="{8758B38A-D1F3-4AE5-A0CC-DC60E4BFE6F3}" type="pres">
      <dgm:prSet presAssocID="{EBD999CA-F0AD-4CDD-8D34-CD6CB9CAB920}" presName="horz1" presStyleCnt="0"/>
      <dgm:spPr/>
    </dgm:pt>
    <dgm:pt modelId="{57EDA43E-EE11-4B92-A167-1B80A10CC957}" type="pres">
      <dgm:prSet presAssocID="{EBD999CA-F0AD-4CDD-8D34-CD6CB9CAB920}" presName="tx1" presStyleLbl="revTx" presStyleIdx="4" presStyleCnt="7"/>
      <dgm:spPr/>
    </dgm:pt>
    <dgm:pt modelId="{0AAA9079-3CA9-496D-B2C8-D83135FDD35F}" type="pres">
      <dgm:prSet presAssocID="{EBD999CA-F0AD-4CDD-8D34-CD6CB9CAB920}" presName="vert1" presStyleCnt="0"/>
      <dgm:spPr/>
    </dgm:pt>
    <dgm:pt modelId="{1B9C811D-34CC-48AB-BADF-1268C10F31C5}" type="pres">
      <dgm:prSet presAssocID="{2D672DD7-8BF8-4ADF-AF23-5A60FF80E7F0}" presName="thickLine" presStyleLbl="alignNode1" presStyleIdx="5" presStyleCnt="7"/>
      <dgm:spPr/>
    </dgm:pt>
    <dgm:pt modelId="{632921D3-BE04-4135-95F9-C1F40885F8A9}" type="pres">
      <dgm:prSet presAssocID="{2D672DD7-8BF8-4ADF-AF23-5A60FF80E7F0}" presName="horz1" presStyleCnt="0"/>
      <dgm:spPr/>
    </dgm:pt>
    <dgm:pt modelId="{C0207902-A400-4928-AA99-FB4C112B5C8E}" type="pres">
      <dgm:prSet presAssocID="{2D672DD7-8BF8-4ADF-AF23-5A60FF80E7F0}" presName="tx1" presStyleLbl="revTx" presStyleIdx="5" presStyleCnt="7"/>
      <dgm:spPr/>
    </dgm:pt>
    <dgm:pt modelId="{479E3436-952F-480F-B2A0-E3C69C6950A2}" type="pres">
      <dgm:prSet presAssocID="{2D672DD7-8BF8-4ADF-AF23-5A60FF80E7F0}" presName="vert1" presStyleCnt="0"/>
      <dgm:spPr/>
    </dgm:pt>
    <dgm:pt modelId="{4F86400C-4806-4022-9D2B-FD6F76F766E3}" type="pres">
      <dgm:prSet presAssocID="{901F520D-D2B5-416A-A55D-F607037CBFED}" presName="thickLine" presStyleLbl="alignNode1" presStyleIdx="6" presStyleCnt="7"/>
      <dgm:spPr/>
    </dgm:pt>
    <dgm:pt modelId="{289E7C06-CFFB-49AD-ABB0-69213C500F8C}" type="pres">
      <dgm:prSet presAssocID="{901F520D-D2B5-416A-A55D-F607037CBFED}" presName="horz1" presStyleCnt="0"/>
      <dgm:spPr/>
    </dgm:pt>
    <dgm:pt modelId="{15CE3C7E-9E69-471B-B6AC-ECFB52CF6863}" type="pres">
      <dgm:prSet presAssocID="{901F520D-D2B5-416A-A55D-F607037CBFED}" presName="tx1" presStyleLbl="revTx" presStyleIdx="6" presStyleCnt="7"/>
      <dgm:spPr/>
    </dgm:pt>
    <dgm:pt modelId="{F01B7336-D2E8-45ED-9068-CEEEFA4B700C}" type="pres">
      <dgm:prSet presAssocID="{901F520D-D2B5-416A-A55D-F607037CBFED}" presName="vert1" presStyleCnt="0"/>
      <dgm:spPr/>
    </dgm:pt>
  </dgm:ptLst>
  <dgm:cxnLst>
    <dgm:cxn modelId="{A1534002-3353-46C4-8761-9414C5A70DDE}" type="presOf" srcId="{FE2A1371-B396-4098-980A-FF018DDCAE0F}" destId="{F24CBFEF-A127-4FDF-BA42-F96FA06DFEF2}" srcOrd="0" destOrd="0" presId="urn:microsoft.com/office/officeart/2008/layout/LinedList"/>
    <dgm:cxn modelId="{E50B3E11-2145-4CFC-85F9-429B267624DC}" srcId="{BEC18C52-A8C8-40BB-B322-AE786AFE1821}" destId="{6E34CC55-86F7-4CDF-87FF-652B63DFBFF8}" srcOrd="2" destOrd="0" parTransId="{05E0D934-8908-4E78-A6C9-9D5971655369}" sibTransId="{94AF4D28-3725-4199-8A12-E3965B4DA400}"/>
    <dgm:cxn modelId="{1D09522E-B712-4249-8B20-80C525492395}" type="presOf" srcId="{B6BA6A32-0622-4C5B-B3B4-A975A403557F}" destId="{C9641385-C7E4-411C-A0DB-F3736C427A05}" srcOrd="0" destOrd="0" presId="urn:microsoft.com/office/officeart/2008/layout/LinedList"/>
    <dgm:cxn modelId="{7FC5DC38-3793-41B2-BBA9-769E7291EDF6}" srcId="{BEC18C52-A8C8-40BB-B322-AE786AFE1821}" destId="{878DE27D-2B0F-4D7A-B096-2E0B7BCB587D}" srcOrd="0" destOrd="0" parTransId="{788020E6-122E-4ADC-A64A-8AFC974015B7}" sibTransId="{14E69076-2EF6-44ED-A53E-046CF77E7956}"/>
    <dgm:cxn modelId="{67BF5F5D-F82A-4A17-8A05-0CB132BA2084}" srcId="{BEC18C52-A8C8-40BB-B322-AE786AFE1821}" destId="{901F520D-D2B5-416A-A55D-F607037CBFED}" srcOrd="6" destOrd="0" parTransId="{64D9DB20-AD88-4201-9DFE-CF5F89A56843}" sibTransId="{B7EC40D2-67A0-4343-8B54-58EB6C606BD5}"/>
    <dgm:cxn modelId="{EEAE9961-3C36-4DED-AEC1-11AB8D170CA7}" type="presOf" srcId="{BEC18C52-A8C8-40BB-B322-AE786AFE1821}" destId="{F136D67C-2818-4FAA-940C-69925B853B86}" srcOrd="0" destOrd="0" presId="urn:microsoft.com/office/officeart/2008/layout/LinedList"/>
    <dgm:cxn modelId="{8F481A44-C016-4895-8748-B4FFA20A4D87}" type="presOf" srcId="{2D672DD7-8BF8-4ADF-AF23-5A60FF80E7F0}" destId="{C0207902-A400-4928-AA99-FB4C112B5C8E}" srcOrd="0" destOrd="0" presId="urn:microsoft.com/office/officeart/2008/layout/LinedList"/>
    <dgm:cxn modelId="{B37F134A-F4B6-4EE6-91E9-7B3C807F2D9F}" type="presOf" srcId="{EBD999CA-F0AD-4CDD-8D34-CD6CB9CAB920}" destId="{57EDA43E-EE11-4B92-A167-1B80A10CC957}" srcOrd="0" destOrd="0" presId="urn:microsoft.com/office/officeart/2008/layout/LinedList"/>
    <dgm:cxn modelId="{A78C147E-5B75-4AA1-9679-CB3996481353}" srcId="{BEC18C52-A8C8-40BB-B322-AE786AFE1821}" destId="{EBD999CA-F0AD-4CDD-8D34-CD6CB9CAB920}" srcOrd="4" destOrd="0" parTransId="{1A53D420-BE78-4BA5-B241-33E5E4F640AA}" sibTransId="{C53944D6-0075-423F-ABCB-4D08724C904F}"/>
    <dgm:cxn modelId="{EE2A96AE-52B8-4438-A664-6FEB8344159E}" srcId="{BEC18C52-A8C8-40BB-B322-AE786AFE1821}" destId="{B6BA6A32-0622-4C5B-B3B4-A975A403557F}" srcOrd="1" destOrd="0" parTransId="{F72C4E59-D5AE-43D3-A979-89D0A41DA38F}" sibTransId="{C5BE3161-3E1D-4079-B310-2C8F07FE4B46}"/>
    <dgm:cxn modelId="{325F7FCF-3214-4D07-89FB-D42524E93EDF}" srcId="{BEC18C52-A8C8-40BB-B322-AE786AFE1821}" destId="{2D672DD7-8BF8-4ADF-AF23-5A60FF80E7F0}" srcOrd="5" destOrd="0" parTransId="{500E2FBA-AEE3-49F4-8CC3-22D3704E31FC}" sibTransId="{50B6AE8A-9FFF-4D7A-9E4F-4A36A5C0E933}"/>
    <dgm:cxn modelId="{FE890AE1-D902-4261-84B5-E772172CBA88}" type="presOf" srcId="{6E34CC55-86F7-4CDF-87FF-652B63DFBFF8}" destId="{DE366950-9021-4748-A89B-90537F8A152A}" srcOrd="0" destOrd="0" presId="urn:microsoft.com/office/officeart/2008/layout/LinedList"/>
    <dgm:cxn modelId="{DCB26CE2-76D0-41DE-BEA4-3A295C2B0642}" type="presOf" srcId="{878DE27D-2B0F-4D7A-B096-2E0B7BCB587D}" destId="{706806A7-0CA3-41BF-A0E5-D9BBD49D4280}" srcOrd="0" destOrd="0" presId="urn:microsoft.com/office/officeart/2008/layout/LinedList"/>
    <dgm:cxn modelId="{90D13EEE-CC05-4E19-8C5A-F4F859B8A15B}" srcId="{BEC18C52-A8C8-40BB-B322-AE786AFE1821}" destId="{FE2A1371-B396-4098-980A-FF018DDCAE0F}" srcOrd="3" destOrd="0" parTransId="{A75EE788-0E59-4CBD-8AD8-704C28BEB582}" sibTransId="{5D2564C6-E5FA-4398-A0AC-EAD4DBC54519}"/>
    <dgm:cxn modelId="{903878F6-AB07-4418-9044-79E035C4255D}" type="presOf" srcId="{901F520D-D2B5-416A-A55D-F607037CBFED}" destId="{15CE3C7E-9E69-471B-B6AC-ECFB52CF6863}" srcOrd="0" destOrd="0" presId="urn:microsoft.com/office/officeart/2008/layout/LinedList"/>
    <dgm:cxn modelId="{DAD1B774-18C9-47FA-9CE6-322107819A89}" type="presParOf" srcId="{F136D67C-2818-4FAA-940C-69925B853B86}" destId="{8FCA13CF-EB69-493D-A6DC-AD55D863A97B}" srcOrd="0" destOrd="0" presId="urn:microsoft.com/office/officeart/2008/layout/LinedList"/>
    <dgm:cxn modelId="{EE0DB921-7426-4116-B78B-DA11F082BC7A}" type="presParOf" srcId="{F136D67C-2818-4FAA-940C-69925B853B86}" destId="{1151412D-EC2A-4E8B-B220-9AFB6582765D}" srcOrd="1" destOrd="0" presId="urn:microsoft.com/office/officeart/2008/layout/LinedList"/>
    <dgm:cxn modelId="{8719C8C0-DFE9-49DE-A848-CFC6AB959928}" type="presParOf" srcId="{1151412D-EC2A-4E8B-B220-9AFB6582765D}" destId="{706806A7-0CA3-41BF-A0E5-D9BBD49D4280}" srcOrd="0" destOrd="0" presId="urn:microsoft.com/office/officeart/2008/layout/LinedList"/>
    <dgm:cxn modelId="{2A961639-7F99-41A9-87A6-C93F61C46B44}" type="presParOf" srcId="{1151412D-EC2A-4E8B-B220-9AFB6582765D}" destId="{6ADF4A86-644F-4205-B9AC-04EDA4D8875D}" srcOrd="1" destOrd="0" presId="urn:microsoft.com/office/officeart/2008/layout/LinedList"/>
    <dgm:cxn modelId="{358E7F72-67E1-4D53-8074-C3FD2F0E277C}" type="presParOf" srcId="{F136D67C-2818-4FAA-940C-69925B853B86}" destId="{5765D0C7-F0EA-467D-AD90-ADAB62985F22}" srcOrd="2" destOrd="0" presId="urn:microsoft.com/office/officeart/2008/layout/LinedList"/>
    <dgm:cxn modelId="{EAE49236-A560-4C97-9B61-CA4E4B2F50AB}" type="presParOf" srcId="{F136D67C-2818-4FAA-940C-69925B853B86}" destId="{6FE36654-0C97-43B5-9458-4FED5C85503C}" srcOrd="3" destOrd="0" presId="urn:microsoft.com/office/officeart/2008/layout/LinedList"/>
    <dgm:cxn modelId="{EB149746-3889-4F50-811D-512DAC9216FB}" type="presParOf" srcId="{6FE36654-0C97-43B5-9458-4FED5C85503C}" destId="{C9641385-C7E4-411C-A0DB-F3736C427A05}" srcOrd="0" destOrd="0" presId="urn:microsoft.com/office/officeart/2008/layout/LinedList"/>
    <dgm:cxn modelId="{41DCCF2A-DA20-45FB-8AFD-A826F66F4294}" type="presParOf" srcId="{6FE36654-0C97-43B5-9458-4FED5C85503C}" destId="{86917C7C-FC81-4E45-95A4-8A9FD8420B71}" srcOrd="1" destOrd="0" presId="urn:microsoft.com/office/officeart/2008/layout/LinedList"/>
    <dgm:cxn modelId="{E705F673-0005-43DC-9BD4-33055E57EBCE}" type="presParOf" srcId="{F136D67C-2818-4FAA-940C-69925B853B86}" destId="{01BCCB4C-4069-4CF5-80EA-7BBD531B2561}" srcOrd="4" destOrd="0" presId="urn:microsoft.com/office/officeart/2008/layout/LinedList"/>
    <dgm:cxn modelId="{8922BE30-E802-4BD9-965F-42EC35D57477}" type="presParOf" srcId="{F136D67C-2818-4FAA-940C-69925B853B86}" destId="{DDD84201-905E-45D4-93C9-DE1E690F4F9E}" srcOrd="5" destOrd="0" presId="urn:microsoft.com/office/officeart/2008/layout/LinedList"/>
    <dgm:cxn modelId="{20BCDC51-C29E-461E-BB6B-32DD1CCF6BE1}" type="presParOf" srcId="{DDD84201-905E-45D4-93C9-DE1E690F4F9E}" destId="{DE366950-9021-4748-A89B-90537F8A152A}" srcOrd="0" destOrd="0" presId="urn:microsoft.com/office/officeart/2008/layout/LinedList"/>
    <dgm:cxn modelId="{6CFCA6B6-898F-4803-BA9B-3855054E20C3}" type="presParOf" srcId="{DDD84201-905E-45D4-93C9-DE1E690F4F9E}" destId="{F6FB8489-E308-46EE-972E-7C8013E77F38}" srcOrd="1" destOrd="0" presId="urn:microsoft.com/office/officeart/2008/layout/LinedList"/>
    <dgm:cxn modelId="{68A2878E-B862-45C7-A206-3C4813D5B01E}" type="presParOf" srcId="{F136D67C-2818-4FAA-940C-69925B853B86}" destId="{DBD8F32D-A8CD-4ACF-B7B3-D75397FFB516}" srcOrd="6" destOrd="0" presId="urn:microsoft.com/office/officeart/2008/layout/LinedList"/>
    <dgm:cxn modelId="{2DB4D163-3F80-4C12-9793-DCE8379A0803}" type="presParOf" srcId="{F136D67C-2818-4FAA-940C-69925B853B86}" destId="{A23841E2-472E-4C54-8911-C3BDF6AA95DD}" srcOrd="7" destOrd="0" presId="urn:microsoft.com/office/officeart/2008/layout/LinedList"/>
    <dgm:cxn modelId="{11521DE4-C8FA-4BCA-8F53-2CE4C33788B4}" type="presParOf" srcId="{A23841E2-472E-4C54-8911-C3BDF6AA95DD}" destId="{F24CBFEF-A127-4FDF-BA42-F96FA06DFEF2}" srcOrd="0" destOrd="0" presId="urn:microsoft.com/office/officeart/2008/layout/LinedList"/>
    <dgm:cxn modelId="{0193D448-2E1E-4459-92ED-5DDF1BBDC108}" type="presParOf" srcId="{A23841E2-472E-4C54-8911-C3BDF6AA95DD}" destId="{53BDF0AA-8A2A-40B1-8804-7DD69EF1D5F8}" srcOrd="1" destOrd="0" presId="urn:microsoft.com/office/officeart/2008/layout/LinedList"/>
    <dgm:cxn modelId="{829A37C8-6B0D-4B61-BFEF-067FD36EEF55}" type="presParOf" srcId="{F136D67C-2818-4FAA-940C-69925B853B86}" destId="{352FE46D-5518-4160-9E0C-87861D564558}" srcOrd="8" destOrd="0" presId="urn:microsoft.com/office/officeart/2008/layout/LinedList"/>
    <dgm:cxn modelId="{59335441-B2C7-4D34-A51A-617AA982817E}" type="presParOf" srcId="{F136D67C-2818-4FAA-940C-69925B853B86}" destId="{8758B38A-D1F3-4AE5-A0CC-DC60E4BFE6F3}" srcOrd="9" destOrd="0" presId="urn:microsoft.com/office/officeart/2008/layout/LinedList"/>
    <dgm:cxn modelId="{B36F2DEA-C73C-4BBD-8B89-5BB8E5E0D3E7}" type="presParOf" srcId="{8758B38A-D1F3-4AE5-A0CC-DC60E4BFE6F3}" destId="{57EDA43E-EE11-4B92-A167-1B80A10CC957}" srcOrd="0" destOrd="0" presId="urn:microsoft.com/office/officeart/2008/layout/LinedList"/>
    <dgm:cxn modelId="{1ADF6991-B05F-4CC4-874D-31511FBA6A1D}" type="presParOf" srcId="{8758B38A-D1F3-4AE5-A0CC-DC60E4BFE6F3}" destId="{0AAA9079-3CA9-496D-B2C8-D83135FDD35F}" srcOrd="1" destOrd="0" presId="urn:microsoft.com/office/officeart/2008/layout/LinedList"/>
    <dgm:cxn modelId="{AA457EE9-49A2-4DAD-BC73-1D4B83EB1834}" type="presParOf" srcId="{F136D67C-2818-4FAA-940C-69925B853B86}" destId="{1B9C811D-34CC-48AB-BADF-1268C10F31C5}" srcOrd="10" destOrd="0" presId="urn:microsoft.com/office/officeart/2008/layout/LinedList"/>
    <dgm:cxn modelId="{0A39D200-1BF4-4279-98CF-751277ABF5B3}" type="presParOf" srcId="{F136D67C-2818-4FAA-940C-69925B853B86}" destId="{632921D3-BE04-4135-95F9-C1F40885F8A9}" srcOrd="11" destOrd="0" presId="urn:microsoft.com/office/officeart/2008/layout/LinedList"/>
    <dgm:cxn modelId="{CDF96F47-32EE-40FD-8903-29DD97E7DCAE}" type="presParOf" srcId="{632921D3-BE04-4135-95F9-C1F40885F8A9}" destId="{C0207902-A400-4928-AA99-FB4C112B5C8E}" srcOrd="0" destOrd="0" presId="urn:microsoft.com/office/officeart/2008/layout/LinedList"/>
    <dgm:cxn modelId="{559E67B3-234B-43D0-9867-5C17D411D4E0}" type="presParOf" srcId="{632921D3-BE04-4135-95F9-C1F40885F8A9}" destId="{479E3436-952F-480F-B2A0-E3C69C6950A2}" srcOrd="1" destOrd="0" presId="urn:microsoft.com/office/officeart/2008/layout/LinedList"/>
    <dgm:cxn modelId="{232F4F82-2C17-43D5-9148-6E9708AFD7E1}" type="presParOf" srcId="{F136D67C-2818-4FAA-940C-69925B853B86}" destId="{4F86400C-4806-4022-9D2B-FD6F76F766E3}" srcOrd="12" destOrd="0" presId="urn:microsoft.com/office/officeart/2008/layout/LinedList"/>
    <dgm:cxn modelId="{678BBD2C-CB87-4A1A-88CF-64966E44A7E9}" type="presParOf" srcId="{F136D67C-2818-4FAA-940C-69925B853B86}" destId="{289E7C06-CFFB-49AD-ABB0-69213C500F8C}" srcOrd="13" destOrd="0" presId="urn:microsoft.com/office/officeart/2008/layout/LinedList"/>
    <dgm:cxn modelId="{2B648A23-C0E8-4F8A-8E3E-6EEEC4E1CC4C}" type="presParOf" srcId="{289E7C06-CFFB-49AD-ABB0-69213C500F8C}" destId="{15CE3C7E-9E69-471B-B6AC-ECFB52CF6863}" srcOrd="0" destOrd="0" presId="urn:microsoft.com/office/officeart/2008/layout/LinedList"/>
    <dgm:cxn modelId="{15A1CBDC-7662-47F1-8EAF-F7390C441CF5}" type="presParOf" srcId="{289E7C06-CFFB-49AD-ABB0-69213C500F8C}" destId="{F01B7336-D2E8-45ED-9068-CEEEFA4B70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4F732-3D71-4E3A-800B-A7F746F4BD40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AA43C-4FDC-491F-8F2D-4868509A560F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Ingested material                              Minimum fasting period (hr)                                          </a:t>
          </a:r>
          <a:endParaRPr lang="en-US" sz="2000" kern="1200"/>
        </a:p>
      </dsp:txBody>
      <dsp:txXfrm>
        <a:off x="0" y="623"/>
        <a:ext cx="6492875" cy="729164"/>
      </dsp:txXfrm>
    </dsp:sp>
    <dsp:sp modelId="{8AC91796-133E-4873-A457-66B78E75C8A4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9777F-C0AB-42DA-8454-74A5D5E87FF4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Clear liquids                                                      2  </a:t>
          </a:r>
          <a:endParaRPr lang="en-US" sz="2000" kern="1200"/>
        </a:p>
      </dsp:txBody>
      <dsp:txXfrm>
        <a:off x="0" y="729788"/>
        <a:ext cx="6492875" cy="729164"/>
      </dsp:txXfrm>
    </dsp:sp>
    <dsp:sp modelId="{3A487ECD-48DE-427A-A601-814C3C8769DF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B2240-B014-49A5-9F55-77A99EF4B02D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Breast milk                                                        4</a:t>
          </a:r>
          <a:endParaRPr lang="en-US" sz="2000" kern="1200"/>
        </a:p>
      </dsp:txBody>
      <dsp:txXfrm>
        <a:off x="0" y="1458952"/>
        <a:ext cx="6492875" cy="729164"/>
      </dsp:txXfrm>
    </dsp:sp>
    <dsp:sp modelId="{2A9DBBD3-38DA-43C9-8908-7AAB9A2A8653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7E3CD-0A3B-4B62-AA73-B58AF15EBB02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Infant formula                                                  6</a:t>
          </a:r>
          <a:endParaRPr lang="en-US" sz="2000" kern="1200"/>
        </a:p>
      </dsp:txBody>
      <dsp:txXfrm>
        <a:off x="0" y="2188117"/>
        <a:ext cx="6492875" cy="729164"/>
      </dsp:txXfrm>
    </dsp:sp>
    <dsp:sp modelId="{33291E38-6BC8-4FCC-BEED-5FE99B9DAB00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29803-5A2D-4F1D-9A29-AD6F2A23C2F3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Nonhuman milk                                               6</a:t>
          </a:r>
          <a:endParaRPr lang="en-US" sz="2000" kern="1200"/>
        </a:p>
      </dsp:txBody>
      <dsp:txXfrm>
        <a:off x="0" y="2917282"/>
        <a:ext cx="6492875" cy="729164"/>
      </dsp:txXfrm>
    </dsp:sp>
    <dsp:sp modelId="{CFC01961-7351-409E-B3E3-0B8099FE9BAC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99F01-FDE5-4C3D-B76E-2FD2B52CF04C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Light meal (toast and clear liquids)                6</a:t>
          </a:r>
          <a:endParaRPr lang="en-US" sz="2000" kern="1200"/>
        </a:p>
      </dsp:txBody>
      <dsp:txXfrm>
        <a:off x="0" y="3646447"/>
        <a:ext cx="6492875" cy="729164"/>
      </dsp:txXfrm>
    </dsp:sp>
    <dsp:sp modelId="{1484CD7E-A495-4199-88F4-EE157ADDE626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A7934-A0B8-472F-A4D7-3C49EC2266B0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2000" b="1" u="sng" kern="1200" dirty="0"/>
          </a:br>
          <a:endParaRPr lang="en-US" sz="2000" kern="1200" dirty="0"/>
        </a:p>
      </dsp:txBody>
      <dsp:txXfrm>
        <a:off x="0" y="4375611"/>
        <a:ext cx="6492875" cy="7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A13CF-EB69-493D-A6DC-AD55D863A97B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806A7-0CA3-41BF-A0E5-D9BBD49D4280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BEDTIME PREANESTHETIC MEDICATION: Preoperative sedation can be given as ordered by anaesthesiologist.</a:t>
          </a:r>
          <a:endParaRPr lang="en-US" sz="2200" kern="1200"/>
        </a:p>
      </dsp:txBody>
      <dsp:txXfrm>
        <a:off x="0" y="675"/>
        <a:ext cx="6900512" cy="790684"/>
      </dsp:txXfrm>
    </dsp:sp>
    <dsp:sp modelId="{5765D0C7-F0EA-467D-AD90-ADAB62985F22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1385-C7E4-411C-A0DB-F3736C427A05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SPECIAL ORDERS </a:t>
          </a:r>
          <a:endParaRPr lang="en-US" sz="2200" kern="1200"/>
        </a:p>
      </dsp:txBody>
      <dsp:txXfrm>
        <a:off x="0" y="791359"/>
        <a:ext cx="6900512" cy="790684"/>
      </dsp:txXfrm>
    </dsp:sp>
    <dsp:sp modelId="{01BCCB4C-4069-4CF5-80EA-7BBD531B2561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66950-9021-4748-A89B-90537F8A152A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BLOOD TRANSFUTION </a:t>
          </a:r>
          <a:endParaRPr lang="en-US" sz="2200" kern="1200"/>
        </a:p>
      </dsp:txBody>
      <dsp:txXfrm>
        <a:off x="0" y="1582044"/>
        <a:ext cx="6900512" cy="790684"/>
      </dsp:txXfrm>
    </dsp:sp>
    <dsp:sp modelId="{DBD8F32D-A8CD-4ACF-B7B3-D75397FFB516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CBFEF-A127-4FDF-BA42-F96FA06DFEF2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VENOUS ACCESS HEMODYNAMIC MONITORING</a:t>
          </a:r>
          <a:endParaRPr lang="en-US" sz="2200" kern="1200"/>
        </a:p>
      </dsp:txBody>
      <dsp:txXfrm>
        <a:off x="0" y="2372728"/>
        <a:ext cx="6900512" cy="790684"/>
      </dsp:txXfrm>
    </dsp:sp>
    <dsp:sp modelId="{352FE46D-5518-4160-9E0C-87861D564558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DA43E-EE11-4B92-A167-1B80A10CC957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NG TUBE </a:t>
          </a:r>
          <a:endParaRPr lang="en-US" sz="2200" kern="1200"/>
        </a:p>
      </dsp:txBody>
      <dsp:txXfrm>
        <a:off x="0" y="3163412"/>
        <a:ext cx="6900512" cy="790684"/>
      </dsp:txXfrm>
    </dsp:sp>
    <dsp:sp modelId="{1B9C811D-34CC-48AB-BADF-1268C10F31C5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07902-A400-4928-AA99-FB4C112B5C8E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BLADDER CATHETER </a:t>
          </a:r>
          <a:endParaRPr lang="en-US" sz="2200" kern="1200"/>
        </a:p>
      </dsp:txBody>
      <dsp:txXfrm>
        <a:off x="0" y="3954096"/>
        <a:ext cx="6900512" cy="790684"/>
      </dsp:txXfrm>
    </dsp:sp>
    <dsp:sp modelId="{4F86400C-4806-4022-9D2B-FD6F76F766E3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E3C7E-9E69-471B-B6AC-ECFB52CF6863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- PREOPERATIVE HYDRATION</a:t>
          </a:r>
          <a:endParaRPr lang="en-US" sz="2200" kern="1200"/>
        </a:p>
      </dsp:txBody>
      <dsp:txXfrm>
        <a:off x="0" y="4744781"/>
        <a:ext cx="6900512" cy="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7B099-81E2-4CB5-BD1C-AD17E65B004C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97469-EEA6-41E5-B1AC-9D4EDBAC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0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97469-EEA6-41E5-B1AC-9D4EDBAC31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2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97469-EEA6-41E5-B1AC-9D4EDBAC31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6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97469-EEA6-41E5-B1AC-9D4EDBAC312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0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97469-EEA6-41E5-B1AC-9D4EDBAC312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0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97469-EEA6-41E5-B1AC-9D4EDBAC312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8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97469-EEA6-41E5-B1AC-9D4EDBAC312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36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97469-EEA6-41E5-B1AC-9D4EDBAC31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8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97469-EEA6-41E5-B1AC-9D4EDBAC312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2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97469-EEA6-41E5-B1AC-9D4EDBAC312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22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F312-11DF-4348-B6C4-5B8312108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F2456-1105-4E6F-81C0-E4C70FF3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38D09-AE00-4D2B-9427-1A636A14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370DD-C482-4B60-8ED0-7B0CE909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FA28D-DF0D-4719-9CBF-CC9D496C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8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96CD-28A4-4711-9DC2-1B7B3639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77A55-846B-42D8-A3C7-1E344A45D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8417-89C4-4F31-A8DC-ABAD11E3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37B7F-14DD-4E84-90D0-825853EA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AFC27-3043-4127-947A-9103A319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A9D110-2156-4618-8B32-B3BB734D8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6CBDF-E9DB-4CB9-830D-30AF5FC58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994-8C2F-4B49-A6F5-E9FAE9B4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7E45B-9298-405E-B9F5-172841F1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4B6F5-03C9-43A3-878F-7F45C94B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5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96B2-AE75-4FF9-A48C-E0A02DB4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17A39-2803-4C09-AB47-DDA2B6B78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4B03F-1775-453B-91F2-705419D9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6D539-59CF-4827-AB85-0DDD2DF5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138A4-3920-4296-B0D5-95D41759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0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AFC4-C0BA-414C-8881-9132DD67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868F8-6967-436D-BCEC-5C24F3D9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5DBBE-6655-49CC-973A-94586C1A5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C9679-F199-4FF7-8C10-6A641B59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07778-C2AB-4B90-955B-137CF58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5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0572-8F2D-4772-944C-11D50130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AECF9-ECEF-4E3C-82F6-6554466D2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18CF7-62FD-4453-98CC-A940C230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9248C-963C-4A41-94F3-97A11394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E60A4-6F86-4F1E-90E5-7607EA48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85C41-EEB8-4F38-87E4-C50AA6F2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7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6F4B-CBDD-4895-8AAD-5A554BA1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6249A-04C2-4432-8F1E-8B5CDAB8F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3E62E-703A-4847-B999-51D8356EB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F82F8-0D2F-47F1-A546-CBCBF7777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DAAF3-8A4E-42E8-99F1-830B760FD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863D5-1978-4ACF-9AA5-18CDF44E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0F8E6-9086-470D-892A-7F6B3C11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FF049-67F5-4F93-8722-0754B3AD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8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0BFF-048A-4554-888F-627DFBD8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E70D8-AE2F-4456-BFE7-63DA0832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916BF-B817-4962-9C72-4F559E35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FEDA2-31F9-414D-91D5-1B869AC5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0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BA828-C630-42B1-9107-C878742E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874EF-A7B2-4F05-A424-0B337292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EDCFC-FAF2-459A-9F73-899E6666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ACAB-C760-45E1-9E8F-4B72C3B5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DE17-90E8-4AF0-942E-B96B96C8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FDC69-2118-4FD8-BC52-5A4953BD8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18925-AC6C-4CF2-9AD6-8BCBE7CD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8DA52-3ABE-4307-877E-820BC042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B6AB8-7E8E-47F8-A767-67F67341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558B9-2B1E-4386-903E-85B6B499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42B55-957B-4230-A631-DC0EF15BF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B8AA0-1017-4BEF-8AEA-00C76E03A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012FD-1BEB-4426-89AB-F4A8C879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71679-E8AB-4CD3-B37A-1BDBDB52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557D4-B04B-44D7-8377-987209D1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9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10E4D-73D3-4DC7-9C32-882655C4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E067A-58E4-43BE-9760-4F7B65C11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BF10E-9134-4A44-9254-78726E91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0228-9505-43F6-A5E1-8466CBAF1A76}" type="datetimeFigureOut">
              <a:rPr lang="en-GB" smtClean="0"/>
              <a:t>13/04/2024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85D67-AFA8-42A5-8A53-24590450C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2D667-FA2E-45B5-A736-7F0846DFF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1EC5E-9AA4-4FFF-97D5-8D1B3047D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4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664889-9136-48E4-8203-8613D064ECCE}"/>
              </a:ext>
            </a:extLst>
          </p:cNvPr>
          <p:cNvSpPr txBox="1"/>
          <p:nvPr/>
        </p:nvSpPr>
        <p:spPr>
          <a:xfrm>
            <a:off x="1844298" y="1674674"/>
            <a:ext cx="88650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Preoperative Preparation</a:t>
            </a:r>
          </a:p>
          <a:p>
            <a:pPr algn="ctr"/>
            <a:r>
              <a:rPr lang="en-GB" sz="5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&amp; Postoperative Care 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E21E-0671-47E7-9D3C-0E1C7015813A}"/>
              </a:ext>
            </a:extLst>
          </p:cNvPr>
          <p:cNvSpPr txBox="1"/>
          <p:nvPr/>
        </p:nvSpPr>
        <p:spPr>
          <a:xfrm>
            <a:off x="5947475" y="4064430"/>
            <a:ext cx="60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4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Omar Alaidaroos MSc, MD, FRCS</a:t>
            </a:r>
          </a:p>
          <a:p>
            <a:r>
              <a:rPr lang="en-GB" sz="2400" dirty="0">
                <a:solidFill>
                  <a:schemeClr val="accent4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Associate Prof. of General Surgery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6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621ADB-939B-4BBF-91C2-1522E307623A}"/>
              </a:ext>
            </a:extLst>
          </p:cNvPr>
          <p:cNvSpPr txBox="1"/>
          <p:nvPr/>
        </p:nvSpPr>
        <p:spPr>
          <a:xfrm>
            <a:off x="216310" y="499432"/>
            <a:ext cx="119756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6. Ask about medication allergies and intolerances.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On the day of surgery, make sure that a red allergy identiﬁcation band is applied to the patient’s wrist. Ask about nondrug allergies, too.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6. Ask about illicit </a:t>
            </a:r>
            <a:r>
              <a:rPr lang="en-GB" sz="2400" dirty="0">
                <a:solidFill>
                  <a:srgbClr val="FFC000"/>
                </a:solidFill>
              </a:rPr>
              <a:t>drug use, abuse, and addiction </a:t>
            </a:r>
            <a:r>
              <a:rPr lang="en-GB" sz="2400" dirty="0">
                <a:solidFill>
                  <a:schemeClr val="bg1"/>
                </a:solidFill>
              </a:rPr>
              <a:t>in the same way you asked about current medication use.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Once you explain to patients that there are drug interactions between these drugs and anaesthetic agents, patients will usually respond honestly. </a:t>
            </a:r>
          </a:p>
        </p:txBody>
      </p:sp>
    </p:spTree>
    <p:extLst>
      <p:ext uri="{BB962C8B-B14F-4D97-AF65-F5344CB8AC3E}">
        <p14:creationId xmlns:p14="http://schemas.microsoft.com/office/powerpoint/2010/main" val="971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7091A0-9FD7-44C0-AEF2-31A3AB1CC40B}"/>
              </a:ext>
            </a:extLst>
          </p:cNvPr>
          <p:cNvSpPr txBox="1"/>
          <p:nvPr/>
        </p:nvSpPr>
        <p:spPr>
          <a:xfrm>
            <a:off x="66367" y="344245"/>
            <a:ext cx="12059265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7. Ask about tobacco use</a:t>
            </a:r>
            <a:r>
              <a:rPr lang="en-GB" sz="2400" dirty="0">
                <a:solidFill>
                  <a:schemeClr val="bg1"/>
                </a:solidFill>
              </a:rPr>
              <a:t>. Smokers also have a higher incidence of reactive airway disease, which may result in laryngospasm on induction.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Encourage patients to stop smoking </a:t>
            </a:r>
            <a:r>
              <a:rPr lang="en-GB" sz="2400" dirty="0">
                <a:solidFill>
                  <a:schemeClr val="accent2"/>
                </a:solidFill>
              </a:rPr>
              <a:t>a minimum of 8 weeks </a:t>
            </a:r>
            <a:r>
              <a:rPr lang="en-GB" sz="2400" dirty="0">
                <a:solidFill>
                  <a:schemeClr val="bg1"/>
                </a:solidFill>
              </a:rPr>
              <a:t>before surgery.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Cessation for 2 weeks will improve the level of carbon monoxide but secretion still a problem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rgbClr val="FFFF00"/>
                </a:solidFill>
              </a:rPr>
              <a:t>8. Ask about the possibility of pregnancy</a:t>
            </a:r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GB" sz="2400" dirty="0">
                <a:solidFill>
                  <a:schemeClr val="bg1"/>
                </a:solidFill>
              </a:rPr>
              <a:t>speciﬁcally to determine the date of the patient’s last menstrual period.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This is needed to prevent unnecessary exposure of the foetus to anaesthetic agents, particularly during the ﬁrst trimester of pregnancy.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Menstruation is not a contraindication; the operation need not be postponed.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ED345A-303C-46FC-B730-D40DAF5A0648}"/>
              </a:ext>
            </a:extLst>
          </p:cNvPr>
          <p:cNvSpPr txBox="1"/>
          <p:nvPr/>
        </p:nvSpPr>
        <p:spPr>
          <a:xfrm>
            <a:off x="294468" y="728421"/>
            <a:ext cx="1132926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+mj-lt"/>
              </a:rPr>
              <a:t>Preoperative Preparation of the Surgical Patient  in  Ward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Review the patient's history and physical examination, and write a preoperative note assessing the patient's overall condition and operative risk. </a:t>
            </a:r>
          </a:p>
          <a:p>
            <a:pPr marL="514350" indent="-514350"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2.   Preoperative </a:t>
            </a: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laboratory</a:t>
            </a:r>
            <a:r>
              <a:rPr lang="en-GB" sz="2400" dirty="0">
                <a:solidFill>
                  <a:schemeClr val="bg1"/>
                </a:solidFill>
              </a:rPr>
              <a:t> evaluation: Electrolytes, BUN, creatinine, INR/PTT, CBC, platelet count, UA, ABG, pulmonary function test. </a:t>
            </a: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Chest x-ray </a:t>
            </a:r>
            <a:r>
              <a:rPr lang="en-GB" sz="2400" dirty="0">
                <a:solidFill>
                  <a:schemeClr val="bg1"/>
                </a:solidFill>
              </a:rPr>
              <a:t>(&gt;35 </a:t>
            </a:r>
            <a:r>
              <a:rPr lang="en-GB" sz="2400" dirty="0" err="1">
                <a:solidFill>
                  <a:schemeClr val="bg1"/>
                </a:solidFill>
              </a:rPr>
              <a:t>yrs</a:t>
            </a:r>
            <a:r>
              <a:rPr lang="en-GB" sz="2400" dirty="0">
                <a:solidFill>
                  <a:schemeClr val="bg1"/>
                </a:solidFill>
              </a:rPr>
              <a:t> old), </a:t>
            </a: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EKG</a:t>
            </a:r>
            <a:r>
              <a:rPr lang="en-GB" sz="2400" dirty="0">
                <a:solidFill>
                  <a:schemeClr val="bg1"/>
                </a:solidFill>
              </a:rPr>
              <a:t> (if older then 35 </a:t>
            </a:r>
            <a:r>
              <a:rPr lang="en-GB" sz="2400" dirty="0" err="1">
                <a:solidFill>
                  <a:schemeClr val="bg1"/>
                </a:solidFill>
              </a:rPr>
              <a:t>yrs</a:t>
            </a:r>
            <a:r>
              <a:rPr lang="en-GB" sz="2400" dirty="0">
                <a:solidFill>
                  <a:schemeClr val="bg1"/>
                </a:solidFill>
              </a:rPr>
              <a:t> old or if cardiovascular disease). </a:t>
            </a:r>
          </a:p>
          <a:p>
            <a:pPr marL="514350" indent="-514350"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3.  Type and cross for an appropriate number of units of blood.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4. Frequency of </a:t>
            </a: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vital signs</a:t>
            </a:r>
            <a:r>
              <a:rPr lang="en-GB" sz="2400" dirty="0">
                <a:solidFill>
                  <a:schemeClr val="bg1"/>
                </a:solidFill>
              </a:rPr>
              <a:t>; </a:t>
            </a:r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input and output </a:t>
            </a:r>
            <a:r>
              <a:rPr lang="en-GB" sz="2400" dirty="0">
                <a:solidFill>
                  <a:schemeClr val="bg1"/>
                </a:solidFill>
              </a:rPr>
              <a:t>recording; neurological or vascular checks. Notify physician if blood pressure &lt;90/60, &gt;160/110; pulse &gt;110; pulse &lt;60; temperature &gt;101.5; urine output &lt;35 cc/h for &gt;2 hours; respiratory rate &gt;30.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78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BD36F1-607F-48BA-994A-AEF50D20DE37}"/>
              </a:ext>
            </a:extLst>
          </p:cNvPr>
          <p:cNvSpPr txBox="1"/>
          <p:nvPr/>
        </p:nvSpPr>
        <p:spPr>
          <a:xfrm>
            <a:off x="157842" y="428178"/>
            <a:ext cx="680901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5. </a:t>
            </a:r>
            <a:r>
              <a:rPr lang="en-GB" sz="2400" dirty="0">
                <a:solidFill>
                  <a:schemeClr val="accent2"/>
                </a:solidFill>
              </a:rPr>
              <a:t>Skin preparation: </a:t>
            </a:r>
          </a:p>
          <a:p>
            <a:r>
              <a:rPr lang="en-GB" sz="2400" dirty="0">
                <a:solidFill>
                  <a:schemeClr val="bg1"/>
                </a:solidFill>
              </a:rPr>
              <a:t>Patient to shower and scrub the operative site with germicidal soap (</a:t>
            </a:r>
            <a:r>
              <a:rPr lang="en-GB" sz="2400" dirty="0" err="1">
                <a:solidFill>
                  <a:schemeClr val="bg1"/>
                </a:solidFill>
              </a:rPr>
              <a:t>Hibiclens</a:t>
            </a:r>
            <a:r>
              <a:rPr lang="en-GB" sz="2400" dirty="0">
                <a:solidFill>
                  <a:schemeClr val="bg1"/>
                </a:solidFill>
              </a:rPr>
              <a:t>) on the night before surgery.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On the day of surgery, If hair must be removed, it should be clipped in the operating room.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6. </a:t>
            </a:r>
            <a:r>
              <a:rPr lang="en-GB" sz="2400" dirty="0">
                <a:solidFill>
                  <a:schemeClr val="accent2"/>
                </a:solidFill>
              </a:rPr>
              <a:t>Prophylactic antibiotics </a:t>
            </a:r>
            <a:r>
              <a:rPr lang="en-GB" sz="2400" dirty="0">
                <a:solidFill>
                  <a:schemeClr val="bg1"/>
                </a:solidFill>
              </a:rPr>
              <a:t>if indicated.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7. </a:t>
            </a:r>
            <a:r>
              <a:rPr lang="en-GB" sz="2400" dirty="0">
                <a:solidFill>
                  <a:schemeClr val="accent2"/>
                </a:solidFill>
              </a:rPr>
              <a:t>Preoperative incentive spirometry </a:t>
            </a:r>
            <a:r>
              <a:rPr lang="en-GB" sz="2400" dirty="0">
                <a:solidFill>
                  <a:schemeClr val="bg1"/>
                </a:solidFill>
              </a:rPr>
              <a:t>on the evening prior to surgery may be indicated for patients with pulmonary disease.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8. </a:t>
            </a:r>
            <a:r>
              <a:rPr lang="en-GB" sz="2400" dirty="0">
                <a:solidFill>
                  <a:schemeClr val="accent2"/>
                </a:solidFill>
              </a:rPr>
              <a:t>Thromboembolic prophylaxis </a:t>
            </a:r>
            <a:r>
              <a:rPr lang="en-GB" sz="2400" dirty="0">
                <a:solidFill>
                  <a:schemeClr val="bg1"/>
                </a:solidFill>
              </a:rPr>
              <a:t>should be provided for selected, high-risk patients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4A50D6-3D6C-44B7-B7EA-0CC8E88B8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642" y="163287"/>
            <a:ext cx="5094515" cy="4147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170B27-A6BD-4000-B520-6C4B1B508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642" y="4469480"/>
            <a:ext cx="5094516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40AB28-B5D6-459A-AB96-3E571DC260C6}"/>
              </a:ext>
            </a:extLst>
          </p:cNvPr>
          <p:cNvSpPr txBox="1"/>
          <p:nvPr/>
        </p:nvSpPr>
        <p:spPr>
          <a:xfrm>
            <a:off x="495946" y="265287"/>
            <a:ext cx="1169605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9. Bowel preparation Bowel preparation 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Is required for upper or lower GI tract procedures.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rgbClr val="FFC000"/>
                </a:solidFill>
              </a:rPr>
              <a:t>Mechanical Prep: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Day 1: Clear liquid diet, laxative (milk of magnesia 30 cc or magnesium citrate 250 cc), tap water or Fleet enemas until clear.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 Day 2: Clear liquid diet, NPO, laxative.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Day 3: Operation. 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rgbClr val="FFC000"/>
                </a:solidFill>
              </a:rPr>
              <a:t>Oral Antibiotic Prep:</a:t>
            </a: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 One day prior to surgery, after mechanical or whole gut lavage, give neomycin 1 gm and erythromycin 250 mg at 1 p.m., 2 p.m., 11 p.m. </a:t>
            </a:r>
          </a:p>
        </p:txBody>
      </p:sp>
    </p:spTree>
    <p:extLst>
      <p:ext uri="{BB962C8B-B14F-4D97-AF65-F5344CB8AC3E}">
        <p14:creationId xmlns:p14="http://schemas.microsoft.com/office/powerpoint/2010/main" val="12248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38819C-B98F-4687-B15A-1E493EFE3B69}"/>
              </a:ext>
            </a:extLst>
          </p:cNvPr>
          <p:cNvSpPr txBox="1"/>
          <p:nvPr/>
        </p:nvSpPr>
        <p:spPr>
          <a:xfrm>
            <a:off x="712923" y="278970"/>
            <a:ext cx="1147907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10. Removal of cosmetics, contact lenses, dentures, etc.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11. </a:t>
            </a:r>
            <a:r>
              <a:rPr lang="en-GB" sz="2400" b="1" dirty="0">
                <a:solidFill>
                  <a:srgbClr val="FFFF00"/>
                </a:solidFill>
              </a:rPr>
              <a:t>Diet: </a:t>
            </a:r>
            <a:r>
              <a:rPr lang="en-GB" sz="2400" dirty="0">
                <a:solidFill>
                  <a:schemeClr val="bg1"/>
                </a:solidFill>
              </a:rPr>
              <a:t>NPO after midnight.</a:t>
            </a:r>
          </a:p>
          <a:p>
            <a:endParaRPr lang="en-GB" sz="2400" b="1" dirty="0">
              <a:solidFill>
                <a:srgbClr val="FFFF00"/>
              </a:solidFill>
            </a:endParaRPr>
          </a:p>
          <a:p>
            <a:r>
              <a:rPr lang="en-GB" sz="2400" b="1" dirty="0">
                <a:solidFill>
                  <a:srgbClr val="FFFF00"/>
                </a:solidFill>
              </a:rPr>
              <a:t>9. IV and monitoring lines: </a:t>
            </a:r>
            <a:r>
              <a:rPr lang="en-GB" sz="2400" dirty="0">
                <a:solidFill>
                  <a:schemeClr val="bg1"/>
                </a:solidFill>
              </a:rPr>
              <a:t>At least one 18-gauge IV for initiation of anaesthesia.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IV Orders: D5 1/2 NS at 100 cc/hour.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Oxygen: 6 L/min by nasal canula.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139EC2F-2C51-44AD-8534-801D28BE8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28980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E644239-0052-4D7B-B69E-02DCC6C382DE}"/>
              </a:ext>
            </a:extLst>
          </p:cNvPr>
          <p:cNvSpPr txBox="1"/>
          <p:nvPr/>
        </p:nvSpPr>
        <p:spPr>
          <a:xfrm>
            <a:off x="1" y="1299508"/>
            <a:ext cx="3735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>
                <a:solidFill>
                  <a:schemeClr val="bg1"/>
                </a:solidFill>
              </a:rPr>
              <a:t>Fasting Recommendation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6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6B071D5-C993-449A-933E-6FA6673DF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6320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381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475D76-3B0F-4416-9355-47C91D443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80" y="418454"/>
            <a:ext cx="10011905" cy="60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9FEEB4-0683-4624-B399-60D7002FA1FC}"/>
              </a:ext>
            </a:extLst>
          </p:cNvPr>
          <p:cNvSpPr txBox="1"/>
          <p:nvPr/>
        </p:nvSpPr>
        <p:spPr>
          <a:xfrm>
            <a:off x="635431" y="363915"/>
            <a:ext cx="1155656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Postoperative Orders </a:t>
            </a:r>
          </a:p>
          <a:p>
            <a:endParaRPr lang="en-GB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Transfer: From recovery room to surgical ward when stable. 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Vital Signs: q4h, I&amp;O q4h x 24h. 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Activity: Bed rest; ambulate in 6-8 hours if appropriate. Incentive spirometer q1h while awake.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 Diet: NPO x 8h, then sips of water. Advance from clear liquids to regular diet as tolerated. 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 IV Fluids: IV D5 LR or D5 1/2 NS at 125 cc/h (KCL, 20 </a:t>
            </a:r>
            <a:r>
              <a:rPr lang="en-GB" sz="2400" dirty="0" err="1">
                <a:solidFill>
                  <a:schemeClr val="bg1"/>
                </a:solidFill>
              </a:rPr>
              <a:t>mEq</a:t>
            </a:r>
            <a:r>
              <a:rPr lang="en-GB" sz="2400" dirty="0">
                <a:solidFill>
                  <a:schemeClr val="bg1"/>
                </a:solidFill>
              </a:rPr>
              <a:t>/L if indicated).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accent2"/>
                </a:solidFill>
              </a:rPr>
              <a:t>Medications: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8F0A8D-CBF9-4384-936C-09E0F3B465E1}"/>
              </a:ext>
            </a:extLst>
          </p:cNvPr>
          <p:cNvSpPr txBox="1"/>
          <p:nvPr/>
        </p:nvSpPr>
        <p:spPr>
          <a:xfrm>
            <a:off x="0" y="225910"/>
            <a:ext cx="12192000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FFFF00"/>
                </a:solidFill>
              </a:rPr>
              <a:t>Patient History:</a:t>
            </a: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chemeClr val="bg1"/>
                </a:solidFill>
              </a:rPr>
              <a:t>Explore the </a:t>
            </a:r>
            <a:r>
              <a:rPr lang="en-GB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patient’s understanding </a:t>
            </a:r>
            <a:r>
              <a:rPr lang="en-GB" sz="2000" dirty="0">
                <a:solidFill>
                  <a:schemeClr val="bg1"/>
                </a:solidFill>
              </a:rPr>
              <a:t>of the need for surgery to be performed. </a:t>
            </a:r>
          </a:p>
          <a:p>
            <a:pPr marL="342900" indent="-342900">
              <a:buAutoNum type="arabicPeriod"/>
            </a:pP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2. Ask about </a:t>
            </a:r>
            <a:r>
              <a:rPr lang="en-GB" sz="2000" dirty="0">
                <a:solidFill>
                  <a:srgbClr val="FFC000"/>
                </a:solidFill>
              </a:rPr>
              <a:t>any previous surgeries </a:t>
            </a:r>
            <a:r>
              <a:rPr lang="en-GB" sz="2000" dirty="0">
                <a:solidFill>
                  <a:schemeClr val="bg1"/>
                </a:solidFill>
              </a:rPr>
              <a:t>and anaesthetics that the patient may have and how those procedures were tolerated</a:t>
            </a:r>
          </a:p>
          <a:p>
            <a:pPr marL="342900" indent="-342900">
              <a:buAutoNum type="arabicPeriod"/>
            </a:pP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3. </a:t>
            </a:r>
            <a:r>
              <a:rPr lang="en-GB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Ask about the patient’s family health history</a:t>
            </a:r>
            <a:r>
              <a:rPr lang="en-GB" sz="2000" dirty="0">
                <a:solidFill>
                  <a:schemeClr val="bg1"/>
                </a:solidFill>
              </a:rPr>
              <a:t>. Include any adverse reactions to anaesthesia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GB" sz="2000" dirty="0">
                <a:solidFill>
                  <a:schemeClr val="bg1"/>
                </a:solidFill>
              </a:rPr>
              <a:t>as malignant hyperthermia.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4.</a:t>
            </a:r>
            <a:r>
              <a:rPr lang="en-GB" sz="2000" b="1" dirty="0">
                <a:solidFill>
                  <a:srgbClr val="FFFF00"/>
                </a:solidFill>
              </a:rPr>
              <a:t> Ask about Co-morbidities:</a:t>
            </a:r>
          </a:p>
          <a:p>
            <a:r>
              <a:rPr lang="en-GB" sz="2000" b="1" dirty="0">
                <a:solidFill>
                  <a:srgbClr val="FFFF00"/>
                </a:solidFill>
              </a:rPr>
              <a:t>A. </a:t>
            </a:r>
            <a:r>
              <a:rPr lang="en-GB" sz="2000" dirty="0">
                <a:solidFill>
                  <a:srgbClr val="FFFF00"/>
                </a:solidFill>
              </a:rPr>
              <a:t>Diabetics Patients: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</a:rPr>
              <a:t>Patients whose diabetes </a:t>
            </a:r>
            <a:r>
              <a:rPr lang="en-GB" sz="2000" dirty="0">
                <a:solidFill>
                  <a:srgbClr val="92D050"/>
                </a:solidFill>
              </a:rPr>
              <a:t>controlled by diet alone 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</a:p>
          <a:p>
            <a:r>
              <a:rPr lang="en-GB" sz="2000" dirty="0">
                <a:solidFill>
                  <a:schemeClr val="bg1"/>
                </a:solidFill>
              </a:rPr>
              <a:t>nothing is needed other than preoperative </a:t>
            </a:r>
          </a:p>
          <a:p>
            <a:r>
              <a:rPr lang="en-GB" sz="2000" dirty="0">
                <a:solidFill>
                  <a:schemeClr val="bg1"/>
                </a:solidFill>
              </a:rPr>
              <a:t>serum glucose monitoring.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Under  </a:t>
            </a:r>
            <a:r>
              <a:rPr lang="en-GB" sz="2000" dirty="0">
                <a:solidFill>
                  <a:srgbClr val="92D050"/>
                </a:solidFill>
              </a:rPr>
              <a:t>long acting Oral Hypoglycaemic </a:t>
            </a:r>
            <a:r>
              <a:rPr lang="en-GB" sz="2000" dirty="0">
                <a:solidFill>
                  <a:schemeClr val="bg1"/>
                </a:solidFill>
              </a:rPr>
              <a:t>drugs </a:t>
            </a:r>
          </a:p>
          <a:p>
            <a:r>
              <a:rPr lang="en-GB" sz="2000" dirty="0">
                <a:solidFill>
                  <a:schemeClr val="bg1"/>
                </a:solidFill>
              </a:rPr>
              <a:t>as Metformin should discontinue 2-3 days </a:t>
            </a:r>
          </a:p>
          <a:p>
            <a:r>
              <a:rPr lang="en-GB" sz="2000" dirty="0">
                <a:solidFill>
                  <a:schemeClr val="bg1"/>
                </a:solidFill>
              </a:rPr>
              <a:t>to avoid intraoperative hypoglycaemia.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Under </a:t>
            </a:r>
            <a:r>
              <a:rPr lang="en-GB" sz="2000" dirty="0">
                <a:solidFill>
                  <a:srgbClr val="92D050"/>
                </a:solidFill>
              </a:rPr>
              <a:t>Insulin </a:t>
            </a:r>
            <a:r>
              <a:rPr lang="en-GB" sz="2000" dirty="0">
                <a:solidFill>
                  <a:schemeClr val="bg1"/>
                </a:solidFill>
              </a:rPr>
              <a:t>should receive one half or 2/3 of their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usual AM insulin dose, and then soluble insulin should be given on Sliding Scale based on finger stick  monitoring.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49940F-118B-79F4-CE22-DBD4580E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683" y="2688963"/>
            <a:ext cx="5479750" cy="32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683C51-A170-4971-AC50-58E623581B59}"/>
              </a:ext>
            </a:extLst>
          </p:cNvPr>
          <p:cNvSpPr txBox="1"/>
          <p:nvPr/>
        </p:nvSpPr>
        <p:spPr>
          <a:xfrm>
            <a:off x="380999" y="530942"/>
            <a:ext cx="114300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en-GB" sz="2400" dirty="0">
                <a:solidFill>
                  <a:srgbClr val="FFFF00"/>
                </a:solidFill>
              </a:rPr>
              <a:t>Postoperative day number 1 </a:t>
            </a:r>
          </a:p>
          <a:p>
            <a:pPr marL="400050" indent="-400050">
              <a:buAutoNum type="romanUcPeriod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A. Assess the patient’s level of pain, lungs, cardiac status, flatulence, and bowel movement. Examine for distension, tenderness, bowel sounds; wound drainage, bleeding from incision. </a:t>
            </a:r>
          </a:p>
          <a:p>
            <a:pPr marL="400050" indent="-400050">
              <a:buAutoNum type="romanUcPeriod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B. Discontinue IV infusion when taking adequate PO fluids. Discontinue Foley catheter, and use in-and out catheterization for urinary retention.</a:t>
            </a:r>
          </a:p>
          <a:p>
            <a:pPr marL="400050" indent="-400050">
              <a:buAutoNum type="romanUcPeriod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C. Ambulate as tolerated; incentive spirometer.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D. Consider prophylaxis for deep vein thrombosis</a:t>
            </a:r>
          </a:p>
        </p:txBody>
      </p:sp>
    </p:spTree>
    <p:extLst>
      <p:ext uri="{BB962C8B-B14F-4D97-AF65-F5344CB8AC3E}">
        <p14:creationId xmlns:p14="http://schemas.microsoft.com/office/powerpoint/2010/main" val="35232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C3B1A-6062-4FDF-97AA-5F519094D182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 For patients with limited mobility Encourage: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Incentive spirometry promote deep breathing, increase lung volume.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B. Coughing to clear mucus from the airway.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 C. Promote deep breathing by teaching the patient to “splint” the chest and abdomen with a pillow when coughing or forcibly exhaling, by squeeze the pillow tightly against the abdomen or chest as a means of decreasing pain.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 A ﬁnal step in the prevention of atelectasis and pneumonia is progressive and early ambulation.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B2916-2416-4E07-A7CB-6746A5A42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1" r="33195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46372-A950-4CD6-9EC1-6F00677DE44E}"/>
              </a:ext>
            </a:extLst>
          </p:cNvPr>
          <p:cNvSpPr txBox="1"/>
          <p:nvPr/>
        </p:nvSpPr>
        <p:spPr>
          <a:xfrm>
            <a:off x="275333" y="238923"/>
            <a:ext cx="5490036" cy="6223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 Postoperative day number 2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If passing gas or if bowel movement, advance to regular diet unless bowel resection.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Laxatives: Dulcolax or Glycerin suppository prn or Fleet enema prn or milk of magnesia, 30 cc PO prn constipation.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Postoperative day number 3-7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A. Check pathology report.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B. Remove staples and place </a:t>
            </a:r>
            <a:r>
              <a:rPr lang="en-US" dirty="0" err="1"/>
              <a:t>steri</a:t>
            </a:r>
            <a:r>
              <a:rPr lang="en-US" dirty="0"/>
              <a:t>-strips.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C.  Consider discharge home on appropriate medications; follow up in 1-2 weeks for removal of sutures.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D. Write discharge orders (including prescriptions)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1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FFE78C6-D1E1-4C86-8C41-7DBFBA397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34" y="3429000"/>
            <a:ext cx="4205204" cy="28858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E9E76E-6251-4386-BC49-EA0FFB2C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633" y="912217"/>
            <a:ext cx="4205204" cy="20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1355A-8E21-4307-8247-FF8261745383}"/>
              </a:ext>
            </a:extLst>
          </p:cNvPr>
          <p:cNvSpPr txBox="1"/>
          <p:nvPr/>
        </p:nvSpPr>
        <p:spPr>
          <a:xfrm>
            <a:off x="2269884" y="0"/>
            <a:ext cx="9922116" cy="685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FF00"/>
                </a:solidFill>
              </a:rPr>
              <a:t>GENERAL COMPLICATIONS</a:t>
            </a:r>
            <a:r>
              <a:rPr lang="en-US" sz="2400" dirty="0">
                <a:solidFill>
                  <a:srgbClr val="FFFF00"/>
                </a:solidFill>
              </a:rPr>
              <a:t>: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 IMPAIRED CONCIOUSNESS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 POSTOPERATIVE PYREXIA</a:t>
            </a:r>
            <a:endParaRPr lang="en-US" alt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      First 48hrs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            Atelectasis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           Transfusion </a:t>
            </a:r>
            <a:r>
              <a:rPr lang="en-US" altLang="en-US" sz="2400" dirty="0" err="1"/>
              <a:t>rxn</a:t>
            </a:r>
            <a:endParaRPr lang="en-US" altLang="en-US" sz="24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            Pre-existing infection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       3-7 days: </a:t>
            </a:r>
            <a:r>
              <a:rPr lang="en-US" altLang="en-US" sz="2400" b="1" dirty="0"/>
              <a:t>infections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                UTI, wound infection, pneumonia, anastomotic leakage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        7 days onwards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                                 Infections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                                Abscess formation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                                DVT/PE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74455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C4C629-C1B5-43F3-9445-0438287D1937}"/>
              </a:ext>
            </a:extLst>
          </p:cNvPr>
          <p:cNvSpPr txBox="1"/>
          <p:nvPr/>
        </p:nvSpPr>
        <p:spPr>
          <a:xfrm>
            <a:off x="356461" y="418454"/>
            <a:ext cx="11835538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b="1">
                <a:solidFill>
                  <a:srgbClr val="FFFF00"/>
                </a:solidFill>
              </a:rPr>
              <a:t>GASTROINTESTINAL COMPLICATION:</a:t>
            </a:r>
          </a:p>
          <a:p>
            <a:endParaRPr lang="en-GB" sz="240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POSTOPERATIVE ILEUS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PROLONG ILEUS AND INTESTINAL OBSTRUCTION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GASTRIC DILATATION</a:t>
            </a:r>
          </a:p>
          <a:p>
            <a:endParaRPr lang="en-GB" sz="24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POSTOPERATIVE FECAL IMPACTION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POSTOPERATIVE DIARRHEA </a:t>
            </a:r>
          </a:p>
          <a:p>
            <a:r>
              <a:rPr lang="en-GB" sz="240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POSTOPERATION PAROTITIS: </a:t>
            </a:r>
            <a:r>
              <a:rPr lang="en-GB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Acute bacterial suppurative parotitis is caused most commonly by </a:t>
            </a:r>
            <a:r>
              <a:rPr lang="en-GB" b="0" i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Staphylococcus aureus</a:t>
            </a:r>
            <a:r>
              <a:rPr lang="en-GB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and mixed oral aerobes and/or anaerobes. It often occurs in the setting of debilitation, dehydration, and poor oral hygiene, particularly among elderly postoperative patients.</a:t>
            </a:r>
            <a:endParaRPr lang="en-GB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A140FC-D638-4605-867E-CD6BA8E93D4E}"/>
              </a:ext>
            </a:extLst>
          </p:cNvPr>
          <p:cNvSpPr txBox="1"/>
          <p:nvPr/>
        </p:nvSpPr>
        <p:spPr>
          <a:xfrm>
            <a:off x="325464" y="342016"/>
            <a:ext cx="12389752" cy="612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>
                <a:solidFill>
                  <a:srgbClr val="FFFF00"/>
                </a:solidFill>
              </a:rPr>
              <a:t>URINARY COMPLICATIONS: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POSTOPERATIVE URINARY RETENSION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URINARY TRACT INFECTION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>
                <a:solidFill>
                  <a:srgbClr val="FFFF00"/>
                </a:solidFill>
              </a:rPr>
              <a:t> WOUND COMPLICATIONS: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HEMATOMA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SEROMA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WOUND DEHISCENCE</a:t>
            </a:r>
          </a:p>
          <a:p>
            <a:r>
              <a:rPr lang="en-GB" sz="240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bg1"/>
                </a:solidFill>
              </a:rPr>
              <a:t>WOUND INFECTION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5AC5CB-A805-43DE-88FA-45ADC1590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1" y="2120207"/>
            <a:ext cx="3986520" cy="2568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BFEBFE-3019-4AE6-8A11-1CD3B797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950" y="342016"/>
            <a:ext cx="3986520" cy="17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00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89CA08-A0D4-E19F-CAFB-F3C134A0028B}"/>
              </a:ext>
            </a:extLst>
          </p:cNvPr>
          <p:cNvSpPr txBox="1"/>
          <p:nvPr/>
        </p:nvSpPr>
        <p:spPr>
          <a:xfrm>
            <a:off x="129152" y="0"/>
            <a:ext cx="1193369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Risk factors in wound dehiscence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General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Malnourishment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Diabetes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Obesity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Renal failure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Jaundice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Sepsis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Cancer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Treatment with steroids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Emergency surgery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Local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 Inadequate or poor closure of wound or closure of a wound under tension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Poor local wound healing, e.g. because of infection, </a:t>
            </a:r>
            <a:r>
              <a:rPr lang="en-US" sz="2400" dirty="0" err="1">
                <a:solidFill>
                  <a:srgbClr val="FFFF00"/>
                </a:solidFill>
              </a:rPr>
              <a:t>haematoma</a:t>
            </a:r>
            <a:r>
              <a:rPr lang="en-US" sz="2400" dirty="0">
                <a:solidFill>
                  <a:srgbClr val="FFFF00"/>
                </a:solidFill>
              </a:rPr>
              <a:t> or seroma</a:t>
            </a:r>
          </a:p>
          <a:p>
            <a:r>
              <a:rPr lang="en-US" sz="2400" dirty="0">
                <a:solidFill>
                  <a:srgbClr val="FFFF00"/>
                </a:solidFill>
              </a:rPr>
              <a:t>●  Increased intra-abdominal pressure, e.g. in postoperative patients with chronic obstructive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airway disease, during excessive coughing</a:t>
            </a:r>
          </a:p>
        </p:txBody>
      </p:sp>
    </p:spTree>
    <p:extLst>
      <p:ext uri="{BB962C8B-B14F-4D97-AF65-F5344CB8AC3E}">
        <p14:creationId xmlns:p14="http://schemas.microsoft.com/office/powerpoint/2010/main" val="4271573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3B14E-B4DF-4EA1-8334-9B2FA7019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3480"/>
            <a:ext cx="112776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57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4E9AE-A5F7-499F-9603-AB696102826C}"/>
              </a:ext>
            </a:extLst>
          </p:cNvPr>
          <p:cNvSpPr txBox="1"/>
          <p:nvPr/>
        </p:nvSpPr>
        <p:spPr>
          <a:xfrm>
            <a:off x="250724" y="1"/>
            <a:ext cx="1194127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dirty="0">
                <a:solidFill>
                  <a:schemeClr val="accent2"/>
                </a:solidFill>
              </a:rPr>
              <a:t>SURGICAL DRAINS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dirty="0">
                <a:solidFill>
                  <a:srgbClr val="FFFF00"/>
                </a:solidFill>
              </a:rPr>
              <a:t>Passive drain</a:t>
            </a:r>
          </a:p>
          <a:p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gauze</a:t>
            </a:r>
            <a:r>
              <a:rPr lang="fr-FR" sz="3200" dirty="0">
                <a:solidFill>
                  <a:schemeClr val="bg1"/>
                </a:solidFill>
              </a:rPr>
              <a:t> drain </a:t>
            </a:r>
          </a:p>
          <a:p>
            <a:r>
              <a:rPr lang="fr-FR" sz="3200" dirty="0">
                <a:solidFill>
                  <a:schemeClr val="bg1"/>
                </a:solidFill>
              </a:rPr>
              <a:t>Penrose drain </a:t>
            </a:r>
          </a:p>
          <a:p>
            <a:r>
              <a:rPr lang="fr-FR" sz="3200" dirty="0">
                <a:solidFill>
                  <a:schemeClr val="bg1"/>
                </a:solidFill>
              </a:rPr>
              <a:t>Cigarette drain 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dirty="0">
                <a:solidFill>
                  <a:srgbClr val="FFFF00"/>
                </a:solidFill>
              </a:rPr>
              <a:t>Active drain </a:t>
            </a:r>
          </a:p>
          <a:p>
            <a:r>
              <a:rPr lang="fr-FR" sz="3200" dirty="0" err="1">
                <a:solidFill>
                  <a:schemeClr val="bg1"/>
                </a:solidFill>
              </a:rPr>
              <a:t>Sump</a:t>
            </a:r>
            <a:r>
              <a:rPr lang="fr-FR" sz="3200" dirty="0">
                <a:solidFill>
                  <a:schemeClr val="bg1"/>
                </a:solidFill>
              </a:rPr>
              <a:t> drain 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Jackson Pratt drain 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 err="1">
                <a:solidFill>
                  <a:schemeClr val="bg1"/>
                </a:solidFill>
              </a:rPr>
              <a:t>Radivac</a:t>
            </a:r>
            <a:r>
              <a:rPr lang="fr-FR" sz="3200" dirty="0">
                <a:solidFill>
                  <a:schemeClr val="bg1"/>
                </a:solidFill>
              </a:rPr>
              <a:t> drain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74B9D-6CF1-4C9E-851E-3182D306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348" y="383458"/>
            <a:ext cx="3569110" cy="3189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FA116-BD21-4BFC-B579-29BBE792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622" y="383458"/>
            <a:ext cx="4047184" cy="6001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598A6-ABA9-4146-B4C0-E9BFB737C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348" y="3891255"/>
            <a:ext cx="3696928" cy="24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5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ED67A8-9E73-4255-9467-2E0AE86B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355" y="1725912"/>
            <a:ext cx="3163113" cy="3884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D063EA-4596-4675-8C46-C92CF7497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15" y="346755"/>
            <a:ext cx="4572000" cy="33792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971F86-459D-AA90-A778-EDE08FE00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2022" y="1441755"/>
            <a:ext cx="4140783" cy="59464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Corrugated Rubber Drain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8D852A-AFE2-488C-53DE-A298CE7D7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6355" y="4881002"/>
            <a:ext cx="3292784" cy="594641"/>
          </a:xfrm>
        </p:spPr>
        <p:txBody>
          <a:bodyPr/>
          <a:lstStyle/>
          <a:p>
            <a:r>
              <a:rPr lang="en-US" dirty="0"/>
              <a:t>Closed Suction Drain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EF90EF-D113-27C2-8646-19B1D6F63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85" y="2036397"/>
            <a:ext cx="2956816" cy="4503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67FE1B-85D5-6FAA-51E1-1489299BC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422" y="4126671"/>
            <a:ext cx="3938357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AA2FEE-366F-4DFB-8C79-6429652462FF}"/>
              </a:ext>
            </a:extLst>
          </p:cNvPr>
          <p:cNvSpPr txBox="1"/>
          <p:nvPr/>
        </p:nvSpPr>
        <p:spPr>
          <a:xfrm>
            <a:off x="216975" y="0"/>
            <a:ext cx="1197502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Cardiovascular System</a:t>
            </a:r>
          </a:p>
          <a:p>
            <a:endParaRPr lang="en-GB" sz="2400" dirty="0">
              <a:solidFill>
                <a:srgbClr val="FFC000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A.  Ask about a </a:t>
            </a:r>
            <a:r>
              <a:rPr lang="en-GB" sz="2400" dirty="0">
                <a:solidFill>
                  <a:srgbClr val="FFC000"/>
                </a:solidFill>
              </a:rPr>
              <a:t>history of dysrhythmias, chest pain, or myocardial infarction </a:t>
            </a:r>
            <a:r>
              <a:rPr lang="en-GB" sz="2400" dirty="0">
                <a:solidFill>
                  <a:schemeClr val="bg1"/>
                </a:solidFill>
              </a:rPr>
              <a:t>(heart attack, MI) because of the potential for re-infarction with surgery.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 If had a heart attack </a:t>
            </a:r>
            <a:r>
              <a:rPr lang="en-GB" sz="2400" dirty="0">
                <a:solidFill>
                  <a:schemeClr val="accent4"/>
                </a:solidFill>
              </a:rPr>
              <a:t>more than 6 months</a:t>
            </a:r>
            <a:r>
              <a:rPr lang="en-GB" sz="2400" dirty="0">
                <a:solidFill>
                  <a:schemeClr val="bg1"/>
                </a:solidFill>
              </a:rPr>
              <a:t>, the risk of reinfarction is about </a:t>
            </a:r>
            <a:r>
              <a:rPr lang="en-GB" sz="2400" dirty="0">
                <a:solidFill>
                  <a:srgbClr val="FFC000"/>
                </a:solidFill>
              </a:rPr>
              <a:t>6%. </a:t>
            </a:r>
          </a:p>
          <a:p>
            <a:endParaRPr lang="en-GB" sz="2400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If the MI was </a:t>
            </a:r>
            <a:r>
              <a:rPr lang="en-GB" sz="2400" dirty="0">
                <a:solidFill>
                  <a:schemeClr val="accent4"/>
                </a:solidFill>
              </a:rPr>
              <a:t>between 3 and 6 months </a:t>
            </a:r>
            <a:r>
              <a:rPr lang="en-GB" sz="2400" dirty="0">
                <a:solidFill>
                  <a:schemeClr val="bg1"/>
                </a:solidFill>
              </a:rPr>
              <a:t>before a procedure, the risk increases to </a:t>
            </a:r>
            <a:r>
              <a:rPr lang="en-GB" sz="2400" dirty="0">
                <a:solidFill>
                  <a:schemeClr val="accent4"/>
                </a:solidFill>
              </a:rPr>
              <a:t>15%. </a:t>
            </a:r>
          </a:p>
          <a:p>
            <a:endParaRPr lang="en-GB" sz="2400" dirty="0">
              <a:solidFill>
                <a:schemeClr val="accent4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chemeClr val="bg1"/>
                </a:solidFill>
              </a:rPr>
              <a:t>If the surgery is </a:t>
            </a:r>
            <a:r>
              <a:rPr lang="en-GB" sz="2400" dirty="0">
                <a:solidFill>
                  <a:schemeClr val="accent4"/>
                </a:solidFill>
              </a:rPr>
              <a:t>within 3 months the </a:t>
            </a:r>
            <a:r>
              <a:rPr lang="en-GB" sz="2400" dirty="0">
                <a:solidFill>
                  <a:schemeClr val="bg1"/>
                </a:solidFill>
              </a:rPr>
              <a:t>risk increases to </a:t>
            </a:r>
            <a:r>
              <a:rPr lang="en-GB" sz="2400" dirty="0">
                <a:solidFill>
                  <a:schemeClr val="accent4"/>
                </a:solidFill>
              </a:rPr>
              <a:t>30% with a 50% </a:t>
            </a:r>
            <a:r>
              <a:rPr lang="en-GB" sz="2400" dirty="0">
                <a:solidFill>
                  <a:schemeClr val="bg1"/>
                </a:solidFill>
              </a:rPr>
              <a:t>mortality!</a:t>
            </a:r>
            <a:endParaRPr lang="en-GB" sz="2400" dirty="0">
              <a:solidFill>
                <a:prstClr val="white"/>
              </a:solidFill>
            </a:endParaRPr>
          </a:p>
          <a:p>
            <a:pPr lvl="0">
              <a:defRPr/>
            </a:pPr>
            <a:r>
              <a:rPr lang="en-GB" sz="2400" dirty="0">
                <a:solidFill>
                  <a:prstClr val="white"/>
                </a:solidFill>
              </a:rPr>
              <a:t>Assess </a:t>
            </a:r>
            <a:r>
              <a:rPr lang="en-GB" sz="2400" dirty="0">
                <a:solidFill>
                  <a:srgbClr val="FFC000"/>
                </a:solidFill>
              </a:rPr>
              <a:t>breath sounds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</a:t>
            </a:r>
            <a:r>
              <a:rPr lang="en-GB" sz="2400" dirty="0">
                <a:solidFill>
                  <a:srgbClr val="FFC000"/>
                </a:solidFill>
              </a:rPr>
              <a:t>the lower extremities </a:t>
            </a:r>
            <a:r>
              <a:rPr lang="en-GB" sz="2400" dirty="0">
                <a:solidFill>
                  <a:prstClr val="white"/>
                </a:solidFill>
              </a:rPr>
              <a:t>for signs of ﬂuid retention.</a:t>
            </a:r>
          </a:p>
          <a:p>
            <a:pPr lvl="0">
              <a:defRPr/>
            </a:pPr>
            <a:endParaRPr lang="en-GB" sz="2400" dirty="0">
              <a:solidFill>
                <a:prstClr val="white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prstClr val="white"/>
                </a:solidFill>
              </a:rPr>
              <a:t>  Listen for rales that do not clear with coughing, and for pitting oedema. </a:t>
            </a:r>
          </a:p>
          <a:p>
            <a:pPr lvl="0">
              <a:defRPr/>
            </a:pPr>
            <a:endParaRPr lang="en-GB" sz="2400" dirty="0">
              <a:solidFill>
                <a:prstClr val="white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olidFill>
                  <a:prstClr val="white"/>
                </a:solidFill>
              </a:rPr>
              <a:t>Both are a sign of symptomatic congestive heart failure, and surgery should postpone until the patient’s symptoms have been controlled.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ilhouette of a boat in the water with the sun in the background&#10;&#10;Description automatically generated with low confidence">
            <a:extLst>
              <a:ext uri="{FF2B5EF4-FFF2-40B4-BE49-F238E27FC236}">
                <a16:creationId xmlns:a16="http://schemas.microsoft.com/office/drawing/2014/main" id="{3D5BF3C0-DD03-4B98-9724-981D416A0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3" y="363538"/>
            <a:ext cx="6342063" cy="4392613"/>
          </a:xfrm>
          <a:prstGeom prst="rect">
            <a:avLst/>
          </a:prstGeom>
        </p:spPr>
      </p:pic>
      <p:pic>
        <p:nvPicPr>
          <p:cNvPr id="1026" name="Picture 2" descr="الوظائف في شركة Read To Succeed والملفات الشخصية للموظفين الحاليين | العثور  على ترشيحات | LinkedIn">
            <a:extLst>
              <a:ext uri="{FF2B5EF4-FFF2-40B4-BE49-F238E27FC236}">
                <a16:creationId xmlns:a16="http://schemas.microsoft.com/office/drawing/2014/main" id="{B5CC8BE6-9A13-4438-8C5D-6FEF3FAE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7238" y="363538"/>
            <a:ext cx="4392613" cy="43926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26ACA-E0D4-47B3-810D-CCAE813A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82015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0025CD-F521-41D8-9996-1E280E67BBA9}"/>
              </a:ext>
            </a:extLst>
          </p:cNvPr>
          <p:cNvSpPr txBox="1"/>
          <p:nvPr/>
        </p:nvSpPr>
        <p:spPr>
          <a:xfrm>
            <a:off x="526942" y="487025"/>
            <a:ext cx="1166505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C. Ask about </a:t>
            </a:r>
            <a:r>
              <a:rPr lang="en-GB" sz="2400" dirty="0">
                <a:solidFill>
                  <a:srgbClr val="FFC000"/>
                </a:solidFill>
              </a:rPr>
              <a:t>hypertension</a:t>
            </a:r>
            <a:r>
              <a:rPr lang="en-GB" sz="2400" dirty="0">
                <a:solidFill>
                  <a:schemeClr val="bg1"/>
                </a:solidFill>
              </a:rPr>
              <a:t>, and if blood pressure is well controlled by medications.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bg1"/>
                </a:solidFill>
              </a:rPr>
              <a:t> Patients are generally encouraged to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take their blood pressure medications on the morning of surgery with a sip of water to keep pressures under control. </a:t>
            </a:r>
          </a:p>
          <a:p>
            <a:endParaRPr lang="en-GB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prstClr val="white"/>
                </a:solidFill>
              </a:rPr>
              <a:t>Hypertension increases the risk for coronary artery disease, stroke, congestive heart failure, and renal failure. </a:t>
            </a:r>
          </a:p>
          <a:p>
            <a:pPr lvl="0">
              <a:defRPr/>
            </a:pPr>
            <a:endParaRPr lang="en-GB" sz="2400" dirty="0">
              <a:solidFill>
                <a:prstClr val="white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rgbClr val="FFC000"/>
                </a:solidFill>
              </a:rPr>
              <a:t>If the hypertension is mild and controlled</a:t>
            </a:r>
            <a:r>
              <a:rPr lang="en-GB" sz="2400" dirty="0">
                <a:solidFill>
                  <a:prstClr val="white"/>
                </a:solidFill>
              </a:rPr>
              <a:t>, the evaluation can take place up to 2 months before surgery.</a:t>
            </a:r>
          </a:p>
          <a:p>
            <a:pPr lvl="0">
              <a:defRPr/>
            </a:pPr>
            <a:endParaRPr lang="en-GB" sz="2400" dirty="0">
              <a:solidFill>
                <a:prstClr val="white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prstClr val="white"/>
                </a:solidFill>
              </a:rPr>
              <a:t> </a:t>
            </a:r>
            <a:r>
              <a:rPr lang="en-GB" sz="2400" dirty="0">
                <a:solidFill>
                  <a:srgbClr val="FFC000"/>
                </a:solidFill>
              </a:rPr>
              <a:t>If moderate</a:t>
            </a:r>
            <a:r>
              <a:rPr lang="en-GB" sz="2400" dirty="0">
                <a:solidFill>
                  <a:prstClr val="white"/>
                </a:solidFill>
              </a:rPr>
              <a:t>, evaluation and clearance should be within 2 weeks.</a:t>
            </a:r>
          </a:p>
          <a:p>
            <a:pPr lvl="0">
              <a:defRPr/>
            </a:pPr>
            <a:endParaRPr lang="en-GB" sz="2400" dirty="0">
              <a:solidFill>
                <a:prstClr val="white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prstClr val="white"/>
                </a:solidFill>
              </a:rPr>
              <a:t> If </a:t>
            </a:r>
            <a:r>
              <a:rPr lang="en-GB" sz="2400" dirty="0">
                <a:solidFill>
                  <a:srgbClr val="FFC000"/>
                </a:solidFill>
              </a:rPr>
              <a:t>severe</a:t>
            </a:r>
            <a:r>
              <a:rPr lang="en-GB" sz="2400" dirty="0">
                <a:solidFill>
                  <a:prstClr val="white"/>
                </a:solidFill>
              </a:rPr>
              <a:t>, surgery should be postponed with immediate evaluation and intervention. </a:t>
            </a:r>
          </a:p>
          <a:p>
            <a:endParaRPr lang="en-GB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3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E1E501-DD3E-4391-BE41-53886356C604}"/>
              </a:ext>
            </a:extLst>
          </p:cNvPr>
          <p:cNvSpPr txBox="1"/>
          <p:nvPr/>
        </p:nvSpPr>
        <p:spPr>
          <a:xfrm>
            <a:off x="0" y="25360"/>
            <a:ext cx="121920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D. Respiratory diseases:</a:t>
            </a:r>
          </a:p>
          <a:p>
            <a:endParaRPr lang="en-GB" sz="2000" dirty="0">
              <a:solidFill>
                <a:srgbClr val="FFFF00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A. Ask about </a:t>
            </a:r>
            <a:r>
              <a:rPr lang="en-GB" sz="2000" dirty="0" err="1">
                <a:solidFill>
                  <a:schemeClr val="accent4"/>
                </a:solidFill>
              </a:rPr>
              <a:t>dyspnea</a:t>
            </a:r>
            <a:r>
              <a:rPr lang="en-GB" sz="2000" dirty="0">
                <a:solidFill>
                  <a:schemeClr val="accent4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both at rest and with exertion.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B. Ask about the presence of a cough, if </a:t>
            </a:r>
            <a:r>
              <a:rPr lang="en-GB" sz="2000" dirty="0">
                <a:solidFill>
                  <a:schemeClr val="accent4"/>
                </a:solidFill>
              </a:rPr>
              <a:t>productive</a:t>
            </a:r>
            <a:r>
              <a:rPr lang="en-GB" sz="2000" dirty="0">
                <a:solidFill>
                  <a:schemeClr val="bg1"/>
                </a:solidFill>
              </a:rPr>
              <a:t> a clue to an upper respiratory infection leads to cancellation of surgery.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A </a:t>
            </a:r>
            <a:r>
              <a:rPr lang="en-GB" sz="2000" dirty="0">
                <a:solidFill>
                  <a:schemeClr val="accent4"/>
                </a:solidFill>
              </a:rPr>
              <a:t>dry cough </a:t>
            </a:r>
            <a:r>
              <a:rPr lang="en-GB" sz="2000" dirty="0">
                <a:solidFill>
                  <a:schemeClr val="bg1"/>
                </a:solidFill>
              </a:rPr>
              <a:t>may be a side effect to the use of an angiotensin-converting enzyme (ACE) inhibitor medication used to treat hypertension.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C. Ask about a history of chronic obstructive pulmonary disease (</a:t>
            </a:r>
            <a:r>
              <a:rPr lang="en-GB" sz="2000" dirty="0">
                <a:solidFill>
                  <a:schemeClr val="accent4"/>
                </a:solidFill>
              </a:rPr>
              <a:t>COPD)</a:t>
            </a:r>
            <a:r>
              <a:rPr lang="en-GB" sz="2000" dirty="0">
                <a:solidFill>
                  <a:schemeClr val="bg1"/>
                </a:solidFill>
              </a:rPr>
              <a:t>, and any current treatment including antibiotics, bronchodilators or nebulizer treatments, or use of home oxygen therapy.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chemeClr val="bg1"/>
                </a:solidFill>
              </a:rPr>
              <a:t> The anaesthesia provider may give the patient a nebulizer treatment before induction.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D. Educate pt. about postoperative lung expansion manoeuvres as Incentive spirometry.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E749A-97FA-4FD4-8F2E-2BB20B41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487" y="4167950"/>
            <a:ext cx="2714513" cy="25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19C13-0EC7-4620-B7DE-6018DB9E3685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alpha val="60000"/>
                  </a:schemeClr>
                </a:solidFill>
              </a:rPr>
              <a:t>   An  E  is added to the status number to designate an emergency operation</a:t>
            </a:r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C9E4F9DA-564A-4146-A0FC-99D5B1023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496" y="115595"/>
            <a:ext cx="7087683" cy="654867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1087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92575-B1F8-414F-BAAE-88AC798CEC0A}"/>
              </a:ext>
            </a:extLst>
          </p:cNvPr>
          <p:cNvSpPr txBox="1"/>
          <p:nvPr/>
        </p:nvSpPr>
        <p:spPr>
          <a:xfrm>
            <a:off x="309966" y="58846"/>
            <a:ext cx="1188203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 about current medication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patient who takes aspirin, Coumadin, or ibuprofen is at an increased risk for bleeding.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Those who need Aspirin (antiplatelets) tightly as in mechanical heart valves , heparin can be given preoperatively.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Discontinue Coumadin 5 days preoperatively, start LMWH and check PT or</a:t>
            </a:r>
            <a:r>
              <a:rPr lang="en-GB" sz="2400" dirty="0">
                <a:solidFill>
                  <a:prstClr val="white"/>
                </a:solidFill>
              </a:rPr>
              <a:t> INR on the day of surgery to make sure clotting studies are within normal limits before surgery.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prstClr val="white"/>
                </a:solidFill>
              </a:rPr>
              <a:t>The normal range for your PT results is: 11 to 13.5 seconds, INR of 0.8 to 1.1. PTT: 30 to 45 seconds.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endParaRPr lang="en-GB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Stop IV heparin 6 hours prior to surgery. </a:t>
            </a:r>
          </a:p>
          <a:p>
            <a:endParaRPr lang="en-GB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LMWH – should be stopped 12 h before surgery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defRPr/>
            </a:pP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1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577079-ACE8-4399-9053-4D9CD9379115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Drugs to hold for at least 2 weeks preoperatively  </a:t>
            </a:r>
          </a:p>
          <a:p>
            <a:r>
              <a:rPr lang="en-GB" sz="2800" dirty="0">
                <a:solidFill>
                  <a:schemeClr val="bg1"/>
                </a:solidFill>
              </a:rPr>
              <a:t>Aspirin</a:t>
            </a:r>
            <a:endParaRPr lang="ar-SA" sz="2400" dirty="0">
              <a:solidFill>
                <a:schemeClr val="bg1"/>
              </a:solidFill>
            </a:endParaRPr>
          </a:p>
          <a:p>
            <a:endParaRPr lang="ar-SA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MAO inhibitors (for Parkinson’s disease)</a:t>
            </a:r>
          </a:p>
          <a:p>
            <a:endParaRPr lang="ar-SA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Oral central alpha agonists (e.g., methyldopa) </a:t>
            </a:r>
            <a:endParaRPr lang="ar-SA" sz="2400" dirty="0">
              <a:solidFill>
                <a:schemeClr val="bg1"/>
              </a:solidFill>
            </a:endParaRPr>
          </a:p>
          <a:p>
            <a:endParaRPr lang="ar-SA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 Oral contraceptive pills  </a:t>
            </a:r>
            <a:endParaRPr lang="ar-SA" sz="2400" dirty="0">
              <a:solidFill>
                <a:schemeClr val="bg1"/>
              </a:solidFill>
            </a:endParaRPr>
          </a:p>
          <a:p>
            <a:endParaRPr lang="ar-SA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Antirheumatic agents   </a:t>
            </a:r>
            <a:endParaRPr lang="ar-SA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rgbClr val="FFFF00"/>
                </a:solidFill>
              </a:rPr>
              <a:t>Drugs to hold for 4–5 days preoperatively </a:t>
            </a:r>
          </a:p>
          <a:p>
            <a:r>
              <a:rPr lang="en-GB" sz="2400" dirty="0">
                <a:solidFill>
                  <a:schemeClr val="bg1"/>
                </a:solidFill>
              </a:rPr>
              <a:t>NSAIDs, selective COX-2 inhibitors</a:t>
            </a:r>
          </a:p>
          <a:p>
            <a:endParaRPr lang="ar-SA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Antiplatelets: Dipyridamole ( </a:t>
            </a:r>
            <a:r>
              <a:rPr lang="en-GB" sz="2400" dirty="0" err="1">
                <a:solidFill>
                  <a:schemeClr val="bg1"/>
                </a:solidFill>
              </a:rPr>
              <a:t>Persantine</a:t>
            </a:r>
            <a:r>
              <a:rPr lang="en-GB" sz="2400" dirty="0">
                <a:solidFill>
                  <a:schemeClr val="bg1"/>
                </a:solidFill>
              </a:rPr>
              <a:t>® ) 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ar-SA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Anticoagulants (e.g., warfarin, </a:t>
            </a:r>
          </a:p>
        </p:txBody>
      </p:sp>
    </p:spTree>
    <p:extLst>
      <p:ext uri="{BB962C8B-B14F-4D97-AF65-F5344CB8AC3E}">
        <p14:creationId xmlns:p14="http://schemas.microsoft.com/office/powerpoint/2010/main" val="19512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AD0767-7FC2-4009-B261-977157A12D3B}"/>
              </a:ext>
            </a:extLst>
          </p:cNvPr>
          <p:cNvSpPr txBox="1"/>
          <p:nvPr/>
        </p:nvSpPr>
        <p:spPr>
          <a:xfrm>
            <a:off x="0" y="0"/>
            <a:ext cx="121920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Drugs to give on the morning of surgery</a:t>
            </a:r>
            <a:r>
              <a:rPr lang="en-GB" sz="2000" dirty="0">
                <a:solidFill>
                  <a:srgbClr val="FFFF00"/>
                </a:solidFill>
              </a:rPr>
              <a:t>: </a:t>
            </a:r>
            <a:r>
              <a:rPr lang="en-GB" sz="2400" dirty="0">
                <a:solidFill>
                  <a:schemeClr val="bg1"/>
                </a:solidFill>
              </a:rPr>
              <a:t>should be taken with a small sip of water only  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Most cardiac meds (antiarrhythmics, digoxin, nitrates, beta-blockers)</a:t>
            </a:r>
          </a:p>
          <a:p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calcium channel blockers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 Pulmonary medications (e.g., inhalers, nebulizers)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Endocrine medications ( thyroid meds and corticosteroids)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 Most GI medications (e.g., H2 blockers, PPIs)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 Seizure medications (to avoid withdrawal) 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Eye drops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Narcotics 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bg1"/>
                </a:solidFill>
              </a:rPr>
              <a:t>Immunosuppressives</a:t>
            </a:r>
          </a:p>
        </p:txBody>
      </p:sp>
    </p:spTree>
    <p:extLst>
      <p:ext uri="{BB962C8B-B14F-4D97-AF65-F5344CB8AC3E}">
        <p14:creationId xmlns:p14="http://schemas.microsoft.com/office/powerpoint/2010/main" val="19398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2092</Words>
  <Application>Microsoft Office PowerPoint</Application>
  <PresentationFormat>Widescreen</PresentationFormat>
  <Paragraphs>334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MV Boli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Corrugated Rubber Drain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alaidaroos</dc:creator>
  <cp:lastModifiedBy>OMAR ALAIDAROOS</cp:lastModifiedBy>
  <cp:revision>176</cp:revision>
  <dcterms:created xsi:type="dcterms:W3CDTF">2020-08-31T19:13:32Z</dcterms:created>
  <dcterms:modified xsi:type="dcterms:W3CDTF">2024-04-13T10:50:24Z</dcterms:modified>
</cp:coreProperties>
</file>