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60" r:id="rId2"/>
    <p:sldId id="269" r:id="rId3"/>
    <p:sldId id="276" r:id="rId4"/>
    <p:sldId id="340" r:id="rId5"/>
    <p:sldId id="368" r:id="rId6"/>
    <p:sldId id="367" r:id="rId7"/>
    <p:sldId id="364" r:id="rId8"/>
    <p:sldId id="365" r:id="rId9"/>
    <p:sldId id="366" r:id="rId10"/>
    <p:sldId id="370" r:id="rId11"/>
    <p:sldId id="258" r:id="rId12"/>
    <p:sldId id="259" r:id="rId13"/>
    <p:sldId id="261" r:id="rId14"/>
    <p:sldId id="262" r:id="rId15"/>
    <p:sldId id="263" r:id="rId16"/>
    <p:sldId id="264" r:id="rId17"/>
    <p:sldId id="372" r:id="rId18"/>
    <p:sldId id="374" r:id="rId19"/>
    <p:sldId id="380" r:id="rId20"/>
    <p:sldId id="484" r:id="rId21"/>
    <p:sldId id="492" r:id="rId22"/>
    <p:sldId id="485" r:id="rId23"/>
    <p:sldId id="486" r:id="rId24"/>
    <p:sldId id="505" r:id="rId25"/>
    <p:sldId id="506" r:id="rId26"/>
    <p:sldId id="507" r:id="rId27"/>
    <p:sldId id="386" r:id="rId28"/>
    <p:sldId id="272" r:id="rId29"/>
    <p:sldId id="389" r:id="rId30"/>
    <p:sldId id="392" r:id="rId31"/>
    <p:sldId id="409" r:id="rId32"/>
    <p:sldId id="408" r:id="rId33"/>
    <p:sldId id="410" r:id="rId34"/>
    <p:sldId id="393" r:id="rId35"/>
    <p:sldId id="477" r:id="rId36"/>
    <p:sldId id="515" r:id="rId37"/>
    <p:sldId id="417" r:id="rId38"/>
    <p:sldId id="320" r:id="rId39"/>
    <p:sldId id="308" r:id="rId40"/>
    <p:sldId id="395" r:id="rId41"/>
    <p:sldId id="422" r:id="rId42"/>
    <p:sldId id="502" r:id="rId43"/>
    <p:sldId id="501" r:id="rId44"/>
    <p:sldId id="434" r:id="rId45"/>
    <p:sldId id="443" r:id="rId46"/>
    <p:sldId id="436" r:id="rId47"/>
    <p:sldId id="446" r:id="rId48"/>
    <p:sldId id="480" r:id="rId49"/>
    <p:sldId id="469" r:id="rId50"/>
    <p:sldId id="508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49" autoAdjust="0"/>
  </p:normalViewPr>
  <p:slideViewPr>
    <p:cSldViewPr snapToGrid="0" snapToObjects="1">
      <p:cViewPr varScale="1">
        <p:scale>
          <a:sx n="104" d="100"/>
          <a:sy n="104" d="100"/>
        </p:scale>
        <p:origin x="138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D8555C-EB60-4FBF-A285-3E2F43C9C57C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13DF5D2-397B-41A6-8D4C-4C7E12A0CCE2}">
      <dgm:prSet/>
      <dgm:spPr/>
      <dgm:t>
        <a:bodyPr/>
        <a:lstStyle/>
        <a:p>
          <a:r>
            <a:rPr lang="en-US"/>
            <a:t>Introduction</a:t>
          </a:r>
        </a:p>
      </dgm:t>
    </dgm:pt>
    <dgm:pt modelId="{A67B7853-5DE0-4AF2-8919-531B447FE16E}" type="parTrans" cxnId="{D68E7255-E8A1-4DE3-9BD7-E4D2951E6E72}">
      <dgm:prSet/>
      <dgm:spPr/>
      <dgm:t>
        <a:bodyPr/>
        <a:lstStyle/>
        <a:p>
          <a:endParaRPr lang="en-US"/>
        </a:p>
      </dgm:t>
    </dgm:pt>
    <dgm:pt modelId="{071C1830-1B27-4304-A10F-DAD7EFA6478D}" type="sibTrans" cxnId="{D68E7255-E8A1-4DE3-9BD7-E4D2951E6E72}">
      <dgm:prSet/>
      <dgm:spPr/>
      <dgm:t>
        <a:bodyPr/>
        <a:lstStyle/>
        <a:p>
          <a:endParaRPr lang="en-US"/>
        </a:p>
      </dgm:t>
    </dgm:pt>
    <dgm:pt modelId="{FADE02C2-43AC-4534-B932-45585A8CC175}">
      <dgm:prSet/>
      <dgm:spPr/>
      <dgm:t>
        <a:bodyPr/>
        <a:lstStyle/>
        <a:p>
          <a:r>
            <a:rPr lang="en-US"/>
            <a:t>Bowel obstruction</a:t>
          </a:r>
        </a:p>
      </dgm:t>
    </dgm:pt>
    <dgm:pt modelId="{8353160C-7EA5-46C6-A421-A5F8E8C84295}" type="parTrans" cxnId="{9E458CDD-FA96-4B8D-964C-F0BA630D6BE9}">
      <dgm:prSet/>
      <dgm:spPr/>
      <dgm:t>
        <a:bodyPr/>
        <a:lstStyle/>
        <a:p>
          <a:endParaRPr lang="en-US"/>
        </a:p>
      </dgm:t>
    </dgm:pt>
    <dgm:pt modelId="{5D4ACC23-0906-43E3-B224-C40AC01ABE19}" type="sibTrans" cxnId="{9E458CDD-FA96-4B8D-964C-F0BA630D6BE9}">
      <dgm:prSet/>
      <dgm:spPr/>
      <dgm:t>
        <a:bodyPr/>
        <a:lstStyle/>
        <a:p>
          <a:endParaRPr lang="en-US"/>
        </a:p>
      </dgm:t>
    </dgm:pt>
    <dgm:pt modelId="{DD51649A-7B60-4D6C-AF47-ECB381668B51}">
      <dgm:prSet/>
      <dgm:spPr/>
      <dgm:t>
        <a:bodyPr/>
        <a:lstStyle/>
        <a:p>
          <a:r>
            <a:rPr lang="en-US"/>
            <a:t>Paralytic Ileus</a:t>
          </a:r>
        </a:p>
      </dgm:t>
    </dgm:pt>
    <dgm:pt modelId="{044A18EB-783B-419C-BB62-F9B11A84A43C}" type="parTrans" cxnId="{5B6B7FAA-A911-4AFF-88F4-172C29E1077B}">
      <dgm:prSet/>
      <dgm:spPr/>
      <dgm:t>
        <a:bodyPr/>
        <a:lstStyle/>
        <a:p>
          <a:endParaRPr lang="en-US"/>
        </a:p>
      </dgm:t>
    </dgm:pt>
    <dgm:pt modelId="{96A18841-F625-4805-8BCB-2AD569C44A65}" type="sibTrans" cxnId="{5B6B7FAA-A911-4AFF-88F4-172C29E1077B}">
      <dgm:prSet/>
      <dgm:spPr/>
      <dgm:t>
        <a:bodyPr/>
        <a:lstStyle/>
        <a:p>
          <a:endParaRPr lang="en-US"/>
        </a:p>
      </dgm:t>
    </dgm:pt>
    <dgm:pt modelId="{DCA896E1-4F46-4E90-BB47-246F5BE03F66}">
      <dgm:prSet/>
      <dgm:spPr/>
      <dgm:t>
        <a:bodyPr/>
        <a:lstStyle/>
        <a:p>
          <a:r>
            <a:rPr lang="en-US"/>
            <a:t>Meckel’s diverticulum</a:t>
          </a:r>
        </a:p>
      </dgm:t>
    </dgm:pt>
    <dgm:pt modelId="{B3CDD553-B600-457E-BE98-24B3074A4E8D}" type="parTrans" cxnId="{325D28B7-FC84-4C4C-828D-A268576EF826}">
      <dgm:prSet/>
      <dgm:spPr/>
      <dgm:t>
        <a:bodyPr/>
        <a:lstStyle/>
        <a:p>
          <a:endParaRPr lang="en-US"/>
        </a:p>
      </dgm:t>
    </dgm:pt>
    <dgm:pt modelId="{E066764D-E33A-427E-BF43-AD195752F2EB}" type="sibTrans" cxnId="{325D28B7-FC84-4C4C-828D-A268576EF826}">
      <dgm:prSet/>
      <dgm:spPr/>
      <dgm:t>
        <a:bodyPr/>
        <a:lstStyle/>
        <a:p>
          <a:endParaRPr lang="en-US"/>
        </a:p>
      </dgm:t>
    </dgm:pt>
    <dgm:pt modelId="{3D4BEFCF-BB5F-4EF0-9F75-654FCEB5FC56}">
      <dgm:prSet/>
      <dgm:spPr/>
      <dgm:t>
        <a:bodyPr/>
        <a:lstStyle/>
        <a:p>
          <a:r>
            <a:rPr lang="en-US"/>
            <a:t>Mesenteric ischemia</a:t>
          </a:r>
        </a:p>
      </dgm:t>
    </dgm:pt>
    <dgm:pt modelId="{76527971-EBDA-4824-B284-EE63E9590474}" type="parTrans" cxnId="{505B1CAC-922A-444B-8FF5-436778B5D575}">
      <dgm:prSet/>
      <dgm:spPr/>
      <dgm:t>
        <a:bodyPr/>
        <a:lstStyle/>
        <a:p>
          <a:endParaRPr lang="en-US"/>
        </a:p>
      </dgm:t>
    </dgm:pt>
    <dgm:pt modelId="{BA1F880A-309F-40C7-9A0F-FD39A28F2CC2}" type="sibTrans" cxnId="{505B1CAC-922A-444B-8FF5-436778B5D575}">
      <dgm:prSet/>
      <dgm:spPr/>
      <dgm:t>
        <a:bodyPr/>
        <a:lstStyle/>
        <a:p>
          <a:endParaRPr lang="en-US"/>
        </a:p>
      </dgm:t>
    </dgm:pt>
    <dgm:pt modelId="{DA19FF18-42F9-4C2C-B709-857CDAC27AE5}">
      <dgm:prSet/>
      <dgm:spPr/>
      <dgm:t>
        <a:bodyPr/>
        <a:lstStyle/>
        <a:p>
          <a:r>
            <a:rPr lang="en-US"/>
            <a:t>Crohn’s disease</a:t>
          </a:r>
        </a:p>
      </dgm:t>
    </dgm:pt>
    <dgm:pt modelId="{A19975B0-A077-443F-A837-FBCD8F00C4DD}" type="parTrans" cxnId="{502125F8-4B21-48C1-A9BE-423FDC0ADC50}">
      <dgm:prSet/>
      <dgm:spPr/>
      <dgm:t>
        <a:bodyPr/>
        <a:lstStyle/>
        <a:p>
          <a:endParaRPr lang="en-US"/>
        </a:p>
      </dgm:t>
    </dgm:pt>
    <dgm:pt modelId="{C028E9C5-F492-4EC9-8254-0D59579B3C30}" type="sibTrans" cxnId="{502125F8-4B21-48C1-A9BE-423FDC0ADC50}">
      <dgm:prSet/>
      <dgm:spPr/>
      <dgm:t>
        <a:bodyPr/>
        <a:lstStyle/>
        <a:p>
          <a:endParaRPr lang="en-US"/>
        </a:p>
      </dgm:t>
    </dgm:pt>
    <dgm:pt modelId="{1F37FA2B-6E25-4888-9B81-CAB65D438E5E}">
      <dgm:prSet/>
      <dgm:spPr/>
      <dgm:t>
        <a:bodyPr/>
        <a:lstStyle/>
        <a:p>
          <a:r>
            <a:rPr lang="en-US"/>
            <a:t>Small bowel tumors</a:t>
          </a:r>
        </a:p>
      </dgm:t>
    </dgm:pt>
    <dgm:pt modelId="{D12F9A54-C227-4614-972B-6AD786DACCBA}" type="parTrans" cxnId="{D30484DC-DDBF-494A-9942-808654086731}">
      <dgm:prSet/>
      <dgm:spPr/>
      <dgm:t>
        <a:bodyPr/>
        <a:lstStyle/>
        <a:p>
          <a:endParaRPr lang="en-US"/>
        </a:p>
      </dgm:t>
    </dgm:pt>
    <dgm:pt modelId="{83E86439-ADCA-41B5-BA08-9B42F86B42A8}" type="sibTrans" cxnId="{D30484DC-DDBF-494A-9942-808654086731}">
      <dgm:prSet/>
      <dgm:spPr/>
      <dgm:t>
        <a:bodyPr/>
        <a:lstStyle/>
        <a:p>
          <a:endParaRPr lang="en-US"/>
        </a:p>
      </dgm:t>
    </dgm:pt>
    <dgm:pt modelId="{BC19491D-097C-4114-AF41-0AC59EC873C1}">
      <dgm:prSet/>
      <dgm:spPr/>
      <dgm:t>
        <a:bodyPr/>
        <a:lstStyle/>
        <a:p>
          <a:r>
            <a:rPr lang="en-US"/>
            <a:t>Benign</a:t>
          </a:r>
        </a:p>
      </dgm:t>
    </dgm:pt>
    <dgm:pt modelId="{1074C497-8857-40C3-8484-DCD087F8FBC1}" type="parTrans" cxnId="{2CBFCDC7-DD62-427B-BB67-469E6A3BE8E1}">
      <dgm:prSet/>
      <dgm:spPr/>
      <dgm:t>
        <a:bodyPr/>
        <a:lstStyle/>
        <a:p>
          <a:endParaRPr lang="en-US"/>
        </a:p>
      </dgm:t>
    </dgm:pt>
    <dgm:pt modelId="{398D4799-9050-4DF1-B9E4-4CF9B247F097}" type="sibTrans" cxnId="{2CBFCDC7-DD62-427B-BB67-469E6A3BE8E1}">
      <dgm:prSet/>
      <dgm:spPr/>
      <dgm:t>
        <a:bodyPr/>
        <a:lstStyle/>
        <a:p>
          <a:endParaRPr lang="en-US"/>
        </a:p>
      </dgm:t>
    </dgm:pt>
    <dgm:pt modelId="{40E9A0AF-0F58-40A7-864D-5827F054A415}">
      <dgm:prSet/>
      <dgm:spPr/>
      <dgm:t>
        <a:bodyPr/>
        <a:lstStyle/>
        <a:p>
          <a:r>
            <a:rPr lang="en-US"/>
            <a:t>Malignant</a:t>
          </a:r>
        </a:p>
      </dgm:t>
    </dgm:pt>
    <dgm:pt modelId="{9F1813AE-2AC6-42A7-BC69-0B3F7F208AAA}" type="parTrans" cxnId="{2009BB8A-413E-40E7-942F-83777A2800D6}">
      <dgm:prSet/>
      <dgm:spPr/>
      <dgm:t>
        <a:bodyPr/>
        <a:lstStyle/>
        <a:p>
          <a:endParaRPr lang="en-US"/>
        </a:p>
      </dgm:t>
    </dgm:pt>
    <dgm:pt modelId="{0C3B06BA-DD0C-47A5-8F42-F7D4A55EC03D}" type="sibTrans" cxnId="{2009BB8A-413E-40E7-942F-83777A2800D6}">
      <dgm:prSet/>
      <dgm:spPr/>
      <dgm:t>
        <a:bodyPr/>
        <a:lstStyle/>
        <a:p>
          <a:endParaRPr lang="en-US"/>
        </a:p>
      </dgm:t>
    </dgm:pt>
    <dgm:pt modelId="{D2B483BD-964F-41A5-A8A3-40216A8DC017}" type="pres">
      <dgm:prSet presAssocID="{8BD8555C-EB60-4FBF-A285-3E2F43C9C57C}" presName="diagram" presStyleCnt="0">
        <dgm:presLayoutVars>
          <dgm:dir/>
          <dgm:resizeHandles val="exact"/>
        </dgm:presLayoutVars>
      </dgm:prSet>
      <dgm:spPr/>
    </dgm:pt>
    <dgm:pt modelId="{D3467324-8035-4132-803B-CCF92436D77D}" type="pres">
      <dgm:prSet presAssocID="{213DF5D2-397B-41A6-8D4C-4C7E12A0CCE2}" presName="node" presStyleLbl="node1" presStyleIdx="0" presStyleCnt="7">
        <dgm:presLayoutVars>
          <dgm:bulletEnabled val="1"/>
        </dgm:presLayoutVars>
      </dgm:prSet>
      <dgm:spPr/>
    </dgm:pt>
    <dgm:pt modelId="{4822C357-6932-4892-9E97-59280A61C95D}" type="pres">
      <dgm:prSet presAssocID="{071C1830-1B27-4304-A10F-DAD7EFA6478D}" presName="sibTrans" presStyleCnt="0"/>
      <dgm:spPr/>
    </dgm:pt>
    <dgm:pt modelId="{AE208DA6-0526-4B9F-8BB4-6EB6341AFE62}" type="pres">
      <dgm:prSet presAssocID="{FADE02C2-43AC-4534-B932-45585A8CC175}" presName="node" presStyleLbl="node1" presStyleIdx="1" presStyleCnt="7">
        <dgm:presLayoutVars>
          <dgm:bulletEnabled val="1"/>
        </dgm:presLayoutVars>
      </dgm:prSet>
      <dgm:spPr/>
    </dgm:pt>
    <dgm:pt modelId="{E86EF2BB-2FC3-4BB1-AD78-54220EA9F9F8}" type="pres">
      <dgm:prSet presAssocID="{5D4ACC23-0906-43E3-B224-C40AC01ABE19}" presName="sibTrans" presStyleCnt="0"/>
      <dgm:spPr/>
    </dgm:pt>
    <dgm:pt modelId="{067EAF95-22AE-4551-974E-C12F1D292F5C}" type="pres">
      <dgm:prSet presAssocID="{DD51649A-7B60-4D6C-AF47-ECB381668B51}" presName="node" presStyleLbl="node1" presStyleIdx="2" presStyleCnt="7">
        <dgm:presLayoutVars>
          <dgm:bulletEnabled val="1"/>
        </dgm:presLayoutVars>
      </dgm:prSet>
      <dgm:spPr/>
    </dgm:pt>
    <dgm:pt modelId="{CEF058BB-E697-4B26-843C-88D639510503}" type="pres">
      <dgm:prSet presAssocID="{96A18841-F625-4805-8BCB-2AD569C44A65}" presName="sibTrans" presStyleCnt="0"/>
      <dgm:spPr/>
    </dgm:pt>
    <dgm:pt modelId="{0B7116FD-396A-419D-843E-254A1075D51C}" type="pres">
      <dgm:prSet presAssocID="{DCA896E1-4F46-4E90-BB47-246F5BE03F66}" presName="node" presStyleLbl="node1" presStyleIdx="3" presStyleCnt="7">
        <dgm:presLayoutVars>
          <dgm:bulletEnabled val="1"/>
        </dgm:presLayoutVars>
      </dgm:prSet>
      <dgm:spPr/>
    </dgm:pt>
    <dgm:pt modelId="{F1B3C3EC-7CB9-482D-A695-B06D89214797}" type="pres">
      <dgm:prSet presAssocID="{E066764D-E33A-427E-BF43-AD195752F2EB}" presName="sibTrans" presStyleCnt="0"/>
      <dgm:spPr/>
    </dgm:pt>
    <dgm:pt modelId="{6F127AD1-EF0A-4012-8C3E-58576CB5529F}" type="pres">
      <dgm:prSet presAssocID="{3D4BEFCF-BB5F-4EF0-9F75-654FCEB5FC56}" presName="node" presStyleLbl="node1" presStyleIdx="4" presStyleCnt="7">
        <dgm:presLayoutVars>
          <dgm:bulletEnabled val="1"/>
        </dgm:presLayoutVars>
      </dgm:prSet>
      <dgm:spPr/>
    </dgm:pt>
    <dgm:pt modelId="{5281FFFB-E56A-4F7B-BC37-776029E67F9E}" type="pres">
      <dgm:prSet presAssocID="{BA1F880A-309F-40C7-9A0F-FD39A28F2CC2}" presName="sibTrans" presStyleCnt="0"/>
      <dgm:spPr/>
    </dgm:pt>
    <dgm:pt modelId="{623164F2-74A3-4AB5-B3D3-B1DC77D1E0C6}" type="pres">
      <dgm:prSet presAssocID="{DA19FF18-42F9-4C2C-B709-857CDAC27AE5}" presName="node" presStyleLbl="node1" presStyleIdx="5" presStyleCnt="7">
        <dgm:presLayoutVars>
          <dgm:bulletEnabled val="1"/>
        </dgm:presLayoutVars>
      </dgm:prSet>
      <dgm:spPr/>
    </dgm:pt>
    <dgm:pt modelId="{BE04344E-1252-4C74-9537-149F43461DD2}" type="pres">
      <dgm:prSet presAssocID="{C028E9C5-F492-4EC9-8254-0D59579B3C30}" presName="sibTrans" presStyleCnt="0"/>
      <dgm:spPr/>
    </dgm:pt>
    <dgm:pt modelId="{7E5D0706-46F8-4939-BFDE-3D1C742E0D29}" type="pres">
      <dgm:prSet presAssocID="{1F37FA2B-6E25-4888-9B81-CAB65D438E5E}" presName="node" presStyleLbl="node1" presStyleIdx="6" presStyleCnt="7">
        <dgm:presLayoutVars>
          <dgm:bulletEnabled val="1"/>
        </dgm:presLayoutVars>
      </dgm:prSet>
      <dgm:spPr/>
    </dgm:pt>
  </dgm:ptLst>
  <dgm:cxnLst>
    <dgm:cxn modelId="{D011ED5E-6D26-4B83-898C-D0736B6D3992}" type="presOf" srcId="{DA19FF18-42F9-4C2C-B709-857CDAC27AE5}" destId="{623164F2-74A3-4AB5-B3D3-B1DC77D1E0C6}" srcOrd="0" destOrd="0" presId="urn:microsoft.com/office/officeart/2005/8/layout/default"/>
    <dgm:cxn modelId="{9C8A4C45-F756-4683-81A5-2E4509BA56F1}" type="presOf" srcId="{3D4BEFCF-BB5F-4EF0-9F75-654FCEB5FC56}" destId="{6F127AD1-EF0A-4012-8C3E-58576CB5529F}" srcOrd="0" destOrd="0" presId="urn:microsoft.com/office/officeart/2005/8/layout/default"/>
    <dgm:cxn modelId="{02D0CB4D-B007-4870-B8EB-871C4D69D218}" type="presOf" srcId="{BC19491D-097C-4114-AF41-0AC59EC873C1}" destId="{7E5D0706-46F8-4939-BFDE-3D1C742E0D29}" srcOrd="0" destOrd="1" presId="urn:microsoft.com/office/officeart/2005/8/layout/default"/>
    <dgm:cxn modelId="{D68E7255-E8A1-4DE3-9BD7-E4D2951E6E72}" srcId="{8BD8555C-EB60-4FBF-A285-3E2F43C9C57C}" destId="{213DF5D2-397B-41A6-8D4C-4C7E12A0CCE2}" srcOrd="0" destOrd="0" parTransId="{A67B7853-5DE0-4AF2-8919-531B447FE16E}" sibTransId="{071C1830-1B27-4304-A10F-DAD7EFA6478D}"/>
    <dgm:cxn modelId="{74957782-9C8C-446D-A44E-273EAEF30B0A}" type="presOf" srcId="{DD51649A-7B60-4D6C-AF47-ECB381668B51}" destId="{067EAF95-22AE-4551-974E-C12F1D292F5C}" srcOrd="0" destOrd="0" presId="urn:microsoft.com/office/officeart/2005/8/layout/default"/>
    <dgm:cxn modelId="{43F94D88-3B7A-43CC-9CA9-045FA01EC269}" type="presOf" srcId="{DCA896E1-4F46-4E90-BB47-246F5BE03F66}" destId="{0B7116FD-396A-419D-843E-254A1075D51C}" srcOrd="0" destOrd="0" presId="urn:microsoft.com/office/officeart/2005/8/layout/default"/>
    <dgm:cxn modelId="{2009BB8A-413E-40E7-942F-83777A2800D6}" srcId="{1F37FA2B-6E25-4888-9B81-CAB65D438E5E}" destId="{40E9A0AF-0F58-40A7-864D-5827F054A415}" srcOrd="1" destOrd="0" parTransId="{9F1813AE-2AC6-42A7-BC69-0B3F7F208AAA}" sibTransId="{0C3B06BA-DD0C-47A5-8F42-F7D4A55EC03D}"/>
    <dgm:cxn modelId="{57DCF894-B16F-459F-9DBD-D922EB7AE600}" type="presOf" srcId="{40E9A0AF-0F58-40A7-864D-5827F054A415}" destId="{7E5D0706-46F8-4939-BFDE-3D1C742E0D29}" srcOrd="0" destOrd="2" presId="urn:microsoft.com/office/officeart/2005/8/layout/default"/>
    <dgm:cxn modelId="{9A44939B-B9C1-4672-9411-C6236667A50E}" type="presOf" srcId="{8BD8555C-EB60-4FBF-A285-3E2F43C9C57C}" destId="{D2B483BD-964F-41A5-A8A3-40216A8DC017}" srcOrd="0" destOrd="0" presId="urn:microsoft.com/office/officeart/2005/8/layout/default"/>
    <dgm:cxn modelId="{8C0938A8-C4A6-48A5-8432-C5C37DE0D1C4}" type="presOf" srcId="{1F37FA2B-6E25-4888-9B81-CAB65D438E5E}" destId="{7E5D0706-46F8-4939-BFDE-3D1C742E0D29}" srcOrd="0" destOrd="0" presId="urn:microsoft.com/office/officeart/2005/8/layout/default"/>
    <dgm:cxn modelId="{5B6B7FAA-A911-4AFF-88F4-172C29E1077B}" srcId="{8BD8555C-EB60-4FBF-A285-3E2F43C9C57C}" destId="{DD51649A-7B60-4D6C-AF47-ECB381668B51}" srcOrd="2" destOrd="0" parTransId="{044A18EB-783B-419C-BB62-F9B11A84A43C}" sibTransId="{96A18841-F625-4805-8BCB-2AD569C44A65}"/>
    <dgm:cxn modelId="{505B1CAC-922A-444B-8FF5-436778B5D575}" srcId="{8BD8555C-EB60-4FBF-A285-3E2F43C9C57C}" destId="{3D4BEFCF-BB5F-4EF0-9F75-654FCEB5FC56}" srcOrd="4" destOrd="0" parTransId="{76527971-EBDA-4824-B284-EE63E9590474}" sibTransId="{BA1F880A-309F-40C7-9A0F-FD39A28F2CC2}"/>
    <dgm:cxn modelId="{325D28B7-FC84-4C4C-828D-A268576EF826}" srcId="{8BD8555C-EB60-4FBF-A285-3E2F43C9C57C}" destId="{DCA896E1-4F46-4E90-BB47-246F5BE03F66}" srcOrd="3" destOrd="0" parTransId="{B3CDD553-B600-457E-BE98-24B3074A4E8D}" sibTransId="{E066764D-E33A-427E-BF43-AD195752F2EB}"/>
    <dgm:cxn modelId="{2CBFCDC7-DD62-427B-BB67-469E6A3BE8E1}" srcId="{1F37FA2B-6E25-4888-9B81-CAB65D438E5E}" destId="{BC19491D-097C-4114-AF41-0AC59EC873C1}" srcOrd="0" destOrd="0" parTransId="{1074C497-8857-40C3-8484-DCD087F8FBC1}" sibTransId="{398D4799-9050-4DF1-B9E4-4CF9B247F097}"/>
    <dgm:cxn modelId="{5066D8CA-C039-4C08-BB76-616C12E644E8}" type="presOf" srcId="{213DF5D2-397B-41A6-8D4C-4C7E12A0CCE2}" destId="{D3467324-8035-4132-803B-CCF92436D77D}" srcOrd="0" destOrd="0" presId="urn:microsoft.com/office/officeart/2005/8/layout/default"/>
    <dgm:cxn modelId="{D30484DC-DDBF-494A-9942-808654086731}" srcId="{8BD8555C-EB60-4FBF-A285-3E2F43C9C57C}" destId="{1F37FA2B-6E25-4888-9B81-CAB65D438E5E}" srcOrd="6" destOrd="0" parTransId="{D12F9A54-C227-4614-972B-6AD786DACCBA}" sibTransId="{83E86439-ADCA-41B5-BA08-9B42F86B42A8}"/>
    <dgm:cxn modelId="{9E458CDD-FA96-4B8D-964C-F0BA630D6BE9}" srcId="{8BD8555C-EB60-4FBF-A285-3E2F43C9C57C}" destId="{FADE02C2-43AC-4534-B932-45585A8CC175}" srcOrd="1" destOrd="0" parTransId="{8353160C-7EA5-46C6-A421-A5F8E8C84295}" sibTransId="{5D4ACC23-0906-43E3-B224-C40AC01ABE19}"/>
    <dgm:cxn modelId="{511C45E6-2D16-4AB4-94A3-9A9E78E223CC}" type="presOf" srcId="{FADE02C2-43AC-4534-B932-45585A8CC175}" destId="{AE208DA6-0526-4B9F-8BB4-6EB6341AFE62}" srcOrd="0" destOrd="0" presId="urn:microsoft.com/office/officeart/2005/8/layout/default"/>
    <dgm:cxn modelId="{502125F8-4B21-48C1-A9BE-423FDC0ADC50}" srcId="{8BD8555C-EB60-4FBF-A285-3E2F43C9C57C}" destId="{DA19FF18-42F9-4C2C-B709-857CDAC27AE5}" srcOrd="5" destOrd="0" parTransId="{A19975B0-A077-443F-A837-FBCD8F00C4DD}" sibTransId="{C028E9C5-F492-4EC9-8254-0D59579B3C30}"/>
    <dgm:cxn modelId="{D95403BA-C890-4628-A1F5-9643D92C3808}" type="presParOf" srcId="{D2B483BD-964F-41A5-A8A3-40216A8DC017}" destId="{D3467324-8035-4132-803B-CCF92436D77D}" srcOrd="0" destOrd="0" presId="urn:microsoft.com/office/officeart/2005/8/layout/default"/>
    <dgm:cxn modelId="{4F98553E-DE06-4B67-BF90-E13B5020B953}" type="presParOf" srcId="{D2B483BD-964F-41A5-A8A3-40216A8DC017}" destId="{4822C357-6932-4892-9E97-59280A61C95D}" srcOrd="1" destOrd="0" presId="urn:microsoft.com/office/officeart/2005/8/layout/default"/>
    <dgm:cxn modelId="{C1411C0D-2A60-444C-9DC5-0D84B9AE391F}" type="presParOf" srcId="{D2B483BD-964F-41A5-A8A3-40216A8DC017}" destId="{AE208DA6-0526-4B9F-8BB4-6EB6341AFE62}" srcOrd="2" destOrd="0" presId="urn:microsoft.com/office/officeart/2005/8/layout/default"/>
    <dgm:cxn modelId="{9ECDD96F-BD50-473B-AB33-3CFEE8EBFC5F}" type="presParOf" srcId="{D2B483BD-964F-41A5-A8A3-40216A8DC017}" destId="{E86EF2BB-2FC3-4BB1-AD78-54220EA9F9F8}" srcOrd="3" destOrd="0" presId="urn:microsoft.com/office/officeart/2005/8/layout/default"/>
    <dgm:cxn modelId="{EC94412F-6205-4CD4-8D36-5ECF033D0E5D}" type="presParOf" srcId="{D2B483BD-964F-41A5-A8A3-40216A8DC017}" destId="{067EAF95-22AE-4551-974E-C12F1D292F5C}" srcOrd="4" destOrd="0" presId="urn:microsoft.com/office/officeart/2005/8/layout/default"/>
    <dgm:cxn modelId="{C0712C8B-3409-4824-AF40-D3E1A5FC84CB}" type="presParOf" srcId="{D2B483BD-964F-41A5-A8A3-40216A8DC017}" destId="{CEF058BB-E697-4B26-843C-88D639510503}" srcOrd="5" destOrd="0" presId="urn:microsoft.com/office/officeart/2005/8/layout/default"/>
    <dgm:cxn modelId="{09E19CEA-1750-4940-A142-D075144EDCF8}" type="presParOf" srcId="{D2B483BD-964F-41A5-A8A3-40216A8DC017}" destId="{0B7116FD-396A-419D-843E-254A1075D51C}" srcOrd="6" destOrd="0" presId="urn:microsoft.com/office/officeart/2005/8/layout/default"/>
    <dgm:cxn modelId="{EBA20C71-697F-43B8-8ADF-EF4BC61198E9}" type="presParOf" srcId="{D2B483BD-964F-41A5-A8A3-40216A8DC017}" destId="{F1B3C3EC-7CB9-482D-A695-B06D89214797}" srcOrd="7" destOrd="0" presId="urn:microsoft.com/office/officeart/2005/8/layout/default"/>
    <dgm:cxn modelId="{ECAA18A9-31FF-4A5E-AA84-D39BBCDCFF6E}" type="presParOf" srcId="{D2B483BD-964F-41A5-A8A3-40216A8DC017}" destId="{6F127AD1-EF0A-4012-8C3E-58576CB5529F}" srcOrd="8" destOrd="0" presId="urn:microsoft.com/office/officeart/2005/8/layout/default"/>
    <dgm:cxn modelId="{84EE252B-CD48-4C70-8952-56EB8D6F4416}" type="presParOf" srcId="{D2B483BD-964F-41A5-A8A3-40216A8DC017}" destId="{5281FFFB-E56A-4F7B-BC37-776029E67F9E}" srcOrd="9" destOrd="0" presId="urn:microsoft.com/office/officeart/2005/8/layout/default"/>
    <dgm:cxn modelId="{7882BB1F-1156-4493-A119-EC390B8B8236}" type="presParOf" srcId="{D2B483BD-964F-41A5-A8A3-40216A8DC017}" destId="{623164F2-74A3-4AB5-B3D3-B1DC77D1E0C6}" srcOrd="10" destOrd="0" presId="urn:microsoft.com/office/officeart/2005/8/layout/default"/>
    <dgm:cxn modelId="{4E9609F4-5ED2-4445-A59B-DB454477A326}" type="presParOf" srcId="{D2B483BD-964F-41A5-A8A3-40216A8DC017}" destId="{BE04344E-1252-4C74-9537-149F43461DD2}" srcOrd="11" destOrd="0" presId="urn:microsoft.com/office/officeart/2005/8/layout/default"/>
    <dgm:cxn modelId="{CACF5819-0425-4B11-A2FA-199F69657B70}" type="presParOf" srcId="{D2B483BD-964F-41A5-A8A3-40216A8DC017}" destId="{7E5D0706-46F8-4939-BFDE-3D1C742E0D29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706ABD-D65E-4D06-8EE5-14EA5C39B59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1349567-BDB6-49B0-B9F5-E7436094160D}">
      <dgm:prSet/>
      <dgm:spPr/>
      <dgm:t>
        <a:bodyPr/>
        <a:lstStyle/>
        <a:p>
          <a:r>
            <a:rPr lang="en-US"/>
            <a:t>Small bowel extends from the pylorus to the ileocaecal junction. </a:t>
          </a:r>
        </a:p>
      </dgm:t>
    </dgm:pt>
    <dgm:pt modelId="{DAA0A4B0-03E9-4BEA-A8A7-262D2E37D90B}" type="parTrans" cxnId="{A402927E-615A-4674-B2E2-CB68687E5B0B}">
      <dgm:prSet/>
      <dgm:spPr/>
      <dgm:t>
        <a:bodyPr/>
        <a:lstStyle/>
        <a:p>
          <a:endParaRPr lang="en-US"/>
        </a:p>
      </dgm:t>
    </dgm:pt>
    <dgm:pt modelId="{AC7B9C8A-15F3-48A4-B420-FCFFD3A8832B}" type="sibTrans" cxnId="{A402927E-615A-4674-B2E2-CB68687E5B0B}">
      <dgm:prSet/>
      <dgm:spPr/>
      <dgm:t>
        <a:bodyPr/>
        <a:lstStyle/>
        <a:p>
          <a:endParaRPr lang="en-US"/>
        </a:p>
      </dgm:t>
    </dgm:pt>
    <dgm:pt modelId="{BE0BB8AF-511D-4103-976E-7D78653061A2}">
      <dgm:prSet/>
      <dgm:spPr/>
      <dgm:t>
        <a:bodyPr/>
        <a:lstStyle/>
        <a:p>
          <a:r>
            <a:rPr lang="en-US"/>
            <a:t>2.75 -10.49 m long, &amp; 2.5–3 cm in diameter. </a:t>
          </a:r>
        </a:p>
      </dgm:t>
    </dgm:pt>
    <dgm:pt modelId="{74698E7C-525F-4D96-9E16-F5A632196C97}" type="parTrans" cxnId="{469403C8-85FA-4329-9F0E-D378737DFB62}">
      <dgm:prSet/>
      <dgm:spPr/>
      <dgm:t>
        <a:bodyPr/>
        <a:lstStyle/>
        <a:p>
          <a:endParaRPr lang="en-US"/>
        </a:p>
      </dgm:t>
    </dgm:pt>
    <dgm:pt modelId="{4C8CD959-6049-45D0-B41E-EC8184FFEB49}" type="sibTrans" cxnId="{469403C8-85FA-4329-9F0E-D378737DFB62}">
      <dgm:prSet/>
      <dgm:spPr/>
      <dgm:t>
        <a:bodyPr/>
        <a:lstStyle/>
        <a:p>
          <a:endParaRPr lang="en-US"/>
        </a:p>
      </dgm:t>
    </dgm:pt>
    <dgm:pt modelId="{58DA2138-EE18-4630-BB74-62224D97492F}">
      <dgm:prSet/>
      <dgm:spPr/>
      <dgm:t>
        <a:bodyPr/>
        <a:lstStyle/>
        <a:p>
          <a:r>
            <a:rPr lang="en-US"/>
            <a:t>The surface area of its mucosa is 30 square meter</a:t>
          </a:r>
        </a:p>
      </dgm:t>
    </dgm:pt>
    <dgm:pt modelId="{F8DBA79B-5AE7-4B0E-9938-DB3E9C4B8EB3}" type="parTrans" cxnId="{3C987CFB-07E4-429F-9B54-0E1EDA9F7C9A}">
      <dgm:prSet/>
      <dgm:spPr/>
      <dgm:t>
        <a:bodyPr/>
        <a:lstStyle/>
        <a:p>
          <a:endParaRPr lang="en-US"/>
        </a:p>
      </dgm:t>
    </dgm:pt>
    <dgm:pt modelId="{C89F1709-C8D9-45B6-AE8F-4884E652A0D2}" type="sibTrans" cxnId="{3C987CFB-07E4-429F-9B54-0E1EDA9F7C9A}">
      <dgm:prSet/>
      <dgm:spPr/>
      <dgm:t>
        <a:bodyPr/>
        <a:lstStyle/>
        <a:p>
          <a:endParaRPr lang="en-US"/>
        </a:p>
      </dgm:t>
    </dgm:pt>
    <dgm:pt modelId="{B5A851F2-0B12-4E58-8199-E34127D58E82}">
      <dgm:prSet/>
      <dgm:spPr/>
      <dgm:t>
        <a:bodyPr/>
        <a:lstStyle/>
        <a:p>
          <a:r>
            <a:rPr lang="en-US"/>
            <a:t>It receives blood supply from the coeliac trunk, &amp; superior mesenteric artery</a:t>
          </a:r>
        </a:p>
      </dgm:t>
    </dgm:pt>
    <dgm:pt modelId="{53FE5C52-CE1E-4165-9F78-863D8E1CFDE0}" type="parTrans" cxnId="{06862693-32D7-4C38-88AB-6FFF7D5EEC91}">
      <dgm:prSet/>
      <dgm:spPr/>
      <dgm:t>
        <a:bodyPr/>
        <a:lstStyle/>
        <a:p>
          <a:endParaRPr lang="en-US"/>
        </a:p>
      </dgm:t>
    </dgm:pt>
    <dgm:pt modelId="{C45AC1AB-CFDE-4AE9-B25C-8B11BB5F424E}" type="sibTrans" cxnId="{06862693-32D7-4C38-88AB-6FFF7D5EEC91}">
      <dgm:prSet/>
      <dgm:spPr/>
      <dgm:t>
        <a:bodyPr/>
        <a:lstStyle/>
        <a:p>
          <a:endParaRPr lang="en-US"/>
        </a:p>
      </dgm:t>
    </dgm:pt>
    <dgm:pt modelId="{4FF16DFB-B5DB-478D-9C5C-8D84C415FD2B}" type="pres">
      <dgm:prSet presAssocID="{F6706ABD-D65E-4D06-8EE5-14EA5C39B591}" presName="linear" presStyleCnt="0">
        <dgm:presLayoutVars>
          <dgm:animLvl val="lvl"/>
          <dgm:resizeHandles val="exact"/>
        </dgm:presLayoutVars>
      </dgm:prSet>
      <dgm:spPr/>
    </dgm:pt>
    <dgm:pt modelId="{A45AE0E1-D2A5-4F91-BEC1-58A029B99573}" type="pres">
      <dgm:prSet presAssocID="{91349567-BDB6-49B0-B9F5-E7436094160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4199409-3A5D-4625-B6B3-B3AE0949EC98}" type="pres">
      <dgm:prSet presAssocID="{AC7B9C8A-15F3-48A4-B420-FCFFD3A8832B}" presName="spacer" presStyleCnt="0"/>
      <dgm:spPr/>
    </dgm:pt>
    <dgm:pt modelId="{4F0B8078-A6D6-429A-9D33-B799884D1FB9}" type="pres">
      <dgm:prSet presAssocID="{BE0BB8AF-511D-4103-976E-7D78653061A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88A153A-DDAF-4C91-9932-E3B6C818C37C}" type="pres">
      <dgm:prSet presAssocID="{4C8CD959-6049-45D0-B41E-EC8184FFEB49}" presName="spacer" presStyleCnt="0"/>
      <dgm:spPr/>
    </dgm:pt>
    <dgm:pt modelId="{86D725E7-AA15-4157-84C9-5F0772BC54B5}" type="pres">
      <dgm:prSet presAssocID="{58DA2138-EE18-4630-BB74-62224D97492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21DD4E8-078D-41B5-A1B0-AE6AB2C72D96}" type="pres">
      <dgm:prSet presAssocID="{C89F1709-C8D9-45B6-AE8F-4884E652A0D2}" presName="spacer" presStyleCnt="0"/>
      <dgm:spPr/>
    </dgm:pt>
    <dgm:pt modelId="{6D8B1CF7-E0B6-4005-9538-AADF8931421D}" type="pres">
      <dgm:prSet presAssocID="{B5A851F2-0B12-4E58-8199-E34127D58E8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D49FD05-0770-4D15-A044-6662FC46CCFA}" type="presOf" srcId="{91349567-BDB6-49B0-B9F5-E7436094160D}" destId="{A45AE0E1-D2A5-4F91-BEC1-58A029B99573}" srcOrd="0" destOrd="0" presId="urn:microsoft.com/office/officeart/2005/8/layout/vList2"/>
    <dgm:cxn modelId="{3A2AF027-5CB8-4C1B-A1EA-4FAC9ED42C8C}" type="presOf" srcId="{B5A851F2-0B12-4E58-8199-E34127D58E82}" destId="{6D8B1CF7-E0B6-4005-9538-AADF8931421D}" srcOrd="0" destOrd="0" presId="urn:microsoft.com/office/officeart/2005/8/layout/vList2"/>
    <dgm:cxn modelId="{C8835438-207A-4A66-8A2E-B9F04E0BA73F}" type="presOf" srcId="{BE0BB8AF-511D-4103-976E-7D78653061A2}" destId="{4F0B8078-A6D6-429A-9D33-B799884D1FB9}" srcOrd="0" destOrd="0" presId="urn:microsoft.com/office/officeart/2005/8/layout/vList2"/>
    <dgm:cxn modelId="{B8BEF075-EA11-4C72-8F02-E2ED971B0158}" type="presOf" srcId="{58DA2138-EE18-4630-BB74-62224D97492F}" destId="{86D725E7-AA15-4157-84C9-5F0772BC54B5}" srcOrd="0" destOrd="0" presId="urn:microsoft.com/office/officeart/2005/8/layout/vList2"/>
    <dgm:cxn modelId="{A402927E-615A-4674-B2E2-CB68687E5B0B}" srcId="{F6706ABD-D65E-4D06-8EE5-14EA5C39B591}" destId="{91349567-BDB6-49B0-B9F5-E7436094160D}" srcOrd="0" destOrd="0" parTransId="{DAA0A4B0-03E9-4BEA-A8A7-262D2E37D90B}" sibTransId="{AC7B9C8A-15F3-48A4-B420-FCFFD3A8832B}"/>
    <dgm:cxn modelId="{06862693-32D7-4C38-88AB-6FFF7D5EEC91}" srcId="{F6706ABD-D65E-4D06-8EE5-14EA5C39B591}" destId="{B5A851F2-0B12-4E58-8199-E34127D58E82}" srcOrd="3" destOrd="0" parTransId="{53FE5C52-CE1E-4165-9F78-863D8E1CFDE0}" sibTransId="{C45AC1AB-CFDE-4AE9-B25C-8B11BB5F424E}"/>
    <dgm:cxn modelId="{18A51DBA-4A0C-4E90-A3E8-BEA000BF6502}" type="presOf" srcId="{F6706ABD-D65E-4D06-8EE5-14EA5C39B591}" destId="{4FF16DFB-B5DB-478D-9C5C-8D84C415FD2B}" srcOrd="0" destOrd="0" presId="urn:microsoft.com/office/officeart/2005/8/layout/vList2"/>
    <dgm:cxn modelId="{469403C8-85FA-4329-9F0E-D378737DFB62}" srcId="{F6706ABD-D65E-4D06-8EE5-14EA5C39B591}" destId="{BE0BB8AF-511D-4103-976E-7D78653061A2}" srcOrd="1" destOrd="0" parTransId="{74698E7C-525F-4D96-9E16-F5A632196C97}" sibTransId="{4C8CD959-6049-45D0-B41E-EC8184FFEB49}"/>
    <dgm:cxn modelId="{3C987CFB-07E4-429F-9B54-0E1EDA9F7C9A}" srcId="{F6706ABD-D65E-4D06-8EE5-14EA5C39B591}" destId="{58DA2138-EE18-4630-BB74-62224D97492F}" srcOrd="2" destOrd="0" parTransId="{F8DBA79B-5AE7-4B0E-9938-DB3E9C4B8EB3}" sibTransId="{C89F1709-C8D9-45B6-AE8F-4884E652A0D2}"/>
    <dgm:cxn modelId="{4F3B0B3E-5130-4555-B82C-815227E8AA47}" type="presParOf" srcId="{4FF16DFB-B5DB-478D-9C5C-8D84C415FD2B}" destId="{A45AE0E1-D2A5-4F91-BEC1-58A029B99573}" srcOrd="0" destOrd="0" presId="urn:microsoft.com/office/officeart/2005/8/layout/vList2"/>
    <dgm:cxn modelId="{7A504147-7381-4F10-9CC8-B69CDF2727EA}" type="presParOf" srcId="{4FF16DFB-B5DB-478D-9C5C-8D84C415FD2B}" destId="{34199409-3A5D-4625-B6B3-B3AE0949EC98}" srcOrd="1" destOrd="0" presId="urn:microsoft.com/office/officeart/2005/8/layout/vList2"/>
    <dgm:cxn modelId="{59781BF1-1389-42C7-B857-D0A36438CB8E}" type="presParOf" srcId="{4FF16DFB-B5DB-478D-9C5C-8D84C415FD2B}" destId="{4F0B8078-A6D6-429A-9D33-B799884D1FB9}" srcOrd="2" destOrd="0" presId="urn:microsoft.com/office/officeart/2005/8/layout/vList2"/>
    <dgm:cxn modelId="{78370D34-E6D5-4B94-963A-98AC3FF84DAE}" type="presParOf" srcId="{4FF16DFB-B5DB-478D-9C5C-8D84C415FD2B}" destId="{988A153A-DDAF-4C91-9932-E3B6C818C37C}" srcOrd="3" destOrd="0" presId="urn:microsoft.com/office/officeart/2005/8/layout/vList2"/>
    <dgm:cxn modelId="{800BA8C1-737C-4605-868B-A2C57E734CE8}" type="presParOf" srcId="{4FF16DFB-B5DB-478D-9C5C-8D84C415FD2B}" destId="{86D725E7-AA15-4157-84C9-5F0772BC54B5}" srcOrd="4" destOrd="0" presId="urn:microsoft.com/office/officeart/2005/8/layout/vList2"/>
    <dgm:cxn modelId="{8278D899-D831-4F76-BC87-C4074035F045}" type="presParOf" srcId="{4FF16DFB-B5DB-478D-9C5C-8D84C415FD2B}" destId="{521DD4E8-078D-41B5-A1B0-AE6AB2C72D96}" srcOrd="5" destOrd="0" presId="urn:microsoft.com/office/officeart/2005/8/layout/vList2"/>
    <dgm:cxn modelId="{ABEA55E2-D220-4988-8A4F-7DDAF4ABECBF}" type="presParOf" srcId="{4FF16DFB-B5DB-478D-9C5C-8D84C415FD2B}" destId="{6D8B1CF7-E0B6-4005-9538-AADF8931421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54B282-B2CA-42C0-B0FC-DA7529CA317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0AEB948-DC7F-4C2B-866C-09A2DEF40E1C}">
      <dgm:prSet custT="1"/>
      <dgm:spPr/>
      <dgm:t>
        <a:bodyPr/>
        <a:lstStyle/>
        <a:p>
          <a:r>
            <a:rPr lang="en-US" sz="2400" b="1" dirty="0"/>
            <a:t>1.Intraluminal:</a:t>
          </a:r>
          <a:r>
            <a:rPr lang="en-US" sz="2400" dirty="0"/>
            <a:t> impacted </a:t>
          </a:r>
          <a:r>
            <a:rPr lang="en-US" sz="2400" dirty="0" err="1"/>
            <a:t>faeces</a:t>
          </a:r>
          <a:r>
            <a:rPr lang="en-US" sz="2400" dirty="0"/>
            <a:t>, foreign bodies, gallstones, Bezoars.</a:t>
          </a:r>
        </a:p>
      </dgm:t>
    </dgm:pt>
    <dgm:pt modelId="{634A8847-4287-4B01-9498-77A18C55F6A3}" type="parTrans" cxnId="{650C3CCD-6058-42B8-BDE6-E3690293E78E}">
      <dgm:prSet/>
      <dgm:spPr/>
      <dgm:t>
        <a:bodyPr/>
        <a:lstStyle/>
        <a:p>
          <a:endParaRPr lang="en-US"/>
        </a:p>
      </dgm:t>
    </dgm:pt>
    <dgm:pt modelId="{5A771394-437C-47E6-8215-E4655C37D0D1}" type="sibTrans" cxnId="{650C3CCD-6058-42B8-BDE6-E3690293E78E}">
      <dgm:prSet/>
      <dgm:spPr/>
      <dgm:t>
        <a:bodyPr/>
        <a:lstStyle/>
        <a:p>
          <a:endParaRPr lang="en-US"/>
        </a:p>
      </dgm:t>
    </dgm:pt>
    <dgm:pt modelId="{9CD9E21A-FCA1-46F6-AC0F-D93FABC23CA1}">
      <dgm:prSet custT="1"/>
      <dgm:spPr/>
      <dgm:t>
        <a:bodyPr/>
        <a:lstStyle/>
        <a:p>
          <a:r>
            <a:rPr lang="en-US" sz="3400" b="1" dirty="0"/>
            <a:t>2.</a:t>
          </a:r>
          <a:r>
            <a:rPr lang="en-US" sz="2400" b="1" dirty="0"/>
            <a:t>Intramural:</a:t>
          </a:r>
          <a:r>
            <a:rPr lang="en-US" sz="2400" dirty="0"/>
            <a:t> tumors, inflammatory strictures, </a:t>
          </a:r>
        </a:p>
      </dgm:t>
    </dgm:pt>
    <dgm:pt modelId="{657461AC-4BEF-4E8C-8029-FD27EBACE3A2}" type="parTrans" cxnId="{C1082BED-6D48-41C2-A80E-9474BF26F681}">
      <dgm:prSet/>
      <dgm:spPr/>
      <dgm:t>
        <a:bodyPr/>
        <a:lstStyle/>
        <a:p>
          <a:endParaRPr lang="en-US"/>
        </a:p>
      </dgm:t>
    </dgm:pt>
    <dgm:pt modelId="{8DD2BA65-99C6-498F-BCDD-0E02B5C659FA}" type="sibTrans" cxnId="{C1082BED-6D48-41C2-A80E-9474BF26F681}">
      <dgm:prSet/>
      <dgm:spPr/>
      <dgm:t>
        <a:bodyPr/>
        <a:lstStyle/>
        <a:p>
          <a:endParaRPr lang="en-US"/>
        </a:p>
      </dgm:t>
    </dgm:pt>
    <dgm:pt modelId="{BEF496C9-1B00-4988-AF0A-3BDEF0D981BE}">
      <dgm:prSet custT="1"/>
      <dgm:spPr/>
      <dgm:t>
        <a:bodyPr/>
        <a:lstStyle/>
        <a:p>
          <a:r>
            <a:rPr lang="en-US" sz="2400" b="1" dirty="0"/>
            <a:t>3.Extramural:</a:t>
          </a:r>
          <a:r>
            <a:rPr lang="en-US" sz="2400" dirty="0"/>
            <a:t> adhesion, hernias, volvulus, intussusception, tumors</a:t>
          </a:r>
        </a:p>
      </dgm:t>
    </dgm:pt>
    <dgm:pt modelId="{C7600A77-74CE-4EA6-A1B3-D7E06BA4523A}" type="parTrans" cxnId="{4AA30AB5-A39A-4F36-8AC1-367A85842780}">
      <dgm:prSet/>
      <dgm:spPr/>
      <dgm:t>
        <a:bodyPr/>
        <a:lstStyle/>
        <a:p>
          <a:endParaRPr lang="en-US"/>
        </a:p>
      </dgm:t>
    </dgm:pt>
    <dgm:pt modelId="{C9E7F5CA-3CC7-46F9-A661-077DA3349E35}" type="sibTrans" cxnId="{4AA30AB5-A39A-4F36-8AC1-367A85842780}">
      <dgm:prSet/>
      <dgm:spPr/>
      <dgm:t>
        <a:bodyPr/>
        <a:lstStyle/>
        <a:p>
          <a:endParaRPr lang="en-US"/>
        </a:p>
      </dgm:t>
    </dgm:pt>
    <dgm:pt modelId="{C50611DE-00BE-40F2-A2A6-1C5554EAF61A}" type="pres">
      <dgm:prSet presAssocID="{AA54B282-B2CA-42C0-B0FC-DA7529CA3173}" presName="linear" presStyleCnt="0">
        <dgm:presLayoutVars>
          <dgm:animLvl val="lvl"/>
          <dgm:resizeHandles val="exact"/>
        </dgm:presLayoutVars>
      </dgm:prSet>
      <dgm:spPr/>
    </dgm:pt>
    <dgm:pt modelId="{E859981F-62B2-4B33-9B7C-4B2FFB0DDCFE}" type="pres">
      <dgm:prSet presAssocID="{D0AEB948-DC7F-4C2B-866C-09A2DEF40E1C}" presName="parentText" presStyleLbl="node1" presStyleIdx="0" presStyleCnt="3" custScaleY="65778">
        <dgm:presLayoutVars>
          <dgm:chMax val="0"/>
          <dgm:bulletEnabled val="1"/>
        </dgm:presLayoutVars>
      </dgm:prSet>
      <dgm:spPr/>
    </dgm:pt>
    <dgm:pt modelId="{664702E2-58F3-4BE1-8506-CA659FDA585F}" type="pres">
      <dgm:prSet presAssocID="{5A771394-437C-47E6-8215-E4655C37D0D1}" presName="spacer" presStyleCnt="0"/>
      <dgm:spPr/>
    </dgm:pt>
    <dgm:pt modelId="{21DC0FC7-3AC5-422F-8777-510CD997C513}" type="pres">
      <dgm:prSet presAssocID="{9CD9E21A-FCA1-46F6-AC0F-D93FABC23CA1}" presName="parentText" presStyleLbl="node1" presStyleIdx="1" presStyleCnt="3" custScaleY="71692">
        <dgm:presLayoutVars>
          <dgm:chMax val="0"/>
          <dgm:bulletEnabled val="1"/>
        </dgm:presLayoutVars>
      </dgm:prSet>
      <dgm:spPr/>
    </dgm:pt>
    <dgm:pt modelId="{63ECEF85-5C0E-4B3A-B0DE-7D8EC3116473}" type="pres">
      <dgm:prSet presAssocID="{8DD2BA65-99C6-498F-BCDD-0E02B5C659FA}" presName="spacer" presStyleCnt="0"/>
      <dgm:spPr/>
    </dgm:pt>
    <dgm:pt modelId="{4ED8C9A6-D023-4ADE-B7B7-DEA9FA7AD0CC}" type="pres">
      <dgm:prSet presAssocID="{BEF496C9-1B00-4988-AF0A-3BDEF0D981BE}" presName="parentText" presStyleLbl="node1" presStyleIdx="2" presStyleCnt="3" custScaleY="58379">
        <dgm:presLayoutVars>
          <dgm:chMax val="0"/>
          <dgm:bulletEnabled val="1"/>
        </dgm:presLayoutVars>
      </dgm:prSet>
      <dgm:spPr/>
    </dgm:pt>
  </dgm:ptLst>
  <dgm:cxnLst>
    <dgm:cxn modelId="{CC564C03-44EB-4D6D-9FE7-F00E6224A9C5}" type="presOf" srcId="{AA54B282-B2CA-42C0-B0FC-DA7529CA3173}" destId="{C50611DE-00BE-40F2-A2A6-1C5554EAF61A}" srcOrd="0" destOrd="0" presId="urn:microsoft.com/office/officeart/2005/8/layout/vList2"/>
    <dgm:cxn modelId="{4AA30AB5-A39A-4F36-8AC1-367A85842780}" srcId="{AA54B282-B2CA-42C0-B0FC-DA7529CA3173}" destId="{BEF496C9-1B00-4988-AF0A-3BDEF0D981BE}" srcOrd="2" destOrd="0" parTransId="{C7600A77-74CE-4EA6-A1B3-D7E06BA4523A}" sibTransId="{C9E7F5CA-3CC7-46F9-A661-077DA3349E35}"/>
    <dgm:cxn modelId="{E571CACB-FF25-40AE-AD5E-71C19EA63283}" type="presOf" srcId="{D0AEB948-DC7F-4C2B-866C-09A2DEF40E1C}" destId="{E859981F-62B2-4B33-9B7C-4B2FFB0DDCFE}" srcOrd="0" destOrd="0" presId="urn:microsoft.com/office/officeart/2005/8/layout/vList2"/>
    <dgm:cxn modelId="{650C3CCD-6058-42B8-BDE6-E3690293E78E}" srcId="{AA54B282-B2CA-42C0-B0FC-DA7529CA3173}" destId="{D0AEB948-DC7F-4C2B-866C-09A2DEF40E1C}" srcOrd="0" destOrd="0" parTransId="{634A8847-4287-4B01-9498-77A18C55F6A3}" sibTransId="{5A771394-437C-47E6-8215-E4655C37D0D1}"/>
    <dgm:cxn modelId="{7099A2CF-93B7-4954-B552-42A332A3F768}" type="presOf" srcId="{BEF496C9-1B00-4988-AF0A-3BDEF0D981BE}" destId="{4ED8C9A6-D023-4ADE-B7B7-DEA9FA7AD0CC}" srcOrd="0" destOrd="0" presId="urn:microsoft.com/office/officeart/2005/8/layout/vList2"/>
    <dgm:cxn modelId="{9E8BB9CF-0FC5-4D71-A7E4-FFF653AA2967}" type="presOf" srcId="{9CD9E21A-FCA1-46F6-AC0F-D93FABC23CA1}" destId="{21DC0FC7-3AC5-422F-8777-510CD997C513}" srcOrd="0" destOrd="0" presId="urn:microsoft.com/office/officeart/2005/8/layout/vList2"/>
    <dgm:cxn modelId="{C1082BED-6D48-41C2-A80E-9474BF26F681}" srcId="{AA54B282-B2CA-42C0-B0FC-DA7529CA3173}" destId="{9CD9E21A-FCA1-46F6-AC0F-D93FABC23CA1}" srcOrd="1" destOrd="0" parTransId="{657461AC-4BEF-4E8C-8029-FD27EBACE3A2}" sibTransId="{8DD2BA65-99C6-498F-BCDD-0E02B5C659FA}"/>
    <dgm:cxn modelId="{3C8D0254-A0CE-4B99-9952-46CB820F74A4}" type="presParOf" srcId="{C50611DE-00BE-40F2-A2A6-1C5554EAF61A}" destId="{E859981F-62B2-4B33-9B7C-4B2FFB0DDCFE}" srcOrd="0" destOrd="0" presId="urn:microsoft.com/office/officeart/2005/8/layout/vList2"/>
    <dgm:cxn modelId="{1865ECBC-E440-4AF4-A18C-2900646E7380}" type="presParOf" srcId="{C50611DE-00BE-40F2-A2A6-1C5554EAF61A}" destId="{664702E2-58F3-4BE1-8506-CA659FDA585F}" srcOrd="1" destOrd="0" presId="urn:microsoft.com/office/officeart/2005/8/layout/vList2"/>
    <dgm:cxn modelId="{8F2FEF0D-3BBE-4B5C-AF47-EA4E091BBD7B}" type="presParOf" srcId="{C50611DE-00BE-40F2-A2A6-1C5554EAF61A}" destId="{21DC0FC7-3AC5-422F-8777-510CD997C513}" srcOrd="2" destOrd="0" presId="urn:microsoft.com/office/officeart/2005/8/layout/vList2"/>
    <dgm:cxn modelId="{0D23956A-7C6F-4BB5-B1E6-4B2C47443C70}" type="presParOf" srcId="{C50611DE-00BE-40F2-A2A6-1C5554EAF61A}" destId="{63ECEF85-5C0E-4B3A-B0DE-7D8EC3116473}" srcOrd="3" destOrd="0" presId="urn:microsoft.com/office/officeart/2005/8/layout/vList2"/>
    <dgm:cxn modelId="{507C8481-89AB-4C66-9073-76088FE26BC6}" type="presParOf" srcId="{C50611DE-00BE-40F2-A2A6-1C5554EAF61A}" destId="{4ED8C9A6-D023-4ADE-B7B7-DEA9FA7AD0C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467324-8035-4132-803B-CCF92436D77D}">
      <dsp:nvSpPr>
        <dsp:cNvPr id="0" name=""/>
        <dsp:cNvSpPr/>
      </dsp:nvSpPr>
      <dsp:spPr>
        <a:xfrm>
          <a:off x="3170" y="232216"/>
          <a:ext cx="2514897" cy="15089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Introduction</a:t>
          </a:r>
        </a:p>
      </dsp:txBody>
      <dsp:txXfrm>
        <a:off x="3170" y="232216"/>
        <a:ext cx="2514897" cy="1508938"/>
      </dsp:txXfrm>
    </dsp:sp>
    <dsp:sp modelId="{AE208DA6-0526-4B9F-8BB4-6EB6341AFE62}">
      <dsp:nvSpPr>
        <dsp:cNvPr id="0" name=""/>
        <dsp:cNvSpPr/>
      </dsp:nvSpPr>
      <dsp:spPr>
        <a:xfrm>
          <a:off x="2769557" y="232216"/>
          <a:ext cx="2514897" cy="15089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Bowel obstruction</a:t>
          </a:r>
        </a:p>
      </dsp:txBody>
      <dsp:txXfrm>
        <a:off x="2769557" y="232216"/>
        <a:ext cx="2514897" cy="1508938"/>
      </dsp:txXfrm>
    </dsp:sp>
    <dsp:sp modelId="{067EAF95-22AE-4551-974E-C12F1D292F5C}">
      <dsp:nvSpPr>
        <dsp:cNvPr id="0" name=""/>
        <dsp:cNvSpPr/>
      </dsp:nvSpPr>
      <dsp:spPr>
        <a:xfrm>
          <a:off x="5535944" y="232216"/>
          <a:ext cx="2514897" cy="15089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Paralytic Ileus</a:t>
          </a:r>
        </a:p>
      </dsp:txBody>
      <dsp:txXfrm>
        <a:off x="5535944" y="232216"/>
        <a:ext cx="2514897" cy="1508938"/>
      </dsp:txXfrm>
    </dsp:sp>
    <dsp:sp modelId="{0B7116FD-396A-419D-843E-254A1075D51C}">
      <dsp:nvSpPr>
        <dsp:cNvPr id="0" name=""/>
        <dsp:cNvSpPr/>
      </dsp:nvSpPr>
      <dsp:spPr>
        <a:xfrm>
          <a:off x="8302332" y="232216"/>
          <a:ext cx="2514897" cy="15089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Meckel’s diverticulum</a:t>
          </a:r>
        </a:p>
      </dsp:txBody>
      <dsp:txXfrm>
        <a:off x="8302332" y="232216"/>
        <a:ext cx="2514897" cy="1508938"/>
      </dsp:txXfrm>
    </dsp:sp>
    <dsp:sp modelId="{6F127AD1-EF0A-4012-8C3E-58576CB5529F}">
      <dsp:nvSpPr>
        <dsp:cNvPr id="0" name=""/>
        <dsp:cNvSpPr/>
      </dsp:nvSpPr>
      <dsp:spPr>
        <a:xfrm>
          <a:off x="1386363" y="1992644"/>
          <a:ext cx="2514897" cy="150893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Mesenteric ischemia</a:t>
          </a:r>
        </a:p>
      </dsp:txBody>
      <dsp:txXfrm>
        <a:off x="1386363" y="1992644"/>
        <a:ext cx="2514897" cy="1508938"/>
      </dsp:txXfrm>
    </dsp:sp>
    <dsp:sp modelId="{623164F2-74A3-4AB5-B3D3-B1DC77D1E0C6}">
      <dsp:nvSpPr>
        <dsp:cNvPr id="0" name=""/>
        <dsp:cNvSpPr/>
      </dsp:nvSpPr>
      <dsp:spPr>
        <a:xfrm>
          <a:off x="4152751" y="1992644"/>
          <a:ext cx="2514897" cy="15089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Crohn’s disease</a:t>
          </a:r>
        </a:p>
      </dsp:txBody>
      <dsp:txXfrm>
        <a:off x="4152751" y="1992644"/>
        <a:ext cx="2514897" cy="1508938"/>
      </dsp:txXfrm>
    </dsp:sp>
    <dsp:sp modelId="{7E5D0706-46F8-4939-BFDE-3D1C742E0D29}">
      <dsp:nvSpPr>
        <dsp:cNvPr id="0" name=""/>
        <dsp:cNvSpPr/>
      </dsp:nvSpPr>
      <dsp:spPr>
        <a:xfrm>
          <a:off x="6919138" y="1992644"/>
          <a:ext cx="2514897" cy="15089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Small bowel tumors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Benign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Malignant</a:t>
          </a:r>
        </a:p>
      </dsp:txBody>
      <dsp:txXfrm>
        <a:off x="6919138" y="1992644"/>
        <a:ext cx="2514897" cy="15089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AE0E1-D2A5-4F91-BEC1-58A029B99573}">
      <dsp:nvSpPr>
        <dsp:cNvPr id="0" name=""/>
        <dsp:cNvSpPr/>
      </dsp:nvSpPr>
      <dsp:spPr>
        <a:xfrm>
          <a:off x="0" y="535034"/>
          <a:ext cx="5278583" cy="9547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Small bowel extends from the pylorus to the ileocaecal junction. </a:t>
          </a:r>
        </a:p>
      </dsp:txBody>
      <dsp:txXfrm>
        <a:off x="46606" y="581640"/>
        <a:ext cx="5185371" cy="861507"/>
      </dsp:txXfrm>
    </dsp:sp>
    <dsp:sp modelId="{4F0B8078-A6D6-429A-9D33-B799884D1FB9}">
      <dsp:nvSpPr>
        <dsp:cNvPr id="0" name=""/>
        <dsp:cNvSpPr/>
      </dsp:nvSpPr>
      <dsp:spPr>
        <a:xfrm>
          <a:off x="0" y="1558874"/>
          <a:ext cx="5278583" cy="9547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2.75 -10.49 m long, &amp; 2.5–3 cm in diameter. </a:t>
          </a:r>
        </a:p>
      </dsp:txBody>
      <dsp:txXfrm>
        <a:off x="46606" y="1605480"/>
        <a:ext cx="5185371" cy="861507"/>
      </dsp:txXfrm>
    </dsp:sp>
    <dsp:sp modelId="{86D725E7-AA15-4157-84C9-5F0772BC54B5}">
      <dsp:nvSpPr>
        <dsp:cNvPr id="0" name=""/>
        <dsp:cNvSpPr/>
      </dsp:nvSpPr>
      <dsp:spPr>
        <a:xfrm>
          <a:off x="0" y="2582714"/>
          <a:ext cx="5278583" cy="9547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The surface area of its mucosa is 30 square meter</a:t>
          </a:r>
        </a:p>
      </dsp:txBody>
      <dsp:txXfrm>
        <a:off x="46606" y="2629320"/>
        <a:ext cx="5185371" cy="861507"/>
      </dsp:txXfrm>
    </dsp:sp>
    <dsp:sp modelId="{6D8B1CF7-E0B6-4005-9538-AADF8931421D}">
      <dsp:nvSpPr>
        <dsp:cNvPr id="0" name=""/>
        <dsp:cNvSpPr/>
      </dsp:nvSpPr>
      <dsp:spPr>
        <a:xfrm>
          <a:off x="0" y="3606554"/>
          <a:ext cx="5278583" cy="9547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It receives blood supply from the coeliac trunk, &amp; superior mesenteric artery</a:t>
          </a:r>
        </a:p>
      </dsp:txBody>
      <dsp:txXfrm>
        <a:off x="46606" y="3653160"/>
        <a:ext cx="5185371" cy="8615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59981F-62B2-4B33-9B7C-4B2FFB0DDCFE}">
      <dsp:nvSpPr>
        <dsp:cNvPr id="0" name=""/>
        <dsp:cNvSpPr/>
      </dsp:nvSpPr>
      <dsp:spPr>
        <a:xfrm>
          <a:off x="0" y="407961"/>
          <a:ext cx="6263640" cy="78807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1.Intraluminal:</a:t>
          </a:r>
          <a:r>
            <a:rPr lang="en-US" sz="2400" kern="1200" dirty="0"/>
            <a:t> impacted </a:t>
          </a:r>
          <a:r>
            <a:rPr lang="en-US" sz="2400" kern="1200" dirty="0" err="1"/>
            <a:t>faeces</a:t>
          </a:r>
          <a:r>
            <a:rPr lang="en-US" sz="2400" kern="1200" dirty="0"/>
            <a:t>, foreign bodies, gallstones, Bezoars.</a:t>
          </a:r>
        </a:p>
      </dsp:txBody>
      <dsp:txXfrm>
        <a:off x="38471" y="446432"/>
        <a:ext cx="6186698" cy="711131"/>
      </dsp:txXfrm>
    </dsp:sp>
    <dsp:sp modelId="{21DC0FC7-3AC5-422F-8777-510CD997C513}">
      <dsp:nvSpPr>
        <dsp:cNvPr id="0" name=""/>
        <dsp:cNvSpPr/>
      </dsp:nvSpPr>
      <dsp:spPr>
        <a:xfrm>
          <a:off x="0" y="1380354"/>
          <a:ext cx="6263640" cy="858927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/>
            <a:t>2.</a:t>
          </a:r>
          <a:r>
            <a:rPr lang="en-US" sz="2400" b="1" kern="1200" dirty="0"/>
            <a:t>Intramural:</a:t>
          </a:r>
          <a:r>
            <a:rPr lang="en-US" sz="2400" kern="1200" dirty="0"/>
            <a:t> tumors, inflammatory strictures, </a:t>
          </a:r>
        </a:p>
      </dsp:txBody>
      <dsp:txXfrm>
        <a:off x="41929" y="1422283"/>
        <a:ext cx="6179782" cy="775069"/>
      </dsp:txXfrm>
    </dsp:sp>
    <dsp:sp modelId="{4ED8C9A6-D023-4ADE-B7B7-DEA9FA7AD0CC}">
      <dsp:nvSpPr>
        <dsp:cNvPr id="0" name=""/>
        <dsp:cNvSpPr/>
      </dsp:nvSpPr>
      <dsp:spPr>
        <a:xfrm>
          <a:off x="0" y="2423602"/>
          <a:ext cx="6263640" cy="699427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3.Extramural:</a:t>
          </a:r>
          <a:r>
            <a:rPr lang="en-US" sz="2400" kern="1200" dirty="0"/>
            <a:t> adhesion, hernias, volvulus, intussusception, tumors</a:t>
          </a:r>
        </a:p>
      </dsp:txBody>
      <dsp:txXfrm>
        <a:off x="34143" y="2457745"/>
        <a:ext cx="6195354" cy="6311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A8372-BF0E-FE4F-A9E0-A5FF64711B81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3E313-E220-4146-9245-9BBA776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1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adiopaedia.org/articles/small-bowel?lang=gb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adiopaedia.org/articles/caecum?lang=gb" TargetMode="External"/><Relationship Id="rId5" Type="http://schemas.openxmlformats.org/officeDocument/2006/relationships/hyperlink" Target="https://radiopaedia.org/articles/appendix-1?lang=gb" TargetMode="External"/><Relationship Id="rId4" Type="http://schemas.openxmlformats.org/officeDocument/2006/relationships/hyperlink" Target="https://radiopaedia.org/articles/large-intestine-1?lang=gb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04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49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3D3D3D"/>
                </a:solidFill>
                <a:effectLst/>
                <a:latin typeface="Open Sans" panose="020B0606030504020204" pitchFamily="34" charset="0"/>
              </a:rPr>
              <a:t>The </a:t>
            </a:r>
            <a:r>
              <a:rPr lang="en-GB" b="1" i="0" dirty="0">
                <a:solidFill>
                  <a:srgbClr val="3D3D3D"/>
                </a:solidFill>
                <a:effectLst/>
                <a:latin typeface="Open Sans" panose="020B0606030504020204" pitchFamily="34" charset="0"/>
              </a:rPr>
              <a:t>3-6-9 rule </a:t>
            </a:r>
            <a:r>
              <a:rPr lang="en-GB" b="0" i="0" dirty="0">
                <a:solidFill>
                  <a:srgbClr val="3D3D3D"/>
                </a:solidFill>
                <a:effectLst/>
                <a:latin typeface="Open Sans" panose="020B0606030504020204" pitchFamily="34" charset="0"/>
              </a:rPr>
              <a:t>is describing the normal bowel calibre: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41699B"/>
                </a:solidFill>
                <a:effectLst/>
                <a:latin typeface="Open Sans" panose="020B0606030504020204" pitchFamily="34" charset="0"/>
                <a:hlinkClick r:id="rId3"/>
              </a:rPr>
              <a:t>small bowel</a:t>
            </a:r>
            <a:r>
              <a:rPr lang="en-GB" b="0" i="0" dirty="0">
                <a:solidFill>
                  <a:srgbClr val="3D3D3D"/>
                </a:solidFill>
                <a:effectLst/>
                <a:latin typeface="Open Sans" panose="020B0606030504020204" pitchFamily="34" charset="0"/>
              </a:rPr>
              <a:t>: &lt;3 cm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41699B"/>
                </a:solidFill>
                <a:effectLst/>
                <a:latin typeface="Open Sans" panose="020B0606030504020204" pitchFamily="34" charset="0"/>
                <a:hlinkClick r:id="rId4"/>
              </a:rPr>
              <a:t>large bowel</a:t>
            </a:r>
            <a:r>
              <a:rPr lang="en-GB" b="0" i="0" dirty="0">
                <a:solidFill>
                  <a:srgbClr val="3D3D3D"/>
                </a:solidFill>
                <a:effectLst/>
                <a:latin typeface="Open Sans" panose="020B0606030504020204" pitchFamily="34" charset="0"/>
              </a:rPr>
              <a:t>: &lt;6 cm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41699B"/>
                </a:solidFill>
                <a:effectLst/>
                <a:latin typeface="Open Sans" panose="020B0606030504020204" pitchFamily="34" charset="0"/>
                <a:hlinkClick r:id="rId5"/>
              </a:rPr>
              <a:t>appendix</a:t>
            </a:r>
            <a:r>
              <a:rPr lang="en-GB" b="0" i="0" dirty="0">
                <a:solidFill>
                  <a:srgbClr val="3D3D3D"/>
                </a:solidFill>
                <a:effectLst/>
                <a:latin typeface="Open Sans" panose="020B0606030504020204" pitchFamily="34" charset="0"/>
              </a:rPr>
              <a:t>: &lt;6 mm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41699B"/>
                </a:solidFill>
                <a:effectLst/>
                <a:latin typeface="Open Sans" panose="020B0606030504020204" pitchFamily="34" charset="0"/>
                <a:hlinkClick r:id="rId6"/>
              </a:rPr>
              <a:t>caecum</a:t>
            </a:r>
            <a:r>
              <a:rPr lang="en-GB" b="0" i="0" dirty="0">
                <a:solidFill>
                  <a:srgbClr val="3D3D3D"/>
                </a:solidFill>
                <a:effectLst/>
                <a:latin typeface="Open Sans" panose="020B0606030504020204" pitchFamily="34" charset="0"/>
              </a:rPr>
              <a:t>: &lt;9 cm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7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974F-9457-4697-A11E-0C309243207D}" type="datetime1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384A-B015-43C5-A25F-CDDB6825D387}" type="datetime1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FA14-EFB2-4CFE-AD3E-CC2DE6926036}" type="datetime1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9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" y="0"/>
            <a:ext cx="12190815" cy="6858000"/>
          </a:xfrm>
          <a:prstGeom prst="rect">
            <a:avLst/>
          </a:prstGeom>
        </p:spPr>
      </p:pic>
      <p:sp>
        <p:nvSpPr>
          <p:cNvPr id="18" name="مربع نص 17"/>
          <p:cNvSpPr txBox="1"/>
          <p:nvPr userDrawn="1"/>
        </p:nvSpPr>
        <p:spPr>
          <a:xfrm>
            <a:off x="11582400" y="6474825"/>
            <a:ext cx="40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A336C6F-6EAF-4CD9-BB47-AD8A22393DDB}" type="slidenum">
              <a:rPr lang="en-US" sz="1200" smtClean="0">
                <a:solidFill>
                  <a:schemeClr val="bg1"/>
                </a:solidFill>
                <a:latin typeface="TheSans" panose="020B0503040302020203" pitchFamily="34" charset="-78"/>
                <a:cs typeface="TheSans" panose="020B0503040302020203" pitchFamily="34" charset="-78"/>
              </a:rPr>
              <a:t>‹#›</a:t>
            </a:fld>
            <a:endParaRPr lang="en-US" sz="1200" dirty="0">
              <a:solidFill>
                <a:schemeClr val="bg1"/>
              </a:solidFill>
              <a:latin typeface="TheSans" panose="020B0503040302020203" pitchFamily="34" charset="-78"/>
              <a:cs typeface="TheSans" panose="020B0503040302020203" pitchFamily="34" charset="-78"/>
            </a:endParaRPr>
          </a:p>
        </p:txBody>
      </p:sp>
      <p:cxnSp>
        <p:nvCxnSpPr>
          <p:cNvPr id="9" name="رابط مستقيم 8"/>
          <p:cNvCxnSpPr/>
          <p:nvPr userDrawn="1"/>
        </p:nvCxnSpPr>
        <p:spPr>
          <a:xfrm>
            <a:off x="1219200" y="1824455"/>
            <a:ext cx="5012267" cy="0"/>
          </a:xfrm>
          <a:prstGeom prst="line">
            <a:avLst/>
          </a:prstGeom>
          <a:ln w="19050">
            <a:solidFill>
              <a:srgbClr val="229E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عنصر نائب للمحتوى 19"/>
          <p:cNvSpPr>
            <a:spLocks noGrp="1"/>
          </p:cNvSpPr>
          <p:nvPr>
            <p:ph sz="quarter" idx="10" hasCustomPrompt="1"/>
          </p:nvPr>
        </p:nvSpPr>
        <p:spPr>
          <a:xfrm>
            <a:off x="7924801" y="1507067"/>
            <a:ext cx="3132667" cy="592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3200" b="1">
                <a:solidFill>
                  <a:srgbClr val="229EB1"/>
                </a:solidFill>
                <a:latin typeface="TheSans" panose="020B0503040302020203" pitchFamily="34" charset="-78"/>
                <a:cs typeface="TheSans" panose="020B0503040302020203" pitchFamily="34" charset="-78"/>
              </a:defRPr>
            </a:lvl1pPr>
            <a:lvl2pPr marL="457189" indent="0" algn="r" rtl="1">
              <a:buNone/>
              <a:defRPr/>
            </a:lvl2pPr>
            <a:lvl3pPr marL="914377" indent="0" algn="r" rtl="1">
              <a:buNone/>
              <a:defRPr/>
            </a:lvl3pPr>
            <a:lvl4pPr marL="1371566" indent="0" algn="r" rtl="1">
              <a:buNone/>
              <a:defRPr/>
            </a:lvl4pPr>
            <a:lvl5pPr marL="1828754" indent="0" algn="r" rtl="1">
              <a:buNone/>
              <a:defRPr/>
            </a:lvl5pPr>
          </a:lstStyle>
          <a:p>
            <a:pPr lvl="0"/>
            <a:r>
              <a:rPr lang="ar-SA" dirty="0"/>
              <a:t>العنوان الرئيسي</a:t>
            </a:r>
            <a:endParaRPr lang="en-US" dirty="0"/>
          </a:p>
        </p:txBody>
      </p:sp>
      <p:sp>
        <p:nvSpPr>
          <p:cNvPr id="23" name="عنصر نائب للمحتوى 22"/>
          <p:cNvSpPr>
            <a:spLocks noGrp="1"/>
          </p:cNvSpPr>
          <p:nvPr>
            <p:ph sz="quarter" idx="11" hasCustomPrompt="1"/>
          </p:nvPr>
        </p:nvSpPr>
        <p:spPr>
          <a:xfrm>
            <a:off x="1219200" y="2404534"/>
            <a:ext cx="9838267" cy="33062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Low" rtl="1">
              <a:buNone/>
              <a:defRPr sz="2133">
                <a:latin typeface="TheSans" panose="020B0503040302020203" pitchFamily="34" charset="-78"/>
                <a:cs typeface="TheSans" panose="020B0503040302020203" pitchFamily="34" charset="-78"/>
              </a:defRPr>
            </a:lvl1pPr>
            <a:lvl2pPr marL="457189" indent="0" algn="r" rtl="1">
              <a:buNone/>
              <a:defRPr/>
            </a:lvl2pPr>
            <a:lvl3pPr marL="914377" indent="0" algn="r" rtl="1">
              <a:buNone/>
              <a:defRPr/>
            </a:lvl3pPr>
            <a:lvl4pPr marL="1371566" indent="0" algn="r" rtl="1">
              <a:buNone/>
              <a:defRPr/>
            </a:lvl4pPr>
            <a:lvl5pPr marL="1828754" indent="0" algn="r" rtl="1">
              <a:buNone/>
              <a:defRPr/>
            </a:lvl5pPr>
          </a:lstStyle>
          <a:p>
            <a:pPr lvl="0"/>
            <a:r>
              <a:rPr lang="ar-SA" dirty="0"/>
              <a:t>المحتوى النصي</a:t>
            </a:r>
            <a:endParaRPr lang="en-US" dirty="0"/>
          </a:p>
        </p:txBody>
      </p:sp>
      <p:sp>
        <p:nvSpPr>
          <p:cNvPr id="24" name="عنصر نائب للمحتوى 22"/>
          <p:cNvSpPr>
            <a:spLocks noGrp="1"/>
          </p:cNvSpPr>
          <p:nvPr>
            <p:ph sz="quarter" idx="12" hasCustomPrompt="1"/>
          </p:nvPr>
        </p:nvSpPr>
        <p:spPr>
          <a:xfrm>
            <a:off x="928918" y="5894887"/>
            <a:ext cx="1552409" cy="2413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Low" rtl="1">
              <a:buNone/>
              <a:defRPr sz="1467">
                <a:solidFill>
                  <a:srgbClr val="C7A362"/>
                </a:solidFill>
                <a:latin typeface="TheSans" panose="020B0503040302020203" pitchFamily="34" charset="-78"/>
                <a:cs typeface="TheSans" panose="020B0503040302020203" pitchFamily="34" charset="-78"/>
              </a:defRPr>
            </a:lvl1pPr>
            <a:lvl2pPr marL="457189" indent="0" algn="r" rtl="1">
              <a:buNone/>
              <a:defRPr/>
            </a:lvl2pPr>
            <a:lvl3pPr marL="914377" indent="0" algn="r" rtl="1">
              <a:buNone/>
              <a:defRPr/>
            </a:lvl3pPr>
            <a:lvl4pPr marL="1371566" indent="0" algn="r" rtl="1">
              <a:buNone/>
              <a:defRPr/>
            </a:lvl4pPr>
            <a:lvl5pPr marL="1828754" indent="0" algn="r" rtl="1">
              <a:buNone/>
              <a:defRPr/>
            </a:lvl5pPr>
          </a:lstStyle>
          <a:p>
            <a:pPr lvl="0"/>
            <a:r>
              <a:rPr lang="ar-SA" dirty="0" err="1"/>
              <a:t>إسم</a:t>
            </a:r>
            <a:r>
              <a:rPr lang="ar-SA" dirty="0"/>
              <a:t> الإدارة هنا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843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76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4352-C4F5-43E0-ABF5-0A14C0D1670E}" type="datetime1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7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BB10-5F92-4B84-99C9-D54C69439DB9}" type="datetime1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1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98D94-92ED-4902-9CCC-957E1775E853}" type="datetime1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ABC7-61FC-4CA5-A13E-CB5930A9B8DF}" type="datetime1">
              <a:rPr lang="en-US" smtClean="0"/>
              <a:t>9/7/2024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9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40A9-E914-47D3-8538-50F3C13D6AF5}" type="datetime1">
              <a:rPr lang="en-US" smtClean="0"/>
              <a:t>9/7/2024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8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548B-EB93-4512-8975-DF84C59CD25D}" type="datetime1">
              <a:rPr lang="en-US" smtClean="0"/>
              <a:t>9/7/2024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4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FB45-E36B-403A-BF3C-26F85A01A1AC}" type="datetime1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5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DD53-9924-4B7C-814C-1F0FBD351551}" type="datetime1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149F5-AC8D-4927-A2D8-F14D1579B24D}" type="datetime1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7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diagramLayout" Target="../diagrams/layout3.xml"/><Relationship Id="rId7" Type="http://schemas.openxmlformats.org/officeDocument/2006/relationships/image" Target="../media/image1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" y="0"/>
            <a:ext cx="12179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40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25800-CBB5-F84C-B6F2-58923C431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076" y="1195754"/>
            <a:ext cx="11136923" cy="55187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</a:rPr>
              <a:t>Bowel obstruction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Mechanical vs. adynamic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Acute vs. chronic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Open V s Closed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Partial vs. complete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A53063-2D28-EC4A-9D89-58044BC68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650"/>
            <a:ext cx="12192000" cy="75709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/>
                <a:latin typeface="Century Gothic" pitchFamily="34" charset="0"/>
              </a:rPr>
              <a:t>Diseases of small bowel</a:t>
            </a:r>
          </a:p>
        </p:txBody>
      </p:sp>
    </p:spTree>
    <p:extLst>
      <p:ext uri="{BB962C8B-B14F-4D97-AF65-F5344CB8AC3E}">
        <p14:creationId xmlns:p14="http://schemas.microsoft.com/office/powerpoint/2010/main" val="215427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85AD1-3668-4983-92F1-4687211E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CA">
                <a:solidFill>
                  <a:srgbClr val="FFFFFF"/>
                </a:solidFill>
              </a:rPr>
              <a:t>Intestinal Obstruction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42E2D-65D9-44FD-AC03-91EA03295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altLang="en-US" b="1" dirty="0"/>
              <a:t>Dynamic:</a:t>
            </a:r>
            <a:r>
              <a:rPr lang="en-US" altLang="en-US" dirty="0"/>
              <a:t> where peristalsis is working against a mechanical obstruction.</a:t>
            </a:r>
          </a:p>
          <a:p>
            <a:pPr marL="0" indent="0">
              <a:buNone/>
            </a:pPr>
            <a:endParaRPr lang="en-US" altLang="en-US" dirty="0"/>
          </a:p>
          <a:p>
            <a:r>
              <a:rPr lang="en-US" altLang="en-US" b="1" dirty="0"/>
              <a:t>Adynamic:</a:t>
            </a:r>
            <a:r>
              <a:rPr lang="en-US" altLang="en-US" dirty="0"/>
              <a:t>   mechanical  element is absent </a:t>
            </a:r>
          </a:p>
          <a:p>
            <a:pPr>
              <a:buNone/>
            </a:pPr>
            <a:r>
              <a:rPr lang="en-US" altLang="en-US" dirty="0"/>
              <a:t>   -  Peristalsis my be absent(paralytic ileus)</a:t>
            </a:r>
          </a:p>
          <a:p>
            <a:pPr>
              <a:buNone/>
            </a:pPr>
            <a:r>
              <a:rPr lang="en-US" altLang="en-US" dirty="0"/>
              <a:t>     -May be present in non propulsive form. (mesenteric vascular occlusion or pseudo-obstruction)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1205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C4E6BB-AB3F-48F1-8D0D-1C75E78E5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2307535"/>
          </a:xfrm>
        </p:spPr>
        <p:txBody>
          <a:bodyPr>
            <a:normAutofit/>
          </a:bodyPr>
          <a:lstStyle/>
          <a:p>
            <a:r>
              <a:rPr lang="en-CA" sz="6000" dirty="0">
                <a:solidFill>
                  <a:schemeClr val="bg1"/>
                </a:solidFill>
              </a:rPr>
              <a:t>Mechanical Obstruction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2162F15-82E2-0BC2-CC39-4C1F6D8609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2564692"/>
              </p:ext>
            </p:extLst>
          </p:nvPr>
        </p:nvGraphicFramePr>
        <p:xfrm>
          <a:off x="5136140" y="-14067"/>
          <a:ext cx="6263640" cy="3530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4BC035D-8F1F-B234-3D96-2EC064873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6141" y="3429001"/>
            <a:ext cx="626364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6EF5EA-27DB-CA7C-1865-AE4B3261EA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93" y="2927927"/>
            <a:ext cx="4789998" cy="351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5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31842-6696-4ACB-81AF-6B6F9F4E0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86" y="168812"/>
            <a:ext cx="10705514" cy="649040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altLang="en-US" b="1" dirty="0">
                <a:solidFill>
                  <a:schemeClr val="bg1"/>
                </a:solidFill>
              </a:rPr>
              <a:t>Acute obstruction:-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Usually in small bowel </a:t>
            </a:r>
          </a:p>
          <a:p>
            <a:pPr>
              <a:lnSpc>
                <a:spcPct val="90000"/>
              </a:lnSpc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Obstruction with severe colicky central abdominal pain, distension, early </a:t>
            </a:r>
            <a:r>
              <a:rPr lang="en-US" altLang="en-US" sz="2400" dirty="0" err="1">
                <a:solidFill>
                  <a:schemeClr val="bg1"/>
                </a:solidFill>
              </a:rPr>
              <a:t>vomitting</a:t>
            </a:r>
            <a:r>
              <a:rPr lang="en-US" altLang="en-US" sz="2400" dirty="0">
                <a:solidFill>
                  <a:schemeClr val="bg1"/>
                </a:solidFill>
              </a:rPr>
              <a:t> and constipation.</a:t>
            </a:r>
          </a:p>
          <a:p>
            <a:pPr>
              <a:lnSpc>
                <a:spcPct val="90000"/>
              </a:lnSpc>
              <a:buNone/>
            </a:pPr>
            <a:endParaRPr lang="en-US" alt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altLang="en-US" sz="2800" b="1" dirty="0">
                <a:solidFill>
                  <a:schemeClr val="bg1"/>
                </a:solidFill>
              </a:rPr>
              <a:t>Chronic obstruction: </a:t>
            </a:r>
            <a:r>
              <a:rPr lang="en-US" altLang="en-US" sz="2800" dirty="0">
                <a:solidFill>
                  <a:schemeClr val="bg1"/>
                </a:solidFill>
              </a:rPr>
              <a:t>-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bg1"/>
                </a:solidFill>
              </a:rPr>
              <a:t>Usually in large bowel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bg1"/>
                </a:solidFill>
              </a:rPr>
              <a:t>Lower abdominal colic &amp; obstipation followed by distension.</a:t>
            </a:r>
          </a:p>
          <a:p>
            <a:pPr>
              <a:lnSpc>
                <a:spcPct val="90000"/>
              </a:lnSpc>
              <a:buNone/>
            </a:pPr>
            <a:endParaRPr lang="en-US" alt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</a:rPr>
              <a:t>Acute on chronic: 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chemeClr val="bg1"/>
                </a:solidFill>
              </a:rPr>
              <a:t>S</a:t>
            </a:r>
            <a:r>
              <a:rPr lang="en-US" altLang="en-US" sz="2800" dirty="0">
                <a:solidFill>
                  <a:schemeClr val="bg1"/>
                </a:solidFill>
              </a:rPr>
              <a:t>hort history of distension &amp; vomiting against background of pain &amp; constipation.</a:t>
            </a:r>
          </a:p>
          <a:p>
            <a:pPr>
              <a:lnSpc>
                <a:spcPct val="90000"/>
              </a:lnSpc>
            </a:pPr>
            <a:endParaRPr lang="en-US" alt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altLang="en-US" sz="2800" b="1" dirty="0">
                <a:solidFill>
                  <a:schemeClr val="bg1"/>
                </a:solidFill>
              </a:rPr>
              <a:t>Subacute obstruction :  </a:t>
            </a:r>
            <a:r>
              <a:rPr lang="en-US" altLang="en-US" sz="2400" dirty="0">
                <a:solidFill>
                  <a:schemeClr val="bg1"/>
                </a:solidFill>
              </a:rPr>
              <a:t>incomplete obstruction.</a:t>
            </a:r>
          </a:p>
          <a:p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5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FF814-B24A-4181-BC0D-8FCD8133B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9" y="80446"/>
            <a:ext cx="10966295" cy="31543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altLang="en-US" sz="1800" b="1" dirty="0">
                <a:solidFill>
                  <a:schemeClr val="bg1"/>
                </a:solidFill>
              </a:rPr>
              <a:t>Simple: </a:t>
            </a:r>
            <a:r>
              <a:rPr lang="en-US" altLang="en-US" sz="1800" dirty="0">
                <a:solidFill>
                  <a:schemeClr val="bg1"/>
                </a:solidFill>
              </a:rPr>
              <a:t>Blockage without interfering with vascular supply</a:t>
            </a:r>
          </a:p>
          <a:p>
            <a:pPr>
              <a:lnSpc>
                <a:spcPct val="90000"/>
              </a:lnSpc>
              <a:buNone/>
            </a:pPr>
            <a:endParaRPr lang="en-US" altLang="en-US" sz="1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altLang="en-US" sz="1800" b="1" dirty="0">
                <a:solidFill>
                  <a:schemeClr val="bg1"/>
                </a:solidFill>
              </a:rPr>
              <a:t>Strangulation: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chemeClr val="bg1"/>
                </a:solidFill>
              </a:rPr>
              <a:t>Significant impairment of blood supply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chemeClr val="bg1"/>
                </a:solidFill>
              </a:rPr>
              <a:t>Most commonly associated with hernia, volvulus, intussusception, </a:t>
            </a:r>
            <a:r>
              <a:rPr lang="en-US" altLang="en-US" sz="1800" dirty="0" err="1">
                <a:solidFill>
                  <a:schemeClr val="bg1"/>
                </a:solidFill>
              </a:rPr>
              <a:t>mesentric</a:t>
            </a:r>
            <a:r>
              <a:rPr lang="en-US" altLang="en-US" sz="1800" dirty="0">
                <a:solidFill>
                  <a:schemeClr val="bg1"/>
                </a:solidFill>
              </a:rPr>
              <a:t> infarction, adhesions/ Bands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chemeClr val="bg1"/>
                </a:solidFill>
              </a:rPr>
              <a:t>Surgical emergency</a:t>
            </a:r>
          </a:p>
          <a:p>
            <a:pPr>
              <a:lnSpc>
                <a:spcPct val="90000"/>
              </a:lnSpc>
              <a:buNone/>
            </a:pPr>
            <a:endParaRPr lang="en-US" altLang="en-US" sz="1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altLang="en-US" sz="1800" b="1" dirty="0">
                <a:solidFill>
                  <a:schemeClr val="bg1"/>
                </a:solidFill>
              </a:rPr>
              <a:t>Closed loop obstruction: B</a:t>
            </a:r>
            <a:r>
              <a:rPr lang="en-US" altLang="en-US" sz="1800" dirty="0">
                <a:solidFill>
                  <a:schemeClr val="bg1"/>
                </a:solidFill>
              </a:rPr>
              <a:t>owel is obstructed at both the proximal and distal end.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1CD481-3B3D-0205-45BD-69A1D36D5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596" y="3234813"/>
            <a:ext cx="2810515" cy="3154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5E990F-32D4-E650-CB4A-3ACDACE9D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187" y="3234813"/>
            <a:ext cx="4693903" cy="31543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7CE85C-E7EA-A1D3-4CFC-5D1D7DDF899C}"/>
              </a:ext>
            </a:extLst>
          </p:cNvPr>
          <p:cNvSpPr txBox="1"/>
          <p:nvPr/>
        </p:nvSpPr>
        <p:spPr>
          <a:xfrm>
            <a:off x="3942735" y="6461318"/>
            <a:ext cx="5043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Band adhesion causing a closed-loop obstruction.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2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A7251-E20C-4A10-BA6B-FAD67666C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468" y="421258"/>
            <a:ext cx="3429000" cy="1719072"/>
          </a:xfrm>
        </p:spPr>
        <p:txBody>
          <a:bodyPr anchor="b">
            <a:normAutofit/>
          </a:bodyPr>
          <a:lstStyle/>
          <a:p>
            <a:r>
              <a:rPr lang="en-CA" sz="4000" b="1" dirty="0"/>
              <a:t>Causes of 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E8421-E340-4E89-A030-7416EDDEE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altLang="en-US" sz="2200"/>
              <a:t>Adhesions- 40%</a:t>
            </a:r>
          </a:p>
          <a:p>
            <a:r>
              <a:rPr lang="en-US" altLang="en-US" sz="2200"/>
              <a:t>Tumors -15%</a:t>
            </a:r>
          </a:p>
          <a:p>
            <a:r>
              <a:rPr lang="en-US" altLang="en-US" sz="2200"/>
              <a:t>Inflammatory- 15%</a:t>
            </a:r>
          </a:p>
          <a:p>
            <a:r>
              <a:rPr lang="en-US" altLang="en-US" sz="2200"/>
              <a:t>Obstructed hernia-12%</a:t>
            </a:r>
          </a:p>
          <a:p>
            <a:r>
              <a:rPr lang="en-US" altLang="en-US" sz="2200"/>
              <a:t>Intraluminal-10% </a:t>
            </a:r>
          </a:p>
          <a:p>
            <a:r>
              <a:rPr lang="en-US" altLang="en-US" sz="2200"/>
              <a:t>Miscellaneous -8%</a:t>
            </a:r>
          </a:p>
          <a:p>
            <a:endParaRPr lang="en-CA" sz="220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012C2E-389A-4227-1E75-C3D988658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936" y="1568207"/>
            <a:ext cx="7357491" cy="413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1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E3AA9-AC0D-430A-91C3-443F0D3A6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551"/>
            <a:ext cx="10515600" cy="440980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Pathophysiology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97CBF-F0C6-4E35-AE19-ED8AB3653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66531"/>
            <a:ext cx="10515600" cy="629146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60000"/>
              </a:lnSpc>
              <a:buNone/>
            </a:pPr>
            <a:r>
              <a:rPr lang="en-US" altLang="en-US" u="sng" dirty="0">
                <a:solidFill>
                  <a:schemeClr val="bg1"/>
                </a:solidFill>
              </a:rPr>
              <a:t>Proximal to obstruction</a:t>
            </a:r>
          </a:p>
          <a:p>
            <a:pPr>
              <a:lnSpc>
                <a:spcPct val="60000"/>
              </a:lnSpc>
              <a:buNone/>
            </a:pPr>
            <a:endParaRPr lang="en-US" altLang="en-US" dirty="0">
              <a:solidFill>
                <a:schemeClr val="bg1"/>
              </a:solidFill>
            </a:endParaRPr>
          </a:p>
          <a:p>
            <a:pPr>
              <a:lnSpc>
                <a:spcPct val="60000"/>
              </a:lnSpc>
              <a:buNone/>
            </a:pPr>
            <a:r>
              <a:rPr lang="en-US" altLang="en-US" sz="2200" dirty="0">
                <a:solidFill>
                  <a:schemeClr val="bg1"/>
                </a:solidFill>
                <a:sym typeface="Wingdings" panose="05000000000000000000" pitchFamily="2" charset="2"/>
              </a:rPr>
              <a:t>Increased fluid secretion </a:t>
            </a:r>
            <a:r>
              <a:rPr lang="en-US" altLang="en-US" sz="2200" dirty="0">
                <a:solidFill>
                  <a:schemeClr val="bg1"/>
                </a:solidFill>
              </a:rPr>
              <a:t> abdominal distention</a:t>
            </a:r>
          </a:p>
          <a:p>
            <a:pPr>
              <a:lnSpc>
                <a:spcPct val="60000"/>
              </a:lnSpc>
              <a:buNone/>
            </a:pPr>
            <a:endParaRPr lang="en-US" altLang="en-US" sz="22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>
              <a:lnSpc>
                <a:spcPct val="60000"/>
              </a:lnSpc>
              <a:buNone/>
            </a:pPr>
            <a:r>
              <a:rPr lang="en-US" altLang="en-US" sz="2200" dirty="0">
                <a:solidFill>
                  <a:schemeClr val="bg1"/>
                </a:solidFill>
                <a:sym typeface="Wingdings" panose="05000000000000000000" pitchFamily="2" charset="2"/>
              </a:rPr>
              <a:t>Accumulation of gas </a:t>
            </a:r>
            <a:r>
              <a:rPr lang="en-US" altLang="en-US" sz="2200" dirty="0">
                <a:solidFill>
                  <a:schemeClr val="bg1"/>
                </a:solidFill>
              </a:rPr>
              <a:t> abdominal distention</a:t>
            </a:r>
          </a:p>
          <a:p>
            <a:pPr>
              <a:lnSpc>
                <a:spcPct val="60000"/>
              </a:lnSpc>
              <a:buNone/>
            </a:pPr>
            <a:endParaRPr lang="en-US" altLang="en-US" sz="22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>
              <a:lnSpc>
                <a:spcPct val="60000"/>
              </a:lnSpc>
              <a:buNone/>
            </a:pPr>
            <a:r>
              <a:rPr lang="en-US" altLang="en-US" sz="2200" dirty="0">
                <a:solidFill>
                  <a:schemeClr val="bg1"/>
                </a:solidFill>
                <a:sym typeface="Wingdings" panose="05000000000000000000" pitchFamily="2" charset="2"/>
              </a:rPr>
              <a:t>Increased intraluminal pressure</a:t>
            </a:r>
          </a:p>
          <a:p>
            <a:pPr>
              <a:lnSpc>
                <a:spcPct val="60000"/>
              </a:lnSpc>
              <a:buNone/>
            </a:pPr>
            <a:endParaRPr lang="en-US" altLang="en-US" sz="22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>
              <a:lnSpc>
                <a:spcPct val="60000"/>
              </a:lnSpc>
              <a:buNone/>
            </a:pPr>
            <a:r>
              <a:rPr lang="en-US" altLang="en-US" sz="2200" dirty="0">
                <a:solidFill>
                  <a:schemeClr val="bg1"/>
                </a:solidFill>
                <a:sym typeface="Wingdings" panose="05000000000000000000" pitchFamily="2" charset="2"/>
              </a:rPr>
              <a:t>Vomiting</a:t>
            </a:r>
          </a:p>
          <a:p>
            <a:pPr>
              <a:lnSpc>
                <a:spcPct val="60000"/>
              </a:lnSpc>
              <a:buNone/>
            </a:pPr>
            <a:endParaRPr lang="en-US" altLang="en-US" sz="22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>
              <a:lnSpc>
                <a:spcPct val="60000"/>
              </a:lnSpc>
              <a:buNone/>
            </a:pPr>
            <a:r>
              <a:rPr lang="en-US" altLang="en-US" sz="2200" dirty="0">
                <a:solidFill>
                  <a:schemeClr val="bg1"/>
                </a:solidFill>
                <a:sym typeface="Wingdings" panose="05000000000000000000" pitchFamily="2" charset="2"/>
              </a:rPr>
              <a:t>Dehydration </a:t>
            </a:r>
          </a:p>
          <a:p>
            <a:pPr>
              <a:lnSpc>
                <a:spcPct val="60000"/>
              </a:lnSpc>
              <a:buNone/>
            </a:pPr>
            <a:endParaRPr lang="en-US" altLang="en-US" sz="22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>
              <a:lnSpc>
                <a:spcPct val="60000"/>
              </a:lnSpc>
              <a:buNone/>
            </a:pPr>
            <a:r>
              <a:rPr lang="en-US" altLang="en-US" sz="2200" dirty="0">
                <a:solidFill>
                  <a:schemeClr val="bg1"/>
                </a:solidFill>
                <a:sym typeface="Wingdings" panose="05000000000000000000" pitchFamily="2" charset="2"/>
              </a:rPr>
              <a:t>Dilatation of bowel</a:t>
            </a:r>
          </a:p>
          <a:p>
            <a:pPr>
              <a:lnSpc>
                <a:spcPct val="60000"/>
              </a:lnSpc>
              <a:buNone/>
            </a:pPr>
            <a:endParaRPr lang="en-US" altLang="en-US" sz="22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>
              <a:lnSpc>
                <a:spcPct val="60000"/>
              </a:lnSpc>
              <a:buNone/>
            </a:pPr>
            <a:r>
              <a:rPr lang="en-US" altLang="en-US" sz="2200" dirty="0">
                <a:solidFill>
                  <a:schemeClr val="bg1"/>
                </a:solidFill>
                <a:sym typeface="Wingdings" panose="05000000000000000000" pitchFamily="2" charset="2"/>
              </a:rPr>
              <a:t>Reflex contraction of smooth muscle </a:t>
            </a:r>
            <a:r>
              <a:rPr lang="en-US" altLang="en-US" sz="2200" dirty="0">
                <a:solidFill>
                  <a:schemeClr val="bg1"/>
                </a:solidFill>
              </a:rPr>
              <a:t> colicky pain</a:t>
            </a:r>
          </a:p>
          <a:p>
            <a:pPr>
              <a:lnSpc>
                <a:spcPct val="60000"/>
              </a:lnSpc>
              <a:buNone/>
            </a:pPr>
            <a:endParaRPr lang="en-US" altLang="en-US" sz="2200" dirty="0">
              <a:solidFill>
                <a:schemeClr val="bg1"/>
              </a:solidFill>
            </a:endParaRPr>
          </a:p>
          <a:p>
            <a:pPr>
              <a:lnSpc>
                <a:spcPct val="60000"/>
              </a:lnSpc>
              <a:buNone/>
            </a:pPr>
            <a:r>
              <a:rPr lang="en-US" altLang="en-US" sz="2200" dirty="0">
                <a:solidFill>
                  <a:schemeClr val="bg1"/>
                </a:solidFill>
              </a:rPr>
              <a:t>Increased peristalsis to overcome obstruction </a:t>
            </a:r>
            <a:r>
              <a:rPr lang="en-US" altLang="en-US" sz="2200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 dirty="0">
                <a:solidFill>
                  <a:schemeClr val="bg1"/>
                </a:solidFill>
              </a:rPr>
              <a:t> increased bowel sounds</a:t>
            </a:r>
          </a:p>
          <a:p>
            <a:pPr>
              <a:lnSpc>
                <a:spcPct val="60000"/>
              </a:lnSpc>
              <a:buNone/>
            </a:pPr>
            <a:endParaRPr lang="en-US" altLang="en-US" sz="2200" dirty="0">
              <a:solidFill>
                <a:schemeClr val="bg1"/>
              </a:solidFill>
            </a:endParaRPr>
          </a:p>
          <a:p>
            <a:pPr>
              <a:lnSpc>
                <a:spcPct val="60000"/>
              </a:lnSpc>
              <a:buNone/>
            </a:pPr>
            <a:r>
              <a:rPr lang="en-US" altLang="en-US" sz="2200" dirty="0">
                <a:solidFill>
                  <a:schemeClr val="bg1"/>
                </a:solidFill>
              </a:rPr>
              <a:t>If obstruction not overcome </a:t>
            </a:r>
            <a:r>
              <a:rPr lang="en-US" altLang="en-US" sz="2200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 dirty="0">
                <a:solidFill>
                  <a:schemeClr val="bg1"/>
                </a:solidFill>
              </a:rPr>
              <a:t> bowel atony</a:t>
            </a:r>
          </a:p>
          <a:p>
            <a:pPr>
              <a:lnSpc>
                <a:spcPct val="60000"/>
              </a:lnSpc>
              <a:buNone/>
            </a:pPr>
            <a:endParaRPr lang="en-US" altLang="en-US" sz="2200" dirty="0">
              <a:solidFill>
                <a:schemeClr val="bg1"/>
              </a:solidFill>
            </a:endParaRPr>
          </a:p>
          <a:p>
            <a:pPr>
              <a:lnSpc>
                <a:spcPct val="60000"/>
              </a:lnSpc>
              <a:buNone/>
            </a:pPr>
            <a:r>
              <a:rPr lang="en-US" altLang="en-US" sz="2200" dirty="0">
                <a:solidFill>
                  <a:schemeClr val="bg1"/>
                </a:solidFill>
                <a:sym typeface="Wingdings" panose="05000000000000000000" pitchFamily="2" charset="2"/>
              </a:rPr>
              <a:t>Decreased reabsorption with time and flaccidity to prevent vascular damage from high pressure</a:t>
            </a:r>
          </a:p>
          <a:p>
            <a:pPr>
              <a:lnSpc>
                <a:spcPct val="60000"/>
              </a:lnSpc>
              <a:buNone/>
            </a:pPr>
            <a:endParaRPr lang="en-US" altLang="en-US" dirty="0">
              <a:solidFill>
                <a:schemeClr val="bg1"/>
              </a:solidFill>
            </a:endParaRPr>
          </a:p>
          <a:p>
            <a:pPr>
              <a:lnSpc>
                <a:spcPct val="60000"/>
              </a:lnSpc>
              <a:buNone/>
            </a:pPr>
            <a:endParaRPr lang="en-US" altLang="en-US" u="sng" dirty="0">
              <a:solidFill>
                <a:schemeClr val="bg1"/>
              </a:solidFill>
            </a:endParaRPr>
          </a:p>
          <a:p>
            <a:pPr>
              <a:lnSpc>
                <a:spcPct val="60000"/>
              </a:lnSpc>
              <a:buNone/>
            </a:pPr>
            <a:r>
              <a:rPr lang="en-US" altLang="en-US" u="sng" dirty="0">
                <a:solidFill>
                  <a:schemeClr val="bg1"/>
                </a:solidFill>
              </a:rPr>
              <a:t>Distal to obstruction</a:t>
            </a:r>
            <a:r>
              <a:rPr lang="en-US" altLang="en-US" dirty="0">
                <a:solidFill>
                  <a:schemeClr val="bg1"/>
                </a:solidFill>
              </a:rPr>
              <a:t>:  </a:t>
            </a:r>
            <a:r>
              <a:rPr lang="en-US" altLang="en-US" sz="2200" dirty="0">
                <a:solidFill>
                  <a:schemeClr val="bg1"/>
                </a:solidFill>
              </a:rPr>
              <a:t>nothing is passed &amp; bowel collapse </a:t>
            </a:r>
            <a:r>
              <a:rPr lang="en-US" altLang="en-US" sz="2200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 dirty="0">
                <a:solidFill>
                  <a:schemeClr val="bg1"/>
                </a:solidFill>
              </a:rPr>
              <a:t> constipation</a:t>
            </a:r>
          </a:p>
        </p:txBody>
      </p:sp>
    </p:spTree>
    <p:extLst>
      <p:ext uri="{BB962C8B-B14F-4D97-AF65-F5344CB8AC3E}">
        <p14:creationId xmlns:p14="http://schemas.microsoft.com/office/powerpoint/2010/main" val="96729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DACD0-2F17-1642-878B-82B62C87C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2542"/>
            <a:ext cx="12192000" cy="6745458"/>
          </a:xfrm>
        </p:spPr>
        <p:txBody>
          <a:bodyPr>
            <a:noAutofit/>
          </a:bodyPr>
          <a:lstStyle/>
          <a:p>
            <a:pPr fontAlgn="base"/>
            <a:r>
              <a:rPr lang="en-US" sz="1800" u="sng" dirty="0">
                <a:solidFill>
                  <a:schemeClr val="bg1"/>
                </a:solidFill>
              </a:rPr>
              <a:t>Colicky</a:t>
            </a:r>
            <a:r>
              <a:rPr lang="en-US" sz="1800" dirty="0">
                <a:solidFill>
                  <a:schemeClr val="bg1"/>
                </a:solidFill>
              </a:rPr>
              <a:t> abdominal pain </a:t>
            </a:r>
          </a:p>
          <a:p>
            <a:pPr fontAlgn="base"/>
            <a:r>
              <a:rPr lang="en-US" sz="1800" dirty="0">
                <a:solidFill>
                  <a:schemeClr val="bg1"/>
                </a:solidFill>
              </a:rPr>
              <a:t>Vomiting </a:t>
            </a:r>
          </a:p>
          <a:p>
            <a:pPr fontAlgn="base"/>
            <a:r>
              <a:rPr lang="en-US" sz="1800" dirty="0">
                <a:solidFill>
                  <a:schemeClr val="bg1"/>
                </a:solidFill>
              </a:rPr>
              <a:t>Abdominal distension – increases as the condition progresses</a:t>
            </a:r>
          </a:p>
          <a:p>
            <a:r>
              <a:rPr lang="en-US" sz="1800" dirty="0">
                <a:solidFill>
                  <a:schemeClr val="bg1"/>
                </a:solidFill>
              </a:rPr>
              <a:t>Absolute constipation (Obstipation): absence of flatus and stool</a:t>
            </a:r>
          </a:p>
          <a:p>
            <a:endParaRPr lang="en-US" sz="1800" b="1" dirty="0">
              <a:solidFill>
                <a:schemeClr val="bg1"/>
              </a:solidFill>
            </a:endParaRPr>
          </a:p>
          <a:p>
            <a:r>
              <a:rPr lang="en-US" sz="1800" b="1" dirty="0">
                <a:solidFill>
                  <a:schemeClr val="bg1"/>
                </a:solidFill>
              </a:rPr>
              <a:t>Proximal small-bowel obstruction: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less distention and more rapid onset of vomiting.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Bilious vomiting 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Distal small bowel obstruction: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central abdominal distention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vomiting (</a:t>
            </a:r>
            <a:r>
              <a:rPr lang="en-US" sz="1800" dirty="0" err="1">
                <a:solidFill>
                  <a:schemeClr val="bg1"/>
                </a:solidFill>
              </a:rPr>
              <a:t>feaculent</a:t>
            </a:r>
            <a:r>
              <a:rPr lang="en-US" sz="1800" dirty="0">
                <a:solidFill>
                  <a:schemeClr val="bg1"/>
                </a:solidFill>
              </a:rPr>
              <a:t>) is a late feature (because the bowel takes time to fill)</a:t>
            </a:r>
            <a:r>
              <a:rPr lang="en-US" altLang="en-US" sz="1800" u="sng" dirty="0">
                <a:solidFill>
                  <a:schemeClr val="bg1"/>
                </a:solidFill>
              </a:rPr>
              <a:t> </a:t>
            </a:r>
          </a:p>
          <a:p>
            <a:pPr lvl="1"/>
            <a:endParaRPr lang="en-US" altLang="en-US" sz="1800" u="sng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en-US" sz="1800" b="1" u="sng" dirty="0">
                <a:solidFill>
                  <a:schemeClr val="bg1"/>
                </a:solidFill>
              </a:rPr>
              <a:t>In strangulation: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     severe constant abdominal pain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     fever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     tachycardia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     tenderness with rigidity/rebound</a:t>
            </a:r>
          </a:p>
          <a:p>
            <a:pPr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         tenderness.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     shock</a:t>
            </a:r>
          </a:p>
          <a:p>
            <a:pPr lvl="1"/>
            <a:endParaRPr lang="en-US" sz="1800" dirty="0">
              <a:solidFill>
                <a:schemeClr val="bg1"/>
              </a:solidFill>
            </a:endParaRPr>
          </a:p>
          <a:p>
            <a:pPr fontAlgn="base"/>
            <a:endParaRPr lang="en-US" sz="1800" dirty="0">
              <a:solidFill>
                <a:schemeClr val="bg1"/>
              </a:solidFill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853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025BED-E9D6-63C7-894F-9F56AEE85F3D}"/>
              </a:ext>
            </a:extLst>
          </p:cNvPr>
          <p:cNvSpPr txBox="1"/>
          <p:nvPr/>
        </p:nvSpPr>
        <p:spPr>
          <a:xfrm>
            <a:off x="914400" y="79592"/>
            <a:ext cx="11029071" cy="6908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FFFF00"/>
                </a:solidFill>
              </a:rPr>
              <a:t>General examination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Early stage: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Normal vitals	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Hyperactive bowel sounds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Late stage:</a:t>
            </a:r>
          </a:p>
          <a:p>
            <a:pPr>
              <a:lnSpc>
                <a:spcPct val="70000"/>
              </a:lnSpc>
              <a:buNone/>
            </a:pPr>
            <a:endParaRPr lang="en-US" altLang="en-US" sz="2000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	Vital signs</a:t>
            </a:r>
          </a:p>
          <a:p>
            <a:pPr>
              <a:lnSpc>
                <a:spcPct val="70000"/>
              </a:lnSpc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	Signs of dehydration –tachycardia, hypotension</a:t>
            </a:r>
          </a:p>
          <a:p>
            <a:pPr>
              <a:lnSpc>
                <a:spcPct val="70000"/>
              </a:lnSpc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 	dry mucus membrane, decreased skin turgor, decreased urine output</a:t>
            </a:r>
          </a:p>
          <a:p>
            <a:pPr>
              <a:lnSpc>
                <a:spcPct val="70000"/>
              </a:lnSpc>
            </a:pPr>
            <a:endParaRPr lang="en-US" altLang="en-US" sz="2000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  <a:buNone/>
            </a:pPr>
            <a:r>
              <a:rPr lang="en-US" alt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Inspection</a:t>
            </a:r>
            <a:r>
              <a:rPr lang="en-US" altLang="en-US" sz="2000" b="1" dirty="0">
                <a:solidFill>
                  <a:schemeClr val="bg1"/>
                </a:solidFill>
              </a:rPr>
              <a:t> </a:t>
            </a:r>
          </a:p>
          <a:p>
            <a:pPr fontAlgn="base"/>
            <a:r>
              <a:rPr lang="en-US" altLang="en-US" sz="2000" dirty="0">
                <a:solidFill>
                  <a:schemeClr val="bg1"/>
                </a:solidFill>
              </a:rPr>
              <a:t>	distension, scars, peristalsis, masses, hernial orifices</a:t>
            </a:r>
          </a:p>
          <a:p>
            <a:pPr fontAlgn="base"/>
            <a:r>
              <a:rPr lang="en-US" sz="2000" dirty="0">
                <a:solidFill>
                  <a:schemeClr val="bg1"/>
                </a:solidFill>
              </a:rPr>
              <a:t>                Dilated loops of bowel may be palpable</a:t>
            </a:r>
            <a:endParaRPr lang="en-US" altLang="en-US" sz="2000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  <a:buNone/>
            </a:pPr>
            <a:endParaRPr lang="en-US" altLang="en-US" sz="2000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  <a:buNone/>
            </a:pPr>
            <a:r>
              <a:rPr lang="en-US" alt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Palpation</a:t>
            </a:r>
          </a:p>
          <a:p>
            <a:pPr>
              <a:lnSpc>
                <a:spcPct val="70000"/>
              </a:lnSpc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	tenderness, masses, rigidity</a:t>
            </a:r>
          </a:p>
          <a:p>
            <a:pPr>
              <a:lnSpc>
                <a:spcPct val="70000"/>
              </a:lnSpc>
              <a:buNone/>
            </a:pPr>
            <a:endParaRPr lang="en-US" altLang="en-US" sz="2000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  <a:buNone/>
            </a:pPr>
            <a:r>
              <a:rPr lang="en-US" alt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Percussion </a:t>
            </a:r>
          </a:p>
          <a:p>
            <a:pPr>
              <a:lnSpc>
                <a:spcPct val="70000"/>
              </a:lnSpc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      tympanitic abdomen</a:t>
            </a:r>
          </a:p>
          <a:p>
            <a:pPr>
              <a:lnSpc>
                <a:spcPct val="70000"/>
              </a:lnSpc>
              <a:buNone/>
            </a:pPr>
            <a:endParaRPr lang="en-US" altLang="en-US" sz="2000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  <a:buNone/>
            </a:pPr>
            <a:r>
              <a:rPr lang="en-US" alt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Auscultation</a:t>
            </a:r>
            <a:r>
              <a:rPr lang="en-US" alt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>
              <a:lnSpc>
                <a:spcPct val="70000"/>
              </a:lnSpc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     high pitched bowel sound</a:t>
            </a:r>
            <a:r>
              <a:rPr lang="en-US" sz="2000" dirty="0">
                <a:solidFill>
                  <a:schemeClr val="bg1"/>
                </a:solidFill>
              </a:rPr>
              <a:t> associated with peristalsis and cramp pain</a:t>
            </a:r>
          </a:p>
          <a:p>
            <a:pPr>
              <a:lnSpc>
                <a:spcPct val="70000"/>
              </a:lnSpc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     or silent abdomen</a:t>
            </a:r>
          </a:p>
          <a:p>
            <a:pPr>
              <a:lnSpc>
                <a:spcPct val="70000"/>
              </a:lnSpc>
              <a:buNone/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*</a:t>
            </a:r>
            <a:r>
              <a:rPr lang="en-US" alt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Examine rectum </a:t>
            </a:r>
            <a:r>
              <a:rPr lang="en-US" altLang="en-US" sz="2000" dirty="0">
                <a:solidFill>
                  <a:schemeClr val="bg1"/>
                </a:solidFill>
              </a:rPr>
              <a:t>for mass, blood, feces or it may be empty in case of complete obstruction</a:t>
            </a:r>
          </a:p>
        </p:txBody>
      </p:sp>
    </p:spTree>
    <p:extLst>
      <p:ext uri="{BB962C8B-B14F-4D97-AF65-F5344CB8AC3E}">
        <p14:creationId xmlns:p14="http://schemas.microsoft.com/office/powerpoint/2010/main" val="17691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94214-3574-CD43-B572-4E0C4DBF9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36"/>
            <a:ext cx="10515600" cy="974291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466FB-7475-ED40-88CC-F94D35B8A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9" y="168812"/>
            <a:ext cx="12191999" cy="6689188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b="1" dirty="0">
                <a:solidFill>
                  <a:schemeClr val="bg1"/>
                </a:solidFill>
              </a:rPr>
              <a:t>Investigations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Full blood count (WBC, Hb, </a:t>
            </a:r>
            <a:r>
              <a:rPr lang="en-US" sz="2000" dirty="0" err="1">
                <a:solidFill>
                  <a:schemeClr val="bg1"/>
                </a:solidFill>
              </a:rPr>
              <a:t>Hct</a:t>
            </a:r>
            <a:r>
              <a:rPr lang="en-US" sz="2000" dirty="0">
                <a:solidFill>
                  <a:schemeClr val="bg1"/>
                </a:solidFill>
              </a:rPr>
              <a:t>), </a:t>
            </a:r>
            <a:r>
              <a:rPr lang="en-CA" sz="2000" dirty="0">
                <a:solidFill>
                  <a:schemeClr val="bg1"/>
                </a:solidFill>
              </a:rPr>
              <a:t> High WBC (neutrophilia with strangulation)</a:t>
            </a:r>
          </a:p>
          <a:p>
            <a:pPr fontAlgn="base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  <a:p>
            <a:pPr fontAlgn="base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  <a:p>
            <a:pPr fontAlgn="base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Electrolytes </a:t>
            </a:r>
            <a:r>
              <a:rPr lang="en-US" sz="2000" b="1" i="1" dirty="0">
                <a:solidFill>
                  <a:schemeClr val="bg1"/>
                </a:solidFill>
              </a:rPr>
              <a:t>( </a:t>
            </a:r>
            <a:r>
              <a:rPr lang="en-US" sz="2000" b="1" i="1" dirty="0">
                <a:solidFill>
                  <a:schemeClr val="accent2"/>
                </a:solidFill>
              </a:rPr>
              <a:t>Hypovolemic </a:t>
            </a:r>
            <a:r>
              <a:rPr lang="en-US" sz="2000" b="1" i="1" dirty="0" err="1">
                <a:solidFill>
                  <a:schemeClr val="accent2"/>
                </a:solidFill>
              </a:rPr>
              <a:t>hypochloremic</a:t>
            </a:r>
            <a:r>
              <a:rPr lang="en-US" sz="2000" b="1" i="1" dirty="0">
                <a:solidFill>
                  <a:schemeClr val="accent2"/>
                </a:solidFill>
              </a:rPr>
              <a:t> hypokalemic alkalosis</a:t>
            </a:r>
            <a:r>
              <a:rPr lang="en-US" sz="2000" b="1" i="1" dirty="0">
                <a:solidFill>
                  <a:schemeClr val="bg1"/>
                </a:solidFill>
              </a:rPr>
              <a:t>)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</a:p>
          <a:p>
            <a:pPr marL="0" indent="0" fontAlgn="base"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                          Hyper </a:t>
            </a:r>
            <a:r>
              <a:rPr lang="en-US" altLang="en-US" sz="2000" dirty="0" err="1">
                <a:solidFill>
                  <a:schemeClr val="bg1"/>
                </a:solidFill>
              </a:rPr>
              <a:t>kalemia</a:t>
            </a:r>
            <a:r>
              <a:rPr lang="en-US" altLang="en-US" sz="2000" dirty="0">
                <a:solidFill>
                  <a:schemeClr val="bg1"/>
                </a:solidFill>
              </a:rPr>
              <a:t>, hyperamylasemia &amp; raised LDH may be associated with  </a:t>
            </a:r>
            <a:r>
              <a:rPr lang="en-US" altLang="en-US" sz="2000" dirty="0" err="1">
                <a:solidFill>
                  <a:schemeClr val="bg1"/>
                </a:solidFill>
              </a:rPr>
              <a:t>stangulation</a:t>
            </a:r>
            <a:r>
              <a:rPr lang="en-US" altLang="en-US" sz="2000" dirty="0">
                <a:solidFill>
                  <a:schemeClr val="bg1"/>
                </a:solidFill>
              </a:rPr>
              <a:t>.</a:t>
            </a:r>
            <a:endParaRPr lang="en-US" sz="2000" b="1" i="1" dirty="0">
              <a:solidFill>
                <a:schemeClr val="bg1"/>
              </a:solidFill>
            </a:endParaRPr>
          </a:p>
          <a:p>
            <a:pPr lvl="1" fontAlgn="base"/>
            <a:endParaRPr lang="en-US" sz="2000" b="1" i="1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     BUN, &amp; creatinine levels: If increased, may indicate decreased volume state (</a:t>
            </a:r>
            <a:r>
              <a:rPr lang="en-US" sz="2000" dirty="0" err="1">
                <a:solidFill>
                  <a:schemeClr val="bg1"/>
                </a:solidFill>
              </a:rPr>
              <a:t>e.g</a:t>
            </a:r>
            <a:r>
              <a:rPr lang="en-US" sz="2000" dirty="0">
                <a:solidFill>
                  <a:schemeClr val="bg1"/>
                </a:solidFill>
              </a:rPr>
              <a:t>, dehydration).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    Abdominal X-ray, at least 2 images (Supine &amp; Erect)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   Small bowel follow-through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  CT abdomen with contrast (Triple)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Scopes (OGD/Colonoscopy)</a:t>
            </a:r>
            <a:r>
              <a:rPr lang="en-CA" sz="2000" dirty="0">
                <a:solidFill>
                  <a:schemeClr val="bg1"/>
                </a:solidFill>
              </a:rPr>
              <a:t> </a:t>
            </a:r>
            <a:endParaRPr lang="en-US" altLang="en-US" sz="2000" dirty="0">
              <a:solidFill>
                <a:schemeClr val="bg1"/>
              </a:solidFill>
            </a:endParaRPr>
          </a:p>
          <a:p>
            <a:pPr lvl="1" fontAlgn="base"/>
            <a:endParaRPr lang="en-US" sz="2000" dirty="0">
              <a:solidFill>
                <a:schemeClr val="bg1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7749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5293FB-D8CB-4B9E-83D6-8A0078B43474}"/>
              </a:ext>
            </a:extLst>
          </p:cNvPr>
          <p:cNvSpPr txBox="1"/>
          <p:nvPr/>
        </p:nvSpPr>
        <p:spPr>
          <a:xfrm>
            <a:off x="450575" y="2247756"/>
            <a:ext cx="8481390" cy="83099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GB" sz="4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Surgical Diseases of Small Bowel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00025-9E59-468E-A537-3EACA31A2FF6}"/>
              </a:ext>
            </a:extLst>
          </p:cNvPr>
          <p:cNvSpPr txBox="1"/>
          <p:nvPr/>
        </p:nvSpPr>
        <p:spPr>
          <a:xfrm>
            <a:off x="4953650" y="3833034"/>
            <a:ext cx="3617843" cy="64633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Omar Alaidaroos MSc, MD</a:t>
            </a:r>
          </a:p>
          <a:p>
            <a:r>
              <a: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Associate Prof. of General Surgery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238BD1-C655-408D-980D-F883D691C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1493" y="1493475"/>
            <a:ext cx="3371380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68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3F19-8400-411F-8F24-E993BDE16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B3E437-179E-40C6-B953-2ECDC6AB7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E9678-5296-4313-9BD7-000ED55F1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39C5EA-62AE-4A89-94BD-BFA347DD7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7965" y="0"/>
            <a:ext cx="666403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FE3EBB-4517-45E1-A8F6-1E74526E3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5527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2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E7AD3-FADE-4BFC-B977-31BAF60EC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C2C79E-06F4-49CE-8FBD-BE415487C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97" y="180109"/>
            <a:ext cx="11842894" cy="65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5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559F3-CE32-44FA-87E2-BEE0B1C01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451987-53B6-4C90-94C1-9C0D52EA4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8183" y="48475"/>
            <a:ext cx="6206836" cy="6761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36AAB6-0638-4501-A757-6E4ED4ADA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2" y="48475"/>
            <a:ext cx="5611091" cy="67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0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AA832-813B-4CAE-93E6-106474F47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D1475F-75C4-4440-82BA-AEF75496F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71" y="97971"/>
            <a:ext cx="11872686" cy="667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5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D0B89-3BDC-4C3E-BA97-0E715257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793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FF00"/>
                </a:solidFill>
                <a:effectLst/>
                <a:latin typeface="Helvetica" panose="020B0604020202020204" pitchFamily="34" charset="0"/>
              </a:rPr>
              <a:t>Rigler triad in gallstone ileus</a:t>
            </a:r>
            <a:br>
              <a:rPr lang="it-IT" b="1" dirty="0">
                <a:solidFill>
                  <a:srgbClr val="131313"/>
                </a:solidFill>
                <a:effectLst/>
                <a:latin typeface="Helvetica" panose="020B0604020202020204" pitchFamily="34" charset="0"/>
              </a:rPr>
            </a:b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6F34B4-E804-41E5-95F5-6F7BDC5AA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1163" y="1108364"/>
            <a:ext cx="3920837" cy="5587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306789-ED94-42BE-8300-E2FA8055C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8363"/>
            <a:ext cx="8104909" cy="558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8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BCB265-DDA0-481E-8CE9-2256C36D0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7255" y="0"/>
            <a:ext cx="3910877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40F82-FD07-4897-8DFF-276ECA543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0"/>
            <a:ext cx="3962400" cy="457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18BC06-CDFE-4856-81B9-730DA53C8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282" y="0"/>
            <a:ext cx="4143027" cy="6127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25CB55-BAFD-4E8E-8E4A-2ADB977419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2426" y="4772892"/>
            <a:ext cx="3933825" cy="20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3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FF4859-FDBC-B846-BCCC-13989FD7A3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400" b="1">
                <a:solidFill>
                  <a:srgbClr val="FFFFFF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00A05-1BFF-1E46-BB80-FBDF379EA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826" y="511388"/>
            <a:ext cx="8009031" cy="6336474"/>
          </a:xfrm>
        </p:spPr>
        <p:txBody>
          <a:bodyPr anchor="ctr">
            <a:noAutofit/>
          </a:bodyPr>
          <a:lstStyle/>
          <a:p>
            <a:pPr fontAlgn="base"/>
            <a:r>
              <a:rPr lang="en-US" sz="2000" dirty="0"/>
              <a:t>Starts ABC</a:t>
            </a:r>
          </a:p>
          <a:p>
            <a:pPr fontAlgn="base"/>
            <a:r>
              <a:rPr lang="en-US" sz="2000" dirty="0"/>
              <a:t>Supportive measures:</a:t>
            </a:r>
          </a:p>
          <a:p>
            <a:pPr lvl="1" fontAlgn="base"/>
            <a:r>
              <a:rPr lang="en-US" sz="2000" dirty="0"/>
              <a:t>Nil By Mouth</a:t>
            </a:r>
          </a:p>
          <a:p>
            <a:pPr lvl="1" fontAlgn="base"/>
            <a:r>
              <a:rPr lang="en-US" sz="2000" dirty="0"/>
              <a:t>Intake- output charts</a:t>
            </a:r>
          </a:p>
          <a:p>
            <a:pPr lvl="1" fontAlgn="base"/>
            <a:r>
              <a:rPr lang="en-US" sz="2000" dirty="0"/>
              <a:t>IV lines, and rehydration (IV crystalloid with K</a:t>
            </a:r>
            <a:r>
              <a:rPr lang="en-US" sz="2000" baseline="30000" dirty="0"/>
              <a:t>+</a:t>
            </a:r>
            <a:r>
              <a:rPr lang="en-US" sz="2000" dirty="0"/>
              <a:t>)</a:t>
            </a:r>
          </a:p>
          <a:p>
            <a:pPr lvl="1" fontAlgn="base"/>
            <a:r>
              <a:rPr lang="en-US" sz="2000" dirty="0"/>
              <a:t>Foley's catheter</a:t>
            </a:r>
          </a:p>
          <a:p>
            <a:pPr lvl="1" fontAlgn="base"/>
            <a:r>
              <a:rPr lang="en-US" sz="2000" dirty="0"/>
              <a:t>NG Tube to aspirate content for ‘decompression’</a:t>
            </a:r>
          </a:p>
          <a:p>
            <a:pPr lvl="1" fontAlgn="base"/>
            <a:r>
              <a:rPr lang="en-US" sz="2000" dirty="0"/>
              <a:t>TED stockings, DVT prophylaxis</a:t>
            </a:r>
          </a:p>
          <a:p>
            <a:pPr lvl="1" fontAlgn="base"/>
            <a:r>
              <a:rPr lang="en-US" sz="2000" dirty="0"/>
              <a:t>Antibiotics</a:t>
            </a:r>
          </a:p>
          <a:p>
            <a:pPr lvl="1" fontAlgn="base"/>
            <a:r>
              <a:rPr lang="en-US" sz="2000" dirty="0"/>
              <a:t>Antiemetics </a:t>
            </a:r>
          </a:p>
          <a:p>
            <a:pPr lvl="1" fontAlgn="base"/>
            <a:r>
              <a:rPr lang="en-US" sz="2000" dirty="0"/>
              <a:t>Analgesia</a:t>
            </a:r>
          </a:p>
          <a:p>
            <a:pPr lvl="1" fontAlgn="base"/>
            <a:r>
              <a:rPr lang="en-US" sz="2000" dirty="0"/>
              <a:t>Might needs ICU </a:t>
            </a:r>
          </a:p>
          <a:p>
            <a:pPr lvl="1" fontAlgn="base"/>
            <a:endParaRPr lang="en-US" sz="2000" dirty="0"/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US" sz="2000" dirty="0"/>
              <a:t>Obstruction due to adhesion rarely need surgery</a:t>
            </a:r>
          </a:p>
          <a:p>
            <a:pPr lvl="1" fontAlgn="base"/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592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515E4-7339-4DD3-B8C7-4217CD786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379828"/>
            <a:ext cx="10875498" cy="5797135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altLang="en-US" sz="2800" u="sng" dirty="0">
                <a:solidFill>
                  <a:schemeClr val="bg1"/>
                </a:solidFill>
              </a:rPr>
              <a:t>Indication for surgery:</a:t>
            </a:r>
          </a:p>
          <a:p>
            <a:pPr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     - Virgin abdomen. (No previous surgery)</a:t>
            </a:r>
          </a:p>
          <a:p>
            <a:pPr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	- failure of conservative management </a:t>
            </a:r>
          </a:p>
          <a:p>
            <a:pPr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     - tender, irreducible hernia</a:t>
            </a:r>
          </a:p>
          <a:p>
            <a:pPr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     - strangulation, peritonitis</a:t>
            </a:r>
          </a:p>
          <a:p>
            <a:pPr>
              <a:buNone/>
            </a:pPr>
            <a:endParaRPr lang="en-US" altLang="en-US" sz="2800" dirty="0">
              <a:solidFill>
                <a:schemeClr val="bg1"/>
              </a:solidFill>
            </a:endParaRPr>
          </a:p>
          <a:p>
            <a:pPr>
              <a:buNone/>
            </a:pPr>
            <a:endParaRPr lang="en-US" altLang="en-US" sz="28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en-US" dirty="0">
                <a:solidFill>
                  <a:schemeClr val="bg1"/>
                </a:solidFill>
              </a:rPr>
              <a:t>Surgery:</a:t>
            </a:r>
          </a:p>
          <a:p>
            <a:r>
              <a:rPr lang="en-CA" sz="2800" dirty="0">
                <a:solidFill>
                  <a:schemeClr val="bg1"/>
                </a:solidFill>
              </a:rPr>
              <a:t>Assess bowel viability</a:t>
            </a:r>
          </a:p>
          <a:p>
            <a:r>
              <a:rPr lang="en-CA" sz="2800" dirty="0">
                <a:solidFill>
                  <a:schemeClr val="bg1"/>
                </a:solidFill>
              </a:rPr>
              <a:t>Treat the cause</a:t>
            </a:r>
          </a:p>
          <a:p>
            <a:pPr marL="0" indent="0">
              <a:buNone/>
            </a:pPr>
            <a:r>
              <a:rPr lang="en-CA" sz="2800" dirty="0">
                <a:solidFill>
                  <a:schemeClr val="bg1"/>
                </a:solidFill>
              </a:rPr>
              <a:t>	- Adhesions…. </a:t>
            </a:r>
            <a:r>
              <a:rPr lang="en-CA" sz="2800" dirty="0" err="1">
                <a:solidFill>
                  <a:schemeClr val="bg1"/>
                </a:solidFill>
              </a:rPr>
              <a:t>Adhesiolysis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dirty="0">
                <a:solidFill>
                  <a:schemeClr val="bg1"/>
                </a:solidFill>
              </a:rPr>
              <a:t>	- Mass…… Resection</a:t>
            </a:r>
          </a:p>
          <a:p>
            <a:pPr marL="0" indent="0">
              <a:buNone/>
            </a:pPr>
            <a:r>
              <a:rPr lang="en-CA" sz="2800" dirty="0">
                <a:solidFill>
                  <a:schemeClr val="bg1"/>
                </a:solidFill>
              </a:rPr>
              <a:t>	- Hernia…… Repair</a:t>
            </a:r>
          </a:p>
          <a:p>
            <a:pPr marL="0" indent="0">
              <a:buNone/>
            </a:pPr>
            <a:r>
              <a:rPr lang="en-CA" sz="2800" dirty="0">
                <a:solidFill>
                  <a:schemeClr val="bg1"/>
                </a:solidFill>
              </a:rPr>
              <a:t>	- Etc.</a:t>
            </a:r>
          </a:p>
          <a:p>
            <a:pPr>
              <a:buNone/>
            </a:pPr>
            <a:endParaRPr lang="en-US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1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740BB-187B-F34E-83D1-ABF63262A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82" y="653328"/>
            <a:ext cx="12095018" cy="6107689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en-US" dirty="0">
                <a:solidFill>
                  <a:schemeClr val="bg1"/>
                </a:solidFill>
              </a:rPr>
              <a:t>This is a ‘disordered neuromuscular transmission’ within the myenteric plexus </a:t>
            </a:r>
          </a:p>
          <a:p>
            <a:pPr fontAlgn="base"/>
            <a:r>
              <a:rPr lang="en-US" dirty="0">
                <a:solidFill>
                  <a:schemeClr val="bg1"/>
                </a:solidFill>
              </a:rPr>
              <a:t>Normally, the different parts of the bowel take different amounts of time to start working properly again (e.g., peristalsis and digestion):</a:t>
            </a:r>
          </a:p>
          <a:p>
            <a:pPr fontAlgn="base"/>
            <a:endParaRPr lang="en-US" dirty="0">
              <a:solidFill>
                <a:schemeClr val="bg1"/>
              </a:solidFill>
            </a:endParaRPr>
          </a:p>
          <a:p>
            <a:pPr lvl="1" fontAlgn="base"/>
            <a:r>
              <a:rPr lang="en-US" b="1" dirty="0">
                <a:solidFill>
                  <a:schemeClr val="bg1"/>
                </a:solidFill>
              </a:rPr>
              <a:t>Stomach: up to 24 hours</a:t>
            </a:r>
          </a:p>
          <a:p>
            <a:pPr lvl="1" fontAlgn="base"/>
            <a:endParaRPr lang="en-US" dirty="0">
              <a:solidFill>
                <a:schemeClr val="bg1"/>
              </a:solidFill>
            </a:endParaRPr>
          </a:p>
          <a:p>
            <a:pPr lvl="1" fontAlgn="base"/>
            <a:r>
              <a:rPr lang="en-US" b="1" dirty="0">
                <a:solidFill>
                  <a:schemeClr val="bg1"/>
                </a:solidFill>
              </a:rPr>
              <a:t>Small bowel &lt;24 hours</a:t>
            </a:r>
          </a:p>
          <a:p>
            <a:pPr lvl="1" fontAlgn="base"/>
            <a:endParaRPr lang="en-US" dirty="0">
              <a:solidFill>
                <a:schemeClr val="bg1"/>
              </a:solidFill>
            </a:endParaRPr>
          </a:p>
          <a:p>
            <a:pPr lvl="1" fontAlgn="base"/>
            <a:r>
              <a:rPr lang="en-US" b="1" dirty="0">
                <a:solidFill>
                  <a:schemeClr val="bg1"/>
                </a:solidFill>
              </a:rPr>
              <a:t>Large bowel 24-48 hours</a:t>
            </a:r>
          </a:p>
          <a:p>
            <a:pPr lvl="1" fontAlgn="base"/>
            <a:endParaRPr lang="en-US" dirty="0">
              <a:solidFill>
                <a:schemeClr val="bg1"/>
              </a:solidFill>
            </a:endParaRPr>
          </a:p>
          <a:p>
            <a:pPr lvl="1" fontAlgn="base"/>
            <a:r>
              <a:rPr lang="en-US" dirty="0">
                <a:solidFill>
                  <a:schemeClr val="bg1"/>
                </a:solidFill>
              </a:rPr>
              <a:t>Longer than this can indicate ileus</a:t>
            </a:r>
          </a:p>
          <a:p>
            <a:pPr lvl="1" fontAlgn="base"/>
            <a:endParaRPr lang="en-US" dirty="0">
              <a:solidFill>
                <a:schemeClr val="bg1"/>
              </a:solidFill>
            </a:endParaRPr>
          </a:p>
          <a:p>
            <a:pPr fontAlgn="base"/>
            <a:r>
              <a:rPr lang="en-US" dirty="0">
                <a:solidFill>
                  <a:schemeClr val="bg1"/>
                </a:solidFill>
              </a:rPr>
              <a:t>Usually treated conservatively</a:t>
            </a:r>
          </a:p>
          <a:p>
            <a:pPr fontAlgn="base"/>
            <a:endParaRPr lang="en-US" dirty="0">
              <a:solidFill>
                <a:schemeClr val="bg1"/>
              </a:solidFill>
            </a:endParaRPr>
          </a:p>
          <a:p>
            <a:pPr fontAlgn="base"/>
            <a:r>
              <a:rPr lang="en-US" dirty="0">
                <a:solidFill>
                  <a:schemeClr val="bg1"/>
                </a:solidFill>
              </a:rPr>
              <a:t>Towards causes, optimize patient condition</a:t>
            </a:r>
          </a:p>
          <a:p>
            <a:pPr fontAlgn="base"/>
            <a:endParaRPr lang="en-US" dirty="0">
              <a:solidFill>
                <a:schemeClr val="bg1"/>
              </a:solidFill>
            </a:endParaRPr>
          </a:p>
          <a:p>
            <a:pPr fontAlgn="base"/>
            <a:r>
              <a:rPr lang="en-US" dirty="0">
                <a:solidFill>
                  <a:schemeClr val="bg1"/>
                </a:solidFill>
              </a:rPr>
              <a:t>Distinguishing mechanical small bowel obstruction </a:t>
            </a:r>
          </a:p>
          <a:p>
            <a:pPr fontAlgn="base"/>
            <a:r>
              <a:rPr lang="en-US" dirty="0">
                <a:solidFill>
                  <a:schemeClr val="bg1"/>
                </a:solidFill>
              </a:rPr>
              <a:t>and paralytic ileus may be difficult:</a:t>
            </a:r>
          </a:p>
          <a:p>
            <a:pPr lvl="1" fontAlgn="base"/>
            <a:r>
              <a:rPr lang="en-US" i="1" dirty="0">
                <a:solidFill>
                  <a:schemeClr val="bg1"/>
                </a:solidFill>
              </a:rPr>
              <a:t>Both show distended bowel on x-ray</a:t>
            </a:r>
            <a:endParaRPr lang="en-US" dirty="0">
              <a:solidFill>
                <a:schemeClr val="bg1"/>
              </a:solidFill>
            </a:endParaRPr>
          </a:p>
          <a:p>
            <a:pPr lvl="1" fontAlgn="base"/>
            <a:r>
              <a:rPr lang="en-US" i="1" dirty="0">
                <a:solidFill>
                  <a:schemeClr val="bg1"/>
                </a:solidFill>
              </a:rPr>
              <a:t>Both can present with constipation</a:t>
            </a:r>
            <a:endParaRPr lang="en-US" dirty="0">
              <a:solidFill>
                <a:schemeClr val="bg1"/>
              </a:solidFill>
            </a:endParaRPr>
          </a:p>
          <a:p>
            <a:pPr lvl="1" fontAlgn="base"/>
            <a:r>
              <a:rPr lang="en-US" i="1" dirty="0">
                <a:solidFill>
                  <a:schemeClr val="bg1"/>
                </a:solidFill>
              </a:rPr>
              <a:t>Bowel sounds are absent in ileus</a:t>
            </a:r>
            <a:endParaRPr lang="en-US" dirty="0">
              <a:solidFill>
                <a:schemeClr val="bg1"/>
              </a:solidFill>
            </a:endParaRPr>
          </a:p>
          <a:p>
            <a:pPr lvl="1" fontAlgn="base"/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DE04AC-82B9-7948-BDBB-904F1CD081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-89912"/>
            <a:ext cx="10515600" cy="743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Paralytic Ileus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B76E6B-FAF8-47CB-8075-3B8323427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09" y="1306657"/>
            <a:ext cx="6276109" cy="555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3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4000" b="1"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Objectives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CC07279-EB22-4C31-9A5F-2E577E9D9C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4240981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694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E3116-1967-E742-A3C8-B66E27DAD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11353800" cy="4957763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chemeClr val="bg1"/>
                </a:solidFill>
              </a:rPr>
              <a:t>Arterial or Venous</a:t>
            </a:r>
          </a:p>
          <a:p>
            <a:r>
              <a:rPr lang="en-GB" dirty="0">
                <a:solidFill>
                  <a:schemeClr val="bg1"/>
                </a:solidFill>
              </a:rPr>
              <a:t>Acute or Chronic</a:t>
            </a:r>
          </a:p>
          <a:p>
            <a:r>
              <a:rPr lang="en-GB" b="1" dirty="0">
                <a:solidFill>
                  <a:schemeClr val="bg1"/>
                </a:solidFill>
              </a:rPr>
              <a:t>Symptoms: 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Non-specific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Severe abdominal pain out of proportion to the degree of </a:t>
            </a:r>
            <a:r>
              <a:rPr lang="en-US" dirty="0" err="1">
                <a:solidFill>
                  <a:schemeClr val="bg1"/>
                </a:solidFill>
              </a:rPr>
              <a:t>abd</a:t>
            </a:r>
            <a:r>
              <a:rPr lang="en-US" dirty="0">
                <a:solidFill>
                  <a:schemeClr val="bg1"/>
                </a:solidFill>
              </a:rPr>
              <a:t>. tenderness</a:t>
            </a:r>
            <a:endParaRPr lang="en-GB" dirty="0">
              <a:solidFill>
                <a:schemeClr val="bg1"/>
              </a:solidFill>
            </a:endParaRPr>
          </a:p>
          <a:p>
            <a:pPr lvl="1"/>
            <a:r>
              <a:rPr lang="en-GB" dirty="0">
                <a:solidFill>
                  <a:schemeClr val="bg1"/>
                </a:solidFill>
              </a:rPr>
              <a:t>Diarrhoea (watery, bloody)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Acute: Sudden abdominal pain, passage of altered blood, shock. 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Chronic: Abdominal angina,</a:t>
            </a:r>
            <a:r>
              <a:rPr lang="en-US" dirty="0">
                <a:solidFill>
                  <a:schemeClr val="bg1"/>
                </a:solidFill>
              </a:rPr>
              <a:t> “food-fear”, </a:t>
            </a:r>
            <a:r>
              <a:rPr lang="en-GB" dirty="0">
                <a:solidFill>
                  <a:schemeClr val="bg1"/>
                </a:solidFill>
              </a:rPr>
              <a:t>weight loss or diarrhoea.</a:t>
            </a:r>
          </a:p>
          <a:p>
            <a:r>
              <a:rPr lang="en-GB" b="1" dirty="0">
                <a:solidFill>
                  <a:schemeClr val="bg1"/>
                </a:solidFill>
              </a:rPr>
              <a:t>Signs: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Abdominal tenderness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Guarding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Rigidity</a:t>
            </a:r>
          </a:p>
          <a:p>
            <a:r>
              <a:rPr lang="en-GB" dirty="0">
                <a:solidFill>
                  <a:schemeClr val="bg1"/>
                </a:solidFill>
              </a:rPr>
              <a:t>Symptoms are out of proportion to signs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BA3485-4F7D-A543-9212-7835CDA654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7668491" cy="687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Mesenteric ischemia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793024-AEBD-4562-8100-1F9A7FA80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344" y="365126"/>
            <a:ext cx="3899599" cy="215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5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69174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Predisposing factors: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Thrombophilia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Hyper-viscosity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Gut hypo-perfusion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Shock (hypovolemic- cardiogenic-septic)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Cardiac arrhythmia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GB" sz="2800" b="1" dirty="0">
                <a:solidFill>
                  <a:srgbClr val="00B050"/>
                </a:solidFill>
              </a:rPr>
              <a:t>Causes:</a:t>
            </a:r>
          </a:p>
          <a:p>
            <a:pPr lvl="2"/>
            <a:r>
              <a:rPr lang="en-GB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Arterial: </a:t>
            </a:r>
          </a:p>
          <a:p>
            <a:pPr lvl="3"/>
            <a:r>
              <a:rPr lang="en-US" sz="2000" dirty="0">
                <a:solidFill>
                  <a:schemeClr val="bg1"/>
                </a:solidFill>
              </a:rPr>
              <a:t>Arterial embolus : (most common-50%; heart; usually lodge distal to origin of the middle colic </a:t>
            </a:r>
          </a:p>
          <a:p>
            <a:pPr lvl="3"/>
            <a:r>
              <a:rPr lang="en-GB" sz="2000" dirty="0">
                <a:solidFill>
                  <a:schemeClr val="bg1"/>
                </a:solidFill>
              </a:rPr>
              <a:t>Recent MI- Atrial fib</a:t>
            </a:r>
          </a:p>
          <a:p>
            <a:pPr lvl="3"/>
            <a:r>
              <a:rPr lang="en-GB" sz="2000" dirty="0" err="1">
                <a:solidFill>
                  <a:schemeClr val="bg1"/>
                </a:solidFill>
              </a:rPr>
              <a:t>Polycythemia</a:t>
            </a:r>
            <a:r>
              <a:rPr lang="en-GB" sz="2000" dirty="0">
                <a:solidFill>
                  <a:schemeClr val="bg1"/>
                </a:solidFill>
              </a:rPr>
              <a:t>- SCD- DIC</a:t>
            </a:r>
          </a:p>
          <a:p>
            <a:pPr lvl="3"/>
            <a:r>
              <a:rPr lang="en-US" sz="2000" dirty="0">
                <a:solidFill>
                  <a:schemeClr val="bg1"/>
                </a:solidFill>
              </a:rPr>
              <a:t>Arterial thrombosis </a:t>
            </a:r>
          </a:p>
          <a:p>
            <a:pPr lvl="2"/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Venous thrombosis </a:t>
            </a:r>
            <a:r>
              <a:rPr lang="en-US" sz="2400" dirty="0">
                <a:solidFill>
                  <a:schemeClr val="bg1"/>
                </a:solidFill>
              </a:rPr>
              <a:t>: (5-15%) and 95% SMV</a:t>
            </a:r>
          </a:p>
          <a:p>
            <a:pPr lvl="2"/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Vasospasm </a:t>
            </a:r>
            <a:r>
              <a:rPr lang="en-US" sz="2400" dirty="0">
                <a:solidFill>
                  <a:schemeClr val="bg1"/>
                </a:solidFill>
              </a:rPr>
              <a:t>(non-occlusive mesenteric ischemia – NOMI): </a:t>
            </a:r>
          </a:p>
          <a:p>
            <a:pPr lvl="3"/>
            <a:r>
              <a:rPr lang="en-US" sz="2200" dirty="0">
                <a:solidFill>
                  <a:schemeClr val="bg1"/>
                </a:solidFill>
              </a:rPr>
              <a:t>usually in critically-ill pt. </a:t>
            </a:r>
          </a:p>
          <a:p>
            <a:pPr lvl="3"/>
            <a:r>
              <a:rPr lang="en-US" sz="2200" dirty="0">
                <a:solidFill>
                  <a:schemeClr val="bg1"/>
                </a:solidFill>
              </a:rPr>
              <a:t>Receiving vasopressors. 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289267-DD47-4748-ABD0-BEED8BEFE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0"/>
            <a:ext cx="5985164" cy="350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3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4800" y="0"/>
            <a:ext cx="11658600" cy="61769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Investigations: 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Labs: 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High WBC- High lactic acid- high amylase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ABG (metabolic acidosis)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AXR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Thickened, dilated gas-filled bowel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Gas in bowel wall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CT angiography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Exclude other pathology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Assess mesenteric vasculature,  intestine &amp; its mesentery 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Test of </a:t>
            </a:r>
            <a:r>
              <a:rPr lang="en-US" u="sng" dirty="0">
                <a:solidFill>
                  <a:schemeClr val="bg1"/>
                </a:solidFill>
              </a:rPr>
              <a:t>choice</a:t>
            </a:r>
            <a:r>
              <a:rPr lang="en-US" dirty="0">
                <a:solidFill>
                  <a:schemeClr val="bg1"/>
                </a:solidFill>
              </a:rPr>
              <a:t> for acute mesenteric venous thrombosis 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3A76A1-41CC-4A40-88DA-1F2E4C548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698" y="4114793"/>
            <a:ext cx="4142509" cy="26046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B02D1-AD4E-4B7E-9FAC-45C23D178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704" y="3918680"/>
            <a:ext cx="4827280" cy="28007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CC8F2A-5E70-4828-8461-AFD7EE8F3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709" y="0"/>
            <a:ext cx="530629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0"/>
            <a:ext cx="12067309" cy="6858000"/>
          </a:xfrm>
        </p:spPr>
        <p:txBody>
          <a:bodyPr>
            <a:normAutofit/>
          </a:bodyPr>
          <a:lstStyle/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rgbClr val="FFFF00"/>
                </a:solidFill>
              </a:rPr>
              <a:t>Treatment</a:t>
            </a:r>
            <a:r>
              <a:rPr lang="en-GB" dirty="0">
                <a:solidFill>
                  <a:srgbClr val="FFFF00"/>
                </a:solidFill>
              </a:rPr>
              <a:t>: 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Resuscitation, 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Golden hours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Anticoagulation</a:t>
            </a:r>
            <a:r>
              <a:rPr lang="en-US" dirty="0">
                <a:solidFill>
                  <a:schemeClr val="bg1"/>
                </a:solidFill>
              </a:rPr>
              <a:t>, &amp; thrombolysis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  <a:p>
            <a:pPr lvl="1"/>
            <a:r>
              <a:rPr lang="en-GB" dirty="0">
                <a:solidFill>
                  <a:schemeClr val="bg1"/>
                </a:solidFill>
              </a:rPr>
              <a:t>Surgical option: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Bowel Resection, 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Embolectomy, </a:t>
            </a:r>
            <a:r>
              <a:rPr lang="en-GB" dirty="0" err="1">
                <a:solidFill>
                  <a:schemeClr val="bg1"/>
                </a:solidFill>
              </a:rPr>
              <a:t>thrombectomy</a:t>
            </a:r>
            <a:endParaRPr lang="en-GB" dirty="0">
              <a:solidFill>
                <a:schemeClr val="bg1"/>
              </a:solidFill>
            </a:endParaRPr>
          </a:p>
          <a:p>
            <a:pPr lvl="2"/>
            <a:r>
              <a:rPr lang="en-GB" dirty="0">
                <a:solidFill>
                  <a:schemeClr val="bg1"/>
                </a:solidFill>
              </a:rPr>
              <a:t>Vascular bypass or Endarterectomy (If stable patient)</a:t>
            </a:r>
          </a:p>
          <a:p>
            <a:pPr lvl="2"/>
            <a:endParaRPr lang="en-GB" dirty="0">
              <a:solidFill>
                <a:schemeClr val="bg1"/>
              </a:solidFill>
            </a:endParaRPr>
          </a:p>
          <a:p>
            <a:pPr lvl="1"/>
            <a:r>
              <a:rPr lang="en-GB" dirty="0">
                <a:solidFill>
                  <a:schemeClr val="bg1"/>
                </a:solidFill>
              </a:rPr>
              <a:t>Surgical indications:</a:t>
            </a:r>
            <a:endParaRPr lang="en-US" dirty="0">
              <a:solidFill>
                <a:schemeClr val="bg1"/>
              </a:solidFill>
            </a:endParaRPr>
          </a:p>
          <a:p>
            <a:pPr lvl="2"/>
            <a:r>
              <a:rPr lang="en-US" dirty="0">
                <a:solidFill>
                  <a:schemeClr val="bg1"/>
                </a:solidFill>
              </a:rPr>
              <a:t>signs of peritonitis : 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Necrotic : segmental resection 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Questionable viability: </a:t>
            </a:r>
            <a:r>
              <a:rPr lang="en-US" dirty="0">
                <a:solidFill>
                  <a:srgbClr val="FF0000"/>
                </a:solidFill>
              </a:rPr>
              <a:t>second look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09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15C3F-29A3-2948-B214-985669743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881784"/>
            <a:ext cx="12192000" cy="5295179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Disease could affect any part of GIT from mouth to anus, 50% of cases both small and large bowel are involved</a:t>
            </a:r>
          </a:p>
          <a:p>
            <a:r>
              <a:rPr lang="en-GB" sz="1800" dirty="0">
                <a:solidFill>
                  <a:schemeClr val="bg1"/>
                </a:solidFill>
              </a:rPr>
              <a:t>Causes:</a:t>
            </a:r>
          </a:p>
          <a:p>
            <a:pPr lvl="1"/>
            <a:r>
              <a:rPr lang="en-GB" sz="1800" dirty="0">
                <a:solidFill>
                  <a:schemeClr val="bg1"/>
                </a:solidFill>
              </a:rPr>
              <a:t>Inflammation caused by an unusual strains of mycobacteria.</a:t>
            </a:r>
          </a:p>
          <a:p>
            <a:pPr lvl="1"/>
            <a:r>
              <a:rPr lang="en-GB" sz="1800" dirty="0">
                <a:solidFill>
                  <a:schemeClr val="bg1"/>
                </a:solidFill>
              </a:rPr>
              <a:t>Uncertain aetiology</a:t>
            </a:r>
          </a:p>
          <a:p>
            <a:pPr lvl="1"/>
            <a:r>
              <a:rPr lang="en-GB" sz="1800" dirty="0">
                <a:solidFill>
                  <a:schemeClr val="bg1"/>
                </a:solidFill>
              </a:rPr>
              <a:t>Cigarette smoking is a common risk factor</a:t>
            </a:r>
          </a:p>
          <a:p>
            <a:pPr lvl="1"/>
            <a:r>
              <a:rPr lang="en-GB" sz="1800" dirty="0">
                <a:solidFill>
                  <a:schemeClr val="bg1"/>
                </a:solidFill>
              </a:rPr>
              <a:t>Hereditary</a:t>
            </a:r>
          </a:p>
          <a:p>
            <a:pPr lvl="1"/>
            <a:r>
              <a:rPr lang="en-GB" sz="1800" dirty="0">
                <a:solidFill>
                  <a:schemeClr val="bg1"/>
                </a:solidFill>
              </a:rPr>
              <a:t>Immunological</a:t>
            </a:r>
          </a:p>
          <a:p>
            <a:pPr marL="457200" lvl="1" indent="0">
              <a:buNone/>
            </a:pPr>
            <a:endParaRPr lang="en-GB" sz="1800" dirty="0">
              <a:solidFill>
                <a:schemeClr val="bg1"/>
              </a:solidFill>
            </a:endParaRPr>
          </a:p>
          <a:p>
            <a:r>
              <a:rPr lang="en-GB" sz="1800" dirty="0">
                <a:solidFill>
                  <a:schemeClr val="bg1"/>
                </a:solidFill>
              </a:rPr>
              <a:t>It is characterized by </a:t>
            </a:r>
            <a:r>
              <a:rPr lang="en-GB" sz="1800" dirty="0">
                <a:solidFill>
                  <a:srgbClr val="FFFF00"/>
                </a:solidFill>
              </a:rPr>
              <a:t>full thickness </a:t>
            </a:r>
            <a:r>
              <a:rPr lang="en-GB" sz="1800" dirty="0">
                <a:solidFill>
                  <a:schemeClr val="bg1"/>
                </a:solidFill>
              </a:rPr>
              <a:t>inflammatory process of any part of GIT from lips to anal margin.</a:t>
            </a:r>
          </a:p>
          <a:p>
            <a:r>
              <a:rPr lang="en-GB" sz="1800" dirty="0">
                <a:solidFill>
                  <a:schemeClr val="bg1"/>
                </a:solidFill>
              </a:rPr>
              <a:t>Pathological features include </a:t>
            </a:r>
            <a:r>
              <a:rPr lang="en-GB" sz="1800" dirty="0">
                <a:solidFill>
                  <a:srgbClr val="FFFF00"/>
                </a:solidFill>
              </a:rPr>
              <a:t>full thickness inflammation, </a:t>
            </a:r>
            <a:r>
              <a:rPr lang="en-GB" sz="1800" dirty="0" err="1">
                <a:solidFill>
                  <a:srgbClr val="FFFF00"/>
                </a:solidFill>
              </a:rPr>
              <a:t>edema</a:t>
            </a:r>
            <a:r>
              <a:rPr lang="en-GB" sz="1800" dirty="0">
                <a:solidFill>
                  <a:srgbClr val="FFFF00"/>
                </a:solidFill>
              </a:rPr>
              <a:t>, fissures/ulceration,  </a:t>
            </a:r>
            <a:r>
              <a:rPr lang="en-GB" sz="1800" dirty="0">
                <a:solidFill>
                  <a:schemeClr val="bg1"/>
                </a:solidFill>
              </a:rPr>
              <a:t>non- caseating foci of epithelioid and giant cells.</a:t>
            </a:r>
          </a:p>
          <a:p>
            <a:endParaRPr lang="en-US" sz="1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321267-A725-6447-92F8-9E43CFEA96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7927" y="0"/>
            <a:ext cx="9903738" cy="578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Crohn’s disease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0FCFD7-4D2A-4B6E-A5C0-73DDCEEB8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450" y="1318143"/>
            <a:ext cx="3813142" cy="21108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97B5F0-970A-43C9-63B2-0216E5477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77" y="4552950"/>
            <a:ext cx="3124200" cy="217412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65C957-4E76-A9EB-ECE5-D8CF78C55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8198" y="4441075"/>
            <a:ext cx="3387854" cy="2286000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FACC2E7-B0A6-0F67-7CD1-E6F1B6E8E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425" y="4441076"/>
            <a:ext cx="3495675" cy="233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3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1353800" cy="61769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 chronic disorder with exacerbation,</a:t>
            </a:r>
          </a:p>
          <a:p>
            <a:r>
              <a:rPr lang="en-US" sz="2400" dirty="0">
                <a:solidFill>
                  <a:schemeClr val="bg1"/>
                </a:solidFill>
              </a:rPr>
              <a:t> remission and varied clinical presentation: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Recurrent abdominal pain and diarrhea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Weight loss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Symptoms of complications: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Bowel obstruction( stricture – adhesions)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Fistulation (to other organs)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Anal, &amp; perianal diseases (25%)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Extra-intestinal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244CF3-68E7-4623-B56D-0CB2C69AE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025" y="89963"/>
            <a:ext cx="5181600" cy="3414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D9941-FF73-3ECD-C59F-3D7DB62A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648" y="3938390"/>
            <a:ext cx="3442977" cy="22993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132FC6-15BF-42D1-EEA9-4DE50734783A}"/>
              </a:ext>
            </a:extLst>
          </p:cNvPr>
          <p:cNvSpPr txBox="1"/>
          <p:nvPr/>
        </p:nvSpPr>
        <p:spPr>
          <a:xfrm>
            <a:off x="9131710" y="6360893"/>
            <a:ext cx="6120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Note the normal mucosa on either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side of the inflammatory stricture </a:t>
            </a:r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6210E5-3CFC-B30B-8DE8-076CD1AC6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724" y="3966566"/>
            <a:ext cx="3660236" cy="2255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A4174D-AD0A-0F78-4431-2D7DE0D217C1}"/>
              </a:ext>
            </a:extLst>
          </p:cNvPr>
          <p:cNvSpPr txBox="1"/>
          <p:nvPr/>
        </p:nvSpPr>
        <p:spPr>
          <a:xfrm>
            <a:off x="5092109" y="6266496"/>
            <a:ext cx="61205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Terminal ileum with multiple</a:t>
            </a:r>
          </a:p>
          <a:p>
            <a:r>
              <a:rPr lang="en-GB" sz="1600" b="1" dirty="0">
                <a:solidFill>
                  <a:schemeClr val="bg1"/>
                </a:solidFill>
              </a:rPr>
              <a:t>      </a:t>
            </a:r>
            <a:r>
              <a:rPr lang="en-GB" sz="1600" b="1" dirty="0" err="1">
                <a:solidFill>
                  <a:schemeClr val="bg1"/>
                </a:solidFill>
              </a:rPr>
              <a:t>enterocolic</a:t>
            </a:r>
            <a:r>
              <a:rPr lang="en-GB" sz="1600" b="1" dirty="0">
                <a:solidFill>
                  <a:schemeClr val="bg1"/>
                </a:solidFill>
              </a:rPr>
              <a:t> fistulae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B5858F-73B1-C4A8-87B4-E2C481F3D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599" y="4708504"/>
            <a:ext cx="3987527" cy="185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0FD54-1FE7-4C16-B4DB-B878F0524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838" y="2910331"/>
            <a:ext cx="2153713" cy="866561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Creeping fat sign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4BF976-9FB8-4D6C-96A0-49B695E75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88594" y="193069"/>
            <a:ext cx="3660236" cy="26730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694388-C8FF-4902-B4FB-57300C781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78" y="423902"/>
            <a:ext cx="3990440" cy="2183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1C2660-6635-46BB-A113-A4689ADA2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20" y="3538806"/>
            <a:ext cx="4115157" cy="2889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932EA8-35DE-7C69-DB76-41C8F52C0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750" y="3821119"/>
            <a:ext cx="3660237" cy="22993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CB2BD8-1C77-DD2E-0943-6D29BE0AA4D5}"/>
              </a:ext>
            </a:extLst>
          </p:cNvPr>
          <p:cNvSpPr txBox="1"/>
          <p:nvPr/>
        </p:nvSpPr>
        <p:spPr>
          <a:xfrm>
            <a:off x="8396750" y="6273225"/>
            <a:ext cx="37952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Thickening of the wall of the terminal ileum </a:t>
            </a:r>
          </a:p>
          <a:p>
            <a:r>
              <a:rPr lang="en-US" sz="1600" dirty="0">
                <a:solidFill>
                  <a:schemeClr val="bg1"/>
                </a:solidFill>
              </a:rPr>
              <a:t>with encroachment of mesenteric fat.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86A16-B74C-7C58-BCA4-641C2945D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8622" y="423902"/>
            <a:ext cx="3540987" cy="2183949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6FDA9748-4598-7D9D-CC30-CA4F64B9EE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8622" y="3971782"/>
            <a:ext cx="3540987" cy="228153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16B12D3-D757-A4C2-1EBC-B1730BD95DA8}"/>
              </a:ext>
            </a:extLst>
          </p:cNvPr>
          <p:cNvSpPr txBox="1">
            <a:spLocks/>
          </p:cNvSpPr>
          <p:nvPr/>
        </p:nvSpPr>
        <p:spPr>
          <a:xfrm>
            <a:off x="4485317" y="3079759"/>
            <a:ext cx="3964590" cy="459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</a:rPr>
              <a:t>Aphthous Stomatitis of Oral Cavity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3FC6A6-DB69-C576-B972-9148DF0AE4DD}"/>
              </a:ext>
            </a:extLst>
          </p:cNvPr>
          <p:cNvSpPr txBox="1"/>
          <p:nvPr/>
        </p:nvSpPr>
        <p:spPr>
          <a:xfrm>
            <a:off x="902449" y="3079759"/>
            <a:ext cx="2839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Erythema nodosum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8617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C724BE-22AF-4748-8B0B-755257B8C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20" y="2946298"/>
            <a:ext cx="4886131" cy="3728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81BBD3-8CA8-46DF-8F78-0B1F10BDF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21" y="182598"/>
            <a:ext cx="4886132" cy="26447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E83BFE-B308-8EB8-FF16-514F3E9F6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2598"/>
            <a:ext cx="5175191" cy="658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6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FFFF00"/>
                </a:solidFill>
              </a:rPr>
              <a:t>Investigations</a:t>
            </a:r>
            <a:r>
              <a:rPr lang="en-GB" dirty="0">
                <a:solidFill>
                  <a:srgbClr val="FFFF00"/>
                </a:solidFill>
              </a:rPr>
              <a:t>:</a:t>
            </a:r>
          </a:p>
          <a:p>
            <a:pPr lvl="1">
              <a:lnSpc>
                <a:spcPct val="100000"/>
              </a:lnSpc>
            </a:pPr>
            <a:r>
              <a:rPr lang="en-GB" dirty="0">
                <a:solidFill>
                  <a:schemeClr val="bg1"/>
                </a:solidFill>
              </a:rPr>
              <a:t>Labs (WBS, </a:t>
            </a:r>
            <a:r>
              <a:rPr lang="en-GB" dirty="0" err="1">
                <a:solidFill>
                  <a:schemeClr val="bg1"/>
                </a:solidFill>
              </a:rPr>
              <a:t>Hb</a:t>
            </a:r>
            <a:r>
              <a:rPr lang="en-GB" dirty="0">
                <a:solidFill>
                  <a:schemeClr val="bg1"/>
                </a:solidFill>
              </a:rPr>
              <a:t>)</a:t>
            </a:r>
          </a:p>
          <a:p>
            <a:pPr lvl="1">
              <a:lnSpc>
                <a:spcPct val="100000"/>
              </a:lnSpc>
            </a:pPr>
            <a:r>
              <a:rPr lang="en-GB" dirty="0">
                <a:solidFill>
                  <a:schemeClr val="bg1"/>
                </a:solidFill>
              </a:rPr>
              <a:t>Blood : </a:t>
            </a:r>
            <a:r>
              <a:rPr lang="en-GB" dirty="0" err="1">
                <a:solidFill>
                  <a:schemeClr val="bg1"/>
                </a:solidFill>
              </a:rPr>
              <a:t>Anemia</a:t>
            </a:r>
            <a:r>
              <a:rPr lang="en-GB" dirty="0">
                <a:solidFill>
                  <a:schemeClr val="bg1"/>
                </a:solidFill>
              </a:rPr>
              <a:t>, high C- reactive protein and low Vit-B12 levels</a:t>
            </a:r>
          </a:p>
          <a:p>
            <a:pPr lvl="1">
              <a:lnSpc>
                <a:spcPct val="100000"/>
              </a:lnSpc>
            </a:pPr>
            <a:r>
              <a:rPr lang="en-GB" dirty="0">
                <a:solidFill>
                  <a:schemeClr val="bg1"/>
                </a:solidFill>
              </a:rPr>
              <a:t>Barium meal and follow through</a:t>
            </a:r>
          </a:p>
          <a:p>
            <a:pPr lvl="1">
              <a:lnSpc>
                <a:spcPct val="100000"/>
              </a:lnSpc>
            </a:pPr>
            <a:r>
              <a:rPr lang="en-GB" dirty="0">
                <a:solidFill>
                  <a:schemeClr val="bg1"/>
                </a:solidFill>
              </a:rPr>
              <a:t>CT abdomen with oral and I/V contrast</a:t>
            </a:r>
          </a:p>
          <a:p>
            <a:pPr lvl="1">
              <a:lnSpc>
                <a:spcPct val="100000"/>
              </a:lnSpc>
            </a:pPr>
            <a:r>
              <a:rPr lang="en-GB" dirty="0">
                <a:solidFill>
                  <a:schemeClr val="bg1"/>
                </a:solidFill>
              </a:rPr>
              <a:t>Colonoscopy/ with biopsy</a:t>
            </a:r>
          </a:p>
          <a:p>
            <a:pPr lvl="1">
              <a:lnSpc>
                <a:spcPct val="100000"/>
              </a:lnSpc>
            </a:pPr>
            <a:r>
              <a:rPr lang="en-GB" dirty="0">
                <a:solidFill>
                  <a:schemeClr val="bg1"/>
                </a:solidFill>
              </a:rPr>
              <a:t>Capsule endoscopy/ </a:t>
            </a:r>
            <a:r>
              <a:rPr lang="en-GB" dirty="0" err="1">
                <a:solidFill>
                  <a:schemeClr val="bg1"/>
                </a:solidFill>
              </a:rPr>
              <a:t>Enteroscopy</a:t>
            </a:r>
            <a:endParaRPr lang="en-GB" dirty="0">
              <a:solidFill>
                <a:schemeClr val="bg1"/>
              </a:solidFill>
            </a:endParaRPr>
          </a:p>
          <a:p>
            <a:pPr marL="228600" lvl="2">
              <a:lnSpc>
                <a:spcPct val="150000"/>
              </a:lnSpc>
              <a:spcBef>
                <a:spcPts val="1000"/>
              </a:spcBef>
            </a:pPr>
            <a:r>
              <a:rPr lang="en-GB" sz="3400" b="1" dirty="0">
                <a:solidFill>
                  <a:srgbClr val="FFFF00"/>
                </a:solidFill>
              </a:rPr>
              <a:t>Management</a:t>
            </a:r>
            <a:r>
              <a:rPr lang="en-GB" sz="2800" b="1" dirty="0">
                <a:solidFill>
                  <a:srgbClr val="FFFF00"/>
                </a:solidFill>
              </a:rPr>
              <a:t>:</a:t>
            </a:r>
          </a:p>
          <a:p>
            <a:pPr marL="685800" lvl="3">
              <a:lnSpc>
                <a:spcPct val="100000"/>
              </a:lnSpc>
              <a:spcBef>
                <a:spcPts val="1000"/>
              </a:spcBef>
            </a:pP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Medical: </a:t>
            </a:r>
          </a:p>
          <a:p>
            <a:pPr marL="1143000" lvl="4">
              <a:lnSpc>
                <a:spcPct val="100000"/>
              </a:lnSpc>
              <a:spcBef>
                <a:spcPts val="1000"/>
              </a:spcBef>
            </a:pPr>
            <a:r>
              <a:rPr lang="en-GB" sz="2200" dirty="0">
                <a:solidFill>
                  <a:schemeClr val="bg1"/>
                </a:solidFill>
              </a:rPr>
              <a:t>Nutritional correction- </a:t>
            </a:r>
          </a:p>
          <a:p>
            <a:pPr marL="1143000" lvl="4">
              <a:lnSpc>
                <a:spcPct val="100000"/>
              </a:lnSpc>
              <a:spcBef>
                <a:spcPts val="1000"/>
              </a:spcBef>
            </a:pPr>
            <a:r>
              <a:rPr lang="en-GB" sz="2200" dirty="0">
                <a:solidFill>
                  <a:schemeClr val="bg1"/>
                </a:solidFill>
              </a:rPr>
              <a:t>Corticosteroids- </a:t>
            </a:r>
          </a:p>
          <a:p>
            <a:pPr marL="1143000" lvl="4">
              <a:lnSpc>
                <a:spcPct val="100000"/>
              </a:lnSpc>
              <a:spcBef>
                <a:spcPts val="1000"/>
              </a:spcBef>
            </a:pPr>
            <a:r>
              <a:rPr lang="en-GB" sz="2200" dirty="0" err="1">
                <a:solidFill>
                  <a:schemeClr val="bg1"/>
                </a:solidFill>
              </a:rPr>
              <a:t>Aminosalicylates</a:t>
            </a:r>
            <a:r>
              <a:rPr lang="en-GB" sz="2200" dirty="0">
                <a:solidFill>
                  <a:schemeClr val="bg1"/>
                </a:solidFill>
              </a:rPr>
              <a:t>- </a:t>
            </a:r>
          </a:p>
          <a:p>
            <a:pPr marL="1143000" lvl="4">
              <a:lnSpc>
                <a:spcPct val="100000"/>
              </a:lnSpc>
              <a:spcBef>
                <a:spcPts val="1000"/>
              </a:spcBef>
            </a:pPr>
            <a:r>
              <a:rPr lang="en-GB" sz="2200" dirty="0">
                <a:solidFill>
                  <a:schemeClr val="bg1"/>
                </a:solidFill>
              </a:rPr>
              <a:t>Immunosuppression  (azathioprine- 6 mercaptopurine)- Monoclonal antibodies</a:t>
            </a:r>
          </a:p>
          <a:p>
            <a:pPr lvl="1">
              <a:lnSpc>
                <a:spcPct val="150000"/>
              </a:lnSpc>
            </a:pP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Surgical: </a:t>
            </a:r>
            <a:r>
              <a:rPr lang="en-GB" sz="2800" b="1" dirty="0">
                <a:solidFill>
                  <a:schemeClr val="bg1"/>
                </a:solidFill>
              </a:rPr>
              <a:t>Resections, </a:t>
            </a:r>
            <a:r>
              <a:rPr lang="en-GB" sz="2800" b="1" dirty="0" err="1">
                <a:solidFill>
                  <a:schemeClr val="bg1"/>
                </a:solidFill>
              </a:rPr>
              <a:t>strictureplasty</a:t>
            </a:r>
            <a:r>
              <a:rPr lang="en-GB" sz="2800" b="1" dirty="0">
                <a:solidFill>
                  <a:schemeClr val="bg1"/>
                </a:solidFill>
              </a:rPr>
              <a:t> or colectomies.</a:t>
            </a:r>
          </a:p>
          <a:p>
            <a:pPr lvl="2">
              <a:lnSpc>
                <a:spcPct val="100000"/>
              </a:lnSpc>
            </a:pPr>
            <a:r>
              <a:rPr lang="en-GB" sz="2400" b="1" dirty="0">
                <a:solidFill>
                  <a:schemeClr val="bg1"/>
                </a:solidFill>
              </a:rPr>
              <a:t>Indications:</a:t>
            </a:r>
          </a:p>
          <a:p>
            <a:pPr lvl="3">
              <a:lnSpc>
                <a:spcPct val="100000"/>
              </a:lnSpc>
            </a:pPr>
            <a:r>
              <a:rPr lang="en-GB" sz="2400" dirty="0">
                <a:solidFill>
                  <a:schemeClr val="bg1"/>
                </a:solidFill>
              </a:rPr>
              <a:t>Complications (perforation, fistulation, haemorrhage, abscess)</a:t>
            </a:r>
          </a:p>
          <a:p>
            <a:pPr lvl="3">
              <a:lnSpc>
                <a:spcPct val="100000"/>
              </a:lnSpc>
            </a:pPr>
            <a:r>
              <a:rPr lang="en-GB" sz="2400" dirty="0">
                <a:solidFill>
                  <a:schemeClr val="bg1"/>
                </a:solidFill>
              </a:rPr>
              <a:t>Failure of medical therapy</a:t>
            </a:r>
          </a:p>
          <a:p>
            <a:pPr lvl="3">
              <a:lnSpc>
                <a:spcPct val="100000"/>
              </a:lnSpc>
            </a:pPr>
            <a:r>
              <a:rPr lang="en-GB" sz="2400" dirty="0">
                <a:solidFill>
                  <a:schemeClr val="bg1"/>
                </a:solidFill>
              </a:rPr>
              <a:t>Perianal disease</a:t>
            </a:r>
          </a:p>
          <a:p>
            <a:pPr lvl="3">
              <a:lnSpc>
                <a:spcPct val="100000"/>
              </a:lnSpc>
            </a:pPr>
            <a:r>
              <a:rPr lang="en-GB" sz="2400" dirty="0">
                <a:solidFill>
                  <a:schemeClr val="bg1"/>
                </a:solidFill>
              </a:rPr>
              <a:t>Malignancy</a:t>
            </a:r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8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321267-A725-6447-92F8-9E43CFEA96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Meckel's diverticulum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2460599"/>
            <a:ext cx="5293293" cy="4097517"/>
          </a:xfrm>
        </p:spPr>
        <p:txBody>
          <a:bodyPr>
            <a:normAutofit/>
          </a:bodyPr>
          <a:lstStyle/>
          <a:p>
            <a:r>
              <a:rPr lang="en-GB" sz="1500" dirty="0"/>
              <a:t>Embryological remnant of Vitello-intestinal duct.</a:t>
            </a:r>
          </a:p>
          <a:p>
            <a:r>
              <a:rPr lang="en-GB" sz="1500" dirty="0"/>
              <a:t>Arise from </a:t>
            </a:r>
            <a:r>
              <a:rPr lang="en-GB" sz="1500" dirty="0" err="1"/>
              <a:t>antimesentric</a:t>
            </a:r>
            <a:r>
              <a:rPr lang="en-GB" sz="1500" dirty="0"/>
              <a:t> border of ileum</a:t>
            </a:r>
          </a:p>
          <a:p>
            <a:r>
              <a:rPr lang="en-GB" sz="1500" dirty="0"/>
              <a:t>Occurs in 2% population, 2 feet from ileocecal valve and 2 inches long and 2 times common in men.</a:t>
            </a:r>
          </a:p>
          <a:p>
            <a:endParaRPr lang="en-GB" sz="1500" dirty="0"/>
          </a:p>
          <a:p>
            <a:r>
              <a:rPr lang="en-GB" sz="1500" dirty="0"/>
              <a:t>Presents as :</a:t>
            </a:r>
          </a:p>
          <a:p>
            <a:pPr lvl="1"/>
            <a:r>
              <a:rPr lang="en-GB" sz="1500" dirty="0"/>
              <a:t>Persistent vitello-intestinal fistula</a:t>
            </a:r>
          </a:p>
          <a:p>
            <a:pPr lvl="1"/>
            <a:r>
              <a:rPr lang="en-GB" sz="1500" dirty="0"/>
              <a:t>Acute diverticulitis</a:t>
            </a:r>
          </a:p>
          <a:p>
            <a:pPr lvl="1"/>
            <a:r>
              <a:rPr lang="en-GB" sz="1500" dirty="0"/>
              <a:t>Perforation and peritonitis</a:t>
            </a:r>
          </a:p>
          <a:p>
            <a:pPr lvl="1"/>
            <a:r>
              <a:rPr lang="en-GB" sz="1500" dirty="0"/>
              <a:t>Intestinal obstruction</a:t>
            </a:r>
          </a:p>
          <a:p>
            <a:pPr lvl="1"/>
            <a:r>
              <a:rPr lang="en-GB" sz="1500" dirty="0"/>
              <a:t>Bleeding due to ectopic gastric mucosa.</a:t>
            </a:r>
          </a:p>
          <a:p>
            <a:endParaRPr lang="en-US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246019-A323-9E45-20F2-CD6E3F202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889" y="517600"/>
            <a:ext cx="3604040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642596-B236-428F-B64A-F335EEA33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658" y="4229251"/>
            <a:ext cx="5928852" cy="244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0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5FDD33DD-2E38-47E2-AF0D-1FA1F3E56DB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080654"/>
          <a:ext cx="5278583" cy="5096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A1E3FFB1-23C4-814D-83BF-FAD50FD4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5407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Anatomy</a:t>
            </a:r>
            <a:endParaRPr lang="en-US" b="1" dirty="0">
              <a:solidFill>
                <a:srgbClr val="FFC00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2B2826-0B6C-4D8B-8575-E1487772E8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3898" y="1080654"/>
            <a:ext cx="6747162" cy="56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DD695-6764-4E41-9593-05E0736E9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1353800" cy="6858000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Complications: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Bleeding:  due to </a:t>
            </a:r>
            <a:r>
              <a:rPr lang="en-US" dirty="0" err="1">
                <a:solidFill>
                  <a:schemeClr val="bg1"/>
                </a:solidFill>
              </a:rPr>
              <a:t>ileal</a:t>
            </a:r>
            <a:r>
              <a:rPr lang="en-US" dirty="0">
                <a:solidFill>
                  <a:schemeClr val="bg1"/>
                </a:solidFill>
              </a:rPr>
              <a:t> mucosal ulceration.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Obstruction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Volvulus of the intestine 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Intussuception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Stricture due to diverticulitis </a:t>
            </a:r>
          </a:p>
          <a:p>
            <a:r>
              <a:rPr lang="en-US" dirty="0">
                <a:solidFill>
                  <a:srgbClr val="FFFF00"/>
                </a:solidFill>
              </a:rPr>
              <a:t>Clinical manifestation: 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Asymptomatic (95%)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50% are younger than 10y/o</a:t>
            </a:r>
          </a:p>
          <a:p>
            <a:pPr lvl="2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Symptomatic  (5%)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Bleeding (Most common in children)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Intestinal obstruction most common in</a:t>
            </a:r>
            <a:r>
              <a:rPr lang="en-US" b="1" u="sng" dirty="0">
                <a:solidFill>
                  <a:schemeClr val="bg1"/>
                </a:solidFill>
              </a:rPr>
              <a:t> adult </a:t>
            </a:r>
            <a:r>
              <a:rPr lang="en-US" dirty="0">
                <a:solidFill>
                  <a:schemeClr val="bg1"/>
                </a:solidFill>
              </a:rPr>
              <a:t>(Intussusception- twist)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Diverticulitis mimics appendicitis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1C6A6F-DE4A-4134-A154-B93CA94B4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942" y="290946"/>
            <a:ext cx="4276893" cy="3293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99018E-9DC6-4ED7-AC0D-CB42C7246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582" y="3720748"/>
            <a:ext cx="3748252" cy="307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1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682" y="336430"/>
            <a:ext cx="11838317" cy="652157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Diagnosis: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For asymptomatic usually discovered as an incidental findings in radiographic imaging, endoscopy, or intraoperatively.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Radionuclide scans (99m Tc-</a:t>
            </a:r>
            <a:r>
              <a:rPr lang="en-US" sz="2000" dirty="0" err="1">
                <a:solidFill>
                  <a:schemeClr val="bg1"/>
                </a:solidFill>
              </a:rPr>
              <a:t>pertechnate</a:t>
            </a:r>
            <a:r>
              <a:rPr lang="en-US" sz="2000" dirty="0">
                <a:solidFill>
                  <a:schemeClr val="bg1"/>
                </a:solidFill>
              </a:rPr>
              <a:t>) for ectopic gastric mucosa or in active bleeding </a:t>
            </a:r>
          </a:p>
          <a:p>
            <a:pPr lvl="1"/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Angiography to localize site of bleeding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Management:</a:t>
            </a:r>
          </a:p>
          <a:p>
            <a:pPr lvl="1"/>
            <a:r>
              <a:rPr lang="en-GB" sz="2000" dirty="0">
                <a:solidFill>
                  <a:schemeClr val="bg1"/>
                </a:solidFill>
              </a:rPr>
              <a:t>Observation: Asymptomatic and incidentally: left as such.</a:t>
            </a:r>
          </a:p>
          <a:p>
            <a:pPr lvl="1"/>
            <a:r>
              <a:rPr lang="en-GB" sz="2000" dirty="0">
                <a:solidFill>
                  <a:schemeClr val="bg1"/>
                </a:solidFill>
              </a:rPr>
              <a:t>Excision: Narrow necked, inflamed or symptomatic diverticulum is excised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endParaRPr lang="en-US" sz="2000" dirty="0">
              <a:solidFill>
                <a:schemeClr val="bg1"/>
              </a:solidFill>
            </a:endParaRPr>
          </a:p>
          <a:p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29F8B7-891F-4E5A-A21E-1777E89A4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006" y="4646636"/>
            <a:ext cx="2690022" cy="21400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C48E0C-66EC-1D32-108B-7A209F310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159" y="4539710"/>
            <a:ext cx="2948488" cy="2211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8CFF8C-16D8-9DB3-5245-DF0AB30E97FF}"/>
              </a:ext>
            </a:extLst>
          </p:cNvPr>
          <p:cNvSpPr txBox="1"/>
          <p:nvPr/>
        </p:nvSpPr>
        <p:spPr>
          <a:xfrm>
            <a:off x="2359742" y="5301178"/>
            <a:ext cx="10057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 dirty="0">
                <a:latin typeface="HelveticaNeue-Light"/>
              </a:rPr>
              <a:t>Acutely </a:t>
            </a:r>
            <a:r>
              <a:rPr lang="en-US" sz="1200" b="0" i="0" u="none" strike="noStrike" baseline="0" dirty="0" err="1">
                <a:latin typeface="HelveticaNeue-Light"/>
              </a:rPr>
              <a:t>inflammed</a:t>
            </a:r>
            <a:endParaRPr lang="en-US" sz="1200" b="0" i="0" u="none" strike="noStrike" baseline="0" dirty="0">
              <a:latin typeface="HelveticaNeue-Light"/>
            </a:endParaRPr>
          </a:p>
          <a:p>
            <a:r>
              <a:rPr lang="en-US" sz="1200" b="0" i="0" u="none" strike="noStrike" baseline="0" dirty="0">
                <a:latin typeface="HelveticaNeue-Light"/>
              </a:rPr>
              <a:t> Meckel's diverticulum </a:t>
            </a:r>
            <a:endParaRPr lang="en-GB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45E0D3-0643-1376-398B-95C621914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618" y="4575352"/>
            <a:ext cx="2829827" cy="214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1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FB6A78-CF60-4769-8151-0C12B81E7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89" y="88490"/>
            <a:ext cx="5407743" cy="3706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D8EDDC-ACC1-4798-B8C5-AB9648666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29211"/>
            <a:ext cx="6503683" cy="27402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EE0695-B8D4-4170-9361-A4627E00D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4729" y="319315"/>
            <a:ext cx="3018782" cy="2828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D649CE-206A-4605-B27B-6CA3F51FF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825" y="4029212"/>
            <a:ext cx="2424517" cy="2740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700A91-DBCA-4CA8-AB89-5EA19177B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0484" y="3972504"/>
            <a:ext cx="3107271" cy="2828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A6FFAD-2DC1-2D1B-60EC-6AE2B4D2C5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4676" y="235127"/>
            <a:ext cx="3419668" cy="307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1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438D76-D269-4CE7-9D84-071114D0E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1963" y="200891"/>
            <a:ext cx="4987637" cy="655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509FBD-6782-44E9-BA47-3876E1732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955" y="50152"/>
            <a:ext cx="4787881" cy="3600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561806-7183-4DDA-B7AB-5EA7F9F82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609" y="3801636"/>
            <a:ext cx="4152900" cy="300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2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9708"/>
            <a:ext cx="12192000" cy="6068291"/>
          </a:xfrm>
        </p:spPr>
        <p:txBody>
          <a:bodyPr>
            <a:normAutofit/>
          </a:bodyPr>
          <a:lstStyle/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Primary tumours of small gut are  uncommon and form only 5% of the GIT neoplasms.</a:t>
            </a:r>
          </a:p>
          <a:p>
            <a:r>
              <a:rPr lang="en-US" sz="2000" dirty="0">
                <a:solidFill>
                  <a:schemeClr val="bg1"/>
                </a:solidFill>
              </a:rPr>
              <a:t>1% to 2% of all malignant tumors of the gastrointestinal tract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Aetiological factors include:</a:t>
            </a:r>
          </a:p>
          <a:p>
            <a:pPr lvl="1"/>
            <a:r>
              <a:rPr lang="en-GB" sz="2000" dirty="0">
                <a:solidFill>
                  <a:schemeClr val="bg1"/>
                </a:solidFill>
              </a:rPr>
              <a:t> Inherited  Conditions: Polyposis coli, </a:t>
            </a:r>
            <a:r>
              <a:rPr lang="en-GB" sz="2000" dirty="0" err="1">
                <a:solidFill>
                  <a:srgbClr val="FFC000"/>
                </a:solidFill>
              </a:rPr>
              <a:t>Peutz-Jegherz</a:t>
            </a:r>
            <a:r>
              <a:rPr lang="en-GB" sz="2000" dirty="0">
                <a:solidFill>
                  <a:srgbClr val="FFC000"/>
                </a:solidFill>
              </a:rPr>
              <a:t>  Syndrome</a:t>
            </a:r>
            <a:r>
              <a:rPr lang="en-GB" sz="2000" dirty="0">
                <a:solidFill>
                  <a:schemeClr val="bg1"/>
                </a:solidFill>
              </a:rPr>
              <a:t>, Gardner's syndrome.</a:t>
            </a:r>
          </a:p>
          <a:p>
            <a:pPr lvl="1"/>
            <a:r>
              <a:rPr lang="en-GB" sz="2000" dirty="0">
                <a:solidFill>
                  <a:schemeClr val="bg1"/>
                </a:solidFill>
              </a:rPr>
              <a:t> Immunocompromised states: Coeliac disease, AIDS, transplant  recipients.</a:t>
            </a:r>
          </a:p>
          <a:p>
            <a:pPr lvl="1"/>
            <a:r>
              <a:rPr lang="en-GB" sz="2000" dirty="0">
                <a:solidFill>
                  <a:schemeClr val="bg1"/>
                </a:solidFill>
              </a:rPr>
              <a:t>Geographical Areas: Lymphomas more common in Middle East</a:t>
            </a:r>
          </a:p>
          <a:p>
            <a:pPr lvl="1"/>
            <a:endParaRPr lang="en-GB" sz="2000" dirty="0">
              <a:solidFill>
                <a:schemeClr val="bg1"/>
              </a:solidFill>
            </a:endParaRPr>
          </a:p>
          <a:p>
            <a:pPr lvl="1"/>
            <a:endParaRPr lang="en-US" sz="20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Classification: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2957286" y="3856685"/>
            <a:ext cx="3138714" cy="3557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  <a:buFont typeface="Arial"/>
              <a:buNone/>
            </a:pPr>
            <a:r>
              <a:rPr lang="en-GB" sz="2000" b="1" u="sng" dirty="0">
                <a:solidFill>
                  <a:schemeClr val="bg1"/>
                </a:solidFill>
              </a:rPr>
              <a:t>Benign</a:t>
            </a:r>
          </a:p>
          <a:p>
            <a:pPr>
              <a:lnSpc>
                <a:spcPct val="120000"/>
              </a:lnSpc>
            </a:pPr>
            <a:r>
              <a:rPr lang="en-GB" sz="2000" dirty="0">
                <a:solidFill>
                  <a:schemeClr val="bg1"/>
                </a:solidFill>
              </a:rPr>
              <a:t>Adenomas</a:t>
            </a:r>
          </a:p>
          <a:p>
            <a:pPr>
              <a:lnSpc>
                <a:spcPct val="120000"/>
              </a:lnSpc>
            </a:pPr>
            <a:r>
              <a:rPr lang="en-GB" sz="2000" dirty="0">
                <a:solidFill>
                  <a:schemeClr val="bg1"/>
                </a:solidFill>
              </a:rPr>
              <a:t>GIST </a:t>
            </a:r>
          </a:p>
          <a:p>
            <a:pPr>
              <a:lnSpc>
                <a:spcPct val="120000"/>
              </a:lnSpc>
            </a:pPr>
            <a:r>
              <a:rPr lang="en-GB" sz="2000" dirty="0">
                <a:solidFill>
                  <a:schemeClr val="bg1"/>
                </a:solidFill>
              </a:rPr>
              <a:t>Lipomas</a:t>
            </a:r>
          </a:p>
          <a:p>
            <a:pPr>
              <a:lnSpc>
                <a:spcPct val="120000"/>
              </a:lnSpc>
            </a:pPr>
            <a:r>
              <a:rPr lang="en-GB" sz="2000" dirty="0">
                <a:solidFill>
                  <a:schemeClr val="bg1"/>
                </a:solidFill>
              </a:rPr>
              <a:t>Neurofibromas</a:t>
            </a:r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6830786" y="3823853"/>
            <a:ext cx="4038600" cy="39025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  <a:buFont typeface="Arial"/>
              <a:buNone/>
            </a:pPr>
            <a:r>
              <a:rPr lang="en-GB" sz="2000" b="1" u="sng" dirty="0">
                <a:solidFill>
                  <a:schemeClr val="bg1"/>
                </a:solidFill>
              </a:rPr>
              <a:t>Malignant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bg1"/>
                </a:solidFill>
              </a:rPr>
              <a:t>Lymphomas 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bg1"/>
                </a:solidFill>
              </a:rPr>
              <a:t>Adenocarcinomas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bg1"/>
                </a:solidFill>
              </a:rPr>
              <a:t>Carcinoids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bg1"/>
                </a:solidFill>
              </a:rPr>
              <a:t>Secondary tumours from lung, breast or malignant melanoma</a:t>
            </a:r>
            <a:r>
              <a:rPr lang="en-GB" sz="2000" dirty="0"/>
              <a:t>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321267-A725-6447-92F8-9E43CFEA96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75164" y="0"/>
            <a:ext cx="6996545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Small bowel neoplasm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86AF2C-9007-4817-8964-FCD38B40E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5957" y="0"/>
            <a:ext cx="2676043" cy="3448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71A24B-18C6-C8E4-24A0-8DD58136F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957" y="3557315"/>
            <a:ext cx="2600028" cy="217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BFB227-9040-A346-8AC3-1B6BFA0173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0400" y="148159"/>
            <a:ext cx="9307203" cy="718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Gastrointestinal stromal tumors </a:t>
            </a:r>
            <a:r>
              <a:rPr lang="en-US" sz="3200" b="1" dirty="0"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GIST</a:t>
            </a:r>
          </a:p>
        </p:txBody>
      </p:sp>
      <p:sp>
        <p:nvSpPr>
          <p:cNvPr id="19" name="Freeform: Shape 13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27906"/>
            <a:ext cx="12192000" cy="5760459"/>
          </a:xfrm>
        </p:spPr>
        <p:txBody>
          <a:bodyPr>
            <a:noAutofit/>
          </a:bodyPr>
          <a:lstStyle/>
          <a:p>
            <a:r>
              <a:rPr lang="en-US" sz="1600" dirty="0"/>
              <a:t>Account for less than 1% of GI tumors.</a:t>
            </a:r>
          </a:p>
          <a:p>
            <a:r>
              <a:rPr lang="en-US" sz="1600" dirty="0"/>
              <a:t>GISTs are usually found in:</a:t>
            </a:r>
          </a:p>
          <a:p>
            <a:pPr lvl="1"/>
            <a:r>
              <a:rPr lang="en-US" sz="1600" dirty="0"/>
              <a:t>Stomach(50-60%) , Small intestine (20-30%),  Anywhere along the GI tract</a:t>
            </a:r>
          </a:p>
          <a:p>
            <a:pPr lvl="1"/>
            <a:endParaRPr lang="en-US" sz="1600" dirty="0"/>
          </a:p>
          <a:p>
            <a:pPr rtl="0"/>
            <a:r>
              <a:rPr lang="en-US" sz="1600" dirty="0"/>
              <a:t> Pathologists have shifted from designations such as leiomyoma or leiomyosarcoma to the term </a:t>
            </a:r>
            <a:r>
              <a:rPr lang="en-US" sz="1600" i="1" dirty="0"/>
              <a:t>stromal tumors</a:t>
            </a:r>
            <a:r>
              <a:rPr lang="en-US" sz="1600" dirty="0"/>
              <a:t> (i.e., GISTs).</a:t>
            </a:r>
          </a:p>
          <a:p>
            <a:pPr marL="0" indent="0" rtl="0">
              <a:buNone/>
            </a:pPr>
            <a:endParaRPr lang="en-US" sz="1600" dirty="0"/>
          </a:p>
          <a:p>
            <a:pPr rtl="0"/>
            <a:r>
              <a:rPr lang="en-US" sz="1600" u="sng" dirty="0"/>
              <a:t>Benign GISTs </a:t>
            </a:r>
            <a:r>
              <a:rPr lang="en-US" sz="1600" dirty="0"/>
              <a:t>are 3-4 times more common than malignant GISTs.</a:t>
            </a:r>
          </a:p>
          <a:p>
            <a:pPr rtl="0"/>
            <a:endParaRPr lang="en-US" sz="1600" dirty="0"/>
          </a:p>
          <a:p>
            <a:pPr rtl="0"/>
            <a:r>
              <a:rPr lang="en-US" sz="1600" dirty="0"/>
              <a:t>Malignant GISTs has high local recurrence and metastasis</a:t>
            </a:r>
          </a:p>
          <a:p>
            <a:pPr rtl="0"/>
            <a:r>
              <a:rPr lang="en-US" sz="1600" dirty="0"/>
              <a:t>The incidence is equal in men and in women,</a:t>
            </a:r>
          </a:p>
          <a:p>
            <a:pPr rtl="0"/>
            <a:r>
              <a:rPr lang="en-US" sz="1600" dirty="0"/>
              <a:t>Most frequently diagnosed in the fifth decade of life. </a:t>
            </a:r>
            <a:endParaRPr lang="en-US" sz="1600" u="sng" dirty="0"/>
          </a:p>
          <a:p>
            <a:pPr rtl="0"/>
            <a:r>
              <a:rPr lang="en-US" sz="1600" dirty="0"/>
              <a:t>These tumors may grow </a:t>
            </a:r>
            <a:r>
              <a:rPr lang="en-US" sz="1600" u="sng" dirty="0"/>
              <a:t>intramurally</a:t>
            </a:r>
            <a:r>
              <a:rPr lang="en-US" sz="1600" dirty="0"/>
              <a:t> and cause obstruction.</a:t>
            </a:r>
          </a:p>
          <a:p>
            <a:r>
              <a:rPr lang="en-US" sz="1600" dirty="0"/>
              <a:t>Vague, nonspecific abdominal pain or discomfort </a:t>
            </a:r>
            <a:r>
              <a:rPr lang="en-US" sz="1600" u="sng" dirty="0"/>
              <a:t>(most common)</a:t>
            </a:r>
          </a:p>
          <a:p>
            <a:pPr rtl="0"/>
            <a:r>
              <a:rPr lang="en-US" sz="1600" u="sng" dirty="0"/>
              <a:t>Bleeding</a:t>
            </a:r>
            <a:r>
              <a:rPr lang="en-US" sz="1600" dirty="0"/>
              <a:t> is the most common indication for surgery in patients with benign GIST tumors.</a:t>
            </a:r>
          </a:p>
          <a:p>
            <a:pPr rtl="0"/>
            <a:r>
              <a:rPr lang="en-US" sz="1600" dirty="0"/>
              <a:t>Surgical resection is necessary for appropriate treatment. Neoadjuvant vs adjuvant chemotherapy</a:t>
            </a:r>
          </a:p>
          <a:p>
            <a:pPr rtl="0"/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518A8-F778-3E54-5705-B855085FB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832" y="2805309"/>
            <a:ext cx="3781051" cy="3027047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0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22" y="1126435"/>
            <a:ext cx="11277600" cy="5605669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Malignant neoplasms of the small bowel are among the rarest types of cancer, accounting for only 2% of all GI cancers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Adenocarcinoma</a:t>
            </a:r>
            <a:r>
              <a:rPr lang="en-US" sz="2400" dirty="0">
                <a:solidFill>
                  <a:schemeClr val="bg1"/>
                </a:solidFill>
              </a:rPr>
              <a:t>, &amp; </a:t>
            </a:r>
            <a:r>
              <a:rPr lang="en-US" sz="2400" dirty="0">
                <a:solidFill>
                  <a:srgbClr val="FFFF00"/>
                </a:solidFill>
              </a:rPr>
              <a:t>carcinoid tumor </a:t>
            </a:r>
            <a:r>
              <a:rPr lang="en-US" sz="2400" dirty="0">
                <a:solidFill>
                  <a:schemeClr val="bg1"/>
                </a:solidFill>
              </a:rPr>
              <a:t>are the most common malignant neoplasm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algn="l" rtl="0"/>
            <a:r>
              <a:rPr lang="en-US" sz="2400" dirty="0">
                <a:solidFill>
                  <a:schemeClr val="bg1"/>
                </a:solidFill>
              </a:rPr>
              <a:t>Adenocarcinomas are more in the proximal small bowel.</a:t>
            </a:r>
          </a:p>
          <a:p>
            <a:pPr marL="0" indent="0" algn="l" rtl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algn="l" rtl="0"/>
            <a:r>
              <a:rPr lang="en-US" sz="3800" dirty="0">
                <a:solidFill>
                  <a:srgbClr val="FFFF00"/>
                </a:solidFill>
              </a:rPr>
              <a:t>Adenocarcinoma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Common location: Duodenum and upper jejunum</a:t>
            </a:r>
          </a:p>
          <a:p>
            <a:r>
              <a:rPr lang="en-US" sz="2400" dirty="0">
                <a:solidFill>
                  <a:schemeClr val="bg1"/>
                </a:solidFill>
              </a:rPr>
              <a:t>Discovered late</a:t>
            </a:r>
          </a:p>
          <a:p>
            <a:r>
              <a:rPr lang="en-US" sz="2400" dirty="0">
                <a:solidFill>
                  <a:schemeClr val="bg1"/>
                </a:solidFill>
              </a:rPr>
              <a:t>Associated with: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FAP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HNPCC</a:t>
            </a:r>
          </a:p>
          <a:p>
            <a:r>
              <a:rPr lang="en-US" sz="2400" dirty="0">
                <a:solidFill>
                  <a:schemeClr val="bg1"/>
                </a:solidFill>
              </a:rPr>
              <a:t>Management: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Palliative care (Bypass)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Surgical resection</a:t>
            </a:r>
          </a:p>
          <a:p>
            <a:pPr algn="l" rtl="0"/>
            <a:endParaRPr lang="en-US" dirty="0">
              <a:solidFill>
                <a:schemeClr val="bg1"/>
              </a:solidFill>
            </a:endParaRPr>
          </a:p>
          <a:p>
            <a:endParaRPr lang="ar-S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351C54-27D7-FD4A-A58E-BAD06F0271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4983" y="168666"/>
            <a:ext cx="9240982" cy="729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Malignant small bowel neoplasm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DC3564-D8AE-995A-76C1-C40EF8BA6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805" y="3565484"/>
            <a:ext cx="4804179" cy="29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5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02106"/>
            <a:ext cx="12192000" cy="6055894"/>
          </a:xfrm>
        </p:spPr>
        <p:txBody>
          <a:bodyPr>
            <a:no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specific type of well-differentiated NET that primarily arise from enterochromaffin cells in the gastrointestinal tract, but can also occur in the lungs</a:t>
            </a:r>
          </a:p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most common affected site after appendix</a:t>
            </a:r>
          </a:p>
          <a:p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 serotonin and other vasoactive substances</a:t>
            </a:r>
          </a:p>
          <a:p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Carcinoid syndrome: </a:t>
            </a:r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metastasize to the liver , secreted hormones to enter the systemic circulation.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Flushing , &amp; diarrhea, </a:t>
            </a:r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emesis and wheezing due to  bronchoconstriction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Heart failure, heart valve lesions.</a:t>
            </a:r>
          </a:p>
          <a:p>
            <a:pPr lvl="1"/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presentation: 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Obstruction, Bleeding, Metastasis to LN</a:t>
            </a:r>
          </a:p>
          <a:p>
            <a:r>
              <a:rPr lang="en-US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Diagnosis:</a:t>
            </a:r>
          </a:p>
          <a:p>
            <a:pPr lvl="1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Symptoms of carcinoid syndrome (if liver metastasis)</a:t>
            </a:r>
          </a:p>
          <a:p>
            <a:pPr lvl="1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Labs:</a:t>
            </a:r>
          </a:p>
          <a:p>
            <a:pPr lvl="2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5-HIAA (5-hydroxyindoleacetic acid)</a:t>
            </a:r>
          </a:p>
          <a:p>
            <a:pPr lvl="2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Chromogranin</a:t>
            </a:r>
          </a:p>
          <a:p>
            <a:pPr lvl="1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 abdomen: small bowel calcified  mass</a:t>
            </a:r>
          </a:p>
          <a:p>
            <a:r>
              <a:rPr lang="en-US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Treatment: </a:t>
            </a:r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Depends on the size of the </a:t>
            </a:r>
            <a:r>
              <a:rPr lang="en-GB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tumor</a:t>
            </a:r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presence of metastasis, and the patient's overall health.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Carcinoid </a:t>
            </a:r>
            <a:r>
              <a:rPr lang="en-GB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Tumors</a:t>
            </a:r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(≤2 cm):Appendectomy: 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Surgical resection (standard)</a:t>
            </a:r>
          </a:p>
          <a:p>
            <a:pPr lvl="1"/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Larger Carcinoid </a:t>
            </a:r>
            <a:r>
              <a:rPr lang="en-GB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Tumors</a:t>
            </a:r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(&gt;2 cm) or </a:t>
            </a:r>
            <a:r>
              <a:rPr lang="en-GB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Tumors</a:t>
            </a:r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Risk Factors: Right Hemicolectomy</a:t>
            </a:r>
          </a:p>
          <a:p>
            <a:pPr marL="457200" lvl="1" indent="0">
              <a:buNone/>
            </a:pPr>
            <a:endParaRPr lang="en-GB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GB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Follow-Up and Monitoring:</a:t>
            </a:r>
          </a:p>
          <a:p>
            <a:pPr lvl="1"/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Regular Surveillance: with imaging studies and monitoring of </a:t>
            </a:r>
            <a:r>
              <a:rPr lang="en-GB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tumor</a:t>
            </a:r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markers (like chromogranin A) is essential to detect recurrence or progression.</a:t>
            </a:r>
          </a:p>
          <a:p>
            <a:pPr lvl="1"/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Hormonal Monitoring: For patients with carcinoid syndrome, monitoring and managing hormone levels is crucial.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A40AB1-DF7D-E644-AFEC-A3B90C803C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93818" y="197543"/>
            <a:ext cx="6650182" cy="480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Carcinoid tumor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038F53-1109-C28F-D0B9-F178F9AE7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939" y="1966708"/>
            <a:ext cx="2438400" cy="312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0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9C99F6-3DA7-534E-AE41-3FA6AD2276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Small bowel lymphoma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345" y="2288833"/>
            <a:ext cx="6160655" cy="3711571"/>
          </a:xfrm>
        </p:spPr>
        <p:txBody>
          <a:bodyPr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Small bowel is the commonest affected GI portion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Symptoms: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Vague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Obstruction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Bleeding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Perforation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Weight loss</a:t>
            </a:r>
          </a:p>
          <a:p>
            <a:r>
              <a:rPr lang="en-GB" sz="1200" b="1" dirty="0">
                <a:solidFill>
                  <a:schemeClr val="bg1"/>
                </a:solidFill>
              </a:rPr>
              <a:t>Diagnosis</a:t>
            </a:r>
            <a:r>
              <a:rPr lang="en-GB" sz="1200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n-GB" sz="1200" u="sng" dirty="0">
                <a:solidFill>
                  <a:schemeClr val="bg1"/>
                </a:solidFill>
              </a:rPr>
              <a:t>Blood</a:t>
            </a:r>
            <a:r>
              <a:rPr lang="en-GB" sz="1200" dirty="0">
                <a:solidFill>
                  <a:schemeClr val="bg1"/>
                </a:solidFill>
              </a:rPr>
              <a:t> : </a:t>
            </a:r>
            <a:r>
              <a:rPr lang="en-GB" sz="1200" dirty="0" err="1">
                <a:solidFill>
                  <a:schemeClr val="bg1"/>
                </a:solidFill>
              </a:rPr>
              <a:t>Anemia</a:t>
            </a:r>
            <a:r>
              <a:rPr lang="en-GB" sz="1200" dirty="0">
                <a:solidFill>
                  <a:schemeClr val="bg1"/>
                </a:solidFill>
              </a:rPr>
              <a:t> and high ESR, Tumour markers</a:t>
            </a:r>
          </a:p>
          <a:p>
            <a:pPr lvl="1"/>
            <a:r>
              <a:rPr lang="en-GB" sz="1200" u="sng" dirty="0">
                <a:solidFill>
                  <a:schemeClr val="bg1"/>
                </a:solidFill>
              </a:rPr>
              <a:t>Radiological</a:t>
            </a:r>
            <a:r>
              <a:rPr lang="en-GB" sz="1200" dirty="0">
                <a:solidFill>
                  <a:schemeClr val="bg1"/>
                </a:solidFill>
              </a:rPr>
              <a:t>: CT or MRI abdomen with oral and intravenous contrast.</a:t>
            </a:r>
          </a:p>
          <a:p>
            <a:pPr lvl="1"/>
            <a:r>
              <a:rPr lang="en-GB" sz="1200" u="sng" dirty="0">
                <a:solidFill>
                  <a:schemeClr val="bg1"/>
                </a:solidFill>
              </a:rPr>
              <a:t>Endoscopy</a:t>
            </a:r>
            <a:r>
              <a:rPr lang="en-GB" sz="1200" dirty="0">
                <a:solidFill>
                  <a:schemeClr val="bg1"/>
                </a:solidFill>
              </a:rPr>
              <a:t>: Upper GI endoscopy -</a:t>
            </a:r>
            <a:r>
              <a:rPr lang="en-GB" sz="1200" dirty="0" err="1">
                <a:solidFill>
                  <a:schemeClr val="bg1"/>
                </a:solidFill>
              </a:rPr>
              <a:t>Enteroscopy</a:t>
            </a:r>
            <a:r>
              <a:rPr lang="en-GB" sz="1200" dirty="0">
                <a:solidFill>
                  <a:schemeClr val="bg1"/>
                </a:solidFill>
              </a:rPr>
              <a:t> -Colonoscopy.</a:t>
            </a:r>
          </a:p>
          <a:p>
            <a:r>
              <a:rPr lang="en-GB" sz="1200" b="1" dirty="0">
                <a:solidFill>
                  <a:schemeClr val="bg1"/>
                </a:solidFill>
              </a:rPr>
              <a:t>Treatment</a:t>
            </a:r>
            <a:r>
              <a:rPr lang="en-GB" sz="1200" dirty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en-GB" sz="1200" dirty="0">
                <a:solidFill>
                  <a:schemeClr val="bg1"/>
                </a:solidFill>
              </a:rPr>
              <a:t>This depends upon presentation, stage and type of the tumour.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Chemotherapy</a:t>
            </a:r>
            <a:endParaRPr lang="en-GB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D3D901-D40B-F62A-4839-BF1FDB216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912" y="369913"/>
            <a:ext cx="3477201" cy="278453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10A11E-166A-B909-B502-6A4F3FD28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661" y="4373404"/>
            <a:ext cx="3588640" cy="149825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6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70F02929-671D-974B-90CF-287CE4816E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tx2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Short gut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51772-90C0-9248-889F-6122E4EF1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2035" y="790289"/>
            <a:ext cx="6114473" cy="6067712"/>
          </a:xfrm>
        </p:spPr>
        <p:txBody>
          <a:bodyPr anchor="ctr">
            <a:normAutofit/>
          </a:bodyPr>
          <a:lstStyle/>
          <a:p>
            <a:r>
              <a:rPr lang="en-GB" sz="1400" dirty="0">
                <a:solidFill>
                  <a:schemeClr val="tx2"/>
                </a:solidFill>
              </a:rPr>
              <a:t>Presence of less than 200 cm of residual small bowel in adult patients.</a:t>
            </a:r>
          </a:p>
          <a:p>
            <a:r>
              <a:rPr lang="en-GB" sz="1400" dirty="0">
                <a:solidFill>
                  <a:schemeClr val="tx2"/>
                </a:solidFill>
              </a:rPr>
              <a:t> Insufficient intestinal absorptive capacity results in the clinical manifestations of diarrhoea, dehydration and malnutrition.</a:t>
            </a:r>
          </a:p>
          <a:p>
            <a:endParaRPr lang="en-GB" sz="1400" dirty="0">
              <a:solidFill>
                <a:schemeClr val="tx2"/>
              </a:solidFill>
            </a:endParaRPr>
          </a:p>
          <a:p>
            <a:r>
              <a:rPr lang="en-GB" sz="1400" b="1" dirty="0">
                <a:solidFill>
                  <a:schemeClr val="tx2"/>
                </a:solidFill>
              </a:rPr>
              <a:t>Causes:</a:t>
            </a:r>
          </a:p>
          <a:p>
            <a:pPr lvl="1"/>
            <a:r>
              <a:rPr lang="en-GB" sz="1400" dirty="0">
                <a:solidFill>
                  <a:schemeClr val="tx2"/>
                </a:solidFill>
              </a:rPr>
              <a:t>Crohn's disease;</a:t>
            </a:r>
          </a:p>
          <a:p>
            <a:pPr lvl="1"/>
            <a:r>
              <a:rPr lang="en-GB" sz="1400" dirty="0">
                <a:solidFill>
                  <a:schemeClr val="tx2"/>
                </a:solidFill>
              </a:rPr>
              <a:t>Mesenteric infarction</a:t>
            </a:r>
          </a:p>
          <a:p>
            <a:pPr lvl="1"/>
            <a:r>
              <a:rPr lang="en-GB" sz="1400" dirty="0">
                <a:solidFill>
                  <a:schemeClr val="tx2"/>
                </a:solidFill>
              </a:rPr>
              <a:t>Radiation enteritis</a:t>
            </a:r>
          </a:p>
          <a:p>
            <a:pPr lvl="1"/>
            <a:r>
              <a:rPr lang="en-GB" sz="1400" dirty="0">
                <a:solidFill>
                  <a:schemeClr val="tx2"/>
                </a:solidFill>
              </a:rPr>
              <a:t>Midgut volvulus</a:t>
            </a:r>
          </a:p>
          <a:p>
            <a:pPr lvl="1"/>
            <a:r>
              <a:rPr lang="en-GB" sz="1400" dirty="0">
                <a:solidFill>
                  <a:schemeClr val="tx2"/>
                </a:solidFill>
              </a:rPr>
              <a:t>Multiple fistulae</a:t>
            </a:r>
          </a:p>
          <a:p>
            <a:pPr lvl="1"/>
            <a:r>
              <a:rPr lang="en-GB" sz="1400" dirty="0">
                <a:solidFill>
                  <a:schemeClr val="tx2"/>
                </a:solidFill>
              </a:rPr>
              <a:t>Small-bowel tumours</a:t>
            </a:r>
          </a:p>
          <a:p>
            <a:pPr lvl="1"/>
            <a:endParaRPr lang="en-GB" sz="1400" dirty="0">
              <a:solidFill>
                <a:schemeClr val="tx2"/>
              </a:solidFill>
            </a:endParaRPr>
          </a:p>
          <a:p>
            <a:r>
              <a:rPr lang="en-GB" sz="1400" b="1" dirty="0">
                <a:solidFill>
                  <a:schemeClr val="tx2"/>
                </a:solidFill>
              </a:rPr>
              <a:t>Management:</a:t>
            </a:r>
          </a:p>
          <a:p>
            <a:pPr lvl="1"/>
            <a:r>
              <a:rPr lang="en-GB" sz="1400" dirty="0">
                <a:solidFill>
                  <a:schemeClr val="tx2"/>
                </a:solidFill>
              </a:rPr>
              <a:t>Nutritional Support including TPN.</a:t>
            </a:r>
          </a:p>
          <a:p>
            <a:pPr lvl="1"/>
            <a:r>
              <a:rPr lang="en-US" sz="1400" dirty="0">
                <a:solidFill>
                  <a:schemeClr val="tx2"/>
                </a:solidFill>
              </a:rPr>
              <a:t>Antimotility agents (loperamide HCL or diphenoxylate)</a:t>
            </a:r>
          </a:p>
          <a:p>
            <a:pPr lvl="1"/>
            <a:r>
              <a:rPr lang="en-US" sz="1400" dirty="0">
                <a:solidFill>
                  <a:schemeClr val="tx2"/>
                </a:solidFill>
              </a:rPr>
              <a:t>Octreotide – to reduce volume of gastrointestinal secretion</a:t>
            </a:r>
            <a:endParaRPr lang="en-GB" sz="1400" dirty="0">
              <a:solidFill>
                <a:schemeClr val="tx2"/>
              </a:solidFill>
            </a:endParaRPr>
          </a:p>
          <a:p>
            <a:pPr lvl="1"/>
            <a:r>
              <a:rPr lang="en-GB" sz="1400" dirty="0">
                <a:solidFill>
                  <a:schemeClr val="tx2"/>
                </a:solidFill>
              </a:rPr>
              <a:t>Gut lengthening  procedures</a:t>
            </a:r>
          </a:p>
          <a:p>
            <a:pPr lvl="1"/>
            <a:r>
              <a:rPr lang="en-GB" sz="1400" dirty="0">
                <a:solidFill>
                  <a:schemeClr val="tx2"/>
                </a:solidFill>
              </a:rPr>
              <a:t>Intestinal Transplantation</a:t>
            </a:r>
          </a:p>
          <a:p>
            <a:pPr lvl="1"/>
            <a:endParaRPr lang="en-GB" sz="1400" dirty="0">
              <a:solidFill>
                <a:schemeClr val="tx2"/>
              </a:solidFill>
            </a:endParaRPr>
          </a:p>
          <a:p>
            <a:endParaRPr lang="en-GB" sz="1400" dirty="0">
              <a:solidFill>
                <a:schemeClr val="tx2"/>
              </a:solidFill>
            </a:endParaRPr>
          </a:p>
          <a:p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7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1DE4B-7903-1D4B-AB15-BF5757FC0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457200"/>
            <a:ext cx="11021291" cy="57197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 distinct regions – the duodenum, jejunum, &amp; ileum.</a:t>
            </a:r>
          </a:p>
          <a:p>
            <a:r>
              <a:rPr lang="en-US" dirty="0">
                <a:solidFill>
                  <a:schemeClr val="bg1"/>
                </a:solidFill>
              </a:rPr>
              <a:t>Ileocecal sphincter – Transition between small and large intestine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95A4B8E-7135-2E40-80C6-4BAF69606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4" t="11128"/>
          <a:stretch/>
        </p:blipFill>
        <p:spPr>
          <a:xfrm>
            <a:off x="5253185" y="2008909"/>
            <a:ext cx="6333677" cy="4077395"/>
          </a:xfrm>
          <a:prstGeom prst="rect">
            <a:avLst/>
          </a:prstGeom>
          <a:effectLst>
            <a:outerShdw blurRad="50800" dist="1270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67F14A9B-D7A1-1C43-9D04-A1FFC2718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08909"/>
            <a:ext cx="4265385" cy="4077395"/>
          </a:xfrm>
          <a:prstGeom prst="rect">
            <a:avLst/>
          </a:prstGeom>
          <a:effectLst>
            <a:outerShdw blurRad="50800" dist="127000" dir="5400000" algn="t" rotWithShape="0">
              <a:prstClr val="black">
                <a:alpha val="40000"/>
              </a:prstClr>
            </a:outerShdw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64795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9879C-C703-4F43-9844-24E072313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290" y="2865039"/>
            <a:ext cx="7863840" cy="301728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 algn="ctr">
              <a:buNone/>
            </a:pPr>
            <a:r>
              <a:rPr lang="en-GB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THANKS</a:t>
            </a:r>
            <a:endParaRPr lang="en-US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49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58B31-7B5B-5446-B555-56131A795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1769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Duodenum</a:t>
            </a:r>
            <a:r>
              <a:rPr lang="en-US" dirty="0">
                <a:solidFill>
                  <a:srgbClr val="FFFF00"/>
                </a:solidFill>
              </a:rPr>
              <a:t>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Shortest part (20-25 cm) in length, &amp; preparation for absorption begins. 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Shaped like a "C". It surrounds the head of the pancreas.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It has 4 parts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Receives bile through CBD, and pancreatic juice  through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 the pancreatic duct, controlled by the sphincter of Odd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It has Bruner’s glands, </a:t>
            </a:r>
            <a:r>
              <a:rPr lang="en-GB" dirty="0">
                <a:solidFill>
                  <a:schemeClr val="bg1"/>
                </a:solidFill>
              </a:rPr>
              <a:t>which empty into the intestinal glands, secrete an alkaline fluid composed of mucin, which exerts a physiologic anti-acid function by coating the duodenal epithelium, therefore protecting it from the acid chyme of the stomach.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F987FC-66DB-CD4D-B64B-7626DDE4FD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15" r="52443" b="11423"/>
          <a:stretch/>
        </p:blipFill>
        <p:spPr>
          <a:xfrm>
            <a:off x="9042272" y="1512309"/>
            <a:ext cx="2886492" cy="290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6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E779F-EC00-8141-B649-1FE06146F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415636"/>
            <a:ext cx="11104418" cy="5761327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Jejunum</a:t>
            </a:r>
            <a:r>
              <a:rPr lang="en-US" dirty="0">
                <a:solidFill>
                  <a:srgbClr val="FFFF00"/>
                </a:solidFill>
              </a:rPr>
              <a:t> :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Is the midsection of the small bowel, connecting the duodenum to the ileum. 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It is about 2.5 m long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Contains the plicae </a:t>
            </a:r>
            <a:r>
              <a:rPr lang="en-US" dirty="0" err="1">
                <a:solidFill>
                  <a:schemeClr val="bg1"/>
                </a:solidFill>
              </a:rPr>
              <a:t>circulares</a:t>
            </a:r>
            <a:r>
              <a:rPr lang="en-US" dirty="0">
                <a:solidFill>
                  <a:schemeClr val="bg1"/>
                </a:solidFill>
              </a:rPr>
              <a:t>, &amp; villi  that increase its surface area.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The suspensory muscle of the duodenum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 marks the division between the duodenum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 and the jejunum.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C3DD33-FAF4-A846-80F4-0B44E06F5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516" y="3861457"/>
            <a:ext cx="4050030" cy="2315506"/>
          </a:xfrm>
          <a:prstGeom prst="rect">
            <a:avLst/>
          </a:prstGeom>
          <a:effectLst>
            <a:outerShdw blurRad="50800" dist="114300" dir="5400000" algn="t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3970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63428-E954-3B4B-81E2-3F9D415A8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0342418" cy="4351338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Ileum: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It is about 3 m long and contains villi like the jejunum. 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It has Peyer's patches (Aggregated lymphoid nodules)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It joins to the cecum of the large bowel at the ileocecal junction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EB9C15-7A60-42E4-A3F3-68C760E92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692" y="2978728"/>
            <a:ext cx="5389418" cy="3713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B7687A-DF7A-4FB0-ACBE-2BF646344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09" y="2978728"/>
            <a:ext cx="4835235" cy="371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7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39C0CB4-AF68-C843-8566-8349ADD3C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8817" y="653143"/>
            <a:ext cx="8594637" cy="544285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50800" dist="139700" dir="5400000" algn="t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29F42D-0DF7-4743-8F33-C0EB57FA1054}"/>
              </a:ext>
            </a:extLst>
          </p:cNvPr>
          <p:cNvSpPr txBox="1"/>
          <p:nvPr/>
        </p:nvSpPr>
        <p:spPr>
          <a:xfrm>
            <a:off x="0" y="11547"/>
            <a:ext cx="3458817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>
                <a:solidFill>
                  <a:srgbClr val="FFFF00"/>
                </a:solidFill>
              </a:rPr>
              <a:t>Function:</a:t>
            </a:r>
          </a:p>
          <a:p>
            <a:endParaRPr lang="en-US" sz="2000" u="sng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000" u="sng">
                <a:solidFill>
                  <a:schemeClr val="bg1"/>
                </a:solidFill>
              </a:rPr>
              <a:t> </a:t>
            </a:r>
            <a:r>
              <a:rPr lang="en-US" sz="2000">
                <a:solidFill>
                  <a:schemeClr val="bg1"/>
                </a:solidFill>
              </a:rPr>
              <a:t>Chemical digestion</a:t>
            </a: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Absorption of nutrients, &amp; minerals  from food, using small finger-like protrusions called villi.</a:t>
            </a: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 (sugars, amino acids, and fatty acids) </a:t>
            </a: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 Absorbed in Duodenum → Fe, Ca++, B2, B6. </a:t>
            </a: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 Absorbed in Jejunum → B1 &amp; B9. </a:t>
            </a: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Absorbed in TI → B12, bile salts, Vits ADEK</a:t>
            </a:r>
          </a:p>
          <a:p>
            <a:pPr lvl="1"/>
            <a:endParaRPr lang="en-US" sz="2000">
              <a:solidFill>
                <a:schemeClr val="bg1"/>
              </a:solidFill>
            </a:endParaRP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2314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13335</TotalTime>
  <Words>2542</Words>
  <Application>Microsoft Office PowerPoint</Application>
  <PresentationFormat>Widescreen</PresentationFormat>
  <Paragraphs>523</Paragraphs>
  <Slides>50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Arial</vt:lpstr>
      <vt:lpstr>Calibri</vt:lpstr>
      <vt:lpstr>Calibri Light</vt:lpstr>
      <vt:lpstr>Century Gothic</vt:lpstr>
      <vt:lpstr>Helvetica</vt:lpstr>
      <vt:lpstr>HelveticaNeue-Light</vt:lpstr>
      <vt:lpstr>MV Boli</vt:lpstr>
      <vt:lpstr>Open Sans</vt:lpstr>
      <vt:lpstr>TheSans</vt:lpstr>
      <vt:lpstr>Times New Roman</vt:lpstr>
      <vt:lpstr>Wingdings</vt:lpstr>
      <vt:lpstr>Office Theme</vt:lpstr>
      <vt:lpstr>PowerPoint Presentation</vt:lpstr>
      <vt:lpstr>PowerPoint Presentation</vt:lpstr>
      <vt:lpstr>Objectives</vt:lpstr>
      <vt:lpstr>Anatomy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Diseases of small bowel</vt:lpstr>
      <vt:lpstr>Intestinal Obstruction</vt:lpstr>
      <vt:lpstr>Mechanical Obstruction</vt:lpstr>
      <vt:lpstr>PowerPoint Presentation</vt:lpstr>
      <vt:lpstr>PowerPoint Presentation</vt:lpstr>
      <vt:lpstr>Causes of </vt:lpstr>
      <vt:lpstr>Pathophysiology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Rigler triad in gallstone ileus </vt:lpstr>
      <vt:lpstr>PowerPoint Presentation</vt:lpstr>
      <vt:lpstr>Management</vt:lpstr>
      <vt:lpstr>PowerPoint Presentation</vt:lpstr>
      <vt:lpstr>Paralytic Ileus</vt:lpstr>
      <vt:lpstr>Mesenteric ischemia</vt:lpstr>
      <vt:lpstr>PowerPoint Presentation</vt:lpstr>
      <vt:lpstr>PowerPoint Presentation</vt:lpstr>
      <vt:lpstr>PowerPoint Presentation</vt:lpstr>
      <vt:lpstr>Crohn’s disease</vt:lpstr>
      <vt:lpstr>PowerPoint Presentation</vt:lpstr>
      <vt:lpstr>Creeping fat sign</vt:lpstr>
      <vt:lpstr>PowerPoint Presentation</vt:lpstr>
      <vt:lpstr>PowerPoint Presentation</vt:lpstr>
      <vt:lpstr>Meckel's diverticulum</vt:lpstr>
      <vt:lpstr>PowerPoint Presentation</vt:lpstr>
      <vt:lpstr>PowerPoint Presentation</vt:lpstr>
      <vt:lpstr>PowerPoint Presentation</vt:lpstr>
      <vt:lpstr>PowerPoint Presentation</vt:lpstr>
      <vt:lpstr>Small bowel neoplasm</vt:lpstr>
      <vt:lpstr>Gastrointestinal stromal tumors GIST</vt:lpstr>
      <vt:lpstr>Malignant small bowel neoplasm</vt:lpstr>
      <vt:lpstr>Carcinoid tumor</vt:lpstr>
      <vt:lpstr>Small bowel lymphoma</vt:lpstr>
      <vt:lpstr>Short gut syndrome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Cholecystitis</dc:title>
  <dc:creator>Moneer Almadani</dc:creator>
  <cp:lastModifiedBy>OMAR ALAIDAROOS</cp:lastModifiedBy>
  <cp:revision>275</cp:revision>
  <dcterms:created xsi:type="dcterms:W3CDTF">2017-12-03T19:19:18Z</dcterms:created>
  <dcterms:modified xsi:type="dcterms:W3CDTF">2024-09-07T16:48:05Z</dcterms:modified>
</cp:coreProperties>
</file>