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103"/>
  </p:notesMasterIdLst>
  <p:sldIdLst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50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356" r:id="rId44"/>
    <p:sldId id="294" r:id="rId45"/>
    <p:sldId id="295" r:id="rId46"/>
    <p:sldId id="296" r:id="rId47"/>
    <p:sldId id="297" r:id="rId48"/>
    <p:sldId id="351" r:id="rId49"/>
    <p:sldId id="299" r:id="rId50"/>
    <p:sldId id="300" r:id="rId51"/>
    <p:sldId id="301" r:id="rId52"/>
    <p:sldId id="302" r:id="rId53"/>
    <p:sldId id="303" r:id="rId54"/>
    <p:sldId id="357" r:id="rId55"/>
    <p:sldId id="304" r:id="rId56"/>
    <p:sldId id="305" r:id="rId57"/>
    <p:sldId id="352" r:id="rId58"/>
    <p:sldId id="353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54" r:id="rId68"/>
    <p:sldId id="355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07" Type="http://schemas.openxmlformats.org/officeDocument/2006/relationships/tableStyles" Target="tableStyle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12A8D-8AF8-431B-9E39-90DCE8D15AB0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CE4CA-524A-4ACF-84A5-46C3BC3BB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7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2C495-A668-4A76-B296-6DA0999647F3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0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2C495-A668-4A76-B296-6DA0999647F3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7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2C495-A668-4A76-B296-6DA0999647F3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6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2C495-A668-4A76-B296-6DA0999647F3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4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2C495-A668-4A76-B296-6DA0999647F3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9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5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7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6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27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9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58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3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75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84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1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0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46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2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4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25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1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50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94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39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02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86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01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63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51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2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09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2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2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08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22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17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87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9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85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78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49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76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8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62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90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30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27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95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0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36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75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36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34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93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53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8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93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0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32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6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58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9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27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90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24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81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219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026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02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2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311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282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674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52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57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649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392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23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8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5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3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1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2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1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5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5DE-2501-4B62-932D-173E2C7C7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0513-B304-411E-A6CC-96A5C1DED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771650"/>
          </a:xfrm>
        </p:spPr>
        <p:txBody>
          <a:bodyPr>
            <a:normAutofit fontScale="90000"/>
          </a:bodyPr>
          <a:lstStyle/>
          <a:p>
            <a:r>
              <a:rPr lang="en-US" sz="5300" b="1" i="1" dirty="0"/>
              <a:t>Management of patients with multiple trauma </a:t>
            </a:r>
            <a:br>
              <a:rPr lang="en-US" b="1" i="1" dirty="0"/>
            </a:b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828800"/>
          </a:xfrm>
        </p:spPr>
        <p:txBody>
          <a:bodyPr/>
          <a:lstStyle/>
          <a:p>
            <a:r>
              <a:rPr lang="en-US" b="1" i="1" dirty="0">
                <a:solidFill>
                  <a:schemeClr val="tx1"/>
                </a:solidFill>
              </a:rPr>
              <a:t>Dr. Ahmed Khan </a:t>
            </a:r>
          </a:p>
          <a:p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MBBS; FCPS </a:t>
            </a:r>
            <a:r>
              <a:rPr lang="en-US" sz="1200" b="1" i="1" dirty="0">
                <a:solidFill>
                  <a:schemeClr val="tx1"/>
                </a:solidFill>
              </a:rPr>
              <a:t>(General Surgery)</a:t>
            </a:r>
          </a:p>
          <a:p>
            <a:r>
              <a:rPr lang="en-US" sz="2400" b="1" i="1" dirty="0">
                <a:solidFill>
                  <a:schemeClr val="tx1"/>
                </a:solidFill>
              </a:rPr>
              <a:t>Assoc. Prof. of surgery</a:t>
            </a:r>
          </a:p>
          <a:p>
            <a:endParaRPr lang="en-US" sz="2400" i="1" dirty="0">
              <a:solidFill>
                <a:schemeClr val="tx1"/>
              </a:solidFill>
            </a:endParaRPr>
          </a:p>
          <a:p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8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Trimodal death in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r>
              <a:rPr lang="en-US" sz="2800" b="1" i="1" u="sng" dirty="0">
                <a:effectLst/>
              </a:rPr>
              <a:t>Immediate:</a:t>
            </a:r>
            <a:r>
              <a:rPr lang="en-US" sz="2800" b="1" i="1" dirty="0">
                <a:effectLst/>
              </a:rPr>
              <a:t> </a:t>
            </a:r>
            <a:r>
              <a:rPr lang="en-US" sz="2400" i="1" dirty="0">
                <a:effectLst/>
              </a:rPr>
              <a:t>Deaths </a:t>
            </a:r>
            <a:r>
              <a:rPr lang="en-US" sz="2400" b="1" i="1" dirty="0">
                <a:solidFill>
                  <a:srgbClr val="FF0000"/>
                </a:solidFill>
                <a:effectLst/>
              </a:rPr>
              <a:t>within seconds 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or minutes </a:t>
            </a:r>
            <a:r>
              <a:rPr lang="en-US" sz="2400" i="1" dirty="0">
                <a:effectLst/>
              </a:rPr>
              <a:t>after injury.                </a:t>
            </a:r>
            <a:r>
              <a:rPr lang="en-US" sz="2400" i="1" dirty="0">
                <a:solidFill>
                  <a:srgbClr val="00B050"/>
                </a:solidFill>
                <a:effectLst/>
              </a:rPr>
              <a:t>50%</a:t>
            </a:r>
            <a:r>
              <a:rPr lang="en-US" sz="2400" i="1" dirty="0">
                <a:effectLst/>
              </a:rPr>
              <a:t> deaths due to injury to the </a:t>
            </a:r>
            <a:r>
              <a:rPr lang="en-US" sz="2400" b="1" i="1" dirty="0">
                <a:effectLst/>
              </a:rPr>
              <a:t>aorta, heart, brainstem</a:t>
            </a:r>
            <a:r>
              <a:rPr lang="en-US" sz="2400" i="1" dirty="0">
                <a:effectLst/>
              </a:rPr>
              <a:t>, or </a:t>
            </a:r>
            <a:r>
              <a:rPr lang="en-US" sz="2400" b="1" i="1" dirty="0">
                <a:effectLst/>
              </a:rPr>
              <a:t>spinal cord </a:t>
            </a:r>
            <a:r>
              <a:rPr lang="en-US" sz="2400" i="1" dirty="0">
                <a:effectLst/>
              </a:rPr>
              <a:t>or by </a:t>
            </a:r>
            <a:r>
              <a:rPr lang="en-US" sz="2400" b="1" i="1" dirty="0">
                <a:effectLst/>
              </a:rPr>
              <a:t>acute respiratory distress</a:t>
            </a:r>
            <a:r>
              <a:rPr lang="en-US" sz="2400" i="1" dirty="0">
                <a:effectLst/>
              </a:rPr>
              <a:t>.</a:t>
            </a:r>
          </a:p>
          <a:p>
            <a:endParaRPr lang="en-US" sz="1000" i="1" dirty="0">
              <a:effectLst/>
            </a:endParaRPr>
          </a:p>
          <a:p>
            <a:r>
              <a:rPr lang="en-US" sz="2800" b="1" i="1" u="sng" dirty="0">
                <a:effectLst/>
              </a:rPr>
              <a:t>Early:</a:t>
            </a:r>
            <a:r>
              <a:rPr lang="en-US" sz="2800" b="1" i="1" dirty="0">
                <a:effectLst/>
              </a:rPr>
              <a:t>  </a:t>
            </a:r>
            <a:r>
              <a:rPr lang="en-US" sz="2400" i="1" dirty="0">
                <a:effectLst/>
              </a:rPr>
              <a:t>Death </a:t>
            </a:r>
            <a:r>
              <a:rPr lang="en-US" sz="2400" b="1" i="1" dirty="0">
                <a:solidFill>
                  <a:srgbClr val="FF0000"/>
                </a:solidFill>
                <a:effectLst/>
              </a:rPr>
              <a:t>within hours </a:t>
            </a:r>
            <a:r>
              <a:rPr lang="en-US" sz="2400" i="1" dirty="0">
                <a:effectLst/>
              </a:rPr>
              <a:t>of injury- approx. </a:t>
            </a:r>
            <a:r>
              <a:rPr lang="en-US" sz="2400" i="1" dirty="0">
                <a:solidFill>
                  <a:srgbClr val="00B050"/>
                </a:solidFill>
                <a:effectLst/>
              </a:rPr>
              <a:t>30%</a:t>
            </a:r>
            <a:r>
              <a:rPr lang="en-US" sz="2400" i="1" dirty="0">
                <a:effectLst/>
              </a:rPr>
              <a:t> of deaths. Half die of </a:t>
            </a:r>
            <a:r>
              <a:rPr lang="en-US" sz="2400" b="1" i="1" dirty="0">
                <a:effectLst/>
              </a:rPr>
              <a:t>hemorrhage,</a:t>
            </a:r>
            <a:r>
              <a:rPr lang="en-US" sz="2400" i="1" dirty="0">
                <a:effectLst/>
              </a:rPr>
              <a:t> the other half  due to </a:t>
            </a:r>
            <a:r>
              <a:rPr lang="en-US" sz="2400" b="1" i="1" dirty="0">
                <a:effectLst/>
              </a:rPr>
              <a:t>CNS injury</a:t>
            </a:r>
            <a:r>
              <a:rPr lang="en-US" sz="2400" i="1" dirty="0">
                <a:effectLst/>
              </a:rPr>
              <a:t>. Can be saved by appropriate  treatment- </a:t>
            </a:r>
            <a:r>
              <a:rPr lang="en-US" sz="2400" b="1" i="1" u="sng" dirty="0">
                <a:solidFill>
                  <a:srgbClr val="FF0000"/>
                </a:solidFill>
                <a:effectLst/>
              </a:rPr>
              <a:t>golden hour</a:t>
            </a:r>
            <a:r>
              <a:rPr lang="en-US" sz="2400" i="1" dirty="0">
                <a:effectLst/>
              </a:rPr>
              <a:t>.</a:t>
            </a:r>
          </a:p>
          <a:p>
            <a:endParaRPr lang="en-US" sz="1000" i="1" dirty="0">
              <a:effectLst/>
            </a:endParaRPr>
          </a:p>
          <a:p>
            <a:pPr lvl="0"/>
            <a:r>
              <a:rPr lang="en-US" sz="2800" b="1" i="1" u="sng" dirty="0">
                <a:solidFill>
                  <a:prstClr val="black"/>
                </a:solidFill>
              </a:rPr>
              <a:t>Late</a:t>
            </a:r>
            <a:r>
              <a:rPr lang="en-US" sz="2800" b="1" i="1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prstClr val="black"/>
                </a:solidFill>
              </a:rPr>
              <a:t>Deaths in </a:t>
            </a:r>
            <a:r>
              <a:rPr lang="en-US" sz="2800" i="1" dirty="0">
                <a:solidFill>
                  <a:srgbClr val="FF0000"/>
                </a:solidFill>
              </a:rPr>
              <a:t>d</a:t>
            </a:r>
            <a:r>
              <a:rPr lang="en-US" sz="2400" i="1" dirty="0">
                <a:solidFill>
                  <a:srgbClr val="FF0000"/>
                </a:solidFill>
              </a:rPr>
              <a:t>ays to weeks</a:t>
            </a:r>
            <a:r>
              <a:rPr lang="en-US" sz="2400" i="1" dirty="0">
                <a:solidFill>
                  <a:prstClr val="black"/>
                </a:solidFill>
              </a:rPr>
              <a:t>. </a:t>
            </a:r>
          </a:p>
          <a:p>
            <a:pPr marL="0" lvl="0" indent="0">
              <a:buNone/>
            </a:pPr>
            <a:r>
              <a:rPr lang="en-US" sz="2400" i="1" dirty="0">
                <a:solidFill>
                  <a:prstClr val="black"/>
                </a:solidFill>
              </a:rPr>
              <a:t>	</a:t>
            </a:r>
            <a:r>
              <a:rPr lang="en-US" sz="2400" b="1" i="1" dirty="0">
                <a:solidFill>
                  <a:prstClr val="black"/>
                </a:solidFill>
              </a:rPr>
              <a:t>Infection</a:t>
            </a:r>
            <a:r>
              <a:rPr lang="en-US" sz="2400" i="1" dirty="0">
                <a:solidFill>
                  <a:prstClr val="black"/>
                </a:solidFill>
              </a:rPr>
              <a:t> &amp; </a:t>
            </a:r>
            <a:r>
              <a:rPr lang="en-US" sz="2400" b="1" i="1" dirty="0">
                <a:solidFill>
                  <a:prstClr val="black"/>
                </a:solidFill>
              </a:rPr>
              <a:t>multi organ failure</a:t>
            </a:r>
            <a:r>
              <a:rPr lang="en-US" sz="2400" i="1" dirty="0">
                <a:solidFill>
                  <a:prstClr val="black"/>
                </a:solidFill>
              </a:rPr>
              <a:t>. </a:t>
            </a:r>
          </a:p>
          <a:p>
            <a:pPr marL="0" lvl="0" indent="0">
              <a:buNone/>
            </a:pPr>
            <a:r>
              <a:rPr lang="en-US" sz="2400" i="1" dirty="0">
                <a:solidFill>
                  <a:prstClr val="black"/>
                </a:solidFill>
              </a:rPr>
              <a:t>             Care provided earlier  impacts </a:t>
            </a:r>
          </a:p>
          <a:p>
            <a:pPr marL="0" lvl="0" indent="0">
              <a:buNone/>
            </a:pPr>
            <a:r>
              <a:rPr lang="en-US" sz="2400" i="1" dirty="0">
                <a:solidFill>
                  <a:prstClr val="black"/>
                </a:solidFill>
              </a:rPr>
              <a:t>             the outcome.   </a:t>
            </a:r>
          </a:p>
          <a:p>
            <a:endParaRPr lang="en-US" sz="2800" b="1" i="1" u="sng" dirty="0">
              <a:effectLst/>
            </a:endParaRPr>
          </a:p>
          <a:p>
            <a:pPr marL="0" indent="0">
              <a:buNone/>
            </a:pPr>
            <a:r>
              <a:rPr lang="en-US" sz="1800" b="1" i="1" dirty="0"/>
              <a:t>                                                                                                                         ATLS manual </a:t>
            </a:r>
          </a:p>
          <a:p>
            <a:endParaRPr lang="en-US" sz="2800" b="1" i="1" u="sng" dirty="0">
              <a:effectLst/>
            </a:endParaRPr>
          </a:p>
          <a:p>
            <a:endParaRPr lang="en-US" sz="2800" b="1" i="1" u="sng" dirty="0"/>
          </a:p>
        </p:txBody>
      </p:sp>
      <p:pic>
        <p:nvPicPr>
          <p:cNvPr id="1026" name="Picture 2" descr="C:\Users\malam\Pictures\Trauma- trimodal mortalit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5051" r="3828" b="4040"/>
          <a:stretch/>
        </p:blipFill>
        <p:spPr bwMode="auto">
          <a:xfrm>
            <a:off x="5105400" y="3307080"/>
            <a:ext cx="396069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Improvement in mortality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410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sz="3800" b="1" i="1" dirty="0"/>
              <a:t>Early deaths</a:t>
            </a:r>
            <a:r>
              <a:rPr lang="en-US" i="1" dirty="0"/>
              <a:t>:                                                                                         - Prevention and control program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i="1" dirty="0"/>
              <a:t>    - Legislation &amp; behavior modification</a:t>
            </a:r>
          </a:p>
          <a:p>
            <a:pPr marL="0" indent="0">
              <a:buNone/>
            </a:pPr>
            <a:endParaRPr lang="en-US" sz="1200" i="1" dirty="0"/>
          </a:p>
          <a:p>
            <a:pPr>
              <a:lnSpc>
                <a:spcPct val="160000"/>
              </a:lnSpc>
            </a:pPr>
            <a:r>
              <a:rPr lang="en-US" sz="3800" b="1" i="1" dirty="0"/>
              <a:t>Later deaths</a:t>
            </a:r>
            <a:r>
              <a:rPr lang="en-US" b="1" i="1" dirty="0"/>
              <a:t>: </a:t>
            </a:r>
            <a:r>
              <a:rPr lang="en-US" i="1" dirty="0"/>
              <a:t>                                                                            - </a:t>
            </a:r>
            <a:r>
              <a:rPr lang="en-US" b="1" i="1" dirty="0"/>
              <a:t>Trauma centers </a:t>
            </a:r>
            <a:r>
              <a:rPr lang="en-US" i="1" dirty="0"/>
              <a:t>providing </a:t>
            </a:r>
            <a:r>
              <a:rPr lang="en-US" b="1" i="1" dirty="0"/>
              <a:t>better care</a:t>
            </a:r>
            <a:r>
              <a:rPr lang="en-US" i="1" dirty="0"/>
              <a:t>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i="1" dirty="0"/>
              <a:t>    - Better </a:t>
            </a:r>
            <a:r>
              <a:rPr lang="en-US" b="1" i="1" dirty="0"/>
              <a:t>understanding of pathophysiology </a:t>
            </a:r>
            <a:r>
              <a:rPr lang="en-US" i="1" dirty="0"/>
              <a:t>of 	multiple organ failure and brain injury</a:t>
            </a:r>
          </a:p>
        </p:txBody>
      </p:sp>
    </p:spTree>
    <p:extLst>
      <p:ext uri="{BB962C8B-B14F-4D97-AF65-F5344CB8AC3E}">
        <p14:creationId xmlns:p14="http://schemas.microsoft.com/office/powerpoint/2010/main" val="109833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Pre-hospital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105400"/>
          </a:xfrm>
        </p:spPr>
        <p:txBody>
          <a:bodyPr/>
          <a:lstStyle/>
          <a:p>
            <a:r>
              <a:rPr lang="en-US" sz="2800" i="1" dirty="0"/>
              <a:t>Deliver to hospital as rapidly as possible-  </a:t>
            </a:r>
            <a:r>
              <a:rPr lang="en-US" sz="2800" b="1" i="1" dirty="0">
                <a:solidFill>
                  <a:srgbClr val="00B0F0"/>
                </a:solidFill>
              </a:rPr>
              <a:t>scoop &amp; run</a:t>
            </a:r>
          </a:p>
          <a:p>
            <a:pPr marL="0" indent="0">
              <a:buNone/>
            </a:pPr>
            <a:endParaRPr lang="en-US" sz="2800" b="1" i="1" dirty="0"/>
          </a:p>
          <a:p>
            <a:r>
              <a:rPr lang="en-US" sz="2800" i="1" dirty="0"/>
              <a:t>Only </a:t>
            </a:r>
            <a:r>
              <a:rPr lang="en-US" sz="2800" b="1" i="1" dirty="0"/>
              <a:t>Critical interventions </a:t>
            </a:r>
            <a:r>
              <a:rPr lang="en-US" sz="2800" i="1" dirty="0"/>
              <a:t>at the scene: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i="1" dirty="0"/>
              <a:t>             - Airway, hard collar, spine board,</a:t>
            </a:r>
          </a:p>
          <a:p>
            <a:pPr marL="0" indent="0">
              <a:buNone/>
            </a:pPr>
            <a:r>
              <a:rPr lang="en-US" sz="2800" b="1" i="1" dirty="0"/>
              <a:t>                control external bleeding</a:t>
            </a:r>
            <a:r>
              <a:rPr lang="en-US" sz="2800" i="1" dirty="0"/>
              <a:t>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i="1" dirty="0"/>
              <a:t>           - Infusion</a:t>
            </a:r>
            <a:r>
              <a:rPr lang="en-US" sz="2800" i="1" dirty="0"/>
              <a:t> on way to the hospital</a:t>
            </a:r>
          </a:p>
        </p:txBody>
      </p:sp>
    </p:spTree>
    <p:extLst>
      <p:ext uri="{BB962C8B-B14F-4D97-AF65-F5344CB8AC3E}">
        <p14:creationId xmlns:p14="http://schemas.microsoft.com/office/powerpoint/2010/main" val="316402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Triage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C5986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(sort out)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b="1" i="1" u="sng" dirty="0"/>
              <a:t>Definition</a:t>
            </a:r>
            <a:r>
              <a:rPr lang="en-US" b="1" i="1" dirty="0"/>
              <a:t>: </a:t>
            </a:r>
            <a:r>
              <a:rPr lang="en-US" i="1" dirty="0"/>
              <a:t>To </a:t>
            </a:r>
            <a:r>
              <a:rPr lang="en-US" sz="3000" i="1" dirty="0"/>
              <a:t>Prioritize  victims (Multiple) based on –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000" b="1" i="1" dirty="0"/>
              <a:t>                   --  severity of injury,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000" b="1" i="1" dirty="0"/>
              <a:t>                   -- likelihood of  survival, &amp;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000" b="1" i="1" dirty="0"/>
              <a:t>                   -- urgency of care.</a:t>
            </a:r>
          </a:p>
          <a:p>
            <a:pPr marL="0" indent="0">
              <a:buNone/>
            </a:pPr>
            <a:r>
              <a:rPr lang="en-US" i="1" dirty="0"/>
              <a:t> </a:t>
            </a:r>
          </a:p>
          <a:p>
            <a:r>
              <a:rPr lang="en-US" b="1" i="1" u="sng" dirty="0"/>
              <a:t>Goals</a:t>
            </a:r>
            <a:r>
              <a:rPr lang="en-US" b="1" i="1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2600" i="1" dirty="0"/>
              <a:t>Identify </a:t>
            </a:r>
            <a:r>
              <a:rPr lang="en-US" sz="2600" b="1" i="1" dirty="0"/>
              <a:t>high-risk injured </a:t>
            </a:r>
            <a:r>
              <a:rPr lang="en-US" sz="2600" i="1" dirty="0"/>
              <a:t>patients who would </a:t>
            </a:r>
            <a:r>
              <a:rPr lang="en-US" sz="2600" b="1" i="1" dirty="0"/>
              <a:t>benefit</a:t>
            </a:r>
            <a:r>
              <a:rPr lang="en-US" sz="2600" i="1" dirty="0"/>
              <a:t> from the </a:t>
            </a:r>
            <a:r>
              <a:rPr lang="en-US" sz="2600" b="1" i="1" dirty="0"/>
              <a:t>resources available .</a:t>
            </a:r>
            <a:r>
              <a:rPr lang="en-US" sz="2600" i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2600" i="1" dirty="0"/>
              <a:t>Limit the excessive </a:t>
            </a:r>
            <a:r>
              <a:rPr lang="en-US" sz="2600" i="1" dirty="0" err="1"/>
              <a:t>shifiting</a:t>
            </a:r>
            <a:r>
              <a:rPr lang="en-US" sz="2600" i="1" dirty="0"/>
              <a:t> of non-severely injured patients so that the trauma center is not over crowded.</a:t>
            </a:r>
          </a:p>
        </p:txBody>
      </p:sp>
    </p:spTree>
    <p:extLst>
      <p:ext uri="{BB962C8B-B14F-4D97-AF65-F5344CB8AC3E}">
        <p14:creationId xmlns:p14="http://schemas.microsoft.com/office/powerpoint/2010/main" val="332553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Hospital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ATLS</a:t>
            </a:r>
            <a:r>
              <a:rPr lang="en-GB" i="1" dirty="0"/>
              <a:t> approach </a:t>
            </a:r>
            <a:r>
              <a:rPr lang="en-GB" sz="1600" i="1" dirty="0"/>
              <a:t>(Advanced Trauma Life Support)</a:t>
            </a:r>
          </a:p>
          <a:p>
            <a:pPr lvl="0">
              <a:lnSpc>
                <a:spcPct val="150000"/>
              </a:lnSpc>
            </a:pPr>
            <a:r>
              <a:rPr lang="en-GB" b="1" i="1" u="sng" dirty="0"/>
              <a:t>Primary survey</a:t>
            </a:r>
            <a:r>
              <a:rPr lang="en-GB" b="1" i="1" dirty="0"/>
              <a:t>- </a:t>
            </a:r>
            <a:r>
              <a:rPr lang="en-GB" i="1" dirty="0">
                <a:solidFill>
                  <a:prstClr val="black"/>
                </a:solidFill>
              </a:rPr>
              <a:t>initial </a:t>
            </a:r>
            <a:r>
              <a:rPr lang="en-GB" b="1" i="1" dirty="0">
                <a:solidFill>
                  <a:prstClr val="black"/>
                </a:solidFill>
              </a:rPr>
              <a:t>assessment &amp; management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Treat the </a:t>
            </a:r>
            <a:r>
              <a:rPr lang="en-GB" sz="2800" b="1" i="1" dirty="0"/>
              <a:t>greatest threat to life</a:t>
            </a:r>
          </a:p>
          <a:p>
            <a:pPr>
              <a:lnSpc>
                <a:spcPct val="150000"/>
              </a:lnSpc>
            </a:pPr>
            <a:r>
              <a:rPr lang="en-GB" sz="2800" b="1" i="1" dirty="0"/>
              <a:t>Immediate intervention </a:t>
            </a:r>
            <a:r>
              <a:rPr lang="en-GB" sz="2800" i="1" dirty="0"/>
              <a:t>as the threat to life identified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Detailed history not essential</a:t>
            </a:r>
          </a:p>
          <a:p>
            <a:pPr>
              <a:lnSpc>
                <a:spcPct val="150000"/>
              </a:lnSpc>
            </a:pPr>
            <a:r>
              <a:rPr lang="en-GB" sz="2800" b="1" i="1" dirty="0"/>
              <a:t>Re-evaluation</a:t>
            </a:r>
            <a:r>
              <a:rPr lang="en-GB" sz="2800" i="1" dirty="0"/>
              <a:t> of initial management</a:t>
            </a:r>
          </a:p>
          <a:p>
            <a:pPr>
              <a:lnSpc>
                <a:spcPct val="150000"/>
              </a:lnSpc>
            </a:pPr>
            <a:r>
              <a:rPr lang="en-GB" b="1" i="1" u="sng" dirty="0"/>
              <a:t>Secondary survey</a:t>
            </a:r>
            <a:r>
              <a:rPr lang="en-GB" b="1" i="1" dirty="0"/>
              <a:t>- </a:t>
            </a:r>
            <a:r>
              <a:rPr lang="en-GB" i="1" dirty="0"/>
              <a:t>a head to toe evaluation</a:t>
            </a:r>
          </a:p>
        </p:txBody>
      </p:sp>
    </p:spTree>
    <p:extLst>
      <p:ext uri="{BB962C8B-B14F-4D97-AF65-F5344CB8AC3E}">
        <p14:creationId xmlns:p14="http://schemas.microsoft.com/office/powerpoint/2010/main" val="4226587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Primary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79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4300" b="1" i="1" dirty="0">
                <a:solidFill>
                  <a:srgbClr val="FF0000"/>
                </a:solidFill>
              </a:rPr>
              <a:t>A B C D E</a:t>
            </a:r>
          </a:p>
          <a:p>
            <a:pPr>
              <a:lnSpc>
                <a:spcPct val="150000"/>
              </a:lnSpc>
            </a:pPr>
            <a:r>
              <a:rPr lang="en-GB" sz="3600" b="1" i="1" dirty="0">
                <a:solidFill>
                  <a:srgbClr val="FF0000"/>
                </a:solidFill>
              </a:rPr>
              <a:t>A</a:t>
            </a:r>
            <a:r>
              <a:rPr lang="en-GB" sz="3600" b="1" i="1" dirty="0"/>
              <a:t>irway</a:t>
            </a:r>
            <a:r>
              <a:rPr lang="en-GB" i="1" dirty="0"/>
              <a:t> &amp; cervical spine protection</a:t>
            </a:r>
          </a:p>
          <a:p>
            <a:pPr>
              <a:lnSpc>
                <a:spcPct val="150000"/>
              </a:lnSpc>
            </a:pPr>
            <a:r>
              <a:rPr lang="en-GB" sz="3600" b="1" i="1" dirty="0">
                <a:solidFill>
                  <a:srgbClr val="FF0000"/>
                </a:solidFill>
              </a:rPr>
              <a:t>B</a:t>
            </a:r>
            <a:r>
              <a:rPr lang="en-GB" sz="3600" b="1" i="1" dirty="0"/>
              <a:t>reathing &amp; ventilation</a:t>
            </a:r>
          </a:p>
          <a:p>
            <a:pPr>
              <a:lnSpc>
                <a:spcPct val="150000"/>
              </a:lnSpc>
            </a:pPr>
            <a:r>
              <a:rPr lang="en-GB" sz="3600" b="1" i="1" dirty="0">
                <a:solidFill>
                  <a:srgbClr val="FF0000"/>
                </a:solidFill>
              </a:rPr>
              <a:t>C</a:t>
            </a:r>
            <a:r>
              <a:rPr lang="en-GB" sz="3600" b="1" i="1" dirty="0"/>
              <a:t>irculation with control of external bleeding</a:t>
            </a:r>
          </a:p>
          <a:p>
            <a:pPr>
              <a:lnSpc>
                <a:spcPct val="150000"/>
              </a:lnSpc>
            </a:pPr>
            <a:r>
              <a:rPr lang="en-GB" sz="3600" b="1" i="1" dirty="0">
                <a:solidFill>
                  <a:srgbClr val="FF0000"/>
                </a:solidFill>
              </a:rPr>
              <a:t>D</a:t>
            </a:r>
            <a:r>
              <a:rPr lang="en-GB" sz="3600" b="1" i="1" dirty="0"/>
              <a:t>isability</a:t>
            </a:r>
            <a:r>
              <a:rPr lang="en-GB" i="1" dirty="0"/>
              <a:t> (neurologic assessment)</a:t>
            </a:r>
          </a:p>
          <a:p>
            <a:pPr>
              <a:lnSpc>
                <a:spcPct val="150000"/>
              </a:lnSpc>
            </a:pPr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dirty="0"/>
              <a:t>xposure</a:t>
            </a:r>
            <a:r>
              <a:rPr lang="en-GB" i="1" dirty="0"/>
              <a:t>/</a:t>
            </a:r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dirty="0"/>
              <a:t>nvironmental</a:t>
            </a:r>
            <a:r>
              <a:rPr lang="en-GB" i="1" dirty="0"/>
              <a:t> control- undress, prevent hypothermia</a:t>
            </a:r>
          </a:p>
        </p:txBody>
      </p:sp>
    </p:spTree>
    <p:extLst>
      <p:ext uri="{BB962C8B-B14F-4D97-AF65-F5344CB8AC3E}">
        <p14:creationId xmlns:p14="http://schemas.microsoft.com/office/powerpoint/2010/main" val="201472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Primary survey- “a team approach”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5105400"/>
          </a:xfrm>
        </p:spPr>
        <p:txBody>
          <a:bodyPr>
            <a:normAutofit fontScale="92500"/>
          </a:bodyPr>
          <a:lstStyle/>
          <a:p>
            <a:pPr lvl="0">
              <a:lnSpc>
                <a:spcPct val="200000"/>
              </a:lnSpc>
            </a:pPr>
            <a:r>
              <a:rPr lang="en-US" i="1" dirty="0">
                <a:solidFill>
                  <a:prstClr val="black"/>
                </a:solidFill>
              </a:rPr>
              <a:t>Multiple providers </a:t>
            </a:r>
          </a:p>
          <a:p>
            <a:pPr>
              <a:lnSpc>
                <a:spcPct val="200000"/>
              </a:lnSpc>
            </a:pPr>
            <a:r>
              <a:rPr lang="en-US" i="1" dirty="0"/>
              <a:t>Simultaneous diagnosis &amp; treatment </a:t>
            </a:r>
          </a:p>
          <a:p>
            <a:pPr>
              <a:lnSpc>
                <a:spcPct val="200000"/>
              </a:lnSpc>
            </a:pPr>
            <a:r>
              <a:rPr lang="en-US" i="1" dirty="0"/>
              <a:t>Reduces the time to assess &amp; stabilize</a:t>
            </a:r>
          </a:p>
          <a:p>
            <a:pPr>
              <a:lnSpc>
                <a:spcPct val="200000"/>
              </a:lnSpc>
            </a:pPr>
            <a:r>
              <a:rPr lang="en-US" i="1" dirty="0"/>
              <a:t>Team is organized before patient arrival.</a:t>
            </a:r>
          </a:p>
          <a:p>
            <a:pPr>
              <a:lnSpc>
                <a:spcPct val="200000"/>
              </a:lnSpc>
            </a:pPr>
            <a:r>
              <a:rPr lang="en-US" i="1" dirty="0"/>
              <a:t>Leadership &amp; unity of command-essential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71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i="1" dirty="0">
                <a:solidFill>
                  <a:srgbClr val="4F81BD"/>
                </a:solidFill>
              </a:rPr>
              <a:t>Primary survey- “one clinician”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5181599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600" b="1" i="1" dirty="0"/>
              <a:t>Do not perform subsequent steps </a:t>
            </a:r>
            <a:r>
              <a:rPr lang="en-US" sz="3600" i="1" dirty="0"/>
              <a:t>in the primary survey </a:t>
            </a:r>
            <a:r>
              <a:rPr lang="en-US" sz="3600" b="1" i="1" dirty="0"/>
              <a:t>until after </a:t>
            </a:r>
            <a:r>
              <a:rPr lang="en-US" sz="3600" b="1" i="1" u="sng" dirty="0"/>
              <a:t>addressing</a:t>
            </a:r>
            <a:r>
              <a:rPr lang="en-US" sz="3600" b="1" i="1" dirty="0"/>
              <a:t> life-threatening conditions </a:t>
            </a:r>
            <a:r>
              <a:rPr lang="en-US" sz="3600" i="1" dirty="0"/>
              <a:t>in the earlier steps.</a:t>
            </a:r>
          </a:p>
        </p:txBody>
      </p:sp>
    </p:spTree>
    <p:extLst>
      <p:ext uri="{BB962C8B-B14F-4D97-AF65-F5344CB8AC3E}">
        <p14:creationId xmlns:p14="http://schemas.microsoft.com/office/powerpoint/2010/main" val="2947737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Special attention!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i="1" dirty="0"/>
              <a:t>Children - </a:t>
            </a:r>
            <a:r>
              <a:rPr lang="en-US" sz="2400" i="1" dirty="0"/>
              <a:t>anatomic/ physiologic variations</a:t>
            </a:r>
          </a:p>
          <a:p>
            <a:pPr>
              <a:lnSpc>
                <a:spcPct val="200000"/>
              </a:lnSpc>
            </a:pPr>
            <a:r>
              <a:rPr lang="en-US" b="1" i="1" dirty="0"/>
              <a:t>Pregnant - </a:t>
            </a:r>
            <a:r>
              <a:rPr lang="en-US" sz="2400" i="1" dirty="0">
                <a:solidFill>
                  <a:prstClr val="black"/>
                </a:solidFill>
              </a:rPr>
              <a:t>anatomic/ physiologic variations, </a:t>
            </a:r>
            <a:r>
              <a:rPr lang="en-US" sz="2400" b="1" i="1" dirty="0">
                <a:solidFill>
                  <a:prstClr val="black"/>
                </a:solidFill>
              </a:rPr>
              <a:t>2 patients</a:t>
            </a:r>
            <a:r>
              <a:rPr lang="en-US" sz="2400" i="1" dirty="0">
                <a:solidFill>
                  <a:prstClr val="black"/>
                </a:solidFill>
              </a:rPr>
              <a:t>!</a:t>
            </a:r>
          </a:p>
          <a:p>
            <a:pPr>
              <a:lnSpc>
                <a:spcPct val="200000"/>
              </a:lnSpc>
            </a:pPr>
            <a:r>
              <a:rPr lang="en-US" b="1" i="1" dirty="0"/>
              <a:t>Elderly- </a:t>
            </a:r>
            <a:r>
              <a:rPr lang="en-US" sz="2400" i="1" dirty="0"/>
              <a:t>limited physiological reserves, co-morbidities, medications</a:t>
            </a:r>
          </a:p>
          <a:p>
            <a:pPr>
              <a:lnSpc>
                <a:spcPct val="200000"/>
              </a:lnSpc>
            </a:pPr>
            <a:r>
              <a:rPr lang="en-US" b="1" i="1" dirty="0"/>
              <a:t>Obese-</a:t>
            </a:r>
            <a:r>
              <a:rPr lang="en-US" dirty="0">
                <a:latin typeface="CenturySW-Plain"/>
              </a:rPr>
              <a:t> </a:t>
            </a:r>
            <a:r>
              <a:rPr lang="en-US" sz="2400" i="1" dirty="0">
                <a:latin typeface="Calibri" panose="020F0502020204030204" pitchFamily="34" charset="0"/>
              </a:rPr>
              <a:t>intubation , ultrasound, diagnostic peritoneal lavage &amp; CT scan are difficult.  Limited cardiopulmonary reserve. </a:t>
            </a:r>
          </a:p>
        </p:txBody>
      </p:sp>
    </p:spTree>
    <p:extLst>
      <p:ext uri="{BB962C8B-B14F-4D97-AF65-F5344CB8AC3E}">
        <p14:creationId xmlns:p14="http://schemas.microsoft.com/office/powerpoint/2010/main" val="3021465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</a:rPr>
              <a:t>A</a:t>
            </a:r>
            <a:r>
              <a:rPr lang="en-GB" b="1" i="1" dirty="0">
                <a:solidFill>
                  <a:schemeClr val="accent1"/>
                </a:solidFill>
              </a:rPr>
              <a:t>irway &amp; cervical spine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410200"/>
          </a:xfrm>
        </p:spPr>
        <p:txBody>
          <a:bodyPr>
            <a:normAutofit lnSpcReduction="10000"/>
          </a:bodyPr>
          <a:lstStyle/>
          <a:p>
            <a:r>
              <a:rPr lang="en-GB" b="1" i="1" dirty="0"/>
              <a:t>Verbal response: </a:t>
            </a:r>
            <a:r>
              <a:rPr lang="en-GB" i="1" dirty="0"/>
              <a:t>Salam!  How are you?</a:t>
            </a:r>
          </a:p>
          <a:p>
            <a:pPr marL="0" indent="0">
              <a:buNone/>
            </a:pPr>
            <a:endParaRPr lang="en-GB" sz="1400" i="1" dirty="0"/>
          </a:p>
          <a:p>
            <a:pPr marL="0" indent="0">
              <a:buNone/>
            </a:pPr>
            <a:r>
              <a:rPr lang="en-GB" sz="3600" b="1" i="1" u="sng" dirty="0"/>
              <a:t>Airway is compromised i</a:t>
            </a:r>
            <a:r>
              <a:rPr lang="en-GB" sz="3600" b="1" i="1" dirty="0"/>
              <a:t>f</a:t>
            </a:r>
            <a:r>
              <a:rPr lang="en-GB" b="1" i="1" dirty="0"/>
              <a:t>: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No response</a:t>
            </a:r>
            <a:r>
              <a:rPr lang="en-GB" i="1" dirty="0"/>
              <a:t>- unconscious , GCS &lt;8, 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Noisy breathing</a:t>
            </a:r>
          </a:p>
          <a:p>
            <a:pPr>
              <a:lnSpc>
                <a:spcPct val="150000"/>
              </a:lnSpc>
            </a:pPr>
            <a:r>
              <a:rPr lang="en-GB" i="1" dirty="0"/>
              <a:t>Severe </a:t>
            </a:r>
            <a:r>
              <a:rPr lang="en-GB" b="1" i="1" dirty="0"/>
              <a:t>facial trauma</a:t>
            </a:r>
          </a:p>
          <a:p>
            <a:pPr>
              <a:lnSpc>
                <a:spcPct val="150000"/>
              </a:lnSpc>
            </a:pPr>
            <a:r>
              <a:rPr lang="en-GB" i="1" dirty="0"/>
              <a:t>Oropharyngeal </a:t>
            </a:r>
            <a:r>
              <a:rPr lang="en-GB" b="1" i="1" dirty="0"/>
              <a:t>bleeding</a:t>
            </a:r>
            <a:r>
              <a:rPr lang="en-GB" i="1" dirty="0"/>
              <a:t> or foreign body</a:t>
            </a:r>
          </a:p>
          <a:p>
            <a:pPr>
              <a:lnSpc>
                <a:spcPct val="150000"/>
              </a:lnSpc>
            </a:pPr>
            <a:r>
              <a:rPr lang="en-GB" i="1" dirty="0"/>
              <a:t>Patient </a:t>
            </a:r>
            <a:r>
              <a:rPr lang="en-GB" b="1" i="1" dirty="0"/>
              <a:t>agitated</a:t>
            </a:r>
            <a:r>
              <a:rPr lang="en-GB" i="1" dirty="0"/>
              <a:t> - ?hypoxia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75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ILO’s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fontScale="70000" lnSpcReduction="20000"/>
          </a:bodyPr>
          <a:lstStyle/>
          <a:p>
            <a:pPr lvl="0">
              <a:spcBef>
                <a:spcPts val="0"/>
              </a:spcBef>
              <a:buFont typeface="Symbol"/>
              <a:buChar char=""/>
            </a:pPr>
            <a:endParaRPr lang="en-US" b="1" i="1" dirty="0"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3800" b="1" i="1" dirty="0">
                <a:latin typeface="Times New Roman"/>
                <a:ea typeface="Times New Roman"/>
              </a:rPr>
              <a:t>At the end of this presentation students will be able to describe: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b="1" i="1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b="1" i="1" dirty="0">
                <a:latin typeface="Times New Roman"/>
                <a:ea typeface="Times New Roman"/>
              </a:rPr>
              <a:t>Incidence</a:t>
            </a:r>
            <a:r>
              <a:rPr lang="en-US" i="1" dirty="0">
                <a:latin typeface="Times New Roman"/>
                <a:ea typeface="Times New Roman"/>
              </a:rPr>
              <a:t> of trauma</a:t>
            </a:r>
          </a:p>
          <a:p>
            <a:pPr marL="720090" marR="0" indent="-262890">
              <a:spcBef>
                <a:spcPts val="0"/>
              </a:spcBef>
              <a:spcAft>
                <a:spcPts val="0"/>
              </a:spcAft>
            </a:pPr>
            <a:endParaRPr lang="en-US" i="1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i="1" dirty="0">
                <a:latin typeface="Times New Roman"/>
                <a:ea typeface="Times New Roman"/>
              </a:rPr>
              <a:t>Causes  &amp; </a:t>
            </a:r>
            <a:r>
              <a:rPr lang="en-US" b="1" i="1" dirty="0">
                <a:latin typeface="Times New Roman"/>
                <a:ea typeface="Times New Roman"/>
              </a:rPr>
              <a:t>types</a:t>
            </a:r>
            <a:r>
              <a:rPr lang="en-US" i="1" dirty="0">
                <a:latin typeface="Times New Roman"/>
                <a:ea typeface="Times New Roman"/>
              </a:rPr>
              <a:t> of trauma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latin typeface="Times New Roman"/>
                <a:ea typeface="Times New Roman"/>
              </a:rPr>
              <a:t> 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i="1" dirty="0">
                <a:latin typeface="Times New Roman"/>
                <a:ea typeface="Times New Roman"/>
              </a:rPr>
              <a:t>Timing &amp; </a:t>
            </a:r>
            <a:r>
              <a:rPr lang="en-US" b="1" i="1" dirty="0">
                <a:latin typeface="Times New Roman"/>
                <a:ea typeface="Times New Roman"/>
              </a:rPr>
              <a:t>mode of death </a:t>
            </a:r>
            <a:r>
              <a:rPr lang="en-US" i="1" dirty="0">
                <a:latin typeface="Times New Roman"/>
                <a:ea typeface="Times New Roman"/>
              </a:rPr>
              <a:t>in trauma &amp; its effect on management. 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latin typeface="Times New Roman"/>
                <a:ea typeface="Times New Roman"/>
              </a:rPr>
              <a:t> 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b="1" i="1" dirty="0">
                <a:latin typeface="Times New Roman"/>
                <a:ea typeface="Times New Roman"/>
              </a:rPr>
              <a:t>Pre-hospital </a:t>
            </a:r>
            <a:r>
              <a:rPr lang="en-US" i="1" dirty="0">
                <a:latin typeface="Times New Roman"/>
                <a:ea typeface="Times New Roman"/>
              </a:rPr>
              <a:t>care &amp; triage</a:t>
            </a:r>
          </a:p>
          <a:p>
            <a:pPr marL="720090" marR="0" indent="-269875">
              <a:spcBef>
                <a:spcPts val="0"/>
              </a:spcBef>
              <a:spcAft>
                <a:spcPts val="0"/>
              </a:spcAft>
            </a:pPr>
            <a:endParaRPr lang="en-US" i="1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b="1" i="1" dirty="0">
                <a:latin typeface="Times New Roman"/>
                <a:ea typeface="Times New Roman"/>
              </a:rPr>
              <a:t>Hospital care: Primary survey &amp;</a:t>
            </a:r>
            <a:r>
              <a:rPr lang="en-US" i="1" dirty="0">
                <a:latin typeface="Times New Roman"/>
                <a:ea typeface="Times New Roman"/>
              </a:rPr>
              <a:t> initial management</a:t>
            </a:r>
          </a:p>
          <a:p>
            <a:pPr marL="450215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latin typeface="Times New Roman"/>
                <a:ea typeface="Times New Roman"/>
              </a:rPr>
              <a:t> 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b="1" i="1" dirty="0">
                <a:latin typeface="Times New Roman"/>
                <a:ea typeface="Times New Roman"/>
              </a:rPr>
              <a:t>Secondary survey</a:t>
            </a:r>
          </a:p>
          <a:p>
            <a:pPr marL="457200" marR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i="1" dirty="0">
              <a:ea typeface="Calibri"/>
              <a:cs typeface="Arial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i="1" dirty="0">
                <a:latin typeface="Times New Roman"/>
                <a:ea typeface="Times New Roman"/>
              </a:rPr>
              <a:t>Pathophysiology of </a:t>
            </a:r>
            <a:r>
              <a:rPr lang="en-US" b="1" i="1" dirty="0">
                <a:latin typeface="Times New Roman"/>
                <a:ea typeface="Times New Roman"/>
              </a:rPr>
              <a:t>common injuries</a:t>
            </a:r>
          </a:p>
          <a:p>
            <a:pPr marL="450215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latin typeface="Times New Roman"/>
                <a:ea typeface="Times New Roman"/>
              </a:rPr>
              <a:t> 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b="1" i="1" dirty="0">
                <a:latin typeface="Times New Roman"/>
                <a:ea typeface="Times New Roman"/>
              </a:rPr>
              <a:t>Investigations</a:t>
            </a:r>
            <a:r>
              <a:rPr lang="en-US" i="1" dirty="0">
                <a:latin typeface="Times New Roman"/>
                <a:ea typeface="Times New Roman"/>
              </a:rPr>
              <a:t> during primary and secondary survey</a:t>
            </a:r>
          </a:p>
          <a:p>
            <a:pPr marL="457200" marR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i="1" dirty="0">
              <a:ea typeface="Calibri"/>
              <a:cs typeface="Arial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en-US" i="1" dirty="0">
                <a:latin typeface="Times New Roman"/>
                <a:ea typeface="Times New Roman"/>
              </a:rPr>
              <a:t>A brief outline of </a:t>
            </a:r>
            <a:r>
              <a:rPr lang="en-US" b="1" i="1" dirty="0">
                <a:latin typeface="Times New Roman"/>
                <a:ea typeface="Times New Roman"/>
              </a:rPr>
              <a:t>management of major injuries.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9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GB" b="1" i="1" dirty="0">
                <a:solidFill>
                  <a:schemeClr val="accent1"/>
                </a:solidFill>
              </a:rPr>
              <a:t>Airway &amp; Cervical spine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638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i="1" dirty="0"/>
              <a:t>Adequacy of airway- </a:t>
            </a:r>
            <a:r>
              <a:rPr lang="en-GB" i="1" dirty="0">
                <a:solidFill>
                  <a:srgbClr val="00B0F0"/>
                </a:solidFill>
              </a:rPr>
              <a:t>completed within seconds</a:t>
            </a:r>
          </a:p>
          <a:p>
            <a:pPr>
              <a:lnSpc>
                <a:spcPct val="150000"/>
              </a:lnSpc>
            </a:pPr>
            <a:r>
              <a:rPr lang="en-GB" i="1" dirty="0"/>
              <a:t>Open the front of the collar for airway manipulation</a:t>
            </a:r>
          </a:p>
          <a:p>
            <a:pPr>
              <a:lnSpc>
                <a:spcPct val="150000"/>
              </a:lnSpc>
            </a:pPr>
            <a:r>
              <a:rPr lang="en-GB" i="1" dirty="0"/>
              <a:t>Maintain manual inline stabilization of C spine by an assistant. Avoid excessive movement of C spine.</a:t>
            </a:r>
          </a:p>
          <a:p>
            <a:pPr>
              <a:lnSpc>
                <a:spcPct val="150000"/>
              </a:lnSpc>
            </a:pPr>
            <a:r>
              <a:rPr lang="en-GB" i="1" dirty="0"/>
              <a:t>Oropharyngeal </a:t>
            </a:r>
            <a:r>
              <a:rPr lang="en-GB" i="1" dirty="0">
                <a:solidFill>
                  <a:srgbClr val="00B0F0"/>
                </a:solidFill>
              </a:rPr>
              <a:t>airway</a:t>
            </a:r>
            <a:r>
              <a:rPr lang="en-GB" i="1" dirty="0"/>
              <a:t>/ bag valve mask ventilation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O₂ supplement + pulse oximetry- every trauma patient</a:t>
            </a:r>
          </a:p>
          <a:p>
            <a:pPr>
              <a:lnSpc>
                <a:spcPct val="150000"/>
              </a:lnSpc>
            </a:pPr>
            <a:r>
              <a:rPr lang="en-GB" i="1" dirty="0"/>
              <a:t>Rapid-sequence endotracheal intubation (ETT)</a:t>
            </a:r>
          </a:p>
          <a:p>
            <a:pPr>
              <a:lnSpc>
                <a:spcPct val="150000"/>
              </a:lnSpc>
            </a:pPr>
            <a:r>
              <a:rPr lang="en-GB" b="1" i="1" u="sng" dirty="0"/>
              <a:t>Frequent reassessment</a:t>
            </a:r>
            <a:r>
              <a:rPr lang="en-GB" b="1" i="1" dirty="0"/>
              <a:t>   </a:t>
            </a:r>
            <a:r>
              <a:rPr lang="en-GB" i="1" dirty="0"/>
              <a:t>for airway compromise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133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>
                <a:solidFill>
                  <a:schemeClr val="accent1"/>
                </a:solidFill>
              </a:rPr>
              <a:t>Difficult airway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534400" cy="5029200"/>
          </a:xfrm>
        </p:spPr>
        <p:txBody>
          <a:bodyPr>
            <a:normAutofit/>
          </a:bodyPr>
          <a:lstStyle/>
          <a:p>
            <a:r>
              <a:rPr lang="en-GB" b="1" i="1" dirty="0"/>
              <a:t>Surgical airway </a:t>
            </a:r>
            <a:r>
              <a:rPr lang="en-GB" i="1" dirty="0"/>
              <a:t>when oral intubation (ETT) cannot be accomplished:</a:t>
            </a:r>
          </a:p>
          <a:p>
            <a:endParaRPr lang="en-GB" i="1" dirty="0"/>
          </a:p>
          <a:p>
            <a:pPr marL="0" indent="0">
              <a:buNone/>
            </a:pPr>
            <a:endParaRPr lang="en-GB" sz="1400" b="1" i="1" dirty="0"/>
          </a:p>
          <a:p>
            <a:pPr lvl="1">
              <a:lnSpc>
                <a:spcPct val="150000"/>
              </a:lnSpc>
            </a:pPr>
            <a:r>
              <a:rPr lang="en-GB" b="1" i="1" dirty="0"/>
              <a:t>Cricothyroidotomy – Surgical </a:t>
            </a:r>
            <a:r>
              <a:rPr lang="en-GB" sz="1600" b="1" i="1" dirty="0"/>
              <a:t>placing a tube through</a:t>
            </a:r>
            <a:r>
              <a:rPr lang="en-GB" b="1" i="1" dirty="0"/>
              <a:t> </a:t>
            </a:r>
            <a:r>
              <a:rPr lang="en-GB" sz="1600" b="1" i="1" dirty="0"/>
              <a:t>incision in the cricothyroid membrane (CTM)</a:t>
            </a:r>
          </a:p>
          <a:p>
            <a:pPr lvl="1">
              <a:lnSpc>
                <a:spcPct val="150000"/>
              </a:lnSpc>
            </a:pPr>
            <a:r>
              <a:rPr lang="en-GB" b="1" i="1" dirty="0"/>
              <a:t>Tracheostomy  (laryngeal injury)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70F6D-63BD-D9FB-DACE-AA65B775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3054063"/>
            <a:ext cx="784623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05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6" r="2910" b="18239"/>
          <a:stretch/>
        </p:blipFill>
        <p:spPr bwMode="auto">
          <a:xfrm>
            <a:off x="1414732" y="1524000"/>
            <a:ext cx="628003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976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B</a:t>
            </a:r>
            <a:r>
              <a:rPr lang="en-GB" b="1" i="1" dirty="0">
                <a:solidFill>
                  <a:schemeClr val="accent1"/>
                </a:solidFill>
              </a:rPr>
              <a:t>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 fontScale="85000" lnSpcReduction="20000"/>
          </a:bodyPr>
          <a:lstStyle/>
          <a:p>
            <a:endParaRPr lang="en-US" b="1" i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300" b="1" i="1" dirty="0">
                <a:latin typeface="Calibri" panose="020F0502020204030204" pitchFamily="34" charset="0"/>
              </a:rPr>
              <a:t>Ventilation</a:t>
            </a:r>
            <a:r>
              <a:rPr lang="en-US" b="1" i="1" dirty="0">
                <a:latin typeface="Calibri" panose="020F0502020204030204" pitchFamily="34" charset="0"/>
              </a:rPr>
              <a:t>-</a:t>
            </a:r>
            <a:r>
              <a:rPr lang="en-US" b="1" i="1" dirty="0">
                <a:latin typeface="CenturySW-Plain"/>
              </a:rPr>
              <a:t> </a:t>
            </a:r>
            <a:r>
              <a:rPr lang="en-US" i="1" dirty="0">
                <a:latin typeface="CenturySW-Plain"/>
              </a:rPr>
              <a:t>Is it adequate ?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latin typeface="CenturySW-Plain"/>
              </a:rPr>
              <a:t>     Its  function of the lungs, chest wall, and diaphragm.</a:t>
            </a:r>
            <a:endParaRPr lang="en-GB" i="1" u="sng" dirty="0"/>
          </a:p>
          <a:p>
            <a:pPr marL="0" indent="0">
              <a:buNone/>
            </a:pPr>
            <a:endParaRPr lang="en-GB" b="1" i="1" u="sng" dirty="0"/>
          </a:p>
          <a:p>
            <a:pPr marL="0" indent="0">
              <a:buNone/>
            </a:pPr>
            <a:r>
              <a:rPr lang="en-GB" b="1" i="1" u="sng" dirty="0"/>
              <a:t>Life threatening injuries to look for</a:t>
            </a:r>
            <a:r>
              <a:rPr lang="en-GB" b="1" i="1" dirty="0"/>
              <a:t>:</a:t>
            </a:r>
          </a:p>
          <a:p>
            <a:pPr marL="0" indent="0">
              <a:buNone/>
            </a:pPr>
            <a:endParaRPr lang="en-GB" sz="1400" dirty="0"/>
          </a:p>
          <a:p>
            <a:pPr>
              <a:lnSpc>
                <a:spcPct val="200000"/>
              </a:lnSpc>
            </a:pPr>
            <a:r>
              <a:rPr lang="en-GB" b="1" i="1" dirty="0"/>
              <a:t>Tension pneumothorax.</a:t>
            </a:r>
          </a:p>
          <a:p>
            <a:pPr>
              <a:lnSpc>
                <a:spcPct val="200000"/>
              </a:lnSpc>
            </a:pPr>
            <a:r>
              <a:rPr lang="en-GB" b="1" i="1" dirty="0"/>
              <a:t>Open pneumothorax </a:t>
            </a:r>
            <a:r>
              <a:rPr lang="en-GB" i="1" dirty="0"/>
              <a:t>(open chest wound).</a:t>
            </a:r>
          </a:p>
          <a:p>
            <a:pPr>
              <a:lnSpc>
                <a:spcPct val="200000"/>
              </a:lnSpc>
            </a:pPr>
            <a:r>
              <a:rPr lang="en-GB" b="1" i="1" dirty="0"/>
              <a:t>Flail chest </a:t>
            </a:r>
            <a:r>
              <a:rPr lang="en-GB" i="1" dirty="0"/>
              <a:t>with underlying pulmonary contusion.</a:t>
            </a:r>
          </a:p>
          <a:p>
            <a:pPr lvl="0">
              <a:lnSpc>
                <a:spcPct val="200000"/>
              </a:lnSpc>
            </a:pPr>
            <a:r>
              <a:rPr lang="en-GB" b="1" i="1" dirty="0">
                <a:solidFill>
                  <a:prstClr val="black"/>
                </a:solidFill>
              </a:rPr>
              <a:t>Massive hemothorax</a:t>
            </a:r>
            <a:r>
              <a:rPr lang="en-GB" i="1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38372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BREATHING PROBLEM !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867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i="1" dirty="0"/>
              <a:t>Adequate exposure of neck and  chest</a:t>
            </a:r>
          </a:p>
          <a:p>
            <a:pPr>
              <a:lnSpc>
                <a:spcPct val="150000"/>
              </a:lnSpc>
            </a:pPr>
            <a:r>
              <a:rPr lang="en-GB" i="1" dirty="0"/>
              <a:t>Dyspnoea, tachypnoea, tachycardia </a:t>
            </a:r>
          </a:p>
          <a:p>
            <a:pPr>
              <a:lnSpc>
                <a:spcPct val="150000"/>
              </a:lnSpc>
            </a:pPr>
            <a:r>
              <a:rPr lang="en-GB" b="1" i="1" u="sng" dirty="0"/>
              <a:t>Inspection</a:t>
            </a:r>
            <a:r>
              <a:rPr lang="en-GB" b="1" i="1" dirty="0"/>
              <a:t>:</a:t>
            </a:r>
            <a:r>
              <a:rPr lang="en-GB" i="1" dirty="0"/>
              <a:t>  Unilateral diminished chest expansion.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/>
              <a:t>                          Bruising/ abrasion over the chest.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/>
              <a:t>                          Distended neck veins.</a:t>
            </a:r>
          </a:p>
          <a:p>
            <a:pPr>
              <a:lnSpc>
                <a:spcPct val="150000"/>
              </a:lnSpc>
            </a:pPr>
            <a:r>
              <a:rPr lang="en-GB" b="1" i="1" u="sng" dirty="0"/>
              <a:t>Palpation</a:t>
            </a:r>
            <a:r>
              <a:rPr lang="en-GB" b="1" i="1" dirty="0"/>
              <a:t>:</a:t>
            </a:r>
            <a:r>
              <a:rPr lang="en-GB" i="1" dirty="0"/>
              <a:t> Trachea deviated.</a:t>
            </a:r>
          </a:p>
          <a:p>
            <a:pPr>
              <a:lnSpc>
                <a:spcPct val="150000"/>
              </a:lnSpc>
            </a:pPr>
            <a:r>
              <a:rPr lang="en-GB" b="1" i="1" u="sng" dirty="0"/>
              <a:t>Percussion</a:t>
            </a:r>
            <a:r>
              <a:rPr lang="en-GB" i="1" dirty="0"/>
              <a:t>:  - </a:t>
            </a:r>
            <a:r>
              <a:rPr lang="en-GB" sz="2800" b="1" i="1" dirty="0"/>
              <a:t>Dull</a:t>
            </a:r>
            <a:r>
              <a:rPr lang="en-GB" sz="2400" i="1" dirty="0"/>
              <a:t> – </a:t>
            </a:r>
            <a:r>
              <a:rPr lang="en-GB" i="1" dirty="0"/>
              <a:t>haemothorax.                                  	                 	               - </a:t>
            </a:r>
            <a:r>
              <a:rPr lang="en-GB" sz="2800" b="1" i="1" dirty="0"/>
              <a:t>Hyper resonant</a:t>
            </a:r>
            <a:r>
              <a:rPr lang="en-GB" sz="2800" i="1" dirty="0"/>
              <a:t> </a:t>
            </a:r>
            <a:r>
              <a:rPr lang="en-GB" sz="2400" i="1" dirty="0"/>
              <a:t>– </a:t>
            </a:r>
            <a:r>
              <a:rPr lang="en-GB" i="1" dirty="0"/>
              <a:t>Pneumothorax.</a:t>
            </a:r>
          </a:p>
          <a:p>
            <a:pPr>
              <a:lnSpc>
                <a:spcPct val="150000"/>
              </a:lnSpc>
            </a:pPr>
            <a:r>
              <a:rPr lang="en-GB" b="1" i="1" u="sng" dirty="0"/>
              <a:t>Auscultation</a:t>
            </a:r>
            <a:r>
              <a:rPr lang="en-GB" i="1" dirty="0"/>
              <a:t>: diminished or absent breath sound</a:t>
            </a:r>
          </a:p>
        </p:txBody>
      </p:sp>
    </p:spTree>
    <p:extLst>
      <p:ext uri="{BB962C8B-B14F-4D97-AF65-F5344CB8AC3E}">
        <p14:creationId xmlns:p14="http://schemas.microsoft.com/office/powerpoint/2010/main" val="3319023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t="10389" r="7130" b="31754"/>
          <a:stretch/>
        </p:blipFill>
        <p:spPr bwMode="auto">
          <a:xfrm>
            <a:off x="1295400" y="1066800"/>
            <a:ext cx="6557395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467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1"/>
                </a:solidFill>
              </a:rPr>
              <a:t>Tension pneumothorax</a:t>
            </a:r>
            <a:r>
              <a:rPr lang="en-GB" sz="4000" dirty="0">
                <a:solidFill>
                  <a:schemeClr val="accent1"/>
                </a:solidFill>
              </a:rPr>
              <a:t> </a:t>
            </a:r>
            <a:r>
              <a:rPr lang="en-GB" sz="2800" dirty="0">
                <a:solidFill>
                  <a:schemeClr val="accent1"/>
                </a:solidFill>
              </a:rPr>
              <a:t>(</a:t>
            </a:r>
            <a:r>
              <a:rPr lang="en-GB" sz="2800" b="1" i="1" dirty="0">
                <a:solidFill>
                  <a:schemeClr val="accent1"/>
                </a:solidFill>
              </a:rPr>
              <a:t>Pathophysiology</a:t>
            </a:r>
            <a:r>
              <a:rPr lang="en-GB" sz="2800" i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378" y="914400"/>
            <a:ext cx="9158377" cy="5943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2800" i="1" dirty="0"/>
              <a:t>Traumatic </a:t>
            </a:r>
            <a:r>
              <a:rPr lang="en-GB" sz="2800" b="1" i="1" dirty="0">
                <a:solidFill>
                  <a:srgbClr val="FF0000"/>
                </a:solidFill>
              </a:rPr>
              <a:t>punctured lung </a:t>
            </a:r>
            <a:r>
              <a:rPr lang="en-GB" sz="2800" i="1" dirty="0"/>
              <a:t>wound  acts as a </a:t>
            </a:r>
            <a:r>
              <a:rPr lang="en-GB" sz="2800" b="1" i="1" dirty="0">
                <a:solidFill>
                  <a:srgbClr val="00B050"/>
                </a:solidFill>
              </a:rPr>
              <a:t>one-way valve</a:t>
            </a:r>
            <a:r>
              <a:rPr lang="en-GB" sz="2800" b="1" i="1" dirty="0"/>
              <a:t>.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Each inhalation- additional air accumulate in pleural space.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Normal negative intrapleural pressure becomes positive.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Depressing the ipsilateral hemidiaphragm.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Pushing mediastinal structures to other side.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Compressing contralateral lung.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Heart rotated about the superior and inferior vena cava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Venous return and cardiac output  decreased.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Distending the neck veins.</a:t>
            </a:r>
          </a:p>
        </p:txBody>
      </p:sp>
    </p:spTree>
    <p:extLst>
      <p:ext uri="{BB962C8B-B14F-4D97-AF65-F5344CB8AC3E}">
        <p14:creationId xmlns:p14="http://schemas.microsoft.com/office/powerpoint/2010/main" val="173590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Pneumothorax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" y="1508760"/>
            <a:ext cx="900881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252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</p:spPr>
        <p:txBody>
          <a:bodyPr>
            <a:normAutofit/>
          </a:bodyPr>
          <a:lstStyle/>
          <a:p>
            <a:r>
              <a:rPr lang="en-GB" sz="3200" b="1" i="1" dirty="0">
                <a:solidFill>
                  <a:schemeClr val="accent1"/>
                </a:solidFill>
              </a:rPr>
              <a:t>Tension pneumothorax:- </a:t>
            </a:r>
            <a:r>
              <a:rPr lang="en-GB" sz="2700" i="1" dirty="0">
                <a:solidFill>
                  <a:schemeClr val="accent1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66800"/>
            <a:ext cx="9035143" cy="5791200"/>
          </a:xfrm>
        </p:spPr>
        <p:txBody>
          <a:bodyPr>
            <a:normAutofit lnSpcReduction="10000"/>
          </a:bodyPr>
          <a:lstStyle/>
          <a:p>
            <a:r>
              <a:rPr lang="en-GB" sz="3000" i="1" dirty="0"/>
              <a:t>Tachypnoea, tachycardia, use of accessory muscles</a:t>
            </a:r>
          </a:p>
          <a:p>
            <a:r>
              <a:rPr lang="en-GB" sz="3000" i="1" dirty="0"/>
              <a:t>Asymmetrical chest wall movement </a:t>
            </a:r>
          </a:p>
          <a:p>
            <a:r>
              <a:rPr lang="en-GB" sz="3000" b="1" i="1" dirty="0">
                <a:solidFill>
                  <a:prstClr val="black"/>
                </a:solidFill>
              </a:rPr>
              <a:t>Hyper resonance </a:t>
            </a:r>
            <a:r>
              <a:rPr lang="en-GB" sz="3000" i="1" dirty="0">
                <a:solidFill>
                  <a:prstClr val="black"/>
                </a:solidFill>
              </a:rPr>
              <a:t>on percussion</a:t>
            </a:r>
            <a:endParaRPr lang="en-GB" sz="3000" i="1" dirty="0"/>
          </a:p>
          <a:p>
            <a:r>
              <a:rPr lang="en-GB" sz="3000" i="1" dirty="0"/>
              <a:t>Absent or </a:t>
            </a:r>
            <a:r>
              <a:rPr lang="en-GB" sz="3000" b="1" i="1" dirty="0"/>
              <a:t>decreased breath sounds </a:t>
            </a:r>
          </a:p>
          <a:p>
            <a:r>
              <a:rPr lang="en-GB" sz="3000" b="1" i="1" dirty="0"/>
              <a:t>Distended neck veins</a:t>
            </a:r>
            <a:endParaRPr lang="en-GB" sz="3000" i="1" dirty="0"/>
          </a:p>
          <a:p>
            <a:r>
              <a:rPr lang="en-GB" sz="3000" i="1" dirty="0"/>
              <a:t>Systemic </a:t>
            </a:r>
            <a:r>
              <a:rPr lang="en-GB" sz="3000" b="1" i="1" dirty="0"/>
              <a:t>hypotension</a:t>
            </a:r>
          </a:p>
          <a:p>
            <a:r>
              <a:rPr lang="en-GB" sz="3000" i="1" dirty="0"/>
              <a:t>Subcutaneous emphysema </a:t>
            </a:r>
          </a:p>
          <a:p>
            <a:pPr lvl="0"/>
            <a:r>
              <a:rPr lang="en-GB" sz="3000" b="1" i="1" dirty="0">
                <a:solidFill>
                  <a:prstClr val="black"/>
                </a:solidFill>
              </a:rPr>
              <a:t>Tracheal deviation </a:t>
            </a:r>
            <a:r>
              <a:rPr lang="en-GB" sz="3000" i="1" dirty="0">
                <a:solidFill>
                  <a:prstClr val="black"/>
                </a:solidFill>
              </a:rPr>
              <a:t>away from the affected side</a:t>
            </a:r>
          </a:p>
          <a:p>
            <a:r>
              <a:rPr lang="en-GB" b="1" i="1" dirty="0">
                <a:solidFill>
                  <a:srgbClr val="0070C0"/>
                </a:solidFill>
              </a:rPr>
              <a:t>Treatment</a:t>
            </a:r>
            <a:r>
              <a:rPr lang="en-GB" i="1" dirty="0">
                <a:solidFill>
                  <a:srgbClr val="0070C0"/>
                </a:solidFill>
              </a:rPr>
              <a:t>: </a:t>
            </a:r>
            <a:r>
              <a:rPr lang="en-GB" sz="2600" i="1" dirty="0"/>
              <a:t>x-ray confirmation not required</a:t>
            </a:r>
          </a:p>
          <a:p>
            <a:r>
              <a:rPr lang="en-GB" sz="2600" i="1" u="sng" dirty="0"/>
              <a:t>Wide bore needle</a:t>
            </a:r>
            <a:r>
              <a:rPr lang="en-GB" sz="2600" i="1" dirty="0"/>
              <a:t> in 2</a:t>
            </a:r>
            <a:r>
              <a:rPr lang="en-GB" sz="2600" i="1" baseline="30000" dirty="0"/>
              <a:t>nd</a:t>
            </a:r>
            <a:r>
              <a:rPr lang="en-GB" sz="2600" i="1" dirty="0"/>
              <a:t> intercostal space, mid-clavicular line</a:t>
            </a:r>
          </a:p>
          <a:p>
            <a:r>
              <a:rPr lang="en-GB" sz="2600" i="1" u="sng" dirty="0"/>
              <a:t>Chest tube </a:t>
            </a:r>
            <a:r>
              <a:rPr lang="en-GB" sz="2600" i="1" dirty="0"/>
              <a:t>in 5</a:t>
            </a:r>
            <a:r>
              <a:rPr lang="en-GB" sz="2600" i="1" baseline="30000" dirty="0"/>
              <a:t>th</a:t>
            </a:r>
            <a:r>
              <a:rPr lang="en-GB" sz="2600" i="1" dirty="0"/>
              <a:t> intercostal space, anterior axillary line</a:t>
            </a:r>
          </a:p>
        </p:txBody>
      </p:sp>
    </p:spTree>
    <p:extLst>
      <p:ext uri="{BB962C8B-B14F-4D97-AF65-F5344CB8AC3E}">
        <p14:creationId xmlns:p14="http://schemas.microsoft.com/office/powerpoint/2010/main" val="3518562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am\Documents\Clinical photos\Picture 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685800"/>
            <a:ext cx="5359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9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3164"/>
            <a:ext cx="9144000" cy="5444836"/>
          </a:xfrm>
        </p:spPr>
        <p:txBody>
          <a:bodyPr>
            <a:normAutofit/>
          </a:bodyPr>
          <a:lstStyle/>
          <a:p>
            <a:r>
              <a:rPr lang="en-US" b="1" i="1" dirty="0"/>
              <a:t>Most common </a:t>
            </a:r>
            <a:r>
              <a:rPr lang="en-US" i="1" dirty="0"/>
              <a:t>cause of death </a:t>
            </a:r>
            <a:r>
              <a:rPr lang="en-US" sz="2800" i="1" dirty="0"/>
              <a:t>(ages </a:t>
            </a:r>
            <a:r>
              <a:rPr lang="en-US" sz="2800" b="1" i="1" dirty="0"/>
              <a:t>1 and 44 </a:t>
            </a:r>
            <a:r>
              <a:rPr lang="en-US" sz="2800" i="1" dirty="0"/>
              <a:t>years).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Affects a disproportionate number of </a:t>
            </a:r>
            <a:r>
              <a:rPr lang="en-US" b="1" i="1" dirty="0"/>
              <a:t>young</a:t>
            </a:r>
            <a:r>
              <a:rPr lang="en-US" i="1" dirty="0"/>
              <a:t> people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i="1" dirty="0"/>
              <a:t>Burden to society</a:t>
            </a:r>
            <a:r>
              <a:rPr lang="en-US" i="1" dirty="0"/>
              <a:t>- </a:t>
            </a:r>
            <a:r>
              <a:rPr lang="en-US" sz="2000" i="1" dirty="0"/>
              <a:t>lost productivity, premature death, &amp; disability.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A </a:t>
            </a:r>
            <a:r>
              <a:rPr lang="en-US" b="1" i="1" dirty="0"/>
              <a:t>major </a:t>
            </a:r>
            <a:r>
              <a:rPr lang="en-US" i="1" dirty="0"/>
              <a:t>public </a:t>
            </a:r>
            <a:r>
              <a:rPr lang="en-US" b="1" i="1" dirty="0"/>
              <a:t>health</a:t>
            </a:r>
            <a:r>
              <a:rPr lang="en-US" i="1" dirty="0"/>
              <a:t> issue.</a:t>
            </a:r>
          </a:p>
        </p:txBody>
      </p:sp>
    </p:spTree>
    <p:extLst>
      <p:ext uri="{BB962C8B-B14F-4D97-AF65-F5344CB8AC3E}">
        <p14:creationId xmlns:p14="http://schemas.microsoft.com/office/powerpoint/2010/main" val="370096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sz="3600" b="1" i="1" dirty="0"/>
              <a:t>Tension pneumothorax </a:t>
            </a:r>
            <a:br>
              <a:rPr lang="en-US" sz="3600" b="1" i="1" dirty="0"/>
            </a:br>
            <a:br>
              <a:rPr lang="en-US" dirty="0"/>
            </a:br>
            <a:r>
              <a:rPr lang="en-US" sz="2700" b="1" i="1" dirty="0"/>
              <a:t>Needle decompression                                           Intercostal tube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/>
          <a:stretch/>
        </p:blipFill>
        <p:spPr bwMode="auto">
          <a:xfrm>
            <a:off x="0" y="2529840"/>
            <a:ext cx="602026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13055" b="14898"/>
          <a:stretch/>
        </p:blipFill>
        <p:spPr bwMode="auto">
          <a:xfrm>
            <a:off x="6096000" y="2191109"/>
            <a:ext cx="2806701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13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i="1" dirty="0">
                <a:solidFill>
                  <a:schemeClr val="accent1"/>
                </a:solidFill>
              </a:rPr>
              <a:t>Open pneumothorax or sucking chest wound</a:t>
            </a:r>
            <a:br>
              <a:rPr lang="en-GB" sz="3200" i="1" dirty="0">
                <a:solidFill>
                  <a:schemeClr val="accent1"/>
                </a:solidFill>
              </a:rPr>
            </a:br>
            <a:r>
              <a:rPr lang="en-GB" sz="3200" i="1" dirty="0">
                <a:solidFill>
                  <a:srgbClr val="00B050"/>
                </a:solidFill>
              </a:rPr>
              <a:t>Pathophysiology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>
            <a:normAutofit lnSpcReduction="10000"/>
          </a:bodyPr>
          <a:lstStyle/>
          <a:p>
            <a:r>
              <a:rPr lang="en-GB" sz="2800" i="1" dirty="0"/>
              <a:t>Full-thickness loss of the chest wall: </a:t>
            </a:r>
            <a:r>
              <a:rPr lang="en-GB" sz="2800" i="1" u="sng" dirty="0"/>
              <a:t>free communication </a:t>
            </a:r>
            <a:r>
              <a:rPr lang="en-GB" sz="2800" i="1" dirty="0"/>
              <a:t>between the pleural space and the atmosphere.</a:t>
            </a:r>
          </a:p>
          <a:p>
            <a:pPr marL="0" indent="0">
              <a:buNone/>
            </a:pPr>
            <a:endParaRPr lang="en-GB" sz="2800" i="1" dirty="0"/>
          </a:p>
          <a:p>
            <a:r>
              <a:rPr lang="en-GB" sz="2800" i="1" dirty="0"/>
              <a:t>Collapse of the lung on the injured side</a:t>
            </a:r>
          </a:p>
          <a:p>
            <a:pPr marL="0" indent="0">
              <a:buNone/>
            </a:pPr>
            <a:endParaRPr lang="en-GB" sz="2800" i="1" dirty="0"/>
          </a:p>
          <a:p>
            <a:r>
              <a:rPr lang="en-GB" sz="2800" i="1" dirty="0"/>
              <a:t>If the diameter of the injury is greater than the narrowest portion of the upper airway, air will preferentially move through the injury</a:t>
            </a:r>
          </a:p>
          <a:p>
            <a:pPr marL="0" indent="0">
              <a:buNone/>
            </a:pPr>
            <a:endParaRPr lang="en-GB" sz="2800" i="1" dirty="0"/>
          </a:p>
          <a:p>
            <a:r>
              <a:rPr lang="en-GB" sz="2800" i="1" dirty="0"/>
              <a:t>Impairs ventilation on the contralateral side</a:t>
            </a:r>
          </a:p>
        </p:txBody>
      </p:sp>
    </p:spTree>
    <p:extLst>
      <p:ext uri="{BB962C8B-B14F-4D97-AF65-F5344CB8AC3E}">
        <p14:creationId xmlns:p14="http://schemas.microsoft.com/office/powerpoint/2010/main" val="916352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Pneumothorax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760"/>
            <a:ext cx="900881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157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GB" sz="3200" b="1" i="1" dirty="0">
                <a:solidFill>
                  <a:schemeClr val="accent1"/>
                </a:solidFill>
              </a:rPr>
              <a:t>Open pneumothorax</a:t>
            </a:r>
            <a:br>
              <a:rPr lang="en-GB" sz="3200" b="1" i="1" dirty="0">
                <a:solidFill>
                  <a:schemeClr val="accent1"/>
                </a:solidFill>
              </a:rPr>
            </a:br>
            <a:r>
              <a:rPr lang="en-GB" sz="3200" b="1" i="1" dirty="0">
                <a:solidFill>
                  <a:schemeClr val="accent1"/>
                </a:solidFill>
              </a:rPr>
              <a:t> </a:t>
            </a:r>
            <a:r>
              <a:rPr lang="en-GB" sz="3200" i="1" dirty="0">
                <a:solidFill>
                  <a:srgbClr val="00B050"/>
                </a:solidFill>
              </a:rPr>
              <a:t>Management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410200"/>
          </a:xfrm>
        </p:spPr>
        <p:txBody>
          <a:bodyPr>
            <a:normAutofit lnSpcReduction="10000"/>
          </a:bodyPr>
          <a:lstStyle/>
          <a:p>
            <a:r>
              <a:rPr lang="en-GB" i="1" dirty="0"/>
              <a:t>Complete occlusion of the injury may result in converting an open pneumothorax into a tension pneumothorax.</a:t>
            </a:r>
          </a:p>
          <a:p>
            <a:r>
              <a:rPr lang="en-GB" i="1" u="sng" dirty="0"/>
              <a:t>Initial treatment</a:t>
            </a:r>
            <a:r>
              <a:rPr lang="en-GB" i="1" dirty="0"/>
              <a:t>: </a:t>
            </a:r>
            <a:r>
              <a:rPr lang="en-GB" b="1" i="1" dirty="0">
                <a:solidFill>
                  <a:srgbClr val="00B050"/>
                </a:solidFill>
              </a:rPr>
              <a:t>occlusive dressing</a:t>
            </a:r>
            <a:r>
              <a:rPr lang="en-GB" i="1" dirty="0"/>
              <a:t>, which is taped on three sides over the wound</a:t>
            </a:r>
          </a:p>
          <a:p>
            <a:pPr marL="0" indent="0">
              <a:buNone/>
            </a:pPr>
            <a:r>
              <a:rPr lang="en-GB" i="1" dirty="0"/>
              <a:t>   - Dressing permits effective ventilation, while</a:t>
            </a:r>
          </a:p>
          <a:p>
            <a:pPr marL="0" indent="0">
              <a:buNone/>
            </a:pPr>
            <a:r>
              <a:rPr lang="en-GB" i="1" dirty="0"/>
              <a:t>     the untaped side allows accumulated air to</a:t>
            </a:r>
          </a:p>
          <a:p>
            <a:pPr marL="0" indent="0">
              <a:buNone/>
            </a:pPr>
            <a:r>
              <a:rPr lang="en-GB" i="1" dirty="0"/>
              <a:t>     escape from the pleura</a:t>
            </a:r>
          </a:p>
          <a:p>
            <a:r>
              <a:rPr lang="en-GB" i="1" u="sng" dirty="0"/>
              <a:t>Definitive treatment</a:t>
            </a:r>
            <a:r>
              <a:rPr lang="en-GB" i="1" dirty="0"/>
              <a:t>: </a:t>
            </a:r>
            <a:r>
              <a:rPr lang="en-GB" i="1" dirty="0">
                <a:solidFill>
                  <a:srgbClr val="FF0000"/>
                </a:solidFill>
              </a:rPr>
              <a:t>wound closure </a:t>
            </a:r>
            <a:r>
              <a:rPr lang="en-GB" i="1" dirty="0">
                <a:solidFill>
                  <a:prstClr val="black"/>
                </a:solidFill>
              </a:rPr>
              <a:t>and </a:t>
            </a:r>
            <a:r>
              <a:rPr lang="en-GB" i="1" dirty="0">
                <a:solidFill>
                  <a:srgbClr val="FF0000"/>
                </a:solidFill>
              </a:rPr>
              <a:t>tube 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    thoracostomy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104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3 sided occlusive dressing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905001"/>
            <a:ext cx="4876800" cy="358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14" y="1676400"/>
            <a:ext cx="552698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429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i="1" dirty="0">
                <a:solidFill>
                  <a:schemeClr val="accent1"/>
                </a:solidFill>
              </a:rPr>
              <a:t>Flail chest with pulmonary contusion </a:t>
            </a:r>
            <a:r>
              <a:rPr lang="en-GB" sz="3600" i="1" dirty="0">
                <a:solidFill>
                  <a:srgbClr val="00B050"/>
                </a:solidFill>
              </a:rPr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5257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800" b="1" i="1" dirty="0"/>
              <a:t>Three or more ribs </a:t>
            </a:r>
            <a:r>
              <a:rPr lang="en-GB" sz="2800" i="1" dirty="0"/>
              <a:t>fractured in at least </a:t>
            </a:r>
            <a:r>
              <a:rPr lang="en-GB" sz="2800" b="1" i="1" dirty="0"/>
              <a:t>two locations</a:t>
            </a:r>
          </a:p>
          <a:p>
            <a:pPr>
              <a:lnSpc>
                <a:spcPct val="150000"/>
              </a:lnSpc>
            </a:pPr>
            <a:r>
              <a:rPr lang="en-GB" sz="2800" i="1" dirty="0">
                <a:solidFill>
                  <a:srgbClr val="00B050"/>
                </a:solidFill>
              </a:rPr>
              <a:t>Paradoxical movement </a:t>
            </a:r>
            <a:r>
              <a:rPr lang="en-GB" sz="2800" i="1" dirty="0"/>
              <a:t>of “free-floating segment” may occasionally </a:t>
            </a:r>
            <a:r>
              <a:rPr lang="en-GB" sz="2800" i="1" u="sng" dirty="0"/>
              <a:t>compromise ventilation</a:t>
            </a:r>
            <a:r>
              <a:rPr lang="en-GB" sz="2800" i="1" dirty="0"/>
              <a:t>.</a:t>
            </a:r>
          </a:p>
          <a:p>
            <a:pPr lvl="0">
              <a:lnSpc>
                <a:spcPct val="150000"/>
              </a:lnSpc>
            </a:pPr>
            <a:r>
              <a:rPr lang="en-GB" sz="2800" i="1" dirty="0"/>
              <a:t>More </a:t>
            </a:r>
            <a:r>
              <a:rPr lang="en-GB" sz="2800" b="1" i="1" dirty="0">
                <a:solidFill>
                  <a:srgbClr val="00B050"/>
                </a:solidFill>
              </a:rPr>
              <a:t>importantly</a:t>
            </a:r>
            <a:r>
              <a:rPr lang="en-GB" sz="2800" b="1" i="1" dirty="0"/>
              <a:t>, an underlying pulmonary contusion </a:t>
            </a:r>
            <a:r>
              <a:rPr lang="en-GB" sz="2800" i="1" dirty="0">
                <a:solidFill>
                  <a:prstClr val="black"/>
                </a:solidFill>
              </a:rPr>
              <a:t>may compromise oxygenation or ventilation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Initial chest x-ray underestimates the degree of contusion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The lesion evolve with time and fluid resuscitation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55759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5095" r="4292" b="4529"/>
          <a:stretch/>
        </p:blipFill>
        <p:spPr bwMode="auto">
          <a:xfrm>
            <a:off x="1725283" y="1380226"/>
            <a:ext cx="5624423" cy="412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593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il Chest | Concise Medical Knowledge">
            <a:extLst>
              <a:ext uri="{FF2B5EF4-FFF2-40B4-BE49-F238E27FC236}">
                <a16:creationId xmlns:a16="http://schemas.microsoft.com/office/drawing/2014/main" id="{215DFD2C-79A4-8ADE-29B5-3F08D3DE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22960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22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1"/>
                </a:solidFill>
              </a:rPr>
              <a:t>Flail chest with pulmonary contusion</a:t>
            </a:r>
            <a:br>
              <a:rPr lang="en-GB" sz="4000" b="1" i="1" dirty="0">
                <a:solidFill>
                  <a:schemeClr val="accent1"/>
                </a:solidFill>
              </a:rPr>
            </a:br>
            <a:r>
              <a:rPr lang="en-GB" sz="4000" i="1" dirty="0">
                <a:solidFill>
                  <a:srgbClr val="00B050"/>
                </a:solidFill>
              </a:rPr>
              <a:t>Management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144963"/>
          </a:xfrm>
        </p:spPr>
        <p:txBody>
          <a:bodyPr/>
          <a:lstStyle/>
          <a:p>
            <a:r>
              <a:rPr lang="en-GB" i="1" dirty="0"/>
              <a:t>Respiratory failure may not be immediate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i="1" dirty="0"/>
              <a:t>Frequent re-evaluation is needed.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i="1" u="sng" dirty="0"/>
              <a:t>Intubation</a:t>
            </a:r>
            <a:r>
              <a:rPr lang="en-GB" sz="2400" i="1" dirty="0"/>
              <a:t>(ETT) </a:t>
            </a:r>
            <a:r>
              <a:rPr lang="en-GB" i="1" dirty="0"/>
              <a:t>and </a:t>
            </a:r>
            <a:r>
              <a:rPr lang="en-GB" i="1" u="sng" dirty="0"/>
              <a:t>mechanical ventilation</a:t>
            </a:r>
            <a:r>
              <a:rPr lang="en-GB" b="1" i="1" dirty="0"/>
              <a:t> </a:t>
            </a:r>
            <a:r>
              <a:rPr lang="en-GB" i="1" dirty="0"/>
              <a:t>is required</a:t>
            </a:r>
          </a:p>
        </p:txBody>
      </p:sp>
    </p:spTree>
    <p:extLst>
      <p:ext uri="{BB962C8B-B14F-4D97-AF65-F5344CB8AC3E}">
        <p14:creationId xmlns:p14="http://schemas.microsoft.com/office/powerpoint/2010/main" val="3765123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Massive hemothorax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Accumulation of </a:t>
            </a:r>
            <a:r>
              <a:rPr lang="en-US" i="1" dirty="0">
                <a:solidFill>
                  <a:srgbClr val="FF0000"/>
                </a:solidFill>
              </a:rPr>
              <a:t>&gt;1.5L </a:t>
            </a:r>
            <a:r>
              <a:rPr lang="en-US" i="1" dirty="0"/>
              <a:t>of blood</a:t>
            </a:r>
          </a:p>
          <a:p>
            <a:r>
              <a:rPr lang="en-US" i="1" dirty="0"/>
              <a:t>Cause: Disruption of large vessel</a:t>
            </a:r>
          </a:p>
          <a:p>
            <a:r>
              <a:rPr lang="en-US" i="1" dirty="0"/>
              <a:t>Flat neck vein</a:t>
            </a:r>
          </a:p>
          <a:p>
            <a:r>
              <a:rPr lang="en-US" i="1" dirty="0"/>
              <a:t>Dullness on percussion</a:t>
            </a:r>
          </a:p>
          <a:p>
            <a:r>
              <a:rPr lang="en-US" i="1" dirty="0"/>
              <a:t>No breath sound on auscultation</a:t>
            </a:r>
          </a:p>
          <a:p>
            <a:r>
              <a:rPr lang="en-US" i="1" dirty="0"/>
              <a:t>Shock</a:t>
            </a:r>
          </a:p>
          <a:p>
            <a:r>
              <a:rPr lang="en-US" b="1" i="1" dirty="0"/>
              <a:t>Management:</a:t>
            </a:r>
            <a:r>
              <a:rPr lang="en-US" i="1" dirty="0"/>
              <a:t> </a:t>
            </a:r>
          </a:p>
          <a:p>
            <a:pPr marL="0" indent="0">
              <a:buNone/>
            </a:pPr>
            <a:r>
              <a:rPr lang="en-US" sz="3000" i="1" dirty="0"/>
              <a:t>           - </a:t>
            </a:r>
            <a:r>
              <a:rPr lang="en-US" sz="3000" i="1" u="sng" dirty="0"/>
              <a:t>Chest tube</a:t>
            </a:r>
            <a:r>
              <a:rPr lang="en-US" sz="3000" i="1" dirty="0"/>
              <a:t> in 5</a:t>
            </a:r>
            <a:r>
              <a:rPr lang="en-US" sz="3000" i="1" baseline="30000" dirty="0"/>
              <a:t>th</a:t>
            </a:r>
            <a:r>
              <a:rPr lang="en-US" sz="3000" i="1" dirty="0"/>
              <a:t> space.                                         </a:t>
            </a:r>
          </a:p>
          <a:p>
            <a:pPr marL="0" indent="0">
              <a:buNone/>
            </a:pPr>
            <a:r>
              <a:rPr lang="en-US" sz="3000" i="1" dirty="0"/>
              <a:t>           - Fluid resuscitation.  </a:t>
            </a:r>
          </a:p>
          <a:p>
            <a:pPr marL="0" indent="0">
              <a:buNone/>
            </a:pPr>
            <a:r>
              <a:rPr lang="en-US" i="1" dirty="0"/>
              <a:t>          - </a:t>
            </a:r>
            <a:r>
              <a:rPr lang="en-US" sz="3000" i="1" u="sng" dirty="0"/>
              <a:t>Thoracotomy</a:t>
            </a:r>
            <a:r>
              <a:rPr lang="en-US" sz="3000" i="1" dirty="0">
                <a:solidFill>
                  <a:srgbClr val="FF0000"/>
                </a:solidFill>
              </a:rPr>
              <a:t> if </a:t>
            </a:r>
            <a:r>
              <a:rPr lang="en-US" sz="3000" i="1" dirty="0"/>
              <a:t>significant bleeding continues.</a:t>
            </a:r>
          </a:p>
        </p:txBody>
      </p:sp>
    </p:spTree>
    <p:extLst>
      <p:ext uri="{BB962C8B-B14F-4D97-AF65-F5344CB8AC3E}">
        <p14:creationId xmlns:p14="http://schemas.microsoft.com/office/powerpoint/2010/main" val="399172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/>
              <a:t>RTA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r="9661"/>
          <a:stretch/>
        </p:blipFill>
        <p:spPr bwMode="auto">
          <a:xfrm>
            <a:off x="762000" y="1219200"/>
            <a:ext cx="754907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863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lam\Documents\Clinical photos\Clinical Photos\Clinical Photos\Haemothorax trau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2321"/>
            <a:ext cx="624230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8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6230" r="25017"/>
          <a:stretch/>
        </p:blipFill>
        <p:spPr bwMode="auto">
          <a:xfrm>
            <a:off x="2438400" y="1219200"/>
            <a:ext cx="4399472" cy="427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12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C</a:t>
            </a:r>
            <a:r>
              <a:rPr lang="en-GB" b="1" i="1" dirty="0">
                <a:solidFill>
                  <a:srgbClr val="4F81BD"/>
                </a:solidFill>
              </a:rPr>
              <a:t>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200000"/>
              </a:lnSpc>
            </a:pPr>
            <a:r>
              <a:rPr lang="en-GB" b="1" i="1" dirty="0">
                <a:solidFill>
                  <a:prstClr val="black"/>
                </a:solidFill>
              </a:rPr>
              <a:t>Assessment</a:t>
            </a:r>
            <a:r>
              <a:rPr lang="en-GB" i="1" dirty="0">
                <a:solidFill>
                  <a:prstClr val="black"/>
                </a:solidFill>
              </a:rPr>
              <a:t> of: 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i="1" dirty="0">
                <a:solidFill>
                  <a:prstClr val="black"/>
                </a:solidFill>
              </a:rPr>
              <a:t>           - cardiovascular compromise &amp; 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i="1" dirty="0">
                <a:solidFill>
                  <a:prstClr val="black"/>
                </a:solidFill>
              </a:rPr>
              <a:t>          - control of bleeding </a:t>
            </a:r>
          </a:p>
          <a:p>
            <a:pPr lvl="0">
              <a:lnSpc>
                <a:spcPct val="200000"/>
              </a:lnSpc>
            </a:pPr>
            <a:r>
              <a:rPr lang="en-GB" b="1" i="1" dirty="0">
                <a:solidFill>
                  <a:prstClr val="black"/>
                </a:solidFill>
              </a:rPr>
              <a:t>Shock</a:t>
            </a:r>
            <a:r>
              <a:rPr lang="en-GB" i="1" dirty="0">
                <a:solidFill>
                  <a:prstClr val="black"/>
                </a:solidFill>
              </a:rPr>
              <a:t>? -  </a:t>
            </a:r>
            <a:r>
              <a:rPr lang="en-GB" b="1" i="1" dirty="0">
                <a:solidFill>
                  <a:prstClr val="black"/>
                </a:solidFill>
              </a:rPr>
              <a:t>Skin pallor, tachycardia, altered consciousness</a:t>
            </a:r>
          </a:p>
          <a:p>
            <a:pPr lvl="0">
              <a:lnSpc>
                <a:spcPct val="200000"/>
              </a:lnSpc>
            </a:pPr>
            <a:r>
              <a:rPr lang="en-GB" i="1" dirty="0">
                <a:solidFill>
                  <a:prstClr val="black"/>
                </a:solidFill>
              </a:rPr>
              <a:t>Look for any:  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i="1" dirty="0">
                <a:solidFill>
                  <a:prstClr val="black"/>
                </a:solidFill>
              </a:rPr>
              <a:t>                          - </a:t>
            </a:r>
            <a:r>
              <a:rPr lang="en-GB" i="1" dirty="0">
                <a:solidFill>
                  <a:srgbClr val="FF0000"/>
                </a:solidFill>
              </a:rPr>
              <a:t>External bleeding source </a:t>
            </a:r>
            <a:r>
              <a:rPr lang="en-GB" i="1" u="sng" dirty="0"/>
              <a:t>or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US" i="1" dirty="0">
                <a:solidFill>
                  <a:prstClr val="black"/>
                </a:solidFill>
              </a:rPr>
              <a:t>                          - </a:t>
            </a:r>
            <a:r>
              <a:rPr lang="en-US" i="1" dirty="0">
                <a:solidFill>
                  <a:srgbClr val="FF0000"/>
                </a:solidFill>
              </a:rPr>
              <a:t>Internal hemorrhage</a:t>
            </a:r>
            <a:r>
              <a:rPr lang="en-US" i="1" dirty="0">
                <a:solidFill>
                  <a:prstClr val="black"/>
                </a:solidFill>
              </a:rPr>
              <a:t>?</a:t>
            </a:r>
          </a:p>
          <a:p>
            <a:pPr marL="0" lvl="0" indent="0">
              <a:lnSpc>
                <a:spcPct val="200000"/>
              </a:lnSpc>
              <a:buNone/>
            </a:pPr>
            <a:r>
              <a:rPr lang="en-GB" b="1" i="1" dirty="0">
                <a:solidFill>
                  <a:prstClr val="black"/>
                </a:solidFill>
              </a:rPr>
              <a:t> </a:t>
            </a:r>
          </a:p>
          <a:p>
            <a:pPr lvl="0"/>
            <a:endParaRPr lang="en-GB" i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4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Circulation:-</a:t>
            </a:r>
            <a:br>
              <a:rPr lang="en-GB" b="1" i="1" dirty="0">
                <a:solidFill>
                  <a:schemeClr val="accent1"/>
                </a:solidFill>
              </a:rPr>
            </a:br>
            <a:r>
              <a:rPr lang="en-GB" b="1" i="1" dirty="0">
                <a:solidFill>
                  <a:schemeClr val="accent1"/>
                </a:solidFill>
              </a:rPr>
              <a:t>Hypovolemic shock- </a:t>
            </a:r>
            <a:r>
              <a:rPr lang="en-GB" sz="3100" i="1" dirty="0">
                <a:solidFill>
                  <a:srgbClr val="00B050"/>
                </a:solidFill>
              </a:rPr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562600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10000"/>
              </a:lnSpc>
            </a:pPr>
            <a:r>
              <a:rPr lang="en-GB" sz="3600" b="1" i="1" dirty="0">
                <a:solidFill>
                  <a:prstClr val="black"/>
                </a:solidFill>
              </a:rPr>
              <a:t>Shock</a:t>
            </a:r>
            <a:r>
              <a:rPr lang="en-GB" sz="3600" i="1" dirty="0">
                <a:solidFill>
                  <a:prstClr val="black"/>
                </a:solidFill>
              </a:rPr>
              <a:t>- </a:t>
            </a:r>
            <a:r>
              <a:rPr lang="en-GB" sz="3100" i="1" dirty="0">
                <a:solidFill>
                  <a:srgbClr val="00B0F0"/>
                </a:solidFill>
              </a:rPr>
              <a:t>secondary to </a:t>
            </a:r>
            <a:r>
              <a:rPr lang="en-GB" sz="3100" b="1" i="1" dirty="0">
                <a:solidFill>
                  <a:srgbClr val="00B0F0"/>
                </a:solidFill>
              </a:rPr>
              <a:t>hemorrhage</a:t>
            </a:r>
            <a:r>
              <a:rPr lang="en-GB" sz="3100" i="1" dirty="0">
                <a:solidFill>
                  <a:srgbClr val="00B0F0"/>
                </a:solidFill>
              </a:rPr>
              <a:t> </a:t>
            </a:r>
            <a:r>
              <a:rPr lang="en-GB" sz="3100" i="1" dirty="0">
                <a:solidFill>
                  <a:prstClr val="black"/>
                </a:solidFill>
              </a:rPr>
              <a:t>in most trauma patients</a:t>
            </a:r>
          </a:p>
          <a:p>
            <a:pPr lvl="0">
              <a:lnSpc>
                <a:spcPct val="110000"/>
              </a:lnSpc>
            </a:pPr>
            <a:endParaRPr lang="en-GB" sz="1100" i="1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GB" i="1" dirty="0"/>
              <a:t>Patient can be in shock before developing  hypotension</a:t>
            </a:r>
          </a:p>
          <a:p>
            <a:pPr>
              <a:lnSpc>
                <a:spcPct val="110000"/>
              </a:lnSpc>
            </a:pPr>
            <a:endParaRPr lang="en-GB" sz="1300" i="1" dirty="0"/>
          </a:p>
          <a:p>
            <a:pPr>
              <a:lnSpc>
                <a:spcPct val="110000"/>
              </a:lnSpc>
            </a:pPr>
            <a:r>
              <a:rPr lang="en-GB" b="1" i="1" dirty="0"/>
              <a:t>Hypotension- a sign of decompensation (class III )</a:t>
            </a:r>
          </a:p>
          <a:p>
            <a:pPr>
              <a:lnSpc>
                <a:spcPct val="110000"/>
              </a:lnSpc>
            </a:pPr>
            <a:endParaRPr lang="en-GB" sz="1300" b="1" i="1" dirty="0"/>
          </a:p>
          <a:p>
            <a:pPr marL="0" indent="0">
              <a:lnSpc>
                <a:spcPct val="110000"/>
              </a:lnSpc>
              <a:buNone/>
            </a:pPr>
            <a:endParaRPr lang="en-GB" sz="1400" i="1" dirty="0"/>
          </a:p>
          <a:p>
            <a:pPr>
              <a:lnSpc>
                <a:spcPct val="110000"/>
              </a:lnSpc>
            </a:pPr>
            <a:r>
              <a:rPr lang="en-GB" b="1" i="1" dirty="0"/>
              <a:t>5 locations </a:t>
            </a:r>
            <a:r>
              <a:rPr lang="en-GB" i="1" dirty="0"/>
              <a:t>for major blood loss:</a:t>
            </a:r>
          </a:p>
          <a:p>
            <a:pPr marL="0" indent="0">
              <a:buNone/>
            </a:pPr>
            <a:endParaRPr lang="en-GB" sz="1300" b="1" i="1" dirty="0"/>
          </a:p>
          <a:p>
            <a:pPr marL="0" indent="0">
              <a:lnSpc>
                <a:spcPct val="120000"/>
              </a:lnSpc>
              <a:buNone/>
            </a:pPr>
            <a:r>
              <a:rPr lang="en-GB" i="1" dirty="0"/>
              <a:t>	- </a:t>
            </a:r>
            <a:r>
              <a:rPr lang="en-GB" b="1" i="1" dirty="0"/>
              <a:t>Chest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1" i="1" dirty="0"/>
              <a:t>	- Abdomen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1" i="1" dirty="0"/>
              <a:t>	- Pelvis and retroperitoneum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1" i="1" dirty="0"/>
              <a:t>	- Multiple long bone fractures ( lower limb)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b="1" i="1" dirty="0"/>
              <a:t>	- External </a:t>
            </a:r>
            <a:r>
              <a:rPr lang="en-GB" b="1" i="1" dirty="0" err="1"/>
              <a:t>hemorrhage</a:t>
            </a:r>
            <a:r>
              <a:rPr lang="en-GB" b="1" i="1" dirty="0"/>
              <a:t> </a:t>
            </a:r>
          </a:p>
          <a:p>
            <a:pPr marL="0" indent="0">
              <a:buNone/>
            </a:pPr>
            <a:r>
              <a:rPr lang="en-GB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815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1"/>
                </a:solidFill>
              </a:rPr>
              <a:t>Pathophysiology of blood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/>
              <a:t>Compensatory responses occur as: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/>
              <a:t>         - Progressive </a:t>
            </a:r>
            <a:r>
              <a:rPr lang="en-US" sz="2400" b="1" i="1" dirty="0"/>
              <a:t>vasoconstriction</a:t>
            </a:r>
            <a:r>
              <a:rPr lang="en-US" sz="2400" i="1" dirty="0"/>
              <a:t>- skin pallor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i="1" dirty="0"/>
              <a:t>        - Tachycardia</a:t>
            </a:r>
            <a:r>
              <a:rPr lang="en-US" sz="2400" i="1" dirty="0"/>
              <a:t> to preserve cardiac output.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i="1" dirty="0"/>
              <a:t>        - Increased peripheral resistance- </a:t>
            </a:r>
            <a:r>
              <a:rPr lang="en-US" sz="2400" i="1" dirty="0"/>
              <a:t>catecholamines.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Venous return- </a:t>
            </a:r>
            <a:r>
              <a:rPr lang="en-US" sz="2400" i="1" dirty="0"/>
              <a:t>preserved in early stage, </a:t>
            </a:r>
            <a:r>
              <a:rPr lang="en-US" sz="2400" b="1" i="1" dirty="0"/>
              <a:t>reduced later </a:t>
            </a:r>
            <a:r>
              <a:rPr lang="en-US" sz="2400" i="1" dirty="0"/>
              <a:t>due to reduced blood volume in venous system.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B0F0"/>
                </a:solidFill>
              </a:rPr>
              <a:t>If Continued bleeding-  shock develops</a:t>
            </a:r>
            <a:r>
              <a:rPr lang="en-US" sz="2400" i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Inadequate tissue perfusion</a:t>
            </a:r>
            <a:r>
              <a:rPr lang="en-US" sz="2400" i="1" dirty="0"/>
              <a:t>, </a:t>
            </a:r>
            <a:r>
              <a:rPr lang="en-US" sz="2400" b="1" i="1" dirty="0"/>
              <a:t>metabolic acidosis</a:t>
            </a:r>
            <a:r>
              <a:rPr lang="en-US" sz="2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848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GB" b="1" i="1" dirty="0">
                <a:solidFill>
                  <a:schemeClr val="accent1"/>
                </a:solidFill>
              </a:rPr>
              <a:t>Classes of hemorrhagic shock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729483"/>
              </p:ext>
            </p:extLst>
          </p:nvPr>
        </p:nvGraphicFramePr>
        <p:xfrm>
          <a:off x="0" y="1600200"/>
          <a:ext cx="9144002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0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5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58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44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/>
                        <a:t>   Class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/>
                        <a:t>   Class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/>
                        <a:t>   Class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/>
                        <a:t>   Class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r>
                        <a:rPr lang="en-GB" sz="2800" b="1" i="1" dirty="0"/>
                        <a:t>Blood</a:t>
                      </a:r>
                      <a:r>
                        <a:rPr lang="en-GB" sz="2800" b="1" i="1" baseline="0" dirty="0"/>
                        <a:t> loss </a:t>
                      </a:r>
                      <a:r>
                        <a:rPr lang="en-GB" sz="2800" i="1" baseline="0" dirty="0"/>
                        <a:t>(ml)</a:t>
                      </a:r>
                      <a:endParaRPr lang="en-GB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Up to  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750- 1500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1500- 2000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&gt; </a:t>
                      </a:r>
                      <a:r>
                        <a:rPr lang="en-GB" sz="2400" i="1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r>
                        <a:rPr lang="en-GB" sz="2800" b="1" i="1" dirty="0"/>
                        <a:t>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/>
                        <a:t>&lt;100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&gt;</a:t>
                      </a:r>
                      <a:r>
                        <a:rPr lang="en-GB" sz="2800" i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/>
                        <a:t>&gt;120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&gt;</a:t>
                      </a:r>
                      <a:r>
                        <a:rPr lang="en-GB" sz="2800" i="1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r>
                        <a:rPr lang="en-GB" sz="2800" b="1" i="1" dirty="0"/>
                        <a:t>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Decreased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Decreased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759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GB" sz="4000" b="1" i="1" dirty="0">
                <a:solidFill>
                  <a:schemeClr val="accent1"/>
                </a:solidFill>
              </a:rPr>
              <a:t>Circulation</a:t>
            </a:r>
            <a:br>
              <a:rPr lang="en-GB" sz="4000" b="1" i="1" dirty="0">
                <a:solidFill>
                  <a:schemeClr val="accent1"/>
                </a:solidFill>
              </a:rPr>
            </a:br>
            <a:r>
              <a:rPr lang="en-GB" sz="3200" i="1" dirty="0">
                <a:solidFill>
                  <a:srgbClr val="00B050"/>
                </a:solidFill>
              </a:rPr>
              <a:t>Indicators of </a:t>
            </a:r>
            <a:r>
              <a:rPr lang="en-GB" sz="3200" b="1" i="1" dirty="0">
                <a:solidFill>
                  <a:srgbClr val="00B050"/>
                </a:solidFill>
              </a:rPr>
              <a:t>shock</a:t>
            </a:r>
            <a:r>
              <a:rPr lang="en-GB" sz="3200" i="1" dirty="0">
                <a:solidFill>
                  <a:srgbClr val="00B050"/>
                </a:solidFill>
              </a:rPr>
              <a:t> in trauma patients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3429000" cy="45720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GB" sz="3200" b="1" i="1" dirty="0">
                <a:solidFill>
                  <a:prstClr val="black"/>
                </a:solidFill>
              </a:rPr>
              <a:t>Tachycardia</a:t>
            </a:r>
            <a:r>
              <a:rPr lang="en-GB" sz="3200" i="1" dirty="0">
                <a:solidFill>
                  <a:prstClr val="black"/>
                </a:solidFill>
              </a:rPr>
              <a:t>*</a:t>
            </a:r>
          </a:p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Agitation</a:t>
            </a:r>
          </a:p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Tachypnea</a:t>
            </a:r>
          </a:p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Sweating</a:t>
            </a:r>
          </a:p>
          <a:p>
            <a:pPr lvl="0">
              <a:lnSpc>
                <a:spcPct val="150000"/>
              </a:lnSpc>
            </a:pPr>
            <a:r>
              <a:rPr lang="en-GB" sz="3200" b="1" i="1" dirty="0">
                <a:solidFill>
                  <a:prstClr val="black"/>
                </a:solidFill>
              </a:rPr>
              <a:t>Cool extremities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209800"/>
            <a:ext cx="5029200" cy="391636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Weak peripheral pulse</a:t>
            </a:r>
          </a:p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Decreased pulse pressure</a:t>
            </a:r>
          </a:p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Hypotension</a:t>
            </a:r>
          </a:p>
          <a:p>
            <a:pPr lvl="0">
              <a:lnSpc>
                <a:spcPct val="150000"/>
              </a:lnSpc>
            </a:pPr>
            <a:r>
              <a:rPr lang="en-GB" sz="3200" i="1" dirty="0">
                <a:solidFill>
                  <a:prstClr val="black"/>
                </a:solidFill>
              </a:rPr>
              <a:t>Oliguria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32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3100" i="1" dirty="0">
                <a:solidFill>
                  <a:schemeClr val="accent1"/>
                </a:solidFill>
              </a:rPr>
              <a:t>Causes:-  </a:t>
            </a:r>
            <a:r>
              <a:rPr lang="en-GB" sz="3600" b="1" i="1" u="sng" dirty="0">
                <a:solidFill>
                  <a:schemeClr val="accent1"/>
                </a:solidFill>
              </a:rPr>
              <a:t>Cardiogenic shock </a:t>
            </a:r>
            <a:r>
              <a:rPr lang="en-GB" sz="3600" i="1" dirty="0">
                <a:solidFill>
                  <a:schemeClr val="accent1"/>
                </a:solidFill>
              </a:rPr>
              <a:t>in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943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b="1" i="1" dirty="0"/>
              <a:t>1- Tension pneumothorax- </a:t>
            </a:r>
            <a:r>
              <a:rPr lang="en-GB" sz="2400" i="1" dirty="0"/>
              <a:t>most common cause</a:t>
            </a:r>
            <a:r>
              <a:rPr lang="en-GB" i="1" dirty="0"/>
              <a:t>,                          2- </a:t>
            </a:r>
            <a:r>
              <a:rPr lang="en-GB" b="1" i="1" dirty="0"/>
              <a:t>Pericardial tamponade </a:t>
            </a:r>
            <a:r>
              <a:rPr lang="en-GB" sz="2100" i="1" dirty="0"/>
              <a:t>(penetrating trauma)</a:t>
            </a:r>
            <a:r>
              <a:rPr lang="en-GB" i="1" dirty="0"/>
              <a:t>,..</a:t>
            </a:r>
            <a:r>
              <a:rPr lang="en-GB" sz="2200" i="1" dirty="0"/>
              <a:t> Classical </a:t>
            </a:r>
            <a:r>
              <a:rPr kumimoji="0" lang="en-GB" sz="22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Beck’s triad</a:t>
            </a:r>
            <a:r>
              <a:rPr lang="en-GB" sz="2200" i="1" dirty="0"/>
              <a:t>                        </a:t>
            </a:r>
            <a:r>
              <a:rPr lang="en-GB" sz="3500" i="1" dirty="0"/>
              <a:t>3</a:t>
            </a:r>
            <a:r>
              <a:rPr lang="en-GB" sz="3000" i="1" dirty="0"/>
              <a:t>-</a:t>
            </a:r>
            <a:r>
              <a:rPr lang="en-GB" sz="2200" i="1" dirty="0"/>
              <a:t> </a:t>
            </a:r>
            <a:r>
              <a:rPr lang="en-GB" b="1" i="1" dirty="0"/>
              <a:t>Myocardial contusion</a:t>
            </a:r>
          </a:p>
          <a:p>
            <a:pPr lvl="0">
              <a:lnSpc>
                <a:spcPct val="150000"/>
              </a:lnSpc>
            </a:pPr>
            <a:r>
              <a:rPr lang="en-GB" b="1" i="1" u="sng" dirty="0"/>
              <a:t>Beck’s triad:</a:t>
            </a:r>
            <a:r>
              <a:rPr lang="en-GB" b="1" i="1" dirty="0"/>
              <a:t> hypotension</a:t>
            </a:r>
            <a:r>
              <a:rPr lang="en-GB" i="1" dirty="0"/>
              <a:t>, </a:t>
            </a:r>
            <a:r>
              <a:rPr lang="en-GB" b="1" i="1" dirty="0"/>
              <a:t>distended neck vein </a:t>
            </a:r>
            <a:r>
              <a:rPr lang="en-GB" sz="1900" i="1" dirty="0"/>
              <a:t>(raised </a:t>
            </a:r>
            <a:r>
              <a:rPr lang="en-GB" sz="1900" b="1" i="1" dirty="0"/>
              <a:t>CVP &gt;15 cm </a:t>
            </a:r>
            <a:r>
              <a:rPr lang="en-GB" sz="1900" i="1" dirty="0"/>
              <a:t>H2O, </a:t>
            </a:r>
            <a:r>
              <a:rPr lang="en-GB" sz="1900" i="1" dirty="0">
                <a:solidFill>
                  <a:prstClr val="black"/>
                </a:solidFill>
              </a:rPr>
              <a:t>CVP in haemorrhagic shock &lt;5 cmH2O, </a:t>
            </a:r>
            <a:r>
              <a:rPr lang="en-GB" sz="1900" b="1" i="1" dirty="0">
                <a:solidFill>
                  <a:prstClr val="black"/>
                </a:solidFill>
              </a:rPr>
              <a:t>n</a:t>
            </a:r>
            <a:r>
              <a:rPr lang="en-GB" sz="1900" i="1" dirty="0">
                <a:solidFill>
                  <a:prstClr val="black"/>
                </a:solidFill>
              </a:rPr>
              <a:t>=8 to 12 mmHg</a:t>
            </a:r>
            <a:r>
              <a:rPr lang="en-GB" sz="2000" i="1" dirty="0">
                <a:solidFill>
                  <a:prstClr val="black"/>
                </a:solidFill>
              </a:rPr>
              <a:t>) </a:t>
            </a:r>
            <a:r>
              <a:rPr lang="en-GB" sz="2000" i="1" dirty="0"/>
              <a:t>  </a:t>
            </a:r>
            <a:r>
              <a:rPr lang="en-GB" b="1" i="1" dirty="0"/>
              <a:t>muffled heart sound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Dysrhythmias</a:t>
            </a:r>
            <a:r>
              <a:rPr lang="en-GB" i="1" dirty="0"/>
              <a:t> in contusion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Ultrasonography</a:t>
            </a:r>
            <a:r>
              <a:rPr lang="en-GB" i="1" dirty="0"/>
              <a:t> : helpful in diagnosis 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Treatment</a:t>
            </a:r>
            <a:r>
              <a:rPr lang="en-GB" i="1" dirty="0"/>
              <a:t>: fluid resuscitation, pericardiocentesis</a:t>
            </a:r>
          </a:p>
        </p:txBody>
      </p:sp>
    </p:spTree>
    <p:extLst>
      <p:ext uri="{BB962C8B-B14F-4D97-AF65-F5344CB8AC3E}">
        <p14:creationId xmlns:p14="http://schemas.microsoft.com/office/powerpoint/2010/main" val="2244152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7836-1046-1311-59A9-75D6C00AF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0163EA-16CA-A9EB-951E-6A79A5B58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6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Circulation-</a:t>
            </a:r>
            <a:r>
              <a:rPr lang="en-GB" sz="3600" i="1" dirty="0">
                <a:solidFill>
                  <a:schemeClr val="accent1"/>
                </a:solidFill>
              </a:rPr>
              <a:t>Neurogenic 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i="1" dirty="0"/>
              <a:t>Loss of </a:t>
            </a:r>
            <a:r>
              <a:rPr lang="en-GB" b="1" i="1" dirty="0"/>
              <a:t>sympathetic tone </a:t>
            </a:r>
            <a:r>
              <a:rPr lang="en-GB" i="1" dirty="0"/>
              <a:t>due to cord injury</a:t>
            </a:r>
          </a:p>
          <a:p>
            <a:pPr>
              <a:lnSpc>
                <a:spcPct val="150000"/>
              </a:lnSpc>
            </a:pPr>
            <a:r>
              <a:rPr lang="en-GB" i="1" dirty="0"/>
              <a:t>Hypotension, warm well perfused limbs, diminished/absent  motor function</a:t>
            </a:r>
          </a:p>
          <a:p>
            <a:pPr>
              <a:lnSpc>
                <a:spcPct val="150000"/>
              </a:lnSpc>
            </a:pPr>
            <a:r>
              <a:rPr lang="en-GB" i="1" dirty="0"/>
              <a:t>Bradycardia</a:t>
            </a:r>
          </a:p>
          <a:p>
            <a:pPr>
              <a:lnSpc>
                <a:spcPct val="150000"/>
              </a:lnSpc>
            </a:pPr>
            <a:r>
              <a:rPr lang="en-GB" b="1" i="1" dirty="0"/>
              <a:t>Management</a:t>
            </a:r>
            <a:r>
              <a:rPr lang="en-GB" i="1" dirty="0"/>
              <a:t>: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/>
              <a:t>          - IV fluids,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/>
              <a:t>          - vasopressors </a:t>
            </a:r>
            <a:r>
              <a:rPr lang="en-GB" sz="1600" i="1" dirty="0"/>
              <a:t>(</a:t>
            </a:r>
            <a:r>
              <a:rPr lang="en-GB" sz="1600" b="1" i="1" dirty="0"/>
              <a:t>Norepinephrine</a:t>
            </a:r>
            <a:r>
              <a:rPr lang="en-GB" sz="1600" i="1" dirty="0"/>
              <a:t>,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epinephrine, </a:t>
            </a:r>
            <a:r>
              <a:rPr lang="en-GB" sz="1600" i="1" dirty="0"/>
              <a:t>phenylephrine, dopamine, and vasopressin)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/>
              <a:t>          - corticosteroids</a:t>
            </a:r>
          </a:p>
        </p:txBody>
      </p:sp>
    </p:spTree>
    <p:extLst>
      <p:ext uri="{BB962C8B-B14F-4D97-AF65-F5344CB8AC3E}">
        <p14:creationId xmlns:p14="http://schemas.microsoft.com/office/powerpoint/2010/main" val="374739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Arab News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166308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214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Circulation-</a:t>
            </a:r>
            <a:r>
              <a:rPr lang="en-US" sz="3600" i="1" dirty="0">
                <a:solidFill>
                  <a:schemeClr val="accent1"/>
                </a:solidFill>
              </a:rPr>
              <a:t>Septic 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Delayed  arrival</a:t>
            </a:r>
          </a:p>
          <a:p>
            <a:r>
              <a:rPr lang="en-US" i="1" dirty="0"/>
              <a:t>Penetrating abdominal injuries</a:t>
            </a:r>
          </a:p>
          <a:p>
            <a:r>
              <a:rPr lang="en-US" i="1" dirty="0"/>
              <a:t>Early septic shock- normal circulating volume</a:t>
            </a:r>
          </a:p>
          <a:p>
            <a:r>
              <a:rPr lang="en-US" i="1" dirty="0"/>
              <a:t>Tachycardia</a:t>
            </a:r>
          </a:p>
          <a:p>
            <a:r>
              <a:rPr lang="en-US" i="1" dirty="0"/>
              <a:t>Warm  skin</a:t>
            </a:r>
          </a:p>
          <a:p>
            <a:r>
              <a:rPr lang="en-US" i="1" dirty="0"/>
              <a:t>Systolic BP is near to normal </a:t>
            </a:r>
          </a:p>
          <a:p>
            <a:r>
              <a:rPr lang="en-US" i="1" dirty="0"/>
              <a:t>Wide pulse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49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GB" sz="3600" b="1" i="1" dirty="0">
                <a:solidFill>
                  <a:schemeClr val="accent1"/>
                </a:solidFill>
              </a:rPr>
              <a:t>Treatment: Circulation- </a:t>
            </a:r>
            <a:br>
              <a:rPr lang="en-GB" b="1" i="1" dirty="0">
                <a:solidFill>
                  <a:schemeClr val="accent1"/>
                </a:solidFill>
              </a:rPr>
            </a:br>
            <a:r>
              <a:rPr lang="en-GB" sz="3600" i="1" dirty="0">
                <a:solidFill>
                  <a:srgbClr val="00B050"/>
                </a:solidFill>
              </a:rPr>
              <a:t>Initial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GB" sz="2800" b="1" i="1" dirty="0">
                <a:solidFill>
                  <a:srgbClr val="FF0000"/>
                </a:solidFill>
              </a:rPr>
              <a:t>External haemorrhage-  </a:t>
            </a:r>
            <a:r>
              <a:rPr lang="en-GB" sz="2800" i="1" u="sng" dirty="0"/>
              <a:t>compression dressing</a:t>
            </a:r>
            <a:r>
              <a:rPr lang="en-GB" sz="2800" i="1" dirty="0"/>
              <a:t> ? </a:t>
            </a:r>
            <a:r>
              <a:rPr lang="en-GB" sz="2800" i="1" u="sng" dirty="0"/>
              <a:t>tourniquet</a:t>
            </a:r>
          </a:p>
          <a:p>
            <a:pPr>
              <a:lnSpc>
                <a:spcPct val="150000"/>
              </a:lnSpc>
            </a:pPr>
            <a:r>
              <a:rPr lang="en-GB" sz="2800" b="1" i="1" dirty="0">
                <a:solidFill>
                  <a:schemeClr val="accent1"/>
                </a:solidFill>
              </a:rPr>
              <a:t>IV access- </a:t>
            </a:r>
            <a:r>
              <a:rPr lang="en-GB" sz="2800" b="1" i="1" dirty="0"/>
              <a:t>two</a:t>
            </a:r>
            <a:r>
              <a:rPr lang="en-GB" sz="2800" i="1" dirty="0"/>
              <a:t> peripheral catheters (upper limb), rapid infusion</a:t>
            </a:r>
          </a:p>
          <a:p>
            <a:pPr>
              <a:lnSpc>
                <a:spcPct val="150000"/>
              </a:lnSpc>
            </a:pPr>
            <a:r>
              <a:rPr lang="en-GB" sz="3100" i="1" dirty="0"/>
              <a:t>Other IV access:  - </a:t>
            </a:r>
            <a:r>
              <a:rPr lang="en-GB" sz="2800" i="1" dirty="0"/>
              <a:t>Saphenous vein ‘</a:t>
            </a:r>
            <a:r>
              <a:rPr lang="en-GB" sz="2800" b="1" i="1" dirty="0"/>
              <a:t>cut down</a:t>
            </a:r>
            <a:r>
              <a:rPr lang="en-GB" sz="2800" i="1" dirty="0"/>
              <a:t>’,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/>
              <a:t>                                        - central venous line  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ECG monitoring</a:t>
            </a:r>
          </a:p>
          <a:p>
            <a:pPr>
              <a:lnSpc>
                <a:spcPct val="150000"/>
              </a:lnSpc>
            </a:pPr>
            <a:r>
              <a:rPr lang="en-GB" sz="2800" b="1" i="1" dirty="0">
                <a:solidFill>
                  <a:schemeClr val="accent1"/>
                </a:solidFill>
              </a:rPr>
              <a:t>Blood samples</a:t>
            </a:r>
            <a:r>
              <a:rPr lang="en-GB" sz="2800" i="1" dirty="0">
                <a:solidFill>
                  <a:schemeClr val="accent1"/>
                </a:solidFill>
              </a:rPr>
              <a:t>- </a:t>
            </a:r>
            <a:r>
              <a:rPr lang="en-GB" sz="2800" i="1" dirty="0"/>
              <a:t>typing, x-match, haematology, </a:t>
            </a:r>
            <a:r>
              <a:rPr lang="en-GB" sz="2800" i="1" dirty="0" err="1"/>
              <a:t>biochem</a:t>
            </a:r>
            <a:r>
              <a:rPr lang="en-GB" sz="2800" i="1" dirty="0"/>
              <a:t>., pregnancy test (female),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/>
              <a:t>                                   ABGs.</a:t>
            </a:r>
          </a:p>
          <a:p>
            <a:pPr>
              <a:lnSpc>
                <a:spcPct val="150000"/>
              </a:lnSpc>
            </a:pPr>
            <a:r>
              <a:rPr lang="en-GB" sz="2800" b="1" i="1" dirty="0">
                <a:solidFill>
                  <a:schemeClr val="accent1"/>
                </a:solidFill>
              </a:rPr>
              <a:t>Initial resuscitation</a:t>
            </a:r>
            <a:r>
              <a:rPr lang="en-GB" sz="2800" i="1" dirty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/>
              <a:t>         - 1-2 L of Ringer's lactate or NS (room temp.)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/>
              <a:t>         - Packed red blood cells (</a:t>
            </a:r>
            <a:r>
              <a:rPr lang="en-GB" sz="2800" b="1" i="1" dirty="0"/>
              <a:t>PRBC</a:t>
            </a:r>
            <a:r>
              <a:rPr lang="en-GB" sz="2800" i="1" dirty="0"/>
              <a:t>), if no response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/>
              <a:t>         - </a:t>
            </a:r>
            <a:r>
              <a:rPr lang="en-GB" sz="2800" i="1" dirty="0">
                <a:solidFill>
                  <a:schemeClr val="accent1"/>
                </a:solidFill>
              </a:rPr>
              <a:t>Foley’s catheter</a:t>
            </a:r>
            <a:r>
              <a:rPr lang="en-GB" sz="2800" i="1" dirty="0"/>
              <a:t>: urine output - 0.5 mL/kg/hour in adult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475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i="1" dirty="0">
                <a:solidFill>
                  <a:srgbClr val="4F81BD"/>
                </a:solidFill>
              </a:rPr>
              <a:t>Circulation-</a:t>
            </a:r>
            <a:r>
              <a:rPr lang="en-GB" sz="4000" i="1" dirty="0">
                <a:solidFill>
                  <a:srgbClr val="4F81BD"/>
                </a:solidFill>
              </a:rPr>
              <a:t>…</a:t>
            </a:r>
            <a:r>
              <a:rPr lang="en-GB" sz="3200" i="1" dirty="0">
                <a:solidFill>
                  <a:srgbClr val="4F81BD"/>
                </a:solidFill>
              </a:rPr>
              <a:t>Initial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b="1" i="1" dirty="0">
                <a:solidFill>
                  <a:prstClr val="black"/>
                </a:solidFill>
              </a:rPr>
              <a:t>Search for source of blood loss: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b="1" i="1" dirty="0">
                <a:solidFill>
                  <a:prstClr val="black"/>
                </a:solidFill>
              </a:rPr>
              <a:t>        CXR,  X-ray pelvis,  FAST </a:t>
            </a:r>
            <a:r>
              <a:rPr lang="en-GB" sz="1600" i="1" dirty="0">
                <a:solidFill>
                  <a:prstClr val="black"/>
                </a:solidFill>
              </a:rPr>
              <a:t>(focused abdominal sonography in trauma).</a:t>
            </a:r>
          </a:p>
          <a:p>
            <a:pPr lvl="0">
              <a:lnSpc>
                <a:spcPct val="150000"/>
              </a:lnSpc>
            </a:pPr>
            <a:r>
              <a:rPr lang="en-US" sz="2800" b="1" i="1" dirty="0"/>
              <a:t>Fracture pelvis: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chemeClr val="accent2"/>
                </a:solidFill>
              </a:rPr>
              <a:t>pneumatic antishock  garment  </a:t>
            </a:r>
            <a:r>
              <a:rPr lang="en-US" sz="2800" i="1" dirty="0"/>
              <a:t>or a bed sheet wrapped around the pelvis  may be applied</a:t>
            </a:r>
          </a:p>
          <a:p>
            <a:pPr lvl="0">
              <a:lnSpc>
                <a:spcPct val="150000"/>
              </a:lnSpc>
            </a:pPr>
            <a:r>
              <a:rPr lang="en-US" sz="2800" b="1" i="1" dirty="0"/>
              <a:t>Limb fractures</a:t>
            </a:r>
            <a:r>
              <a:rPr lang="en-US" sz="2800" i="1" dirty="0"/>
              <a:t>- splint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b="1" i="1" dirty="0">
                <a:solidFill>
                  <a:srgbClr val="FF0000"/>
                </a:solidFill>
              </a:rPr>
              <a:t>Control bleeding :  </a:t>
            </a:r>
            <a:r>
              <a:rPr lang="en-US" sz="2800" b="1" i="1" dirty="0"/>
              <a:t>- Surgical interventions,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b="1" i="1" dirty="0"/>
              <a:t>                                  -  angioembolization,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b="1" i="1" dirty="0"/>
              <a:t>                                  - pelvic stabilization.</a:t>
            </a:r>
          </a:p>
        </p:txBody>
      </p:sp>
    </p:spTree>
    <p:extLst>
      <p:ext uri="{BB962C8B-B14F-4D97-AF65-F5344CB8AC3E}">
        <p14:creationId xmlns:p14="http://schemas.microsoft.com/office/powerpoint/2010/main" val="2558328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Evaluation of fluid resuscitation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3581400"/>
          </a:xfrm>
        </p:spPr>
        <p:txBody>
          <a:bodyPr/>
          <a:lstStyle/>
          <a:p>
            <a:r>
              <a:rPr lang="en-US" i="1" dirty="0"/>
              <a:t>BP and pulse rate</a:t>
            </a:r>
          </a:p>
          <a:p>
            <a:r>
              <a:rPr lang="en-US" i="1" dirty="0"/>
              <a:t>Urine output (0.5ml/kg/hour)</a:t>
            </a:r>
          </a:p>
          <a:p>
            <a:r>
              <a:rPr lang="en-US" i="1" dirty="0"/>
              <a:t>Mental status and skin color/temperature</a:t>
            </a:r>
          </a:p>
          <a:p>
            <a:r>
              <a:rPr lang="en-US" i="1" dirty="0"/>
              <a:t>CVP</a:t>
            </a:r>
          </a:p>
          <a:p>
            <a:r>
              <a:rPr lang="en-US" i="1" dirty="0"/>
              <a:t>Acid/base status</a:t>
            </a:r>
          </a:p>
        </p:txBody>
      </p:sp>
    </p:spTree>
    <p:extLst>
      <p:ext uri="{BB962C8B-B14F-4D97-AF65-F5344CB8AC3E}">
        <p14:creationId xmlns:p14="http://schemas.microsoft.com/office/powerpoint/2010/main" val="2384737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Management decisions -</a:t>
            </a:r>
            <a:br>
              <a:rPr lang="en-US" b="1" i="1" dirty="0">
                <a:solidFill>
                  <a:schemeClr val="accent1"/>
                </a:solidFill>
              </a:rPr>
            </a:br>
            <a:r>
              <a:rPr lang="en-US" sz="3200" i="1" u="sng" dirty="0">
                <a:solidFill>
                  <a:srgbClr val="00B050"/>
                </a:solidFill>
              </a:rPr>
              <a:t>Rapid responders</a:t>
            </a:r>
            <a:endParaRPr lang="en-US" i="1" u="sng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Hemodynamics return to normal after resuscitation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prstClr val="black"/>
                </a:solidFill>
              </a:rPr>
              <a:t>Hemodynamics remain stable even after reducing</a:t>
            </a:r>
            <a:r>
              <a:rPr lang="en-US" i="1" dirty="0"/>
              <a:t> infusion to maintenance rate.</a:t>
            </a:r>
          </a:p>
          <a:p>
            <a:pPr>
              <a:lnSpc>
                <a:spcPct val="150000"/>
              </a:lnSpc>
            </a:pPr>
            <a:r>
              <a:rPr lang="en-US" i="1" dirty="0"/>
              <a:t>Probably bleeding has stopped spontaneously</a:t>
            </a:r>
          </a:p>
          <a:p>
            <a:pPr>
              <a:lnSpc>
                <a:spcPct val="150000"/>
              </a:lnSpc>
            </a:pPr>
            <a:r>
              <a:rPr lang="en-US" i="1" dirty="0" err="1"/>
              <a:t>Obeservation</a:t>
            </a:r>
            <a:r>
              <a:rPr lang="en-US" i="1" dirty="0"/>
              <a:t>: Continued evaluation for source of bleeding</a:t>
            </a:r>
          </a:p>
          <a:p>
            <a:pPr>
              <a:lnSpc>
                <a:spcPct val="150000"/>
              </a:lnSpc>
            </a:pPr>
            <a:r>
              <a:rPr lang="en-US" i="1" dirty="0"/>
              <a:t>May still need surgery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47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accent1"/>
                </a:solidFill>
              </a:rPr>
              <a:t>Management decisions-</a:t>
            </a:r>
            <a:br>
              <a:rPr lang="en-US" sz="4000" b="1" i="1" dirty="0">
                <a:solidFill>
                  <a:schemeClr val="accent1"/>
                </a:solidFill>
              </a:rPr>
            </a:br>
            <a:r>
              <a:rPr lang="en-US" sz="3100" i="1" u="sng" dirty="0">
                <a:solidFill>
                  <a:srgbClr val="00B050"/>
                </a:solidFill>
              </a:rPr>
              <a:t>Transient responders</a:t>
            </a:r>
            <a:endParaRPr lang="en-US" sz="3100" u="sng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4999"/>
            <a:ext cx="8763000" cy="449580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prstClr val="black"/>
                </a:solidFill>
              </a:rPr>
              <a:t>Decompensate once fluid resuscitation is slowed down.</a:t>
            </a:r>
          </a:p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srgbClr val="00B050"/>
                </a:solidFill>
              </a:rPr>
              <a:t>?</a:t>
            </a:r>
            <a:r>
              <a:rPr lang="en-US" sz="2800" b="1" i="1" dirty="0">
                <a:solidFill>
                  <a:prstClr val="black"/>
                </a:solidFill>
              </a:rPr>
              <a:t> Ongoing bleeding or inadequate resuscitation.</a:t>
            </a:r>
          </a:p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prstClr val="black"/>
                </a:solidFill>
              </a:rPr>
              <a:t>Increase fluid resuscitation. </a:t>
            </a:r>
          </a:p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srgbClr val="00B050"/>
                </a:solidFill>
              </a:rPr>
              <a:t>Blood transfusion </a:t>
            </a:r>
            <a:r>
              <a:rPr lang="en-US" sz="2800" b="1" i="1" dirty="0">
                <a:solidFill>
                  <a:prstClr val="black"/>
                </a:solidFill>
              </a:rPr>
              <a:t>(type specific or O negative)</a:t>
            </a:r>
          </a:p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srgbClr val="00B0F0"/>
                </a:solidFill>
              </a:rPr>
              <a:t>Surgical intervention 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24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Management decisions-</a:t>
            </a:r>
            <a:br>
              <a:rPr lang="en-US" sz="3600" b="1" i="1" dirty="0">
                <a:solidFill>
                  <a:schemeClr val="accent1"/>
                </a:solidFill>
              </a:rPr>
            </a:br>
            <a:r>
              <a:rPr lang="en-US" sz="3100" i="1" u="sng" dirty="0">
                <a:solidFill>
                  <a:srgbClr val="00B050"/>
                </a:solidFill>
              </a:rPr>
              <a:t>Non-responders</a:t>
            </a:r>
            <a:endParaRPr lang="en-US" sz="3100" u="sng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Fail to respond to fluid and blood resuscitation.</a:t>
            </a:r>
          </a:p>
          <a:p>
            <a:r>
              <a:rPr lang="en-US" i="1" dirty="0"/>
              <a:t>Cause: - Major blood loss (&gt;40%) &amp; </a:t>
            </a:r>
          </a:p>
          <a:p>
            <a:pPr marL="0" indent="0">
              <a:buNone/>
            </a:pPr>
            <a:r>
              <a:rPr lang="en-US" i="1" dirty="0"/>
              <a:t>                - ongoing loss</a:t>
            </a:r>
          </a:p>
          <a:p>
            <a:r>
              <a:rPr lang="en-US" i="1" u="sng" dirty="0">
                <a:solidFill>
                  <a:srgbClr val="00B050"/>
                </a:solidFill>
              </a:rPr>
              <a:t>Immediate surgical intervention</a:t>
            </a:r>
          </a:p>
          <a:p>
            <a:pPr marL="0" indent="0">
              <a:buNone/>
            </a:pPr>
            <a:r>
              <a:rPr lang="en-US" i="1" dirty="0"/>
              <a:t>                                 </a:t>
            </a:r>
            <a:r>
              <a:rPr lang="en-US" b="1" i="1" dirty="0"/>
              <a:t>or</a:t>
            </a:r>
          </a:p>
          <a:p>
            <a:r>
              <a:rPr lang="en-US" i="1" dirty="0"/>
              <a:t>? </a:t>
            </a:r>
            <a:r>
              <a:rPr lang="en-US" b="1" i="1" dirty="0"/>
              <a:t>Non-hemorrhagic shock </a:t>
            </a:r>
            <a:r>
              <a:rPr lang="en-US" i="1" dirty="0"/>
              <a:t>(cardiogenic)</a:t>
            </a:r>
          </a:p>
          <a:p>
            <a:r>
              <a:rPr lang="en-US" i="1" dirty="0"/>
              <a:t>Echocardiography</a:t>
            </a:r>
          </a:p>
          <a:p>
            <a:r>
              <a:rPr lang="en-US" i="1" dirty="0"/>
              <a:t>CVP</a:t>
            </a:r>
          </a:p>
        </p:txBody>
      </p:sp>
    </p:spTree>
    <p:extLst>
      <p:ext uri="{BB962C8B-B14F-4D97-AF65-F5344CB8AC3E}">
        <p14:creationId xmlns:p14="http://schemas.microsoft.com/office/powerpoint/2010/main" val="3360969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D</a:t>
            </a:r>
            <a:r>
              <a:rPr lang="en-US" sz="4000" b="1" i="1" dirty="0">
                <a:solidFill>
                  <a:schemeClr val="accent1"/>
                </a:solidFill>
              </a:rPr>
              <a:t>isability-</a:t>
            </a:r>
            <a:r>
              <a:rPr lang="en-US" sz="3100" i="1" dirty="0">
                <a:solidFill>
                  <a:schemeClr val="accent1"/>
                </a:solidFill>
              </a:rPr>
              <a:t>Neurologic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Level of consciousness: Glasgow Coma Scale (</a:t>
            </a:r>
            <a:r>
              <a:rPr lang="en-US" b="1" i="1" dirty="0"/>
              <a:t>GCS</a:t>
            </a:r>
            <a:r>
              <a:rPr lang="en-US" i="1" dirty="0"/>
              <a:t>)</a:t>
            </a:r>
          </a:p>
          <a:p>
            <a:pPr>
              <a:lnSpc>
                <a:spcPct val="150000"/>
              </a:lnSpc>
            </a:pPr>
            <a:r>
              <a:rPr lang="en-US" i="1" dirty="0"/>
              <a:t>If the GCS is used in </a:t>
            </a:r>
            <a:r>
              <a:rPr lang="en-US" i="1" u="sng" dirty="0"/>
              <a:t>intubated</a:t>
            </a:r>
            <a:r>
              <a:rPr lang="en-US" i="1" dirty="0"/>
              <a:t> and paralyzed patients, record should be made </a:t>
            </a:r>
          </a:p>
          <a:p>
            <a:pPr>
              <a:lnSpc>
                <a:spcPct val="150000"/>
              </a:lnSpc>
            </a:pPr>
            <a:r>
              <a:rPr lang="en-US" i="1" dirty="0"/>
              <a:t>Pupillary response can still be assessed in a </a:t>
            </a:r>
            <a:r>
              <a:rPr lang="en-US" i="1" u="sng" dirty="0"/>
              <a:t>paralyzed</a:t>
            </a:r>
            <a:r>
              <a:rPr lang="en-US" i="1" dirty="0"/>
              <a:t> patient</a:t>
            </a:r>
          </a:p>
        </p:txBody>
      </p:sp>
    </p:spTree>
    <p:extLst>
      <p:ext uri="{BB962C8B-B14F-4D97-AF65-F5344CB8AC3E}">
        <p14:creationId xmlns:p14="http://schemas.microsoft.com/office/powerpoint/2010/main" val="7036701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4F81BD"/>
                </a:solidFill>
              </a:rPr>
              <a:t>Glasgow Coma Scale (GCS), Total = 15 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722950"/>
              </p:ext>
            </p:extLst>
          </p:nvPr>
        </p:nvGraphicFramePr>
        <p:xfrm>
          <a:off x="304800" y="1280460"/>
          <a:ext cx="8686800" cy="5148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21">
                <a:tc>
                  <a:txBody>
                    <a:bodyPr/>
                    <a:lstStyle/>
                    <a:p>
                      <a:r>
                        <a:rPr lang="en-US" sz="2800" i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800" i="1" dirty="0"/>
                        <a:t>ye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>
                          <a:solidFill>
                            <a:srgbClr val="FF0000"/>
                          </a:solidFill>
                        </a:rPr>
                        <a:t>V</a:t>
                      </a:r>
                      <a:r>
                        <a:rPr lang="en-US" sz="2800" i="1" dirty="0"/>
                        <a:t>ocal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800" i="1" dirty="0"/>
                        <a:t>otor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Spontaneous  4</a:t>
                      </a:r>
                    </a:p>
                    <a:p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Oriented         5               </a:t>
                      </a:r>
                    </a:p>
                    <a:p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Obeys commands  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To voice           3</a:t>
                      </a:r>
                    </a:p>
                    <a:p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Confused       4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Purposeful movement to pain   5                      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To pain            2</a:t>
                      </a:r>
                    </a:p>
                    <a:p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Inappropriate words 3                  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Withdraw from pain    4                 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None               1</a:t>
                      </a:r>
                    </a:p>
                    <a:p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Incomprehensible words 2             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Flexion to pain             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747">
                <a:tc>
                  <a:txBody>
                    <a:bodyPr/>
                    <a:lstStyle/>
                    <a:p>
                      <a:r>
                        <a:rPr lang="en-US" sz="2000" i="1" dirty="0"/>
                        <a:t>          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None              1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Extension to pain        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1747">
                <a:tc>
                  <a:txBody>
                    <a:bodyPr/>
                    <a:lstStyle/>
                    <a:p>
                      <a:r>
                        <a:rPr lang="en-US" sz="2000" dirty="0"/>
                        <a:t>          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              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None                          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0201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Head injury severity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endParaRPr lang="en-US" dirty="0"/>
          </a:p>
          <a:p>
            <a:r>
              <a:rPr lang="en-US" b="1" i="1" dirty="0"/>
              <a:t>Mild               GCS ≥ 13</a:t>
            </a:r>
          </a:p>
          <a:p>
            <a:r>
              <a:rPr lang="en-US" b="1" i="1" dirty="0"/>
              <a:t>Moderate      GCS 9- ≤ 12</a:t>
            </a:r>
          </a:p>
          <a:p>
            <a:r>
              <a:rPr lang="en-US" b="1" i="1" dirty="0"/>
              <a:t>Severe            GCS ≤ 8</a:t>
            </a:r>
          </a:p>
        </p:txBody>
      </p:sp>
    </p:spTree>
    <p:extLst>
      <p:ext uri="{BB962C8B-B14F-4D97-AF65-F5344CB8AC3E}">
        <p14:creationId xmlns:p14="http://schemas.microsoft.com/office/powerpoint/2010/main" val="429221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prstClr val="black"/>
                </a:solidFill>
              </a:rPr>
              <a:t>Arab News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sz="2800" b="1" i="1" dirty="0">
                <a:solidFill>
                  <a:prstClr val="black"/>
                </a:solidFill>
              </a:rPr>
              <a:t>20 deaths </a:t>
            </a:r>
            <a:r>
              <a:rPr lang="en-US" sz="2800" b="1" i="1" u="sng" dirty="0">
                <a:solidFill>
                  <a:prstClr val="black"/>
                </a:solidFill>
              </a:rPr>
              <a:t>daily</a:t>
            </a:r>
            <a:r>
              <a:rPr lang="en-US" sz="2800" i="1" dirty="0">
                <a:solidFill>
                  <a:prstClr val="black"/>
                </a:solidFill>
              </a:rPr>
              <a:t> on the Kingdom's roads. </a:t>
            </a:r>
          </a:p>
          <a:p>
            <a:pPr lvl="0">
              <a:lnSpc>
                <a:spcPct val="200000"/>
              </a:lnSpc>
            </a:pPr>
            <a:r>
              <a:rPr lang="en-US" sz="2800" i="1" dirty="0">
                <a:solidFill>
                  <a:prstClr val="black"/>
                </a:solidFill>
              </a:rPr>
              <a:t>Last </a:t>
            </a:r>
            <a:r>
              <a:rPr lang="en-US" sz="2800" i="1" u="sng" dirty="0">
                <a:solidFill>
                  <a:prstClr val="black"/>
                </a:solidFill>
              </a:rPr>
              <a:t>year</a:t>
            </a:r>
            <a:r>
              <a:rPr lang="en-US" sz="2800" i="1" dirty="0">
                <a:solidFill>
                  <a:prstClr val="black"/>
                </a:solidFill>
              </a:rPr>
              <a:t>- </a:t>
            </a:r>
            <a:r>
              <a:rPr lang="en-US" sz="2800" b="1" i="1" dirty="0">
                <a:solidFill>
                  <a:prstClr val="black"/>
                </a:solidFill>
              </a:rPr>
              <a:t>707 amputations </a:t>
            </a:r>
            <a:r>
              <a:rPr lang="en-US" sz="2800" i="1" dirty="0">
                <a:solidFill>
                  <a:prstClr val="black"/>
                </a:solidFill>
              </a:rPr>
              <a:t>due to RTA.</a:t>
            </a:r>
          </a:p>
          <a:p>
            <a:pPr lvl="0">
              <a:lnSpc>
                <a:spcPct val="200000"/>
              </a:lnSpc>
            </a:pPr>
            <a:r>
              <a:rPr lang="en-US" sz="2800" i="1" dirty="0">
                <a:solidFill>
                  <a:prstClr val="black"/>
                </a:solidFill>
              </a:rPr>
              <a:t>Accidents increased by 78% in the KSA  recently </a:t>
            </a:r>
          </a:p>
          <a:p>
            <a:pPr lvl="0">
              <a:lnSpc>
                <a:spcPct val="200000"/>
              </a:lnSpc>
            </a:pPr>
            <a:r>
              <a:rPr lang="en-US" sz="2800" i="1" dirty="0">
                <a:solidFill>
                  <a:prstClr val="black"/>
                </a:solidFill>
              </a:rPr>
              <a:t>Affecting mostly young (</a:t>
            </a:r>
            <a:r>
              <a:rPr lang="en-US" sz="2800" b="1" i="1" dirty="0">
                <a:solidFill>
                  <a:prstClr val="black"/>
                </a:solidFill>
              </a:rPr>
              <a:t>18 and 22 </a:t>
            </a:r>
            <a:r>
              <a:rPr lang="en-US" sz="2800" i="1" dirty="0">
                <a:solidFill>
                  <a:prstClr val="black"/>
                </a:solidFill>
              </a:rPr>
              <a:t>years)  </a:t>
            </a:r>
          </a:p>
          <a:p>
            <a:pPr lvl="0">
              <a:lnSpc>
                <a:spcPct val="200000"/>
              </a:lnSpc>
            </a:pPr>
            <a:r>
              <a:rPr lang="en-US" sz="2800" i="1" dirty="0">
                <a:solidFill>
                  <a:prstClr val="black"/>
                </a:solidFill>
              </a:rPr>
              <a:t>Around </a:t>
            </a:r>
            <a:r>
              <a:rPr lang="en-US" sz="2800" b="1" i="1" dirty="0">
                <a:solidFill>
                  <a:prstClr val="black"/>
                </a:solidFill>
              </a:rPr>
              <a:t>30%</a:t>
            </a:r>
            <a:r>
              <a:rPr lang="en-US" sz="2800" i="1" dirty="0">
                <a:solidFill>
                  <a:prstClr val="black"/>
                </a:solidFill>
              </a:rPr>
              <a:t> of injured- </a:t>
            </a:r>
            <a:r>
              <a:rPr lang="en-US" sz="2800" b="1" i="1" dirty="0">
                <a:solidFill>
                  <a:prstClr val="black"/>
                </a:solidFill>
              </a:rPr>
              <a:t>permanently disabled</a:t>
            </a:r>
            <a:r>
              <a:rPr lang="en-US" sz="2800" i="1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200000"/>
              </a:lnSpc>
            </a:pPr>
            <a:r>
              <a:rPr lang="en-US" sz="2800" i="1" dirty="0">
                <a:solidFill>
                  <a:prstClr val="black"/>
                </a:solidFill>
              </a:rPr>
              <a:t> The state spent </a:t>
            </a:r>
            <a:r>
              <a:rPr lang="en-US" sz="2800" b="1" i="1" dirty="0">
                <a:solidFill>
                  <a:prstClr val="black"/>
                </a:solidFill>
              </a:rPr>
              <a:t>SR21 billion </a:t>
            </a:r>
            <a:r>
              <a:rPr lang="en-US" sz="2800" i="1" dirty="0">
                <a:solidFill>
                  <a:prstClr val="black"/>
                </a:solidFill>
              </a:rPr>
              <a:t>treating such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1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</a:t>
            </a:r>
            <a:r>
              <a:rPr lang="en-US" b="1" i="1" dirty="0">
                <a:solidFill>
                  <a:schemeClr val="accent1"/>
                </a:solidFill>
              </a:rPr>
              <a:t>xposure/ </a:t>
            </a:r>
            <a:r>
              <a:rPr lang="en-US" b="1" i="1" dirty="0">
                <a:solidFill>
                  <a:srgbClr val="FF0000"/>
                </a:solidFill>
              </a:rPr>
              <a:t>E</a:t>
            </a:r>
            <a:r>
              <a:rPr lang="en-US" b="1" i="1" dirty="0">
                <a:solidFill>
                  <a:schemeClr val="accent1"/>
                </a:solidFill>
              </a:rPr>
              <a:t>nvironment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62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Completely undress the patient </a:t>
            </a:r>
          </a:p>
          <a:p>
            <a:pPr>
              <a:lnSpc>
                <a:spcPct val="150000"/>
              </a:lnSpc>
            </a:pPr>
            <a:r>
              <a:rPr lang="en-US" i="1" dirty="0"/>
              <a:t>Perform a rapid head-to-toe examination</a:t>
            </a:r>
          </a:p>
          <a:p>
            <a:pPr>
              <a:lnSpc>
                <a:spcPct val="150000"/>
              </a:lnSpc>
            </a:pPr>
            <a:r>
              <a:rPr lang="en-US" i="1" dirty="0"/>
              <a:t>? Missed  injuries- areas at back and perineum, not easily seen  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prstClr val="black"/>
                </a:solidFill>
              </a:rPr>
              <a:t>Cover patient o</a:t>
            </a:r>
            <a:r>
              <a:rPr lang="en-US" i="1" dirty="0"/>
              <a:t>nce assessment completed to prevent hypothermia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821941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Adjuncts to Primary Survey &amp; resuscitation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Oxygen</a:t>
            </a:r>
          </a:p>
          <a:p>
            <a:r>
              <a:rPr lang="en-US" i="1" dirty="0"/>
              <a:t>Pulse oximetry</a:t>
            </a:r>
          </a:p>
          <a:p>
            <a:r>
              <a:rPr lang="en-US" i="1" dirty="0"/>
              <a:t>BP monitoring</a:t>
            </a:r>
          </a:p>
          <a:p>
            <a:r>
              <a:rPr lang="en-US" i="1" dirty="0"/>
              <a:t>ECG monitoring</a:t>
            </a:r>
          </a:p>
          <a:p>
            <a:r>
              <a:rPr lang="en-US" i="1" dirty="0"/>
              <a:t>NG tube, urinar</a:t>
            </a:r>
            <a:r>
              <a:rPr lang="en-US" i="1" dirty="0">
                <a:solidFill>
                  <a:prstClr val="black"/>
                </a:solidFill>
              </a:rPr>
              <a:t>y catheter (urine sample)</a:t>
            </a:r>
            <a:endParaRPr lang="en-US" i="1" dirty="0"/>
          </a:p>
          <a:p>
            <a:r>
              <a:rPr lang="en-US" i="1" dirty="0"/>
              <a:t>Ventilatory rate</a:t>
            </a:r>
          </a:p>
          <a:p>
            <a:r>
              <a:rPr lang="en-US" i="1" dirty="0"/>
              <a:t>ABG levels</a:t>
            </a:r>
          </a:p>
          <a:p>
            <a:r>
              <a:rPr lang="en-US" i="1" dirty="0"/>
              <a:t>X-ray- chest &amp; pelvis (AP)</a:t>
            </a:r>
          </a:p>
          <a:p>
            <a:r>
              <a:rPr lang="en-US" i="1" dirty="0"/>
              <a:t>FAST, ?DPL</a:t>
            </a:r>
          </a:p>
        </p:txBody>
      </p:sp>
    </p:spTree>
    <p:extLst>
      <p:ext uri="{BB962C8B-B14F-4D97-AF65-F5344CB8AC3E}">
        <p14:creationId xmlns:p14="http://schemas.microsoft.com/office/powerpoint/2010/main" val="3269116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1"/>
                </a:solidFill>
              </a:rPr>
              <a:t>Secondary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6096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Only after completion of primary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i="1" dirty="0"/>
              <a:t>       - Once all </a:t>
            </a:r>
            <a:r>
              <a:rPr lang="en-US" sz="2800" b="1" i="1" dirty="0"/>
              <a:t>life threatening injuries dealt &amp;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i="1" dirty="0"/>
              <a:t>       - Normalization of vital signs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i="1" u="sng" dirty="0"/>
              <a:t>Secondary Survey: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AMPLE</a:t>
            </a:r>
            <a:r>
              <a:rPr lang="en-US" sz="2800" i="1" dirty="0"/>
              <a:t> history </a:t>
            </a:r>
            <a:r>
              <a:rPr lang="en-US" sz="2100" i="1" dirty="0"/>
              <a:t>(</a:t>
            </a:r>
            <a:r>
              <a:rPr lang="en-US" sz="2100" i="1" dirty="0">
                <a:solidFill>
                  <a:srgbClr val="FF0000"/>
                </a:solidFill>
              </a:rPr>
              <a:t>A</a:t>
            </a:r>
            <a:r>
              <a:rPr lang="en-US" sz="2100" i="1" dirty="0"/>
              <a:t>llergies, </a:t>
            </a:r>
            <a:r>
              <a:rPr lang="en-US" sz="2100" i="1" dirty="0">
                <a:solidFill>
                  <a:srgbClr val="FF0000"/>
                </a:solidFill>
              </a:rPr>
              <a:t>M</a:t>
            </a:r>
            <a:r>
              <a:rPr lang="en-US" sz="2100" i="1" dirty="0"/>
              <a:t>edication, </a:t>
            </a:r>
            <a:r>
              <a:rPr lang="en-US" sz="2100" i="1" dirty="0">
                <a:solidFill>
                  <a:srgbClr val="FF0000"/>
                </a:solidFill>
              </a:rPr>
              <a:t>P</a:t>
            </a:r>
            <a:r>
              <a:rPr lang="en-US" sz="2100" i="1" dirty="0"/>
              <a:t>ast/</a:t>
            </a:r>
            <a:r>
              <a:rPr lang="en-US" sz="2100" i="1" dirty="0" err="1">
                <a:solidFill>
                  <a:srgbClr val="FF0000"/>
                </a:solidFill>
              </a:rPr>
              <a:t>P</a:t>
            </a:r>
            <a:r>
              <a:rPr lang="en-US" sz="2100" i="1" dirty="0" err="1"/>
              <a:t>regnacy</a:t>
            </a:r>
            <a:r>
              <a:rPr lang="en-US" sz="2100" i="1" dirty="0"/>
              <a:t>, </a:t>
            </a:r>
            <a:r>
              <a:rPr lang="en-US" sz="2100" i="1" dirty="0">
                <a:solidFill>
                  <a:srgbClr val="FF0000"/>
                </a:solidFill>
              </a:rPr>
              <a:t>L</a:t>
            </a:r>
            <a:r>
              <a:rPr lang="en-US" sz="2100" i="1" dirty="0"/>
              <a:t>ast meal, </a:t>
            </a:r>
            <a:r>
              <a:rPr lang="en-US" sz="2100" i="1" dirty="0">
                <a:solidFill>
                  <a:srgbClr val="FF0000"/>
                </a:solidFill>
              </a:rPr>
              <a:t>E</a:t>
            </a:r>
            <a:r>
              <a:rPr lang="en-US" sz="2100" i="1" dirty="0"/>
              <a:t>vents of trauma)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B050"/>
                </a:solidFill>
              </a:rPr>
              <a:t>Examination (Head to toe)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Continuous reassessment </a:t>
            </a:r>
            <a:r>
              <a:rPr lang="en-US" sz="2800" i="1" dirty="0"/>
              <a:t>of vital signs</a:t>
            </a:r>
          </a:p>
          <a:p>
            <a:pPr>
              <a:lnSpc>
                <a:spcPct val="150000"/>
              </a:lnSpc>
            </a:pPr>
            <a:r>
              <a:rPr lang="en-US" sz="2800" i="1" dirty="0"/>
              <a:t>Additional laboratory/ radiological tests.</a:t>
            </a:r>
          </a:p>
          <a:p>
            <a:pPr>
              <a:lnSpc>
                <a:spcPct val="150000"/>
              </a:lnSpc>
            </a:pPr>
            <a:r>
              <a:rPr lang="en-US" sz="2800" i="1" dirty="0"/>
              <a:t>Additional tubes, lines and monitoring devices</a:t>
            </a:r>
          </a:p>
          <a:p>
            <a:pPr>
              <a:lnSpc>
                <a:spcPct val="150000"/>
              </a:lnSpc>
            </a:pPr>
            <a:r>
              <a:rPr lang="en-US" sz="2800" i="1" dirty="0"/>
              <a:t>Priorities and plan definitive management of all injuries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989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Head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638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Traumatic brain injury (TBI)- </a:t>
            </a:r>
            <a:r>
              <a:rPr lang="en-US" sz="2800" i="1" dirty="0"/>
              <a:t>is</a:t>
            </a:r>
            <a:r>
              <a:rPr lang="en-US" sz="2800" b="1" i="1" dirty="0"/>
              <a:t> </a:t>
            </a:r>
            <a:r>
              <a:rPr lang="en-US" sz="2800" i="1" dirty="0"/>
              <a:t>the leading cause of death in trauma patients- 50% of all traumatic deaths.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i="1" dirty="0"/>
              <a:t>      - Primary injury - </a:t>
            </a:r>
            <a:r>
              <a:rPr lang="en-US" sz="2800" i="1" dirty="0"/>
              <a:t>the anatomic and physiologic disruption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i="1" dirty="0"/>
              <a:t>                                      that occurs as a direct result of  trauma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i="1" dirty="0"/>
              <a:t>     - Secondary injury- </a:t>
            </a:r>
            <a:r>
              <a:rPr lang="en-US" sz="2800" i="1" dirty="0"/>
              <a:t>extension (sequelae) of the primary injury, result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i="1" dirty="0"/>
              <a:t>                                       from local swelling, increased ICP, hypoperfusion,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i="1" dirty="0"/>
              <a:t>                                       hypoxemia, or other factors.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Aim-</a:t>
            </a:r>
            <a:r>
              <a:rPr lang="en-US" sz="2800" i="1" dirty="0"/>
              <a:t> detection and treatment of primary injury and prevention of secondary injury</a:t>
            </a:r>
          </a:p>
        </p:txBody>
      </p:sp>
    </p:spTree>
    <p:extLst>
      <p:ext uri="{BB962C8B-B14F-4D97-AF65-F5344CB8AC3E}">
        <p14:creationId xmlns:p14="http://schemas.microsoft.com/office/powerpoint/2010/main" val="3940251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solidFill>
                  <a:srgbClr val="4F81BD"/>
                </a:solidFill>
              </a:rPr>
              <a:t>Head injury-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 lnSpcReduction="10000"/>
          </a:bodyPr>
          <a:lstStyle/>
          <a:p>
            <a:r>
              <a:rPr lang="en-US" sz="2800" i="1" dirty="0"/>
              <a:t>Maintain BP &gt;90 mmHg, PaO2 &gt;60 mmHg </a:t>
            </a:r>
            <a:r>
              <a:rPr lang="en-US" sz="1800" i="1" dirty="0"/>
              <a:t>(75-100mmHg)</a:t>
            </a:r>
          </a:p>
          <a:p>
            <a:endParaRPr lang="en-US" sz="1000" i="1" dirty="0"/>
          </a:p>
          <a:p>
            <a:r>
              <a:rPr lang="en-US" sz="2800" i="1" dirty="0"/>
              <a:t>Assess GCS and lateralizing signs- pupil and motor function</a:t>
            </a:r>
          </a:p>
          <a:p>
            <a:pPr marL="0" indent="0">
              <a:buNone/>
            </a:pPr>
            <a:r>
              <a:rPr lang="en-US" sz="2800" i="1" dirty="0"/>
              <a:t>     - </a:t>
            </a:r>
            <a:r>
              <a:rPr lang="en-GB" sz="1600" b="0" i="0" dirty="0">
                <a:solidFill>
                  <a:srgbClr val="040C28"/>
                </a:solidFill>
                <a:effectLst/>
              </a:rPr>
              <a:t>a neurological symptom that suggests an issue with one side of the brain or body</a:t>
            </a:r>
            <a:endParaRPr lang="en-US" sz="2800" i="1" dirty="0"/>
          </a:p>
          <a:p>
            <a:pPr marL="0" indent="0">
              <a:buNone/>
            </a:pPr>
            <a:endParaRPr lang="en-US" sz="1000" i="1" dirty="0"/>
          </a:p>
          <a:p>
            <a:r>
              <a:rPr lang="en-US" sz="2800" i="1" dirty="0"/>
              <a:t>Pupillary asymmetry  &gt;1 mm suggests intracranial injury</a:t>
            </a:r>
          </a:p>
          <a:p>
            <a:pPr marL="0" indent="0">
              <a:buNone/>
            </a:pPr>
            <a:endParaRPr lang="en-US" sz="1000" i="1" dirty="0"/>
          </a:p>
          <a:p>
            <a:r>
              <a:rPr lang="en-US" sz="2800" i="1" dirty="0"/>
              <a:t>Larger pupil is on the side of the mass lesion</a:t>
            </a:r>
          </a:p>
          <a:p>
            <a:pPr marL="0" indent="0">
              <a:buNone/>
            </a:pPr>
            <a:endParaRPr lang="en-US" sz="1000" i="1" dirty="0"/>
          </a:p>
          <a:p>
            <a:r>
              <a:rPr lang="en-US" sz="2800" i="1" dirty="0"/>
              <a:t>Extremity weakness- detected by testing motor power</a:t>
            </a:r>
          </a:p>
          <a:p>
            <a:pPr marL="0" indent="0">
              <a:buNone/>
            </a:pPr>
            <a:endParaRPr lang="en-US" sz="1000" i="1" dirty="0"/>
          </a:p>
          <a:p>
            <a:r>
              <a:rPr lang="en-US" sz="2800" i="1" dirty="0"/>
              <a:t>CT scan head- accurate localization of the lesion</a:t>
            </a:r>
          </a:p>
          <a:p>
            <a:pPr marL="0" indent="0">
              <a:buNone/>
            </a:pPr>
            <a:endParaRPr lang="en-US" sz="1100" i="1" dirty="0"/>
          </a:p>
          <a:p>
            <a:r>
              <a:rPr lang="en-US" sz="2800" b="1" i="1" dirty="0">
                <a:solidFill>
                  <a:srgbClr val="00B0F0"/>
                </a:solidFill>
              </a:rPr>
              <a:t>Epidural</a:t>
            </a:r>
            <a:r>
              <a:rPr lang="en-US" sz="2800" i="1" dirty="0">
                <a:solidFill>
                  <a:srgbClr val="00B0F0"/>
                </a:solidFill>
              </a:rPr>
              <a:t> or </a:t>
            </a:r>
            <a:r>
              <a:rPr lang="en-US" sz="2800" b="1" i="1" dirty="0">
                <a:solidFill>
                  <a:srgbClr val="00B0F0"/>
                </a:solidFill>
              </a:rPr>
              <a:t>subdural hematoma:</a:t>
            </a:r>
            <a:r>
              <a:rPr lang="en-US" sz="2800" i="1" dirty="0">
                <a:solidFill>
                  <a:srgbClr val="00B0F0"/>
                </a:solidFill>
              </a:rPr>
              <a:t> Treatment: </a:t>
            </a:r>
            <a:r>
              <a:rPr lang="en-US" b="1" i="1" dirty="0">
                <a:solidFill>
                  <a:srgbClr val="00B0F0"/>
                </a:solidFill>
              </a:rPr>
              <a:t>evacuation</a:t>
            </a:r>
          </a:p>
          <a:p>
            <a:r>
              <a:rPr lang="en-US" sz="2800" b="1" i="1" dirty="0"/>
              <a:t>Intracerebral hematoma </a:t>
            </a:r>
            <a:r>
              <a:rPr lang="en-US" sz="2800" i="1" dirty="0"/>
              <a:t>&amp; contusion</a:t>
            </a:r>
          </a:p>
          <a:p>
            <a:r>
              <a:rPr lang="en-US" sz="2800" b="1" i="1" dirty="0"/>
              <a:t>Diffuse axonal injury: </a:t>
            </a:r>
            <a:r>
              <a:rPr lang="en-US" sz="2200" i="1" dirty="0"/>
              <a:t>maintain brain perfusion &amp; prevent rise in ICP.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2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Epidural                    Subdural</a:t>
            </a:r>
            <a:br>
              <a:rPr lang="en-US" b="1" i="1" dirty="0"/>
            </a:br>
            <a:r>
              <a:rPr lang="en-US" b="1" i="1" dirty="0"/>
              <a:t>Hematoma               Hematoma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157119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3259" r="3070" b="2744"/>
          <a:stretch/>
        </p:blipFill>
        <p:spPr bwMode="auto">
          <a:xfrm>
            <a:off x="4648200" y="1518248"/>
            <a:ext cx="4192437" cy="472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25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Spinal cord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791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/>
              <a:t>Requires Intensive hospital care, long-term rehabilitation &amp;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/>
              <a:t>      life-long care.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Initial care - </a:t>
            </a:r>
            <a:r>
              <a:rPr lang="en-US" sz="2400" i="1" dirty="0">
                <a:solidFill>
                  <a:srgbClr val="00B0F0"/>
                </a:solidFill>
              </a:rPr>
              <a:t>strict immobilization of the spine</a:t>
            </a:r>
          </a:p>
          <a:p>
            <a:pPr lvl="0">
              <a:lnSpc>
                <a:spcPct val="150000"/>
              </a:lnSpc>
            </a:pPr>
            <a:r>
              <a:rPr lang="en-US" sz="2400" i="1" dirty="0"/>
              <a:t>Complete neurologic assessment</a:t>
            </a:r>
          </a:p>
          <a:p>
            <a:pPr lvl="0">
              <a:lnSpc>
                <a:spcPct val="150000"/>
              </a:lnSpc>
            </a:pPr>
            <a:r>
              <a:rPr lang="en-US" sz="2400" i="1" dirty="0">
                <a:solidFill>
                  <a:srgbClr val="00B0F0"/>
                </a:solidFill>
              </a:rPr>
              <a:t>Steroid therapy </a:t>
            </a:r>
            <a:r>
              <a:rPr lang="en-US" sz="2400" i="1" dirty="0"/>
              <a:t>must be initiated within a few hours of injury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Injuries above C3- are apneic, need intubation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between C3 and C5 – may need intubation later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Complete transection- poor prognosis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Preservation of remaining function</a:t>
            </a:r>
          </a:p>
        </p:txBody>
      </p:sp>
    </p:spTree>
    <p:extLst>
      <p:ext uri="{BB962C8B-B14F-4D97-AF65-F5344CB8AC3E}">
        <p14:creationId xmlns:p14="http://schemas.microsoft.com/office/powerpoint/2010/main" val="3041815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Thoracic injuries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181600"/>
          </a:xfrm>
        </p:spPr>
        <p:txBody>
          <a:bodyPr>
            <a:normAutofit/>
          </a:bodyPr>
          <a:lstStyle/>
          <a:p>
            <a:r>
              <a:rPr lang="en-US" sz="2800" b="1" i="1" dirty="0"/>
              <a:t>Life-threatening :</a:t>
            </a:r>
            <a:r>
              <a:rPr lang="en-US" sz="2800" i="1" dirty="0"/>
              <a:t> tension pneumothorax, massive hemothorax, open pneumothorax, flail chest, and cardiac tamponade</a:t>
            </a:r>
            <a:endParaRPr lang="en-US" sz="2400" i="1" dirty="0"/>
          </a:p>
          <a:p>
            <a:r>
              <a:rPr lang="en-US" sz="2800" i="1" dirty="0"/>
              <a:t>Rib fractures, sternal fracture, lung contusion, </a:t>
            </a:r>
          </a:p>
          <a:p>
            <a:pPr marL="0" indent="0">
              <a:buNone/>
            </a:pPr>
            <a:r>
              <a:rPr lang="en-US" sz="2800" i="1" dirty="0"/>
              <a:t>   Injuries to trachea, bronchi, heart, diaphragm, esophagus,</a:t>
            </a:r>
          </a:p>
          <a:p>
            <a:pPr marL="0" indent="0">
              <a:buNone/>
            </a:pPr>
            <a:r>
              <a:rPr lang="en-US" sz="2800" i="1" dirty="0"/>
              <a:t>   thoracic aorta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i="1" dirty="0">
                <a:solidFill>
                  <a:srgbClr val="00B050"/>
                </a:solidFill>
              </a:rPr>
              <a:t>Diagnostic modalities</a:t>
            </a:r>
            <a:r>
              <a:rPr lang="en-US" sz="2800" i="1" dirty="0"/>
              <a:t>: CXR, ultrasonography, chest CT, esophagography, esophagoscopy, bronchoscopy, and angiography</a:t>
            </a:r>
          </a:p>
        </p:txBody>
      </p:sp>
    </p:spTree>
    <p:extLst>
      <p:ext uri="{BB962C8B-B14F-4D97-AF65-F5344CB8AC3E}">
        <p14:creationId xmlns:p14="http://schemas.microsoft.com/office/powerpoint/2010/main" val="4209161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lam\Documents\Clinical photos\Clinical Photos\Clinical Photos\Diaphrgmatic HerniaTrauma Stom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48" y="1088136"/>
            <a:ext cx="624230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26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lam\Documents\Clinical photos\Clinical Photos\Rupture diaph.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659" b="7897"/>
          <a:stretch/>
        </p:blipFill>
        <p:spPr bwMode="auto">
          <a:xfrm>
            <a:off x="1752600" y="1242205"/>
            <a:ext cx="5591010" cy="41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marL="0" indent="0">
              <a:buNone/>
            </a:pPr>
            <a:endParaRPr lang="en-US" sz="1000" b="1" i="1" dirty="0"/>
          </a:p>
          <a:p>
            <a:pPr marL="0" indent="0" algn="ctr">
              <a:buNone/>
            </a:pPr>
            <a:r>
              <a:rPr lang="en-US" b="1" i="1" dirty="0"/>
              <a:t> Mobile phones leading cause of road deaths</a:t>
            </a:r>
          </a:p>
          <a:p>
            <a:pPr marL="0" indent="0" algn="ctr">
              <a:buNone/>
            </a:pPr>
            <a:endParaRPr lang="en-US" sz="1000" b="1" dirty="0"/>
          </a:p>
          <a:p>
            <a:pPr marL="0" indent="0" algn="ctr">
              <a:buNone/>
            </a:pPr>
            <a:r>
              <a:rPr lang="en-US" sz="2000" i="1" dirty="0"/>
              <a:t>                                                                   </a:t>
            </a:r>
            <a:endParaRPr lang="en-US" sz="20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757645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5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827088"/>
            <a:ext cx="7748587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619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BODY\ABDOMEN\SPLEENIC LACERATIONS.9 YRS F.TRAUMA.PELVIC BLOOD.LUNG LACERATION\unnamedpatient_aw4_1_electronic\se0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" b="8321"/>
          <a:stretch/>
        </p:blipFill>
        <p:spPr bwMode="auto">
          <a:xfrm>
            <a:off x="2621280" y="1656272"/>
            <a:ext cx="3901440" cy="33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82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Abdominal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5867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i="1" dirty="0"/>
              <a:t>25% of all trauma victims require “abdominal exploration”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i="1" dirty="0"/>
              <a:t>      </a:t>
            </a:r>
            <a:r>
              <a:rPr lang="en-US" sz="2800" i="1" dirty="0">
                <a:solidFill>
                  <a:srgbClr val="00B0F0"/>
                </a:solidFill>
              </a:rPr>
              <a:t>-</a:t>
            </a:r>
            <a:r>
              <a:rPr lang="en-US" sz="2000" i="1" dirty="0">
                <a:solidFill>
                  <a:srgbClr val="00B0F0"/>
                </a:solidFill>
              </a:rPr>
              <a:t>Exploratory laparotomy </a:t>
            </a:r>
            <a:r>
              <a:rPr lang="en-GB" sz="1600" b="0" i="0" dirty="0">
                <a:solidFill>
                  <a:srgbClr val="00B0F0"/>
                </a:solidFill>
                <a:effectLst/>
              </a:rPr>
              <a:t>cause of the problem is found during the procedure, then treatment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600" dirty="0">
                <a:solidFill>
                  <a:srgbClr val="00B0F0"/>
                </a:solidFill>
              </a:rPr>
              <a:t>          </a:t>
            </a:r>
            <a:r>
              <a:rPr lang="en-GB" sz="1600" b="0" i="0" dirty="0">
                <a:solidFill>
                  <a:srgbClr val="00B0F0"/>
                </a:solidFill>
                <a:effectLst/>
              </a:rPr>
              <a:t>   is often done at the same time</a:t>
            </a:r>
            <a:endParaRPr lang="en-US" sz="2800" i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dirty="0"/>
              <a:t>P/Exam: inadequate to identify intra-abdominal injuries </a:t>
            </a:r>
          </a:p>
          <a:p>
            <a:pPr>
              <a:lnSpc>
                <a:spcPct val="150000"/>
              </a:lnSpc>
            </a:pPr>
            <a:r>
              <a:rPr lang="en-US" sz="2800" i="1" dirty="0"/>
              <a:t>Diagnostic modalities- </a:t>
            </a:r>
            <a:r>
              <a:rPr lang="en-US" sz="2800" b="1" i="1" dirty="0"/>
              <a:t>CXR, FAST, DPL, CT &amp; laparoscopy </a:t>
            </a:r>
          </a:p>
          <a:p>
            <a:endParaRPr lang="en-US" sz="2800" b="1" i="1" u="sng" dirty="0"/>
          </a:p>
          <a:p>
            <a:r>
              <a:rPr lang="en-US" sz="2800" b="1" i="1" u="sng" dirty="0"/>
              <a:t>Blunt trauma: </a:t>
            </a:r>
          </a:p>
          <a:p>
            <a:endParaRPr lang="en-US" sz="1000" b="1" i="1" u="sng" dirty="0"/>
          </a:p>
          <a:p>
            <a:r>
              <a:rPr lang="en-US" sz="2800" i="1" dirty="0"/>
              <a:t>Hemodynamically </a:t>
            </a:r>
            <a:r>
              <a:rPr lang="en-US" sz="2800" b="1" i="1" dirty="0"/>
              <a:t>stable</a:t>
            </a:r>
            <a:r>
              <a:rPr lang="en-US" sz="2800" i="1" dirty="0"/>
              <a:t>-  FAST , CT sca</a:t>
            </a:r>
            <a:r>
              <a:rPr lang="en-US" i="1" dirty="0"/>
              <a:t>n </a:t>
            </a:r>
          </a:p>
          <a:p>
            <a:r>
              <a:rPr lang="en-US" sz="2800" i="1" dirty="0"/>
              <a:t>Hemodynamically </a:t>
            </a:r>
            <a:r>
              <a:rPr lang="en-US" sz="2800" b="1" i="1" dirty="0"/>
              <a:t>unstable</a:t>
            </a:r>
            <a:r>
              <a:rPr lang="en-US" sz="2800" i="1" dirty="0"/>
              <a:t>- FAST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36014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Diagnostic peritoneal lavage (DPL)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486400"/>
          </a:xfrm>
        </p:spPr>
        <p:txBody>
          <a:bodyPr>
            <a:normAutofit/>
          </a:bodyPr>
          <a:lstStyle/>
          <a:p>
            <a:r>
              <a:rPr lang="en-US" i="1" dirty="0"/>
              <a:t>Insert catheter below umbilicus under LA.</a:t>
            </a:r>
          </a:p>
          <a:p>
            <a:pPr marL="0" lvl="0" indent="0">
              <a:buNone/>
            </a:pPr>
            <a:r>
              <a:rPr lang="en-US" i="1" dirty="0">
                <a:solidFill>
                  <a:prstClr val="black"/>
                </a:solidFill>
              </a:rPr>
              <a:t>          - </a:t>
            </a:r>
            <a:r>
              <a:rPr lang="en-US" i="1" dirty="0">
                <a:solidFill>
                  <a:srgbClr val="FF0000"/>
                </a:solidFill>
              </a:rPr>
              <a:t>if</a:t>
            </a:r>
            <a:r>
              <a:rPr lang="en-US" i="1" dirty="0">
                <a:solidFill>
                  <a:prstClr val="black"/>
                </a:solidFill>
              </a:rPr>
              <a:t> Bloody aspirate- </a:t>
            </a:r>
            <a:r>
              <a:rPr lang="en-US" i="1" dirty="0">
                <a:solidFill>
                  <a:srgbClr val="00B0F0"/>
                </a:solidFill>
              </a:rPr>
              <a:t>laparotomy.</a:t>
            </a:r>
          </a:p>
          <a:p>
            <a:r>
              <a:rPr lang="en-US" i="1" dirty="0"/>
              <a:t>1L NS  infusion into peritoneum.</a:t>
            </a:r>
          </a:p>
          <a:p>
            <a:r>
              <a:rPr lang="en-US" i="1" dirty="0"/>
              <a:t>Returning fluid is bloody- positive lavage.</a:t>
            </a:r>
          </a:p>
          <a:p>
            <a:r>
              <a:rPr lang="en-US" i="1" dirty="0"/>
              <a:t>Rapid and safe</a:t>
            </a:r>
          </a:p>
          <a:p>
            <a:r>
              <a:rPr lang="en-US" i="1" dirty="0"/>
              <a:t>Do not determine origin of blood</a:t>
            </a:r>
          </a:p>
          <a:p>
            <a:r>
              <a:rPr lang="en-US" i="1" dirty="0"/>
              <a:t>Too sensitive</a:t>
            </a:r>
          </a:p>
          <a:p>
            <a:r>
              <a:rPr lang="en-US" i="1" dirty="0"/>
              <a:t>Does not evaluate retroperitoneal injury</a:t>
            </a:r>
          </a:p>
          <a:p>
            <a:r>
              <a:rPr lang="en-US" i="1" dirty="0">
                <a:solidFill>
                  <a:srgbClr val="00B050"/>
                </a:solidFill>
              </a:rPr>
              <a:t>Replaced by FAST and CT scan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55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rgbClr val="4F81BD"/>
                </a:solidFill>
              </a:rPr>
              <a:t>Diagnostic peritoneal lavage (DPL)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8115"/>
          <a:stretch/>
        </p:blipFill>
        <p:spPr bwMode="auto">
          <a:xfrm>
            <a:off x="76200" y="1615440"/>
            <a:ext cx="4623758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7313" b="9109"/>
          <a:stretch/>
        </p:blipFill>
        <p:spPr bwMode="auto">
          <a:xfrm>
            <a:off x="4800600" y="2376577"/>
            <a:ext cx="4244197" cy="257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6902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FAST</a:t>
            </a:r>
            <a:r>
              <a:rPr lang="en-US" dirty="0"/>
              <a:t>- </a:t>
            </a:r>
            <a:r>
              <a:rPr lang="en-US" sz="3100" b="1" i="1" dirty="0">
                <a:solidFill>
                  <a:srgbClr val="00B050"/>
                </a:solidFill>
              </a:rPr>
              <a:t>F</a:t>
            </a:r>
            <a:r>
              <a:rPr lang="en-US" sz="3100" b="1" i="1" dirty="0"/>
              <a:t>ocused </a:t>
            </a:r>
            <a:r>
              <a:rPr lang="en-US" sz="3100" b="1" i="1" dirty="0">
                <a:solidFill>
                  <a:srgbClr val="00B050"/>
                </a:solidFill>
              </a:rPr>
              <a:t>a</a:t>
            </a:r>
            <a:r>
              <a:rPr lang="en-US" sz="3100" b="1" i="1" dirty="0"/>
              <a:t>bdominal </a:t>
            </a:r>
            <a:r>
              <a:rPr lang="en-US" sz="3100" b="1" i="1" dirty="0">
                <a:solidFill>
                  <a:srgbClr val="00B050"/>
                </a:solidFill>
              </a:rPr>
              <a:t>s</a:t>
            </a:r>
            <a:r>
              <a:rPr lang="en-US" sz="3100" b="1" i="1" dirty="0"/>
              <a:t>onography in </a:t>
            </a:r>
            <a:r>
              <a:rPr lang="en-US" sz="3100" b="1" i="1" dirty="0">
                <a:solidFill>
                  <a:srgbClr val="00B050"/>
                </a:solidFill>
              </a:rPr>
              <a:t>t</a:t>
            </a:r>
            <a:r>
              <a:rPr lang="en-US" sz="3100" b="1" i="1" dirty="0"/>
              <a:t>rauma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/>
              <a:t>Rapid &amp; accurate.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Sensitivity up to 99%.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Detects small amount (100 ml) of blood.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Four views</a:t>
            </a:r>
            <a:r>
              <a:rPr lang="en-US" sz="2400" i="1" dirty="0"/>
              <a:t>: </a:t>
            </a:r>
            <a:r>
              <a:rPr lang="en-US" sz="2400" b="1" i="1" dirty="0"/>
              <a:t>1</a:t>
            </a:r>
            <a:r>
              <a:rPr lang="en-US" sz="2400" i="1" dirty="0"/>
              <a:t>.</a:t>
            </a:r>
            <a:r>
              <a:rPr lang="en-US" sz="2400" b="1" i="1" dirty="0"/>
              <a:t>Pericardiac 2.Perihepatic</a:t>
            </a:r>
            <a:r>
              <a:rPr lang="en-US" sz="2400" i="1" dirty="0"/>
              <a:t>                                                	               </a:t>
            </a:r>
            <a:r>
              <a:rPr lang="en-US" sz="2400" b="1" i="1" dirty="0"/>
              <a:t>3.</a:t>
            </a:r>
            <a:r>
              <a:rPr lang="en-US" sz="2400" i="1" dirty="0"/>
              <a:t> </a:t>
            </a:r>
            <a:r>
              <a:rPr lang="en-US" sz="2400" b="1" i="1" dirty="0"/>
              <a:t>Perisplenic</a:t>
            </a:r>
            <a:r>
              <a:rPr lang="en-US" sz="2400" i="1" dirty="0"/>
              <a:t> </a:t>
            </a:r>
            <a:r>
              <a:rPr lang="en-US" sz="2400" b="1" i="1" dirty="0"/>
              <a:t>4.Pelvic</a:t>
            </a:r>
          </a:p>
          <a:p>
            <a:pPr>
              <a:lnSpc>
                <a:spcPct val="150000"/>
              </a:lnSpc>
            </a:pPr>
            <a:r>
              <a:rPr lang="en-US" sz="2400" i="1" dirty="0"/>
              <a:t>Helpful in management of unstable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/>
              <a:t>     patients.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8" t="12551" r="1685" b="29228"/>
          <a:stretch/>
        </p:blipFill>
        <p:spPr bwMode="auto">
          <a:xfrm>
            <a:off x="6172200" y="3042619"/>
            <a:ext cx="2751827" cy="372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3567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FAST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2350"/>
          <a:stretch/>
        </p:blipFill>
        <p:spPr bwMode="auto">
          <a:xfrm>
            <a:off x="1981200" y="1371600"/>
            <a:ext cx="5115487" cy="517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2595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4000" b="1" i="1" dirty="0">
                <a:solidFill>
                  <a:schemeClr val="accent1"/>
                </a:solidFill>
              </a:rPr>
              <a:t>Penetrating Abdominal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562600"/>
          </a:xfrm>
        </p:spPr>
        <p:txBody>
          <a:bodyPr/>
          <a:lstStyle/>
          <a:p>
            <a:endParaRPr lang="en-US" sz="2800" b="1" i="1" dirty="0">
              <a:solidFill>
                <a:srgbClr val="003D6D"/>
              </a:solidFill>
            </a:endParaRPr>
          </a:p>
          <a:p>
            <a:r>
              <a:rPr lang="en-US" sz="3600" b="1" i="1" dirty="0">
                <a:solidFill>
                  <a:srgbClr val="FF0000"/>
                </a:solidFill>
              </a:rPr>
              <a:t>Gun shot injuries- </a:t>
            </a:r>
            <a:r>
              <a:rPr lang="en-US" sz="3600" b="1" i="1" dirty="0"/>
              <a:t>urgent surgery</a:t>
            </a:r>
          </a:p>
          <a:p>
            <a:endParaRPr lang="en-US" sz="3600" b="1" i="1" dirty="0"/>
          </a:p>
          <a:p>
            <a:r>
              <a:rPr lang="en-US" sz="3600" b="1" i="1" dirty="0">
                <a:solidFill>
                  <a:srgbClr val="FF0000"/>
                </a:solidFill>
              </a:rPr>
              <a:t>Stab (knife) injury: </a:t>
            </a:r>
          </a:p>
          <a:p>
            <a:endParaRPr lang="en-US" sz="1400" b="1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i="1" dirty="0"/>
              <a:t>      A- Hemodynamically stable- </a:t>
            </a:r>
            <a:r>
              <a:rPr lang="en-US" sz="2800" i="1" dirty="0"/>
              <a:t>wound exploration, CT sca</a:t>
            </a:r>
            <a:r>
              <a:rPr lang="en-US" i="1" dirty="0"/>
              <a:t>n,	S</a:t>
            </a:r>
            <a:r>
              <a:rPr lang="en-US" sz="2800" i="1" dirty="0"/>
              <a:t>urgery only if intra-abdominal injuries found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i="1" dirty="0"/>
              <a:t>      B- Hemodynamically unstable- </a:t>
            </a:r>
            <a:r>
              <a:rPr lang="en-US" sz="2800" i="1" dirty="0"/>
              <a:t>surgery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20185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Splenic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638800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00B0F0"/>
                </a:solidFill>
              </a:rPr>
              <a:t>Most frequently injured organ in blunt trauma 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i="1" dirty="0"/>
              <a:t>History of injury to the left side of the chest, flank, or left upper part of the abdomen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i="1" dirty="0"/>
              <a:t>Bruising, pain tenderness- lower chest and upper abdomen on left side</a:t>
            </a:r>
          </a:p>
          <a:p>
            <a:pPr marL="0" indent="0">
              <a:buNone/>
            </a:pPr>
            <a:endParaRPr lang="en-US" sz="2800" i="1" dirty="0"/>
          </a:p>
          <a:p>
            <a:r>
              <a:rPr lang="en-US" sz="2800" i="1" dirty="0"/>
              <a:t>Diagnosis: - </a:t>
            </a:r>
          </a:p>
          <a:p>
            <a:pPr marL="0" indent="0">
              <a:buNone/>
            </a:pPr>
            <a:r>
              <a:rPr lang="en-US" sz="2800" i="1" dirty="0"/>
              <a:t>      - CT in hemodynamically -stable patients         </a:t>
            </a:r>
          </a:p>
          <a:p>
            <a:pPr marL="0" indent="0">
              <a:buNone/>
            </a:pPr>
            <a:r>
              <a:rPr lang="en-US" sz="2800" i="1" dirty="0"/>
              <a:t>      - FAST or exploratory laparotomy in an unstable patients</a:t>
            </a:r>
          </a:p>
        </p:txBody>
      </p:sp>
    </p:spTree>
    <p:extLst>
      <p:ext uri="{BB962C8B-B14F-4D97-AF65-F5344CB8AC3E}">
        <p14:creationId xmlns:p14="http://schemas.microsoft.com/office/powerpoint/2010/main" val="17901382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4F81BD"/>
                </a:solidFill>
              </a:rPr>
              <a:t>Splenic injury (CT scan)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t="26156" r="28559" b="26679"/>
          <a:stretch/>
        </p:blipFill>
        <p:spPr bwMode="auto">
          <a:xfrm>
            <a:off x="203599" y="2042160"/>
            <a:ext cx="4520801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t="24268" r="28991" b="25421"/>
          <a:stretch/>
        </p:blipFill>
        <p:spPr bwMode="auto">
          <a:xfrm>
            <a:off x="5059679" y="2057400"/>
            <a:ext cx="3703321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61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Types of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Blunt trauma: </a:t>
            </a:r>
            <a:r>
              <a:rPr lang="en-US" i="1" dirty="0"/>
              <a:t>an impact from blunt object.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i="1" dirty="0"/>
              <a:t>Penetrating trauma:</a:t>
            </a:r>
            <a:r>
              <a:rPr lang="en-US" i="1" dirty="0"/>
              <a:t> an sharp object piercing the body.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sz="1000" i="1" dirty="0"/>
          </a:p>
          <a:p>
            <a:pPr lvl="0"/>
            <a:r>
              <a:rPr lang="en-US" b="1" i="1" dirty="0"/>
              <a:t>Assessment &amp; diagnosis:</a:t>
            </a:r>
            <a:r>
              <a:rPr lang="en-US" i="1" dirty="0"/>
              <a:t> </a:t>
            </a:r>
            <a:r>
              <a:rPr lang="en-US" b="1" i="1" dirty="0"/>
              <a:t>blunt</a:t>
            </a:r>
            <a:r>
              <a:rPr lang="en-US" i="1" dirty="0"/>
              <a:t> injuries </a:t>
            </a:r>
            <a:r>
              <a:rPr lang="en-US" b="1" i="1" dirty="0"/>
              <a:t>more difficult</a:t>
            </a:r>
            <a:r>
              <a:rPr lang="en-US" i="1" dirty="0"/>
              <a:t> than of penetrating injuries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i="1" dirty="0"/>
              <a:t>Multi-trauma</a:t>
            </a:r>
            <a:r>
              <a:rPr lang="en-US" i="1" dirty="0"/>
              <a:t>- injury affecting simultaneously  different organ and body system</a:t>
            </a:r>
          </a:p>
        </p:txBody>
      </p:sp>
    </p:spTree>
    <p:extLst>
      <p:ext uri="{BB962C8B-B14F-4D97-AF65-F5344CB8AC3E}">
        <p14:creationId xmlns:p14="http://schemas.microsoft.com/office/powerpoint/2010/main" val="25218505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4F81BD"/>
                </a:solidFill>
              </a:rPr>
              <a:t>Splenic injury: </a:t>
            </a:r>
            <a:br>
              <a:rPr lang="en-US" b="1" i="1" dirty="0">
                <a:solidFill>
                  <a:srgbClr val="4F81BD"/>
                </a:solidFill>
              </a:rPr>
            </a:br>
            <a:r>
              <a:rPr lang="en-US" b="1" i="1" dirty="0">
                <a:solidFill>
                  <a:srgbClr val="4F81BD"/>
                </a:solidFill>
              </a:rPr>
              <a:t>I-</a:t>
            </a:r>
            <a:r>
              <a:rPr lang="en-US" sz="3100" b="1" i="1" dirty="0">
                <a:solidFill>
                  <a:srgbClr val="4F81BD"/>
                </a:solidFill>
              </a:rPr>
              <a:t>Non-surgical management (70%)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4102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8600" b="1" i="1" dirty="0"/>
              <a:t>Hemodynamically stable. </a:t>
            </a:r>
          </a:p>
          <a:p>
            <a:pPr>
              <a:lnSpc>
                <a:spcPct val="170000"/>
              </a:lnSpc>
            </a:pPr>
            <a:r>
              <a:rPr lang="en-US" sz="8600" b="1" i="1" dirty="0"/>
              <a:t>FAST, CT scan.</a:t>
            </a:r>
          </a:p>
          <a:p>
            <a:pPr>
              <a:lnSpc>
                <a:spcPct val="170000"/>
              </a:lnSpc>
            </a:pPr>
            <a:r>
              <a:rPr lang="en-US" sz="8600" b="1" i="1" dirty="0"/>
              <a:t>No other intra-abdominal injury requiring operation</a:t>
            </a:r>
          </a:p>
          <a:p>
            <a:pPr>
              <a:lnSpc>
                <a:spcPct val="170000"/>
              </a:lnSpc>
            </a:pPr>
            <a:r>
              <a:rPr lang="en-US" sz="8600" b="1" i="1" dirty="0"/>
              <a:t>ICU admission for continuous monitoring.</a:t>
            </a:r>
          </a:p>
          <a:p>
            <a:pPr>
              <a:lnSpc>
                <a:spcPct val="170000"/>
              </a:lnSpc>
            </a:pPr>
            <a:r>
              <a:rPr lang="en-US" sz="8600" b="1" i="1" dirty="0"/>
              <a:t>Serial hemoglobin.</a:t>
            </a:r>
          </a:p>
          <a:p>
            <a:pPr>
              <a:lnSpc>
                <a:spcPct val="170000"/>
              </a:lnSpc>
            </a:pPr>
            <a:r>
              <a:rPr lang="en-US" sz="8600" b="1" i="1" dirty="0"/>
              <a:t>Repeated abdominal assessment.</a:t>
            </a:r>
          </a:p>
          <a:p>
            <a:pPr>
              <a:lnSpc>
                <a:spcPct val="170000"/>
              </a:lnSpc>
            </a:pPr>
            <a:r>
              <a:rPr lang="en-US" sz="8600" b="1" i="1" dirty="0"/>
              <a:t>If hypotension develops - for surgery.</a:t>
            </a:r>
          </a:p>
          <a:p>
            <a:endParaRPr lang="en-US" i="1" dirty="0">
              <a:solidFill>
                <a:srgbClr val="003D6D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3D6D"/>
                </a:solidFill>
              </a:rPr>
              <a:t>   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182011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4F81BD"/>
                </a:solidFill>
              </a:rPr>
              <a:t>Splenic injury: II- </a:t>
            </a:r>
            <a:r>
              <a:rPr lang="en-US" sz="3100" b="1" i="1" dirty="0">
                <a:solidFill>
                  <a:srgbClr val="4F81BD"/>
                </a:solidFill>
              </a:rPr>
              <a:t>Surgical management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876800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b="1" i="1" dirty="0"/>
              <a:t>Hemodynamically unstable </a:t>
            </a:r>
          </a:p>
          <a:p>
            <a:pPr lvl="0">
              <a:lnSpc>
                <a:spcPct val="200000"/>
              </a:lnSpc>
            </a:pPr>
            <a:r>
              <a:rPr lang="en-US" b="1" i="1" dirty="0"/>
              <a:t>FAST: splenic injury, free fluid </a:t>
            </a:r>
            <a:r>
              <a:rPr lang="en-US" sz="2400" b="1" i="1" dirty="0"/>
              <a:t>(hemoperitoneum)</a:t>
            </a:r>
          </a:p>
          <a:p>
            <a:pPr lvl="0">
              <a:lnSpc>
                <a:spcPct val="200000"/>
              </a:lnSpc>
            </a:pPr>
            <a:r>
              <a:rPr lang="en-US" b="1" i="1" dirty="0"/>
              <a:t>Surgery- </a:t>
            </a:r>
            <a:r>
              <a:rPr lang="en-US" b="1" i="1" dirty="0">
                <a:solidFill>
                  <a:srgbClr val="FF0000"/>
                </a:solidFill>
              </a:rPr>
              <a:t>splenectomy </a:t>
            </a:r>
          </a:p>
          <a:p>
            <a:pPr lvl="0">
              <a:lnSpc>
                <a:spcPct val="200000"/>
              </a:lnSpc>
            </a:pPr>
            <a:r>
              <a:rPr lang="en-US" b="1" i="1" dirty="0"/>
              <a:t>Polyvalent pneumococcal vaccine (pneumovax)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4541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Liver injury- 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10200"/>
          </a:xfrm>
        </p:spPr>
        <p:txBody>
          <a:bodyPr>
            <a:normAutofit fontScale="92500"/>
          </a:bodyPr>
          <a:lstStyle/>
          <a:p>
            <a:r>
              <a:rPr lang="en-US" sz="2800" b="1" i="1" dirty="0"/>
              <a:t>Susceptible to injury due to large size(1200-1600 g) </a:t>
            </a:r>
          </a:p>
          <a:p>
            <a:pPr marL="0" indent="0">
              <a:buNone/>
            </a:pPr>
            <a:endParaRPr lang="en-US" sz="2800" b="1" i="1" dirty="0"/>
          </a:p>
          <a:p>
            <a:r>
              <a:rPr lang="en-US" sz="2800" b="1" i="1" dirty="0"/>
              <a:t>Covered by bony thoracic cage</a:t>
            </a:r>
          </a:p>
          <a:p>
            <a:pPr lvl="0"/>
            <a:endParaRPr lang="en-US" sz="2800" b="1" i="1" dirty="0"/>
          </a:p>
          <a:p>
            <a:pPr lvl="0"/>
            <a:r>
              <a:rPr lang="en-US" sz="2800" b="1" i="1" dirty="0"/>
              <a:t>Injury frequency - only 2</a:t>
            </a:r>
            <a:r>
              <a:rPr lang="en-US" sz="2800" b="1" i="1" baseline="30000" dirty="0"/>
              <a:t>nd</a:t>
            </a:r>
            <a:r>
              <a:rPr lang="en-US" sz="2800" b="1" i="1" dirty="0"/>
              <a:t> after spleen( personal series)</a:t>
            </a:r>
          </a:p>
          <a:p>
            <a:endParaRPr lang="en-US" sz="2800" b="1" i="1" dirty="0"/>
          </a:p>
          <a:p>
            <a:r>
              <a:rPr lang="en-US" sz="2800" b="1" i="1" dirty="0"/>
              <a:t>Highly vascular- </a:t>
            </a:r>
            <a:r>
              <a:rPr lang="en-US" sz="2200" b="1" i="1" dirty="0"/>
              <a:t>only 4% of body weight but 28% of total body blood flow </a:t>
            </a:r>
          </a:p>
          <a:p>
            <a:pPr marL="0" indent="0">
              <a:buNone/>
            </a:pPr>
            <a:endParaRPr lang="en-US" sz="2800" b="1" i="1" dirty="0"/>
          </a:p>
          <a:p>
            <a:r>
              <a:rPr lang="en-US" sz="2800" b="1" i="1" dirty="0"/>
              <a:t>Double blood supply- portal vein &amp; hepatic artery</a:t>
            </a:r>
          </a:p>
          <a:p>
            <a:pPr marL="0" indent="0">
              <a:buNone/>
            </a:pPr>
            <a:endParaRPr lang="en-US" sz="2800" b="1" i="1" dirty="0"/>
          </a:p>
          <a:p>
            <a:r>
              <a:rPr lang="en-US" sz="2800" b="1" i="1" dirty="0"/>
              <a:t>Draining hepatic veins- short and thin walled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9729890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Liver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410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Spontaneous hemostasis- 50% of small  lacerations </a:t>
            </a:r>
          </a:p>
          <a:p>
            <a:pPr>
              <a:lnSpc>
                <a:spcPct val="150000"/>
              </a:lnSpc>
            </a:pPr>
            <a:r>
              <a:rPr lang="en-US" i="1" dirty="0"/>
              <a:t>Profuse bleeding is from deep hepatic lacerations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Mortality</a:t>
            </a:r>
            <a:r>
              <a:rPr lang="en-US" i="1" dirty="0"/>
              <a:t> : 8%- 10%     </a:t>
            </a:r>
            <a:r>
              <a:rPr lang="en-US" b="1" i="1" dirty="0"/>
              <a:t>Morbidity</a:t>
            </a:r>
            <a:r>
              <a:rPr lang="en-US" i="1" dirty="0"/>
              <a:t> : 18%-30%.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Diagnosis:</a:t>
            </a:r>
            <a:r>
              <a:rPr lang="en-US" i="1" dirty="0"/>
              <a:t> Hemodynamically unstable- </a:t>
            </a:r>
            <a:r>
              <a:rPr lang="en-US" i="1" dirty="0">
                <a:solidFill>
                  <a:prstClr val="black"/>
                </a:solidFill>
              </a:rPr>
              <a:t>FAST</a:t>
            </a:r>
            <a:r>
              <a:rPr lang="en-US" i="1" dirty="0"/>
              <a:t>                         	             H</a:t>
            </a:r>
            <a:r>
              <a:rPr lang="en-US" i="1" dirty="0">
                <a:solidFill>
                  <a:prstClr val="black"/>
                </a:solidFill>
              </a:rPr>
              <a:t>emodynamically stable- FAST, CT scan 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prstClr val="black"/>
                </a:solidFill>
              </a:rPr>
              <a:t>Management</a:t>
            </a:r>
            <a:r>
              <a:rPr lang="en-US" i="1" dirty="0">
                <a:solidFill>
                  <a:prstClr val="black"/>
                </a:solidFill>
              </a:rPr>
              <a:t> based on hemodynamic status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63977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4F81BD"/>
                </a:solidFill>
              </a:rPr>
              <a:t>Liver injury- CT scan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28042" r="28087" b="26050"/>
          <a:stretch/>
        </p:blipFill>
        <p:spPr bwMode="auto">
          <a:xfrm>
            <a:off x="304800" y="2057400"/>
            <a:ext cx="4592050" cy="35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22383" r="22576" b="25421"/>
          <a:stretch/>
        </p:blipFill>
        <p:spPr bwMode="auto">
          <a:xfrm>
            <a:off x="4865299" y="2362200"/>
            <a:ext cx="4278702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1976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Liver injury- Non-operative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763000" cy="5029200"/>
          </a:xfrm>
        </p:spPr>
        <p:txBody>
          <a:bodyPr/>
          <a:lstStyle/>
          <a:p>
            <a:r>
              <a:rPr lang="en-US" i="1" dirty="0"/>
              <a:t>Hemodynamically stable patients</a:t>
            </a:r>
          </a:p>
          <a:p>
            <a:r>
              <a:rPr lang="en-US" i="1" dirty="0"/>
              <a:t>CT scan</a:t>
            </a:r>
          </a:p>
          <a:p>
            <a:pPr lvl="0"/>
            <a:r>
              <a:rPr lang="en-US" i="1" dirty="0"/>
              <a:t>If No other indications for abdominal exploration</a:t>
            </a:r>
          </a:p>
          <a:p>
            <a:r>
              <a:rPr lang="en-US" i="1" dirty="0"/>
              <a:t>ICU admission for close observation</a:t>
            </a:r>
          </a:p>
          <a:p>
            <a:r>
              <a:rPr lang="en-US" i="1" dirty="0"/>
              <a:t>Serial hemoglobin estimation</a:t>
            </a:r>
          </a:p>
          <a:p>
            <a:pPr lvl="0"/>
            <a:r>
              <a:rPr lang="en-US" i="1" dirty="0"/>
              <a:t>Transfusion requirements of  &lt;2 units of blood</a:t>
            </a:r>
          </a:p>
          <a:p>
            <a:pPr lvl="0"/>
            <a:r>
              <a:rPr lang="en-US" i="1" dirty="0"/>
              <a:t>Surgery- if become unstable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8754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Liver injury-Surgical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prstClr val="black"/>
                </a:solidFill>
              </a:rPr>
              <a:t>Principles of surgical management</a:t>
            </a:r>
            <a:r>
              <a:rPr lang="en-US" sz="2800" i="1" dirty="0">
                <a:solidFill>
                  <a:prstClr val="black"/>
                </a:solidFill>
              </a:rPr>
              <a:t>: 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prstClr val="black"/>
                </a:solidFill>
              </a:rPr>
              <a:t>         - control of bleeding,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prstClr val="black"/>
                </a:solidFill>
              </a:rPr>
              <a:t>         - removal of devitalized tissue, and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prstClr val="black"/>
                </a:solidFill>
              </a:rPr>
              <a:t>         - adequate drainage.</a:t>
            </a:r>
          </a:p>
          <a:p>
            <a:pPr lvl="0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</a:rPr>
              <a:t>Bleeding vessels &amp; biliary radicles are individually ligated.</a:t>
            </a:r>
          </a:p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rgbClr val="00B050"/>
                </a:solidFill>
              </a:rPr>
              <a:t>Pringle’s maneuver</a:t>
            </a:r>
            <a:r>
              <a:rPr lang="en-US" sz="2800" b="1" i="1" dirty="0">
                <a:solidFill>
                  <a:srgbClr val="00B050"/>
                </a:solidFill>
              </a:rPr>
              <a:t>:</a:t>
            </a:r>
            <a:r>
              <a:rPr lang="en-GB" sz="16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1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     clamping the </a:t>
            </a:r>
            <a:r>
              <a:rPr lang="en-GB" sz="1600" b="1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GB" sz="1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hepatoduodenal ligament</a:t>
            </a:r>
            <a:r>
              <a:rPr lang="en-GB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(the free border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1600" dirty="0">
                <a:solidFill>
                  <a:srgbClr val="202124"/>
                </a:solidFill>
                <a:latin typeface="arial" panose="020B0604020202020204" pitchFamily="34" charset="0"/>
              </a:rPr>
              <a:t>      </a:t>
            </a:r>
            <a:r>
              <a:rPr lang="en-GB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 the lesser </a:t>
            </a:r>
            <a:r>
              <a:rPr lang="en-GB" sz="16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omentum</a:t>
            </a:r>
            <a:r>
              <a:rPr lang="en-GB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</a:t>
            </a:r>
            <a:endParaRPr lang="en-US" sz="2800" b="1" i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</a:rPr>
              <a:t>Perihepatic packing- </a:t>
            </a:r>
            <a:r>
              <a:rPr lang="en-US" sz="2200" i="1" dirty="0">
                <a:solidFill>
                  <a:prstClr val="black"/>
                </a:solidFill>
              </a:rPr>
              <a:t>if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</a:rPr>
              <a:t>fail to control bleeding</a:t>
            </a:r>
            <a:r>
              <a:rPr lang="en-US" sz="2800" i="1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</a:rPr>
              <a:t>Packs removed in 48 hours.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24379"/>
            <a:ext cx="3127883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6400800" y="4888358"/>
            <a:ext cx="654860" cy="265809"/>
          </a:xfrm>
          <a:prstGeom prst="rightArrow">
            <a:avLst>
              <a:gd name="adj1" fmla="val 3576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04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9284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RCH Case Photos\perihepatic packing in a 32 yrs Saudi male after RTA. Patient wa\Perihepatic pac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249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RCH Case Photos\Second Look Surgery for Hepatic trauma\DSCN1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5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Causes of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US" b="1" i="1" dirty="0"/>
              <a:t>RTA or MVA</a:t>
            </a:r>
          </a:p>
          <a:p>
            <a:r>
              <a:rPr lang="en-US" i="1" dirty="0"/>
              <a:t>Pedestrian trauma</a:t>
            </a:r>
          </a:p>
          <a:p>
            <a:r>
              <a:rPr lang="en-US" i="1" dirty="0"/>
              <a:t>Fall from height</a:t>
            </a:r>
          </a:p>
          <a:p>
            <a:r>
              <a:rPr lang="en-US" i="1" dirty="0"/>
              <a:t>Assault</a:t>
            </a:r>
          </a:p>
          <a:p>
            <a:r>
              <a:rPr lang="en-US" i="1" dirty="0"/>
              <a:t>Firearm injuries</a:t>
            </a:r>
          </a:p>
          <a:p>
            <a:r>
              <a:rPr lang="en-US" i="1" dirty="0"/>
              <a:t>Knife</a:t>
            </a:r>
          </a:p>
          <a:p>
            <a:r>
              <a:rPr lang="en-US" i="1" dirty="0"/>
              <a:t>Industrial accidents</a:t>
            </a:r>
          </a:p>
          <a:p>
            <a:r>
              <a:rPr lang="en-US" i="1" dirty="0"/>
              <a:t>Natural disasters</a:t>
            </a:r>
          </a:p>
          <a:p>
            <a:r>
              <a:rPr lang="en-US" i="1" dirty="0"/>
              <a:t>Explosions</a:t>
            </a:r>
          </a:p>
        </p:txBody>
      </p:sp>
    </p:spTree>
    <p:extLst>
      <p:ext uri="{BB962C8B-B14F-4D97-AF65-F5344CB8AC3E}">
        <p14:creationId xmlns:p14="http://schemas.microsoft.com/office/powerpoint/2010/main" val="21942301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Pancreatic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534400" cy="54102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i="1" dirty="0"/>
              <a:t>Uncommon.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Penetrating injury or direct blow. 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Diagnosis: difficult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   - U/S, CT scan, elevated serum amylase may help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Treatment: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      - No ductal injury: simple drainage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      - Ductal injury: distal resection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8157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am\Documents\Clinical photos\Panc- traumatic transec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6374"/>
            <a:ext cx="926374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940629" y="2092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443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Bowel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410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b="1" i="1" dirty="0"/>
              <a:t>Mostly - in penetrating trauma.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Less common - after blunt trauma.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Features of peritonitis will be evident.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CT scan: - free air in peritoneum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                    - contrast leak.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Rx:        - Small bowel: Suture repair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                  - Colon: Suture repair ± proximal colostomy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139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74638"/>
            <a:ext cx="9220200" cy="185896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4F81BD"/>
                </a:solidFill>
              </a:rPr>
              <a:t>Bowel injuries</a:t>
            </a:r>
            <a:br>
              <a:rPr lang="en-US" b="1" i="1" dirty="0">
                <a:solidFill>
                  <a:srgbClr val="4F81BD"/>
                </a:solidFill>
              </a:rPr>
            </a:br>
            <a:br>
              <a:rPr lang="en-US" b="1" i="1" dirty="0">
                <a:solidFill>
                  <a:srgbClr val="4F81BD"/>
                </a:solidFill>
              </a:rPr>
            </a:br>
            <a:r>
              <a:rPr lang="en-US" sz="2200" b="1" i="1" dirty="0">
                <a:solidFill>
                  <a:srgbClr val="4F81BD"/>
                </a:solidFill>
              </a:rPr>
              <a:t>CT: contrast leak (C) &amp; free air                             Intraoperative</a:t>
            </a:r>
            <a:endParaRPr lang="en-US" sz="2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39909"/>
            <a:ext cx="4038600" cy="304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2688" r="4577" b="5668"/>
          <a:stretch/>
        </p:blipFill>
        <p:spPr bwMode="auto">
          <a:xfrm>
            <a:off x="97766" y="2401019"/>
            <a:ext cx="4779034" cy="29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3962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Renal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486400"/>
          </a:xfrm>
        </p:spPr>
        <p:txBody>
          <a:bodyPr/>
          <a:lstStyle/>
          <a:p>
            <a:r>
              <a:rPr lang="en-US" b="1" i="1" dirty="0"/>
              <a:t>Minor </a:t>
            </a:r>
            <a:r>
              <a:rPr lang="en-US" dirty="0"/>
              <a:t>- </a:t>
            </a:r>
            <a:r>
              <a:rPr lang="en-US" i="1" dirty="0"/>
              <a:t>renal contusion</a:t>
            </a:r>
            <a:r>
              <a:rPr lang="en-US" i="1" dirty="0">
                <a:solidFill>
                  <a:prstClr val="black"/>
                </a:solidFill>
              </a:rPr>
              <a:t> (85%) </a:t>
            </a:r>
          </a:p>
          <a:p>
            <a:pPr marL="0" indent="0">
              <a:buNone/>
            </a:pPr>
            <a:r>
              <a:rPr lang="en-US" i="1" dirty="0">
                <a:solidFill>
                  <a:prstClr val="black"/>
                </a:solidFill>
              </a:rPr>
              <a:t>                - Conservative management</a:t>
            </a:r>
          </a:p>
          <a:p>
            <a:r>
              <a:rPr lang="en-US" b="1" i="1" dirty="0">
                <a:solidFill>
                  <a:prstClr val="black"/>
                </a:solidFill>
              </a:rPr>
              <a:t>Major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i="1" dirty="0"/>
              <a:t>Deep medullary injuries with extravasation     	&amp;Vascular injuries</a:t>
            </a:r>
          </a:p>
          <a:p>
            <a:pPr marL="0" indent="0">
              <a:buNone/>
            </a:pPr>
            <a:r>
              <a:rPr lang="en-US" i="1" dirty="0"/>
              <a:t>         - Surgical repair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24" y="3779520"/>
            <a:ext cx="436270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0041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658" y="2828836"/>
            <a:ext cx="44646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i="1" dirty="0">
                <a:solidFill>
                  <a:srgbClr val="4F81BD"/>
                </a:solidFill>
              </a:rPr>
              <a:t>Thank you!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148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3340</Words>
  <Application>Microsoft Office PowerPoint</Application>
  <PresentationFormat>On-screen Show (4:3)</PresentationFormat>
  <Paragraphs>606</Paragraphs>
  <Slides>95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95</vt:i4>
      </vt:variant>
    </vt:vector>
  </HeadingPairs>
  <TitlesOfParts>
    <vt:vector size="109" baseType="lpstr">
      <vt:lpstr>arial</vt:lpstr>
      <vt:lpstr>arial</vt:lpstr>
      <vt:lpstr>Calibri</vt:lpstr>
      <vt:lpstr>CenturySW-Plain</vt:lpstr>
      <vt:lpstr>Symbol</vt:lpstr>
      <vt:lpstr>Times New Roman</vt:lpstr>
      <vt:lpstr>Trebuchet MS</vt:lpstr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Management of patients with multiple trauma  </vt:lpstr>
      <vt:lpstr>ILO’s</vt:lpstr>
      <vt:lpstr>Epidemiology</vt:lpstr>
      <vt:lpstr>RTA</vt:lpstr>
      <vt:lpstr>Arab News </vt:lpstr>
      <vt:lpstr>Arab News </vt:lpstr>
      <vt:lpstr>PowerPoint Presentation</vt:lpstr>
      <vt:lpstr>Types of trauma</vt:lpstr>
      <vt:lpstr>Causes of trauma</vt:lpstr>
      <vt:lpstr>Trimodal death in trauma</vt:lpstr>
      <vt:lpstr>Improvement in mortality</vt:lpstr>
      <vt:lpstr>Pre-hospital care</vt:lpstr>
      <vt:lpstr>Triage (sort out)</vt:lpstr>
      <vt:lpstr>Hospital care</vt:lpstr>
      <vt:lpstr>Primary survey</vt:lpstr>
      <vt:lpstr>Primary survey- “a team approach”</vt:lpstr>
      <vt:lpstr>Primary survey- “one clinician”</vt:lpstr>
      <vt:lpstr>Special attention!</vt:lpstr>
      <vt:lpstr>Airway &amp; cervical spine</vt:lpstr>
      <vt:lpstr>Airway &amp; Cervical spine</vt:lpstr>
      <vt:lpstr>Difficult airway</vt:lpstr>
      <vt:lpstr>PowerPoint Presentation</vt:lpstr>
      <vt:lpstr>BREATHING</vt:lpstr>
      <vt:lpstr>BREATHING PROBLEM !</vt:lpstr>
      <vt:lpstr>PowerPoint Presentation</vt:lpstr>
      <vt:lpstr>Tension pneumothorax (Pathophysiology)</vt:lpstr>
      <vt:lpstr>Pneumothorax</vt:lpstr>
      <vt:lpstr>Tension pneumothorax:- Clinical features</vt:lpstr>
      <vt:lpstr>PowerPoint Presentation</vt:lpstr>
      <vt:lpstr>Tension pneumothorax   Needle decompression                                           Intercostal tube</vt:lpstr>
      <vt:lpstr>Open pneumothorax or sucking chest wound Pathophysiology</vt:lpstr>
      <vt:lpstr>Pneumothorax</vt:lpstr>
      <vt:lpstr>Open pneumothorax  Management</vt:lpstr>
      <vt:lpstr>3 sided occlusive dressing</vt:lpstr>
      <vt:lpstr>Flail chest with pulmonary contusion Pathophysiology</vt:lpstr>
      <vt:lpstr>PowerPoint Presentation</vt:lpstr>
      <vt:lpstr>PowerPoint Presentation</vt:lpstr>
      <vt:lpstr>Flail chest with pulmonary contusion Management</vt:lpstr>
      <vt:lpstr>Massive hemothorax</vt:lpstr>
      <vt:lpstr>PowerPoint Presentation</vt:lpstr>
      <vt:lpstr>PowerPoint Presentation</vt:lpstr>
      <vt:lpstr>Circulation</vt:lpstr>
      <vt:lpstr>Circulation:- Hypovolemic shock- Pathophysiology</vt:lpstr>
      <vt:lpstr>Pathophysiology of blood loss</vt:lpstr>
      <vt:lpstr>Classes of hemorrhagic shock</vt:lpstr>
      <vt:lpstr>Circulation Indicators of shock in trauma patients</vt:lpstr>
      <vt:lpstr>Causes:-  Cardiogenic shock in trauma</vt:lpstr>
      <vt:lpstr>PowerPoint Presentation</vt:lpstr>
      <vt:lpstr>Circulation-Neurogenic shock</vt:lpstr>
      <vt:lpstr>Circulation-Septic shock</vt:lpstr>
      <vt:lpstr>Treatment: Circulation-  Initial management</vt:lpstr>
      <vt:lpstr>Circulation-…Initial management</vt:lpstr>
      <vt:lpstr>Evaluation of fluid resuscitation</vt:lpstr>
      <vt:lpstr>Management decisions - Rapid responders</vt:lpstr>
      <vt:lpstr>Management decisions- Transient responders</vt:lpstr>
      <vt:lpstr>Management decisions- Non-responders</vt:lpstr>
      <vt:lpstr>Disability-Neurologic evaluation</vt:lpstr>
      <vt:lpstr>Glasgow Coma Scale (GCS), Total = 15 </vt:lpstr>
      <vt:lpstr>Head injury severity</vt:lpstr>
      <vt:lpstr>Exposure/ Environment control</vt:lpstr>
      <vt:lpstr>Adjuncts to Primary Survey &amp; resuscitation</vt:lpstr>
      <vt:lpstr>Secondary Survey</vt:lpstr>
      <vt:lpstr>Head injury</vt:lpstr>
      <vt:lpstr>Head injury- management</vt:lpstr>
      <vt:lpstr>Epidural                    Subdural Hematoma               Hematoma</vt:lpstr>
      <vt:lpstr>Spinal cord injuries</vt:lpstr>
      <vt:lpstr>Thoracic injuries</vt:lpstr>
      <vt:lpstr>PowerPoint Presentation</vt:lpstr>
      <vt:lpstr>PowerPoint Presentation</vt:lpstr>
      <vt:lpstr>PowerPoint Presentation</vt:lpstr>
      <vt:lpstr>PowerPoint Presentation</vt:lpstr>
      <vt:lpstr>Abdominal injuries</vt:lpstr>
      <vt:lpstr>Diagnostic peritoneal lavage (DPL)</vt:lpstr>
      <vt:lpstr>Diagnostic peritoneal lavage (DPL)</vt:lpstr>
      <vt:lpstr>FAST- Focused abdominal sonography in trauma </vt:lpstr>
      <vt:lpstr>FAST</vt:lpstr>
      <vt:lpstr>Penetrating Abdominal injuries</vt:lpstr>
      <vt:lpstr>Splenic injury</vt:lpstr>
      <vt:lpstr>Splenic injury (CT scan)</vt:lpstr>
      <vt:lpstr>Splenic injury:  I-Non-surgical management (70%)</vt:lpstr>
      <vt:lpstr>Splenic injury: II- Surgical management</vt:lpstr>
      <vt:lpstr>Liver injury- pathophysiology</vt:lpstr>
      <vt:lpstr>Liver injury</vt:lpstr>
      <vt:lpstr>Liver injury- CT scan</vt:lpstr>
      <vt:lpstr>Liver injury- Non-operative management</vt:lpstr>
      <vt:lpstr>Liver injury-Surgical management</vt:lpstr>
      <vt:lpstr>PowerPoint Presentation</vt:lpstr>
      <vt:lpstr>PowerPoint Presentation</vt:lpstr>
      <vt:lpstr>PowerPoint Presentation</vt:lpstr>
      <vt:lpstr>Pancreatic injuries</vt:lpstr>
      <vt:lpstr>PowerPoint Presentation</vt:lpstr>
      <vt:lpstr>Bowel injuries</vt:lpstr>
      <vt:lpstr>Bowel injuries  CT: contrast leak (C) &amp; free air                             Intraoperative</vt:lpstr>
      <vt:lpstr>Renal injuries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Mohammed Alam</dc:creator>
  <cp:lastModifiedBy>Sangrasi Ahmed Khan</cp:lastModifiedBy>
  <cp:revision>139</cp:revision>
  <dcterms:created xsi:type="dcterms:W3CDTF">2016-01-17T11:48:35Z</dcterms:created>
  <dcterms:modified xsi:type="dcterms:W3CDTF">2024-09-14T18:02:21Z</dcterms:modified>
</cp:coreProperties>
</file>