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384" r:id="rId3"/>
    <p:sldId id="386" r:id="rId4"/>
    <p:sldId id="387" r:id="rId5"/>
    <p:sldId id="260" r:id="rId6"/>
    <p:sldId id="263" r:id="rId7"/>
    <p:sldId id="376" r:id="rId8"/>
    <p:sldId id="394" r:id="rId9"/>
    <p:sldId id="391" r:id="rId10"/>
    <p:sldId id="261" r:id="rId11"/>
    <p:sldId id="397" r:id="rId12"/>
    <p:sldId id="262" r:id="rId13"/>
    <p:sldId id="374" r:id="rId14"/>
    <p:sldId id="264" r:id="rId15"/>
    <p:sldId id="377" r:id="rId16"/>
    <p:sldId id="382" r:id="rId17"/>
    <p:sldId id="265" r:id="rId18"/>
    <p:sldId id="266" r:id="rId19"/>
    <p:sldId id="267" r:id="rId20"/>
    <p:sldId id="272" r:id="rId21"/>
    <p:sldId id="268" r:id="rId22"/>
    <p:sldId id="269" r:id="rId23"/>
    <p:sldId id="270" r:id="rId24"/>
    <p:sldId id="271" r:id="rId25"/>
    <p:sldId id="274" r:id="rId26"/>
    <p:sldId id="275" r:id="rId27"/>
    <p:sldId id="276" r:id="rId28"/>
    <p:sldId id="277" r:id="rId29"/>
    <p:sldId id="278" r:id="rId30"/>
    <p:sldId id="279" r:id="rId31"/>
    <p:sldId id="393" r:id="rId32"/>
    <p:sldId id="280" r:id="rId33"/>
    <p:sldId id="281" r:id="rId34"/>
    <p:sldId id="283" r:id="rId35"/>
    <p:sldId id="282" r:id="rId36"/>
    <p:sldId id="284" r:id="rId37"/>
    <p:sldId id="378" r:id="rId38"/>
    <p:sldId id="285" r:id="rId39"/>
    <p:sldId id="380" r:id="rId40"/>
    <p:sldId id="381" r:id="rId41"/>
    <p:sldId id="372"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p:cViewPr varScale="1">
        <p:scale>
          <a:sx n="105" d="100"/>
          <a:sy n="105" d="100"/>
        </p:scale>
        <p:origin x="183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90B14F-97C4-4D5B-B1F7-35ED074C2650}" type="datetimeFigureOut">
              <a:rPr lang="en-US" smtClean="0"/>
              <a:t>9/29/2024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896214-56DC-4DB3-B1F1-028019C4E3C2}" type="slidenum">
              <a:rPr lang="en-US" smtClean="0"/>
              <a:t>‹#›</a:t>
            </a:fld>
            <a:endParaRPr lang="en-US" dirty="0"/>
          </a:p>
        </p:txBody>
      </p:sp>
    </p:spTree>
    <p:extLst>
      <p:ext uri="{BB962C8B-B14F-4D97-AF65-F5344CB8AC3E}">
        <p14:creationId xmlns:p14="http://schemas.microsoft.com/office/powerpoint/2010/main" val="331012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896214-56DC-4DB3-B1F1-028019C4E3C2}" type="slidenum">
              <a:rPr lang="en-US" smtClean="0"/>
              <a:t>13</a:t>
            </a:fld>
            <a:endParaRPr lang="en-US"/>
          </a:p>
        </p:txBody>
      </p:sp>
    </p:spTree>
    <p:extLst>
      <p:ext uri="{BB962C8B-B14F-4D97-AF65-F5344CB8AC3E}">
        <p14:creationId xmlns:p14="http://schemas.microsoft.com/office/powerpoint/2010/main" val="90257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CA84E7-A20A-409F-9902-617FF9C588FD}" type="datetimeFigureOut">
              <a:rPr lang="en-US" smtClean="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F4EBD7-4615-4B85-9880-9D8A48B16C6A}" type="slidenum">
              <a:rPr lang="en-US" smtClean="0"/>
              <a:t>‹#›</a:t>
            </a:fld>
            <a:endParaRPr lang="en-US" dirty="0"/>
          </a:p>
        </p:txBody>
      </p:sp>
    </p:spTree>
    <p:extLst>
      <p:ext uri="{BB962C8B-B14F-4D97-AF65-F5344CB8AC3E}">
        <p14:creationId xmlns:p14="http://schemas.microsoft.com/office/powerpoint/2010/main" val="3501457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A84E7-A20A-409F-9902-617FF9C588FD}" type="datetimeFigureOut">
              <a:rPr lang="en-US" smtClean="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F4EBD7-4615-4B85-9880-9D8A48B16C6A}" type="slidenum">
              <a:rPr lang="en-US" smtClean="0"/>
              <a:t>‹#›</a:t>
            </a:fld>
            <a:endParaRPr lang="en-US" dirty="0"/>
          </a:p>
        </p:txBody>
      </p:sp>
    </p:spTree>
    <p:extLst>
      <p:ext uri="{BB962C8B-B14F-4D97-AF65-F5344CB8AC3E}">
        <p14:creationId xmlns:p14="http://schemas.microsoft.com/office/powerpoint/2010/main" val="3539179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A84E7-A20A-409F-9902-617FF9C588FD}" type="datetimeFigureOut">
              <a:rPr lang="en-US" smtClean="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F4EBD7-4615-4B85-9880-9D8A48B16C6A}" type="slidenum">
              <a:rPr lang="en-US" smtClean="0"/>
              <a:t>‹#›</a:t>
            </a:fld>
            <a:endParaRPr lang="en-US" dirty="0"/>
          </a:p>
        </p:txBody>
      </p:sp>
    </p:spTree>
    <p:extLst>
      <p:ext uri="{BB962C8B-B14F-4D97-AF65-F5344CB8AC3E}">
        <p14:creationId xmlns:p14="http://schemas.microsoft.com/office/powerpoint/2010/main" val="4244224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pic>
        <p:nvPicPr>
          <p:cNvPr id="8" name="صورة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 y="0"/>
            <a:ext cx="9143111" cy="6858000"/>
          </a:xfrm>
          <a:prstGeom prst="rect">
            <a:avLst/>
          </a:prstGeom>
        </p:spPr>
      </p:pic>
    </p:spTree>
    <p:extLst>
      <p:ext uri="{BB962C8B-B14F-4D97-AF65-F5344CB8AC3E}">
        <p14:creationId xmlns:p14="http://schemas.microsoft.com/office/powerpoint/2010/main" val="2445930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17" name="صورة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 y="0"/>
            <a:ext cx="9143111" cy="6858000"/>
          </a:xfrm>
          <a:prstGeom prst="rect">
            <a:avLst/>
          </a:prstGeom>
        </p:spPr>
      </p:pic>
      <p:sp>
        <p:nvSpPr>
          <p:cNvPr id="18" name="مربع نص 17"/>
          <p:cNvSpPr txBox="1"/>
          <p:nvPr userDrawn="1"/>
        </p:nvSpPr>
        <p:spPr>
          <a:xfrm>
            <a:off x="8686800" y="6474824"/>
            <a:ext cx="304800" cy="369332"/>
          </a:xfrm>
          <a:prstGeom prst="rect">
            <a:avLst/>
          </a:prstGeom>
          <a:noFill/>
        </p:spPr>
        <p:txBody>
          <a:bodyPr wrap="square" rtlCol="0">
            <a:spAutoFit/>
          </a:bodyPr>
          <a:lstStyle/>
          <a:p>
            <a:fld id="{0A336C6F-6EAF-4CD9-BB47-AD8A22393DDB}" type="slidenum">
              <a:rPr lang="en-US" sz="900" smtClean="0">
                <a:solidFill>
                  <a:schemeClr val="bg1"/>
                </a:solidFill>
                <a:latin typeface="TheSans" panose="020B0503040302020203" pitchFamily="34" charset="-78"/>
                <a:cs typeface="TheSans" panose="020B0503040302020203" pitchFamily="34" charset="-78"/>
              </a:rPr>
              <a:t>‹#›</a:t>
            </a:fld>
            <a:endParaRPr lang="en-US" sz="900" dirty="0">
              <a:solidFill>
                <a:schemeClr val="bg1"/>
              </a:solidFill>
              <a:latin typeface="TheSans" panose="020B0503040302020203" pitchFamily="34" charset="-78"/>
              <a:cs typeface="TheSans" panose="020B0503040302020203" pitchFamily="34" charset="-78"/>
            </a:endParaRPr>
          </a:p>
        </p:txBody>
      </p:sp>
      <p:cxnSp>
        <p:nvCxnSpPr>
          <p:cNvPr id="9" name="رابط مستقيم 8"/>
          <p:cNvCxnSpPr/>
          <p:nvPr userDrawn="1"/>
        </p:nvCxnSpPr>
        <p:spPr>
          <a:xfrm>
            <a:off x="914400" y="1824455"/>
            <a:ext cx="3759200" cy="0"/>
          </a:xfrm>
          <a:prstGeom prst="line">
            <a:avLst/>
          </a:prstGeom>
          <a:ln w="19050">
            <a:solidFill>
              <a:srgbClr val="229EB1"/>
            </a:solidFill>
          </a:ln>
        </p:spPr>
        <p:style>
          <a:lnRef idx="1">
            <a:schemeClr val="accent1"/>
          </a:lnRef>
          <a:fillRef idx="0">
            <a:schemeClr val="accent1"/>
          </a:fillRef>
          <a:effectRef idx="0">
            <a:schemeClr val="accent1"/>
          </a:effectRef>
          <a:fontRef idx="minor">
            <a:schemeClr val="tx1"/>
          </a:fontRef>
        </p:style>
      </p:cxnSp>
      <p:sp>
        <p:nvSpPr>
          <p:cNvPr id="20" name="عنصر نائب للمحتوى 19"/>
          <p:cNvSpPr>
            <a:spLocks noGrp="1"/>
          </p:cNvSpPr>
          <p:nvPr>
            <p:ph sz="quarter" idx="10" hasCustomPrompt="1"/>
          </p:nvPr>
        </p:nvSpPr>
        <p:spPr>
          <a:xfrm>
            <a:off x="5943601" y="1507067"/>
            <a:ext cx="2349500" cy="592667"/>
          </a:xfrm>
          <a:prstGeom prst="rect">
            <a:avLst/>
          </a:prstGeom>
        </p:spPr>
        <p:txBody>
          <a:bodyPr>
            <a:noAutofit/>
          </a:bodyPr>
          <a:lstStyle>
            <a:lvl1pPr marL="0" indent="0" algn="r" rtl="1">
              <a:buNone/>
              <a:defRPr sz="2400" b="1">
                <a:solidFill>
                  <a:srgbClr val="229EB1"/>
                </a:solidFill>
                <a:latin typeface="TheSans" panose="020B0503040302020203" pitchFamily="34" charset="-78"/>
                <a:cs typeface="TheSans" panose="020B0503040302020203" pitchFamily="34" charset="-78"/>
              </a:defRPr>
            </a:lvl1pPr>
            <a:lvl2pPr marL="342900" indent="0" algn="r" rtl="1">
              <a:buNone/>
              <a:defRPr/>
            </a:lvl2pPr>
            <a:lvl3pPr marL="685800" indent="0" algn="r" rtl="1">
              <a:buNone/>
              <a:defRPr/>
            </a:lvl3pPr>
            <a:lvl4pPr marL="1028700" indent="0" algn="r" rtl="1">
              <a:buNone/>
              <a:defRPr/>
            </a:lvl4pPr>
            <a:lvl5pPr marL="1371600" indent="0" algn="r" rtl="1">
              <a:buNone/>
              <a:defRPr/>
            </a:lvl5pPr>
          </a:lstStyle>
          <a:p>
            <a:pPr lvl="0"/>
            <a:r>
              <a:rPr lang="ar-SA" dirty="0"/>
              <a:t>العنوان الرئيسي</a:t>
            </a:r>
            <a:endParaRPr lang="en-US" dirty="0"/>
          </a:p>
        </p:txBody>
      </p:sp>
      <p:sp>
        <p:nvSpPr>
          <p:cNvPr id="23" name="عنصر نائب للمحتوى 22"/>
          <p:cNvSpPr>
            <a:spLocks noGrp="1"/>
          </p:cNvSpPr>
          <p:nvPr>
            <p:ph sz="quarter" idx="11" hasCustomPrompt="1"/>
          </p:nvPr>
        </p:nvSpPr>
        <p:spPr>
          <a:xfrm>
            <a:off x="914400" y="2404534"/>
            <a:ext cx="7378700" cy="3306233"/>
          </a:xfrm>
          <a:prstGeom prst="rect">
            <a:avLst/>
          </a:prstGeom>
        </p:spPr>
        <p:txBody>
          <a:bodyPr>
            <a:normAutofit/>
          </a:bodyPr>
          <a:lstStyle>
            <a:lvl1pPr marL="0" indent="0" algn="justLow" rtl="1">
              <a:buNone/>
              <a:defRPr sz="1600">
                <a:latin typeface="TheSans" panose="020B0503040302020203" pitchFamily="34" charset="-78"/>
                <a:cs typeface="TheSans" panose="020B0503040302020203" pitchFamily="34" charset="-78"/>
              </a:defRPr>
            </a:lvl1pPr>
            <a:lvl2pPr marL="342900" indent="0" algn="r" rtl="1">
              <a:buNone/>
              <a:defRPr/>
            </a:lvl2pPr>
            <a:lvl3pPr marL="685800" indent="0" algn="r" rtl="1">
              <a:buNone/>
              <a:defRPr/>
            </a:lvl3pPr>
            <a:lvl4pPr marL="1028700" indent="0" algn="r" rtl="1">
              <a:buNone/>
              <a:defRPr/>
            </a:lvl4pPr>
            <a:lvl5pPr marL="1371600" indent="0" algn="r" rtl="1">
              <a:buNone/>
              <a:defRPr/>
            </a:lvl5pPr>
          </a:lstStyle>
          <a:p>
            <a:pPr lvl="0"/>
            <a:r>
              <a:rPr lang="ar-SA" dirty="0"/>
              <a:t>المحتوى النصي</a:t>
            </a:r>
            <a:endParaRPr lang="en-US" dirty="0"/>
          </a:p>
        </p:txBody>
      </p:sp>
      <p:sp>
        <p:nvSpPr>
          <p:cNvPr id="24" name="عنصر نائب للمحتوى 22"/>
          <p:cNvSpPr>
            <a:spLocks noGrp="1"/>
          </p:cNvSpPr>
          <p:nvPr>
            <p:ph sz="quarter" idx="12" hasCustomPrompt="1"/>
          </p:nvPr>
        </p:nvSpPr>
        <p:spPr>
          <a:xfrm>
            <a:off x="696689" y="5894887"/>
            <a:ext cx="1164307" cy="241359"/>
          </a:xfrm>
          <a:prstGeom prst="rect">
            <a:avLst/>
          </a:prstGeom>
        </p:spPr>
        <p:txBody>
          <a:bodyPr>
            <a:noAutofit/>
          </a:bodyPr>
          <a:lstStyle>
            <a:lvl1pPr marL="0" indent="0" algn="justLow" rtl="1">
              <a:buNone/>
              <a:defRPr sz="1100">
                <a:solidFill>
                  <a:srgbClr val="C7A362"/>
                </a:solidFill>
                <a:latin typeface="TheSans" panose="020B0503040302020203" pitchFamily="34" charset="-78"/>
                <a:cs typeface="TheSans" panose="020B0503040302020203" pitchFamily="34" charset="-78"/>
              </a:defRPr>
            </a:lvl1pPr>
            <a:lvl2pPr marL="342900" indent="0" algn="r" rtl="1">
              <a:buNone/>
              <a:defRPr/>
            </a:lvl2pPr>
            <a:lvl3pPr marL="685800" indent="0" algn="r" rtl="1">
              <a:buNone/>
              <a:defRPr/>
            </a:lvl3pPr>
            <a:lvl4pPr marL="1028700" indent="0" algn="r" rtl="1">
              <a:buNone/>
              <a:defRPr/>
            </a:lvl4pPr>
            <a:lvl5pPr marL="1371600" indent="0" algn="r" rtl="1">
              <a:buNone/>
              <a:defRPr/>
            </a:lvl5pPr>
          </a:lstStyle>
          <a:p>
            <a:pPr lvl="0"/>
            <a:r>
              <a:rPr lang="ar-SA" dirty="0" err="1"/>
              <a:t>إسم</a:t>
            </a:r>
            <a:r>
              <a:rPr lang="ar-SA" dirty="0"/>
              <a:t> الإدارة هنا</a:t>
            </a:r>
            <a:endParaRPr lang="en-US" dirty="0"/>
          </a:p>
        </p:txBody>
      </p:sp>
    </p:spTree>
    <p:extLst>
      <p:ext uri="{BB962C8B-B14F-4D97-AF65-F5344CB8AC3E}">
        <p14:creationId xmlns:p14="http://schemas.microsoft.com/office/powerpoint/2010/main" val="3143672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Photo">
    <p:spTree>
      <p:nvGrpSpPr>
        <p:cNvPr id="1" name=""/>
        <p:cNvGrpSpPr/>
        <p:nvPr/>
      </p:nvGrpSpPr>
      <p:grpSpPr>
        <a:xfrm>
          <a:off x="0" y="0"/>
          <a:ext cx="0" cy="0"/>
          <a:chOff x="0" y="0"/>
          <a:chExt cx="0" cy="0"/>
        </a:xfrm>
      </p:grpSpPr>
      <p:pic>
        <p:nvPicPr>
          <p:cNvPr id="2" name="صورة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 y="0"/>
            <a:ext cx="9143111" cy="6858000"/>
          </a:xfrm>
          <a:prstGeom prst="rect">
            <a:avLst/>
          </a:prstGeom>
        </p:spPr>
      </p:pic>
      <p:sp>
        <p:nvSpPr>
          <p:cNvPr id="8" name="مربع نص 7"/>
          <p:cNvSpPr txBox="1"/>
          <p:nvPr userDrawn="1"/>
        </p:nvSpPr>
        <p:spPr>
          <a:xfrm>
            <a:off x="8686800" y="6474824"/>
            <a:ext cx="304800" cy="369332"/>
          </a:xfrm>
          <a:prstGeom prst="rect">
            <a:avLst/>
          </a:prstGeom>
          <a:noFill/>
        </p:spPr>
        <p:txBody>
          <a:bodyPr wrap="square" rtlCol="0">
            <a:spAutoFit/>
          </a:bodyPr>
          <a:lstStyle/>
          <a:p>
            <a:fld id="{0A336C6F-6EAF-4CD9-BB47-AD8A22393DDB}" type="slidenum">
              <a:rPr lang="en-US" sz="900" smtClean="0">
                <a:solidFill>
                  <a:schemeClr val="bg1"/>
                </a:solidFill>
                <a:latin typeface="TheSans" panose="020B0503040302020203" pitchFamily="34" charset="-78"/>
                <a:cs typeface="TheSans" panose="020B0503040302020203" pitchFamily="34" charset="-78"/>
              </a:rPr>
              <a:t>‹#›</a:t>
            </a:fld>
            <a:endParaRPr lang="en-US" sz="900" dirty="0">
              <a:solidFill>
                <a:schemeClr val="bg1"/>
              </a:solidFill>
              <a:latin typeface="TheSans" panose="020B0503040302020203" pitchFamily="34" charset="-78"/>
              <a:cs typeface="TheSans" panose="020B0503040302020203" pitchFamily="34" charset="-78"/>
            </a:endParaRPr>
          </a:p>
        </p:txBody>
      </p:sp>
      <p:sp>
        <p:nvSpPr>
          <p:cNvPr id="5" name="مستطيل 4"/>
          <p:cNvSpPr/>
          <p:nvPr userDrawn="1"/>
        </p:nvSpPr>
        <p:spPr>
          <a:xfrm>
            <a:off x="5842000" y="2047939"/>
            <a:ext cx="3302000" cy="3696305"/>
          </a:xfrm>
          <a:prstGeom prst="rect">
            <a:avLst/>
          </a:prstGeom>
          <a:solidFill>
            <a:srgbClr val="229EB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مستطيل 5"/>
          <p:cNvSpPr/>
          <p:nvPr userDrawn="1"/>
        </p:nvSpPr>
        <p:spPr>
          <a:xfrm>
            <a:off x="5539773" y="1923146"/>
            <a:ext cx="3493918" cy="3696305"/>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عنصر نائب للمحتوى 19"/>
          <p:cNvSpPr>
            <a:spLocks noGrp="1"/>
          </p:cNvSpPr>
          <p:nvPr>
            <p:ph sz="quarter" idx="10" hasCustomPrompt="1"/>
          </p:nvPr>
        </p:nvSpPr>
        <p:spPr>
          <a:xfrm>
            <a:off x="2866572" y="1923145"/>
            <a:ext cx="2349500" cy="592667"/>
          </a:xfrm>
          <a:prstGeom prst="rect">
            <a:avLst/>
          </a:prstGeom>
        </p:spPr>
        <p:txBody>
          <a:bodyPr>
            <a:noAutofit/>
          </a:bodyPr>
          <a:lstStyle>
            <a:lvl1pPr marL="0" indent="0" algn="r" rtl="1">
              <a:buNone/>
              <a:defRPr sz="2400" b="1">
                <a:solidFill>
                  <a:srgbClr val="229EB1"/>
                </a:solidFill>
                <a:latin typeface="TheSans" panose="020B0503040302020203" pitchFamily="34" charset="-78"/>
                <a:cs typeface="TheSans" panose="020B0503040302020203" pitchFamily="34" charset="-78"/>
              </a:defRPr>
            </a:lvl1pPr>
            <a:lvl2pPr marL="342900" indent="0" algn="r" rtl="1">
              <a:buNone/>
              <a:defRPr/>
            </a:lvl2pPr>
            <a:lvl3pPr marL="685800" indent="0" algn="r" rtl="1">
              <a:buNone/>
              <a:defRPr/>
            </a:lvl3pPr>
            <a:lvl4pPr marL="1028700" indent="0" algn="r" rtl="1">
              <a:buNone/>
              <a:defRPr/>
            </a:lvl4pPr>
            <a:lvl5pPr marL="1371600" indent="0" algn="r" rtl="1">
              <a:buNone/>
              <a:defRPr/>
            </a:lvl5pPr>
          </a:lstStyle>
          <a:p>
            <a:pPr lvl="0"/>
            <a:r>
              <a:rPr lang="ar-SA" dirty="0"/>
              <a:t>العنوان الرئيسي</a:t>
            </a:r>
            <a:endParaRPr lang="en-US" dirty="0"/>
          </a:p>
        </p:txBody>
      </p:sp>
      <p:sp>
        <p:nvSpPr>
          <p:cNvPr id="21" name="عنصر نائب للمحتوى 22"/>
          <p:cNvSpPr>
            <a:spLocks noGrp="1"/>
          </p:cNvSpPr>
          <p:nvPr>
            <p:ph sz="quarter" idx="11" hasCustomPrompt="1"/>
          </p:nvPr>
        </p:nvSpPr>
        <p:spPr>
          <a:xfrm>
            <a:off x="609598" y="2515813"/>
            <a:ext cx="4591957" cy="3228432"/>
          </a:xfrm>
          <a:prstGeom prst="rect">
            <a:avLst/>
          </a:prstGeom>
        </p:spPr>
        <p:txBody>
          <a:bodyPr>
            <a:normAutofit/>
          </a:bodyPr>
          <a:lstStyle>
            <a:lvl1pPr marL="0" indent="0" algn="r" rtl="1">
              <a:buNone/>
              <a:defRPr sz="1600">
                <a:latin typeface="TheSans" panose="020B0503040302020203" pitchFamily="34" charset="-78"/>
                <a:cs typeface="TheSans" panose="020B0503040302020203" pitchFamily="34" charset="-78"/>
              </a:defRPr>
            </a:lvl1pPr>
            <a:lvl2pPr marL="342900" indent="0" algn="r" rtl="1">
              <a:buNone/>
              <a:defRPr/>
            </a:lvl2pPr>
            <a:lvl3pPr marL="685800" indent="0" algn="r" rtl="1">
              <a:buNone/>
              <a:defRPr/>
            </a:lvl3pPr>
            <a:lvl4pPr marL="1028700" indent="0" algn="r" rtl="1">
              <a:buNone/>
              <a:defRPr/>
            </a:lvl4pPr>
            <a:lvl5pPr marL="1371600" indent="0" algn="r" rtl="1">
              <a:buNone/>
              <a:defRPr/>
            </a:lvl5pPr>
          </a:lstStyle>
          <a:p>
            <a:pPr lvl="0"/>
            <a:r>
              <a:rPr lang="ar-SA" dirty="0"/>
              <a:t>المحتوى النصي</a:t>
            </a:r>
            <a:endParaRPr lang="en-US" dirty="0"/>
          </a:p>
        </p:txBody>
      </p:sp>
      <p:sp>
        <p:nvSpPr>
          <p:cNvPr id="22" name="عنصر نائب للمحتوى 22"/>
          <p:cNvSpPr>
            <a:spLocks noGrp="1"/>
          </p:cNvSpPr>
          <p:nvPr>
            <p:ph sz="quarter" idx="12" hasCustomPrompt="1"/>
          </p:nvPr>
        </p:nvSpPr>
        <p:spPr>
          <a:xfrm>
            <a:off x="290289" y="5897554"/>
            <a:ext cx="1164307" cy="241359"/>
          </a:xfrm>
          <a:prstGeom prst="rect">
            <a:avLst/>
          </a:prstGeom>
        </p:spPr>
        <p:txBody>
          <a:bodyPr>
            <a:noAutofit/>
          </a:bodyPr>
          <a:lstStyle>
            <a:lvl1pPr marL="0" indent="0" algn="justLow" rtl="1">
              <a:buNone/>
              <a:defRPr sz="1100">
                <a:solidFill>
                  <a:srgbClr val="C7A362"/>
                </a:solidFill>
                <a:latin typeface="TheSans" panose="020B0503040302020203" pitchFamily="34" charset="-78"/>
                <a:cs typeface="TheSans" panose="020B0503040302020203" pitchFamily="34" charset="-78"/>
              </a:defRPr>
            </a:lvl1pPr>
            <a:lvl2pPr marL="342900" indent="0" algn="r" rtl="1">
              <a:buNone/>
              <a:defRPr/>
            </a:lvl2pPr>
            <a:lvl3pPr marL="685800" indent="0" algn="r" rtl="1">
              <a:buNone/>
              <a:defRPr/>
            </a:lvl3pPr>
            <a:lvl4pPr marL="1028700" indent="0" algn="r" rtl="1">
              <a:buNone/>
              <a:defRPr/>
            </a:lvl4pPr>
            <a:lvl5pPr marL="1371600" indent="0" algn="r" rtl="1">
              <a:buNone/>
              <a:defRPr/>
            </a:lvl5pPr>
          </a:lstStyle>
          <a:p>
            <a:pPr lvl="0"/>
            <a:r>
              <a:rPr lang="ar-SA" dirty="0" err="1"/>
              <a:t>إسم</a:t>
            </a:r>
            <a:r>
              <a:rPr lang="ar-SA" dirty="0"/>
              <a:t> الإدارة هنا</a:t>
            </a:r>
            <a:endParaRPr lang="en-US" dirty="0"/>
          </a:p>
        </p:txBody>
      </p:sp>
      <p:sp>
        <p:nvSpPr>
          <p:cNvPr id="24" name="عنصر نائب للصورة 23"/>
          <p:cNvSpPr>
            <a:spLocks noGrp="1"/>
          </p:cNvSpPr>
          <p:nvPr>
            <p:ph type="pic" sz="quarter" idx="13"/>
          </p:nvPr>
        </p:nvSpPr>
        <p:spPr>
          <a:xfrm>
            <a:off x="5943602" y="1924052"/>
            <a:ext cx="3200398" cy="3695400"/>
          </a:xfrm>
          <a:prstGeom prst="rect">
            <a:avLst/>
          </a:prstGeom>
        </p:spPr>
        <p:txBody>
          <a:bodyPr/>
          <a:lstStyle/>
          <a:p>
            <a:endParaRPr lang="en-US" dirty="0"/>
          </a:p>
        </p:txBody>
      </p:sp>
    </p:spTree>
    <p:extLst>
      <p:ext uri="{BB962C8B-B14F-4D97-AF65-F5344CB8AC3E}">
        <p14:creationId xmlns:p14="http://schemas.microsoft.com/office/powerpoint/2010/main" val="186045171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0" name="صورة 9"/>
          <p:cNvPicPr>
            <a:picLocks noChangeAspect="1"/>
          </p:cNvPicPr>
          <p:nvPr userDrawn="1"/>
        </p:nvPicPr>
        <p:blipFill>
          <a:blip r:embed="rId2"/>
          <a:stretch>
            <a:fillRect/>
          </a:stretch>
        </p:blipFill>
        <p:spPr>
          <a:xfrm>
            <a:off x="7302242" y="367695"/>
            <a:ext cx="1506374" cy="394307"/>
          </a:xfrm>
          <a:prstGeom prst="rect">
            <a:avLst/>
          </a:prstGeom>
        </p:spPr>
      </p:pic>
      <p:pic>
        <p:nvPicPr>
          <p:cNvPr id="11" name="صورة 10"/>
          <p:cNvPicPr>
            <a:picLocks noChangeAspect="1"/>
          </p:cNvPicPr>
          <p:nvPr userDrawn="1"/>
        </p:nvPicPr>
        <p:blipFill>
          <a:blip r:embed="rId3"/>
          <a:stretch>
            <a:fillRect/>
          </a:stretch>
        </p:blipFill>
        <p:spPr>
          <a:xfrm>
            <a:off x="0" y="6728673"/>
            <a:ext cx="9144000" cy="142724"/>
          </a:xfrm>
          <a:prstGeom prst="rect">
            <a:avLst/>
          </a:prstGeom>
        </p:spPr>
      </p:pic>
      <p:sp>
        <p:nvSpPr>
          <p:cNvPr id="19" name="Freeform 5"/>
          <p:cNvSpPr>
            <a:spLocks/>
          </p:cNvSpPr>
          <p:nvPr userDrawn="1"/>
        </p:nvSpPr>
        <p:spPr bwMode="auto">
          <a:xfrm>
            <a:off x="2906713" y="1286933"/>
            <a:ext cx="3536950" cy="4235451"/>
          </a:xfrm>
          <a:custGeom>
            <a:avLst/>
            <a:gdLst>
              <a:gd name="T0" fmla="*/ 1364 w 2094"/>
              <a:gd name="T1" fmla="*/ 0 h 1881"/>
              <a:gd name="T2" fmla="*/ 730 w 2094"/>
              <a:gd name="T3" fmla="*/ 0 h 1881"/>
              <a:gd name="T4" fmla="*/ 387 w 2094"/>
              <a:gd name="T5" fmla="*/ 198 h 1881"/>
              <a:gd name="T6" fmla="*/ 72 w 2094"/>
              <a:gd name="T7" fmla="*/ 741 h 1881"/>
              <a:gd name="T8" fmla="*/ 72 w 2094"/>
              <a:gd name="T9" fmla="*/ 1140 h 1881"/>
              <a:gd name="T10" fmla="*/ 387 w 2094"/>
              <a:gd name="T11" fmla="*/ 1683 h 1881"/>
              <a:gd name="T12" fmla="*/ 730 w 2094"/>
              <a:gd name="T13" fmla="*/ 1881 h 1881"/>
              <a:gd name="T14" fmla="*/ 1364 w 2094"/>
              <a:gd name="T15" fmla="*/ 1881 h 1881"/>
              <a:gd name="T16" fmla="*/ 1708 w 2094"/>
              <a:gd name="T17" fmla="*/ 1683 h 1881"/>
              <a:gd name="T18" fmla="*/ 2023 w 2094"/>
              <a:gd name="T19" fmla="*/ 1140 h 1881"/>
              <a:gd name="T20" fmla="*/ 2023 w 2094"/>
              <a:gd name="T21" fmla="*/ 741 h 1881"/>
              <a:gd name="T22" fmla="*/ 1708 w 2094"/>
              <a:gd name="T23" fmla="*/ 198 h 1881"/>
              <a:gd name="T24" fmla="*/ 1364 w 2094"/>
              <a:gd name="T25"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4" h="1881">
                <a:moveTo>
                  <a:pt x="1364" y="0"/>
                </a:moveTo>
                <a:cubicBezTo>
                  <a:pt x="730" y="0"/>
                  <a:pt x="730" y="0"/>
                  <a:pt x="730" y="0"/>
                </a:cubicBezTo>
                <a:cubicBezTo>
                  <a:pt x="589" y="0"/>
                  <a:pt x="458" y="75"/>
                  <a:pt x="387" y="198"/>
                </a:cubicBezTo>
                <a:cubicBezTo>
                  <a:pt x="72" y="741"/>
                  <a:pt x="72" y="741"/>
                  <a:pt x="72" y="741"/>
                </a:cubicBezTo>
                <a:cubicBezTo>
                  <a:pt x="0" y="865"/>
                  <a:pt x="0" y="1017"/>
                  <a:pt x="72" y="1140"/>
                </a:cubicBezTo>
                <a:cubicBezTo>
                  <a:pt x="387" y="1683"/>
                  <a:pt x="387" y="1683"/>
                  <a:pt x="387" y="1683"/>
                </a:cubicBezTo>
                <a:cubicBezTo>
                  <a:pt x="458" y="1806"/>
                  <a:pt x="589" y="1881"/>
                  <a:pt x="730" y="1881"/>
                </a:cubicBezTo>
                <a:cubicBezTo>
                  <a:pt x="1364" y="1881"/>
                  <a:pt x="1364" y="1881"/>
                  <a:pt x="1364" y="1881"/>
                </a:cubicBezTo>
                <a:cubicBezTo>
                  <a:pt x="1506" y="1881"/>
                  <a:pt x="1637" y="1806"/>
                  <a:pt x="1708" y="1683"/>
                </a:cubicBezTo>
                <a:cubicBezTo>
                  <a:pt x="2023" y="1140"/>
                  <a:pt x="2023" y="1140"/>
                  <a:pt x="2023" y="1140"/>
                </a:cubicBezTo>
                <a:cubicBezTo>
                  <a:pt x="2094" y="1017"/>
                  <a:pt x="2094" y="865"/>
                  <a:pt x="2023" y="741"/>
                </a:cubicBezTo>
                <a:cubicBezTo>
                  <a:pt x="1708" y="198"/>
                  <a:pt x="1708" y="198"/>
                  <a:pt x="1708" y="198"/>
                </a:cubicBezTo>
                <a:cubicBezTo>
                  <a:pt x="1637" y="75"/>
                  <a:pt x="1506" y="0"/>
                  <a:pt x="1364" y="0"/>
                </a:cubicBezTo>
                <a:close/>
              </a:path>
            </a:pathLst>
          </a:custGeom>
          <a:noFill/>
          <a:ln w="14288"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rtl="0"/>
            <a:endParaRPr lang="en-US" sz="1800"/>
          </a:p>
        </p:txBody>
      </p:sp>
      <p:sp>
        <p:nvSpPr>
          <p:cNvPr id="20" name="Freeform 6"/>
          <p:cNvSpPr>
            <a:spLocks/>
          </p:cNvSpPr>
          <p:nvPr userDrawn="1"/>
        </p:nvSpPr>
        <p:spPr bwMode="auto">
          <a:xfrm>
            <a:off x="2755901" y="1375833"/>
            <a:ext cx="3502025" cy="4210051"/>
          </a:xfrm>
          <a:custGeom>
            <a:avLst/>
            <a:gdLst>
              <a:gd name="T0" fmla="*/ 1349 w 2073"/>
              <a:gd name="T1" fmla="*/ 0 h 1870"/>
              <a:gd name="T2" fmla="*/ 724 w 2073"/>
              <a:gd name="T3" fmla="*/ 0 h 1870"/>
              <a:gd name="T4" fmla="*/ 383 w 2073"/>
              <a:gd name="T5" fmla="*/ 196 h 1870"/>
              <a:gd name="T6" fmla="*/ 70 w 2073"/>
              <a:gd name="T7" fmla="*/ 738 h 1870"/>
              <a:gd name="T8" fmla="*/ 70 w 2073"/>
              <a:gd name="T9" fmla="*/ 1132 h 1870"/>
              <a:gd name="T10" fmla="*/ 383 w 2073"/>
              <a:gd name="T11" fmla="*/ 1673 h 1870"/>
              <a:gd name="T12" fmla="*/ 724 w 2073"/>
              <a:gd name="T13" fmla="*/ 1870 h 1870"/>
              <a:gd name="T14" fmla="*/ 1349 w 2073"/>
              <a:gd name="T15" fmla="*/ 1870 h 1870"/>
              <a:gd name="T16" fmla="*/ 1690 w 2073"/>
              <a:gd name="T17" fmla="*/ 1673 h 1870"/>
              <a:gd name="T18" fmla="*/ 2003 w 2073"/>
              <a:gd name="T19" fmla="*/ 1132 h 1870"/>
              <a:gd name="T20" fmla="*/ 2003 w 2073"/>
              <a:gd name="T21" fmla="*/ 738 h 1870"/>
              <a:gd name="T22" fmla="*/ 1690 w 2073"/>
              <a:gd name="T23" fmla="*/ 196 h 1870"/>
              <a:gd name="T24" fmla="*/ 1349 w 2073"/>
              <a:gd name="T25" fmla="*/ 0 h 1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3" h="1870">
                <a:moveTo>
                  <a:pt x="1349" y="0"/>
                </a:moveTo>
                <a:cubicBezTo>
                  <a:pt x="724" y="0"/>
                  <a:pt x="724" y="0"/>
                  <a:pt x="724" y="0"/>
                </a:cubicBezTo>
                <a:cubicBezTo>
                  <a:pt x="583" y="0"/>
                  <a:pt x="453" y="75"/>
                  <a:pt x="383" y="196"/>
                </a:cubicBezTo>
                <a:cubicBezTo>
                  <a:pt x="70" y="738"/>
                  <a:pt x="70" y="738"/>
                  <a:pt x="70" y="738"/>
                </a:cubicBezTo>
                <a:cubicBezTo>
                  <a:pt x="0" y="860"/>
                  <a:pt x="0" y="1010"/>
                  <a:pt x="70" y="1132"/>
                </a:cubicBezTo>
                <a:cubicBezTo>
                  <a:pt x="383" y="1673"/>
                  <a:pt x="383" y="1673"/>
                  <a:pt x="383" y="1673"/>
                </a:cubicBezTo>
                <a:cubicBezTo>
                  <a:pt x="453" y="1795"/>
                  <a:pt x="583" y="1870"/>
                  <a:pt x="724" y="1870"/>
                </a:cubicBezTo>
                <a:cubicBezTo>
                  <a:pt x="1349" y="1870"/>
                  <a:pt x="1349" y="1870"/>
                  <a:pt x="1349" y="1870"/>
                </a:cubicBezTo>
                <a:cubicBezTo>
                  <a:pt x="1490" y="1870"/>
                  <a:pt x="1620" y="1795"/>
                  <a:pt x="1690" y="1673"/>
                </a:cubicBezTo>
                <a:cubicBezTo>
                  <a:pt x="2003" y="1132"/>
                  <a:pt x="2003" y="1132"/>
                  <a:pt x="2003" y="1132"/>
                </a:cubicBezTo>
                <a:cubicBezTo>
                  <a:pt x="2073" y="1010"/>
                  <a:pt x="2073" y="860"/>
                  <a:pt x="2003" y="738"/>
                </a:cubicBezTo>
                <a:cubicBezTo>
                  <a:pt x="1690" y="196"/>
                  <a:pt x="1690" y="196"/>
                  <a:pt x="1690" y="196"/>
                </a:cubicBezTo>
                <a:cubicBezTo>
                  <a:pt x="1620" y="75"/>
                  <a:pt x="1490" y="0"/>
                  <a:pt x="1349" y="0"/>
                </a:cubicBezTo>
                <a:close/>
              </a:path>
            </a:pathLst>
          </a:custGeom>
          <a:solidFill>
            <a:srgbClr val="229EB1"/>
          </a:solidFill>
          <a:ln>
            <a:noFill/>
          </a:ln>
        </p:spPr>
        <p:txBody>
          <a:bodyPr vert="horz" wrap="square" lIns="91440" tIns="45720" rIns="91440" bIns="45720" numCol="1" anchor="t" anchorCtr="0" compatLnSpc="1">
            <a:prstTxWarp prst="textNoShape">
              <a:avLst/>
            </a:prstTxWarp>
          </a:bodyPr>
          <a:lstStyle/>
          <a:p>
            <a:pPr rtl="0"/>
            <a:endParaRPr lang="en-US" sz="1800"/>
          </a:p>
        </p:txBody>
      </p:sp>
      <p:sp>
        <p:nvSpPr>
          <p:cNvPr id="23" name="عنصر نائب للنص 22"/>
          <p:cNvSpPr>
            <a:spLocks noGrp="1"/>
          </p:cNvSpPr>
          <p:nvPr>
            <p:ph type="body" sz="quarter" idx="10" hasCustomPrompt="1"/>
          </p:nvPr>
        </p:nvSpPr>
        <p:spPr>
          <a:xfrm>
            <a:off x="3425484" y="2533650"/>
            <a:ext cx="2220913" cy="1819425"/>
          </a:xfrm>
          <a:prstGeom prst="rect">
            <a:avLst/>
          </a:prstGeom>
        </p:spPr>
        <p:txBody>
          <a:bodyPr>
            <a:normAutofit/>
          </a:bodyPr>
          <a:lstStyle>
            <a:lvl1pPr marL="0" indent="0" algn="ctr">
              <a:lnSpc>
                <a:spcPct val="100000"/>
              </a:lnSpc>
              <a:buNone/>
              <a:defRPr sz="4000" b="1">
                <a:solidFill>
                  <a:schemeClr val="bg1"/>
                </a:solidFill>
                <a:latin typeface="TheSans" panose="020B0503040302020203" pitchFamily="34" charset="-78"/>
                <a:cs typeface="TheSans" panose="020B0503040302020203" pitchFamily="34" charset="-78"/>
              </a:defRPr>
            </a:lvl1pPr>
            <a:lvl2pPr marL="342900" indent="0" algn="ctr">
              <a:lnSpc>
                <a:spcPct val="100000"/>
              </a:lnSpc>
              <a:buNone/>
              <a:defRPr/>
            </a:lvl2pPr>
            <a:lvl3pPr marL="685800" indent="0" algn="ctr">
              <a:lnSpc>
                <a:spcPct val="100000"/>
              </a:lnSpc>
              <a:buNone/>
              <a:defRPr/>
            </a:lvl3pPr>
            <a:lvl4pPr marL="1028700" indent="0" algn="ctr">
              <a:lnSpc>
                <a:spcPct val="100000"/>
              </a:lnSpc>
              <a:buNone/>
              <a:defRPr/>
            </a:lvl4pPr>
            <a:lvl5pPr marL="1371600" indent="0" algn="ctr">
              <a:lnSpc>
                <a:spcPct val="100000"/>
              </a:lnSpc>
              <a:buNone/>
              <a:defRPr/>
            </a:lvl5pPr>
          </a:lstStyle>
          <a:p>
            <a:pPr lvl="0"/>
            <a:r>
              <a:rPr lang="ar-SA" dirty="0"/>
              <a:t>العنــــوان الرئيسي</a:t>
            </a:r>
            <a:endParaRPr lang="en-US" dirty="0"/>
          </a:p>
        </p:txBody>
      </p:sp>
    </p:spTree>
    <p:extLst>
      <p:ext uri="{BB962C8B-B14F-4D97-AF65-F5344CB8AC3E}">
        <p14:creationId xmlns:p14="http://schemas.microsoft.com/office/powerpoint/2010/main" val="2629517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5" name="Freeform 5"/>
          <p:cNvSpPr>
            <a:spLocks/>
          </p:cNvSpPr>
          <p:nvPr userDrawn="1"/>
        </p:nvSpPr>
        <p:spPr bwMode="auto">
          <a:xfrm>
            <a:off x="2906713" y="1286933"/>
            <a:ext cx="3536950" cy="4235451"/>
          </a:xfrm>
          <a:custGeom>
            <a:avLst/>
            <a:gdLst>
              <a:gd name="T0" fmla="*/ 1364 w 2094"/>
              <a:gd name="T1" fmla="*/ 0 h 1881"/>
              <a:gd name="T2" fmla="*/ 730 w 2094"/>
              <a:gd name="T3" fmla="*/ 0 h 1881"/>
              <a:gd name="T4" fmla="*/ 387 w 2094"/>
              <a:gd name="T5" fmla="*/ 198 h 1881"/>
              <a:gd name="T6" fmla="*/ 72 w 2094"/>
              <a:gd name="T7" fmla="*/ 741 h 1881"/>
              <a:gd name="T8" fmla="*/ 72 w 2094"/>
              <a:gd name="T9" fmla="*/ 1140 h 1881"/>
              <a:gd name="T10" fmla="*/ 387 w 2094"/>
              <a:gd name="T11" fmla="*/ 1683 h 1881"/>
              <a:gd name="T12" fmla="*/ 730 w 2094"/>
              <a:gd name="T13" fmla="*/ 1881 h 1881"/>
              <a:gd name="T14" fmla="*/ 1364 w 2094"/>
              <a:gd name="T15" fmla="*/ 1881 h 1881"/>
              <a:gd name="T16" fmla="*/ 1708 w 2094"/>
              <a:gd name="T17" fmla="*/ 1683 h 1881"/>
              <a:gd name="T18" fmla="*/ 2023 w 2094"/>
              <a:gd name="T19" fmla="*/ 1140 h 1881"/>
              <a:gd name="T20" fmla="*/ 2023 w 2094"/>
              <a:gd name="T21" fmla="*/ 741 h 1881"/>
              <a:gd name="T22" fmla="*/ 1708 w 2094"/>
              <a:gd name="T23" fmla="*/ 198 h 1881"/>
              <a:gd name="T24" fmla="*/ 1364 w 2094"/>
              <a:gd name="T25"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4" h="1881">
                <a:moveTo>
                  <a:pt x="1364" y="0"/>
                </a:moveTo>
                <a:cubicBezTo>
                  <a:pt x="730" y="0"/>
                  <a:pt x="730" y="0"/>
                  <a:pt x="730" y="0"/>
                </a:cubicBezTo>
                <a:cubicBezTo>
                  <a:pt x="589" y="0"/>
                  <a:pt x="458" y="75"/>
                  <a:pt x="387" y="198"/>
                </a:cubicBezTo>
                <a:cubicBezTo>
                  <a:pt x="72" y="741"/>
                  <a:pt x="72" y="741"/>
                  <a:pt x="72" y="741"/>
                </a:cubicBezTo>
                <a:cubicBezTo>
                  <a:pt x="0" y="865"/>
                  <a:pt x="0" y="1017"/>
                  <a:pt x="72" y="1140"/>
                </a:cubicBezTo>
                <a:cubicBezTo>
                  <a:pt x="387" y="1683"/>
                  <a:pt x="387" y="1683"/>
                  <a:pt x="387" y="1683"/>
                </a:cubicBezTo>
                <a:cubicBezTo>
                  <a:pt x="458" y="1806"/>
                  <a:pt x="589" y="1881"/>
                  <a:pt x="730" y="1881"/>
                </a:cubicBezTo>
                <a:cubicBezTo>
                  <a:pt x="1364" y="1881"/>
                  <a:pt x="1364" y="1881"/>
                  <a:pt x="1364" y="1881"/>
                </a:cubicBezTo>
                <a:cubicBezTo>
                  <a:pt x="1506" y="1881"/>
                  <a:pt x="1637" y="1806"/>
                  <a:pt x="1708" y="1683"/>
                </a:cubicBezTo>
                <a:cubicBezTo>
                  <a:pt x="2023" y="1140"/>
                  <a:pt x="2023" y="1140"/>
                  <a:pt x="2023" y="1140"/>
                </a:cubicBezTo>
                <a:cubicBezTo>
                  <a:pt x="2094" y="1017"/>
                  <a:pt x="2094" y="865"/>
                  <a:pt x="2023" y="741"/>
                </a:cubicBezTo>
                <a:cubicBezTo>
                  <a:pt x="1708" y="198"/>
                  <a:pt x="1708" y="198"/>
                  <a:pt x="1708" y="198"/>
                </a:cubicBezTo>
                <a:cubicBezTo>
                  <a:pt x="1637" y="75"/>
                  <a:pt x="1506" y="0"/>
                  <a:pt x="1364" y="0"/>
                </a:cubicBezTo>
                <a:close/>
              </a:path>
            </a:pathLst>
          </a:custGeom>
          <a:noFill/>
          <a:ln w="14288"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rtl="0"/>
            <a:endParaRPr lang="en-US" sz="1800"/>
          </a:p>
        </p:txBody>
      </p:sp>
      <p:sp>
        <p:nvSpPr>
          <p:cNvPr id="6" name="Freeform 6"/>
          <p:cNvSpPr>
            <a:spLocks/>
          </p:cNvSpPr>
          <p:nvPr userDrawn="1"/>
        </p:nvSpPr>
        <p:spPr bwMode="auto">
          <a:xfrm>
            <a:off x="2755901" y="1375833"/>
            <a:ext cx="3502025" cy="4210051"/>
          </a:xfrm>
          <a:custGeom>
            <a:avLst/>
            <a:gdLst>
              <a:gd name="T0" fmla="*/ 1349 w 2073"/>
              <a:gd name="T1" fmla="*/ 0 h 1870"/>
              <a:gd name="T2" fmla="*/ 724 w 2073"/>
              <a:gd name="T3" fmla="*/ 0 h 1870"/>
              <a:gd name="T4" fmla="*/ 383 w 2073"/>
              <a:gd name="T5" fmla="*/ 196 h 1870"/>
              <a:gd name="T6" fmla="*/ 70 w 2073"/>
              <a:gd name="T7" fmla="*/ 738 h 1870"/>
              <a:gd name="T8" fmla="*/ 70 w 2073"/>
              <a:gd name="T9" fmla="*/ 1132 h 1870"/>
              <a:gd name="T10" fmla="*/ 383 w 2073"/>
              <a:gd name="T11" fmla="*/ 1673 h 1870"/>
              <a:gd name="T12" fmla="*/ 724 w 2073"/>
              <a:gd name="T13" fmla="*/ 1870 h 1870"/>
              <a:gd name="T14" fmla="*/ 1349 w 2073"/>
              <a:gd name="T15" fmla="*/ 1870 h 1870"/>
              <a:gd name="T16" fmla="*/ 1690 w 2073"/>
              <a:gd name="T17" fmla="*/ 1673 h 1870"/>
              <a:gd name="T18" fmla="*/ 2003 w 2073"/>
              <a:gd name="T19" fmla="*/ 1132 h 1870"/>
              <a:gd name="T20" fmla="*/ 2003 w 2073"/>
              <a:gd name="T21" fmla="*/ 738 h 1870"/>
              <a:gd name="T22" fmla="*/ 1690 w 2073"/>
              <a:gd name="T23" fmla="*/ 196 h 1870"/>
              <a:gd name="T24" fmla="*/ 1349 w 2073"/>
              <a:gd name="T25" fmla="*/ 0 h 1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3" h="1870">
                <a:moveTo>
                  <a:pt x="1349" y="0"/>
                </a:moveTo>
                <a:cubicBezTo>
                  <a:pt x="724" y="0"/>
                  <a:pt x="724" y="0"/>
                  <a:pt x="724" y="0"/>
                </a:cubicBezTo>
                <a:cubicBezTo>
                  <a:pt x="583" y="0"/>
                  <a:pt x="453" y="75"/>
                  <a:pt x="383" y="196"/>
                </a:cubicBezTo>
                <a:cubicBezTo>
                  <a:pt x="70" y="738"/>
                  <a:pt x="70" y="738"/>
                  <a:pt x="70" y="738"/>
                </a:cubicBezTo>
                <a:cubicBezTo>
                  <a:pt x="0" y="860"/>
                  <a:pt x="0" y="1010"/>
                  <a:pt x="70" y="1132"/>
                </a:cubicBezTo>
                <a:cubicBezTo>
                  <a:pt x="383" y="1673"/>
                  <a:pt x="383" y="1673"/>
                  <a:pt x="383" y="1673"/>
                </a:cubicBezTo>
                <a:cubicBezTo>
                  <a:pt x="453" y="1795"/>
                  <a:pt x="583" y="1870"/>
                  <a:pt x="724" y="1870"/>
                </a:cubicBezTo>
                <a:cubicBezTo>
                  <a:pt x="1349" y="1870"/>
                  <a:pt x="1349" y="1870"/>
                  <a:pt x="1349" y="1870"/>
                </a:cubicBezTo>
                <a:cubicBezTo>
                  <a:pt x="1490" y="1870"/>
                  <a:pt x="1620" y="1795"/>
                  <a:pt x="1690" y="1673"/>
                </a:cubicBezTo>
                <a:cubicBezTo>
                  <a:pt x="2003" y="1132"/>
                  <a:pt x="2003" y="1132"/>
                  <a:pt x="2003" y="1132"/>
                </a:cubicBezTo>
                <a:cubicBezTo>
                  <a:pt x="2073" y="1010"/>
                  <a:pt x="2073" y="860"/>
                  <a:pt x="2003" y="738"/>
                </a:cubicBezTo>
                <a:cubicBezTo>
                  <a:pt x="1690" y="196"/>
                  <a:pt x="1690" y="196"/>
                  <a:pt x="1690" y="196"/>
                </a:cubicBezTo>
                <a:cubicBezTo>
                  <a:pt x="1620" y="75"/>
                  <a:pt x="1490" y="0"/>
                  <a:pt x="1349" y="0"/>
                </a:cubicBezTo>
                <a:close/>
              </a:path>
            </a:pathLst>
          </a:custGeom>
          <a:solidFill>
            <a:srgbClr val="BC9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800"/>
          </a:p>
        </p:txBody>
      </p:sp>
      <p:sp>
        <p:nvSpPr>
          <p:cNvPr id="4" name="AutoShape 3"/>
          <p:cNvSpPr>
            <a:spLocks noChangeAspect="1" noChangeArrowheads="1" noTextEdit="1"/>
          </p:cNvSpPr>
          <p:nvPr userDrawn="1"/>
        </p:nvSpPr>
        <p:spPr bwMode="auto">
          <a:xfrm>
            <a:off x="2784475" y="1274234"/>
            <a:ext cx="3638550" cy="430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10" name="صورة 9"/>
          <p:cNvPicPr>
            <a:picLocks noChangeAspect="1"/>
          </p:cNvPicPr>
          <p:nvPr userDrawn="1"/>
        </p:nvPicPr>
        <p:blipFill>
          <a:blip r:embed="rId2"/>
          <a:stretch>
            <a:fillRect/>
          </a:stretch>
        </p:blipFill>
        <p:spPr>
          <a:xfrm>
            <a:off x="7302242" y="367695"/>
            <a:ext cx="1506374" cy="394307"/>
          </a:xfrm>
          <a:prstGeom prst="rect">
            <a:avLst/>
          </a:prstGeom>
        </p:spPr>
      </p:pic>
      <p:pic>
        <p:nvPicPr>
          <p:cNvPr id="11" name="صورة 10"/>
          <p:cNvPicPr>
            <a:picLocks noChangeAspect="1"/>
          </p:cNvPicPr>
          <p:nvPr userDrawn="1"/>
        </p:nvPicPr>
        <p:blipFill>
          <a:blip r:embed="rId3"/>
          <a:stretch>
            <a:fillRect/>
          </a:stretch>
        </p:blipFill>
        <p:spPr>
          <a:xfrm>
            <a:off x="0" y="6728673"/>
            <a:ext cx="9144000" cy="142724"/>
          </a:xfrm>
          <a:prstGeom prst="rect">
            <a:avLst/>
          </a:prstGeom>
        </p:spPr>
      </p:pic>
      <p:sp>
        <p:nvSpPr>
          <p:cNvPr id="14" name="عنصر نائب للنص 22"/>
          <p:cNvSpPr>
            <a:spLocks noGrp="1"/>
          </p:cNvSpPr>
          <p:nvPr>
            <p:ph type="body" sz="quarter" idx="10" hasCustomPrompt="1"/>
          </p:nvPr>
        </p:nvSpPr>
        <p:spPr>
          <a:xfrm>
            <a:off x="3425484" y="2533650"/>
            <a:ext cx="2220913" cy="1819425"/>
          </a:xfrm>
          <a:prstGeom prst="rect">
            <a:avLst/>
          </a:prstGeom>
        </p:spPr>
        <p:txBody>
          <a:bodyPr>
            <a:normAutofit/>
          </a:bodyPr>
          <a:lstStyle>
            <a:lvl1pPr marL="0" indent="0" algn="ctr">
              <a:lnSpc>
                <a:spcPct val="100000"/>
              </a:lnSpc>
              <a:buNone/>
              <a:defRPr sz="4000" b="1">
                <a:solidFill>
                  <a:schemeClr val="bg1"/>
                </a:solidFill>
                <a:latin typeface="TheSans" panose="020B0503040302020203" pitchFamily="34" charset="-78"/>
                <a:cs typeface="TheSans" panose="020B0503040302020203" pitchFamily="34" charset="-78"/>
              </a:defRPr>
            </a:lvl1pPr>
            <a:lvl2pPr marL="342900" indent="0" algn="ctr">
              <a:lnSpc>
                <a:spcPct val="100000"/>
              </a:lnSpc>
              <a:buNone/>
              <a:defRPr/>
            </a:lvl2pPr>
            <a:lvl3pPr marL="685800" indent="0" algn="ctr">
              <a:lnSpc>
                <a:spcPct val="100000"/>
              </a:lnSpc>
              <a:buNone/>
              <a:defRPr/>
            </a:lvl3pPr>
            <a:lvl4pPr marL="1028700" indent="0" algn="ctr">
              <a:lnSpc>
                <a:spcPct val="100000"/>
              </a:lnSpc>
              <a:buNone/>
              <a:defRPr/>
            </a:lvl4pPr>
            <a:lvl5pPr marL="1371600" indent="0" algn="ctr">
              <a:lnSpc>
                <a:spcPct val="100000"/>
              </a:lnSpc>
              <a:buNone/>
              <a:defRPr/>
            </a:lvl5pPr>
          </a:lstStyle>
          <a:p>
            <a:pPr lvl="0"/>
            <a:r>
              <a:rPr lang="ar-SA" dirty="0"/>
              <a:t>العنــــوان الرئيسي</a:t>
            </a:r>
            <a:endParaRPr lang="en-US" dirty="0"/>
          </a:p>
        </p:txBody>
      </p:sp>
    </p:spTree>
    <p:extLst>
      <p:ext uri="{BB962C8B-B14F-4D97-AF65-F5344CB8AC3E}">
        <p14:creationId xmlns:p14="http://schemas.microsoft.com/office/powerpoint/2010/main" val="567219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Freeform 5"/>
          <p:cNvSpPr>
            <a:spLocks/>
          </p:cNvSpPr>
          <p:nvPr userDrawn="1"/>
        </p:nvSpPr>
        <p:spPr bwMode="auto">
          <a:xfrm>
            <a:off x="2906713" y="1286933"/>
            <a:ext cx="3536950" cy="4235451"/>
          </a:xfrm>
          <a:custGeom>
            <a:avLst/>
            <a:gdLst>
              <a:gd name="T0" fmla="*/ 1364 w 2094"/>
              <a:gd name="T1" fmla="*/ 0 h 1881"/>
              <a:gd name="T2" fmla="*/ 730 w 2094"/>
              <a:gd name="T3" fmla="*/ 0 h 1881"/>
              <a:gd name="T4" fmla="*/ 387 w 2094"/>
              <a:gd name="T5" fmla="*/ 198 h 1881"/>
              <a:gd name="T6" fmla="*/ 72 w 2094"/>
              <a:gd name="T7" fmla="*/ 741 h 1881"/>
              <a:gd name="T8" fmla="*/ 72 w 2094"/>
              <a:gd name="T9" fmla="*/ 1140 h 1881"/>
              <a:gd name="T10" fmla="*/ 387 w 2094"/>
              <a:gd name="T11" fmla="*/ 1683 h 1881"/>
              <a:gd name="T12" fmla="*/ 730 w 2094"/>
              <a:gd name="T13" fmla="*/ 1881 h 1881"/>
              <a:gd name="T14" fmla="*/ 1364 w 2094"/>
              <a:gd name="T15" fmla="*/ 1881 h 1881"/>
              <a:gd name="T16" fmla="*/ 1708 w 2094"/>
              <a:gd name="T17" fmla="*/ 1683 h 1881"/>
              <a:gd name="T18" fmla="*/ 2023 w 2094"/>
              <a:gd name="T19" fmla="*/ 1140 h 1881"/>
              <a:gd name="T20" fmla="*/ 2023 w 2094"/>
              <a:gd name="T21" fmla="*/ 741 h 1881"/>
              <a:gd name="T22" fmla="*/ 1708 w 2094"/>
              <a:gd name="T23" fmla="*/ 198 h 1881"/>
              <a:gd name="T24" fmla="*/ 1364 w 2094"/>
              <a:gd name="T25"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4" h="1881">
                <a:moveTo>
                  <a:pt x="1364" y="0"/>
                </a:moveTo>
                <a:cubicBezTo>
                  <a:pt x="730" y="0"/>
                  <a:pt x="730" y="0"/>
                  <a:pt x="730" y="0"/>
                </a:cubicBezTo>
                <a:cubicBezTo>
                  <a:pt x="589" y="0"/>
                  <a:pt x="458" y="75"/>
                  <a:pt x="387" y="198"/>
                </a:cubicBezTo>
                <a:cubicBezTo>
                  <a:pt x="72" y="741"/>
                  <a:pt x="72" y="741"/>
                  <a:pt x="72" y="741"/>
                </a:cubicBezTo>
                <a:cubicBezTo>
                  <a:pt x="0" y="865"/>
                  <a:pt x="0" y="1017"/>
                  <a:pt x="72" y="1140"/>
                </a:cubicBezTo>
                <a:cubicBezTo>
                  <a:pt x="387" y="1683"/>
                  <a:pt x="387" y="1683"/>
                  <a:pt x="387" y="1683"/>
                </a:cubicBezTo>
                <a:cubicBezTo>
                  <a:pt x="458" y="1806"/>
                  <a:pt x="589" y="1881"/>
                  <a:pt x="730" y="1881"/>
                </a:cubicBezTo>
                <a:cubicBezTo>
                  <a:pt x="1364" y="1881"/>
                  <a:pt x="1364" y="1881"/>
                  <a:pt x="1364" y="1881"/>
                </a:cubicBezTo>
                <a:cubicBezTo>
                  <a:pt x="1506" y="1881"/>
                  <a:pt x="1637" y="1806"/>
                  <a:pt x="1708" y="1683"/>
                </a:cubicBezTo>
                <a:cubicBezTo>
                  <a:pt x="2023" y="1140"/>
                  <a:pt x="2023" y="1140"/>
                  <a:pt x="2023" y="1140"/>
                </a:cubicBezTo>
                <a:cubicBezTo>
                  <a:pt x="2094" y="1017"/>
                  <a:pt x="2094" y="865"/>
                  <a:pt x="2023" y="741"/>
                </a:cubicBezTo>
                <a:cubicBezTo>
                  <a:pt x="1708" y="198"/>
                  <a:pt x="1708" y="198"/>
                  <a:pt x="1708" y="198"/>
                </a:cubicBezTo>
                <a:cubicBezTo>
                  <a:pt x="1637" y="75"/>
                  <a:pt x="1506" y="0"/>
                  <a:pt x="1364" y="0"/>
                </a:cubicBezTo>
                <a:close/>
              </a:path>
            </a:pathLst>
          </a:custGeom>
          <a:noFill/>
          <a:ln w="14288"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rtl="0"/>
            <a:endParaRPr lang="en-US" sz="1800"/>
          </a:p>
        </p:txBody>
      </p:sp>
      <p:sp>
        <p:nvSpPr>
          <p:cNvPr id="6" name="Freeform 6"/>
          <p:cNvSpPr>
            <a:spLocks/>
          </p:cNvSpPr>
          <p:nvPr userDrawn="1"/>
        </p:nvSpPr>
        <p:spPr bwMode="auto">
          <a:xfrm>
            <a:off x="2755901" y="1375833"/>
            <a:ext cx="3502025" cy="4210051"/>
          </a:xfrm>
          <a:custGeom>
            <a:avLst/>
            <a:gdLst>
              <a:gd name="T0" fmla="*/ 1349 w 2073"/>
              <a:gd name="T1" fmla="*/ 0 h 1870"/>
              <a:gd name="T2" fmla="*/ 724 w 2073"/>
              <a:gd name="T3" fmla="*/ 0 h 1870"/>
              <a:gd name="T4" fmla="*/ 383 w 2073"/>
              <a:gd name="T5" fmla="*/ 196 h 1870"/>
              <a:gd name="T6" fmla="*/ 70 w 2073"/>
              <a:gd name="T7" fmla="*/ 738 h 1870"/>
              <a:gd name="T8" fmla="*/ 70 w 2073"/>
              <a:gd name="T9" fmla="*/ 1132 h 1870"/>
              <a:gd name="T10" fmla="*/ 383 w 2073"/>
              <a:gd name="T11" fmla="*/ 1673 h 1870"/>
              <a:gd name="T12" fmla="*/ 724 w 2073"/>
              <a:gd name="T13" fmla="*/ 1870 h 1870"/>
              <a:gd name="T14" fmla="*/ 1349 w 2073"/>
              <a:gd name="T15" fmla="*/ 1870 h 1870"/>
              <a:gd name="T16" fmla="*/ 1690 w 2073"/>
              <a:gd name="T17" fmla="*/ 1673 h 1870"/>
              <a:gd name="T18" fmla="*/ 2003 w 2073"/>
              <a:gd name="T19" fmla="*/ 1132 h 1870"/>
              <a:gd name="T20" fmla="*/ 2003 w 2073"/>
              <a:gd name="T21" fmla="*/ 738 h 1870"/>
              <a:gd name="T22" fmla="*/ 1690 w 2073"/>
              <a:gd name="T23" fmla="*/ 196 h 1870"/>
              <a:gd name="T24" fmla="*/ 1349 w 2073"/>
              <a:gd name="T25" fmla="*/ 0 h 1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3" h="1870">
                <a:moveTo>
                  <a:pt x="1349" y="0"/>
                </a:moveTo>
                <a:cubicBezTo>
                  <a:pt x="724" y="0"/>
                  <a:pt x="724" y="0"/>
                  <a:pt x="724" y="0"/>
                </a:cubicBezTo>
                <a:cubicBezTo>
                  <a:pt x="583" y="0"/>
                  <a:pt x="453" y="75"/>
                  <a:pt x="383" y="196"/>
                </a:cubicBezTo>
                <a:cubicBezTo>
                  <a:pt x="70" y="738"/>
                  <a:pt x="70" y="738"/>
                  <a:pt x="70" y="738"/>
                </a:cubicBezTo>
                <a:cubicBezTo>
                  <a:pt x="0" y="860"/>
                  <a:pt x="0" y="1010"/>
                  <a:pt x="70" y="1132"/>
                </a:cubicBezTo>
                <a:cubicBezTo>
                  <a:pt x="383" y="1673"/>
                  <a:pt x="383" y="1673"/>
                  <a:pt x="383" y="1673"/>
                </a:cubicBezTo>
                <a:cubicBezTo>
                  <a:pt x="453" y="1795"/>
                  <a:pt x="583" y="1870"/>
                  <a:pt x="724" y="1870"/>
                </a:cubicBezTo>
                <a:cubicBezTo>
                  <a:pt x="1349" y="1870"/>
                  <a:pt x="1349" y="1870"/>
                  <a:pt x="1349" y="1870"/>
                </a:cubicBezTo>
                <a:cubicBezTo>
                  <a:pt x="1490" y="1870"/>
                  <a:pt x="1620" y="1795"/>
                  <a:pt x="1690" y="1673"/>
                </a:cubicBezTo>
                <a:cubicBezTo>
                  <a:pt x="2003" y="1132"/>
                  <a:pt x="2003" y="1132"/>
                  <a:pt x="2003" y="1132"/>
                </a:cubicBezTo>
                <a:cubicBezTo>
                  <a:pt x="2073" y="1010"/>
                  <a:pt x="2073" y="860"/>
                  <a:pt x="2003" y="738"/>
                </a:cubicBezTo>
                <a:cubicBezTo>
                  <a:pt x="1690" y="196"/>
                  <a:pt x="1690" y="196"/>
                  <a:pt x="1690" y="196"/>
                </a:cubicBezTo>
                <a:cubicBezTo>
                  <a:pt x="1620" y="75"/>
                  <a:pt x="1490" y="0"/>
                  <a:pt x="1349" y="0"/>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rtl="0"/>
            <a:endParaRPr lang="en-US" sz="1800"/>
          </a:p>
        </p:txBody>
      </p:sp>
      <p:pic>
        <p:nvPicPr>
          <p:cNvPr id="10" name="صورة 9"/>
          <p:cNvPicPr>
            <a:picLocks noChangeAspect="1"/>
          </p:cNvPicPr>
          <p:nvPr userDrawn="1"/>
        </p:nvPicPr>
        <p:blipFill>
          <a:blip r:embed="rId2"/>
          <a:stretch>
            <a:fillRect/>
          </a:stretch>
        </p:blipFill>
        <p:spPr>
          <a:xfrm>
            <a:off x="7302242" y="367695"/>
            <a:ext cx="1506374" cy="394307"/>
          </a:xfrm>
          <a:prstGeom prst="rect">
            <a:avLst/>
          </a:prstGeom>
        </p:spPr>
      </p:pic>
      <p:pic>
        <p:nvPicPr>
          <p:cNvPr id="11" name="صورة 10"/>
          <p:cNvPicPr>
            <a:picLocks noChangeAspect="1"/>
          </p:cNvPicPr>
          <p:nvPr userDrawn="1"/>
        </p:nvPicPr>
        <p:blipFill>
          <a:blip r:embed="rId3"/>
          <a:stretch>
            <a:fillRect/>
          </a:stretch>
        </p:blipFill>
        <p:spPr>
          <a:xfrm>
            <a:off x="0" y="6728673"/>
            <a:ext cx="9144000" cy="142724"/>
          </a:xfrm>
          <a:prstGeom prst="rect">
            <a:avLst/>
          </a:prstGeom>
        </p:spPr>
      </p:pic>
      <p:sp>
        <p:nvSpPr>
          <p:cNvPr id="14" name="عنصر نائب للنص 22"/>
          <p:cNvSpPr>
            <a:spLocks noGrp="1"/>
          </p:cNvSpPr>
          <p:nvPr>
            <p:ph type="body" sz="quarter" idx="10" hasCustomPrompt="1"/>
          </p:nvPr>
        </p:nvSpPr>
        <p:spPr>
          <a:xfrm>
            <a:off x="3425484" y="2533650"/>
            <a:ext cx="2220913" cy="1819425"/>
          </a:xfrm>
          <a:prstGeom prst="rect">
            <a:avLst/>
          </a:prstGeom>
        </p:spPr>
        <p:txBody>
          <a:bodyPr>
            <a:normAutofit/>
          </a:bodyPr>
          <a:lstStyle>
            <a:lvl1pPr marL="0" indent="0" algn="ctr">
              <a:lnSpc>
                <a:spcPct val="100000"/>
              </a:lnSpc>
              <a:buNone/>
              <a:defRPr sz="4000" b="1">
                <a:solidFill>
                  <a:schemeClr val="bg1"/>
                </a:solidFill>
                <a:latin typeface="TheSans" panose="020B0503040302020203" pitchFamily="34" charset="-78"/>
                <a:cs typeface="TheSans" panose="020B0503040302020203" pitchFamily="34" charset="-78"/>
              </a:defRPr>
            </a:lvl1pPr>
            <a:lvl2pPr marL="342900" indent="0" algn="ctr">
              <a:lnSpc>
                <a:spcPct val="100000"/>
              </a:lnSpc>
              <a:buNone/>
              <a:defRPr/>
            </a:lvl2pPr>
            <a:lvl3pPr marL="685800" indent="0" algn="ctr">
              <a:lnSpc>
                <a:spcPct val="100000"/>
              </a:lnSpc>
              <a:buNone/>
              <a:defRPr/>
            </a:lvl3pPr>
            <a:lvl4pPr marL="1028700" indent="0" algn="ctr">
              <a:lnSpc>
                <a:spcPct val="100000"/>
              </a:lnSpc>
              <a:buNone/>
              <a:defRPr/>
            </a:lvl4pPr>
            <a:lvl5pPr marL="1371600" indent="0" algn="ctr">
              <a:lnSpc>
                <a:spcPct val="100000"/>
              </a:lnSpc>
              <a:buNone/>
              <a:defRPr/>
            </a:lvl5pPr>
          </a:lstStyle>
          <a:p>
            <a:pPr lvl="0"/>
            <a:r>
              <a:rPr lang="ar-SA" dirty="0"/>
              <a:t>العنــــوان الرئيسي</a:t>
            </a:r>
            <a:endParaRPr lang="en-US" dirty="0"/>
          </a:p>
        </p:txBody>
      </p:sp>
    </p:spTree>
    <p:extLst>
      <p:ext uri="{BB962C8B-B14F-4D97-AF65-F5344CB8AC3E}">
        <p14:creationId xmlns:p14="http://schemas.microsoft.com/office/powerpoint/2010/main" val="4049845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34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A84E7-A20A-409F-9902-617FF9C588FD}" type="datetimeFigureOut">
              <a:rPr lang="en-US" smtClean="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F4EBD7-4615-4B85-9880-9D8A48B16C6A}" type="slidenum">
              <a:rPr lang="en-US" smtClean="0"/>
              <a:t>‹#›</a:t>
            </a:fld>
            <a:endParaRPr lang="en-US" dirty="0"/>
          </a:p>
        </p:txBody>
      </p:sp>
    </p:spTree>
    <p:extLst>
      <p:ext uri="{BB962C8B-B14F-4D97-AF65-F5344CB8AC3E}">
        <p14:creationId xmlns:p14="http://schemas.microsoft.com/office/powerpoint/2010/main" val="2105380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84E7-A20A-409F-9902-617FF9C588FD}" type="datetimeFigureOut">
              <a:rPr lang="en-US" smtClean="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F4EBD7-4615-4B85-9880-9D8A48B16C6A}" type="slidenum">
              <a:rPr lang="en-US" smtClean="0"/>
              <a:t>‹#›</a:t>
            </a:fld>
            <a:endParaRPr lang="en-US" dirty="0"/>
          </a:p>
        </p:txBody>
      </p:sp>
    </p:spTree>
    <p:extLst>
      <p:ext uri="{BB962C8B-B14F-4D97-AF65-F5344CB8AC3E}">
        <p14:creationId xmlns:p14="http://schemas.microsoft.com/office/powerpoint/2010/main" val="651561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84E7-A20A-409F-9902-617FF9C588FD}" type="datetimeFigureOut">
              <a:rPr lang="en-US" smtClean="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F4EBD7-4615-4B85-9880-9D8A48B16C6A}" type="slidenum">
              <a:rPr lang="en-US" smtClean="0"/>
              <a:t>‹#›</a:t>
            </a:fld>
            <a:endParaRPr lang="en-US" dirty="0"/>
          </a:p>
        </p:txBody>
      </p:sp>
    </p:spTree>
    <p:extLst>
      <p:ext uri="{BB962C8B-B14F-4D97-AF65-F5344CB8AC3E}">
        <p14:creationId xmlns:p14="http://schemas.microsoft.com/office/powerpoint/2010/main" val="225068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84E7-A20A-409F-9902-617FF9C588FD}" type="datetimeFigureOut">
              <a:rPr lang="en-US" smtClean="0"/>
              <a:t>9/29/2024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7F4EBD7-4615-4B85-9880-9D8A48B16C6A}" type="slidenum">
              <a:rPr lang="en-US" smtClean="0"/>
              <a:t>‹#›</a:t>
            </a:fld>
            <a:endParaRPr lang="en-US" dirty="0"/>
          </a:p>
        </p:txBody>
      </p:sp>
    </p:spTree>
    <p:extLst>
      <p:ext uri="{BB962C8B-B14F-4D97-AF65-F5344CB8AC3E}">
        <p14:creationId xmlns:p14="http://schemas.microsoft.com/office/powerpoint/2010/main" val="2987994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CA84E7-A20A-409F-9902-617FF9C588FD}" type="datetimeFigureOut">
              <a:rPr lang="en-US" smtClean="0"/>
              <a:t>9/29/2024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7F4EBD7-4615-4B85-9880-9D8A48B16C6A}" type="slidenum">
              <a:rPr lang="en-US" smtClean="0"/>
              <a:t>‹#›</a:t>
            </a:fld>
            <a:endParaRPr lang="en-US" dirty="0"/>
          </a:p>
        </p:txBody>
      </p:sp>
    </p:spTree>
    <p:extLst>
      <p:ext uri="{BB962C8B-B14F-4D97-AF65-F5344CB8AC3E}">
        <p14:creationId xmlns:p14="http://schemas.microsoft.com/office/powerpoint/2010/main" val="3935770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84E7-A20A-409F-9902-617FF9C588FD}" type="datetimeFigureOut">
              <a:rPr lang="en-US" smtClean="0"/>
              <a:t>9/29/2024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7F4EBD7-4615-4B85-9880-9D8A48B16C6A}" type="slidenum">
              <a:rPr lang="en-US" smtClean="0"/>
              <a:t>‹#›</a:t>
            </a:fld>
            <a:endParaRPr lang="en-US" dirty="0"/>
          </a:p>
        </p:txBody>
      </p:sp>
    </p:spTree>
    <p:extLst>
      <p:ext uri="{BB962C8B-B14F-4D97-AF65-F5344CB8AC3E}">
        <p14:creationId xmlns:p14="http://schemas.microsoft.com/office/powerpoint/2010/main" val="362064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CA84E7-A20A-409F-9902-617FF9C588FD}" type="datetimeFigureOut">
              <a:rPr lang="en-US" smtClean="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F4EBD7-4615-4B85-9880-9D8A48B16C6A}" type="slidenum">
              <a:rPr lang="en-US" smtClean="0"/>
              <a:t>‹#›</a:t>
            </a:fld>
            <a:endParaRPr lang="en-US" dirty="0"/>
          </a:p>
        </p:txBody>
      </p:sp>
    </p:spTree>
    <p:extLst>
      <p:ext uri="{BB962C8B-B14F-4D97-AF65-F5344CB8AC3E}">
        <p14:creationId xmlns:p14="http://schemas.microsoft.com/office/powerpoint/2010/main" val="2090507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CA84E7-A20A-409F-9902-617FF9C588FD}" type="datetimeFigureOut">
              <a:rPr lang="en-US" smtClean="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F4EBD7-4615-4B85-9880-9D8A48B16C6A}" type="slidenum">
              <a:rPr lang="en-US" smtClean="0"/>
              <a:t>‹#›</a:t>
            </a:fld>
            <a:endParaRPr lang="en-US" dirty="0"/>
          </a:p>
        </p:txBody>
      </p:sp>
    </p:spTree>
    <p:extLst>
      <p:ext uri="{BB962C8B-B14F-4D97-AF65-F5344CB8AC3E}">
        <p14:creationId xmlns:p14="http://schemas.microsoft.com/office/powerpoint/2010/main" val="3291264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A84E7-A20A-409F-9902-617FF9C588FD}" type="datetimeFigureOut">
              <a:rPr lang="en-US" smtClean="0"/>
              <a:t>9/29/2024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4EBD7-4615-4B85-9880-9D8A48B16C6A}" type="slidenum">
              <a:rPr lang="en-US" smtClean="0"/>
              <a:t>‹#›</a:t>
            </a:fld>
            <a:endParaRPr lang="en-US" dirty="0"/>
          </a:p>
        </p:txBody>
      </p:sp>
    </p:spTree>
    <p:extLst>
      <p:ext uri="{BB962C8B-B14F-4D97-AF65-F5344CB8AC3E}">
        <p14:creationId xmlns:p14="http://schemas.microsoft.com/office/powerpoint/2010/main" val="1310498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843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1D472C-BEBA-416B-8C36-BBE685B8BCB8}"/>
              </a:ext>
            </a:extLst>
          </p:cNvPr>
          <p:cNvPicPr>
            <a:picLocks noChangeAspect="1"/>
          </p:cNvPicPr>
          <p:nvPr/>
        </p:nvPicPr>
        <p:blipFill>
          <a:blip r:embed="rId2"/>
          <a:stretch>
            <a:fillRect/>
          </a:stretch>
        </p:blipFill>
        <p:spPr>
          <a:xfrm>
            <a:off x="2590627" y="1968663"/>
            <a:ext cx="3962743" cy="3974937"/>
          </a:xfrm>
          <a:prstGeom prst="rect">
            <a:avLst/>
          </a:prstGeom>
        </p:spPr>
      </p:pic>
      <p:sp>
        <p:nvSpPr>
          <p:cNvPr id="4" name="TextBox 3">
            <a:extLst>
              <a:ext uri="{FF2B5EF4-FFF2-40B4-BE49-F238E27FC236}">
                <a16:creationId xmlns:a16="http://schemas.microsoft.com/office/drawing/2014/main" id="{41347BDA-202F-46EF-872F-5EE13DFB6C50}"/>
              </a:ext>
            </a:extLst>
          </p:cNvPr>
          <p:cNvSpPr txBox="1"/>
          <p:nvPr/>
        </p:nvSpPr>
        <p:spPr>
          <a:xfrm>
            <a:off x="1752600" y="958644"/>
            <a:ext cx="6705599" cy="707886"/>
          </a:xfrm>
          <a:prstGeom prst="rect">
            <a:avLst/>
          </a:prstGeom>
          <a:noFill/>
        </p:spPr>
        <p:txBody>
          <a:bodyPr wrap="square">
            <a:spAutoFit/>
          </a:bodyPr>
          <a:lstStyle/>
          <a:p>
            <a:r>
              <a:rPr lang="en-US" sz="4000" b="1" dirty="0">
                <a:solidFill>
                  <a:srgbClr val="0070C0"/>
                </a:solidFill>
                <a:latin typeface="Algerian" panose="04020705040A02060702" pitchFamily="82" charset="0"/>
              </a:rPr>
              <a:t>T</a:t>
            </a:r>
            <a:r>
              <a:rPr lang="en-GB" sz="4000" b="1" dirty="0" err="1">
                <a:solidFill>
                  <a:srgbClr val="0070C0"/>
                </a:solidFill>
                <a:latin typeface="Algerian" panose="04020705040A02060702" pitchFamily="82" charset="0"/>
              </a:rPr>
              <a:t>hyroid</a:t>
            </a:r>
            <a:r>
              <a:rPr lang="en-GB" sz="4000" b="1" dirty="0">
                <a:solidFill>
                  <a:srgbClr val="0070C0"/>
                </a:solidFill>
                <a:latin typeface="Algerian" panose="04020705040A02060702" pitchFamily="82" charset="0"/>
              </a:rPr>
              <a:t> Gland Diseases</a:t>
            </a:r>
            <a:endParaRPr lang="en-GB" sz="4000" dirty="0"/>
          </a:p>
        </p:txBody>
      </p:sp>
    </p:spTree>
    <p:extLst>
      <p:ext uri="{BB962C8B-B14F-4D97-AF65-F5344CB8AC3E}">
        <p14:creationId xmlns:p14="http://schemas.microsoft.com/office/powerpoint/2010/main" val="2599468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49405E-898A-4AD4-5CF5-5FED94C9313D}"/>
              </a:ext>
            </a:extLst>
          </p:cNvPr>
          <p:cNvPicPr>
            <a:picLocks noChangeAspect="1"/>
          </p:cNvPicPr>
          <p:nvPr/>
        </p:nvPicPr>
        <p:blipFill>
          <a:blip r:embed="rId2"/>
          <a:stretch>
            <a:fillRect/>
          </a:stretch>
        </p:blipFill>
        <p:spPr>
          <a:xfrm>
            <a:off x="5181600" y="244158"/>
            <a:ext cx="3731075" cy="2755631"/>
          </a:xfrm>
          <a:prstGeom prst="rect">
            <a:avLst/>
          </a:prstGeom>
        </p:spPr>
      </p:pic>
      <p:pic>
        <p:nvPicPr>
          <p:cNvPr id="5" name="Content Placeholder 4">
            <a:extLst>
              <a:ext uri="{FF2B5EF4-FFF2-40B4-BE49-F238E27FC236}">
                <a16:creationId xmlns:a16="http://schemas.microsoft.com/office/drawing/2014/main" id="{03F898E5-A20D-AD36-5B55-E0F54EE74A19}"/>
              </a:ext>
            </a:extLst>
          </p:cNvPr>
          <p:cNvPicPr>
            <a:picLocks noGrp="1" noChangeAspect="1"/>
          </p:cNvPicPr>
          <p:nvPr>
            <p:ph idx="1"/>
          </p:nvPr>
        </p:nvPicPr>
        <p:blipFill>
          <a:blip r:embed="rId3"/>
          <a:stretch>
            <a:fillRect/>
          </a:stretch>
        </p:blipFill>
        <p:spPr>
          <a:xfrm>
            <a:off x="5196840" y="3276599"/>
            <a:ext cx="3681029" cy="2755631"/>
          </a:xfrm>
        </p:spPr>
      </p:pic>
      <p:pic>
        <p:nvPicPr>
          <p:cNvPr id="7" name="Picture 6">
            <a:extLst>
              <a:ext uri="{FF2B5EF4-FFF2-40B4-BE49-F238E27FC236}">
                <a16:creationId xmlns:a16="http://schemas.microsoft.com/office/drawing/2014/main" id="{30A96E38-47B8-E838-AF94-DB6109604CA3}"/>
              </a:ext>
            </a:extLst>
          </p:cNvPr>
          <p:cNvPicPr>
            <a:picLocks noChangeAspect="1"/>
          </p:cNvPicPr>
          <p:nvPr/>
        </p:nvPicPr>
        <p:blipFill>
          <a:blip r:embed="rId4"/>
          <a:stretch>
            <a:fillRect/>
          </a:stretch>
        </p:blipFill>
        <p:spPr>
          <a:xfrm>
            <a:off x="2495080" y="74334"/>
            <a:ext cx="2519516" cy="3657600"/>
          </a:xfrm>
          <a:prstGeom prst="rect">
            <a:avLst/>
          </a:prstGeom>
        </p:spPr>
      </p:pic>
      <p:pic>
        <p:nvPicPr>
          <p:cNvPr id="3" name="Picture 2">
            <a:extLst>
              <a:ext uri="{FF2B5EF4-FFF2-40B4-BE49-F238E27FC236}">
                <a16:creationId xmlns:a16="http://schemas.microsoft.com/office/drawing/2014/main" id="{F346151C-0E8A-BE02-AC40-4FEFCD3066FB}"/>
              </a:ext>
            </a:extLst>
          </p:cNvPr>
          <p:cNvPicPr>
            <a:picLocks noChangeAspect="1"/>
          </p:cNvPicPr>
          <p:nvPr/>
        </p:nvPicPr>
        <p:blipFill>
          <a:blip r:embed="rId5"/>
          <a:stretch>
            <a:fillRect/>
          </a:stretch>
        </p:blipFill>
        <p:spPr>
          <a:xfrm>
            <a:off x="228600" y="3505200"/>
            <a:ext cx="2418880" cy="3202267"/>
          </a:xfrm>
          <a:prstGeom prst="rect">
            <a:avLst/>
          </a:prstGeom>
        </p:spPr>
      </p:pic>
    </p:spTree>
    <p:extLst>
      <p:ext uri="{BB962C8B-B14F-4D97-AF65-F5344CB8AC3E}">
        <p14:creationId xmlns:p14="http://schemas.microsoft.com/office/powerpoint/2010/main" val="3796242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sz="3200" b="1" dirty="0">
                <a:solidFill>
                  <a:schemeClr val="accent6">
                    <a:lumMod val="75000"/>
                  </a:schemeClr>
                </a:solidFill>
              </a:rPr>
              <a:t>Hypothyroidism</a:t>
            </a:r>
          </a:p>
        </p:txBody>
      </p:sp>
      <p:sp>
        <p:nvSpPr>
          <p:cNvPr id="3" name="Content Placeholder 2"/>
          <p:cNvSpPr>
            <a:spLocks noGrp="1"/>
          </p:cNvSpPr>
          <p:nvPr>
            <p:ph idx="1"/>
          </p:nvPr>
        </p:nvSpPr>
        <p:spPr>
          <a:xfrm>
            <a:off x="228600" y="609600"/>
            <a:ext cx="8686800" cy="6096000"/>
          </a:xfrm>
        </p:spPr>
        <p:txBody>
          <a:bodyPr>
            <a:normAutofit/>
          </a:bodyPr>
          <a:lstStyle/>
          <a:p>
            <a:pPr marL="0" indent="0">
              <a:buNone/>
            </a:pPr>
            <a:r>
              <a:rPr lang="en-GB" b="1" u="sng" dirty="0"/>
              <a:t>Primary:</a:t>
            </a:r>
          </a:p>
          <a:p>
            <a:r>
              <a:rPr lang="en-GB" b="1" dirty="0"/>
              <a:t>Hashimoto’s disease</a:t>
            </a:r>
          </a:p>
          <a:p>
            <a:r>
              <a:rPr lang="en-GB" dirty="0"/>
              <a:t>Post RAI for Grave’s disease</a:t>
            </a:r>
          </a:p>
          <a:p>
            <a:r>
              <a:rPr lang="en-GB" dirty="0"/>
              <a:t>Post thyroidectomy</a:t>
            </a:r>
          </a:p>
          <a:p>
            <a:r>
              <a:rPr lang="en-GB" dirty="0"/>
              <a:t>Sub-acute thyroiditis</a:t>
            </a:r>
          </a:p>
          <a:p>
            <a:r>
              <a:rPr lang="en-GB" dirty="0"/>
              <a:t>Iodine deficiency</a:t>
            </a:r>
          </a:p>
          <a:p>
            <a:r>
              <a:rPr lang="en-GB" dirty="0"/>
              <a:t>Goitrogens use- </a:t>
            </a:r>
            <a:r>
              <a:rPr lang="en-GB" sz="2800" dirty="0"/>
              <a:t>lithium, anti-thyroid drugs</a:t>
            </a:r>
          </a:p>
          <a:p>
            <a:r>
              <a:rPr lang="en-GB" dirty="0"/>
              <a:t>Inborn errors of thyroid hormone synthesis </a:t>
            </a:r>
          </a:p>
          <a:p>
            <a:pPr marL="0" indent="0">
              <a:buNone/>
            </a:pPr>
            <a:r>
              <a:rPr lang="en-GB" b="1" u="sng" dirty="0">
                <a:solidFill>
                  <a:srgbClr val="7030A0"/>
                </a:solidFill>
              </a:rPr>
              <a:t>Secondary:</a:t>
            </a:r>
          </a:p>
          <a:p>
            <a:r>
              <a:rPr lang="en-GB" dirty="0"/>
              <a:t>Hypopituitarism</a:t>
            </a:r>
            <a:endParaRPr lang="en-US" dirty="0"/>
          </a:p>
        </p:txBody>
      </p:sp>
    </p:spTree>
    <p:extLst>
      <p:ext uri="{BB962C8B-B14F-4D97-AF65-F5344CB8AC3E}">
        <p14:creationId xmlns:p14="http://schemas.microsoft.com/office/powerpoint/2010/main" val="353502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18008C9-998F-4329-A614-F2135C281978}"/>
              </a:ext>
            </a:extLst>
          </p:cNvPr>
          <p:cNvPicPr>
            <a:picLocks noGrp="1" noChangeAspect="1"/>
          </p:cNvPicPr>
          <p:nvPr>
            <p:ph idx="1"/>
          </p:nvPr>
        </p:nvPicPr>
        <p:blipFill>
          <a:blip r:embed="rId2"/>
          <a:stretch>
            <a:fillRect/>
          </a:stretch>
        </p:blipFill>
        <p:spPr>
          <a:xfrm>
            <a:off x="5105400" y="609600"/>
            <a:ext cx="3429000" cy="5638800"/>
          </a:xfrm>
        </p:spPr>
      </p:pic>
      <p:sp>
        <p:nvSpPr>
          <p:cNvPr id="3" name="TextBox 2">
            <a:extLst>
              <a:ext uri="{FF2B5EF4-FFF2-40B4-BE49-F238E27FC236}">
                <a16:creationId xmlns:a16="http://schemas.microsoft.com/office/drawing/2014/main" id="{235F5C8D-C933-9BD0-16D5-F21A4A76D5A4}"/>
              </a:ext>
            </a:extLst>
          </p:cNvPr>
          <p:cNvSpPr txBox="1"/>
          <p:nvPr/>
        </p:nvSpPr>
        <p:spPr>
          <a:xfrm>
            <a:off x="381000" y="228600"/>
            <a:ext cx="4267200" cy="2585323"/>
          </a:xfrm>
          <a:prstGeom prst="rect">
            <a:avLst/>
          </a:prstGeom>
          <a:noFill/>
        </p:spPr>
        <p:txBody>
          <a:bodyPr wrap="square">
            <a:spAutoFit/>
          </a:bodyPr>
          <a:lstStyle/>
          <a:p>
            <a:r>
              <a:rPr lang="en-GB" dirty="0"/>
              <a:t>SIGNS OF HYPOTHYROIDISM</a:t>
            </a:r>
          </a:p>
          <a:p>
            <a:r>
              <a:rPr lang="en-GB" dirty="0"/>
              <a:t>•• Obese</a:t>
            </a:r>
          </a:p>
          <a:p>
            <a:r>
              <a:rPr lang="en-GB" dirty="0"/>
              <a:t>•• Dry inelastic skin</a:t>
            </a:r>
          </a:p>
          <a:p>
            <a:r>
              <a:rPr lang="en-GB" dirty="0"/>
              <a:t>•• Macroglossia</a:t>
            </a:r>
          </a:p>
          <a:p>
            <a:r>
              <a:rPr lang="en-GB" dirty="0"/>
              <a:t>•• Mask like facies</a:t>
            </a:r>
          </a:p>
          <a:p>
            <a:r>
              <a:rPr lang="en-GB" dirty="0"/>
              <a:t>•• Loss of hair in lateral eyebrow</a:t>
            </a:r>
          </a:p>
          <a:p>
            <a:r>
              <a:rPr lang="en-GB" dirty="0"/>
              <a:t>•• Hoarseness of voice</a:t>
            </a:r>
          </a:p>
          <a:p>
            <a:r>
              <a:rPr lang="en-GB" dirty="0"/>
              <a:t>•• </a:t>
            </a:r>
            <a:r>
              <a:rPr lang="en-GB" dirty="0" err="1"/>
              <a:t>Pseudomyotonic</a:t>
            </a:r>
            <a:r>
              <a:rPr lang="en-GB" dirty="0"/>
              <a:t> reflex (delayed ankle jerk); also called ‘hung up’ reflex</a:t>
            </a:r>
          </a:p>
        </p:txBody>
      </p:sp>
      <p:pic>
        <p:nvPicPr>
          <p:cNvPr id="4" name="Content Placeholder 4">
            <a:extLst>
              <a:ext uri="{FF2B5EF4-FFF2-40B4-BE49-F238E27FC236}">
                <a16:creationId xmlns:a16="http://schemas.microsoft.com/office/drawing/2014/main" id="{982A4836-C623-EE60-222D-341FE1741446}"/>
              </a:ext>
            </a:extLst>
          </p:cNvPr>
          <p:cNvPicPr>
            <a:picLocks noChangeAspect="1"/>
          </p:cNvPicPr>
          <p:nvPr/>
        </p:nvPicPr>
        <p:blipFill>
          <a:blip r:embed="rId3"/>
          <a:stretch>
            <a:fillRect/>
          </a:stretch>
        </p:blipFill>
        <p:spPr>
          <a:xfrm>
            <a:off x="422178" y="2853547"/>
            <a:ext cx="2593346" cy="1828800"/>
          </a:xfrm>
          <a:prstGeom prst="rect">
            <a:avLst/>
          </a:prstGeom>
        </p:spPr>
      </p:pic>
      <p:pic>
        <p:nvPicPr>
          <p:cNvPr id="2" name="Picture 1">
            <a:extLst>
              <a:ext uri="{FF2B5EF4-FFF2-40B4-BE49-F238E27FC236}">
                <a16:creationId xmlns:a16="http://schemas.microsoft.com/office/drawing/2014/main" id="{42975955-2D05-9F19-2126-58292B6BA8C8}"/>
              </a:ext>
            </a:extLst>
          </p:cNvPr>
          <p:cNvPicPr>
            <a:picLocks noChangeAspect="1"/>
          </p:cNvPicPr>
          <p:nvPr/>
        </p:nvPicPr>
        <p:blipFill>
          <a:blip r:embed="rId4"/>
          <a:stretch>
            <a:fillRect/>
          </a:stretch>
        </p:blipFill>
        <p:spPr>
          <a:xfrm>
            <a:off x="2969744" y="4682347"/>
            <a:ext cx="2201218" cy="2178701"/>
          </a:xfrm>
          <a:prstGeom prst="rect">
            <a:avLst/>
          </a:prstGeom>
        </p:spPr>
      </p:pic>
    </p:spTree>
    <p:extLst>
      <p:ext uri="{BB962C8B-B14F-4D97-AF65-F5344CB8AC3E}">
        <p14:creationId xmlns:p14="http://schemas.microsoft.com/office/powerpoint/2010/main" val="232227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p>
            <a:r>
              <a:rPr lang="en-GB" sz="3200" b="1" dirty="0">
                <a:solidFill>
                  <a:srgbClr val="0070C0"/>
                </a:solidFill>
              </a:rPr>
              <a:t>Grave’s Disease</a:t>
            </a:r>
            <a:endParaRPr lang="en-US" sz="3200" b="1" dirty="0">
              <a:solidFill>
                <a:srgbClr val="0070C0"/>
              </a:solidFill>
            </a:endParaRPr>
          </a:p>
        </p:txBody>
      </p:sp>
      <p:sp>
        <p:nvSpPr>
          <p:cNvPr id="3" name="Content Placeholder 2"/>
          <p:cNvSpPr>
            <a:spLocks noGrp="1"/>
          </p:cNvSpPr>
          <p:nvPr>
            <p:ph idx="1"/>
          </p:nvPr>
        </p:nvSpPr>
        <p:spPr>
          <a:xfrm>
            <a:off x="0" y="533400"/>
            <a:ext cx="9144000" cy="6324600"/>
          </a:xfrm>
        </p:spPr>
        <p:txBody>
          <a:bodyPr>
            <a:normAutofit fontScale="70000" lnSpcReduction="20000"/>
          </a:bodyPr>
          <a:lstStyle/>
          <a:p>
            <a:pPr>
              <a:lnSpc>
                <a:spcPct val="150000"/>
              </a:lnSpc>
            </a:pPr>
            <a:r>
              <a:rPr lang="en-GB" sz="3600" b="1" u="sng" dirty="0"/>
              <a:t>Most common </a:t>
            </a:r>
            <a:r>
              <a:rPr lang="en-GB" sz="3600" b="1" dirty="0"/>
              <a:t>form of thyrotoxicosis (60-80 %)</a:t>
            </a:r>
          </a:p>
          <a:p>
            <a:pPr>
              <a:lnSpc>
                <a:spcPct val="150000"/>
              </a:lnSpc>
            </a:pPr>
            <a:r>
              <a:rPr lang="en-GB" sz="3600" b="1" dirty="0"/>
              <a:t>Any age, common in 20-40 age group</a:t>
            </a:r>
          </a:p>
          <a:p>
            <a:pPr>
              <a:lnSpc>
                <a:spcPct val="150000"/>
              </a:lnSpc>
            </a:pPr>
            <a:r>
              <a:rPr lang="en-GB" sz="3600" b="1" dirty="0"/>
              <a:t>5 times &gt; in females</a:t>
            </a:r>
          </a:p>
          <a:p>
            <a:pPr>
              <a:lnSpc>
                <a:spcPct val="150000"/>
              </a:lnSpc>
            </a:pPr>
            <a:r>
              <a:rPr lang="en-GB" sz="3600" b="1" dirty="0"/>
              <a:t>Autoimmune disease</a:t>
            </a:r>
          </a:p>
          <a:p>
            <a:pPr>
              <a:lnSpc>
                <a:spcPct val="150000"/>
              </a:lnSpc>
            </a:pPr>
            <a:r>
              <a:rPr lang="en-GB" sz="3600" b="1" dirty="0"/>
              <a:t>15% relatives with same disorder</a:t>
            </a:r>
          </a:p>
          <a:p>
            <a:pPr>
              <a:lnSpc>
                <a:spcPct val="150000"/>
              </a:lnSpc>
            </a:pPr>
            <a:r>
              <a:rPr lang="en-GB" sz="3600" b="1" dirty="0"/>
              <a:t>Disease consists of one or more of the following:</a:t>
            </a:r>
          </a:p>
          <a:p>
            <a:pPr marL="0" indent="0">
              <a:lnSpc>
                <a:spcPct val="150000"/>
              </a:lnSpc>
              <a:buNone/>
            </a:pPr>
            <a:r>
              <a:rPr lang="en-GB" dirty="0"/>
              <a:t>	-  </a:t>
            </a:r>
            <a:r>
              <a:rPr lang="en-GB" b="1" dirty="0"/>
              <a:t>Thyrotoxicosis</a:t>
            </a:r>
          </a:p>
          <a:p>
            <a:pPr marL="0" indent="0">
              <a:lnSpc>
                <a:spcPct val="150000"/>
              </a:lnSpc>
              <a:buNone/>
            </a:pPr>
            <a:r>
              <a:rPr lang="en-GB" b="1" dirty="0"/>
              <a:t>	-  Goitre </a:t>
            </a:r>
            <a:r>
              <a:rPr lang="en-GB" dirty="0"/>
              <a:t>(diffuse enlargement, ± bruit)</a:t>
            </a:r>
          </a:p>
          <a:p>
            <a:pPr marL="0" indent="0">
              <a:lnSpc>
                <a:spcPct val="150000"/>
              </a:lnSpc>
              <a:buNone/>
            </a:pPr>
            <a:r>
              <a:rPr lang="en-GB" b="1" dirty="0"/>
              <a:t>	-  Ophthalmopathy </a:t>
            </a:r>
            <a:r>
              <a:rPr lang="en-GB" sz="2600" dirty="0"/>
              <a:t>(exophthalmos, lid-lag, lid retraction, chemosis 					ophthalmoplegia)</a:t>
            </a:r>
          </a:p>
          <a:p>
            <a:pPr marL="0" indent="0">
              <a:lnSpc>
                <a:spcPct val="150000"/>
              </a:lnSpc>
              <a:buNone/>
            </a:pPr>
            <a:r>
              <a:rPr lang="en-GB" b="1" dirty="0"/>
              <a:t>	-  Dermopathy</a:t>
            </a:r>
            <a:r>
              <a:rPr lang="en-GB" dirty="0"/>
              <a:t> </a:t>
            </a:r>
            <a:r>
              <a:rPr lang="en-GB" sz="2600" dirty="0"/>
              <a:t>(pretibial </a:t>
            </a:r>
            <a:r>
              <a:rPr lang="en-GB" sz="2600" dirty="0" err="1"/>
              <a:t>myxedema</a:t>
            </a:r>
            <a:r>
              <a:rPr lang="en-GB" sz="2600" dirty="0"/>
              <a:t> – only 2%)</a:t>
            </a:r>
          </a:p>
          <a:p>
            <a:pPr>
              <a:lnSpc>
                <a:spcPct val="150000"/>
              </a:lnSpc>
            </a:pPr>
            <a:endParaRPr lang="en-GB" dirty="0"/>
          </a:p>
          <a:p>
            <a:pPr>
              <a:lnSpc>
                <a:spcPct val="150000"/>
              </a:lnSpc>
            </a:pPr>
            <a:endParaRPr lang="en-US"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1723"/>
          <a:stretch/>
        </p:blipFill>
        <p:spPr bwMode="auto">
          <a:xfrm>
            <a:off x="5715000" y="1860804"/>
            <a:ext cx="3044284" cy="1225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490" b="24396"/>
          <a:stretch/>
        </p:blipFill>
        <p:spPr bwMode="auto">
          <a:xfrm>
            <a:off x="6096000" y="5486400"/>
            <a:ext cx="3044284"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78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146"/>
                                        </p:tgtEl>
                                        <p:attrNameLst>
                                          <p:attrName>style.visibility</p:attrName>
                                        </p:attrNameLst>
                                      </p:cBhvr>
                                      <p:to>
                                        <p:strVal val="visible"/>
                                      </p:to>
                                    </p:set>
                                    <p:animEffect transition="in" filter="fade">
                                      <p:cBhvr>
                                        <p:cTn id="48" dur="500"/>
                                        <p:tgtEl>
                                          <p:spTgt spid="614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vestigations&#10;• Hb%&#10;• TC, DC, ESR- (Patients on ATD therapy may have anemia)&#10;• BT,CT, Platelet count.&#10;• Urine- albumin, s...">
            <a:extLst>
              <a:ext uri="{FF2B5EF4-FFF2-40B4-BE49-F238E27FC236}">
                <a16:creationId xmlns:a16="http://schemas.microsoft.com/office/drawing/2014/main" id="{B4A4E012-305E-4716-BBA7-C536091EB8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32" y="0"/>
            <a:ext cx="89561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840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E035337-C178-4A63-8C30-6915FDD8C8BE}"/>
              </a:ext>
            </a:extLst>
          </p:cNvPr>
          <p:cNvPicPr>
            <a:picLocks noGrp="1" noChangeAspect="1"/>
          </p:cNvPicPr>
          <p:nvPr>
            <p:ph idx="1"/>
          </p:nvPr>
        </p:nvPicPr>
        <p:blipFill>
          <a:blip r:embed="rId2"/>
          <a:stretch>
            <a:fillRect/>
          </a:stretch>
        </p:blipFill>
        <p:spPr>
          <a:xfrm>
            <a:off x="914400" y="1527243"/>
            <a:ext cx="3124200" cy="4187757"/>
          </a:xfrm>
          <a:prstGeom prst="rect">
            <a:avLst/>
          </a:prstGeom>
        </p:spPr>
      </p:pic>
      <p:pic>
        <p:nvPicPr>
          <p:cNvPr id="5" name="Picture 4">
            <a:extLst>
              <a:ext uri="{FF2B5EF4-FFF2-40B4-BE49-F238E27FC236}">
                <a16:creationId xmlns:a16="http://schemas.microsoft.com/office/drawing/2014/main" id="{1E4E1FAF-88C7-4EE5-8099-F846AFF4EB8D}"/>
              </a:ext>
            </a:extLst>
          </p:cNvPr>
          <p:cNvPicPr>
            <a:picLocks noChangeAspect="1"/>
          </p:cNvPicPr>
          <p:nvPr/>
        </p:nvPicPr>
        <p:blipFill>
          <a:blip r:embed="rId3"/>
          <a:stretch>
            <a:fillRect/>
          </a:stretch>
        </p:blipFill>
        <p:spPr>
          <a:xfrm>
            <a:off x="4800600" y="1758353"/>
            <a:ext cx="3276598" cy="3956647"/>
          </a:xfrm>
          <a:prstGeom prst="rect">
            <a:avLst/>
          </a:prstGeom>
        </p:spPr>
      </p:pic>
    </p:spTree>
    <p:extLst>
      <p:ext uri="{BB962C8B-B14F-4D97-AF65-F5344CB8AC3E}">
        <p14:creationId xmlns:p14="http://schemas.microsoft.com/office/powerpoint/2010/main" val="3331321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GB" sz="3200" b="1" dirty="0">
                <a:solidFill>
                  <a:srgbClr val="0070C0"/>
                </a:solidFill>
              </a:rPr>
              <a:t>Features of thyrotoxicosis (Grave’s Disease)</a:t>
            </a:r>
            <a:endParaRPr lang="en-US" sz="3200" b="1" dirty="0">
              <a:solidFill>
                <a:srgbClr val="0070C0"/>
              </a:solidFill>
            </a:endParaRPr>
          </a:p>
        </p:txBody>
      </p:sp>
      <p:sp>
        <p:nvSpPr>
          <p:cNvPr id="3" name="Content Placeholder 2"/>
          <p:cNvSpPr>
            <a:spLocks noGrp="1"/>
          </p:cNvSpPr>
          <p:nvPr>
            <p:ph idx="1"/>
          </p:nvPr>
        </p:nvSpPr>
        <p:spPr>
          <a:xfrm>
            <a:off x="0" y="838200"/>
            <a:ext cx="9144000" cy="5791200"/>
          </a:xfrm>
        </p:spPr>
        <p:txBody>
          <a:bodyPr>
            <a:normAutofit/>
          </a:bodyPr>
          <a:lstStyle/>
          <a:p>
            <a:pPr>
              <a:lnSpc>
                <a:spcPct val="200000"/>
              </a:lnSpc>
            </a:pPr>
            <a:r>
              <a:rPr lang="en-GB" sz="2000" b="1" dirty="0"/>
              <a:t>Heat intolerance, </a:t>
            </a:r>
            <a:r>
              <a:rPr lang="en-GB" sz="2000" dirty="0"/>
              <a:t>excessive </a:t>
            </a:r>
            <a:r>
              <a:rPr lang="en-GB" sz="2000" b="1" dirty="0"/>
              <a:t>sweating</a:t>
            </a:r>
          </a:p>
          <a:p>
            <a:pPr>
              <a:lnSpc>
                <a:spcPct val="200000"/>
              </a:lnSpc>
            </a:pPr>
            <a:r>
              <a:rPr lang="en-GB" sz="2000" b="1" dirty="0"/>
              <a:t>CVS</a:t>
            </a:r>
            <a:r>
              <a:rPr lang="en-GB" sz="2000" dirty="0"/>
              <a:t>: tachycardia, palpitation, atrial fibrillation, CHF</a:t>
            </a:r>
          </a:p>
          <a:p>
            <a:pPr>
              <a:lnSpc>
                <a:spcPct val="200000"/>
              </a:lnSpc>
            </a:pPr>
            <a:r>
              <a:rPr lang="en-GB" sz="2000" b="1" dirty="0"/>
              <a:t>GI</a:t>
            </a:r>
            <a:r>
              <a:rPr lang="en-GB" sz="2000" dirty="0"/>
              <a:t>: Wt. loss, increased appetite, diarrhoea</a:t>
            </a:r>
          </a:p>
          <a:p>
            <a:pPr lvl="0">
              <a:lnSpc>
                <a:spcPct val="200000"/>
              </a:lnSpc>
            </a:pPr>
            <a:r>
              <a:rPr lang="en-GB" sz="2000" b="1" dirty="0">
                <a:solidFill>
                  <a:prstClr val="black"/>
                </a:solidFill>
              </a:rPr>
              <a:t>Neuromuscular</a:t>
            </a:r>
            <a:r>
              <a:rPr lang="en-GB" sz="2000" dirty="0">
                <a:solidFill>
                  <a:prstClr val="black"/>
                </a:solidFill>
              </a:rPr>
              <a:t>: anxiety, nervousness, tremor, proximal myopathy</a:t>
            </a:r>
            <a:endParaRPr lang="en-US" sz="2000" dirty="0">
              <a:solidFill>
                <a:prstClr val="black"/>
              </a:solidFill>
            </a:endParaRPr>
          </a:p>
          <a:p>
            <a:pPr>
              <a:lnSpc>
                <a:spcPct val="200000"/>
              </a:lnSpc>
            </a:pPr>
            <a:r>
              <a:rPr lang="en-GB" sz="2000" b="1" dirty="0"/>
              <a:t>Reproductive:</a:t>
            </a:r>
            <a:r>
              <a:rPr lang="en-GB" sz="2000" dirty="0"/>
              <a:t> </a:t>
            </a:r>
            <a:r>
              <a:rPr lang="en-GB" sz="2000" dirty="0">
                <a:solidFill>
                  <a:prstClr val="black"/>
                </a:solidFill>
              </a:rPr>
              <a:t>amenorrhea, infertility</a:t>
            </a:r>
          </a:p>
        </p:txBody>
      </p:sp>
      <p:pic>
        <p:nvPicPr>
          <p:cNvPr id="5" name="Picture 4">
            <a:extLst>
              <a:ext uri="{FF2B5EF4-FFF2-40B4-BE49-F238E27FC236}">
                <a16:creationId xmlns:a16="http://schemas.microsoft.com/office/drawing/2014/main" id="{5F9952E9-3425-0BF4-CE86-CA1ABAC96422}"/>
              </a:ext>
            </a:extLst>
          </p:cNvPr>
          <p:cNvPicPr>
            <a:picLocks noChangeAspect="1"/>
          </p:cNvPicPr>
          <p:nvPr/>
        </p:nvPicPr>
        <p:blipFill>
          <a:blip r:embed="rId2"/>
          <a:stretch>
            <a:fillRect/>
          </a:stretch>
        </p:blipFill>
        <p:spPr>
          <a:xfrm>
            <a:off x="6219668" y="3581400"/>
            <a:ext cx="2489602" cy="3215148"/>
          </a:xfrm>
          <a:prstGeom prst="rect">
            <a:avLst/>
          </a:prstGeom>
        </p:spPr>
      </p:pic>
      <p:pic>
        <p:nvPicPr>
          <p:cNvPr id="8" name="Content Placeholder 7">
            <a:extLst>
              <a:ext uri="{FF2B5EF4-FFF2-40B4-BE49-F238E27FC236}">
                <a16:creationId xmlns:a16="http://schemas.microsoft.com/office/drawing/2014/main" id="{1158BD65-5988-4E85-904B-80F3A1FDD3E9}"/>
              </a:ext>
            </a:extLst>
          </p:cNvPr>
          <p:cNvPicPr>
            <a:picLocks noChangeAspect="1"/>
          </p:cNvPicPr>
          <p:nvPr/>
        </p:nvPicPr>
        <p:blipFill>
          <a:blip r:embed="rId3"/>
          <a:stretch>
            <a:fillRect/>
          </a:stretch>
        </p:blipFill>
        <p:spPr>
          <a:xfrm>
            <a:off x="3389541" y="4267200"/>
            <a:ext cx="2364917" cy="2529348"/>
          </a:xfrm>
          <a:prstGeom prst="rect">
            <a:avLst/>
          </a:prstGeom>
        </p:spPr>
      </p:pic>
    </p:spTree>
    <p:extLst>
      <p:ext uri="{BB962C8B-B14F-4D97-AF65-F5344CB8AC3E}">
        <p14:creationId xmlns:p14="http://schemas.microsoft.com/office/powerpoint/2010/main" val="14137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GB" sz="3200" b="1" dirty="0">
                <a:solidFill>
                  <a:srgbClr val="0070C0"/>
                </a:solidFill>
              </a:rPr>
              <a:t>Diagnosis of Grave’s Disease</a:t>
            </a:r>
            <a:endParaRPr lang="en-US" sz="3200" b="1" dirty="0">
              <a:solidFill>
                <a:srgbClr val="0070C0"/>
              </a:solidFill>
            </a:endParaRPr>
          </a:p>
        </p:txBody>
      </p:sp>
      <p:sp>
        <p:nvSpPr>
          <p:cNvPr id="3" name="Content Placeholder 2"/>
          <p:cNvSpPr>
            <a:spLocks noGrp="1"/>
          </p:cNvSpPr>
          <p:nvPr>
            <p:ph idx="1"/>
          </p:nvPr>
        </p:nvSpPr>
        <p:spPr>
          <a:xfrm>
            <a:off x="152400" y="762000"/>
            <a:ext cx="8991600" cy="5943600"/>
          </a:xfrm>
        </p:spPr>
        <p:txBody>
          <a:bodyPr>
            <a:normAutofit/>
          </a:bodyPr>
          <a:lstStyle/>
          <a:p>
            <a:pPr>
              <a:lnSpc>
                <a:spcPct val="150000"/>
              </a:lnSpc>
            </a:pPr>
            <a:r>
              <a:rPr lang="en-GB" b="1" dirty="0"/>
              <a:t>Low TSH</a:t>
            </a:r>
            <a:r>
              <a:rPr lang="en-GB" dirty="0"/>
              <a:t>, high FT4, &amp;/or T3</a:t>
            </a:r>
          </a:p>
          <a:p>
            <a:pPr>
              <a:lnSpc>
                <a:spcPct val="150000"/>
              </a:lnSpc>
            </a:pPr>
            <a:r>
              <a:rPr lang="en-GB" dirty="0"/>
              <a:t>Detection of </a:t>
            </a:r>
            <a:r>
              <a:rPr lang="en-GB" b="1" dirty="0"/>
              <a:t>TSH-R Ab</a:t>
            </a:r>
            <a:r>
              <a:rPr lang="en-GB" dirty="0"/>
              <a:t>:  </a:t>
            </a:r>
            <a:r>
              <a:rPr lang="en-GB" sz="2000" b="1" dirty="0"/>
              <a:t>TSI</a:t>
            </a:r>
            <a:r>
              <a:rPr lang="en-GB" sz="2000" dirty="0"/>
              <a:t>-thyroid stimulating immunoglobulin</a:t>
            </a:r>
          </a:p>
          <a:p>
            <a:pPr>
              <a:lnSpc>
                <a:spcPct val="150000"/>
              </a:lnSpc>
            </a:pPr>
            <a:r>
              <a:rPr lang="en-GB" b="1" dirty="0"/>
              <a:t>Isotope scan</a:t>
            </a:r>
            <a:r>
              <a:rPr lang="en-GB" dirty="0"/>
              <a:t>- </a:t>
            </a:r>
            <a:r>
              <a:rPr lang="en-GB" sz="2800" dirty="0"/>
              <a:t>diffuse high uptake</a:t>
            </a:r>
          </a:p>
          <a:p>
            <a:endParaRPr lang="en-GB" dirty="0"/>
          </a:p>
          <a:p>
            <a:endParaRPr lang="en-GB" dirty="0"/>
          </a:p>
          <a:p>
            <a:endParaRPr lang="en-GB" dirty="0"/>
          </a:p>
          <a:p>
            <a:endParaRPr lang="en-GB" dirty="0"/>
          </a:p>
          <a:p>
            <a:r>
              <a:rPr lang="en-GB" dirty="0"/>
              <a:t>Ultrasound- rarely needed</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185160"/>
            <a:ext cx="4464950" cy="237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8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GB" sz="3200" b="1" dirty="0">
                <a:solidFill>
                  <a:srgbClr val="0070C0"/>
                </a:solidFill>
              </a:rPr>
              <a:t>Treatment of Grave’s Disease</a:t>
            </a:r>
            <a:endParaRPr lang="en-US" dirty="0"/>
          </a:p>
        </p:txBody>
      </p:sp>
      <p:sp>
        <p:nvSpPr>
          <p:cNvPr id="3" name="Content Placeholder 2"/>
          <p:cNvSpPr>
            <a:spLocks noGrp="1"/>
          </p:cNvSpPr>
          <p:nvPr>
            <p:ph idx="1"/>
          </p:nvPr>
        </p:nvSpPr>
        <p:spPr>
          <a:xfrm>
            <a:off x="152400" y="762000"/>
            <a:ext cx="8991600" cy="6019800"/>
          </a:xfrm>
        </p:spPr>
        <p:txBody>
          <a:bodyPr>
            <a:normAutofit lnSpcReduction="10000"/>
          </a:bodyPr>
          <a:lstStyle/>
          <a:p>
            <a:endParaRPr lang="en-GB" sz="1000" b="1" u="sng" dirty="0">
              <a:solidFill>
                <a:srgbClr val="00B050"/>
              </a:solidFill>
            </a:endParaRPr>
          </a:p>
          <a:p>
            <a:r>
              <a:rPr lang="en-GB" sz="3600" b="1" u="sng" dirty="0">
                <a:solidFill>
                  <a:srgbClr val="00B050"/>
                </a:solidFill>
              </a:rPr>
              <a:t>Antithyroid drugs</a:t>
            </a:r>
            <a:r>
              <a:rPr lang="en-GB" sz="3600" dirty="0">
                <a:solidFill>
                  <a:srgbClr val="00B050"/>
                </a:solidFill>
              </a:rPr>
              <a:t>: </a:t>
            </a:r>
          </a:p>
          <a:p>
            <a:pPr>
              <a:lnSpc>
                <a:spcPct val="150000"/>
              </a:lnSpc>
            </a:pPr>
            <a:r>
              <a:rPr lang="en-GB" b="1" dirty="0"/>
              <a:t>Blocks coupling of iodine with tyrosine</a:t>
            </a:r>
            <a:r>
              <a:rPr lang="en-GB" dirty="0"/>
              <a:t> </a:t>
            </a:r>
          </a:p>
          <a:p>
            <a:pPr>
              <a:lnSpc>
                <a:spcPct val="150000"/>
              </a:lnSpc>
            </a:pPr>
            <a:r>
              <a:rPr lang="en-GB" dirty="0"/>
              <a:t>Supress synthesis of thyroxine</a:t>
            </a:r>
          </a:p>
          <a:p>
            <a:pPr>
              <a:lnSpc>
                <a:spcPct val="150000"/>
              </a:lnSpc>
            </a:pPr>
            <a:r>
              <a:rPr lang="en-GB" b="1" dirty="0"/>
              <a:t>Carbimazole-</a:t>
            </a:r>
            <a:r>
              <a:rPr lang="en-GB" dirty="0"/>
              <a:t> </a:t>
            </a:r>
            <a:r>
              <a:rPr lang="en-GB" sz="2800" dirty="0"/>
              <a:t>30-60 mg daily, divided dose-4-6 weeks </a:t>
            </a:r>
          </a:p>
          <a:p>
            <a:pPr>
              <a:lnSpc>
                <a:spcPct val="150000"/>
              </a:lnSpc>
            </a:pPr>
            <a:r>
              <a:rPr lang="en-GB" dirty="0"/>
              <a:t>Other drugs- </a:t>
            </a:r>
            <a:r>
              <a:rPr lang="en-GB" b="1" dirty="0"/>
              <a:t>Propylthiouracil,                                                 	                 </a:t>
            </a:r>
            <a:r>
              <a:rPr lang="el-GR" b="1" dirty="0"/>
              <a:t>β</a:t>
            </a:r>
            <a:r>
              <a:rPr lang="en-GB" b="1" dirty="0"/>
              <a:t>- blocker- propranolol</a:t>
            </a:r>
          </a:p>
          <a:p>
            <a:r>
              <a:rPr lang="en-GB" dirty="0"/>
              <a:t>Skin rash, agranulocytosis, </a:t>
            </a:r>
          </a:p>
          <a:p>
            <a:r>
              <a:rPr lang="en-GB" dirty="0"/>
              <a:t>Long term remission- only 20-30%</a:t>
            </a:r>
          </a:p>
          <a:p>
            <a:endParaRPr lang="en-US" dirty="0"/>
          </a:p>
        </p:txBody>
      </p:sp>
    </p:spTree>
    <p:extLst>
      <p:ext uri="{BB962C8B-B14F-4D97-AF65-F5344CB8AC3E}">
        <p14:creationId xmlns:p14="http://schemas.microsoft.com/office/powerpoint/2010/main" val="21196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GB" sz="3200" b="1" dirty="0">
                <a:solidFill>
                  <a:srgbClr val="0070C0"/>
                </a:solidFill>
              </a:rPr>
              <a:t>Treatment of Grave’s Disease</a:t>
            </a:r>
            <a:endParaRPr lang="en-US" dirty="0"/>
          </a:p>
        </p:txBody>
      </p:sp>
      <p:sp>
        <p:nvSpPr>
          <p:cNvPr id="3" name="Content Placeholder 2"/>
          <p:cNvSpPr>
            <a:spLocks noGrp="1"/>
          </p:cNvSpPr>
          <p:nvPr>
            <p:ph idx="1"/>
          </p:nvPr>
        </p:nvSpPr>
        <p:spPr>
          <a:xfrm>
            <a:off x="152400" y="838200"/>
            <a:ext cx="8991600" cy="5867400"/>
          </a:xfrm>
        </p:spPr>
        <p:txBody>
          <a:bodyPr>
            <a:normAutofit/>
          </a:bodyPr>
          <a:lstStyle/>
          <a:p>
            <a:r>
              <a:rPr lang="en-GB" sz="3600" b="1" u="sng" dirty="0">
                <a:solidFill>
                  <a:srgbClr val="00B050"/>
                </a:solidFill>
              </a:rPr>
              <a:t>Radioactive iodine ablation</a:t>
            </a:r>
            <a:r>
              <a:rPr lang="en-GB" dirty="0"/>
              <a:t>:                                                RAI treatment of choice for most.                                       1-2 dose- oral,                                                                                90% cure at 1 year</a:t>
            </a:r>
          </a:p>
          <a:p>
            <a:pPr marL="0" indent="0">
              <a:buNone/>
            </a:pPr>
            <a:r>
              <a:rPr lang="en-GB" dirty="0"/>
              <a:t>    </a:t>
            </a:r>
            <a:r>
              <a:rPr lang="en-GB" b="1" dirty="0"/>
              <a:t>Contraindications</a:t>
            </a:r>
            <a:r>
              <a:rPr lang="en-GB" dirty="0"/>
              <a:t>: </a:t>
            </a:r>
            <a:r>
              <a:rPr lang="en-GB" sz="2800" dirty="0"/>
              <a:t>pregnancy, lactation, suspicion of 	   carcinoma, low iodine (&lt;20%) uptake</a:t>
            </a:r>
          </a:p>
          <a:p>
            <a:pPr marL="0" indent="0">
              <a:buNone/>
            </a:pPr>
            <a:endParaRPr lang="en-GB" sz="1000" dirty="0"/>
          </a:p>
          <a:p>
            <a:r>
              <a:rPr lang="en-GB" sz="3600" b="1" u="sng" dirty="0">
                <a:solidFill>
                  <a:srgbClr val="00B050"/>
                </a:solidFill>
              </a:rPr>
              <a:t>Surgery:</a:t>
            </a:r>
            <a:r>
              <a:rPr lang="en-GB" sz="3600" dirty="0"/>
              <a:t>                                                                              </a:t>
            </a:r>
            <a:r>
              <a:rPr lang="en-GB" dirty="0"/>
              <a:t>RAI ablation contraindicated.                   Preoperatively- </a:t>
            </a:r>
            <a:r>
              <a:rPr lang="en-GB" sz="2600" dirty="0"/>
              <a:t>euothyroid with antithyroid medication</a:t>
            </a:r>
            <a:r>
              <a:rPr lang="en-GB" dirty="0"/>
              <a:t>.                                                                                 </a:t>
            </a:r>
            <a:r>
              <a:rPr lang="en-GB" b="1" dirty="0"/>
              <a:t>Total thyroidectomy- </a:t>
            </a:r>
            <a:r>
              <a:rPr lang="en-GB" dirty="0"/>
              <a:t>recommended</a:t>
            </a:r>
          </a:p>
          <a:p>
            <a:endParaRPr lang="en-US" dirty="0"/>
          </a:p>
        </p:txBody>
      </p:sp>
    </p:spTree>
    <p:extLst>
      <p:ext uri="{BB962C8B-B14F-4D97-AF65-F5344CB8AC3E}">
        <p14:creationId xmlns:p14="http://schemas.microsoft.com/office/powerpoint/2010/main" val="154649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B8B8E-9775-4772-9E8E-0DB5AF9FAB40}"/>
              </a:ext>
            </a:extLst>
          </p:cNvPr>
          <p:cNvSpPr txBox="1"/>
          <p:nvPr/>
        </p:nvSpPr>
        <p:spPr>
          <a:xfrm>
            <a:off x="1600200" y="1828800"/>
            <a:ext cx="6324600" cy="2943563"/>
          </a:xfrm>
          <a:prstGeom prst="rect">
            <a:avLst/>
          </a:prstGeom>
          <a:noFill/>
        </p:spPr>
        <p:txBody>
          <a:bodyPr wrap="square">
            <a:spAutoFit/>
          </a:bodyPr>
          <a:lstStyle/>
          <a:p>
            <a:pPr>
              <a:lnSpc>
                <a:spcPct val="200000"/>
              </a:lnSpc>
            </a:pPr>
            <a:r>
              <a:rPr lang="en-GB" sz="2400" b="1" dirty="0"/>
              <a:t>Surgical anatomy, development &amp; physiology</a:t>
            </a:r>
          </a:p>
          <a:p>
            <a:pPr lvl="0">
              <a:lnSpc>
                <a:spcPct val="200000"/>
              </a:lnSpc>
            </a:pPr>
            <a:r>
              <a:rPr lang="en-GB" sz="2400" b="1" dirty="0">
                <a:solidFill>
                  <a:prstClr val="black"/>
                </a:solidFill>
              </a:rPr>
              <a:t>Thyroid diseases- </a:t>
            </a:r>
            <a:r>
              <a:rPr lang="en-GB" sz="2400" dirty="0">
                <a:solidFill>
                  <a:prstClr val="black"/>
                </a:solidFill>
              </a:rPr>
              <a:t>c</a:t>
            </a:r>
            <a:r>
              <a:rPr lang="en-GB" sz="2400" dirty="0"/>
              <a:t>lassification, aetiology, clinical presentations, investigations &amp; treatment </a:t>
            </a:r>
          </a:p>
          <a:p>
            <a:pPr lvl="0">
              <a:lnSpc>
                <a:spcPct val="200000"/>
              </a:lnSpc>
            </a:pPr>
            <a:r>
              <a:rPr lang="en-GB" sz="2400" b="1" dirty="0"/>
              <a:t> Complications of thyroid surgery</a:t>
            </a:r>
            <a:endParaRPr lang="en-US" sz="2400" b="1" dirty="0"/>
          </a:p>
        </p:txBody>
      </p:sp>
      <p:sp>
        <p:nvSpPr>
          <p:cNvPr id="5" name="TextBox 4">
            <a:extLst>
              <a:ext uri="{FF2B5EF4-FFF2-40B4-BE49-F238E27FC236}">
                <a16:creationId xmlns:a16="http://schemas.microsoft.com/office/drawing/2014/main" id="{E76A7B4C-9873-4C92-87B7-8C8C45DE54A1}"/>
              </a:ext>
            </a:extLst>
          </p:cNvPr>
          <p:cNvSpPr txBox="1"/>
          <p:nvPr/>
        </p:nvSpPr>
        <p:spPr>
          <a:xfrm>
            <a:off x="2209800" y="762000"/>
            <a:ext cx="4572000" cy="769441"/>
          </a:xfrm>
          <a:prstGeom prst="rect">
            <a:avLst/>
          </a:prstGeom>
          <a:noFill/>
        </p:spPr>
        <p:txBody>
          <a:bodyPr wrap="square">
            <a:spAutoFit/>
          </a:bodyPr>
          <a:lstStyle/>
          <a:p>
            <a:pPr algn="ctr"/>
            <a:r>
              <a:rPr kumimoji="0" lang="en-GB" sz="4400" b="1" i="0" u="none" strike="noStrike" kern="1200" cap="none" spc="0" normalizeH="0" baseline="0" noProof="0" dirty="0">
                <a:ln>
                  <a:noFill/>
                </a:ln>
                <a:solidFill>
                  <a:srgbClr val="0070C0"/>
                </a:solidFill>
                <a:effectLst/>
                <a:uLnTx/>
                <a:uFillTx/>
                <a:latin typeface="Calibri"/>
                <a:ea typeface="+mj-ea"/>
                <a:cs typeface="+mj-cs"/>
              </a:rPr>
              <a:t>CLO’s</a:t>
            </a:r>
            <a:endParaRPr lang="en-GB" dirty="0"/>
          </a:p>
        </p:txBody>
      </p:sp>
    </p:spTree>
    <p:extLst>
      <p:ext uri="{BB962C8B-B14F-4D97-AF65-F5344CB8AC3E}">
        <p14:creationId xmlns:p14="http://schemas.microsoft.com/office/powerpoint/2010/main" val="848970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705600" cy="6858000"/>
          </a:xfrm>
        </p:spPr>
        <p:txBody>
          <a:bodyPr>
            <a:normAutofit/>
          </a:bodyPr>
          <a:lstStyle/>
          <a:p>
            <a:r>
              <a:rPr lang="en-GB" sz="2200" b="1" u="sng" dirty="0"/>
              <a:t>Toxic MNG </a:t>
            </a:r>
            <a:r>
              <a:rPr lang="en-GB" sz="2200" b="1" dirty="0"/>
              <a:t>(Plummer’s disease):  </a:t>
            </a:r>
          </a:p>
          <a:p>
            <a:r>
              <a:rPr lang="en-GB" sz="2200" b="1" i="1" dirty="0"/>
              <a:t>Secondary hyperthyroidism</a:t>
            </a:r>
            <a:r>
              <a:rPr lang="en-GB" sz="2200" b="1" dirty="0"/>
              <a:t>:</a:t>
            </a:r>
            <a:endParaRPr lang="en-GB" sz="2600" dirty="0"/>
          </a:p>
          <a:p>
            <a:r>
              <a:rPr lang="en-GB" sz="2600" dirty="0"/>
              <a:t> </a:t>
            </a:r>
            <a:r>
              <a:rPr lang="en-GB" sz="1900" dirty="0"/>
              <a:t>This is overactivity that develops in an already hyperplastic gland. It is a disease of the middle age and occurs in patients with a preexisting euthyroid enlarged nodular gland. i.e. Long history of MNG. </a:t>
            </a:r>
          </a:p>
          <a:p>
            <a:r>
              <a:rPr lang="en-US" altLang="en-US" sz="1900" dirty="0"/>
              <a:t>Develops from multinodular goiter. Nodules become autonomous i.e.,</a:t>
            </a:r>
            <a:r>
              <a:rPr lang="en-GB" sz="1900" dirty="0"/>
              <a:t> become hyper active- independent of TSH                                                                   </a:t>
            </a:r>
          </a:p>
          <a:p>
            <a:r>
              <a:rPr lang="en-GB" sz="1900" b="1" dirty="0"/>
              <a:t>Cardiac symptoms </a:t>
            </a:r>
            <a:r>
              <a:rPr lang="en-GB" sz="1900" dirty="0"/>
              <a:t>more common, eye symptoms-rare</a:t>
            </a:r>
            <a:endParaRPr lang="en-GB" sz="2400" dirty="0"/>
          </a:p>
          <a:p>
            <a:pPr>
              <a:lnSpc>
                <a:spcPct val="150000"/>
              </a:lnSpc>
            </a:pPr>
            <a:r>
              <a:rPr lang="en-GB" sz="2400" b="1" u="sng" dirty="0"/>
              <a:t>Toxic adenoma</a:t>
            </a:r>
            <a:r>
              <a:rPr lang="en-GB" sz="2400" dirty="0"/>
              <a:t>: </a:t>
            </a:r>
          </a:p>
          <a:p>
            <a:pPr>
              <a:lnSpc>
                <a:spcPct val="150000"/>
              </a:lnSpc>
            </a:pPr>
            <a:r>
              <a:rPr lang="en-GB" sz="2000" dirty="0"/>
              <a:t>Single nodule, </a:t>
            </a:r>
            <a:r>
              <a:rPr lang="en-GB" sz="2000" dirty="0">
                <a:solidFill>
                  <a:prstClr val="black"/>
                </a:solidFill>
              </a:rPr>
              <a:t>hyperactive, </a:t>
            </a:r>
            <a:r>
              <a:rPr lang="en-GB" sz="2000" dirty="0"/>
              <a:t>independent of TSH</a:t>
            </a:r>
          </a:p>
          <a:p>
            <a:pPr>
              <a:lnSpc>
                <a:spcPct val="150000"/>
              </a:lnSpc>
            </a:pPr>
            <a:r>
              <a:rPr lang="en-GB" sz="2000" dirty="0"/>
              <a:t>Radioactive scan: ‘</a:t>
            </a:r>
            <a:r>
              <a:rPr lang="en-GB" sz="2000" b="1" dirty="0"/>
              <a:t>Hot</a:t>
            </a:r>
            <a:r>
              <a:rPr lang="en-GB" sz="2000" dirty="0"/>
              <a:t>’ one/ more nodule, rest  suppressed</a:t>
            </a:r>
          </a:p>
          <a:p>
            <a:pPr>
              <a:lnSpc>
                <a:spcPct val="150000"/>
              </a:lnSpc>
            </a:pPr>
            <a:r>
              <a:rPr lang="en-GB" sz="2000" b="1" dirty="0"/>
              <a:t>Treatment:</a:t>
            </a:r>
            <a:r>
              <a:rPr lang="en-GB" sz="2000" dirty="0"/>
              <a:t> </a:t>
            </a:r>
            <a:r>
              <a:rPr lang="en-GB" sz="2000" b="1" dirty="0"/>
              <a:t>RAI</a:t>
            </a:r>
            <a:r>
              <a:rPr lang="en-GB" sz="2000" dirty="0"/>
              <a:t> ablation</a:t>
            </a:r>
          </a:p>
          <a:p>
            <a:pPr marL="0" indent="0">
              <a:lnSpc>
                <a:spcPct val="150000"/>
              </a:lnSpc>
              <a:buNone/>
            </a:pPr>
            <a:r>
              <a:rPr lang="en-GB" sz="2000" b="1" dirty="0"/>
              <a:t>	Surgery:</a:t>
            </a:r>
            <a:r>
              <a:rPr lang="en-GB" sz="2000" dirty="0"/>
              <a:t> Large MNG with obstructive symptoms                                 		   Failure of RAI </a:t>
            </a:r>
            <a:endParaRPr lang="en-US" sz="2000"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321"/>
          <a:stretch/>
        </p:blipFill>
        <p:spPr bwMode="auto">
          <a:xfrm>
            <a:off x="6867144" y="4114800"/>
            <a:ext cx="214488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B2BCFC39-2522-E398-3AEE-5573365461E8}"/>
              </a:ext>
            </a:extLst>
          </p:cNvPr>
          <p:cNvPicPr>
            <a:picLocks noChangeAspect="1"/>
          </p:cNvPicPr>
          <p:nvPr/>
        </p:nvPicPr>
        <p:blipFill>
          <a:blip r:embed="rId3"/>
          <a:stretch>
            <a:fillRect/>
          </a:stretch>
        </p:blipFill>
        <p:spPr>
          <a:xfrm>
            <a:off x="6858000" y="533400"/>
            <a:ext cx="2102292" cy="2667000"/>
          </a:xfrm>
          <a:prstGeom prst="rect">
            <a:avLst/>
          </a:prstGeom>
        </p:spPr>
      </p:pic>
    </p:spTree>
    <p:extLst>
      <p:ext uri="{BB962C8B-B14F-4D97-AF65-F5344CB8AC3E}">
        <p14:creationId xmlns:p14="http://schemas.microsoft.com/office/powerpoint/2010/main" val="79514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22"/>
                                        </p:tgtEl>
                                        <p:attrNameLst>
                                          <p:attrName>style.visibility</p:attrName>
                                        </p:attrNameLst>
                                      </p:cBhvr>
                                      <p:to>
                                        <p:strVal val="visible"/>
                                      </p:to>
                                    </p:set>
                                    <p:animEffect transition="in" filter="fade">
                                      <p:cBhvr>
                                        <p:cTn id="42" dur="500"/>
                                        <p:tgtEl>
                                          <p:spTgt spid="51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GB" sz="2800" dirty="0">
                <a:solidFill>
                  <a:srgbClr val="0070C0"/>
                </a:solidFill>
              </a:rPr>
              <a:t>Thyroiditis:</a:t>
            </a:r>
            <a:r>
              <a:rPr lang="en-GB" sz="3200" b="1" dirty="0">
                <a:solidFill>
                  <a:srgbClr val="0070C0"/>
                </a:solidFill>
              </a:rPr>
              <a:t> Hashimoto’s disease</a:t>
            </a:r>
            <a:endParaRPr lang="en-US" sz="3200" b="1" dirty="0">
              <a:solidFill>
                <a:srgbClr val="0070C0"/>
              </a:solidFill>
            </a:endParaRPr>
          </a:p>
        </p:txBody>
      </p:sp>
      <p:sp>
        <p:nvSpPr>
          <p:cNvPr id="3" name="Content Placeholder 2"/>
          <p:cNvSpPr>
            <a:spLocks noGrp="1"/>
          </p:cNvSpPr>
          <p:nvPr>
            <p:ph idx="1"/>
          </p:nvPr>
        </p:nvSpPr>
        <p:spPr>
          <a:xfrm>
            <a:off x="0" y="838200"/>
            <a:ext cx="9144000" cy="6019800"/>
          </a:xfrm>
        </p:spPr>
        <p:txBody>
          <a:bodyPr>
            <a:normAutofit/>
          </a:bodyPr>
          <a:lstStyle/>
          <a:p>
            <a:r>
              <a:rPr lang="en-GB" sz="2800" dirty="0"/>
              <a:t>Chronic </a:t>
            </a:r>
            <a:r>
              <a:rPr lang="en-GB" sz="2800" b="1" dirty="0"/>
              <a:t>autoimmune</a:t>
            </a:r>
            <a:r>
              <a:rPr lang="en-GB" sz="2800" dirty="0"/>
              <a:t>, destructive </a:t>
            </a:r>
            <a:r>
              <a:rPr lang="en-GB" sz="2800" b="1" dirty="0"/>
              <a:t>lymphocyte infiltration </a:t>
            </a:r>
          </a:p>
          <a:p>
            <a:r>
              <a:rPr lang="en-GB" sz="2800" dirty="0"/>
              <a:t>Commonest cause of hypothyroidism</a:t>
            </a:r>
          </a:p>
          <a:p>
            <a:r>
              <a:rPr lang="en-GB" sz="2800" b="1" dirty="0"/>
              <a:t>Females- &gt;10 times </a:t>
            </a:r>
            <a:endParaRPr lang="en-GB" sz="2800" dirty="0"/>
          </a:p>
          <a:p>
            <a:r>
              <a:rPr lang="en-GB" sz="2800" b="1" dirty="0"/>
              <a:t>90 %</a:t>
            </a:r>
            <a:r>
              <a:rPr lang="en-GB" sz="2800" dirty="0"/>
              <a:t> - circulating </a:t>
            </a:r>
            <a:r>
              <a:rPr lang="en-GB" sz="2800" b="1" dirty="0"/>
              <a:t>anti-TPO</a:t>
            </a:r>
            <a:r>
              <a:rPr lang="en-GB" sz="2800" dirty="0"/>
              <a:t> </a:t>
            </a:r>
            <a:r>
              <a:rPr lang="en-GB" sz="2400" dirty="0"/>
              <a:t>(thyroid peroxidase)</a:t>
            </a:r>
          </a:p>
          <a:p>
            <a:r>
              <a:rPr lang="en-GB" sz="2800" dirty="0"/>
              <a:t>Initially euothyroid, later </a:t>
            </a:r>
            <a:r>
              <a:rPr lang="en-GB" sz="2800" b="1" dirty="0"/>
              <a:t>hypo</a:t>
            </a:r>
            <a:r>
              <a:rPr lang="en-GB" sz="2800" dirty="0"/>
              <a:t>- wt. gain, cold intolerance, 	                             constipation, dry skin, weakness</a:t>
            </a:r>
          </a:p>
          <a:p>
            <a:r>
              <a:rPr lang="en-GB" sz="2800" dirty="0"/>
              <a:t>Diffuse goitre/ may be nodular</a:t>
            </a:r>
          </a:p>
          <a:p>
            <a:r>
              <a:rPr lang="en-GB" sz="2800" dirty="0"/>
              <a:t>May change to lymphoma</a:t>
            </a:r>
          </a:p>
          <a:p>
            <a:r>
              <a:rPr lang="en-GB" b="1" dirty="0"/>
              <a:t>Diagnosis</a:t>
            </a:r>
            <a:r>
              <a:rPr lang="en-GB" dirty="0"/>
              <a:t>: </a:t>
            </a:r>
            <a:r>
              <a:rPr lang="en-GB" sz="2800" dirty="0"/>
              <a:t>Low T4, increased TSH, anti TPO, FNA</a:t>
            </a:r>
          </a:p>
          <a:p>
            <a:r>
              <a:rPr lang="en-GB" b="1" dirty="0"/>
              <a:t>Treatment</a:t>
            </a:r>
            <a:r>
              <a:rPr lang="en-GB" dirty="0"/>
              <a:t>: </a:t>
            </a:r>
            <a:r>
              <a:rPr lang="en-GB" sz="2800" dirty="0"/>
              <a:t>Thyroxine replacement                                     	                 Surgery- </a:t>
            </a:r>
            <a:r>
              <a:rPr lang="en-GB" sz="2400" dirty="0"/>
              <a:t>compressive symptoms, ? malignancy</a:t>
            </a:r>
            <a:endParaRPr lang="en-US" sz="2400" dirty="0"/>
          </a:p>
        </p:txBody>
      </p:sp>
    </p:spTree>
    <p:extLst>
      <p:ext uri="{BB962C8B-B14F-4D97-AF65-F5344CB8AC3E}">
        <p14:creationId xmlns:p14="http://schemas.microsoft.com/office/powerpoint/2010/main" val="272026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p>
            <a:r>
              <a:rPr lang="en-GB" sz="3200" b="1" dirty="0">
                <a:solidFill>
                  <a:srgbClr val="0070C0"/>
                </a:solidFill>
              </a:rPr>
              <a:t>Other types of thyroiditis</a:t>
            </a:r>
            <a:endParaRPr lang="en-US" sz="3200" b="1" dirty="0">
              <a:solidFill>
                <a:srgbClr val="0070C0"/>
              </a:solidFill>
            </a:endParaRPr>
          </a:p>
        </p:txBody>
      </p:sp>
      <p:sp>
        <p:nvSpPr>
          <p:cNvPr id="3" name="Content Placeholder 2"/>
          <p:cNvSpPr>
            <a:spLocks noGrp="1"/>
          </p:cNvSpPr>
          <p:nvPr>
            <p:ph idx="1"/>
          </p:nvPr>
        </p:nvSpPr>
        <p:spPr>
          <a:xfrm>
            <a:off x="0" y="533400"/>
            <a:ext cx="9144000" cy="6324600"/>
          </a:xfrm>
        </p:spPr>
        <p:txBody>
          <a:bodyPr>
            <a:normAutofit fontScale="92500"/>
          </a:bodyPr>
          <a:lstStyle/>
          <a:p>
            <a:pPr>
              <a:lnSpc>
                <a:spcPct val="160000"/>
              </a:lnSpc>
            </a:pPr>
            <a:r>
              <a:rPr lang="en-GB" b="1" u="sng" dirty="0">
                <a:solidFill>
                  <a:srgbClr val="00B050"/>
                </a:solidFill>
              </a:rPr>
              <a:t>Acute suppurative thyroiditis</a:t>
            </a:r>
            <a:r>
              <a:rPr lang="en-GB" dirty="0"/>
              <a:t>: </a:t>
            </a:r>
            <a:r>
              <a:rPr lang="en-GB" sz="2800" dirty="0"/>
              <a:t>Staph/strep infection.</a:t>
            </a:r>
            <a:r>
              <a:rPr lang="en-GB" dirty="0"/>
              <a:t> Treatment: </a:t>
            </a:r>
            <a:r>
              <a:rPr lang="en-GB" sz="2800" dirty="0"/>
              <a:t>antibiotics ± drainage</a:t>
            </a:r>
          </a:p>
          <a:p>
            <a:pPr>
              <a:lnSpc>
                <a:spcPct val="150000"/>
              </a:lnSpc>
            </a:pPr>
            <a:r>
              <a:rPr lang="en-GB" b="1" u="sng" dirty="0">
                <a:solidFill>
                  <a:srgbClr val="00B050"/>
                </a:solidFill>
              </a:rPr>
              <a:t>Sub-acute thyroiditis (de Quervain): </a:t>
            </a:r>
            <a:r>
              <a:rPr lang="en-GB" sz="2800" dirty="0">
                <a:solidFill>
                  <a:prstClr val="black"/>
                </a:solidFill>
              </a:rPr>
              <a:t>young female, often </a:t>
            </a:r>
            <a:r>
              <a:rPr lang="en-GB" sz="2800" u="sng" dirty="0">
                <a:solidFill>
                  <a:prstClr val="black"/>
                </a:solidFill>
              </a:rPr>
              <a:t>post-</a:t>
            </a:r>
            <a:r>
              <a:rPr lang="en-GB" sz="2800" b="1" u="sng" dirty="0">
                <a:solidFill>
                  <a:prstClr val="black"/>
                </a:solidFill>
              </a:rPr>
              <a:t>viral</a:t>
            </a:r>
            <a:r>
              <a:rPr lang="en-GB" sz="2800" dirty="0">
                <a:solidFill>
                  <a:prstClr val="black"/>
                </a:solidFill>
              </a:rPr>
              <a:t> URTI.  Thyroid/jaw/ear </a:t>
            </a:r>
            <a:r>
              <a:rPr lang="en-GB" sz="2800" dirty="0">
                <a:solidFill>
                  <a:srgbClr val="FF0000"/>
                </a:solidFill>
              </a:rPr>
              <a:t>pain</a:t>
            </a:r>
            <a:r>
              <a:rPr lang="en-GB" sz="2800" dirty="0">
                <a:solidFill>
                  <a:prstClr val="black"/>
                </a:solidFill>
              </a:rPr>
              <a:t>.                                              Resolves spontaneously. NSAID- relief of symptoms</a:t>
            </a:r>
            <a:endParaRPr lang="en-GB" sz="2800" dirty="0"/>
          </a:p>
          <a:p>
            <a:pPr lvl="0">
              <a:lnSpc>
                <a:spcPct val="150000"/>
              </a:lnSpc>
            </a:pPr>
            <a:r>
              <a:rPr lang="en-GB" b="1" u="sng" dirty="0">
                <a:solidFill>
                  <a:srgbClr val="00B050"/>
                </a:solidFill>
              </a:rPr>
              <a:t>Riedel thyroiditis</a:t>
            </a:r>
            <a:r>
              <a:rPr lang="en-GB" dirty="0"/>
              <a:t>: </a:t>
            </a:r>
            <a:r>
              <a:rPr lang="en-GB" sz="2800" b="1" dirty="0"/>
              <a:t>Idiopathic </a:t>
            </a:r>
            <a:r>
              <a:rPr lang="en-GB" sz="2800" dirty="0"/>
              <a:t>progressive inflammation of thyroid &amp; surrounding- replaced with dense fibrosis.                                                             Firm </a:t>
            </a:r>
            <a:r>
              <a:rPr lang="en-GB" sz="2800" dirty="0">
                <a:solidFill>
                  <a:srgbClr val="FF0000"/>
                </a:solidFill>
              </a:rPr>
              <a:t>painless</a:t>
            </a:r>
            <a:r>
              <a:rPr lang="en-GB" sz="2800" dirty="0"/>
              <a:t> swelling, tracheal compression.                                  </a:t>
            </a:r>
            <a:r>
              <a:rPr lang="en-GB" sz="2800" b="1" dirty="0"/>
              <a:t>Surgery </a:t>
            </a:r>
            <a:r>
              <a:rPr lang="en-GB" sz="2800" dirty="0">
                <a:solidFill>
                  <a:prstClr val="black"/>
                </a:solidFill>
              </a:rPr>
              <a:t>difficult- to </a:t>
            </a:r>
            <a:r>
              <a:rPr lang="en-GB" sz="2800" dirty="0"/>
              <a:t>exclude malignancy, relieve compression, </a:t>
            </a:r>
            <a:endParaRPr lang="en-US" sz="2800" dirty="0"/>
          </a:p>
        </p:txBody>
      </p:sp>
    </p:spTree>
    <p:extLst>
      <p:ext uri="{BB962C8B-B14F-4D97-AF65-F5344CB8AC3E}">
        <p14:creationId xmlns:p14="http://schemas.microsoft.com/office/powerpoint/2010/main" val="367293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p>
            <a:r>
              <a:rPr lang="en-GB" sz="3200" b="1" dirty="0">
                <a:solidFill>
                  <a:srgbClr val="0070C0"/>
                </a:solidFill>
              </a:rPr>
              <a:t>Simple goitre</a:t>
            </a:r>
            <a:endParaRPr lang="en-US" sz="3200" b="1" dirty="0">
              <a:solidFill>
                <a:srgbClr val="0070C0"/>
              </a:solidFill>
            </a:endParaRPr>
          </a:p>
        </p:txBody>
      </p:sp>
      <p:sp>
        <p:nvSpPr>
          <p:cNvPr id="3" name="Content Placeholder 2"/>
          <p:cNvSpPr>
            <a:spLocks noGrp="1"/>
          </p:cNvSpPr>
          <p:nvPr>
            <p:ph idx="1"/>
          </p:nvPr>
        </p:nvSpPr>
        <p:spPr>
          <a:xfrm>
            <a:off x="0" y="609600"/>
            <a:ext cx="9144000" cy="6096000"/>
          </a:xfrm>
        </p:spPr>
        <p:txBody>
          <a:bodyPr>
            <a:normAutofit fontScale="85000" lnSpcReduction="20000"/>
          </a:bodyPr>
          <a:lstStyle/>
          <a:p>
            <a:pPr>
              <a:lnSpc>
                <a:spcPct val="150000"/>
              </a:lnSpc>
            </a:pPr>
            <a:r>
              <a:rPr lang="en-GB" b="1" dirty="0"/>
              <a:t>Aetiology:</a:t>
            </a:r>
            <a:r>
              <a:rPr lang="en-GB" dirty="0"/>
              <a:t> </a:t>
            </a:r>
            <a:r>
              <a:rPr lang="en-GB" sz="2800" dirty="0"/>
              <a:t>Endemic (iodine deficiency), goitrogenous food (cabbage), enzymatic deficiency of hormone synthesis</a:t>
            </a:r>
          </a:p>
          <a:p>
            <a:pPr>
              <a:lnSpc>
                <a:spcPct val="150000"/>
              </a:lnSpc>
            </a:pPr>
            <a:r>
              <a:rPr lang="en-GB" sz="2800" dirty="0"/>
              <a:t>Gland enlarges, follicle filled with colloid, multiple nodule  filled with colloid &amp; cyst formation</a:t>
            </a:r>
          </a:p>
          <a:p>
            <a:pPr>
              <a:lnSpc>
                <a:spcPct val="150000"/>
              </a:lnSpc>
            </a:pPr>
            <a:r>
              <a:rPr lang="en-GB" sz="2800" dirty="0"/>
              <a:t>Neck Swelling- </a:t>
            </a:r>
            <a:r>
              <a:rPr lang="en-GB" sz="2400" dirty="0">
                <a:solidFill>
                  <a:prstClr val="black"/>
                </a:solidFill>
              </a:rPr>
              <a:t>no symptom                                                              	</a:t>
            </a:r>
            <a:r>
              <a:rPr lang="en-GB" sz="2400" dirty="0"/>
              <a:t>multiple/solitary nodule                                                                                        	dyspnoea, dysphagia</a:t>
            </a:r>
          </a:p>
          <a:p>
            <a:pPr>
              <a:lnSpc>
                <a:spcPct val="200000"/>
              </a:lnSpc>
            </a:pPr>
            <a:r>
              <a:rPr lang="en-GB" sz="2400" b="1" dirty="0"/>
              <a:t>Investigations:</a:t>
            </a:r>
            <a:r>
              <a:rPr lang="en-GB" sz="2400" dirty="0"/>
              <a:t> Normal hormones, U/S, CT</a:t>
            </a:r>
          </a:p>
          <a:p>
            <a:pPr>
              <a:lnSpc>
                <a:spcPct val="200000"/>
              </a:lnSpc>
            </a:pPr>
            <a:r>
              <a:rPr lang="en-GB" sz="2400" dirty="0"/>
              <a:t>L-thyroxine suppression therapy – 0.1-0.2 mg/day, Rarely effective</a:t>
            </a:r>
          </a:p>
          <a:p>
            <a:pPr>
              <a:lnSpc>
                <a:spcPct val="200000"/>
              </a:lnSpc>
            </a:pPr>
            <a:r>
              <a:rPr lang="en-GB" sz="2400" b="1" dirty="0"/>
              <a:t>Surgery:</a:t>
            </a:r>
            <a:r>
              <a:rPr lang="en-GB" sz="2400" dirty="0"/>
              <a:t> Compression, cosmetic, ? Malignancy                             		</a:t>
            </a:r>
          </a:p>
          <a:p>
            <a:pPr>
              <a:lnSpc>
                <a:spcPct val="200000"/>
              </a:lnSpc>
            </a:pPr>
            <a:r>
              <a:rPr lang="en-GB" sz="2400" b="1" dirty="0"/>
              <a:t>Total thyroidectomy</a:t>
            </a:r>
            <a:endParaRPr lang="en-US" sz="2400" b="1" dirty="0"/>
          </a:p>
          <a:p>
            <a:pPr>
              <a:lnSpc>
                <a:spcPct val="150000"/>
              </a:lnSpc>
            </a:pPr>
            <a:endParaRPr lang="en-GB" sz="2400" dirty="0"/>
          </a:p>
        </p:txBody>
      </p:sp>
    </p:spTree>
    <p:extLst>
      <p:ext uri="{BB962C8B-B14F-4D97-AF65-F5344CB8AC3E}">
        <p14:creationId xmlns:p14="http://schemas.microsoft.com/office/powerpoint/2010/main" val="391145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GB" sz="3600" b="1" dirty="0">
                <a:solidFill>
                  <a:srgbClr val="0070C0"/>
                </a:solidFill>
              </a:rPr>
              <a:t>Solitary Thyroid Nodule (STN)</a:t>
            </a:r>
            <a:endParaRPr lang="en-US" sz="3600" b="1" dirty="0">
              <a:solidFill>
                <a:srgbClr val="0070C0"/>
              </a:solidFill>
            </a:endParaRPr>
          </a:p>
        </p:txBody>
      </p:sp>
      <p:sp>
        <p:nvSpPr>
          <p:cNvPr id="3" name="Content Placeholder 2"/>
          <p:cNvSpPr>
            <a:spLocks noGrp="1"/>
          </p:cNvSpPr>
          <p:nvPr>
            <p:ph idx="1"/>
          </p:nvPr>
        </p:nvSpPr>
        <p:spPr>
          <a:xfrm>
            <a:off x="0" y="685800"/>
            <a:ext cx="9144000" cy="6172200"/>
          </a:xfrm>
        </p:spPr>
        <p:txBody>
          <a:bodyPr>
            <a:normAutofit/>
          </a:bodyPr>
          <a:lstStyle/>
          <a:p>
            <a:r>
              <a:rPr lang="en-GB" b="1" u="sng" dirty="0"/>
              <a:t>Definition</a:t>
            </a:r>
            <a:r>
              <a:rPr lang="en-GB" b="1" dirty="0"/>
              <a:t>:</a:t>
            </a:r>
            <a:r>
              <a:rPr lang="en-GB" dirty="0"/>
              <a:t>                                                                                   </a:t>
            </a:r>
            <a:r>
              <a:rPr lang="en-GB" sz="2800" b="1" dirty="0"/>
              <a:t>A discrete swelling in an otherwise impalpable thyroid </a:t>
            </a:r>
          </a:p>
          <a:p>
            <a:r>
              <a:rPr lang="en-GB" sz="2800" dirty="0"/>
              <a:t>3-4% of adult, F:M-4:1</a:t>
            </a:r>
          </a:p>
          <a:p>
            <a:r>
              <a:rPr lang="en-GB" sz="2800" b="1" dirty="0">
                <a:solidFill>
                  <a:srgbClr val="FF0000"/>
                </a:solidFill>
              </a:rPr>
              <a:t>Risk of malignancy 10-15%</a:t>
            </a:r>
          </a:p>
          <a:p>
            <a:pPr marL="0" indent="0">
              <a:buNone/>
            </a:pPr>
            <a:r>
              <a:rPr lang="en-GB" sz="2800" b="1" u="sng" dirty="0"/>
              <a:t>Condition presenting as STN</a:t>
            </a:r>
            <a:r>
              <a:rPr lang="en-GB" sz="2800" b="1" dirty="0"/>
              <a:t>:</a:t>
            </a:r>
          </a:p>
          <a:p>
            <a:pPr marL="0" indent="0">
              <a:buNone/>
            </a:pPr>
            <a:r>
              <a:rPr lang="en-GB" sz="2800" b="1" dirty="0"/>
              <a:t>	- </a:t>
            </a:r>
            <a:r>
              <a:rPr lang="en-GB" b="1" dirty="0"/>
              <a:t>Dominant nodule of MNG (Toxic nodule)</a:t>
            </a:r>
          </a:p>
          <a:p>
            <a:pPr marL="0" indent="0">
              <a:buNone/>
            </a:pPr>
            <a:r>
              <a:rPr lang="en-GB" sz="2800" b="1" dirty="0"/>
              <a:t>	- Thyroid adenoma</a:t>
            </a:r>
          </a:p>
          <a:p>
            <a:pPr marL="0" indent="0">
              <a:buNone/>
            </a:pPr>
            <a:r>
              <a:rPr lang="en-GB" sz="2800" b="1" dirty="0"/>
              <a:t>	- Cyst</a:t>
            </a:r>
          </a:p>
          <a:p>
            <a:pPr marL="0" indent="0">
              <a:buNone/>
            </a:pPr>
            <a:r>
              <a:rPr lang="en-GB" sz="2800" b="1" dirty="0"/>
              <a:t>	- </a:t>
            </a:r>
            <a:r>
              <a:rPr lang="en-GB" b="1" dirty="0">
                <a:solidFill>
                  <a:srgbClr val="FF0000"/>
                </a:solidFill>
              </a:rPr>
              <a:t>Carcinoma 10-15% </a:t>
            </a:r>
            <a:r>
              <a:rPr lang="en-GB" sz="2800" dirty="0">
                <a:solidFill>
                  <a:srgbClr val="FF0000"/>
                </a:solidFill>
              </a:rPr>
              <a:t>(Children 50%)</a:t>
            </a:r>
          </a:p>
          <a:p>
            <a:pPr marL="0" indent="0">
              <a:buNone/>
            </a:pPr>
            <a:r>
              <a:rPr lang="en-GB" sz="2800" b="1" dirty="0"/>
              <a:t>	- Colloid goitre (simple nodule)</a:t>
            </a:r>
          </a:p>
          <a:p>
            <a:pPr marL="0" indent="0">
              <a:buNone/>
            </a:pPr>
            <a:r>
              <a:rPr lang="en-GB" sz="2800" b="1" dirty="0"/>
              <a:t>	- Localised type of thyroiditis</a:t>
            </a:r>
            <a:endParaRPr lang="en-US" sz="2800" b="1" dirty="0"/>
          </a:p>
        </p:txBody>
      </p:sp>
    </p:spTree>
    <p:extLst>
      <p:ext uri="{BB962C8B-B14F-4D97-AF65-F5344CB8AC3E}">
        <p14:creationId xmlns:p14="http://schemas.microsoft.com/office/powerpoint/2010/main" val="171390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2000"/>
                                        <p:tgtEl>
                                          <p:spTgt spid="3">
                                            <p:txEl>
                                              <p:pRg st="5" end="5"/>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ircle(in)">
                                      <p:cBhvr>
                                        <p:cTn id="31" dur="20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circle(in)">
                                      <p:cBhvr>
                                        <p:cTn id="36" dur="20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circle(in)">
                                      <p:cBhvr>
                                        <p:cTn id="41" dur="20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circle(in)">
                                      <p:cBhvr>
                                        <p:cTn id="46"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GB" sz="3600" b="1" dirty="0">
                <a:solidFill>
                  <a:srgbClr val="0070C0"/>
                </a:solidFill>
              </a:rPr>
              <a:t>STN- </a:t>
            </a:r>
            <a:r>
              <a:rPr lang="en-GB" sz="2700" dirty="0">
                <a:solidFill>
                  <a:srgbClr val="FF0000"/>
                </a:solidFill>
              </a:rPr>
              <a:t>Risk factors for carcinoma</a:t>
            </a:r>
            <a:endParaRPr lang="en-US" sz="2700" dirty="0">
              <a:solidFill>
                <a:srgbClr val="FF0000"/>
              </a:solidFill>
            </a:endParaRPr>
          </a:p>
        </p:txBody>
      </p:sp>
      <p:sp>
        <p:nvSpPr>
          <p:cNvPr id="3" name="Content Placeholder 2"/>
          <p:cNvSpPr>
            <a:spLocks noGrp="1"/>
          </p:cNvSpPr>
          <p:nvPr>
            <p:ph idx="1"/>
          </p:nvPr>
        </p:nvSpPr>
        <p:spPr>
          <a:xfrm>
            <a:off x="152400" y="1066800"/>
            <a:ext cx="8839200" cy="5791200"/>
          </a:xfrm>
        </p:spPr>
        <p:txBody>
          <a:bodyPr>
            <a:normAutofit/>
          </a:bodyPr>
          <a:lstStyle/>
          <a:p>
            <a:pPr>
              <a:lnSpc>
                <a:spcPct val="150000"/>
              </a:lnSpc>
            </a:pPr>
            <a:r>
              <a:rPr lang="en-GB" sz="2800" b="1" dirty="0"/>
              <a:t>Male &gt; 50, children</a:t>
            </a:r>
          </a:p>
          <a:p>
            <a:pPr>
              <a:lnSpc>
                <a:spcPct val="150000"/>
              </a:lnSpc>
            </a:pPr>
            <a:r>
              <a:rPr lang="en-GB" sz="2800" b="1" dirty="0"/>
              <a:t>Exposure to radiation (low dose)- Hodgkin’s, ca-breast</a:t>
            </a:r>
          </a:p>
          <a:p>
            <a:pPr>
              <a:lnSpc>
                <a:spcPct val="150000"/>
              </a:lnSpc>
            </a:pPr>
            <a:r>
              <a:rPr lang="en-GB" sz="2800" b="1" dirty="0"/>
              <a:t>Rapid nodule growth</a:t>
            </a:r>
          </a:p>
          <a:p>
            <a:pPr>
              <a:lnSpc>
                <a:spcPct val="150000"/>
              </a:lnSpc>
            </a:pPr>
            <a:r>
              <a:rPr lang="en-GB" sz="2800" b="1" dirty="0"/>
              <a:t>Pain, hoarseness, compressive symptoms</a:t>
            </a:r>
          </a:p>
          <a:p>
            <a:pPr>
              <a:lnSpc>
                <a:spcPct val="150000"/>
              </a:lnSpc>
            </a:pPr>
            <a:r>
              <a:rPr lang="en-GB" sz="2800" b="1" dirty="0"/>
              <a:t>History of MEN 2 </a:t>
            </a:r>
            <a:r>
              <a:rPr lang="en-GB" sz="2800" dirty="0"/>
              <a:t>(HPT, phaeochromocytoma, MTC)</a:t>
            </a:r>
          </a:p>
          <a:p>
            <a:pPr>
              <a:lnSpc>
                <a:spcPct val="150000"/>
              </a:lnSpc>
            </a:pPr>
            <a:r>
              <a:rPr lang="en-GB" sz="2800" b="1" dirty="0"/>
              <a:t>Family history </a:t>
            </a:r>
            <a:r>
              <a:rPr lang="en-GB" sz="2800" dirty="0"/>
              <a:t>of thyroid carcinoma</a:t>
            </a:r>
          </a:p>
          <a:p>
            <a:pPr>
              <a:lnSpc>
                <a:spcPct val="150000"/>
              </a:lnSpc>
            </a:pPr>
            <a:r>
              <a:rPr lang="en-GB" sz="2800" b="1" dirty="0"/>
              <a:t>Firm, irregular, fixation, LAP </a:t>
            </a:r>
            <a:r>
              <a:rPr lang="en-GB" sz="2000" dirty="0"/>
              <a:t>(papillary carcinoma)</a:t>
            </a:r>
            <a:endParaRPr lang="en-US" sz="2000" dirty="0"/>
          </a:p>
        </p:txBody>
      </p:sp>
    </p:spTree>
    <p:extLst>
      <p:ext uri="{BB962C8B-B14F-4D97-AF65-F5344CB8AC3E}">
        <p14:creationId xmlns:p14="http://schemas.microsoft.com/office/powerpoint/2010/main" val="391860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GB" sz="3600" b="1" dirty="0">
                <a:solidFill>
                  <a:srgbClr val="0070C0"/>
                </a:solidFill>
              </a:rPr>
              <a:t>STN- Evaluation</a:t>
            </a:r>
            <a:endParaRPr lang="en-US" sz="2700" dirty="0">
              <a:solidFill>
                <a:srgbClr val="0070C0"/>
              </a:solidFill>
            </a:endParaRPr>
          </a:p>
        </p:txBody>
      </p:sp>
      <p:sp>
        <p:nvSpPr>
          <p:cNvPr id="3" name="Content Placeholder 2"/>
          <p:cNvSpPr>
            <a:spLocks noGrp="1"/>
          </p:cNvSpPr>
          <p:nvPr>
            <p:ph idx="1"/>
          </p:nvPr>
        </p:nvSpPr>
        <p:spPr>
          <a:xfrm>
            <a:off x="152400" y="609600"/>
            <a:ext cx="8839200" cy="6248400"/>
          </a:xfrm>
        </p:spPr>
        <p:txBody>
          <a:bodyPr>
            <a:normAutofit/>
          </a:bodyPr>
          <a:lstStyle/>
          <a:p>
            <a:pPr>
              <a:lnSpc>
                <a:spcPct val="150000"/>
              </a:lnSpc>
            </a:pPr>
            <a:r>
              <a:rPr lang="en-GB" b="1" dirty="0"/>
              <a:t>TFT, serum calcitonin, antibodies</a:t>
            </a:r>
          </a:p>
          <a:p>
            <a:pPr>
              <a:lnSpc>
                <a:spcPct val="150000"/>
              </a:lnSpc>
            </a:pPr>
            <a:r>
              <a:rPr lang="en-GB" b="1" dirty="0"/>
              <a:t>US</a:t>
            </a:r>
            <a:r>
              <a:rPr lang="en-GB" dirty="0"/>
              <a:t>: </a:t>
            </a:r>
            <a:r>
              <a:rPr lang="en-GB" sz="2800" dirty="0"/>
              <a:t>Solid/ cyst / art of MNG/ LAP</a:t>
            </a:r>
          </a:p>
          <a:p>
            <a:pPr>
              <a:lnSpc>
                <a:spcPct val="150000"/>
              </a:lnSpc>
            </a:pPr>
            <a:endParaRPr lang="en-GB" dirty="0"/>
          </a:p>
          <a:p>
            <a:pPr>
              <a:lnSpc>
                <a:spcPct val="150000"/>
              </a:lnSpc>
            </a:pPr>
            <a:endParaRPr lang="en-GB" dirty="0"/>
          </a:p>
          <a:p>
            <a:pPr>
              <a:lnSpc>
                <a:spcPct val="150000"/>
              </a:lnSpc>
            </a:pPr>
            <a:endParaRPr lang="en-GB" sz="1000" dirty="0"/>
          </a:p>
          <a:p>
            <a:pPr>
              <a:lnSpc>
                <a:spcPct val="150000"/>
              </a:lnSpc>
            </a:pPr>
            <a:r>
              <a:rPr lang="en-GB" b="1" dirty="0"/>
              <a:t>Isotope scan</a:t>
            </a:r>
            <a:r>
              <a:rPr lang="en-GB" dirty="0"/>
              <a:t>: </a:t>
            </a:r>
            <a:r>
              <a:rPr lang="en-GB" sz="2800" dirty="0"/>
              <a:t>differentiate toxic nodule vs toxic MNG</a:t>
            </a:r>
          </a:p>
          <a:p>
            <a:pPr>
              <a:lnSpc>
                <a:spcPct val="150000"/>
              </a:lnSpc>
            </a:pPr>
            <a:r>
              <a:rPr lang="en-GB" b="1" dirty="0"/>
              <a:t>FNAC:</a:t>
            </a:r>
            <a:r>
              <a:rPr lang="en-GB" sz="2800" dirty="0"/>
              <a:t> </a:t>
            </a:r>
            <a:r>
              <a:rPr lang="en-GB" sz="2400" dirty="0"/>
              <a:t>colloid nodule, thyroiditis, </a:t>
            </a:r>
            <a:r>
              <a:rPr lang="en-GB" sz="2400" b="1" dirty="0"/>
              <a:t>papillary/MTC/anaplastic ca</a:t>
            </a:r>
            <a:r>
              <a:rPr lang="en-GB" sz="2400" dirty="0"/>
              <a:t>/ </a:t>
            </a:r>
            <a:r>
              <a:rPr lang="en-GB" sz="2400" b="1" dirty="0"/>
              <a:t>lymphoma</a:t>
            </a:r>
            <a:r>
              <a:rPr lang="en-GB" sz="2400" dirty="0"/>
              <a:t>.  Cannot distinguish </a:t>
            </a:r>
            <a:r>
              <a:rPr lang="en-GB" sz="2400" b="1" dirty="0"/>
              <a:t>follicular adenoma vs carcinoma</a:t>
            </a:r>
            <a:endParaRPr lang="en-US" sz="2400" b="1" dirty="0"/>
          </a:p>
        </p:txBody>
      </p:sp>
      <p:pic>
        <p:nvPicPr>
          <p:cNvPr id="921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00" t="35200" r="8000" b="12000"/>
          <a:stretch/>
        </p:blipFill>
        <p:spPr bwMode="auto">
          <a:xfrm>
            <a:off x="1844040" y="2194560"/>
            <a:ext cx="4053840" cy="192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219"/>
                                        </p:tgtEl>
                                        <p:attrNameLst>
                                          <p:attrName>style.visibility</p:attrName>
                                        </p:attrNameLst>
                                      </p:cBhvr>
                                      <p:to>
                                        <p:strVal val="visible"/>
                                      </p:to>
                                    </p:set>
                                    <p:animEffect transition="in" filter="fade">
                                      <p:cBhvr>
                                        <p:cTn id="16" dur="500"/>
                                        <p:tgtEl>
                                          <p:spTgt spid="92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solidFill>
                  <a:srgbClr val="0070C0"/>
                </a:solidFill>
              </a:rPr>
              <a:t>Indication for surgery in STN</a:t>
            </a:r>
            <a:endParaRPr lang="en-US" dirty="0"/>
          </a:p>
        </p:txBody>
      </p:sp>
      <p:sp>
        <p:nvSpPr>
          <p:cNvPr id="3" name="Content Placeholder 2"/>
          <p:cNvSpPr>
            <a:spLocks noGrp="1"/>
          </p:cNvSpPr>
          <p:nvPr>
            <p:ph idx="1"/>
          </p:nvPr>
        </p:nvSpPr>
        <p:spPr>
          <a:xfrm>
            <a:off x="457200" y="1295400"/>
            <a:ext cx="8229600" cy="5181600"/>
          </a:xfrm>
        </p:spPr>
        <p:txBody>
          <a:bodyPr>
            <a:normAutofit/>
          </a:bodyPr>
          <a:lstStyle/>
          <a:p>
            <a:pPr>
              <a:lnSpc>
                <a:spcPct val="200000"/>
              </a:lnSpc>
            </a:pPr>
            <a:r>
              <a:rPr lang="en-GB" sz="3600" b="1" dirty="0"/>
              <a:t>Malignant or suspicion of malignancy</a:t>
            </a:r>
          </a:p>
          <a:p>
            <a:pPr>
              <a:lnSpc>
                <a:spcPct val="200000"/>
              </a:lnSpc>
            </a:pPr>
            <a:r>
              <a:rPr lang="en-GB" sz="3600" b="1" dirty="0"/>
              <a:t>Toxic adenoma</a:t>
            </a:r>
          </a:p>
          <a:p>
            <a:pPr>
              <a:lnSpc>
                <a:spcPct val="200000"/>
              </a:lnSpc>
            </a:pPr>
            <a:r>
              <a:rPr lang="en-GB" sz="3600" b="1" dirty="0"/>
              <a:t>Pressure symptoms</a:t>
            </a:r>
          </a:p>
          <a:p>
            <a:pPr>
              <a:lnSpc>
                <a:spcPct val="200000"/>
              </a:lnSpc>
            </a:pPr>
            <a:r>
              <a:rPr lang="en-GB" sz="3600" b="1" dirty="0"/>
              <a:t>Cosmetic</a:t>
            </a:r>
            <a:endParaRPr lang="en-US" sz="3600" b="1" dirty="0"/>
          </a:p>
        </p:txBody>
      </p:sp>
    </p:spTree>
    <p:extLst>
      <p:ext uri="{BB962C8B-B14F-4D97-AF65-F5344CB8AC3E}">
        <p14:creationId xmlns:p14="http://schemas.microsoft.com/office/powerpoint/2010/main" val="415825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GB" sz="3600" b="1" dirty="0">
                <a:solidFill>
                  <a:srgbClr val="0070C0"/>
                </a:solidFill>
              </a:rPr>
              <a:t>Thyroid Cysts</a:t>
            </a:r>
            <a:endParaRPr lang="en-US" sz="3600" b="1" dirty="0">
              <a:solidFill>
                <a:srgbClr val="0070C0"/>
              </a:solidFill>
            </a:endParaRPr>
          </a:p>
        </p:txBody>
      </p:sp>
      <p:sp>
        <p:nvSpPr>
          <p:cNvPr id="3" name="Content Placeholder 2"/>
          <p:cNvSpPr>
            <a:spLocks noGrp="1"/>
          </p:cNvSpPr>
          <p:nvPr>
            <p:ph idx="1"/>
          </p:nvPr>
        </p:nvSpPr>
        <p:spPr>
          <a:xfrm>
            <a:off x="0" y="762000"/>
            <a:ext cx="9144000" cy="6096000"/>
          </a:xfrm>
        </p:spPr>
        <p:txBody>
          <a:bodyPr>
            <a:normAutofit fontScale="85000" lnSpcReduction="20000"/>
          </a:bodyPr>
          <a:lstStyle/>
          <a:p>
            <a:pPr>
              <a:lnSpc>
                <a:spcPct val="150000"/>
              </a:lnSpc>
            </a:pPr>
            <a:r>
              <a:rPr lang="en-GB" sz="3300" b="1" dirty="0"/>
              <a:t>15-20%</a:t>
            </a:r>
            <a:r>
              <a:rPr lang="en-GB" sz="3300" dirty="0"/>
              <a:t> lesions are cysts</a:t>
            </a:r>
          </a:p>
          <a:p>
            <a:pPr>
              <a:lnSpc>
                <a:spcPct val="150000"/>
              </a:lnSpc>
            </a:pPr>
            <a:r>
              <a:rPr lang="en-GB" sz="3300" dirty="0"/>
              <a:t>Solid area within cyst suggests malignancy.                              </a:t>
            </a:r>
            <a:r>
              <a:rPr lang="en-GB" sz="3300" b="1" dirty="0"/>
              <a:t>25% papillary ca</a:t>
            </a:r>
            <a:r>
              <a:rPr lang="en-GB" sz="3300" dirty="0"/>
              <a:t>. undergo necrosis- appear </a:t>
            </a:r>
            <a:r>
              <a:rPr lang="en-GB" sz="3300" b="1" dirty="0"/>
              <a:t>partially cystic</a:t>
            </a:r>
          </a:p>
          <a:p>
            <a:pPr>
              <a:lnSpc>
                <a:spcPct val="150000"/>
              </a:lnSpc>
            </a:pPr>
            <a:r>
              <a:rPr lang="en-GB" sz="3300" dirty="0"/>
              <a:t>Benign cyst- aspiration is curative</a:t>
            </a:r>
          </a:p>
          <a:p>
            <a:pPr>
              <a:lnSpc>
                <a:spcPct val="150000"/>
              </a:lnSpc>
            </a:pPr>
            <a:r>
              <a:rPr lang="en-GB" b="1" u="sng" dirty="0"/>
              <a:t>Indications for surgery:</a:t>
            </a:r>
          </a:p>
          <a:p>
            <a:pPr marL="0" indent="0">
              <a:lnSpc>
                <a:spcPct val="150000"/>
              </a:lnSpc>
              <a:buNone/>
            </a:pPr>
            <a:r>
              <a:rPr lang="en-GB" sz="2800" dirty="0"/>
              <a:t>	-Recurrent cyst</a:t>
            </a:r>
          </a:p>
          <a:p>
            <a:pPr marL="0" indent="0">
              <a:lnSpc>
                <a:spcPct val="150000"/>
              </a:lnSpc>
              <a:buNone/>
            </a:pPr>
            <a:r>
              <a:rPr lang="en-GB" sz="2800" dirty="0"/>
              <a:t>	-Malignant cytology of aspirated cyst fluid</a:t>
            </a:r>
          </a:p>
          <a:p>
            <a:pPr marL="0" indent="0">
              <a:lnSpc>
                <a:spcPct val="150000"/>
              </a:lnSpc>
              <a:buNone/>
            </a:pPr>
            <a:r>
              <a:rPr lang="en-GB" sz="2800" dirty="0"/>
              <a:t>	-Haemorrhagic fluid</a:t>
            </a:r>
          </a:p>
          <a:p>
            <a:pPr marL="0" indent="0">
              <a:lnSpc>
                <a:spcPct val="150000"/>
              </a:lnSpc>
              <a:buNone/>
            </a:pPr>
            <a:r>
              <a:rPr lang="en-GB" sz="2800" dirty="0"/>
              <a:t>	-Residual swelling after aspiration</a:t>
            </a:r>
          </a:p>
          <a:p>
            <a:pPr marL="0" indent="0">
              <a:lnSpc>
                <a:spcPct val="150000"/>
              </a:lnSpc>
              <a:buNone/>
            </a:pPr>
            <a:r>
              <a:rPr lang="en-GB" sz="2800" dirty="0"/>
              <a:t>	-Large cyst &gt; 4cm</a:t>
            </a:r>
            <a:endParaRPr lang="en-US" sz="2800" dirty="0"/>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0000" r="50000"/>
          <a:stretch/>
        </p:blipFill>
        <p:spPr bwMode="auto">
          <a:xfrm>
            <a:off x="6475548" y="2514600"/>
            <a:ext cx="2668452"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58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GB" sz="3600" b="1">
                <a:solidFill>
                  <a:srgbClr val="0070C0"/>
                </a:solidFill>
              </a:rPr>
              <a:t>Thyroid carcinoma</a:t>
            </a:r>
            <a:endParaRPr lang="en-US" sz="3600" b="1" dirty="0">
              <a:solidFill>
                <a:srgbClr val="0070C0"/>
              </a:solidFill>
            </a:endParaRPr>
          </a:p>
        </p:txBody>
      </p:sp>
      <p:sp>
        <p:nvSpPr>
          <p:cNvPr id="3" name="Content Placeholder 2"/>
          <p:cNvSpPr>
            <a:spLocks noGrp="1"/>
          </p:cNvSpPr>
          <p:nvPr>
            <p:ph idx="1"/>
          </p:nvPr>
        </p:nvSpPr>
        <p:spPr>
          <a:xfrm>
            <a:off x="0" y="914400"/>
            <a:ext cx="9144000" cy="5715000"/>
          </a:xfrm>
        </p:spPr>
        <p:txBody>
          <a:bodyPr>
            <a:normAutofit/>
          </a:bodyPr>
          <a:lstStyle/>
          <a:p>
            <a:pPr marL="0" indent="0" fontAlgn="base">
              <a:lnSpc>
                <a:spcPct val="200000"/>
              </a:lnSpc>
              <a:spcBef>
                <a:spcPts val="480"/>
              </a:spcBef>
            </a:pPr>
            <a:r>
              <a:rPr lang="en-US" sz="2800" b="1">
                <a:solidFill>
                  <a:srgbClr val="FF0000"/>
                </a:solidFill>
                <a:latin typeface="Arial"/>
                <a:cs typeface="Times New Roman"/>
              </a:rPr>
              <a:t>Papillary</a:t>
            </a:r>
            <a:r>
              <a:rPr lang="en-US" sz="2800" b="1">
                <a:solidFill>
                  <a:srgbClr val="000000"/>
                </a:solidFill>
                <a:latin typeface="Arial"/>
                <a:cs typeface="Times New Roman"/>
              </a:rPr>
              <a:t> </a:t>
            </a:r>
            <a:r>
              <a:rPr lang="en-US" sz="1900">
                <a:solidFill>
                  <a:srgbClr val="000000"/>
                </a:solidFill>
                <a:latin typeface="Arial"/>
                <a:cs typeface="Times New Roman"/>
              </a:rPr>
              <a:t>(including mixed papillary &amp; follicular) -                            </a:t>
            </a:r>
            <a:r>
              <a:rPr lang="en-US" b="1">
                <a:solidFill>
                  <a:srgbClr val="FF0000"/>
                </a:solidFill>
                <a:latin typeface="Arial"/>
                <a:cs typeface="Times New Roman"/>
              </a:rPr>
              <a:t>75%</a:t>
            </a:r>
            <a:endParaRPr lang="en-US" sz="2800" b="1" i="0" u="none" strike="noStrike">
              <a:solidFill>
                <a:srgbClr val="FF0000"/>
              </a:solidFill>
              <a:effectLst/>
              <a:latin typeface="Arial"/>
            </a:endParaRPr>
          </a:p>
          <a:p>
            <a:pPr marL="0" indent="0" fontAlgn="base">
              <a:lnSpc>
                <a:spcPct val="200000"/>
              </a:lnSpc>
              <a:spcBef>
                <a:spcPts val="480"/>
              </a:spcBef>
            </a:pPr>
            <a:r>
              <a:rPr lang="en-US">
                <a:solidFill>
                  <a:srgbClr val="00B050"/>
                </a:solidFill>
                <a:latin typeface="Arial"/>
                <a:cs typeface="Times New Roman"/>
              </a:rPr>
              <a:t>Follicular -</a:t>
            </a:r>
            <a:r>
              <a:rPr lang="en-US">
                <a:solidFill>
                  <a:srgbClr val="000000"/>
                </a:solidFill>
                <a:latin typeface="Arial"/>
                <a:cs typeface="Times New Roman"/>
              </a:rPr>
              <a:t>                                                   </a:t>
            </a:r>
            <a:r>
              <a:rPr lang="en-US">
                <a:solidFill>
                  <a:srgbClr val="00B050"/>
                </a:solidFill>
                <a:latin typeface="Arial"/>
                <a:cs typeface="Times New Roman"/>
              </a:rPr>
              <a:t>16%</a:t>
            </a:r>
            <a:endParaRPr lang="en-US" sz="2800" b="0" i="0" u="none" strike="noStrike">
              <a:solidFill>
                <a:srgbClr val="00B050"/>
              </a:solidFill>
              <a:effectLst/>
              <a:latin typeface="Arial"/>
            </a:endParaRPr>
          </a:p>
          <a:p>
            <a:pPr marL="0" indent="0" fontAlgn="base">
              <a:lnSpc>
                <a:spcPct val="200000"/>
              </a:lnSpc>
              <a:spcBef>
                <a:spcPts val="480"/>
              </a:spcBef>
            </a:pPr>
            <a:r>
              <a:rPr lang="en-US">
                <a:solidFill>
                  <a:schemeClr val="accent6">
                    <a:lumMod val="50000"/>
                  </a:schemeClr>
                </a:solidFill>
                <a:latin typeface="Arial"/>
                <a:cs typeface="Times New Roman"/>
              </a:rPr>
              <a:t>Medullary -</a:t>
            </a:r>
            <a:r>
              <a:rPr lang="en-US">
                <a:solidFill>
                  <a:srgbClr val="000000"/>
                </a:solidFill>
                <a:latin typeface="Arial"/>
                <a:cs typeface="Times New Roman"/>
              </a:rPr>
              <a:t>                                                   </a:t>
            </a:r>
            <a:r>
              <a:rPr lang="en-US">
                <a:solidFill>
                  <a:schemeClr val="accent6">
                    <a:lumMod val="50000"/>
                  </a:schemeClr>
                </a:solidFill>
                <a:latin typeface="Arial"/>
                <a:cs typeface="Times New Roman"/>
              </a:rPr>
              <a:t>5%</a:t>
            </a:r>
            <a:endParaRPr lang="en-US" sz="2800" b="0" i="0" u="none" strike="noStrike">
              <a:solidFill>
                <a:schemeClr val="accent6">
                  <a:lumMod val="50000"/>
                </a:schemeClr>
              </a:solidFill>
              <a:effectLst/>
              <a:latin typeface="Arial"/>
            </a:endParaRPr>
          </a:p>
          <a:p>
            <a:pPr marL="0" indent="0" fontAlgn="base">
              <a:lnSpc>
                <a:spcPct val="200000"/>
              </a:lnSpc>
              <a:spcBef>
                <a:spcPts val="480"/>
              </a:spcBef>
            </a:pPr>
            <a:r>
              <a:rPr lang="en-US">
                <a:solidFill>
                  <a:srgbClr val="7030A0"/>
                </a:solidFill>
                <a:latin typeface="Arial"/>
                <a:cs typeface="Times New Roman"/>
              </a:rPr>
              <a:t>Undifferentiated </a:t>
            </a:r>
            <a:r>
              <a:rPr lang="en-US" sz="2400">
                <a:solidFill>
                  <a:srgbClr val="7030A0"/>
                </a:solidFill>
                <a:latin typeface="Arial"/>
                <a:cs typeface="Times New Roman"/>
              </a:rPr>
              <a:t>(anaplastic)</a:t>
            </a:r>
            <a:r>
              <a:rPr lang="en-US">
                <a:solidFill>
                  <a:srgbClr val="7030A0"/>
                </a:solidFill>
                <a:latin typeface="Arial"/>
                <a:cs typeface="Times New Roman"/>
              </a:rPr>
              <a:t> -</a:t>
            </a:r>
            <a:r>
              <a:rPr lang="en-US">
                <a:solidFill>
                  <a:srgbClr val="000000"/>
                </a:solidFill>
                <a:latin typeface="Arial"/>
                <a:cs typeface="Times New Roman"/>
              </a:rPr>
              <a:t>                           </a:t>
            </a:r>
            <a:r>
              <a:rPr lang="en-US">
                <a:solidFill>
                  <a:srgbClr val="7030A0"/>
                </a:solidFill>
                <a:latin typeface="Arial"/>
                <a:cs typeface="Times New Roman"/>
              </a:rPr>
              <a:t>3%</a:t>
            </a:r>
            <a:endParaRPr lang="en-US" sz="2800" b="0" i="0" u="none" strike="noStrike">
              <a:solidFill>
                <a:srgbClr val="7030A0"/>
              </a:solidFill>
              <a:effectLst/>
              <a:latin typeface="Arial"/>
            </a:endParaRPr>
          </a:p>
          <a:p>
            <a:pPr marL="0" indent="0" fontAlgn="base">
              <a:lnSpc>
                <a:spcPct val="200000"/>
              </a:lnSpc>
              <a:spcBef>
                <a:spcPts val="480"/>
              </a:spcBef>
            </a:pPr>
            <a:r>
              <a:rPr lang="en-US">
                <a:solidFill>
                  <a:srgbClr val="002060"/>
                </a:solidFill>
                <a:latin typeface="Arial"/>
                <a:cs typeface="Times New Roman"/>
              </a:rPr>
              <a:t>Miscellaneous </a:t>
            </a:r>
            <a:r>
              <a:rPr lang="en-US" sz="1200">
                <a:solidFill>
                  <a:srgbClr val="002060"/>
                </a:solidFill>
                <a:latin typeface="Arial"/>
                <a:cs typeface="Times New Roman"/>
              </a:rPr>
              <a:t>( lymphoma, fibrosarcoma, squamous cell ca, teratoma, &amp; metastatic ca)--  </a:t>
            </a:r>
            <a:r>
              <a:rPr lang="en-US">
                <a:solidFill>
                  <a:srgbClr val="002060"/>
                </a:solidFill>
                <a:latin typeface="Arial"/>
                <a:cs typeface="Times New Roman"/>
              </a:rPr>
              <a:t>1%</a:t>
            </a:r>
            <a:endParaRPr lang="en-US" sz="2800" b="0" i="0" u="none" strike="noStrike">
              <a:solidFill>
                <a:srgbClr val="002060"/>
              </a:solidFill>
              <a:effectLst/>
              <a:latin typeface="Arial"/>
            </a:endParaRPr>
          </a:p>
          <a:p>
            <a:endParaRPr lang="en-US" dirty="0"/>
          </a:p>
        </p:txBody>
      </p:sp>
    </p:spTree>
    <p:extLst>
      <p:ext uri="{BB962C8B-B14F-4D97-AF65-F5344CB8AC3E}">
        <p14:creationId xmlns:p14="http://schemas.microsoft.com/office/powerpoint/2010/main" val="9832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8DECEC-C552-4517-BD82-FD52998F65A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720"/>
          <a:stretch/>
        </p:blipFill>
        <p:spPr bwMode="auto">
          <a:xfrm>
            <a:off x="152400" y="1447800"/>
            <a:ext cx="4395019" cy="479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1051B94C-2C72-49FF-96A5-9B28210D46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1164" y="1061884"/>
            <a:ext cx="4395017"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017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ross-section of a plant stem under a microscope">
            <a:extLst>
              <a:ext uri="{FF2B5EF4-FFF2-40B4-BE49-F238E27FC236}">
                <a16:creationId xmlns:a16="http://schemas.microsoft.com/office/drawing/2014/main" id="{76E97151-968B-F39A-7C4F-6029DCDE9511}"/>
              </a:ext>
            </a:extLst>
          </p:cNvPr>
          <p:cNvPicPr>
            <a:picLocks noChangeAspect="1"/>
          </p:cNvPicPr>
          <p:nvPr/>
        </p:nvPicPr>
        <p:blipFill rotWithShape="1">
          <a:blip r:embed="rId2"/>
          <a:srcRect l="32361" r="23139" b="-1"/>
          <a:stretch/>
        </p:blipFill>
        <p:spPr>
          <a:xfrm>
            <a:off x="21" y="10"/>
            <a:ext cx="228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1"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F0C5C15-2DA6-0990-8F03-C77509C93814}"/>
              </a:ext>
            </a:extLst>
          </p:cNvPr>
          <p:cNvSpPr>
            <a:spLocks noGrp="1"/>
          </p:cNvSpPr>
          <p:nvPr>
            <p:ph idx="1"/>
          </p:nvPr>
        </p:nvSpPr>
        <p:spPr>
          <a:xfrm>
            <a:off x="2667000" y="1219200"/>
            <a:ext cx="6400800" cy="5486400"/>
          </a:xfrm>
        </p:spPr>
        <p:txBody>
          <a:bodyPr anchor="t">
            <a:normAutofit/>
          </a:bodyPr>
          <a:lstStyle/>
          <a:p>
            <a:pPr>
              <a:lnSpc>
                <a:spcPct val="90000"/>
              </a:lnSpc>
              <a:buFont typeface="Wingdings" panose="05000000000000000000" pitchFamily="2" charset="2"/>
              <a:buChar char="v"/>
            </a:pPr>
            <a:r>
              <a:rPr lang="en-GB" sz="1700" b="1" dirty="0"/>
              <a:t>Aetiology</a:t>
            </a:r>
          </a:p>
          <a:p>
            <a:pPr>
              <a:lnSpc>
                <a:spcPct val="90000"/>
              </a:lnSpc>
              <a:buFont typeface="Wingdings" panose="05000000000000000000" pitchFamily="2" charset="2"/>
              <a:buChar char="v"/>
            </a:pPr>
            <a:endParaRPr lang="en-GB" sz="1700" b="1" dirty="0"/>
          </a:p>
          <a:p>
            <a:pPr>
              <a:lnSpc>
                <a:spcPct val="90000"/>
              </a:lnSpc>
              <a:buAutoNum type="arabicPeriod"/>
            </a:pPr>
            <a:r>
              <a:rPr lang="en-GB" sz="1700" dirty="0"/>
              <a:t>History of irradiation—papillary carcinoma.</a:t>
            </a:r>
          </a:p>
          <a:p>
            <a:pPr>
              <a:lnSpc>
                <a:spcPct val="90000"/>
              </a:lnSpc>
              <a:buAutoNum type="arabicPeriod"/>
            </a:pPr>
            <a:endParaRPr lang="en-GB" sz="1700" dirty="0"/>
          </a:p>
          <a:p>
            <a:pPr marL="0" indent="0">
              <a:lnSpc>
                <a:spcPct val="90000"/>
              </a:lnSpc>
              <a:buNone/>
            </a:pPr>
            <a:r>
              <a:rPr lang="en-GB" sz="1700" dirty="0"/>
              <a:t>2. History of longstanding multinodular </a:t>
            </a:r>
            <a:r>
              <a:rPr lang="en-GB" sz="1700" dirty="0" err="1"/>
              <a:t>goiter</a:t>
            </a:r>
            <a:r>
              <a:rPr lang="en-GB" sz="1700" dirty="0"/>
              <a:t>—follicular carcinoma.</a:t>
            </a:r>
          </a:p>
          <a:p>
            <a:pPr marL="0" indent="0">
              <a:lnSpc>
                <a:spcPct val="90000"/>
              </a:lnSpc>
              <a:buNone/>
            </a:pPr>
            <a:endParaRPr lang="en-GB" sz="1700" dirty="0"/>
          </a:p>
          <a:p>
            <a:pPr marL="0" indent="0">
              <a:lnSpc>
                <a:spcPct val="90000"/>
              </a:lnSpc>
              <a:buNone/>
            </a:pPr>
            <a:r>
              <a:rPr lang="en-GB" sz="1700" dirty="0"/>
              <a:t>3. Family History of—medullary carcinoma thyroid.</a:t>
            </a:r>
          </a:p>
          <a:p>
            <a:pPr marL="0" indent="0">
              <a:lnSpc>
                <a:spcPct val="90000"/>
              </a:lnSpc>
              <a:buNone/>
            </a:pPr>
            <a:endParaRPr lang="en-GB" sz="1700" dirty="0"/>
          </a:p>
          <a:p>
            <a:pPr marL="0" indent="0">
              <a:lnSpc>
                <a:spcPct val="90000"/>
              </a:lnSpc>
              <a:buNone/>
            </a:pPr>
            <a:r>
              <a:rPr lang="en-GB" sz="1700" dirty="0"/>
              <a:t>4. </a:t>
            </a:r>
            <a:r>
              <a:rPr lang="en-GB" sz="1700" dirty="0" err="1"/>
              <a:t>Hashimotos</a:t>
            </a:r>
            <a:r>
              <a:rPr lang="en-GB" sz="1700" dirty="0"/>
              <a:t> thyroiditis—lymphoma and papillary carcinoma.</a:t>
            </a:r>
          </a:p>
          <a:p>
            <a:pPr marL="0" indent="0">
              <a:lnSpc>
                <a:spcPct val="90000"/>
              </a:lnSpc>
              <a:buNone/>
            </a:pPr>
            <a:endParaRPr lang="en-GB" sz="1700" dirty="0"/>
          </a:p>
          <a:p>
            <a:pPr marL="0" indent="0">
              <a:lnSpc>
                <a:spcPct val="90000"/>
              </a:lnSpc>
              <a:buNone/>
            </a:pPr>
            <a:r>
              <a:rPr lang="en-GB" sz="1700" dirty="0"/>
              <a:t>5. Thyroglossal cyst—papillary carcinoma.</a:t>
            </a:r>
          </a:p>
        </p:txBody>
      </p:sp>
    </p:spTree>
    <p:extLst>
      <p:ext uri="{BB962C8B-B14F-4D97-AF65-F5344CB8AC3E}">
        <p14:creationId xmlns:p14="http://schemas.microsoft.com/office/powerpoint/2010/main" val="3420483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600" b="1" dirty="0">
                <a:solidFill>
                  <a:srgbClr val="FF0000"/>
                </a:solidFill>
                <a:ea typeface="+mn-ea"/>
                <a:cs typeface="+mn-cs"/>
              </a:rPr>
              <a:t>Papillary Carcinoma</a:t>
            </a:r>
            <a:endParaRPr lang="en-US" b="1" dirty="0">
              <a:solidFill>
                <a:srgbClr val="FF0000"/>
              </a:solidFill>
            </a:endParaRPr>
          </a:p>
        </p:txBody>
      </p:sp>
      <p:sp>
        <p:nvSpPr>
          <p:cNvPr id="3" name="Content Placeholder 2"/>
          <p:cNvSpPr>
            <a:spLocks noGrp="1"/>
          </p:cNvSpPr>
          <p:nvPr>
            <p:ph idx="1"/>
          </p:nvPr>
        </p:nvSpPr>
        <p:spPr>
          <a:xfrm>
            <a:off x="0" y="685800"/>
            <a:ext cx="9144000" cy="6019800"/>
          </a:xfrm>
        </p:spPr>
        <p:txBody>
          <a:bodyPr>
            <a:normAutofit/>
          </a:bodyPr>
          <a:lstStyle/>
          <a:p>
            <a:pPr>
              <a:lnSpc>
                <a:spcPct val="150000"/>
              </a:lnSpc>
            </a:pPr>
            <a:r>
              <a:rPr lang="en-GB" sz="2800" dirty="0"/>
              <a:t>Solitary firm nodule/ dominant nodule in MNG</a:t>
            </a:r>
          </a:p>
          <a:p>
            <a:pPr>
              <a:lnSpc>
                <a:spcPct val="150000"/>
              </a:lnSpc>
            </a:pPr>
            <a:r>
              <a:rPr lang="en-GB" sz="2800" dirty="0"/>
              <a:t>Slow growth, remains confined to thyroid </a:t>
            </a:r>
            <a:r>
              <a:rPr lang="en-GB" sz="2800" dirty="0">
                <a:solidFill>
                  <a:srgbClr val="FF0000"/>
                </a:solidFill>
              </a:rPr>
              <a:t>&amp; LN </a:t>
            </a:r>
            <a:r>
              <a:rPr lang="en-GB" sz="2800" dirty="0"/>
              <a:t>for years</a:t>
            </a:r>
          </a:p>
          <a:p>
            <a:pPr>
              <a:lnSpc>
                <a:spcPct val="150000"/>
              </a:lnSpc>
            </a:pPr>
            <a:r>
              <a:rPr lang="en-GB" sz="2800" b="1" u="sng" dirty="0"/>
              <a:t>U/S</a:t>
            </a:r>
            <a:r>
              <a:rPr lang="en-GB" sz="2800" dirty="0"/>
              <a:t>- solid nodule        </a:t>
            </a:r>
            <a:r>
              <a:rPr lang="en-GB" sz="2800" b="1" u="sng" dirty="0"/>
              <a:t>Isotope scan</a:t>
            </a:r>
            <a:r>
              <a:rPr lang="en-GB" sz="2800" dirty="0"/>
              <a:t>- ‘</a:t>
            </a:r>
            <a:r>
              <a:rPr lang="en-GB" sz="2800" b="1" dirty="0"/>
              <a:t>cold</a:t>
            </a:r>
            <a:r>
              <a:rPr lang="en-GB" sz="2800" dirty="0"/>
              <a:t> nodule</a:t>
            </a:r>
            <a:r>
              <a:rPr lang="en-GB" dirty="0"/>
              <a:t>’</a:t>
            </a:r>
          </a:p>
          <a:p>
            <a:pPr>
              <a:lnSpc>
                <a:spcPct val="150000"/>
              </a:lnSpc>
            </a:pPr>
            <a:r>
              <a:rPr lang="en-GB" sz="2800" dirty="0"/>
              <a:t>Enlarged </a:t>
            </a:r>
            <a:r>
              <a:rPr lang="en-GB" sz="2800" b="1" dirty="0"/>
              <a:t>LAP</a:t>
            </a:r>
            <a:r>
              <a:rPr lang="en-GB" sz="2800" dirty="0"/>
              <a:t> in - 10%</a:t>
            </a:r>
          </a:p>
          <a:p>
            <a:pPr>
              <a:lnSpc>
                <a:spcPct val="150000"/>
              </a:lnSpc>
            </a:pPr>
            <a:r>
              <a:rPr lang="en-GB" sz="2800" dirty="0"/>
              <a:t>FNA diagnostic</a:t>
            </a:r>
          </a:p>
          <a:p>
            <a:pPr>
              <a:lnSpc>
                <a:spcPct val="150000"/>
              </a:lnSpc>
            </a:pPr>
            <a:r>
              <a:rPr lang="en-GB" sz="2800" b="1" dirty="0"/>
              <a:t>Thyroglobulin</a:t>
            </a:r>
            <a:r>
              <a:rPr lang="en-GB" sz="2800" dirty="0"/>
              <a:t>- marker for recurrence or metastasis</a:t>
            </a:r>
          </a:p>
          <a:p>
            <a:pPr>
              <a:lnSpc>
                <a:spcPct val="150000"/>
              </a:lnSpc>
            </a:pPr>
            <a:r>
              <a:rPr lang="en-GB" sz="2800" dirty="0"/>
              <a:t>Later stages- metastasis to lung</a:t>
            </a:r>
          </a:p>
          <a:p>
            <a:pPr>
              <a:lnSpc>
                <a:spcPct val="150000"/>
              </a:lnSpc>
            </a:pPr>
            <a:r>
              <a:rPr lang="en-GB" sz="2800" dirty="0"/>
              <a:t>May convert to undifferentiated type</a:t>
            </a:r>
            <a:endParaRPr lang="en-US" sz="2800" dirty="0"/>
          </a:p>
        </p:txBody>
      </p:sp>
    </p:spTree>
    <p:extLst>
      <p:ext uri="{BB962C8B-B14F-4D97-AF65-F5344CB8AC3E}">
        <p14:creationId xmlns:p14="http://schemas.microsoft.com/office/powerpoint/2010/main" val="331650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600" b="1">
                <a:solidFill>
                  <a:srgbClr val="00B050"/>
                </a:solidFill>
                <a:ea typeface="+mn-ea"/>
                <a:cs typeface="+mn-cs"/>
              </a:rPr>
              <a:t>Follicular Carcinoma</a:t>
            </a:r>
            <a:endParaRPr lang="en-US" b="1" dirty="0">
              <a:solidFill>
                <a:srgbClr val="00B050"/>
              </a:solidFill>
            </a:endParaRPr>
          </a:p>
        </p:txBody>
      </p:sp>
      <p:sp>
        <p:nvSpPr>
          <p:cNvPr id="3" name="Content Placeholder 2"/>
          <p:cNvSpPr>
            <a:spLocks noGrp="1"/>
          </p:cNvSpPr>
          <p:nvPr>
            <p:ph idx="1"/>
          </p:nvPr>
        </p:nvSpPr>
        <p:spPr>
          <a:xfrm>
            <a:off x="0" y="838200"/>
            <a:ext cx="9144000" cy="5791200"/>
          </a:xfrm>
        </p:spPr>
        <p:txBody>
          <a:bodyPr>
            <a:normAutofit/>
          </a:bodyPr>
          <a:lstStyle/>
          <a:p>
            <a:pPr>
              <a:lnSpc>
                <a:spcPct val="150000"/>
              </a:lnSpc>
            </a:pPr>
            <a:r>
              <a:rPr lang="en-US"/>
              <a:t>Differs from follicular adenoma by the presence of </a:t>
            </a:r>
            <a:r>
              <a:rPr lang="en-US" b="1"/>
              <a:t>capsular or vascular invasion </a:t>
            </a:r>
            <a:r>
              <a:rPr lang="en-US" sz="2200"/>
              <a:t>(FNA cannot differentiate)</a:t>
            </a:r>
          </a:p>
          <a:p>
            <a:pPr>
              <a:lnSpc>
                <a:spcPct val="150000"/>
              </a:lnSpc>
            </a:pPr>
            <a:r>
              <a:rPr lang="en-US" b="1"/>
              <a:t>More aggressive </a:t>
            </a:r>
            <a:r>
              <a:rPr lang="en-US"/>
              <a:t>than papillary, </a:t>
            </a:r>
          </a:p>
          <a:p>
            <a:pPr>
              <a:lnSpc>
                <a:spcPct val="150000"/>
              </a:lnSpc>
            </a:pPr>
            <a:r>
              <a:rPr lang="en-US" b="1"/>
              <a:t>Spread</a:t>
            </a:r>
            <a:r>
              <a:rPr lang="en-US"/>
              <a:t>- mainly by </a:t>
            </a:r>
            <a:r>
              <a:rPr lang="en-US" b="1">
                <a:solidFill>
                  <a:srgbClr val="FF0000"/>
                </a:solidFill>
              </a:rPr>
              <a:t>blood</a:t>
            </a:r>
            <a:r>
              <a:rPr lang="en-US"/>
              <a:t> . </a:t>
            </a:r>
          </a:p>
          <a:p>
            <a:pPr>
              <a:lnSpc>
                <a:spcPct val="150000"/>
              </a:lnSpc>
            </a:pPr>
            <a:r>
              <a:rPr lang="en-US" b="1"/>
              <a:t>Death</a:t>
            </a:r>
            <a:r>
              <a:rPr lang="en-US"/>
              <a:t> due to  local extension/  extensive metastasis of bone, lungs &amp; viscera</a:t>
            </a:r>
          </a:p>
          <a:p>
            <a:pPr>
              <a:lnSpc>
                <a:spcPct val="150000"/>
              </a:lnSpc>
            </a:pPr>
            <a:r>
              <a:rPr lang="en-US" b="1"/>
              <a:t>Thyroglobulin</a:t>
            </a:r>
            <a:r>
              <a:rPr lang="en-US"/>
              <a:t>-  to follow the course of the disease</a:t>
            </a:r>
          </a:p>
          <a:p>
            <a:endParaRPr lang="en-US" dirty="0"/>
          </a:p>
        </p:txBody>
      </p:sp>
    </p:spTree>
    <p:extLst>
      <p:ext uri="{BB962C8B-B14F-4D97-AF65-F5344CB8AC3E}">
        <p14:creationId xmlns:p14="http://schemas.microsoft.com/office/powerpoint/2010/main" val="377567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200" b="1" dirty="0">
                <a:solidFill>
                  <a:srgbClr val="0070C0"/>
                </a:solidFill>
                <a:ea typeface="+mn-ea"/>
                <a:cs typeface="+mn-cs"/>
              </a:rPr>
              <a:t>Management of Papillary &amp; Follicular Carcinoma</a:t>
            </a:r>
            <a:endParaRPr lang="en-US" b="1" dirty="0">
              <a:solidFill>
                <a:srgbClr val="0070C0"/>
              </a:solidFill>
            </a:endParaRPr>
          </a:p>
        </p:txBody>
      </p:sp>
      <p:sp>
        <p:nvSpPr>
          <p:cNvPr id="3" name="Content Placeholder 2"/>
          <p:cNvSpPr>
            <a:spLocks noGrp="1"/>
          </p:cNvSpPr>
          <p:nvPr>
            <p:ph idx="1"/>
          </p:nvPr>
        </p:nvSpPr>
        <p:spPr>
          <a:xfrm>
            <a:off x="0" y="609600"/>
            <a:ext cx="9144000" cy="6248400"/>
          </a:xfrm>
        </p:spPr>
        <p:txBody>
          <a:bodyPr>
            <a:normAutofit/>
          </a:bodyPr>
          <a:lstStyle/>
          <a:p>
            <a:endParaRPr lang="en-US" sz="1200" b="1" u="sng" dirty="0"/>
          </a:p>
          <a:p>
            <a:pPr>
              <a:lnSpc>
                <a:spcPct val="150000"/>
              </a:lnSpc>
            </a:pPr>
            <a:r>
              <a:rPr lang="en-US" sz="2800" b="1" u="sng" dirty="0"/>
              <a:t>Low risk group</a:t>
            </a:r>
            <a:r>
              <a:rPr lang="en-US" sz="2800" u="sng" dirty="0"/>
              <a:t>: </a:t>
            </a:r>
            <a:r>
              <a:rPr lang="en-US" sz="2800" b="1" dirty="0">
                <a:solidFill>
                  <a:srgbClr val="FF0000"/>
                </a:solidFill>
              </a:rPr>
              <a:t>1. </a:t>
            </a:r>
            <a:r>
              <a:rPr lang="en-US" sz="2800" dirty="0"/>
              <a:t>Age &lt;45  </a:t>
            </a:r>
            <a:r>
              <a:rPr lang="en-US" sz="2800" b="1" dirty="0">
                <a:solidFill>
                  <a:srgbClr val="FF0000"/>
                </a:solidFill>
              </a:rPr>
              <a:t>2. </a:t>
            </a:r>
            <a:r>
              <a:rPr lang="en-US" sz="2800" dirty="0"/>
              <a:t>Primary </a:t>
            </a:r>
            <a:r>
              <a:rPr lang="en-US" sz="2800" b="1" dirty="0"/>
              <a:t>lesions &lt;1cm</a:t>
            </a:r>
            <a:r>
              <a:rPr lang="en-US" sz="2800" dirty="0"/>
              <a:t>               </a:t>
            </a:r>
            <a:r>
              <a:rPr lang="en-US" sz="2800" b="1" dirty="0">
                <a:solidFill>
                  <a:srgbClr val="FF0000"/>
                </a:solidFill>
              </a:rPr>
              <a:t>3.</a:t>
            </a:r>
            <a:r>
              <a:rPr lang="en-US" sz="2800" dirty="0">
                <a:solidFill>
                  <a:srgbClr val="FF0000"/>
                </a:solidFill>
              </a:rPr>
              <a:t> </a:t>
            </a:r>
            <a:r>
              <a:rPr lang="en-US" sz="2800" dirty="0"/>
              <a:t>No evidence of intra/ extra-glandular spread.    Treatment: </a:t>
            </a:r>
            <a:r>
              <a:rPr lang="en-US" sz="2800" b="1" dirty="0"/>
              <a:t>Lobectomy + </a:t>
            </a:r>
            <a:r>
              <a:rPr lang="en-US" sz="2800" b="1" dirty="0" err="1"/>
              <a:t>isthemectomy</a:t>
            </a:r>
            <a:r>
              <a:rPr lang="en-US" sz="2800" dirty="0"/>
              <a:t> </a:t>
            </a:r>
          </a:p>
          <a:p>
            <a:pPr>
              <a:lnSpc>
                <a:spcPct val="150000"/>
              </a:lnSpc>
            </a:pPr>
            <a:endParaRPr lang="en-US" sz="1000" dirty="0"/>
          </a:p>
          <a:p>
            <a:pPr>
              <a:lnSpc>
                <a:spcPct val="150000"/>
              </a:lnSpc>
            </a:pPr>
            <a:r>
              <a:rPr lang="en-US" sz="2800" b="1" u="sng" dirty="0"/>
              <a:t>All other  high risk:</a:t>
            </a:r>
            <a:r>
              <a:rPr lang="en-US" sz="2800" dirty="0"/>
              <a:t>  </a:t>
            </a:r>
            <a:r>
              <a:rPr lang="en-US" sz="2800" b="1" dirty="0"/>
              <a:t>Total thyroidectomy</a:t>
            </a:r>
            <a:r>
              <a:rPr lang="en-US" sz="2800" dirty="0"/>
              <a:t>. </a:t>
            </a:r>
          </a:p>
          <a:p>
            <a:pPr>
              <a:lnSpc>
                <a:spcPct val="150000"/>
              </a:lnSpc>
            </a:pPr>
            <a:r>
              <a:rPr lang="en-US" sz="2800" dirty="0"/>
              <a:t>Modified neck dissection for lymphatic spread.</a:t>
            </a:r>
          </a:p>
          <a:p>
            <a:pPr>
              <a:lnSpc>
                <a:spcPct val="150000"/>
              </a:lnSpc>
            </a:pPr>
            <a:r>
              <a:rPr lang="en-US" sz="2800" dirty="0"/>
              <a:t>Surgery followed by </a:t>
            </a:r>
            <a:r>
              <a:rPr lang="en-US" sz="2800" b="1" dirty="0"/>
              <a:t>RAI ablation </a:t>
            </a:r>
            <a:r>
              <a:rPr lang="en-US" sz="2800" dirty="0"/>
              <a:t>therapy</a:t>
            </a:r>
          </a:p>
          <a:p>
            <a:pPr>
              <a:lnSpc>
                <a:spcPct val="150000"/>
              </a:lnSpc>
            </a:pPr>
            <a:r>
              <a:rPr lang="en-US" sz="2800" dirty="0"/>
              <a:t>Patient placed on L-thyroxine suppressive therapy</a:t>
            </a:r>
          </a:p>
          <a:p>
            <a:pPr>
              <a:lnSpc>
                <a:spcPct val="150000"/>
              </a:lnSpc>
            </a:pPr>
            <a:r>
              <a:rPr lang="en-US" sz="2800" b="1" dirty="0"/>
              <a:t>Regular F/U</a:t>
            </a:r>
            <a:r>
              <a:rPr lang="en-US" sz="2800" dirty="0"/>
              <a:t>: </a:t>
            </a:r>
            <a:r>
              <a:rPr lang="en-US" sz="2800" b="1" dirty="0"/>
              <a:t>Thyroglobulin</a:t>
            </a:r>
            <a:r>
              <a:rPr lang="en-US" sz="2800" dirty="0"/>
              <a:t>, US, whole body scan.</a:t>
            </a:r>
          </a:p>
          <a:p>
            <a:endParaRPr lang="en-US" dirty="0"/>
          </a:p>
        </p:txBody>
      </p:sp>
    </p:spTree>
    <p:extLst>
      <p:ext uri="{BB962C8B-B14F-4D97-AF65-F5344CB8AC3E}">
        <p14:creationId xmlns:p14="http://schemas.microsoft.com/office/powerpoint/2010/main" val="306457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600" b="1">
                <a:solidFill>
                  <a:schemeClr val="accent6">
                    <a:lumMod val="50000"/>
                  </a:schemeClr>
                </a:solidFill>
                <a:ea typeface="+mn-ea"/>
                <a:cs typeface="+mn-cs"/>
              </a:rPr>
              <a:t>Medullary Carcinoma (MTC)</a:t>
            </a:r>
            <a:endParaRPr lang="en-US" b="1" dirty="0">
              <a:solidFill>
                <a:schemeClr val="accent6">
                  <a:lumMod val="50000"/>
                </a:schemeClr>
              </a:solidFill>
            </a:endParaRPr>
          </a:p>
        </p:txBody>
      </p:sp>
      <p:sp>
        <p:nvSpPr>
          <p:cNvPr id="3" name="Content Placeholder 2"/>
          <p:cNvSpPr>
            <a:spLocks noGrp="1"/>
          </p:cNvSpPr>
          <p:nvPr>
            <p:ph idx="1"/>
          </p:nvPr>
        </p:nvSpPr>
        <p:spPr>
          <a:xfrm>
            <a:off x="228600" y="990600"/>
            <a:ext cx="8763000" cy="5715000"/>
          </a:xfrm>
        </p:spPr>
        <p:txBody>
          <a:bodyPr>
            <a:normAutofit fontScale="92500" lnSpcReduction="20000"/>
          </a:bodyPr>
          <a:lstStyle/>
          <a:p>
            <a:r>
              <a:rPr lang="en-US" b="1"/>
              <a:t>A disease of the C cells </a:t>
            </a:r>
            <a:r>
              <a:rPr lang="en-US"/>
              <a:t>(parafollicular cells) </a:t>
            </a:r>
          </a:p>
          <a:p>
            <a:endParaRPr lang="en-US"/>
          </a:p>
          <a:p>
            <a:pPr lvl="0"/>
            <a:r>
              <a:rPr lang="en-US" sz="2900">
                <a:solidFill>
                  <a:prstClr val="black"/>
                </a:solidFill>
              </a:rPr>
              <a:t>MTC- </a:t>
            </a:r>
            <a:r>
              <a:rPr lang="en-US" sz="2900" b="1">
                <a:solidFill>
                  <a:prstClr val="black"/>
                </a:solidFill>
              </a:rPr>
              <a:t>80% sporadic </a:t>
            </a:r>
            <a:r>
              <a:rPr lang="en-US" sz="2900">
                <a:solidFill>
                  <a:prstClr val="black"/>
                </a:solidFill>
              </a:rPr>
              <a:t>, the rest are </a:t>
            </a:r>
            <a:r>
              <a:rPr lang="en-US" sz="2900" b="1">
                <a:solidFill>
                  <a:prstClr val="black"/>
                </a:solidFill>
              </a:rPr>
              <a:t>familial</a:t>
            </a:r>
            <a:r>
              <a:rPr lang="en-US" sz="2900">
                <a:solidFill>
                  <a:prstClr val="black"/>
                </a:solidFill>
              </a:rPr>
              <a:t> </a:t>
            </a:r>
          </a:p>
          <a:p>
            <a:pPr marL="0" indent="0">
              <a:buNone/>
            </a:pPr>
            <a:endParaRPr lang="en-US"/>
          </a:p>
          <a:p>
            <a:r>
              <a:rPr lang="en-US"/>
              <a:t>More aggressive than papillary or follicular ca.                Less aggressive than undifferentiated thyroid cancer</a:t>
            </a:r>
          </a:p>
          <a:p>
            <a:endParaRPr lang="en-US"/>
          </a:p>
          <a:p>
            <a:r>
              <a:rPr lang="en-US"/>
              <a:t>Extends locally, invade lymphatics &amp; blood vessels</a:t>
            </a:r>
          </a:p>
          <a:p>
            <a:endParaRPr lang="en-US"/>
          </a:p>
          <a:p>
            <a:r>
              <a:rPr lang="en-US" b="1"/>
              <a:t>Calcitonin &amp; CEA </a:t>
            </a:r>
            <a:r>
              <a:rPr lang="en-US"/>
              <a:t>- markers for DX and F/U</a:t>
            </a:r>
          </a:p>
          <a:p>
            <a:pPr marL="0" indent="0">
              <a:buNone/>
            </a:pPr>
            <a:endParaRPr lang="en-US"/>
          </a:p>
          <a:p>
            <a:r>
              <a:rPr lang="en-US"/>
              <a:t>Treatment : </a:t>
            </a:r>
            <a:r>
              <a:rPr lang="en-US" b="1"/>
              <a:t>TOTAL THYROIDECTOMY</a:t>
            </a:r>
            <a:r>
              <a:rPr lang="en-US"/>
              <a:t> </a:t>
            </a:r>
          </a:p>
          <a:p>
            <a:endParaRPr lang="en-US" dirty="0"/>
          </a:p>
        </p:txBody>
      </p:sp>
    </p:spTree>
    <p:extLst>
      <p:ext uri="{BB962C8B-B14F-4D97-AF65-F5344CB8AC3E}">
        <p14:creationId xmlns:p14="http://schemas.microsoft.com/office/powerpoint/2010/main" val="66094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D6EEA4-51EF-4796-BE5B-F3EB11F2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unopened pill packets">
            <a:extLst>
              <a:ext uri="{FF2B5EF4-FFF2-40B4-BE49-F238E27FC236}">
                <a16:creationId xmlns:a16="http://schemas.microsoft.com/office/drawing/2014/main" id="{D60CAA44-F584-906E-B9BE-07A283C6A442}"/>
              </a:ext>
            </a:extLst>
          </p:cNvPr>
          <p:cNvPicPr>
            <a:picLocks noChangeAspect="1"/>
          </p:cNvPicPr>
          <p:nvPr/>
        </p:nvPicPr>
        <p:blipFill rotWithShape="1">
          <a:blip r:embed="rId2">
            <a:alphaModFix amt="25000"/>
          </a:blip>
          <a:srcRect l="9193" r="3141"/>
          <a:stretch/>
        </p:blipFill>
        <p:spPr>
          <a:xfrm>
            <a:off x="0" y="-1"/>
            <a:ext cx="9143980" cy="6858001"/>
          </a:xfrm>
          <a:prstGeom prst="rect">
            <a:avLst/>
          </a:prstGeom>
        </p:spPr>
      </p:pic>
      <p:sp>
        <p:nvSpPr>
          <p:cNvPr id="2" name="Title 1"/>
          <p:cNvSpPr>
            <a:spLocks noGrp="1"/>
          </p:cNvSpPr>
          <p:nvPr>
            <p:ph type="title"/>
          </p:nvPr>
        </p:nvSpPr>
        <p:spPr>
          <a:xfrm>
            <a:off x="266690" y="256937"/>
            <a:ext cx="8610600" cy="1153481"/>
          </a:xfrm>
        </p:spPr>
        <p:txBody>
          <a:bodyPr>
            <a:normAutofit/>
          </a:bodyPr>
          <a:lstStyle/>
          <a:p>
            <a:r>
              <a:rPr lang="en-US" sz="3500" b="1" dirty="0">
                <a:solidFill>
                  <a:srgbClr val="FFFFFF"/>
                </a:solidFill>
                <a:ea typeface="+mn-ea"/>
                <a:cs typeface="+mn-cs"/>
              </a:rPr>
              <a:t>Undifferentiated (Anaplastic) Carcinoma</a:t>
            </a:r>
            <a:endParaRPr lang="en-US" sz="3500" b="1" dirty="0">
              <a:solidFill>
                <a:srgbClr val="FFFFFF"/>
              </a:solidFill>
            </a:endParaRPr>
          </a:p>
        </p:txBody>
      </p:sp>
      <p:sp>
        <p:nvSpPr>
          <p:cNvPr id="3" name="Content Placeholder 2"/>
          <p:cNvSpPr>
            <a:spLocks noGrp="1"/>
          </p:cNvSpPr>
          <p:nvPr>
            <p:ph idx="1"/>
          </p:nvPr>
        </p:nvSpPr>
        <p:spPr>
          <a:xfrm>
            <a:off x="628650" y="1667355"/>
            <a:ext cx="8134350" cy="4356967"/>
          </a:xfrm>
        </p:spPr>
        <p:txBody>
          <a:bodyPr>
            <a:noAutofit/>
          </a:bodyPr>
          <a:lstStyle/>
          <a:p>
            <a:pPr>
              <a:lnSpc>
                <a:spcPct val="90000"/>
              </a:lnSpc>
            </a:pPr>
            <a:r>
              <a:rPr lang="en-US" sz="2400" dirty="0">
                <a:solidFill>
                  <a:srgbClr val="FFFFFF"/>
                </a:solidFill>
              </a:rPr>
              <a:t>Older patients with a long history of goiter </a:t>
            </a:r>
          </a:p>
          <a:p>
            <a:pPr marL="0" indent="0">
              <a:lnSpc>
                <a:spcPct val="90000"/>
              </a:lnSpc>
              <a:buNone/>
            </a:pPr>
            <a:endParaRPr lang="en-US" sz="2400" dirty="0">
              <a:solidFill>
                <a:srgbClr val="FFFFFF"/>
              </a:solidFill>
            </a:endParaRPr>
          </a:p>
          <a:p>
            <a:pPr>
              <a:lnSpc>
                <a:spcPct val="90000"/>
              </a:lnSpc>
            </a:pPr>
            <a:r>
              <a:rPr lang="en-US" sz="2400" dirty="0">
                <a:solidFill>
                  <a:srgbClr val="FFFFFF"/>
                </a:solidFill>
              </a:rPr>
              <a:t>The gland suddenly—over weeks or months—begins to enlarge and produce pressure symptoms, dysphagia, or vocal cord paralysis</a:t>
            </a:r>
          </a:p>
          <a:p>
            <a:pPr>
              <a:lnSpc>
                <a:spcPct val="90000"/>
              </a:lnSpc>
            </a:pPr>
            <a:endParaRPr lang="en-US" sz="2400" dirty="0">
              <a:solidFill>
                <a:srgbClr val="FFFFFF"/>
              </a:solidFill>
            </a:endParaRPr>
          </a:p>
          <a:p>
            <a:pPr>
              <a:lnSpc>
                <a:spcPct val="90000"/>
              </a:lnSpc>
            </a:pPr>
            <a:r>
              <a:rPr lang="en-US" sz="2400" dirty="0">
                <a:solidFill>
                  <a:srgbClr val="FFFFFF"/>
                </a:solidFill>
              </a:rPr>
              <a:t>Death from local extension- within 6-36 months </a:t>
            </a:r>
          </a:p>
          <a:p>
            <a:pPr>
              <a:lnSpc>
                <a:spcPct val="90000"/>
              </a:lnSpc>
            </a:pPr>
            <a:endParaRPr lang="en-US" sz="2400" dirty="0">
              <a:solidFill>
                <a:srgbClr val="FFFFFF"/>
              </a:solidFill>
            </a:endParaRPr>
          </a:p>
          <a:p>
            <a:pPr>
              <a:lnSpc>
                <a:spcPct val="90000"/>
              </a:lnSpc>
            </a:pPr>
            <a:r>
              <a:rPr lang="en-US" sz="2400" dirty="0">
                <a:solidFill>
                  <a:srgbClr val="FFFFFF"/>
                </a:solidFill>
              </a:rPr>
              <a:t>Very resistant to therapy</a:t>
            </a:r>
          </a:p>
          <a:p>
            <a:pPr>
              <a:lnSpc>
                <a:spcPct val="90000"/>
              </a:lnSpc>
            </a:pPr>
            <a:endParaRPr lang="en-US" sz="2400" dirty="0">
              <a:solidFill>
                <a:srgbClr val="FFFFFF"/>
              </a:solidFill>
            </a:endParaRPr>
          </a:p>
        </p:txBody>
      </p:sp>
    </p:spTree>
    <p:extLst>
      <p:ext uri="{BB962C8B-B14F-4D97-AF65-F5344CB8AC3E}">
        <p14:creationId xmlns:p14="http://schemas.microsoft.com/office/powerpoint/2010/main" val="9685301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0454-136C-4471-BB2B-B029D79C0530}"/>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411F0BAA-A216-417A-95B1-B1084C76BC15}"/>
              </a:ext>
            </a:extLst>
          </p:cNvPr>
          <p:cNvPicPr>
            <a:picLocks noGrp="1" noChangeAspect="1"/>
          </p:cNvPicPr>
          <p:nvPr>
            <p:ph idx="1"/>
          </p:nvPr>
        </p:nvPicPr>
        <p:blipFill>
          <a:blip r:embed="rId2"/>
          <a:stretch>
            <a:fillRect/>
          </a:stretch>
        </p:blipFill>
        <p:spPr>
          <a:xfrm>
            <a:off x="1557841" y="1600200"/>
            <a:ext cx="6028318" cy="4525963"/>
          </a:xfrm>
          <a:prstGeom prst="rect">
            <a:avLst/>
          </a:prstGeom>
        </p:spPr>
      </p:pic>
      <p:pic>
        <p:nvPicPr>
          <p:cNvPr id="5" name="Content Placeholder 3">
            <a:extLst>
              <a:ext uri="{FF2B5EF4-FFF2-40B4-BE49-F238E27FC236}">
                <a16:creationId xmlns:a16="http://schemas.microsoft.com/office/drawing/2014/main" id="{4BBCF78F-B10B-4292-8D16-1FE85F2E0258}"/>
              </a:ext>
            </a:extLst>
          </p:cNvPr>
          <p:cNvPicPr>
            <a:picLocks noChangeAspect="1"/>
          </p:cNvPicPr>
          <p:nvPr/>
        </p:nvPicPr>
        <p:blipFill>
          <a:blip r:embed="rId2"/>
          <a:stretch>
            <a:fillRect/>
          </a:stretch>
        </p:blipFill>
        <p:spPr>
          <a:xfrm>
            <a:off x="86338" y="0"/>
            <a:ext cx="8905262" cy="6858000"/>
          </a:xfrm>
          <a:prstGeom prst="rect">
            <a:avLst/>
          </a:prstGeom>
        </p:spPr>
      </p:pic>
    </p:spTree>
    <p:extLst>
      <p:ext uri="{BB962C8B-B14F-4D97-AF65-F5344CB8AC3E}">
        <p14:creationId xmlns:p14="http://schemas.microsoft.com/office/powerpoint/2010/main" val="355466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p>
            <a:r>
              <a:rPr lang="en-GB" sz="3200" b="1" dirty="0">
                <a:solidFill>
                  <a:srgbClr val="0070C0"/>
                </a:solidFill>
              </a:rPr>
              <a:t>Complications of Thyroid Surgery</a:t>
            </a:r>
            <a:endParaRPr lang="en-US" sz="3200" b="1" dirty="0">
              <a:solidFill>
                <a:srgbClr val="0070C0"/>
              </a:solidFill>
            </a:endParaRPr>
          </a:p>
        </p:txBody>
      </p:sp>
      <p:sp>
        <p:nvSpPr>
          <p:cNvPr id="3" name="Content Placeholder 2"/>
          <p:cNvSpPr>
            <a:spLocks noGrp="1"/>
          </p:cNvSpPr>
          <p:nvPr>
            <p:ph idx="1"/>
          </p:nvPr>
        </p:nvSpPr>
        <p:spPr>
          <a:xfrm>
            <a:off x="0" y="685800"/>
            <a:ext cx="9144000" cy="6019800"/>
          </a:xfrm>
        </p:spPr>
        <p:txBody>
          <a:bodyPr>
            <a:normAutofit fontScale="92500" lnSpcReduction="10000"/>
          </a:bodyPr>
          <a:lstStyle/>
          <a:p>
            <a:pPr algn="just">
              <a:buFont typeface="Wingdings" panose="05000000000000000000" pitchFamily="2" charset="2"/>
              <a:buChar char="Ø"/>
            </a:pPr>
            <a:r>
              <a:rPr lang="en-GB" b="1" u="sng" dirty="0"/>
              <a:t>1.Tension Haematoma (1%)</a:t>
            </a:r>
            <a:r>
              <a:rPr lang="en-GB" b="1" dirty="0"/>
              <a:t>: </a:t>
            </a:r>
            <a:r>
              <a:rPr lang="en-GB" sz="2800" dirty="0"/>
              <a:t>Usually within 6 hours of surgery. </a:t>
            </a:r>
            <a:r>
              <a:rPr lang="en-GB" sz="2800" b="1" dirty="0"/>
              <a:t>Management</a:t>
            </a:r>
            <a:r>
              <a:rPr lang="en-GB" sz="2800" dirty="0"/>
              <a:t>: immediate opening of the incision, airway control &amp; return to OR- </a:t>
            </a:r>
            <a:r>
              <a:rPr lang="en-GB" sz="2400" dirty="0"/>
              <a:t>wound irrigation &amp; control of bleeding</a:t>
            </a:r>
          </a:p>
          <a:p>
            <a:pPr marL="0" indent="0" algn="just">
              <a:buNone/>
            </a:pPr>
            <a:endParaRPr lang="en-GB" sz="1100" dirty="0"/>
          </a:p>
          <a:p>
            <a:pPr marL="0" indent="0" algn="just">
              <a:buNone/>
            </a:pPr>
            <a:endParaRPr lang="en-GB" sz="1100" dirty="0"/>
          </a:p>
          <a:p>
            <a:pPr algn="just">
              <a:buFont typeface="Wingdings" panose="05000000000000000000" pitchFamily="2" charset="2"/>
              <a:buChar char="Ø"/>
            </a:pPr>
            <a:r>
              <a:rPr lang="en-GB" b="1" u="sng" dirty="0"/>
              <a:t>2.Recurrent laryngeal nerve injury (RLN)</a:t>
            </a:r>
            <a:r>
              <a:rPr lang="en-GB" u="sng" dirty="0"/>
              <a:t>: </a:t>
            </a:r>
            <a:r>
              <a:rPr lang="en-GB" dirty="0"/>
              <a:t>1%  </a:t>
            </a:r>
          </a:p>
          <a:p>
            <a:pPr>
              <a:buFont typeface="Wingdings" panose="05000000000000000000" pitchFamily="2" charset="2"/>
              <a:buChar char="§"/>
            </a:pPr>
            <a:r>
              <a:rPr lang="en-GB" sz="2800" dirty="0"/>
              <a:t>Transient recovers in 1-6 weeks.                                               </a:t>
            </a:r>
            <a:r>
              <a:rPr lang="en-GB" sz="2800" b="1" dirty="0"/>
              <a:t>Unilatera</a:t>
            </a:r>
            <a:r>
              <a:rPr lang="en-GB" sz="2800" dirty="0"/>
              <a:t>l- hoarseness of voice.                                                           </a:t>
            </a:r>
            <a:r>
              <a:rPr lang="en-GB" sz="2800" b="1" dirty="0"/>
              <a:t>Bilateral-  </a:t>
            </a:r>
            <a:r>
              <a:rPr lang="en-GB" sz="2800" dirty="0"/>
              <a:t>compromises airway, may need tracheostomy.  The nerve provides the motor supply to the vocal cords (all intrinsic muscles of the larynx except cricothyroid) and sensory supply to the mucous membrane of the larynx inferior to the vocal folds.</a:t>
            </a:r>
          </a:p>
          <a:p>
            <a:endParaRPr lang="en-GB" sz="2800" dirty="0"/>
          </a:p>
          <a:p>
            <a:r>
              <a:rPr lang="en-GB" sz="2800" dirty="0"/>
              <a:t> </a:t>
            </a:r>
            <a:r>
              <a:rPr lang="en-GB" sz="2800" b="1" dirty="0"/>
              <a:t>The external branch of superior laryngeal nerve </a:t>
            </a:r>
            <a:r>
              <a:rPr lang="en-GB" sz="2800" dirty="0"/>
              <a:t>leading to a subtle disturbance in voice and in particular singing </a:t>
            </a:r>
          </a:p>
          <a:p>
            <a:pPr marL="0" indent="0" algn="just">
              <a:buNone/>
            </a:pPr>
            <a:r>
              <a:rPr lang="en-GB" sz="2800" dirty="0"/>
              <a:t> </a:t>
            </a:r>
          </a:p>
          <a:p>
            <a:pPr algn="just"/>
            <a:endParaRPr lang="en-GB" sz="2800" dirty="0"/>
          </a:p>
          <a:p>
            <a:pPr algn="just"/>
            <a:endParaRPr lang="en-GB" sz="2800" dirty="0"/>
          </a:p>
        </p:txBody>
      </p:sp>
    </p:spTree>
    <p:extLst>
      <p:ext uri="{BB962C8B-B14F-4D97-AF65-F5344CB8AC3E}">
        <p14:creationId xmlns:p14="http://schemas.microsoft.com/office/powerpoint/2010/main" val="299254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arn(inVertic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DD143A4-8AF6-4BD5-8A7E-6B2FA09FC7F3}"/>
              </a:ext>
            </a:extLst>
          </p:cNvPr>
          <p:cNvSpPr>
            <a:spLocks noGrp="1"/>
          </p:cNvSpPr>
          <p:nvPr>
            <p:ph idx="1"/>
          </p:nvPr>
        </p:nvSpPr>
        <p:spPr>
          <a:xfrm>
            <a:off x="3449548" y="289780"/>
            <a:ext cx="5046519" cy="5947568"/>
          </a:xfrm>
        </p:spPr>
        <p:txBody>
          <a:bodyPr anchor="ctr">
            <a:noAutofit/>
          </a:bodyPr>
          <a:lstStyle/>
          <a:p>
            <a:pPr marL="0" indent="0">
              <a:lnSpc>
                <a:spcPct val="90000"/>
              </a:lnSpc>
              <a:buNone/>
            </a:pPr>
            <a:endParaRPr lang="en-GB" sz="2000" u="sng" dirty="0"/>
          </a:p>
          <a:p>
            <a:pPr>
              <a:lnSpc>
                <a:spcPct val="90000"/>
              </a:lnSpc>
            </a:pPr>
            <a:endParaRPr lang="en-GB" sz="2000" dirty="0"/>
          </a:p>
          <a:p>
            <a:pPr>
              <a:lnSpc>
                <a:spcPct val="90000"/>
              </a:lnSpc>
            </a:pPr>
            <a:r>
              <a:rPr lang="en-GB" sz="2000" dirty="0"/>
              <a:t> </a:t>
            </a:r>
            <a:r>
              <a:rPr lang="en-GB" sz="2000" i="0" dirty="0">
                <a:effectLst/>
              </a:rPr>
              <a:t>Develops typically 24-72 hrs post operatively, but may manifest as early as </a:t>
            </a:r>
            <a:r>
              <a:rPr lang="en-GB" sz="2000" i="0" dirty="0" err="1">
                <a:effectLst/>
              </a:rPr>
              <a:t>as</a:t>
            </a:r>
            <a:r>
              <a:rPr lang="en-GB" sz="2000" i="0" dirty="0">
                <a:effectLst/>
              </a:rPr>
              <a:t> 1-3 hrs after surgery.</a:t>
            </a:r>
          </a:p>
          <a:p>
            <a:pPr>
              <a:lnSpc>
                <a:spcPct val="90000"/>
              </a:lnSpc>
            </a:pPr>
            <a:endParaRPr lang="en-GB" sz="2000" i="0" dirty="0">
              <a:effectLst/>
            </a:endParaRPr>
          </a:p>
          <a:p>
            <a:pPr>
              <a:lnSpc>
                <a:spcPct val="90000"/>
              </a:lnSpc>
            </a:pPr>
            <a:r>
              <a:rPr lang="en-GB" sz="2000" i="0" dirty="0">
                <a:effectLst/>
              </a:rPr>
              <a:t> • Laryngeal muscles are sensitive to </a:t>
            </a:r>
            <a:r>
              <a:rPr lang="en-GB" sz="2000" i="0" dirty="0" err="1">
                <a:effectLst/>
              </a:rPr>
              <a:t>hypocalcemia</a:t>
            </a:r>
            <a:r>
              <a:rPr lang="en-GB" sz="2000" i="0" dirty="0">
                <a:effectLst/>
              </a:rPr>
              <a:t> and inspiratory stridor progressing to laryngospasm, may be the first indication.</a:t>
            </a:r>
          </a:p>
          <a:p>
            <a:pPr>
              <a:lnSpc>
                <a:spcPct val="90000"/>
              </a:lnSpc>
            </a:pPr>
            <a:endParaRPr lang="en-GB" sz="2000" i="0" dirty="0">
              <a:effectLst/>
            </a:endParaRPr>
          </a:p>
          <a:p>
            <a:pPr>
              <a:lnSpc>
                <a:spcPct val="90000"/>
              </a:lnSpc>
            </a:pPr>
            <a:r>
              <a:rPr lang="en-GB" sz="2000" i="0" dirty="0">
                <a:effectLst/>
              </a:rPr>
              <a:t> </a:t>
            </a:r>
            <a:r>
              <a:rPr lang="en-GB" sz="2000" dirty="0"/>
              <a:t>Circumoral tingling/ numbness , Chvostek’s/ Trousseau’s sign </a:t>
            </a:r>
          </a:p>
          <a:p>
            <a:pPr>
              <a:lnSpc>
                <a:spcPct val="90000"/>
              </a:lnSpc>
            </a:pPr>
            <a:endParaRPr lang="en-GB" sz="2000" dirty="0"/>
          </a:p>
          <a:p>
            <a:pPr>
              <a:lnSpc>
                <a:spcPct val="90000"/>
              </a:lnSpc>
            </a:pPr>
            <a:r>
              <a:rPr lang="en-GB" sz="2000" dirty="0"/>
              <a:t>  Transient- Ca-carbonate 1 g x </a:t>
            </a:r>
            <a:r>
              <a:rPr lang="en-GB" sz="2000" dirty="0" err="1"/>
              <a:t>tds</a:t>
            </a:r>
            <a:r>
              <a:rPr lang="en-GB" sz="2000" dirty="0"/>
              <a:t> oral. </a:t>
            </a:r>
          </a:p>
          <a:p>
            <a:pPr>
              <a:lnSpc>
                <a:spcPct val="90000"/>
              </a:lnSpc>
            </a:pPr>
            <a:endParaRPr lang="en-GB" sz="2000" dirty="0"/>
          </a:p>
          <a:p>
            <a:pPr>
              <a:lnSpc>
                <a:spcPct val="90000"/>
              </a:lnSpc>
            </a:pPr>
            <a:r>
              <a:rPr lang="en-GB" sz="2000" dirty="0"/>
              <a:t>Severe: 10% Ca gluconate infusion.                                        </a:t>
            </a:r>
          </a:p>
          <a:p>
            <a:pPr>
              <a:lnSpc>
                <a:spcPct val="90000"/>
              </a:lnSpc>
            </a:pPr>
            <a:endParaRPr lang="en-GB" sz="2000" dirty="0"/>
          </a:p>
          <a:p>
            <a:pPr>
              <a:lnSpc>
                <a:spcPct val="90000"/>
              </a:lnSpc>
            </a:pPr>
            <a:r>
              <a:rPr lang="en-GB" sz="2000" dirty="0"/>
              <a:t>Permanent: parathyroid tissue auto transplant</a:t>
            </a:r>
          </a:p>
          <a:p>
            <a:pPr>
              <a:lnSpc>
                <a:spcPct val="90000"/>
              </a:lnSpc>
            </a:pPr>
            <a:endParaRPr lang="en-GB" sz="2000" dirty="0"/>
          </a:p>
        </p:txBody>
      </p:sp>
      <p:sp>
        <p:nvSpPr>
          <p:cNvPr id="7" name="TextBox 6">
            <a:extLst>
              <a:ext uri="{FF2B5EF4-FFF2-40B4-BE49-F238E27FC236}">
                <a16:creationId xmlns:a16="http://schemas.microsoft.com/office/drawing/2014/main" id="{1FF96520-916D-4B1F-92E3-0974BA4710C5}"/>
              </a:ext>
            </a:extLst>
          </p:cNvPr>
          <p:cNvSpPr txBox="1"/>
          <p:nvPr/>
        </p:nvSpPr>
        <p:spPr>
          <a:xfrm>
            <a:off x="25791" y="2667000"/>
            <a:ext cx="3125453" cy="954107"/>
          </a:xfrm>
          <a:prstGeom prst="rect">
            <a:avLst/>
          </a:prstGeom>
          <a:noFill/>
        </p:spPr>
        <p:txBody>
          <a:bodyPr wrap="square">
            <a:spAutoFit/>
          </a:bodyPr>
          <a:lstStyle/>
          <a:p>
            <a:pPr marL="457200" indent="-457200">
              <a:buFont typeface="Wingdings" panose="05000000000000000000" pitchFamily="2" charset="2"/>
              <a:buChar char="Ø"/>
            </a:pPr>
            <a:r>
              <a:rPr lang="en-GB" sz="2800" dirty="0">
                <a:solidFill>
                  <a:schemeClr val="bg1"/>
                </a:solidFill>
              </a:rPr>
              <a:t>4. Hypocalcaemia</a:t>
            </a:r>
          </a:p>
        </p:txBody>
      </p:sp>
    </p:spTree>
    <p:extLst>
      <p:ext uri="{BB962C8B-B14F-4D97-AF65-F5344CB8AC3E}">
        <p14:creationId xmlns:p14="http://schemas.microsoft.com/office/powerpoint/2010/main" val="320423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1000"/>
                                        <p:tgtEl>
                                          <p:spTgt spid="3">
                                            <p:txEl>
                                              <p:pRg st="10" end="10"/>
                                            </p:txEl>
                                          </p:spTgt>
                                        </p:tgtEl>
                                      </p:cBhvr>
                                    </p:animEffect>
                                    <p:anim calcmode="lin" valueType="num">
                                      <p:cBhvr>
                                        <p:cTn id="3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D494463-EE1A-4E78-8F02-55DF0608FF2A}"/>
              </a:ext>
            </a:extLst>
          </p:cNvPr>
          <p:cNvSpPr>
            <a:spLocks noGrp="1"/>
          </p:cNvSpPr>
          <p:nvPr>
            <p:ph idx="1"/>
          </p:nvPr>
        </p:nvSpPr>
        <p:spPr>
          <a:xfrm>
            <a:off x="609600" y="1342001"/>
            <a:ext cx="8283128" cy="4393982"/>
          </a:xfrm>
        </p:spPr>
        <p:txBody>
          <a:bodyPr>
            <a:normAutofit/>
          </a:bodyPr>
          <a:lstStyle/>
          <a:p>
            <a:pPr>
              <a:buFont typeface="Wingdings" panose="05000000000000000000" pitchFamily="2" charset="2"/>
              <a:buChar char="Ø"/>
            </a:pPr>
            <a:r>
              <a:rPr lang="en-GB" sz="2800" b="0" i="0" dirty="0">
                <a:effectLst/>
                <a:latin typeface="Calibri" panose="020F0502020204030204" pitchFamily="34" charset="0"/>
              </a:rPr>
              <a:t>5. Tracheomalacia: </a:t>
            </a:r>
          </a:p>
          <a:p>
            <a:pPr marL="0" indent="0">
              <a:buNone/>
            </a:pPr>
            <a:endParaRPr lang="en-GB" sz="2000" b="0" i="0" dirty="0">
              <a:effectLst/>
              <a:latin typeface="Calibri" panose="020F0502020204030204" pitchFamily="34" charset="0"/>
            </a:endParaRPr>
          </a:p>
          <a:p>
            <a:pPr marL="0" indent="0">
              <a:buNone/>
            </a:pPr>
            <a:r>
              <a:rPr lang="en-GB" sz="2000" b="0" i="0" dirty="0">
                <a:effectLst/>
                <a:latin typeface="Calibri" panose="020F0502020204030204" pitchFamily="34" charset="0"/>
              </a:rPr>
              <a:t>• It occurs after removal of long standing </a:t>
            </a:r>
            <a:r>
              <a:rPr lang="en-GB" sz="2000" b="0" i="0" dirty="0" err="1">
                <a:effectLst/>
                <a:latin typeface="Calibri" panose="020F0502020204030204" pitchFamily="34" charset="0"/>
              </a:rPr>
              <a:t>goiter</a:t>
            </a:r>
            <a:r>
              <a:rPr lang="en-GB" sz="2000" b="0" i="0" dirty="0">
                <a:effectLst/>
                <a:latin typeface="Calibri" panose="020F0502020204030204" pitchFamily="34" charset="0"/>
              </a:rPr>
              <a:t>, especially the thoracic inlet, that has compressed and weakened cartilaginous rings supporting the tracheal wall. </a:t>
            </a:r>
          </a:p>
          <a:p>
            <a:pPr marL="0" indent="0">
              <a:buNone/>
            </a:pPr>
            <a:endParaRPr lang="en-GB" sz="2000" dirty="0">
              <a:latin typeface="Calibri" panose="020F0502020204030204" pitchFamily="34" charset="0"/>
            </a:endParaRPr>
          </a:p>
          <a:p>
            <a:pPr marL="0" indent="0">
              <a:buNone/>
            </a:pPr>
            <a:r>
              <a:rPr lang="en-GB" sz="2000" b="0" i="0" dirty="0">
                <a:effectLst/>
                <a:latin typeface="Calibri" panose="020F0502020204030204" pitchFamily="34" charset="0"/>
              </a:rPr>
              <a:t>• Immediate intubation or tracheostomy should be performed.</a:t>
            </a:r>
          </a:p>
          <a:p>
            <a:pPr marL="0" indent="0">
              <a:buNone/>
            </a:pPr>
            <a:endParaRPr lang="en-GB" sz="2000" b="0" i="0" dirty="0">
              <a:effectLst/>
              <a:latin typeface="Calibri" panose="020F0502020204030204" pitchFamily="34" charset="0"/>
            </a:endParaRPr>
          </a:p>
          <a:p>
            <a:pPr marL="0" indent="0">
              <a:buNone/>
            </a:pPr>
            <a:r>
              <a:rPr lang="en-GB" sz="2000" b="0" i="0" dirty="0">
                <a:effectLst/>
                <a:latin typeface="Calibri" panose="020F0502020204030204" pitchFamily="34" charset="0"/>
              </a:rPr>
              <a:t> • Later options include stenting, extrinsic tracheal support, tracheoplasty.</a:t>
            </a:r>
            <a:endParaRPr lang="en-GB" sz="2000" dirty="0">
              <a:latin typeface="Calibri" panose="020F0502020204030204" pitchFamily="34"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2239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a:bodyPr>
          <a:lstStyle/>
          <a:p>
            <a:r>
              <a:rPr lang="en-GB" sz="3200" b="1" dirty="0">
                <a:solidFill>
                  <a:srgbClr val="0070C0"/>
                </a:solidFill>
              </a:rPr>
              <a:t>Classification- </a:t>
            </a:r>
            <a:r>
              <a:rPr lang="en-GB" sz="2800" dirty="0">
                <a:solidFill>
                  <a:srgbClr val="0070C0"/>
                </a:solidFill>
              </a:rPr>
              <a:t>thyroid diseases</a:t>
            </a:r>
            <a:endParaRPr lang="en-US" sz="2800" dirty="0">
              <a:solidFill>
                <a:srgbClr val="0070C0"/>
              </a:solidFill>
            </a:endParaRPr>
          </a:p>
        </p:txBody>
      </p:sp>
      <p:sp>
        <p:nvSpPr>
          <p:cNvPr id="3" name="Content Placeholder 2"/>
          <p:cNvSpPr>
            <a:spLocks noGrp="1"/>
          </p:cNvSpPr>
          <p:nvPr>
            <p:ph idx="1"/>
          </p:nvPr>
        </p:nvSpPr>
        <p:spPr>
          <a:xfrm>
            <a:off x="152400" y="838200"/>
            <a:ext cx="8991600" cy="6019800"/>
          </a:xfrm>
        </p:spPr>
        <p:txBody>
          <a:bodyPr>
            <a:normAutofit/>
          </a:bodyPr>
          <a:lstStyle/>
          <a:p>
            <a:r>
              <a:rPr lang="en-GB" b="1" u="sng" dirty="0"/>
              <a:t>Congenital</a:t>
            </a:r>
            <a:r>
              <a:rPr lang="en-GB" dirty="0"/>
              <a:t>- Thyroglossal cyst, Lingual thyroid</a:t>
            </a:r>
          </a:p>
          <a:p>
            <a:r>
              <a:rPr lang="en-GB" b="1" u="sng" dirty="0"/>
              <a:t>Simple </a:t>
            </a:r>
            <a:r>
              <a:rPr lang="en-GB" b="1" dirty="0"/>
              <a:t>-</a:t>
            </a:r>
            <a:r>
              <a:rPr lang="en-GB" dirty="0"/>
              <a:t> Non-toxic goitre, </a:t>
            </a:r>
            <a:r>
              <a:rPr lang="en-GB" b="1" dirty="0"/>
              <a:t>MNG</a:t>
            </a:r>
            <a:r>
              <a:rPr lang="en-GB" dirty="0"/>
              <a:t>, </a:t>
            </a:r>
            <a:r>
              <a:rPr lang="en-GB" b="1" dirty="0"/>
              <a:t>STN</a:t>
            </a:r>
            <a:r>
              <a:rPr lang="en-GB" dirty="0"/>
              <a:t>, Cyst</a:t>
            </a:r>
          </a:p>
          <a:p>
            <a:r>
              <a:rPr lang="en-GB" b="1" u="sng" dirty="0"/>
              <a:t>Functional disorders</a:t>
            </a:r>
            <a:r>
              <a:rPr lang="en-GB" dirty="0"/>
              <a:t>- </a:t>
            </a:r>
            <a:r>
              <a:rPr lang="en-GB" sz="2800" b="1" dirty="0">
                <a:solidFill>
                  <a:schemeClr val="accent6">
                    <a:lumMod val="75000"/>
                  </a:schemeClr>
                </a:solidFill>
              </a:rPr>
              <a:t>Hypothyroidism</a:t>
            </a:r>
            <a:r>
              <a:rPr lang="en-GB" sz="2800" dirty="0"/>
              <a:t>               </a:t>
            </a:r>
            <a:r>
              <a:rPr lang="en-GB" sz="2800" b="1" dirty="0"/>
              <a:t>Hyperthyroidism</a:t>
            </a:r>
            <a:r>
              <a:rPr lang="en-GB" sz="2800" dirty="0"/>
              <a:t>-</a:t>
            </a:r>
            <a:r>
              <a:rPr lang="en-GB" dirty="0"/>
              <a:t> </a:t>
            </a:r>
            <a:r>
              <a:rPr lang="en-GB" sz="2400" b="1" u="sng" dirty="0">
                <a:solidFill>
                  <a:srgbClr val="0070C0"/>
                </a:solidFill>
              </a:rPr>
              <a:t>Grave’s disease</a:t>
            </a:r>
            <a:r>
              <a:rPr lang="en-GB" sz="2400" dirty="0"/>
              <a:t>, Toxic adenoma, Toxic MNG, 		                          Thyrotoxicosis factitia</a:t>
            </a:r>
          </a:p>
          <a:p>
            <a:r>
              <a:rPr lang="en-GB" b="1" u="sng" dirty="0"/>
              <a:t>Thyroiditis</a:t>
            </a:r>
            <a:r>
              <a:rPr lang="en-GB" dirty="0"/>
              <a:t>- </a:t>
            </a:r>
            <a:r>
              <a:rPr lang="en-GB" sz="2800" dirty="0"/>
              <a:t>Hashimoto’s disease, acute/ subacute  	   	                  thyroiditis, Riedel’s thyroiditis</a:t>
            </a:r>
          </a:p>
          <a:p>
            <a:r>
              <a:rPr lang="en-GB" b="1" u="sng" dirty="0"/>
              <a:t>Neoplasm:</a:t>
            </a:r>
            <a:r>
              <a:rPr lang="en-GB" dirty="0"/>
              <a:t>                                                                            	</a:t>
            </a:r>
            <a:r>
              <a:rPr lang="en-GB" b="1" dirty="0">
                <a:solidFill>
                  <a:srgbClr val="0070C0"/>
                </a:solidFill>
              </a:rPr>
              <a:t>Benign: </a:t>
            </a:r>
            <a:r>
              <a:rPr lang="en-GB" dirty="0"/>
              <a:t>Follicular adenoma </a:t>
            </a:r>
          </a:p>
          <a:p>
            <a:pPr marL="0" indent="0">
              <a:buNone/>
            </a:pPr>
            <a:r>
              <a:rPr lang="en-GB" dirty="0"/>
              <a:t>	</a:t>
            </a:r>
            <a:r>
              <a:rPr lang="en-GB" b="1" dirty="0">
                <a:solidFill>
                  <a:srgbClr val="FF0000"/>
                </a:solidFill>
              </a:rPr>
              <a:t>Malignant:</a:t>
            </a:r>
            <a:r>
              <a:rPr lang="en-GB" dirty="0"/>
              <a:t> Papillary, Follicular, MTC, 				           Anaplastic, Lymphoma, Metastatic</a:t>
            </a:r>
            <a:endParaRPr lang="en-US" dirty="0"/>
          </a:p>
        </p:txBody>
      </p:sp>
    </p:spTree>
    <p:extLst>
      <p:ext uri="{BB962C8B-B14F-4D97-AF65-F5344CB8AC3E}">
        <p14:creationId xmlns:p14="http://schemas.microsoft.com/office/powerpoint/2010/main" val="161613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C9879C-C703-4F43-9844-24E072313ACD}"/>
              </a:ext>
            </a:extLst>
          </p:cNvPr>
          <p:cNvSpPr>
            <a:spLocks noGrp="1"/>
          </p:cNvSpPr>
          <p:nvPr>
            <p:ph idx="1"/>
          </p:nvPr>
        </p:nvSpPr>
        <p:spPr>
          <a:xfrm>
            <a:off x="1391468" y="2631956"/>
            <a:ext cx="5897880" cy="2262962"/>
          </a:xfrm>
        </p:spPr>
        <p:txBody>
          <a:bodyPr>
            <a:normAutofit/>
            <a:scene3d>
              <a:camera prst="orthographicFront"/>
              <a:lightRig rig="threePt" dir="t"/>
            </a:scene3d>
            <a:sp3d extrusionH="57150">
              <a:bevelT w="38100" h="38100" prst="angle"/>
            </a:sp3d>
          </a:bodyPr>
          <a:lstStyle/>
          <a:p>
            <a:pPr marL="0" indent="0" algn="ctr">
              <a:buNone/>
            </a:pPr>
            <a:r>
              <a:rPr lang="en-GB" sz="9600" b="1" dirty="0">
                <a:solidFill>
                  <a:schemeClr val="accent2">
                    <a:lumMod val="50000"/>
                  </a:schemeClr>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THANKS</a:t>
            </a:r>
            <a:endParaRPr lang="en-US" sz="9600" b="1" dirty="0">
              <a:solidFill>
                <a:schemeClr val="accent2">
                  <a:lumMod val="50000"/>
                </a:schemeClr>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83549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GB" sz="3200" b="1" dirty="0">
                <a:solidFill>
                  <a:srgbClr val="0070C0"/>
                </a:solidFill>
              </a:rPr>
              <a:t>Assessment of Thyroid Diseases</a:t>
            </a:r>
            <a:endParaRPr lang="en-US" sz="3200" b="1" dirty="0">
              <a:solidFill>
                <a:srgbClr val="0070C0"/>
              </a:solidFill>
            </a:endParaRPr>
          </a:p>
        </p:txBody>
      </p:sp>
      <p:sp>
        <p:nvSpPr>
          <p:cNvPr id="3" name="Content Placeholder 2"/>
          <p:cNvSpPr>
            <a:spLocks noGrp="1"/>
          </p:cNvSpPr>
          <p:nvPr>
            <p:ph idx="1"/>
          </p:nvPr>
        </p:nvSpPr>
        <p:spPr>
          <a:xfrm>
            <a:off x="0" y="762000"/>
            <a:ext cx="9144000" cy="5943600"/>
          </a:xfrm>
        </p:spPr>
        <p:txBody>
          <a:bodyPr>
            <a:normAutofit fontScale="70000" lnSpcReduction="20000"/>
          </a:bodyPr>
          <a:lstStyle/>
          <a:p>
            <a:pPr lvl="0">
              <a:lnSpc>
                <a:spcPct val="150000"/>
              </a:lnSpc>
            </a:pPr>
            <a:r>
              <a:rPr lang="en-GB" sz="3100" b="1" dirty="0"/>
              <a:t>FT4, T3,TSH </a:t>
            </a:r>
            <a:r>
              <a:rPr lang="en-GB" sz="2400" dirty="0"/>
              <a:t>(TSH low in hyper, high in hypo) </a:t>
            </a:r>
            <a:r>
              <a:rPr lang="en-GB" sz="3100" b="1" dirty="0"/>
              <a:t>TRH</a:t>
            </a:r>
            <a:r>
              <a:rPr lang="en-GB" dirty="0"/>
              <a:t> </a:t>
            </a:r>
            <a:r>
              <a:rPr lang="en-GB" sz="2200" dirty="0"/>
              <a:t>(hypothalamus)                                              		</a:t>
            </a:r>
            <a:r>
              <a:rPr lang="en-GB" sz="3100" b="1" dirty="0"/>
              <a:t>Serum Calcitonin (MTC)</a:t>
            </a:r>
          </a:p>
          <a:p>
            <a:pPr>
              <a:lnSpc>
                <a:spcPct val="150000"/>
              </a:lnSpc>
            </a:pPr>
            <a:r>
              <a:rPr lang="en-GB" b="1" dirty="0"/>
              <a:t>Antibodies:</a:t>
            </a:r>
            <a:r>
              <a:rPr lang="en-GB" dirty="0"/>
              <a:t> </a:t>
            </a:r>
            <a:r>
              <a:rPr lang="en-GB" sz="2600" dirty="0"/>
              <a:t>TSI</a:t>
            </a:r>
            <a:r>
              <a:rPr lang="en-GB" sz="1800" dirty="0"/>
              <a:t>-thyroid stimulating immunoglobulin</a:t>
            </a:r>
            <a:r>
              <a:rPr lang="en-GB" sz="2400" dirty="0"/>
              <a:t>, </a:t>
            </a:r>
            <a:r>
              <a:rPr lang="en-GB" sz="2000" b="1" dirty="0"/>
              <a:t>Anti-thyroglobulin antibody,                           		                     </a:t>
            </a:r>
            <a:r>
              <a:rPr lang="en-GB" sz="2600" b="1" dirty="0"/>
              <a:t>anti-TPO</a:t>
            </a:r>
            <a:r>
              <a:rPr lang="en-GB" sz="2000" b="1" dirty="0"/>
              <a:t>- </a:t>
            </a:r>
            <a:r>
              <a:rPr lang="en-GB" sz="1800" dirty="0"/>
              <a:t>thyroid peroxidase</a:t>
            </a:r>
            <a:r>
              <a:rPr lang="en-GB" sz="2000" b="1" dirty="0"/>
              <a:t> </a:t>
            </a:r>
          </a:p>
          <a:p>
            <a:pPr>
              <a:lnSpc>
                <a:spcPct val="150000"/>
              </a:lnSpc>
            </a:pPr>
            <a:r>
              <a:rPr lang="en-GB" b="1" dirty="0"/>
              <a:t>Ultrasound</a:t>
            </a:r>
          </a:p>
          <a:p>
            <a:pPr>
              <a:lnSpc>
                <a:spcPct val="150000"/>
              </a:lnSpc>
            </a:pPr>
            <a:r>
              <a:rPr lang="en-GB" b="1" dirty="0"/>
              <a:t>FNA: </a:t>
            </a:r>
            <a:r>
              <a:rPr lang="en-GB" sz="2400" dirty="0"/>
              <a:t>accurate, palpation/US guided- </a:t>
            </a:r>
            <a:r>
              <a:rPr lang="en-GB" sz="2600" dirty="0">
                <a:solidFill>
                  <a:srgbClr val="FF0000"/>
                </a:solidFill>
              </a:rPr>
              <a:t>non-diagnostic /benign/ undetermined / 	  	      follicular neo./ suspicion of malignancy/ malignant-</a:t>
            </a:r>
            <a:r>
              <a:rPr lang="en-GB" sz="2400" dirty="0"/>
              <a:t> </a:t>
            </a:r>
            <a:r>
              <a:rPr lang="en-GB" sz="3400" b="1" u="sng" dirty="0"/>
              <a:t>Bethesda system</a:t>
            </a:r>
            <a:endParaRPr lang="en-GB" sz="2400" b="1" u="sng" dirty="0"/>
          </a:p>
          <a:p>
            <a:pPr>
              <a:lnSpc>
                <a:spcPct val="150000"/>
              </a:lnSpc>
            </a:pPr>
            <a:r>
              <a:rPr lang="en-GB" b="1" dirty="0"/>
              <a:t>Radioisotope scanning </a:t>
            </a:r>
            <a:r>
              <a:rPr lang="en-GB" sz="2400" dirty="0"/>
              <a:t>(Tc99-Sodium pertechnetate)- toxic goitres</a:t>
            </a:r>
          </a:p>
          <a:p>
            <a:pPr>
              <a:lnSpc>
                <a:spcPct val="150000"/>
              </a:lnSpc>
            </a:pPr>
            <a:r>
              <a:rPr lang="en-GB" b="1" dirty="0"/>
              <a:t>CXR, CT, MRI </a:t>
            </a:r>
            <a:r>
              <a:rPr lang="en-GB" sz="2400" dirty="0"/>
              <a:t>( retrosternal mass, staging malignancy, local invasion)</a:t>
            </a:r>
          </a:p>
          <a:p>
            <a:pPr>
              <a:lnSpc>
                <a:spcPct val="150000"/>
              </a:lnSpc>
            </a:pPr>
            <a:r>
              <a:rPr lang="en-GB" b="1" dirty="0"/>
              <a:t>PET scan</a:t>
            </a:r>
          </a:p>
          <a:p>
            <a:pPr>
              <a:lnSpc>
                <a:spcPct val="150000"/>
              </a:lnSpc>
            </a:pPr>
            <a:r>
              <a:rPr lang="en-GB" b="1" dirty="0"/>
              <a:t>Laryngoscopy- </a:t>
            </a:r>
            <a:r>
              <a:rPr lang="en-GB" dirty="0"/>
              <a:t>vocal cord assessment</a:t>
            </a:r>
          </a:p>
          <a:p>
            <a:endParaRPr lang="en-US" sz="2400" dirty="0"/>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42" t="13259" r="9585" b="24542"/>
          <a:stretch/>
        </p:blipFill>
        <p:spPr bwMode="auto">
          <a:xfrm>
            <a:off x="5867400" y="5029200"/>
            <a:ext cx="3265530" cy="173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56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194"/>
                                        </p:tgtEl>
                                        <p:attrNameLst>
                                          <p:attrName>style.visibility</p:attrName>
                                        </p:attrNameLst>
                                      </p:cBhvr>
                                      <p:to>
                                        <p:strVal val="visible"/>
                                      </p:to>
                                    </p:set>
                                    <p:animEffect transition="in" filter="fade">
                                      <p:cBhvr>
                                        <p:cTn id="33" dur="500"/>
                                        <p:tgtEl>
                                          <p:spTgt spid="819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828B-6E8E-454F-A2BA-17B9D565035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879EB3E-FD87-48B7-8BBA-D4D35D8E94CA}"/>
              </a:ext>
            </a:extLst>
          </p:cNvPr>
          <p:cNvPicPr>
            <a:picLocks noGrp="1" noChangeAspect="1"/>
          </p:cNvPicPr>
          <p:nvPr>
            <p:ph idx="1"/>
          </p:nvPr>
        </p:nvPicPr>
        <p:blipFill>
          <a:blip r:embed="rId2"/>
          <a:stretch>
            <a:fillRect/>
          </a:stretch>
        </p:blipFill>
        <p:spPr>
          <a:xfrm>
            <a:off x="152400" y="42382"/>
            <a:ext cx="8991600" cy="6663218"/>
          </a:xfrm>
          <a:prstGeom prst="rect">
            <a:avLst/>
          </a:prstGeom>
        </p:spPr>
      </p:pic>
    </p:spTree>
    <p:extLst>
      <p:ext uri="{BB962C8B-B14F-4D97-AF65-F5344CB8AC3E}">
        <p14:creationId xmlns:p14="http://schemas.microsoft.com/office/powerpoint/2010/main" val="292814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C5CBF8-68F4-9903-C4E7-C14A7CA8F7FE}"/>
              </a:ext>
            </a:extLst>
          </p:cNvPr>
          <p:cNvPicPr>
            <a:picLocks noGrp="1" noChangeAspect="1"/>
          </p:cNvPicPr>
          <p:nvPr>
            <p:ph idx="1"/>
          </p:nvPr>
        </p:nvPicPr>
        <p:blipFill>
          <a:blip r:embed="rId2"/>
          <a:stretch>
            <a:fillRect/>
          </a:stretch>
        </p:blipFill>
        <p:spPr>
          <a:xfrm>
            <a:off x="2514600" y="457200"/>
            <a:ext cx="4191000" cy="4861527"/>
          </a:xfrm>
        </p:spPr>
      </p:pic>
      <p:sp>
        <p:nvSpPr>
          <p:cNvPr id="7" name="TextBox 6">
            <a:extLst>
              <a:ext uri="{FF2B5EF4-FFF2-40B4-BE49-F238E27FC236}">
                <a16:creationId xmlns:a16="http://schemas.microsoft.com/office/drawing/2014/main" id="{7E055B79-77EF-5992-6111-7788B607F259}"/>
              </a:ext>
            </a:extLst>
          </p:cNvPr>
          <p:cNvSpPr txBox="1"/>
          <p:nvPr/>
        </p:nvSpPr>
        <p:spPr>
          <a:xfrm>
            <a:off x="1988820" y="5715000"/>
            <a:ext cx="6705600" cy="369332"/>
          </a:xfrm>
          <a:prstGeom prst="rect">
            <a:avLst/>
          </a:prstGeom>
          <a:noFill/>
        </p:spPr>
        <p:txBody>
          <a:bodyPr wrap="square">
            <a:spAutoFit/>
          </a:bodyPr>
          <a:lstStyle/>
          <a:p>
            <a:r>
              <a:rPr lang="en-US" dirty="0"/>
              <a:t>Retrosternal thyroid (arrowed) shown on a chest X-ray.</a:t>
            </a:r>
            <a:endParaRPr lang="en-GB" dirty="0"/>
          </a:p>
        </p:txBody>
      </p:sp>
    </p:spTree>
    <p:extLst>
      <p:ext uri="{BB962C8B-B14F-4D97-AF65-F5344CB8AC3E}">
        <p14:creationId xmlns:p14="http://schemas.microsoft.com/office/powerpoint/2010/main" val="314901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83A3-8203-2B63-B52A-71BCC6256D21}"/>
              </a:ext>
            </a:extLst>
          </p:cNvPr>
          <p:cNvSpPr>
            <a:spLocks noGrp="1"/>
          </p:cNvSpPr>
          <p:nvPr>
            <p:ph type="title"/>
          </p:nvPr>
        </p:nvSpPr>
        <p:spPr>
          <a:xfrm>
            <a:off x="0" y="5181600"/>
            <a:ext cx="9126415" cy="1676400"/>
          </a:xfrm>
        </p:spPr>
        <p:txBody>
          <a:bodyPr>
            <a:noAutofit/>
          </a:bodyPr>
          <a:lstStyle/>
          <a:p>
            <a:r>
              <a:rPr lang="en-GB" sz="2000" b="0" i="0" dirty="0">
                <a:solidFill>
                  <a:srgbClr val="050505"/>
                </a:solidFill>
                <a:effectLst/>
                <a:latin typeface="Segoe UI Historic" panose="020B0604020202020204" pitchFamily="34" charset="0"/>
              </a:rPr>
              <a:t>Pemberton's sign is used to evaluate venous obstruction in patients with </a:t>
            </a:r>
            <a:r>
              <a:rPr lang="en-GB" sz="2000" b="0" i="0" dirty="0" err="1">
                <a:solidFill>
                  <a:srgbClr val="050505"/>
                </a:solidFill>
                <a:effectLst/>
                <a:latin typeface="Segoe UI Historic" panose="020B0604020202020204" pitchFamily="34" charset="0"/>
              </a:rPr>
              <a:t>goiters</a:t>
            </a:r>
            <a:r>
              <a:rPr lang="en-GB" sz="2000" b="0" i="0" dirty="0">
                <a:solidFill>
                  <a:srgbClr val="050505"/>
                </a:solidFill>
                <a:effectLst/>
                <a:latin typeface="Segoe UI Historic" panose="020B0604020202020204" pitchFamily="34" charset="0"/>
              </a:rPr>
              <a:t>. The sign is positive when bilateral arm elevation causes facial plethora. It has been attributed to a “cork effect” resulting from the thyroid obstructing the thoracic inlet, thereby increasing pressure on the venous system.</a:t>
            </a:r>
            <a:endParaRPr lang="en-GB" sz="2000" dirty="0"/>
          </a:p>
        </p:txBody>
      </p:sp>
      <p:pic>
        <p:nvPicPr>
          <p:cNvPr id="1026" name="Picture 2" descr="لا يتوفر وصف للصورة.">
            <a:extLst>
              <a:ext uri="{FF2B5EF4-FFF2-40B4-BE49-F238E27FC236}">
                <a16:creationId xmlns:a16="http://schemas.microsoft.com/office/drawing/2014/main" id="{DC172C07-ED26-C867-E5E8-DF02303B76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26415"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567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066800"/>
          </a:xfrm>
        </p:spPr>
        <p:txBody>
          <a:bodyPr/>
          <a:lstStyle/>
          <a:p>
            <a:r>
              <a:rPr lang="en-GB" b="1" dirty="0">
                <a:solidFill>
                  <a:srgbClr val="0070C0"/>
                </a:solidFill>
              </a:rPr>
              <a:t>Congenital</a:t>
            </a:r>
            <a:endParaRPr lang="en-US" b="1" dirty="0">
              <a:solidFill>
                <a:srgbClr val="0070C0"/>
              </a:solidFill>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652" y="3811869"/>
            <a:ext cx="430274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66" t="8398" r="3513" b="9827"/>
          <a:stretch/>
        </p:blipFill>
        <p:spPr bwMode="auto">
          <a:xfrm>
            <a:off x="4494771" y="1219200"/>
            <a:ext cx="4608577" cy="531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1A8D52A9-E5A4-4D86-8C21-6A0996C4F44A}"/>
              </a:ext>
            </a:extLst>
          </p:cNvPr>
          <p:cNvPicPr>
            <a:picLocks noChangeAspect="1"/>
          </p:cNvPicPr>
          <p:nvPr/>
        </p:nvPicPr>
        <p:blipFill>
          <a:blip r:embed="rId4"/>
          <a:stretch>
            <a:fillRect/>
          </a:stretch>
        </p:blipFill>
        <p:spPr>
          <a:xfrm>
            <a:off x="616073" y="838200"/>
            <a:ext cx="3151905" cy="2822732"/>
          </a:xfrm>
          <a:prstGeom prst="rect">
            <a:avLst/>
          </a:prstGeom>
        </p:spPr>
      </p:pic>
    </p:spTree>
    <p:extLst>
      <p:ext uri="{BB962C8B-B14F-4D97-AF65-F5344CB8AC3E}">
        <p14:creationId xmlns:p14="http://schemas.microsoft.com/office/powerpoint/2010/main" val="2646765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نسق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5320</TotalTime>
  <Words>1860</Words>
  <Application>Microsoft Office PowerPoint</Application>
  <PresentationFormat>On-screen Show (4:3)</PresentationFormat>
  <Paragraphs>250</Paragraphs>
  <Slides>40</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Algerian</vt:lpstr>
      <vt:lpstr>Arial</vt:lpstr>
      <vt:lpstr>Calibri</vt:lpstr>
      <vt:lpstr>MV Boli</vt:lpstr>
      <vt:lpstr>Segoe UI Historic</vt:lpstr>
      <vt:lpstr>TheSans</vt:lpstr>
      <vt:lpstr>Wingdings</vt:lpstr>
      <vt:lpstr>Office Theme</vt:lpstr>
      <vt:lpstr>نسق Office</vt:lpstr>
      <vt:lpstr>PowerPoint Presentation</vt:lpstr>
      <vt:lpstr>PowerPoint Presentation</vt:lpstr>
      <vt:lpstr>PowerPoint Presentation</vt:lpstr>
      <vt:lpstr>Classification- thyroid diseases</vt:lpstr>
      <vt:lpstr>Assessment of Thyroid Diseases</vt:lpstr>
      <vt:lpstr>PowerPoint Presentation</vt:lpstr>
      <vt:lpstr>PowerPoint Presentation</vt:lpstr>
      <vt:lpstr>Pemberton's sign is used to evaluate venous obstruction in patients with goiters. The sign is positive when bilateral arm elevation causes facial plethora. It has been attributed to a “cork effect” resulting from the thyroid obstructing the thoracic inlet, thereby increasing pressure on the venous system.</vt:lpstr>
      <vt:lpstr>Congenital</vt:lpstr>
      <vt:lpstr>PowerPoint Presentation</vt:lpstr>
      <vt:lpstr>Hypothyroidism</vt:lpstr>
      <vt:lpstr>PowerPoint Presentation</vt:lpstr>
      <vt:lpstr>Grave’s Disease</vt:lpstr>
      <vt:lpstr>PowerPoint Presentation</vt:lpstr>
      <vt:lpstr>PowerPoint Presentation</vt:lpstr>
      <vt:lpstr>Features of thyrotoxicosis (Grave’s Disease)</vt:lpstr>
      <vt:lpstr>Diagnosis of Grave’s Disease</vt:lpstr>
      <vt:lpstr>Treatment of Grave’s Disease</vt:lpstr>
      <vt:lpstr>Treatment of Grave’s Disease</vt:lpstr>
      <vt:lpstr>PowerPoint Presentation</vt:lpstr>
      <vt:lpstr>Thyroiditis: Hashimoto’s disease</vt:lpstr>
      <vt:lpstr>Other types of thyroiditis</vt:lpstr>
      <vt:lpstr>Simple goitre</vt:lpstr>
      <vt:lpstr>Solitary Thyroid Nodule (STN)</vt:lpstr>
      <vt:lpstr>STN- Risk factors for carcinoma</vt:lpstr>
      <vt:lpstr>STN- Evaluation</vt:lpstr>
      <vt:lpstr>Indication for surgery in STN</vt:lpstr>
      <vt:lpstr>Thyroid Cysts</vt:lpstr>
      <vt:lpstr>Thyroid carcinoma</vt:lpstr>
      <vt:lpstr>PowerPoint Presentation</vt:lpstr>
      <vt:lpstr>Papillary Carcinoma</vt:lpstr>
      <vt:lpstr>Follicular Carcinoma</vt:lpstr>
      <vt:lpstr>Management of Papillary &amp; Follicular Carcinoma</vt:lpstr>
      <vt:lpstr>Medullary Carcinoma (MTC)</vt:lpstr>
      <vt:lpstr>Undifferentiated (Anaplastic) Carcinoma</vt:lpstr>
      <vt:lpstr>PowerPoint Presentation</vt:lpstr>
      <vt:lpstr>Complications of Thyroid Surgery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Diseases of Thyroid</dc:title>
  <dc:creator>Khurshid</dc:creator>
  <cp:lastModifiedBy>OMAR ALAIDAROOS</cp:lastModifiedBy>
  <cp:revision>209</cp:revision>
  <dcterms:created xsi:type="dcterms:W3CDTF">2020-03-18T10:20:09Z</dcterms:created>
  <dcterms:modified xsi:type="dcterms:W3CDTF">2024-09-29T17:57:03Z</dcterms:modified>
</cp:coreProperties>
</file>