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75" r:id="rId4"/>
    <p:sldId id="316" r:id="rId5"/>
    <p:sldId id="337" r:id="rId6"/>
    <p:sldId id="310" r:id="rId7"/>
    <p:sldId id="344" r:id="rId8"/>
    <p:sldId id="343" r:id="rId9"/>
    <p:sldId id="340" r:id="rId10"/>
    <p:sldId id="348" r:id="rId11"/>
    <p:sldId id="260" r:id="rId12"/>
    <p:sldId id="330" r:id="rId13"/>
    <p:sldId id="334" r:id="rId14"/>
    <p:sldId id="333" r:id="rId15"/>
    <p:sldId id="345" r:id="rId16"/>
    <p:sldId id="324" r:id="rId17"/>
    <p:sldId id="322" r:id="rId18"/>
    <p:sldId id="349" r:id="rId19"/>
    <p:sldId id="323" r:id="rId20"/>
    <p:sldId id="335" r:id="rId21"/>
    <p:sldId id="32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eer Almadani" initials="M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94671"/>
  </p:normalViewPr>
  <p:slideViewPr>
    <p:cSldViewPr snapToGrid="0" snapToObjects="1">
      <p:cViewPr varScale="1">
        <p:scale>
          <a:sx n="110" d="100"/>
          <a:sy n="110" d="100"/>
        </p:scale>
        <p:origin x="5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A8372-BF0E-FE4F-A9E0-A5FF64711B81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3E313-E220-4146-9245-9BBA7765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1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E313-E220-4146-9245-9BBA7765B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0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ABE0-0C66-8548-9A51-A7A0EDC6F97E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77F6-8C56-DC44-9DF5-562012BDEE58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7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6A2B-1A1B-BA41-980D-105FCB2B35A5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8B22-EC0B-5247-8281-2140CD32CA23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2DDC-E29E-E943-9208-26731FA72C8F}" type="datetime1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B74F-BEB1-D043-9B25-2505E5FF324D}" type="datetime1">
              <a:rPr lang="en-US" smtClean="0"/>
              <a:t>8/22/23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C044-E34E-CA40-B85F-3AB55AE15529}" type="datetime1">
              <a:rPr lang="en-US" smtClean="0"/>
              <a:t>8/22/23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F68E-EB78-BC47-B3D6-C3719D569E55}" type="datetime1">
              <a:rPr lang="en-US" smtClean="0"/>
              <a:t>8/22/23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0EED-20E1-4E40-BB35-DD7AB229772D}" type="datetime1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4EB3-683E-C049-B0D8-1DE25DDBC788}" type="datetime1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3E3F5-9CCC-CF4C-A2C3-0A3A19145510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7682-1AE3-A94B-90BA-D76C0B19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32085" y="3322926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Moneer Almadani MD, FACS, F.MAS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Assistant Professor of surgery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Head of </a:t>
            </a:r>
            <a:r>
              <a:rPr lang="en-US" sz="1600" b="1">
                <a:solidFill>
                  <a:schemeClr val="bg1"/>
                </a:solidFill>
              </a:rPr>
              <a:t>surgery unit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Consultant surgeon upper GI, obesity, &amp; gastric oncology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715" y="1578367"/>
            <a:ext cx="7772400" cy="149901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Wound healing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85F1-EE1B-DB4C-9ECF-E0181F0637B0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85" y="1886857"/>
            <a:ext cx="3797433" cy="3091831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  <a:softEdge rad="127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4BFF3D-10C8-0243-B00F-59F1794F3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80" t="-8745" r="-3839" b="-6135"/>
          <a:stretch/>
        </p:blipFill>
        <p:spPr>
          <a:xfrm>
            <a:off x="10668001" y="0"/>
            <a:ext cx="1523999" cy="11611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628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84F44-2D59-234C-BD33-213911A0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9D2B7-9802-5744-8829-701652ED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26AC5-1033-9448-9FE7-7F3BA7B2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D4CC74-D342-8E40-BC40-4363557C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Types of surgical wounds</a:t>
            </a:r>
            <a:endParaRPr lang="en-US" dirty="0">
              <a:solidFill>
                <a:srgbClr val="FFC0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35C7F48C-5931-0146-9F45-8487A3ACA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" t="8940" r="-1959" b="-2437"/>
          <a:stretch/>
        </p:blipFill>
        <p:spPr>
          <a:xfrm>
            <a:off x="2781838" y="1690687"/>
            <a:ext cx="6555346" cy="4602731"/>
          </a:xfrm>
          <a:prstGeom prst="rect">
            <a:avLst/>
          </a:prstGeom>
          <a:solidFill>
            <a:schemeClr val="bg1"/>
          </a:solidFill>
          <a:effectLst>
            <a:outerShdw blurRad="50800" dist="152400" dir="5400000" algn="t" rotWithShape="0">
              <a:prstClr val="black">
                <a:alpha val="40000"/>
              </a:prst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0341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b="1" u="sng" dirty="0">
                <a:solidFill>
                  <a:schemeClr val="bg1">
                    <a:lumMod val="95000"/>
                  </a:schemeClr>
                </a:solidFill>
              </a:rPr>
              <a:t>Primary (First intention)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Wounds are sealed immediately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Clean type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Simple suturing, &amp; Skin graft /flap</a:t>
            </a:r>
          </a:p>
          <a:p>
            <a:pPr marL="228600" lvl="1">
              <a:spcBef>
                <a:spcPts val="1000"/>
              </a:spcBef>
            </a:pPr>
            <a:r>
              <a:rPr lang="en-US" b="1" u="sng" dirty="0">
                <a:solidFill>
                  <a:schemeClr val="bg1">
                    <a:lumMod val="95000"/>
                  </a:schemeClr>
                </a:solidFill>
              </a:rPr>
              <a:t>Secondary (Second intention)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No closure 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Highly contaminated wounds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Re-epithelialization &gt; Wound contracture</a:t>
            </a:r>
          </a:p>
          <a:p>
            <a:pPr marL="228600" lvl="1">
              <a:spcBef>
                <a:spcPts val="1000"/>
              </a:spcBef>
            </a:pPr>
            <a:r>
              <a:rPr lang="en-US" b="1" u="sng" dirty="0">
                <a:solidFill>
                  <a:schemeClr val="bg1">
                    <a:lumMod val="95000"/>
                  </a:schemeClr>
                </a:solidFill>
              </a:rPr>
              <a:t>Tertiary (Third intention)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Delayed primary closure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Contaminated wounds treated first, once the wound is clean then closed</a:t>
            </a: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Types of wound closure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DCF-AA58-994F-B23C-27BE70A6D1CB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730EAE-9387-6D49-85D6-9BABF8768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548" y="1822596"/>
            <a:ext cx="8844904" cy="3846261"/>
          </a:xfrm>
          <a:ln w="63500">
            <a:solidFill>
              <a:schemeClr val="accent2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7D85-E638-E14B-A44B-D86BF10E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58909-FC7E-BC4F-B8F4-63C30FDF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DBC45-D3BE-7245-8A3C-BDC3E7E6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12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C7C8C8-B468-6942-965D-74FE7AEF3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Types of wound closure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7D85-E638-E14B-A44B-D86BF10E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58909-FC7E-BC4F-B8F4-63C30FDF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DBC45-D3BE-7245-8A3C-BDC3E7E6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13</a:t>
            </a:fld>
            <a:endParaRPr lang="en-US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AC559C27-C691-1F4D-801A-F08A46FCC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577" y="1834170"/>
            <a:ext cx="8844904" cy="3846261"/>
          </a:xfrm>
          <a:prstGeom prst="rect">
            <a:avLst/>
          </a:prstGeom>
          <a:ln w="63500">
            <a:solidFill>
              <a:schemeClr val="accent2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FBD0AA-A8BA-344F-89A1-919EE754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Types of wound closure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7D85-E638-E14B-A44B-D86BF10E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58909-FC7E-BC4F-B8F4-63C30FDF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DBC45-D3BE-7245-8A3C-BDC3E7E6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14</a:t>
            </a:fld>
            <a:endParaRPr lang="en-US"/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C3950CA7-FB14-0E46-9D36-E2076946B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91" y="1892042"/>
            <a:ext cx="8869018" cy="3846262"/>
          </a:xfrm>
          <a:prstGeom prst="rect">
            <a:avLst/>
          </a:prstGeom>
          <a:ln w="63500">
            <a:solidFill>
              <a:schemeClr val="accent2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73527D7-E33F-FF4B-B3E5-7C609807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Types of wound closure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31" y="1156447"/>
            <a:ext cx="4828504" cy="4039450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Factors affect wound healing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/>
          <a:stretch/>
        </p:blipFill>
        <p:spPr bwMode="auto">
          <a:xfrm>
            <a:off x="6297770" y="631869"/>
            <a:ext cx="4043965" cy="572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58048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D96E7-5CA6-1244-B106-2CA817D4B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Wound infection</a:t>
            </a:r>
          </a:p>
          <a:p>
            <a:r>
              <a:rPr lang="en-US" dirty="0">
                <a:solidFill>
                  <a:schemeClr val="bg1"/>
                </a:solidFill>
              </a:rPr>
              <a:t>Evisceration</a:t>
            </a:r>
          </a:p>
          <a:p>
            <a:r>
              <a:rPr lang="en-US" dirty="0">
                <a:solidFill>
                  <a:schemeClr val="bg1"/>
                </a:solidFill>
              </a:rPr>
              <a:t>Bleeding</a:t>
            </a:r>
          </a:p>
          <a:p>
            <a:r>
              <a:rPr lang="en-US" dirty="0">
                <a:solidFill>
                  <a:schemeClr val="bg1"/>
                </a:solidFill>
              </a:rPr>
              <a:t>Adhesions</a:t>
            </a:r>
          </a:p>
          <a:p>
            <a:r>
              <a:rPr lang="en-US" dirty="0">
                <a:solidFill>
                  <a:schemeClr val="bg1"/>
                </a:solidFill>
              </a:rPr>
              <a:t>Herniation</a:t>
            </a:r>
          </a:p>
          <a:p>
            <a:r>
              <a:rPr lang="en-US" dirty="0">
                <a:solidFill>
                  <a:schemeClr val="bg1"/>
                </a:solidFill>
              </a:rPr>
              <a:t>Sinus/Fistulation</a:t>
            </a:r>
          </a:p>
          <a:p>
            <a:r>
              <a:rPr lang="en-US" dirty="0">
                <a:solidFill>
                  <a:schemeClr val="bg1"/>
                </a:solidFill>
              </a:rPr>
              <a:t>Suture complications</a:t>
            </a:r>
          </a:p>
          <a:p>
            <a:r>
              <a:rPr lang="en-US" dirty="0">
                <a:solidFill>
                  <a:schemeClr val="bg1"/>
                </a:solidFill>
              </a:rPr>
              <a:t>Malignant changes</a:t>
            </a:r>
          </a:p>
          <a:p>
            <a:r>
              <a:rPr lang="en-US" dirty="0">
                <a:solidFill>
                  <a:schemeClr val="bg1"/>
                </a:solidFill>
              </a:rPr>
              <a:t>Excessive healing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(Hypertrophic scar- Keloid)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FCD33-EB4A-6841-B419-827873B5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97C7C-8818-CF4D-9EE9-2C75D57F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DF6FA-21B1-B84C-B4F7-199333E5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E534C8-ADB5-0146-A3D0-902740DB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Complications of wound healing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951961-0462-9C44-98F2-A9CF82E13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825625"/>
            <a:ext cx="2540225" cy="1815340"/>
          </a:xfrm>
          <a:prstGeom prst="rect">
            <a:avLst/>
          </a:prstGeom>
          <a:ln w="63500">
            <a:solidFill>
              <a:schemeClr val="accent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4CF428-E064-AF48-8B7E-183756297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58"/>
          <a:stretch/>
        </p:blipFill>
        <p:spPr>
          <a:xfrm>
            <a:off x="8074522" y="1825625"/>
            <a:ext cx="2618152" cy="1815340"/>
          </a:xfrm>
          <a:prstGeom prst="rect">
            <a:avLst/>
          </a:prstGeom>
          <a:ln w="63500">
            <a:solidFill>
              <a:schemeClr val="accent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5E5032-5E7F-7B48-A19F-436EE6638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914" y="3820352"/>
            <a:ext cx="5811157" cy="2210719"/>
          </a:xfrm>
          <a:prstGeom prst="rect">
            <a:avLst/>
          </a:prstGeom>
          <a:ln w="635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1954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0984-B5FB-8E49-86F7-EE9B065B0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Keloid scar Vs. Hypertrophic scar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2FA5-5030-F04E-A3CD-5E489EEC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47ACA-84A0-2A4C-AFC8-2329CDA6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0E62B-F1DF-E149-95E7-9B54EDBF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17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E31EEE-1320-3B46-A635-2AE2C9DE2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96"/>
          <a:stretch/>
        </p:blipFill>
        <p:spPr>
          <a:xfrm>
            <a:off x="2813097" y="2549962"/>
            <a:ext cx="6563378" cy="3415658"/>
          </a:xfrm>
          <a:prstGeom prst="rect">
            <a:avLst/>
          </a:prstGeom>
          <a:effectLst>
            <a:outerShdw blurRad="50800" dist="114300" dir="5400000" algn="t" rotWithShape="0">
              <a:prstClr val="black">
                <a:alpha val="40000"/>
              </a:prstClr>
            </a:outerShdw>
            <a:softEdge rad="381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36E5A71-5125-144F-9DBA-01EABB59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Excessive wound healing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5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0984-B5FB-8E49-86F7-EE9B065B0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Keloid scar Vs. Hypertrophic scar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2FA5-5030-F04E-A3CD-5E489EEC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47ACA-84A0-2A4C-AFC8-2329CDA6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0E62B-F1DF-E149-95E7-9B54EDBF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E31EEE-1320-3B46-A635-2AE2C9DE2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96"/>
          <a:stretch/>
        </p:blipFill>
        <p:spPr>
          <a:xfrm>
            <a:off x="2813097" y="2549962"/>
            <a:ext cx="6563378" cy="3415658"/>
          </a:xfrm>
          <a:prstGeom prst="rect">
            <a:avLst/>
          </a:prstGeom>
          <a:effectLst>
            <a:outerShdw blurRad="50800" dist="114300" dir="5400000" algn="t" rotWithShape="0">
              <a:prstClr val="black">
                <a:alpha val="40000"/>
              </a:prstClr>
            </a:outerShdw>
            <a:softEdge rad="381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36E5A71-5125-144F-9DBA-01EABB59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Excessive wound healing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2A5D0A-5BEF-9743-992D-1119249F6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9179" y="1943901"/>
            <a:ext cx="6307810" cy="40503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C1D5A-CAF6-6847-B442-5B634974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10BED-155C-C547-9653-E81D0548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70C05-6640-5E45-91F6-DC7E3E86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19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2CCA97-4732-064B-AA46-C9B17C47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Excessive wound healing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Introduction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Phases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Types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Wound closure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effectLst/>
              </a:rPr>
              <a:t>Factors influencing wound healing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Complications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C578-22BC-424A-8A7C-048EC2E77E10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34A8-5A53-43B5-AD2C-5AB69B7C43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</p:spTree>
    <p:extLst>
      <p:ext uri="{BB962C8B-B14F-4D97-AF65-F5344CB8AC3E}">
        <p14:creationId xmlns:p14="http://schemas.microsoft.com/office/powerpoint/2010/main" val="5774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Principles and Practice of Surgery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Pg</a:t>
            </a:r>
            <a:r>
              <a:rPr lang="en-US" dirty="0">
                <a:solidFill>
                  <a:schemeClr val="bg1"/>
                </a:solidFill>
              </a:rPr>
              <a:t> 281-286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6E5A71-5125-144F-9DBA-01EABB59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References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1ACBF-F5A2-104A-9D52-1576F7F7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90C19-5152-8F49-9578-9E850431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DD39E-71D2-3548-9240-D0F8677D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7FEDD-22DF-A74F-9D00-9D5EBC0712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296160"/>
            <a:ext cx="10515600" cy="1848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2017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Introduction</a:t>
            </a:r>
            <a:endParaRPr lang="en-US" dirty="0">
              <a:solidFill>
                <a:srgbClr val="FFC0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90CC-87D1-F143-8808-ADCFDFCCA931}" type="datetime1">
              <a:rPr lang="en-US" smtClean="0"/>
              <a:t>8/22/23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34A8-5A53-43B5-AD2C-5AB69B7C43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70075"/>
            <a:ext cx="10597587" cy="44862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Wound is a break in the skin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Wound healing is the effort of injured tissue to restore normal function and structural integrity after injury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 complex series of events , begins at the moment of injury and could continue for months to years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82B9-00B4-DB48-AFFA-927D4EFD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Healing, &amp; tissue repair are central in surgery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Understanding the physiologic mechanism involved in process of wound healing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Create an environment where healing can proceed in an optimal fashion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8BF4-9250-1B46-9A33-C0CB0731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F0267-7065-2943-BAFE-B7114F38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B0677-8CCF-FB47-A72E-F37D14EA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9CE21-2D83-6746-A2BF-81B51678E12B}"/>
              </a:ext>
            </a:extLst>
          </p:cNvPr>
          <p:cNvSpPr txBox="1"/>
          <p:nvPr/>
        </p:nvSpPr>
        <p:spPr>
          <a:xfrm>
            <a:off x="2670629" y="7387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36E48-3289-654E-9059-ABFFE7B0B4BB}"/>
              </a:ext>
            </a:extLst>
          </p:cNvPr>
          <p:cNvSpPr txBox="1"/>
          <p:nvPr/>
        </p:nvSpPr>
        <p:spPr>
          <a:xfrm>
            <a:off x="812800" y="7431314"/>
            <a:ext cx="217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Accomplished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BA5774-520A-4145-B288-5F0ACA90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Introduction</a:t>
            </a:r>
            <a:endParaRPr lang="en-US" dirty="0">
              <a:solidFill>
                <a:srgbClr val="FFC0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6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42" y="1869881"/>
            <a:ext cx="6362163" cy="3754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Phases of healing</a:t>
            </a:r>
          </a:p>
        </p:txBody>
      </p:sp>
    </p:spTree>
    <p:extLst>
      <p:ext uri="{BB962C8B-B14F-4D97-AF65-F5344CB8AC3E}">
        <p14:creationId xmlns:p14="http://schemas.microsoft.com/office/powerpoint/2010/main" val="5335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Overlap in both time and activity</a:t>
            </a:r>
          </a:p>
          <a:p>
            <a:r>
              <a:rPr lang="en-US" dirty="0">
                <a:solidFill>
                  <a:schemeClr val="bg1"/>
                </a:solidFill>
              </a:rPr>
              <a:t>All wounds undergo the same basic steps of repair</a:t>
            </a:r>
          </a:p>
          <a:p>
            <a:r>
              <a:rPr lang="en-US" dirty="0">
                <a:solidFill>
                  <a:schemeClr val="bg1"/>
                </a:solidFill>
              </a:rPr>
              <a:t>Acute wounds proceed in an orderly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and timely reparative function</a:t>
            </a:r>
          </a:p>
          <a:p>
            <a:r>
              <a:rPr lang="en-US" dirty="0">
                <a:solidFill>
                  <a:schemeClr val="bg1"/>
                </a:solidFill>
              </a:rPr>
              <a:t>Chronic wounds stalled in the inflammatory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phase, and doesn't proceed to closure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Phases of healing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5459" r="6326" b="5173"/>
          <a:stretch/>
        </p:blipFill>
        <p:spPr bwMode="auto">
          <a:xfrm>
            <a:off x="7791718" y="2936382"/>
            <a:ext cx="3760632" cy="309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Lag phase: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Characterized by an </a:t>
            </a:r>
            <a:r>
              <a:rPr lang="en-US" sz="2800" b="1" dirty="0">
                <a:solidFill>
                  <a:schemeClr val="bg1"/>
                </a:solidFill>
              </a:rPr>
              <a:t>inflammatory</a:t>
            </a:r>
            <a:r>
              <a:rPr lang="en-US" sz="2800" dirty="0">
                <a:solidFill>
                  <a:schemeClr val="bg1"/>
                </a:solidFill>
              </a:rPr>
              <a:t> response to injury, during which </a:t>
            </a:r>
            <a:r>
              <a:rPr lang="en-US" sz="2800" b="1" dirty="0">
                <a:solidFill>
                  <a:schemeClr val="bg1"/>
                </a:solidFill>
              </a:rPr>
              <a:t>capillary</a:t>
            </a:r>
            <a:r>
              <a:rPr lang="en-US" sz="2800" dirty="0">
                <a:solidFill>
                  <a:schemeClr val="bg1"/>
                </a:solidFill>
              </a:rPr>
              <a:t> permeability increases and a protein-rich </a:t>
            </a:r>
            <a:r>
              <a:rPr lang="en-US" sz="2800" b="1" dirty="0">
                <a:solidFill>
                  <a:schemeClr val="bg1"/>
                </a:solidFill>
              </a:rPr>
              <a:t>exudate</a:t>
            </a:r>
            <a:r>
              <a:rPr lang="en-US" sz="2800" dirty="0">
                <a:solidFill>
                  <a:schemeClr val="bg1"/>
                </a:solidFill>
              </a:rPr>
              <a:t> accumulates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Inflammatory cells migrate into the area, dead tissue is removed by macrophages, and capillaries at the wound edges begin to proliferate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Elapses before fibroblasts begin to manufacture collagen to support the wound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Phases of healing</a:t>
            </a:r>
          </a:p>
        </p:txBody>
      </p:sp>
    </p:spTree>
    <p:extLst>
      <p:ext uri="{BB962C8B-B14F-4D97-AF65-F5344CB8AC3E}">
        <p14:creationId xmlns:p14="http://schemas.microsoft.com/office/powerpoint/2010/main" val="40231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 Incremental phase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(Regenerative)</a:t>
            </a:r>
            <a:endParaRPr lang="en-US" sz="2800" b="1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Systemic stimulus for fibroblast activity.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Progressive collagen synthesis by fibroblasts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Increased in collagen turnover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Old collagen undergoes lysis and new collagen is laid down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Increased in tensile strength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B5514-9D20-9D4B-A4EC-39535246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Phases of healing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 Plateau phase: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(Maturation)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After 3 weeks, the gain in tensile strength levels off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Excess collagen is removed during this final clearing-up process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Fibroblasts and inflammatory cells declined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Skin and fascia recover only 80% of their original tensile strength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D62-BC2B-604B-A613-85A0E44E34BC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M. Almadani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7682-1AE3-A94B-90BA-D76C0B190897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B5514-9D20-9D4B-A4EC-39535246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Phases of healing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5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17703</TotalTime>
  <Words>582</Words>
  <Application>Microsoft Macintosh PowerPoint</Application>
  <PresentationFormat>Widescreen</PresentationFormat>
  <Paragraphs>150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Office Theme</vt:lpstr>
      <vt:lpstr>PowerPoint Presentation</vt:lpstr>
      <vt:lpstr>Objectives</vt:lpstr>
      <vt:lpstr>Introduction</vt:lpstr>
      <vt:lpstr>Introduction</vt:lpstr>
      <vt:lpstr>Phases of healing</vt:lpstr>
      <vt:lpstr>Phases of healing</vt:lpstr>
      <vt:lpstr>Phases of healing</vt:lpstr>
      <vt:lpstr>Phases of healing</vt:lpstr>
      <vt:lpstr>Phases of healing</vt:lpstr>
      <vt:lpstr>Types of surgical wounds</vt:lpstr>
      <vt:lpstr>Types of wound closure</vt:lpstr>
      <vt:lpstr>Types of wound closure</vt:lpstr>
      <vt:lpstr>Types of wound closure</vt:lpstr>
      <vt:lpstr>Types of wound closure</vt:lpstr>
      <vt:lpstr>Factors affect wound healing</vt:lpstr>
      <vt:lpstr>Complications of wound healing</vt:lpstr>
      <vt:lpstr>Excessive wound healing</vt:lpstr>
      <vt:lpstr>Excessive wound healing</vt:lpstr>
      <vt:lpstr>Excessive wound healing</vt:lpstr>
      <vt:lpstr>References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Cholecystitis</dc:title>
  <dc:creator>Moneer Almadani</dc:creator>
  <cp:lastModifiedBy>Microsoft Office User</cp:lastModifiedBy>
  <cp:revision>152</cp:revision>
  <dcterms:created xsi:type="dcterms:W3CDTF">2017-12-03T19:19:18Z</dcterms:created>
  <dcterms:modified xsi:type="dcterms:W3CDTF">2023-08-22T13:57:45Z</dcterms:modified>
</cp:coreProperties>
</file>