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8" r:id="rId1"/>
    <p:sldMasterId id="2147483930" r:id="rId2"/>
    <p:sldMasterId id="2147483942" r:id="rId3"/>
    <p:sldMasterId id="2147483953" r:id="rId4"/>
  </p:sldMasterIdLst>
  <p:notesMasterIdLst>
    <p:notesMasterId r:id="rId71"/>
  </p:notesMasterIdLst>
  <p:sldIdLst>
    <p:sldId id="257" r:id="rId5"/>
    <p:sldId id="258" r:id="rId6"/>
    <p:sldId id="259" r:id="rId7"/>
    <p:sldId id="266" r:id="rId8"/>
    <p:sldId id="260" r:id="rId9"/>
    <p:sldId id="261" r:id="rId10"/>
    <p:sldId id="262" r:id="rId11"/>
    <p:sldId id="263" r:id="rId12"/>
    <p:sldId id="264" r:id="rId13"/>
    <p:sldId id="265"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312" r:id="rId29"/>
    <p:sldId id="313" r:id="rId30"/>
    <p:sldId id="314" r:id="rId31"/>
    <p:sldId id="315" r:id="rId32"/>
    <p:sldId id="317" r:id="rId33"/>
    <p:sldId id="316"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469" r:id="rId47"/>
    <p:sldId id="293" r:id="rId48"/>
    <p:sldId id="294" r:id="rId49"/>
    <p:sldId id="465" r:id="rId50"/>
    <p:sldId id="295" r:id="rId51"/>
    <p:sldId id="464" r:id="rId52"/>
    <p:sldId id="296" r:id="rId53"/>
    <p:sldId id="466" r:id="rId54"/>
    <p:sldId id="409" r:id="rId55"/>
    <p:sldId id="468" r:id="rId56"/>
    <p:sldId id="298" r:id="rId57"/>
    <p:sldId id="299" r:id="rId58"/>
    <p:sldId id="300" r:id="rId59"/>
    <p:sldId id="303" r:id="rId60"/>
    <p:sldId id="471" r:id="rId61"/>
    <p:sldId id="472" r:id="rId62"/>
    <p:sldId id="304" r:id="rId63"/>
    <p:sldId id="306" r:id="rId64"/>
    <p:sldId id="307" r:id="rId65"/>
    <p:sldId id="308" r:id="rId66"/>
    <p:sldId id="309" r:id="rId67"/>
    <p:sldId id="467" r:id="rId68"/>
    <p:sldId id="310" r:id="rId69"/>
    <p:sldId id="318"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25" autoAdjust="0"/>
    <p:restoredTop sz="94660"/>
  </p:normalViewPr>
  <p:slideViewPr>
    <p:cSldViewPr snapToGrid="0">
      <p:cViewPr varScale="1">
        <p:scale>
          <a:sx n="72" d="100"/>
          <a:sy n="72" d="100"/>
        </p:scale>
        <p:origin x="188" y="56"/>
      </p:cViewPr>
      <p:guideLst/>
    </p:cSldViewPr>
  </p:slideViewPr>
  <p:notesTextViewPr>
    <p:cViewPr>
      <p:scale>
        <a:sx n="1" d="1"/>
        <a:sy n="1" d="1"/>
      </p:scale>
      <p:origin x="0" y="0"/>
    </p:cViewPr>
  </p:notesTextViewPr>
  <p:sorterViewPr>
    <p:cViewPr varScale="1">
      <p:scale>
        <a:sx n="100" d="100"/>
        <a:sy n="100" d="100"/>
      </p:scale>
      <p:origin x="0" y="-276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3FF7B-31BF-4660-8B8F-93EA32C0BD7F}"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4C49A-5259-4FDA-A691-FBCE05481B7D}" type="slidenum">
              <a:rPr lang="en-US" smtClean="0"/>
              <a:t>‹#›</a:t>
            </a:fld>
            <a:endParaRPr lang="en-US"/>
          </a:p>
        </p:txBody>
      </p:sp>
    </p:spTree>
    <p:extLst>
      <p:ext uri="{BB962C8B-B14F-4D97-AF65-F5344CB8AC3E}">
        <p14:creationId xmlns:p14="http://schemas.microsoft.com/office/powerpoint/2010/main" val="2195175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B7A4A64D-A62A-4177-B8ED-F64B251E222E}"/>
              </a:ext>
            </a:extLst>
          </p:cNvPr>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B474D63-F121-4B43-88BF-2754FE60142F}" type="slidenum">
              <a:rPr kumimoji="0" lang="en-US" altLang="ar-SA"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altLang="ar-SA"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
        <p:nvSpPr>
          <p:cNvPr id="72707" name="Rectangle 7">
            <a:extLst>
              <a:ext uri="{FF2B5EF4-FFF2-40B4-BE49-F238E27FC236}">
                <a16:creationId xmlns:a16="http://schemas.microsoft.com/office/drawing/2014/main" id="{AF9692AF-CACC-4044-AA54-6576CC55A792}"/>
              </a:ext>
            </a:extLst>
          </p:cNvPr>
          <p:cNvSpPr txBox="1">
            <a:spLocks noGrp="1" noChangeArrowheads="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2C1548-C56D-4A86-B4F8-B8605C4C8A8A}" type="slidenum">
              <a:rPr kumimoji="0" lang="en-US" altLang="ar-SA"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ar-SA"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2708" name="Rectangle 2">
            <a:extLst>
              <a:ext uri="{FF2B5EF4-FFF2-40B4-BE49-F238E27FC236}">
                <a16:creationId xmlns:a16="http://schemas.microsoft.com/office/drawing/2014/main" id="{443BA3E7-C59E-4532-8BA5-92868D054720}"/>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9" name="Rectangle 3">
            <a:extLst>
              <a:ext uri="{FF2B5EF4-FFF2-40B4-BE49-F238E27FC236}">
                <a16:creationId xmlns:a16="http://schemas.microsoft.com/office/drawing/2014/main" id="{6BB36628-6556-46CD-9D3F-0630558858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ar-SA" i="1"/>
              <a:t>HCC, hepatocellular carcinoma; NASH, nonalcoholic steatohepatitis.</a:t>
            </a:r>
            <a:endParaRPr lang="en-US" altLang="ar-SA"/>
          </a:p>
          <a:p>
            <a:pPr eaLnBrk="1" hangingPunct="1"/>
            <a:r>
              <a:rPr lang="en-GB" altLang="ar-SA"/>
              <a:t> </a:t>
            </a:r>
            <a:endParaRPr lang="en-US" altLang="ar-SA"/>
          </a:p>
          <a:p>
            <a:pPr eaLnBrk="1" hangingPunct="1"/>
            <a:r>
              <a:rPr lang="en-US" altLang="ar-SA" i="1"/>
              <a:t>Jorge A. Marrero, MD, MS:</a:t>
            </a:r>
            <a:endParaRPr lang="en-US" altLang="ar-SA"/>
          </a:p>
          <a:p>
            <a:pPr eaLnBrk="1" hangingPunct="1"/>
            <a:r>
              <a:rPr lang="en-US" altLang="ar-SA"/>
              <a:t>This slide illustrates the multistep transformation that results in the development of HCC. The process starts with a normal liver that undergoes chronic liver injury, for example, infection with hepatitis C or hepatitis B, leading to fibrosis development and, eventually, cirrhosis. The next phase is dysplasia, which in turn evolves through genetic or epigenetic alterations into HCC. This sequence has been studied in detail and more is being discovered about the exact pathways that underlie malignant transformation as time goes by.</a:t>
            </a:r>
          </a:p>
          <a:p>
            <a:pPr eaLnBrk="1" hangingPunct="1"/>
            <a:r>
              <a:rPr lang="fr-FR" altLang="ar-SA" i="1"/>
              <a:t> </a:t>
            </a:r>
            <a:endParaRPr lang="en-US" altLang="ar-SA"/>
          </a:p>
          <a:p>
            <a:pPr eaLnBrk="1" hangingPunct="1"/>
            <a:endParaRPr lang="en-US" altLang="ar-SA"/>
          </a:p>
        </p:txBody>
      </p:sp>
    </p:spTree>
    <p:extLst>
      <p:ext uri="{BB962C8B-B14F-4D97-AF65-F5344CB8AC3E}">
        <p14:creationId xmlns:p14="http://schemas.microsoft.com/office/powerpoint/2010/main" val="2162012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01C7A-C2D3-4736-9342-891DC926BA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8473C9-9BA1-429C-87C5-825A17A330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B04065-B5C0-4FB9-A336-53942107899A}"/>
              </a:ext>
            </a:extLst>
          </p:cNvPr>
          <p:cNvSpPr>
            <a:spLocks noGrp="1"/>
          </p:cNvSpPr>
          <p:nvPr>
            <p:ph type="dt" sz="half" idx="10"/>
          </p:nvPr>
        </p:nvSpPr>
        <p:spPr/>
        <p:txBody>
          <a:bodyPr/>
          <a:lstStyle/>
          <a:p>
            <a:fld id="{C35BB1C6-BF8F-4481-8AB2-603A1C8A906A}" type="datetimeFigureOut">
              <a:rPr lang="en-US" smtClean="0"/>
              <a:t>9/22/2020</a:t>
            </a:fld>
            <a:endParaRPr lang="en-US" dirty="0"/>
          </a:p>
        </p:txBody>
      </p:sp>
      <p:sp>
        <p:nvSpPr>
          <p:cNvPr id="5" name="Footer Placeholder 4">
            <a:extLst>
              <a:ext uri="{FF2B5EF4-FFF2-40B4-BE49-F238E27FC236}">
                <a16:creationId xmlns:a16="http://schemas.microsoft.com/office/drawing/2014/main" id="{4DEC2702-1E0F-41F6-94EA-77C42086BD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215D91-0EE3-4B15-9014-A7783D7F34DD}"/>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2335632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B5257-F818-4BDD-A648-BEF33B9ED0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730933-FD0E-4A8A-9C5B-BD9D5463A0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9538E-7FFC-400C-898C-3188527FDEE9}"/>
              </a:ext>
            </a:extLst>
          </p:cNvPr>
          <p:cNvSpPr>
            <a:spLocks noGrp="1"/>
          </p:cNvSpPr>
          <p:nvPr>
            <p:ph type="dt" sz="half" idx="10"/>
          </p:nvPr>
        </p:nvSpPr>
        <p:spPr/>
        <p:txBody>
          <a:bodyPr/>
          <a:lstStyle/>
          <a:p>
            <a:fld id="{C35BB1C6-BF8F-4481-8AB2-603A1C8A906A}" type="datetimeFigureOut">
              <a:rPr lang="en-US" smtClean="0"/>
              <a:t>9/22/2020</a:t>
            </a:fld>
            <a:endParaRPr lang="en-US" dirty="0"/>
          </a:p>
        </p:txBody>
      </p:sp>
      <p:sp>
        <p:nvSpPr>
          <p:cNvPr id="5" name="Footer Placeholder 4">
            <a:extLst>
              <a:ext uri="{FF2B5EF4-FFF2-40B4-BE49-F238E27FC236}">
                <a16:creationId xmlns:a16="http://schemas.microsoft.com/office/drawing/2014/main" id="{052CD687-6C95-4458-A593-387F58AF05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78739B-8C86-4EBE-9BDA-13DE19ACC2CD}"/>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980128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EB68E-BFB0-4C81-8B71-E969272FA9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9EE86A-EB90-473F-9A59-AA004384A7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95AFE4-E80B-4F11-8C63-DF50B6F69890}"/>
              </a:ext>
            </a:extLst>
          </p:cNvPr>
          <p:cNvSpPr>
            <a:spLocks noGrp="1"/>
          </p:cNvSpPr>
          <p:nvPr>
            <p:ph type="dt" sz="half" idx="10"/>
          </p:nvPr>
        </p:nvSpPr>
        <p:spPr/>
        <p:txBody>
          <a:bodyPr/>
          <a:lstStyle/>
          <a:p>
            <a:fld id="{C35BB1C6-BF8F-4481-8AB2-603A1C8A906A}" type="datetimeFigureOut">
              <a:rPr lang="en-US" smtClean="0"/>
              <a:t>9/22/2020</a:t>
            </a:fld>
            <a:endParaRPr lang="en-US" dirty="0"/>
          </a:p>
        </p:txBody>
      </p:sp>
      <p:sp>
        <p:nvSpPr>
          <p:cNvPr id="5" name="Footer Placeholder 4">
            <a:extLst>
              <a:ext uri="{FF2B5EF4-FFF2-40B4-BE49-F238E27FC236}">
                <a16:creationId xmlns:a16="http://schemas.microsoft.com/office/drawing/2014/main" id="{4D6340A9-81A6-4395-9436-2C71D08D68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596E19-F0DC-49D1-9682-7EA5341B4129}"/>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7685241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BC903C-A706-EE4C-AB09-90B91DB04288}"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0B759-0A6B-0D4C-A6F0-7910FEC5391F}" type="slidenum">
              <a:rPr lang="en-US" smtClean="0"/>
              <a:t>‹#›</a:t>
            </a:fld>
            <a:endParaRPr lang="en-US"/>
          </a:p>
        </p:txBody>
      </p:sp>
    </p:spTree>
    <p:extLst>
      <p:ext uri="{BB962C8B-B14F-4D97-AF65-F5344CB8AC3E}">
        <p14:creationId xmlns:p14="http://schemas.microsoft.com/office/powerpoint/2010/main" val="4283524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BC903C-A706-EE4C-AB09-90B91DB04288}"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0B759-0A6B-0D4C-A6F0-7910FEC5391F}" type="slidenum">
              <a:rPr lang="en-US" smtClean="0"/>
              <a:t>‹#›</a:t>
            </a:fld>
            <a:endParaRPr lang="en-US"/>
          </a:p>
        </p:txBody>
      </p:sp>
    </p:spTree>
    <p:extLst>
      <p:ext uri="{BB962C8B-B14F-4D97-AF65-F5344CB8AC3E}">
        <p14:creationId xmlns:p14="http://schemas.microsoft.com/office/powerpoint/2010/main" val="3773714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5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BC903C-A706-EE4C-AB09-90B91DB04288}"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0B759-0A6B-0D4C-A6F0-7910FEC5391F}" type="slidenum">
              <a:rPr lang="en-US" smtClean="0"/>
              <a:t>‹#›</a:t>
            </a:fld>
            <a:endParaRPr lang="en-US"/>
          </a:p>
        </p:txBody>
      </p:sp>
    </p:spTree>
    <p:extLst>
      <p:ext uri="{BB962C8B-B14F-4D97-AF65-F5344CB8AC3E}">
        <p14:creationId xmlns:p14="http://schemas.microsoft.com/office/powerpoint/2010/main" val="3060317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BC903C-A706-EE4C-AB09-90B91DB04288}"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0B759-0A6B-0D4C-A6F0-7910FEC5391F}" type="slidenum">
              <a:rPr lang="en-US" smtClean="0"/>
              <a:t>‹#›</a:t>
            </a:fld>
            <a:endParaRPr lang="en-US"/>
          </a:p>
        </p:txBody>
      </p:sp>
    </p:spTree>
    <p:extLst>
      <p:ext uri="{BB962C8B-B14F-4D97-AF65-F5344CB8AC3E}">
        <p14:creationId xmlns:p14="http://schemas.microsoft.com/office/powerpoint/2010/main" val="4247222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BC903C-A706-EE4C-AB09-90B91DB04288}" type="datetimeFigureOut">
              <a:rPr lang="en-US" smtClean="0"/>
              <a:t>9/22/2020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A0B759-0A6B-0D4C-A6F0-7910FEC5391F}" type="slidenum">
              <a:rPr lang="en-US" smtClean="0"/>
              <a:t>‹#›</a:t>
            </a:fld>
            <a:endParaRPr lang="en-US"/>
          </a:p>
        </p:txBody>
      </p:sp>
    </p:spTree>
    <p:extLst>
      <p:ext uri="{BB962C8B-B14F-4D97-AF65-F5344CB8AC3E}">
        <p14:creationId xmlns:p14="http://schemas.microsoft.com/office/powerpoint/2010/main" val="2053710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BC903C-A706-EE4C-AB09-90B91DB04288}" type="datetimeFigureOut">
              <a:rPr lang="en-US" smtClean="0"/>
              <a:t>9/22/2020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0B759-0A6B-0D4C-A6F0-7910FEC5391F}" type="slidenum">
              <a:rPr lang="en-US" smtClean="0"/>
              <a:t>‹#›</a:t>
            </a:fld>
            <a:endParaRPr lang="en-US"/>
          </a:p>
        </p:txBody>
      </p:sp>
    </p:spTree>
    <p:extLst>
      <p:ext uri="{BB962C8B-B14F-4D97-AF65-F5344CB8AC3E}">
        <p14:creationId xmlns:p14="http://schemas.microsoft.com/office/powerpoint/2010/main" val="127371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C903C-A706-EE4C-AB09-90B91DB04288}" type="datetimeFigureOut">
              <a:rPr lang="en-US" smtClean="0"/>
              <a:t>9/22/2020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A0B759-0A6B-0D4C-A6F0-7910FEC5391F}" type="slidenum">
              <a:rPr lang="en-US" smtClean="0"/>
              <a:t>‹#›</a:t>
            </a:fld>
            <a:endParaRPr lang="en-US"/>
          </a:p>
        </p:txBody>
      </p:sp>
    </p:spTree>
    <p:extLst>
      <p:ext uri="{BB962C8B-B14F-4D97-AF65-F5344CB8AC3E}">
        <p14:creationId xmlns:p14="http://schemas.microsoft.com/office/powerpoint/2010/main" val="3644697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BC903C-A706-EE4C-AB09-90B91DB04288}"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0B759-0A6B-0D4C-A6F0-7910FEC5391F}" type="slidenum">
              <a:rPr lang="en-US" smtClean="0"/>
              <a:t>‹#›</a:t>
            </a:fld>
            <a:endParaRPr lang="en-US"/>
          </a:p>
        </p:txBody>
      </p:sp>
    </p:spTree>
    <p:extLst>
      <p:ext uri="{BB962C8B-B14F-4D97-AF65-F5344CB8AC3E}">
        <p14:creationId xmlns:p14="http://schemas.microsoft.com/office/powerpoint/2010/main" val="247046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A9905-15BF-4E4E-BE3B-31FDD43A90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1866BE-3B5C-48C3-B44C-56F6D3054F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86941-D52D-4CE5-B703-5186973E2487}"/>
              </a:ext>
            </a:extLst>
          </p:cNvPr>
          <p:cNvSpPr>
            <a:spLocks noGrp="1"/>
          </p:cNvSpPr>
          <p:nvPr>
            <p:ph type="dt" sz="half" idx="10"/>
          </p:nvPr>
        </p:nvSpPr>
        <p:spPr/>
        <p:txBody>
          <a:bodyPr/>
          <a:lstStyle/>
          <a:p>
            <a:fld id="{C35BB1C6-BF8F-4481-8AB2-603A1C8A906A}" type="datetimeFigureOut">
              <a:rPr lang="en-US" smtClean="0"/>
              <a:t>9/22/2020</a:t>
            </a:fld>
            <a:endParaRPr lang="en-US" dirty="0"/>
          </a:p>
        </p:txBody>
      </p:sp>
      <p:sp>
        <p:nvSpPr>
          <p:cNvPr id="5" name="Footer Placeholder 4">
            <a:extLst>
              <a:ext uri="{FF2B5EF4-FFF2-40B4-BE49-F238E27FC236}">
                <a16:creationId xmlns:a16="http://schemas.microsoft.com/office/drawing/2014/main" id="{87E9E1BB-7D51-4EF5-838B-6B97225094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C2C3A5-A719-4118-AB67-EF075F2A099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718204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BC903C-A706-EE4C-AB09-90B91DB04288}"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0B759-0A6B-0D4C-A6F0-7910FEC5391F}" type="slidenum">
              <a:rPr lang="en-US" smtClean="0"/>
              <a:t>‹#›</a:t>
            </a:fld>
            <a:endParaRPr lang="en-US"/>
          </a:p>
        </p:txBody>
      </p:sp>
    </p:spTree>
    <p:extLst>
      <p:ext uri="{BB962C8B-B14F-4D97-AF65-F5344CB8AC3E}">
        <p14:creationId xmlns:p14="http://schemas.microsoft.com/office/powerpoint/2010/main" val="2455773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BC903C-A706-EE4C-AB09-90B91DB04288}"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0B759-0A6B-0D4C-A6F0-7910FEC5391F}" type="slidenum">
              <a:rPr lang="en-US" smtClean="0"/>
              <a:t>‹#›</a:t>
            </a:fld>
            <a:endParaRPr lang="en-US"/>
          </a:p>
        </p:txBody>
      </p:sp>
    </p:spTree>
    <p:extLst>
      <p:ext uri="{BB962C8B-B14F-4D97-AF65-F5344CB8AC3E}">
        <p14:creationId xmlns:p14="http://schemas.microsoft.com/office/powerpoint/2010/main" val="1454742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BC903C-A706-EE4C-AB09-90B91DB04288}"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0B759-0A6B-0D4C-A6F0-7910FEC5391F}" type="slidenum">
              <a:rPr lang="en-US" smtClean="0"/>
              <a:t>‹#›</a:t>
            </a:fld>
            <a:endParaRPr lang="en-US"/>
          </a:p>
        </p:txBody>
      </p:sp>
    </p:spTree>
    <p:extLst>
      <p:ext uri="{BB962C8B-B14F-4D97-AF65-F5344CB8AC3E}">
        <p14:creationId xmlns:p14="http://schemas.microsoft.com/office/powerpoint/2010/main" val="4101963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9003E"/>
        </a:solidFill>
        <a:effectLst/>
      </p:bgPr>
    </p:bg>
    <p:spTree>
      <p:nvGrpSpPr>
        <p:cNvPr id="1" name=""/>
        <p:cNvGrpSpPr/>
        <p:nvPr/>
      </p:nvGrpSpPr>
      <p:grpSpPr>
        <a:xfrm>
          <a:off x="0" y="0"/>
          <a:ext cx="0" cy="0"/>
          <a:chOff x="0" y="0"/>
          <a:chExt cx="0" cy="0"/>
        </a:xfrm>
      </p:grpSpPr>
      <p:pic>
        <p:nvPicPr>
          <p:cNvPr id="4" name="Picture 7" descr="Default_ONC_ImageforPPT.jpg">
            <a:extLst>
              <a:ext uri="{FF2B5EF4-FFF2-40B4-BE49-F238E27FC236}">
                <a16:creationId xmlns:a16="http://schemas.microsoft.com/office/drawing/2014/main" id="{D494B51F-B2C8-4CC4-BA92-1AADD74C9C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0" y="3657600"/>
            <a:ext cx="6096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CCO_ONC_ForPPT.gif">
            <a:extLst>
              <a:ext uri="{FF2B5EF4-FFF2-40B4-BE49-F238E27FC236}">
                <a16:creationId xmlns:a16="http://schemas.microsoft.com/office/drawing/2014/main" id="{D3D9D498-EEE3-489D-97CD-FEB0D71DB2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2084" y="328613"/>
            <a:ext cx="3562349"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7">
            <a:extLst>
              <a:ext uri="{FF2B5EF4-FFF2-40B4-BE49-F238E27FC236}">
                <a16:creationId xmlns:a16="http://schemas.microsoft.com/office/drawing/2014/main" id="{E373566C-EA7C-4231-A7A8-29AC908DA41B}"/>
              </a:ext>
            </a:extLst>
          </p:cNvPr>
          <p:cNvSpPr>
            <a:spLocks noChangeArrowheads="1"/>
          </p:cNvSpPr>
          <p:nvPr/>
        </p:nvSpPr>
        <p:spPr bwMode="auto">
          <a:xfrm>
            <a:off x="0" y="1600200"/>
            <a:ext cx="12192000" cy="2057400"/>
          </a:xfrm>
          <a:prstGeom prst="rect">
            <a:avLst/>
          </a:prstGeom>
          <a:solidFill>
            <a:srgbClr val="572565"/>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Arial" pitchFamily="34" charset="0"/>
              <a:buChar char="•"/>
              <a:defRPr/>
            </a:pPr>
            <a:endParaRPr lang="en-US" altLang="en-US" sz="1800">
              <a:solidFill>
                <a:srgbClr val="FFFFFF"/>
              </a:solidFill>
            </a:endParaRPr>
          </a:p>
        </p:txBody>
      </p:sp>
      <p:sp>
        <p:nvSpPr>
          <p:cNvPr id="6198" name="Rectangle 54"/>
          <p:cNvSpPr>
            <a:spLocks noGrp="1" noChangeArrowheads="1"/>
          </p:cNvSpPr>
          <p:nvPr>
            <p:ph type="subTitle" idx="1"/>
          </p:nvPr>
        </p:nvSpPr>
        <p:spPr>
          <a:xfrm>
            <a:off x="609600" y="4041653"/>
            <a:ext cx="5181600" cy="1120775"/>
          </a:xfrm>
        </p:spPr>
        <p:txBody>
          <a:bodyPr/>
          <a:lstStyle>
            <a:lvl1pPr marL="0" indent="0">
              <a:lnSpc>
                <a:spcPct val="100000"/>
              </a:lnSpc>
              <a:buFont typeface="Wingdings" pitchFamily="2" charset="2"/>
              <a:buNone/>
              <a:defRPr sz="2000" b="1">
                <a:solidFill>
                  <a:schemeClr val="tx1"/>
                </a:solidFill>
              </a:defRPr>
            </a:lvl1pPr>
          </a:lstStyle>
          <a:p>
            <a:r>
              <a:rPr lang="en-US"/>
              <a:t>Click to edit Master subtitle style</a:t>
            </a:r>
            <a:endParaRPr lang="en-US" dirty="0"/>
          </a:p>
        </p:txBody>
      </p:sp>
      <p:sp>
        <p:nvSpPr>
          <p:cNvPr id="6199" name="Rectangle 55"/>
          <p:cNvSpPr>
            <a:spLocks noGrp="1" noChangeArrowheads="1"/>
          </p:cNvSpPr>
          <p:nvPr>
            <p:ph type="ctrTitle"/>
          </p:nvPr>
        </p:nvSpPr>
        <p:spPr bwMode="invGray">
          <a:xfrm>
            <a:off x="596900" y="1600200"/>
            <a:ext cx="11277600" cy="2057400"/>
          </a:xfrm>
        </p:spPr>
        <p:txBody>
          <a:bodyPr/>
          <a:lstStyle>
            <a:lvl1pPr>
              <a:defRPr sz="39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036878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608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iVP Q&amp;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14352" y="1828800"/>
            <a:ext cx="5886449" cy="4546600"/>
          </a:xfrm>
        </p:spPr>
        <p:txBody>
          <a:bodyPr/>
          <a:lstStyle>
            <a:lvl1pPr marL="457200" indent="-457200">
              <a:lnSpc>
                <a:spcPct val="90000"/>
              </a:lnSpc>
              <a:spcBef>
                <a:spcPts val="1000"/>
              </a:spcBef>
              <a:spcAft>
                <a:spcPts val="0"/>
              </a:spcAft>
              <a:buClr>
                <a:schemeClr val="tx1"/>
              </a:buClr>
              <a:buFont typeface="+mj-lt"/>
              <a:buAutoNum type="alphaLcParenR"/>
              <a:defRPr>
                <a:solidFill>
                  <a:schemeClr val="tx1"/>
                </a:solidFill>
              </a:defRPr>
            </a:lvl1pPr>
            <a:lvl2pPr marL="914400" indent="-457200">
              <a:lnSpc>
                <a:spcPct val="90000"/>
              </a:lnSpc>
              <a:spcBef>
                <a:spcPts val="1000"/>
              </a:spcBef>
              <a:spcAft>
                <a:spcPts val="0"/>
              </a:spcAft>
              <a:buClr>
                <a:schemeClr val="tx1"/>
              </a:buClr>
              <a:buFont typeface="+mj-lt"/>
              <a:buAutoNum type="alphaLcParenR"/>
              <a:defRPr>
                <a:solidFill>
                  <a:schemeClr val="tx1"/>
                </a:solidFill>
              </a:defRPr>
            </a:lvl2pPr>
            <a:lvl3pPr marL="1257300" indent="-342900">
              <a:lnSpc>
                <a:spcPct val="90000"/>
              </a:lnSpc>
              <a:spcBef>
                <a:spcPts val="1000"/>
              </a:spcBef>
              <a:spcAft>
                <a:spcPts val="0"/>
              </a:spcAft>
              <a:buClr>
                <a:schemeClr val="tx1"/>
              </a:buClr>
              <a:buFont typeface="+mj-lt"/>
              <a:buAutoNum type="alphaLcParenR"/>
              <a:defRPr sz="2000">
                <a:solidFill>
                  <a:schemeClr val="tx1"/>
                </a:solidFill>
              </a:defRPr>
            </a:lvl3pPr>
            <a:lvl4pPr marL="1714500" indent="-342900">
              <a:lnSpc>
                <a:spcPct val="90000"/>
              </a:lnSpc>
              <a:spcBef>
                <a:spcPts val="1000"/>
              </a:spcBef>
              <a:spcAft>
                <a:spcPts val="0"/>
              </a:spcAft>
              <a:buClr>
                <a:schemeClr val="tx1"/>
              </a:buClr>
              <a:buFont typeface="+mj-lt"/>
              <a:buAutoNum type="alphaLcParenR"/>
              <a:defRPr sz="1800">
                <a:solidFill>
                  <a:schemeClr val="tx1"/>
                </a:solidFill>
              </a:defRPr>
            </a:lvl4pPr>
            <a:lvl5pPr marL="2171700" indent="-342900">
              <a:lnSpc>
                <a:spcPct val="90000"/>
              </a:lnSpc>
              <a:spcBef>
                <a:spcPts val="1000"/>
              </a:spcBef>
              <a:spcAft>
                <a:spcPts val="0"/>
              </a:spcAft>
              <a:buClr>
                <a:schemeClr val="tx1"/>
              </a:buClr>
              <a:buFont typeface="+mj-lt"/>
              <a:buAutoNum type="alphaLcParen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5472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ransition Slide">
    <p:spTree>
      <p:nvGrpSpPr>
        <p:cNvPr id="1" name=""/>
        <p:cNvGrpSpPr/>
        <p:nvPr/>
      </p:nvGrpSpPr>
      <p:grpSpPr>
        <a:xfrm>
          <a:off x="0" y="0"/>
          <a:ext cx="0" cy="0"/>
          <a:chOff x="0" y="0"/>
          <a:chExt cx="0" cy="0"/>
        </a:xfrm>
      </p:grpSpPr>
      <p:pic>
        <p:nvPicPr>
          <p:cNvPr id="3" name="Picture 4" descr="Transition Slide Logo">
            <a:extLst>
              <a:ext uri="{FF2B5EF4-FFF2-40B4-BE49-F238E27FC236}">
                <a16:creationId xmlns:a16="http://schemas.microsoft.com/office/drawing/2014/main" id="{E897B7FE-71BF-4D20-81A2-AB2AE35F2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514352" y="2349061"/>
            <a:ext cx="11283949" cy="3231931"/>
          </a:xfrm>
        </p:spPr>
        <p:txBody>
          <a:bodyPr anchor="t"/>
          <a:lstStyle>
            <a:lvl1pPr algn="ctr">
              <a:defRPr sz="4000" b="1" cap="none">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22027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hapter Direct Slide">
    <p:spTree>
      <p:nvGrpSpPr>
        <p:cNvPr id="1" name=""/>
        <p:cNvGrpSpPr/>
        <p:nvPr/>
      </p:nvGrpSpPr>
      <p:grpSpPr>
        <a:xfrm>
          <a:off x="0" y="0"/>
          <a:ext cx="0" cy="0"/>
          <a:chOff x="0" y="0"/>
          <a:chExt cx="0" cy="0"/>
        </a:xfrm>
      </p:grpSpPr>
      <p:pic>
        <p:nvPicPr>
          <p:cNvPr id="3" name="Picture 4" descr="Transition Slide Logo">
            <a:extLst>
              <a:ext uri="{FF2B5EF4-FFF2-40B4-BE49-F238E27FC236}">
                <a16:creationId xmlns:a16="http://schemas.microsoft.com/office/drawing/2014/main" id="{F0E3CFDB-88BF-4A5B-8937-A06B95FE56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514352" y="1914527"/>
            <a:ext cx="11283949" cy="3666467"/>
          </a:xfrm>
        </p:spPr>
        <p:txBody>
          <a:bodyPr anchor="t"/>
          <a:lstStyle>
            <a:lvl1pPr algn="ctr">
              <a:defRPr sz="4000" b="1" cap="none">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384941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1" y="1828800"/>
            <a:ext cx="5535083" cy="4546600"/>
          </a:xfrm>
        </p:spPr>
        <p:txBody>
          <a:bodyPr/>
          <a:lstStyle>
            <a:lvl1pPr>
              <a:buClr>
                <a:schemeClr val="accent6"/>
              </a:buClr>
              <a:defRPr sz="2400"/>
            </a:lvl1pPr>
            <a:lvl2pPr>
              <a:buClr>
                <a:schemeClr val="accent6"/>
              </a:buClr>
              <a:defRPr sz="2200"/>
            </a:lvl2pPr>
            <a:lvl3pPr>
              <a:buClr>
                <a:schemeClr val="accent6"/>
              </a:buClr>
              <a:defRPr sz="2000"/>
            </a:lvl3pPr>
            <a:lvl4pPr>
              <a:buClr>
                <a:schemeClr val="accent6"/>
              </a:buClr>
              <a:defRPr sz="1800"/>
            </a:lvl4pPr>
            <a:lvl5pPr>
              <a:buClr>
                <a:schemeClr val="accent6"/>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5" y="1828800"/>
            <a:ext cx="5535084" cy="4546600"/>
          </a:xfrm>
        </p:spPr>
        <p:txBody>
          <a:bodyPr/>
          <a:lstStyle>
            <a:lvl1pPr>
              <a:buClr>
                <a:schemeClr val="accent6"/>
              </a:buClr>
              <a:defRPr sz="2400"/>
            </a:lvl1pPr>
            <a:lvl2pPr>
              <a:buClr>
                <a:schemeClr val="accent6"/>
              </a:buClr>
              <a:defRPr sz="2200"/>
            </a:lvl2pPr>
            <a:lvl3pPr>
              <a:buClr>
                <a:schemeClr val="accent6"/>
              </a:buClr>
              <a:defRPr sz="2000"/>
            </a:lvl3pPr>
            <a:lvl4pPr>
              <a:buClr>
                <a:schemeClr val="accent6"/>
              </a:buClr>
              <a:defRPr sz="1800"/>
            </a:lvl4pPr>
            <a:lvl5pPr>
              <a:buClr>
                <a:schemeClr val="accent6"/>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5476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10117" y="667512"/>
            <a:ext cx="11286067" cy="1103312"/>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514351" y="1828800"/>
            <a:ext cx="5535083" cy="4546600"/>
          </a:xfrm>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hart Placeholder 3"/>
          <p:cNvSpPr>
            <a:spLocks noGrp="1"/>
          </p:cNvSpPr>
          <p:nvPr>
            <p:ph type="chart" sz="half" idx="2"/>
          </p:nvPr>
        </p:nvSpPr>
        <p:spPr>
          <a:xfrm>
            <a:off x="6252635" y="1828800"/>
            <a:ext cx="5535084" cy="4546600"/>
          </a:xfrm>
        </p:spPr>
        <p:txBody>
          <a:bodyPr/>
          <a:lstStyle>
            <a:lvl1pPr>
              <a:buClr>
                <a:schemeClr val="accent6"/>
              </a:buClr>
              <a:defRPr/>
            </a:lvl1pPr>
          </a:lstStyle>
          <a:p>
            <a:pPr lvl="0"/>
            <a:r>
              <a:rPr lang="en-US" noProof="0" dirty="0"/>
              <a:t>Click icon to add chart</a:t>
            </a:r>
          </a:p>
        </p:txBody>
      </p:sp>
    </p:spTree>
    <p:extLst>
      <p:ext uri="{BB962C8B-B14F-4D97-AF65-F5344CB8AC3E}">
        <p14:creationId xmlns:p14="http://schemas.microsoft.com/office/powerpoint/2010/main" val="418257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B027-EE4C-449C-9411-B290A88075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755B3B-1E05-44BB-AE4E-380AB07516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62FBD1-2D96-495C-979B-4C1970157DD0}"/>
              </a:ext>
            </a:extLst>
          </p:cNvPr>
          <p:cNvSpPr>
            <a:spLocks noGrp="1"/>
          </p:cNvSpPr>
          <p:nvPr>
            <p:ph type="dt" sz="half" idx="10"/>
          </p:nvPr>
        </p:nvSpPr>
        <p:spPr/>
        <p:txBody>
          <a:bodyPr/>
          <a:lstStyle/>
          <a:p>
            <a:fld id="{C35BB1C6-BF8F-4481-8AB2-603A1C8A906A}" type="datetimeFigureOut">
              <a:rPr lang="en-US" smtClean="0"/>
              <a:t>9/22/2020</a:t>
            </a:fld>
            <a:endParaRPr lang="en-US" dirty="0"/>
          </a:p>
        </p:txBody>
      </p:sp>
      <p:sp>
        <p:nvSpPr>
          <p:cNvPr id="5" name="Footer Placeholder 4">
            <a:extLst>
              <a:ext uri="{FF2B5EF4-FFF2-40B4-BE49-F238E27FC236}">
                <a16:creationId xmlns:a16="http://schemas.microsoft.com/office/drawing/2014/main" id="{A1650A46-A91D-4EE0-9CD5-9043C19E30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DFDF6A-06BE-449F-B3B8-FA5099AB081A}"/>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4901468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6430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736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Promo Slide">
    <p:bg>
      <p:bgPr>
        <a:solidFill>
          <a:schemeClr val="tx1"/>
        </a:solidFill>
        <a:effectLst/>
      </p:bgPr>
    </p:bg>
    <p:spTree>
      <p:nvGrpSpPr>
        <p:cNvPr id="1" name=""/>
        <p:cNvGrpSpPr/>
        <p:nvPr/>
      </p:nvGrpSpPr>
      <p:grpSpPr>
        <a:xfrm>
          <a:off x="0" y="0"/>
          <a:ext cx="0" cy="0"/>
          <a:chOff x="0" y="0"/>
          <a:chExt cx="0" cy="0"/>
        </a:xfrm>
      </p:grpSpPr>
      <p:pic>
        <p:nvPicPr>
          <p:cNvPr id="5" name="Picture 5" descr="CCO-Cover-Logo">
            <a:extLst>
              <a:ext uri="{FF2B5EF4-FFF2-40B4-BE49-F238E27FC236}">
                <a16:creationId xmlns:a16="http://schemas.microsoft.com/office/drawing/2014/main" id="{29D773C8-0273-4670-90B4-A169E1996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4125"/>
          <a:stretch>
            <a:fillRect/>
          </a:stretch>
        </p:blipFill>
        <p:spPr bwMode="auto">
          <a:xfrm>
            <a:off x="0" y="2"/>
            <a:ext cx="121920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CCO_ONC_RGB.jpg">
            <a:extLst>
              <a:ext uri="{FF2B5EF4-FFF2-40B4-BE49-F238E27FC236}">
                <a16:creationId xmlns:a16="http://schemas.microsoft.com/office/drawing/2014/main" id="{BF1C154C-C5B1-4D55-BC3C-88EB8BE30E84}"/>
              </a:ext>
            </a:extLst>
          </p:cNvPr>
          <p:cNvPicPr>
            <a:picLocks noChangeAspect="1"/>
          </p:cNvPicPr>
          <p:nvPr/>
        </p:nvPicPr>
        <p:blipFill>
          <a:blip r:embed="rId3">
            <a:extLst>
              <a:ext uri="{28A0092B-C50C-407E-A947-70E740481C1C}">
                <a14:useLocalDpi xmlns:a14="http://schemas.microsoft.com/office/drawing/2010/main" val="0"/>
              </a:ext>
            </a:extLst>
          </a:blip>
          <a:srcRect t="44931"/>
          <a:stretch>
            <a:fillRect/>
          </a:stretch>
        </p:blipFill>
        <p:spPr bwMode="auto">
          <a:xfrm>
            <a:off x="7016781" y="5876925"/>
            <a:ext cx="4895849"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0117" y="330200"/>
            <a:ext cx="11286067" cy="1584326"/>
          </a:xfrm>
        </p:spPr>
        <p:txBody>
          <a:bodyPr/>
          <a:lstStyle>
            <a:lvl1pPr algn="ctr">
              <a:defRPr sz="3900">
                <a:solidFill>
                  <a:schemeClr val="tx1"/>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514352" y="1914532"/>
            <a:ext cx="11283949" cy="2605717"/>
          </a:xfr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0" name="Content Placeholder 9"/>
          <p:cNvSpPr>
            <a:spLocks noGrp="1"/>
          </p:cNvSpPr>
          <p:nvPr>
            <p:ph sz="quarter" idx="11"/>
          </p:nvPr>
        </p:nvSpPr>
        <p:spPr>
          <a:xfrm>
            <a:off x="514352" y="4856717"/>
            <a:ext cx="11283949" cy="1155939"/>
          </a:xfrm>
        </p:spPr>
        <p:txBody>
          <a:bodyPr/>
          <a:lstStyle>
            <a:lvl1pPr>
              <a:buFontTx/>
              <a:buNone/>
              <a:defRPr sz="2400" b="1">
                <a:solidFill>
                  <a:schemeClr val="accent6"/>
                </a:solidFill>
              </a:defRPr>
            </a:lvl1pPr>
            <a:lvl2pPr>
              <a:buFontTx/>
              <a:buNone/>
              <a:defRPr sz="2400"/>
            </a:lvl2pPr>
            <a:lvl3pPr>
              <a:buFontTx/>
              <a:buNone/>
              <a:defRPr sz="2400"/>
            </a:lvl3pPr>
            <a:lvl4pPr>
              <a:buFontTx/>
              <a:buNone/>
              <a:defRPr sz="2400"/>
            </a:lvl4pPr>
            <a:lvl5pPr>
              <a:buFontTx/>
              <a:buNone/>
              <a:defRPr sz="2400"/>
            </a:lvl5pPr>
          </a:lstStyle>
          <a:p>
            <a:pPr lvl="0"/>
            <a:r>
              <a:rPr lang="en-US"/>
              <a:t>Click to edit Master text styles</a:t>
            </a:r>
          </a:p>
        </p:txBody>
      </p:sp>
    </p:spTree>
    <p:extLst>
      <p:ext uri="{BB962C8B-B14F-4D97-AF65-F5344CB8AC3E}">
        <p14:creationId xmlns:p14="http://schemas.microsoft.com/office/powerpoint/2010/main" val="3175824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E6A81BF-51DD-4ABB-B0AD-FD2D1F041BE4}"/>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64722ECF-9E13-412A-A76C-7136DB403D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F243EC99-25D4-4E6E-9A2A-20CC840DA7EB}"/>
              </a:ext>
            </a:extLst>
          </p:cNvPr>
          <p:cNvSpPr>
            <a:spLocks noGrp="1"/>
          </p:cNvSpPr>
          <p:nvPr>
            <p:ph type="dt" sz="half" idx="10"/>
          </p:nvPr>
        </p:nvSpPr>
        <p:spPr/>
        <p:txBody>
          <a:bodyPr/>
          <a:lstStyle/>
          <a:p>
            <a:fld id="{B0FCFD8B-BEB5-4E77-8935-ED9E79FCD572}" type="datetimeFigureOut">
              <a:rPr lang="ar-SA" smtClean="0"/>
              <a:t>05/02/1442</a:t>
            </a:fld>
            <a:endParaRPr lang="ar-SA"/>
          </a:p>
        </p:txBody>
      </p:sp>
      <p:sp>
        <p:nvSpPr>
          <p:cNvPr id="5" name="عنصر نائب للتذييل 4">
            <a:extLst>
              <a:ext uri="{FF2B5EF4-FFF2-40B4-BE49-F238E27FC236}">
                <a16:creationId xmlns:a16="http://schemas.microsoft.com/office/drawing/2014/main" id="{D841B4CF-9047-4B90-B3CC-C6105485BBA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3546CDF-2C51-41EA-9CDA-A36851C9C451}"/>
              </a:ext>
            </a:extLst>
          </p:cNvPr>
          <p:cNvSpPr>
            <a:spLocks noGrp="1"/>
          </p:cNvSpPr>
          <p:nvPr>
            <p:ph type="sldNum" sz="quarter" idx="12"/>
          </p:nvPr>
        </p:nvSpPr>
        <p:spPr/>
        <p:txBody>
          <a:bodyPr/>
          <a:lstStyle/>
          <a:p>
            <a:fld id="{8E36F895-7C94-4507-9A7F-33D17E02FFD9}" type="slidenum">
              <a:rPr lang="ar-SA" smtClean="0"/>
              <a:t>‹#›</a:t>
            </a:fld>
            <a:endParaRPr lang="ar-SA"/>
          </a:p>
        </p:txBody>
      </p:sp>
    </p:spTree>
    <p:extLst>
      <p:ext uri="{BB962C8B-B14F-4D97-AF65-F5344CB8AC3E}">
        <p14:creationId xmlns:p14="http://schemas.microsoft.com/office/powerpoint/2010/main" val="804848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1144711-64E5-4B0B-934F-143FACF92153}"/>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D435733-8DAD-46D6-B942-48415E4D411D}"/>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48F6C5F-E0D4-4F2E-B60C-B8BEB88DC57F}"/>
              </a:ext>
            </a:extLst>
          </p:cNvPr>
          <p:cNvSpPr>
            <a:spLocks noGrp="1"/>
          </p:cNvSpPr>
          <p:nvPr>
            <p:ph type="dt" sz="half" idx="10"/>
          </p:nvPr>
        </p:nvSpPr>
        <p:spPr/>
        <p:txBody>
          <a:bodyPr/>
          <a:lstStyle/>
          <a:p>
            <a:fld id="{B0FCFD8B-BEB5-4E77-8935-ED9E79FCD572}" type="datetimeFigureOut">
              <a:rPr lang="ar-SA" smtClean="0"/>
              <a:t>05/02/1442</a:t>
            </a:fld>
            <a:endParaRPr lang="ar-SA"/>
          </a:p>
        </p:txBody>
      </p:sp>
      <p:sp>
        <p:nvSpPr>
          <p:cNvPr id="5" name="عنصر نائب للتذييل 4">
            <a:extLst>
              <a:ext uri="{FF2B5EF4-FFF2-40B4-BE49-F238E27FC236}">
                <a16:creationId xmlns:a16="http://schemas.microsoft.com/office/drawing/2014/main" id="{40C7B1F3-697B-4045-959C-0DE4E0B1ADB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9052C64-7FFC-420C-9A70-75C80BF113B2}"/>
              </a:ext>
            </a:extLst>
          </p:cNvPr>
          <p:cNvSpPr>
            <a:spLocks noGrp="1"/>
          </p:cNvSpPr>
          <p:nvPr>
            <p:ph type="sldNum" sz="quarter" idx="12"/>
          </p:nvPr>
        </p:nvSpPr>
        <p:spPr/>
        <p:txBody>
          <a:bodyPr/>
          <a:lstStyle/>
          <a:p>
            <a:fld id="{8E36F895-7C94-4507-9A7F-33D17E02FFD9}" type="slidenum">
              <a:rPr lang="ar-SA" smtClean="0"/>
              <a:t>‹#›</a:t>
            </a:fld>
            <a:endParaRPr lang="ar-SA"/>
          </a:p>
        </p:txBody>
      </p:sp>
    </p:spTree>
    <p:extLst>
      <p:ext uri="{BB962C8B-B14F-4D97-AF65-F5344CB8AC3E}">
        <p14:creationId xmlns:p14="http://schemas.microsoft.com/office/powerpoint/2010/main" val="372760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C80DC29-FEAD-4156-9238-075975DA1161}"/>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8F81760-D7BD-4995-9638-7EA3A473FE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294238F5-19C9-43A1-A314-38F255B7BC2C}"/>
              </a:ext>
            </a:extLst>
          </p:cNvPr>
          <p:cNvSpPr>
            <a:spLocks noGrp="1"/>
          </p:cNvSpPr>
          <p:nvPr>
            <p:ph type="dt" sz="half" idx="10"/>
          </p:nvPr>
        </p:nvSpPr>
        <p:spPr/>
        <p:txBody>
          <a:bodyPr/>
          <a:lstStyle/>
          <a:p>
            <a:fld id="{B0FCFD8B-BEB5-4E77-8935-ED9E79FCD572}" type="datetimeFigureOut">
              <a:rPr lang="ar-SA" smtClean="0"/>
              <a:t>05/02/1442</a:t>
            </a:fld>
            <a:endParaRPr lang="ar-SA"/>
          </a:p>
        </p:txBody>
      </p:sp>
      <p:sp>
        <p:nvSpPr>
          <p:cNvPr id="5" name="عنصر نائب للتذييل 4">
            <a:extLst>
              <a:ext uri="{FF2B5EF4-FFF2-40B4-BE49-F238E27FC236}">
                <a16:creationId xmlns:a16="http://schemas.microsoft.com/office/drawing/2014/main" id="{C661DE62-733D-4658-9301-89BBE1DF1C7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AC508CF-D82A-42F8-963C-EDE8A201C1D6}"/>
              </a:ext>
            </a:extLst>
          </p:cNvPr>
          <p:cNvSpPr>
            <a:spLocks noGrp="1"/>
          </p:cNvSpPr>
          <p:nvPr>
            <p:ph type="sldNum" sz="quarter" idx="12"/>
          </p:nvPr>
        </p:nvSpPr>
        <p:spPr/>
        <p:txBody>
          <a:bodyPr/>
          <a:lstStyle/>
          <a:p>
            <a:fld id="{8E36F895-7C94-4507-9A7F-33D17E02FFD9}" type="slidenum">
              <a:rPr lang="ar-SA" smtClean="0"/>
              <a:t>‹#›</a:t>
            </a:fld>
            <a:endParaRPr lang="ar-SA"/>
          </a:p>
        </p:txBody>
      </p:sp>
    </p:spTree>
    <p:extLst>
      <p:ext uri="{BB962C8B-B14F-4D97-AF65-F5344CB8AC3E}">
        <p14:creationId xmlns:p14="http://schemas.microsoft.com/office/powerpoint/2010/main" val="22698294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300F13E-B61A-44DE-A1B5-E86C6DE36A39}"/>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22A6741A-1072-4189-AE9D-CA77394AE654}"/>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325BF4D-024D-40AF-8CD0-112E1CED9111}"/>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9C4EB6E8-FE7C-49BF-B17C-1CE82D9F64A9}"/>
              </a:ext>
            </a:extLst>
          </p:cNvPr>
          <p:cNvSpPr>
            <a:spLocks noGrp="1"/>
          </p:cNvSpPr>
          <p:nvPr>
            <p:ph type="dt" sz="half" idx="10"/>
          </p:nvPr>
        </p:nvSpPr>
        <p:spPr/>
        <p:txBody>
          <a:bodyPr/>
          <a:lstStyle/>
          <a:p>
            <a:fld id="{B0FCFD8B-BEB5-4E77-8935-ED9E79FCD572}" type="datetimeFigureOut">
              <a:rPr lang="ar-SA" smtClean="0"/>
              <a:t>05/02/1442</a:t>
            </a:fld>
            <a:endParaRPr lang="ar-SA"/>
          </a:p>
        </p:txBody>
      </p:sp>
      <p:sp>
        <p:nvSpPr>
          <p:cNvPr id="6" name="عنصر نائب للتذييل 5">
            <a:extLst>
              <a:ext uri="{FF2B5EF4-FFF2-40B4-BE49-F238E27FC236}">
                <a16:creationId xmlns:a16="http://schemas.microsoft.com/office/drawing/2014/main" id="{1725C8E0-AA9A-4798-B15D-8E07E2E25F5A}"/>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CA79F61-6B97-4601-8BEE-4011BC215905}"/>
              </a:ext>
            </a:extLst>
          </p:cNvPr>
          <p:cNvSpPr>
            <a:spLocks noGrp="1"/>
          </p:cNvSpPr>
          <p:nvPr>
            <p:ph type="sldNum" sz="quarter" idx="12"/>
          </p:nvPr>
        </p:nvSpPr>
        <p:spPr/>
        <p:txBody>
          <a:bodyPr/>
          <a:lstStyle/>
          <a:p>
            <a:fld id="{8E36F895-7C94-4507-9A7F-33D17E02FFD9}" type="slidenum">
              <a:rPr lang="ar-SA" smtClean="0"/>
              <a:t>‹#›</a:t>
            </a:fld>
            <a:endParaRPr lang="ar-SA"/>
          </a:p>
        </p:txBody>
      </p:sp>
    </p:spTree>
    <p:extLst>
      <p:ext uri="{BB962C8B-B14F-4D97-AF65-F5344CB8AC3E}">
        <p14:creationId xmlns:p14="http://schemas.microsoft.com/office/powerpoint/2010/main" val="1721051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6C8C5C6-9BA7-409C-BB49-573829A9E40D}"/>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F1ECABC-AECC-4BFA-A564-F0C6A4161B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B4849935-352F-4B3C-9851-77D3B33055AE}"/>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34B842DB-A6BD-4EBE-AC94-59445196F7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C5DF806-542D-4CB1-BC66-4D96AA160B27}"/>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A5807463-81C1-496C-B2C7-B4B9E82DAA03}"/>
              </a:ext>
            </a:extLst>
          </p:cNvPr>
          <p:cNvSpPr>
            <a:spLocks noGrp="1"/>
          </p:cNvSpPr>
          <p:nvPr>
            <p:ph type="dt" sz="half" idx="10"/>
          </p:nvPr>
        </p:nvSpPr>
        <p:spPr/>
        <p:txBody>
          <a:bodyPr/>
          <a:lstStyle/>
          <a:p>
            <a:fld id="{B0FCFD8B-BEB5-4E77-8935-ED9E79FCD572}" type="datetimeFigureOut">
              <a:rPr lang="ar-SA" smtClean="0"/>
              <a:t>05/02/1442</a:t>
            </a:fld>
            <a:endParaRPr lang="ar-SA"/>
          </a:p>
        </p:txBody>
      </p:sp>
      <p:sp>
        <p:nvSpPr>
          <p:cNvPr id="8" name="عنصر نائب للتذييل 7">
            <a:extLst>
              <a:ext uri="{FF2B5EF4-FFF2-40B4-BE49-F238E27FC236}">
                <a16:creationId xmlns:a16="http://schemas.microsoft.com/office/drawing/2014/main" id="{B2DD7A39-EDAA-4439-9705-55CEB1628F8D}"/>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D28C4E64-8BEB-4E87-9A2C-CDC2AEF563BF}"/>
              </a:ext>
            </a:extLst>
          </p:cNvPr>
          <p:cNvSpPr>
            <a:spLocks noGrp="1"/>
          </p:cNvSpPr>
          <p:nvPr>
            <p:ph type="sldNum" sz="quarter" idx="12"/>
          </p:nvPr>
        </p:nvSpPr>
        <p:spPr/>
        <p:txBody>
          <a:bodyPr/>
          <a:lstStyle/>
          <a:p>
            <a:fld id="{8E36F895-7C94-4507-9A7F-33D17E02FFD9}" type="slidenum">
              <a:rPr lang="ar-SA" smtClean="0"/>
              <a:t>‹#›</a:t>
            </a:fld>
            <a:endParaRPr lang="ar-SA"/>
          </a:p>
        </p:txBody>
      </p:sp>
    </p:spTree>
    <p:extLst>
      <p:ext uri="{BB962C8B-B14F-4D97-AF65-F5344CB8AC3E}">
        <p14:creationId xmlns:p14="http://schemas.microsoft.com/office/powerpoint/2010/main" val="3244446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49C10B3-412F-4A8F-92E8-704AD8646D8B}"/>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5A61B3C1-B878-4819-9731-610FC6EDF51B}"/>
              </a:ext>
            </a:extLst>
          </p:cNvPr>
          <p:cNvSpPr>
            <a:spLocks noGrp="1"/>
          </p:cNvSpPr>
          <p:nvPr>
            <p:ph type="dt" sz="half" idx="10"/>
          </p:nvPr>
        </p:nvSpPr>
        <p:spPr/>
        <p:txBody>
          <a:bodyPr/>
          <a:lstStyle/>
          <a:p>
            <a:fld id="{B0FCFD8B-BEB5-4E77-8935-ED9E79FCD572}" type="datetimeFigureOut">
              <a:rPr lang="ar-SA" smtClean="0"/>
              <a:t>05/02/1442</a:t>
            </a:fld>
            <a:endParaRPr lang="ar-SA"/>
          </a:p>
        </p:txBody>
      </p:sp>
      <p:sp>
        <p:nvSpPr>
          <p:cNvPr id="4" name="عنصر نائب للتذييل 3">
            <a:extLst>
              <a:ext uri="{FF2B5EF4-FFF2-40B4-BE49-F238E27FC236}">
                <a16:creationId xmlns:a16="http://schemas.microsoft.com/office/drawing/2014/main" id="{46A5806C-2ED9-47E4-8207-1161C70396A7}"/>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0BD77510-F134-4A25-B420-92F879B2BAC7}"/>
              </a:ext>
            </a:extLst>
          </p:cNvPr>
          <p:cNvSpPr>
            <a:spLocks noGrp="1"/>
          </p:cNvSpPr>
          <p:nvPr>
            <p:ph type="sldNum" sz="quarter" idx="12"/>
          </p:nvPr>
        </p:nvSpPr>
        <p:spPr/>
        <p:txBody>
          <a:bodyPr/>
          <a:lstStyle/>
          <a:p>
            <a:fld id="{8E36F895-7C94-4507-9A7F-33D17E02FFD9}" type="slidenum">
              <a:rPr lang="ar-SA" smtClean="0"/>
              <a:t>‹#›</a:t>
            </a:fld>
            <a:endParaRPr lang="ar-SA"/>
          </a:p>
        </p:txBody>
      </p:sp>
    </p:spTree>
    <p:extLst>
      <p:ext uri="{BB962C8B-B14F-4D97-AF65-F5344CB8AC3E}">
        <p14:creationId xmlns:p14="http://schemas.microsoft.com/office/powerpoint/2010/main" val="2531172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1468FC73-B16E-4F11-AC50-0D9DB088C2DE}"/>
              </a:ext>
            </a:extLst>
          </p:cNvPr>
          <p:cNvSpPr>
            <a:spLocks noGrp="1"/>
          </p:cNvSpPr>
          <p:nvPr>
            <p:ph type="dt" sz="half" idx="10"/>
          </p:nvPr>
        </p:nvSpPr>
        <p:spPr/>
        <p:txBody>
          <a:bodyPr/>
          <a:lstStyle/>
          <a:p>
            <a:fld id="{B0FCFD8B-BEB5-4E77-8935-ED9E79FCD572}" type="datetimeFigureOut">
              <a:rPr lang="ar-SA" smtClean="0"/>
              <a:t>05/02/1442</a:t>
            </a:fld>
            <a:endParaRPr lang="ar-SA"/>
          </a:p>
        </p:txBody>
      </p:sp>
      <p:sp>
        <p:nvSpPr>
          <p:cNvPr id="3" name="عنصر نائب للتذييل 2">
            <a:extLst>
              <a:ext uri="{FF2B5EF4-FFF2-40B4-BE49-F238E27FC236}">
                <a16:creationId xmlns:a16="http://schemas.microsoft.com/office/drawing/2014/main" id="{6082D16D-4237-4E88-8C62-9D85C4AD0D1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9B495027-4FE5-426C-A034-6FD3EBB4B523}"/>
              </a:ext>
            </a:extLst>
          </p:cNvPr>
          <p:cNvSpPr>
            <a:spLocks noGrp="1"/>
          </p:cNvSpPr>
          <p:nvPr>
            <p:ph type="sldNum" sz="quarter" idx="12"/>
          </p:nvPr>
        </p:nvSpPr>
        <p:spPr/>
        <p:txBody>
          <a:bodyPr/>
          <a:lstStyle/>
          <a:p>
            <a:fld id="{8E36F895-7C94-4507-9A7F-33D17E02FFD9}" type="slidenum">
              <a:rPr lang="ar-SA" smtClean="0"/>
              <a:t>‹#›</a:t>
            </a:fld>
            <a:endParaRPr lang="ar-SA"/>
          </a:p>
        </p:txBody>
      </p:sp>
    </p:spTree>
    <p:extLst>
      <p:ext uri="{BB962C8B-B14F-4D97-AF65-F5344CB8AC3E}">
        <p14:creationId xmlns:p14="http://schemas.microsoft.com/office/powerpoint/2010/main" val="14920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ADF54-19A9-4C11-A908-D2D7ADBA45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2A97C9-12A7-4147-BC1F-DA74A94D45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D1CAFE-BE4A-4EFF-B48C-FDFF551863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A66ECB-6917-4BBC-A49E-0A6146A248A2}"/>
              </a:ext>
            </a:extLst>
          </p:cNvPr>
          <p:cNvSpPr>
            <a:spLocks noGrp="1"/>
          </p:cNvSpPr>
          <p:nvPr>
            <p:ph type="dt" sz="half" idx="10"/>
          </p:nvPr>
        </p:nvSpPr>
        <p:spPr/>
        <p:txBody>
          <a:bodyPr/>
          <a:lstStyle/>
          <a:p>
            <a:fld id="{C35BB1C6-BF8F-4481-8AB2-603A1C8A906A}" type="datetimeFigureOut">
              <a:rPr lang="en-US" smtClean="0"/>
              <a:t>9/22/2020</a:t>
            </a:fld>
            <a:endParaRPr lang="en-US" dirty="0"/>
          </a:p>
        </p:txBody>
      </p:sp>
      <p:sp>
        <p:nvSpPr>
          <p:cNvPr id="6" name="Footer Placeholder 5">
            <a:extLst>
              <a:ext uri="{FF2B5EF4-FFF2-40B4-BE49-F238E27FC236}">
                <a16:creationId xmlns:a16="http://schemas.microsoft.com/office/drawing/2014/main" id="{BBB3CFF1-7A14-49B0-A893-C0329FA821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857BBE-3B31-4265-A878-54C50BCBBA11}"/>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00320533"/>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CFC7121-B25F-404F-B004-0E0171B09FC4}"/>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F904B659-0ED3-4A0B-B965-5558E00B80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90659997-FA91-4CBD-82E0-19DCA5547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8B971764-9E9E-47A7-AEB4-AD7CD2FBA823}"/>
              </a:ext>
            </a:extLst>
          </p:cNvPr>
          <p:cNvSpPr>
            <a:spLocks noGrp="1"/>
          </p:cNvSpPr>
          <p:nvPr>
            <p:ph type="dt" sz="half" idx="10"/>
          </p:nvPr>
        </p:nvSpPr>
        <p:spPr/>
        <p:txBody>
          <a:bodyPr/>
          <a:lstStyle/>
          <a:p>
            <a:fld id="{B0FCFD8B-BEB5-4E77-8935-ED9E79FCD572}" type="datetimeFigureOut">
              <a:rPr lang="ar-SA" smtClean="0"/>
              <a:t>05/02/1442</a:t>
            </a:fld>
            <a:endParaRPr lang="ar-SA"/>
          </a:p>
        </p:txBody>
      </p:sp>
      <p:sp>
        <p:nvSpPr>
          <p:cNvPr id="6" name="عنصر نائب للتذييل 5">
            <a:extLst>
              <a:ext uri="{FF2B5EF4-FFF2-40B4-BE49-F238E27FC236}">
                <a16:creationId xmlns:a16="http://schemas.microsoft.com/office/drawing/2014/main" id="{7D87A6CD-2112-41BA-B28D-BCC7CFB5F69F}"/>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219F4D1-610C-44CC-AD16-9BAF02FCF8FF}"/>
              </a:ext>
            </a:extLst>
          </p:cNvPr>
          <p:cNvSpPr>
            <a:spLocks noGrp="1"/>
          </p:cNvSpPr>
          <p:nvPr>
            <p:ph type="sldNum" sz="quarter" idx="12"/>
          </p:nvPr>
        </p:nvSpPr>
        <p:spPr/>
        <p:txBody>
          <a:bodyPr/>
          <a:lstStyle/>
          <a:p>
            <a:fld id="{8E36F895-7C94-4507-9A7F-33D17E02FFD9}" type="slidenum">
              <a:rPr lang="ar-SA" smtClean="0"/>
              <a:t>‹#›</a:t>
            </a:fld>
            <a:endParaRPr lang="ar-SA"/>
          </a:p>
        </p:txBody>
      </p:sp>
    </p:spTree>
    <p:extLst>
      <p:ext uri="{BB962C8B-B14F-4D97-AF65-F5344CB8AC3E}">
        <p14:creationId xmlns:p14="http://schemas.microsoft.com/office/powerpoint/2010/main" val="40457570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E65252E-A5F4-4D75-8EB4-BD8FD8C5F7C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88E4480D-638F-4210-AFD8-5C07FCA813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F88771A0-3E58-4704-829C-0E2EC9139F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9BEE1F62-3D49-4CB2-950C-377506EB51D1}"/>
              </a:ext>
            </a:extLst>
          </p:cNvPr>
          <p:cNvSpPr>
            <a:spLocks noGrp="1"/>
          </p:cNvSpPr>
          <p:nvPr>
            <p:ph type="dt" sz="half" idx="10"/>
          </p:nvPr>
        </p:nvSpPr>
        <p:spPr/>
        <p:txBody>
          <a:bodyPr/>
          <a:lstStyle/>
          <a:p>
            <a:fld id="{B0FCFD8B-BEB5-4E77-8935-ED9E79FCD572}" type="datetimeFigureOut">
              <a:rPr lang="ar-SA" smtClean="0"/>
              <a:t>05/02/1442</a:t>
            </a:fld>
            <a:endParaRPr lang="ar-SA"/>
          </a:p>
        </p:txBody>
      </p:sp>
      <p:sp>
        <p:nvSpPr>
          <p:cNvPr id="6" name="عنصر نائب للتذييل 5">
            <a:extLst>
              <a:ext uri="{FF2B5EF4-FFF2-40B4-BE49-F238E27FC236}">
                <a16:creationId xmlns:a16="http://schemas.microsoft.com/office/drawing/2014/main" id="{8FE936FD-35B3-4941-A139-997091997DB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B507C514-7DCB-4552-9D52-EDD97722EBFB}"/>
              </a:ext>
            </a:extLst>
          </p:cNvPr>
          <p:cNvSpPr>
            <a:spLocks noGrp="1"/>
          </p:cNvSpPr>
          <p:nvPr>
            <p:ph type="sldNum" sz="quarter" idx="12"/>
          </p:nvPr>
        </p:nvSpPr>
        <p:spPr/>
        <p:txBody>
          <a:bodyPr/>
          <a:lstStyle/>
          <a:p>
            <a:fld id="{8E36F895-7C94-4507-9A7F-33D17E02FFD9}" type="slidenum">
              <a:rPr lang="ar-SA" smtClean="0"/>
              <a:t>‹#›</a:t>
            </a:fld>
            <a:endParaRPr lang="ar-SA"/>
          </a:p>
        </p:txBody>
      </p:sp>
    </p:spTree>
    <p:extLst>
      <p:ext uri="{BB962C8B-B14F-4D97-AF65-F5344CB8AC3E}">
        <p14:creationId xmlns:p14="http://schemas.microsoft.com/office/powerpoint/2010/main" val="24728860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FE2C72D-EDE9-460C-A634-28CA7500E90C}"/>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24C9DE7C-4E35-4598-9D04-42AADA3FEB58}"/>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ACB709B-57B7-4B42-9E89-0C83BFC2B6C9}"/>
              </a:ext>
            </a:extLst>
          </p:cNvPr>
          <p:cNvSpPr>
            <a:spLocks noGrp="1"/>
          </p:cNvSpPr>
          <p:nvPr>
            <p:ph type="dt" sz="half" idx="10"/>
          </p:nvPr>
        </p:nvSpPr>
        <p:spPr/>
        <p:txBody>
          <a:bodyPr/>
          <a:lstStyle/>
          <a:p>
            <a:fld id="{B0FCFD8B-BEB5-4E77-8935-ED9E79FCD572}" type="datetimeFigureOut">
              <a:rPr lang="ar-SA" smtClean="0"/>
              <a:t>05/02/1442</a:t>
            </a:fld>
            <a:endParaRPr lang="ar-SA"/>
          </a:p>
        </p:txBody>
      </p:sp>
      <p:sp>
        <p:nvSpPr>
          <p:cNvPr id="5" name="عنصر نائب للتذييل 4">
            <a:extLst>
              <a:ext uri="{FF2B5EF4-FFF2-40B4-BE49-F238E27FC236}">
                <a16:creationId xmlns:a16="http://schemas.microsoft.com/office/drawing/2014/main" id="{C1F253A2-981E-4A33-A3F0-6791AB7D375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88179B14-235B-41EF-B38C-D150FB521A15}"/>
              </a:ext>
            </a:extLst>
          </p:cNvPr>
          <p:cNvSpPr>
            <a:spLocks noGrp="1"/>
          </p:cNvSpPr>
          <p:nvPr>
            <p:ph type="sldNum" sz="quarter" idx="12"/>
          </p:nvPr>
        </p:nvSpPr>
        <p:spPr/>
        <p:txBody>
          <a:bodyPr/>
          <a:lstStyle/>
          <a:p>
            <a:fld id="{8E36F895-7C94-4507-9A7F-33D17E02FFD9}" type="slidenum">
              <a:rPr lang="ar-SA" smtClean="0"/>
              <a:t>‹#›</a:t>
            </a:fld>
            <a:endParaRPr lang="ar-SA"/>
          </a:p>
        </p:txBody>
      </p:sp>
    </p:spTree>
    <p:extLst>
      <p:ext uri="{BB962C8B-B14F-4D97-AF65-F5344CB8AC3E}">
        <p14:creationId xmlns:p14="http://schemas.microsoft.com/office/powerpoint/2010/main" val="33253936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590A8D72-B0E3-4573-817E-A76B17E6DA0E}"/>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AA34E92F-8946-4EE1-BC79-79536E76A420}"/>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E11407F-3F28-4C37-A13E-DBA23464D4C0}"/>
              </a:ext>
            </a:extLst>
          </p:cNvPr>
          <p:cNvSpPr>
            <a:spLocks noGrp="1"/>
          </p:cNvSpPr>
          <p:nvPr>
            <p:ph type="dt" sz="half" idx="10"/>
          </p:nvPr>
        </p:nvSpPr>
        <p:spPr/>
        <p:txBody>
          <a:bodyPr/>
          <a:lstStyle/>
          <a:p>
            <a:fld id="{B0FCFD8B-BEB5-4E77-8935-ED9E79FCD572}" type="datetimeFigureOut">
              <a:rPr lang="ar-SA" smtClean="0"/>
              <a:t>05/02/1442</a:t>
            </a:fld>
            <a:endParaRPr lang="ar-SA"/>
          </a:p>
        </p:txBody>
      </p:sp>
      <p:sp>
        <p:nvSpPr>
          <p:cNvPr id="5" name="عنصر نائب للتذييل 4">
            <a:extLst>
              <a:ext uri="{FF2B5EF4-FFF2-40B4-BE49-F238E27FC236}">
                <a16:creationId xmlns:a16="http://schemas.microsoft.com/office/drawing/2014/main" id="{0FA5998C-B2B1-462C-B750-8EF8449AE8F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6499B93-1C2E-4C25-99A6-C2A637C9DFCA}"/>
              </a:ext>
            </a:extLst>
          </p:cNvPr>
          <p:cNvSpPr>
            <a:spLocks noGrp="1"/>
          </p:cNvSpPr>
          <p:nvPr>
            <p:ph type="sldNum" sz="quarter" idx="12"/>
          </p:nvPr>
        </p:nvSpPr>
        <p:spPr/>
        <p:txBody>
          <a:bodyPr/>
          <a:lstStyle/>
          <a:p>
            <a:fld id="{8E36F895-7C94-4507-9A7F-33D17E02FFD9}" type="slidenum">
              <a:rPr lang="ar-SA" smtClean="0"/>
              <a:t>‹#›</a:t>
            </a:fld>
            <a:endParaRPr lang="ar-SA"/>
          </a:p>
        </p:txBody>
      </p:sp>
    </p:spTree>
    <p:extLst>
      <p:ext uri="{BB962C8B-B14F-4D97-AF65-F5344CB8AC3E}">
        <p14:creationId xmlns:p14="http://schemas.microsoft.com/office/powerpoint/2010/main" val="1590343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11789-07F7-4EF5-8402-3257781795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310B6A-8D0E-421C-8A9B-4B6290D52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E262BB-30AD-4243-8EB4-596D3FC4D6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252B8-A091-476C-80C8-CD09164ED2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3297D4-61E3-42F8-860F-832FB35CAD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65F58C-5FBF-4C2B-8921-75FC2896749F}"/>
              </a:ext>
            </a:extLst>
          </p:cNvPr>
          <p:cNvSpPr>
            <a:spLocks noGrp="1"/>
          </p:cNvSpPr>
          <p:nvPr>
            <p:ph type="dt" sz="half" idx="10"/>
          </p:nvPr>
        </p:nvSpPr>
        <p:spPr/>
        <p:txBody>
          <a:bodyPr/>
          <a:lstStyle/>
          <a:p>
            <a:fld id="{C35BB1C6-BF8F-4481-8AB2-603A1C8A906A}" type="datetimeFigureOut">
              <a:rPr lang="en-US" smtClean="0"/>
              <a:t>9/22/2020</a:t>
            </a:fld>
            <a:endParaRPr lang="en-US" dirty="0"/>
          </a:p>
        </p:txBody>
      </p:sp>
      <p:sp>
        <p:nvSpPr>
          <p:cNvPr id="8" name="Footer Placeholder 7">
            <a:extLst>
              <a:ext uri="{FF2B5EF4-FFF2-40B4-BE49-F238E27FC236}">
                <a16:creationId xmlns:a16="http://schemas.microsoft.com/office/drawing/2014/main" id="{D1250B6A-3BD0-456C-801E-1F74135414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0AC6190-1A42-4DDF-B21D-F10EA01D836F}"/>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5221730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488B5-CDC8-4C4F-A324-F045240792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62D609-AB54-4436-BF86-CEBCDAFA9A29}"/>
              </a:ext>
            </a:extLst>
          </p:cNvPr>
          <p:cNvSpPr>
            <a:spLocks noGrp="1"/>
          </p:cNvSpPr>
          <p:nvPr>
            <p:ph type="dt" sz="half" idx="10"/>
          </p:nvPr>
        </p:nvSpPr>
        <p:spPr/>
        <p:txBody>
          <a:bodyPr/>
          <a:lstStyle/>
          <a:p>
            <a:fld id="{C35BB1C6-BF8F-4481-8AB2-603A1C8A906A}" type="datetimeFigureOut">
              <a:rPr lang="en-US" smtClean="0"/>
              <a:t>9/22/2020</a:t>
            </a:fld>
            <a:endParaRPr lang="en-US" dirty="0"/>
          </a:p>
        </p:txBody>
      </p:sp>
      <p:sp>
        <p:nvSpPr>
          <p:cNvPr id="4" name="Footer Placeholder 3">
            <a:extLst>
              <a:ext uri="{FF2B5EF4-FFF2-40B4-BE49-F238E27FC236}">
                <a16:creationId xmlns:a16="http://schemas.microsoft.com/office/drawing/2014/main" id="{7C3EB8EC-0B51-44F7-81FF-174CE4D352F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E5BD833-A2E6-472B-9003-6B9648A15CE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1692814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39B9F9-0766-445E-806E-8D40E49F9275}"/>
              </a:ext>
            </a:extLst>
          </p:cNvPr>
          <p:cNvSpPr>
            <a:spLocks noGrp="1"/>
          </p:cNvSpPr>
          <p:nvPr>
            <p:ph type="dt" sz="half" idx="10"/>
          </p:nvPr>
        </p:nvSpPr>
        <p:spPr/>
        <p:txBody>
          <a:bodyPr/>
          <a:lstStyle/>
          <a:p>
            <a:fld id="{C35BB1C6-BF8F-4481-8AB2-603A1C8A906A}" type="datetimeFigureOut">
              <a:rPr lang="en-US" smtClean="0"/>
              <a:t>9/22/2020</a:t>
            </a:fld>
            <a:endParaRPr lang="en-US" dirty="0"/>
          </a:p>
        </p:txBody>
      </p:sp>
      <p:sp>
        <p:nvSpPr>
          <p:cNvPr id="3" name="Footer Placeholder 2">
            <a:extLst>
              <a:ext uri="{FF2B5EF4-FFF2-40B4-BE49-F238E27FC236}">
                <a16:creationId xmlns:a16="http://schemas.microsoft.com/office/drawing/2014/main" id="{48627D88-7B65-475F-893F-8DF96B279A6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7D2E5D9-71CE-4400-998C-680B98A1E8D2}"/>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4510345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82524-EF8C-4F23-BB9E-80E027E3C3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3D3A9A-C13C-4235-AB92-DD68BDA8DB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4AB810-B30C-4756-A295-DA46FD4F5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A13FAF-9BFD-4BD9-BE5D-D53B82170D6B}"/>
              </a:ext>
            </a:extLst>
          </p:cNvPr>
          <p:cNvSpPr>
            <a:spLocks noGrp="1"/>
          </p:cNvSpPr>
          <p:nvPr>
            <p:ph type="dt" sz="half" idx="10"/>
          </p:nvPr>
        </p:nvSpPr>
        <p:spPr/>
        <p:txBody>
          <a:bodyPr/>
          <a:lstStyle/>
          <a:p>
            <a:fld id="{C35BB1C6-BF8F-4481-8AB2-603A1C8A906A}" type="datetimeFigureOut">
              <a:rPr lang="en-US" smtClean="0"/>
              <a:t>9/22/2020</a:t>
            </a:fld>
            <a:endParaRPr lang="en-US" dirty="0"/>
          </a:p>
        </p:txBody>
      </p:sp>
      <p:sp>
        <p:nvSpPr>
          <p:cNvPr id="6" name="Footer Placeholder 5">
            <a:extLst>
              <a:ext uri="{FF2B5EF4-FFF2-40B4-BE49-F238E27FC236}">
                <a16:creationId xmlns:a16="http://schemas.microsoft.com/office/drawing/2014/main" id="{52168C05-2650-4ED5-B0EB-37A9526721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F3E9DA6-050E-470A-BAAD-51649896FEF2}"/>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860193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A897-5E3E-49B2-BEBE-7897A78BF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D82376-B588-4EF0-ADC9-3B71B52509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B0941A-0934-4945-AF9D-FDCC1DE83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E847C7-0EA2-419D-A924-EDB7A9E1BEB2}"/>
              </a:ext>
            </a:extLst>
          </p:cNvPr>
          <p:cNvSpPr>
            <a:spLocks noGrp="1"/>
          </p:cNvSpPr>
          <p:nvPr>
            <p:ph type="dt" sz="half" idx="10"/>
          </p:nvPr>
        </p:nvSpPr>
        <p:spPr/>
        <p:txBody>
          <a:bodyPr/>
          <a:lstStyle/>
          <a:p>
            <a:fld id="{C35BB1C6-BF8F-4481-8AB2-603A1C8A906A}" type="datetimeFigureOut">
              <a:rPr lang="en-US" smtClean="0"/>
              <a:t>9/22/2020</a:t>
            </a:fld>
            <a:endParaRPr lang="en-US" dirty="0"/>
          </a:p>
        </p:txBody>
      </p:sp>
      <p:sp>
        <p:nvSpPr>
          <p:cNvPr id="6" name="Footer Placeholder 5">
            <a:extLst>
              <a:ext uri="{FF2B5EF4-FFF2-40B4-BE49-F238E27FC236}">
                <a16:creationId xmlns:a16="http://schemas.microsoft.com/office/drawing/2014/main" id="{F0A506D8-FB04-4E33-8F03-D0A73D4F3B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E53B818-68F7-4C77-9182-E757C6FE598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0251022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87097E-C423-4209-AE79-219384EFB6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CA0971-0DBF-4BB4-BE41-3B4FE40C9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6D865A-B783-484B-8F4F-1A72D51151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BB1C6-BF8F-4481-8AB2-603A1C8A906A}" type="datetimeFigureOut">
              <a:rPr lang="en-US" smtClean="0"/>
              <a:t>9/22/2020</a:t>
            </a:fld>
            <a:endParaRPr lang="en-US" dirty="0"/>
          </a:p>
        </p:txBody>
      </p:sp>
      <p:sp>
        <p:nvSpPr>
          <p:cNvPr id="5" name="Footer Placeholder 4">
            <a:extLst>
              <a:ext uri="{FF2B5EF4-FFF2-40B4-BE49-F238E27FC236}">
                <a16:creationId xmlns:a16="http://schemas.microsoft.com/office/drawing/2014/main" id="{CB5DAE3B-86EF-45A1-AA84-E200FBDABA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C02D8E5-C3B5-4CE6-9E6B-D65199DC5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33685136"/>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41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C903C-A706-EE4C-AB09-90B91DB04288}" type="datetimeFigureOut">
              <a:rPr lang="en-US" smtClean="0"/>
              <a:t>9/22/2020</a:t>
            </a:fld>
            <a:endParaRPr lang="en-US"/>
          </a:p>
        </p:txBody>
      </p:sp>
      <p:sp>
        <p:nvSpPr>
          <p:cNvPr id="5" name="Footer Placeholder 4"/>
          <p:cNvSpPr>
            <a:spLocks noGrp="1"/>
          </p:cNvSpPr>
          <p:nvPr>
            <p:ph type="ftr" sz="quarter" idx="3"/>
          </p:nvPr>
        </p:nvSpPr>
        <p:spPr>
          <a:xfrm>
            <a:off x="4038600" y="635641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41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0B759-0A6B-0D4C-A6F0-7910FEC5391F}" type="slidenum">
              <a:rPr lang="en-US" smtClean="0"/>
              <a:t>‹#›</a:t>
            </a:fld>
            <a:endParaRPr lang="en-US"/>
          </a:p>
        </p:txBody>
      </p:sp>
    </p:spTree>
    <p:extLst>
      <p:ext uri="{BB962C8B-B14F-4D97-AF65-F5344CB8AC3E}">
        <p14:creationId xmlns:p14="http://schemas.microsoft.com/office/powerpoint/2010/main" val="2073867342"/>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9EDC94-4C65-4620-A344-490E64252C7A}"/>
              </a:ext>
            </a:extLst>
          </p:cNvPr>
          <p:cNvSpPr>
            <a:spLocks noGrp="1" noChangeArrowheads="1"/>
          </p:cNvSpPr>
          <p:nvPr>
            <p:ph type="title"/>
          </p:nvPr>
        </p:nvSpPr>
        <p:spPr bwMode="auto">
          <a:xfrm>
            <a:off x="510117" y="666751"/>
            <a:ext cx="11286067"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a:t>Click to edit Master title style</a:t>
            </a:r>
          </a:p>
        </p:txBody>
      </p:sp>
      <p:sp>
        <p:nvSpPr>
          <p:cNvPr id="2051" name="Rectangle 3">
            <a:extLst>
              <a:ext uri="{FF2B5EF4-FFF2-40B4-BE49-F238E27FC236}">
                <a16:creationId xmlns:a16="http://schemas.microsoft.com/office/drawing/2014/main" id="{6DB842C5-1145-4B2D-9CEF-E7F0582E372C}"/>
              </a:ext>
            </a:extLst>
          </p:cNvPr>
          <p:cNvSpPr>
            <a:spLocks noGrp="1" noChangeArrowheads="1"/>
          </p:cNvSpPr>
          <p:nvPr>
            <p:ph type="body" idx="1"/>
          </p:nvPr>
        </p:nvSpPr>
        <p:spPr bwMode="auto">
          <a:xfrm>
            <a:off x="514361" y="1828800"/>
            <a:ext cx="11273367"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a:t>Click to edit Master text styles</a:t>
            </a:r>
          </a:p>
          <a:p>
            <a:pPr lvl="1"/>
            <a:r>
              <a:rPr lang="en-US" altLang="ar-SA"/>
              <a:t>Second level</a:t>
            </a:r>
          </a:p>
          <a:p>
            <a:pPr lvl="2"/>
            <a:r>
              <a:rPr lang="en-US" altLang="ar-SA"/>
              <a:t>Third level</a:t>
            </a:r>
          </a:p>
          <a:p>
            <a:pPr lvl="3"/>
            <a:r>
              <a:rPr lang="en-US" altLang="ar-SA"/>
              <a:t>Fourth level</a:t>
            </a:r>
          </a:p>
          <a:p>
            <a:pPr lvl="4"/>
            <a:r>
              <a:rPr lang="en-US" altLang="ar-SA"/>
              <a:t>Fifth level</a:t>
            </a:r>
          </a:p>
        </p:txBody>
      </p:sp>
      <p:sp>
        <p:nvSpPr>
          <p:cNvPr id="11" name="Rectangle 10">
            <a:extLst>
              <a:ext uri="{FF2B5EF4-FFF2-40B4-BE49-F238E27FC236}">
                <a16:creationId xmlns:a16="http://schemas.microsoft.com/office/drawing/2014/main" id="{4B4A09F8-035F-43F9-A8A4-7467C33271D6}"/>
              </a:ext>
            </a:extLst>
          </p:cNvPr>
          <p:cNvSpPr/>
          <p:nvPr/>
        </p:nvSpPr>
        <p:spPr bwMode="auto">
          <a:xfrm>
            <a:off x="0" y="0"/>
            <a:ext cx="12192000" cy="641350"/>
          </a:xfrm>
          <a:prstGeom prst="rect">
            <a:avLst/>
          </a:prstGeom>
          <a:gradFill flip="none" rotWithShape="1">
            <a:gsLst>
              <a:gs pos="0">
                <a:schemeClr val="accent6">
                  <a:lumMod val="75000"/>
                </a:schemeClr>
              </a:gs>
              <a:gs pos="60000">
                <a:schemeClr val="bg1"/>
              </a:gs>
              <a:gs pos="100000">
                <a:schemeClr val="bg1"/>
              </a:gs>
            </a:gsLst>
            <a:lin ang="16200000" scaled="1"/>
            <a:tileRect/>
          </a:gradFill>
          <a:ln w="9525" cap="flat" cmpd="sng" algn="ctr">
            <a:noFill/>
            <a:prstDash val="solid"/>
            <a:round/>
            <a:headEnd type="none" w="med" len="med"/>
            <a:tailEnd type="none" w="med" len="med"/>
          </a:ln>
          <a:effectLst/>
        </p:spPr>
        <p:txBody>
          <a:bodyPr/>
          <a:lstStyle/>
          <a:p>
            <a:pPr>
              <a:buFont typeface="Arial" charset="0"/>
              <a:buChar char="•"/>
              <a:defRPr/>
            </a:pPr>
            <a:endParaRPr lang="en-US" sz="1800" dirty="0">
              <a:solidFill>
                <a:srgbClr val="FFFFFF"/>
              </a:solidFill>
              <a:ea typeface="ＭＳ Ｐゴシック" charset="0"/>
              <a:cs typeface="ＭＳ Ｐゴシック" charset="0"/>
            </a:endParaRPr>
          </a:p>
        </p:txBody>
      </p:sp>
      <p:pic>
        <p:nvPicPr>
          <p:cNvPr id="2053" name="Picture 7" descr="CCO_ONC_ForPPT.gif">
            <a:extLst>
              <a:ext uri="{FF2B5EF4-FFF2-40B4-BE49-F238E27FC236}">
                <a16:creationId xmlns:a16="http://schemas.microsoft.com/office/drawing/2014/main" id="{C25216C4-7E46-424F-ABCA-F3628EA9E801}"/>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094384" y="92077"/>
            <a:ext cx="17441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12">
            <a:extLst>
              <a:ext uri="{FF2B5EF4-FFF2-40B4-BE49-F238E27FC236}">
                <a16:creationId xmlns:a16="http://schemas.microsoft.com/office/drawing/2014/main" id="{E39CF2DF-B838-479B-91BA-AF883DEEB0F5}"/>
              </a:ext>
            </a:extLst>
          </p:cNvPr>
          <p:cNvSpPr>
            <a:spLocks noChangeArrowheads="1"/>
          </p:cNvSpPr>
          <p:nvPr/>
        </p:nvSpPr>
        <p:spPr bwMode="auto">
          <a:xfrm>
            <a:off x="383151" y="307978"/>
            <a:ext cx="2125903" cy="276999"/>
          </a:xfrm>
          <a:prstGeom prst="rect">
            <a:avLst/>
          </a:prstGeom>
          <a:noFill/>
          <a:ln>
            <a:noFill/>
          </a:ln>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200">
                <a:solidFill>
                  <a:srgbClr val="CDCDCF"/>
                </a:solidFill>
              </a:rPr>
              <a:t>clinicaloptions.com/oncology</a:t>
            </a:r>
          </a:p>
        </p:txBody>
      </p:sp>
      <p:sp>
        <p:nvSpPr>
          <p:cNvPr id="9223" name="Text Box 13">
            <a:extLst>
              <a:ext uri="{FF2B5EF4-FFF2-40B4-BE49-F238E27FC236}">
                <a16:creationId xmlns:a16="http://schemas.microsoft.com/office/drawing/2014/main" id="{41BABF3E-EE02-4FBB-92B4-789090CD79D0}"/>
              </a:ext>
            </a:extLst>
          </p:cNvPr>
          <p:cNvSpPr txBox="1">
            <a:spLocks noChangeArrowheads="1"/>
          </p:cNvSpPr>
          <p:nvPr/>
        </p:nvSpPr>
        <p:spPr bwMode="auto">
          <a:xfrm>
            <a:off x="378886" y="69853"/>
            <a:ext cx="9552516" cy="307975"/>
          </a:xfrm>
          <a:prstGeom prst="rect">
            <a:avLst/>
          </a:prstGeom>
          <a:noFill/>
          <a:ln>
            <a:noFill/>
          </a:ln>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buFont typeface="Arial" charset="0"/>
              <a:buNone/>
              <a:defRPr/>
            </a:pPr>
            <a:r>
              <a:rPr lang="en-US" sz="1400">
                <a:solidFill>
                  <a:srgbClr val="FFFFFF"/>
                </a:solidFill>
              </a:rPr>
              <a:t>A Multidisciplinary Perspective on the Management of HCC</a:t>
            </a:r>
          </a:p>
        </p:txBody>
      </p:sp>
    </p:spTree>
    <p:extLst>
      <p:ext uri="{BB962C8B-B14F-4D97-AF65-F5344CB8AC3E}">
        <p14:creationId xmlns:p14="http://schemas.microsoft.com/office/powerpoint/2010/main" val="1474810682"/>
      </p:ext>
    </p:extLst>
  </p:cSld>
  <p:clrMap bg1="dk2" tx1="lt1" bg2="dk1"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Lst>
  <p:txStyles>
    <p:titleStyle>
      <a:lvl1pPr algn="l" rtl="0" eaLnBrk="0" fontAlgn="base" hangingPunct="0">
        <a:spcBef>
          <a:spcPct val="0"/>
        </a:spcBef>
        <a:spcAft>
          <a:spcPct val="0"/>
        </a:spcAft>
        <a:defRPr sz="3200" b="1">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200" b="1">
          <a:solidFill>
            <a:schemeClr val="tx2"/>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3200" b="1">
          <a:solidFill>
            <a:schemeClr val="tx2"/>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3200" b="1">
          <a:solidFill>
            <a:schemeClr val="tx2"/>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3200" b="1">
          <a:solidFill>
            <a:schemeClr val="tx2"/>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0" fontAlgn="base" hangingPunct="0">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mn-lt"/>
          <a:ea typeface="MS PGothic" panose="020B0600070205080204" pitchFamily="34" charset="-128"/>
          <a:cs typeface="ＭＳ Ｐゴシック" charset="0"/>
        </a:defRPr>
      </a:lvl1pPr>
      <a:lvl2pPr marL="742950" indent="-285750" algn="l" rtl="0" eaLnBrk="0" fontAlgn="base" hangingPunct="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mn-lt"/>
          <a:ea typeface="MS PGothic" panose="020B0600070205080204" pitchFamily="34" charset="-128"/>
        </a:defRPr>
      </a:lvl2pPr>
      <a:lvl3pPr marL="1143000" indent="-228600" algn="l" rtl="0" eaLnBrk="0" fontAlgn="base" hangingPunct="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mn-lt"/>
          <a:ea typeface="MS PGothic" panose="020B0600070205080204" pitchFamily="34" charset="-128"/>
        </a:defRPr>
      </a:lvl3pPr>
      <a:lvl4pPr marL="1600200" indent="-228600" algn="l" rtl="0" eaLnBrk="0" fontAlgn="base" hangingPunct="0">
        <a:lnSpc>
          <a:spcPct val="90000"/>
        </a:lnSpc>
        <a:spcBef>
          <a:spcPts val="1000"/>
        </a:spcBef>
        <a:spcAft>
          <a:spcPts val="700"/>
        </a:spcAft>
        <a:buClr>
          <a:srgbClr val="8B3D9A"/>
        </a:buClr>
        <a:buFont typeface="Arial" panose="020B0604020202020204" pitchFamily="34" charset="0"/>
        <a:buChar char="–"/>
        <a:defRPr>
          <a:solidFill>
            <a:srgbClr val="FEFDDE"/>
          </a:solidFill>
          <a:latin typeface="+mn-lt"/>
          <a:ea typeface="MS PGothic" panose="020B0600070205080204" pitchFamily="34" charset="-128"/>
        </a:defRPr>
      </a:lvl4pPr>
      <a:lvl5pPr marL="2057400" indent="-228600" algn="l" rtl="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mn-lt"/>
          <a:ea typeface="MS PGothic" panose="020B0600070205080204" pitchFamily="34" charset="-128"/>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8960AE1E-2DB4-46AB-A8C6-54502ADF7A1C}"/>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369C7C5F-5BA0-4041-B305-2B9600224594}"/>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FB30BAF-4D66-4DEE-9431-F88C55F9A73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0FCFD8B-BEB5-4E77-8935-ED9E79FCD572}" type="datetimeFigureOut">
              <a:rPr lang="ar-SA" smtClean="0"/>
              <a:t>05/02/1442</a:t>
            </a:fld>
            <a:endParaRPr lang="ar-SA"/>
          </a:p>
        </p:txBody>
      </p:sp>
      <p:sp>
        <p:nvSpPr>
          <p:cNvPr id="5" name="عنصر نائب للتذييل 4">
            <a:extLst>
              <a:ext uri="{FF2B5EF4-FFF2-40B4-BE49-F238E27FC236}">
                <a16:creationId xmlns:a16="http://schemas.microsoft.com/office/drawing/2014/main" id="{54D884C5-D5FD-4F5E-8C42-994E73425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8E15E882-3744-4587-A180-1A8432B0C9F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E36F895-7C94-4507-9A7F-33D17E02FFD9}" type="slidenum">
              <a:rPr lang="ar-SA" smtClean="0"/>
              <a:t>‹#›</a:t>
            </a:fld>
            <a:endParaRPr lang="ar-SA"/>
          </a:p>
        </p:txBody>
      </p:sp>
    </p:spTree>
    <p:extLst>
      <p:ext uri="{BB962C8B-B14F-4D97-AF65-F5344CB8AC3E}">
        <p14:creationId xmlns:p14="http://schemas.microsoft.com/office/powerpoint/2010/main" val="4006860332"/>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p:cNvSpPr>
            <a:spLocks noGrp="1"/>
          </p:cNvSpPr>
          <p:nvPr>
            <p:ph type="title"/>
          </p:nvPr>
        </p:nvSpPr>
        <p:spPr>
          <a:xfrm>
            <a:off x="965200" y="1383527"/>
            <a:ext cx="6117158" cy="4175166"/>
          </a:xfrm>
        </p:spPr>
        <p:txBody>
          <a:bodyPr vert="horz" lIns="91440" tIns="45720" rIns="91440" bIns="45720" rtlCol="0" anchor="ctr">
            <a:normAutofit/>
          </a:bodyPr>
          <a:lstStyle/>
          <a:p>
            <a:pPr algn="r"/>
            <a:r>
              <a:rPr lang="en-US" sz="9600" b="1" kern="1200">
                <a:solidFill>
                  <a:schemeClr val="tx1"/>
                </a:solidFill>
                <a:latin typeface="+mj-lt"/>
                <a:ea typeface="+mj-ea"/>
                <a:cs typeface="+mj-cs"/>
              </a:rPr>
              <a:t>The Liver  </a:t>
            </a:r>
            <a:br>
              <a:rPr lang="en-US" sz="9600" kern="1200">
                <a:solidFill>
                  <a:schemeClr val="tx1"/>
                </a:solidFill>
                <a:latin typeface="+mj-lt"/>
                <a:ea typeface="+mj-ea"/>
                <a:cs typeface="+mj-cs"/>
              </a:rPr>
            </a:br>
            <a:endParaRPr lang="en-US" sz="9600" kern="120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98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7479" y="105698"/>
            <a:ext cx="10396882" cy="346586"/>
          </a:xfrm>
        </p:spPr>
        <p:txBody>
          <a:bodyPr>
            <a:normAutofit fontScale="90000"/>
          </a:bodyPr>
          <a:lstStyle/>
          <a:p>
            <a:pPr algn="ctr"/>
            <a:br>
              <a:rPr lang="en-US" dirty="0"/>
            </a:br>
            <a:r>
              <a:rPr lang="en-US" sz="3100" b="1" dirty="0">
                <a:solidFill>
                  <a:srgbClr val="FF0000"/>
                </a:solidFill>
                <a:latin typeface="David" panose="020E0502060401010101" pitchFamily="34" charset="-79"/>
                <a:cs typeface="David" panose="020E0502060401010101" pitchFamily="34" charset="-79"/>
              </a:rPr>
              <a:t>Biochemical and hematological investigations </a:t>
            </a:r>
            <a:endParaRPr lang="ar-SA" sz="3100" dirty="0">
              <a:solidFill>
                <a:srgbClr val="FF0000"/>
              </a:solidFill>
            </a:endParaRPr>
          </a:p>
        </p:txBody>
      </p:sp>
      <p:sp>
        <p:nvSpPr>
          <p:cNvPr id="3" name="عنصر نائب للمحتوى 2"/>
          <p:cNvSpPr>
            <a:spLocks noGrp="1"/>
          </p:cNvSpPr>
          <p:nvPr>
            <p:ph idx="1"/>
          </p:nvPr>
        </p:nvSpPr>
        <p:spPr>
          <a:xfrm>
            <a:off x="685800" y="1042219"/>
            <a:ext cx="10394707" cy="5329083"/>
          </a:xfrm>
        </p:spPr>
        <p:txBody>
          <a:bodyPr>
            <a:normAutofit/>
          </a:bodyPr>
          <a:lstStyle/>
          <a:p>
            <a:pPr marL="0" indent="0" algn="l">
              <a:buNone/>
            </a:pPr>
            <a:r>
              <a:rPr lang="en-US" sz="2400" b="1" cap="none" dirty="0">
                <a:solidFill>
                  <a:srgbClr val="FF0000"/>
                </a:solidFill>
                <a:latin typeface="David" panose="020E0502060401010101" pitchFamily="34" charset="-79"/>
                <a:cs typeface="David" panose="020E0502060401010101" pitchFamily="34" charset="-79"/>
              </a:rPr>
              <a:t>a)</a:t>
            </a:r>
            <a:r>
              <a:rPr lang="en-US" sz="2400" dirty="0">
                <a:solidFill>
                  <a:srgbClr val="FF0000"/>
                </a:solidFill>
                <a:latin typeface="David" panose="020E0502060401010101" pitchFamily="34" charset="-79"/>
                <a:cs typeface="David" panose="020E0502060401010101" pitchFamily="34" charset="-79"/>
              </a:rPr>
              <a:t> </a:t>
            </a:r>
            <a:r>
              <a:rPr lang="en-US" sz="2400" dirty="0">
                <a:latin typeface="David" panose="020E0502060401010101" pitchFamily="34" charset="-79"/>
                <a:cs typeface="David" panose="020E0502060401010101" pitchFamily="34" charset="-79"/>
              </a:rPr>
              <a:t>Complete </a:t>
            </a:r>
            <a:r>
              <a:rPr lang="en-US" sz="2400" cap="none" dirty="0">
                <a:latin typeface="David" panose="020E0502060401010101" pitchFamily="34" charset="-79"/>
                <a:cs typeface="David" panose="020E0502060401010101" pitchFamily="34" charset="-79"/>
              </a:rPr>
              <a:t>blood count : anemia may signify occult blood loss or hemolysis and low white cell and platelets count may indicate hypersplenism.</a:t>
            </a:r>
          </a:p>
          <a:p>
            <a:pPr marL="0" indent="0" algn="l">
              <a:buNone/>
            </a:pPr>
            <a:endParaRPr lang="en-US" sz="2400" cap="none" dirty="0">
              <a:latin typeface="David" panose="020E0502060401010101" pitchFamily="34" charset="-79"/>
              <a:cs typeface="David" panose="020E0502060401010101" pitchFamily="34" charset="-79"/>
            </a:endParaRPr>
          </a:p>
          <a:p>
            <a:pPr marL="0" indent="0" algn="l">
              <a:buNone/>
            </a:pPr>
            <a:r>
              <a:rPr lang="en-US" sz="2400" b="1" cap="none" dirty="0">
                <a:solidFill>
                  <a:srgbClr val="FF0000"/>
                </a:solidFill>
                <a:latin typeface="David" panose="020E0502060401010101" pitchFamily="34" charset="-79"/>
                <a:cs typeface="David" panose="020E0502060401010101" pitchFamily="34" charset="-79"/>
              </a:rPr>
              <a:t>b)</a:t>
            </a:r>
            <a:r>
              <a:rPr lang="en-US" sz="2400" cap="none" dirty="0">
                <a:solidFill>
                  <a:srgbClr val="FF0000"/>
                </a:solidFill>
                <a:latin typeface="David" panose="020E0502060401010101" pitchFamily="34" charset="-79"/>
                <a:cs typeface="David" panose="020E0502060401010101" pitchFamily="34" charset="-79"/>
              </a:rPr>
              <a:t> </a:t>
            </a:r>
            <a:r>
              <a:rPr lang="en-US" sz="2400" cap="none" dirty="0">
                <a:latin typeface="David" panose="020E0502060401010101" pitchFamily="34" charset="-79"/>
                <a:cs typeface="David" panose="020E0502060401010101" pitchFamily="34" charset="-79"/>
              </a:rPr>
              <a:t>Coagulation screening : prolongation of prothrombin time may be present in both hepatocellular and obstructive jaundice and should be corrected with administration of vitamin k</a:t>
            </a:r>
          </a:p>
          <a:p>
            <a:pPr marL="0" indent="0" algn="l">
              <a:buNone/>
            </a:pPr>
            <a:endParaRPr lang="en-US" sz="2400" cap="none" dirty="0">
              <a:latin typeface="David" panose="020E0502060401010101" pitchFamily="34" charset="-79"/>
              <a:cs typeface="David" panose="020E0502060401010101" pitchFamily="34" charset="-79"/>
            </a:endParaRPr>
          </a:p>
          <a:p>
            <a:pPr marL="0" indent="0" algn="l">
              <a:buNone/>
            </a:pPr>
            <a:r>
              <a:rPr lang="en-US" sz="2400" b="1" cap="none" dirty="0">
                <a:solidFill>
                  <a:srgbClr val="FF0000"/>
                </a:solidFill>
                <a:latin typeface="David" panose="020E0502060401010101" pitchFamily="34" charset="-79"/>
                <a:cs typeface="David" panose="020E0502060401010101" pitchFamily="34" charset="-79"/>
              </a:rPr>
              <a:t>c)</a:t>
            </a:r>
            <a:r>
              <a:rPr lang="en-US" sz="2400" cap="none" dirty="0">
                <a:solidFill>
                  <a:srgbClr val="FF0000"/>
                </a:solidFill>
                <a:latin typeface="David" panose="020E0502060401010101" pitchFamily="34" charset="-79"/>
                <a:cs typeface="David" panose="020E0502060401010101" pitchFamily="34" charset="-79"/>
              </a:rPr>
              <a:t> </a:t>
            </a:r>
            <a:r>
              <a:rPr lang="en-US" sz="2400" cap="none" dirty="0">
                <a:latin typeface="David" panose="020E0502060401010101" pitchFamily="34" charset="-79"/>
                <a:cs typeface="David" panose="020E0502060401010101" pitchFamily="34" charset="-79"/>
              </a:rPr>
              <a:t>Liver function test : in jaundice due to biliary obstruction , the circulating bilirubin is conjugated and rendered water-soluble ; it can then excreted in the urine and gives it a dark color.  as bile can not pass to the gastrointestinal tract , the stool becomes pale and urobilinogen is absent from the urine. obstruction increase the formation of alkaline phosphatase from the cells of bile ducts. serum transaminase levels may raise in obstructive jaundice. however they significantly raised in hepatocellular injury. </a:t>
            </a:r>
          </a:p>
          <a:p>
            <a:endParaRPr lang="ar-SA" dirty="0"/>
          </a:p>
        </p:txBody>
      </p:sp>
    </p:spTree>
    <p:extLst>
      <p:ext uri="{BB962C8B-B14F-4D97-AF65-F5344CB8AC3E}">
        <p14:creationId xmlns:p14="http://schemas.microsoft.com/office/powerpoint/2010/main" val="843087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50737" y="386822"/>
            <a:ext cx="10396882" cy="537411"/>
          </a:xfrm>
        </p:spPr>
        <p:txBody>
          <a:bodyPr>
            <a:normAutofit fontScale="90000"/>
          </a:bodyPr>
          <a:lstStyle/>
          <a:p>
            <a:pPr algn="ctr"/>
            <a:r>
              <a:rPr lang="en-US" sz="3600" b="1" dirty="0">
                <a:solidFill>
                  <a:srgbClr val="FF0000"/>
                </a:solidFill>
                <a:latin typeface="David" panose="020E0502060401010101" pitchFamily="34" charset="-79"/>
                <a:cs typeface="David" panose="020E0502060401010101" pitchFamily="34" charset="-79"/>
              </a:rPr>
              <a:t>Radiological investigations</a:t>
            </a:r>
            <a:br>
              <a:rPr lang="en-US" dirty="0"/>
            </a:br>
            <a:endParaRPr lang="ar-SA" dirty="0"/>
          </a:p>
        </p:txBody>
      </p:sp>
      <p:sp>
        <p:nvSpPr>
          <p:cNvPr id="3" name="عنصر نائب للمحتوى 2"/>
          <p:cNvSpPr>
            <a:spLocks noGrp="1"/>
          </p:cNvSpPr>
          <p:nvPr>
            <p:ph idx="1"/>
          </p:nvPr>
        </p:nvSpPr>
        <p:spPr>
          <a:xfrm>
            <a:off x="717884" y="924233"/>
            <a:ext cx="10394707" cy="5683821"/>
          </a:xfrm>
        </p:spPr>
        <p:txBody>
          <a:bodyPr>
            <a:normAutofit/>
          </a:bodyPr>
          <a:lstStyle/>
          <a:p>
            <a:pPr marL="0" indent="0" algn="l">
              <a:buNone/>
            </a:pPr>
            <a:r>
              <a:rPr lang="en-US" sz="2400" cap="none" dirty="0">
                <a:latin typeface="David" panose="020E0502060401010101" pitchFamily="34" charset="-79"/>
                <a:cs typeface="David" panose="020E0502060401010101" pitchFamily="34" charset="-79"/>
              </a:rPr>
              <a:t>if the clinical picture and biochemical investigations suggest that jaundice is obstructive , radiological technique can be used to define the site and nature of the obstruction.</a:t>
            </a:r>
          </a:p>
          <a:p>
            <a:pPr marL="0" indent="0" algn="l">
              <a:buNone/>
            </a:pPr>
            <a:r>
              <a:rPr lang="en-US" sz="2400" cap="none" dirty="0">
                <a:latin typeface="David" panose="020E0502060401010101" pitchFamily="34" charset="-79"/>
                <a:cs typeface="David" panose="020E0502060401010101" pitchFamily="34" charset="-79"/>
              </a:rPr>
              <a:t> </a:t>
            </a:r>
          </a:p>
          <a:p>
            <a:pPr marL="0" indent="0" algn="l">
              <a:buNone/>
            </a:pPr>
            <a:r>
              <a:rPr lang="en-US" sz="2400" b="1" cap="none" dirty="0">
                <a:solidFill>
                  <a:srgbClr val="FF0000"/>
                </a:solidFill>
                <a:latin typeface="David" panose="020E0502060401010101" pitchFamily="34" charset="-79"/>
                <a:cs typeface="David" panose="020E0502060401010101" pitchFamily="34" charset="-79"/>
              </a:rPr>
              <a:t>a) Ultrasound : </a:t>
            </a:r>
            <a:r>
              <a:rPr lang="en-US" sz="2400" cap="none" dirty="0">
                <a:latin typeface="David" panose="020E0502060401010101" pitchFamily="34" charset="-79"/>
                <a:cs typeface="David" panose="020E0502060401010101" pitchFamily="34" charset="-79"/>
              </a:rPr>
              <a:t>obstructive jaundice is diagnosed by biliary dilatation , especially the intrahepatic bile ducts and it can follow down the cause of biliary obstruction. ultrasound can show gallstone , common bile duct stone , space occupying lesion in the liver , liver metastases , ascites. gallstone can appear as hyper-echoic shadow with classical ' acoustic shadowing' in ultrasound.</a:t>
            </a:r>
          </a:p>
          <a:p>
            <a:pPr marL="0" indent="0" algn="l">
              <a:buNone/>
            </a:pPr>
            <a:endParaRPr lang="en-US" sz="2400" cap="none" dirty="0">
              <a:latin typeface="David" panose="020E0502060401010101" pitchFamily="34" charset="-79"/>
              <a:cs typeface="David" panose="020E0502060401010101" pitchFamily="34" charset="-79"/>
            </a:endParaRPr>
          </a:p>
          <a:p>
            <a:pPr marL="0" indent="0" algn="l">
              <a:buNone/>
            </a:pPr>
            <a:r>
              <a:rPr lang="en-US" sz="2400" b="1" cap="none" dirty="0">
                <a:solidFill>
                  <a:srgbClr val="FF0000"/>
                </a:solidFill>
                <a:latin typeface="David" panose="020E0502060401010101" pitchFamily="34" charset="-79"/>
                <a:cs typeface="David" panose="020E0502060401010101" pitchFamily="34" charset="-79"/>
              </a:rPr>
              <a:t>b) Magnetic resonance imaging (MRI): </a:t>
            </a:r>
            <a:r>
              <a:rPr lang="en-US" sz="2400" cap="none" dirty="0">
                <a:latin typeface="David" panose="020E0502060401010101" pitchFamily="34" charset="-79"/>
                <a:cs typeface="David" panose="020E0502060401010101" pitchFamily="34" charset="-79"/>
              </a:rPr>
              <a:t>magnetic resonant cholangiopancreatography (MRCP) is non-invasive tool to assess the biliary system. MRI can assess for any lesion causing biliary obstruction such as pancreatic tumor or cholangiocarcinoma.</a:t>
            </a:r>
            <a:endParaRPr lang="ar-SA" sz="2400" cap="none" dirty="0">
              <a:latin typeface="David" panose="020E0502060401010101" pitchFamily="34" charset="-79"/>
            </a:endParaRPr>
          </a:p>
        </p:txBody>
      </p:sp>
    </p:spTree>
    <p:extLst>
      <p:ext uri="{BB962C8B-B14F-4D97-AF65-F5344CB8AC3E}">
        <p14:creationId xmlns:p14="http://schemas.microsoft.com/office/powerpoint/2010/main" val="581822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628675" y="437613"/>
            <a:ext cx="6299015" cy="4596350"/>
          </a:xfrm>
        </p:spPr>
        <p:txBody>
          <a:bodyPr/>
          <a:lstStyle/>
          <a:p>
            <a:endParaRPr lang="ar-SA" dirty="0"/>
          </a:p>
        </p:txBody>
      </p:sp>
      <p:sp>
        <p:nvSpPr>
          <p:cNvPr id="3" name="عنصر نائب للمحتوى 2"/>
          <p:cNvSpPr>
            <a:spLocks noGrp="1"/>
          </p:cNvSpPr>
          <p:nvPr>
            <p:ph idx="1"/>
          </p:nvPr>
        </p:nvSpPr>
        <p:spPr>
          <a:xfrm>
            <a:off x="616974" y="5083277"/>
            <a:ext cx="10394707" cy="881243"/>
          </a:xfrm>
        </p:spPr>
        <p:txBody>
          <a:bodyPr>
            <a:normAutofit/>
          </a:bodyPr>
          <a:lstStyle/>
          <a:p>
            <a:pPr marL="0" indent="0" algn="ctr">
              <a:buNone/>
            </a:pPr>
            <a:r>
              <a:rPr lang="en-US" sz="2400" cap="none" dirty="0">
                <a:solidFill>
                  <a:srgbClr val="FF0000"/>
                </a:solidFill>
                <a:latin typeface="David" panose="020E0502060401010101" pitchFamily="34" charset="-79"/>
                <a:cs typeface="David" panose="020E0502060401010101" pitchFamily="34" charset="-79"/>
              </a:rPr>
              <a:t>MRCP  showing stone in  the common bile duct and in the gallbladder</a:t>
            </a:r>
            <a:endParaRPr lang="ar-SA" sz="2400" cap="none" dirty="0">
              <a:solidFill>
                <a:srgbClr val="FF0000"/>
              </a:solidFill>
              <a:latin typeface="David" panose="020E0502060401010101" pitchFamily="34" charset="-79"/>
            </a:endParaRPr>
          </a:p>
        </p:txBody>
      </p:sp>
      <p:pic>
        <p:nvPicPr>
          <p:cNvPr id="4" name="صورة 3" descr="http://www.hpblondon.com/gallstones/index_files/mrcp_scan_gallstone.jpg"/>
          <p:cNvPicPr/>
          <p:nvPr/>
        </p:nvPicPr>
        <p:blipFill>
          <a:blip r:embed="rId2">
            <a:extLst>
              <a:ext uri="{28A0092B-C50C-407E-A947-70E740481C1C}">
                <a14:useLocalDpi xmlns:a14="http://schemas.microsoft.com/office/drawing/2010/main" val="0"/>
              </a:ext>
            </a:extLst>
          </a:blip>
          <a:srcRect/>
          <a:stretch>
            <a:fillRect/>
          </a:stretch>
        </p:blipFill>
        <p:spPr bwMode="auto">
          <a:xfrm>
            <a:off x="2628675" y="437613"/>
            <a:ext cx="6371303" cy="4621007"/>
          </a:xfrm>
          <a:prstGeom prst="rect">
            <a:avLst/>
          </a:prstGeom>
          <a:noFill/>
          <a:ln>
            <a:noFill/>
          </a:ln>
        </p:spPr>
      </p:pic>
    </p:spTree>
    <p:extLst>
      <p:ext uri="{BB962C8B-B14F-4D97-AF65-F5344CB8AC3E}">
        <p14:creationId xmlns:p14="http://schemas.microsoft.com/office/powerpoint/2010/main" val="2598449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3190" y="1130969"/>
            <a:ext cx="10394707" cy="6721382"/>
          </a:xfrm>
        </p:spPr>
        <p:txBody>
          <a:bodyPr/>
          <a:lstStyle/>
          <a:p>
            <a:pPr marL="0" indent="0" algn="l">
              <a:buNone/>
            </a:pPr>
            <a:r>
              <a:rPr lang="en-US" sz="2400" b="1" cap="none" dirty="0">
                <a:solidFill>
                  <a:srgbClr val="FF0000"/>
                </a:solidFill>
                <a:latin typeface="David" panose="020E0502060401010101" pitchFamily="34" charset="-79"/>
                <a:cs typeface="David" panose="020E0502060401010101" pitchFamily="34" charset="-79"/>
              </a:rPr>
              <a:t>c) Endoscopic retrograde cholangiopancreatography (ERCP) : </a:t>
            </a:r>
            <a:r>
              <a:rPr lang="en-US" sz="2400" cap="none" dirty="0">
                <a:latin typeface="David" panose="020E0502060401010101" pitchFamily="34" charset="-79"/>
                <a:cs typeface="David" panose="020E0502060401010101" pitchFamily="34" charset="-79"/>
              </a:rPr>
              <a:t>ERCP is an invasive diagnostic and therapeutic investigation which outline the biliary and pancreatic system by injecting contrast through a cannula inserted into the papilla of Vater by means of side viewing endoscope passed into the duodenum. it gives more detailed information than ultrasound and allows endoscopic extraction of common bile duct stones, biopsy of periampullary tumors , and relief of obstructive jaundice by stent insertion. complications of ERCP included acute pancreatitis , cholangitis , duodenal perforation and bleeding.</a:t>
            </a:r>
          </a:p>
          <a:p>
            <a:endParaRPr lang="ar-SA" dirty="0"/>
          </a:p>
        </p:txBody>
      </p:sp>
    </p:spTree>
    <p:extLst>
      <p:ext uri="{BB962C8B-B14F-4D97-AF65-F5344CB8AC3E}">
        <p14:creationId xmlns:p14="http://schemas.microsoft.com/office/powerpoint/2010/main" val="2368023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89006" y="685800"/>
            <a:ext cx="6243484" cy="4623619"/>
          </a:xfrm>
        </p:spPr>
        <p:txBody>
          <a:bodyPr/>
          <a:lstStyle/>
          <a:p>
            <a:endParaRPr lang="ar-SA" dirty="0"/>
          </a:p>
        </p:txBody>
      </p:sp>
      <p:sp>
        <p:nvSpPr>
          <p:cNvPr id="3" name="عنصر نائب للمحتوى 2"/>
          <p:cNvSpPr>
            <a:spLocks noGrp="1"/>
          </p:cNvSpPr>
          <p:nvPr>
            <p:ph idx="1"/>
          </p:nvPr>
        </p:nvSpPr>
        <p:spPr>
          <a:xfrm>
            <a:off x="685801" y="5653548"/>
            <a:ext cx="10394707" cy="861579"/>
          </a:xfrm>
        </p:spPr>
        <p:txBody>
          <a:bodyPr>
            <a:normAutofit/>
          </a:bodyPr>
          <a:lstStyle/>
          <a:p>
            <a:pPr marL="0" indent="0" algn="ctr">
              <a:buNone/>
            </a:pPr>
            <a:r>
              <a:rPr lang="en-US" sz="2400" cap="none" dirty="0">
                <a:solidFill>
                  <a:srgbClr val="FF0000"/>
                </a:solidFill>
                <a:latin typeface="David" panose="020E0502060401010101" pitchFamily="34" charset="-79"/>
                <a:cs typeface="David" panose="020E0502060401010101" pitchFamily="34" charset="-79"/>
              </a:rPr>
              <a:t>ERCP showing stone in the bile ducts</a:t>
            </a:r>
            <a:endParaRPr lang="ar-SA" sz="2400" cap="none" dirty="0">
              <a:solidFill>
                <a:srgbClr val="FF0000"/>
              </a:solidFill>
              <a:latin typeface="David" panose="020E0502060401010101" pitchFamily="34" charset="-79"/>
            </a:endParaRPr>
          </a:p>
        </p:txBody>
      </p:sp>
      <p:pic>
        <p:nvPicPr>
          <p:cNvPr id="4" name="صورة 3" descr="http://www.healthhype.com/wp-content/uploads/ercp_gallstones_biliary_duct_choledocholithiasis.jpg"/>
          <p:cNvPicPr/>
          <p:nvPr/>
        </p:nvPicPr>
        <p:blipFill>
          <a:blip r:embed="rId2">
            <a:extLst>
              <a:ext uri="{28A0092B-C50C-407E-A947-70E740481C1C}">
                <a14:useLocalDpi xmlns:a14="http://schemas.microsoft.com/office/drawing/2010/main" val="0"/>
              </a:ext>
            </a:extLst>
          </a:blip>
          <a:srcRect/>
          <a:stretch>
            <a:fillRect/>
          </a:stretch>
        </p:blipFill>
        <p:spPr bwMode="auto">
          <a:xfrm>
            <a:off x="2989006" y="412955"/>
            <a:ext cx="6243484" cy="5240593"/>
          </a:xfrm>
          <a:prstGeom prst="rect">
            <a:avLst/>
          </a:prstGeom>
          <a:noFill/>
          <a:ln>
            <a:noFill/>
          </a:ln>
        </p:spPr>
      </p:pic>
    </p:spTree>
    <p:extLst>
      <p:ext uri="{BB962C8B-B14F-4D97-AF65-F5344CB8AC3E}">
        <p14:creationId xmlns:p14="http://schemas.microsoft.com/office/powerpoint/2010/main" val="1535398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135193"/>
            <a:ext cx="10396882" cy="2637504"/>
          </a:xfrm>
        </p:spPr>
        <p:txBody>
          <a:bodyPr>
            <a:normAutofit/>
          </a:bodyPr>
          <a:lstStyle/>
          <a:p>
            <a:pPr algn="l"/>
            <a:r>
              <a:rPr lang="en-US" sz="2400" b="1" cap="none" dirty="0">
                <a:solidFill>
                  <a:srgbClr val="FF0000"/>
                </a:solidFill>
                <a:latin typeface="David" panose="020E0502060401010101" pitchFamily="34" charset="-79"/>
                <a:cs typeface="David" panose="020E0502060401010101" pitchFamily="34" charset="-79"/>
              </a:rPr>
              <a:t>d) Percutaneous transhepatic cholangiography (PTC) : </a:t>
            </a:r>
            <a:r>
              <a:rPr lang="en-US" sz="2400" cap="none" dirty="0">
                <a:solidFill>
                  <a:schemeClr val="tx1"/>
                </a:solidFill>
                <a:latin typeface="David" panose="020E0502060401010101" pitchFamily="34" charset="-79"/>
                <a:cs typeface="David" panose="020E0502060401010101" pitchFamily="34" charset="-79"/>
              </a:rPr>
              <a:t>it is invasive investigation used to outline the proximal biliary tree in obstructive jaundice by injecting contrast through slim flexible needle passed percutaneously to the liver parenchyma and biliary system.</a:t>
            </a:r>
            <a:br>
              <a:rPr lang="en-US" sz="2400" cap="none" dirty="0">
                <a:solidFill>
                  <a:schemeClr val="tx1"/>
                </a:solidFill>
                <a:latin typeface="David" panose="020E0502060401010101" pitchFamily="34" charset="-79"/>
                <a:cs typeface="David" panose="020E0502060401010101" pitchFamily="34" charset="-79"/>
              </a:rPr>
            </a:br>
            <a:endParaRPr lang="ar-SA" sz="2400" cap="none" dirty="0">
              <a:solidFill>
                <a:schemeClr val="tx1"/>
              </a:solidFill>
              <a:latin typeface="David" panose="020E0502060401010101" pitchFamily="34" charset="-79"/>
            </a:endParaRPr>
          </a:p>
        </p:txBody>
      </p:sp>
      <p:sp>
        <p:nvSpPr>
          <p:cNvPr id="3" name="عنصر نائب للمحتوى 2"/>
          <p:cNvSpPr>
            <a:spLocks noGrp="1"/>
          </p:cNvSpPr>
          <p:nvPr>
            <p:ph idx="1"/>
          </p:nvPr>
        </p:nvSpPr>
        <p:spPr>
          <a:xfrm>
            <a:off x="685800" y="3097161"/>
            <a:ext cx="10394707" cy="2277424"/>
          </a:xfrm>
        </p:spPr>
        <p:txBody>
          <a:bodyPr/>
          <a:lstStyle/>
          <a:p>
            <a:pPr marL="0" indent="0" algn="l">
              <a:buNone/>
            </a:pPr>
            <a:r>
              <a:rPr lang="en-US" sz="2400" b="1" cap="none" dirty="0">
                <a:solidFill>
                  <a:srgbClr val="FF0000"/>
                </a:solidFill>
                <a:latin typeface="David" panose="020E0502060401010101" pitchFamily="34" charset="-79"/>
                <a:cs typeface="David" panose="020E0502060401010101" pitchFamily="34" charset="-79"/>
              </a:rPr>
              <a:t>e) Computed tomography (CT): </a:t>
            </a:r>
            <a:r>
              <a:rPr lang="en-US" sz="2400" cap="none" dirty="0">
                <a:latin typeface="David" panose="020E0502060401010101" pitchFamily="34" charset="-79"/>
                <a:cs typeface="David" panose="020E0502060401010101" pitchFamily="34" charset="-79"/>
              </a:rPr>
              <a:t>contrast enhanced CT scan can be used to identify and stage hepatic , bile duct and pancreatic tumors in obstructive jaundice due to these tumors.</a:t>
            </a:r>
          </a:p>
          <a:p>
            <a:endParaRPr lang="ar-SA" dirty="0"/>
          </a:p>
        </p:txBody>
      </p:sp>
    </p:spTree>
    <p:extLst>
      <p:ext uri="{BB962C8B-B14F-4D97-AF65-F5344CB8AC3E}">
        <p14:creationId xmlns:p14="http://schemas.microsoft.com/office/powerpoint/2010/main" val="2628087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07225" y="685800"/>
            <a:ext cx="6715433" cy="4800600"/>
          </a:xfrm>
        </p:spPr>
        <p:txBody>
          <a:bodyPr/>
          <a:lstStyle/>
          <a:p>
            <a:endParaRPr lang="ar-SA" dirty="0"/>
          </a:p>
        </p:txBody>
      </p:sp>
      <p:sp>
        <p:nvSpPr>
          <p:cNvPr id="3" name="عنصر نائب للمحتوى 2"/>
          <p:cNvSpPr>
            <a:spLocks noGrp="1"/>
          </p:cNvSpPr>
          <p:nvPr>
            <p:ph idx="1"/>
          </p:nvPr>
        </p:nvSpPr>
        <p:spPr>
          <a:xfrm>
            <a:off x="764458" y="5614218"/>
            <a:ext cx="10394707" cy="792753"/>
          </a:xfrm>
        </p:spPr>
        <p:txBody>
          <a:bodyPr>
            <a:normAutofit/>
          </a:bodyPr>
          <a:lstStyle/>
          <a:p>
            <a:pPr marL="0" indent="0" algn="ctr">
              <a:buNone/>
            </a:pPr>
            <a:r>
              <a:rPr lang="en-US" sz="2400" cap="none" dirty="0">
                <a:solidFill>
                  <a:srgbClr val="FF0000"/>
                </a:solidFill>
                <a:latin typeface="David" panose="020E0502060401010101" pitchFamily="34" charset="-79"/>
                <a:cs typeface="David" panose="020E0502060401010101" pitchFamily="34" charset="-79"/>
              </a:rPr>
              <a:t>PTC showing stone in the common bile duct</a:t>
            </a:r>
            <a:endParaRPr lang="ar-SA" sz="2400" cap="none" dirty="0">
              <a:solidFill>
                <a:srgbClr val="FF0000"/>
              </a:solidFill>
              <a:latin typeface="David" panose="020E0502060401010101" pitchFamily="34" charset="-79"/>
            </a:endParaRPr>
          </a:p>
        </p:txBody>
      </p:sp>
      <p:pic>
        <p:nvPicPr>
          <p:cNvPr id="4" name="صورة 3" descr="http://ee_ce_img.s3.amazonaws.com/cache/ce_img/media/remote/ce_img/https_ee_channel_images.s3.amazonaws.com/article-figures/13053/article-g07_400_274.jpg"/>
          <p:cNvPicPr/>
          <p:nvPr/>
        </p:nvPicPr>
        <p:blipFill>
          <a:blip r:embed="rId2">
            <a:extLst>
              <a:ext uri="{28A0092B-C50C-407E-A947-70E740481C1C}">
                <a14:useLocalDpi xmlns:a14="http://schemas.microsoft.com/office/drawing/2010/main" val="0"/>
              </a:ext>
            </a:extLst>
          </a:blip>
          <a:srcRect/>
          <a:stretch>
            <a:fillRect/>
          </a:stretch>
        </p:blipFill>
        <p:spPr bwMode="auto">
          <a:xfrm>
            <a:off x="2507225" y="685800"/>
            <a:ext cx="6715433" cy="4800600"/>
          </a:xfrm>
          <a:prstGeom prst="rect">
            <a:avLst/>
          </a:prstGeom>
          <a:noFill/>
          <a:ln>
            <a:noFill/>
          </a:ln>
        </p:spPr>
      </p:pic>
    </p:spTree>
    <p:extLst>
      <p:ext uri="{BB962C8B-B14F-4D97-AF65-F5344CB8AC3E}">
        <p14:creationId xmlns:p14="http://schemas.microsoft.com/office/powerpoint/2010/main" val="4249562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7058" y="685800"/>
            <a:ext cx="6361472" cy="4688840"/>
          </a:xfrm>
        </p:spPr>
        <p:txBody>
          <a:bodyPr/>
          <a:lstStyle/>
          <a:p>
            <a:endParaRPr lang="ar-SA" dirty="0"/>
          </a:p>
        </p:txBody>
      </p:sp>
      <p:sp>
        <p:nvSpPr>
          <p:cNvPr id="3" name="عنصر نائب للمحتوى 2"/>
          <p:cNvSpPr>
            <a:spLocks noGrp="1"/>
          </p:cNvSpPr>
          <p:nvPr>
            <p:ph idx="1"/>
          </p:nvPr>
        </p:nvSpPr>
        <p:spPr>
          <a:xfrm>
            <a:off x="687976" y="5594554"/>
            <a:ext cx="10394707" cy="822249"/>
          </a:xfrm>
        </p:spPr>
        <p:txBody>
          <a:bodyPr>
            <a:normAutofit/>
          </a:bodyPr>
          <a:lstStyle/>
          <a:p>
            <a:pPr marL="0" indent="0" algn="ctr">
              <a:buNone/>
            </a:pPr>
            <a:r>
              <a:rPr lang="en-US" sz="2400" cap="none" dirty="0">
                <a:solidFill>
                  <a:srgbClr val="FF0000"/>
                </a:solidFill>
                <a:latin typeface="David" panose="020E0502060401010101" pitchFamily="34" charset="-79"/>
                <a:cs typeface="David" panose="020E0502060401010101" pitchFamily="34" charset="-79"/>
              </a:rPr>
              <a:t>CT scan showing  tumor in the head of pancreas</a:t>
            </a:r>
            <a:endParaRPr lang="ar-SA" sz="2400" cap="none" dirty="0">
              <a:solidFill>
                <a:srgbClr val="FF0000"/>
              </a:solidFill>
              <a:latin typeface="David" panose="020E0502060401010101" pitchFamily="34" charset="-79"/>
            </a:endParaRPr>
          </a:p>
        </p:txBody>
      </p:sp>
      <p:pic>
        <p:nvPicPr>
          <p:cNvPr id="4" name="صورة 3" descr="http://upload.wikimedia.org/wikipedia/commons/f/f6/MBq_cystic-carcinoma-pancreas.jpg"/>
          <p:cNvPicPr/>
          <p:nvPr/>
        </p:nvPicPr>
        <p:blipFill>
          <a:blip r:embed="rId2">
            <a:extLst>
              <a:ext uri="{28A0092B-C50C-407E-A947-70E740481C1C}">
                <a14:useLocalDpi xmlns:a14="http://schemas.microsoft.com/office/drawing/2010/main" val="0"/>
              </a:ext>
            </a:extLst>
          </a:blip>
          <a:srcRect/>
          <a:stretch>
            <a:fillRect/>
          </a:stretch>
        </p:blipFill>
        <p:spPr bwMode="auto">
          <a:xfrm>
            <a:off x="2517058" y="685800"/>
            <a:ext cx="6361471" cy="4688840"/>
          </a:xfrm>
          <a:prstGeom prst="rect">
            <a:avLst/>
          </a:prstGeom>
          <a:noFill/>
          <a:ln>
            <a:noFill/>
          </a:ln>
        </p:spPr>
      </p:pic>
    </p:spTree>
    <p:extLst>
      <p:ext uri="{BB962C8B-B14F-4D97-AF65-F5344CB8AC3E}">
        <p14:creationId xmlns:p14="http://schemas.microsoft.com/office/powerpoint/2010/main" val="4182905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1" y="685800"/>
            <a:ext cx="10396882" cy="2814484"/>
          </a:xfrm>
        </p:spPr>
        <p:txBody>
          <a:bodyPr>
            <a:normAutofit/>
          </a:bodyPr>
          <a:lstStyle/>
          <a:p>
            <a:pPr algn="l"/>
            <a:r>
              <a:rPr lang="en-US" sz="3200" b="1" cap="none" dirty="0">
                <a:solidFill>
                  <a:srgbClr val="FF0000"/>
                </a:solidFill>
                <a:latin typeface="David" panose="020E0502060401010101" pitchFamily="34" charset="-79"/>
                <a:cs typeface="David" panose="020E0502060401010101" pitchFamily="34" charset="-79"/>
              </a:rPr>
              <a:t>                                             liver biopsy</a:t>
            </a:r>
            <a:br>
              <a:rPr lang="ar-SA" sz="3200" b="1" cap="none" dirty="0">
                <a:solidFill>
                  <a:srgbClr val="FF0000"/>
                </a:solidFill>
                <a:latin typeface="David" panose="020E0502060401010101" pitchFamily="34" charset="-79"/>
                <a:cs typeface="David" panose="020E0502060401010101" pitchFamily="34" charset="-79"/>
              </a:rPr>
            </a:br>
            <a:br>
              <a:rPr lang="en-US" sz="2700" cap="none" dirty="0">
                <a:solidFill>
                  <a:schemeClr val="tx1"/>
                </a:solidFill>
                <a:latin typeface="David" panose="020E0502060401010101" pitchFamily="34" charset="-79"/>
                <a:cs typeface="David" panose="020E0502060401010101" pitchFamily="34" charset="-79"/>
              </a:rPr>
            </a:br>
            <a:r>
              <a:rPr lang="en-US" sz="2400" cap="none" dirty="0">
                <a:solidFill>
                  <a:schemeClr val="tx1"/>
                </a:solidFill>
                <a:latin typeface="David" panose="020E0502060401010101" pitchFamily="34" charset="-79"/>
                <a:cs typeface="David" panose="020E0502060401010101" pitchFamily="34" charset="-79"/>
              </a:rPr>
              <a:t>Liver biopsy may be considered in patients with unexplained jaundice , in whom an obstructing lesion has been excluded radiologically.</a:t>
            </a:r>
            <a:br>
              <a:rPr lang="en-US" dirty="0"/>
            </a:br>
            <a:endParaRPr lang="ar-SA" dirty="0"/>
          </a:p>
        </p:txBody>
      </p:sp>
      <p:sp>
        <p:nvSpPr>
          <p:cNvPr id="3" name="عنصر نائب للمحتوى 2"/>
          <p:cNvSpPr>
            <a:spLocks noGrp="1"/>
          </p:cNvSpPr>
          <p:nvPr>
            <p:ph idx="1"/>
          </p:nvPr>
        </p:nvSpPr>
        <p:spPr>
          <a:xfrm>
            <a:off x="687976" y="2684206"/>
            <a:ext cx="10394707" cy="3663773"/>
          </a:xfrm>
        </p:spPr>
        <p:txBody>
          <a:bodyPr/>
          <a:lstStyle/>
          <a:p>
            <a:pPr marL="0" indent="0" algn="ctr">
              <a:buNone/>
            </a:pPr>
            <a:r>
              <a:rPr lang="en-US" sz="3200" b="1" cap="none" dirty="0">
                <a:solidFill>
                  <a:srgbClr val="FF0000"/>
                </a:solidFill>
                <a:latin typeface="David" panose="020E0502060401010101" pitchFamily="34" charset="-79"/>
                <a:cs typeface="David" panose="020E0502060401010101" pitchFamily="34" charset="-79"/>
              </a:rPr>
              <a:t>laparoscopy</a:t>
            </a:r>
            <a:endParaRPr lang="en-US" sz="3200" cap="none" dirty="0">
              <a:solidFill>
                <a:srgbClr val="FF0000"/>
              </a:solidFill>
              <a:latin typeface="David" panose="020E0502060401010101" pitchFamily="34" charset="-79"/>
              <a:cs typeface="David" panose="020E0502060401010101" pitchFamily="34" charset="-79"/>
            </a:endParaRPr>
          </a:p>
          <a:p>
            <a:pPr marL="0" indent="0" algn="l">
              <a:buNone/>
            </a:pPr>
            <a:r>
              <a:rPr lang="en-US" sz="2400" cap="none" dirty="0">
                <a:latin typeface="David" panose="020E0502060401010101" pitchFamily="34" charset="-79"/>
                <a:cs typeface="David" panose="020E0502060401010101" pitchFamily="34" charset="-79"/>
              </a:rPr>
              <a:t>Laparoscopy under general anesthesia may be used in the evaluation of liver disease . in selected patients with malignancy of liver , biliary tree , and pancreas, it may have a role in the staging of the tumor t exclude peritoneal or liver dissemination. </a:t>
            </a:r>
          </a:p>
          <a:p>
            <a:endParaRPr lang="ar-SA" dirty="0"/>
          </a:p>
        </p:txBody>
      </p:sp>
    </p:spTree>
    <p:extLst>
      <p:ext uri="{BB962C8B-B14F-4D97-AF65-F5344CB8AC3E}">
        <p14:creationId xmlns:p14="http://schemas.microsoft.com/office/powerpoint/2010/main" val="1556263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12701" y="1564105"/>
            <a:ext cx="10394707" cy="3681663"/>
          </a:xfrm>
        </p:spPr>
        <p:txBody>
          <a:bodyPr>
            <a:normAutofit/>
          </a:bodyPr>
          <a:lstStyle/>
          <a:p>
            <a:pPr marL="0" indent="0" algn="ctr">
              <a:buNone/>
            </a:pPr>
            <a:r>
              <a:rPr lang="en-US" sz="6000" b="1" dirty="0">
                <a:solidFill>
                  <a:srgbClr val="C00000"/>
                </a:solidFill>
                <a:latin typeface="David" panose="020E0502060401010101" pitchFamily="34" charset="-79"/>
                <a:cs typeface="David" panose="020E0502060401010101" pitchFamily="34" charset="-79"/>
              </a:rPr>
              <a:t>Liver Abscesses</a:t>
            </a:r>
            <a:endParaRPr lang="ar-SA" sz="6000" b="1" dirty="0">
              <a:solidFill>
                <a:srgbClr val="C00000"/>
              </a:solidFill>
              <a:latin typeface="David" panose="020E0502060401010101" pitchFamily="34" charset="-79"/>
              <a:cs typeface="David" panose="020E0502060401010101" pitchFamily="34" charset="-79"/>
            </a:endParaRPr>
          </a:p>
          <a:p>
            <a:pPr marL="0" indent="0" algn="ctr">
              <a:buNone/>
            </a:pPr>
            <a:endParaRPr lang="en-US" sz="6000" b="1" dirty="0">
              <a:solidFill>
                <a:srgbClr val="C00000"/>
              </a:solidFill>
              <a:latin typeface="David" panose="020E0502060401010101" pitchFamily="34" charset="-79"/>
              <a:cs typeface="David" panose="020E0502060401010101" pitchFamily="34" charset="-79"/>
            </a:endParaRPr>
          </a:p>
          <a:p>
            <a:pPr marL="0" indent="0" algn="l">
              <a:buNone/>
            </a:pPr>
            <a:r>
              <a:rPr lang="en-US" sz="3200" dirty="0">
                <a:solidFill>
                  <a:srgbClr val="0070C0"/>
                </a:solidFill>
                <a:latin typeface="David" panose="020E0502060401010101" pitchFamily="34" charset="-79"/>
                <a:cs typeface="David" panose="020E0502060401010101" pitchFamily="34" charset="-79"/>
              </a:rPr>
              <a:t>1) Pyogenic liver abscess</a:t>
            </a:r>
          </a:p>
          <a:p>
            <a:pPr marL="0" indent="0" algn="l">
              <a:buNone/>
            </a:pPr>
            <a:endParaRPr lang="en-US" sz="3200" dirty="0">
              <a:solidFill>
                <a:srgbClr val="0070C0"/>
              </a:solidFill>
              <a:latin typeface="David" panose="020E0502060401010101" pitchFamily="34" charset="-79"/>
              <a:cs typeface="David" panose="020E0502060401010101" pitchFamily="34" charset="-79"/>
            </a:endParaRPr>
          </a:p>
          <a:p>
            <a:pPr marL="0" indent="0" algn="l">
              <a:buNone/>
            </a:pPr>
            <a:r>
              <a:rPr lang="en-US" sz="3200" dirty="0">
                <a:solidFill>
                  <a:srgbClr val="0070C0"/>
                </a:solidFill>
                <a:latin typeface="David" panose="020E0502060401010101" pitchFamily="34" charset="-79"/>
                <a:cs typeface="David" panose="020E0502060401010101" pitchFamily="34" charset="-79"/>
              </a:rPr>
              <a:t>2) Amoebic liver abscess</a:t>
            </a:r>
          </a:p>
          <a:p>
            <a:pPr marL="0" indent="0" algn="ctr">
              <a:buNone/>
            </a:pPr>
            <a:endParaRPr lang="en-US" sz="6000" dirty="0">
              <a:solidFill>
                <a:srgbClr val="C00000"/>
              </a:solidFill>
              <a:latin typeface="David" panose="020E0502060401010101" pitchFamily="34" charset="-79"/>
              <a:cs typeface="David" panose="020E0502060401010101" pitchFamily="34" charset="-79"/>
            </a:endParaRPr>
          </a:p>
          <a:p>
            <a:endParaRPr lang="ar-SA" dirty="0"/>
          </a:p>
        </p:txBody>
      </p:sp>
    </p:spTree>
    <p:extLst>
      <p:ext uri="{BB962C8B-B14F-4D97-AF65-F5344CB8AC3E}">
        <p14:creationId xmlns:p14="http://schemas.microsoft.com/office/powerpoint/2010/main" val="4124908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57981" y="0"/>
            <a:ext cx="10396882" cy="1151965"/>
          </a:xfrm>
        </p:spPr>
        <p:txBody>
          <a:bodyPr>
            <a:normAutofit fontScale="90000"/>
          </a:bodyPr>
          <a:lstStyle/>
          <a:p>
            <a:pPr algn="ctr"/>
            <a:r>
              <a:rPr lang="en-US" sz="3600" b="1" dirty="0">
                <a:solidFill>
                  <a:srgbClr val="FF0000"/>
                </a:solidFill>
                <a:latin typeface="David" panose="020E0502060401010101" pitchFamily="34" charset="-79"/>
                <a:cs typeface="David" panose="020E0502060401010101" pitchFamily="34" charset="-79"/>
              </a:rPr>
              <a:t>Surgical anatomy of the liver</a:t>
            </a:r>
            <a:br>
              <a:rPr lang="en-US" dirty="0"/>
            </a:br>
            <a:endParaRPr lang="ar-SA" dirty="0"/>
          </a:p>
        </p:txBody>
      </p:sp>
      <p:pic>
        <p:nvPicPr>
          <p:cNvPr id="7" name="عنصر نائب للمحتوى 6" descr="http://www.tooloop.com/wp-content/uploads/2013/12/gross-anatomy-of-the-liver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2929" y="823119"/>
            <a:ext cx="7374194" cy="5567849"/>
          </a:xfrm>
          <a:prstGeom prst="rect">
            <a:avLst/>
          </a:prstGeom>
          <a:noFill/>
          <a:ln>
            <a:noFill/>
          </a:ln>
        </p:spPr>
      </p:pic>
    </p:spTree>
    <p:extLst>
      <p:ext uri="{BB962C8B-B14F-4D97-AF65-F5344CB8AC3E}">
        <p14:creationId xmlns:p14="http://schemas.microsoft.com/office/powerpoint/2010/main" val="2312755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7310" y="432620"/>
            <a:ext cx="10396882" cy="766916"/>
          </a:xfrm>
        </p:spPr>
        <p:txBody>
          <a:bodyPr>
            <a:normAutofit/>
          </a:bodyPr>
          <a:lstStyle/>
          <a:p>
            <a:pPr algn="ctr"/>
            <a:r>
              <a:rPr lang="en-US" b="1" dirty="0">
                <a:solidFill>
                  <a:srgbClr val="FF0000"/>
                </a:solidFill>
                <a:latin typeface="David" panose="020E0502060401010101" pitchFamily="34" charset="-79"/>
                <a:cs typeface="David" panose="020E0502060401010101" pitchFamily="34" charset="-79"/>
              </a:rPr>
              <a:t>Pyogenic liver abscess</a:t>
            </a:r>
            <a:endParaRPr lang="en-US" dirty="0">
              <a:solidFill>
                <a:srgbClr val="FF0000"/>
              </a:solidFill>
              <a:latin typeface="David" panose="020E0502060401010101" pitchFamily="34" charset="-79"/>
              <a:cs typeface="David" panose="020E0502060401010101" pitchFamily="34" charset="-79"/>
            </a:endParaRPr>
          </a:p>
        </p:txBody>
      </p:sp>
      <p:sp>
        <p:nvSpPr>
          <p:cNvPr id="3" name="عنصر نائب للمحتوى 2"/>
          <p:cNvSpPr>
            <a:spLocks noGrp="1"/>
          </p:cNvSpPr>
          <p:nvPr>
            <p:ph idx="1"/>
          </p:nvPr>
        </p:nvSpPr>
        <p:spPr>
          <a:xfrm>
            <a:off x="675967" y="432620"/>
            <a:ext cx="10394707" cy="5791716"/>
          </a:xfrm>
        </p:spPr>
        <p:txBody>
          <a:bodyPr>
            <a:normAutofit/>
          </a:bodyPr>
          <a:lstStyle/>
          <a:p>
            <a:pPr marL="0" indent="0" algn="l">
              <a:buNone/>
            </a:pPr>
            <a:endParaRPr lang="en-US" b="1" dirty="0">
              <a:solidFill>
                <a:srgbClr val="FF0000"/>
              </a:solidFill>
              <a:latin typeface="David" panose="020E0502060401010101" pitchFamily="34" charset="-79"/>
              <a:cs typeface="David" panose="020E0502060401010101" pitchFamily="34" charset="-79"/>
            </a:endParaRPr>
          </a:p>
          <a:p>
            <a:pPr marL="0" indent="0" algn="l">
              <a:buNone/>
            </a:pPr>
            <a:endParaRPr lang="en-US" b="1" dirty="0">
              <a:solidFill>
                <a:srgbClr val="FF0000"/>
              </a:solidFill>
              <a:latin typeface="David" panose="020E0502060401010101" pitchFamily="34" charset="-79"/>
              <a:cs typeface="David" panose="020E0502060401010101" pitchFamily="34" charset="-79"/>
            </a:endParaRPr>
          </a:p>
          <a:p>
            <a:pPr marL="0" indent="0" algn="l">
              <a:buNone/>
            </a:pPr>
            <a:endParaRPr lang="en-US" b="1" dirty="0">
              <a:solidFill>
                <a:srgbClr val="FF0000"/>
              </a:solidFill>
              <a:latin typeface="David" panose="020E0502060401010101" pitchFamily="34" charset="-79"/>
              <a:cs typeface="David" panose="020E0502060401010101" pitchFamily="34" charset="-79"/>
            </a:endParaRPr>
          </a:p>
          <a:p>
            <a:pPr marL="0" indent="0" algn="l">
              <a:buNone/>
            </a:pPr>
            <a:endParaRPr lang="en-US" b="1" dirty="0">
              <a:solidFill>
                <a:srgbClr val="FF0000"/>
              </a:solidFill>
              <a:latin typeface="David" panose="020E0502060401010101" pitchFamily="34" charset="-79"/>
              <a:cs typeface="David" panose="020E0502060401010101" pitchFamily="34" charset="-79"/>
            </a:endParaRPr>
          </a:p>
          <a:p>
            <a:pPr marL="0" indent="0" algn="l">
              <a:buNone/>
            </a:pPr>
            <a:r>
              <a:rPr lang="en-US" sz="3200" b="1" dirty="0">
                <a:solidFill>
                  <a:srgbClr val="FF0000"/>
                </a:solidFill>
                <a:latin typeface="David" panose="020E0502060401010101" pitchFamily="34" charset="-79"/>
                <a:cs typeface="David" panose="020E0502060401010101" pitchFamily="34" charset="-79"/>
              </a:rPr>
              <a:t>Routes of infection</a:t>
            </a:r>
            <a:endParaRPr lang="en-US" sz="3200" dirty="0">
              <a:solidFill>
                <a:srgbClr val="FF0000"/>
              </a:solidFill>
              <a:latin typeface="David" panose="020E0502060401010101" pitchFamily="34" charset="-79"/>
              <a:cs typeface="David" panose="020E0502060401010101" pitchFamily="34" charset="-79"/>
            </a:endParaRPr>
          </a:p>
          <a:p>
            <a:pPr marL="0" indent="0" algn="l">
              <a:buNone/>
            </a:pPr>
            <a:r>
              <a:rPr lang="en-US" sz="2400" cap="none" dirty="0">
                <a:solidFill>
                  <a:srgbClr val="FF0000"/>
                </a:solidFill>
                <a:latin typeface="David" panose="020E0502060401010101" pitchFamily="34" charset="-79"/>
                <a:cs typeface="David" panose="020E0502060401010101" pitchFamily="34" charset="-79"/>
              </a:rPr>
              <a:t>1. </a:t>
            </a:r>
            <a:r>
              <a:rPr lang="en-US" sz="2400" cap="none" dirty="0">
                <a:latin typeface="David" panose="020E0502060401010101" pitchFamily="34" charset="-79"/>
                <a:cs typeface="David" panose="020E0502060401010101" pitchFamily="34" charset="-79"/>
              </a:rPr>
              <a:t>Biliary system (the commonest)</a:t>
            </a:r>
          </a:p>
          <a:p>
            <a:pPr marL="0" indent="0" algn="l">
              <a:buNone/>
            </a:pPr>
            <a:r>
              <a:rPr lang="en-US" sz="2400" cap="none" dirty="0">
                <a:solidFill>
                  <a:srgbClr val="FF0000"/>
                </a:solidFill>
                <a:latin typeface="David" panose="020E0502060401010101" pitchFamily="34" charset="-79"/>
                <a:cs typeface="David" panose="020E0502060401010101" pitchFamily="34" charset="-79"/>
              </a:rPr>
              <a:t>2. </a:t>
            </a:r>
            <a:r>
              <a:rPr lang="en-US" sz="2400" cap="none" dirty="0">
                <a:latin typeface="David" panose="020E0502060401010101" pitchFamily="34" charset="-79"/>
                <a:cs typeface="David" panose="020E0502060401010101" pitchFamily="34" charset="-79"/>
              </a:rPr>
              <a:t>Portal system ( e.g. acute appendicitis)</a:t>
            </a:r>
          </a:p>
          <a:p>
            <a:pPr marL="0" indent="0" algn="l">
              <a:buNone/>
            </a:pPr>
            <a:r>
              <a:rPr lang="en-US" sz="2400" cap="none" dirty="0">
                <a:solidFill>
                  <a:srgbClr val="FF0000"/>
                </a:solidFill>
                <a:latin typeface="David" panose="020E0502060401010101" pitchFamily="34" charset="-79"/>
                <a:cs typeface="David" panose="020E0502060401010101" pitchFamily="34" charset="-79"/>
              </a:rPr>
              <a:t>3. </a:t>
            </a:r>
            <a:r>
              <a:rPr lang="en-US" sz="2400" cap="none" dirty="0">
                <a:latin typeface="David" panose="020E0502060401010101" pitchFamily="34" charset="-79"/>
                <a:cs typeface="David" panose="020E0502060401010101" pitchFamily="34" charset="-79"/>
              </a:rPr>
              <a:t>Hepatic artery from any septic focus in the body (infective endocarditis) </a:t>
            </a:r>
          </a:p>
          <a:p>
            <a:pPr marL="0" indent="0" algn="l">
              <a:buNone/>
            </a:pPr>
            <a:r>
              <a:rPr lang="en-US" sz="2400" cap="none" dirty="0">
                <a:solidFill>
                  <a:srgbClr val="FF0000"/>
                </a:solidFill>
                <a:latin typeface="David" panose="020E0502060401010101" pitchFamily="34" charset="-79"/>
                <a:cs typeface="David" panose="020E0502060401010101" pitchFamily="34" charset="-79"/>
              </a:rPr>
              <a:t>4.</a:t>
            </a:r>
            <a:r>
              <a:rPr lang="en-US" sz="2400" cap="none" dirty="0">
                <a:latin typeface="David" panose="020E0502060401010101" pitchFamily="34" charset="-79"/>
                <a:cs typeface="David" panose="020E0502060401010101" pitchFamily="34" charset="-79"/>
              </a:rPr>
              <a:t> Contagious organ ( e.g. empyema gallbladder)</a:t>
            </a:r>
          </a:p>
          <a:p>
            <a:pPr marL="0" indent="0" algn="l">
              <a:buNone/>
            </a:pPr>
            <a:r>
              <a:rPr lang="en-US" sz="2400" cap="none" dirty="0">
                <a:solidFill>
                  <a:srgbClr val="FF0000"/>
                </a:solidFill>
                <a:latin typeface="David" panose="020E0502060401010101" pitchFamily="34" charset="-79"/>
                <a:cs typeface="David" panose="020E0502060401010101" pitchFamily="34" charset="-79"/>
              </a:rPr>
              <a:t>5. </a:t>
            </a:r>
            <a:r>
              <a:rPr lang="en-US" sz="2400" cap="none" dirty="0">
                <a:latin typeface="David" panose="020E0502060401010101" pitchFamily="34" charset="-79"/>
                <a:cs typeface="David" panose="020E0502060401010101" pitchFamily="34" charset="-79"/>
              </a:rPr>
              <a:t>Trauma (penetrating or blunt)</a:t>
            </a:r>
          </a:p>
          <a:p>
            <a:pPr marL="0" indent="0" algn="l">
              <a:buNone/>
            </a:pPr>
            <a:r>
              <a:rPr lang="en-US" sz="2400" cap="none" dirty="0">
                <a:solidFill>
                  <a:srgbClr val="FF0000"/>
                </a:solidFill>
                <a:latin typeface="David" panose="020E0502060401010101" pitchFamily="34" charset="-79"/>
                <a:cs typeface="David" panose="020E0502060401010101" pitchFamily="34" charset="-79"/>
              </a:rPr>
              <a:t>6.</a:t>
            </a:r>
            <a:r>
              <a:rPr lang="en-US" sz="2400" cap="none" dirty="0">
                <a:latin typeface="David" panose="020E0502060401010101" pitchFamily="34" charset="-79"/>
                <a:cs typeface="David" panose="020E0502060401010101" pitchFamily="34" charset="-79"/>
              </a:rPr>
              <a:t> Idiopathic ( unknown source)</a:t>
            </a:r>
          </a:p>
          <a:p>
            <a:endParaRPr lang="ar-SA" dirty="0"/>
          </a:p>
        </p:txBody>
      </p:sp>
    </p:spTree>
    <p:extLst>
      <p:ext uri="{BB962C8B-B14F-4D97-AF65-F5344CB8AC3E}">
        <p14:creationId xmlns:p14="http://schemas.microsoft.com/office/powerpoint/2010/main" val="2884380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9351" y="448662"/>
            <a:ext cx="10396882" cy="678426"/>
          </a:xfrm>
        </p:spPr>
        <p:txBody>
          <a:bodyPr>
            <a:normAutofit fontScale="90000"/>
          </a:bodyPr>
          <a:lstStyle/>
          <a:p>
            <a:pPr algn="ctr"/>
            <a:r>
              <a:rPr lang="en-US" sz="3600" b="1" dirty="0">
                <a:solidFill>
                  <a:srgbClr val="FF0000"/>
                </a:solidFill>
                <a:latin typeface="David" panose="020E0502060401010101" pitchFamily="34" charset="-79"/>
                <a:cs typeface="David" panose="020E0502060401010101" pitchFamily="34" charset="-79"/>
              </a:rPr>
              <a:t>Clinical features</a:t>
            </a:r>
            <a:br>
              <a:rPr lang="en-US" dirty="0"/>
            </a:br>
            <a:endParaRPr lang="ar-SA" dirty="0"/>
          </a:p>
        </p:txBody>
      </p:sp>
      <p:sp>
        <p:nvSpPr>
          <p:cNvPr id="3" name="عنصر نائب للمحتوى 2"/>
          <p:cNvSpPr>
            <a:spLocks noGrp="1"/>
          </p:cNvSpPr>
          <p:nvPr>
            <p:ph idx="1"/>
          </p:nvPr>
        </p:nvSpPr>
        <p:spPr>
          <a:xfrm>
            <a:off x="683625" y="991680"/>
            <a:ext cx="10394707" cy="5232139"/>
          </a:xfrm>
        </p:spPr>
        <p:txBody>
          <a:bodyPr/>
          <a:lstStyle/>
          <a:p>
            <a:pPr marL="0" indent="0" algn="l">
              <a:buNone/>
            </a:pPr>
            <a:r>
              <a:rPr lang="en-US" sz="2400" cap="none" dirty="0">
                <a:solidFill>
                  <a:srgbClr val="FF0000"/>
                </a:solidFill>
                <a:latin typeface="David" panose="020E0502060401010101" pitchFamily="34" charset="-79"/>
                <a:cs typeface="David" panose="020E0502060401010101" pitchFamily="34" charset="-79"/>
              </a:rPr>
              <a:t>possible sign and symptoms:</a:t>
            </a:r>
          </a:p>
          <a:p>
            <a:pPr marL="0" indent="0" algn="l">
              <a:buNone/>
            </a:pPr>
            <a:r>
              <a:rPr lang="en-US" sz="2400" cap="none" dirty="0">
                <a:latin typeface="David" panose="020E0502060401010101" pitchFamily="34" charset="-79"/>
                <a:cs typeface="David" panose="020E0502060401010101" pitchFamily="34" charset="-79"/>
              </a:rPr>
              <a:t>1. Pyrexia of unknown origin</a:t>
            </a:r>
          </a:p>
          <a:p>
            <a:pPr marL="0" indent="0" algn="l">
              <a:buNone/>
            </a:pPr>
            <a:r>
              <a:rPr lang="en-US" sz="2400" cap="none" dirty="0">
                <a:latin typeface="David" panose="020E0502060401010101" pitchFamily="34" charset="-79"/>
                <a:cs typeface="David" panose="020E0502060401010101" pitchFamily="34" charset="-79"/>
              </a:rPr>
              <a:t>2. There is some times a history of sepsis elsewhere , particularly within the abdomen</a:t>
            </a:r>
          </a:p>
          <a:p>
            <a:pPr marL="0" indent="0" algn="l">
              <a:buNone/>
            </a:pPr>
            <a:r>
              <a:rPr lang="en-US" sz="2400" cap="none" dirty="0">
                <a:latin typeface="David" panose="020E0502060401010101" pitchFamily="34" charset="-79"/>
                <a:cs typeface="David" panose="020E0502060401010101" pitchFamily="34" charset="-79"/>
              </a:rPr>
              <a:t>3. Pain in the right upper quadrant</a:t>
            </a:r>
          </a:p>
          <a:p>
            <a:pPr marL="0" indent="0" algn="l">
              <a:buNone/>
            </a:pPr>
            <a:r>
              <a:rPr lang="en-US" sz="2400" cap="none" dirty="0">
                <a:latin typeface="David" panose="020E0502060401010101" pitchFamily="34" charset="-79"/>
                <a:cs typeface="David" panose="020E0502060401010101" pitchFamily="34" charset="-79"/>
              </a:rPr>
              <a:t>4. Swinging pyrexia , rigors , marked toxicity</a:t>
            </a:r>
          </a:p>
          <a:p>
            <a:pPr marL="0" indent="0" algn="l">
              <a:buNone/>
            </a:pPr>
            <a:r>
              <a:rPr lang="en-US" sz="2400" cap="none" dirty="0">
                <a:latin typeface="David" panose="020E0502060401010101" pitchFamily="34" charset="-79"/>
                <a:cs typeface="David" panose="020E0502060401010101" pitchFamily="34" charset="-79"/>
              </a:rPr>
              <a:t>5. Jaundice</a:t>
            </a:r>
          </a:p>
          <a:p>
            <a:pPr marL="0" indent="0" algn="l">
              <a:buNone/>
            </a:pPr>
            <a:r>
              <a:rPr lang="en-US" sz="2400" cap="none" dirty="0">
                <a:latin typeface="David" panose="020E0502060401010101" pitchFamily="34" charset="-79"/>
                <a:cs typeface="David" panose="020E0502060401010101" pitchFamily="34" charset="-79"/>
              </a:rPr>
              <a:t>6. The liver is often enlarged and tender </a:t>
            </a:r>
          </a:p>
          <a:p>
            <a:endParaRPr lang="ar-SA" dirty="0"/>
          </a:p>
        </p:txBody>
      </p:sp>
    </p:spTree>
    <p:extLst>
      <p:ext uri="{BB962C8B-B14F-4D97-AF65-F5344CB8AC3E}">
        <p14:creationId xmlns:p14="http://schemas.microsoft.com/office/powerpoint/2010/main" val="1299517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5197" y="288759"/>
            <a:ext cx="10396882" cy="657726"/>
          </a:xfrm>
        </p:spPr>
        <p:txBody>
          <a:bodyPr>
            <a:normAutofit fontScale="90000"/>
          </a:bodyPr>
          <a:lstStyle/>
          <a:p>
            <a:pPr algn="ctr"/>
            <a:r>
              <a:rPr lang="en-US" sz="3600" b="1" dirty="0">
                <a:solidFill>
                  <a:srgbClr val="FF0000"/>
                </a:solidFill>
                <a:latin typeface="David" panose="020E0502060401010101" pitchFamily="34" charset="-79"/>
                <a:cs typeface="David" panose="020E0502060401010101" pitchFamily="34" charset="-79"/>
              </a:rPr>
              <a:t>Investigations</a:t>
            </a:r>
            <a:br>
              <a:rPr lang="en-US" dirty="0"/>
            </a:br>
            <a:endParaRPr lang="ar-SA" dirty="0"/>
          </a:p>
        </p:txBody>
      </p:sp>
      <p:sp>
        <p:nvSpPr>
          <p:cNvPr id="3" name="عنصر نائب للمحتوى 2"/>
          <p:cNvSpPr>
            <a:spLocks noGrp="1"/>
          </p:cNvSpPr>
          <p:nvPr>
            <p:ph idx="1"/>
          </p:nvPr>
        </p:nvSpPr>
        <p:spPr>
          <a:xfrm>
            <a:off x="685800" y="1299411"/>
            <a:ext cx="10394707" cy="4924408"/>
          </a:xfrm>
        </p:spPr>
        <p:txBody>
          <a:bodyPr/>
          <a:lstStyle/>
          <a:p>
            <a:pPr marL="0" indent="0" algn="l">
              <a:buNone/>
            </a:pPr>
            <a:r>
              <a:rPr lang="en-US" sz="2400" cap="none" dirty="0">
                <a:solidFill>
                  <a:srgbClr val="FF0000"/>
                </a:solidFill>
                <a:latin typeface="David" panose="020E0502060401010101" pitchFamily="34" charset="-79"/>
                <a:cs typeface="David" panose="020E0502060401010101" pitchFamily="34" charset="-79"/>
              </a:rPr>
              <a:t>1. blood tests: </a:t>
            </a:r>
            <a:r>
              <a:rPr lang="en-US" sz="2400" cap="none" dirty="0">
                <a:latin typeface="David" panose="020E0502060401010101" pitchFamily="34" charset="-79"/>
                <a:cs typeface="David" panose="020E0502060401010101" pitchFamily="34" charset="-79"/>
              </a:rPr>
              <a:t>complete blood count will show leukocytosis and liver function tests are deranged</a:t>
            </a:r>
            <a:endParaRPr lang="ar-SA" sz="2400" cap="none" dirty="0">
              <a:latin typeface="David" panose="020E0502060401010101" pitchFamily="34" charset="-79"/>
              <a:cs typeface="David" panose="020E0502060401010101" pitchFamily="34" charset="-79"/>
            </a:endParaRPr>
          </a:p>
          <a:p>
            <a:pPr marL="0" indent="0" algn="l">
              <a:buNone/>
            </a:pPr>
            <a:endParaRPr lang="en-US" sz="2400" cap="none" dirty="0">
              <a:latin typeface="David" panose="020E0502060401010101" pitchFamily="34" charset="-79"/>
              <a:cs typeface="David" panose="020E0502060401010101" pitchFamily="34" charset="-79"/>
            </a:endParaRPr>
          </a:p>
          <a:p>
            <a:pPr marL="0" indent="0" algn="l">
              <a:buNone/>
            </a:pPr>
            <a:r>
              <a:rPr lang="en-US" sz="2400" cap="none" dirty="0">
                <a:solidFill>
                  <a:srgbClr val="FF0000"/>
                </a:solidFill>
                <a:latin typeface="David" panose="020E0502060401010101" pitchFamily="34" charset="-79"/>
                <a:cs typeface="David" panose="020E0502060401010101" pitchFamily="34" charset="-79"/>
              </a:rPr>
              <a:t>2. imaging: </a:t>
            </a:r>
            <a:r>
              <a:rPr lang="en-US" sz="2400" cap="none" dirty="0">
                <a:latin typeface="David" panose="020E0502060401010101" pitchFamily="34" charset="-79"/>
                <a:cs typeface="David" panose="020E0502060401010101" pitchFamily="34" charset="-79"/>
              </a:rPr>
              <a:t>chest x-ray will show elevation of diaphragm and basal lung lobe collapse . ultrasound and CT scan is used to define the abscess.</a:t>
            </a:r>
          </a:p>
          <a:p>
            <a:pPr marL="0" indent="0" algn="l">
              <a:buNone/>
            </a:pPr>
            <a:endParaRPr lang="en-US" sz="2400" cap="none" dirty="0">
              <a:latin typeface="David" panose="020E0502060401010101" pitchFamily="34" charset="-79"/>
              <a:cs typeface="David" panose="020E0502060401010101" pitchFamily="34" charset="-79"/>
            </a:endParaRPr>
          </a:p>
          <a:p>
            <a:pPr marL="0" indent="0" algn="l">
              <a:buNone/>
            </a:pPr>
            <a:r>
              <a:rPr lang="en-US" sz="2400" cap="none" dirty="0">
                <a:solidFill>
                  <a:srgbClr val="FF0000"/>
                </a:solidFill>
                <a:latin typeface="David" panose="020E0502060401010101" pitchFamily="34" charset="-79"/>
                <a:cs typeface="David" panose="020E0502060401010101" pitchFamily="34" charset="-79"/>
              </a:rPr>
              <a:t>3. ERCP: </a:t>
            </a:r>
            <a:r>
              <a:rPr lang="en-US" sz="2400" cap="none" dirty="0">
                <a:latin typeface="David" panose="020E0502060401010101" pitchFamily="34" charset="-79"/>
                <a:cs typeface="David" panose="020E0502060401010101" pitchFamily="34" charset="-79"/>
              </a:rPr>
              <a:t>may be useful if biliary obstruction is thought to be responsible. </a:t>
            </a:r>
          </a:p>
          <a:p>
            <a:endParaRPr lang="ar-SA" dirty="0"/>
          </a:p>
        </p:txBody>
      </p:sp>
    </p:spTree>
    <p:extLst>
      <p:ext uri="{BB962C8B-B14F-4D97-AF65-F5344CB8AC3E}">
        <p14:creationId xmlns:p14="http://schemas.microsoft.com/office/powerpoint/2010/main" val="2896248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38167" y="344129"/>
            <a:ext cx="6184491" cy="4503175"/>
          </a:xfrm>
        </p:spPr>
        <p:txBody>
          <a:bodyPr/>
          <a:lstStyle/>
          <a:p>
            <a:endParaRPr lang="ar-SA" dirty="0"/>
          </a:p>
        </p:txBody>
      </p:sp>
      <p:sp>
        <p:nvSpPr>
          <p:cNvPr id="3" name="عنصر نائب للمحتوى 2"/>
          <p:cNvSpPr>
            <a:spLocks noGrp="1"/>
          </p:cNvSpPr>
          <p:nvPr>
            <p:ph idx="1"/>
          </p:nvPr>
        </p:nvSpPr>
        <p:spPr>
          <a:xfrm>
            <a:off x="587477" y="5545394"/>
            <a:ext cx="10394707" cy="743591"/>
          </a:xfrm>
        </p:spPr>
        <p:txBody>
          <a:bodyPr>
            <a:normAutofit/>
          </a:bodyPr>
          <a:lstStyle/>
          <a:p>
            <a:pPr marL="0" indent="0" algn="ctr">
              <a:buNone/>
            </a:pPr>
            <a:r>
              <a:rPr lang="en-US" sz="2400" cap="none" dirty="0">
                <a:solidFill>
                  <a:srgbClr val="FF0000"/>
                </a:solidFill>
                <a:latin typeface="David" panose="020E0502060401010101" pitchFamily="34" charset="-79"/>
                <a:cs typeface="David" panose="020E0502060401010101" pitchFamily="34" charset="-79"/>
              </a:rPr>
              <a:t>CT scan abdomen showing pyogenic abscess in the right lobe of the liver </a:t>
            </a:r>
            <a:endParaRPr lang="ar-SA" sz="2400" cap="none" dirty="0">
              <a:solidFill>
                <a:srgbClr val="FF0000"/>
              </a:solidFill>
              <a:latin typeface="David" panose="020E0502060401010101" pitchFamily="34" charset="-79"/>
            </a:endParaRPr>
          </a:p>
        </p:txBody>
      </p:sp>
      <p:pic>
        <p:nvPicPr>
          <p:cNvPr id="4" name="صورة 3" descr="http://www.cmaj.ca/content/182/16/1758/F1.larg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0012" y="253182"/>
            <a:ext cx="6400800" cy="4727892"/>
          </a:xfrm>
          <a:prstGeom prst="rect">
            <a:avLst/>
          </a:prstGeom>
          <a:noFill/>
          <a:ln>
            <a:noFill/>
          </a:ln>
        </p:spPr>
      </p:pic>
    </p:spTree>
    <p:extLst>
      <p:ext uri="{BB962C8B-B14F-4D97-AF65-F5344CB8AC3E}">
        <p14:creationId xmlns:p14="http://schemas.microsoft.com/office/powerpoint/2010/main" val="2117796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0"/>
            <a:ext cx="10396882" cy="1151965"/>
          </a:xfrm>
        </p:spPr>
        <p:txBody>
          <a:bodyPr>
            <a:normAutofit/>
          </a:bodyPr>
          <a:lstStyle/>
          <a:p>
            <a:pPr algn="ctr"/>
            <a:r>
              <a:rPr lang="en-US" sz="3200" b="1" dirty="0">
                <a:solidFill>
                  <a:srgbClr val="FF0000"/>
                </a:solidFill>
                <a:latin typeface="David" panose="020E0502060401010101" pitchFamily="34" charset="-79"/>
                <a:cs typeface="David" panose="020E0502060401010101" pitchFamily="34" charset="-79"/>
              </a:rPr>
              <a:t>Management</a:t>
            </a:r>
            <a:endParaRPr lang="ar-SA" sz="3200" dirty="0">
              <a:solidFill>
                <a:srgbClr val="FF0000"/>
              </a:solidFill>
              <a:latin typeface="David" panose="020E0502060401010101" pitchFamily="34" charset="-79"/>
            </a:endParaRPr>
          </a:p>
        </p:txBody>
      </p:sp>
      <p:sp>
        <p:nvSpPr>
          <p:cNvPr id="3" name="عنصر نائب للمحتوى 2"/>
          <p:cNvSpPr>
            <a:spLocks noGrp="1"/>
          </p:cNvSpPr>
          <p:nvPr>
            <p:ph idx="1"/>
          </p:nvPr>
        </p:nvSpPr>
        <p:spPr>
          <a:xfrm>
            <a:off x="685800" y="934066"/>
            <a:ext cx="10394707" cy="5378244"/>
          </a:xfrm>
        </p:spPr>
        <p:txBody>
          <a:bodyPr>
            <a:normAutofit/>
          </a:bodyPr>
          <a:lstStyle/>
          <a:p>
            <a:pPr marL="0" indent="0" algn="l">
              <a:buNone/>
            </a:pPr>
            <a:r>
              <a:rPr lang="en-US" sz="2400" cap="none" dirty="0">
                <a:solidFill>
                  <a:srgbClr val="FF0000"/>
                </a:solidFill>
                <a:latin typeface="David" panose="020E0502060401010101" pitchFamily="34" charset="-79"/>
                <a:cs typeface="David" panose="020E0502060401010101" pitchFamily="34" charset="-79"/>
              </a:rPr>
              <a:t>untreated abscess often prove fatal because of spread within the liver to multiple sites , and because of septicemia.</a:t>
            </a:r>
          </a:p>
          <a:p>
            <a:pPr marL="0" indent="0" algn="l">
              <a:buNone/>
            </a:pPr>
            <a:endParaRPr lang="en-US" sz="2400" cap="none" dirty="0">
              <a:solidFill>
                <a:srgbClr val="FF0000"/>
              </a:solidFill>
              <a:latin typeface="David" panose="020E0502060401010101" pitchFamily="34" charset="-79"/>
              <a:cs typeface="David" panose="020E0502060401010101" pitchFamily="34" charset="-79"/>
            </a:endParaRPr>
          </a:p>
          <a:p>
            <a:pPr marL="0" indent="0" algn="l">
              <a:buNone/>
            </a:pPr>
            <a:r>
              <a:rPr lang="en-US" sz="2400" cap="none" dirty="0">
                <a:solidFill>
                  <a:srgbClr val="FF0000"/>
                </a:solidFill>
                <a:latin typeface="David" panose="020E0502060401010101" pitchFamily="34" charset="-79"/>
                <a:cs typeface="David" panose="020E0502060401010101" pitchFamily="34" charset="-79"/>
              </a:rPr>
              <a:t>1. </a:t>
            </a:r>
            <a:r>
              <a:rPr lang="en-US" sz="2400" cap="none" dirty="0">
                <a:latin typeface="David" panose="020E0502060401010101" pitchFamily="34" charset="-79"/>
                <a:cs typeface="David" panose="020E0502060401010101" pitchFamily="34" charset="-79"/>
              </a:rPr>
              <a:t>Intravenous antibiotics should be given to all patients</a:t>
            </a:r>
          </a:p>
          <a:p>
            <a:pPr marL="0" indent="0" algn="l">
              <a:buNone/>
            </a:pPr>
            <a:r>
              <a:rPr lang="en-US" sz="2400" cap="none" dirty="0">
                <a:solidFill>
                  <a:srgbClr val="FF0000"/>
                </a:solidFill>
                <a:latin typeface="David" panose="020E0502060401010101" pitchFamily="34" charset="-79"/>
                <a:cs typeface="David" panose="020E0502060401010101" pitchFamily="34" charset="-79"/>
              </a:rPr>
              <a:t>2. </a:t>
            </a:r>
            <a:r>
              <a:rPr lang="en-US" sz="2400" cap="none" dirty="0">
                <a:latin typeface="David" panose="020E0502060401010101" pitchFamily="34" charset="-79"/>
                <a:cs typeface="David" panose="020E0502060401010101" pitchFamily="34" charset="-79"/>
              </a:rPr>
              <a:t>Drainage of the abscess : percutaneous drainage under ultrasound or CT scan guidance or surgical drainage if percutaneous drainage failed</a:t>
            </a:r>
          </a:p>
          <a:p>
            <a:pPr marL="0" indent="0" algn="l">
              <a:buNone/>
            </a:pPr>
            <a:r>
              <a:rPr lang="en-US" sz="2400" cap="none" dirty="0">
                <a:solidFill>
                  <a:srgbClr val="FF0000"/>
                </a:solidFill>
                <a:latin typeface="David" panose="020E0502060401010101" pitchFamily="34" charset="-79"/>
                <a:cs typeface="David" panose="020E0502060401010101" pitchFamily="34" charset="-79"/>
              </a:rPr>
              <a:t>3. </a:t>
            </a:r>
            <a:r>
              <a:rPr lang="en-US" sz="2400" cap="none" dirty="0">
                <a:latin typeface="David" panose="020E0502060401010101" pitchFamily="34" charset="-79"/>
                <a:cs typeface="David" panose="020E0502060401010101" pitchFamily="34" charset="-79"/>
              </a:rPr>
              <a:t>Multiple small abscess may require prolonged treatment with antibiotics for up to 8 weeks.</a:t>
            </a:r>
          </a:p>
          <a:p>
            <a:pPr marL="0" indent="0" algn="l">
              <a:buNone/>
            </a:pPr>
            <a:r>
              <a:rPr lang="en-US" sz="2400" cap="none" dirty="0">
                <a:solidFill>
                  <a:srgbClr val="FF0000"/>
                </a:solidFill>
                <a:latin typeface="David" panose="020E0502060401010101" pitchFamily="34" charset="-79"/>
                <a:cs typeface="David" panose="020E0502060401010101" pitchFamily="34" charset="-79"/>
              </a:rPr>
              <a:t>4. </a:t>
            </a:r>
            <a:r>
              <a:rPr lang="en-US" sz="2400" cap="none" dirty="0">
                <a:latin typeface="David" panose="020E0502060401010101" pitchFamily="34" charset="-79"/>
                <a:cs typeface="David" panose="020E0502060401010101" pitchFamily="34" charset="-79"/>
              </a:rPr>
              <a:t>Investigation is required to detect the source( e.g. colonoscopy , ERCP , CT scan abdomen)</a:t>
            </a:r>
          </a:p>
          <a:p>
            <a:endParaRPr lang="ar-SA" dirty="0"/>
          </a:p>
        </p:txBody>
      </p:sp>
    </p:spTree>
    <p:extLst>
      <p:ext uri="{BB962C8B-B14F-4D97-AF65-F5344CB8AC3E}">
        <p14:creationId xmlns:p14="http://schemas.microsoft.com/office/powerpoint/2010/main" val="3926996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p:cNvSpPr>
            <a:spLocks noGrp="1"/>
          </p:cNvSpPr>
          <p:nvPr>
            <p:ph type="ctrTitle"/>
          </p:nvPr>
        </p:nvSpPr>
        <p:spPr>
          <a:xfrm>
            <a:off x="965200" y="1383527"/>
            <a:ext cx="6117158" cy="4175166"/>
          </a:xfrm>
        </p:spPr>
        <p:txBody>
          <a:bodyPr anchor="ctr">
            <a:normAutofit/>
          </a:bodyPr>
          <a:lstStyle/>
          <a:p>
            <a:pPr algn="r"/>
            <a:r>
              <a:rPr lang="en-US" sz="9600" b="1">
                <a:latin typeface="David" panose="020E0502060401010101" pitchFamily="34" charset="-79"/>
                <a:cs typeface="David" panose="020E0502060401010101" pitchFamily="34" charset="-79"/>
              </a:rPr>
              <a:t>Amoebic liver abscess</a:t>
            </a:r>
            <a:endParaRPr lang="ar-SA" sz="9600" b="1"/>
          </a:p>
        </p:txBody>
      </p:sp>
      <p:cxnSp>
        <p:nvCxnSpPr>
          <p:cNvPr id="13" name="Straight Connector 12">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69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88025" y="707922"/>
            <a:ext cx="9144000" cy="3677265"/>
          </a:xfrm>
        </p:spPr>
        <p:txBody>
          <a:bodyPr>
            <a:normAutofit/>
          </a:bodyPr>
          <a:lstStyle/>
          <a:p>
            <a:pPr algn="l"/>
            <a:r>
              <a:rPr lang="en-US" sz="2400" dirty="0">
                <a:solidFill>
                  <a:srgbClr val="FF0000"/>
                </a:solidFill>
                <a:latin typeface="David" panose="020E0502060401010101" pitchFamily="34" charset="-79"/>
                <a:cs typeface="David" panose="020E0502060401010101" pitchFamily="34" charset="-79"/>
              </a:rPr>
              <a:t>1) </a:t>
            </a:r>
            <a:r>
              <a:rPr lang="en-US" sz="2400" dirty="0">
                <a:latin typeface="David" panose="020E0502060401010101" pitchFamily="34" charset="-79"/>
                <a:cs typeface="David" panose="020E0502060401010101" pitchFamily="34" charset="-79"/>
              </a:rPr>
              <a:t>Entamoeba histolytica is a protozoal parasite that infests the large intestine. Trophozoites released by the cyst in the intestine may penetrate the mucosa to gain access to the portal venous system and so spread to the liver to cause amoebic liver abscess.</a:t>
            </a:r>
            <a:br>
              <a:rPr lang="en-US" sz="2400" dirty="0">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r>
              <a:rPr lang="en-US" sz="2400" dirty="0">
                <a:solidFill>
                  <a:srgbClr val="FF0000"/>
                </a:solidFill>
                <a:latin typeface="David" panose="020E0502060401010101" pitchFamily="34" charset="-79"/>
                <a:cs typeface="David" panose="020E0502060401010101" pitchFamily="34" charset="-79"/>
              </a:rPr>
              <a:t>2) </a:t>
            </a:r>
            <a:r>
              <a:rPr lang="en-US" sz="2400" dirty="0">
                <a:latin typeface="David" panose="020E0502060401010101" pitchFamily="34" charset="-79"/>
                <a:cs typeface="David" panose="020E0502060401010101" pitchFamily="34" charset="-79"/>
              </a:rPr>
              <a:t>The abscess is large and thin-walled , is usually solitary , and in the right lobe , and contains brown sterile pus resembling “</a:t>
            </a:r>
            <a:r>
              <a:rPr lang="en-US" sz="2400" i="1" dirty="0">
                <a:solidFill>
                  <a:srgbClr val="FF0000"/>
                </a:solidFill>
                <a:latin typeface="David" panose="020E0502060401010101" pitchFamily="34" charset="-79"/>
                <a:cs typeface="David" panose="020E0502060401010101" pitchFamily="34" charset="-79"/>
              </a:rPr>
              <a:t>anchovy sauce </a:t>
            </a:r>
            <a:r>
              <a:rPr lang="en-US" sz="2400" dirty="0">
                <a:latin typeface="David" panose="020E0502060401010101" pitchFamily="34" charset="-79"/>
                <a:cs typeface="David" panose="020E0502060401010101" pitchFamily="34" charset="-79"/>
              </a:rPr>
              <a:t>“. </a:t>
            </a:r>
            <a:endParaRPr lang="ar-SA" sz="2400" dirty="0">
              <a:latin typeface="David" panose="020E0502060401010101" pitchFamily="34" charset="-79"/>
            </a:endParaRPr>
          </a:p>
        </p:txBody>
      </p:sp>
    </p:spTree>
    <p:extLst>
      <p:ext uri="{BB962C8B-B14F-4D97-AF65-F5344CB8AC3E}">
        <p14:creationId xmlns:p14="http://schemas.microsoft.com/office/powerpoint/2010/main" val="178145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74839" y="0"/>
            <a:ext cx="9144000" cy="5417574"/>
          </a:xfrm>
        </p:spPr>
        <p:txBody>
          <a:bodyPr>
            <a:normAutofit fontScale="90000"/>
          </a:bodyPr>
          <a:lstStyle/>
          <a:p>
            <a:pPr algn="l"/>
            <a:r>
              <a:rPr lang="en-US" sz="4400" dirty="0">
                <a:solidFill>
                  <a:srgbClr val="FF0000"/>
                </a:solidFill>
                <a:latin typeface="David" panose="020E0502060401010101" pitchFamily="34" charset="-79"/>
                <a:cs typeface="David" panose="020E0502060401010101" pitchFamily="34" charset="-79"/>
              </a:rPr>
              <a:t>                Clinical features</a:t>
            </a:r>
            <a:br>
              <a:rPr lang="en-US" sz="4400" dirty="0">
                <a:solidFill>
                  <a:srgbClr val="FF0000"/>
                </a:solidFill>
                <a:latin typeface="David" panose="020E0502060401010101" pitchFamily="34" charset="-79"/>
                <a:cs typeface="David" panose="020E0502060401010101" pitchFamily="34" charset="-79"/>
              </a:rPr>
            </a:br>
            <a:br>
              <a:rPr lang="en-US" sz="4400" dirty="0">
                <a:solidFill>
                  <a:srgbClr val="FF0000"/>
                </a:solidFill>
                <a:latin typeface="David" panose="020E0502060401010101" pitchFamily="34" charset="-79"/>
                <a:cs typeface="David" panose="020E0502060401010101" pitchFamily="34" charset="-79"/>
              </a:rPr>
            </a:br>
            <a:br>
              <a:rPr lang="en-US" sz="3200" dirty="0">
                <a:latin typeface="David" panose="020E0502060401010101" pitchFamily="34" charset="-79"/>
                <a:cs typeface="David" panose="020E0502060401010101" pitchFamily="34" charset="-79"/>
              </a:rPr>
            </a:br>
            <a:r>
              <a:rPr lang="en-US" sz="2700" dirty="0">
                <a:solidFill>
                  <a:srgbClr val="FF0000"/>
                </a:solidFill>
                <a:latin typeface="David" panose="020E0502060401010101" pitchFamily="34" charset="-79"/>
                <a:cs typeface="David" panose="020E0502060401010101" pitchFamily="34" charset="-79"/>
              </a:rPr>
              <a:t>Symptoms</a:t>
            </a:r>
            <a:br>
              <a:rPr lang="en-US" sz="2700" dirty="0">
                <a:solidFill>
                  <a:srgbClr val="FF0000"/>
                </a:solidFill>
                <a:latin typeface="David" panose="020E0502060401010101" pitchFamily="34" charset="-79"/>
                <a:cs typeface="David" panose="020E0502060401010101" pitchFamily="34" charset="-79"/>
              </a:rPr>
            </a:b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1) Right upper quadrant abdominal pain is the commonest symptom</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2) Anorexia , nausea , weight loss and night sweating</a:t>
            </a:r>
            <a:br>
              <a:rPr lang="en-US" sz="2700" dirty="0">
                <a:latin typeface="David" panose="020E0502060401010101" pitchFamily="34" charset="-79"/>
                <a:cs typeface="David" panose="020E0502060401010101" pitchFamily="34" charset="-79"/>
              </a:rPr>
            </a:br>
            <a:br>
              <a:rPr lang="en-US" sz="2700" dirty="0">
                <a:latin typeface="David" panose="020E0502060401010101" pitchFamily="34" charset="-79"/>
                <a:cs typeface="David" panose="020E0502060401010101" pitchFamily="34" charset="-79"/>
              </a:rPr>
            </a:br>
            <a:r>
              <a:rPr lang="en-US" sz="2700" dirty="0">
                <a:solidFill>
                  <a:srgbClr val="FF0000"/>
                </a:solidFill>
                <a:latin typeface="David" panose="020E0502060401010101" pitchFamily="34" charset="-79"/>
                <a:cs typeface="David" panose="020E0502060401010101" pitchFamily="34" charset="-79"/>
              </a:rPr>
              <a:t>Signs</a:t>
            </a:r>
            <a:br>
              <a:rPr lang="en-US" sz="2700" dirty="0">
                <a:solidFill>
                  <a:srgbClr val="FF0000"/>
                </a:solidFill>
                <a:latin typeface="David" panose="020E0502060401010101" pitchFamily="34" charset="-79"/>
                <a:cs typeface="David" panose="020E0502060401010101" pitchFamily="34" charset="-79"/>
              </a:rPr>
            </a:b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1) Tender hepatomegaly</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2) Jaundice (uncommon)</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2) Other signs includes basal pulmonary collapse , pleural effusion.</a:t>
            </a:r>
            <a:endParaRPr lang="ar-SA" sz="2700" dirty="0">
              <a:latin typeface="David" panose="020E0502060401010101" pitchFamily="34" charset="-79"/>
            </a:endParaRPr>
          </a:p>
        </p:txBody>
      </p:sp>
    </p:spTree>
    <p:extLst>
      <p:ext uri="{BB962C8B-B14F-4D97-AF65-F5344CB8AC3E}">
        <p14:creationId xmlns:p14="http://schemas.microsoft.com/office/powerpoint/2010/main" val="738045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51475" y="141962"/>
            <a:ext cx="9144000" cy="4611329"/>
          </a:xfrm>
        </p:spPr>
        <p:txBody>
          <a:bodyPr>
            <a:normAutofit/>
          </a:bodyPr>
          <a:lstStyle/>
          <a:p>
            <a:pPr algn="l"/>
            <a:r>
              <a:rPr lang="en-US" sz="3200" b="1" dirty="0">
                <a:solidFill>
                  <a:srgbClr val="FF0000"/>
                </a:solidFill>
                <a:latin typeface="David" panose="020E0502060401010101" pitchFamily="34" charset="-79"/>
                <a:cs typeface="David" panose="020E0502060401010101" pitchFamily="34" charset="-79"/>
              </a:rPr>
              <a:t>Investigation      </a:t>
            </a:r>
            <a:br>
              <a:rPr lang="en-US" sz="3200" dirty="0">
                <a:latin typeface="David" panose="020E0502060401010101" pitchFamily="34" charset="-79"/>
                <a:cs typeface="David" panose="020E0502060401010101" pitchFamily="34" charset="-79"/>
              </a:rPr>
            </a:br>
            <a:br>
              <a:rPr lang="en-US" sz="3200" dirty="0">
                <a:latin typeface="David" panose="020E0502060401010101" pitchFamily="34" charset="-79"/>
                <a:cs typeface="David" panose="020E0502060401010101" pitchFamily="34" charset="-79"/>
              </a:rPr>
            </a:br>
            <a:r>
              <a:rPr lang="en-US" sz="2400" dirty="0">
                <a:solidFill>
                  <a:srgbClr val="FF0000"/>
                </a:solidFill>
                <a:latin typeface="David" panose="020E0502060401010101" pitchFamily="34" charset="-79"/>
                <a:cs typeface="David" panose="020E0502060401010101" pitchFamily="34" charset="-79"/>
              </a:rPr>
              <a:t>Lab tests: </a:t>
            </a:r>
            <a:r>
              <a:rPr lang="en-US" sz="2400" dirty="0">
                <a:latin typeface="David" panose="020E0502060401010101" pitchFamily="34" charset="-79"/>
                <a:cs typeface="David" panose="020E0502060401010101" pitchFamily="34" charset="-79"/>
              </a:rPr>
              <a:t>Leukocytosis , direct and indirect serological tests are extremely useful for diagnosis</a:t>
            </a:r>
            <a:br>
              <a:rPr lang="en-US" sz="2400" dirty="0">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r>
              <a:rPr lang="en-US" sz="2400" dirty="0">
                <a:solidFill>
                  <a:srgbClr val="FF0000"/>
                </a:solidFill>
                <a:latin typeface="David" panose="020E0502060401010101" pitchFamily="34" charset="-79"/>
                <a:cs typeface="David" panose="020E0502060401010101" pitchFamily="34" charset="-79"/>
              </a:rPr>
              <a:t>Imaging: </a:t>
            </a:r>
            <a:r>
              <a:rPr lang="en-US" sz="2400" dirty="0">
                <a:latin typeface="David" panose="020E0502060401010101" pitchFamily="34" charset="-79"/>
                <a:cs typeface="David" panose="020E0502060401010101" pitchFamily="34" charset="-79"/>
              </a:rPr>
              <a:t>Ultrasound and CT scan are used to demonstrate the site and size of the abscess</a:t>
            </a:r>
            <a:endParaRPr lang="ar-SA" sz="2400" dirty="0">
              <a:latin typeface="David" panose="020E0502060401010101" pitchFamily="34" charset="-79"/>
            </a:endParaRPr>
          </a:p>
        </p:txBody>
      </p:sp>
    </p:spTree>
    <p:extLst>
      <p:ext uri="{BB962C8B-B14F-4D97-AF65-F5344CB8AC3E}">
        <p14:creationId xmlns:p14="http://schemas.microsoft.com/office/powerpoint/2010/main" val="3620699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849683" y="1240076"/>
            <a:ext cx="2727813" cy="4584527"/>
          </a:xfrm>
        </p:spPr>
        <p:txBody>
          <a:bodyPr vert="horz" lIns="91440" tIns="45720" rIns="91440" bIns="45720" rtlCol="0" anchor="t">
            <a:normAutofit/>
          </a:bodyPr>
          <a:lstStyle/>
          <a:p>
            <a:r>
              <a:rPr lang="en-US" sz="2500" b="0" i="0" kern="1200" cap="all">
                <a:solidFill>
                  <a:srgbClr val="FFFFFF"/>
                </a:solidFill>
                <a:effectLst/>
                <a:latin typeface="+mj-lt"/>
                <a:ea typeface="+mj-ea"/>
                <a:cs typeface="+mj-cs"/>
              </a:rPr>
              <a:t>Complications of amebic abscess</a:t>
            </a:r>
          </a:p>
        </p:txBody>
      </p:sp>
      <p:sp>
        <p:nvSpPr>
          <p:cNvPr id="3" name="عنوان فرعي 2"/>
          <p:cNvSpPr>
            <a:spLocks noGrp="1"/>
          </p:cNvSpPr>
          <p:nvPr>
            <p:ph type="subTitle" idx="1"/>
          </p:nvPr>
        </p:nvSpPr>
        <p:spPr>
          <a:xfrm>
            <a:off x="4705594" y="1240077"/>
            <a:ext cx="6034827" cy="4916465"/>
          </a:xfrm>
        </p:spPr>
        <p:txBody>
          <a:bodyPr vert="horz" lIns="91440" tIns="45720" rIns="91440" bIns="45720" rtlCol="0" anchor="t">
            <a:normAutofit/>
          </a:bodyPr>
          <a:lstStyle/>
          <a:p>
            <a:pPr indent="-228600">
              <a:buFont typeface="Arial" panose="020B0604020202020204" pitchFamily="34" charset="0"/>
              <a:buChar char="•"/>
            </a:pPr>
            <a:r>
              <a:rPr lang="en-US"/>
              <a:t>Amoebic abscess if untreated it may rupture into :</a:t>
            </a:r>
          </a:p>
          <a:p>
            <a:pPr indent="-228600">
              <a:buFont typeface="Arial" panose="020B0604020202020204" pitchFamily="34" charset="0"/>
              <a:buChar char="•"/>
            </a:pPr>
            <a:endParaRPr lang="en-US"/>
          </a:p>
          <a:p>
            <a:pPr indent="-228600">
              <a:buFont typeface="Arial" panose="020B0604020202020204" pitchFamily="34" charset="0"/>
              <a:buChar char="•"/>
            </a:pPr>
            <a:r>
              <a:rPr lang="en-US"/>
              <a:t>1) Peritoneal cavity causing peritonitis</a:t>
            </a:r>
          </a:p>
          <a:p>
            <a:pPr indent="-228600">
              <a:buFont typeface="Arial" panose="020B0604020202020204" pitchFamily="34" charset="0"/>
              <a:buChar char="•"/>
            </a:pPr>
            <a:r>
              <a:rPr lang="en-US"/>
              <a:t>2) Pleural space causing pleural effusion</a:t>
            </a:r>
          </a:p>
          <a:p>
            <a:pPr indent="-228600">
              <a:buFont typeface="Arial" panose="020B0604020202020204" pitchFamily="34" charset="0"/>
              <a:buChar char="•"/>
            </a:pPr>
            <a:r>
              <a:rPr lang="en-US"/>
              <a:t>3) Bronchus with anchovy sauce expectoration</a:t>
            </a:r>
          </a:p>
          <a:p>
            <a:pPr indent="-228600">
              <a:buFont typeface="Arial" panose="020B0604020202020204" pitchFamily="34" charset="0"/>
              <a:buChar char="•"/>
            </a:pPr>
            <a:r>
              <a:rPr lang="en-US"/>
              <a:t>4) Pericardial cavity causing cardiac tamponade and failure</a:t>
            </a:r>
          </a:p>
        </p:txBody>
      </p:sp>
    </p:spTree>
    <p:extLst>
      <p:ext uri="{BB962C8B-B14F-4D97-AF65-F5344CB8AC3E}">
        <p14:creationId xmlns:p14="http://schemas.microsoft.com/office/powerpoint/2010/main" val="1461177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5968" y="2229464"/>
            <a:ext cx="10396882" cy="1151965"/>
          </a:xfrm>
        </p:spPr>
        <p:txBody>
          <a:bodyPr>
            <a:normAutofit/>
          </a:bodyPr>
          <a:lstStyle/>
          <a:p>
            <a:pPr algn="ctr"/>
            <a:r>
              <a:rPr lang="en-US" sz="6000" b="1" dirty="0">
                <a:solidFill>
                  <a:srgbClr val="C00000"/>
                </a:solidFill>
                <a:latin typeface="David" panose="020E0502060401010101" pitchFamily="34" charset="-79"/>
                <a:cs typeface="David" panose="020E0502060401010101" pitchFamily="34" charset="-79"/>
              </a:rPr>
              <a:t>Jaundice</a:t>
            </a:r>
            <a:endParaRPr lang="ar-SA" sz="6000" dirty="0">
              <a:solidFill>
                <a:srgbClr val="C00000"/>
              </a:solidFill>
            </a:endParaRPr>
          </a:p>
        </p:txBody>
      </p:sp>
    </p:spTree>
    <p:extLst>
      <p:ext uri="{BB962C8B-B14F-4D97-AF65-F5344CB8AC3E}">
        <p14:creationId xmlns:p14="http://schemas.microsoft.com/office/powerpoint/2010/main" val="2859458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15845" y="0"/>
            <a:ext cx="9144000" cy="3921585"/>
          </a:xfrm>
        </p:spPr>
        <p:txBody>
          <a:bodyPr>
            <a:normAutofit/>
          </a:bodyPr>
          <a:lstStyle/>
          <a:p>
            <a:pPr algn="l"/>
            <a:r>
              <a:rPr lang="en-US" sz="3200" b="1" dirty="0">
                <a:solidFill>
                  <a:srgbClr val="FF0000"/>
                </a:solidFill>
                <a:latin typeface="David" panose="020E0502060401010101" pitchFamily="34" charset="-79"/>
              </a:rPr>
              <a:t>                                      Treatment</a:t>
            </a:r>
            <a:br>
              <a:rPr lang="en-US" sz="2400" dirty="0">
                <a:latin typeface="David" panose="020E0502060401010101" pitchFamily="34" charset="-79"/>
              </a:rPr>
            </a:br>
            <a:br>
              <a:rPr lang="en-US" sz="2400" dirty="0">
                <a:latin typeface="David" panose="020E0502060401010101" pitchFamily="34" charset="-79"/>
              </a:rPr>
            </a:br>
            <a:r>
              <a:rPr lang="en-US" sz="2400" dirty="0">
                <a:solidFill>
                  <a:srgbClr val="FF0000"/>
                </a:solidFill>
                <a:latin typeface="David" panose="020E0502060401010101" pitchFamily="34" charset="-79"/>
              </a:rPr>
              <a:t>1) </a:t>
            </a:r>
            <a:r>
              <a:rPr lang="en-US" sz="2400" dirty="0">
                <a:latin typeface="David" panose="020E0502060401010101" pitchFamily="34" charset="-79"/>
              </a:rPr>
              <a:t>Treatment consist of administration of metronidazole 800mg  8hourly , for 7 – 10 days</a:t>
            </a:r>
            <a:br>
              <a:rPr lang="en-US" sz="2400" dirty="0">
                <a:latin typeface="David" panose="020E0502060401010101" pitchFamily="34" charset="-79"/>
              </a:rPr>
            </a:br>
            <a:br>
              <a:rPr lang="en-US" sz="2400" dirty="0">
                <a:latin typeface="David" panose="020E0502060401010101" pitchFamily="34" charset="-79"/>
              </a:rPr>
            </a:br>
            <a:r>
              <a:rPr lang="en-US" sz="2400" dirty="0">
                <a:solidFill>
                  <a:srgbClr val="FF0000"/>
                </a:solidFill>
                <a:latin typeface="David" panose="020E0502060401010101" pitchFamily="34" charset="-79"/>
              </a:rPr>
              <a:t>2) </a:t>
            </a:r>
            <a:r>
              <a:rPr lang="en-US" sz="2400" dirty="0">
                <a:latin typeface="David" panose="020E0502060401010101" pitchFamily="34" charset="-79"/>
              </a:rPr>
              <a:t>The abscess should be aspirated under imaging guidance if no response to medical treatment within 72 hours</a:t>
            </a:r>
            <a:endParaRPr lang="ar-SA" sz="2400" dirty="0">
              <a:latin typeface="David" panose="020E0502060401010101" pitchFamily="34" charset="-79"/>
            </a:endParaRPr>
          </a:p>
        </p:txBody>
      </p:sp>
    </p:spTree>
    <p:extLst>
      <p:ext uri="{BB962C8B-B14F-4D97-AF65-F5344CB8AC3E}">
        <p14:creationId xmlns:p14="http://schemas.microsoft.com/office/powerpoint/2010/main" val="3486895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48149" y="1965073"/>
            <a:ext cx="10394707" cy="3311189"/>
          </a:xfrm>
        </p:spPr>
        <p:txBody>
          <a:bodyPr/>
          <a:lstStyle/>
          <a:p>
            <a:pPr marL="0" indent="0" algn="ctr">
              <a:buNone/>
            </a:pPr>
            <a:endParaRPr lang="en-US" sz="6000" b="1" dirty="0">
              <a:solidFill>
                <a:srgbClr val="C00000"/>
              </a:solidFill>
              <a:latin typeface="David" panose="020E0502060401010101" pitchFamily="34" charset="-79"/>
              <a:cs typeface="David" panose="020E0502060401010101" pitchFamily="34" charset="-79"/>
            </a:endParaRPr>
          </a:p>
          <a:p>
            <a:pPr marL="0" indent="0" algn="ctr">
              <a:buNone/>
            </a:pPr>
            <a:r>
              <a:rPr lang="en-US" sz="6000" b="1" dirty="0">
                <a:solidFill>
                  <a:srgbClr val="C00000"/>
                </a:solidFill>
                <a:latin typeface="David" panose="020E0502060401010101" pitchFamily="34" charset="-79"/>
                <a:cs typeface="David" panose="020E0502060401010101" pitchFamily="34" charset="-79"/>
              </a:rPr>
              <a:t>Hydatid liver disease</a:t>
            </a:r>
            <a:endParaRPr lang="en-US" sz="6000" dirty="0">
              <a:solidFill>
                <a:srgbClr val="C00000"/>
              </a:solidFill>
              <a:latin typeface="David" panose="020E0502060401010101" pitchFamily="34" charset="-79"/>
              <a:cs typeface="David" panose="020E0502060401010101" pitchFamily="34" charset="-79"/>
            </a:endParaRPr>
          </a:p>
          <a:p>
            <a:endParaRPr lang="ar-SA" dirty="0"/>
          </a:p>
        </p:txBody>
      </p:sp>
    </p:spTree>
    <p:extLst>
      <p:ext uri="{BB962C8B-B14F-4D97-AF65-F5344CB8AC3E}">
        <p14:creationId xmlns:p14="http://schemas.microsoft.com/office/powerpoint/2010/main" val="2745157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56303" y="344129"/>
            <a:ext cx="10394707" cy="6223819"/>
          </a:xfrm>
        </p:spPr>
        <p:txBody>
          <a:bodyPr>
            <a:normAutofit/>
          </a:bodyPr>
          <a:lstStyle/>
          <a:p>
            <a:pPr marL="0" indent="0" algn="l">
              <a:buNone/>
            </a:pPr>
            <a:r>
              <a:rPr lang="en-US" sz="3200" b="1" cap="none">
                <a:solidFill>
                  <a:srgbClr val="FF0000"/>
                </a:solidFill>
                <a:latin typeface="David" panose="020E0502060401010101" pitchFamily="34" charset="-79"/>
                <a:cs typeface="David" panose="020E0502060401010101" pitchFamily="34" charset="-79"/>
              </a:rPr>
              <a:t>This infestation is caused in humans by one of two forms of tapeworm :</a:t>
            </a:r>
          </a:p>
          <a:p>
            <a:pPr marL="0" indent="0" algn="l">
              <a:buNone/>
            </a:pPr>
            <a:r>
              <a:rPr lang="en-US" sz="2400" cap="none">
                <a:latin typeface="David" panose="020E0502060401010101" pitchFamily="34" charset="-79"/>
                <a:cs typeface="David" panose="020E0502060401010101" pitchFamily="34" charset="-79"/>
              </a:rPr>
              <a:t>1. Echinococcus granulosus</a:t>
            </a:r>
          </a:p>
          <a:p>
            <a:pPr marL="0" indent="0" algn="l">
              <a:buNone/>
            </a:pPr>
            <a:r>
              <a:rPr lang="en-US" sz="2400" cap="none">
                <a:latin typeface="David" panose="020E0502060401010101" pitchFamily="34" charset="-79"/>
                <a:cs typeface="David" panose="020E0502060401010101" pitchFamily="34" charset="-79"/>
              </a:rPr>
              <a:t>2. Echinococcus multilocularis</a:t>
            </a:r>
            <a:endParaRPr lang="ar-SA" sz="2400" cap="none">
              <a:latin typeface="David" panose="020E0502060401010101" pitchFamily="34" charset="-79"/>
              <a:cs typeface="David" panose="020E0502060401010101" pitchFamily="34" charset="-79"/>
            </a:endParaRPr>
          </a:p>
          <a:p>
            <a:pPr marL="0" indent="0" algn="l">
              <a:buNone/>
            </a:pPr>
            <a:endParaRPr lang="en-US" sz="2400" cap="none">
              <a:latin typeface="David" panose="020E0502060401010101" pitchFamily="34" charset="-79"/>
              <a:cs typeface="David" panose="020E0502060401010101" pitchFamily="34" charset="-79"/>
            </a:endParaRPr>
          </a:p>
          <a:p>
            <a:pPr marL="0" indent="0" algn="l">
              <a:buNone/>
            </a:pPr>
            <a:r>
              <a:rPr lang="en-US" sz="3200" b="1" cap="none">
                <a:solidFill>
                  <a:srgbClr val="FF0000"/>
                </a:solidFill>
                <a:latin typeface="David" panose="020E0502060401010101" pitchFamily="34" charset="-79"/>
                <a:cs typeface="David" panose="020E0502060401010101" pitchFamily="34" charset="-79"/>
              </a:rPr>
              <a:t>Life cycle of echinococcus granulosus</a:t>
            </a:r>
            <a:endParaRPr lang="en-US" sz="3200" cap="none">
              <a:solidFill>
                <a:srgbClr val="FF0000"/>
              </a:solidFill>
              <a:latin typeface="David" panose="020E0502060401010101" pitchFamily="34" charset="-79"/>
              <a:cs typeface="David" panose="020E0502060401010101" pitchFamily="34" charset="-79"/>
            </a:endParaRPr>
          </a:p>
          <a:p>
            <a:pPr marL="0" indent="0" algn="l">
              <a:buNone/>
            </a:pPr>
            <a:r>
              <a:rPr lang="en-US" sz="2400" cap="none">
                <a:latin typeface="David" panose="020E0502060401010101" pitchFamily="34" charset="-79"/>
                <a:cs typeface="David" panose="020E0502060401010101" pitchFamily="34" charset="-79"/>
              </a:rPr>
              <a:t>1. The adult tapeworm lives in the intestine of the dogs , from which the ova passed in the stool</a:t>
            </a:r>
          </a:p>
          <a:p>
            <a:pPr marL="0" indent="0" algn="l">
              <a:buNone/>
            </a:pPr>
            <a:r>
              <a:rPr lang="en-US" sz="2400" cap="none">
                <a:latin typeface="David" panose="020E0502060401010101" pitchFamily="34" charset="-79"/>
                <a:cs typeface="David" panose="020E0502060401010101" pitchFamily="34" charset="-79"/>
              </a:rPr>
              <a:t>2. Sheep and goats serve as the intermediate host by ingesting the ova , whereas humans are accidental host.</a:t>
            </a:r>
          </a:p>
          <a:p>
            <a:pPr marL="0" indent="0" algn="l">
              <a:buNone/>
            </a:pPr>
            <a:r>
              <a:rPr lang="en-US" sz="2400" cap="none">
                <a:latin typeface="David" panose="020E0502060401010101" pitchFamily="34" charset="-79"/>
                <a:cs typeface="David" panose="020E0502060401010101" pitchFamily="34" charset="-79"/>
              </a:rPr>
              <a:t>3. Ingested ova hatch in the duodenum and the embryos pass to the liver through the portal venous system.</a:t>
            </a:r>
          </a:p>
          <a:p>
            <a:pPr marL="0" indent="0" algn="l">
              <a:buNone/>
            </a:pPr>
            <a:r>
              <a:rPr lang="en-US" sz="2400" cap="none">
                <a:latin typeface="David" panose="020E0502060401010101" pitchFamily="34" charset="-79"/>
                <a:cs typeface="David" panose="020E0502060401010101" pitchFamily="34" charset="-79"/>
              </a:rPr>
              <a:t>4. The hydatid cyst forms in the liver </a:t>
            </a:r>
          </a:p>
          <a:p>
            <a:endParaRPr lang="ar-SA" dirty="0"/>
          </a:p>
        </p:txBody>
      </p:sp>
    </p:spTree>
    <p:extLst>
      <p:ext uri="{BB962C8B-B14F-4D97-AF65-F5344CB8AC3E}">
        <p14:creationId xmlns:p14="http://schemas.microsoft.com/office/powerpoint/2010/main" val="3794310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http://dpipwe.tas.gov.au/ContentImages/BPI_hydatid_cycle.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6283" y="368968"/>
            <a:ext cx="7855975" cy="6022000"/>
          </a:xfrm>
          <a:prstGeom prst="rect">
            <a:avLst/>
          </a:prstGeom>
          <a:noFill/>
          <a:ln>
            <a:noFill/>
          </a:ln>
        </p:spPr>
      </p:pic>
    </p:spTree>
    <p:extLst>
      <p:ext uri="{BB962C8B-B14F-4D97-AF65-F5344CB8AC3E}">
        <p14:creationId xmlns:p14="http://schemas.microsoft.com/office/powerpoint/2010/main" val="2273635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625" y="322006"/>
            <a:ext cx="10396882" cy="1151965"/>
          </a:xfrm>
        </p:spPr>
        <p:txBody>
          <a:bodyPr>
            <a:normAutofit fontScale="90000"/>
          </a:bodyPr>
          <a:lstStyle/>
          <a:p>
            <a:pPr algn="ctr"/>
            <a:r>
              <a:rPr lang="en-US" sz="3600" b="1" dirty="0">
                <a:solidFill>
                  <a:srgbClr val="FF0000"/>
                </a:solidFill>
                <a:latin typeface="David" panose="020E0502060401010101" pitchFamily="34" charset="-79"/>
                <a:cs typeface="David" panose="020E0502060401010101" pitchFamily="34" charset="-79"/>
              </a:rPr>
              <a:t>Clinical features</a:t>
            </a:r>
            <a:br>
              <a:rPr lang="en-US" dirty="0"/>
            </a:br>
            <a:endParaRPr lang="ar-SA" dirty="0"/>
          </a:p>
        </p:txBody>
      </p:sp>
      <p:sp>
        <p:nvSpPr>
          <p:cNvPr id="3" name="عنصر نائب للمحتوى 2"/>
          <p:cNvSpPr>
            <a:spLocks noGrp="1"/>
          </p:cNvSpPr>
          <p:nvPr>
            <p:ph idx="1"/>
          </p:nvPr>
        </p:nvSpPr>
        <p:spPr>
          <a:xfrm>
            <a:off x="685800" y="1179872"/>
            <a:ext cx="10394707" cy="4194714"/>
          </a:xfrm>
        </p:spPr>
        <p:txBody>
          <a:bodyPr/>
          <a:lstStyle/>
          <a:p>
            <a:pPr marL="0" indent="0" algn="l">
              <a:buNone/>
            </a:pPr>
            <a:r>
              <a:rPr lang="en-US" sz="2400" b="1" cap="none" dirty="0">
                <a:solidFill>
                  <a:srgbClr val="FF0000"/>
                </a:solidFill>
                <a:latin typeface="David" panose="020E0502060401010101" pitchFamily="34" charset="-79"/>
                <a:cs typeface="David" panose="020E0502060401010101" pitchFamily="34" charset="-79"/>
              </a:rPr>
              <a:t>Symptoms :</a:t>
            </a:r>
            <a:endParaRPr lang="en-US" sz="2400" cap="none" dirty="0">
              <a:solidFill>
                <a:srgbClr val="FF0000"/>
              </a:solidFill>
              <a:latin typeface="David" panose="020E0502060401010101" pitchFamily="34" charset="-79"/>
              <a:cs typeface="David" panose="020E0502060401010101" pitchFamily="34" charset="-79"/>
            </a:endParaRPr>
          </a:p>
          <a:p>
            <a:pPr marL="0" indent="0" algn="l">
              <a:buNone/>
            </a:pPr>
            <a:r>
              <a:rPr lang="en-US" sz="2400" cap="none" dirty="0">
                <a:latin typeface="David" panose="020E0502060401010101" pitchFamily="34" charset="-79"/>
                <a:cs typeface="David" panose="020E0502060401010101" pitchFamily="34" charset="-79"/>
              </a:rPr>
              <a:t>1. The disease my be symptomless</a:t>
            </a:r>
          </a:p>
          <a:p>
            <a:pPr marL="0" indent="0" algn="l">
              <a:buNone/>
            </a:pPr>
            <a:r>
              <a:rPr lang="en-US" sz="2400" cap="none" dirty="0">
                <a:latin typeface="David" panose="020E0502060401010101" pitchFamily="34" charset="-79"/>
                <a:cs typeface="David" panose="020E0502060401010101" pitchFamily="34" charset="-79"/>
              </a:rPr>
              <a:t>2. Chronic right upper quadrant abdominal pain is the commonest presentation</a:t>
            </a:r>
          </a:p>
          <a:p>
            <a:pPr marL="0" indent="0" algn="l">
              <a:buNone/>
            </a:pPr>
            <a:r>
              <a:rPr lang="en-US" sz="2400" cap="none" dirty="0">
                <a:latin typeface="David" panose="020E0502060401010101" pitchFamily="34" charset="-79"/>
                <a:cs typeface="David" panose="020E0502060401010101" pitchFamily="34" charset="-79"/>
              </a:rPr>
              <a:t> </a:t>
            </a:r>
          </a:p>
          <a:p>
            <a:pPr marL="0" indent="0" algn="l">
              <a:buNone/>
            </a:pPr>
            <a:r>
              <a:rPr lang="en-US" sz="2400" b="1" cap="none" dirty="0">
                <a:solidFill>
                  <a:srgbClr val="FF0000"/>
                </a:solidFill>
                <a:latin typeface="David" panose="020E0502060401010101" pitchFamily="34" charset="-79"/>
                <a:cs typeface="David" panose="020E0502060401010101" pitchFamily="34" charset="-79"/>
              </a:rPr>
              <a:t>signs :</a:t>
            </a:r>
            <a:r>
              <a:rPr lang="en-US" sz="2400" cap="none" dirty="0">
                <a:solidFill>
                  <a:srgbClr val="FF0000"/>
                </a:solidFill>
                <a:latin typeface="David" panose="020E0502060401010101" pitchFamily="34" charset="-79"/>
                <a:cs typeface="David" panose="020E0502060401010101" pitchFamily="34" charset="-79"/>
              </a:rPr>
              <a:t> </a:t>
            </a:r>
          </a:p>
          <a:p>
            <a:pPr marL="0" indent="0" algn="l">
              <a:buNone/>
            </a:pPr>
            <a:r>
              <a:rPr lang="en-US" sz="2400" cap="none" dirty="0">
                <a:latin typeface="David" panose="020E0502060401010101" pitchFamily="34" charset="-79"/>
                <a:cs typeface="David" panose="020E0502060401010101" pitchFamily="34" charset="-79"/>
              </a:rPr>
              <a:t>Enlarged liver </a:t>
            </a:r>
          </a:p>
          <a:p>
            <a:endParaRPr lang="ar-SA" dirty="0"/>
          </a:p>
        </p:txBody>
      </p:sp>
    </p:spTree>
    <p:extLst>
      <p:ext uri="{BB962C8B-B14F-4D97-AF65-F5344CB8AC3E}">
        <p14:creationId xmlns:p14="http://schemas.microsoft.com/office/powerpoint/2010/main" val="2340970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36638" y="550607"/>
            <a:ext cx="10394707" cy="5610560"/>
          </a:xfrm>
        </p:spPr>
        <p:txBody>
          <a:bodyPr/>
          <a:lstStyle/>
          <a:p>
            <a:pPr marL="0" indent="0" algn="l">
              <a:buNone/>
            </a:pPr>
            <a:r>
              <a:rPr lang="en-US" sz="3200" b="1" cap="none" dirty="0">
                <a:solidFill>
                  <a:srgbClr val="FF0000"/>
                </a:solidFill>
                <a:latin typeface="David" panose="020E0502060401010101" pitchFamily="34" charset="-79"/>
                <a:cs typeface="David" panose="020E0502060401010101" pitchFamily="34" charset="-79"/>
              </a:rPr>
              <a:t>Complications due to rupture of the cyst into :</a:t>
            </a:r>
          </a:p>
          <a:p>
            <a:pPr marL="0" indent="0" algn="l">
              <a:buNone/>
            </a:pPr>
            <a:endParaRPr lang="en-US" sz="2400" cap="none" dirty="0">
              <a:latin typeface="David" panose="020E0502060401010101" pitchFamily="34" charset="-79"/>
              <a:cs typeface="David" panose="020E0502060401010101" pitchFamily="34" charset="-79"/>
            </a:endParaRPr>
          </a:p>
          <a:p>
            <a:pPr marL="0" indent="0" algn="l">
              <a:buNone/>
            </a:pPr>
            <a:r>
              <a:rPr lang="en-US" sz="2400" cap="none" dirty="0">
                <a:latin typeface="David" panose="020E0502060401010101" pitchFamily="34" charset="-79"/>
                <a:cs typeface="David" panose="020E0502060401010101" pitchFamily="34" charset="-79"/>
              </a:rPr>
              <a:t>1. biliary system which can cause obstructive jaundice</a:t>
            </a:r>
            <a:endParaRPr lang="ar-SA" sz="2400" cap="none" dirty="0">
              <a:latin typeface="David" panose="020E0502060401010101" pitchFamily="34" charset="-79"/>
              <a:cs typeface="David" panose="020E0502060401010101" pitchFamily="34" charset="-79"/>
            </a:endParaRPr>
          </a:p>
          <a:p>
            <a:pPr marL="0" indent="0" algn="l">
              <a:buNone/>
            </a:pPr>
            <a:endParaRPr lang="en-US" sz="2400" cap="none" dirty="0">
              <a:latin typeface="David" panose="020E0502060401010101" pitchFamily="34" charset="-79"/>
              <a:cs typeface="David" panose="020E0502060401010101" pitchFamily="34" charset="-79"/>
            </a:endParaRPr>
          </a:p>
          <a:p>
            <a:pPr marL="0" indent="0" algn="l">
              <a:buNone/>
            </a:pPr>
            <a:r>
              <a:rPr lang="en-US" sz="2400" cap="none" dirty="0">
                <a:latin typeface="David" panose="020E0502060401010101" pitchFamily="34" charset="-79"/>
                <a:cs typeface="David" panose="020E0502060401010101" pitchFamily="34" charset="-79"/>
              </a:rPr>
              <a:t>2. peritoneal cavity causing peritonitis and anaphylactic shock</a:t>
            </a:r>
            <a:endParaRPr lang="ar-SA" sz="2400" cap="none" dirty="0">
              <a:latin typeface="David" panose="020E0502060401010101" pitchFamily="34" charset="-79"/>
              <a:cs typeface="David" panose="020E0502060401010101" pitchFamily="34" charset="-79"/>
            </a:endParaRPr>
          </a:p>
          <a:p>
            <a:pPr marL="0" indent="0" algn="l">
              <a:buNone/>
            </a:pPr>
            <a:endParaRPr lang="en-US" sz="2400" cap="none" dirty="0">
              <a:latin typeface="David" panose="020E0502060401010101" pitchFamily="34" charset="-79"/>
              <a:cs typeface="David" panose="020E0502060401010101" pitchFamily="34" charset="-79"/>
            </a:endParaRPr>
          </a:p>
          <a:p>
            <a:pPr marL="0" indent="0" algn="l">
              <a:buNone/>
            </a:pPr>
            <a:r>
              <a:rPr lang="en-US" sz="2400" cap="none" dirty="0">
                <a:latin typeface="David" panose="020E0502060401010101" pitchFamily="34" charset="-79"/>
                <a:cs typeface="David" panose="020E0502060401010101" pitchFamily="34" charset="-79"/>
              </a:rPr>
              <a:t>3. pericardium causing cardiac tamponade</a:t>
            </a:r>
            <a:endParaRPr lang="ar-SA" sz="2400" cap="none" dirty="0">
              <a:latin typeface="David" panose="020E0502060401010101" pitchFamily="34" charset="-79"/>
              <a:cs typeface="David" panose="020E0502060401010101" pitchFamily="34" charset="-79"/>
            </a:endParaRPr>
          </a:p>
          <a:p>
            <a:pPr marL="0" indent="0" algn="l">
              <a:buNone/>
            </a:pPr>
            <a:endParaRPr lang="en-US" sz="2400" cap="none" dirty="0">
              <a:latin typeface="David" panose="020E0502060401010101" pitchFamily="34" charset="-79"/>
              <a:cs typeface="David" panose="020E0502060401010101" pitchFamily="34" charset="-79"/>
            </a:endParaRPr>
          </a:p>
          <a:p>
            <a:pPr marL="0" indent="0" algn="l">
              <a:buNone/>
            </a:pPr>
            <a:r>
              <a:rPr lang="en-US" sz="2400" cap="none" dirty="0">
                <a:latin typeface="David" panose="020E0502060401010101" pitchFamily="34" charset="-79"/>
                <a:cs typeface="David" panose="020E0502060401010101" pitchFamily="34" charset="-79"/>
              </a:rPr>
              <a:t>4. pleural cavity causing effusion and chest symptoms</a:t>
            </a:r>
          </a:p>
          <a:p>
            <a:endParaRPr lang="ar-SA" dirty="0"/>
          </a:p>
        </p:txBody>
      </p:sp>
    </p:spTree>
    <p:extLst>
      <p:ext uri="{BB962C8B-B14F-4D97-AF65-F5344CB8AC3E}">
        <p14:creationId xmlns:p14="http://schemas.microsoft.com/office/powerpoint/2010/main" val="2754167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625" y="233517"/>
            <a:ext cx="10396882" cy="1402778"/>
          </a:xfrm>
        </p:spPr>
        <p:txBody>
          <a:bodyPr>
            <a:normAutofit fontScale="90000"/>
          </a:bodyPr>
          <a:lstStyle/>
          <a:p>
            <a:pPr algn="ctr"/>
            <a:r>
              <a:rPr lang="en-US" sz="3600" b="1" dirty="0">
                <a:solidFill>
                  <a:srgbClr val="FF0000"/>
                </a:solidFill>
                <a:latin typeface="David" panose="020E0502060401010101" pitchFamily="34" charset="-79"/>
                <a:cs typeface="David" panose="020E0502060401010101" pitchFamily="34" charset="-79"/>
              </a:rPr>
              <a:t>Investigations</a:t>
            </a:r>
            <a:br>
              <a:rPr lang="en-US" sz="3600" b="1" dirty="0">
                <a:latin typeface="David" panose="020E0502060401010101" pitchFamily="34" charset="-79"/>
                <a:cs typeface="David" panose="020E0502060401010101" pitchFamily="34" charset="-79"/>
              </a:rPr>
            </a:br>
            <a:br>
              <a:rPr lang="en-US" dirty="0"/>
            </a:br>
            <a:endParaRPr lang="ar-SA" dirty="0"/>
          </a:p>
        </p:txBody>
      </p:sp>
      <p:sp>
        <p:nvSpPr>
          <p:cNvPr id="3" name="عنصر نائب للمحتوى 2"/>
          <p:cNvSpPr>
            <a:spLocks noGrp="1"/>
          </p:cNvSpPr>
          <p:nvPr>
            <p:ph idx="1"/>
          </p:nvPr>
        </p:nvSpPr>
        <p:spPr>
          <a:xfrm>
            <a:off x="685800" y="884904"/>
            <a:ext cx="10394707" cy="4489682"/>
          </a:xfrm>
        </p:spPr>
        <p:txBody>
          <a:bodyPr/>
          <a:lstStyle/>
          <a:p>
            <a:pPr marL="0" indent="0" algn="l">
              <a:buNone/>
            </a:pPr>
            <a:r>
              <a:rPr lang="en-US" sz="2400" b="1" cap="none" dirty="0">
                <a:solidFill>
                  <a:srgbClr val="FF0000"/>
                </a:solidFill>
                <a:latin typeface="David" panose="020E0502060401010101" pitchFamily="34" charset="-79"/>
                <a:cs typeface="David" panose="020E0502060401010101" pitchFamily="34" charset="-79"/>
              </a:rPr>
              <a:t>Laboratory tests : </a:t>
            </a:r>
            <a:r>
              <a:rPr lang="en-US" sz="2400" cap="none" dirty="0">
                <a:latin typeface="David" panose="020E0502060401010101" pitchFamily="34" charset="-79"/>
                <a:cs typeface="David" panose="020E0502060401010101" pitchFamily="34" charset="-79"/>
              </a:rPr>
              <a:t>can show eosinophilia and serological tests , such as compliment</a:t>
            </a:r>
          </a:p>
          <a:p>
            <a:pPr marL="0" indent="0" algn="l">
              <a:buNone/>
            </a:pPr>
            <a:r>
              <a:rPr lang="en-US" sz="2400" cap="none" dirty="0">
                <a:latin typeface="David" panose="020E0502060401010101" pitchFamily="34" charset="-79"/>
                <a:cs typeface="David" panose="020E0502060401010101" pitchFamily="34" charset="-79"/>
              </a:rPr>
              <a:t> fixation test to detect the foreign protein of hydatid cyst.</a:t>
            </a:r>
          </a:p>
          <a:p>
            <a:pPr marL="0" indent="0" algn="l">
              <a:buNone/>
            </a:pPr>
            <a:endParaRPr lang="en-US" sz="2400" cap="none" dirty="0">
              <a:latin typeface="David" panose="020E0502060401010101" pitchFamily="34" charset="-79"/>
              <a:cs typeface="David" panose="020E0502060401010101" pitchFamily="34" charset="-79"/>
            </a:endParaRPr>
          </a:p>
          <a:p>
            <a:pPr marL="0" indent="0" algn="l">
              <a:buNone/>
            </a:pPr>
            <a:r>
              <a:rPr lang="en-US" sz="2400" b="1" cap="none" dirty="0">
                <a:solidFill>
                  <a:srgbClr val="FF0000"/>
                </a:solidFill>
                <a:latin typeface="David" panose="020E0502060401010101" pitchFamily="34" charset="-79"/>
                <a:cs typeface="David" panose="020E0502060401010101" pitchFamily="34" charset="-79"/>
              </a:rPr>
              <a:t>Imaging :</a:t>
            </a:r>
            <a:r>
              <a:rPr lang="en-US" sz="2400" cap="none" dirty="0">
                <a:solidFill>
                  <a:srgbClr val="FF0000"/>
                </a:solidFill>
                <a:latin typeface="David" panose="020E0502060401010101" pitchFamily="34" charset="-79"/>
                <a:cs typeface="David" panose="020E0502060401010101" pitchFamily="34" charset="-79"/>
              </a:rPr>
              <a:t> </a:t>
            </a:r>
            <a:r>
              <a:rPr lang="en-US" sz="2400" cap="none" dirty="0">
                <a:latin typeface="David" panose="020E0502060401010101" pitchFamily="34" charset="-79"/>
                <a:cs typeface="David" panose="020E0502060401010101" pitchFamily="34" charset="-79"/>
              </a:rPr>
              <a:t>plain x-ray can show the calcification in the wall of the cyst</a:t>
            </a:r>
          </a:p>
          <a:p>
            <a:pPr marL="0" indent="0" algn="l">
              <a:buNone/>
            </a:pPr>
            <a:r>
              <a:rPr lang="en-US" sz="2400" cap="none" dirty="0">
                <a:latin typeface="David" panose="020E0502060401010101" pitchFamily="34" charset="-79"/>
                <a:cs typeface="David" panose="020E0502060401010101" pitchFamily="34" charset="-79"/>
              </a:rPr>
              <a:t>ultrasound and CT scan can show the site , size and daughter cyst in the liver </a:t>
            </a:r>
          </a:p>
          <a:p>
            <a:endParaRPr lang="ar-SA" dirty="0"/>
          </a:p>
        </p:txBody>
      </p:sp>
    </p:spTree>
    <p:extLst>
      <p:ext uri="{BB962C8B-B14F-4D97-AF65-F5344CB8AC3E}">
        <p14:creationId xmlns:p14="http://schemas.microsoft.com/office/powerpoint/2010/main" val="1952027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23303" y="685800"/>
            <a:ext cx="4650658" cy="4702277"/>
          </a:xfrm>
        </p:spPr>
        <p:txBody>
          <a:bodyPr/>
          <a:lstStyle/>
          <a:p>
            <a:endParaRPr lang="ar-SA" dirty="0"/>
          </a:p>
        </p:txBody>
      </p:sp>
      <p:sp>
        <p:nvSpPr>
          <p:cNvPr id="3" name="عنصر نائب للمحتوى 2"/>
          <p:cNvSpPr>
            <a:spLocks noGrp="1"/>
          </p:cNvSpPr>
          <p:nvPr>
            <p:ph idx="1"/>
          </p:nvPr>
        </p:nvSpPr>
        <p:spPr>
          <a:xfrm>
            <a:off x="685800" y="5614219"/>
            <a:ext cx="10394707" cy="737420"/>
          </a:xfrm>
        </p:spPr>
        <p:txBody>
          <a:bodyPr>
            <a:normAutofit/>
          </a:bodyPr>
          <a:lstStyle/>
          <a:p>
            <a:pPr marL="0" indent="0" algn="ctr">
              <a:buNone/>
            </a:pPr>
            <a:r>
              <a:rPr lang="en-US" sz="2400" cap="none" dirty="0">
                <a:solidFill>
                  <a:srgbClr val="FF0000"/>
                </a:solidFill>
                <a:latin typeface="David" panose="020E0502060401010101" pitchFamily="34" charset="-79"/>
                <a:cs typeface="David" panose="020E0502060401010101" pitchFamily="34" charset="-79"/>
              </a:rPr>
              <a:t>Calcification in the wall of the hydatid cyst in the right lobe of the liver</a:t>
            </a:r>
            <a:r>
              <a:rPr lang="ar-SA" sz="2400" cap="none" dirty="0">
                <a:solidFill>
                  <a:srgbClr val="FF0000"/>
                </a:solidFill>
                <a:latin typeface="David" panose="020E0502060401010101" pitchFamily="34" charset="-79"/>
                <a:cs typeface="David" panose="020E0502060401010101" pitchFamily="34" charset="-79"/>
              </a:rPr>
              <a:t> </a:t>
            </a:r>
            <a:endParaRPr lang="en-US" sz="2400" cap="none" dirty="0">
              <a:solidFill>
                <a:srgbClr val="FF0000"/>
              </a:solidFill>
              <a:latin typeface="David" panose="020E0502060401010101" pitchFamily="34" charset="-79"/>
              <a:cs typeface="David" panose="020E0502060401010101" pitchFamily="34" charset="-79"/>
            </a:endParaRPr>
          </a:p>
          <a:p>
            <a:endParaRPr lang="ar-SA" dirty="0"/>
          </a:p>
        </p:txBody>
      </p:sp>
      <p:pic>
        <p:nvPicPr>
          <p:cNvPr id="4" name="صورة 3" descr="https://encrypted-tbn0.gstatic.com/images?q=tbn:ANd9GcT2Tdv7YfTc7fh2D3f7WrqFcXgMsBX2-1vaC6nH5vNWdaHkzKJBiQ"/>
          <p:cNvPicPr/>
          <p:nvPr/>
        </p:nvPicPr>
        <p:blipFill>
          <a:blip r:embed="rId2">
            <a:extLst>
              <a:ext uri="{28A0092B-C50C-407E-A947-70E740481C1C}">
                <a14:useLocalDpi xmlns:a14="http://schemas.microsoft.com/office/drawing/2010/main" val="0"/>
              </a:ext>
            </a:extLst>
          </a:blip>
          <a:srcRect/>
          <a:stretch>
            <a:fillRect/>
          </a:stretch>
        </p:blipFill>
        <p:spPr bwMode="auto">
          <a:xfrm>
            <a:off x="1641988" y="334297"/>
            <a:ext cx="8563896" cy="5053780"/>
          </a:xfrm>
          <a:prstGeom prst="rect">
            <a:avLst/>
          </a:prstGeom>
          <a:noFill/>
          <a:ln>
            <a:noFill/>
          </a:ln>
        </p:spPr>
      </p:pic>
    </p:spTree>
    <p:extLst>
      <p:ext uri="{BB962C8B-B14F-4D97-AF65-F5344CB8AC3E}">
        <p14:creationId xmlns:p14="http://schemas.microsoft.com/office/powerpoint/2010/main" val="174224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1356" y="685800"/>
            <a:ext cx="6174658" cy="4800599"/>
          </a:xfrm>
        </p:spPr>
        <p:txBody>
          <a:bodyPr/>
          <a:lstStyle/>
          <a:p>
            <a:endParaRPr lang="ar-SA" dirty="0"/>
          </a:p>
        </p:txBody>
      </p:sp>
      <p:sp>
        <p:nvSpPr>
          <p:cNvPr id="3" name="عنصر نائب للمحتوى 2"/>
          <p:cNvSpPr>
            <a:spLocks noGrp="1"/>
          </p:cNvSpPr>
          <p:nvPr>
            <p:ph idx="1"/>
          </p:nvPr>
        </p:nvSpPr>
        <p:spPr>
          <a:xfrm>
            <a:off x="685800" y="5486399"/>
            <a:ext cx="10394707" cy="865239"/>
          </a:xfrm>
        </p:spPr>
        <p:txBody>
          <a:bodyPr>
            <a:normAutofit/>
          </a:bodyPr>
          <a:lstStyle/>
          <a:p>
            <a:pPr marL="0" indent="0" algn="ctr">
              <a:buNone/>
            </a:pPr>
            <a:r>
              <a:rPr lang="en-US" sz="2400" cap="none" dirty="0">
                <a:solidFill>
                  <a:srgbClr val="FF0000"/>
                </a:solidFill>
                <a:latin typeface="David" panose="020E0502060401010101" pitchFamily="34" charset="-79"/>
                <a:cs typeface="David" panose="020E0502060401010101" pitchFamily="34" charset="-79"/>
              </a:rPr>
              <a:t>Hydatid  cyst in the right lobe of the liver</a:t>
            </a:r>
            <a:endParaRPr lang="ar-SA" sz="2400" cap="none" dirty="0">
              <a:solidFill>
                <a:srgbClr val="FF0000"/>
              </a:solidFill>
              <a:latin typeface="David" panose="020E0502060401010101" pitchFamily="34" charset="-79"/>
            </a:endParaRPr>
          </a:p>
        </p:txBody>
      </p:sp>
      <p:pic>
        <p:nvPicPr>
          <p:cNvPr id="4" name="صورة 3" descr="https://encrypted-tbn1.gstatic.com/images?q=tbn:ANd9GcSilRszhi9ajgm0VZtbM0eg1sVoefODtlsEYxt6hapmorzPVGQ0"/>
          <p:cNvPicPr/>
          <p:nvPr/>
        </p:nvPicPr>
        <p:blipFill>
          <a:blip r:embed="rId2">
            <a:extLst>
              <a:ext uri="{28A0092B-C50C-407E-A947-70E740481C1C}">
                <a14:useLocalDpi xmlns:a14="http://schemas.microsoft.com/office/drawing/2010/main" val="0"/>
              </a:ext>
            </a:extLst>
          </a:blip>
          <a:srcRect/>
          <a:stretch>
            <a:fillRect/>
          </a:stretch>
        </p:blipFill>
        <p:spPr bwMode="auto">
          <a:xfrm>
            <a:off x="2851356" y="685800"/>
            <a:ext cx="6253316" cy="4800599"/>
          </a:xfrm>
          <a:prstGeom prst="rect">
            <a:avLst/>
          </a:prstGeom>
          <a:noFill/>
          <a:ln>
            <a:noFill/>
          </a:ln>
        </p:spPr>
      </p:pic>
      <p:cxnSp>
        <p:nvCxnSpPr>
          <p:cNvPr id="6" name="رابط كسهم مستقيم 5"/>
          <p:cNvCxnSpPr/>
          <p:nvPr/>
        </p:nvCxnSpPr>
        <p:spPr>
          <a:xfrm flipH="1">
            <a:off x="4827639" y="993058"/>
            <a:ext cx="619432" cy="521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714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625" y="538317"/>
            <a:ext cx="10396882" cy="680884"/>
          </a:xfrm>
        </p:spPr>
        <p:txBody>
          <a:bodyPr>
            <a:normAutofit fontScale="90000"/>
          </a:bodyPr>
          <a:lstStyle/>
          <a:p>
            <a:pPr algn="ctr"/>
            <a:r>
              <a:rPr lang="en-US" sz="3600" b="1" dirty="0">
                <a:solidFill>
                  <a:srgbClr val="FF0000"/>
                </a:solidFill>
                <a:latin typeface="David" panose="020E0502060401010101" pitchFamily="34" charset="-79"/>
                <a:cs typeface="David" panose="020E0502060401010101" pitchFamily="34" charset="-79"/>
              </a:rPr>
              <a:t>Treatment</a:t>
            </a:r>
            <a:br>
              <a:rPr lang="en-US" dirty="0"/>
            </a:br>
            <a:endParaRPr lang="ar-SA" dirty="0"/>
          </a:p>
        </p:txBody>
      </p:sp>
      <p:sp>
        <p:nvSpPr>
          <p:cNvPr id="3" name="عنصر نائب للمحتوى 2"/>
          <p:cNvSpPr>
            <a:spLocks noGrp="1"/>
          </p:cNvSpPr>
          <p:nvPr>
            <p:ph idx="1"/>
          </p:nvPr>
        </p:nvSpPr>
        <p:spPr>
          <a:xfrm>
            <a:off x="685800" y="847385"/>
            <a:ext cx="10394707" cy="5299588"/>
          </a:xfrm>
        </p:spPr>
        <p:txBody>
          <a:bodyPr/>
          <a:lstStyle/>
          <a:p>
            <a:pPr marL="0" indent="0" algn="l">
              <a:buNone/>
            </a:pPr>
            <a:r>
              <a:rPr lang="en-US" sz="2400" cap="none" dirty="0">
                <a:solidFill>
                  <a:srgbClr val="FF0000"/>
                </a:solidFill>
                <a:latin typeface="David" panose="020E0502060401010101" pitchFamily="34" charset="-79"/>
                <a:cs typeface="David" panose="020E0502060401010101" pitchFamily="34" charset="-79"/>
              </a:rPr>
              <a:t>1. </a:t>
            </a:r>
            <a:r>
              <a:rPr lang="en-US" sz="2400" cap="none" dirty="0">
                <a:latin typeface="David" panose="020E0502060401010101" pitchFamily="34" charset="-79"/>
                <a:cs typeface="David" panose="020E0502060401010101" pitchFamily="34" charset="-79"/>
              </a:rPr>
              <a:t>In asymptomatic patient , small calcified cyst my require no treatment </a:t>
            </a:r>
          </a:p>
          <a:p>
            <a:pPr marL="0" indent="0" algn="l">
              <a:buNone/>
            </a:pPr>
            <a:r>
              <a:rPr lang="en-US" sz="2400" cap="none" dirty="0">
                <a:solidFill>
                  <a:srgbClr val="FF0000"/>
                </a:solidFill>
                <a:latin typeface="David" panose="020E0502060401010101" pitchFamily="34" charset="-79"/>
                <a:cs typeface="David" panose="020E0502060401010101" pitchFamily="34" charset="-79"/>
              </a:rPr>
              <a:t>2. </a:t>
            </a:r>
            <a:r>
              <a:rPr lang="en-US" sz="2400" cap="none" dirty="0">
                <a:latin typeface="David" panose="020E0502060401010101" pitchFamily="34" charset="-79"/>
                <a:cs typeface="David" panose="020E0502060401010101" pitchFamily="34" charset="-79"/>
              </a:rPr>
              <a:t>Patient can be treated successfully with albendazole or mebendazole but this may be prolonged</a:t>
            </a:r>
          </a:p>
          <a:p>
            <a:pPr marL="0" indent="0" algn="l">
              <a:buNone/>
            </a:pPr>
            <a:r>
              <a:rPr lang="en-US" sz="2400" cap="none" dirty="0">
                <a:solidFill>
                  <a:srgbClr val="FF0000"/>
                </a:solidFill>
                <a:latin typeface="David" panose="020E0502060401010101" pitchFamily="34" charset="-79"/>
                <a:cs typeface="David" panose="020E0502060401010101" pitchFamily="34" charset="-79"/>
              </a:rPr>
              <a:t>3.</a:t>
            </a:r>
            <a:r>
              <a:rPr lang="en-US" sz="2400" cap="none" dirty="0">
                <a:latin typeface="David" panose="020E0502060401010101" pitchFamily="34" charset="-79"/>
                <a:cs typeface="David" panose="020E0502060401010101" pitchFamily="34" charset="-79"/>
              </a:rPr>
              <a:t> Surgery is the most effective treatment :</a:t>
            </a:r>
          </a:p>
          <a:p>
            <a:pPr marL="0" indent="0" algn="l">
              <a:buNone/>
            </a:pPr>
            <a:r>
              <a:rPr lang="en-US" sz="2400" cap="none" dirty="0">
                <a:latin typeface="David" panose="020E0502060401010101" pitchFamily="34" charset="-79"/>
                <a:cs typeface="David" panose="020E0502060401010101" pitchFamily="34" charset="-79"/>
              </a:rPr>
              <a:t>a)  Deroofing and complete excision of the endocyst</a:t>
            </a:r>
            <a:r>
              <a:rPr lang="ar-SA" sz="2400" cap="none" dirty="0">
                <a:latin typeface="David" panose="020E0502060401010101" pitchFamily="34" charset="-79"/>
              </a:rPr>
              <a:t>  </a:t>
            </a:r>
            <a:endParaRPr lang="en-US" sz="2400" cap="none" dirty="0">
              <a:latin typeface="David" panose="020E0502060401010101" pitchFamily="34" charset="-79"/>
              <a:cs typeface="David" panose="020E0502060401010101" pitchFamily="34" charset="-79"/>
            </a:endParaRPr>
          </a:p>
          <a:p>
            <a:pPr marL="0" indent="0" algn="l">
              <a:buNone/>
            </a:pPr>
            <a:r>
              <a:rPr lang="en-US" sz="2400" cap="none" dirty="0">
                <a:latin typeface="David" panose="020E0502060401010101" pitchFamily="34" charset="-79"/>
                <a:cs typeface="David" panose="020E0502060401010101" pitchFamily="34" charset="-79"/>
              </a:rPr>
              <a:t>b) Complete excision of the cyst ( pericystectomy )</a:t>
            </a:r>
          </a:p>
          <a:p>
            <a:pPr marL="0" indent="0" algn="l">
              <a:buNone/>
            </a:pPr>
            <a:r>
              <a:rPr lang="en-US" sz="2400" cap="none" dirty="0">
                <a:solidFill>
                  <a:srgbClr val="FF0000"/>
                </a:solidFill>
                <a:latin typeface="David" panose="020E0502060401010101" pitchFamily="34" charset="-79"/>
                <a:cs typeface="David" panose="020E0502060401010101" pitchFamily="34" charset="-79"/>
              </a:rPr>
              <a:t>4. </a:t>
            </a:r>
            <a:r>
              <a:rPr lang="en-US" sz="2400" cap="none" dirty="0">
                <a:latin typeface="David" panose="020E0502060401010101" pitchFamily="34" charset="-79"/>
                <a:cs typeface="David" panose="020E0502060401010101" pitchFamily="34" charset="-79"/>
              </a:rPr>
              <a:t>Selected patients with central liver cyst may be suitable for puncture – aspiration-injection-re-aspiration (</a:t>
            </a:r>
            <a:r>
              <a:rPr lang="en-US" sz="2400" cap="none" dirty="0">
                <a:solidFill>
                  <a:srgbClr val="FF0000"/>
                </a:solidFill>
                <a:latin typeface="David" panose="020E0502060401010101" pitchFamily="34" charset="-79"/>
                <a:cs typeface="David" panose="020E0502060401010101" pitchFamily="34" charset="-79"/>
              </a:rPr>
              <a:t>PAIR</a:t>
            </a:r>
            <a:r>
              <a:rPr lang="en-US" sz="2400" cap="none" dirty="0">
                <a:latin typeface="David" panose="020E0502060401010101" pitchFamily="34" charset="-79"/>
                <a:cs typeface="David" panose="020E0502060401010101" pitchFamily="34" charset="-79"/>
              </a:rPr>
              <a:t>) </a:t>
            </a:r>
          </a:p>
          <a:p>
            <a:endParaRPr lang="ar-SA" dirty="0"/>
          </a:p>
        </p:txBody>
      </p:sp>
    </p:spTree>
    <p:extLst>
      <p:ext uri="{BB962C8B-B14F-4D97-AF65-F5344CB8AC3E}">
        <p14:creationId xmlns:p14="http://schemas.microsoft.com/office/powerpoint/2010/main" val="1190208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http://www.gestaltreality.com/wp-content/uploads/2013/09/enterohepatic-recirculatio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0581" y="137652"/>
            <a:ext cx="6164825" cy="6577780"/>
          </a:xfrm>
          <a:prstGeom prst="rect">
            <a:avLst/>
          </a:prstGeom>
          <a:noFill/>
          <a:ln>
            <a:noFill/>
          </a:ln>
        </p:spPr>
      </p:pic>
    </p:spTree>
    <p:extLst>
      <p:ext uri="{BB962C8B-B14F-4D97-AF65-F5344CB8AC3E}">
        <p14:creationId xmlns:p14="http://schemas.microsoft.com/office/powerpoint/2010/main" val="2055562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4742AC8B-F7F8-45CC-BFF5-27E8A564B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ight Triangle 10">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p:cNvSpPr>
            <a:spLocks noGrp="1"/>
          </p:cNvSpPr>
          <p:nvPr>
            <p:ph type="title"/>
          </p:nvPr>
        </p:nvSpPr>
        <p:spPr>
          <a:xfrm>
            <a:off x="965200" y="1383527"/>
            <a:ext cx="6117158" cy="4175166"/>
          </a:xfrm>
        </p:spPr>
        <p:txBody>
          <a:bodyPr vert="horz" lIns="91440" tIns="45720" rIns="91440" bIns="45720" rtlCol="0" anchor="ctr">
            <a:normAutofit/>
          </a:bodyPr>
          <a:lstStyle/>
          <a:p>
            <a:pPr algn="r"/>
            <a:r>
              <a:rPr lang="en-US" sz="9600" b="1" kern="1200">
                <a:solidFill>
                  <a:schemeClr val="tx1"/>
                </a:solidFill>
                <a:latin typeface="+mj-lt"/>
                <a:ea typeface="+mj-ea"/>
                <a:cs typeface="+mj-cs"/>
              </a:rPr>
              <a:t>Tumors of the liver</a:t>
            </a:r>
            <a:br>
              <a:rPr lang="en-US" sz="9600" kern="1200">
                <a:solidFill>
                  <a:schemeClr val="tx1"/>
                </a:solidFill>
                <a:latin typeface="+mj-lt"/>
                <a:ea typeface="+mj-ea"/>
                <a:cs typeface="+mj-cs"/>
              </a:rPr>
            </a:br>
            <a:endParaRPr lang="en-US" sz="9600" kern="1200">
              <a:solidFill>
                <a:schemeClr val="tx1"/>
              </a:solidFill>
              <a:latin typeface="+mj-lt"/>
              <a:ea typeface="+mj-ea"/>
              <a:cs typeface="+mj-cs"/>
            </a:endParaRPr>
          </a:p>
        </p:txBody>
      </p:sp>
    </p:spTree>
    <p:extLst>
      <p:ext uri="{BB962C8B-B14F-4D97-AF65-F5344CB8AC3E}">
        <p14:creationId xmlns:p14="http://schemas.microsoft.com/office/powerpoint/2010/main" val="4250834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5800" y="117988"/>
            <a:ext cx="10394707" cy="6056670"/>
          </a:xfrm>
        </p:spPr>
        <p:txBody>
          <a:bodyPr>
            <a:normAutofit/>
          </a:bodyPr>
          <a:lstStyle/>
          <a:p>
            <a:pPr marL="0" indent="0" algn="l">
              <a:buNone/>
            </a:pPr>
            <a:r>
              <a:rPr lang="en-US" sz="3500" b="1" cap="none" dirty="0">
                <a:solidFill>
                  <a:srgbClr val="C00000"/>
                </a:solidFill>
                <a:latin typeface="David" panose="020E0502060401010101" pitchFamily="34" charset="-79"/>
                <a:cs typeface="David" panose="020E0502060401010101" pitchFamily="34" charset="-79"/>
              </a:rPr>
              <a:t>Primary tumors </a:t>
            </a:r>
            <a:endParaRPr lang="en-US" sz="3500" cap="none" dirty="0">
              <a:solidFill>
                <a:srgbClr val="C00000"/>
              </a:solidFill>
              <a:latin typeface="David" panose="020E0502060401010101" pitchFamily="34" charset="-79"/>
              <a:cs typeface="David" panose="020E0502060401010101" pitchFamily="34" charset="-79"/>
            </a:endParaRPr>
          </a:p>
          <a:p>
            <a:pPr marL="0" indent="0" algn="l">
              <a:buNone/>
            </a:pPr>
            <a:r>
              <a:rPr lang="en-US" sz="2400" cap="none" dirty="0">
                <a:latin typeface="David" panose="020E0502060401010101" pitchFamily="34" charset="-79"/>
                <a:cs typeface="David" panose="020E0502060401010101" pitchFamily="34" charset="-79"/>
              </a:rPr>
              <a:t> </a:t>
            </a:r>
            <a:r>
              <a:rPr lang="en-US" sz="2400" b="1" cap="none" dirty="0">
                <a:solidFill>
                  <a:srgbClr val="002060"/>
                </a:solidFill>
                <a:latin typeface="David" panose="020E0502060401010101" pitchFamily="34" charset="-79"/>
                <a:cs typeface="David" panose="020E0502060401010101" pitchFamily="34" charset="-79"/>
              </a:rPr>
              <a:t>a) Benign </a:t>
            </a:r>
            <a:r>
              <a:rPr lang="en-US" sz="2400" cap="none" dirty="0">
                <a:latin typeface="David" panose="020E0502060401010101" pitchFamily="34" charset="-79"/>
                <a:cs typeface="David" panose="020E0502060401010101" pitchFamily="34" charset="-79"/>
              </a:rPr>
              <a:t>1) Adenoma</a:t>
            </a:r>
          </a:p>
          <a:p>
            <a:pPr marL="0" indent="0" algn="l">
              <a:buNone/>
            </a:pPr>
            <a:r>
              <a:rPr lang="en-US" sz="2400" cap="none" dirty="0">
                <a:latin typeface="David" panose="020E0502060401010101" pitchFamily="34" charset="-79"/>
                <a:cs typeface="David" panose="020E0502060401010101" pitchFamily="34" charset="-79"/>
              </a:rPr>
              <a:t>                    2) Focal nodular hyperplasia</a:t>
            </a:r>
          </a:p>
          <a:p>
            <a:pPr marL="0" indent="0" algn="l">
              <a:buNone/>
            </a:pPr>
            <a:r>
              <a:rPr lang="en-US" sz="2400" cap="none" dirty="0">
                <a:latin typeface="David" panose="020E0502060401010101" pitchFamily="34" charset="-79"/>
                <a:cs typeface="David" panose="020E0502060401010101" pitchFamily="34" charset="-79"/>
              </a:rPr>
              <a:t>                    3) Hemangioma</a:t>
            </a:r>
          </a:p>
          <a:p>
            <a:pPr marL="0" indent="0" algn="l">
              <a:buNone/>
            </a:pPr>
            <a:r>
              <a:rPr lang="en-US" sz="2400" cap="none" dirty="0">
                <a:latin typeface="David" panose="020E0502060401010101" pitchFamily="34" charset="-79"/>
                <a:cs typeface="David" panose="020E0502060401010101" pitchFamily="34" charset="-79"/>
              </a:rPr>
              <a:t>                    4) Hamartoma</a:t>
            </a:r>
          </a:p>
          <a:p>
            <a:pPr marL="0" indent="0" algn="l">
              <a:buNone/>
            </a:pPr>
            <a:r>
              <a:rPr lang="en-US" sz="2400" b="1" cap="none" dirty="0">
                <a:solidFill>
                  <a:srgbClr val="002060"/>
                </a:solidFill>
                <a:latin typeface="David" panose="020E0502060401010101" pitchFamily="34" charset="-79"/>
                <a:cs typeface="David" panose="020E0502060401010101" pitchFamily="34" charset="-79"/>
              </a:rPr>
              <a:t> b) Malignant</a:t>
            </a:r>
            <a:endParaRPr lang="en-US" sz="2400" cap="none" dirty="0">
              <a:solidFill>
                <a:srgbClr val="002060"/>
              </a:solidFill>
              <a:latin typeface="David" panose="020E0502060401010101" pitchFamily="34" charset="-79"/>
              <a:cs typeface="David" panose="020E0502060401010101" pitchFamily="34" charset="-79"/>
            </a:endParaRPr>
          </a:p>
          <a:p>
            <a:pPr marL="0" indent="0" algn="l">
              <a:buNone/>
            </a:pPr>
            <a:r>
              <a:rPr lang="en-US" sz="2400" cap="none" dirty="0">
                <a:latin typeface="David" panose="020E0502060401010101" pitchFamily="34" charset="-79"/>
                <a:cs typeface="David" panose="020E0502060401010101" pitchFamily="34" charset="-79"/>
              </a:rPr>
              <a:t>                   1) Hepatocellular carcinoma (hepatoma)</a:t>
            </a:r>
          </a:p>
          <a:p>
            <a:pPr marL="0" indent="0" algn="l">
              <a:buNone/>
            </a:pPr>
            <a:r>
              <a:rPr lang="en-US" sz="2400" cap="none" dirty="0">
                <a:latin typeface="David" panose="020E0502060401010101" pitchFamily="34" charset="-79"/>
                <a:cs typeface="David" panose="020E0502060401010101" pitchFamily="34" charset="-79"/>
              </a:rPr>
              <a:t>                   2) Cholangiocarcinoma</a:t>
            </a:r>
          </a:p>
          <a:p>
            <a:pPr marL="0" indent="0" algn="l">
              <a:buNone/>
            </a:pPr>
            <a:r>
              <a:rPr lang="ar-SA" sz="2400" cap="none" dirty="0">
                <a:latin typeface="David" panose="020E0502060401010101" pitchFamily="34" charset="-79"/>
              </a:rPr>
              <a:t>  </a:t>
            </a:r>
            <a:r>
              <a:rPr lang="en-US" sz="2400" cap="none" dirty="0">
                <a:latin typeface="David" panose="020E0502060401010101" pitchFamily="34" charset="-79"/>
                <a:cs typeface="David" panose="020E0502060401010101" pitchFamily="34" charset="-79"/>
              </a:rPr>
              <a:t>                   3) Angiosarcom</a:t>
            </a:r>
          </a:p>
          <a:p>
            <a:pPr marL="0" indent="0" algn="l">
              <a:buNone/>
            </a:pPr>
            <a:r>
              <a:rPr lang="en-US" sz="2400" cap="none" dirty="0">
                <a:latin typeface="David" panose="020E0502060401010101" pitchFamily="34" charset="-79"/>
                <a:cs typeface="David" panose="020E0502060401010101" pitchFamily="34" charset="-79"/>
              </a:rPr>
              <a:t>                   4) Haemangioendothelioma</a:t>
            </a:r>
          </a:p>
          <a:p>
            <a:pPr marL="0" indent="0" algn="l">
              <a:buNone/>
            </a:pPr>
            <a:r>
              <a:rPr lang="en-US" sz="2400" cap="none" dirty="0">
                <a:latin typeface="David" panose="020E0502060401010101" pitchFamily="34" charset="-79"/>
                <a:cs typeface="David" panose="020E0502060401010101" pitchFamily="34" charset="-79"/>
              </a:rPr>
              <a:t>                   5) Biliary cystadenocarcinoma</a:t>
            </a:r>
          </a:p>
          <a:p>
            <a:pPr marL="0" indent="0" algn="l">
              <a:buNone/>
            </a:pPr>
            <a:r>
              <a:rPr lang="en-US" sz="3500" b="1" cap="none" dirty="0">
                <a:solidFill>
                  <a:srgbClr val="C00000"/>
                </a:solidFill>
                <a:latin typeface="David" panose="020E0502060401010101" pitchFamily="34" charset="-79"/>
                <a:cs typeface="David" panose="020E0502060401010101" pitchFamily="34" charset="-79"/>
              </a:rPr>
              <a:t>Secondary tumors ( metastasis) </a:t>
            </a:r>
            <a:endParaRPr lang="en-US" sz="3500" cap="none" dirty="0">
              <a:solidFill>
                <a:srgbClr val="C00000"/>
              </a:solidFill>
              <a:latin typeface="David" panose="020E0502060401010101" pitchFamily="34" charset="-79"/>
              <a:cs typeface="David" panose="020E0502060401010101" pitchFamily="34" charset="-79"/>
            </a:endParaRPr>
          </a:p>
          <a:p>
            <a:endParaRPr lang="ar-SA" dirty="0"/>
          </a:p>
        </p:txBody>
      </p:sp>
    </p:spTree>
    <p:extLst>
      <p:ext uri="{BB962C8B-B14F-4D97-AF65-F5344CB8AC3E}">
        <p14:creationId xmlns:p14="http://schemas.microsoft.com/office/powerpoint/2010/main" val="145185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7987" y="265471"/>
            <a:ext cx="11788878" cy="7334863"/>
          </a:xfrm>
        </p:spPr>
        <p:txBody>
          <a:bodyPr>
            <a:normAutofit/>
          </a:bodyPr>
          <a:lstStyle/>
          <a:p>
            <a:pPr algn="l"/>
            <a:r>
              <a:rPr lang="en-US" sz="6000" b="1" dirty="0">
                <a:solidFill>
                  <a:srgbClr val="C00000"/>
                </a:solidFill>
              </a:rPr>
              <a:t>Hepatocellular carcinoma (hepatoma)</a:t>
            </a:r>
            <a:br>
              <a:rPr lang="ar-SA" sz="6700" b="1" dirty="0"/>
            </a:br>
            <a:br>
              <a:rPr lang="en-US" b="1" dirty="0"/>
            </a:br>
            <a:br>
              <a:rPr lang="en-US" b="1" dirty="0"/>
            </a:br>
            <a:r>
              <a:rPr lang="en-US" b="1" dirty="0">
                <a:solidFill>
                  <a:srgbClr val="FF0000"/>
                </a:solidFill>
              </a:rPr>
              <a:t>Risk factors   </a:t>
            </a:r>
            <a:r>
              <a:rPr lang="en-US" sz="2400" dirty="0"/>
              <a:t>1) Hepatitis b virus</a:t>
            </a:r>
            <a:br>
              <a:rPr lang="en-US" sz="2400" dirty="0"/>
            </a:br>
            <a:r>
              <a:rPr lang="en-US" sz="2400" dirty="0"/>
              <a:t>                                          2) Hepatitis c virus</a:t>
            </a:r>
            <a:br>
              <a:rPr lang="en-US" sz="2400" dirty="0"/>
            </a:br>
            <a:r>
              <a:rPr lang="en-US" sz="2400" dirty="0"/>
              <a:t>                                          3) Aflatoxin , derived from the fungus </a:t>
            </a:r>
            <a:r>
              <a:rPr lang="ar-SA" sz="2400" dirty="0"/>
              <a:t>  </a:t>
            </a:r>
            <a:br>
              <a:rPr lang="en-US" sz="2400" dirty="0"/>
            </a:br>
            <a:r>
              <a:rPr lang="en-US" sz="2400" dirty="0"/>
              <a:t>                                             </a:t>
            </a:r>
            <a:r>
              <a:rPr lang="en-US" sz="2400" u="sng" dirty="0"/>
              <a:t>"</a:t>
            </a:r>
            <a:r>
              <a:rPr lang="en-US" sz="2400" u="sng" dirty="0">
                <a:solidFill>
                  <a:srgbClr val="00B050"/>
                </a:solidFill>
              </a:rPr>
              <a:t>Aspragellus flavus</a:t>
            </a:r>
            <a:r>
              <a:rPr lang="en-US" sz="2400" u="sng" dirty="0"/>
              <a:t>“   </a:t>
            </a:r>
            <a:r>
              <a:rPr lang="ar-SA" sz="2400" u="sng" dirty="0"/>
              <a:t>   </a:t>
            </a:r>
            <a:br>
              <a:rPr lang="en-US" sz="2400" dirty="0"/>
            </a:br>
            <a:r>
              <a:rPr lang="en-US" sz="2400" dirty="0"/>
              <a:t>                                          4) Liver cirrhosis</a:t>
            </a:r>
            <a:br>
              <a:rPr lang="en-US" dirty="0"/>
            </a:br>
            <a:br>
              <a:rPr lang="en-US" dirty="0"/>
            </a:br>
            <a:endParaRPr lang="ar-SA" dirty="0"/>
          </a:p>
        </p:txBody>
      </p:sp>
    </p:spTree>
    <p:extLst>
      <p:ext uri="{BB962C8B-B14F-4D97-AF65-F5344CB8AC3E}">
        <p14:creationId xmlns:p14="http://schemas.microsoft.com/office/powerpoint/2010/main" val="3429572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a:extLst>
              <a:ext uri="{FF2B5EF4-FFF2-40B4-BE49-F238E27FC236}">
                <a16:creationId xmlns:a16="http://schemas.microsoft.com/office/drawing/2014/main" id="{A3B4D03B-7E5E-4FCB-99E5-7AABF34CECA9}"/>
              </a:ext>
            </a:extLst>
          </p:cNvPr>
          <p:cNvSpPr>
            <a:spLocks noGrp="1" noChangeArrowheads="1"/>
          </p:cNvSpPr>
          <p:nvPr>
            <p:ph type="title"/>
          </p:nvPr>
        </p:nvSpPr>
        <p:spPr/>
        <p:txBody>
          <a:bodyPr/>
          <a:lstStyle/>
          <a:p>
            <a:pPr eaLnBrk="1" hangingPunct="1"/>
            <a:r>
              <a:rPr lang="en-US" altLang="ar-SA"/>
              <a:t>Malignant Transformation</a:t>
            </a:r>
            <a:br>
              <a:rPr lang="en-US" altLang="ar-SA"/>
            </a:br>
            <a:r>
              <a:rPr lang="en-US" altLang="ar-SA"/>
              <a:t>Multistep</a:t>
            </a:r>
          </a:p>
        </p:txBody>
      </p:sp>
      <p:graphicFrame>
        <p:nvGraphicFramePr>
          <p:cNvPr id="17441" name="Group 33">
            <a:extLst>
              <a:ext uri="{FF2B5EF4-FFF2-40B4-BE49-F238E27FC236}">
                <a16:creationId xmlns:a16="http://schemas.microsoft.com/office/drawing/2014/main" id="{2B5FC4AE-F47A-45C5-A5DA-8E0554AED94A}"/>
              </a:ext>
            </a:extLst>
          </p:cNvPr>
          <p:cNvGraphicFramePr>
            <a:graphicFrameLocks noGrp="1"/>
          </p:cNvGraphicFramePr>
          <p:nvPr>
            <p:ph sz="half" idx="4294967295"/>
          </p:nvPr>
        </p:nvGraphicFramePr>
        <p:xfrm>
          <a:off x="5734065" y="4130675"/>
          <a:ext cx="4640263" cy="1858976"/>
        </p:xfrm>
        <a:graphic>
          <a:graphicData uri="http://schemas.openxmlformats.org/drawingml/2006/table">
            <a:tbl>
              <a:tblPr/>
              <a:tblGrid>
                <a:gridCol w="1737859">
                  <a:extLst>
                    <a:ext uri="{9D8B030D-6E8A-4147-A177-3AD203B41FA5}">
                      <a16:colId xmlns:a16="http://schemas.microsoft.com/office/drawing/2014/main" val="20000"/>
                    </a:ext>
                  </a:extLst>
                </a:gridCol>
                <a:gridCol w="1406412">
                  <a:extLst>
                    <a:ext uri="{9D8B030D-6E8A-4147-A177-3AD203B41FA5}">
                      <a16:colId xmlns:a16="http://schemas.microsoft.com/office/drawing/2014/main" val="20001"/>
                    </a:ext>
                  </a:extLst>
                </a:gridCol>
                <a:gridCol w="1495992">
                  <a:extLst>
                    <a:ext uri="{9D8B030D-6E8A-4147-A177-3AD203B41FA5}">
                      <a16:colId xmlns:a16="http://schemas.microsoft.com/office/drawing/2014/main" val="20002"/>
                    </a:ext>
                  </a:extLst>
                </a:gridCol>
              </a:tblGrid>
              <a:tr h="304722">
                <a:tc gridSpan="3">
                  <a:txBody>
                    <a:body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US" sz="1400" b="1" i="0" u="none" strike="noStrike" cap="none" normalizeH="0" baseline="0" dirty="0">
                          <a:ln>
                            <a:noFill/>
                          </a:ln>
                          <a:solidFill>
                            <a:schemeClr val="tx1"/>
                          </a:solidFill>
                          <a:effectLst/>
                          <a:latin typeface="Arial" pitchFamily="34" charset="0"/>
                          <a:ea typeface="MS Hei"/>
                          <a:cs typeface="MS Hei"/>
                        </a:rPr>
                        <a:t>Potential Targets</a:t>
                      </a:r>
                    </a:p>
                  </a:txBody>
                  <a:tcPr marT="45682" marB="45682" horzOverflow="overflow">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a:noFill/>
                    </a:lnTlToBr>
                    <a:lnBlToTr>
                      <a:noFill/>
                    </a:lnBlToTr>
                    <a:solidFill>
                      <a:srgbClr val="8B3D9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8080">
                <a:tc>
                  <a:txBody>
                    <a:body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Arial" pitchFamily="34" charset="0"/>
                          <a:ea typeface="MS Hei"/>
                          <a:cs typeface="MS Hei"/>
                        </a:rPr>
                        <a:t>Oxidative stress and inflammation</a:t>
                      </a:r>
                    </a:p>
                  </a:txBody>
                  <a:tcPr marT="45682" marB="45682" horzOverflow="overflow">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Arial" pitchFamily="34" charset="0"/>
                          <a:ea typeface="MS Hei"/>
                          <a:cs typeface="MS Hei"/>
                        </a:rPr>
                        <a:t>Viral oncogenes</a:t>
                      </a:r>
                    </a:p>
                  </a:txBody>
                  <a:tcPr marT="45682" marB="45682" horzOverflow="overflow">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Arial" pitchFamily="34" charset="0"/>
                          <a:ea typeface="MS Hei"/>
                          <a:cs typeface="MS Hei"/>
                        </a:rPr>
                        <a:t>Carcinogens</a:t>
                      </a:r>
                    </a:p>
                  </a:txBody>
                  <a:tcPr marT="45682" marB="45682" horzOverflow="overflow">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518080">
                <a:tc>
                  <a:txBody>
                    <a:body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Arial" pitchFamily="34" charset="0"/>
                          <a:ea typeface="MS Hei"/>
                          <a:cs typeface="MS Hei"/>
                        </a:rPr>
                        <a:t>Growth factors</a:t>
                      </a:r>
                    </a:p>
                  </a:txBody>
                  <a:tcPr marT="45682" marB="45682" horzOverflow="overflow">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Arial" pitchFamily="34" charset="0"/>
                          <a:ea typeface="MS Hei"/>
                          <a:cs typeface="MS Hei"/>
                        </a:rPr>
                        <a:t>Telomere shortening</a:t>
                      </a:r>
                    </a:p>
                  </a:txBody>
                  <a:tcPr marT="45682" marB="45682" horzOverflow="overflow">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Arial" pitchFamily="34" charset="0"/>
                          <a:ea typeface="MS Hei"/>
                          <a:cs typeface="MS Hei"/>
                        </a:rPr>
                        <a:t>Cancer stem cells</a:t>
                      </a:r>
                    </a:p>
                  </a:txBody>
                  <a:tcPr marT="45682" marB="45682" horzOverflow="overflow">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r h="518080">
                <a:tc>
                  <a:txBody>
                    <a:body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Arial" pitchFamily="34" charset="0"/>
                          <a:ea typeface="MS Hei"/>
                          <a:cs typeface="MS Hei"/>
                        </a:rPr>
                        <a:t>Loss of cell cycle checkpoints</a:t>
                      </a:r>
                    </a:p>
                  </a:txBody>
                  <a:tcPr marT="45682" marB="45682" horzOverflow="overflow">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Arial" pitchFamily="34" charset="0"/>
                          <a:ea typeface="MS Hei"/>
                          <a:cs typeface="MS Hei"/>
                        </a:rPr>
                        <a:t>Antiapoptosis</a:t>
                      </a:r>
                    </a:p>
                  </a:txBody>
                  <a:tcPr marT="45682" marB="45682" horzOverflow="overflow">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Arial" pitchFamily="34" charset="0"/>
                          <a:ea typeface="MS Hei"/>
                          <a:cs typeface="MS Hei"/>
                        </a:rPr>
                        <a:t>Angiogenesis</a:t>
                      </a:r>
                    </a:p>
                  </a:txBody>
                  <a:tcPr marT="45682" marB="45682" horzOverflow="overflow">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3"/>
                  </a:ext>
                </a:extLst>
              </a:tr>
            </a:tbl>
          </a:graphicData>
        </a:graphic>
      </p:graphicFrame>
      <p:grpSp>
        <p:nvGrpSpPr>
          <p:cNvPr id="71703" name="Group 21">
            <a:extLst>
              <a:ext uri="{FF2B5EF4-FFF2-40B4-BE49-F238E27FC236}">
                <a16:creationId xmlns:a16="http://schemas.microsoft.com/office/drawing/2014/main" id="{9D5AC8ED-7EEC-4048-81A0-873F472257FD}"/>
              </a:ext>
            </a:extLst>
          </p:cNvPr>
          <p:cNvGrpSpPr>
            <a:grpSpLocks/>
          </p:cNvGrpSpPr>
          <p:nvPr/>
        </p:nvGrpSpPr>
        <p:grpSpPr bwMode="auto">
          <a:xfrm>
            <a:off x="1981200" y="1000126"/>
            <a:ext cx="8229600" cy="4746625"/>
            <a:chOff x="28575" y="838200"/>
            <a:chExt cx="9115425" cy="5257800"/>
          </a:xfrm>
        </p:grpSpPr>
        <p:sp>
          <p:nvSpPr>
            <p:cNvPr id="71705" name="Line 2">
              <a:extLst>
                <a:ext uri="{FF2B5EF4-FFF2-40B4-BE49-F238E27FC236}">
                  <a16:creationId xmlns:a16="http://schemas.microsoft.com/office/drawing/2014/main" id="{D55D9B3A-B8A3-4AE5-BB90-158B0207A68F}"/>
                </a:ext>
              </a:extLst>
            </p:cNvPr>
            <p:cNvSpPr>
              <a:spLocks noChangeShapeType="1"/>
            </p:cNvSpPr>
            <p:nvPr/>
          </p:nvSpPr>
          <p:spPr bwMode="auto">
            <a:xfrm flipV="1">
              <a:off x="152400" y="838200"/>
              <a:ext cx="8991600" cy="5257800"/>
            </a:xfrm>
            <a:prstGeom prst="line">
              <a:avLst/>
            </a:prstGeom>
            <a:noFill/>
            <a:ln w="704850">
              <a:solidFill>
                <a:schemeClr val="accent1">
                  <a:alpha val="79999"/>
                </a:schemeClr>
              </a:solidFill>
              <a:round/>
              <a:headEnd/>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defRPr/>
              </a:pPr>
              <a:endParaRPr lang="ar-SA">
                <a:solidFill>
                  <a:srgbClr val="FFFFFF"/>
                </a:solidFill>
                <a:latin typeface="Arial"/>
                <a:ea typeface="MS PGothic" panose="020B0600070205080204" pitchFamily="34" charset="-128"/>
              </a:endParaRPr>
            </a:p>
          </p:txBody>
        </p:sp>
        <p:sp>
          <p:nvSpPr>
            <p:cNvPr id="71706" name="Text Box 9">
              <a:extLst>
                <a:ext uri="{FF2B5EF4-FFF2-40B4-BE49-F238E27FC236}">
                  <a16:creationId xmlns:a16="http://schemas.microsoft.com/office/drawing/2014/main" id="{86989F9C-0581-4DA4-A220-BC0E59FFE09F}"/>
                </a:ext>
              </a:extLst>
            </p:cNvPr>
            <p:cNvSpPr txBox="1">
              <a:spLocks noChangeArrowheads="1"/>
            </p:cNvSpPr>
            <p:nvPr/>
          </p:nvSpPr>
          <p:spPr bwMode="auto">
            <a:xfrm>
              <a:off x="28575" y="5394325"/>
              <a:ext cx="1981200" cy="3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ea typeface="MS PGothic" panose="020B0600070205080204" pitchFamily="34" charset="-128"/>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ea typeface="MS PGothic" panose="020B0600070205080204" pitchFamily="34" charset="-128"/>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ea typeface="MS PGothic" panose="020B0600070205080204" pitchFamily="34" charset="-128"/>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9pPr>
            </a:lstStyle>
            <a:p>
              <a:pPr algn="ctr" fontAlgn="base">
                <a:spcBef>
                  <a:spcPct val="0"/>
                </a:spcBef>
                <a:spcAft>
                  <a:spcPct val="0"/>
                </a:spcAft>
                <a:buClrTx/>
                <a:buNone/>
                <a:defRPr/>
              </a:pPr>
              <a:r>
                <a:rPr lang="en-US" altLang="ar-SA" sz="1800" b="1">
                  <a:solidFill>
                    <a:srgbClr val="FFFFFF"/>
                  </a:solidFill>
                </a:rPr>
                <a:t>Normal liver</a:t>
              </a:r>
            </a:p>
          </p:txBody>
        </p:sp>
        <p:sp>
          <p:nvSpPr>
            <p:cNvPr id="71707" name="Text Box 13">
              <a:extLst>
                <a:ext uri="{FF2B5EF4-FFF2-40B4-BE49-F238E27FC236}">
                  <a16:creationId xmlns:a16="http://schemas.microsoft.com/office/drawing/2014/main" id="{83C7A76F-D226-48D8-9001-C7E15175EB05}"/>
                </a:ext>
              </a:extLst>
            </p:cNvPr>
            <p:cNvSpPr txBox="1">
              <a:spLocks noChangeArrowheads="1"/>
            </p:cNvSpPr>
            <p:nvPr/>
          </p:nvSpPr>
          <p:spPr bwMode="auto">
            <a:xfrm>
              <a:off x="2971800" y="3429000"/>
              <a:ext cx="2667000" cy="3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ea typeface="MS PGothic" panose="020B0600070205080204" pitchFamily="34" charset="-128"/>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ea typeface="MS PGothic" panose="020B0600070205080204" pitchFamily="34" charset="-128"/>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ea typeface="MS PGothic" panose="020B0600070205080204" pitchFamily="34" charset="-128"/>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9pPr>
            </a:lstStyle>
            <a:p>
              <a:pPr algn="ctr" fontAlgn="base">
                <a:spcBef>
                  <a:spcPct val="0"/>
                </a:spcBef>
                <a:spcAft>
                  <a:spcPct val="0"/>
                </a:spcAft>
                <a:buClrTx/>
                <a:buNone/>
                <a:defRPr/>
              </a:pPr>
              <a:r>
                <a:rPr lang="en-US" altLang="ar-SA" sz="1800" b="1">
                  <a:solidFill>
                    <a:srgbClr val="FFFFFF"/>
                  </a:solidFill>
                </a:rPr>
                <a:t> Liver cirrhosis</a:t>
              </a:r>
            </a:p>
          </p:txBody>
        </p:sp>
        <p:sp>
          <p:nvSpPr>
            <p:cNvPr id="71708" name="Text Box 15">
              <a:extLst>
                <a:ext uri="{FF2B5EF4-FFF2-40B4-BE49-F238E27FC236}">
                  <a16:creationId xmlns:a16="http://schemas.microsoft.com/office/drawing/2014/main" id="{BEA25185-25D6-489C-AB88-03E3C6AC7530}"/>
                </a:ext>
              </a:extLst>
            </p:cNvPr>
            <p:cNvSpPr txBox="1">
              <a:spLocks noChangeArrowheads="1"/>
            </p:cNvSpPr>
            <p:nvPr/>
          </p:nvSpPr>
          <p:spPr bwMode="auto">
            <a:xfrm>
              <a:off x="1295400" y="4070351"/>
              <a:ext cx="2667000" cy="132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ea typeface="MS PGothic" panose="020B0600070205080204" pitchFamily="34" charset="-128"/>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ea typeface="MS PGothic" panose="020B0600070205080204" pitchFamily="34" charset="-128"/>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ea typeface="MS PGothic" panose="020B0600070205080204" pitchFamily="34" charset="-128"/>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9pPr>
            </a:lstStyle>
            <a:p>
              <a:pPr algn="ctr" fontAlgn="base">
                <a:lnSpc>
                  <a:spcPct val="100000"/>
                </a:lnSpc>
                <a:spcBef>
                  <a:spcPct val="0"/>
                </a:spcBef>
                <a:spcAft>
                  <a:spcPct val="0"/>
                </a:spcAft>
                <a:buClrTx/>
                <a:buNone/>
                <a:defRPr/>
              </a:pPr>
              <a:r>
                <a:rPr lang="en-US" altLang="ar-SA" sz="1800" b="1">
                  <a:solidFill>
                    <a:srgbClr val="FFFFFF"/>
                  </a:solidFill>
                </a:rPr>
                <a:t>Hepatitis C</a:t>
              </a:r>
            </a:p>
            <a:p>
              <a:pPr algn="ctr" fontAlgn="base">
                <a:lnSpc>
                  <a:spcPct val="100000"/>
                </a:lnSpc>
                <a:spcBef>
                  <a:spcPct val="0"/>
                </a:spcBef>
                <a:spcAft>
                  <a:spcPct val="0"/>
                </a:spcAft>
                <a:buClrTx/>
                <a:buNone/>
                <a:defRPr/>
              </a:pPr>
              <a:r>
                <a:rPr lang="en-US" altLang="ar-SA" sz="1800" b="1">
                  <a:solidFill>
                    <a:srgbClr val="FFFFFF"/>
                  </a:solidFill>
                </a:rPr>
                <a:t>Hepatitis B</a:t>
              </a:r>
            </a:p>
            <a:p>
              <a:pPr algn="ctr" fontAlgn="base">
                <a:lnSpc>
                  <a:spcPct val="100000"/>
                </a:lnSpc>
                <a:spcBef>
                  <a:spcPct val="0"/>
                </a:spcBef>
                <a:spcAft>
                  <a:spcPct val="0"/>
                </a:spcAft>
                <a:buClrTx/>
                <a:buNone/>
                <a:defRPr/>
              </a:pPr>
              <a:r>
                <a:rPr lang="en-US" altLang="ar-SA" sz="1800" b="1">
                  <a:solidFill>
                    <a:srgbClr val="FFFFFF"/>
                  </a:solidFill>
                </a:rPr>
                <a:t>Ethanol</a:t>
              </a:r>
            </a:p>
            <a:p>
              <a:pPr algn="ctr" fontAlgn="base">
                <a:lnSpc>
                  <a:spcPct val="100000"/>
                </a:lnSpc>
                <a:spcBef>
                  <a:spcPct val="0"/>
                </a:spcBef>
                <a:spcAft>
                  <a:spcPct val="0"/>
                </a:spcAft>
                <a:buClrTx/>
                <a:buNone/>
                <a:defRPr/>
              </a:pPr>
              <a:r>
                <a:rPr lang="en-US" altLang="ar-SA" sz="1800" b="1">
                  <a:solidFill>
                    <a:srgbClr val="FFFFFF"/>
                  </a:solidFill>
                </a:rPr>
                <a:t>NASH</a:t>
              </a:r>
            </a:p>
          </p:txBody>
        </p:sp>
        <p:sp>
          <p:nvSpPr>
            <p:cNvPr id="71709" name="Text Box 20">
              <a:extLst>
                <a:ext uri="{FF2B5EF4-FFF2-40B4-BE49-F238E27FC236}">
                  <a16:creationId xmlns:a16="http://schemas.microsoft.com/office/drawing/2014/main" id="{C0E01C0D-1DB8-450F-8511-BB84AF677725}"/>
                </a:ext>
              </a:extLst>
            </p:cNvPr>
            <p:cNvSpPr txBox="1">
              <a:spLocks noChangeArrowheads="1"/>
            </p:cNvSpPr>
            <p:nvPr/>
          </p:nvSpPr>
          <p:spPr bwMode="auto">
            <a:xfrm>
              <a:off x="4953000" y="2076450"/>
              <a:ext cx="2895600" cy="7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ea typeface="MS PGothic" panose="020B0600070205080204" pitchFamily="34" charset="-128"/>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ea typeface="MS PGothic" panose="020B0600070205080204" pitchFamily="34" charset="-128"/>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ea typeface="MS PGothic" panose="020B0600070205080204" pitchFamily="34" charset="-128"/>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9pPr>
            </a:lstStyle>
            <a:p>
              <a:pPr algn="ctr" fontAlgn="base">
                <a:lnSpc>
                  <a:spcPct val="100000"/>
                </a:lnSpc>
                <a:spcBef>
                  <a:spcPct val="0"/>
                </a:spcBef>
                <a:spcAft>
                  <a:spcPct val="0"/>
                </a:spcAft>
                <a:buClrTx/>
                <a:buNone/>
                <a:defRPr/>
              </a:pPr>
              <a:r>
                <a:rPr lang="en-US" altLang="ar-SA" sz="1800" b="1">
                  <a:solidFill>
                    <a:srgbClr val="FFFFFF"/>
                  </a:solidFill>
                </a:rPr>
                <a:t>Epigenetic alterations</a:t>
              </a:r>
            </a:p>
            <a:p>
              <a:pPr algn="ctr" fontAlgn="base">
                <a:lnSpc>
                  <a:spcPct val="100000"/>
                </a:lnSpc>
                <a:spcBef>
                  <a:spcPct val="0"/>
                </a:spcBef>
                <a:spcAft>
                  <a:spcPct val="0"/>
                </a:spcAft>
                <a:buClrTx/>
                <a:buNone/>
                <a:defRPr/>
              </a:pPr>
              <a:r>
                <a:rPr lang="en-US" altLang="ar-SA" sz="1800" b="1">
                  <a:solidFill>
                    <a:srgbClr val="FFFFFF"/>
                  </a:solidFill>
                </a:rPr>
                <a:t>Genetic alterations</a:t>
              </a:r>
            </a:p>
          </p:txBody>
        </p:sp>
        <p:sp>
          <p:nvSpPr>
            <p:cNvPr id="71710" name="Text Box 21">
              <a:extLst>
                <a:ext uri="{FF2B5EF4-FFF2-40B4-BE49-F238E27FC236}">
                  <a16:creationId xmlns:a16="http://schemas.microsoft.com/office/drawing/2014/main" id="{0C3A45B1-A8BC-431E-99C5-00F6CF036DC7}"/>
                </a:ext>
              </a:extLst>
            </p:cNvPr>
            <p:cNvSpPr txBox="1">
              <a:spLocks noChangeArrowheads="1"/>
            </p:cNvSpPr>
            <p:nvPr/>
          </p:nvSpPr>
          <p:spPr bwMode="auto">
            <a:xfrm>
              <a:off x="7248525" y="1295400"/>
              <a:ext cx="1371600" cy="3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ea typeface="MS PGothic" panose="020B0600070205080204" pitchFamily="34" charset="-128"/>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ea typeface="MS PGothic" panose="020B0600070205080204" pitchFamily="34" charset="-128"/>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ea typeface="MS PGothic" panose="020B0600070205080204" pitchFamily="34" charset="-128"/>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9pPr>
            </a:lstStyle>
            <a:p>
              <a:pPr algn="ctr" fontAlgn="base">
                <a:spcBef>
                  <a:spcPct val="0"/>
                </a:spcBef>
                <a:spcAft>
                  <a:spcPct val="0"/>
                </a:spcAft>
                <a:buClrTx/>
                <a:buNone/>
                <a:defRPr/>
              </a:pPr>
              <a:r>
                <a:rPr lang="en-US" altLang="ar-SA" sz="1800" b="1">
                  <a:solidFill>
                    <a:srgbClr val="FFFFFF"/>
                  </a:solidFill>
                </a:rPr>
                <a:t>HCC</a:t>
              </a:r>
              <a:r>
                <a:rPr lang="en-US" altLang="ar-SA" sz="1800" b="1" baseline="30000">
                  <a:solidFill>
                    <a:srgbClr val="FFFFFF"/>
                  </a:solidFill>
                </a:rPr>
                <a:t>[2]</a:t>
              </a:r>
            </a:p>
          </p:txBody>
        </p:sp>
        <p:sp>
          <p:nvSpPr>
            <p:cNvPr id="71711" name="Text Box 46">
              <a:extLst>
                <a:ext uri="{FF2B5EF4-FFF2-40B4-BE49-F238E27FC236}">
                  <a16:creationId xmlns:a16="http://schemas.microsoft.com/office/drawing/2014/main" id="{68022B39-DE91-40E3-A440-E5567EE3D319}"/>
                </a:ext>
              </a:extLst>
            </p:cNvPr>
            <p:cNvSpPr txBox="1">
              <a:spLocks noChangeArrowheads="1"/>
            </p:cNvSpPr>
            <p:nvPr/>
          </p:nvSpPr>
          <p:spPr bwMode="auto">
            <a:xfrm>
              <a:off x="3581400" y="2819400"/>
              <a:ext cx="3505200" cy="3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ea typeface="MS PGothic" panose="020B0600070205080204" pitchFamily="34" charset="-128"/>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ea typeface="MS PGothic" panose="020B0600070205080204" pitchFamily="34" charset="-128"/>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ea typeface="MS PGothic" panose="020B0600070205080204" pitchFamily="34" charset="-128"/>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9pPr>
            </a:lstStyle>
            <a:p>
              <a:pPr algn="ctr" fontAlgn="base">
                <a:spcBef>
                  <a:spcPct val="0"/>
                </a:spcBef>
                <a:spcAft>
                  <a:spcPct val="0"/>
                </a:spcAft>
                <a:buClrTx/>
                <a:buNone/>
                <a:defRPr/>
              </a:pPr>
              <a:r>
                <a:rPr lang="en-US" altLang="ar-SA" sz="1800" b="1">
                  <a:solidFill>
                    <a:srgbClr val="FFFFFF"/>
                  </a:solidFill>
                </a:rPr>
                <a:t>Dysplastic nodules</a:t>
              </a:r>
              <a:r>
                <a:rPr lang="en-US" altLang="ar-SA" sz="1800" b="1" baseline="30000">
                  <a:solidFill>
                    <a:srgbClr val="FFFFFF"/>
                  </a:solidFill>
                </a:rPr>
                <a:t>[1]</a:t>
              </a:r>
            </a:p>
          </p:txBody>
        </p:sp>
      </p:grpSp>
      <p:sp>
        <p:nvSpPr>
          <p:cNvPr id="71704" name="Text Box 8">
            <a:extLst>
              <a:ext uri="{FF2B5EF4-FFF2-40B4-BE49-F238E27FC236}">
                <a16:creationId xmlns:a16="http://schemas.microsoft.com/office/drawing/2014/main" id="{1C260AFC-F0C0-478B-9C7F-7520D5E9FE40}"/>
              </a:ext>
            </a:extLst>
          </p:cNvPr>
          <p:cNvSpPr txBox="1">
            <a:spLocks noChangeArrowheads="1"/>
          </p:cNvSpPr>
          <p:nvPr/>
        </p:nvSpPr>
        <p:spPr bwMode="auto">
          <a:xfrm>
            <a:off x="1806576" y="6145262"/>
            <a:ext cx="6051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8B3D9A"/>
              </a:buClr>
              <a:buFont typeface="Wingdings" panose="05000000000000000000" pitchFamily="2" charset="2"/>
              <a:buChar char="§"/>
              <a:defRPr sz="2400">
                <a:solidFill>
                  <a:srgbClr val="FEFDDE"/>
                </a:solidFill>
                <a:latin typeface="Arial" panose="020B0604020202020204" pitchFamily="34" charset="0"/>
                <a:ea typeface="MS PGothic" panose="020B0600070205080204" pitchFamily="34" charset="-128"/>
              </a:defRPr>
            </a:lvl1pPr>
            <a:lvl2pPr marL="742950" indent="-285750">
              <a:lnSpc>
                <a:spcPct val="90000"/>
              </a:lnSpc>
              <a:spcBef>
                <a:spcPts val="1000"/>
              </a:spcBef>
              <a:spcAft>
                <a:spcPts val="700"/>
              </a:spcAft>
              <a:buClr>
                <a:srgbClr val="8B3D9A"/>
              </a:buClr>
              <a:buFont typeface="Arial" panose="020B0604020202020204" pitchFamily="34" charset="0"/>
              <a:buChar char="–"/>
              <a:defRPr sz="2200">
                <a:solidFill>
                  <a:srgbClr val="FEFDDE"/>
                </a:solidFill>
                <a:latin typeface="Arial" panose="020B0604020202020204" pitchFamily="34" charset="0"/>
                <a:ea typeface="MS PGothic" panose="020B0600070205080204" pitchFamily="34" charset="-128"/>
              </a:defRPr>
            </a:lvl2pPr>
            <a:lvl3pPr marL="1143000" indent="-228600">
              <a:lnSpc>
                <a:spcPct val="90000"/>
              </a:lnSpc>
              <a:spcBef>
                <a:spcPts val="1000"/>
              </a:spcBef>
              <a:spcAft>
                <a:spcPts val="700"/>
              </a:spcAft>
              <a:buClr>
                <a:srgbClr val="8B3D9A"/>
              </a:buClr>
              <a:buFont typeface="Arial" panose="020B0604020202020204" pitchFamily="34" charset="0"/>
              <a:buChar char="–"/>
              <a:defRPr sz="2000">
                <a:solidFill>
                  <a:srgbClr val="FEFDDE"/>
                </a:solidFill>
                <a:latin typeface="Arial" panose="020B0604020202020204" pitchFamily="34" charset="0"/>
                <a:ea typeface="MS PGothic" panose="020B0600070205080204" pitchFamily="34" charset="-128"/>
              </a:defRPr>
            </a:lvl3pPr>
            <a:lvl4pPr marL="1600200" indent="-228600">
              <a:lnSpc>
                <a:spcPct val="90000"/>
              </a:lnSpc>
              <a:spcBef>
                <a:spcPts val="1000"/>
              </a:spcBef>
              <a:spcAft>
                <a:spcPts val="700"/>
              </a:spcAft>
              <a:buClr>
                <a:srgbClr val="8B3D9A"/>
              </a:buClr>
              <a:buFont typeface="Arial" panose="020B0604020202020204" pitchFamily="34" charset="0"/>
              <a:buChar char="–"/>
              <a:defRPr>
                <a:solidFill>
                  <a:srgbClr val="FEFDDE"/>
                </a:solidFill>
                <a:latin typeface="Arial" panose="020B0604020202020204" pitchFamily="34" charset="0"/>
                <a:ea typeface="MS PGothic" panose="020B0600070205080204" pitchFamily="34" charset="-128"/>
              </a:defRPr>
            </a:lvl4pPr>
            <a:lvl5pPr marL="2057400" indent="-22860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1000"/>
              </a:spcBef>
              <a:spcAft>
                <a:spcPts val="700"/>
              </a:spcAft>
              <a:buClr>
                <a:srgbClr val="8B3D9A"/>
              </a:buClr>
              <a:buFont typeface="Arial" panose="020B0604020202020204" pitchFamily="34" charset="0"/>
              <a:buChar char="–"/>
              <a:defRPr sz="1600">
                <a:solidFill>
                  <a:srgbClr val="FEFDDE"/>
                </a:solidFill>
                <a:latin typeface="Arial" panose="020B0604020202020204" pitchFamily="34" charset="0"/>
                <a:ea typeface="MS PGothic" panose="020B0600070205080204" pitchFamily="34" charset="-128"/>
              </a:defRPr>
            </a:lvl9pPr>
          </a:lstStyle>
          <a:p>
            <a:pPr eaLnBrk="0" fontAlgn="base" hangingPunct="0">
              <a:lnSpc>
                <a:spcPct val="100000"/>
              </a:lnSpc>
              <a:spcBef>
                <a:spcPct val="0"/>
              </a:spcBef>
              <a:spcAft>
                <a:spcPct val="0"/>
              </a:spcAft>
              <a:buClrTx/>
              <a:buNone/>
              <a:defRPr/>
            </a:pPr>
            <a:r>
              <a:rPr lang="en-US" altLang="ar-SA" sz="1400">
                <a:solidFill>
                  <a:srgbClr val="CDCDCF"/>
                </a:solidFill>
              </a:rPr>
              <a:t>1. Tornillo L, et al. Lab Invest. 2002;82:547-553. </a:t>
            </a:r>
            <a:br>
              <a:rPr lang="en-US" altLang="ar-SA" sz="1400">
                <a:solidFill>
                  <a:srgbClr val="CDCDCF"/>
                </a:solidFill>
              </a:rPr>
            </a:br>
            <a:r>
              <a:rPr lang="en-US" altLang="ar-SA" sz="1400">
                <a:solidFill>
                  <a:srgbClr val="CDCDCF"/>
                </a:solidFill>
              </a:rPr>
              <a:t>2. Verslype C, et al. AASLD 2007. Abstract 24. </a:t>
            </a:r>
          </a:p>
        </p:txBody>
      </p:sp>
    </p:spTree>
    <p:extLst>
      <p:ext uri="{BB962C8B-B14F-4D97-AF65-F5344CB8AC3E}">
        <p14:creationId xmlns:p14="http://schemas.microsoft.com/office/powerpoint/2010/main" val="1315683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206477"/>
            <a:ext cx="10515600" cy="6577781"/>
          </a:xfrm>
        </p:spPr>
        <p:txBody>
          <a:bodyPr>
            <a:normAutofit/>
          </a:bodyPr>
          <a:lstStyle/>
          <a:p>
            <a:pPr algn="l"/>
            <a:r>
              <a:rPr lang="en-US" sz="3200" b="1" dirty="0">
                <a:solidFill>
                  <a:srgbClr val="C00000"/>
                </a:solidFill>
                <a:latin typeface="David" panose="020E0502060401010101" pitchFamily="34" charset="-79"/>
                <a:cs typeface="David" panose="020E0502060401010101" pitchFamily="34" charset="-79"/>
              </a:rPr>
              <a:t>                                          Clinical features</a:t>
            </a:r>
            <a:br>
              <a:rPr lang="en-US" sz="3200" dirty="0">
                <a:solidFill>
                  <a:srgbClr val="C00000"/>
                </a:solidFill>
                <a:latin typeface="David" panose="020E0502060401010101" pitchFamily="34" charset="-79"/>
                <a:cs typeface="David" panose="020E0502060401010101" pitchFamily="34" charset="-79"/>
              </a:rPr>
            </a:br>
            <a:br>
              <a:rPr lang="en-US" sz="2700" dirty="0"/>
            </a:br>
            <a:r>
              <a:rPr lang="en-US" sz="2700" b="1" dirty="0">
                <a:solidFill>
                  <a:srgbClr val="FF0000"/>
                </a:solidFill>
                <a:latin typeface="David" panose="020E0502060401010101" pitchFamily="34" charset="-79"/>
                <a:cs typeface="David" panose="020E0502060401010101" pitchFamily="34" charset="-79"/>
              </a:rPr>
              <a:t>Symptoms</a:t>
            </a:r>
            <a:br>
              <a:rPr lang="en-US" sz="2700" dirty="0">
                <a:latin typeface="David" panose="020E0502060401010101" pitchFamily="34" charset="-79"/>
                <a:cs typeface="David" panose="020E0502060401010101" pitchFamily="34" charset="-79"/>
              </a:rPr>
            </a:br>
            <a:r>
              <a:rPr lang="en-US" sz="2700" dirty="0">
                <a:solidFill>
                  <a:srgbClr val="FF0000"/>
                </a:solidFill>
                <a:latin typeface="David" panose="020E0502060401010101" pitchFamily="34" charset="-79"/>
                <a:cs typeface="David" panose="020E0502060401010101" pitchFamily="34" charset="-79"/>
              </a:rPr>
              <a:t>1. </a:t>
            </a:r>
            <a:r>
              <a:rPr lang="en-US" sz="2700" dirty="0">
                <a:latin typeface="David" panose="020E0502060401010101" pitchFamily="34" charset="-79"/>
                <a:cs typeface="David" panose="020E0502060401010101" pitchFamily="34" charset="-79"/>
              </a:rPr>
              <a:t>Asymptomatic in the early stage</a:t>
            </a:r>
            <a:br>
              <a:rPr lang="en-US" sz="2700" dirty="0">
                <a:latin typeface="David" panose="020E0502060401010101" pitchFamily="34" charset="-79"/>
                <a:cs typeface="David" panose="020E0502060401010101" pitchFamily="34" charset="-79"/>
              </a:rPr>
            </a:br>
            <a:r>
              <a:rPr lang="en-US" sz="2700" dirty="0">
                <a:solidFill>
                  <a:srgbClr val="FF0000"/>
                </a:solidFill>
                <a:latin typeface="David" panose="020E0502060401010101" pitchFamily="34" charset="-79"/>
                <a:cs typeface="David" panose="020E0502060401010101" pitchFamily="34" charset="-79"/>
              </a:rPr>
              <a:t>2. </a:t>
            </a:r>
            <a:r>
              <a:rPr lang="en-US" sz="2700" dirty="0">
                <a:latin typeface="David" panose="020E0502060401010101" pitchFamily="34" charset="-79"/>
                <a:cs typeface="David" panose="020E0502060401010101" pitchFamily="34" charset="-79"/>
              </a:rPr>
              <a:t>Abdominal pain</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3. Sudden deterioration in the liver function due to extension of the tumor into the portal vein in patient with chronic liver disease</a:t>
            </a:r>
            <a:br>
              <a:rPr lang="en-US" sz="2700" dirty="0">
                <a:latin typeface="David" panose="020E0502060401010101" pitchFamily="34" charset="-79"/>
                <a:cs typeface="David" panose="020E0502060401010101" pitchFamily="34" charset="-79"/>
              </a:rPr>
            </a:br>
            <a:r>
              <a:rPr lang="en-US" sz="2700" dirty="0">
                <a:solidFill>
                  <a:srgbClr val="FF0000"/>
                </a:solidFill>
                <a:latin typeface="David" panose="020E0502060401010101" pitchFamily="34" charset="-79"/>
                <a:cs typeface="David" panose="020E0502060401010101" pitchFamily="34" charset="-79"/>
              </a:rPr>
              <a:t>4. </a:t>
            </a:r>
            <a:r>
              <a:rPr lang="en-US" sz="2700" dirty="0">
                <a:latin typeface="David" panose="020E0502060401010101" pitchFamily="34" charset="-79"/>
                <a:cs typeface="David" panose="020E0502060401010101" pitchFamily="34" charset="-79"/>
              </a:rPr>
              <a:t>Common presenting features involve progression of existing liver disease symptoms ( abdominal pain , weight loss , abdominal distention , fever , spontaneous intraperitoneal hemorrhage )</a:t>
            </a:r>
            <a:br>
              <a:rPr lang="en-US" sz="2700" dirty="0">
                <a:latin typeface="David" panose="020E0502060401010101" pitchFamily="34" charset="-79"/>
                <a:cs typeface="David" panose="020E0502060401010101" pitchFamily="34" charset="-79"/>
              </a:rPr>
            </a:br>
            <a:r>
              <a:rPr lang="en-US" sz="2700" dirty="0">
                <a:solidFill>
                  <a:srgbClr val="FF0000"/>
                </a:solidFill>
                <a:latin typeface="David" panose="020E0502060401010101" pitchFamily="34" charset="-79"/>
                <a:cs typeface="David" panose="020E0502060401010101" pitchFamily="34" charset="-79"/>
              </a:rPr>
              <a:t>5. </a:t>
            </a:r>
            <a:r>
              <a:rPr lang="en-US" sz="2700" dirty="0">
                <a:latin typeface="David" panose="020E0502060401010101" pitchFamily="34" charset="-79"/>
                <a:cs typeface="David" panose="020E0502060401010101" pitchFamily="34" charset="-79"/>
              </a:rPr>
              <a:t>Jaundice is not common unless there is advanced cirrhosis</a:t>
            </a:r>
            <a:br>
              <a:rPr lang="en-US" sz="2700" dirty="0">
                <a:latin typeface="David" panose="020E0502060401010101" pitchFamily="34" charset="-79"/>
                <a:cs typeface="David" panose="020E0502060401010101" pitchFamily="34" charset="-79"/>
              </a:rPr>
            </a:br>
            <a:br>
              <a:rPr lang="en-US" sz="2700" dirty="0">
                <a:latin typeface="David" panose="020E0502060401010101" pitchFamily="34" charset="-79"/>
                <a:cs typeface="David" panose="020E0502060401010101" pitchFamily="34" charset="-79"/>
              </a:rPr>
            </a:br>
            <a:r>
              <a:rPr lang="en-US" sz="2700" b="1" dirty="0">
                <a:solidFill>
                  <a:srgbClr val="FF0000"/>
                </a:solidFill>
                <a:latin typeface="David" panose="020E0502060401010101" pitchFamily="34" charset="-79"/>
                <a:cs typeface="David" panose="020E0502060401010101" pitchFamily="34" charset="-79"/>
              </a:rPr>
              <a:t>Signs</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Examination may reveal features of established liver disease and hepatomegaly </a:t>
            </a:r>
            <a:br>
              <a:rPr lang="en-US" dirty="0"/>
            </a:br>
            <a:endParaRPr lang="ar-SA" dirty="0"/>
          </a:p>
        </p:txBody>
      </p:sp>
    </p:spTree>
    <p:extLst>
      <p:ext uri="{BB962C8B-B14F-4D97-AF65-F5344CB8AC3E}">
        <p14:creationId xmlns:p14="http://schemas.microsoft.com/office/powerpoint/2010/main" val="143971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57864" y="511277"/>
            <a:ext cx="10515600" cy="5152103"/>
          </a:xfrm>
        </p:spPr>
        <p:txBody>
          <a:bodyPr>
            <a:normAutofit/>
          </a:bodyPr>
          <a:lstStyle/>
          <a:p>
            <a:pPr algn="l"/>
            <a:r>
              <a:rPr lang="en-US" sz="3600" b="1" dirty="0">
                <a:solidFill>
                  <a:srgbClr val="C00000"/>
                </a:solidFill>
                <a:latin typeface="David" panose="020E0502060401010101" pitchFamily="34" charset="-79"/>
                <a:cs typeface="David" panose="020E0502060401010101" pitchFamily="34" charset="-79"/>
              </a:rPr>
              <a:t>                                      Investigations</a:t>
            </a:r>
            <a:br>
              <a:rPr lang="ar-SA" sz="3200" b="1" dirty="0">
                <a:latin typeface="David" panose="020E0502060401010101" pitchFamily="34" charset="-79"/>
                <a:cs typeface="David" panose="020E0502060401010101" pitchFamily="34" charset="-79"/>
              </a:rPr>
            </a:br>
            <a:br>
              <a:rPr lang="en-US" sz="2700" dirty="0">
                <a:latin typeface="David" panose="020E0502060401010101" pitchFamily="34" charset="-79"/>
                <a:cs typeface="David" panose="020E0502060401010101" pitchFamily="34" charset="-79"/>
              </a:rPr>
            </a:br>
            <a:r>
              <a:rPr lang="en-US" sz="2400" b="1" dirty="0">
                <a:solidFill>
                  <a:srgbClr val="FF0000"/>
                </a:solidFill>
                <a:latin typeface="David" panose="020E0502060401010101" pitchFamily="34" charset="-79"/>
                <a:cs typeface="David" panose="020E0502060401010101" pitchFamily="34" charset="-79"/>
              </a:rPr>
              <a:t>Lab tests : </a:t>
            </a:r>
            <a:r>
              <a:rPr lang="en-US" sz="2400" dirty="0">
                <a:latin typeface="David" panose="020E0502060401010101" pitchFamily="34" charset="-79"/>
                <a:cs typeface="David" panose="020E0502060401010101" pitchFamily="34" charset="-79"/>
              </a:rPr>
              <a:t>LFT is generally deranged . α-fetoprotein (AFP) is tumor marker which elevated in some patient with HCC and can be used as screening test in high risk patients (e.g. cirrhosis)</a:t>
            </a:r>
            <a:br>
              <a:rPr lang="en-US" sz="2400" dirty="0">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r>
              <a:rPr lang="en-US" sz="2400" b="1" dirty="0">
                <a:solidFill>
                  <a:srgbClr val="FF0000"/>
                </a:solidFill>
                <a:latin typeface="David" panose="020E0502060401010101" pitchFamily="34" charset="-79"/>
                <a:cs typeface="David" panose="020E0502060401010101" pitchFamily="34" charset="-79"/>
              </a:rPr>
              <a:t>Imaging : </a:t>
            </a:r>
            <a:r>
              <a:rPr lang="en-US" sz="2400" dirty="0">
                <a:latin typeface="David" panose="020E0502060401010101" pitchFamily="34" charset="-79"/>
                <a:cs typeface="David" panose="020E0502060401010101" pitchFamily="34" charset="-79"/>
              </a:rPr>
              <a:t>Ultrasound , CT scan and MRI can assess the site , size , diagnosis of the tumor and can help in planning the surgical resection. CT scan will show hypervascular tumor.</a:t>
            </a:r>
            <a:br>
              <a:rPr lang="en-US" dirty="0"/>
            </a:br>
            <a:endParaRPr lang="ar-SA" dirty="0"/>
          </a:p>
        </p:txBody>
      </p:sp>
    </p:spTree>
    <p:extLst>
      <p:ext uri="{BB962C8B-B14F-4D97-AF65-F5344CB8AC3E}">
        <p14:creationId xmlns:p14="http://schemas.microsoft.com/office/powerpoint/2010/main" val="3754051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09600" y="274639"/>
            <a:ext cx="10972800" cy="993775"/>
          </a:xfrm>
        </p:spPr>
        <p:txBody>
          <a:bodyPr/>
          <a:lstStyle/>
          <a:p>
            <a:pPr eaLnBrk="1" hangingPunct="1"/>
            <a:r>
              <a:rPr lang="en-US" altLang="en-US">
                <a:solidFill>
                  <a:schemeClr val="tx1"/>
                </a:solidFill>
                <a:latin typeface="Times New Roman Bold" charset="0"/>
                <a:ea typeface="ヒラギノ角ゴ ProN W6" charset="0"/>
                <a:cs typeface="Times New Roman Bold" charset="0"/>
                <a:sym typeface="Times New Roman Bold" charset="0"/>
              </a:rPr>
              <a:t>HCC</a:t>
            </a:r>
            <a:endParaRPr lang="en-US" altLang="en-US">
              <a:solidFill>
                <a:schemeClr val="tx1"/>
              </a:solidFill>
              <a:ea typeface="ヒラギノ角ゴ ProN W6" charset="0"/>
              <a:cs typeface="Times New Roman Bold" charset="0"/>
            </a:endParaRPr>
          </a:p>
        </p:txBody>
      </p:sp>
      <p:sp>
        <p:nvSpPr>
          <p:cNvPr id="43011" name="Rectangle 3"/>
          <p:cNvSpPr>
            <a:spLocks noChangeArrowheads="1"/>
          </p:cNvSpPr>
          <p:nvPr/>
        </p:nvSpPr>
        <p:spPr bwMode="auto">
          <a:xfrm>
            <a:off x="4544527" y="1268480"/>
            <a:ext cx="28574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altLang="en-US" sz="3200" b="0" i="0" u="none" strike="noStrike" kern="1200" cap="none" spc="0" normalizeH="0" baseline="0" noProof="0">
                <a:ln>
                  <a:noFill/>
                </a:ln>
                <a:solidFill>
                  <a:srgbClr val="FF0000"/>
                </a:solidFill>
                <a:effectLst/>
                <a:uLnTx/>
                <a:uFillTx/>
                <a:latin typeface="Times New Roman Bold" charset="0"/>
                <a:ea typeface="ヒラギノ角ゴ ProN W6" charset="0"/>
                <a:cs typeface="Times New Roman Bold" charset="0"/>
                <a:sym typeface="Times New Roman Bold" charset="0"/>
              </a:rPr>
              <a:t>CT FINDINGS</a:t>
            </a:r>
          </a:p>
        </p:txBody>
      </p:sp>
      <p:pic>
        <p:nvPicPr>
          <p:cNvPr id="43012" name="Picture 6"/>
          <p:cNvPicPr>
            <a:picLocks noChangeArrowheads="1"/>
          </p:cNvPicPr>
          <p:nvPr/>
        </p:nvPicPr>
        <p:blipFill>
          <a:blip r:embed="rId2">
            <a:extLst>
              <a:ext uri="{28A0092B-C50C-407E-A947-70E740481C1C}">
                <a14:useLocalDpi xmlns:a14="http://schemas.microsoft.com/office/drawing/2010/main" val="0"/>
              </a:ext>
            </a:extLst>
          </a:blip>
          <a:srcRect l="7317" t="2438" r="6096" b="10570"/>
          <a:stretch>
            <a:fillRect/>
          </a:stretch>
        </p:blipFill>
        <p:spPr bwMode="auto">
          <a:xfrm>
            <a:off x="33867" y="1916113"/>
            <a:ext cx="72136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7"/>
          <p:cNvPicPr>
            <a:picLocks noChangeArrowheads="1"/>
          </p:cNvPicPr>
          <p:nvPr/>
        </p:nvPicPr>
        <p:blipFill>
          <a:blip r:embed="rId3">
            <a:extLst>
              <a:ext uri="{28A0092B-C50C-407E-A947-70E740481C1C}">
                <a14:useLocalDpi xmlns:a14="http://schemas.microsoft.com/office/drawing/2010/main" val="0"/>
              </a:ext>
            </a:extLst>
          </a:blip>
          <a:srcRect l="5479" t="4800" r="22900" b="12329"/>
          <a:stretch>
            <a:fillRect/>
          </a:stretch>
        </p:blipFill>
        <p:spPr bwMode="auto">
          <a:xfrm>
            <a:off x="5808133" y="1914525"/>
            <a:ext cx="6299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1D1EDDA-226E-4874-8043-64FBE92D023C}"/>
              </a:ext>
            </a:extLst>
          </p:cNvPr>
          <p:cNvPicPr>
            <a:picLocks noChangeAspect="1"/>
          </p:cNvPicPr>
          <p:nvPr/>
        </p:nvPicPr>
        <p:blipFill>
          <a:blip r:embed="rId4"/>
          <a:stretch>
            <a:fillRect/>
          </a:stretch>
        </p:blipFill>
        <p:spPr>
          <a:xfrm>
            <a:off x="9318173" y="101830"/>
            <a:ext cx="2598059" cy="1567794"/>
          </a:xfrm>
          <a:prstGeom prst="rect">
            <a:avLst/>
          </a:prstGeom>
        </p:spPr>
      </p:pic>
    </p:spTree>
    <p:extLst>
      <p:ext uri="{BB962C8B-B14F-4D97-AF65-F5344CB8AC3E}">
        <p14:creationId xmlns:p14="http://schemas.microsoft.com/office/powerpoint/2010/main" val="413860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379406" y="481782"/>
            <a:ext cx="7561007" cy="4906295"/>
          </a:xfrm>
        </p:spPr>
        <p:txBody>
          <a:bodyPr/>
          <a:lstStyle/>
          <a:p>
            <a:endParaRPr lang="ar-SA" dirty="0"/>
          </a:p>
        </p:txBody>
      </p:sp>
      <p:sp>
        <p:nvSpPr>
          <p:cNvPr id="3" name="عنوان فرعي 2"/>
          <p:cNvSpPr>
            <a:spLocks noGrp="1"/>
          </p:cNvSpPr>
          <p:nvPr>
            <p:ph type="subTitle" idx="1"/>
          </p:nvPr>
        </p:nvSpPr>
        <p:spPr>
          <a:xfrm>
            <a:off x="1533833" y="5860027"/>
            <a:ext cx="9144000" cy="1088922"/>
          </a:xfrm>
        </p:spPr>
        <p:txBody>
          <a:bodyPr/>
          <a:lstStyle/>
          <a:p>
            <a:r>
              <a:rPr lang="en-US" dirty="0">
                <a:solidFill>
                  <a:srgbClr val="FF0000"/>
                </a:solidFill>
              </a:rPr>
              <a:t>CT scan : Huge hepatocellular carcinoma in the right lobe of the liver</a:t>
            </a:r>
            <a:endParaRPr lang="ar-SA" dirty="0">
              <a:solidFill>
                <a:srgbClr val="FF0000"/>
              </a:solidFill>
            </a:endParaRPr>
          </a:p>
        </p:txBody>
      </p:sp>
      <p:pic>
        <p:nvPicPr>
          <p:cNvPr id="4" name="صورة 3" descr="http://asian.radiology.web.id/wp-content/uploads/2013/06/image181.png"/>
          <p:cNvPicPr/>
          <p:nvPr/>
        </p:nvPicPr>
        <p:blipFill>
          <a:blip r:embed="rId2">
            <a:extLst>
              <a:ext uri="{28A0092B-C50C-407E-A947-70E740481C1C}">
                <a14:useLocalDpi xmlns:a14="http://schemas.microsoft.com/office/drawing/2010/main" val="0"/>
              </a:ext>
            </a:extLst>
          </a:blip>
          <a:srcRect/>
          <a:stretch>
            <a:fillRect/>
          </a:stretch>
        </p:blipFill>
        <p:spPr bwMode="auto">
          <a:xfrm>
            <a:off x="2379406" y="481782"/>
            <a:ext cx="7561007" cy="4989102"/>
          </a:xfrm>
          <a:prstGeom prst="rect">
            <a:avLst/>
          </a:prstGeom>
          <a:noFill/>
          <a:ln>
            <a:noFill/>
          </a:ln>
        </p:spPr>
      </p:pic>
      <p:cxnSp>
        <p:nvCxnSpPr>
          <p:cNvPr id="10" name="رابط كسهم مستقيم 9"/>
          <p:cNvCxnSpPr/>
          <p:nvPr/>
        </p:nvCxnSpPr>
        <p:spPr>
          <a:xfrm>
            <a:off x="2458065" y="1238865"/>
            <a:ext cx="1052051"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981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a:solidFill>
                  <a:schemeClr val="tx1"/>
                </a:solidFill>
              </a:rPr>
              <a:t>Hepatocellular Carcinoma</a:t>
            </a:r>
          </a:p>
        </p:txBody>
      </p:sp>
      <p:pic>
        <p:nvPicPr>
          <p:cNvPr id="33795"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676400"/>
            <a:ext cx="6908800" cy="3811588"/>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33796" name="Rectangle 8"/>
          <p:cNvSpPr>
            <a:spLocks/>
          </p:cNvSpPr>
          <p:nvPr/>
        </p:nvSpPr>
        <p:spPr bwMode="auto">
          <a:xfrm>
            <a:off x="1219200" y="5867400"/>
            <a:ext cx="580813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40639" bIns="0"/>
          <a:lstStyle>
            <a:lvl1pPr marL="39688">
              <a:spcBef>
                <a:spcPct val="20000"/>
              </a:spcBef>
              <a:buChar char="•"/>
              <a:defRPr sz="3200">
                <a:solidFill>
                  <a:schemeClr val="tx1"/>
                </a:solidFill>
                <a:latin typeface="Arial" panose="020B0604020202020204" pitchFamily="34" charset="0"/>
                <a:cs typeface="Arial" panose="020B0604020202020204" pitchFamily="34" charset="0"/>
              </a:defRPr>
            </a:lvl1pPr>
            <a:lvl2pPr marL="731838"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31888"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589088"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46288"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03488"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60688"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17888"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75088"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900"/>
              </a:spcBef>
              <a:buFontTx/>
              <a:buNone/>
              <a:defRPr/>
            </a:pPr>
            <a:r>
              <a:rPr lang="en-US" altLang="en-US" sz="2400" kern="0">
                <a:solidFill>
                  <a:srgbClr val="000000"/>
                </a:solidFill>
                <a:latin typeface="Comic Sans MS Bold" panose="030F0902030302020204" pitchFamily="66" charset="0"/>
                <a:sym typeface="Comic Sans MS Bold" panose="030F0902030302020204" pitchFamily="66" charset="0"/>
              </a:rPr>
              <a:t>Liver Cirrhosis (HBV – HCV)</a:t>
            </a:r>
          </a:p>
        </p:txBody>
      </p:sp>
      <p:pic>
        <p:nvPicPr>
          <p:cNvPr id="33797"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681163"/>
            <a:ext cx="3860800" cy="23114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33798" name="Picture 11"/>
          <p:cNvPicPr>
            <a:picLocks noChangeArrowheads="1"/>
          </p:cNvPicPr>
          <p:nvPr/>
        </p:nvPicPr>
        <p:blipFill>
          <a:blip r:embed="rId4">
            <a:extLst>
              <a:ext uri="{28A0092B-C50C-407E-A947-70E740481C1C}">
                <a14:useLocalDpi xmlns:a14="http://schemas.microsoft.com/office/drawing/2010/main" val="0"/>
              </a:ext>
            </a:extLst>
          </a:blip>
          <a:srcRect l="45912" b="61401"/>
          <a:stretch>
            <a:fillRect/>
          </a:stretch>
        </p:blipFill>
        <p:spPr bwMode="auto">
          <a:xfrm>
            <a:off x="7937503" y="4343400"/>
            <a:ext cx="3949700" cy="1676400"/>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164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841523" y="383458"/>
            <a:ext cx="6125496" cy="4336027"/>
          </a:xfrm>
        </p:spPr>
        <p:txBody>
          <a:bodyPr/>
          <a:lstStyle/>
          <a:p>
            <a:endParaRPr lang="ar-SA" dirty="0"/>
          </a:p>
        </p:txBody>
      </p:sp>
      <p:sp>
        <p:nvSpPr>
          <p:cNvPr id="3" name="عنوان فرعي 2"/>
          <p:cNvSpPr>
            <a:spLocks noGrp="1"/>
          </p:cNvSpPr>
          <p:nvPr>
            <p:ph type="subTitle" idx="1"/>
          </p:nvPr>
        </p:nvSpPr>
        <p:spPr>
          <a:xfrm>
            <a:off x="1366684" y="5063613"/>
            <a:ext cx="9144000" cy="894736"/>
          </a:xfrm>
        </p:spPr>
        <p:txBody>
          <a:bodyPr>
            <a:normAutofit/>
          </a:bodyPr>
          <a:lstStyle/>
          <a:p>
            <a:endParaRPr lang="en-US" dirty="0">
              <a:solidFill>
                <a:srgbClr val="FF0000"/>
              </a:solidFill>
            </a:endParaRPr>
          </a:p>
          <a:p>
            <a:r>
              <a:rPr lang="en-US" dirty="0">
                <a:solidFill>
                  <a:srgbClr val="FF0000"/>
                </a:solidFill>
              </a:rPr>
              <a:t>Huge hepatocellular carcinoma in the right lobe of the liver</a:t>
            </a:r>
            <a:endParaRPr lang="ar-SA" dirty="0">
              <a:solidFill>
                <a:srgbClr val="FF0000"/>
              </a:solidFill>
            </a:endParaRPr>
          </a:p>
          <a:p>
            <a:endParaRPr lang="ar-SA" dirty="0"/>
          </a:p>
        </p:txBody>
      </p:sp>
      <p:pic>
        <p:nvPicPr>
          <p:cNvPr id="6" name="صورة 5" descr="http://dc391.4shared.com/doc/7Fl5RJW0/preview_html_7ebf029c.png"/>
          <p:cNvPicPr/>
          <p:nvPr/>
        </p:nvPicPr>
        <p:blipFill>
          <a:blip r:embed="rId2">
            <a:extLst>
              <a:ext uri="{28A0092B-C50C-407E-A947-70E740481C1C}">
                <a14:useLocalDpi xmlns:a14="http://schemas.microsoft.com/office/drawing/2010/main" val="0"/>
              </a:ext>
            </a:extLst>
          </a:blip>
          <a:srcRect/>
          <a:stretch>
            <a:fillRect/>
          </a:stretch>
        </p:blipFill>
        <p:spPr bwMode="auto">
          <a:xfrm>
            <a:off x="2585886" y="255640"/>
            <a:ext cx="6479458" cy="4807973"/>
          </a:xfrm>
          <a:prstGeom prst="rect">
            <a:avLst/>
          </a:prstGeom>
          <a:noFill/>
          <a:ln>
            <a:noFill/>
          </a:ln>
        </p:spPr>
      </p:pic>
      <p:cxnSp>
        <p:nvCxnSpPr>
          <p:cNvPr id="10" name="رابط كسهم مستقيم 9"/>
          <p:cNvCxnSpPr/>
          <p:nvPr/>
        </p:nvCxnSpPr>
        <p:spPr>
          <a:xfrm flipH="1">
            <a:off x="5466735" y="747252"/>
            <a:ext cx="560439" cy="629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a:off x="4709652" y="747252"/>
            <a:ext cx="9832" cy="491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917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1" y="157316"/>
            <a:ext cx="10396882" cy="1680449"/>
          </a:xfrm>
        </p:spPr>
        <p:txBody>
          <a:bodyPr>
            <a:normAutofit fontScale="90000"/>
          </a:bodyPr>
          <a:lstStyle/>
          <a:p>
            <a:pPr algn="l"/>
            <a:r>
              <a:rPr lang="en-US" sz="3200" b="1" dirty="0">
                <a:solidFill>
                  <a:srgbClr val="FF0000"/>
                </a:solidFill>
                <a:latin typeface="David" panose="020E0502060401010101" pitchFamily="34" charset="-79"/>
                <a:cs typeface="David" panose="020E0502060401010101" pitchFamily="34" charset="-79"/>
              </a:rPr>
              <a:t>                                                Pathogenesis</a:t>
            </a:r>
            <a:br>
              <a:rPr lang="en-US" sz="2400" dirty="0">
                <a:solidFill>
                  <a:srgbClr val="002060"/>
                </a:solidFill>
                <a:latin typeface="David" panose="020E0502060401010101" pitchFamily="34" charset="-79"/>
                <a:cs typeface="David" panose="020E0502060401010101" pitchFamily="34" charset="-79"/>
              </a:rPr>
            </a:br>
            <a:r>
              <a:rPr lang="en-US" sz="2400" cap="none" dirty="0">
                <a:solidFill>
                  <a:schemeClr val="tx1"/>
                </a:solidFill>
                <a:latin typeface="David" panose="020E0502060401010101" pitchFamily="34" charset="-79"/>
                <a:cs typeface="David" panose="020E0502060401010101" pitchFamily="34" charset="-79"/>
              </a:rPr>
              <a:t>jaundice is caused by an increase in the level of circulating bilirubin and becomes obvious in the skin and sclera when levels exceed 50 µmol/ l. </a:t>
            </a:r>
            <a:br>
              <a:rPr lang="en-US" sz="2400" dirty="0">
                <a:solidFill>
                  <a:schemeClr val="tx1"/>
                </a:solidFill>
                <a:latin typeface="David" panose="020E0502060401010101" pitchFamily="34" charset="-79"/>
                <a:cs typeface="David" panose="020E0502060401010101" pitchFamily="34" charset="-79"/>
              </a:rPr>
            </a:br>
            <a:br>
              <a:rPr lang="en-US" sz="2400" dirty="0">
                <a:solidFill>
                  <a:schemeClr val="tx1"/>
                </a:solidFill>
                <a:latin typeface="David" panose="020E0502060401010101" pitchFamily="34" charset="-79"/>
                <a:cs typeface="David" panose="020E0502060401010101" pitchFamily="34" charset="-79"/>
              </a:rPr>
            </a:br>
            <a:r>
              <a:rPr lang="en-US" sz="2400" b="1" dirty="0">
                <a:solidFill>
                  <a:srgbClr val="FF0000"/>
                </a:solidFill>
                <a:latin typeface="David" panose="020E0502060401010101" pitchFamily="34" charset="-79"/>
                <a:cs typeface="David" panose="020E0502060401010101" pitchFamily="34" charset="-79"/>
              </a:rPr>
              <a:t>Bile flow</a:t>
            </a:r>
          </a:p>
        </p:txBody>
      </p:sp>
      <p:pic>
        <p:nvPicPr>
          <p:cNvPr id="4" name="عنصر نائب للمحتوى 3" descr="http://www.connecttoresearch.org/images/pubs/AZ_d0197-1.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963414" y="1825625"/>
            <a:ext cx="4265172" cy="4351338"/>
          </a:xfrm>
          <a:prstGeom prst="rect">
            <a:avLst/>
          </a:prstGeom>
          <a:ln>
            <a:noFill/>
          </a:ln>
        </p:spPr>
      </p:pic>
    </p:spTree>
    <p:extLst>
      <p:ext uri="{BB962C8B-B14F-4D97-AF65-F5344CB8AC3E}">
        <p14:creationId xmlns:p14="http://schemas.microsoft.com/office/powerpoint/2010/main" val="36914285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009652" y="-64248"/>
            <a:ext cx="10515600" cy="1325563"/>
          </a:xfrm>
        </p:spPr>
        <p:txBody>
          <a:bodyPr/>
          <a:lstStyle/>
          <a:p>
            <a:pPr eaLnBrk="1" hangingPunct="1"/>
            <a:r>
              <a:rPr lang="en-US" altLang="en-US" sz="4000" b="1" dirty="0"/>
              <a:t>HCC Staging is Multifaceted</a:t>
            </a:r>
          </a:p>
        </p:txBody>
      </p:sp>
      <p:grpSp>
        <p:nvGrpSpPr>
          <p:cNvPr id="47107" name="Group 10"/>
          <p:cNvGrpSpPr>
            <a:grpSpLocks/>
          </p:cNvGrpSpPr>
          <p:nvPr/>
        </p:nvGrpSpPr>
        <p:grpSpPr bwMode="auto">
          <a:xfrm>
            <a:off x="4978401" y="1725620"/>
            <a:ext cx="6546851" cy="4295775"/>
            <a:chOff x="0" y="0"/>
            <a:chExt cx="3093" cy="2706"/>
          </a:xfrm>
        </p:grpSpPr>
        <p:sp>
          <p:nvSpPr>
            <p:cNvPr id="47122" name="Oval 7"/>
            <p:cNvSpPr>
              <a:spLocks/>
            </p:cNvSpPr>
            <p:nvPr/>
          </p:nvSpPr>
          <p:spPr bwMode="auto">
            <a:xfrm>
              <a:off x="608" y="0"/>
              <a:ext cx="1850" cy="1709"/>
            </a:xfrm>
            <a:prstGeom prst="ellipse">
              <a:avLst/>
            </a:prstGeom>
            <a:solidFill>
              <a:srgbClr val="3366FF">
                <a:alpha val="29803"/>
              </a:srgbClr>
            </a:solidFill>
            <a:ln w="3175">
              <a:solidFill>
                <a:srgbClr val="66FFFF"/>
              </a:solidFill>
              <a:round/>
              <a:headEnd/>
              <a:tailEnd/>
            </a:ln>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900"/>
                </a:spcBef>
                <a:spcAft>
                  <a:spcPts val="0"/>
                </a:spcAft>
                <a:buClrTx/>
                <a:buSzTx/>
                <a:buFontTx/>
                <a:buNone/>
                <a:tabLst/>
                <a:defRPr/>
              </a:pPr>
              <a:endParaRPr kumimoji="0" lang="en-US" altLang="en-US" sz="1600" b="0" i="0" u="none" strike="noStrike" kern="1200" cap="none" spc="0" normalizeH="0" baseline="0" noProof="0">
                <a:ln>
                  <a:noFill/>
                </a:ln>
                <a:solidFill>
                  <a:srgbClr val="00DFCA"/>
                </a:solidFill>
                <a:effectLst/>
                <a:uLnTx/>
                <a:uFillTx/>
                <a:latin typeface="Arial Bold" charset="0"/>
                <a:ea typeface="+mn-ea"/>
                <a:cs typeface="Arial" charset="0"/>
                <a:sym typeface="Arial Bold" charset="0"/>
              </a:endParaRPr>
            </a:p>
          </p:txBody>
        </p:sp>
        <p:sp>
          <p:nvSpPr>
            <p:cNvPr id="47123" name="Oval 8"/>
            <p:cNvSpPr>
              <a:spLocks/>
            </p:cNvSpPr>
            <p:nvPr/>
          </p:nvSpPr>
          <p:spPr bwMode="auto">
            <a:xfrm>
              <a:off x="0" y="984"/>
              <a:ext cx="1850" cy="1709"/>
            </a:xfrm>
            <a:prstGeom prst="ellipse">
              <a:avLst/>
            </a:prstGeom>
            <a:solidFill>
              <a:srgbClr val="3366FF">
                <a:alpha val="29803"/>
              </a:srgbClr>
            </a:solidFill>
            <a:ln w="3175">
              <a:solidFill>
                <a:srgbClr val="66FFFF"/>
              </a:solidFill>
              <a:round/>
              <a:headEnd/>
              <a:tailEnd/>
            </a:ln>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900"/>
                </a:spcBef>
                <a:spcAft>
                  <a:spcPts val="0"/>
                </a:spcAft>
                <a:buClrTx/>
                <a:buSzTx/>
                <a:buFontTx/>
                <a:buNone/>
                <a:tabLst/>
                <a:defRPr/>
              </a:pPr>
              <a:endParaRPr kumimoji="0" lang="en-US" altLang="en-US" sz="1600" b="0" i="0" u="none" strike="noStrike" kern="1200" cap="none" spc="0" normalizeH="0" baseline="0" noProof="0">
                <a:ln>
                  <a:noFill/>
                </a:ln>
                <a:solidFill>
                  <a:srgbClr val="00DFCA"/>
                </a:solidFill>
                <a:effectLst/>
                <a:uLnTx/>
                <a:uFillTx/>
                <a:latin typeface="Arial Bold" charset="0"/>
                <a:ea typeface="+mn-ea"/>
                <a:cs typeface="Arial" charset="0"/>
                <a:sym typeface="Arial Bold" charset="0"/>
              </a:endParaRPr>
            </a:p>
          </p:txBody>
        </p:sp>
        <p:sp>
          <p:nvSpPr>
            <p:cNvPr id="47124" name="Oval 9"/>
            <p:cNvSpPr>
              <a:spLocks/>
            </p:cNvSpPr>
            <p:nvPr/>
          </p:nvSpPr>
          <p:spPr bwMode="auto">
            <a:xfrm>
              <a:off x="1242" y="996"/>
              <a:ext cx="1851" cy="1710"/>
            </a:xfrm>
            <a:prstGeom prst="ellipse">
              <a:avLst/>
            </a:prstGeom>
            <a:solidFill>
              <a:srgbClr val="3366FF">
                <a:alpha val="29803"/>
              </a:srgbClr>
            </a:solidFill>
            <a:ln w="3175">
              <a:solidFill>
                <a:srgbClr val="66FFFF"/>
              </a:solidFill>
              <a:round/>
              <a:headEnd/>
              <a:tailEnd/>
            </a:ln>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900"/>
                </a:spcBef>
                <a:spcAft>
                  <a:spcPts val="0"/>
                </a:spcAft>
                <a:buClrTx/>
                <a:buSzTx/>
                <a:buFontTx/>
                <a:buNone/>
                <a:tabLst/>
                <a:defRPr/>
              </a:pPr>
              <a:endParaRPr kumimoji="0" lang="en-US" altLang="en-US" sz="1600" b="0" i="0" u="none" strike="noStrike" kern="1200" cap="none" spc="0" normalizeH="0" baseline="0" noProof="0">
                <a:ln>
                  <a:noFill/>
                </a:ln>
                <a:solidFill>
                  <a:srgbClr val="00DFCA"/>
                </a:solidFill>
                <a:effectLst/>
                <a:uLnTx/>
                <a:uFillTx/>
                <a:latin typeface="Arial Bold" charset="0"/>
                <a:ea typeface="+mn-ea"/>
                <a:cs typeface="Arial" charset="0"/>
                <a:sym typeface="Arial Bold" charset="0"/>
              </a:endParaRPr>
            </a:p>
          </p:txBody>
        </p:sp>
      </p:grpSp>
      <p:sp>
        <p:nvSpPr>
          <p:cNvPr id="47108" name="Oval 14"/>
          <p:cNvSpPr>
            <a:spLocks/>
          </p:cNvSpPr>
          <p:nvPr/>
        </p:nvSpPr>
        <p:spPr bwMode="auto">
          <a:xfrm>
            <a:off x="7859187" y="1757363"/>
            <a:ext cx="840316" cy="647700"/>
          </a:xfrm>
          <a:prstGeom prst="ellipse">
            <a:avLst/>
          </a:prstGeom>
          <a:solidFill>
            <a:srgbClr val="00279F"/>
          </a:solidFill>
          <a:ln w="38100">
            <a:solidFill>
              <a:srgbClr val="FF8203"/>
            </a:solidFill>
            <a:round/>
            <a:headEnd/>
            <a:tailEnd/>
          </a:ln>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900"/>
              </a:spcBef>
              <a:spcAft>
                <a:spcPts val="0"/>
              </a:spcAft>
              <a:buClrTx/>
              <a:buSzTx/>
              <a:buFontTx/>
              <a:buNone/>
              <a:tabLst/>
              <a:defRPr/>
            </a:pPr>
            <a:endParaRPr kumimoji="0" lang="en-US" altLang="en-US" sz="1600" b="0" i="0" u="none" strike="noStrike" kern="1200" cap="none" spc="0" normalizeH="0" baseline="0" noProof="0">
              <a:ln>
                <a:noFill/>
              </a:ln>
              <a:solidFill>
                <a:srgbClr val="00DFCA"/>
              </a:solidFill>
              <a:effectLst/>
              <a:uLnTx/>
              <a:uFillTx/>
              <a:latin typeface="Arial Bold" charset="0"/>
              <a:ea typeface="+mn-ea"/>
              <a:cs typeface="Arial" charset="0"/>
              <a:sym typeface="Arial Bold" charset="0"/>
            </a:endParaRPr>
          </a:p>
        </p:txBody>
      </p:sp>
      <p:sp>
        <p:nvSpPr>
          <p:cNvPr id="47109" name="Rectangle 15"/>
          <p:cNvSpPr>
            <a:spLocks/>
          </p:cNvSpPr>
          <p:nvPr/>
        </p:nvSpPr>
        <p:spPr bwMode="auto">
          <a:xfrm>
            <a:off x="7955244" y="1827301"/>
            <a:ext cx="64819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38100" tIns="38100" rIns="78049" bIns="38100" anchor="ctr">
            <a:spAutoFit/>
          </a:bodyPr>
          <a:lstStyle>
            <a:lvl1pPr marL="1588" eaLnBrk="0" hangingPunct="0">
              <a:spcBef>
                <a:spcPct val="20000"/>
              </a:spcBef>
              <a:buChar char="•"/>
              <a:defRPr sz="3200">
                <a:solidFill>
                  <a:schemeClr val="tx1"/>
                </a:solidFill>
                <a:latin typeface="Arial" charset="0"/>
                <a:cs typeface="Arial" charset="0"/>
              </a:defRPr>
            </a:lvl1pPr>
            <a:lvl2pPr marL="731838" indent="-285750" eaLnBrk="0" hangingPunct="0">
              <a:spcBef>
                <a:spcPct val="20000"/>
              </a:spcBef>
              <a:buChar char="–"/>
              <a:defRPr sz="2800">
                <a:solidFill>
                  <a:schemeClr val="tx1"/>
                </a:solidFill>
                <a:latin typeface="Arial" charset="0"/>
                <a:cs typeface="Arial" charset="0"/>
              </a:defRPr>
            </a:lvl2pPr>
            <a:lvl3pPr marL="1131888" indent="-228600" eaLnBrk="0" hangingPunct="0">
              <a:spcBef>
                <a:spcPct val="20000"/>
              </a:spcBef>
              <a:buChar char="•"/>
              <a:defRPr sz="2400">
                <a:solidFill>
                  <a:schemeClr val="tx1"/>
                </a:solidFill>
                <a:latin typeface="Arial" charset="0"/>
                <a:cs typeface="Arial" charset="0"/>
              </a:defRPr>
            </a:lvl3pPr>
            <a:lvl4pPr marL="1589088" indent="-228600" eaLnBrk="0" hangingPunct="0">
              <a:spcBef>
                <a:spcPct val="20000"/>
              </a:spcBef>
              <a:buChar char="–"/>
              <a:defRPr sz="2000">
                <a:solidFill>
                  <a:schemeClr val="tx1"/>
                </a:solidFill>
                <a:latin typeface="Arial" charset="0"/>
                <a:cs typeface="Arial" charset="0"/>
              </a:defRPr>
            </a:lvl4pPr>
            <a:lvl5pPr marL="2046288" indent="-228600" eaLnBrk="0" hangingPunct="0">
              <a:spcBef>
                <a:spcPct val="20000"/>
              </a:spcBef>
              <a:buChar char="»"/>
              <a:defRPr sz="2000">
                <a:solidFill>
                  <a:schemeClr val="tx1"/>
                </a:solidFill>
                <a:latin typeface="Arial" charset="0"/>
                <a:cs typeface="Arial" charset="0"/>
              </a:defRPr>
            </a:lvl5pPr>
            <a:lvl6pPr marL="2503488" indent="-228600" eaLnBrk="0" fontAlgn="base" hangingPunct="0">
              <a:spcBef>
                <a:spcPct val="20000"/>
              </a:spcBef>
              <a:spcAft>
                <a:spcPct val="0"/>
              </a:spcAft>
              <a:buChar char="»"/>
              <a:defRPr sz="2000">
                <a:solidFill>
                  <a:schemeClr val="tx1"/>
                </a:solidFill>
                <a:latin typeface="Arial" charset="0"/>
                <a:cs typeface="Arial" charset="0"/>
              </a:defRPr>
            </a:lvl6pPr>
            <a:lvl7pPr marL="2960688" indent="-228600" eaLnBrk="0" fontAlgn="base" hangingPunct="0">
              <a:spcBef>
                <a:spcPct val="20000"/>
              </a:spcBef>
              <a:spcAft>
                <a:spcPct val="0"/>
              </a:spcAft>
              <a:buChar char="»"/>
              <a:defRPr sz="2000">
                <a:solidFill>
                  <a:schemeClr val="tx1"/>
                </a:solidFill>
                <a:latin typeface="Arial" charset="0"/>
                <a:cs typeface="Arial" charset="0"/>
              </a:defRPr>
            </a:lvl7pPr>
            <a:lvl8pPr marL="3417888" indent="-228600" eaLnBrk="0" fontAlgn="base" hangingPunct="0">
              <a:spcBef>
                <a:spcPct val="20000"/>
              </a:spcBef>
              <a:spcAft>
                <a:spcPct val="0"/>
              </a:spcAft>
              <a:buChar char="»"/>
              <a:defRPr sz="2000">
                <a:solidFill>
                  <a:schemeClr val="tx1"/>
                </a:solidFill>
                <a:latin typeface="Arial" charset="0"/>
                <a:cs typeface="Arial" charset="0"/>
              </a:defRPr>
            </a:lvl8pPr>
            <a:lvl9pPr marL="3875088" indent="-228600" eaLnBrk="0" fontAlgn="base" hangingPunct="0">
              <a:spcBef>
                <a:spcPct val="20000"/>
              </a:spcBef>
              <a:spcAft>
                <a:spcPct val="0"/>
              </a:spcAft>
              <a:buChar char="»"/>
              <a:defRPr sz="2000">
                <a:solidFill>
                  <a:schemeClr val="tx1"/>
                </a:solidFill>
                <a:latin typeface="Arial" charset="0"/>
                <a:cs typeface="Arial" charset="0"/>
              </a:defRPr>
            </a:lvl9pPr>
          </a:lstStyle>
          <a:p>
            <a:pPr marL="1588" marR="0" lvl="0" indent="0" algn="ctr" defTabSz="914400" rtl="0" eaLnBrk="1" fontAlgn="auto" latinLnBrk="0" hangingPunct="1">
              <a:lnSpc>
                <a:spcPct val="100000"/>
              </a:lnSpc>
              <a:spcBef>
                <a:spcPts val="900"/>
              </a:spcBef>
              <a:spcAft>
                <a:spcPts val="0"/>
              </a:spcAft>
              <a:buClrTx/>
              <a:buSzTx/>
              <a:buFontTx/>
              <a:buNone/>
              <a:tabLst/>
              <a:defRPr/>
            </a:pPr>
            <a:r>
              <a:rPr kumimoji="0" lang="en-US" altLang="en-US" sz="1400" b="0" i="0" u="none" strike="noStrike" kern="1200" cap="none" spc="0" normalizeH="0" baseline="0" noProof="0">
                <a:ln>
                  <a:noFill/>
                </a:ln>
                <a:solidFill>
                  <a:srgbClr val="FFFF00"/>
                </a:solidFill>
                <a:effectLst/>
                <a:uLnTx/>
                <a:uFillTx/>
                <a:latin typeface="Arial Bold" charset="0"/>
                <a:ea typeface="ヒラギノ角ゴ ProN W6" charset="0"/>
                <a:cs typeface="Arial Bold" charset="0"/>
                <a:sym typeface="Arial Bold" charset="0"/>
              </a:rPr>
              <a:t>ECOG</a:t>
            </a:r>
            <a:br>
              <a:rPr kumimoji="0" lang="en-US" altLang="en-US" sz="1400" b="0" i="0" u="none" strike="noStrike" kern="1200" cap="none" spc="0" normalizeH="0" baseline="0" noProof="0">
                <a:ln>
                  <a:noFill/>
                </a:ln>
                <a:solidFill>
                  <a:srgbClr val="FFFF00"/>
                </a:solidFill>
                <a:effectLst/>
                <a:uLnTx/>
                <a:uFillTx/>
                <a:latin typeface="Arial Bold" charset="0"/>
                <a:ea typeface="ヒラギノ角ゴ ProN W6" charset="0"/>
                <a:cs typeface="Arial Bold" charset="0"/>
                <a:sym typeface="Arial Bold" charset="0"/>
              </a:rPr>
            </a:br>
            <a:r>
              <a:rPr kumimoji="0" lang="en-US" altLang="en-US" sz="1400" b="0" i="0" u="none" strike="noStrike" kern="1200" cap="none" spc="0" normalizeH="0" baseline="0" noProof="0">
                <a:ln>
                  <a:noFill/>
                </a:ln>
                <a:solidFill>
                  <a:srgbClr val="FFFF00"/>
                </a:solidFill>
                <a:effectLst/>
                <a:uLnTx/>
                <a:uFillTx/>
                <a:latin typeface="Arial Bold" charset="0"/>
                <a:ea typeface="ヒラギノ角ゴ ProN W6" charset="0"/>
                <a:cs typeface="Arial Bold" charset="0"/>
                <a:sym typeface="Arial Bold" charset="0"/>
              </a:rPr>
              <a:t>PS</a:t>
            </a:r>
          </a:p>
        </p:txBody>
      </p:sp>
      <p:sp>
        <p:nvSpPr>
          <p:cNvPr id="47110" name="Oval 20"/>
          <p:cNvSpPr>
            <a:spLocks/>
          </p:cNvSpPr>
          <p:nvPr/>
        </p:nvSpPr>
        <p:spPr bwMode="auto">
          <a:xfrm>
            <a:off x="10534653" y="4748213"/>
            <a:ext cx="836083" cy="647700"/>
          </a:xfrm>
          <a:prstGeom prst="ellipse">
            <a:avLst/>
          </a:prstGeom>
          <a:solidFill>
            <a:srgbClr val="00279F"/>
          </a:solidFill>
          <a:ln w="38100">
            <a:solidFill>
              <a:srgbClr val="FF8203"/>
            </a:solidFill>
            <a:round/>
            <a:headEnd/>
            <a:tailEnd/>
          </a:ln>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altLang="en-US" sz="1600" b="0" i="0" u="none" strike="noStrike" kern="1200" cap="none" spc="0" normalizeH="0" baseline="0" noProof="0">
                <a:ln>
                  <a:noFill/>
                </a:ln>
                <a:solidFill>
                  <a:srgbClr val="FFFF00"/>
                </a:solidFill>
                <a:effectLst/>
                <a:uLnTx/>
                <a:uFillTx/>
                <a:latin typeface="Arial Bold" charset="0"/>
                <a:ea typeface="ヒラギノ角ゴ ProN W6" charset="0"/>
                <a:cs typeface="Arial Bold" charset="0"/>
                <a:sym typeface="Arial Bold" charset="0"/>
              </a:rPr>
              <a:t>TNM</a:t>
            </a:r>
          </a:p>
        </p:txBody>
      </p:sp>
      <p:sp>
        <p:nvSpPr>
          <p:cNvPr id="47111" name="Oval 17"/>
          <p:cNvSpPr>
            <a:spLocks/>
          </p:cNvSpPr>
          <p:nvPr/>
        </p:nvSpPr>
        <p:spPr bwMode="auto">
          <a:xfrm>
            <a:off x="5162551" y="4748213"/>
            <a:ext cx="840316" cy="647700"/>
          </a:xfrm>
          <a:prstGeom prst="ellipse">
            <a:avLst/>
          </a:prstGeom>
          <a:solidFill>
            <a:srgbClr val="00279F"/>
          </a:solidFill>
          <a:ln w="38100">
            <a:solidFill>
              <a:srgbClr val="FF8203"/>
            </a:solidFill>
            <a:round/>
            <a:headEnd/>
            <a:tailEnd/>
          </a:ln>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US" altLang="en-US" sz="1200" b="0" i="0" u="none" strike="noStrike" kern="1200" cap="none" spc="0" normalizeH="0" baseline="0" noProof="0">
                <a:ln>
                  <a:noFill/>
                </a:ln>
                <a:solidFill>
                  <a:srgbClr val="FFFF00"/>
                </a:solidFill>
                <a:effectLst/>
                <a:uLnTx/>
                <a:uFillTx/>
                <a:latin typeface="Arial Bold" charset="0"/>
                <a:ea typeface="ヒラギノ角ゴ ProN W6" charset="0"/>
                <a:cs typeface="Arial Bold" charset="0"/>
                <a:sym typeface="Arial Bold" charset="0"/>
              </a:rPr>
              <a:t>Child-</a:t>
            </a:r>
            <a:br>
              <a:rPr kumimoji="0" lang="en-US" altLang="en-US" sz="1200" b="0" i="0" u="none" strike="noStrike" kern="1200" cap="none" spc="0" normalizeH="0" baseline="0" noProof="0">
                <a:ln>
                  <a:noFill/>
                </a:ln>
                <a:solidFill>
                  <a:srgbClr val="FFFF00"/>
                </a:solidFill>
                <a:effectLst/>
                <a:uLnTx/>
                <a:uFillTx/>
                <a:latin typeface="Arial Bold" charset="0"/>
                <a:ea typeface="ヒラギノ角ゴ ProN W6" charset="0"/>
                <a:cs typeface="Arial Bold" charset="0"/>
                <a:sym typeface="Arial Bold" charset="0"/>
              </a:rPr>
            </a:br>
            <a:r>
              <a:rPr kumimoji="0" lang="en-US" altLang="en-US" sz="1200" b="0" i="0" u="none" strike="noStrike" kern="1200" cap="none" spc="0" normalizeH="0" baseline="0" noProof="0">
                <a:ln>
                  <a:noFill/>
                </a:ln>
                <a:solidFill>
                  <a:srgbClr val="FFFF00"/>
                </a:solidFill>
                <a:effectLst/>
                <a:uLnTx/>
                <a:uFillTx/>
                <a:latin typeface="Arial Bold" charset="0"/>
                <a:ea typeface="ヒラギノ角ゴ ProN W6" charset="0"/>
                <a:cs typeface="Arial Bold" charset="0"/>
                <a:sym typeface="Arial Bold" charset="0"/>
              </a:rPr>
              <a:t>Pugh</a:t>
            </a:r>
          </a:p>
        </p:txBody>
      </p:sp>
      <p:sp>
        <p:nvSpPr>
          <p:cNvPr id="47112" name="Rectangle 13"/>
          <p:cNvSpPr>
            <a:spLocks/>
          </p:cNvSpPr>
          <p:nvPr/>
        </p:nvSpPr>
        <p:spPr bwMode="auto">
          <a:xfrm>
            <a:off x="4779390" y="5759450"/>
            <a:ext cx="8172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FAFD00"/>
                </a:solidFill>
                <a:miter lim="800000"/>
                <a:headEnd/>
                <a:tailEnd/>
              </a14:hiddenLine>
            </a:ext>
          </a:extLst>
        </p:spPr>
        <p:txBody>
          <a:bodyPr wrap="none" lIns="0" tIns="0" rIns="40639" bIns="0">
            <a:spAutoFit/>
          </a:bodyPr>
          <a:lstStyle>
            <a:lvl1pPr marL="39688" eaLnBrk="0" hangingPunct="0">
              <a:spcBef>
                <a:spcPct val="20000"/>
              </a:spcBef>
              <a:buChar char="•"/>
              <a:defRPr sz="3200">
                <a:solidFill>
                  <a:schemeClr val="tx1"/>
                </a:solidFill>
                <a:latin typeface="Arial" charset="0"/>
                <a:cs typeface="Arial" charset="0"/>
              </a:defRPr>
            </a:lvl1pPr>
            <a:lvl2pPr marL="731838" indent="-285750" eaLnBrk="0" hangingPunct="0">
              <a:spcBef>
                <a:spcPct val="20000"/>
              </a:spcBef>
              <a:buChar char="–"/>
              <a:defRPr sz="2800">
                <a:solidFill>
                  <a:schemeClr val="tx1"/>
                </a:solidFill>
                <a:latin typeface="Arial" charset="0"/>
                <a:cs typeface="Arial" charset="0"/>
              </a:defRPr>
            </a:lvl2pPr>
            <a:lvl3pPr marL="1131888" indent="-228600" eaLnBrk="0" hangingPunct="0">
              <a:spcBef>
                <a:spcPct val="20000"/>
              </a:spcBef>
              <a:buChar char="•"/>
              <a:defRPr sz="2400">
                <a:solidFill>
                  <a:schemeClr val="tx1"/>
                </a:solidFill>
                <a:latin typeface="Arial" charset="0"/>
                <a:cs typeface="Arial" charset="0"/>
              </a:defRPr>
            </a:lvl3pPr>
            <a:lvl4pPr marL="1589088" indent="-228600" eaLnBrk="0" hangingPunct="0">
              <a:spcBef>
                <a:spcPct val="20000"/>
              </a:spcBef>
              <a:buChar char="–"/>
              <a:defRPr sz="2000">
                <a:solidFill>
                  <a:schemeClr val="tx1"/>
                </a:solidFill>
                <a:latin typeface="Arial" charset="0"/>
                <a:cs typeface="Arial" charset="0"/>
              </a:defRPr>
            </a:lvl4pPr>
            <a:lvl5pPr marL="2046288" indent="-228600" eaLnBrk="0" hangingPunct="0">
              <a:spcBef>
                <a:spcPct val="20000"/>
              </a:spcBef>
              <a:buChar char="»"/>
              <a:defRPr sz="2000">
                <a:solidFill>
                  <a:schemeClr val="tx1"/>
                </a:solidFill>
                <a:latin typeface="Arial" charset="0"/>
                <a:cs typeface="Arial" charset="0"/>
              </a:defRPr>
            </a:lvl5pPr>
            <a:lvl6pPr marL="2503488" indent="-228600" eaLnBrk="0" fontAlgn="base" hangingPunct="0">
              <a:spcBef>
                <a:spcPct val="20000"/>
              </a:spcBef>
              <a:spcAft>
                <a:spcPct val="0"/>
              </a:spcAft>
              <a:buChar char="»"/>
              <a:defRPr sz="2000">
                <a:solidFill>
                  <a:schemeClr val="tx1"/>
                </a:solidFill>
                <a:latin typeface="Arial" charset="0"/>
                <a:cs typeface="Arial" charset="0"/>
              </a:defRPr>
            </a:lvl6pPr>
            <a:lvl7pPr marL="2960688" indent="-228600" eaLnBrk="0" fontAlgn="base" hangingPunct="0">
              <a:spcBef>
                <a:spcPct val="20000"/>
              </a:spcBef>
              <a:spcAft>
                <a:spcPct val="0"/>
              </a:spcAft>
              <a:buChar char="»"/>
              <a:defRPr sz="2000">
                <a:solidFill>
                  <a:schemeClr val="tx1"/>
                </a:solidFill>
                <a:latin typeface="Arial" charset="0"/>
                <a:cs typeface="Arial" charset="0"/>
              </a:defRPr>
            </a:lvl7pPr>
            <a:lvl8pPr marL="3417888" indent="-228600" eaLnBrk="0" fontAlgn="base" hangingPunct="0">
              <a:spcBef>
                <a:spcPct val="20000"/>
              </a:spcBef>
              <a:spcAft>
                <a:spcPct val="0"/>
              </a:spcAft>
              <a:buChar char="»"/>
              <a:defRPr sz="2000">
                <a:solidFill>
                  <a:schemeClr val="tx1"/>
                </a:solidFill>
                <a:latin typeface="Arial" charset="0"/>
                <a:cs typeface="Arial" charset="0"/>
              </a:defRPr>
            </a:lvl8pPr>
            <a:lvl9pPr marL="3875088" indent="-228600" eaLnBrk="0" fontAlgn="base" hangingPunct="0">
              <a:spcBef>
                <a:spcPct val="20000"/>
              </a:spcBef>
              <a:spcAft>
                <a:spcPct val="0"/>
              </a:spcAft>
              <a:buChar char="»"/>
              <a:defRPr sz="2000">
                <a:solidFill>
                  <a:schemeClr val="tx1"/>
                </a:solidFill>
                <a:latin typeface="Arial" charset="0"/>
                <a:cs typeface="Arial" charset="0"/>
              </a:defRPr>
            </a:lvl9pPr>
          </a:lstStyle>
          <a:p>
            <a:pPr marL="39688" marR="0" lvl="0" indent="0" algn="ctr" defTabSz="914400" rtl="0" eaLnBrk="1" fontAlgn="auto" latinLnBrk="0" hangingPunct="1">
              <a:lnSpc>
                <a:spcPct val="100000"/>
              </a:lnSpc>
              <a:spcBef>
                <a:spcPts val="90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Bold" charset="0"/>
                <a:ea typeface="ヒラギノ角ゴ ProN W6" charset="0"/>
                <a:cs typeface="Arial Bold" charset="0"/>
                <a:sym typeface="Arial Bold" charset="0"/>
              </a:rPr>
              <a:t>Liver</a:t>
            </a:r>
          </a:p>
        </p:txBody>
      </p:sp>
      <p:sp>
        <p:nvSpPr>
          <p:cNvPr id="47113" name="Rectangle 12"/>
          <p:cNvSpPr>
            <a:spLocks/>
          </p:cNvSpPr>
          <p:nvPr/>
        </p:nvSpPr>
        <p:spPr bwMode="auto">
          <a:xfrm>
            <a:off x="10937019" y="5759450"/>
            <a:ext cx="10155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FAFD00"/>
                </a:solidFill>
                <a:miter lim="800000"/>
                <a:headEnd/>
                <a:tailEnd/>
              </a14:hiddenLine>
            </a:ext>
          </a:extLst>
        </p:spPr>
        <p:txBody>
          <a:bodyPr wrap="none" lIns="0" tIns="0" rIns="40639" bIns="0">
            <a:spAutoFit/>
          </a:bodyPr>
          <a:lstStyle>
            <a:lvl1pPr marL="39688" eaLnBrk="0" hangingPunct="0">
              <a:spcBef>
                <a:spcPct val="20000"/>
              </a:spcBef>
              <a:buChar char="•"/>
              <a:defRPr sz="3200">
                <a:solidFill>
                  <a:schemeClr val="tx1"/>
                </a:solidFill>
                <a:latin typeface="Arial" charset="0"/>
                <a:cs typeface="Arial" charset="0"/>
              </a:defRPr>
            </a:lvl1pPr>
            <a:lvl2pPr marL="731838" indent="-285750" eaLnBrk="0" hangingPunct="0">
              <a:spcBef>
                <a:spcPct val="20000"/>
              </a:spcBef>
              <a:buChar char="–"/>
              <a:defRPr sz="2800">
                <a:solidFill>
                  <a:schemeClr val="tx1"/>
                </a:solidFill>
                <a:latin typeface="Arial" charset="0"/>
                <a:cs typeface="Arial" charset="0"/>
              </a:defRPr>
            </a:lvl2pPr>
            <a:lvl3pPr marL="1131888" indent="-228600" eaLnBrk="0" hangingPunct="0">
              <a:spcBef>
                <a:spcPct val="20000"/>
              </a:spcBef>
              <a:buChar char="•"/>
              <a:defRPr sz="2400">
                <a:solidFill>
                  <a:schemeClr val="tx1"/>
                </a:solidFill>
                <a:latin typeface="Arial" charset="0"/>
                <a:cs typeface="Arial" charset="0"/>
              </a:defRPr>
            </a:lvl3pPr>
            <a:lvl4pPr marL="1589088" indent="-228600" eaLnBrk="0" hangingPunct="0">
              <a:spcBef>
                <a:spcPct val="20000"/>
              </a:spcBef>
              <a:buChar char="–"/>
              <a:defRPr sz="2000">
                <a:solidFill>
                  <a:schemeClr val="tx1"/>
                </a:solidFill>
                <a:latin typeface="Arial" charset="0"/>
                <a:cs typeface="Arial" charset="0"/>
              </a:defRPr>
            </a:lvl4pPr>
            <a:lvl5pPr marL="2046288" indent="-228600" eaLnBrk="0" hangingPunct="0">
              <a:spcBef>
                <a:spcPct val="20000"/>
              </a:spcBef>
              <a:buChar char="»"/>
              <a:defRPr sz="2000">
                <a:solidFill>
                  <a:schemeClr val="tx1"/>
                </a:solidFill>
                <a:latin typeface="Arial" charset="0"/>
                <a:cs typeface="Arial" charset="0"/>
              </a:defRPr>
            </a:lvl5pPr>
            <a:lvl6pPr marL="2503488" indent="-228600" eaLnBrk="0" fontAlgn="base" hangingPunct="0">
              <a:spcBef>
                <a:spcPct val="20000"/>
              </a:spcBef>
              <a:spcAft>
                <a:spcPct val="0"/>
              </a:spcAft>
              <a:buChar char="»"/>
              <a:defRPr sz="2000">
                <a:solidFill>
                  <a:schemeClr val="tx1"/>
                </a:solidFill>
                <a:latin typeface="Arial" charset="0"/>
                <a:cs typeface="Arial" charset="0"/>
              </a:defRPr>
            </a:lvl6pPr>
            <a:lvl7pPr marL="2960688" indent="-228600" eaLnBrk="0" fontAlgn="base" hangingPunct="0">
              <a:spcBef>
                <a:spcPct val="20000"/>
              </a:spcBef>
              <a:spcAft>
                <a:spcPct val="0"/>
              </a:spcAft>
              <a:buChar char="»"/>
              <a:defRPr sz="2000">
                <a:solidFill>
                  <a:schemeClr val="tx1"/>
                </a:solidFill>
                <a:latin typeface="Arial" charset="0"/>
                <a:cs typeface="Arial" charset="0"/>
              </a:defRPr>
            </a:lvl7pPr>
            <a:lvl8pPr marL="3417888" indent="-228600" eaLnBrk="0" fontAlgn="base" hangingPunct="0">
              <a:spcBef>
                <a:spcPct val="20000"/>
              </a:spcBef>
              <a:spcAft>
                <a:spcPct val="0"/>
              </a:spcAft>
              <a:buChar char="»"/>
              <a:defRPr sz="2000">
                <a:solidFill>
                  <a:schemeClr val="tx1"/>
                </a:solidFill>
                <a:latin typeface="Arial" charset="0"/>
                <a:cs typeface="Arial" charset="0"/>
              </a:defRPr>
            </a:lvl8pPr>
            <a:lvl9pPr marL="3875088" indent="-228600" eaLnBrk="0" fontAlgn="base" hangingPunct="0">
              <a:spcBef>
                <a:spcPct val="20000"/>
              </a:spcBef>
              <a:spcAft>
                <a:spcPct val="0"/>
              </a:spcAft>
              <a:buChar char="»"/>
              <a:defRPr sz="2000">
                <a:solidFill>
                  <a:schemeClr val="tx1"/>
                </a:solidFill>
                <a:latin typeface="Arial" charset="0"/>
                <a:cs typeface="Arial" charset="0"/>
              </a:defRPr>
            </a:lvl9pPr>
          </a:lstStyle>
          <a:p>
            <a:pPr marL="39688" marR="0" lvl="0" indent="0" algn="ctr" defTabSz="914400" rtl="0" eaLnBrk="1" fontAlgn="auto" latinLnBrk="0" hangingPunct="1">
              <a:lnSpc>
                <a:spcPct val="100000"/>
              </a:lnSpc>
              <a:spcBef>
                <a:spcPts val="90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Arial Bold" charset="0"/>
                <a:ea typeface="ヒラギノ角ゴ ProN W6" charset="0"/>
                <a:cs typeface="Arial Bold" charset="0"/>
                <a:sym typeface="Arial Bold" charset="0"/>
              </a:rPr>
              <a:t>Tumor</a:t>
            </a:r>
          </a:p>
        </p:txBody>
      </p:sp>
      <p:sp>
        <p:nvSpPr>
          <p:cNvPr id="47114" name="Rectangle 24"/>
          <p:cNvSpPr>
            <a:spLocks/>
          </p:cNvSpPr>
          <p:nvPr/>
        </p:nvSpPr>
        <p:spPr bwMode="auto">
          <a:xfrm>
            <a:off x="7933471" y="4007078"/>
            <a:ext cx="6472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FAFD00"/>
                </a:solidFill>
                <a:miter lim="800000"/>
                <a:headEnd/>
                <a:tailEnd/>
              </a14:hiddenLine>
            </a:ext>
          </a:extLst>
        </p:spPr>
        <p:txBody>
          <a:bodyPr wrap="none" lIns="0" tIns="0" rIns="40639" bIns="0" anchor="ctr">
            <a:spAutoFit/>
          </a:bodyPr>
          <a:lstStyle>
            <a:lvl1pPr marL="39688" eaLnBrk="0" hangingPunct="0">
              <a:spcBef>
                <a:spcPct val="20000"/>
              </a:spcBef>
              <a:buChar char="•"/>
              <a:defRPr sz="3200">
                <a:solidFill>
                  <a:schemeClr val="tx1"/>
                </a:solidFill>
                <a:latin typeface="Arial" charset="0"/>
                <a:cs typeface="Arial" charset="0"/>
              </a:defRPr>
            </a:lvl1pPr>
            <a:lvl2pPr marL="731838" indent="-285750" eaLnBrk="0" hangingPunct="0">
              <a:spcBef>
                <a:spcPct val="20000"/>
              </a:spcBef>
              <a:buChar char="–"/>
              <a:defRPr sz="2800">
                <a:solidFill>
                  <a:schemeClr val="tx1"/>
                </a:solidFill>
                <a:latin typeface="Arial" charset="0"/>
                <a:cs typeface="Arial" charset="0"/>
              </a:defRPr>
            </a:lvl2pPr>
            <a:lvl3pPr marL="1131888" indent="-228600" eaLnBrk="0" hangingPunct="0">
              <a:spcBef>
                <a:spcPct val="20000"/>
              </a:spcBef>
              <a:buChar char="•"/>
              <a:defRPr sz="2400">
                <a:solidFill>
                  <a:schemeClr val="tx1"/>
                </a:solidFill>
                <a:latin typeface="Arial" charset="0"/>
                <a:cs typeface="Arial" charset="0"/>
              </a:defRPr>
            </a:lvl3pPr>
            <a:lvl4pPr marL="1589088" indent="-228600" eaLnBrk="0" hangingPunct="0">
              <a:spcBef>
                <a:spcPct val="20000"/>
              </a:spcBef>
              <a:buChar char="–"/>
              <a:defRPr sz="2000">
                <a:solidFill>
                  <a:schemeClr val="tx1"/>
                </a:solidFill>
                <a:latin typeface="Arial" charset="0"/>
                <a:cs typeface="Arial" charset="0"/>
              </a:defRPr>
            </a:lvl4pPr>
            <a:lvl5pPr marL="2046288" indent="-228600" eaLnBrk="0" hangingPunct="0">
              <a:spcBef>
                <a:spcPct val="20000"/>
              </a:spcBef>
              <a:buChar char="»"/>
              <a:defRPr sz="2000">
                <a:solidFill>
                  <a:schemeClr val="tx1"/>
                </a:solidFill>
                <a:latin typeface="Arial" charset="0"/>
                <a:cs typeface="Arial" charset="0"/>
              </a:defRPr>
            </a:lvl5pPr>
            <a:lvl6pPr marL="2503488" indent="-228600" eaLnBrk="0" fontAlgn="base" hangingPunct="0">
              <a:spcBef>
                <a:spcPct val="20000"/>
              </a:spcBef>
              <a:spcAft>
                <a:spcPct val="0"/>
              </a:spcAft>
              <a:buChar char="»"/>
              <a:defRPr sz="2000">
                <a:solidFill>
                  <a:schemeClr val="tx1"/>
                </a:solidFill>
                <a:latin typeface="Arial" charset="0"/>
                <a:cs typeface="Arial" charset="0"/>
              </a:defRPr>
            </a:lvl6pPr>
            <a:lvl7pPr marL="2960688" indent="-228600" eaLnBrk="0" fontAlgn="base" hangingPunct="0">
              <a:spcBef>
                <a:spcPct val="20000"/>
              </a:spcBef>
              <a:spcAft>
                <a:spcPct val="0"/>
              </a:spcAft>
              <a:buChar char="»"/>
              <a:defRPr sz="2000">
                <a:solidFill>
                  <a:schemeClr val="tx1"/>
                </a:solidFill>
                <a:latin typeface="Arial" charset="0"/>
                <a:cs typeface="Arial" charset="0"/>
              </a:defRPr>
            </a:lvl7pPr>
            <a:lvl8pPr marL="3417888" indent="-228600" eaLnBrk="0" fontAlgn="base" hangingPunct="0">
              <a:spcBef>
                <a:spcPct val="20000"/>
              </a:spcBef>
              <a:spcAft>
                <a:spcPct val="0"/>
              </a:spcAft>
              <a:buChar char="»"/>
              <a:defRPr sz="2000">
                <a:solidFill>
                  <a:schemeClr val="tx1"/>
                </a:solidFill>
                <a:latin typeface="Arial" charset="0"/>
                <a:cs typeface="Arial" charset="0"/>
              </a:defRPr>
            </a:lvl8pPr>
            <a:lvl9pPr marL="3875088" indent="-228600" eaLnBrk="0" fontAlgn="base" hangingPunct="0">
              <a:spcBef>
                <a:spcPct val="20000"/>
              </a:spcBef>
              <a:spcAft>
                <a:spcPct val="0"/>
              </a:spcAft>
              <a:buChar char="»"/>
              <a:defRPr sz="2000">
                <a:solidFill>
                  <a:schemeClr val="tx1"/>
                </a:solidFill>
                <a:latin typeface="Arial" charset="0"/>
                <a:cs typeface="Arial" charset="0"/>
              </a:defRPr>
            </a:lvl9pPr>
          </a:lstStyle>
          <a:p>
            <a:pPr marL="39688" marR="0" lvl="0" indent="0" algn="ctr" defTabSz="914400" rtl="0" eaLnBrk="1" fontAlgn="auto" latinLnBrk="0" hangingPunct="1">
              <a:lnSpc>
                <a:spcPct val="100000"/>
              </a:lnSpc>
              <a:spcBef>
                <a:spcPts val="90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Bold" charset="0"/>
                <a:ea typeface="ヒラギノ角ゴ ProN W6" charset="0"/>
                <a:cs typeface="Arial Bold" charset="0"/>
                <a:sym typeface="Arial Bold" charset="0"/>
              </a:rPr>
              <a:t>BCLC</a:t>
            </a:r>
            <a:r>
              <a:rPr kumimoji="0" lang="en-US" altLang="en-US" sz="1400" b="0" i="0" u="none" strike="noStrike" kern="1200" cap="none" spc="0" normalizeH="0" baseline="30000" noProof="0">
                <a:ln>
                  <a:noFill/>
                </a:ln>
                <a:solidFill>
                  <a:prstClr val="black"/>
                </a:solidFill>
                <a:effectLst/>
                <a:uLnTx/>
                <a:uFillTx/>
                <a:latin typeface="Arial Bold" charset="0"/>
                <a:ea typeface="ヒラギノ角ゴ ProN W6" charset="0"/>
                <a:cs typeface="Arial Bold" charset="0"/>
                <a:sym typeface="Arial Bold" charset="0"/>
              </a:rPr>
              <a:t>4</a:t>
            </a:r>
          </a:p>
        </p:txBody>
      </p:sp>
      <p:sp>
        <p:nvSpPr>
          <p:cNvPr id="47115" name="Rectangle 31"/>
          <p:cNvSpPr>
            <a:spLocks/>
          </p:cNvSpPr>
          <p:nvPr/>
        </p:nvSpPr>
        <p:spPr bwMode="auto">
          <a:xfrm>
            <a:off x="7839622" y="4419600"/>
            <a:ext cx="9069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FAFD00"/>
                </a:solidFill>
                <a:miter lim="800000"/>
                <a:headEnd/>
                <a:tailEnd/>
              </a14:hiddenLine>
            </a:ext>
          </a:extLst>
        </p:spPr>
        <p:txBody>
          <a:bodyPr wrap="none" lIns="0" tIns="0" rIns="40639" bIns="0">
            <a:spAutoFit/>
          </a:bodyPr>
          <a:lstStyle>
            <a:lvl1pPr marL="39688" eaLnBrk="0" hangingPunct="0">
              <a:spcBef>
                <a:spcPct val="20000"/>
              </a:spcBef>
              <a:buChar char="•"/>
              <a:defRPr sz="3200">
                <a:solidFill>
                  <a:schemeClr val="tx1"/>
                </a:solidFill>
                <a:latin typeface="Arial" charset="0"/>
                <a:cs typeface="Arial" charset="0"/>
              </a:defRPr>
            </a:lvl1pPr>
            <a:lvl2pPr marL="731838" indent="-285750" eaLnBrk="0" hangingPunct="0">
              <a:spcBef>
                <a:spcPct val="20000"/>
              </a:spcBef>
              <a:buChar char="–"/>
              <a:defRPr sz="2800">
                <a:solidFill>
                  <a:schemeClr val="tx1"/>
                </a:solidFill>
                <a:latin typeface="Arial" charset="0"/>
                <a:cs typeface="Arial" charset="0"/>
              </a:defRPr>
            </a:lvl2pPr>
            <a:lvl3pPr marL="1131888" indent="-228600" eaLnBrk="0" hangingPunct="0">
              <a:spcBef>
                <a:spcPct val="20000"/>
              </a:spcBef>
              <a:buChar char="•"/>
              <a:defRPr sz="2400">
                <a:solidFill>
                  <a:schemeClr val="tx1"/>
                </a:solidFill>
                <a:latin typeface="Arial" charset="0"/>
                <a:cs typeface="Arial" charset="0"/>
              </a:defRPr>
            </a:lvl3pPr>
            <a:lvl4pPr marL="1589088" indent="-228600" eaLnBrk="0" hangingPunct="0">
              <a:spcBef>
                <a:spcPct val="20000"/>
              </a:spcBef>
              <a:buChar char="–"/>
              <a:defRPr sz="2000">
                <a:solidFill>
                  <a:schemeClr val="tx1"/>
                </a:solidFill>
                <a:latin typeface="Arial" charset="0"/>
                <a:cs typeface="Arial" charset="0"/>
              </a:defRPr>
            </a:lvl4pPr>
            <a:lvl5pPr marL="2046288" indent="-228600" eaLnBrk="0" hangingPunct="0">
              <a:spcBef>
                <a:spcPct val="20000"/>
              </a:spcBef>
              <a:buChar char="»"/>
              <a:defRPr sz="2000">
                <a:solidFill>
                  <a:schemeClr val="tx1"/>
                </a:solidFill>
                <a:latin typeface="Arial" charset="0"/>
                <a:cs typeface="Arial" charset="0"/>
              </a:defRPr>
            </a:lvl5pPr>
            <a:lvl6pPr marL="2503488" indent="-228600" eaLnBrk="0" fontAlgn="base" hangingPunct="0">
              <a:spcBef>
                <a:spcPct val="20000"/>
              </a:spcBef>
              <a:spcAft>
                <a:spcPct val="0"/>
              </a:spcAft>
              <a:buChar char="»"/>
              <a:defRPr sz="2000">
                <a:solidFill>
                  <a:schemeClr val="tx1"/>
                </a:solidFill>
                <a:latin typeface="Arial" charset="0"/>
                <a:cs typeface="Arial" charset="0"/>
              </a:defRPr>
            </a:lvl6pPr>
            <a:lvl7pPr marL="2960688" indent="-228600" eaLnBrk="0" fontAlgn="base" hangingPunct="0">
              <a:spcBef>
                <a:spcPct val="20000"/>
              </a:spcBef>
              <a:spcAft>
                <a:spcPct val="0"/>
              </a:spcAft>
              <a:buChar char="»"/>
              <a:defRPr sz="2000">
                <a:solidFill>
                  <a:schemeClr val="tx1"/>
                </a:solidFill>
                <a:latin typeface="Arial" charset="0"/>
                <a:cs typeface="Arial" charset="0"/>
              </a:defRPr>
            </a:lvl7pPr>
            <a:lvl8pPr marL="3417888" indent="-228600" eaLnBrk="0" fontAlgn="base" hangingPunct="0">
              <a:spcBef>
                <a:spcPct val="20000"/>
              </a:spcBef>
              <a:spcAft>
                <a:spcPct val="0"/>
              </a:spcAft>
              <a:buChar char="»"/>
              <a:defRPr sz="2000">
                <a:solidFill>
                  <a:schemeClr val="tx1"/>
                </a:solidFill>
                <a:latin typeface="Arial" charset="0"/>
                <a:cs typeface="Arial" charset="0"/>
              </a:defRPr>
            </a:lvl8pPr>
            <a:lvl9pPr marL="3875088" indent="-228600" eaLnBrk="0" fontAlgn="base" hangingPunct="0">
              <a:spcBef>
                <a:spcPct val="20000"/>
              </a:spcBef>
              <a:spcAft>
                <a:spcPct val="0"/>
              </a:spcAft>
              <a:buChar char="»"/>
              <a:defRPr sz="2000">
                <a:solidFill>
                  <a:schemeClr val="tx1"/>
                </a:solidFill>
                <a:latin typeface="Arial" charset="0"/>
                <a:cs typeface="Arial" charset="0"/>
              </a:defRPr>
            </a:lvl9pPr>
          </a:lstStyle>
          <a:p>
            <a:pPr marL="39688" marR="0" lvl="0" indent="0" algn="ctr" defTabSz="914400" rtl="0" eaLnBrk="1" fontAlgn="auto" latinLnBrk="0" hangingPunct="1">
              <a:lnSpc>
                <a:spcPct val="100000"/>
              </a:lnSpc>
              <a:spcBef>
                <a:spcPts val="90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Bold" charset="0"/>
                <a:ea typeface="ヒラギノ角ゴ ProN W6" charset="0"/>
                <a:cs typeface="Arial Bold" charset="0"/>
                <a:sym typeface="Arial Bold" charset="0"/>
              </a:rPr>
              <a:t>GRETCH</a:t>
            </a:r>
            <a:r>
              <a:rPr kumimoji="0" lang="en-US" altLang="en-US" sz="1400" b="0" i="0" u="none" strike="noStrike" kern="1200" cap="none" spc="0" normalizeH="0" baseline="30000" noProof="0">
                <a:ln>
                  <a:noFill/>
                </a:ln>
                <a:solidFill>
                  <a:prstClr val="black"/>
                </a:solidFill>
                <a:effectLst/>
                <a:uLnTx/>
                <a:uFillTx/>
                <a:latin typeface="Arial Bold" charset="0"/>
                <a:ea typeface="ヒラギノ角ゴ ProN W6" charset="0"/>
                <a:cs typeface="Arial Bold" charset="0"/>
                <a:sym typeface="Arial Bold" charset="0"/>
              </a:rPr>
              <a:t>5</a:t>
            </a:r>
          </a:p>
        </p:txBody>
      </p:sp>
      <p:sp>
        <p:nvSpPr>
          <p:cNvPr id="47116" name="Rectangle 25"/>
          <p:cNvSpPr>
            <a:spLocks/>
          </p:cNvSpPr>
          <p:nvPr/>
        </p:nvSpPr>
        <p:spPr bwMode="auto">
          <a:xfrm>
            <a:off x="7900385" y="4621213"/>
            <a:ext cx="7049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FAFD00"/>
                </a:solidFill>
                <a:miter lim="800000"/>
                <a:headEnd/>
                <a:tailEnd/>
              </a14:hiddenLine>
            </a:ext>
          </a:extLst>
        </p:spPr>
        <p:txBody>
          <a:bodyPr wrap="none" lIns="0" tIns="0" rIns="40639" bIns="0">
            <a:spAutoFit/>
          </a:bodyPr>
          <a:lstStyle>
            <a:lvl1pPr marL="39688" eaLnBrk="0" hangingPunct="0">
              <a:spcBef>
                <a:spcPct val="20000"/>
              </a:spcBef>
              <a:buChar char="•"/>
              <a:defRPr sz="3200">
                <a:solidFill>
                  <a:schemeClr val="tx1"/>
                </a:solidFill>
                <a:latin typeface="Arial" charset="0"/>
                <a:cs typeface="Arial" charset="0"/>
              </a:defRPr>
            </a:lvl1pPr>
            <a:lvl2pPr marL="731838" indent="-285750" eaLnBrk="0" hangingPunct="0">
              <a:spcBef>
                <a:spcPct val="20000"/>
              </a:spcBef>
              <a:buChar char="–"/>
              <a:defRPr sz="2800">
                <a:solidFill>
                  <a:schemeClr val="tx1"/>
                </a:solidFill>
                <a:latin typeface="Arial" charset="0"/>
                <a:cs typeface="Arial" charset="0"/>
              </a:defRPr>
            </a:lvl2pPr>
            <a:lvl3pPr marL="1131888" indent="-228600" eaLnBrk="0" hangingPunct="0">
              <a:spcBef>
                <a:spcPct val="20000"/>
              </a:spcBef>
              <a:buChar char="•"/>
              <a:defRPr sz="2400">
                <a:solidFill>
                  <a:schemeClr val="tx1"/>
                </a:solidFill>
                <a:latin typeface="Arial" charset="0"/>
                <a:cs typeface="Arial" charset="0"/>
              </a:defRPr>
            </a:lvl3pPr>
            <a:lvl4pPr marL="1589088" indent="-228600" eaLnBrk="0" hangingPunct="0">
              <a:spcBef>
                <a:spcPct val="20000"/>
              </a:spcBef>
              <a:buChar char="–"/>
              <a:defRPr sz="2000">
                <a:solidFill>
                  <a:schemeClr val="tx1"/>
                </a:solidFill>
                <a:latin typeface="Arial" charset="0"/>
                <a:cs typeface="Arial" charset="0"/>
              </a:defRPr>
            </a:lvl4pPr>
            <a:lvl5pPr marL="2046288" indent="-228600" eaLnBrk="0" hangingPunct="0">
              <a:spcBef>
                <a:spcPct val="20000"/>
              </a:spcBef>
              <a:buChar char="»"/>
              <a:defRPr sz="2000">
                <a:solidFill>
                  <a:schemeClr val="tx1"/>
                </a:solidFill>
                <a:latin typeface="Arial" charset="0"/>
                <a:cs typeface="Arial" charset="0"/>
              </a:defRPr>
            </a:lvl5pPr>
            <a:lvl6pPr marL="2503488" indent="-228600" eaLnBrk="0" fontAlgn="base" hangingPunct="0">
              <a:spcBef>
                <a:spcPct val="20000"/>
              </a:spcBef>
              <a:spcAft>
                <a:spcPct val="0"/>
              </a:spcAft>
              <a:buChar char="»"/>
              <a:defRPr sz="2000">
                <a:solidFill>
                  <a:schemeClr val="tx1"/>
                </a:solidFill>
                <a:latin typeface="Arial" charset="0"/>
                <a:cs typeface="Arial" charset="0"/>
              </a:defRPr>
            </a:lvl6pPr>
            <a:lvl7pPr marL="2960688" indent="-228600" eaLnBrk="0" fontAlgn="base" hangingPunct="0">
              <a:spcBef>
                <a:spcPct val="20000"/>
              </a:spcBef>
              <a:spcAft>
                <a:spcPct val="0"/>
              </a:spcAft>
              <a:buChar char="»"/>
              <a:defRPr sz="2000">
                <a:solidFill>
                  <a:schemeClr val="tx1"/>
                </a:solidFill>
                <a:latin typeface="Arial" charset="0"/>
                <a:cs typeface="Arial" charset="0"/>
              </a:defRPr>
            </a:lvl7pPr>
            <a:lvl8pPr marL="3417888" indent="-228600" eaLnBrk="0" fontAlgn="base" hangingPunct="0">
              <a:spcBef>
                <a:spcPct val="20000"/>
              </a:spcBef>
              <a:spcAft>
                <a:spcPct val="0"/>
              </a:spcAft>
              <a:buChar char="»"/>
              <a:defRPr sz="2000">
                <a:solidFill>
                  <a:schemeClr val="tx1"/>
                </a:solidFill>
                <a:latin typeface="Arial" charset="0"/>
                <a:cs typeface="Arial" charset="0"/>
              </a:defRPr>
            </a:lvl8pPr>
            <a:lvl9pPr marL="3875088" indent="-228600" eaLnBrk="0" fontAlgn="base" hangingPunct="0">
              <a:spcBef>
                <a:spcPct val="20000"/>
              </a:spcBef>
              <a:spcAft>
                <a:spcPct val="0"/>
              </a:spcAft>
              <a:buChar char="»"/>
              <a:defRPr sz="2000">
                <a:solidFill>
                  <a:schemeClr val="tx1"/>
                </a:solidFill>
                <a:latin typeface="Arial" charset="0"/>
                <a:cs typeface="Arial" charset="0"/>
              </a:defRPr>
            </a:lvl9pPr>
          </a:lstStyle>
          <a:p>
            <a:pPr marL="39688" marR="0" lvl="0" indent="0" algn="ctr" defTabSz="914400" rtl="0" eaLnBrk="1" fontAlgn="auto" latinLnBrk="0" hangingPunct="1">
              <a:lnSpc>
                <a:spcPct val="100000"/>
              </a:lnSpc>
              <a:spcBef>
                <a:spcPts val="90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Bold" charset="0"/>
                <a:ea typeface="ヒラギノ角ゴ ProN W6" charset="0"/>
                <a:cs typeface="Arial Bold" charset="0"/>
                <a:sym typeface="Arial Bold" charset="0"/>
              </a:rPr>
              <a:t>Okuda</a:t>
            </a:r>
            <a:r>
              <a:rPr kumimoji="0" lang="en-US" altLang="en-US" sz="1400" b="0" i="0" u="none" strike="noStrike" kern="1200" cap="none" spc="0" normalizeH="0" baseline="30000" noProof="0">
                <a:ln>
                  <a:noFill/>
                </a:ln>
                <a:solidFill>
                  <a:prstClr val="black"/>
                </a:solidFill>
                <a:effectLst/>
                <a:uLnTx/>
                <a:uFillTx/>
                <a:latin typeface="Arial Bold" charset="0"/>
                <a:ea typeface="ヒラギノ角ゴ ProN W6" charset="0"/>
                <a:cs typeface="Arial Bold" charset="0"/>
                <a:sym typeface="Arial Bold" charset="0"/>
              </a:rPr>
              <a:t>6</a:t>
            </a:r>
          </a:p>
        </p:txBody>
      </p:sp>
      <p:sp>
        <p:nvSpPr>
          <p:cNvPr id="47117" name="Rectangle 30"/>
          <p:cNvSpPr>
            <a:spLocks/>
          </p:cNvSpPr>
          <p:nvPr/>
        </p:nvSpPr>
        <p:spPr bwMode="auto">
          <a:xfrm>
            <a:off x="7990160" y="4837113"/>
            <a:ext cx="5783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FAFD00"/>
                </a:solidFill>
                <a:miter lim="800000"/>
                <a:headEnd/>
                <a:tailEnd/>
              </a14:hiddenLine>
            </a:ext>
          </a:extLst>
        </p:spPr>
        <p:txBody>
          <a:bodyPr wrap="none" lIns="0" tIns="0" rIns="40639" bIns="0">
            <a:spAutoFit/>
          </a:bodyPr>
          <a:lstStyle>
            <a:lvl1pPr marL="39688" eaLnBrk="0" hangingPunct="0">
              <a:spcBef>
                <a:spcPct val="20000"/>
              </a:spcBef>
              <a:buChar char="•"/>
              <a:defRPr sz="3200">
                <a:solidFill>
                  <a:schemeClr val="tx1"/>
                </a:solidFill>
                <a:latin typeface="Arial" charset="0"/>
                <a:cs typeface="Arial" charset="0"/>
              </a:defRPr>
            </a:lvl1pPr>
            <a:lvl2pPr marL="731838" indent="-285750" eaLnBrk="0" hangingPunct="0">
              <a:spcBef>
                <a:spcPct val="20000"/>
              </a:spcBef>
              <a:buChar char="–"/>
              <a:defRPr sz="2800">
                <a:solidFill>
                  <a:schemeClr val="tx1"/>
                </a:solidFill>
                <a:latin typeface="Arial" charset="0"/>
                <a:cs typeface="Arial" charset="0"/>
              </a:defRPr>
            </a:lvl2pPr>
            <a:lvl3pPr marL="1131888" indent="-228600" eaLnBrk="0" hangingPunct="0">
              <a:spcBef>
                <a:spcPct val="20000"/>
              </a:spcBef>
              <a:buChar char="•"/>
              <a:defRPr sz="2400">
                <a:solidFill>
                  <a:schemeClr val="tx1"/>
                </a:solidFill>
                <a:latin typeface="Arial" charset="0"/>
                <a:cs typeface="Arial" charset="0"/>
              </a:defRPr>
            </a:lvl3pPr>
            <a:lvl4pPr marL="1589088" indent="-228600" eaLnBrk="0" hangingPunct="0">
              <a:spcBef>
                <a:spcPct val="20000"/>
              </a:spcBef>
              <a:buChar char="–"/>
              <a:defRPr sz="2000">
                <a:solidFill>
                  <a:schemeClr val="tx1"/>
                </a:solidFill>
                <a:latin typeface="Arial" charset="0"/>
                <a:cs typeface="Arial" charset="0"/>
              </a:defRPr>
            </a:lvl4pPr>
            <a:lvl5pPr marL="2046288" indent="-228600" eaLnBrk="0" hangingPunct="0">
              <a:spcBef>
                <a:spcPct val="20000"/>
              </a:spcBef>
              <a:buChar char="»"/>
              <a:defRPr sz="2000">
                <a:solidFill>
                  <a:schemeClr val="tx1"/>
                </a:solidFill>
                <a:latin typeface="Arial" charset="0"/>
                <a:cs typeface="Arial" charset="0"/>
              </a:defRPr>
            </a:lvl5pPr>
            <a:lvl6pPr marL="2503488" indent="-228600" eaLnBrk="0" fontAlgn="base" hangingPunct="0">
              <a:spcBef>
                <a:spcPct val="20000"/>
              </a:spcBef>
              <a:spcAft>
                <a:spcPct val="0"/>
              </a:spcAft>
              <a:buChar char="»"/>
              <a:defRPr sz="2000">
                <a:solidFill>
                  <a:schemeClr val="tx1"/>
                </a:solidFill>
                <a:latin typeface="Arial" charset="0"/>
                <a:cs typeface="Arial" charset="0"/>
              </a:defRPr>
            </a:lvl6pPr>
            <a:lvl7pPr marL="2960688" indent="-228600" eaLnBrk="0" fontAlgn="base" hangingPunct="0">
              <a:spcBef>
                <a:spcPct val="20000"/>
              </a:spcBef>
              <a:spcAft>
                <a:spcPct val="0"/>
              </a:spcAft>
              <a:buChar char="»"/>
              <a:defRPr sz="2000">
                <a:solidFill>
                  <a:schemeClr val="tx1"/>
                </a:solidFill>
                <a:latin typeface="Arial" charset="0"/>
                <a:cs typeface="Arial" charset="0"/>
              </a:defRPr>
            </a:lvl7pPr>
            <a:lvl8pPr marL="3417888" indent="-228600" eaLnBrk="0" fontAlgn="base" hangingPunct="0">
              <a:spcBef>
                <a:spcPct val="20000"/>
              </a:spcBef>
              <a:spcAft>
                <a:spcPct val="0"/>
              </a:spcAft>
              <a:buChar char="»"/>
              <a:defRPr sz="2000">
                <a:solidFill>
                  <a:schemeClr val="tx1"/>
                </a:solidFill>
                <a:latin typeface="Arial" charset="0"/>
                <a:cs typeface="Arial" charset="0"/>
              </a:defRPr>
            </a:lvl8pPr>
            <a:lvl9pPr marL="3875088" indent="-228600" eaLnBrk="0" fontAlgn="base" hangingPunct="0">
              <a:spcBef>
                <a:spcPct val="20000"/>
              </a:spcBef>
              <a:spcAft>
                <a:spcPct val="0"/>
              </a:spcAft>
              <a:buChar char="»"/>
              <a:defRPr sz="2000">
                <a:solidFill>
                  <a:schemeClr val="tx1"/>
                </a:solidFill>
                <a:latin typeface="Arial" charset="0"/>
                <a:cs typeface="Arial" charset="0"/>
              </a:defRPr>
            </a:lvl9pPr>
          </a:lstStyle>
          <a:p>
            <a:pPr marL="39688" marR="0" lvl="0" indent="0" algn="ctr" defTabSz="914400" rtl="0" eaLnBrk="1" fontAlgn="auto" latinLnBrk="0" hangingPunct="1">
              <a:lnSpc>
                <a:spcPct val="100000"/>
              </a:lnSpc>
              <a:spcBef>
                <a:spcPts val="90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Bold" charset="0"/>
                <a:ea typeface="ヒラギノ角ゴ ProN W6" charset="0"/>
                <a:cs typeface="Arial Bold" charset="0"/>
                <a:sym typeface="Arial Bold" charset="0"/>
              </a:rPr>
              <a:t>CUPI</a:t>
            </a:r>
            <a:r>
              <a:rPr kumimoji="0" lang="en-US" altLang="en-US" sz="1400" b="0" i="0" u="none" strike="noStrike" kern="1200" cap="none" spc="0" normalizeH="0" baseline="30000" noProof="0">
                <a:ln>
                  <a:noFill/>
                </a:ln>
                <a:solidFill>
                  <a:prstClr val="black"/>
                </a:solidFill>
                <a:effectLst/>
                <a:uLnTx/>
                <a:uFillTx/>
                <a:latin typeface="Arial Bold" charset="0"/>
                <a:ea typeface="ヒラギノ角ゴ ProN W6" charset="0"/>
                <a:cs typeface="Arial Bold" charset="0"/>
                <a:sym typeface="Arial Bold" charset="0"/>
              </a:rPr>
              <a:t>7</a:t>
            </a:r>
          </a:p>
        </p:txBody>
      </p:sp>
      <p:sp>
        <p:nvSpPr>
          <p:cNvPr id="47118" name="Rectangle 26"/>
          <p:cNvSpPr>
            <a:spLocks/>
          </p:cNvSpPr>
          <p:nvPr/>
        </p:nvSpPr>
        <p:spPr bwMode="auto">
          <a:xfrm>
            <a:off x="7974125" y="5053013"/>
            <a:ext cx="5575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FAFD00"/>
                </a:solidFill>
                <a:miter lim="800000"/>
                <a:headEnd/>
                <a:tailEnd/>
              </a14:hiddenLine>
            </a:ext>
          </a:extLst>
        </p:spPr>
        <p:txBody>
          <a:bodyPr wrap="none" lIns="0" tIns="0" rIns="40639" bIns="0">
            <a:spAutoFit/>
          </a:bodyPr>
          <a:lstStyle>
            <a:lvl1pPr marL="39688" eaLnBrk="0" hangingPunct="0">
              <a:spcBef>
                <a:spcPct val="20000"/>
              </a:spcBef>
              <a:buChar char="•"/>
              <a:defRPr sz="3200">
                <a:solidFill>
                  <a:schemeClr val="tx1"/>
                </a:solidFill>
                <a:latin typeface="Arial" charset="0"/>
                <a:cs typeface="Arial" charset="0"/>
              </a:defRPr>
            </a:lvl1pPr>
            <a:lvl2pPr marL="731838" indent="-285750" eaLnBrk="0" hangingPunct="0">
              <a:spcBef>
                <a:spcPct val="20000"/>
              </a:spcBef>
              <a:buChar char="–"/>
              <a:defRPr sz="2800">
                <a:solidFill>
                  <a:schemeClr val="tx1"/>
                </a:solidFill>
                <a:latin typeface="Arial" charset="0"/>
                <a:cs typeface="Arial" charset="0"/>
              </a:defRPr>
            </a:lvl2pPr>
            <a:lvl3pPr marL="1131888" indent="-228600" eaLnBrk="0" hangingPunct="0">
              <a:spcBef>
                <a:spcPct val="20000"/>
              </a:spcBef>
              <a:buChar char="•"/>
              <a:defRPr sz="2400">
                <a:solidFill>
                  <a:schemeClr val="tx1"/>
                </a:solidFill>
                <a:latin typeface="Arial" charset="0"/>
                <a:cs typeface="Arial" charset="0"/>
              </a:defRPr>
            </a:lvl3pPr>
            <a:lvl4pPr marL="1589088" indent="-228600" eaLnBrk="0" hangingPunct="0">
              <a:spcBef>
                <a:spcPct val="20000"/>
              </a:spcBef>
              <a:buChar char="–"/>
              <a:defRPr sz="2000">
                <a:solidFill>
                  <a:schemeClr val="tx1"/>
                </a:solidFill>
                <a:latin typeface="Arial" charset="0"/>
                <a:cs typeface="Arial" charset="0"/>
              </a:defRPr>
            </a:lvl4pPr>
            <a:lvl5pPr marL="2046288" indent="-228600" eaLnBrk="0" hangingPunct="0">
              <a:spcBef>
                <a:spcPct val="20000"/>
              </a:spcBef>
              <a:buChar char="»"/>
              <a:defRPr sz="2000">
                <a:solidFill>
                  <a:schemeClr val="tx1"/>
                </a:solidFill>
                <a:latin typeface="Arial" charset="0"/>
                <a:cs typeface="Arial" charset="0"/>
              </a:defRPr>
            </a:lvl5pPr>
            <a:lvl6pPr marL="2503488" indent="-228600" eaLnBrk="0" fontAlgn="base" hangingPunct="0">
              <a:spcBef>
                <a:spcPct val="20000"/>
              </a:spcBef>
              <a:spcAft>
                <a:spcPct val="0"/>
              </a:spcAft>
              <a:buChar char="»"/>
              <a:defRPr sz="2000">
                <a:solidFill>
                  <a:schemeClr val="tx1"/>
                </a:solidFill>
                <a:latin typeface="Arial" charset="0"/>
                <a:cs typeface="Arial" charset="0"/>
              </a:defRPr>
            </a:lvl6pPr>
            <a:lvl7pPr marL="2960688" indent="-228600" eaLnBrk="0" fontAlgn="base" hangingPunct="0">
              <a:spcBef>
                <a:spcPct val="20000"/>
              </a:spcBef>
              <a:spcAft>
                <a:spcPct val="0"/>
              </a:spcAft>
              <a:buChar char="»"/>
              <a:defRPr sz="2000">
                <a:solidFill>
                  <a:schemeClr val="tx1"/>
                </a:solidFill>
                <a:latin typeface="Arial" charset="0"/>
                <a:cs typeface="Arial" charset="0"/>
              </a:defRPr>
            </a:lvl7pPr>
            <a:lvl8pPr marL="3417888" indent="-228600" eaLnBrk="0" fontAlgn="base" hangingPunct="0">
              <a:spcBef>
                <a:spcPct val="20000"/>
              </a:spcBef>
              <a:spcAft>
                <a:spcPct val="0"/>
              </a:spcAft>
              <a:buChar char="»"/>
              <a:defRPr sz="2000">
                <a:solidFill>
                  <a:schemeClr val="tx1"/>
                </a:solidFill>
                <a:latin typeface="Arial" charset="0"/>
                <a:cs typeface="Arial" charset="0"/>
              </a:defRPr>
            </a:lvl8pPr>
            <a:lvl9pPr marL="3875088" indent="-228600" eaLnBrk="0" fontAlgn="base" hangingPunct="0">
              <a:spcBef>
                <a:spcPct val="20000"/>
              </a:spcBef>
              <a:spcAft>
                <a:spcPct val="0"/>
              </a:spcAft>
              <a:buChar char="»"/>
              <a:defRPr sz="2000">
                <a:solidFill>
                  <a:schemeClr val="tx1"/>
                </a:solidFill>
                <a:latin typeface="Arial" charset="0"/>
                <a:cs typeface="Arial" charset="0"/>
              </a:defRPr>
            </a:lvl9pPr>
          </a:lstStyle>
          <a:p>
            <a:pPr marL="39688" marR="0" lvl="0" indent="0" algn="ctr" defTabSz="914400" rtl="0" eaLnBrk="1" fontAlgn="auto" latinLnBrk="0" hangingPunct="1">
              <a:lnSpc>
                <a:spcPct val="100000"/>
              </a:lnSpc>
              <a:spcBef>
                <a:spcPts val="90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Bold" charset="0"/>
                <a:ea typeface="ヒラギノ角ゴ ProN W6" charset="0"/>
                <a:cs typeface="Arial Bold" charset="0"/>
                <a:sym typeface="Arial Bold" charset="0"/>
              </a:rPr>
              <a:t>CLIP</a:t>
            </a:r>
            <a:r>
              <a:rPr kumimoji="0" lang="en-US" altLang="en-US" sz="1400" b="0" i="0" u="none" strike="noStrike" kern="1200" cap="none" spc="0" normalizeH="0" baseline="30000" noProof="0">
                <a:ln>
                  <a:noFill/>
                </a:ln>
                <a:solidFill>
                  <a:prstClr val="black"/>
                </a:solidFill>
                <a:effectLst/>
                <a:uLnTx/>
                <a:uFillTx/>
                <a:latin typeface="Arial Bold" charset="0"/>
                <a:ea typeface="ヒラギノ角ゴ ProN W6" charset="0"/>
                <a:cs typeface="Arial Bold" charset="0"/>
                <a:sym typeface="Arial Bold" charset="0"/>
              </a:rPr>
              <a:t>8</a:t>
            </a:r>
          </a:p>
        </p:txBody>
      </p:sp>
      <p:sp>
        <p:nvSpPr>
          <p:cNvPr id="47119" name="Rectangle 27"/>
          <p:cNvSpPr>
            <a:spLocks/>
          </p:cNvSpPr>
          <p:nvPr/>
        </p:nvSpPr>
        <p:spPr bwMode="auto">
          <a:xfrm>
            <a:off x="8044914" y="5268913"/>
            <a:ext cx="4180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FAFD00"/>
                </a:solidFill>
                <a:miter lim="800000"/>
                <a:headEnd/>
                <a:tailEnd/>
              </a14:hiddenLine>
            </a:ext>
          </a:extLst>
        </p:spPr>
        <p:txBody>
          <a:bodyPr wrap="none" lIns="0" tIns="0" rIns="40639" bIns="0">
            <a:spAutoFit/>
          </a:bodyPr>
          <a:lstStyle>
            <a:lvl1pPr marL="39688" eaLnBrk="0" hangingPunct="0">
              <a:spcBef>
                <a:spcPct val="20000"/>
              </a:spcBef>
              <a:buChar char="•"/>
              <a:defRPr sz="3200">
                <a:solidFill>
                  <a:schemeClr val="tx1"/>
                </a:solidFill>
                <a:latin typeface="Arial" charset="0"/>
                <a:cs typeface="Arial" charset="0"/>
              </a:defRPr>
            </a:lvl1pPr>
            <a:lvl2pPr marL="731838" indent="-285750" eaLnBrk="0" hangingPunct="0">
              <a:spcBef>
                <a:spcPct val="20000"/>
              </a:spcBef>
              <a:buChar char="–"/>
              <a:defRPr sz="2800">
                <a:solidFill>
                  <a:schemeClr val="tx1"/>
                </a:solidFill>
                <a:latin typeface="Arial" charset="0"/>
                <a:cs typeface="Arial" charset="0"/>
              </a:defRPr>
            </a:lvl2pPr>
            <a:lvl3pPr marL="1131888" indent="-228600" eaLnBrk="0" hangingPunct="0">
              <a:spcBef>
                <a:spcPct val="20000"/>
              </a:spcBef>
              <a:buChar char="•"/>
              <a:defRPr sz="2400">
                <a:solidFill>
                  <a:schemeClr val="tx1"/>
                </a:solidFill>
                <a:latin typeface="Arial" charset="0"/>
                <a:cs typeface="Arial" charset="0"/>
              </a:defRPr>
            </a:lvl3pPr>
            <a:lvl4pPr marL="1589088" indent="-228600" eaLnBrk="0" hangingPunct="0">
              <a:spcBef>
                <a:spcPct val="20000"/>
              </a:spcBef>
              <a:buChar char="–"/>
              <a:defRPr sz="2000">
                <a:solidFill>
                  <a:schemeClr val="tx1"/>
                </a:solidFill>
                <a:latin typeface="Arial" charset="0"/>
                <a:cs typeface="Arial" charset="0"/>
              </a:defRPr>
            </a:lvl4pPr>
            <a:lvl5pPr marL="2046288" indent="-228600" eaLnBrk="0" hangingPunct="0">
              <a:spcBef>
                <a:spcPct val="20000"/>
              </a:spcBef>
              <a:buChar char="»"/>
              <a:defRPr sz="2000">
                <a:solidFill>
                  <a:schemeClr val="tx1"/>
                </a:solidFill>
                <a:latin typeface="Arial" charset="0"/>
                <a:cs typeface="Arial" charset="0"/>
              </a:defRPr>
            </a:lvl5pPr>
            <a:lvl6pPr marL="2503488" indent="-228600" eaLnBrk="0" fontAlgn="base" hangingPunct="0">
              <a:spcBef>
                <a:spcPct val="20000"/>
              </a:spcBef>
              <a:spcAft>
                <a:spcPct val="0"/>
              </a:spcAft>
              <a:buChar char="»"/>
              <a:defRPr sz="2000">
                <a:solidFill>
                  <a:schemeClr val="tx1"/>
                </a:solidFill>
                <a:latin typeface="Arial" charset="0"/>
                <a:cs typeface="Arial" charset="0"/>
              </a:defRPr>
            </a:lvl6pPr>
            <a:lvl7pPr marL="2960688" indent="-228600" eaLnBrk="0" fontAlgn="base" hangingPunct="0">
              <a:spcBef>
                <a:spcPct val="20000"/>
              </a:spcBef>
              <a:spcAft>
                <a:spcPct val="0"/>
              </a:spcAft>
              <a:buChar char="»"/>
              <a:defRPr sz="2000">
                <a:solidFill>
                  <a:schemeClr val="tx1"/>
                </a:solidFill>
                <a:latin typeface="Arial" charset="0"/>
                <a:cs typeface="Arial" charset="0"/>
              </a:defRPr>
            </a:lvl7pPr>
            <a:lvl8pPr marL="3417888" indent="-228600" eaLnBrk="0" fontAlgn="base" hangingPunct="0">
              <a:spcBef>
                <a:spcPct val="20000"/>
              </a:spcBef>
              <a:spcAft>
                <a:spcPct val="0"/>
              </a:spcAft>
              <a:buChar char="»"/>
              <a:defRPr sz="2000">
                <a:solidFill>
                  <a:schemeClr val="tx1"/>
                </a:solidFill>
                <a:latin typeface="Arial" charset="0"/>
                <a:cs typeface="Arial" charset="0"/>
              </a:defRPr>
            </a:lvl8pPr>
            <a:lvl9pPr marL="3875088" indent="-228600" eaLnBrk="0" fontAlgn="base" hangingPunct="0">
              <a:spcBef>
                <a:spcPct val="20000"/>
              </a:spcBef>
              <a:spcAft>
                <a:spcPct val="0"/>
              </a:spcAft>
              <a:buChar char="»"/>
              <a:defRPr sz="2000">
                <a:solidFill>
                  <a:schemeClr val="tx1"/>
                </a:solidFill>
                <a:latin typeface="Arial" charset="0"/>
                <a:cs typeface="Arial" charset="0"/>
              </a:defRPr>
            </a:lvl9pPr>
          </a:lstStyle>
          <a:p>
            <a:pPr marL="39688" marR="0" lvl="0" indent="0" algn="ctr" defTabSz="914400" rtl="0" eaLnBrk="1" fontAlgn="auto" latinLnBrk="0" hangingPunct="1">
              <a:lnSpc>
                <a:spcPct val="100000"/>
              </a:lnSpc>
              <a:spcBef>
                <a:spcPts val="90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Bold" charset="0"/>
                <a:ea typeface="ヒラギノ角ゴ ProN W6" charset="0"/>
                <a:cs typeface="Arial Bold" charset="0"/>
                <a:sym typeface="Arial Bold" charset="0"/>
              </a:rPr>
              <a:t>JIS</a:t>
            </a:r>
            <a:r>
              <a:rPr kumimoji="0" lang="en-US" altLang="en-US" sz="1400" b="0" i="0" u="none" strike="noStrike" kern="1200" cap="none" spc="0" normalizeH="0" baseline="30000" noProof="0">
                <a:ln>
                  <a:noFill/>
                </a:ln>
                <a:solidFill>
                  <a:prstClr val="black"/>
                </a:solidFill>
                <a:effectLst/>
                <a:uLnTx/>
                <a:uFillTx/>
                <a:latin typeface="Arial Bold" charset="0"/>
                <a:ea typeface="ヒラギノ角ゴ ProN W6" charset="0"/>
                <a:cs typeface="Arial Bold" charset="0"/>
                <a:sym typeface="Arial Bold" charset="0"/>
              </a:rPr>
              <a:t>9</a:t>
            </a:r>
          </a:p>
        </p:txBody>
      </p:sp>
      <p:sp>
        <p:nvSpPr>
          <p:cNvPr id="47120" name="Rectangle 11"/>
          <p:cNvSpPr>
            <a:spLocks/>
          </p:cNvSpPr>
          <p:nvPr/>
        </p:nvSpPr>
        <p:spPr bwMode="auto">
          <a:xfrm>
            <a:off x="7787067" y="1271589"/>
            <a:ext cx="11073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FAFD00"/>
                </a:solidFill>
                <a:miter lim="800000"/>
                <a:headEnd/>
                <a:tailEnd/>
              </a14:hiddenLine>
            </a:ext>
          </a:extLst>
        </p:spPr>
        <p:txBody>
          <a:bodyPr wrap="none" lIns="0" tIns="0" rIns="40639" bIns="0">
            <a:spAutoFit/>
          </a:bodyPr>
          <a:lstStyle>
            <a:lvl1pPr marL="39688" eaLnBrk="0" hangingPunct="0">
              <a:spcBef>
                <a:spcPct val="20000"/>
              </a:spcBef>
              <a:buChar char="•"/>
              <a:defRPr sz="3200">
                <a:solidFill>
                  <a:schemeClr val="tx1"/>
                </a:solidFill>
                <a:latin typeface="Arial" charset="0"/>
                <a:cs typeface="Arial" charset="0"/>
              </a:defRPr>
            </a:lvl1pPr>
            <a:lvl2pPr marL="731838" indent="-285750" eaLnBrk="0" hangingPunct="0">
              <a:spcBef>
                <a:spcPct val="20000"/>
              </a:spcBef>
              <a:buChar char="–"/>
              <a:defRPr sz="2800">
                <a:solidFill>
                  <a:schemeClr val="tx1"/>
                </a:solidFill>
                <a:latin typeface="Arial" charset="0"/>
                <a:cs typeface="Arial" charset="0"/>
              </a:defRPr>
            </a:lvl2pPr>
            <a:lvl3pPr marL="1131888" indent="-228600" eaLnBrk="0" hangingPunct="0">
              <a:spcBef>
                <a:spcPct val="20000"/>
              </a:spcBef>
              <a:buChar char="•"/>
              <a:defRPr sz="2400">
                <a:solidFill>
                  <a:schemeClr val="tx1"/>
                </a:solidFill>
                <a:latin typeface="Arial" charset="0"/>
                <a:cs typeface="Arial" charset="0"/>
              </a:defRPr>
            </a:lvl3pPr>
            <a:lvl4pPr marL="1589088" indent="-228600" eaLnBrk="0" hangingPunct="0">
              <a:spcBef>
                <a:spcPct val="20000"/>
              </a:spcBef>
              <a:buChar char="–"/>
              <a:defRPr sz="2000">
                <a:solidFill>
                  <a:schemeClr val="tx1"/>
                </a:solidFill>
                <a:latin typeface="Arial" charset="0"/>
                <a:cs typeface="Arial" charset="0"/>
              </a:defRPr>
            </a:lvl4pPr>
            <a:lvl5pPr marL="2046288" indent="-228600" eaLnBrk="0" hangingPunct="0">
              <a:spcBef>
                <a:spcPct val="20000"/>
              </a:spcBef>
              <a:buChar char="»"/>
              <a:defRPr sz="2000">
                <a:solidFill>
                  <a:schemeClr val="tx1"/>
                </a:solidFill>
                <a:latin typeface="Arial" charset="0"/>
                <a:cs typeface="Arial" charset="0"/>
              </a:defRPr>
            </a:lvl5pPr>
            <a:lvl6pPr marL="2503488" indent="-228600" eaLnBrk="0" fontAlgn="base" hangingPunct="0">
              <a:spcBef>
                <a:spcPct val="20000"/>
              </a:spcBef>
              <a:spcAft>
                <a:spcPct val="0"/>
              </a:spcAft>
              <a:buChar char="»"/>
              <a:defRPr sz="2000">
                <a:solidFill>
                  <a:schemeClr val="tx1"/>
                </a:solidFill>
                <a:latin typeface="Arial" charset="0"/>
                <a:cs typeface="Arial" charset="0"/>
              </a:defRPr>
            </a:lvl6pPr>
            <a:lvl7pPr marL="2960688" indent="-228600" eaLnBrk="0" fontAlgn="base" hangingPunct="0">
              <a:spcBef>
                <a:spcPct val="20000"/>
              </a:spcBef>
              <a:spcAft>
                <a:spcPct val="0"/>
              </a:spcAft>
              <a:buChar char="»"/>
              <a:defRPr sz="2000">
                <a:solidFill>
                  <a:schemeClr val="tx1"/>
                </a:solidFill>
                <a:latin typeface="Arial" charset="0"/>
                <a:cs typeface="Arial" charset="0"/>
              </a:defRPr>
            </a:lvl7pPr>
            <a:lvl8pPr marL="3417888" indent="-228600" eaLnBrk="0" fontAlgn="base" hangingPunct="0">
              <a:spcBef>
                <a:spcPct val="20000"/>
              </a:spcBef>
              <a:spcAft>
                <a:spcPct val="0"/>
              </a:spcAft>
              <a:buChar char="»"/>
              <a:defRPr sz="2000">
                <a:solidFill>
                  <a:schemeClr val="tx1"/>
                </a:solidFill>
                <a:latin typeface="Arial" charset="0"/>
                <a:cs typeface="Arial" charset="0"/>
              </a:defRPr>
            </a:lvl8pPr>
            <a:lvl9pPr marL="3875088" indent="-228600" eaLnBrk="0" fontAlgn="base" hangingPunct="0">
              <a:spcBef>
                <a:spcPct val="20000"/>
              </a:spcBef>
              <a:spcAft>
                <a:spcPct val="0"/>
              </a:spcAft>
              <a:buChar char="»"/>
              <a:defRPr sz="2000">
                <a:solidFill>
                  <a:schemeClr val="tx1"/>
                </a:solidFill>
                <a:latin typeface="Arial" charset="0"/>
                <a:cs typeface="Arial" charset="0"/>
              </a:defRPr>
            </a:lvl9pPr>
          </a:lstStyle>
          <a:p>
            <a:pPr marL="39688" marR="0" lvl="0" indent="0" algn="ctr" defTabSz="914400" rtl="0" eaLnBrk="1" fontAlgn="auto" latinLnBrk="0" hangingPunct="1">
              <a:lnSpc>
                <a:spcPct val="100000"/>
              </a:lnSpc>
              <a:spcBef>
                <a:spcPts val="900"/>
              </a:spcBef>
              <a:spcAft>
                <a:spcPts val="0"/>
              </a:spcAft>
              <a:buClrTx/>
              <a:buSzTx/>
              <a:buFontTx/>
              <a:buNone/>
              <a:tabLst/>
              <a:defRPr/>
            </a:pPr>
            <a:r>
              <a:rPr kumimoji="0" lang="en-US" altLang="en-US" sz="2400" b="0" i="0" u="none" strike="noStrike" kern="1200" cap="none" spc="0" normalizeH="0" baseline="0" noProof="0">
                <a:ln>
                  <a:noFill/>
                </a:ln>
                <a:solidFill>
                  <a:srgbClr val="C00000"/>
                </a:solidFill>
                <a:effectLst/>
                <a:uLnTx/>
                <a:uFillTx/>
                <a:latin typeface="Arial Bold" charset="0"/>
                <a:ea typeface="ヒラギノ角ゴ ProN W6" charset="0"/>
                <a:cs typeface="Arial Bold" charset="0"/>
                <a:sym typeface="Arial Bold" charset="0"/>
              </a:rPr>
              <a:t>Patient</a:t>
            </a:r>
          </a:p>
        </p:txBody>
      </p:sp>
      <p:sp>
        <p:nvSpPr>
          <p:cNvPr id="47121" name="Rectangle 28"/>
          <p:cNvSpPr>
            <a:spLocks/>
          </p:cNvSpPr>
          <p:nvPr/>
        </p:nvSpPr>
        <p:spPr bwMode="auto">
          <a:xfrm>
            <a:off x="143935" y="1827303"/>
            <a:ext cx="5018617"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40639" bIns="0"/>
          <a:lstStyle>
            <a:lvl1pPr marL="276225" indent="-236538" eaLnBrk="0" hangingPunct="0">
              <a:spcBef>
                <a:spcPct val="20000"/>
              </a:spcBef>
              <a:buChar char="•"/>
              <a:defRPr sz="3200">
                <a:solidFill>
                  <a:schemeClr val="tx1"/>
                </a:solidFill>
                <a:latin typeface="Arial" charset="0"/>
                <a:cs typeface="Arial" charset="0"/>
              </a:defRPr>
            </a:lvl1pPr>
            <a:lvl2pPr marL="731838" indent="-285750" eaLnBrk="0" hangingPunct="0">
              <a:spcBef>
                <a:spcPct val="20000"/>
              </a:spcBef>
              <a:buChar char="–"/>
              <a:defRPr sz="2800">
                <a:solidFill>
                  <a:schemeClr val="tx1"/>
                </a:solidFill>
                <a:latin typeface="Arial" charset="0"/>
                <a:cs typeface="Arial" charset="0"/>
              </a:defRPr>
            </a:lvl2pPr>
            <a:lvl3pPr marL="1131888" indent="-228600" eaLnBrk="0" hangingPunct="0">
              <a:spcBef>
                <a:spcPct val="20000"/>
              </a:spcBef>
              <a:buChar char="•"/>
              <a:defRPr sz="2400">
                <a:solidFill>
                  <a:schemeClr val="tx1"/>
                </a:solidFill>
                <a:latin typeface="Arial" charset="0"/>
                <a:cs typeface="Arial" charset="0"/>
              </a:defRPr>
            </a:lvl3pPr>
            <a:lvl4pPr marL="1589088" indent="-228600" eaLnBrk="0" hangingPunct="0">
              <a:spcBef>
                <a:spcPct val="20000"/>
              </a:spcBef>
              <a:buChar char="–"/>
              <a:defRPr sz="2000">
                <a:solidFill>
                  <a:schemeClr val="tx1"/>
                </a:solidFill>
                <a:latin typeface="Arial" charset="0"/>
                <a:cs typeface="Arial" charset="0"/>
              </a:defRPr>
            </a:lvl4pPr>
            <a:lvl5pPr marL="2046288" indent="-228600" eaLnBrk="0" hangingPunct="0">
              <a:spcBef>
                <a:spcPct val="20000"/>
              </a:spcBef>
              <a:buChar char="»"/>
              <a:defRPr sz="2000">
                <a:solidFill>
                  <a:schemeClr val="tx1"/>
                </a:solidFill>
                <a:latin typeface="Arial" charset="0"/>
                <a:cs typeface="Arial" charset="0"/>
              </a:defRPr>
            </a:lvl5pPr>
            <a:lvl6pPr marL="2503488" indent="-228600" eaLnBrk="0" fontAlgn="base" hangingPunct="0">
              <a:spcBef>
                <a:spcPct val="20000"/>
              </a:spcBef>
              <a:spcAft>
                <a:spcPct val="0"/>
              </a:spcAft>
              <a:buChar char="»"/>
              <a:defRPr sz="2000">
                <a:solidFill>
                  <a:schemeClr val="tx1"/>
                </a:solidFill>
                <a:latin typeface="Arial" charset="0"/>
                <a:cs typeface="Arial" charset="0"/>
              </a:defRPr>
            </a:lvl6pPr>
            <a:lvl7pPr marL="2960688" indent="-228600" eaLnBrk="0" fontAlgn="base" hangingPunct="0">
              <a:spcBef>
                <a:spcPct val="20000"/>
              </a:spcBef>
              <a:spcAft>
                <a:spcPct val="0"/>
              </a:spcAft>
              <a:buChar char="»"/>
              <a:defRPr sz="2000">
                <a:solidFill>
                  <a:schemeClr val="tx1"/>
                </a:solidFill>
                <a:latin typeface="Arial" charset="0"/>
                <a:cs typeface="Arial" charset="0"/>
              </a:defRPr>
            </a:lvl7pPr>
            <a:lvl8pPr marL="3417888" indent="-228600" eaLnBrk="0" fontAlgn="base" hangingPunct="0">
              <a:spcBef>
                <a:spcPct val="20000"/>
              </a:spcBef>
              <a:spcAft>
                <a:spcPct val="0"/>
              </a:spcAft>
              <a:buChar char="»"/>
              <a:defRPr sz="2000">
                <a:solidFill>
                  <a:schemeClr val="tx1"/>
                </a:solidFill>
                <a:latin typeface="Arial" charset="0"/>
                <a:cs typeface="Arial" charset="0"/>
              </a:defRPr>
            </a:lvl8pPr>
            <a:lvl9pPr marL="3875088" indent="-228600" eaLnBrk="0" fontAlgn="base" hangingPunct="0">
              <a:spcBef>
                <a:spcPct val="20000"/>
              </a:spcBef>
              <a:spcAft>
                <a:spcPct val="0"/>
              </a:spcAft>
              <a:buChar char="»"/>
              <a:defRPr sz="2000">
                <a:solidFill>
                  <a:schemeClr val="tx1"/>
                </a:solidFill>
                <a:latin typeface="Arial" charset="0"/>
                <a:cs typeface="Arial" charset="0"/>
              </a:defRPr>
            </a:lvl9pPr>
          </a:lstStyle>
          <a:p>
            <a:pPr marL="276225" marR="0" lvl="0" indent="-236538" algn="ctr" defTabSz="914400" rtl="0" eaLnBrk="1" fontAlgn="auto" latinLnBrk="0" hangingPunct="1">
              <a:lnSpc>
                <a:spcPct val="85000"/>
              </a:lnSpc>
              <a:spcBef>
                <a:spcPts val="450"/>
              </a:spcBef>
              <a:spcAft>
                <a:spcPts val="0"/>
              </a:spcAft>
              <a:buClr>
                <a:prstClr val="black"/>
              </a:buClr>
              <a:buSzTx/>
              <a:buFont typeface="Wingdings" pitchFamily="2" charset="2"/>
              <a:buChar char="§"/>
              <a:tabLst/>
              <a:defRPr/>
            </a:pPr>
            <a:r>
              <a:rPr kumimoji="0" lang="en-US" altLang="en-US" sz="2000" b="0" i="0" u="none" strike="noStrike" kern="1200" cap="none" spc="0" normalizeH="0" baseline="0" noProof="0" dirty="0">
                <a:ln>
                  <a:noFill/>
                </a:ln>
                <a:solidFill>
                  <a:srgbClr val="000099"/>
                </a:solidFill>
                <a:effectLst/>
                <a:uLnTx/>
                <a:uFillTx/>
                <a:latin typeface="Arial Bold" charset="0"/>
                <a:ea typeface="ヒラギノ角ゴ ProN W6" charset="0"/>
                <a:cs typeface="Arial Bold" charset="0"/>
                <a:sym typeface="Arial Bold" charset="0"/>
              </a:rPr>
              <a:t>Staging is used for prognosis and to guide treatment</a:t>
            </a:r>
            <a:r>
              <a:rPr kumimoji="0" lang="en-US" altLang="en-US" sz="2000" b="0" i="0" u="none" strike="noStrike" kern="1200" cap="none" spc="0" normalizeH="0" baseline="30000" noProof="0" dirty="0">
                <a:ln>
                  <a:noFill/>
                </a:ln>
                <a:solidFill>
                  <a:srgbClr val="000099"/>
                </a:solidFill>
                <a:effectLst/>
                <a:uLnTx/>
                <a:uFillTx/>
                <a:latin typeface="Arial Bold" charset="0"/>
                <a:ea typeface="ヒラギノ角ゴ ProN W6" charset="0"/>
                <a:cs typeface="Arial Bold" charset="0"/>
                <a:sym typeface="Arial Bold" charset="0"/>
              </a:rPr>
              <a:t>1</a:t>
            </a:r>
          </a:p>
          <a:p>
            <a:pPr marL="276225" marR="0" lvl="0" indent="-236538" algn="ctr" defTabSz="914400" rtl="0" eaLnBrk="1" fontAlgn="auto" latinLnBrk="0" hangingPunct="1">
              <a:lnSpc>
                <a:spcPct val="85000"/>
              </a:lnSpc>
              <a:spcBef>
                <a:spcPts val="450"/>
              </a:spcBef>
              <a:spcAft>
                <a:spcPts val="0"/>
              </a:spcAft>
              <a:buClr>
                <a:prstClr val="black"/>
              </a:buClr>
              <a:buSzTx/>
              <a:buFont typeface="Wingdings" pitchFamily="2" charset="2"/>
              <a:buChar char="§"/>
              <a:tabLst/>
              <a:defRPr/>
            </a:pPr>
            <a:r>
              <a:rPr kumimoji="0" lang="en-US" altLang="en-US" sz="2000" b="0" i="0" u="none" strike="noStrike" kern="1200" cap="none" spc="0" normalizeH="0" baseline="0" noProof="0" dirty="0">
                <a:ln>
                  <a:noFill/>
                </a:ln>
                <a:solidFill>
                  <a:srgbClr val="000099"/>
                </a:solidFill>
                <a:effectLst/>
                <a:uLnTx/>
                <a:uFillTx/>
                <a:latin typeface="Arial Bold" charset="0"/>
                <a:ea typeface="ヒラギノ角ゴ ProN W6" charset="0"/>
                <a:cs typeface="Arial Bold" charset="0"/>
                <a:sym typeface="Arial Bold" charset="0"/>
              </a:rPr>
              <a:t>Staging HCC</a:t>
            </a:r>
            <a:r>
              <a:rPr kumimoji="0" lang="en-US" altLang="en-US" sz="2000" b="0" i="0" u="none" strike="noStrike" kern="1200" cap="none" spc="0" normalizeH="0" baseline="30000" noProof="0" dirty="0">
                <a:ln>
                  <a:noFill/>
                </a:ln>
                <a:solidFill>
                  <a:srgbClr val="000099"/>
                </a:solidFill>
                <a:effectLst/>
                <a:uLnTx/>
                <a:uFillTx/>
                <a:latin typeface="Arial Bold" charset="0"/>
                <a:ea typeface="ヒラギノ角ゴ ProN W6" charset="0"/>
                <a:cs typeface="Arial Bold" charset="0"/>
                <a:sym typeface="Arial Bold" charset="0"/>
              </a:rPr>
              <a:t>1</a:t>
            </a:r>
          </a:p>
          <a:p>
            <a:pPr marL="276225" marR="0" lvl="0" indent="-236538" algn="ctr" defTabSz="914400" rtl="0" eaLnBrk="1" fontAlgn="auto" latinLnBrk="0" hangingPunct="1">
              <a:lnSpc>
                <a:spcPct val="85000"/>
              </a:lnSpc>
              <a:spcBef>
                <a:spcPts val="350"/>
              </a:spcBef>
              <a:spcAft>
                <a:spcPts val="0"/>
              </a:spcAft>
              <a:buClr>
                <a:srgbClr val="44546A"/>
              </a:buClr>
              <a:buSzTx/>
              <a:buFont typeface="Arial"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Bold" charset="0"/>
                <a:ea typeface="ヒラギノ角ゴ ProN W6" charset="0"/>
                <a:cs typeface="Arial Bold" charset="0"/>
                <a:sym typeface="Arial Bold" charset="0"/>
              </a:rPr>
              <a:t>Most patients have underlying liver disease</a:t>
            </a:r>
          </a:p>
          <a:p>
            <a:pPr marL="276225" marR="0" lvl="0" indent="-236538" algn="ctr" defTabSz="914400" rtl="0" eaLnBrk="1" fontAlgn="auto" latinLnBrk="0" hangingPunct="1">
              <a:lnSpc>
                <a:spcPct val="85000"/>
              </a:lnSpc>
              <a:spcBef>
                <a:spcPts val="350"/>
              </a:spcBef>
              <a:spcAft>
                <a:spcPts val="0"/>
              </a:spcAft>
              <a:buClr>
                <a:srgbClr val="44546A"/>
              </a:buClr>
              <a:buSzTx/>
              <a:buFont typeface="Arial"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Bold" charset="0"/>
                <a:ea typeface="ヒラギノ角ゴ ProN W6" charset="0"/>
                <a:cs typeface="Arial Bold" charset="0"/>
                <a:sym typeface="Arial Bold" charset="0"/>
              </a:rPr>
              <a:t>Key prognostic indicators are not clearly defined</a:t>
            </a:r>
          </a:p>
          <a:p>
            <a:pPr marL="276225" marR="0" lvl="0" indent="-236538" algn="ctr" defTabSz="914400" rtl="0" eaLnBrk="1" fontAlgn="auto" latinLnBrk="0" hangingPunct="1">
              <a:lnSpc>
                <a:spcPct val="85000"/>
              </a:lnSpc>
              <a:spcBef>
                <a:spcPts val="350"/>
              </a:spcBef>
              <a:spcAft>
                <a:spcPts val="0"/>
              </a:spcAft>
              <a:buClr>
                <a:srgbClr val="44546A"/>
              </a:buClr>
              <a:buSzTx/>
              <a:buFont typeface="Arial"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Bold" charset="0"/>
                <a:ea typeface="ヒラギノ角ゴ ProN W6" charset="0"/>
                <a:cs typeface="Arial Bold" charset="0"/>
                <a:sym typeface="Arial Bold" charset="0"/>
              </a:rPr>
              <a:t>Prognostic indicators vary during the course of disease</a:t>
            </a:r>
          </a:p>
          <a:p>
            <a:pPr marL="276225" marR="0" lvl="0" indent="-236538" algn="ctr" defTabSz="914400" rtl="0" eaLnBrk="1" fontAlgn="auto" latinLnBrk="0" hangingPunct="1">
              <a:lnSpc>
                <a:spcPct val="85000"/>
              </a:lnSpc>
              <a:spcBef>
                <a:spcPts val="450"/>
              </a:spcBef>
              <a:spcAft>
                <a:spcPts val="0"/>
              </a:spcAft>
              <a:buClrTx/>
              <a:buSzTx/>
              <a:buFont typeface="Wingdings" pitchFamily="2" charset="2"/>
              <a:buChar char="§"/>
              <a:tabLst/>
              <a:defRPr/>
            </a:pPr>
            <a:r>
              <a:rPr kumimoji="0" lang="en-US" altLang="en-US" sz="2000" b="0" i="0" u="none" strike="noStrike" kern="1200" cap="none" spc="0" normalizeH="0" baseline="0" noProof="0" dirty="0">
                <a:ln>
                  <a:noFill/>
                </a:ln>
                <a:solidFill>
                  <a:srgbClr val="000099"/>
                </a:solidFill>
                <a:effectLst/>
                <a:uLnTx/>
                <a:uFillTx/>
                <a:latin typeface="Arial Bold" charset="0"/>
                <a:ea typeface="ヒラギノ角ゴ ProN W6" charset="0"/>
                <a:cs typeface="Arial Bold" charset="0"/>
                <a:sym typeface="Arial Bold" charset="0"/>
              </a:rPr>
              <a:t>Factors affecting staging systems</a:t>
            </a:r>
            <a:r>
              <a:rPr kumimoji="0" lang="en-US" altLang="en-US" sz="2000" b="0" i="0" u="none" strike="noStrike" kern="1200" cap="none" spc="0" normalizeH="0" baseline="30000" noProof="0" dirty="0">
                <a:ln>
                  <a:noFill/>
                </a:ln>
                <a:solidFill>
                  <a:srgbClr val="000099"/>
                </a:solidFill>
                <a:effectLst/>
                <a:uLnTx/>
                <a:uFillTx/>
                <a:latin typeface="Arial Bold" charset="0"/>
                <a:ea typeface="ヒラギノ角ゴ ProN W6" charset="0"/>
                <a:cs typeface="Arial Bold" charset="0"/>
                <a:sym typeface="Arial Bold" charset="0"/>
              </a:rPr>
              <a:t>2,3</a:t>
            </a:r>
          </a:p>
          <a:p>
            <a:pPr marL="276225" marR="0" lvl="0" indent="-236538" algn="ctr" defTabSz="914400" rtl="0" eaLnBrk="1" fontAlgn="auto" latinLnBrk="0" hangingPunct="1">
              <a:lnSpc>
                <a:spcPct val="85000"/>
              </a:lnSpc>
              <a:spcBef>
                <a:spcPts val="350"/>
              </a:spcBef>
              <a:spcAft>
                <a:spcPts val="0"/>
              </a:spcAft>
              <a:buClrTx/>
              <a:buSzTx/>
              <a:buFont typeface="Arial"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Bold" charset="0"/>
                <a:ea typeface="ヒラギノ角ゴ ProN W6" charset="0"/>
                <a:cs typeface="Arial Bold" charset="0"/>
                <a:sym typeface="Arial Bold" charset="0"/>
              </a:rPr>
              <a:t>Tumor stage</a:t>
            </a:r>
          </a:p>
          <a:p>
            <a:pPr marL="276225" marR="0" lvl="0" indent="-236538" algn="ctr" defTabSz="914400" rtl="0" eaLnBrk="1" fontAlgn="auto" latinLnBrk="0" hangingPunct="1">
              <a:lnSpc>
                <a:spcPct val="85000"/>
              </a:lnSpc>
              <a:spcBef>
                <a:spcPts val="350"/>
              </a:spcBef>
              <a:spcAft>
                <a:spcPts val="0"/>
              </a:spcAft>
              <a:buClrTx/>
              <a:buSzTx/>
              <a:buFont typeface="Arial"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Bold" charset="0"/>
                <a:ea typeface="ヒラギノ角ゴ ProN W6" charset="0"/>
                <a:cs typeface="Arial Bold" charset="0"/>
                <a:sym typeface="Arial Bold" charset="0"/>
              </a:rPr>
              <a:t>Liver function</a:t>
            </a:r>
          </a:p>
          <a:p>
            <a:pPr marL="276225" marR="0" lvl="0" indent="-236538" algn="ctr" defTabSz="914400" rtl="0" eaLnBrk="1" fontAlgn="auto" latinLnBrk="0" hangingPunct="1">
              <a:lnSpc>
                <a:spcPct val="85000"/>
              </a:lnSpc>
              <a:spcBef>
                <a:spcPts val="350"/>
              </a:spcBef>
              <a:spcAft>
                <a:spcPts val="0"/>
              </a:spcAft>
              <a:buClrTx/>
              <a:buSzTx/>
              <a:buFont typeface="Arial"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Bold" charset="0"/>
                <a:ea typeface="ヒラギノ角ゴ ProN W6" charset="0"/>
                <a:cs typeface="Arial Bold" charset="0"/>
                <a:sym typeface="Arial Bold" charset="0"/>
              </a:rPr>
              <a:t>Health status</a:t>
            </a:r>
          </a:p>
          <a:p>
            <a:pPr marL="276225" marR="0" lvl="0" indent="-236538" algn="ctr" defTabSz="914400" rtl="0" eaLnBrk="1" fontAlgn="auto" latinLnBrk="0" hangingPunct="1">
              <a:lnSpc>
                <a:spcPct val="85000"/>
              </a:lnSpc>
              <a:spcBef>
                <a:spcPts val="350"/>
              </a:spcBef>
              <a:spcAft>
                <a:spcPts val="0"/>
              </a:spcAft>
              <a:buClrTx/>
              <a:buSzTx/>
              <a:buFont typeface="Arial"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Bold" charset="0"/>
                <a:ea typeface="ヒラギノ角ゴ ProN W6" charset="0"/>
                <a:cs typeface="Arial Bold" charset="0"/>
                <a:sym typeface="Arial Bold" charset="0"/>
              </a:rPr>
              <a:t>Impact of treatment</a:t>
            </a:r>
          </a:p>
        </p:txBody>
      </p:sp>
      <p:pic>
        <p:nvPicPr>
          <p:cNvPr id="21" name="Picture 20">
            <a:extLst>
              <a:ext uri="{FF2B5EF4-FFF2-40B4-BE49-F238E27FC236}">
                <a16:creationId xmlns:a16="http://schemas.microsoft.com/office/drawing/2014/main" id="{F27B9846-1A7D-4525-B001-9DBB16216C97}"/>
              </a:ext>
            </a:extLst>
          </p:cNvPr>
          <p:cNvPicPr>
            <a:picLocks noChangeAspect="1"/>
          </p:cNvPicPr>
          <p:nvPr/>
        </p:nvPicPr>
        <p:blipFill>
          <a:blip r:embed="rId2"/>
          <a:stretch>
            <a:fillRect/>
          </a:stretch>
        </p:blipFill>
        <p:spPr>
          <a:xfrm>
            <a:off x="9318173" y="101830"/>
            <a:ext cx="2598059" cy="1567794"/>
          </a:xfrm>
          <a:prstGeom prst="rect">
            <a:avLst/>
          </a:prstGeom>
        </p:spPr>
      </p:pic>
    </p:spTree>
    <p:extLst>
      <p:ext uri="{BB962C8B-B14F-4D97-AF65-F5344CB8AC3E}">
        <p14:creationId xmlns:p14="http://schemas.microsoft.com/office/powerpoint/2010/main" val="23563861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altLang="en-US" sz="3600"/>
              <a:t>Liver Transplantation for HCC</a:t>
            </a:r>
            <a:br>
              <a:rPr lang="en-US" altLang="en-US" sz="3600"/>
            </a:br>
            <a:r>
              <a:rPr lang="en-US" altLang="en-US" sz="3600"/>
              <a:t>“Patient Selection”</a:t>
            </a:r>
          </a:p>
        </p:txBody>
      </p:sp>
      <p:sp>
        <p:nvSpPr>
          <p:cNvPr id="4" name="Rectangle 7"/>
          <p:cNvSpPr txBox="1">
            <a:spLocks noChangeArrowheads="1"/>
          </p:cNvSpPr>
          <p:nvPr/>
        </p:nvSpPr>
        <p:spPr bwMode="auto">
          <a:xfrm>
            <a:off x="685800" y="1920879"/>
            <a:ext cx="4470400" cy="24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130176"/>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085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altLang="en-US" sz="3200" b="0" i="0" u="none" strike="noStrike" kern="0" cap="none" spc="0" normalizeH="0" baseline="0" noProof="0" dirty="0">
                <a:ln>
                  <a:noFill/>
                </a:ln>
                <a:solidFill>
                  <a:srgbClr val="000099"/>
                </a:solidFill>
                <a:effectLst/>
                <a:uLnTx/>
                <a:uFillTx/>
                <a:latin typeface="Calibri"/>
                <a:ea typeface="+mn-ea"/>
                <a:cs typeface="+mn-cs"/>
              </a:rPr>
              <a:t>Milan’s Criteria</a:t>
            </a:r>
          </a:p>
        </p:txBody>
      </p:sp>
      <p:grpSp>
        <p:nvGrpSpPr>
          <p:cNvPr id="67588" name="Group 11"/>
          <p:cNvGrpSpPr>
            <a:grpSpLocks/>
          </p:cNvGrpSpPr>
          <p:nvPr/>
        </p:nvGrpSpPr>
        <p:grpSpPr bwMode="auto">
          <a:xfrm>
            <a:off x="1786467" y="2825750"/>
            <a:ext cx="3365500" cy="2095500"/>
            <a:chOff x="0" y="0"/>
            <a:chExt cx="1590" cy="1320"/>
          </a:xfrm>
        </p:grpSpPr>
        <p:sp>
          <p:nvSpPr>
            <p:cNvPr id="67599" name="Freeform 9"/>
            <p:cNvSpPr>
              <a:spLocks/>
            </p:cNvSpPr>
            <p:nvPr/>
          </p:nvSpPr>
          <p:spPr bwMode="auto">
            <a:xfrm>
              <a:off x="0" y="0"/>
              <a:ext cx="1590" cy="1320"/>
            </a:xfrm>
            <a:custGeom>
              <a:avLst/>
              <a:gdLst>
                <a:gd name="T0" fmla="*/ 0 w 19341"/>
                <a:gd name="T1" fmla="*/ 0 h 19172"/>
                <a:gd name="T2" fmla="*/ 0 w 19341"/>
                <a:gd name="T3" fmla="*/ 0 h 19172"/>
                <a:gd name="T4" fmla="*/ 0 w 19341"/>
                <a:gd name="T5" fmla="*/ 0 h 19172"/>
                <a:gd name="T6" fmla="*/ 0 w 19341"/>
                <a:gd name="T7" fmla="*/ 0 h 19172"/>
                <a:gd name="T8" fmla="*/ 0 w 19341"/>
                <a:gd name="T9" fmla="*/ 0 h 19172"/>
                <a:gd name="T10" fmla="*/ 0 w 19341"/>
                <a:gd name="T11" fmla="*/ 0 h 191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41" h="19172">
                  <a:moveTo>
                    <a:pt x="1661" y="17263"/>
                  </a:moveTo>
                  <a:cubicBezTo>
                    <a:pt x="869" y="15139"/>
                    <a:pt x="-1512" y="7440"/>
                    <a:pt x="1432" y="4678"/>
                  </a:cubicBezTo>
                  <a:cubicBezTo>
                    <a:pt x="4371" y="1911"/>
                    <a:pt x="18509" y="-1454"/>
                    <a:pt x="19301" y="669"/>
                  </a:cubicBezTo>
                  <a:cubicBezTo>
                    <a:pt x="20088" y="2787"/>
                    <a:pt x="9100" y="14663"/>
                    <a:pt x="6170" y="17408"/>
                  </a:cubicBezTo>
                  <a:cubicBezTo>
                    <a:pt x="3236" y="20146"/>
                    <a:pt x="2448" y="19380"/>
                    <a:pt x="1661" y="17263"/>
                  </a:cubicBezTo>
                  <a:close/>
                  <a:moveTo>
                    <a:pt x="1661" y="17263"/>
                  </a:moveTo>
                </a:path>
              </a:pathLst>
            </a:custGeom>
            <a:gradFill rotWithShape="0">
              <a:gsLst>
                <a:gs pos="0">
                  <a:srgbClr val="F57B49"/>
                </a:gs>
                <a:gs pos="100000">
                  <a:srgbClr val="713922"/>
                </a:gs>
              </a:gsLst>
              <a:path path="rect">
                <a:fillToRect l="50000" t="50000" r="50000" b="50000"/>
              </a:path>
            </a:gra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600" name="Oval 10"/>
            <p:cNvSpPr>
              <a:spLocks/>
            </p:cNvSpPr>
            <p:nvPr/>
          </p:nvSpPr>
          <p:spPr bwMode="auto">
            <a:xfrm>
              <a:off x="211" y="715"/>
              <a:ext cx="240" cy="261"/>
            </a:xfrm>
            <a:prstGeom prst="ellipse">
              <a:avLst/>
            </a:prstGeom>
            <a:gradFill rotWithShape="0">
              <a:gsLst>
                <a:gs pos="0">
                  <a:srgbClr val="EEEE28"/>
                </a:gs>
                <a:gs pos="100000">
                  <a:srgbClr val="6E6E1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900"/>
                </a:spcBef>
                <a:spcAft>
                  <a:spcPts val="0"/>
                </a:spcAft>
                <a:buClrTx/>
                <a:buSzTx/>
                <a:buFontTx/>
                <a:buNone/>
                <a:tabLst/>
                <a:defRPr/>
              </a:pPr>
              <a:endParaRPr kumimoji="0" lang="en-US" altLang="en-US" sz="1600" b="0" i="0" u="none" strike="noStrike" kern="1200" cap="none" spc="0" normalizeH="0" baseline="0" noProof="0">
                <a:ln>
                  <a:noFill/>
                </a:ln>
                <a:solidFill>
                  <a:srgbClr val="00DFCA"/>
                </a:solidFill>
                <a:effectLst/>
                <a:uLnTx/>
                <a:uFillTx/>
                <a:latin typeface="Arial Bold" charset="0"/>
                <a:ea typeface="+mn-ea"/>
                <a:cs typeface="Arial" charset="0"/>
                <a:sym typeface="Arial Bold" charset="0"/>
              </a:endParaRPr>
            </a:p>
          </p:txBody>
        </p:sp>
      </p:grpSp>
      <p:sp>
        <p:nvSpPr>
          <p:cNvPr id="67589" name="Rectangle 23"/>
          <p:cNvSpPr>
            <a:spLocks/>
          </p:cNvSpPr>
          <p:nvPr/>
        </p:nvSpPr>
        <p:spPr bwMode="auto">
          <a:xfrm>
            <a:off x="5181600" y="2119313"/>
            <a:ext cx="408093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40639" bIns="0" anchor="ctr"/>
          <a:lstStyle>
            <a:lvl1pPr marL="39688" eaLnBrk="0" hangingPunct="0">
              <a:spcBef>
                <a:spcPct val="20000"/>
              </a:spcBef>
              <a:buChar char="•"/>
              <a:defRPr sz="3200">
                <a:solidFill>
                  <a:schemeClr val="tx1"/>
                </a:solidFill>
                <a:latin typeface="Arial" charset="0"/>
                <a:cs typeface="Arial" charset="0"/>
              </a:defRPr>
            </a:lvl1pPr>
            <a:lvl2pPr marL="731838" indent="-285750" eaLnBrk="0" hangingPunct="0">
              <a:spcBef>
                <a:spcPct val="20000"/>
              </a:spcBef>
              <a:buChar char="–"/>
              <a:defRPr sz="2800">
                <a:solidFill>
                  <a:schemeClr val="tx1"/>
                </a:solidFill>
                <a:latin typeface="Arial" charset="0"/>
                <a:cs typeface="Arial" charset="0"/>
              </a:defRPr>
            </a:lvl2pPr>
            <a:lvl3pPr marL="1131888" indent="-228600" eaLnBrk="0" hangingPunct="0">
              <a:spcBef>
                <a:spcPct val="20000"/>
              </a:spcBef>
              <a:buChar char="•"/>
              <a:defRPr sz="2400">
                <a:solidFill>
                  <a:schemeClr val="tx1"/>
                </a:solidFill>
                <a:latin typeface="Arial" charset="0"/>
                <a:cs typeface="Arial" charset="0"/>
              </a:defRPr>
            </a:lvl3pPr>
            <a:lvl4pPr marL="1589088" indent="-228600" eaLnBrk="0" hangingPunct="0">
              <a:spcBef>
                <a:spcPct val="20000"/>
              </a:spcBef>
              <a:buChar char="–"/>
              <a:defRPr sz="2000">
                <a:solidFill>
                  <a:schemeClr val="tx1"/>
                </a:solidFill>
                <a:latin typeface="Arial" charset="0"/>
                <a:cs typeface="Arial" charset="0"/>
              </a:defRPr>
            </a:lvl4pPr>
            <a:lvl5pPr marL="2046288" indent="-228600" eaLnBrk="0" hangingPunct="0">
              <a:spcBef>
                <a:spcPct val="20000"/>
              </a:spcBef>
              <a:buChar char="»"/>
              <a:defRPr sz="2000">
                <a:solidFill>
                  <a:schemeClr val="tx1"/>
                </a:solidFill>
                <a:latin typeface="Arial" charset="0"/>
                <a:cs typeface="Arial" charset="0"/>
              </a:defRPr>
            </a:lvl5pPr>
            <a:lvl6pPr marL="2503488" indent="-228600" eaLnBrk="0" fontAlgn="base" hangingPunct="0">
              <a:spcBef>
                <a:spcPct val="20000"/>
              </a:spcBef>
              <a:spcAft>
                <a:spcPct val="0"/>
              </a:spcAft>
              <a:buChar char="»"/>
              <a:defRPr sz="2000">
                <a:solidFill>
                  <a:schemeClr val="tx1"/>
                </a:solidFill>
                <a:latin typeface="Arial" charset="0"/>
                <a:cs typeface="Arial" charset="0"/>
              </a:defRPr>
            </a:lvl6pPr>
            <a:lvl7pPr marL="2960688" indent="-228600" eaLnBrk="0" fontAlgn="base" hangingPunct="0">
              <a:spcBef>
                <a:spcPct val="20000"/>
              </a:spcBef>
              <a:spcAft>
                <a:spcPct val="0"/>
              </a:spcAft>
              <a:buChar char="»"/>
              <a:defRPr sz="2000">
                <a:solidFill>
                  <a:schemeClr val="tx1"/>
                </a:solidFill>
                <a:latin typeface="Arial" charset="0"/>
                <a:cs typeface="Arial" charset="0"/>
              </a:defRPr>
            </a:lvl7pPr>
            <a:lvl8pPr marL="3417888" indent="-228600" eaLnBrk="0" fontAlgn="base" hangingPunct="0">
              <a:spcBef>
                <a:spcPct val="20000"/>
              </a:spcBef>
              <a:spcAft>
                <a:spcPct val="0"/>
              </a:spcAft>
              <a:buChar char="»"/>
              <a:defRPr sz="2000">
                <a:solidFill>
                  <a:schemeClr val="tx1"/>
                </a:solidFill>
                <a:latin typeface="Arial" charset="0"/>
                <a:cs typeface="Arial" charset="0"/>
              </a:defRPr>
            </a:lvl8pPr>
            <a:lvl9pPr marL="3875088" indent="-228600" eaLnBrk="0" fontAlgn="base" hangingPunct="0">
              <a:spcBef>
                <a:spcPct val="20000"/>
              </a:spcBef>
              <a:spcAft>
                <a:spcPct val="0"/>
              </a:spcAft>
              <a:buChar char="»"/>
              <a:defRPr sz="2000">
                <a:solidFill>
                  <a:schemeClr val="tx1"/>
                </a:solidFill>
                <a:latin typeface="Arial" charset="0"/>
                <a:cs typeface="Arial" charset="0"/>
              </a:defRPr>
            </a:lvl9pPr>
          </a:lstStyle>
          <a:p>
            <a:pPr marL="39688" marR="0" lvl="0" indent="0" algn="ctr" defTabSz="914400" rtl="0" eaLnBrk="1" fontAlgn="auto" latinLnBrk="0" hangingPunct="1">
              <a:lnSpc>
                <a:spcPct val="100000"/>
              </a:lnSpc>
              <a:spcBef>
                <a:spcPts val="900"/>
              </a:spcBef>
              <a:spcAft>
                <a:spcPts val="0"/>
              </a:spcAft>
              <a:buClrTx/>
              <a:buSzTx/>
              <a:buFontTx/>
              <a:buNone/>
              <a:tabLst/>
              <a:defRPr/>
            </a:pPr>
            <a:r>
              <a:rPr kumimoji="0" lang="en-US" altLang="en-US" sz="1600" b="0" i="0" u="none" strike="noStrike" kern="1200" cap="none" spc="0" normalizeH="0" baseline="0" noProof="0">
                <a:ln>
                  <a:noFill/>
                </a:ln>
                <a:solidFill>
                  <a:srgbClr val="FF0000"/>
                </a:solidFill>
                <a:effectLst/>
                <a:uLnTx/>
                <a:uFillTx/>
                <a:latin typeface="Comic Sans MS Bold" charset="0"/>
                <a:ea typeface="+mn-ea"/>
                <a:cs typeface="Arial" charset="0"/>
                <a:sym typeface="Comic Sans MS Bold" charset="0"/>
              </a:rPr>
              <a:t>(Mazzaferro et al, 1994)</a:t>
            </a:r>
          </a:p>
        </p:txBody>
      </p:sp>
      <p:grpSp>
        <p:nvGrpSpPr>
          <p:cNvPr id="67590" name="Group 16"/>
          <p:cNvGrpSpPr>
            <a:grpSpLocks/>
          </p:cNvGrpSpPr>
          <p:nvPr/>
        </p:nvGrpSpPr>
        <p:grpSpPr bwMode="auto">
          <a:xfrm>
            <a:off x="6561667" y="2825750"/>
            <a:ext cx="3365500" cy="2095500"/>
            <a:chOff x="0" y="0"/>
            <a:chExt cx="1590" cy="1320"/>
          </a:xfrm>
        </p:grpSpPr>
        <p:sp>
          <p:nvSpPr>
            <p:cNvPr id="67595" name="Freeform 12"/>
            <p:cNvSpPr>
              <a:spLocks/>
            </p:cNvSpPr>
            <p:nvPr/>
          </p:nvSpPr>
          <p:spPr bwMode="auto">
            <a:xfrm>
              <a:off x="0" y="0"/>
              <a:ext cx="1590" cy="1320"/>
            </a:xfrm>
            <a:custGeom>
              <a:avLst/>
              <a:gdLst>
                <a:gd name="T0" fmla="*/ 0 w 19341"/>
                <a:gd name="T1" fmla="*/ 0 h 19172"/>
                <a:gd name="T2" fmla="*/ 0 w 19341"/>
                <a:gd name="T3" fmla="*/ 0 h 19172"/>
                <a:gd name="T4" fmla="*/ 0 w 19341"/>
                <a:gd name="T5" fmla="*/ 0 h 19172"/>
                <a:gd name="T6" fmla="*/ 0 w 19341"/>
                <a:gd name="T7" fmla="*/ 0 h 19172"/>
                <a:gd name="T8" fmla="*/ 0 w 19341"/>
                <a:gd name="T9" fmla="*/ 0 h 19172"/>
                <a:gd name="T10" fmla="*/ 0 w 19341"/>
                <a:gd name="T11" fmla="*/ 0 h 191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41" h="19172">
                  <a:moveTo>
                    <a:pt x="1661" y="17263"/>
                  </a:moveTo>
                  <a:cubicBezTo>
                    <a:pt x="869" y="15139"/>
                    <a:pt x="-1512" y="7440"/>
                    <a:pt x="1432" y="4678"/>
                  </a:cubicBezTo>
                  <a:cubicBezTo>
                    <a:pt x="4371" y="1911"/>
                    <a:pt x="18509" y="-1454"/>
                    <a:pt x="19301" y="669"/>
                  </a:cubicBezTo>
                  <a:cubicBezTo>
                    <a:pt x="20088" y="2787"/>
                    <a:pt x="9100" y="14663"/>
                    <a:pt x="6170" y="17408"/>
                  </a:cubicBezTo>
                  <a:cubicBezTo>
                    <a:pt x="3236" y="20146"/>
                    <a:pt x="2448" y="19380"/>
                    <a:pt x="1661" y="17263"/>
                  </a:cubicBezTo>
                  <a:close/>
                  <a:moveTo>
                    <a:pt x="1661" y="17263"/>
                  </a:moveTo>
                </a:path>
              </a:pathLst>
            </a:custGeom>
            <a:gradFill rotWithShape="0">
              <a:gsLst>
                <a:gs pos="0">
                  <a:srgbClr val="F57B49"/>
                </a:gs>
                <a:gs pos="100000">
                  <a:srgbClr val="713922"/>
                </a:gs>
              </a:gsLst>
              <a:path path="rect">
                <a:fillToRect l="50000" t="50000" r="50000" b="50000"/>
              </a:path>
            </a:gradFill>
            <a:ln>
              <a:noFill/>
            </a:ln>
            <a:extLst>
              <a:ext uri="{91240B29-F687-4F45-9708-019B960494DF}">
                <a14:hiddenLine xmlns:a14="http://schemas.microsoft.com/office/drawing/2010/main" w="12700" cap="flat">
                  <a:solidFill>
                    <a:srgbClr val="000000"/>
                  </a:solidFill>
                  <a:round/>
                  <a:headEnd type="none" w="med" len="med"/>
                  <a:tailEnd type="none" w="med" len="me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596" name="Oval 13"/>
            <p:cNvSpPr>
              <a:spLocks/>
            </p:cNvSpPr>
            <p:nvPr/>
          </p:nvSpPr>
          <p:spPr bwMode="auto">
            <a:xfrm flipH="1">
              <a:off x="259" y="859"/>
              <a:ext cx="166" cy="187"/>
            </a:xfrm>
            <a:prstGeom prst="ellipse">
              <a:avLst/>
            </a:prstGeom>
            <a:gradFill rotWithShape="0">
              <a:gsLst>
                <a:gs pos="0">
                  <a:srgbClr val="EEEE28"/>
                </a:gs>
                <a:gs pos="100000">
                  <a:srgbClr val="6E6E1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900"/>
                </a:spcBef>
                <a:spcAft>
                  <a:spcPts val="0"/>
                </a:spcAft>
                <a:buClrTx/>
                <a:buSzTx/>
                <a:buFontTx/>
                <a:buNone/>
                <a:tabLst/>
                <a:defRPr/>
              </a:pPr>
              <a:endParaRPr kumimoji="0" lang="en-US" altLang="en-US" sz="1600" b="0" i="0" u="none" strike="noStrike" kern="1200" cap="none" spc="0" normalizeH="0" baseline="0" noProof="0">
                <a:ln>
                  <a:noFill/>
                </a:ln>
                <a:solidFill>
                  <a:srgbClr val="00DFCA"/>
                </a:solidFill>
                <a:effectLst/>
                <a:uLnTx/>
                <a:uFillTx/>
                <a:latin typeface="Arial Bold" charset="0"/>
                <a:ea typeface="+mn-ea"/>
                <a:cs typeface="Arial" charset="0"/>
                <a:sym typeface="Arial Bold" charset="0"/>
              </a:endParaRPr>
            </a:p>
          </p:txBody>
        </p:sp>
        <p:sp>
          <p:nvSpPr>
            <p:cNvPr id="67597" name="Oval 14"/>
            <p:cNvSpPr>
              <a:spLocks/>
            </p:cNvSpPr>
            <p:nvPr/>
          </p:nvSpPr>
          <p:spPr bwMode="auto">
            <a:xfrm flipH="1">
              <a:off x="355" y="427"/>
              <a:ext cx="166" cy="187"/>
            </a:xfrm>
            <a:prstGeom prst="ellipse">
              <a:avLst/>
            </a:prstGeom>
            <a:gradFill rotWithShape="0">
              <a:gsLst>
                <a:gs pos="0">
                  <a:srgbClr val="EEEE28"/>
                </a:gs>
                <a:gs pos="100000">
                  <a:srgbClr val="6E6E1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900"/>
                </a:spcBef>
                <a:spcAft>
                  <a:spcPts val="0"/>
                </a:spcAft>
                <a:buClrTx/>
                <a:buSzTx/>
                <a:buFontTx/>
                <a:buNone/>
                <a:tabLst/>
                <a:defRPr/>
              </a:pPr>
              <a:endParaRPr kumimoji="0" lang="en-US" altLang="en-US" sz="1600" b="0" i="0" u="none" strike="noStrike" kern="1200" cap="none" spc="0" normalizeH="0" baseline="0" noProof="0">
                <a:ln>
                  <a:noFill/>
                </a:ln>
                <a:solidFill>
                  <a:srgbClr val="00DFCA"/>
                </a:solidFill>
                <a:effectLst/>
                <a:uLnTx/>
                <a:uFillTx/>
                <a:latin typeface="Arial Bold" charset="0"/>
                <a:ea typeface="+mn-ea"/>
                <a:cs typeface="Arial" charset="0"/>
                <a:sym typeface="Arial Bold" charset="0"/>
              </a:endParaRPr>
            </a:p>
          </p:txBody>
        </p:sp>
        <p:sp>
          <p:nvSpPr>
            <p:cNvPr id="67598" name="Oval 15"/>
            <p:cNvSpPr>
              <a:spLocks/>
            </p:cNvSpPr>
            <p:nvPr/>
          </p:nvSpPr>
          <p:spPr bwMode="auto">
            <a:xfrm flipH="1">
              <a:off x="979" y="235"/>
              <a:ext cx="166" cy="187"/>
            </a:xfrm>
            <a:prstGeom prst="ellipse">
              <a:avLst/>
            </a:prstGeom>
            <a:gradFill rotWithShape="0">
              <a:gsLst>
                <a:gs pos="0">
                  <a:srgbClr val="EEEE28"/>
                </a:gs>
                <a:gs pos="100000">
                  <a:srgbClr val="6E6E1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900"/>
                </a:spcBef>
                <a:spcAft>
                  <a:spcPts val="0"/>
                </a:spcAft>
                <a:buClrTx/>
                <a:buSzTx/>
                <a:buFontTx/>
                <a:buNone/>
                <a:tabLst/>
                <a:defRPr/>
              </a:pPr>
              <a:endParaRPr kumimoji="0" lang="en-US" altLang="en-US" sz="1600" b="0" i="0" u="none" strike="noStrike" kern="1200" cap="none" spc="0" normalizeH="0" baseline="0" noProof="0">
                <a:ln>
                  <a:noFill/>
                </a:ln>
                <a:solidFill>
                  <a:srgbClr val="00DFCA"/>
                </a:solidFill>
                <a:effectLst/>
                <a:uLnTx/>
                <a:uFillTx/>
                <a:latin typeface="Arial Bold" charset="0"/>
                <a:ea typeface="+mn-ea"/>
                <a:cs typeface="Arial" charset="0"/>
                <a:sym typeface="Arial Bold" charset="0"/>
              </a:endParaRPr>
            </a:p>
          </p:txBody>
        </p:sp>
      </p:grpSp>
      <p:sp>
        <p:nvSpPr>
          <p:cNvPr id="14" name="Rectangle 17"/>
          <p:cNvSpPr>
            <a:spLocks/>
          </p:cNvSpPr>
          <p:nvPr/>
        </p:nvSpPr>
        <p:spPr bwMode="auto">
          <a:xfrm>
            <a:off x="1016000" y="5165725"/>
            <a:ext cx="3471333" cy="838200"/>
          </a:xfrm>
          <a:prstGeom prst="rect">
            <a:avLst/>
          </a:prstGeom>
          <a:noFill/>
          <a:ln w="12700" cap="flat">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40639" bIns="0"/>
          <a:lstStyle>
            <a:lvl1pPr marL="39688" eaLnBrk="0" hangingPunct="0">
              <a:spcBef>
                <a:spcPct val="20000"/>
              </a:spcBef>
              <a:buChar char="•"/>
              <a:defRPr sz="3200">
                <a:solidFill>
                  <a:schemeClr val="tx1"/>
                </a:solidFill>
                <a:latin typeface="Arial" charset="0"/>
                <a:cs typeface="Arial" charset="0"/>
              </a:defRPr>
            </a:lvl1pPr>
            <a:lvl2pPr marL="731838" indent="-285750" eaLnBrk="0" hangingPunct="0">
              <a:spcBef>
                <a:spcPct val="20000"/>
              </a:spcBef>
              <a:buChar char="–"/>
              <a:defRPr sz="2800">
                <a:solidFill>
                  <a:schemeClr val="tx1"/>
                </a:solidFill>
                <a:latin typeface="Arial" charset="0"/>
                <a:cs typeface="Arial" charset="0"/>
              </a:defRPr>
            </a:lvl2pPr>
            <a:lvl3pPr marL="1131888" indent="-228600" eaLnBrk="0" hangingPunct="0">
              <a:spcBef>
                <a:spcPct val="20000"/>
              </a:spcBef>
              <a:buChar char="•"/>
              <a:defRPr sz="2400">
                <a:solidFill>
                  <a:schemeClr val="tx1"/>
                </a:solidFill>
                <a:latin typeface="Arial" charset="0"/>
                <a:cs typeface="Arial" charset="0"/>
              </a:defRPr>
            </a:lvl3pPr>
            <a:lvl4pPr marL="1589088" indent="-228600" eaLnBrk="0" hangingPunct="0">
              <a:spcBef>
                <a:spcPct val="20000"/>
              </a:spcBef>
              <a:buChar char="–"/>
              <a:defRPr sz="2000">
                <a:solidFill>
                  <a:schemeClr val="tx1"/>
                </a:solidFill>
                <a:latin typeface="Arial" charset="0"/>
                <a:cs typeface="Arial" charset="0"/>
              </a:defRPr>
            </a:lvl4pPr>
            <a:lvl5pPr marL="2046288" indent="-228600" eaLnBrk="0" hangingPunct="0">
              <a:spcBef>
                <a:spcPct val="20000"/>
              </a:spcBef>
              <a:buChar char="»"/>
              <a:defRPr sz="2000">
                <a:solidFill>
                  <a:schemeClr val="tx1"/>
                </a:solidFill>
                <a:latin typeface="Arial" charset="0"/>
                <a:cs typeface="Arial" charset="0"/>
              </a:defRPr>
            </a:lvl5pPr>
            <a:lvl6pPr marL="2503488" indent="-228600" eaLnBrk="0" fontAlgn="base" hangingPunct="0">
              <a:spcBef>
                <a:spcPct val="20000"/>
              </a:spcBef>
              <a:spcAft>
                <a:spcPct val="0"/>
              </a:spcAft>
              <a:buChar char="»"/>
              <a:defRPr sz="2000">
                <a:solidFill>
                  <a:schemeClr val="tx1"/>
                </a:solidFill>
                <a:latin typeface="Arial" charset="0"/>
                <a:cs typeface="Arial" charset="0"/>
              </a:defRPr>
            </a:lvl6pPr>
            <a:lvl7pPr marL="2960688" indent="-228600" eaLnBrk="0" fontAlgn="base" hangingPunct="0">
              <a:spcBef>
                <a:spcPct val="20000"/>
              </a:spcBef>
              <a:spcAft>
                <a:spcPct val="0"/>
              </a:spcAft>
              <a:buChar char="»"/>
              <a:defRPr sz="2000">
                <a:solidFill>
                  <a:schemeClr val="tx1"/>
                </a:solidFill>
                <a:latin typeface="Arial" charset="0"/>
                <a:cs typeface="Arial" charset="0"/>
              </a:defRPr>
            </a:lvl7pPr>
            <a:lvl8pPr marL="3417888" indent="-228600" eaLnBrk="0" fontAlgn="base" hangingPunct="0">
              <a:spcBef>
                <a:spcPct val="20000"/>
              </a:spcBef>
              <a:spcAft>
                <a:spcPct val="0"/>
              </a:spcAft>
              <a:buChar char="»"/>
              <a:defRPr sz="2000">
                <a:solidFill>
                  <a:schemeClr val="tx1"/>
                </a:solidFill>
                <a:latin typeface="Arial" charset="0"/>
                <a:cs typeface="Arial" charset="0"/>
              </a:defRPr>
            </a:lvl8pPr>
            <a:lvl9pPr marL="3875088" indent="-228600" eaLnBrk="0" fontAlgn="base" hangingPunct="0">
              <a:spcBef>
                <a:spcPct val="20000"/>
              </a:spcBef>
              <a:spcAft>
                <a:spcPct val="0"/>
              </a:spcAft>
              <a:buChar char="»"/>
              <a:defRPr sz="2000">
                <a:solidFill>
                  <a:schemeClr val="tx1"/>
                </a:solidFill>
                <a:latin typeface="Arial" charset="0"/>
                <a:cs typeface="Arial" charset="0"/>
              </a:defRPr>
            </a:lvl9pPr>
          </a:lstStyle>
          <a:p>
            <a:pPr marL="39688" marR="0" lvl="0" indent="0" algn="ctr" defTabSz="914400" rtl="0" eaLnBrk="1" fontAlgn="auto" latinLnBrk="0" hangingPunct="1">
              <a:lnSpc>
                <a:spcPct val="100000"/>
              </a:lnSpc>
              <a:spcBef>
                <a:spcPts val="9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outerShdw blurRad="38100" dist="38100" dir="2700000" algn="tl">
                    <a:srgbClr val="C0C0C0"/>
                  </a:outerShdw>
                </a:effectLst>
                <a:uLnTx/>
                <a:uFillTx/>
                <a:latin typeface="Comic Sans MS Bold" charset="0"/>
                <a:ea typeface="+mn-ea"/>
                <a:cs typeface="Arial" charset="0"/>
                <a:sym typeface="Comic Sans MS Bold" charset="0"/>
              </a:rPr>
              <a:t>Single tumor </a:t>
            </a:r>
            <a:r>
              <a:rPr kumimoji="0" lang="en-US" altLang="en-US" sz="2000" b="0" i="0" u="none" strike="noStrike" kern="1200" cap="none" spc="0" normalizeH="0" baseline="0" noProof="0">
                <a:ln>
                  <a:noFill/>
                </a:ln>
                <a:solidFill>
                  <a:srgbClr val="C00000"/>
                </a:solidFill>
                <a:effectLst>
                  <a:outerShdw blurRad="38100" dist="38100" dir="2700000" algn="tl">
                    <a:srgbClr val="C0C0C0"/>
                  </a:outerShdw>
                </a:effectLst>
                <a:uLnTx/>
                <a:uFillTx/>
                <a:latin typeface="Comic Sans MS Bold" charset="0"/>
                <a:ea typeface="+mn-ea"/>
                <a:cs typeface="Arial" charset="0"/>
                <a:sym typeface="Comic Sans MS Bold" charset="0"/>
              </a:rPr>
              <a:t>≤ 5</a:t>
            </a:r>
            <a:r>
              <a:rPr kumimoji="0" lang="en-US" altLang="en-US" sz="2000" b="0" i="0" u="none" strike="noStrike" kern="1200" cap="none" spc="0" normalizeH="0" baseline="0" noProof="0">
                <a:ln>
                  <a:noFill/>
                </a:ln>
                <a:solidFill>
                  <a:prstClr val="black"/>
                </a:solidFill>
                <a:effectLst>
                  <a:outerShdw blurRad="38100" dist="38100" dir="2700000" algn="tl">
                    <a:srgbClr val="C0C0C0"/>
                  </a:outerShdw>
                </a:effectLst>
                <a:uLnTx/>
                <a:uFillTx/>
                <a:latin typeface="Comic Sans MS Bold" charset="0"/>
                <a:ea typeface="+mn-ea"/>
                <a:cs typeface="Arial" charset="0"/>
                <a:sym typeface="Comic Sans MS Bold" charset="0"/>
              </a:rPr>
              <a:t> cm</a:t>
            </a:r>
          </a:p>
        </p:txBody>
      </p:sp>
      <p:sp>
        <p:nvSpPr>
          <p:cNvPr id="67592" name="Rectangle 19"/>
          <p:cNvSpPr>
            <a:spLocks/>
          </p:cNvSpPr>
          <p:nvPr/>
        </p:nvSpPr>
        <p:spPr bwMode="auto">
          <a:xfrm>
            <a:off x="4978400" y="5105400"/>
            <a:ext cx="82973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40639" bIns="0"/>
          <a:lstStyle>
            <a:lvl1pPr marL="39688" eaLnBrk="0" hangingPunct="0">
              <a:spcBef>
                <a:spcPct val="20000"/>
              </a:spcBef>
              <a:buChar char="•"/>
              <a:defRPr sz="3200">
                <a:solidFill>
                  <a:schemeClr val="tx1"/>
                </a:solidFill>
                <a:latin typeface="Arial" charset="0"/>
                <a:cs typeface="Arial" charset="0"/>
              </a:defRPr>
            </a:lvl1pPr>
            <a:lvl2pPr marL="731838" indent="-285750" eaLnBrk="0" hangingPunct="0">
              <a:spcBef>
                <a:spcPct val="20000"/>
              </a:spcBef>
              <a:buChar char="–"/>
              <a:defRPr sz="2800">
                <a:solidFill>
                  <a:schemeClr val="tx1"/>
                </a:solidFill>
                <a:latin typeface="Arial" charset="0"/>
                <a:cs typeface="Arial" charset="0"/>
              </a:defRPr>
            </a:lvl2pPr>
            <a:lvl3pPr marL="1131888" indent="-228600" eaLnBrk="0" hangingPunct="0">
              <a:spcBef>
                <a:spcPct val="20000"/>
              </a:spcBef>
              <a:buChar char="•"/>
              <a:defRPr sz="2400">
                <a:solidFill>
                  <a:schemeClr val="tx1"/>
                </a:solidFill>
                <a:latin typeface="Arial" charset="0"/>
                <a:cs typeface="Arial" charset="0"/>
              </a:defRPr>
            </a:lvl3pPr>
            <a:lvl4pPr marL="1589088" indent="-228600" eaLnBrk="0" hangingPunct="0">
              <a:spcBef>
                <a:spcPct val="20000"/>
              </a:spcBef>
              <a:buChar char="–"/>
              <a:defRPr sz="2000">
                <a:solidFill>
                  <a:schemeClr val="tx1"/>
                </a:solidFill>
                <a:latin typeface="Arial" charset="0"/>
                <a:cs typeface="Arial" charset="0"/>
              </a:defRPr>
            </a:lvl4pPr>
            <a:lvl5pPr marL="2046288" indent="-228600" eaLnBrk="0" hangingPunct="0">
              <a:spcBef>
                <a:spcPct val="20000"/>
              </a:spcBef>
              <a:buChar char="»"/>
              <a:defRPr sz="2000">
                <a:solidFill>
                  <a:schemeClr val="tx1"/>
                </a:solidFill>
                <a:latin typeface="Arial" charset="0"/>
                <a:cs typeface="Arial" charset="0"/>
              </a:defRPr>
            </a:lvl5pPr>
            <a:lvl6pPr marL="2503488" indent="-228600" eaLnBrk="0" fontAlgn="base" hangingPunct="0">
              <a:spcBef>
                <a:spcPct val="20000"/>
              </a:spcBef>
              <a:spcAft>
                <a:spcPct val="0"/>
              </a:spcAft>
              <a:buChar char="»"/>
              <a:defRPr sz="2000">
                <a:solidFill>
                  <a:schemeClr val="tx1"/>
                </a:solidFill>
                <a:latin typeface="Arial" charset="0"/>
                <a:cs typeface="Arial" charset="0"/>
              </a:defRPr>
            </a:lvl6pPr>
            <a:lvl7pPr marL="2960688" indent="-228600" eaLnBrk="0" fontAlgn="base" hangingPunct="0">
              <a:spcBef>
                <a:spcPct val="20000"/>
              </a:spcBef>
              <a:spcAft>
                <a:spcPct val="0"/>
              </a:spcAft>
              <a:buChar char="»"/>
              <a:defRPr sz="2000">
                <a:solidFill>
                  <a:schemeClr val="tx1"/>
                </a:solidFill>
                <a:latin typeface="Arial" charset="0"/>
                <a:cs typeface="Arial" charset="0"/>
              </a:defRPr>
            </a:lvl7pPr>
            <a:lvl8pPr marL="3417888" indent="-228600" eaLnBrk="0" fontAlgn="base" hangingPunct="0">
              <a:spcBef>
                <a:spcPct val="20000"/>
              </a:spcBef>
              <a:spcAft>
                <a:spcPct val="0"/>
              </a:spcAft>
              <a:buChar char="»"/>
              <a:defRPr sz="2000">
                <a:solidFill>
                  <a:schemeClr val="tx1"/>
                </a:solidFill>
                <a:latin typeface="Arial" charset="0"/>
                <a:cs typeface="Arial" charset="0"/>
              </a:defRPr>
            </a:lvl8pPr>
            <a:lvl9pPr marL="3875088" indent="-228600" eaLnBrk="0" fontAlgn="base" hangingPunct="0">
              <a:spcBef>
                <a:spcPct val="20000"/>
              </a:spcBef>
              <a:spcAft>
                <a:spcPct val="0"/>
              </a:spcAft>
              <a:buChar char="»"/>
              <a:defRPr sz="2000">
                <a:solidFill>
                  <a:schemeClr val="tx1"/>
                </a:solidFill>
                <a:latin typeface="Arial" charset="0"/>
                <a:cs typeface="Arial" charset="0"/>
              </a:defRPr>
            </a:lvl9pPr>
          </a:lstStyle>
          <a:p>
            <a:pPr marL="39688" marR="0" lvl="0" indent="0" algn="ctr" defTabSz="914400" rtl="0" eaLnBrk="1" fontAlgn="auto" latinLnBrk="0" hangingPunct="1">
              <a:lnSpc>
                <a:spcPct val="100000"/>
              </a:lnSpc>
              <a:spcBef>
                <a:spcPts val="900"/>
              </a:spcBef>
              <a:spcAft>
                <a:spcPts val="0"/>
              </a:spcAft>
              <a:buClrTx/>
              <a:buSzTx/>
              <a:buFontTx/>
              <a:buNone/>
              <a:tabLst/>
              <a:defRPr/>
            </a:pPr>
            <a:r>
              <a:rPr kumimoji="0" lang="en-US" altLang="en-US" sz="2400" b="0" i="0" u="none" strike="noStrike" kern="1200" cap="none" spc="0" normalizeH="0" baseline="0" noProof="0">
                <a:ln>
                  <a:noFill/>
                </a:ln>
                <a:solidFill>
                  <a:srgbClr val="C00000"/>
                </a:solidFill>
                <a:effectLst/>
                <a:uLnTx/>
                <a:uFillTx/>
                <a:latin typeface="Comic Sans MS Bold" charset="0"/>
                <a:ea typeface="+mn-ea"/>
                <a:cs typeface="Arial" charset="0"/>
                <a:sym typeface="Comic Sans MS Bold" charset="0"/>
              </a:rPr>
              <a:t>or</a:t>
            </a:r>
          </a:p>
        </p:txBody>
      </p:sp>
      <p:sp>
        <p:nvSpPr>
          <p:cNvPr id="21" name="Rectangle 18"/>
          <p:cNvSpPr>
            <a:spLocks/>
          </p:cNvSpPr>
          <p:nvPr/>
        </p:nvSpPr>
        <p:spPr bwMode="auto">
          <a:xfrm>
            <a:off x="5994445" y="5105400"/>
            <a:ext cx="5670551" cy="838200"/>
          </a:xfrm>
          <a:prstGeom prst="rect">
            <a:avLst/>
          </a:prstGeom>
          <a:noFill/>
          <a:ln w="12700" cap="flat">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40639" bIns="0"/>
          <a:lstStyle>
            <a:lvl1pPr marL="39688" eaLnBrk="0" hangingPunct="0">
              <a:spcBef>
                <a:spcPct val="20000"/>
              </a:spcBef>
              <a:buChar char="•"/>
              <a:defRPr sz="3200">
                <a:solidFill>
                  <a:schemeClr val="tx1"/>
                </a:solidFill>
                <a:latin typeface="Arial" charset="0"/>
                <a:cs typeface="Arial" charset="0"/>
              </a:defRPr>
            </a:lvl1pPr>
            <a:lvl2pPr marL="731838" indent="-285750" eaLnBrk="0" hangingPunct="0">
              <a:spcBef>
                <a:spcPct val="20000"/>
              </a:spcBef>
              <a:buChar char="–"/>
              <a:defRPr sz="2800">
                <a:solidFill>
                  <a:schemeClr val="tx1"/>
                </a:solidFill>
                <a:latin typeface="Arial" charset="0"/>
                <a:cs typeface="Arial" charset="0"/>
              </a:defRPr>
            </a:lvl2pPr>
            <a:lvl3pPr marL="1131888" indent="-228600" eaLnBrk="0" hangingPunct="0">
              <a:spcBef>
                <a:spcPct val="20000"/>
              </a:spcBef>
              <a:buChar char="•"/>
              <a:defRPr sz="2400">
                <a:solidFill>
                  <a:schemeClr val="tx1"/>
                </a:solidFill>
                <a:latin typeface="Arial" charset="0"/>
                <a:cs typeface="Arial" charset="0"/>
              </a:defRPr>
            </a:lvl3pPr>
            <a:lvl4pPr marL="1589088" indent="-228600" eaLnBrk="0" hangingPunct="0">
              <a:spcBef>
                <a:spcPct val="20000"/>
              </a:spcBef>
              <a:buChar char="–"/>
              <a:defRPr sz="2000">
                <a:solidFill>
                  <a:schemeClr val="tx1"/>
                </a:solidFill>
                <a:latin typeface="Arial" charset="0"/>
                <a:cs typeface="Arial" charset="0"/>
              </a:defRPr>
            </a:lvl4pPr>
            <a:lvl5pPr marL="2046288" indent="-228600" eaLnBrk="0" hangingPunct="0">
              <a:spcBef>
                <a:spcPct val="20000"/>
              </a:spcBef>
              <a:buChar char="»"/>
              <a:defRPr sz="2000">
                <a:solidFill>
                  <a:schemeClr val="tx1"/>
                </a:solidFill>
                <a:latin typeface="Arial" charset="0"/>
                <a:cs typeface="Arial" charset="0"/>
              </a:defRPr>
            </a:lvl5pPr>
            <a:lvl6pPr marL="2503488" indent="-228600" eaLnBrk="0" fontAlgn="base" hangingPunct="0">
              <a:spcBef>
                <a:spcPct val="20000"/>
              </a:spcBef>
              <a:spcAft>
                <a:spcPct val="0"/>
              </a:spcAft>
              <a:buChar char="»"/>
              <a:defRPr sz="2000">
                <a:solidFill>
                  <a:schemeClr val="tx1"/>
                </a:solidFill>
                <a:latin typeface="Arial" charset="0"/>
                <a:cs typeface="Arial" charset="0"/>
              </a:defRPr>
            </a:lvl6pPr>
            <a:lvl7pPr marL="2960688" indent="-228600" eaLnBrk="0" fontAlgn="base" hangingPunct="0">
              <a:spcBef>
                <a:spcPct val="20000"/>
              </a:spcBef>
              <a:spcAft>
                <a:spcPct val="0"/>
              </a:spcAft>
              <a:buChar char="»"/>
              <a:defRPr sz="2000">
                <a:solidFill>
                  <a:schemeClr val="tx1"/>
                </a:solidFill>
                <a:latin typeface="Arial" charset="0"/>
                <a:cs typeface="Arial" charset="0"/>
              </a:defRPr>
            </a:lvl7pPr>
            <a:lvl8pPr marL="3417888" indent="-228600" eaLnBrk="0" fontAlgn="base" hangingPunct="0">
              <a:spcBef>
                <a:spcPct val="20000"/>
              </a:spcBef>
              <a:spcAft>
                <a:spcPct val="0"/>
              </a:spcAft>
              <a:buChar char="»"/>
              <a:defRPr sz="2000">
                <a:solidFill>
                  <a:schemeClr val="tx1"/>
                </a:solidFill>
                <a:latin typeface="Arial" charset="0"/>
                <a:cs typeface="Arial" charset="0"/>
              </a:defRPr>
            </a:lvl8pPr>
            <a:lvl9pPr marL="3875088" indent="-228600" eaLnBrk="0" fontAlgn="base" hangingPunct="0">
              <a:spcBef>
                <a:spcPct val="20000"/>
              </a:spcBef>
              <a:spcAft>
                <a:spcPct val="0"/>
              </a:spcAft>
              <a:buChar char="»"/>
              <a:defRPr sz="2000">
                <a:solidFill>
                  <a:schemeClr val="tx1"/>
                </a:solidFill>
                <a:latin typeface="Arial" charset="0"/>
                <a:cs typeface="Arial" charset="0"/>
              </a:defRPr>
            </a:lvl9pPr>
          </a:lstStyle>
          <a:p>
            <a:pPr marL="39688" marR="0" lvl="0" indent="0" algn="ctr" defTabSz="914400" rtl="0" eaLnBrk="1" fontAlgn="auto" latinLnBrk="0" hangingPunct="1">
              <a:lnSpc>
                <a:spcPct val="100000"/>
              </a:lnSpc>
              <a:spcBef>
                <a:spcPts val="65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outerShdw blurRad="38100" dist="38100" dir="2700000" algn="tl">
                    <a:srgbClr val="C0C0C0"/>
                  </a:outerShdw>
                </a:effectLst>
                <a:uLnTx/>
                <a:uFillTx/>
                <a:latin typeface="Comic Sans MS Bold" charset="0"/>
                <a:ea typeface="+mn-ea"/>
                <a:cs typeface="Arial" charset="0"/>
                <a:sym typeface="Comic Sans MS Bold" charset="0"/>
              </a:rPr>
              <a:t>≤</a:t>
            </a:r>
            <a:r>
              <a:rPr kumimoji="0" lang="en-US" altLang="en-US" sz="2400" b="0" i="0" u="none" strike="noStrike" kern="1200" cap="none" spc="0" normalizeH="0" baseline="0" noProof="0">
                <a:ln>
                  <a:noFill/>
                </a:ln>
                <a:solidFill>
                  <a:srgbClr val="00279F"/>
                </a:solidFill>
                <a:effectLst/>
                <a:uLnTx/>
                <a:uFillTx/>
                <a:latin typeface="Comic Sans MS Bold" charset="0"/>
                <a:ea typeface="+mn-ea"/>
                <a:cs typeface="Arial" charset="0"/>
                <a:sym typeface="Comic Sans MS Bold" charset="0"/>
              </a:rPr>
              <a:t> </a:t>
            </a:r>
            <a:r>
              <a:rPr kumimoji="0" lang="en-US" altLang="en-US" sz="2000" b="0" i="0" u="none" strike="noStrike" kern="1200" cap="none" spc="0" normalizeH="0" baseline="0" noProof="0">
                <a:ln>
                  <a:noFill/>
                </a:ln>
                <a:solidFill>
                  <a:prstClr val="black"/>
                </a:solidFill>
                <a:effectLst>
                  <a:outerShdw blurRad="38100" dist="38100" dir="2700000" algn="tl">
                    <a:srgbClr val="C0C0C0"/>
                  </a:outerShdw>
                </a:effectLst>
                <a:uLnTx/>
                <a:uFillTx/>
                <a:latin typeface="Comic Sans MS Bold" charset="0"/>
                <a:ea typeface="+mn-ea"/>
                <a:cs typeface="Arial" charset="0"/>
                <a:sym typeface="Comic Sans MS Bold" charset="0"/>
              </a:rPr>
              <a:t>3 lesions, each lesion </a:t>
            </a:r>
            <a:r>
              <a:rPr kumimoji="0" lang="en-US" altLang="en-US" sz="2000" b="0" i="0" u="none" strike="noStrike" kern="1200" cap="none" spc="0" normalizeH="0" baseline="0" noProof="0">
                <a:ln>
                  <a:noFill/>
                </a:ln>
                <a:solidFill>
                  <a:srgbClr val="C00000"/>
                </a:solidFill>
                <a:effectLst>
                  <a:outerShdw blurRad="38100" dist="38100" dir="2700000" algn="tl">
                    <a:srgbClr val="C0C0C0"/>
                  </a:outerShdw>
                </a:effectLst>
                <a:uLnTx/>
                <a:uFillTx/>
                <a:latin typeface="Comic Sans MS Bold" charset="0"/>
                <a:ea typeface="+mn-ea"/>
                <a:cs typeface="Arial" charset="0"/>
                <a:sym typeface="Comic Sans MS Bold" charset="0"/>
              </a:rPr>
              <a:t>≤ 3 </a:t>
            </a:r>
            <a:r>
              <a:rPr kumimoji="0" lang="en-US" altLang="en-US" sz="2000" b="0" i="0" u="none" strike="noStrike" kern="1200" cap="none" spc="0" normalizeH="0" baseline="0" noProof="0">
                <a:ln>
                  <a:noFill/>
                </a:ln>
                <a:solidFill>
                  <a:prstClr val="black"/>
                </a:solidFill>
                <a:effectLst>
                  <a:outerShdw blurRad="38100" dist="38100" dir="2700000" algn="tl">
                    <a:srgbClr val="C0C0C0"/>
                  </a:outerShdw>
                </a:effectLst>
                <a:uLnTx/>
                <a:uFillTx/>
                <a:latin typeface="Comic Sans MS Bold" charset="0"/>
                <a:ea typeface="+mn-ea"/>
                <a:cs typeface="Arial" charset="0"/>
                <a:sym typeface="Comic Sans MS Bold" charset="0"/>
              </a:rPr>
              <a:t>cm</a:t>
            </a:r>
          </a:p>
        </p:txBody>
      </p:sp>
      <p:sp>
        <p:nvSpPr>
          <p:cNvPr id="22" name="Rectangle 20"/>
          <p:cNvSpPr>
            <a:spLocks/>
          </p:cNvSpPr>
          <p:nvPr/>
        </p:nvSpPr>
        <p:spPr bwMode="auto">
          <a:xfrm>
            <a:off x="1521891" y="5943600"/>
            <a:ext cx="9569449" cy="863600"/>
          </a:xfrm>
          <a:prstGeom prst="rect">
            <a:avLst/>
          </a:prstGeom>
          <a:noFill/>
          <a:ln w="38100" cap="flat">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40639" bIns="0"/>
          <a:lstStyle>
            <a:lvl1pPr marL="39688" algn="l">
              <a:spcBef>
                <a:spcPct val="0"/>
              </a:spcBef>
              <a:defRPr sz="1200">
                <a:solidFill>
                  <a:schemeClr val="tx1"/>
                </a:solidFill>
                <a:latin typeface="Arial Bold" charset="0"/>
              </a:defRPr>
            </a:lvl1pPr>
            <a:lvl2pPr algn="l">
              <a:spcBef>
                <a:spcPct val="0"/>
              </a:spcBef>
              <a:defRPr sz="1200">
                <a:solidFill>
                  <a:schemeClr val="tx1"/>
                </a:solidFill>
                <a:latin typeface="Arial Bold" charset="0"/>
              </a:defRPr>
            </a:lvl2pPr>
            <a:lvl3pPr algn="l">
              <a:spcBef>
                <a:spcPct val="0"/>
              </a:spcBef>
              <a:defRPr sz="1200">
                <a:solidFill>
                  <a:schemeClr val="tx1"/>
                </a:solidFill>
                <a:latin typeface="Arial Bold" charset="0"/>
              </a:defRPr>
            </a:lvl3pPr>
            <a:lvl4pPr algn="l">
              <a:spcBef>
                <a:spcPct val="0"/>
              </a:spcBef>
              <a:defRPr sz="1200">
                <a:solidFill>
                  <a:schemeClr val="tx1"/>
                </a:solidFill>
                <a:latin typeface="Arial Bold" charset="0"/>
              </a:defRPr>
            </a:lvl4pPr>
            <a:lvl5pPr algn="l">
              <a:spcBef>
                <a:spcPct val="0"/>
              </a:spcBef>
              <a:defRPr sz="1200">
                <a:solidFill>
                  <a:schemeClr val="tx1"/>
                </a:solidFill>
                <a:latin typeface="Arial Bold" charset="0"/>
              </a:defRPr>
            </a:lvl5pPr>
            <a:lvl6pPr fontAlgn="base">
              <a:spcBef>
                <a:spcPct val="0"/>
              </a:spcBef>
              <a:spcAft>
                <a:spcPct val="0"/>
              </a:spcAft>
              <a:defRPr sz="1200">
                <a:solidFill>
                  <a:schemeClr val="tx1"/>
                </a:solidFill>
                <a:latin typeface="Arial Bold" charset="0"/>
              </a:defRPr>
            </a:lvl6pPr>
            <a:lvl7pPr fontAlgn="base">
              <a:spcBef>
                <a:spcPct val="0"/>
              </a:spcBef>
              <a:spcAft>
                <a:spcPct val="0"/>
              </a:spcAft>
              <a:defRPr sz="1200">
                <a:solidFill>
                  <a:schemeClr val="tx1"/>
                </a:solidFill>
                <a:latin typeface="Arial Bold" charset="0"/>
              </a:defRPr>
            </a:lvl7pPr>
            <a:lvl8pPr fontAlgn="base">
              <a:spcBef>
                <a:spcPct val="0"/>
              </a:spcBef>
              <a:spcAft>
                <a:spcPct val="0"/>
              </a:spcAft>
              <a:defRPr sz="1200">
                <a:solidFill>
                  <a:schemeClr val="tx1"/>
                </a:solidFill>
                <a:latin typeface="Arial Bold" charset="0"/>
              </a:defRPr>
            </a:lvl8pPr>
            <a:lvl9pPr fontAlgn="base">
              <a:spcBef>
                <a:spcPct val="0"/>
              </a:spcBef>
              <a:spcAft>
                <a:spcPct val="0"/>
              </a:spcAft>
              <a:defRPr sz="1200">
                <a:solidFill>
                  <a:schemeClr val="tx1"/>
                </a:solidFill>
                <a:latin typeface="Arial Bold" charset="0"/>
              </a:defRPr>
            </a:lvl9pPr>
          </a:lstStyle>
          <a:p>
            <a:pPr marL="39688" marR="0" lvl="0" indent="0" algn="ctr" defTabSz="914400" rtl="0" eaLnBrk="1" fontAlgn="auto" latinLnBrk="0" hangingPunct="1">
              <a:lnSpc>
                <a:spcPct val="100000"/>
              </a:lnSpc>
              <a:spcBef>
                <a:spcPts val="900"/>
              </a:spcBef>
              <a:spcAft>
                <a:spcPts val="0"/>
              </a:spcAft>
              <a:buClrTx/>
              <a:buSzTx/>
              <a:buFontTx/>
              <a:buNone/>
              <a:tabLst/>
              <a:defRPr/>
            </a:pPr>
            <a:r>
              <a:rPr kumimoji="0" lang="en-US" altLang="en-US" sz="2000" b="0" i="0" u="none" strike="noStrike" kern="1200" cap="none" spc="0" normalizeH="0" baseline="0" noProof="0" dirty="0">
                <a:ln>
                  <a:noFill/>
                </a:ln>
                <a:solidFill>
                  <a:srgbClr val="C00000"/>
                </a:solidFill>
                <a:effectLst>
                  <a:outerShdw blurRad="38100" dist="38100" dir="2700000" algn="tl">
                    <a:srgbClr val="000000"/>
                  </a:outerShdw>
                </a:effectLst>
                <a:uLnTx/>
                <a:uFillTx/>
                <a:latin typeface="Comic Sans MS Bold" charset="0"/>
                <a:ea typeface="Comic Sans MS Bold" charset="0"/>
                <a:cs typeface="Comic Sans MS Bold" charset="0"/>
                <a:sym typeface="Comic Sans MS Bold" charset="0"/>
              </a:rPr>
              <a:t>No</a:t>
            </a:r>
            <a:r>
              <a:rPr kumimoji="0" lang="en-US" altLang="en-US" sz="20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Comic Sans MS Bold" charset="0"/>
                <a:ea typeface="Comic Sans MS Bold" charset="0"/>
                <a:cs typeface="Comic Sans MS Bold" charset="0"/>
                <a:sym typeface="Comic Sans MS Bold" charset="0"/>
              </a:rPr>
              <a:t> Macro-Vascular Invasion and </a:t>
            </a:r>
            <a:r>
              <a:rPr kumimoji="0" lang="en-US" altLang="en-US" sz="2000" b="0" i="0" u="none" strike="noStrike" kern="1200" cap="none" spc="0" normalizeH="0" baseline="0" noProof="0" dirty="0">
                <a:ln>
                  <a:noFill/>
                </a:ln>
                <a:solidFill>
                  <a:srgbClr val="C00000"/>
                </a:solidFill>
                <a:effectLst>
                  <a:outerShdw blurRad="38100" dist="38100" dir="2700000" algn="tl">
                    <a:srgbClr val="000000"/>
                  </a:outerShdw>
                </a:effectLst>
                <a:uLnTx/>
                <a:uFillTx/>
                <a:latin typeface="Comic Sans MS Bold" charset="0"/>
                <a:ea typeface="Comic Sans MS Bold" charset="0"/>
                <a:cs typeface="Comic Sans MS Bold" charset="0"/>
                <a:sym typeface="Comic Sans MS Bold" charset="0"/>
              </a:rPr>
              <a:t>No</a:t>
            </a:r>
            <a:r>
              <a:rPr kumimoji="0" lang="en-US" altLang="en-US" sz="20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Comic Sans MS Bold" charset="0"/>
                <a:ea typeface="Comic Sans MS Bold" charset="0"/>
                <a:cs typeface="Comic Sans MS Bold" charset="0"/>
                <a:sym typeface="Comic Sans MS Bold" charset="0"/>
              </a:rPr>
              <a:t> Extra-hepatic Spread</a:t>
            </a:r>
          </a:p>
        </p:txBody>
      </p:sp>
      <p:pic>
        <p:nvPicPr>
          <p:cNvPr id="17" name="Picture 16">
            <a:extLst>
              <a:ext uri="{FF2B5EF4-FFF2-40B4-BE49-F238E27FC236}">
                <a16:creationId xmlns:a16="http://schemas.microsoft.com/office/drawing/2014/main" id="{075F96A8-A73B-4209-BEFD-100F753AF74C}"/>
              </a:ext>
            </a:extLst>
          </p:cNvPr>
          <p:cNvPicPr>
            <a:picLocks noChangeAspect="1"/>
          </p:cNvPicPr>
          <p:nvPr/>
        </p:nvPicPr>
        <p:blipFill>
          <a:blip r:embed="rId2"/>
          <a:stretch>
            <a:fillRect/>
          </a:stretch>
        </p:blipFill>
        <p:spPr>
          <a:xfrm>
            <a:off x="9318173" y="91670"/>
            <a:ext cx="2598059" cy="1567794"/>
          </a:xfrm>
          <a:prstGeom prst="rect">
            <a:avLst/>
          </a:prstGeom>
        </p:spPr>
      </p:pic>
    </p:spTree>
    <p:extLst>
      <p:ext uri="{BB962C8B-B14F-4D97-AF65-F5344CB8AC3E}">
        <p14:creationId xmlns:p14="http://schemas.microsoft.com/office/powerpoint/2010/main" val="48080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5"/>
          <p:cNvGrpSpPr>
            <a:grpSpLocks/>
          </p:cNvGrpSpPr>
          <p:nvPr/>
        </p:nvGrpSpPr>
        <p:grpSpPr bwMode="auto">
          <a:xfrm>
            <a:off x="0" y="0"/>
            <a:ext cx="12192000" cy="6858000"/>
            <a:chOff x="0" y="0"/>
            <a:chExt cx="5760" cy="4320"/>
          </a:xfrm>
        </p:grpSpPr>
        <p:sp>
          <p:nvSpPr>
            <p:cNvPr id="48224" name="Rectangle 1"/>
            <p:cNvSpPr>
              <a:spLocks/>
            </p:cNvSpPr>
            <p:nvPr/>
          </p:nvSpPr>
          <p:spPr bwMode="auto">
            <a:xfrm>
              <a:off x="0" y="0"/>
              <a:ext cx="5760" cy="4320"/>
            </a:xfrm>
            <a:prstGeom prst="rect">
              <a:avLst/>
            </a:prstGeom>
            <a:gradFill rotWithShape="0">
              <a:gsLst>
                <a:gs pos="0">
                  <a:srgbClr val="3352B2"/>
                </a:gs>
                <a:gs pos="50000">
                  <a:srgbClr val="00279F"/>
                </a:gs>
                <a:gs pos="100000">
                  <a:srgbClr val="3352B2"/>
                </a:gs>
              </a:gsLst>
              <a:lin ang="5400000" scaled="1"/>
            </a:gradFill>
            <a:ln w="12700">
              <a:solidFill>
                <a:srgbClr val="333399"/>
              </a:solidFill>
              <a:miter lim="800000"/>
              <a:headEnd/>
              <a:tailEnd/>
            </a:ln>
          </p:spPr>
          <p:txBody>
            <a:bodyPr lIns="0" tIns="0" rIns="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42950"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43000"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57400"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endParaRPr lang="en-US" altLang="en-US" sz="1600">
                <a:solidFill>
                  <a:srgbClr val="00DFCA"/>
                </a:solidFill>
                <a:latin typeface="Arial Bold" charset="0"/>
                <a:ea typeface="ヒラギノ角ゴ ProN W6" charset="0"/>
                <a:cs typeface="ヒラギノ角ゴ ProN W6" charset="0"/>
                <a:sym typeface="Arial Bold" charset="0"/>
              </a:endParaRPr>
            </a:p>
          </p:txBody>
        </p:sp>
        <p:sp>
          <p:nvSpPr>
            <p:cNvPr id="48225" name="Rectangle 2"/>
            <p:cNvSpPr>
              <a:spLocks/>
            </p:cNvSpPr>
            <p:nvPr/>
          </p:nvSpPr>
          <p:spPr bwMode="auto">
            <a:xfrm>
              <a:off x="85" y="74"/>
              <a:ext cx="5601" cy="4167"/>
            </a:xfrm>
            <a:prstGeom prst="rect">
              <a:avLst/>
            </a:prstGeom>
            <a:gradFill rotWithShape="0">
              <a:gsLst>
                <a:gs pos="0">
                  <a:srgbClr val="00279F"/>
                </a:gs>
                <a:gs pos="50000">
                  <a:srgbClr val="4C67BC"/>
                </a:gs>
                <a:gs pos="100000">
                  <a:srgbClr val="00279F"/>
                </a:gs>
              </a:gsLst>
              <a:lin ang="5400000" scaled="1"/>
            </a:gradFill>
            <a:ln w="12700">
              <a:solidFill>
                <a:srgbClr val="333399"/>
              </a:solidFill>
              <a:miter lim="800000"/>
              <a:headEnd/>
              <a:tailEnd/>
            </a:ln>
          </p:spPr>
          <p:txBody>
            <a:bodyPr lIns="0" tIns="0" rIns="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42950"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43000"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57400"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endParaRPr lang="en-US" altLang="en-US" sz="1600">
                <a:solidFill>
                  <a:srgbClr val="00DFCA"/>
                </a:solidFill>
                <a:latin typeface="Arial Bold" charset="0"/>
                <a:ea typeface="ヒラギノ角ゴ ProN W6" charset="0"/>
                <a:cs typeface="ヒラギノ角ゴ ProN W6" charset="0"/>
                <a:sym typeface="Arial Bold" charset="0"/>
              </a:endParaRPr>
            </a:p>
          </p:txBody>
        </p:sp>
        <p:sp>
          <p:nvSpPr>
            <p:cNvPr id="48226" name="Rectangle 3"/>
            <p:cNvSpPr>
              <a:spLocks/>
            </p:cNvSpPr>
            <p:nvPr/>
          </p:nvSpPr>
          <p:spPr bwMode="auto">
            <a:xfrm>
              <a:off x="125" y="123"/>
              <a:ext cx="5508" cy="4073"/>
            </a:xfrm>
            <a:prstGeom prst="rect">
              <a:avLst/>
            </a:prstGeom>
            <a:gradFill rotWithShape="0">
              <a:gsLst>
                <a:gs pos="0">
                  <a:srgbClr val="4C67BC"/>
                </a:gs>
                <a:gs pos="50000">
                  <a:srgbClr val="00279F"/>
                </a:gs>
                <a:gs pos="100000">
                  <a:srgbClr val="4C67BC"/>
                </a:gs>
              </a:gsLst>
              <a:lin ang="5400000" scaled="1"/>
            </a:gradFill>
            <a:ln w="12700">
              <a:solidFill>
                <a:srgbClr val="333399"/>
              </a:solidFill>
              <a:miter lim="800000"/>
              <a:headEnd/>
              <a:tailEnd/>
            </a:ln>
          </p:spPr>
          <p:txBody>
            <a:bodyPr lIns="0" tIns="0" rIns="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42950"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43000"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57400"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endParaRPr lang="en-US" altLang="en-US" sz="1600">
                <a:solidFill>
                  <a:srgbClr val="00DFCA"/>
                </a:solidFill>
                <a:latin typeface="Arial Bold" charset="0"/>
                <a:ea typeface="ヒラギノ角ゴ ProN W6" charset="0"/>
                <a:cs typeface="ヒラギノ角ゴ ProN W6" charset="0"/>
                <a:sym typeface="Arial Bold" charset="0"/>
              </a:endParaRPr>
            </a:p>
          </p:txBody>
        </p:sp>
        <p:sp>
          <p:nvSpPr>
            <p:cNvPr id="48227" name="Rectangle 4"/>
            <p:cNvSpPr>
              <a:spLocks/>
            </p:cNvSpPr>
            <p:nvPr/>
          </p:nvSpPr>
          <p:spPr bwMode="auto">
            <a:xfrm>
              <a:off x="208" y="210"/>
              <a:ext cx="5343" cy="3899"/>
            </a:xfrm>
            <a:prstGeom prst="rect">
              <a:avLst/>
            </a:prstGeom>
            <a:gradFill rotWithShape="0">
              <a:gsLst>
                <a:gs pos="0">
                  <a:srgbClr val="000C2F"/>
                </a:gs>
                <a:gs pos="100000">
                  <a:srgbClr val="00279F"/>
                </a:gs>
              </a:gsLst>
              <a:lin ang="5400000" scaled="1"/>
            </a:gradFill>
            <a:ln w="12700">
              <a:solidFill>
                <a:srgbClr val="333399"/>
              </a:solidFill>
              <a:miter lim="800000"/>
              <a:headEnd/>
              <a:tailEnd/>
            </a:ln>
          </p:spPr>
          <p:txBody>
            <a:bodyPr lIns="0" tIns="0" rIns="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42950"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43000"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57400"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endParaRPr lang="en-US" altLang="en-US" sz="1600">
                <a:solidFill>
                  <a:srgbClr val="00DFCA"/>
                </a:solidFill>
                <a:latin typeface="Arial Bold" charset="0"/>
                <a:ea typeface="ヒラギノ角ゴ ProN W6" charset="0"/>
                <a:cs typeface="ヒラギノ角ゴ ProN W6" charset="0"/>
                <a:sym typeface="Arial Bold" charset="0"/>
              </a:endParaRPr>
            </a:p>
          </p:txBody>
        </p:sp>
      </p:grpSp>
      <p:sp>
        <p:nvSpPr>
          <p:cNvPr id="48131" name="Rectangle 6"/>
          <p:cNvSpPr>
            <a:spLocks noGrp="1" noChangeArrowheads="1"/>
          </p:cNvSpPr>
          <p:nvPr>
            <p:ph type="title"/>
          </p:nvPr>
        </p:nvSpPr>
        <p:spPr>
          <a:xfrm>
            <a:off x="1255184" y="141289"/>
            <a:ext cx="10572749" cy="1219200"/>
          </a:xfrm>
        </p:spPr>
        <p:txBody>
          <a:bodyPr rIns="130176"/>
          <a:lstStyle/>
          <a:p>
            <a:pPr eaLnBrk="1" hangingPunct="1"/>
            <a:r>
              <a:rPr lang="en-US" altLang="en-US" sz="2800" b="1" dirty="0">
                <a:solidFill>
                  <a:srgbClr val="FF0000"/>
                </a:solidFill>
              </a:rPr>
              <a:t>Barcelona Clinic Liver Cancer staging </a:t>
            </a:r>
            <a:br>
              <a:rPr lang="en-US" altLang="en-US" sz="2800" b="1" dirty="0">
                <a:solidFill>
                  <a:srgbClr val="FF0000"/>
                </a:solidFill>
              </a:rPr>
            </a:br>
            <a:r>
              <a:rPr lang="en-US" altLang="en-US" sz="2800" b="1" dirty="0">
                <a:solidFill>
                  <a:srgbClr val="FF0000"/>
                </a:solidFill>
              </a:rPr>
              <a:t>and treatment strategy</a:t>
            </a:r>
          </a:p>
        </p:txBody>
      </p:sp>
      <p:grpSp>
        <p:nvGrpSpPr>
          <p:cNvPr id="48132" name="Group 9"/>
          <p:cNvGrpSpPr>
            <a:grpSpLocks/>
          </p:cNvGrpSpPr>
          <p:nvPr/>
        </p:nvGrpSpPr>
        <p:grpSpPr bwMode="auto">
          <a:xfrm>
            <a:off x="4466168" y="1797051"/>
            <a:ext cx="3572933" cy="414338"/>
            <a:chOff x="0" y="21"/>
            <a:chExt cx="1688" cy="261"/>
          </a:xfrm>
        </p:grpSpPr>
        <p:sp>
          <p:nvSpPr>
            <p:cNvPr id="48222" name="AutoShape 7"/>
            <p:cNvSpPr>
              <a:spLocks/>
            </p:cNvSpPr>
            <p:nvPr/>
          </p:nvSpPr>
          <p:spPr bwMode="auto">
            <a:xfrm>
              <a:off x="0" y="21"/>
              <a:ext cx="1688" cy="261"/>
            </a:xfrm>
            <a:prstGeom prst="roundRect">
              <a:avLst>
                <a:gd name="adj" fmla="val 16667"/>
              </a:avLst>
            </a:prstGeom>
            <a:gradFill rotWithShape="0">
              <a:gsLst>
                <a:gs pos="0">
                  <a:srgbClr val="C4D6EC"/>
                </a:gs>
                <a:gs pos="100000">
                  <a:srgbClr val="9BAAB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42950"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43000"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57400"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endParaRPr lang="en-US" altLang="en-US" sz="1600">
                <a:solidFill>
                  <a:srgbClr val="00DFCA"/>
                </a:solidFill>
                <a:latin typeface="Arial Bold" charset="0"/>
                <a:ea typeface="ヒラギノ角ゴ ProN W6" charset="0"/>
                <a:cs typeface="ヒラギノ角ゴ ProN W6" charset="0"/>
                <a:sym typeface="Arial Bold" charset="0"/>
              </a:endParaRPr>
            </a:p>
          </p:txBody>
        </p:sp>
        <p:sp>
          <p:nvSpPr>
            <p:cNvPr id="48223" name="Rectangle 8"/>
            <p:cNvSpPr>
              <a:spLocks/>
            </p:cNvSpPr>
            <p:nvPr/>
          </p:nvSpPr>
          <p:spPr bwMode="auto">
            <a:xfrm>
              <a:off x="233" y="26"/>
              <a:ext cx="122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354" bIns="0" anchor="ctr">
              <a:spAutoFit/>
            </a:bodyPr>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buClrTx/>
                <a:buSzTx/>
                <a:buFontTx/>
                <a:buNone/>
              </a:pPr>
              <a:r>
                <a:rPr lang="en-US" altLang="en-US" sz="1300">
                  <a:solidFill>
                    <a:srgbClr val="000099"/>
                  </a:solidFill>
                  <a:latin typeface="Arial Bold" charset="0"/>
                  <a:ea typeface="ヒラギノ角ゴ ProN W6" charset="0"/>
                  <a:cs typeface="Arial Bold" charset="0"/>
                  <a:sym typeface="Arial Bold" charset="0"/>
                </a:rPr>
                <a:t>Stage A–C</a:t>
              </a:r>
              <a:br>
                <a:rPr lang="en-US" altLang="en-US" sz="1300">
                  <a:solidFill>
                    <a:srgbClr val="000099"/>
                  </a:solidFill>
                  <a:latin typeface="Arial Bold" charset="0"/>
                  <a:ea typeface="ヒラギノ角ゴ ProN W6" charset="0"/>
                  <a:cs typeface="Arial Bold" charset="0"/>
                  <a:sym typeface="Arial Bold" charset="0"/>
                </a:rPr>
              </a:br>
              <a:r>
                <a:rPr lang="en-US" altLang="en-US" sz="1300">
                  <a:solidFill>
                    <a:srgbClr val="000099"/>
                  </a:solidFill>
                  <a:latin typeface="Arial Bold" charset="0"/>
                  <a:ea typeface="ヒラギノ角ゴ ProN W6" charset="0"/>
                  <a:cs typeface="Arial Bold" charset="0"/>
                  <a:sym typeface="Arial Bold" charset="0"/>
                </a:rPr>
                <a:t> </a:t>
              </a:r>
              <a:r>
                <a:rPr lang="en-US" altLang="en-US" sz="1100">
                  <a:solidFill>
                    <a:srgbClr val="000099"/>
                  </a:solidFill>
                  <a:latin typeface="Arial Bold" charset="0"/>
                  <a:ea typeface="ヒラギノ角ゴ ProN W6" charset="0"/>
                  <a:cs typeface="Arial Bold" charset="0"/>
                  <a:sym typeface="Arial Bold" charset="0"/>
                </a:rPr>
                <a:t>Okuda 1–2; Child–Pugh A–B; PST 0–2</a:t>
              </a:r>
            </a:p>
          </p:txBody>
        </p:sp>
      </p:grpSp>
      <p:grpSp>
        <p:nvGrpSpPr>
          <p:cNvPr id="48133" name="Group 12"/>
          <p:cNvGrpSpPr>
            <a:grpSpLocks/>
          </p:cNvGrpSpPr>
          <p:nvPr/>
        </p:nvGrpSpPr>
        <p:grpSpPr bwMode="auto">
          <a:xfrm>
            <a:off x="9067819" y="1797051"/>
            <a:ext cx="2990828" cy="414338"/>
            <a:chOff x="8" y="21"/>
            <a:chExt cx="1412" cy="261"/>
          </a:xfrm>
        </p:grpSpPr>
        <p:sp>
          <p:nvSpPr>
            <p:cNvPr id="48220" name="AutoShape 10"/>
            <p:cNvSpPr>
              <a:spLocks/>
            </p:cNvSpPr>
            <p:nvPr/>
          </p:nvSpPr>
          <p:spPr bwMode="auto">
            <a:xfrm>
              <a:off x="8" y="21"/>
              <a:ext cx="1412" cy="261"/>
            </a:xfrm>
            <a:prstGeom prst="roundRect">
              <a:avLst>
                <a:gd name="adj" fmla="val 16667"/>
              </a:avLst>
            </a:prstGeom>
            <a:gradFill rotWithShape="0">
              <a:gsLst>
                <a:gs pos="0">
                  <a:srgbClr val="C4D6EC"/>
                </a:gs>
                <a:gs pos="100000">
                  <a:srgbClr val="9BAAB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42950"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43000"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57400"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endParaRPr lang="en-US" altLang="en-US" sz="1600">
                <a:solidFill>
                  <a:srgbClr val="00DFCA"/>
                </a:solidFill>
                <a:latin typeface="Arial Bold" charset="0"/>
                <a:ea typeface="ヒラギノ角ゴ ProN W6" charset="0"/>
                <a:cs typeface="ヒラギノ角ゴ ProN W6" charset="0"/>
                <a:sym typeface="Arial Bold" charset="0"/>
              </a:endParaRPr>
            </a:p>
          </p:txBody>
        </p:sp>
        <p:sp>
          <p:nvSpPr>
            <p:cNvPr id="48221" name="Rectangle 11"/>
            <p:cNvSpPr>
              <a:spLocks/>
            </p:cNvSpPr>
            <p:nvPr/>
          </p:nvSpPr>
          <p:spPr bwMode="auto">
            <a:xfrm>
              <a:off x="169" y="26"/>
              <a:ext cx="102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423" bIns="0" anchor="ctr">
              <a:spAutoFit/>
            </a:bodyPr>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buClrTx/>
                <a:buSzTx/>
                <a:buFontTx/>
                <a:buNone/>
              </a:pPr>
              <a:r>
                <a:rPr lang="en-US" altLang="en-US" sz="1300">
                  <a:solidFill>
                    <a:srgbClr val="000099"/>
                  </a:solidFill>
                  <a:latin typeface="Arial Bold" charset="0"/>
                  <a:ea typeface="ヒラギノ角ゴ ProN W6" charset="0"/>
                  <a:cs typeface="Arial Bold" charset="0"/>
                  <a:sym typeface="Arial Bold" charset="0"/>
                </a:rPr>
                <a:t>Stage D</a:t>
              </a:r>
              <a:br>
                <a:rPr lang="en-US" altLang="en-US" sz="1300">
                  <a:solidFill>
                    <a:srgbClr val="000099"/>
                  </a:solidFill>
                  <a:latin typeface="Arial Bold" charset="0"/>
                  <a:ea typeface="ヒラギノ角ゴ ProN W6" charset="0"/>
                  <a:cs typeface="Arial Bold" charset="0"/>
                  <a:sym typeface="Arial Bold" charset="0"/>
                </a:rPr>
              </a:br>
              <a:r>
                <a:rPr lang="en-US" altLang="en-US" sz="1300">
                  <a:solidFill>
                    <a:srgbClr val="000099"/>
                  </a:solidFill>
                  <a:latin typeface="Arial Bold" charset="0"/>
                  <a:ea typeface="ヒラギノ角ゴ ProN W6" charset="0"/>
                  <a:cs typeface="Arial Bold" charset="0"/>
                  <a:sym typeface="Arial Bold" charset="0"/>
                </a:rPr>
                <a:t> </a:t>
              </a:r>
              <a:r>
                <a:rPr lang="en-US" altLang="en-US" sz="1100">
                  <a:solidFill>
                    <a:srgbClr val="000099"/>
                  </a:solidFill>
                  <a:latin typeface="Arial Bold" charset="0"/>
                  <a:ea typeface="ヒラギノ角ゴ ProN W6" charset="0"/>
                  <a:cs typeface="Arial Bold" charset="0"/>
                  <a:sym typeface="Arial Bold" charset="0"/>
                </a:rPr>
                <a:t>Okuda 3; Child–Pugh C; PST &gt;2</a:t>
              </a:r>
            </a:p>
          </p:txBody>
        </p:sp>
      </p:grpSp>
      <p:sp>
        <p:nvSpPr>
          <p:cNvPr id="48134" name="Rectangle 13"/>
          <p:cNvSpPr>
            <a:spLocks/>
          </p:cNvSpPr>
          <p:nvPr/>
        </p:nvSpPr>
        <p:spPr bwMode="auto">
          <a:xfrm>
            <a:off x="2057400" y="5399088"/>
            <a:ext cx="2540000" cy="311150"/>
          </a:xfrm>
          <a:prstGeom prst="rect">
            <a:avLst/>
          </a:prstGeom>
          <a:gradFill rotWithShape="0">
            <a:gsLst>
              <a:gs pos="0">
                <a:srgbClr val="E9B113"/>
              </a:gs>
              <a:gs pos="100000">
                <a:srgbClr val="B1870E"/>
              </a:gs>
            </a:gsLst>
            <a:lin ang="5400000" scaled="1"/>
          </a:gradFill>
          <a:ln w="12700">
            <a:solidFill>
              <a:srgbClr val="00279F"/>
            </a:solidFill>
            <a:miter lim="800000"/>
            <a:headEnd/>
            <a:tailEnd/>
          </a:ln>
        </p:spPr>
        <p:txBody>
          <a:bodyPr lIns="0" tIns="0" rIns="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42950"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43000"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57400"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endParaRPr lang="en-US" altLang="en-US" sz="1600">
              <a:solidFill>
                <a:srgbClr val="00DFCA"/>
              </a:solidFill>
              <a:latin typeface="Arial Bold" charset="0"/>
              <a:ea typeface="ヒラギノ角ゴ ProN W6" charset="0"/>
              <a:cs typeface="ヒラギノ角ゴ ProN W6" charset="0"/>
              <a:sym typeface="Arial Bold" charset="0"/>
            </a:endParaRPr>
          </a:p>
        </p:txBody>
      </p:sp>
      <p:sp>
        <p:nvSpPr>
          <p:cNvPr id="48135" name="Rectangle 14"/>
          <p:cNvSpPr>
            <a:spLocks/>
          </p:cNvSpPr>
          <p:nvPr/>
        </p:nvSpPr>
        <p:spPr bwMode="auto">
          <a:xfrm>
            <a:off x="1932520" y="5426075"/>
            <a:ext cx="29125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41275" bIns="0"/>
          <a:lstStyle>
            <a:lvl1pPr marL="41275"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lnSpc>
                <a:spcPct val="90000"/>
              </a:lnSpc>
              <a:spcBef>
                <a:spcPts val="900"/>
              </a:spcBef>
              <a:buClrTx/>
              <a:buSzTx/>
              <a:buFontTx/>
              <a:buNone/>
            </a:pPr>
            <a:r>
              <a:rPr lang="en-US" altLang="en-US" sz="1400">
                <a:solidFill>
                  <a:srgbClr val="000099"/>
                </a:solidFill>
                <a:latin typeface="Arial Bold" charset="0"/>
                <a:ea typeface="ヒラギノ角ゴ ProN W6" charset="0"/>
                <a:cs typeface="Arial Bold" charset="0"/>
                <a:sym typeface="Arial Bold" charset="0"/>
              </a:rPr>
              <a:t>Liver transplantation</a:t>
            </a:r>
          </a:p>
        </p:txBody>
      </p:sp>
      <p:sp>
        <p:nvSpPr>
          <p:cNvPr id="48136" name="Rectangle 15"/>
          <p:cNvSpPr>
            <a:spLocks/>
          </p:cNvSpPr>
          <p:nvPr/>
        </p:nvSpPr>
        <p:spPr bwMode="auto">
          <a:xfrm>
            <a:off x="5844117" y="5399088"/>
            <a:ext cx="2319867" cy="311150"/>
          </a:xfrm>
          <a:prstGeom prst="rect">
            <a:avLst/>
          </a:prstGeom>
          <a:gradFill rotWithShape="0">
            <a:gsLst>
              <a:gs pos="0">
                <a:srgbClr val="E9B113"/>
              </a:gs>
              <a:gs pos="100000">
                <a:srgbClr val="B1870E"/>
              </a:gs>
            </a:gsLst>
            <a:lin ang="5400000" scaled="1"/>
          </a:gradFill>
          <a:ln w="12700">
            <a:solidFill>
              <a:srgbClr val="00279F"/>
            </a:solidFill>
            <a:miter lim="800000"/>
            <a:headEnd/>
            <a:tailEnd/>
          </a:ln>
        </p:spPr>
        <p:txBody>
          <a:bodyPr lIns="0" tIns="0" rIns="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42950"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43000"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57400"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endParaRPr lang="en-US" altLang="en-US" sz="1600">
              <a:solidFill>
                <a:srgbClr val="00DFCA"/>
              </a:solidFill>
              <a:latin typeface="Arial Bold" charset="0"/>
              <a:ea typeface="ヒラギノ角ゴ ProN W6" charset="0"/>
              <a:cs typeface="ヒラギノ角ゴ ProN W6" charset="0"/>
              <a:sym typeface="Arial Bold" charset="0"/>
            </a:endParaRPr>
          </a:p>
        </p:txBody>
      </p:sp>
      <p:sp>
        <p:nvSpPr>
          <p:cNvPr id="48137" name="Rectangle 16"/>
          <p:cNvSpPr>
            <a:spLocks/>
          </p:cNvSpPr>
          <p:nvPr/>
        </p:nvSpPr>
        <p:spPr bwMode="auto">
          <a:xfrm>
            <a:off x="5746752" y="5486400"/>
            <a:ext cx="27601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41275" bIns="0"/>
          <a:lstStyle>
            <a:lvl1pPr marL="41275"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lnSpc>
                <a:spcPct val="50000"/>
              </a:lnSpc>
              <a:spcBef>
                <a:spcPts val="900"/>
              </a:spcBef>
              <a:buClrTx/>
              <a:buSzTx/>
              <a:buFontTx/>
              <a:buNone/>
            </a:pPr>
            <a:r>
              <a:rPr lang="en-US" altLang="en-US" sz="1400">
                <a:solidFill>
                  <a:srgbClr val="000099"/>
                </a:solidFill>
                <a:latin typeface="Arial Bold" charset="0"/>
                <a:ea typeface="ヒラギノ角ゴ ProN W6" charset="0"/>
                <a:cs typeface="Arial Bold" charset="0"/>
                <a:sym typeface="Arial Bold" charset="0"/>
              </a:rPr>
              <a:t>Chemoembolisation</a:t>
            </a:r>
          </a:p>
        </p:txBody>
      </p:sp>
      <p:sp>
        <p:nvSpPr>
          <p:cNvPr id="48138" name="Rectangle 17"/>
          <p:cNvSpPr>
            <a:spLocks/>
          </p:cNvSpPr>
          <p:nvPr/>
        </p:nvSpPr>
        <p:spPr bwMode="auto">
          <a:xfrm>
            <a:off x="8238067" y="5399088"/>
            <a:ext cx="1521884" cy="311150"/>
          </a:xfrm>
          <a:prstGeom prst="rect">
            <a:avLst/>
          </a:prstGeom>
          <a:gradFill rotWithShape="0">
            <a:gsLst>
              <a:gs pos="0">
                <a:srgbClr val="E9B113"/>
              </a:gs>
              <a:gs pos="100000">
                <a:srgbClr val="B1870E"/>
              </a:gs>
            </a:gsLst>
            <a:lin ang="5400000" scaled="1"/>
          </a:gradFill>
          <a:ln w="12700">
            <a:solidFill>
              <a:srgbClr val="00279F"/>
            </a:solidFill>
            <a:miter lim="800000"/>
            <a:headEnd/>
            <a:tailEnd/>
          </a:ln>
        </p:spPr>
        <p:txBody>
          <a:bodyPr lIns="0" tIns="0" rIns="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42950"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43000"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57400"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endParaRPr lang="en-US" altLang="en-US" sz="1600">
              <a:solidFill>
                <a:srgbClr val="00DFCA"/>
              </a:solidFill>
              <a:latin typeface="Arial Bold" charset="0"/>
              <a:ea typeface="ヒラギノ角ゴ ProN W6" charset="0"/>
              <a:cs typeface="ヒラギノ角ゴ ProN W6" charset="0"/>
              <a:sym typeface="Arial Bold" charset="0"/>
            </a:endParaRPr>
          </a:p>
        </p:txBody>
      </p:sp>
      <p:sp>
        <p:nvSpPr>
          <p:cNvPr id="48139" name="Rectangle 18"/>
          <p:cNvSpPr>
            <a:spLocks/>
          </p:cNvSpPr>
          <p:nvPr/>
        </p:nvSpPr>
        <p:spPr bwMode="auto">
          <a:xfrm>
            <a:off x="7850720" y="5510213"/>
            <a:ext cx="23537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41275" bIns="0"/>
          <a:lstStyle>
            <a:lvl1pPr marL="41275"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lnSpc>
                <a:spcPct val="35000"/>
              </a:lnSpc>
              <a:spcBef>
                <a:spcPts val="900"/>
              </a:spcBef>
              <a:buClrTx/>
              <a:buSzTx/>
              <a:buFontTx/>
              <a:buNone/>
            </a:pPr>
            <a:r>
              <a:rPr lang="en-US" altLang="en-US" sz="1400">
                <a:solidFill>
                  <a:srgbClr val="000099"/>
                </a:solidFill>
                <a:latin typeface="Arial Bold" charset="0"/>
                <a:ea typeface="ヒラギノ角ゴ ProN W6" charset="0"/>
                <a:cs typeface="Arial Bold" charset="0"/>
                <a:sym typeface="Arial Bold" charset="0"/>
              </a:rPr>
              <a:t>Sorafenib</a:t>
            </a:r>
          </a:p>
        </p:txBody>
      </p:sp>
      <p:sp>
        <p:nvSpPr>
          <p:cNvPr id="48140" name="Rectangle 19"/>
          <p:cNvSpPr>
            <a:spLocks/>
          </p:cNvSpPr>
          <p:nvPr/>
        </p:nvSpPr>
        <p:spPr bwMode="auto">
          <a:xfrm>
            <a:off x="4779433" y="5399088"/>
            <a:ext cx="897467" cy="311150"/>
          </a:xfrm>
          <a:prstGeom prst="rect">
            <a:avLst/>
          </a:prstGeom>
          <a:gradFill rotWithShape="0">
            <a:gsLst>
              <a:gs pos="0">
                <a:srgbClr val="CF9E11"/>
              </a:gs>
              <a:gs pos="100000">
                <a:srgbClr val="E9B113"/>
              </a:gs>
            </a:gsLst>
            <a:path path="rect">
              <a:fillToRect l="50000" t="50000" r="50000" b="50000"/>
            </a:path>
          </a:gradFill>
          <a:ln w="12700">
            <a:solidFill>
              <a:srgbClr val="00279F"/>
            </a:solidFill>
            <a:miter lim="800000"/>
            <a:headEnd/>
            <a:tailEnd/>
          </a:ln>
        </p:spPr>
        <p:txBody>
          <a:bodyPr lIns="0" tIns="0" rIns="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42950"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43000"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57400"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endParaRPr lang="en-US" altLang="en-US" sz="1600">
              <a:solidFill>
                <a:srgbClr val="00DFCA"/>
              </a:solidFill>
              <a:latin typeface="Arial Bold" charset="0"/>
              <a:ea typeface="ヒラギノ角ゴ ProN W6" charset="0"/>
              <a:cs typeface="ヒラギノ角ゴ ProN W6" charset="0"/>
              <a:sym typeface="Arial Bold" charset="0"/>
            </a:endParaRPr>
          </a:p>
        </p:txBody>
      </p:sp>
      <p:sp>
        <p:nvSpPr>
          <p:cNvPr id="48141" name="Rectangle 20"/>
          <p:cNvSpPr>
            <a:spLocks/>
          </p:cNvSpPr>
          <p:nvPr/>
        </p:nvSpPr>
        <p:spPr bwMode="auto">
          <a:xfrm>
            <a:off x="787400" y="5399088"/>
            <a:ext cx="1219200" cy="311150"/>
          </a:xfrm>
          <a:prstGeom prst="rect">
            <a:avLst/>
          </a:prstGeom>
          <a:gradFill rotWithShape="0">
            <a:gsLst>
              <a:gs pos="0">
                <a:srgbClr val="E9B113"/>
              </a:gs>
              <a:gs pos="100000">
                <a:srgbClr val="B1870E"/>
              </a:gs>
            </a:gsLst>
            <a:lin ang="5400000" scaled="1"/>
          </a:gradFill>
          <a:ln w="12700">
            <a:solidFill>
              <a:srgbClr val="00279F"/>
            </a:solidFill>
            <a:miter lim="800000"/>
            <a:headEnd/>
            <a:tailEnd/>
          </a:ln>
        </p:spPr>
        <p:txBody>
          <a:bodyPr lIns="0" tIns="0" rIns="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42950"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43000"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57400"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endParaRPr lang="en-US" altLang="en-US" sz="1600">
              <a:solidFill>
                <a:srgbClr val="00DFCA"/>
              </a:solidFill>
              <a:latin typeface="Arial Bold" charset="0"/>
              <a:ea typeface="ヒラギノ角ゴ ProN W6" charset="0"/>
              <a:cs typeface="ヒラギノ角ゴ ProN W6" charset="0"/>
              <a:sym typeface="Arial Bold" charset="0"/>
            </a:endParaRPr>
          </a:p>
        </p:txBody>
      </p:sp>
      <p:sp>
        <p:nvSpPr>
          <p:cNvPr id="48142" name="Rectangle 21"/>
          <p:cNvSpPr>
            <a:spLocks/>
          </p:cNvSpPr>
          <p:nvPr/>
        </p:nvSpPr>
        <p:spPr bwMode="auto">
          <a:xfrm>
            <a:off x="717552" y="5494338"/>
            <a:ext cx="15409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41275" bIns="0"/>
          <a:lstStyle>
            <a:lvl1pPr marL="41275"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lnSpc>
                <a:spcPct val="50000"/>
              </a:lnSpc>
              <a:spcBef>
                <a:spcPts val="900"/>
              </a:spcBef>
              <a:buClrTx/>
              <a:buSzTx/>
              <a:buFontTx/>
              <a:buNone/>
            </a:pPr>
            <a:r>
              <a:rPr lang="en-US" altLang="en-US" sz="1400">
                <a:solidFill>
                  <a:srgbClr val="000099"/>
                </a:solidFill>
                <a:latin typeface="Arial Bold" charset="0"/>
                <a:ea typeface="ヒラギノ角ゴ ProN W6" charset="0"/>
                <a:cs typeface="Arial Bold" charset="0"/>
                <a:sym typeface="Arial Bold" charset="0"/>
              </a:rPr>
              <a:t>Resection</a:t>
            </a:r>
          </a:p>
        </p:txBody>
      </p:sp>
      <p:grpSp>
        <p:nvGrpSpPr>
          <p:cNvPr id="48143" name="Group 24"/>
          <p:cNvGrpSpPr>
            <a:grpSpLocks/>
          </p:cNvGrpSpPr>
          <p:nvPr/>
        </p:nvGrpSpPr>
        <p:grpSpPr bwMode="auto">
          <a:xfrm>
            <a:off x="4652433" y="5402330"/>
            <a:ext cx="1117600" cy="314325"/>
            <a:chOff x="0" y="0"/>
            <a:chExt cx="528" cy="198"/>
          </a:xfrm>
        </p:grpSpPr>
        <p:sp>
          <p:nvSpPr>
            <p:cNvPr id="48218" name="Rectangle 22"/>
            <p:cNvSpPr>
              <a:spLocks/>
            </p:cNvSpPr>
            <p:nvPr/>
          </p:nvSpPr>
          <p:spPr bwMode="auto">
            <a:xfrm>
              <a:off x="0" y="0"/>
              <a:ext cx="528" cy="198"/>
            </a:xfrm>
            <a:prstGeom prst="rect">
              <a:avLst/>
            </a:prstGeom>
            <a:gradFill rotWithShape="0">
              <a:gsLst>
                <a:gs pos="0">
                  <a:srgbClr val="E9B113"/>
                </a:gs>
                <a:gs pos="100000">
                  <a:srgbClr val="B1870E"/>
                </a:gs>
              </a:gsLst>
              <a:lin ang="5400000" scaled="1"/>
            </a:gradFill>
            <a:ln w="12700">
              <a:solidFill>
                <a:srgbClr val="00279F"/>
              </a:solidFill>
              <a:miter lim="800000"/>
              <a:headEnd/>
              <a:tailEnd/>
            </a:ln>
          </p:spPr>
          <p:txBody>
            <a:bodyPr lIns="0" tIns="0" rIns="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42950"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43000"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57400"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endParaRPr lang="en-US" altLang="en-US" sz="1600">
                <a:solidFill>
                  <a:srgbClr val="00DFCA"/>
                </a:solidFill>
                <a:latin typeface="Arial Bold" charset="0"/>
                <a:ea typeface="ヒラギノ角ゴ ProN W6" charset="0"/>
                <a:cs typeface="ヒラギノ角ゴ ProN W6" charset="0"/>
                <a:sym typeface="Arial Bold" charset="0"/>
              </a:endParaRPr>
            </a:p>
          </p:txBody>
        </p:sp>
        <p:sp>
          <p:nvSpPr>
            <p:cNvPr id="48219" name="Rectangle 23"/>
            <p:cNvSpPr>
              <a:spLocks/>
            </p:cNvSpPr>
            <p:nvPr/>
          </p:nvSpPr>
          <p:spPr bwMode="auto">
            <a:xfrm>
              <a:off x="108" y="31"/>
              <a:ext cx="31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marL="39688"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r>
                <a:rPr lang="en-US" altLang="en-US" sz="1400">
                  <a:solidFill>
                    <a:srgbClr val="000099"/>
                  </a:solidFill>
                  <a:latin typeface="Arial Bold" charset="0"/>
                  <a:ea typeface="ヒラギノ角ゴ ProN W6" charset="0"/>
                  <a:cs typeface="Arial Bold" charset="0"/>
                  <a:sym typeface="Arial Bold" charset="0"/>
                </a:rPr>
                <a:t>PEI/RF</a:t>
              </a:r>
            </a:p>
          </p:txBody>
        </p:sp>
      </p:grpSp>
      <p:grpSp>
        <p:nvGrpSpPr>
          <p:cNvPr id="48144" name="Group 27"/>
          <p:cNvGrpSpPr>
            <a:grpSpLocks/>
          </p:cNvGrpSpPr>
          <p:nvPr/>
        </p:nvGrpSpPr>
        <p:grpSpPr bwMode="auto">
          <a:xfrm>
            <a:off x="9044517" y="5775325"/>
            <a:ext cx="3147483" cy="457200"/>
            <a:chOff x="0" y="0"/>
            <a:chExt cx="1487" cy="288"/>
          </a:xfrm>
        </p:grpSpPr>
        <p:sp>
          <p:nvSpPr>
            <p:cNvPr id="48216" name="Rectangle 25"/>
            <p:cNvSpPr>
              <a:spLocks/>
            </p:cNvSpPr>
            <p:nvPr/>
          </p:nvSpPr>
          <p:spPr bwMode="auto">
            <a:xfrm>
              <a:off x="101" y="10"/>
              <a:ext cx="1285" cy="268"/>
            </a:xfrm>
            <a:prstGeom prst="rect">
              <a:avLst/>
            </a:prstGeom>
            <a:gradFill rotWithShape="0">
              <a:gsLst>
                <a:gs pos="0">
                  <a:srgbClr val="5568A6"/>
                </a:gs>
                <a:gs pos="100000">
                  <a:srgbClr val="001D7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42950"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43000"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57400"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endParaRPr lang="en-US" altLang="en-US" sz="1600">
                <a:solidFill>
                  <a:srgbClr val="00DFCA"/>
                </a:solidFill>
                <a:latin typeface="Arial Bold" charset="0"/>
                <a:ea typeface="ヒラギノ角ゴ ProN W6" charset="0"/>
                <a:cs typeface="ヒラギノ角ゴ ProN W6" charset="0"/>
                <a:sym typeface="Arial Bold" charset="0"/>
              </a:endParaRPr>
            </a:p>
          </p:txBody>
        </p:sp>
        <p:sp>
          <p:nvSpPr>
            <p:cNvPr id="48217" name="Rectangle 26"/>
            <p:cNvSpPr>
              <a:spLocks/>
            </p:cNvSpPr>
            <p:nvPr/>
          </p:nvSpPr>
          <p:spPr bwMode="auto">
            <a:xfrm>
              <a:off x="0" y="0"/>
              <a:ext cx="14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lvl1pPr marL="39688"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r>
                <a:rPr lang="en-US" altLang="en-US" sz="1200">
                  <a:solidFill>
                    <a:srgbClr val="FFFFCC"/>
                  </a:solidFill>
                  <a:latin typeface="Arial Bold" charset="0"/>
                  <a:ea typeface="ヒラギノ角ゴ ProN W6" charset="0"/>
                  <a:cs typeface="Arial Bold" charset="0"/>
                  <a:sym typeface="Arial Bold" charset="0"/>
                </a:rPr>
                <a:t>Symptomatic treatment (30%)</a:t>
              </a:r>
              <a:br>
                <a:rPr lang="en-US" altLang="en-US" sz="1200">
                  <a:solidFill>
                    <a:srgbClr val="FFFFCC"/>
                  </a:solidFill>
                  <a:latin typeface="Arial Bold" charset="0"/>
                  <a:ea typeface="ヒラギノ角ゴ ProN W6" charset="0"/>
                  <a:cs typeface="Arial Bold" charset="0"/>
                  <a:sym typeface="Arial Bold" charset="0"/>
                </a:rPr>
              </a:br>
              <a:r>
                <a:rPr lang="en-US" altLang="en-US" sz="1200">
                  <a:solidFill>
                    <a:srgbClr val="FFFFCC"/>
                  </a:solidFill>
                  <a:latin typeface="Arial Bold" charset="0"/>
                  <a:ea typeface="ヒラギノ角ゴ ProN W6" charset="0"/>
                  <a:cs typeface="Arial Bold" charset="0"/>
                  <a:sym typeface="Arial Bold" charset="0"/>
                </a:rPr>
                <a:t>1-year survival: 10% </a:t>
              </a:r>
            </a:p>
          </p:txBody>
        </p:sp>
      </p:grpSp>
      <p:sp>
        <p:nvSpPr>
          <p:cNvPr id="48145" name="Rectangle 28"/>
          <p:cNvSpPr>
            <a:spLocks/>
          </p:cNvSpPr>
          <p:nvPr/>
        </p:nvSpPr>
        <p:spPr bwMode="auto">
          <a:xfrm>
            <a:off x="785288" y="5784917"/>
            <a:ext cx="4861983" cy="441325"/>
          </a:xfrm>
          <a:prstGeom prst="rect">
            <a:avLst/>
          </a:prstGeom>
          <a:gradFill rotWithShape="0">
            <a:gsLst>
              <a:gs pos="0">
                <a:srgbClr val="5568A6"/>
              </a:gs>
              <a:gs pos="100000">
                <a:srgbClr val="001D7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42950"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43000"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57400"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endParaRPr lang="en-US" altLang="en-US" sz="1600">
              <a:solidFill>
                <a:srgbClr val="00DFCA"/>
              </a:solidFill>
              <a:latin typeface="Arial Bold" charset="0"/>
              <a:ea typeface="ヒラギノ角ゴ ProN W6" charset="0"/>
              <a:cs typeface="ヒラギノ角ゴ ProN W6" charset="0"/>
              <a:sym typeface="Arial Bold" charset="0"/>
            </a:endParaRPr>
          </a:p>
        </p:txBody>
      </p:sp>
      <p:sp>
        <p:nvSpPr>
          <p:cNvPr id="48146" name="Rectangle 29"/>
          <p:cNvSpPr>
            <a:spLocks/>
          </p:cNvSpPr>
          <p:nvPr/>
        </p:nvSpPr>
        <p:spPr bwMode="auto">
          <a:xfrm>
            <a:off x="1676403" y="5756342"/>
            <a:ext cx="3096684"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41275" bIns="0" anchor="ctr"/>
          <a:lstStyle>
            <a:lvl1pPr marL="41275"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r>
              <a:rPr lang="en-US" altLang="en-US" sz="1200">
                <a:solidFill>
                  <a:srgbClr val="FFFFCC"/>
                </a:solidFill>
                <a:latin typeface="Arial Bold" charset="0"/>
                <a:ea typeface="ヒラギノ角ゴ ProN W6" charset="0"/>
                <a:cs typeface="Arial Bold" charset="0"/>
                <a:sym typeface="Arial Bold" charset="0"/>
              </a:rPr>
              <a:t>Curative treatments (30%)</a:t>
            </a:r>
            <a:br>
              <a:rPr lang="en-US" altLang="en-US" sz="1200">
                <a:solidFill>
                  <a:srgbClr val="FFFFCC"/>
                </a:solidFill>
                <a:latin typeface="Arial Bold" charset="0"/>
                <a:ea typeface="ヒラギノ角ゴ ProN W6" charset="0"/>
                <a:cs typeface="Arial Bold" charset="0"/>
                <a:sym typeface="Arial Bold" charset="0"/>
              </a:rPr>
            </a:br>
            <a:r>
              <a:rPr lang="en-US" altLang="en-US" sz="1200">
                <a:solidFill>
                  <a:srgbClr val="FFFFCC"/>
                </a:solidFill>
                <a:latin typeface="Arial Bold" charset="0"/>
                <a:ea typeface="ヒラギノ角ゴ ProN W6" charset="0"/>
                <a:cs typeface="Arial Bold" charset="0"/>
                <a:sym typeface="Arial Bold" charset="0"/>
              </a:rPr>
              <a:t>5-years survival: 50–70%</a:t>
            </a:r>
          </a:p>
        </p:txBody>
      </p:sp>
      <p:sp>
        <p:nvSpPr>
          <p:cNvPr id="48147" name="Rectangle 30"/>
          <p:cNvSpPr>
            <a:spLocks/>
          </p:cNvSpPr>
          <p:nvPr/>
        </p:nvSpPr>
        <p:spPr bwMode="auto">
          <a:xfrm>
            <a:off x="5729862" y="5784850"/>
            <a:ext cx="3424767" cy="431800"/>
          </a:xfrm>
          <a:prstGeom prst="rect">
            <a:avLst/>
          </a:prstGeom>
          <a:gradFill rotWithShape="0">
            <a:gsLst>
              <a:gs pos="0">
                <a:srgbClr val="5568A6"/>
              </a:gs>
              <a:gs pos="100000">
                <a:srgbClr val="001D7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42950"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43000"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57400"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endParaRPr lang="en-US" altLang="en-US" sz="1600">
              <a:solidFill>
                <a:srgbClr val="00DFCA"/>
              </a:solidFill>
              <a:latin typeface="Arial Bold" charset="0"/>
              <a:ea typeface="ヒラギノ角ゴ ProN W6" charset="0"/>
              <a:cs typeface="ヒラギノ角ゴ ProN W6" charset="0"/>
              <a:sym typeface="Arial Bold" charset="0"/>
            </a:endParaRPr>
          </a:p>
        </p:txBody>
      </p:sp>
      <p:sp>
        <p:nvSpPr>
          <p:cNvPr id="48148" name="Rectangle 31"/>
          <p:cNvSpPr>
            <a:spLocks/>
          </p:cNvSpPr>
          <p:nvPr/>
        </p:nvSpPr>
        <p:spPr bwMode="auto">
          <a:xfrm>
            <a:off x="5731933" y="5765800"/>
            <a:ext cx="343746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E84400"/>
                </a:solidFill>
                <a:miter lim="800000"/>
                <a:headEnd/>
                <a:tailEnd/>
              </a14:hiddenLine>
            </a:ext>
          </a:extLst>
        </p:spPr>
        <p:txBody>
          <a:bodyPr lIns="0" tIns="0" rIns="-400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550"/>
              </a:spcBef>
              <a:buClrTx/>
              <a:buSzTx/>
              <a:buFontTx/>
              <a:buNone/>
            </a:pPr>
            <a:r>
              <a:rPr lang="en-US" altLang="en-US" sz="1200">
                <a:solidFill>
                  <a:srgbClr val="FFFFCC"/>
                </a:solidFill>
                <a:latin typeface="Arial Bold" charset="0"/>
                <a:ea typeface="ヒラギノ角ゴ ProN W6" charset="0"/>
                <a:cs typeface="Arial Bold" charset="0"/>
                <a:sym typeface="Arial Bold" charset="0"/>
              </a:rPr>
              <a:t>Randomised controlled trials (30%)</a:t>
            </a:r>
            <a:br>
              <a:rPr lang="en-US" altLang="en-US" sz="1200">
                <a:solidFill>
                  <a:srgbClr val="FFFFCC"/>
                </a:solidFill>
                <a:latin typeface="Arial Bold" charset="0"/>
                <a:ea typeface="ヒラギノ角ゴ ProN W6" charset="0"/>
                <a:cs typeface="Arial Bold" charset="0"/>
                <a:sym typeface="Arial Bold" charset="0"/>
              </a:rPr>
            </a:br>
            <a:r>
              <a:rPr lang="en-US" altLang="en-US" sz="1200">
                <a:solidFill>
                  <a:srgbClr val="FFFFCC"/>
                </a:solidFill>
                <a:latin typeface="Arial Bold" charset="0"/>
                <a:ea typeface="ヒラギノ角ゴ ProN W6" charset="0"/>
                <a:cs typeface="Arial Bold" charset="0"/>
                <a:sym typeface="Arial Bold" charset="0"/>
              </a:rPr>
              <a:t>3-years survival: 20–40%</a:t>
            </a:r>
          </a:p>
        </p:txBody>
      </p:sp>
      <p:sp>
        <p:nvSpPr>
          <p:cNvPr id="48149" name="Rectangle 32"/>
          <p:cNvSpPr>
            <a:spLocks/>
          </p:cNvSpPr>
          <p:nvPr/>
        </p:nvSpPr>
        <p:spPr bwMode="auto">
          <a:xfrm>
            <a:off x="7084523" y="4059244"/>
            <a:ext cx="274743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400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r>
              <a:rPr lang="en-US" altLang="en-US" sz="1500">
                <a:solidFill>
                  <a:srgbClr val="FFFFFF"/>
                </a:solidFill>
                <a:latin typeface="Arial Bold" charset="0"/>
                <a:ea typeface="ヒラギノ角ゴ ProN W6" charset="0"/>
                <a:cs typeface="Arial Bold" charset="0"/>
                <a:sym typeface="Arial Bold" charset="0"/>
              </a:rPr>
              <a:t>Extrahepatic disease</a:t>
            </a:r>
          </a:p>
        </p:txBody>
      </p:sp>
      <p:sp>
        <p:nvSpPr>
          <p:cNvPr id="48150" name="Rectangle 33"/>
          <p:cNvSpPr>
            <a:spLocks/>
          </p:cNvSpPr>
          <p:nvPr/>
        </p:nvSpPr>
        <p:spPr bwMode="auto">
          <a:xfrm>
            <a:off x="9066648" y="4705350"/>
            <a:ext cx="3283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wrap="none" lIns="0" tIns="0" rIns="-4000" bIns="0">
            <a:spAutoFit/>
          </a:bodyPr>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675"/>
              </a:spcBef>
              <a:buClrTx/>
              <a:buSzTx/>
              <a:buFontTx/>
              <a:buNone/>
            </a:pPr>
            <a:r>
              <a:rPr lang="en-US" altLang="en-US" sz="1500">
                <a:solidFill>
                  <a:srgbClr val="FFFFFF"/>
                </a:solidFill>
                <a:latin typeface="Arial Bold" charset="0"/>
                <a:ea typeface="ヒラギノ角ゴ ProN W6" charset="0"/>
                <a:cs typeface="Arial Bold" charset="0"/>
                <a:sym typeface="Arial Bold" charset="0"/>
              </a:rPr>
              <a:t>Yes</a:t>
            </a:r>
          </a:p>
        </p:txBody>
      </p:sp>
      <p:sp>
        <p:nvSpPr>
          <p:cNvPr id="48151" name="Rectangle 34"/>
          <p:cNvSpPr>
            <a:spLocks/>
          </p:cNvSpPr>
          <p:nvPr/>
        </p:nvSpPr>
        <p:spPr bwMode="auto">
          <a:xfrm>
            <a:off x="7579549" y="4705350"/>
            <a:ext cx="2524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wrap="none" lIns="0" tIns="0" rIns="-4000" bIns="0">
            <a:spAutoFit/>
          </a:bodyPr>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675"/>
              </a:spcBef>
              <a:buClrTx/>
              <a:buSzTx/>
              <a:buFontTx/>
              <a:buNone/>
            </a:pPr>
            <a:r>
              <a:rPr lang="en-US" altLang="en-US" sz="1500">
                <a:solidFill>
                  <a:srgbClr val="FFFFFF"/>
                </a:solidFill>
                <a:latin typeface="Arial Bold" charset="0"/>
                <a:ea typeface="ヒラギノ角ゴ ProN W6" charset="0"/>
                <a:cs typeface="Arial Bold" charset="0"/>
                <a:sym typeface="Arial Bold" charset="0"/>
              </a:rPr>
              <a:t>No</a:t>
            </a:r>
          </a:p>
        </p:txBody>
      </p:sp>
      <p:sp>
        <p:nvSpPr>
          <p:cNvPr id="48152" name="Rectangle 35"/>
          <p:cNvSpPr>
            <a:spLocks/>
          </p:cNvSpPr>
          <p:nvPr/>
        </p:nvSpPr>
        <p:spPr bwMode="auto">
          <a:xfrm>
            <a:off x="3414229" y="4449830"/>
            <a:ext cx="274743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400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r>
              <a:rPr lang="en-US" altLang="en-US" sz="1500">
                <a:solidFill>
                  <a:srgbClr val="FFFFFF"/>
                </a:solidFill>
                <a:latin typeface="Arial Bold" charset="0"/>
                <a:ea typeface="ヒラギノ角ゴ ProN W6" charset="0"/>
                <a:cs typeface="Arial Bold" charset="0"/>
                <a:sym typeface="Arial Bold" charset="0"/>
              </a:rPr>
              <a:t>Associated diseases</a:t>
            </a:r>
          </a:p>
        </p:txBody>
      </p:sp>
      <p:sp>
        <p:nvSpPr>
          <p:cNvPr id="48153" name="Rectangle 36"/>
          <p:cNvSpPr>
            <a:spLocks/>
          </p:cNvSpPr>
          <p:nvPr/>
        </p:nvSpPr>
        <p:spPr bwMode="auto">
          <a:xfrm>
            <a:off x="5108481" y="4867275"/>
            <a:ext cx="3283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wrap="none" lIns="0" tIns="0" rIns="-4000" bIns="0">
            <a:spAutoFit/>
          </a:bodyPr>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675"/>
              </a:spcBef>
              <a:buClrTx/>
              <a:buSzTx/>
              <a:buFontTx/>
              <a:buNone/>
            </a:pPr>
            <a:r>
              <a:rPr lang="en-US" altLang="en-US" sz="1500">
                <a:solidFill>
                  <a:srgbClr val="FFFFFF"/>
                </a:solidFill>
                <a:latin typeface="Arial Bold" charset="0"/>
                <a:ea typeface="ヒラギノ角ゴ ProN W6" charset="0"/>
                <a:cs typeface="Arial Bold" charset="0"/>
                <a:sym typeface="Arial Bold" charset="0"/>
              </a:rPr>
              <a:t>Yes</a:t>
            </a:r>
          </a:p>
        </p:txBody>
      </p:sp>
      <p:sp>
        <p:nvSpPr>
          <p:cNvPr id="48154" name="Rectangle 37"/>
          <p:cNvSpPr>
            <a:spLocks/>
          </p:cNvSpPr>
          <p:nvPr/>
        </p:nvSpPr>
        <p:spPr bwMode="auto">
          <a:xfrm>
            <a:off x="3828816" y="4867275"/>
            <a:ext cx="2524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wrap="none" lIns="0" tIns="0" rIns="-4000" bIns="0">
            <a:spAutoFit/>
          </a:bodyPr>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675"/>
              </a:spcBef>
              <a:buClrTx/>
              <a:buSzTx/>
              <a:buFontTx/>
              <a:buNone/>
            </a:pPr>
            <a:r>
              <a:rPr lang="en-US" altLang="en-US" sz="1500">
                <a:solidFill>
                  <a:srgbClr val="FFFFFF"/>
                </a:solidFill>
                <a:latin typeface="Arial Bold" charset="0"/>
                <a:ea typeface="ヒラギノ角ゴ ProN W6" charset="0"/>
                <a:cs typeface="Arial Bold" charset="0"/>
                <a:sym typeface="Arial Bold" charset="0"/>
              </a:rPr>
              <a:t>No</a:t>
            </a:r>
          </a:p>
        </p:txBody>
      </p:sp>
      <p:sp>
        <p:nvSpPr>
          <p:cNvPr id="48155" name="Rectangle 38"/>
          <p:cNvSpPr>
            <a:spLocks/>
          </p:cNvSpPr>
          <p:nvPr/>
        </p:nvSpPr>
        <p:spPr bwMode="auto">
          <a:xfrm>
            <a:off x="4061963" y="3875088"/>
            <a:ext cx="14370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wrap="none" lIns="0" tIns="0" rIns="-4000" bIns="0">
            <a:spAutoFit/>
          </a:bodyPr>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675"/>
              </a:spcBef>
              <a:buClrTx/>
              <a:buSzTx/>
              <a:buFontTx/>
              <a:buNone/>
            </a:pPr>
            <a:r>
              <a:rPr lang="en-US" altLang="en-US" sz="1500">
                <a:solidFill>
                  <a:srgbClr val="FFFFFF"/>
                </a:solidFill>
                <a:latin typeface="Arial Bold" charset="0"/>
                <a:ea typeface="ヒラギノ角ゴ ProN W6" charset="0"/>
                <a:cs typeface="Arial Bold" charset="0"/>
                <a:sym typeface="Arial Bold" charset="0"/>
              </a:rPr>
              <a:t>3 nodules ≤3cm</a:t>
            </a:r>
          </a:p>
        </p:txBody>
      </p:sp>
      <p:sp>
        <p:nvSpPr>
          <p:cNvPr id="48156" name="Rectangle 39"/>
          <p:cNvSpPr>
            <a:spLocks/>
          </p:cNvSpPr>
          <p:nvPr/>
        </p:nvSpPr>
        <p:spPr bwMode="auto">
          <a:xfrm>
            <a:off x="1860551" y="4454592"/>
            <a:ext cx="1424516"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400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r>
              <a:rPr lang="en-US" altLang="en-US" sz="1500">
                <a:solidFill>
                  <a:srgbClr val="FFFFFF"/>
                </a:solidFill>
                <a:latin typeface="Arial Bold" charset="0"/>
                <a:ea typeface="ヒラギノ角ゴ ProN W6" charset="0"/>
                <a:cs typeface="Arial Bold" charset="0"/>
                <a:sym typeface="Arial Bold" charset="0"/>
              </a:rPr>
              <a:t>Increased</a:t>
            </a:r>
          </a:p>
        </p:txBody>
      </p:sp>
      <p:sp>
        <p:nvSpPr>
          <p:cNvPr id="48157" name="Rectangle 40"/>
          <p:cNvSpPr>
            <a:spLocks/>
          </p:cNvSpPr>
          <p:nvPr/>
        </p:nvSpPr>
        <p:spPr bwMode="auto">
          <a:xfrm>
            <a:off x="863601" y="4868930"/>
            <a:ext cx="122766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400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r>
              <a:rPr lang="en-US" altLang="en-US" sz="1500">
                <a:solidFill>
                  <a:srgbClr val="FFFFFF"/>
                </a:solidFill>
                <a:latin typeface="Arial Bold" charset="0"/>
                <a:ea typeface="ヒラギノ角ゴ ProN W6" charset="0"/>
                <a:cs typeface="Arial Bold" charset="0"/>
                <a:sym typeface="Arial Bold" charset="0"/>
              </a:rPr>
              <a:t>Normal</a:t>
            </a:r>
          </a:p>
        </p:txBody>
      </p:sp>
      <p:sp>
        <p:nvSpPr>
          <p:cNvPr id="48158" name="Rectangle 41"/>
          <p:cNvSpPr>
            <a:spLocks/>
          </p:cNvSpPr>
          <p:nvPr/>
        </p:nvSpPr>
        <p:spPr bwMode="auto">
          <a:xfrm>
            <a:off x="275167" y="4016375"/>
            <a:ext cx="240453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400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r>
              <a:rPr lang="en-US" altLang="en-US" sz="1500">
                <a:solidFill>
                  <a:srgbClr val="FFFFFF"/>
                </a:solidFill>
                <a:latin typeface="Arial Bold" charset="0"/>
                <a:ea typeface="ヒラギノ角ゴ ProN W6" charset="0"/>
                <a:cs typeface="Arial Bold" charset="0"/>
                <a:sym typeface="Arial Bold" charset="0"/>
              </a:rPr>
              <a:t>Portal pressure/</a:t>
            </a:r>
            <a:br>
              <a:rPr lang="en-US" altLang="en-US" sz="1500">
                <a:solidFill>
                  <a:srgbClr val="FFFFFF"/>
                </a:solidFill>
                <a:latin typeface="Arial Bold" charset="0"/>
                <a:ea typeface="ヒラギノ角ゴ ProN W6" charset="0"/>
                <a:cs typeface="Arial Bold" charset="0"/>
                <a:sym typeface="Arial Bold" charset="0"/>
              </a:rPr>
            </a:br>
            <a:r>
              <a:rPr lang="en-US" altLang="en-US" sz="1500">
                <a:solidFill>
                  <a:srgbClr val="FFFFFF"/>
                </a:solidFill>
                <a:latin typeface="Arial Bold" charset="0"/>
                <a:ea typeface="ヒラギノ角ゴ ProN W6" charset="0"/>
                <a:cs typeface="Arial Bold" charset="0"/>
                <a:sym typeface="Arial Bold" charset="0"/>
              </a:rPr>
              <a:t>bilirubin</a:t>
            </a:r>
          </a:p>
        </p:txBody>
      </p:sp>
      <p:sp>
        <p:nvSpPr>
          <p:cNvPr id="48159" name="Line 42"/>
          <p:cNvSpPr>
            <a:spLocks noChangeShapeType="1"/>
          </p:cNvSpPr>
          <p:nvPr/>
        </p:nvSpPr>
        <p:spPr bwMode="auto">
          <a:xfrm flipH="1">
            <a:off x="8449736" y="3240088"/>
            <a:ext cx="2117" cy="838200"/>
          </a:xfrm>
          <a:prstGeom prst="line">
            <a:avLst/>
          </a:prstGeom>
          <a:noFill/>
          <a:ln w="38100">
            <a:solidFill>
              <a:srgbClr val="FFFFFF"/>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a:p>
        </p:txBody>
      </p:sp>
      <p:sp>
        <p:nvSpPr>
          <p:cNvPr id="48160" name="Line 43"/>
          <p:cNvSpPr>
            <a:spLocks noChangeShapeType="1"/>
          </p:cNvSpPr>
          <p:nvPr/>
        </p:nvSpPr>
        <p:spPr bwMode="auto">
          <a:xfrm>
            <a:off x="1456268" y="3298825"/>
            <a:ext cx="2117" cy="412750"/>
          </a:xfrm>
          <a:prstGeom prst="line">
            <a:avLst/>
          </a:prstGeom>
          <a:noFill/>
          <a:ln w="50800">
            <a:solidFill>
              <a:srgbClr val="FFFFFF"/>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a:p>
        </p:txBody>
      </p:sp>
      <p:sp>
        <p:nvSpPr>
          <p:cNvPr id="48161" name="Line 44"/>
          <p:cNvSpPr>
            <a:spLocks noChangeShapeType="1"/>
          </p:cNvSpPr>
          <p:nvPr/>
        </p:nvSpPr>
        <p:spPr bwMode="auto">
          <a:xfrm flipH="1">
            <a:off x="6252633" y="1649414"/>
            <a:ext cx="2117" cy="149225"/>
          </a:xfrm>
          <a:prstGeom prst="line">
            <a:avLst/>
          </a:prstGeom>
          <a:noFill/>
          <a:ln w="38100">
            <a:solidFill>
              <a:srgbClr val="FFFFFF"/>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a:p>
        </p:txBody>
      </p:sp>
      <p:sp>
        <p:nvSpPr>
          <p:cNvPr id="48162" name="Freeform 45"/>
          <p:cNvSpPr>
            <a:spLocks/>
          </p:cNvSpPr>
          <p:nvPr/>
        </p:nvSpPr>
        <p:spPr bwMode="auto">
          <a:xfrm>
            <a:off x="7391403" y="1377950"/>
            <a:ext cx="3172884" cy="420688"/>
          </a:xfrm>
          <a:custGeom>
            <a:avLst/>
            <a:gdLst>
              <a:gd name="T0" fmla="*/ 0 w 21600"/>
              <a:gd name="T1" fmla="*/ 0 h 21600"/>
              <a:gd name="T2" fmla="*/ 2147483647 w 21600"/>
              <a:gd name="T3" fmla="*/ 0 h 21600"/>
              <a:gd name="T4" fmla="*/ 2147483647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21600" y="0"/>
                </a:lnTo>
                <a:lnTo>
                  <a:pt x="21600" y="21600"/>
                </a:lnTo>
              </a:path>
            </a:pathLst>
          </a:custGeom>
          <a:noFill/>
          <a:ln w="38100" cap="flat">
            <a:solidFill>
              <a:srgbClr val="FFFFFF"/>
            </a:solidFill>
            <a:prstDash val="solid"/>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8163" name="Line 46"/>
          <p:cNvSpPr>
            <a:spLocks noChangeShapeType="1"/>
          </p:cNvSpPr>
          <p:nvPr/>
        </p:nvSpPr>
        <p:spPr bwMode="auto">
          <a:xfrm>
            <a:off x="10587567" y="3248025"/>
            <a:ext cx="12700" cy="2476500"/>
          </a:xfrm>
          <a:prstGeom prst="line">
            <a:avLst/>
          </a:prstGeom>
          <a:noFill/>
          <a:ln w="38100">
            <a:solidFill>
              <a:srgbClr val="FFFFFF"/>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a:p>
        </p:txBody>
      </p:sp>
      <p:sp>
        <p:nvSpPr>
          <p:cNvPr id="48164" name="Line 47"/>
          <p:cNvSpPr>
            <a:spLocks noChangeShapeType="1"/>
          </p:cNvSpPr>
          <p:nvPr/>
        </p:nvSpPr>
        <p:spPr bwMode="auto">
          <a:xfrm>
            <a:off x="6244167" y="3248025"/>
            <a:ext cx="12700" cy="2127250"/>
          </a:xfrm>
          <a:prstGeom prst="line">
            <a:avLst/>
          </a:prstGeom>
          <a:noFill/>
          <a:ln w="38100">
            <a:solidFill>
              <a:srgbClr val="FFFFFF"/>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a:p>
        </p:txBody>
      </p:sp>
      <p:grpSp>
        <p:nvGrpSpPr>
          <p:cNvPr id="48165" name="Group 50"/>
          <p:cNvGrpSpPr>
            <a:grpSpLocks/>
          </p:cNvGrpSpPr>
          <p:nvPr/>
        </p:nvGrpSpPr>
        <p:grpSpPr bwMode="auto">
          <a:xfrm>
            <a:off x="7696200" y="4394200"/>
            <a:ext cx="1517651" cy="319088"/>
            <a:chOff x="0" y="0"/>
            <a:chExt cx="717" cy="201"/>
          </a:xfrm>
        </p:grpSpPr>
        <p:sp>
          <p:nvSpPr>
            <p:cNvPr id="48214" name="Line 48"/>
            <p:cNvSpPr>
              <a:spLocks noChangeShapeType="1"/>
            </p:cNvSpPr>
            <p:nvPr/>
          </p:nvSpPr>
          <p:spPr bwMode="auto">
            <a:xfrm>
              <a:off x="0" y="0"/>
              <a:ext cx="1" cy="201"/>
            </a:xfrm>
            <a:prstGeom prst="line">
              <a:avLst/>
            </a:prstGeom>
            <a:noFill/>
            <a:ln w="38100">
              <a:solidFill>
                <a:srgbClr val="FFFFFF"/>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a:p>
          </p:txBody>
        </p:sp>
        <p:sp>
          <p:nvSpPr>
            <p:cNvPr id="48215" name="Line 49"/>
            <p:cNvSpPr>
              <a:spLocks noChangeShapeType="1"/>
            </p:cNvSpPr>
            <p:nvPr/>
          </p:nvSpPr>
          <p:spPr bwMode="auto">
            <a:xfrm>
              <a:off x="716" y="0"/>
              <a:ext cx="1" cy="201"/>
            </a:xfrm>
            <a:prstGeom prst="line">
              <a:avLst/>
            </a:prstGeom>
            <a:noFill/>
            <a:ln w="38100">
              <a:solidFill>
                <a:srgbClr val="FFFFFF"/>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a:p>
          </p:txBody>
        </p:sp>
      </p:grpSp>
      <p:sp>
        <p:nvSpPr>
          <p:cNvPr id="48166" name="Line 51"/>
          <p:cNvSpPr>
            <a:spLocks noChangeShapeType="1"/>
          </p:cNvSpPr>
          <p:nvPr/>
        </p:nvSpPr>
        <p:spPr bwMode="auto">
          <a:xfrm>
            <a:off x="3928536" y="4741863"/>
            <a:ext cx="2117" cy="190500"/>
          </a:xfrm>
          <a:prstGeom prst="line">
            <a:avLst/>
          </a:prstGeom>
          <a:noFill/>
          <a:ln w="50800">
            <a:solidFill>
              <a:srgbClr val="FFFFFF"/>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a:p>
        </p:txBody>
      </p:sp>
      <p:sp>
        <p:nvSpPr>
          <p:cNvPr id="48167" name="Line 52"/>
          <p:cNvSpPr>
            <a:spLocks noChangeShapeType="1"/>
          </p:cNvSpPr>
          <p:nvPr/>
        </p:nvSpPr>
        <p:spPr bwMode="auto">
          <a:xfrm>
            <a:off x="5249336" y="4741863"/>
            <a:ext cx="2117" cy="190500"/>
          </a:xfrm>
          <a:prstGeom prst="line">
            <a:avLst/>
          </a:prstGeom>
          <a:noFill/>
          <a:ln w="50800">
            <a:solidFill>
              <a:srgbClr val="FFFFFF"/>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a:p>
        </p:txBody>
      </p:sp>
      <p:sp>
        <p:nvSpPr>
          <p:cNvPr id="48168" name="Line 53"/>
          <p:cNvSpPr>
            <a:spLocks noChangeShapeType="1"/>
          </p:cNvSpPr>
          <p:nvPr/>
        </p:nvSpPr>
        <p:spPr bwMode="auto">
          <a:xfrm>
            <a:off x="4775245" y="4195763"/>
            <a:ext cx="4233" cy="254000"/>
          </a:xfrm>
          <a:prstGeom prst="line">
            <a:avLst/>
          </a:prstGeom>
          <a:noFill/>
          <a:ln w="50800">
            <a:solidFill>
              <a:srgbClr val="FFFFFF"/>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a:p>
        </p:txBody>
      </p:sp>
      <p:sp>
        <p:nvSpPr>
          <p:cNvPr id="48169" name="Line 54"/>
          <p:cNvSpPr>
            <a:spLocks noChangeShapeType="1"/>
          </p:cNvSpPr>
          <p:nvPr/>
        </p:nvSpPr>
        <p:spPr bwMode="auto">
          <a:xfrm>
            <a:off x="1483784" y="4621280"/>
            <a:ext cx="457200" cy="1587"/>
          </a:xfrm>
          <a:prstGeom prst="line">
            <a:avLst/>
          </a:prstGeom>
          <a:noFill/>
          <a:ln w="50800">
            <a:solidFill>
              <a:srgbClr val="FFFFFF"/>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a:p>
        </p:txBody>
      </p:sp>
      <p:sp>
        <p:nvSpPr>
          <p:cNvPr id="48170" name="Line 55"/>
          <p:cNvSpPr>
            <a:spLocks noChangeShapeType="1"/>
          </p:cNvSpPr>
          <p:nvPr/>
        </p:nvSpPr>
        <p:spPr bwMode="auto">
          <a:xfrm>
            <a:off x="1468968" y="3890963"/>
            <a:ext cx="2117" cy="190500"/>
          </a:xfrm>
          <a:prstGeom prst="line">
            <a:avLst/>
          </a:prstGeom>
          <a:noFill/>
          <a:ln w="50800">
            <a:solidFill>
              <a:srgbClr val="FFFFFF"/>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a:p>
        </p:txBody>
      </p:sp>
      <p:sp>
        <p:nvSpPr>
          <p:cNvPr id="48171" name="Line 56"/>
          <p:cNvSpPr>
            <a:spLocks noChangeShapeType="1"/>
          </p:cNvSpPr>
          <p:nvPr/>
        </p:nvSpPr>
        <p:spPr bwMode="auto">
          <a:xfrm>
            <a:off x="1471087" y="4529138"/>
            <a:ext cx="2116" cy="425450"/>
          </a:xfrm>
          <a:prstGeom prst="line">
            <a:avLst/>
          </a:prstGeom>
          <a:noFill/>
          <a:ln w="38100">
            <a:solidFill>
              <a:srgbClr val="FFFFFF"/>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a:p>
        </p:txBody>
      </p:sp>
      <p:sp>
        <p:nvSpPr>
          <p:cNvPr id="48172" name="Line 57"/>
          <p:cNvSpPr>
            <a:spLocks noChangeShapeType="1"/>
          </p:cNvSpPr>
          <p:nvPr/>
        </p:nvSpPr>
        <p:spPr bwMode="auto">
          <a:xfrm flipH="1">
            <a:off x="1456268" y="3498850"/>
            <a:ext cx="3318933" cy="1588"/>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cxnSp>
        <p:nvCxnSpPr>
          <p:cNvPr id="48173" name="AutoShape 58"/>
          <p:cNvCxnSpPr>
            <a:cxnSpLocks noChangeShapeType="1"/>
            <a:stCxn id="48172" idx="0"/>
            <a:endCxn id="48155" idx="0"/>
          </p:cNvCxnSpPr>
          <p:nvPr/>
        </p:nvCxnSpPr>
        <p:spPr bwMode="auto">
          <a:xfrm>
            <a:off x="4775201" y="3498850"/>
            <a:ext cx="5292" cy="376238"/>
          </a:xfrm>
          <a:prstGeom prst="straightConnector1">
            <a:avLst/>
          </a:prstGeom>
          <a:noFill/>
          <a:ln w="50800">
            <a:solidFill>
              <a:srgbClr val="FFFFFF"/>
            </a:solidFill>
            <a:round/>
            <a:headEnd/>
            <a:tailEnd type="triangle" w="sm" len="sm"/>
          </a:ln>
          <a:extLst>
            <a:ext uri="{909E8E84-426E-40DD-AFC4-6F175D3DCCD1}">
              <a14:hiddenFill xmlns:a14="http://schemas.microsoft.com/office/drawing/2010/main">
                <a:noFill/>
              </a14:hiddenFill>
            </a:ext>
          </a:extLst>
        </p:spPr>
      </p:cxnSp>
      <p:sp>
        <p:nvSpPr>
          <p:cNvPr id="48174" name="Line 59"/>
          <p:cNvSpPr>
            <a:spLocks noChangeShapeType="1"/>
          </p:cNvSpPr>
          <p:nvPr/>
        </p:nvSpPr>
        <p:spPr bwMode="auto">
          <a:xfrm>
            <a:off x="4085168" y="3252855"/>
            <a:ext cx="2117" cy="26193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48175" name="Group 63"/>
          <p:cNvGrpSpPr>
            <a:grpSpLocks/>
          </p:cNvGrpSpPr>
          <p:nvPr/>
        </p:nvGrpSpPr>
        <p:grpSpPr bwMode="auto">
          <a:xfrm>
            <a:off x="1471088" y="5156267"/>
            <a:ext cx="3780367" cy="231775"/>
            <a:chOff x="0" y="0"/>
            <a:chExt cx="1786" cy="146"/>
          </a:xfrm>
        </p:grpSpPr>
        <p:sp>
          <p:nvSpPr>
            <p:cNvPr id="48211" name="Line 60"/>
            <p:cNvSpPr>
              <a:spLocks noChangeShapeType="1"/>
            </p:cNvSpPr>
            <p:nvPr/>
          </p:nvSpPr>
          <p:spPr bwMode="auto">
            <a:xfrm>
              <a:off x="1162" y="0"/>
              <a:ext cx="1" cy="141"/>
            </a:xfrm>
            <a:prstGeom prst="line">
              <a:avLst/>
            </a:prstGeom>
            <a:noFill/>
            <a:ln w="38100">
              <a:solidFill>
                <a:srgbClr val="FFFFFF"/>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a:p>
          </p:txBody>
        </p:sp>
        <p:sp>
          <p:nvSpPr>
            <p:cNvPr id="48212" name="Line 61"/>
            <p:cNvSpPr>
              <a:spLocks noChangeShapeType="1"/>
            </p:cNvSpPr>
            <p:nvPr/>
          </p:nvSpPr>
          <p:spPr bwMode="auto">
            <a:xfrm>
              <a:off x="1785" y="4"/>
              <a:ext cx="1" cy="142"/>
            </a:xfrm>
            <a:prstGeom prst="line">
              <a:avLst/>
            </a:prstGeom>
            <a:noFill/>
            <a:ln w="38100">
              <a:solidFill>
                <a:srgbClr val="FFFFFF"/>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a:p>
          </p:txBody>
        </p:sp>
        <p:sp>
          <p:nvSpPr>
            <p:cNvPr id="48213" name="Line 62"/>
            <p:cNvSpPr>
              <a:spLocks noChangeShapeType="1"/>
            </p:cNvSpPr>
            <p:nvPr/>
          </p:nvSpPr>
          <p:spPr bwMode="auto">
            <a:xfrm>
              <a:off x="0" y="0"/>
              <a:ext cx="1" cy="141"/>
            </a:xfrm>
            <a:prstGeom prst="line">
              <a:avLst/>
            </a:prstGeom>
            <a:noFill/>
            <a:ln w="38100">
              <a:solidFill>
                <a:srgbClr val="FFFFFF"/>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48176" name="Group 66"/>
          <p:cNvGrpSpPr>
            <a:grpSpLocks/>
          </p:cNvGrpSpPr>
          <p:nvPr/>
        </p:nvGrpSpPr>
        <p:grpSpPr bwMode="auto">
          <a:xfrm>
            <a:off x="7694129" y="5029200"/>
            <a:ext cx="1517649" cy="319088"/>
            <a:chOff x="0" y="0"/>
            <a:chExt cx="717" cy="201"/>
          </a:xfrm>
        </p:grpSpPr>
        <p:sp>
          <p:nvSpPr>
            <p:cNvPr id="48209" name="Line 64"/>
            <p:cNvSpPr>
              <a:spLocks noChangeShapeType="1"/>
            </p:cNvSpPr>
            <p:nvPr/>
          </p:nvSpPr>
          <p:spPr bwMode="auto">
            <a:xfrm>
              <a:off x="0" y="0"/>
              <a:ext cx="1" cy="201"/>
            </a:xfrm>
            <a:prstGeom prst="line">
              <a:avLst/>
            </a:prstGeom>
            <a:noFill/>
            <a:ln w="38100">
              <a:solidFill>
                <a:srgbClr val="FFFFFF"/>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a:p>
          </p:txBody>
        </p:sp>
        <p:sp>
          <p:nvSpPr>
            <p:cNvPr id="48210" name="Line 65"/>
            <p:cNvSpPr>
              <a:spLocks noChangeShapeType="1"/>
            </p:cNvSpPr>
            <p:nvPr/>
          </p:nvSpPr>
          <p:spPr bwMode="auto">
            <a:xfrm>
              <a:off x="716" y="0"/>
              <a:ext cx="1" cy="201"/>
            </a:xfrm>
            <a:prstGeom prst="line">
              <a:avLst/>
            </a:prstGeom>
            <a:noFill/>
            <a:ln w="38100">
              <a:solidFill>
                <a:srgbClr val="FFFFFF"/>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a:p>
          </p:txBody>
        </p:sp>
      </p:grpSp>
      <p:sp>
        <p:nvSpPr>
          <p:cNvPr id="48177" name="Freeform 67"/>
          <p:cNvSpPr>
            <a:spLocks/>
          </p:cNvSpPr>
          <p:nvPr/>
        </p:nvSpPr>
        <p:spPr bwMode="auto">
          <a:xfrm flipH="1">
            <a:off x="2032015" y="1377950"/>
            <a:ext cx="3062817" cy="420688"/>
          </a:xfrm>
          <a:custGeom>
            <a:avLst/>
            <a:gdLst>
              <a:gd name="T0" fmla="*/ 0 w 21600"/>
              <a:gd name="T1" fmla="*/ 0 h 21600"/>
              <a:gd name="T2" fmla="*/ 2147483647 w 21600"/>
              <a:gd name="T3" fmla="*/ 0 h 21600"/>
              <a:gd name="T4" fmla="*/ 2147483647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21600" y="0"/>
                </a:lnTo>
                <a:lnTo>
                  <a:pt x="21600" y="21600"/>
                </a:lnTo>
              </a:path>
            </a:pathLst>
          </a:custGeom>
          <a:noFill/>
          <a:ln w="38100" cap="flat">
            <a:solidFill>
              <a:srgbClr val="FFFFFF"/>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48178" name="Group 70"/>
          <p:cNvGrpSpPr>
            <a:grpSpLocks/>
          </p:cNvGrpSpPr>
          <p:nvPr/>
        </p:nvGrpSpPr>
        <p:grpSpPr bwMode="auto">
          <a:xfrm>
            <a:off x="5094817" y="1104967"/>
            <a:ext cx="2336800" cy="544513"/>
            <a:chOff x="0" y="0"/>
            <a:chExt cx="1104" cy="343"/>
          </a:xfrm>
        </p:grpSpPr>
        <p:sp>
          <p:nvSpPr>
            <p:cNvPr id="48207" name="AutoShape 68"/>
            <p:cNvSpPr>
              <a:spLocks/>
            </p:cNvSpPr>
            <p:nvPr/>
          </p:nvSpPr>
          <p:spPr bwMode="auto">
            <a:xfrm>
              <a:off x="0" y="0"/>
              <a:ext cx="1104" cy="343"/>
            </a:xfrm>
            <a:prstGeom prst="roundRect">
              <a:avLst>
                <a:gd name="adj" fmla="val 16667"/>
              </a:avLst>
            </a:prstGeom>
            <a:gradFill rotWithShape="0">
              <a:gsLst>
                <a:gs pos="0">
                  <a:srgbClr val="FFFF00"/>
                </a:gs>
                <a:gs pos="100000">
                  <a:srgbClr val="D2D200"/>
                </a:gs>
              </a:gsLst>
              <a:lin ang="5400000" scaled="1"/>
            </a:gradFill>
            <a:ln>
              <a:noFill/>
            </a:ln>
            <a:extLst>
              <a:ext uri="{91240B29-F687-4F45-9708-019B960494DF}">
                <a14:hiddenLine xmlns:a14="http://schemas.microsoft.com/office/drawing/2010/main" w="9525">
                  <a:solidFill>
                    <a:srgbClr val="000099"/>
                  </a:solidFill>
                  <a:round/>
                  <a:headEnd/>
                  <a:tailEnd/>
                </a14:hiddenLine>
              </a:ext>
            </a:extLst>
          </p:spPr>
          <p:txBody>
            <a:bodyPr lIns="0" tIns="0" rIns="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42950"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43000"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57400"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endParaRPr lang="en-US" altLang="en-US" sz="1600">
                <a:solidFill>
                  <a:srgbClr val="00DFCA"/>
                </a:solidFill>
                <a:latin typeface="Arial Bold" charset="0"/>
                <a:ea typeface="ヒラギノ角ゴ ProN W6" charset="0"/>
                <a:cs typeface="ヒラギノ角ゴ ProN W6" charset="0"/>
                <a:sym typeface="Arial Bold" charset="0"/>
              </a:endParaRPr>
            </a:p>
          </p:txBody>
        </p:sp>
        <p:sp>
          <p:nvSpPr>
            <p:cNvPr id="48208" name="Rectangle 69"/>
            <p:cNvSpPr>
              <a:spLocks/>
            </p:cNvSpPr>
            <p:nvPr/>
          </p:nvSpPr>
          <p:spPr bwMode="auto">
            <a:xfrm>
              <a:off x="481" y="93"/>
              <a:ext cx="20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709" bIns="0" anchor="ctr">
              <a:spAutoFit/>
            </a:bodyPr>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713"/>
                </a:spcBef>
                <a:buClrTx/>
                <a:buSzTx/>
                <a:buFontTx/>
                <a:buNone/>
              </a:pPr>
              <a:r>
                <a:rPr lang="en-US" altLang="en-US" sz="1600">
                  <a:solidFill>
                    <a:srgbClr val="000099"/>
                  </a:solidFill>
                  <a:latin typeface="Arial Bold" charset="0"/>
                  <a:ea typeface="ヒラギノ角ゴ ProN W6" charset="0"/>
                  <a:cs typeface="Arial Bold" charset="0"/>
                  <a:sym typeface="Arial Bold" charset="0"/>
                </a:rPr>
                <a:t>HCC</a:t>
              </a:r>
            </a:p>
          </p:txBody>
        </p:sp>
      </p:grpSp>
      <p:sp>
        <p:nvSpPr>
          <p:cNvPr id="48179" name="Line 71"/>
          <p:cNvSpPr>
            <a:spLocks noChangeShapeType="1"/>
          </p:cNvSpPr>
          <p:nvPr/>
        </p:nvSpPr>
        <p:spPr bwMode="auto">
          <a:xfrm>
            <a:off x="3194051" y="4618105"/>
            <a:ext cx="279400" cy="1587"/>
          </a:xfrm>
          <a:prstGeom prst="line">
            <a:avLst/>
          </a:prstGeom>
          <a:noFill/>
          <a:ln w="50800">
            <a:solidFill>
              <a:srgbClr val="FFFFFF"/>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a:p>
        </p:txBody>
      </p:sp>
      <p:grpSp>
        <p:nvGrpSpPr>
          <p:cNvPr id="48180" name="Group 74"/>
          <p:cNvGrpSpPr>
            <a:grpSpLocks/>
          </p:cNvGrpSpPr>
          <p:nvPr/>
        </p:nvGrpSpPr>
        <p:grpSpPr bwMode="auto">
          <a:xfrm>
            <a:off x="1126088" y="2595630"/>
            <a:ext cx="1809751" cy="720725"/>
            <a:chOff x="0" y="0"/>
            <a:chExt cx="855" cy="454"/>
          </a:xfrm>
        </p:grpSpPr>
        <p:sp>
          <p:nvSpPr>
            <p:cNvPr id="48205" name="AutoShape 72"/>
            <p:cNvSpPr>
              <a:spLocks/>
            </p:cNvSpPr>
            <p:nvPr/>
          </p:nvSpPr>
          <p:spPr bwMode="auto">
            <a:xfrm>
              <a:off x="0" y="0"/>
              <a:ext cx="855" cy="454"/>
            </a:xfrm>
            <a:prstGeom prst="roundRect">
              <a:avLst>
                <a:gd name="adj" fmla="val 16662"/>
              </a:avLst>
            </a:prstGeom>
            <a:gradFill rotWithShape="0">
              <a:gsLst>
                <a:gs pos="0">
                  <a:srgbClr val="C4D6EC"/>
                </a:gs>
                <a:gs pos="100000">
                  <a:srgbClr val="9BAAB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42950"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43000"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57400"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endParaRPr lang="en-US" altLang="en-US" sz="1600">
                <a:solidFill>
                  <a:srgbClr val="00DFCA"/>
                </a:solidFill>
                <a:latin typeface="Arial Bold" charset="0"/>
                <a:ea typeface="ヒラギノ角ゴ ProN W6" charset="0"/>
                <a:cs typeface="ヒラギノ角ゴ ProN W6" charset="0"/>
                <a:sym typeface="Arial Bold" charset="0"/>
              </a:endParaRPr>
            </a:p>
          </p:txBody>
        </p:sp>
        <p:sp>
          <p:nvSpPr>
            <p:cNvPr id="48206" name="Rectangle 73"/>
            <p:cNvSpPr>
              <a:spLocks/>
            </p:cNvSpPr>
            <p:nvPr/>
          </p:nvSpPr>
          <p:spPr bwMode="auto">
            <a:xfrm>
              <a:off x="175" y="23"/>
              <a:ext cx="50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5212" bIns="0" anchor="ctr">
              <a:spAutoFit/>
            </a:bodyPr>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475"/>
                </a:spcBef>
                <a:buClrTx/>
                <a:buSzTx/>
                <a:buFontTx/>
                <a:buNone/>
              </a:pPr>
              <a:r>
                <a:rPr lang="en-US" altLang="en-US" sz="1100">
                  <a:solidFill>
                    <a:srgbClr val="000099"/>
                  </a:solidFill>
                  <a:latin typeface="Arial Bold" charset="0"/>
                  <a:ea typeface="ヒラギノ角ゴ ProN W6" charset="0"/>
                  <a:cs typeface="Arial Bold" charset="0"/>
                  <a:sym typeface="Arial Bold" charset="0"/>
                </a:rPr>
                <a:t>Very early </a:t>
              </a:r>
              <a:br>
                <a:rPr lang="en-US" altLang="en-US" sz="1100">
                  <a:solidFill>
                    <a:srgbClr val="000099"/>
                  </a:solidFill>
                  <a:latin typeface="Arial Bold" charset="0"/>
                  <a:ea typeface="ヒラギノ角ゴ ProN W6" charset="0"/>
                  <a:cs typeface="Arial Bold" charset="0"/>
                  <a:sym typeface="Arial Bold" charset="0"/>
                </a:rPr>
              </a:br>
              <a:r>
                <a:rPr lang="en-US" altLang="en-US" sz="1100">
                  <a:solidFill>
                    <a:srgbClr val="000099"/>
                  </a:solidFill>
                  <a:latin typeface="Arial Bold" charset="0"/>
                  <a:ea typeface="ヒラギノ角ゴ ProN W6" charset="0"/>
                  <a:cs typeface="Arial Bold" charset="0"/>
                  <a:sym typeface="Arial Bold" charset="0"/>
                </a:rPr>
                <a:t>stage (0)</a:t>
              </a:r>
              <a:br>
                <a:rPr lang="en-US" altLang="en-US" sz="1100">
                  <a:solidFill>
                    <a:srgbClr val="000099"/>
                  </a:solidFill>
                  <a:latin typeface="Arial Bold" charset="0"/>
                  <a:ea typeface="ヒラギノ角ゴ ProN W6" charset="0"/>
                  <a:cs typeface="Arial Bold" charset="0"/>
                  <a:sym typeface="Arial Bold" charset="0"/>
                </a:rPr>
              </a:br>
              <a:r>
                <a:rPr lang="en-US" altLang="en-US" sz="1000">
                  <a:solidFill>
                    <a:srgbClr val="000099"/>
                  </a:solidFill>
                  <a:latin typeface="Arial Bold" charset="0"/>
                  <a:ea typeface="ヒラギノ角ゴ ProN W6" charset="0"/>
                  <a:cs typeface="Arial Bold" charset="0"/>
                  <a:sym typeface="Arial Bold" charset="0"/>
                </a:rPr>
                <a:t>Single HCC &lt;2cm</a:t>
              </a:r>
              <a:br>
                <a:rPr lang="en-US" altLang="en-US" sz="1000">
                  <a:solidFill>
                    <a:srgbClr val="000099"/>
                  </a:solidFill>
                  <a:latin typeface="Arial Bold" charset="0"/>
                  <a:ea typeface="ヒラギノ角ゴ ProN W6" charset="0"/>
                  <a:cs typeface="Arial Bold" charset="0"/>
                  <a:sym typeface="Arial Bold" charset="0"/>
                </a:rPr>
              </a:br>
              <a:r>
                <a:rPr lang="en-US" altLang="en-US" sz="1000">
                  <a:solidFill>
                    <a:srgbClr val="000099"/>
                  </a:solidFill>
                  <a:latin typeface="Arial Bold" charset="0"/>
                  <a:ea typeface="ヒラギノ角ゴ ProN W6" charset="0"/>
                  <a:cs typeface="Arial Bold" charset="0"/>
                  <a:sym typeface="Arial Bold" charset="0"/>
                </a:rPr>
                <a:t>Carcinoma in situ</a:t>
              </a:r>
            </a:p>
          </p:txBody>
        </p:sp>
      </p:grpSp>
      <p:grpSp>
        <p:nvGrpSpPr>
          <p:cNvPr id="48181" name="Group 77"/>
          <p:cNvGrpSpPr>
            <a:grpSpLocks/>
          </p:cNvGrpSpPr>
          <p:nvPr/>
        </p:nvGrpSpPr>
        <p:grpSpPr bwMode="auto">
          <a:xfrm>
            <a:off x="3088217" y="2595630"/>
            <a:ext cx="2015067" cy="720725"/>
            <a:chOff x="0" y="0"/>
            <a:chExt cx="952" cy="454"/>
          </a:xfrm>
        </p:grpSpPr>
        <p:sp>
          <p:nvSpPr>
            <p:cNvPr id="48203" name="AutoShape 75"/>
            <p:cNvSpPr>
              <a:spLocks/>
            </p:cNvSpPr>
            <p:nvPr/>
          </p:nvSpPr>
          <p:spPr bwMode="auto">
            <a:xfrm>
              <a:off x="0" y="0"/>
              <a:ext cx="952" cy="454"/>
            </a:xfrm>
            <a:prstGeom prst="roundRect">
              <a:avLst>
                <a:gd name="adj" fmla="val 16662"/>
              </a:avLst>
            </a:prstGeom>
            <a:gradFill rotWithShape="0">
              <a:gsLst>
                <a:gs pos="0">
                  <a:srgbClr val="C4D6EC"/>
                </a:gs>
                <a:gs pos="100000">
                  <a:srgbClr val="9BAAB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42950"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43000"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57400"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endParaRPr lang="en-US" altLang="en-US" sz="1600">
                <a:solidFill>
                  <a:srgbClr val="00DFCA"/>
                </a:solidFill>
                <a:latin typeface="Arial Bold" charset="0"/>
                <a:ea typeface="ヒラギノ角ゴ ProN W6" charset="0"/>
                <a:cs typeface="ヒラギノ角ゴ ProN W6" charset="0"/>
                <a:sym typeface="Arial Bold" charset="0"/>
              </a:endParaRPr>
            </a:p>
          </p:txBody>
        </p:sp>
        <p:sp>
          <p:nvSpPr>
            <p:cNvPr id="48204" name="Rectangle 76"/>
            <p:cNvSpPr>
              <a:spLocks/>
            </p:cNvSpPr>
            <p:nvPr/>
          </p:nvSpPr>
          <p:spPr bwMode="auto">
            <a:xfrm>
              <a:off x="273" y="23"/>
              <a:ext cx="47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5089" bIns="0" anchor="ctr">
              <a:spAutoFit/>
            </a:bodyPr>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475"/>
                </a:spcBef>
                <a:buClrTx/>
                <a:buSzTx/>
                <a:buFontTx/>
                <a:buNone/>
              </a:pPr>
              <a:r>
                <a:rPr lang="en-US" altLang="en-US" sz="1100">
                  <a:solidFill>
                    <a:srgbClr val="000099"/>
                  </a:solidFill>
                  <a:latin typeface="Arial Bold" charset="0"/>
                  <a:ea typeface="ヒラギノ角ゴ ProN W6" charset="0"/>
                  <a:cs typeface="Arial Bold" charset="0"/>
                  <a:sym typeface="Arial Bold" charset="0"/>
                </a:rPr>
                <a:t>Early Stage (A)</a:t>
              </a:r>
              <a:br>
                <a:rPr lang="en-US" altLang="en-US" sz="1100">
                  <a:solidFill>
                    <a:srgbClr val="000099"/>
                  </a:solidFill>
                  <a:latin typeface="Arial Bold" charset="0"/>
                  <a:ea typeface="ヒラギノ角ゴ ProN W6" charset="0"/>
                  <a:cs typeface="Arial Bold" charset="0"/>
                  <a:sym typeface="Arial Bold" charset="0"/>
                </a:rPr>
              </a:br>
              <a:r>
                <a:rPr lang="en-US" altLang="en-US" sz="1100">
                  <a:solidFill>
                    <a:srgbClr val="000099"/>
                  </a:solidFill>
                  <a:latin typeface="Arial Bold" charset="0"/>
                  <a:ea typeface="ヒラギノ角ゴ ProN W6" charset="0"/>
                  <a:cs typeface="Arial Bold" charset="0"/>
                  <a:sym typeface="Arial Bold" charset="0"/>
                </a:rPr>
                <a:t> </a:t>
              </a:r>
              <a:r>
                <a:rPr lang="en-US" altLang="en-US" sz="1000">
                  <a:solidFill>
                    <a:srgbClr val="000099"/>
                  </a:solidFill>
                  <a:latin typeface="Arial Bold" charset="0"/>
                  <a:ea typeface="ヒラギノ角ゴ ProN W6" charset="0"/>
                  <a:cs typeface="Arial Bold" charset="0"/>
                  <a:sym typeface="Arial Bold" charset="0"/>
                </a:rPr>
                <a:t>Single HCC or </a:t>
              </a:r>
              <a:br>
                <a:rPr lang="en-US" altLang="en-US" sz="1000">
                  <a:solidFill>
                    <a:srgbClr val="000099"/>
                  </a:solidFill>
                  <a:latin typeface="Arial Bold" charset="0"/>
                  <a:ea typeface="ヒラギノ角ゴ ProN W6" charset="0"/>
                  <a:cs typeface="Arial Bold" charset="0"/>
                  <a:sym typeface="Arial Bold" charset="0"/>
                </a:rPr>
              </a:br>
              <a:r>
                <a:rPr lang="en-US" altLang="en-US" sz="1000">
                  <a:solidFill>
                    <a:srgbClr val="000099"/>
                  </a:solidFill>
                  <a:latin typeface="Arial Bold" charset="0"/>
                  <a:ea typeface="ヒラギノ角ゴ ProN W6" charset="0"/>
                  <a:cs typeface="Arial Bold" charset="0"/>
                  <a:sym typeface="Arial Bold" charset="0"/>
                </a:rPr>
                <a:t>3 nodules &lt;3cm</a:t>
              </a:r>
              <a:br>
                <a:rPr lang="en-US" altLang="en-US" sz="1000">
                  <a:solidFill>
                    <a:srgbClr val="000099"/>
                  </a:solidFill>
                  <a:latin typeface="Arial Bold" charset="0"/>
                  <a:ea typeface="ヒラギノ角ゴ ProN W6" charset="0"/>
                  <a:cs typeface="Arial Bold" charset="0"/>
                  <a:sym typeface="Arial Bold" charset="0"/>
                </a:rPr>
              </a:br>
              <a:r>
                <a:rPr lang="en-US" altLang="en-US" sz="1000">
                  <a:solidFill>
                    <a:srgbClr val="000099"/>
                  </a:solidFill>
                  <a:latin typeface="Arial Bold" charset="0"/>
                  <a:ea typeface="ヒラギノ角ゴ ProN W6" charset="0"/>
                  <a:cs typeface="Arial Bold" charset="0"/>
                  <a:sym typeface="Arial Bold" charset="0"/>
                </a:rPr>
                <a:t>PST 0</a:t>
              </a:r>
            </a:p>
          </p:txBody>
        </p:sp>
      </p:grpSp>
      <p:grpSp>
        <p:nvGrpSpPr>
          <p:cNvPr id="48182" name="Group 80"/>
          <p:cNvGrpSpPr>
            <a:grpSpLocks/>
          </p:cNvGrpSpPr>
          <p:nvPr/>
        </p:nvGrpSpPr>
        <p:grpSpPr bwMode="auto">
          <a:xfrm>
            <a:off x="5251451" y="2595630"/>
            <a:ext cx="2019300" cy="720725"/>
            <a:chOff x="0" y="0"/>
            <a:chExt cx="954" cy="454"/>
          </a:xfrm>
        </p:grpSpPr>
        <p:sp>
          <p:nvSpPr>
            <p:cNvPr id="48201" name="AutoShape 78"/>
            <p:cNvSpPr>
              <a:spLocks/>
            </p:cNvSpPr>
            <p:nvPr/>
          </p:nvSpPr>
          <p:spPr bwMode="auto">
            <a:xfrm>
              <a:off x="0" y="0"/>
              <a:ext cx="954" cy="454"/>
            </a:xfrm>
            <a:prstGeom prst="roundRect">
              <a:avLst>
                <a:gd name="adj" fmla="val 16662"/>
              </a:avLst>
            </a:prstGeom>
            <a:gradFill rotWithShape="0">
              <a:gsLst>
                <a:gs pos="0">
                  <a:srgbClr val="C4D6EC"/>
                </a:gs>
                <a:gs pos="100000">
                  <a:srgbClr val="9BAAB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42950"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43000"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57400"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endParaRPr lang="en-US" altLang="en-US" sz="1600">
                <a:solidFill>
                  <a:srgbClr val="00DFCA"/>
                </a:solidFill>
                <a:latin typeface="Arial Bold" charset="0"/>
                <a:ea typeface="ヒラギノ角ゴ ProN W6" charset="0"/>
                <a:cs typeface="ヒラギノ角ゴ ProN W6" charset="0"/>
                <a:sym typeface="Arial Bold" charset="0"/>
              </a:endParaRPr>
            </a:p>
          </p:txBody>
        </p:sp>
        <p:sp>
          <p:nvSpPr>
            <p:cNvPr id="48202" name="Rectangle 79"/>
            <p:cNvSpPr>
              <a:spLocks/>
            </p:cNvSpPr>
            <p:nvPr/>
          </p:nvSpPr>
          <p:spPr bwMode="auto">
            <a:xfrm>
              <a:off x="194" y="72"/>
              <a:ext cx="56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5086" bIns="0" anchor="ctr">
              <a:spAutoFit/>
            </a:bodyPr>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475"/>
                </a:spcBef>
                <a:buClrTx/>
                <a:buSzTx/>
                <a:buFontTx/>
                <a:buNone/>
              </a:pPr>
              <a:r>
                <a:rPr lang="en-US" altLang="en-US" sz="1100">
                  <a:solidFill>
                    <a:srgbClr val="000099"/>
                  </a:solidFill>
                  <a:latin typeface="Arial Bold" charset="0"/>
                  <a:ea typeface="ヒラギノ角ゴ ProN W6" charset="0"/>
                  <a:cs typeface="Arial Bold" charset="0"/>
                  <a:sym typeface="Arial Bold" charset="0"/>
                </a:rPr>
                <a:t>Intermediate </a:t>
              </a:r>
              <a:br>
                <a:rPr lang="en-US" altLang="en-US" sz="1100">
                  <a:solidFill>
                    <a:srgbClr val="000099"/>
                  </a:solidFill>
                  <a:latin typeface="Arial Bold" charset="0"/>
                  <a:ea typeface="ヒラギノ角ゴ ProN W6" charset="0"/>
                  <a:cs typeface="Arial Bold" charset="0"/>
                  <a:sym typeface="Arial Bold" charset="0"/>
                </a:rPr>
              </a:br>
              <a:r>
                <a:rPr lang="en-US" altLang="en-US" sz="1100">
                  <a:solidFill>
                    <a:srgbClr val="000099"/>
                  </a:solidFill>
                  <a:latin typeface="Arial Bold" charset="0"/>
                  <a:ea typeface="ヒラギノ角ゴ ProN W6" charset="0"/>
                  <a:cs typeface="Arial Bold" charset="0"/>
                  <a:sym typeface="Arial Bold" charset="0"/>
                </a:rPr>
                <a:t>stage (B)</a:t>
              </a:r>
              <a:br>
                <a:rPr lang="en-US" altLang="en-US" sz="1100">
                  <a:solidFill>
                    <a:srgbClr val="000099"/>
                  </a:solidFill>
                  <a:latin typeface="Arial Bold" charset="0"/>
                  <a:ea typeface="ヒラギノ角ゴ ProN W6" charset="0"/>
                  <a:cs typeface="Arial Bold" charset="0"/>
                  <a:sym typeface="Arial Bold" charset="0"/>
                </a:rPr>
              </a:br>
              <a:r>
                <a:rPr lang="en-US" altLang="en-US" sz="1000">
                  <a:solidFill>
                    <a:srgbClr val="000099"/>
                  </a:solidFill>
                  <a:latin typeface="Arial Bold" charset="0"/>
                  <a:ea typeface="ヒラギノ角ゴ ProN W6" charset="0"/>
                  <a:cs typeface="Arial Bold" charset="0"/>
                  <a:sym typeface="Arial Bold" charset="0"/>
                </a:rPr>
                <a:t>Multinodular; PST 0</a:t>
              </a:r>
            </a:p>
          </p:txBody>
        </p:sp>
      </p:grpSp>
      <p:grpSp>
        <p:nvGrpSpPr>
          <p:cNvPr id="48183" name="Group 83"/>
          <p:cNvGrpSpPr>
            <a:grpSpLocks/>
          </p:cNvGrpSpPr>
          <p:nvPr/>
        </p:nvGrpSpPr>
        <p:grpSpPr bwMode="auto">
          <a:xfrm>
            <a:off x="7467675" y="2595630"/>
            <a:ext cx="2021268" cy="720725"/>
            <a:chOff x="36" y="0"/>
            <a:chExt cx="954" cy="454"/>
          </a:xfrm>
        </p:grpSpPr>
        <p:sp>
          <p:nvSpPr>
            <p:cNvPr id="48199" name="AutoShape 81"/>
            <p:cNvSpPr>
              <a:spLocks/>
            </p:cNvSpPr>
            <p:nvPr/>
          </p:nvSpPr>
          <p:spPr bwMode="auto">
            <a:xfrm>
              <a:off x="36" y="0"/>
              <a:ext cx="954" cy="454"/>
            </a:xfrm>
            <a:prstGeom prst="roundRect">
              <a:avLst>
                <a:gd name="adj" fmla="val 16662"/>
              </a:avLst>
            </a:prstGeom>
            <a:gradFill rotWithShape="0">
              <a:gsLst>
                <a:gs pos="0">
                  <a:srgbClr val="C4D6EC"/>
                </a:gs>
                <a:gs pos="100000">
                  <a:srgbClr val="9BAAB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42950"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43000"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57400"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endParaRPr lang="en-US" altLang="en-US" sz="1600">
                <a:solidFill>
                  <a:srgbClr val="00DFCA"/>
                </a:solidFill>
                <a:latin typeface="Arial Bold" charset="0"/>
                <a:ea typeface="ヒラギノ角ゴ ProN W6" charset="0"/>
                <a:cs typeface="ヒラギノ角ゴ ProN W6" charset="0"/>
                <a:sym typeface="Arial Bold" charset="0"/>
              </a:endParaRPr>
            </a:p>
          </p:txBody>
        </p:sp>
        <p:sp>
          <p:nvSpPr>
            <p:cNvPr id="48200" name="Rectangle 82"/>
            <p:cNvSpPr>
              <a:spLocks/>
            </p:cNvSpPr>
            <p:nvPr/>
          </p:nvSpPr>
          <p:spPr bwMode="auto">
            <a:xfrm>
              <a:off x="151" y="77"/>
              <a:ext cx="657"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5086" bIns="0" anchor="ctr">
              <a:spAutoFit/>
            </a:bodyPr>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475"/>
                </a:spcBef>
                <a:buClrTx/>
                <a:buSzTx/>
                <a:buFontTx/>
                <a:buNone/>
              </a:pPr>
              <a:r>
                <a:rPr lang="en-US" altLang="en-US" sz="1100">
                  <a:solidFill>
                    <a:srgbClr val="000099"/>
                  </a:solidFill>
                  <a:latin typeface="Arial Bold" charset="0"/>
                  <a:ea typeface="ヒラギノ角ゴ ProN W6" charset="0"/>
                  <a:cs typeface="Arial Bold" charset="0"/>
                  <a:sym typeface="Arial Bold" charset="0"/>
                </a:rPr>
                <a:t>Advanced stage (C)</a:t>
              </a:r>
              <a:br>
                <a:rPr lang="en-US" altLang="en-US" sz="1100">
                  <a:solidFill>
                    <a:srgbClr val="000099"/>
                  </a:solidFill>
                  <a:latin typeface="Arial Bold" charset="0"/>
                  <a:ea typeface="ヒラギノ角ゴ ProN W6" charset="0"/>
                  <a:cs typeface="Arial Bold" charset="0"/>
                  <a:sym typeface="Arial Bold" charset="0"/>
                </a:rPr>
              </a:br>
              <a:r>
                <a:rPr lang="en-US" altLang="en-US" sz="1000">
                  <a:solidFill>
                    <a:srgbClr val="000099"/>
                  </a:solidFill>
                  <a:latin typeface="Arial Bold" charset="0"/>
                  <a:ea typeface="ヒラギノ角ゴ ProN W6" charset="0"/>
                  <a:cs typeface="Arial Bold" charset="0"/>
                  <a:sym typeface="Arial Bold" charset="0"/>
                </a:rPr>
                <a:t>Portal invasion N1, M1,</a:t>
              </a:r>
              <a:br>
                <a:rPr lang="en-US" altLang="en-US" sz="1000">
                  <a:solidFill>
                    <a:srgbClr val="000099"/>
                  </a:solidFill>
                  <a:latin typeface="Arial Bold" charset="0"/>
                  <a:ea typeface="ヒラギノ角ゴ ProN W6" charset="0"/>
                  <a:cs typeface="Arial Bold" charset="0"/>
                  <a:sym typeface="Arial Bold" charset="0"/>
                </a:rPr>
              </a:br>
              <a:r>
                <a:rPr lang="en-US" altLang="en-US" sz="1000">
                  <a:solidFill>
                    <a:srgbClr val="000099"/>
                  </a:solidFill>
                  <a:latin typeface="Arial Bold" charset="0"/>
                  <a:ea typeface="ヒラギノ角ゴ ProN W6" charset="0"/>
                  <a:cs typeface="Arial Bold" charset="0"/>
                  <a:sym typeface="Arial Bold" charset="0"/>
                </a:rPr>
                <a:t>PST 1–2</a:t>
              </a:r>
            </a:p>
          </p:txBody>
        </p:sp>
      </p:grpSp>
      <p:grpSp>
        <p:nvGrpSpPr>
          <p:cNvPr id="48184" name="Group 86"/>
          <p:cNvGrpSpPr>
            <a:grpSpLocks/>
          </p:cNvGrpSpPr>
          <p:nvPr/>
        </p:nvGrpSpPr>
        <p:grpSpPr bwMode="auto">
          <a:xfrm>
            <a:off x="9751529" y="2589213"/>
            <a:ext cx="1706033" cy="730250"/>
            <a:chOff x="0" y="0"/>
            <a:chExt cx="806" cy="460"/>
          </a:xfrm>
        </p:grpSpPr>
        <p:sp>
          <p:nvSpPr>
            <p:cNvPr id="48197" name="AutoShape 84"/>
            <p:cNvSpPr>
              <a:spLocks/>
            </p:cNvSpPr>
            <p:nvPr/>
          </p:nvSpPr>
          <p:spPr bwMode="auto">
            <a:xfrm>
              <a:off x="0" y="0"/>
              <a:ext cx="806" cy="460"/>
            </a:xfrm>
            <a:prstGeom prst="roundRect">
              <a:avLst>
                <a:gd name="adj" fmla="val 16662"/>
              </a:avLst>
            </a:prstGeom>
            <a:gradFill rotWithShape="0">
              <a:gsLst>
                <a:gs pos="0">
                  <a:srgbClr val="C4D6EC"/>
                </a:gs>
                <a:gs pos="100000">
                  <a:srgbClr val="9BAAB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42950"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43000"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57400"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endParaRPr lang="en-US" altLang="en-US" sz="1600">
                <a:solidFill>
                  <a:srgbClr val="00DFCA"/>
                </a:solidFill>
                <a:latin typeface="Arial Bold" charset="0"/>
                <a:ea typeface="ヒラギノ角ゴ ProN W6" charset="0"/>
                <a:cs typeface="ヒラギノ角ゴ ProN W6" charset="0"/>
                <a:sym typeface="Arial Bold" charset="0"/>
              </a:endParaRPr>
            </a:p>
          </p:txBody>
        </p:sp>
        <p:sp>
          <p:nvSpPr>
            <p:cNvPr id="48198" name="Rectangle 85"/>
            <p:cNvSpPr>
              <a:spLocks/>
            </p:cNvSpPr>
            <p:nvPr/>
          </p:nvSpPr>
          <p:spPr bwMode="auto">
            <a:xfrm>
              <a:off x="261" y="123"/>
              <a:ext cx="28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5304" bIns="0" anchor="ctr">
              <a:spAutoFit/>
            </a:bodyPr>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475"/>
                </a:spcBef>
                <a:buClrTx/>
                <a:buSzTx/>
                <a:buFontTx/>
                <a:buNone/>
              </a:pPr>
              <a:r>
                <a:rPr lang="en-US" altLang="en-US" sz="1100">
                  <a:solidFill>
                    <a:srgbClr val="000099"/>
                  </a:solidFill>
                  <a:latin typeface="Arial Bold" charset="0"/>
                  <a:ea typeface="ヒラギノ角ゴ ProN W6" charset="0"/>
                  <a:cs typeface="Arial Bold" charset="0"/>
                  <a:sym typeface="Arial Bold" charset="0"/>
                </a:rPr>
                <a:t>Terminal</a:t>
              </a:r>
              <a:br>
                <a:rPr lang="en-US" altLang="en-US" sz="1100">
                  <a:solidFill>
                    <a:srgbClr val="000099"/>
                  </a:solidFill>
                  <a:latin typeface="Arial Bold" charset="0"/>
                  <a:ea typeface="ヒラギノ角ゴ ProN W6" charset="0"/>
                  <a:cs typeface="Arial Bold" charset="0"/>
                  <a:sym typeface="Arial Bold" charset="0"/>
                </a:rPr>
              </a:br>
              <a:r>
                <a:rPr lang="en-US" altLang="en-US" sz="1100">
                  <a:solidFill>
                    <a:srgbClr val="000099"/>
                  </a:solidFill>
                  <a:latin typeface="Arial Bold" charset="0"/>
                  <a:ea typeface="ヒラギノ角ゴ ProN W6" charset="0"/>
                  <a:cs typeface="Arial Bold" charset="0"/>
                  <a:sym typeface="Arial Bold" charset="0"/>
                </a:rPr>
                <a:t>stage (D)</a:t>
              </a:r>
            </a:p>
          </p:txBody>
        </p:sp>
      </p:grpSp>
      <p:grpSp>
        <p:nvGrpSpPr>
          <p:cNvPr id="48185" name="Group 89"/>
          <p:cNvGrpSpPr>
            <a:grpSpLocks/>
          </p:cNvGrpSpPr>
          <p:nvPr/>
        </p:nvGrpSpPr>
        <p:grpSpPr bwMode="auto">
          <a:xfrm>
            <a:off x="1124116" y="1797051"/>
            <a:ext cx="1811669" cy="414338"/>
            <a:chOff x="44" y="9"/>
            <a:chExt cx="855" cy="261"/>
          </a:xfrm>
        </p:grpSpPr>
        <p:sp>
          <p:nvSpPr>
            <p:cNvPr id="48195" name="AutoShape 87"/>
            <p:cNvSpPr>
              <a:spLocks/>
            </p:cNvSpPr>
            <p:nvPr/>
          </p:nvSpPr>
          <p:spPr bwMode="auto">
            <a:xfrm>
              <a:off x="44" y="9"/>
              <a:ext cx="855" cy="261"/>
            </a:xfrm>
            <a:prstGeom prst="roundRect">
              <a:avLst>
                <a:gd name="adj" fmla="val 16667"/>
              </a:avLst>
            </a:prstGeom>
            <a:gradFill rotWithShape="0">
              <a:gsLst>
                <a:gs pos="0">
                  <a:srgbClr val="C4D6EC"/>
                </a:gs>
                <a:gs pos="100000">
                  <a:srgbClr val="9BAAB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42950"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43000"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57400"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endParaRPr lang="en-US" altLang="en-US" sz="1600">
                <a:solidFill>
                  <a:srgbClr val="00DFCA"/>
                </a:solidFill>
                <a:latin typeface="Arial Bold" charset="0"/>
                <a:ea typeface="ヒラギノ角ゴ ProN W6" charset="0"/>
                <a:cs typeface="ヒラギノ角ゴ ProN W6" charset="0"/>
                <a:sym typeface="Arial Bold" charset="0"/>
              </a:endParaRPr>
            </a:p>
          </p:txBody>
        </p:sp>
        <p:sp>
          <p:nvSpPr>
            <p:cNvPr id="48196" name="Rectangle 88"/>
            <p:cNvSpPr>
              <a:spLocks/>
            </p:cNvSpPr>
            <p:nvPr/>
          </p:nvSpPr>
          <p:spPr bwMode="auto">
            <a:xfrm>
              <a:off x="141" y="24"/>
              <a:ext cx="6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697" bIns="0" anchor="ctr">
              <a:spAutoFit/>
            </a:bodyPr>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buClrTx/>
                <a:buSzTx/>
                <a:buFontTx/>
                <a:buNone/>
              </a:pPr>
              <a:r>
                <a:rPr lang="en-US" altLang="en-US" sz="1300">
                  <a:solidFill>
                    <a:srgbClr val="000099"/>
                  </a:solidFill>
                  <a:latin typeface="Arial Bold" charset="0"/>
                  <a:ea typeface="ヒラギノ角ゴ ProN W6" charset="0"/>
                  <a:cs typeface="Arial Bold" charset="0"/>
                  <a:sym typeface="Arial Bold" charset="0"/>
                </a:rPr>
                <a:t>Stage 0</a:t>
              </a:r>
              <a:br>
                <a:rPr lang="en-US" altLang="en-US" sz="1300">
                  <a:solidFill>
                    <a:srgbClr val="000099"/>
                  </a:solidFill>
                  <a:latin typeface="Arial Bold" charset="0"/>
                  <a:ea typeface="ヒラギノ角ゴ ProN W6" charset="0"/>
                  <a:cs typeface="Arial Bold" charset="0"/>
                  <a:sym typeface="Arial Bold" charset="0"/>
                </a:rPr>
              </a:br>
              <a:r>
                <a:rPr lang="en-US" altLang="en-US" sz="1100">
                  <a:solidFill>
                    <a:srgbClr val="000099"/>
                  </a:solidFill>
                  <a:latin typeface="Arial Bold" charset="0"/>
                  <a:ea typeface="ヒラギノ角ゴ ProN W6" charset="0"/>
                  <a:cs typeface="Arial Bold" charset="0"/>
                  <a:sym typeface="Arial Bold" charset="0"/>
                </a:rPr>
                <a:t>Child–Pugh A; PST 0</a:t>
              </a:r>
            </a:p>
          </p:txBody>
        </p:sp>
      </p:grpSp>
      <p:cxnSp>
        <p:nvCxnSpPr>
          <p:cNvPr id="48186" name="AutoShape 90"/>
          <p:cNvCxnSpPr>
            <a:cxnSpLocks noChangeShapeType="1"/>
          </p:cNvCxnSpPr>
          <p:nvPr/>
        </p:nvCxnSpPr>
        <p:spPr bwMode="auto">
          <a:xfrm>
            <a:off x="6252633" y="2005013"/>
            <a:ext cx="8467" cy="950912"/>
          </a:xfrm>
          <a:prstGeom prst="straightConnector1">
            <a:avLst/>
          </a:prstGeom>
          <a:noFill/>
          <a:ln w="38100">
            <a:solidFill>
              <a:srgbClr val="FFFFFF"/>
            </a:solidFill>
            <a:round/>
            <a:headEnd/>
            <a:tailEnd type="triangle" w="sm" len="sm"/>
          </a:ln>
          <a:extLst>
            <a:ext uri="{909E8E84-426E-40DD-AFC4-6F175D3DCCD1}">
              <a14:hiddenFill xmlns:a14="http://schemas.microsoft.com/office/drawing/2010/main">
                <a:noFill/>
              </a14:hiddenFill>
            </a:ext>
          </a:extLst>
        </p:spPr>
      </p:cxnSp>
      <p:cxnSp>
        <p:nvCxnSpPr>
          <p:cNvPr id="48187" name="AutoShape 91"/>
          <p:cNvCxnSpPr>
            <a:cxnSpLocks noChangeShapeType="1"/>
          </p:cNvCxnSpPr>
          <p:nvPr/>
        </p:nvCxnSpPr>
        <p:spPr bwMode="auto">
          <a:xfrm>
            <a:off x="2029884" y="2005013"/>
            <a:ext cx="0" cy="950912"/>
          </a:xfrm>
          <a:prstGeom prst="straightConnector1">
            <a:avLst/>
          </a:prstGeom>
          <a:noFill/>
          <a:ln w="38100">
            <a:solidFill>
              <a:srgbClr val="FFFFFF"/>
            </a:solidFill>
            <a:round/>
            <a:headEnd/>
            <a:tailEnd type="triangle" w="sm" len="sm"/>
          </a:ln>
          <a:extLst>
            <a:ext uri="{909E8E84-426E-40DD-AFC4-6F175D3DCCD1}">
              <a14:hiddenFill xmlns:a14="http://schemas.microsoft.com/office/drawing/2010/main">
                <a:noFill/>
              </a14:hiddenFill>
            </a:ext>
          </a:extLst>
        </p:spPr>
      </p:cxnSp>
      <p:sp>
        <p:nvSpPr>
          <p:cNvPr id="48188" name="Line 92"/>
          <p:cNvSpPr>
            <a:spLocks noChangeShapeType="1"/>
          </p:cNvSpPr>
          <p:nvPr/>
        </p:nvSpPr>
        <p:spPr bwMode="auto">
          <a:xfrm>
            <a:off x="4099987" y="2317817"/>
            <a:ext cx="2116" cy="277813"/>
          </a:xfrm>
          <a:prstGeom prst="line">
            <a:avLst/>
          </a:prstGeom>
          <a:noFill/>
          <a:ln w="38100">
            <a:solidFill>
              <a:srgbClr val="FFFFFF"/>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a:p>
        </p:txBody>
      </p:sp>
      <p:sp>
        <p:nvSpPr>
          <p:cNvPr id="48189" name="Line 93"/>
          <p:cNvSpPr>
            <a:spLocks noChangeShapeType="1"/>
          </p:cNvSpPr>
          <p:nvPr/>
        </p:nvSpPr>
        <p:spPr bwMode="auto">
          <a:xfrm>
            <a:off x="8445500" y="2317817"/>
            <a:ext cx="2117" cy="277813"/>
          </a:xfrm>
          <a:prstGeom prst="line">
            <a:avLst/>
          </a:prstGeom>
          <a:noFill/>
          <a:ln w="38100">
            <a:solidFill>
              <a:srgbClr val="FFFFFF"/>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a:p>
        </p:txBody>
      </p:sp>
      <p:sp>
        <p:nvSpPr>
          <p:cNvPr id="48190" name="Line 94"/>
          <p:cNvSpPr>
            <a:spLocks noChangeShapeType="1"/>
          </p:cNvSpPr>
          <p:nvPr/>
        </p:nvSpPr>
        <p:spPr bwMode="auto">
          <a:xfrm>
            <a:off x="4076700" y="2332105"/>
            <a:ext cx="4385733"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8191" name="Rectangle 95"/>
          <p:cNvSpPr>
            <a:spLocks/>
          </p:cNvSpPr>
          <p:nvPr/>
        </p:nvSpPr>
        <p:spPr bwMode="auto">
          <a:xfrm>
            <a:off x="273052" y="3613154"/>
            <a:ext cx="240876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4000"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r>
              <a:rPr lang="en-US" altLang="en-US" sz="1500">
                <a:solidFill>
                  <a:srgbClr val="FFFFFF"/>
                </a:solidFill>
                <a:latin typeface="Arial Bold" charset="0"/>
                <a:ea typeface="ヒラギノ角ゴ ProN W6" charset="0"/>
                <a:cs typeface="Arial Bold" charset="0"/>
                <a:sym typeface="Arial Bold" charset="0"/>
              </a:rPr>
              <a:t>Single HCC</a:t>
            </a:r>
          </a:p>
        </p:txBody>
      </p:sp>
      <p:sp>
        <p:nvSpPr>
          <p:cNvPr id="48192" name="Rectangle 96"/>
          <p:cNvSpPr>
            <a:spLocks/>
          </p:cNvSpPr>
          <p:nvPr/>
        </p:nvSpPr>
        <p:spPr bwMode="auto">
          <a:xfrm>
            <a:off x="3824817" y="6378575"/>
            <a:ext cx="79756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92075" bIns="0"/>
          <a:lstStyle>
            <a:lvl1pPr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r" eaLnBrk="1" hangingPunct="1">
              <a:spcBef>
                <a:spcPts val="900"/>
              </a:spcBef>
              <a:buClrTx/>
              <a:buSzTx/>
              <a:buFontTx/>
              <a:buNone/>
            </a:pPr>
            <a:r>
              <a:rPr lang="en-US" altLang="en-US" sz="1400">
                <a:solidFill>
                  <a:srgbClr val="00DFCA"/>
                </a:solidFill>
                <a:latin typeface="Arial Bold" charset="0"/>
                <a:ea typeface="Lucida Grande" charset="0"/>
                <a:cs typeface="Lucida Grande" charset="0"/>
                <a:sym typeface="Arial Bold" charset="0"/>
              </a:rPr>
              <a:t>	Llovet JM, et al, Lancet 2003;362:1907–17</a:t>
            </a:r>
          </a:p>
        </p:txBody>
      </p:sp>
      <p:sp>
        <p:nvSpPr>
          <p:cNvPr id="48193" name="Line 97"/>
          <p:cNvSpPr>
            <a:spLocks noChangeShapeType="1"/>
          </p:cNvSpPr>
          <p:nvPr/>
        </p:nvSpPr>
        <p:spPr bwMode="auto">
          <a:xfrm>
            <a:off x="10568519" y="2214563"/>
            <a:ext cx="2116" cy="436562"/>
          </a:xfrm>
          <a:prstGeom prst="line">
            <a:avLst/>
          </a:prstGeom>
          <a:noFill/>
          <a:ln w="38100">
            <a:solidFill>
              <a:srgbClr val="FFFFFF"/>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en-US"/>
          </a:p>
        </p:txBody>
      </p:sp>
      <p:sp>
        <p:nvSpPr>
          <p:cNvPr id="48194" name="Rectangle 98"/>
          <p:cNvSpPr>
            <a:spLocks/>
          </p:cNvSpPr>
          <p:nvPr/>
        </p:nvSpPr>
        <p:spPr bwMode="auto">
          <a:xfrm>
            <a:off x="459317" y="6302375"/>
            <a:ext cx="499533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99CCFF"/>
                </a:solidFill>
                <a:miter lim="800000"/>
                <a:headEnd/>
                <a:tailEnd/>
              </a14:hiddenLine>
            </a:ext>
          </a:extLst>
        </p:spPr>
        <p:txBody>
          <a:bodyPr lIns="0" tIns="0" rIns="40639" bIns="0"/>
          <a:lstStyle>
            <a:lvl1pPr marL="39688" eaLnBrk="0" hangingPunct="0">
              <a:spcBef>
                <a:spcPts val="600"/>
              </a:spcBef>
              <a:buClr>
                <a:srgbClr val="FC0128"/>
              </a:buClr>
              <a:buSzPct val="75000"/>
              <a:buFont typeface="Wingdings" pitchFamily="2" charset="2"/>
              <a:buChar char="Ø"/>
              <a:defRPr sz="2800">
                <a:solidFill>
                  <a:srgbClr val="FF8203"/>
                </a:solidFill>
                <a:latin typeface="Arial" charset="0"/>
                <a:ea typeface="ヒラギノ角ゴ ProN W3" charset="0"/>
                <a:cs typeface="ヒラギノ角ゴ ProN W3" charset="0"/>
                <a:sym typeface="Arial" charset="0"/>
              </a:defRPr>
            </a:lvl1pPr>
            <a:lvl2pPr marL="731838" indent="-285750" eaLnBrk="0" hangingPunct="0">
              <a:spcBef>
                <a:spcPts val="600"/>
              </a:spcBef>
              <a:buClr>
                <a:srgbClr val="FF8203"/>
              </a:buClr>
              <a:buSzPct val="100000"/>
              <a:buFont typeface="Arial" charset="0"/>
              <a:buChar char="•"/>
              <a:defRPr sz="2800">
                <a:solidFill>
                  <a:srgbClr val="FFFFFF"/>
                </a:solidFill>
                <a:latin typeface="Arial" charset="0"/>
                <a:ea typeface="ヒラギノ角ゴ ProN W3" charset="0"/>
                <a:cs typeface="ヒラギノ角ゴ ProN W3" charset="0"/>
                <a:sym typeface="Arial" charset="0"/>
              </a:defRPr>
            </a:lvl2pPr>
            <a:lvl3pPr marL="1131888" indent="-228600" eaLnBrk="0" hangingPunct="0">
              <a:spcBef>
                <a:spcPts val="600"/>
              </a:spcBef>
              <a:buClr>
                <a:srgbClr val="E84400"/>
              </a:buClr>
              <a:buSzPct val="100000"/>
              <a:buFont typeface="Arial" charset="0"/>
              <a:buChar char="•"/>
              <a:defRPr sz="2400">
                <a:solidFill>
                  <a:srgbClr val="FFFFFF"/>
                </a:solidFill>
                <a:latin typeface="Arial" charset="0"/>
                <a:ea typeface="ヒラギノ角ゴ ProN W3" charset="0"/>
                <a:cs typeface="ヒラギノ角ゴ ProN W3" charset="0"/>
                <a:sym typeface="Arial" charset="0"/>
              </a:defRPr>
            </a:lvl3pPr>
            <a:lvl4pPr marL="1589088" indent="-228600" eaLnBrk="0" hangingPunct="0">
              <a:spcBef>
                <a:spcPts val="500"/>
              </a:spcBef>
              <a:buClr>
                <a:srgbClr val="E84400"/>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4pPr>
            <a:lvl5pPr marL="2046288" indent="-228600" eaLnBrk="0" hangingPunct="0">
              <a:spcBef>
                <a:spcPts val="500"/>
              </a:spcBef>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5pPr>
            <a:lvl6pPr marL="25034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6pPr>
            <a:lvl7pPr marL="29606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7pPr>
            <a:lvl8pPr marL="34178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8pPr>
            <a:lvl9pPr marL="3875088" indent="-228600" eaLnBrk="0" fontAlgn="base" hangingPunct="0">
              <a:spcBef>
                <a:spcPts val="500"/>
              </a:spcBef>
              <a:spcAft>
                <a:spcPct val="0"/>
              </a:spcAft>
              <a:buClr>
                <a:srgbClr val="FF8203"/>
              </a:buClr>
              <a:buSzPct val="100000"/>
              <a:buFont typeface="Arial" charset="0"/>
              <a:buChar char="–"/>
              <a:defRPr sz="2000">
                <a:solidFill>
                  <a:srgbClr val="FFFFFF"/>
                </a:solidFill>
                <a:latin typeface="Arial" charset="0"/>
                <a:ea typeface="ヒラギノ角ゴ ProN W3" charset="0"/>
                <a:cs typeface="ヒラギノ角ゴ ProN W3" charset="0"/>
                <a:sym typeface="Arial" charset="0"/>
              </a:defRPr>
            </a:lvl9pPr>
          </a:lstStyle>
          <a:p>
            <a:pPr algn="ctr" eaLnBrk="1" hangingPunct="1">
              <a:spcBef>
                <a:spcPts val="900"/>
              </a:spcBef>
              <a:buClrTx/>
              <a:buSzTx/>
              <a:buFontTx/>
              <a:buNone/>
            </a:pPr>
            <a:r>
              <a:rPr lang="en-US" altLang="en-US" sz="2000">
                <a:solidFill>
                  <a:srgbClr val="00DFCA"/>
                </a:solidFill>
                <a:latin typeface="Arial Bold" charset="0"/>
                <a:ea typeface="ヒラギノ角ゴ ProN W6" charset="0"/>
                <a:cs typeface="Arial Bold" charset="0"/>
                <a:sym typeface="Arial Bold" charset="0"/>
              </a:rPr>
              <a:t>PST=Performance status</a:t>
            </a:r>
          </a:p>
        </p:txBody>
      </p:sp>
    </p:spTree>
    <p:extLst>
      <p:ext uri="{BB962C8B-B14F-4D97-AF65-F5344CB8AC3E}">
        <p14:creationId xmlns:p14="http://schemas.microsoft.com/office/powerpoint/2010/main" val="1037032925"/>
      </p:ext>
    </p:extLst>
  </p:cSld>
  <p:clrMapOvr>
    <a:masterClrMapping/>
  </p:clrMapOvr>
  <p:transition spd="med">
    <p:blinds/>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968477" y="589936"/>
            <a:ext cx="9144000" cy="5678386"/>
          </a:xfrm>
        </p:spPr>
        <p:txBody>
          <a:bodyPr>
            <a:normAutofit fontScale="90000"/>
          </a:bodyPr>
          <a:lstStyle/>
          <a:p>
            <a:pPr algn="l"/>
            <a:r>
              <a:rPr lang="en-US" sz="3200" b="1" dirty="0">
                <a:latin typeface="David" panose="020E0502060401010101" pitchFamily="34" charset="-79"/>
                <a:cs typeface="David" panose="020E0502060401010101" pitchFamily="34" charset="-79"/>
              </a:rPr>
              <a:t>                            </a:t>
            </a:r>
            <a:r>
              <a:rPr lang="en-US" b="1" dirty="0">
                <a:solidFill>
                  <a:srgbClr val="C00000"/>
                </a:solidFill>
                <a:latin typeface="David" panose="020E0502060401010101" pitchFamily="34" charset="-79"/>
                <a:cs typeface="David" panose="020E0502060401010101" pitchFamily="34" charset="-79"/>
              </a:rPr>
              <a:t>Cholangiocarcinoma</a:t>
            </a:r>
            <a:br>
              <a:rPr lang="en-US" sz="3200" b="1" dirty="0">
                <a:latin typeface="David" panose="020E0502060401010101" pitchFamily="34" charset="-79"/>
                <a:cs typeface="David" panose="020E0502060401010101" pitchFamily="34" charset="-79"/>
              </a:rPr>
            </a:b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 it is adenocarcinoma of intrahepatic biliary radicles.</a:t>
            </a:r>
            <a:br>
              <a:rPr lang="en-US" sz="2700" dirty="0">
                <a:latin typeface="David" panose="020E0502060401010101" pitchFamily="34" charset="-79"/>
                <a:cs typeface="David" panose="020E0502060401010101" pitchFamily="34" charset="-79"/>
              </a:rPr>
            </a:br>
            <a:br>
              <a:rPr lang="en-US" sz="2700" dirty="0">
                <a:latin typeface="David" panose="020E0502060401010101" pitchFamily="34" charset="-79"/>
                <a:cs typeface="David" panose="020E0502060401010101" pitchFamily="34" charset="-79"/>
              </a:rPr>
            </a:br>
            <a:r>
              <a:rPr lang="en-US" sz="2700" b="1" dirty="0">
                <a:solidFill>
                  <a:srgbClr val="FF0000"/>
                </a:solidFill>
                <a:latin typeface="David" panose="020E0502060401010101" pitchFamily="34" charset="-79"/>
                <a:cs typeface="David" panose="020E0502060401010101" pitchFamily="34" charset="-79"/>
              </a:rPr>
              <a:t>Clinical features  </a:t>
            </a:r>
            <a:br>
              <a:rPr lang="en-US" sz="2700" b="1" dirty="0">
                <a:latin typeface="David" panose="020E0502060401010101" pitchFamily="34" charset="-79"/>
                <a:cs typeface="David" panose="020E0502060401010101" pitchFamily="34" charset="-79"/>
              </a:rPr>
            </a:br>
            <a:r>
              <a:rPr lang="en-US" sz="2700" b="1" dirty="0">
                <a:latin typeface="David" panose="020E0502060401010101" pitchFamily="34" charset="-79"/>
                <a:cs typeface="David" panose="020E0502060401010101" pitchFamily="34" charset="-79"/>
              </a:rPr>
              <a:t> </a:t>
            </a:r>
            <a:r>
              <a:rPr lang="en-US" sz="2700" dirty="0">
                <a:latin typeface="David" panose="020E0502060401010101" pitchFamily="34" charset="-79"/>
                <a:cs typeface="David" panose="020E0502060401010101" pitchFamily="34" charset="-79"/>
              </a:rPr>
              <a:t>Jaundice , pain and enlarged liver are the common presenting features.</a:t>
            </a:r>
            <a:br>
              <a:rPr lang="en-US" sz="2700" dirty="0">
                <a:latin typeface="David" panose="020E0502060401010101" pitchFamily="34" charset="-79"/>
                <a:cs typeface="David" panose="020E0502060401010101" pitchFamily="34" charset="-79"/>
              </a:rPr>
            </a:br>
            <a:br>
              <a:rPr lang="en-US" sz="2700" dirty="0">
                <a:latin typeface="David" panose="020E0502060401010101" pitchFamily="34" charset="-79"/>
                <a:cs typeface="David" panose="020E0502060401010101" pitchFamily="34" charset="-79"/>
              </a:rPr>
            </a:br>
            <a:r>
              <a:rPr lang="en-US" sz="2700" b="1" dirty="0">
                <a:solidFill>
                  <a:srgbClr val="FF0000"/>
                </a:solidFill>
                <a:latin typeface="David" panose="020E0502060401010101" pitchFamily="34" charset="-79"/>
                <a:cs typeface="David" panose="020E0502060401010101" pitchFamily="34" charset="-79"/>
              </a:rPr>
              <a:t>Investigation</a:t>
            </a:r>
            <a:br>
              <a:rPr lang="en-US" sz="2700" dirty="0">
                <a:latin typeface="David" panose="020E0502060401010101" pitchFamily="34" charset="-79"/>
                <a:cs typeface="David" panose="020E0502060401010101" pitchFamily="34" charset="-79"/>
              </a:rPr>
            </a:br>
            <a:r>
              <a:rPr lang="en-US" sz="2700" dirty="0">
                <a:latin typeface="David" panose="020E0502060401010101" pitchFamily="34" charset="-79"/>
                <a:cs typeface="David" panose="020E0502060401010101" pitchFamily="34" charset="-79"/>
              </a:rPr>
              <a:t>Can be assessed by ultrasound , CT scan and MRI</a:t>
            </a:r>
            <a:br>
              <a:rPr lang="en-US" sz="2700" dirty="0">
                <a:latin typeface="David" panose="020E0502060401010101" pitchFamily="34" charset="-79"/>
                <a:cs typeface="David" panose="020E0502060401010101" pitchFamily="34" charset="-79"/>
              </a:rPr>
            </a:br>
            <a:br>
              <a:rPr lang="en-US" dirty="0"/>
            </a:br>
            <a:r>
              <a:rPr lang="en-US" sz="2700" b="1" dirty="0">
                <a:solidFill>
                  <a:srgbClr val="FF0000"/>
                </a:solidFill>
                <a:latin typeface="David" panose="020E0502060401010101" pitchFamily="34" charset="-79"/>
                <a:cs typeface="David" panose="020E0502060401010101" pitchFamily="34" charset="-79"/>
              </a:rPr>
              <a:t>Treatment</a:t>
            </a:r>
            <a:br>
              <a:rPr lang="en-US" sz="2700" b="1" dirty="0">
                <a:latin typeface="David" panose="020E0502060401010101" pitchFamily="34" charset="-79"/>
                <a:cs typeface="David" panose="020E0502060401010101" pitchFamily="34" charset="-79"/>
              </a:rPr>
            </a:br>
            <a:r>
              <a:rPr lang="en-US" sz="2700" b="1" dirty="0">
                <a:latin typeface="David" panose="020E0502060401010101" pitchFamily="34" charset="-79"/>
                <a:cs typeface="David" panose="020E0502060401010101" pitchFamily="34" charset="-79"/>
              </a:rPr>
              <a:t> </a:t>
            </a:r>
            <a:r>
              <a:rPr lang="en-US" sz="2700" dirty="0">
                <a:latin typeface="David" panose="020E0502060401010101" pitchFamily="34" charset="-79"/>
                <a:cs typeface="David" panose="020E0502060401010101" pitchFamily="34" charset="-79"/>
              </a:rPr>
              <a:t>Surgical resection is the only curative treatment when appropriate</a:t>
            </a:r>
            <a:br>
              <a:rPr lang="en-US" dirty="0"/>
            </a:br>
            <a:endParaRPr lang="ar-SA" dirty="0"/>
          </a:p>
        </p:txBody>
      </p:sp>
    </p:spTree>
    <p:extLst>
      <p:ext uri="{BB962C8B-B14F-4D97-AF65-F5344CB8AC3E}">
        <p14:creationId xmlns:p14="http://schemas.microsoft.com/office/powerpoint/2010/main" val="14619471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52801" y="855406"/>
            <a:ext cx="5673212" cy="4050891"/>
          </a:xfrm>
        </p:spPr>
        <p:txBody>
          <a:bodyPr/>
          <a:lstStyle/>
          <a:p>
            <a:endParaRPr lang="ar-SA" dirty="0"/>
          </a:p>
        </p:txBody>
      </p:sp>
      <p:sp>
        <p:nvSpPr>
          <p:cNvPr id="3" name="عنصر نائب للمحتوى 2"/>
          <p:cNvSpPr>
            <a:spLocks noGrp="1"/>
          </p:cNvSpPr>
          <p:nvPr>
            <p:ph idx="1"/>
          </p:nvPr>
        </p:nvSpPr>
        <p:spPr>
          <a:xfrm>
            <a:off x="838200" y="5388077"/>
            <a:ext cx="10515600" cy="788886"/>
          </a:xfrm>
        </p:spPr>
        <p:txBody>
          <a:bodyPr>
            <a:normAutofit/>
          </a:bodyPr>
          <a:lstStyle/>
          <a:p>
            <a:pPr marL="0" indent="0" algn="ctr">
              <a:buNone/>
            </a:pPr>
            <a:r>
              <a:rPr lang="en-US" sz="2400" dirty="0">
                <a:solidFill>
                  <a:srgbClr val="FF0000"/>
                </a:solidFill>
                <a:latin typeface="David" panose="020E0502060401010101" pitchFamily="34" charset="-79"/>
                <a:cs typeface="David" panose="020E0502060401010101" pitchFamily="34" charset="-79"/>
              </a:rPr>
              <a:t>Cholangiocarcinoma in the right lobe of the liver</a:t>
            </a:r>
            <a:endParaRPr lang="ar-SA" sz="2400" dirty="0">
              <a:solidFill>
                <a:srgbClr val="FF0000"/>
              </a:solidFill>
              <a:latin typeface="David" panose="020E0502060401010101" pitchFamily="34" charset="-79"/>
            </a:endParaRPr>
          </a:p>
        </p:txBody>
      </p:sp>
      <p:pic>
        <p:nvPicPr>
          <p:cNvPr id="4" name="صورة 3" descr="http://www.radiologyassistant.nl/data/bin/w440/a50979774518ce_cholangioca-3.jpg"/>
          <p:cNvPicPr/>
          <p:nvPr/>
        </p:nvPicPr>
        <p:blipFill>
          <a:blip r:embed="rId2">
            <a:extLst>
              <a:ext uri="{28A0092B-C50C-407E-A947-70E740481C1C}">
                <a14:useLocalDpi xmlns:a14="http://schemas.microsoft.com/office/drawing/2010/main" val="0"/>
              </a:ext>
            </a:extLst>
          </a:blip>
          <a:srcRect/>
          <a:stretch>
            <a:fillRect/>
          </a:stretch>
        </p:blipFill>
        <p:spPr bwMode="auto">
          <a:xfrm>
            <a:off x="3352801" y="855407"/>
            <a:ext cx="5673212" cy="4050890"/>
          </a:xfrm>
          <a:prstGeom prst="rect">
            <a:avLst/>
          </a:prstGeom>
          <a:noFill/>
          <a:ln>
            <a:noFill/>
          </a:ln>
        </p:spPr>
      </p:pic>
    </p:spTree>
    <p:extLst>
      <p:ext uri="{BB962C8B-B14F-4D97-AF65-F5344CB8AC3E}">
        <p14:creationId xmlns:p14="http://schemas.microsoft.com/office/powerpoint/2010/main" val="11550115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733368" y="629265"/>
            <a:ext cx="6587613" cy="4770775"/>
          </a:xfrm>
        </p:spPr>
        <p:txBody>
          <a:bodyPr/>
          <a:lstStyle/>
          <a:p>
            <a:endParaRPr lang="ar-SA" dirty="0"/>
          </a:p>
        </p:txBody>
      </p:sp>
      <p:sp>
        <p:nvSpPr>
          <p:cNvPr id="3" name="عنوان فرعي 2"/>
          <p:cNvSpPr>
            <a:spLocks noGrp="1"/>
          </p:cNvSpPr>
          <p:nvPr>
            <p:ph type="subTitle" idx="1"/>
          </p:nvPr>
        </p:nvSpPr>
        <p:spPr>
          <a:xfrm>
            <a:off x="1524000" y="6007510"/>
            <a:ext cx="9144000" cy="848032"/>
          </a:xfrm>
        </p:spPr>
        <p:txBody>
          <a:bodyPr/>
          <a:lstStyle/>
          <a:p>
            <a:r>
              <a:rPr lang="en-US" dirty="0">
                <a:solidFill>
                  <a:srgbClr val="FF0000"/>
                </a:solidFill>
                <a:latin typeface="David" panose="020E0502060401010101" pitchFamily="34" charset="-79"/>
                <a:cs typeface="David" panose="020E0502060401010101" pitchFamily="34" charset="-79"/>
              </a:rPr>
              <a:t>Cholangiocarcinoma in the right lobe of the liver</a:t>
            </a:r>
            <a:endParaRPr lang="ar-SA" dirty="0">
              <a:solidFill>
                <a:srgbClr val="FF0000"/>
              </a:solidFill>
              <a:latin typeface="David" panose="020E0502060401010101" pitchFamily="34" charset="-79"/>
            </a:endParaRPr>
          </a:p>
          <a:p>
            <a:endParaRPr lang="ar-SA" dirty="0"/>
          </a:p>
        </p:txBody>
      </p:sp>
      <p:pic>
        <p:nvPicPr>
          <p:cNvPr id="4" name="صورة 3" descr="http://upload.wikimedia.org/wikipedia/commons/d/d9/Cholangiocarcinoma.png"/>
          <p:cNvPicPr/>
          <p:nvPr/>
        </p:nvPicPr>
        <p:blipFill>
          <a:blip r:embed="rId2">
            <a:extLst>
              <a:ext uri="{28A0092B-C50C-407E-A947-70E740481C1C}">
                <a14:useLocalDpi xmlns:a14="http://schemas.microsoft.com/office/drawing/2010/main" val="0"/>
              </a:ext>
            </a:extLst>
          </a:blip>
          <a:srcRect/>
          <a:stretch>
            <a:fillRect/>
          </a:stretch>
        </p:blipFill>
        <p:spPr bwMode="auto">
          <a:xfrm>
            <a:off x="2733368" y="629265"/>
            <a:ext cx="6587613" cy="4770775"/>
          </a:xfrm>
          <a:prstGeom prst="rect">
            <a:avLst/>
          </a:prstGeom>
          <a:noFill/>
          <a:ln>
            <a:noFill/>
          </a:ln>
        </p:spPr>
      </p:pic>
    </p:spTree>
    <p:extLst>
      <p:ext uri="{BB962C8B-B14F-4D97-AF65-F5344CB8AC3E}">
        <p14:creationId xmlns:p14="http://schemas.microsoft.com/office/powerpoint/2010/main" val="38713347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06013" y="1859783"/>
            <a:ext cx="9144000" cy="2387600"/>
          </a:xfrm>
        </p:spPr>
        <p:txBody>
          <a:bodyPr>
            <a:normAutofit/>
          </a:bodyPr>
          <a:lstStyle/>
          <a:p>
            <a:r>
              <a:rPr lang="en-US" b="1" dirty="0">
                <a:solidFill>
                  <a:srgbClr val="C00000"/>
                </a:solidFill>
                <a:latin typeface="David" panose="020E0502060401010101" pitchFamily="34" charset="-79"/>
                <a:cs typeface="David" panose="020E0502060401010101" pitchFamily="34" charset="-79"/>
              </a:rPr>
              <a:t>Portal hypertension</a:t>
            </a:r>
            <a:br>
              <a:rPr lang="en-US" dirty="0"/>
            </a:br>
            <a:endParaRPr lang="ar-SA" dirty="0"/>
          </a:p>
        </p:txBody>
      </p:sp>
    </p:spTree>
    <p:extLst>
      <p:ext uri="{BB962C8B-B14F-4D97-AF65-F5344CB8AC3E}">
        <p14:creationId xmlns:p14="http://schemas.microsoft.com/office/powerpoint/2010/main" val="31867111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B8CC0B0-C7BD-41BD-8C44-7613A8532275}"/>
              </a:ext>
            </a:extLst>
          </p:cNvPr>
          <p:cNvSpPr>
            <a:spLocks noGrp="1"/>
          </p:cNvSpPr>
          <p:nvPr>
            <p:ph type="title"/>
          </p:nvPr>
        </p:nvSpPr>
        <p:spPr/>
        <p:txBody>
          <a:bodyPr/>
          <a:lstStyle/>
          <a:p>
            <a:pPr algn="l" rtl="0"/>
            <a:r>
              <a:rPr lang="en-US" dirty="0"/>
              <a:t>Portal Hypertension</a:t>
            </a:r>
            <a:endParaRPr lang="ar-SA" dirty="0"/>
          </a:p>
        </p:txBody>
      </p:sp>
      <p:sp>
        <p:nvSpPr>
          <p:cNvPr id="3" name="عنصر نائب للمحتوى 2">
            <a:extLst>
              <a:ext uri="{FF2B5EF4-FFF2-40B4-BE49-F238E27FC236}">
                <a16:creationId xmlns:a16="http://schemas.microsoft.com/office/drawing/2014/main" id="{571F8491-2F6A-4CE0-B727-4B5DD9905F19}"/>
              </a:ext>
            </a:extLst>
          </p:cNvPr>
          <p:cNvSpPr>
            <a:spLocks noGrp="1"/>
          </p:cNvSpPr>
          <p:nvPr>
            <p:ph idx="1"/>
          </p:nvPr>
        </p:nvSpPr>
        <p:spPr/>
        <p:txBody>
          <a:bodyPr>
            <a:normAutofit lnSpcReduction="10000"/>
          </a:bodyPr>
          <a:lstStyle/>
          <a:p>
            <a:pPr algn="l" rtl="0"/>
            <a:r>
              <a:rPr lang="en-US" dirty="0"/>
              <a:t>Definition of portal hypertension when pressure of the portal vein exceeds 5 mm hg.</a:t>
            </a:r>
          </a:p>
          <a:p>
            <a:pPr algn="l" rtl="0"/>
            <a:endParaRPr lang="en-US" dirty="0"/>
          </a:p>
          <a:p>
            <a:pPr algn="l" rtl="0"/>
            <a:r>
              <a:rPr lang="en-US" dirty="0"/>
              <a:t>However, higher pressures (8 to 10 mm Hg) are typically required to begin stimulating the development of portosystemic collateralization.</a:t>
            </a:r>
          </a:p>
          <a:p>
            <a:pPr algn="l" rtl="0"/>
            <a:endParaRPr lang="en-US" dirty="0"/>
          </a:p>
          <a:p>
            <a:pPr algn="l" rtl="0"/>
            <a:r>
              <a:rPr lang="en-US" dirty="0"/>
              <a:t>Its causes can be classified to </a:t>
            </a:r>
          </a:p>
          <a:p>
            <a:pPr lvl="1" algn="l" rtl="0">
              <a:buFont typeface="Courier New" panose="02070309020205020404" pitchFamily="49" charset="0"/>
              <a:buChar char="o"/>
            </a:pPr>
            <a:r>
              <a:rPr lang="en-US" dirty="0"/>
              <a:t>Pre-hepatic</a:t>
            </a:r>
          </a:p>
          <a:p>
            <a:pPr lvl="1" algn="l" rtl="0">
              <a:buFont typeface="Courier New" panose="02070309020205020404" pitchFamily="49" charset="0"/>
              <a:buChar char="o"/>
            </a:pPr>
            <a:r>
              <a:rPr lang="en-US" dirty="0"/>
              <a:t>Hepatic </a:t>
            </a:r>
          </a:p>
          <a:p>
            <a:pPr lvl="1" algn="l" rtl="0">
              <a:buFont typeface="Courier New" panose="02070309020205020404" pitchFamily="49" charset="0"/>
              <a:buChar char="o"/>
            </a:pPr>
            <a:r>
              <a:rPr lang="en-US" dirty="0"/>
              <a:t>Post-hepatic </a:t>
            </a:r>
            <a:endParaRPr lang="ar-SA" dirty="0"/>
          </a:p>
        </p:txBody>
      </p:sp>
    </p:spTree>
    <p:extLst>
      <p:ext uri="{BB962C8B-B14F-4D97-AF65-F5344CB8AC3E}">
        <p14:creationId xmlns:p14="http://schemas.microsoft.com/office/powerpoint/2010/main" val="37904051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8933E8E-EC60-4696-97E1-566D2DDA98F2}"/>
              </a:ext>
            </a:extLst>
          </p:cNvPr>
          <p:cNvSpPr>
            <a:spLocks noGrp="1"/>
          </p:cNvSpPr>
          <p:nvPr>
            <p:ph type="title"/>
          </p:nvPr>
        </p:nvSpPr>
        <p:spPr/>
        <p:txBody>
          <a:bodyPr/>
          <a:lstStyle/>
          <a:p>
            <a:pPr algn="l" rtl="0"/>
            <a:r>
              <a:rPr lang="en-US" dirty="0"/>
              <a:t>Cont.</a:t>
            </a:r>
            <a:endParaRPr lang="ar-SA" dirty="0"/>
          </a:p>
        </p:txBody>
      </p:sp>
      <p:sp>
        <p:nvSpPr>
          <p:cNvPr id="3" name="عنصر نائب للمحتوى 2">
            <a:extLst>
              <a:ext uri="{FF2B5EF4-FFF2-40B4-BE49-F238E27FC236}">
                <a16:creationId xmlns:a16="http://schemas.microsoft.com/office/drawing/2014/main" id="{66D1C344-4F2A-404F-A52E-534619A9F44B}"/>
              </a:ext>
            </a:extLst>
          </p:cNvPr>
          <p:cNvSpPr>
            <a:spLocks noGrp="1"/>
          </p:cNvSpPr>
          <p:nvPr>
            <p:ph idx="1"/>
          </p:nvPr>
        </p:nvSpPr>
        <p:spPr/>
        <p:txBody>
          <a:bodyPr/>
          <a:lstStyle/>
          <a:p>
            <a:pPr algn="l" rtl="0"/>
            <a:r>
              <a:rPr lang="en-US" dirty="0"/>
              <a:t>Most common cause is liver cirrhosis (hepatic).</a:t>
            </a:r>
          </a:p>
          <a:p>
            <a:pPr algn="l" rtl="0"/>
            <a:endParaRPr lang="en-US" dirty="0"/>
          </a:p>
          <a:p>
            <a:pPr algn="l" rtl="0"/>
            <a:r>
              <a:rPr lang="en-US" dirty="0"/>
              <a:t>The main issue with hypertension is the development of collaterals to systemic circulation.</a:t>
            </a:r>
          </a:p>
          <a:p>
            <a:pPr algn="l" rtl="0"/>
            <a:endParaRPr lang="en-US" dirty="0"/>
          </a:p>
          <a:p>
            <a:pPr algn="l" rtl="0"/>
            <a:r>
              <a:rPr lang="en-US" dirty="0"/>
              <a:t>No treatment to tackle this process, treatment is targeted to complication and sequalae.</a:t>
            </a:r>
          </a:p>
          <a:p>
            <a:pPr algn="l" rtl="0"/>
            <a:endParaRPr lang="ar-SA" dirty="0"/>
          </a:p>
        </p:txBody>
      </p:sp>
    </p:spTree>
    <p:extLst>
      <p:ext uri="{BB962C8B-B14F-4D97-AF65-F5344CB8AC3E}">
        <p14:creationId xmlns:p14="http://schemas.microsoft.com/office/powerpoint/2010/main" val="3601757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89976"/>
            <a:ext cx="9144000" cy="2102618"/>
          </a:xfrm>
        </p:spPr>
        <p:txBody>
          <a:bodyPr>
            <a:normAutofit/>
          </a:bodyPr>
          <a:lstStyle/>
          <a:p>
            <a:pPr algn="l"/>
            <a:r>
              <a:rPr lang="en-US" sz="2700" dirty="0">
                <a:latin typeface="David" panose="020E0502060401010101" pitchFamily="34" charset="-79"/>
                <a:cs typeface="David" panose="020E0502060401010101" pitchFamily="34" charset="-79"/>
              </a:rPr>
              <a:t>Portal hypertension is caused by increased resistance to portal blood flow. The normal pressure of 5 – 15 cmH</a:t>
            </a:r>
            <a:r>
              <a:rPr lang="en-US" sz="2700" baseline="-25000" dirty="0">
                <a:latin typeface="David" panose="020E0502060401010101" pitchFamily="34" charset="-79"/>
                <a:cs typeface="David" panose="020E0502060401010101" pitchFamily="34" charset="-79"/>
              </a:rPr>
              <a:t>2</a:t>
            </a:r>
            <a:r>
              <a:rPr lang="en-US" sz="2700" dirty="0">
                <a:latin typeface="David" panose="020E0502060401010101" pitchFamily="34" charset="-79"/>
                <a:cs typeface="David" panose="020E0502060401010101" pitchFamily="34" charset="-79"/>
              </a:rPr>
              <a:t>O in the portal vein is consistently exceeded.</a:t>
            </a:r>
            <a:br>
              <a:rPr lang="en-US" dirty="0"/>
            </a:br>
            <a:endParaRPr lang="ar-SA" dirty="0"/>
          </a:p>
        </p:txBody>
      </p:sp>
      <p:sp>
        <p:nvSpPr>
          <p:cNvPr id="3" name="عنوان فرعي 2"/>
          <p:cNvSpPr>
            <a:spLocks noGrp="1"/>
          </p:cNvSpPr>
          <p:nvPr>
            <p:ph type="subTitle" idx="1"/>
          </p:nvPr>
        </p:nvSpPr>
        <p:spPr>
          <a:xfrm>
            <a:off x="1524000" y="1651819"/>
            <a:ext cx="9144000" cy="5043949"/>
          </a:xfrm>
        </p:spPr>
        <p:txBody>
          <a:bodyPr/>
          <a:lstStyle/>
          <a:p>
            <a:endParaRPr lang="ar-SA" dirty="0"/>
          </a:p>
        </p:txBody>
      </p:sp>
      <p:graphicFrame>
        <p:nvGraphicFramePr>
          <p:cNvPr id="4" name="جدول 3"/>
          <p:cNvGraphicFramePr>
            <a:graphicFrameLocks noGrp="1"/>
          </p:cNvGraphicFramePr>
          <p:nvPr>
            <p:extLst>
              <p:ext uri="{D42A27DB-BD31-4B8C-83A1-F6EECF244321}">
                <p14:modId xmlns:p14="http://schemas.microsoft.com/office/powerpoint/2010/main" val="2718623211"/>
              </p:ext>
            </p:extLst>
          </p:nvPr>
        </p:nvGraphicFramePr>
        <p:xfrm>
          <a:off x="1524000" y="1651819"/>
          <a:ext cx="9144000" cy="5043950"/>
        </p:xfrm>
        <a:graphic>
          <a:graphicData uri="http://schemas.openxmlformats.org/drawingml/2006/table">
            <a:tbl>
              <a:tblPr rtl="1" firstRow="1" firstCol="1" bandRow="1">
                <a:tableStyleId>{5C22544A-7EE6-4342-B048-85BDC9FD1C3A}</a:tableStyleId>
              </a:tblPr>
              <a:tblGrid>
                <a:gridCol w="9144000">
                  <a:extLst>
                    <a:ext uri="{9D8B030D-6E8A-4147-A177-3AD203B41FA5}">
                      <a16:colId xmlns:a16="http://schemas.microsoft.com/office/drawing/2014/main" val="20000"/>
                    </a:ext>
                  </a:extLst>
                </a:gridCol>
              </a:tblGrid>
              <a:tr h="495229">
                <a:tc>
                  <a:txBody>
                    <a:bodyPr/>
                    <a:lstStyle/>
                    <a:p>
                      <a:pPr algn="ctr" rtl="1">
                        <a:lnSpc>
                          <a:spcPct val="107000"/>
                        </a:lnSpc>
                        <a:spcAft>
                          <a:spcPts val="0"/>
                        </a:spcAft>
                      </a:pPr>
                      <a:r>
                        <a:rPr lang="en-US" sz="2400" b="1" dirty="0">
                          <a:solidFill>
                            <a:srgbClr val="C00000"/>
                          </a:solidFill>
                          <a:effectLst/>
                          <a:latin typeface="David" panose="020E0502060401010101" pitchFamily="34" charset="-79"/>
                          <a:cs typeface="David" panose="020E0502060401010101" pitchFamily="34" charset="-79"/>
                        </a:rPr>
                        <a:t>Causes of portal hypertension</a:t>
                      </a:r>
                      <a:endParaRPr lang="en-US" sz="2400" b="1" dirty="0">
                        <a:solidFill>
                          <a:srgbClr val="C00000"/>
                        </a:solidFill>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solidFill>
                      <a:schemeClr val="accent1">
                        <a:lumMod val="20000"/>
                        <a:lumOff val="80000"/>
                      </a:schemeClr>
                    </a:solidFill>
                  </a:tcPr>
                </a:tc>
                <a:extLst>
                  <a:ext uri="{0D108BD9-81ED-4DB2-BD59-A6C34878D82A}">
                    <a16:rowId xmlns:a16="http://schemas.microsoft.com/office/drawing/2014/main" val="10000"/>
                  </a:ext>
                </a:extLst>
              </a:tr>
              <a:tr h="2567805">
                <a:tc>
                  <a:txBody>
                    <a:bodyPr/>
                    <a:lstStyle/>
                    <a:p>
                      <a:pPr algn="l" rtl="1">
                        <a:lnSpc>
                          <a:spcPct val="107000"/>
                        </a:lnSpc>
                        <a:spcAft>
                          <a:spcPts val="0"/>
                        </a:spcAft>
                      </a:pPr>
                      <a:r>
                        <a:rPr lang="en-US" sz="2400" b="1" dirty="0">
                          <a:solidFill>
                            <a:srgbClr val="C00000"/>
                          </a:solidFill>
                          <a:effectLst/>
                          <a:latin typeface="David" panose="020E0502060401010101" pitchFamily="34" charset="-79"/>
                          <a:cs typeface="David" panose="020E0502060401010101" pitchFamily="34" charset="-79"/>
                        </a:rPr>
                        <a:t>Obstruction to blood flow</a:t>
                      </a:r>
                    </a:p>
                    <a:p>
                      <a:pPr algn="l" rtl="1">
                        <a:lnSpc>
                          <a:spcPct val="107000"/>
                        </a:lnSpc>
                        <a:spcAft>
                          <a:spcPts val="0"/>
                        </a:spcAft>
                      </a:pPr>
                      <a:r>
                        <a:rPr lang="en-US" sz="2400" b="0" dirty="0">
                          <a:solidFill>
                            <a:srgbClr val="0070C0"/>
                          </a:solidFill>
                          <a:effectLst/>
                          <a:latin typeface="David" panose="020E0502060401010101" pitchFamily="34" charset="-79"/>
                          <a:cs typeface="David" panose="020E0502060401010101" pitchFamily="34" charset="-79"/>
                        </a:rPr>
                        <a:t>A. Presinusoidal extra-hepatic</a:t>
                      </a:r>
                    </a:p>
                    <a:p>
                      <a:pPr algn="l" rtl="1">
                        <a:lnSpc>
                          <a:spcPct val="107000"/>
                        </a:lnSpc>
                        <a:spcAft>
                          <a:spcPts val="0"/>
                        </a:spcAft>
                      </a:pPr>
                      <a:r>
                        <a:rPr lang="en-US" sz="2400" b="0" dirty="0">
                          <a:solidFill>
                            <a:schemeClr val="tx1"/>
                          </a:solidFill>
                          <a:effectLst/>
                          <a:latin typeface="David" panose="020E0502060401010101" pitchFamily="34" charset="-79"/>
                          <a:cs typeface="David" panose="020E0502060401010101" pitchFamily="34" charset="-79"/>
                        </a:rPr>
                        <a:t>1. Congenital atresia of portal vein</a:t>
                      </a:r>
                    </a:p>
                    <a:p>
                      <a:pPr algn="l" rtl="1">
                        <a:lnSpc>
                          <a:spcPct val="107000"/>
                        </a:lnSpc>
                        <a:spcAft>
                          <a:spcPts val="0"/>
                        </a:spcAft>
                      </a:pPr>
                      <a:r>
                        <a:rPr lang="en-US" sz="2400" b="0" dirty="0">
                          <a:solidFill>
                            <a:schemeClr val="tx1"/>
                          </a:solidFill>
                          <a:effectLst/>
                          <a:latin typeface="David" panose="020E0502060401010101" pitchFamily="34" charset="-79"/>
                          <a:cs typeface="David" panose="020E0502060401010101" pitchFamily="34" charset="-79"/>
                        </a:rPr>
                        <a:t>2. Portal vein thrombosis</a:t>
                      </a:r>
                    </a:p>
                    <a:p>
                      <a:pPr algn="l" rtl="1">
                        <a:lnSpc>
                          <a:spcPct val="107000"/>
                        </a:lnSpc>
                        <a:spcAft>
                          <a:spcPts val="0"/>
                        </a:spcAft>
                      </a:pPr>
                      <a:r>
                        <a:rPr lang="en-US" sz="2400" b="0" dirty="0">
                          <a:solidFill>
                            <a:schemeClr val="tx1"/>
                          </a:solidFill>
                          <a:effectLst/>
                          <a:latin typeface="David" panose="020E0502060401010101" pitchFamily="34" charset="-79"/>
                          <a:cs typeface="David" panose="020E0502060401010101" pitchFamily="34" charset="-79"/>
                        </a:rPr>
                        <a:t>3. Extrinsic compression of portal vein</a:t>
                      </a:r>
                      <a:endParaRPr lang="en-US" sz="2400" b="0" dirty="0">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r h="495229">
                <a:tc>
                  <a:txBody>
                    <a:bodyPr/>
                    <a:lstStyle/>
                    <a:p>
                      <a:pPr algn="l" rtl="1">
                        <a:lnSpc>
                          <a:spcPct val="107000"/>
                        </a:lnSpc>
                        <a:spcAft>
                          <a:spcPts val="0"/>
                        </a:spcAft>
                      </a:pPr>
                      <a:r>
                        <a:rPr lang="en-US" sz="2400" b="0" dirty="0">
                          <a:solidFill>
                            <a:srgbClr val="0070C0"/>
                          </a:solidFill>
                          <a:effectLst/>
                          <a:latin typeface="David" panose="020E0502060401010101" pitchFamily="34" charset="-79"/>
                          <a:cs typeface="David" panose="020E0502060401010101" pitchFamily="34" charset="-79"/>
                        </a:rPr>
                        <a:t>B. Presinusoidal intra-hepatic </a:t>
                      </a:r>
                      <a:r>
                        <a:rPr lang="en-US" sz="2400" b="0" dirty="0">
                          <a:solidFill>
                            <a:schemeClr val="tx1"/>
                          </a:solidFill>
                          <a:effectLst/>
                          <a:latin typeface="David" panose="020E0502060401010101" pitchFamily="34" charset="-79"/>
                          <a:cs typeface="David" panose="020E0502060401010101" pitchFamily="34" charset="-79"/>
                        </a:rPr>
                        <a:t>( schistosomiasis) </a:t>
                      </a:r>
                      <a:endParaRPr lang="en-US" sz="2400" b="0" dirty="0">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495229">
                <a:tc>
                  <a:txBody>
                    <a:bodyPr/>
                    <a:lstStyle/>
                    <a:p>
                      <a:pPr algn="l" rtl="1">
                        <a:lnSpc>
                          <a:spcPct val="107000"/>
                        </a:lnSpc>
                        <a:spcAft>
                          <a:spcPts val="0"/>
                        </a:spcAft>
                      </a:pPr>
                      <a:r>
                        <a:rPr lang="en-US" sz="2400" b="0" dirty="0">
                          <a:solidFill>
                            <a:srgbClr val="0070C0"/>
                          </a:solidFill>
                          <a:effectLst/>
                          <a:latin typeface="David" panose="020E0502060401010101" pitchFamily="34" charset="-79"/>
                          <a:cs typeface="David" panose="020E0502060401010101" pitchFamily="34" charset="-79"/>
                        </a:rPr>
                        <a:t>C. Sinusoidal</a:t>
                      </a:r>
                      <a:r>
                        <a:rPr lang="en-US" sz="2400" b="0" dirty="0">
                          <a:solidFill>
                            <a:schemeClr val="tx1"/>
                          </a:solidFill>
                          <a:effectLst/>
                          <a:latin typeface="David" panose="020E0502060401010101" pitchFamily="34" charset="-79"/>
                          <a:cs typeface="David" panose="020E0502060401010101" pitchFamily="34" charset="-79"/>
                        </a:rPr>
                        <a:t> ( cirrhosis)</a:t>
                      </a:r>
                      <a:endParaRPr lang="en-US" sz="2400" b="0" dirty="0">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r h="495229">
                <a:tc>
                  <a:txBody>
                    <a:bodyPr/>
                    <a:lstStyle/>
                    <a:p>
                      <a:pPr algn="l" rtl="1">
                        <a:lnSpc>
                          <a:spcPct val="107000"/>
                        </a:lnSpc>
                        <a:spcAft>
                          <a:spcPts val="0"/>
                        </a:spcAft>
                      </a:pPr>
                      <a:r>
                        <a:rPr lang="en-US" sz="2400" b="0" dirty="0">
                          <a:solidFill>
                            <a:srgbClr val="0070C0"/>
                          </a:solidFill>
                          <a:effectLst/>
                          <a:latin typeface="David" panose="020E0502060401010101" pitchFamily="34" charset="-79"/>
                          <a:cs typeface="David" panose="020E0502060401010101" pitchFamily="34" charset="-79"/>
                        </a:rPr>
                        <a:t>D. Postsinusoidal </a:t>
                      </a:r>
                      <a:r>
                        <a:rPr lang="en-US" sz="2400" b="0" dirty="0">
                          <a:solidFill>
                            <a:schemeClr val="tx1"/>
                          </a:solidFill>
                          <a:effectLst/>
                          <a:latin typeface="David" panose="020E0502060401010101" pitchFamily="34" charset="-79"/>
                          <a:cs typeface="David" panose="020E0502060401010101" pitchFamily="34" charset="-79"/>
                        </a:rPr>
                        <a:t>( Budd-Chiari syndrome , constrictive pericarditis)</a:t>
                      </a:r>
                      <a:endParaRPr lang="en-US" sz="2400" b="0" dirty="0">
                        <a:solidFill>
                          <a:schemeClr val="tx1"/>
                        </a:solidFill>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solidFill>
                      <a:schemeClr val="accent1">
                        <a:lumMod val="20000"/>
                        <a:lumOff val="80000"/>
                      </a:schemeClr>
                    </a:solidFill>
                  </a:tcPr>
                </a:tc>
                <a:extLst>
                  <a:ext uri="{0D108BD9-81ED-4DB2-BD59-A6C34878D82A}">
                    <a16:rowId xmlns:a16="http://schemas.microsoft.com/office/drawing/2014/main" val="10004"/>
                  </a:ext>
                </a:extLst>
              </a:tr>
              <a:tr h="495229">
                <a:tc>
                  <a:txBody>
                    <a:bodyPr/>
                    <a:lstStyle/>
                    <a:p>
                      <a:pPr algn="l" rtl="1">
                        <a:lnSpc>
                          <a:spcPct val="107000"/>
                        </a:lnSpc>
                        <a:spcAft>
                          <a:spcPts val="0"/>
                        </a:spcAft>
                      </a:pPr>
                      <a:r>
                        <a:rPr lang="en-US" sz="2400" b="1" dirty="0">
                          <a:solidFill>
                            <a:srgbClr val="C00000"/>
                          </a:solidFill>
                          <a:effectLst/>
                          <a:latin typeface="David" panose="020E0502060401010101" pitchFamily="34" charset="-79"/>
                          <a:cs typeface="David" panose="020E0502060401010101" pitchFamily="34" charset="-79"/>
                        </a:rPr>
                        <a:t>Increased blood flow ( Arterio-venous fistula )</a:t>
                      </a:r>
                      <a:endParaRPr lang="en-US" sz="2400" b="1" dirty="0">
                        <a:solidFill>
                          <a:srgbClr val="C00000"/>
                        </a:solidFill>
                        <a:effectLst/>
                        <a:latin typeface="David" panose="020E0502060401010101" pitchFamily="34" charset="-79"/>
                        <a:ea typeface="Calibri" panose="020F0502020204030204" pitchFamily="34" charset="0"/>
                        <a:cs typeface="David" panose="020E0502060401010101" pitchFamily="34" charset="-79"/>
                      </a:endParaRPr>
                    </a:p>
                  </a:txBody>
                  <a:tcPr marL="68580" marR="68580" marT="0" marB="0">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29510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4627" y="125362"/>
            <a:ext cx="10396882" cy="818536"/>
          </a:xfrm>
        </p:spPr>
        <p:txBody>
          <a:bodyPr>
            <a:normAutofit/>
          </a:bodyPr>
          <a:lstStyle/>
          <a:p>
            <a:pPr algn="ctr" rtl="0"/>
            <a:r>
              <a:rPr lang="en-US" sz="3200" b="1" dirty="0">
                <a:solidFill>
                  <a:srgbClr val="FF0000"/>
                </a:solidFill>
                <a:latin typeface="David" panose="020E0502060401010101" pitchFamily="34" charset="-79"/>
                <a:cs typeface="David" panose="020E0502060401010101" pitchFamily="34" charset="-79"/>
              </a:rPr>
              <a:t>Causes of Jaundice</a:t>
            </a:r>
            <a:endParaRPr lang="en-US" sz="3200" dirty="0">
              <a:solidFill>
                <a:srgbClr val="FF0000"/>
              </a:solidFill>
              <a:latin typeface="David" panose="020E0502060401010101" pitchFamily="34" charset="-79"/>
              <a:cs typeface="David" panose="020E0502060401010101" pitchFamily="34" charset="-79"/>
            </a:endParaRPr>
          </a:p>
        </p:txBody>
      </p:sp>
      <p:sp>
        <p:nvSpPr>
          <p:cNvPr id="3" name="عنصر نائب للمحتوى 2"/>
          <p:cNvSpPr>
            <a:spLocks noGrp="1"/>
          </p:cNvSpPr>
          <p:nvPr>
            <p:ph idx="1"/>
          </p:nvPr>
        </p:nvSpPr>
        <p:spPr>
          <a:xfrm>
            <a:off x="685800" y="796414"/>
            <a:ext cx="10394707" cy="5545392"/>
          </a:xfrm>
        </p:spPr>
        <p:txBody>
          <a:bodyPr/>
          <a:lstStyle/>
          <a:p>
            <a:pPr marL="0" indent="0" algn="l" rtl="0">
              <a:buNone/>
            </a:pPr>
            <a:r>
              <a:rPr lang="en-US" sz="2400" b="1" cap="none" dirty="0">
                <a:solidFill>
                  <a:srgbClr val="FF0000"/>
                </a:solidFill>
                <a:latin typeface="David" panose="020E0502060401010101" pitchFamily="34" charset="-79"/>
                <a:cs typeface="David" panose="020E0502060401010101" pitchFamily="34" charset="-79"/>
              </a:rPr>
              <a:t>1. Pre hepatic</a:t>
            </a:r>
          </a:p>
          <a:p>
            <a:pPr marL="0" indent="0" algn="l" rtl="0">
              <a:buNone/>
            </a:pPr>
            <a:r>
              <a:rPr lang="en-US" sz="2400" cap="none" dirty="0">
                <a:latin typeface="David" panose="020E0502060401010101" pitchFamily="34" charset="-79"/>
                <a:cs typeface="David" panose="020E0502060401010101" pitchFamily="34" charset="-79"/>
              </a:rPr>
              <a:t>• transfusion reactions</a:t>
            </a:r>
          </a:p>
          <a:p>
            <a:pPr marL="0" indent="0" algn="l" rtl="0">
              <a:buNone/>
            </a:pPr>
            <a:r>
              <a:rPr lang="en-US" sz="2400" cap="none" dirty="0">
                <a:latin typeface="David" panose="020E0502060401010101" pitchFamily="34" charset="-79"/>
                <a:cs typeface="David" panose="020E0502060401010101" pitchFamily="34" charset="-79"/>
              </a:rPr>
              <a:t>• hemolysis secondary to sepsis, drugs or hematological diseases such as  hereditary spherocytosis , sickle cell anemia</a:t>
            </a:r>
          </a:p>
          <a:p>
            <a:pPr marL="0" indent="0" algn="l" rtl="0">
              <a:buNone/>
            </a:pPr>
            <a:r>
              <a:rPr lang="en-US" sz="2400" b="1" cap="none" dirty="0">
                <a:solidFill>
                  <a:srgbClr val="FF0000"/>
                </a:solidFill>
                <a:latin typeface="David" panose="020E0502060401010101" pitchFamily="34" charset="-79"/>
                <a:cs typeface="David" panose="020E0502060401010101" pitchFamily="34" charset="-79"/>
              </a:rPr>
              <a:t>2. Hepatic</a:t>
            </a:r>
          </a:p>
          <a:p>
            <a:pPr marL="0" indent="0" algn="l" rtl="0">
              <a:buNone/>
            </a:pPr>
            <a:r>
              <a:rPr lang="en-US" sz="2400" cap="none" dirty="0">
                <a:latin typeface="David" panose="020E0502060401010101" pitchFamily="34" charset="-79"/>
                <a:cs typeface="David" panose="020E0502060401010101" pitchFamily="34" charset="-79"/>
              </a:rPr>
              <a:t>• hepatitis (e.g. viral hepatitis a, b, c)</a:t>
            </a:r>
          </a:p>
          <a:p>
            <a:pPr marL="0" indent="0" algn="l" rtl="0">
              <a:buNone/>
            </a:pPr>
            <a:r>
              <a:rPr lang="en-US" sz="2400" cap="none" dirty="0">
                <a:latin typeface="David" panose="020E0502060401010101" pitchFamily="34" charset="-79"/>
                <a:cs typeface="David" panose="020E0502060401010101" pitchFamily="34" charset="-79"/>
              </a:rPr>
              <a:t>• cirrhosis</a:t>
            </a:r>
          </a:p>
          <a:p>
            <a:pPr marL="0" indent="0" algn="l" rtl="0">
              <a:buNone/>
            </a:pPr>
            <a:r>
              <a:rPr lang="en-US" sz="2400" cap="none" dirty="0">
                <a:latin typeface="David" panose="020E0502060401010101" pitchFamily="34" charset="-79"/>
                <a:cs typeface="David" panose="020E0502060401010101" pitchFamily="34" charset="-79"/>
              </a:rPr>
              <a:t>• drugs</a:t>
            </a:r>
          </a:p>
          <a:p>
            <a:endParaRPr lang="ar-SA" dirty="0"/>
          </a:p>
        </p:txBody>
      </p:sp>
    </p:spTree>
    <p:extLst>
      <p:ext uri="{BB962C8B-B14F-4D97-AF65-F5344CB8AC3E}">
        <p14:creationId xmlns:p14="http://schemas.microsoft.com/office/powerpoint/2010/main" val="10565794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383458"/>
            <a:ext cx="9144000" cy="6302477"/>
          </a:xfrm>
        </p:spPr>
        <p:txBody>
          <a:bodyPr>
            <a:normAutofit/>
          </a:bodyPr>
          <a:lstStyle/>
          <a:p>
            <a:pPr algn="l"/>
            <a:r>
              <a:rPr lang="en-US" sz="3200" b="1" dirty="0">
                <a:latin typeface="David" panose="020E0502060401010101" pitchFamily="34" charset="-79"/>
                <a:cs typeface="David" panose="020E0502060401010101" pitchFamily="34" charset="-79"/>
              </a:rPr>
              <a:t>              </a:t>
            </a:r>
            <a:r>
              <a:rPr lang="en-US" sz="3200" b="1" dirty="0">
                <a:solidFill>
                  <a:srgbClr val="FF0000"/>
                </a:solidFill>
                <a:latin typeface="David" panose="020E0502060401010101" pitchFamily="34" charset="-79"/>
                <a:cs typeface="David" panose="020E0502060401010101" pitchFamily="34" charset="-79"/>
              </a:rPr>
              <a:t>Effect of portal hypertension</a:t>
            </a:r>
            <a:br>
              <a:rPr lang="en-US" sz="2400" b="1" dirty="0">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r>
              <a:rPr lang="en-US" sz="2400" dirty="0">
                <a:solidFill>
                  <a:srgbClr val="FF0000"/>
                </a:solidFill>
                <a:latin typeface="David" panose="020E0502060401010101" pitchFamily="34" charset="-79"/>
                <a:cs typeface="David" panose="020E0502060401010101" pitchFamily="34" charset="-79"/>
              </a:rPr>
              <a:t>1. </a:t>
            </a:r>
            <a:r>
              <a:rPr lang="en-US" sz="2400" dirty="0">
                <a:latin typeface="David" panose="020E0502060401010101" pitchFamily="34" charset="-79"/>
                <a:cs typeface="David" panose="020E0502060401010101" pitchFamily="34" charset="-79"/>
              </a:rPr>
              <a:t>Formation of Porto-systemic shunting at three principal sites  :</a:t>
            </a:r>
            <a:br>
              <a:rPr lang="en-US" sz="2400"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a) Gastro-esophageal varices that may cause severe upper gastrointestinal  bleeding  </a:t>
            </a:r>
            <a:r>
              <a:rPr lang="ar-SA" sz="2400" dirty="0">
                <a:latin typeface="David" panose="020E0502060401010101" pitchFamily="34" charset="-79"/>
              </a:rPr>
              <a:t>  </a:t>
            </a:r>
            <a:r>
              <a:rPr lang="en-US" sz="2400" dirty="0">
                <a:latin typeface="David" panose="020E0502060401010101" pitchFamily="34" charset="-79"/>
                <a:cs typeface="David" panose="020E0502060401010101" pitchFamily="34" charset="-79"/>
              </a:rPr>
              <a:t>      </a:t>
            </a:r>
            <a:br>
              <a:rPr lang="en-US" sz="2400"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b) Retroperitoneal and periumbilical collaterals </a:t>
            </a:r>
            <a:r>
              <a:rPr lang="en-US" sz="2400" i="1" dirty="0">
                <a:solidFill>
                  <a:srgbClr val="FF0000"/>
                </a:solidFill>
                <a:latin typeface="David" panose="020E0502060401010101" pitchFamily="34" charset="-79"/>
                <a:cs typeface="David" panose="020E0502060401010101" pitchFamily="34" charset="-79"/>
              </a:rPr>
              <a:t>" Caput medusa " </a:t>
            </a:r>
            <a:r>
              <a:rPr lang="en-US" sz="2400" dirty="0">
                <a:latin typeface="David" panose="020E0502060401010101" pitchFamily="34" charset="-79"/>
                <a:cs typeface="David" panose="020E0502060401010101" pitchFamily="34" charset="-79"/>
              </a:rPr>
              <a:t>that may cause excessive bleeding during surgery at these sites</a:t>
            </a:r>
            <a:r>
              <a:rPr lang="ar-SA" sz="2400" dirty="0">
                <a:latin typeface="David" panose="020E0502060401010101" pitchFamily="34" charset="-79"/>
              </a:rPr>
              <a:t>     </a:t>
            </a:r>
            <a:r>
              <a:rPr lang="en-US" sz="2400" dirty="0">
                <a:latin typeface="David" panose="020E0502060401010101" pitchFamily="34" charset="-79"/>
                <a:cs typeface="David" panose="020E0502060401010101" pitchFamily="34" charset="-79"/>
              </a:rPr>
              <a:t>  </a:t>
            </a:r>
            <a:br>
              <a:rPr lang="en-US" sz="2400"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c) Anorectal varices that may cause lower gastrointestinal bleeding</a:t>
            </a:r>
            <a:br>
              <a:rPr lang="ar-SA" sz="2400" dirty="0">
                <a:latin typeface="David" panose="020E0502060401010101" pitchFamily="34" charset="-79"/>
                <a:cs typeface="David" panose="020E0502060401010101" pitchFamily="34" charset="-79"/>
              </a:rPr>
            </a:br>
            <a:br>
              <a:rPr lang="en-US" sz="2400" dirty="0"/>
            </a:br>
            <a:r>
              <a:rPr lang="en-US" sz="2400" dirty="0">
                <a:solidFill>
                  <a:srgbClr val="FF0000"/>
                </a:solidFill>
                <a:latin typeface="David" panose="020E0502060401010101" pitchFamily="34" charset="-79"/>
                <a:cs typeface="David" panose="020E0502060401010101" pitchFamily="34" charset="-79"/>
              </a:rPr>
              <a:t>2. </a:t>
            </a:r>
            <a:r>
              <a:rPr lang="en-US" sz="2400" dirty="0">
                <a:latin typeface="David" panose="020E0502060401010101" pitchFamily="34" charset="-79"/>
                <a:cs typeface="David" panose="020E0502060401010101" pitchFamily="34" charset="-79"/>
              </a:rPr>
              <a:t>Splenomegaly and related hypersplenism with pancytopenia </a:t>
            </a:r>
            <a:br>
              <a:rPr lang="ar-SA" sz="2400" dirty="0">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r>
              <a:rPr lang="en-US" sz="2400" dirty="0">
                <a:solidFill>
                  <a:srgbClr val="FF0000"/>
                </a:solidFill>
                <a:latin typeface="David" panose="020E0502060401010101" pitchFamily="34" charset="-79"/>
                <a:cs typeface="David" panose="020E0502060401010101" pitchFamily="34" charset="-79"/>
              </a:rPr>
              <a:t>3. </a:t>
            </a:r>
            <a:r>
              <a:rPr lang="en-US" sz="2400" dirty="0">
                <a:latin typeface="David" panose="020E0502060401010101" pitchFamily="34" charset="-79"/>
                <a:cs typeface="David" panose="020E0502060401010101" pitchFamily="34" charset="-79"/>
              </a:rPr>
              <a:t>Ascites that my be complicated by primary peritonitis and respiratory compromise. </a:t>
            </a:r>
            <a:br>
              <a:rPr lang="en-US" sz="2400"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   </a:t>
            </a:r>
            <a:br>
              <a:rPr lang="en-US" sz="2400" dirty="0">
                <a:latin typeface="David" panose="020E0502060401010101" pitchFamily="34" charset="-79"/>
                <a:cs typeface="David" panose="020E0502060401010101" pitchFamily="34" charset="-79"/>
              </a:rPr>
            </a:br>
            <a:r>
              <a:rPr lang="en-US" sz="2400" dirty="0">
                <a:solidFill>
                  <a:srgbClr val="FF0000"/>
                </a:solidFill>
                <a:latin typeface="David" panose="020E0502060401010101" pitchFamily="34" charset="-79"/>
                <a:cs typeface="David" panose="020E0502060401010101" pitchFamily="34" charset="-79"/>
              </a:rPr>
              <a:t>4. </a:t>
            </a:r>
            <a:r>
              <a:rPr lang="en-US" sz="2400" dirty="0">
                <a:latin typeface="David" panose="020E0502060401010101" pitchFamily="34" charset="-79"/>
                <a:cs typeface="David" panose="020E0502060401010101" pitchFamily="34" charset="-79"/>
              </a:rPr>
              <a:t>Encephalopathy due to increase level of toxins such as ammonia in the   systemic circulation </a:t>
            </a:r>
            <a:r>
              <a:rPr lang="en-US" sz="2400" dirty="0"/>
              <a:t>   </a:t>
            </a:r>
            <a:br>
              <a:rPr lang="en-US" dirty="0"/>
            </a:br>
            <a:endParaRPr lang="ar-SA" dirty="0"/>
          </a:p>
        </p:txBody>
      </p:sp>
    </p:spTree>
    <p:extLst>
      <p:ext uri="{BB962C8B-B14F-4D97-AF65-F5344CB8AC3E}">
        <p14:creationId xmlns:p14="http://schemas.microsoft.com/office/powerpoint/2010/main" val="8432385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153265" y="353961"/>
            <a:ext cx="7610167" cy="5093110"/>
          </a:xfrm>
        </p:spPr>
        <p:txBody>
          <a:bodyPr/>
          <a:lstStyle/>
          <a:p>
            <a:endParaRPr lang="ar-SA" dirty="0"/>
          </a:p>
        </p:txBody>
      </p:sp>
      <p:sp>
        <p:nvSpPr>
          <p:cNvPr id="3" name="عنوان فرعي 2"/>
          <p:cNvSpPr>
            <a:spLocks noGrp="1"/>
          </p:cNvSpPr>
          <p:nvPr>
            <p:ph type="subTitle" idx="1"/>
          </p:nvPr>
        </p:nvSpPr>
        <p:spPr>
          <a:xfrm>
            <a:off x="1632155" y="5624051"/>
            <a:ext cx="9144000" cy="1108587"/>
          </a:xfrm>
        </p:spPr>
        <p:txBody>
          <a:bodyPr/>
          <a:lstStyle/>
          <a:p>
            <a:r>
              <a:rPr lang="en-US" dirty="0">
                <a:solidFill>
                  <a:srgbClr val="FF0000"/>
                </a:solidFill>
                <a:latin typeface="David" panose="020E0502060401010101" pitchFamily="34" charset="-79"/>
                <a:cs typeface="David" panose="020E0502060401010101" pitchFamily="34" charset="-79"/>
              </a:rPr>
              <a:t>Sites of Porto-systemic anastomosis in portal hypertension</a:t>
            </a:r>
            <a:endParaRPr lang="ar-SA" dirty="0">
              <a:solidFill>
                <a:srgbClr val="FF0000"/>
              </a:solidFill>
              <a:latin typeface="David" panose="020E0502060401010101" pitchFamily="34" charset="-79"/>
            </a:endParaRPr>
          </a:p>
        </p:txBody>
      </p:sp>
      <p:pic>
        <p:nvPicPr>
          <p:cNvPr id="4" name="صورة 3" descr="http://o.quizlet.com/i/5YCJQ5Ua6Btq5JMhDWLBrw_m.jpg"/>
          <p:cNvPicPr/>
          <p:nvPr/>
        </p:nvPicPr>
        <p:blipFill>
          <a:blip r:embed="rId2">
            <a:extLst>
              <a:ext uri="{28A0092B-C50C-407E-A947-70E740481C1C}">
                <a14:useLocalDpi xmlns:a14="http://schemas.microsoft.com/office/drawing/2010/main" val="0"/>
              </a:ext>
            </a:extLst>
          </a:blip>
          <a:srcRect/>
          <a:stretch>
            <a:fillRect/>
          </a:stretch>
        </p:blipFill>
        <p:spPr bwMode="auto">
          <a:xfrm>
            <a:off x="2074607" y="285135"/>
            <a:ext cx="7806812" cy="5230762"/>
          </a:xfrm>
          <a:prstGeom prst="rect">
            <a:avLst/>
          </a:prstGeom>
          <a:noFill/>
          <a:ln>
            <a:noFill/>
          </a:ln>
        </p:spPr>
      </p:pic>
    </p:spTree>
    <p:extLst>
      <p:ext uri="{BB962C8B-B14F-4D97-AF65-F5344CB8AC3E}">
        <p14:creationId xmlns:p14="http://schemas.microsoft.com/office/powerpoint/2010/main" val="16200626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86348" y="629265"/>
            <a:ext cx="9144000" cy="4581832"/>
          </a:xfrm>
        </p:spPr>
        <p:txBody>
          <a:bodyPr>
            <a:normAutofit fontScale="90000"/>
          </a:bodyPr>
          <a:lstStyle/>
          <a:p>
            <a:pPr algn="l"/>
            <a:r>
              <a:rPr lang="en-US" sz="3200" b="1" dirty="0">
                <a:solidFill>
                  <a:srgbClr val="FF0000"/>
                </a:solidFill>
                <a:latin typeface="David" panose="020E0502060401010101" pitchFamily="34" charset="-79"/>
                <a:cs typeface="David" panose="020E0502060401010101" pitchFamily="34" charset="-79"/>
              </a:rPr>
              <a:t>                                    Clinical features</a:t>
            </a:r>
            <a:br>
              <a:rPr lang="en-US" sz="2400" b="1" dirty="0">
                <a:latin typeface="David" panose="020E0502060401010101" pitchFamily="34" charset="-79"/>
                <a:cs typeface="David" panose="020E0502060401010101" pitchFamily="34" charset="-79"/>
              </a:rPr>
            </a:br>
            <a:br>
              <a:rPr lang="en-US" sz="2400" b="1" dirty="0">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1. Patients with cirrhosis frequently develop anorexia , generalized malaise and weight loss.</a:t>
            </a:r>
            <a:br>
              <a:rPr lang="en-US" sz="2400" dirty="0">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2. Clinical manifestations include jaundice  , spider naevi , ascites and hepatosplenomegaly.</a:t>
            </a:r>
            <a:br>
              <a:rPr lang="en-US" sz="2400" dirty="0">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r>
              <a:rPr lang="en-US" sz="2400" dirty="0">
                <a:latin typeface="David" panose="020E0502060401010101" pitchFamily="34" charset="-79"/>
                <a:cs typeface="David" panose="020E0502060401010101" pitchFamily="34" charset="-79"/>
              </a:rPr>
              <a:t>3. Slurring of speech , a flapping tremor or dysarthria may point to encephalopathy.</a:t>
            </a:r>
            <a:br>
              <a:rPr lang="en-US" dirty="0"/>
            </a:br>
            <a:endParaRPr lang="ar-SA" dirty="0"/>
          </a:p>
        </p:txBody>
      </p:sp>
    </p:spTree>
    <p:extLst>
      <p:ext uri="{BB962C8B-B14F-4D97-AF65-F5344CB8AC3E}">
        <p14:creationId xmlns:p14="http://schemas.microsoft.com/office/powerpoint/2010/main" val="41816541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959341" y="216062"/>
            <a:ext cx="9144000" cy="3618271"/>
          </a:xfrm>
        </p:spPr>
        <p:txBody>
          <a:bodyPr>
            <a:normAutofit fontScale="90000"/>
          </a:bodyPr>
          <a:lstStyle/>
          <a:p>
            <a:pPr algn="l"/>
            <a:r>
              <a:rPr lang="en-US" sz="3200" b="1" dirty="0">
                <a:solidFill>
                  <a:srgbClr val="FF0000"/>
                </a:solidFill>
                <a:latin typeface="David" panose="020E0502060401010101" pitchFamily="34" charset="-79"/>
                <a:cs typeface="David" panose="020E0502060401010101" pitchFamily="34" charset="-79"/>
              </a:rPr>
              <a:t>                                           Investigations         </a:t>
            </a:r>
            <a:br>
              <a:rPr lang="en-US" sz="2400" b="1" dirty="0">
                <a:latin typeface="David" panose="020E0502060401010101" pitchFamily="34" charset="-79"/>
                <a:cs typeface="David" panose="020E0502060401010101" pitchFamily="34" charset="-79"/>
              </a:rPr>
            </a:br>
            <a:br>
              <a:rPr lang="en-US" sz="2400" b="1" dirty="0">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r>
              <a:rPr lang="en-US" sz="2400" b="1" dirty="0">
                <a:solidFill>
                  <a:srgbClr val="FF0000"/>
                </a:solidFill>
                <a:latin typeface="David" panose="020E0502060401010101" pitchFamily="34" charset="-79"/>
                <a:cs typeface="David" panose="020E0502060401010101" pitchFamily="34" charset="-79"/>
              </a:rPr>
              <a:t>Laboratory tests: </a:t>
            </a:r>
            <a:r>
              <a:rPr lang="en-US" sz="2400" dirty="0">
                <a:latin typeface="David" panose="020E0502060401010101" pitchFamily="34" charset="-79"/>
                <a:cs typeface="David" panose="020E0502060401010101" pitchFamily="34" charset="-79"/>
              </a:rPr>
              <a:t>may show elevated bilirubin , with depressed serum albumin. Anemia may be present. The prothrombin time and other indices of clotting may be abnormal. Serology tests for hepatitis B , C may be positive as underlying cause for liver cirrhosis.</a:t>
            </a:r>
            <a:br>
              <a:rPr lang="en-US" sz="2400" dirty="0">
                <a:latin typeface="David" panose="020E0502060401010101" pitchFamily="34" charset="-79"/>
                <a:cs typeface="David" panose="020E0502060401010101" pitchFamily="34" charset="-79"/>
              </a:rPr>
            </a:br>
            <a:br>
              <a:rPr lang="en-US" dirty="0"/>
            </a:br>
            <a:endParaRPr lang="ar-SA" dirty="0"/>
          </a:p>
        </p:txBody>
      </p:sp>
      <p:graphicFrame>
        <p:nvGraphicFramePr>
          <p:cNvPr id="4" name="جدول 3"/>
          <p:cNvGraphicFramePr>
            <a:graphicFrameLocks noGrp="1"/>
          </p:cNvGraphicFramePr>
          <p:nvPr>
            <p:extLst>
              <p:ext uri="{D42A27DB-BD31-4B8C-83A1-F6EECF244321}">
                <p14:modId xmlns:p14="http://schemas.microsoft.com/office/powerpoint/2010/main" val="3437404471"/>
              </p:ext>
            </p:extLst>
          </p:nvPr>
        </p:nvGraphicFramePr>
        <p:xfrm>
          <a:off x="587456" y="2613574"/>
          <a:ext cx="10540178" cy="3390265"/>
        </p:xfrm>
        <a:graphic>
          <a:graphicData uri="http://schemas.openxmlformats.org/drawingml/2006/table">
            <a:tbl>
              <a:tblPr rtl="1" firstRow="1" firstCol="1" bandRow="1">
                <a:tableStyleId>{5C22544A-7EE6-4342-B048-85BDC9FD1C3A}</a:tableStyleId>
              </a:tblPr>
              <a:tblGrid>
                <a:gridCol w="2635998">
                  <a:extLst>
                    <a:ext uri="{9D8B030D-6E8A-4147-A177-3AD203B41FA5}">
                      <a16:colId xmlns:a16="http://schemas.microsoft.com/office/drawing/2014/main" val="20000"/>
                    </a:ext>
                  </a:extLst>
                </a:gridCol>
                <a:gridCol w="2635998">
                  <a:extLst>
                    <a:ext uri="{9D8B030D-6E8A-4147-A177-3AD203B41FA5}">
                      <a16:colId xmlns:a16="http://schemas.microsoft.com/office/drawing/2014/main" val="20001"/>
                    </a:ext>
                  </a:extLst>
                </a:gridCol>
                <a:gridCol w="2389429">
                  <a:extLst>
                    <a:ext uri="{9D8B030D-6E8A-4147-A177-3AD203B41FA5}">
                      <a16:colId xmlns:a16="http://schemas.microsoft.com/office/drawing/2014/main" val="20002"/>
                    </a:ext>
                  </a:extLst>
                </a:gridCol>
                <a:gridCol w="2878753">
                  <a:extLst>
                    <a:ext uri="{9D8B030D-6E8A-4147-A177-3AD203B41FA5}">
                      <a16:colId xmlns:a16="http://schemas.microsoft.com/office/drawing/2014/main" val="20003"/>
                    </a:ext>
                  </a:extLst>
                </a:gridCol>
              </a:tblGrid>
              <a:tr h="386080">
                <a:tc gridSpan="4">
                  <a:txBody>
                    <a:bodyPr/>
                    <a:lstStyle/>
                    <a:p>
                      <a:pPr algn="ctr" rtl="1">
                        <a:lnSpc>
                          <a:spcPct val="107000"/>
                        </a:lnSpc>
                        <a:spcAft>
                          <a:spcPts val="0"/>
                        </a:spcAft>
                      </a:pPr>
                      <a:r>
                        <a:rPr lang="en-US" sz="2400" dirty="0">
                          <a:solidFill>
                            <a:srgbClr val="FF0000"/>
                          </a:solidFill>
                          <a:effectLst/>
                        </a:rPr>
                        <a:t>Assessment of patients with portal hypertension using Child-Turcott-Pugh system</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0000"/>
                  </a:ext>
                </a:extLst>
              </a:tr>
              <a:tr h="386080">
                <a:tc gridSpan="4">
                  <a:txBody>
                    <a:bodyPr/>
                    <a:lstStyle/>
                    <a:p>
                      <a:pPr algn="l" rtl="1">
                        <a:lnSpc>
                          <a:spcPct val="107000"/>
                        </a:lnSpc>
                        <a:spcAft>
                          <a:spcPts val="0"/>
                        </a:spcAft>
                      </a:pPr>
                      <a:r>
                        <a:rPr lang="en-US" sz="2400" dirty="0">
                          <a:solidFill>
                            <a:srgbClr val="0070C0"/>
                          </a:solidFill>
                          <a:effectLst/>
                        </a:rPr>
                        <a:t>Points scoring</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0001"/>
                  </a:ext>
                </a:extLst>
              </a:tr>
              <a:tr h="0">
                <a:tc>
                  <a:txBody>
                    <a:bodyPr/>
                    <a:lstStyle/>
                    <a:p>
                      <a:pPr algn="ctr" rtl="1">
                        <a:lnSpc>
                          <a:spcPct val="107000"/>
                        </a:lnSpc>
                        <a:spcAft>
                          <a:spcPts val="0"/>
                        </a:spcAft>
                      </a:pPr>
                      <a:r>
                        <a:rPr lang="en-US" sz="2400">
                          <a:solidFill>
                            <a:schemeClr val="tx1"/>
                          </a:solidFill>
                          <a:effectLst/>
                        </a:rPr>
                        <a:t>3</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rtl="1">
                        <a:lnSpc>
                          <a:spcPct val="107000"/>
                        </a:lnSpc>
                        <a:spcAft>
                          <a:spcPts val="0"/>
                        </a:spcAft>
                      </a:pPr>
                      <a:r>
                        <a:rPr lang="en-US" sz="2400">
                          <a:solidFill>
                            <a:schemeClr val="tx1"/>
                          </a:solidFill>
                          <a:effectLst/>
                        </a:rPr>
                        <a:t>2</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rtl="1">
                        <a:lnSpc>
                          <a:spcPct val="107000"/>
                        </a:lnSpc>
                        <a:spcAft>
                          <a:spcPts val="0"/>
                        </a:spcAft>
                      </a:pPr>
                      <a:r>
                        <a:rPr lang="en-US" sz="2400">
                          <a:solidFill>
                            <a:schemeClr val="tx1"/>
                          </a:solidFill>
                          <a:effectLst/>
                        </a:rPr>
                        <a:t>1</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rtl="1">
                        <a:lnSpc>
                          <a:spcPct val="107000"/>
                        </a:lnSpc>
                        <a:spcAft>
                          <a:spcPts val="0"/>
                        </a:spcAft>
                      </a:pPr>
                      <a:r>
                        <a:rPr lang="en-US" sz="2400" dirty="0">
                          <a:solidFill>
                            <a:srgbClr val="0070C0"/>
                          </a:solidFill>
                          <a:effectLst/>
                        </a:rPr>
                        <a:t>Criterion</a:t>
                      </a:r>
                      <a:endParaRPr lang="en-US" sz="24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0">
                <a:tc>
                  <a:txBody>
                    <a:bodyPr/>
                    <a:lstStyle/>
                    <a:p>
                      <a:pPr algn="ctr" rtl="1">
                        <a:lnSpc>
                          <a:spcPct val="107000"/>
                        </a:lnSpc>
                        <a:spcAft>
                          <a:spcPts val="0"/>
                        </a:spcAft>
                      </a:pPr>
                      <a:r>
                        <a:rPr lang="en-US" sz="2400">
                          <a:solidFill>
                            <a:schemeClr val="tx1"/>
                          </a:solidFill>
                          <a:effectLst/>
                        </a:rPr>
                        <a:t>marked</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rtl="1">
                        <a:lnSpc>
                          <a:spcPct val="107000"/>
                        </a:lnSpc>
                        <a:spcAft>
                          <a:spcPts val="0"/>
                        </a:spcAft>
                      </a:pPr>
                      <a:r>
                        <a:rPr lang="en-US" sz="2400">
                          <a:solidFill>
                            <a:schemeClr val="tx1"/>
                          </a:solidFill>
                          <a:effectLst/>
                        </a:rPr>
                        <a:t>minimal</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rtl="1">
                        <a:lnSpc>
                          <a:spcPct val="107000"/>
                        </a:lnSpc>
                        <a:spcAft>
                          <a:spcPts val="0"/>
                        </a:spcAft>
                      </a:pPr>
                      <a:r>
                        <a:rPr lang="en-US" sz="2400">
                          <a:solidFill>
                            <a:schemeClr val="tx1"/>
                          </a:solidFill>
                          <a:effectLst/>
                        </a:rPr>
                        <a:t>None</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rtl="1">
                        <a:lnSpc>
                          <a:spcPct val="107000"/>
                        </a:lnSpc>
                        <a:spcAft>
                          <a:spcPts val="0"/>
                        </a:spcAft>
                      </a:pPr>
                      <a:r>
                        <a:rPr lang="en-US" sz="2400" dirty="0">
                          <a:solidFill>
                            <a:schemeClr val="tx1"/>
                          </a:solidFill>
                          <a:effectLst/>
                        </a:rPr>
                        <a:t>Encephalopathy</a:t>
                      </a:r>
                      <a:endParaRPr lang="en-US"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r h="0">
                <a:tc>
                  <a:txBody>
                    <a:bodyPr/>
                    <a:lstStyle/>
                    <a:p>
                      <a:pPr algn="ctr" rtl="1">
                        <a:lnSpc>
                          <a:spcPct val="107000"/>
                        </a:lnSpc>
                        <a:spcAft>
                          <a:spcPts val="0"/>
                        </a:spcAft>
                      </a:pPr>
                      <a:r>
                        <a:rPr lang="en-US" sz="2400">
                          <a:solidFill>
                            <a:schemeClr val="tx1"/>
                          </a:solidFill>
                          <a:effectLst/>
                        </a:rPr>
                        <a:t>intractable</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rtl="1">
                        <a:lnSpc>
                          <a:spcPct val="107000"/>
                        </a:lnSpc>
                        <a:spcAft>
                          <a:spcPts val="0"/>
                        </a:spcAft>
                      </a:pPr>
                      <a:r>
                        <a:rPr lang="en-US" sz="2400">
                          <a:solidFill>
                            <a:schemeClr val="tx1"/>
                          </a:solidFill>
                          <a:effectLst/>
                        </a:rPr>
                        <a:t>Easily controlled</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rtl="1">
                        <a:lnSpc>
                          <a:spcPct val="107000"/>
                        </a:lnSpc>
                        <a:spcAft>
                          <a:spcPts val="0"/>
                        </a:spcAft>
                      </a:pPr>
                      <a:r>
                        <a:rPr lang="en-US" sz="2400">
                          <a:solidFill>
                            <a:schemeClr val="tx1"/>
                          </a:solidFill>
                          <a:effectLst/>
                        </a:rPr>
                        <a:t>none</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rtl="1">
                        <a:lnSpc>
                          <a:spcPct val="107000"/>
                        </a:lnSpc>
                        <a:spcAft>
                          <a:spcPts val="0"/>
                        </a:spcAft>
                      </a:pPr>
                      <a:r>
                        <a:rPr lang="en-US" sz="2400" dirty="0">
                          <a:solidFill>
                            <a:schemeClr val="tx1"/>
                          </a:solidFill>
                          <a:effectLst/>
                        </a:rPr>
                        <a:t>Ascites</a:t>
                      </a:r>
                      <a:endParaRPr lang="en-US"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4"/>
                  </a:ext>
                </a:extLst>
              </a:tr>
              <a:tr h="0">
                <a:tc>
                  <a:txBody>
                    <a:bodyPr/>
                    <a:lstStyle/>
                    <a:p>
                      <a:pPr algn="ctr" rtl="1">
                        <a:lnSpc>
                          <a:spcPct val="107000"/>
                        </a:lnSpc>
                        <a:spcAft>
                          <a:spcPts val="0"/>
                        </a:spcAft>
                      </a:pPr>
                      <a:r>
                        <a:rPr lang="en-US" sz="2400">
                          <a:solidFill>
                            <a:schemeClr val="tx1"/>
                          </a:solidFill>
                          <a:effectLst/>
                        </a:rPr>
                        <a:t>&gt; 50</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rtl="1">
                        <a:lnSpc>
                          <a:spcPct val="107000"/>
                        </a:lnSpc>
                        <a:spcAft>
                          <a:spcPts val="0"/>
                        </a:spcAft>
                      </a:pPr>
                      <a:r>
                        <a:rPr lang="en-US" sz="2400">
                          <a:solidFill>
                            <a:schemeClr val="tx1"/>
                          </a:solidFill>
                          <a:effectLst/>
                        </a:rPr>
                        <a:t>35-50</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rtl="1">
                        <a:lnSpc>
                          <a:spcPct val="107000"/>
                        </a:lnSpc>
                        <a:spcAft>
                          <a:spcPts val="0"/>
                        </a:spcAft>
                      </a:pPr>
                      <a:r>
                        <a:rPr lang="en-US" sz="2400">
                          <a:solidFill>
                            <a:schemeClr val="tx1"/>
                          </a:solidFill>
                          <a:effectLst/>
                        </a:rPr>
                        <a:t>&lt;35</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rtl="1">
                        <a:lnSpc>
                          <a:spcPct val="107000"/>
                        </a:lnSpc>
                        <a:spcAft>
                          <a:spcPts val="0"/>
                        </a:spcAft>
                      </a:pPr>
                      <a:r>
                        <a:rPr lang="en-US" sz="2400" dirty="0">
                          <a:solidFill>
                            <a:schemeClr val="tx1"/>
                          </a:solidFill>
                          <a:effectLst/>
                        </a:rPr>
                        <a:t>Bilirubin(µmol/l)</a:t>
                      </a:r>
                      <a:endParaRPr lang="en-US"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5"/>
                  </a:ext>
                </a:extLst>
              </a:tr>
              <a:tr h="0">
                <a:tc>
                  <a:txBody>
                    <a:bodyPr/>
                    <a:lstStyle/>
                    <a:p>
                      <a:pPr algn="ctr" rtl="1">
                        <a:lnSpc>
                          <a:spcPct val="107000"/>
                        </a:lnSpc>
                        <a:spcAft>
                          <a:spcPts val="0"/>
                        </a:spcAft>
                      </a:pPr>
                      <a:r>
                        <a:rPr lang="en-US" sz="2400">
                          <a:solidFill>
                            <a:schemeClr val="tx1"/>
                          </a:solidFill>
                          <a:effectLst/>
                        </a:rPr>
                        <a:t>&lt; 28</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rtl="1">
                        <a:lnSpc>
                          <a:spcPct val="107000"/>
                        </a:lnSpc>
                        <a:spcAft>
                          <a:spcPts val="0"/>
                        </a:spcAft>
                      </a:pPr>
                      <a:r>
                        <a:rPr lang="en-US" sz="2400">
                          <a:solidFill>
                            <a:schemeClr val="tx1"/>
                          </a:solidFill>
                          <a:effectLst/>
                        </a:rPr>
                        <a:t>28 -35</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rtl="1">
                        <a:lnSpc>
                          <a:spcPct val="107000"/>
                        </a:lnSpc>
                        <a:spcAft>
                          <a:spcPts val="0"/>
                        </a:spcAft>
                      </a:pPr>
                      <a:r>
                        <a:rPr lang="en-US" sz="2400">
                          <a:solidFill>
                            <a:schemeClr val="tx1"/>
                          </a:solidFill>
                          <a:effectLst/>
                        </a:rPr>
                        <a:t>&gt; 35</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rtl="1">
                        <a:lnSpc>
                          <a:spcPct val="107000"/>
                        </a:lnSpc>
                        <a:spcAft>
                          <a:spcPts val="0"/>
                        </a:spcAft>
                      </a:pPr>
                      <a:r>
                        <a:rPr lang="en-US" sz="2400" dirty="0">
                          <a:solidFill>
                            <a:schemeClr val="tx1"/>
                          </a:solidFill>
                          <a:effectLst/>
                        </a:rPr>
                        <a:t>Albumin(g/l)</a:t>
                      </a:r>
                      <a:endParaRPr lang="en-US"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6"/>
                  </a:ext>
                </a:extLst>
              </a:tr>
              <a:tr h="0">
                <a:tc>
                  <a:txBody>
                    <a:bodyPr/>
                    <a:lstStyle/>
                    <a:p>
                      <a:pPr algn="ctr" rtl="1">
                        <a:lnSpc>
                          <a:spcPct val="107000"/>
                        </a:lnSpc>
                        <a:spcAft>
                          <a:spcPts val="0"/>
                        </a:spcAft>
                      </a:pPr>
                      <a:r>
                        <a:rPr lang="en-US" sz="2400">
                          <a:solidFill>
                            <a:schemeClr val="tx1"/>
                          </a:solidFill>
                          <a:effectLst/>
                        </a:rPr>
                        <a:t>&gt; 2.3</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rtl="0">
                        <a:lnSpc>
                          <a:spcPct val="107000"/>
                        </a:lnSpc>
                        <a:spcAft>
                          <a:spcPts val="0"/>
                        </a:spcAft>
                      </a:pPr>
                      <a:r>
                        <a:rPr lang="en-US" sz="2400">
                          <a:solidFill>
                            <a:schemeClr val="tx1"/>
                          </a:solidFill>
                          <a:effectLst/>
                        </a:rPr>
                        <a:t>1.7 – 2.3</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rtl="1">
                        <a:lnSpc>
                          <a:spcPct val="107000"/>
                        </a:lnSpc>
                        <a:spcAft>
                          <a:spcPts val="0"/>
                        </a:spcAft>
                      </a:pPr>
                      <a:r>
                        <a:rPr lang="en-US" sz="2400">
                          <a:solidFill>
                            <a:schemeClr val="tx1"/>
                          </a:solidFill>
                          <a:effectLst/>
                        </a:rPr>
                        <a:t>&lt; 1.7</a:t>
                      </a:r>
                      <a:endParaRPr lang="en-US"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l" rtl="1">
                        <a:lnSpc>
                          <a:spcPct val="107000"/>
                        </a:lnSpc>
                        <a:spcAft>
                          <a:spcPts val="0"/>
                        </a:spcAft>
                      </a:pPr>
                      <a:r>
                        <a:rPr lang="en-US" sz="2400" dirty="0">
                          <a:solidFill>
                            <a:schemeClr val="tx1"/>
                          </a:solidFill>
                          <a:effectLst/>
                        </a:rPr>
                        <a:t>Prothrombin ratio</a:t>
                      </a:r>
                      <a:endParaRPr lang="en-US"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7"/>
                  </a:ext>
                </a:extLst>
              </a:tr>
              <a:tr h="0">
                <a:tc gridSpan="4">
                  <a:txBody>
                    <a:bodyPr/>
                    <a:lstStyle/>
                    <a:p>
                      <a:pPr algn="ctr" rtl="1">
                        <a:lnSpc>
                          <a:spcPct val="107000"/>
                        </a:lnSpc>
                        <a:spcAft>
                          <a:spcPts val="0"/>
                        </a:spcAft>
                      </a:pPr>
                      <a:r>
                        <a:rPr lang="en-US" sz="2400" dirty="0">
                          <a:solidFill>
                            <a:srgbClr val="FF0000"/>
                          </a:solidFill>
                          <a:effectLst/>
                        </a:rPr>
                        <a:t>Grade A = 5-6 points , Grade B = 7-9 , Grade C = 10 -15</a:t>
                      </a:r>
                      <a:endParaRPr lang="en-US"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377379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09600" y="274638"/>
            <a:ext cx="10972800" cy="850900"/>
          </a:xfrm>
        </p:spPr>
        <p:txBody>
          <a:bodyPr/>
          <a:lstStyle/>
          <a:p>
            <a:pPr eaLnBrk="1" hangingPunct="1"/>
            <a:r>
              <a:rPr lang="en-US" altLang="en-US" sz="4000"/>
              <a:t>Child-Pugh Scoring System</a:t>
            </a:r>
          </a:p>
        </p:txBody>
      </p:sp>
      <p:graphicFrame>
        <p:nvGraphicFramePr>
          <p:cNvPr id="4" name="Group 7"/>
          <p:cNvGraphicFramePr>
            <a:graphicFrameLocks noGrp="1"/>
          </p:cNvGraphicFramePr>
          <p:nvPr/>
        </p:nvGraphicFramePr>
        <p:xfrm>
          <a:off x="719666" y="1447801"/>
          <a:ext cx="10854268" cy="3948115"/>
        </p:xfrm>
        <a:graphic>
          <a:graphicData uri="http://schemas.openxmlformats.org/drawingml/2006/table">
            <a:tbl>
              <a:tblPr>
                <a:tableStyleId>{C4B1156A-380E-4F78-BDF5-A606A8083BF9}</a:tableStyleId>
              </a:tblPr>
              <a:tblGrid>
                <a:gridCol w="5435515">
                  <a:extLst>
                    <a:ext uri="{9D8B030D-6E8A-4147-A177-3AD203B41FA5}">
                      <a16:colId xmlns:a16="http://schemas.microsoft.com/office/drawing/2014/main" val="20000"/>
                    </a:ext>
                  </a:extLst>
                </a:gridCol>
                <a:gridCol w="1806251">
                  <a:extLst>
                    <a:ext uri="{9D8B030D-6E8A-4147-A177-3AD203B41FA5}">
                      <a16:colId xmlns:a16="http://schemas.microsoft.com/office/drawing/2014/main" val="20001"/>
                    </a:ext>
                  </a:extLst>
                </a:gridCol>
                <a:gridCol w="1806251">
                  <a:extLst>
                    <a:ext uri="{9D8B030D-6E8A-4147-A177-3AD203B41FA5}">
                      <a16:colId xmlns:a16="http://schemas.microsoft.com/office/drawing/2014/main" val="20002"/>
                    </a:ext>
                  </a:extLst>
                </a:gridCol>
                <a:gridCol w="1806251">
                  <a:extLst>
                    <a:ext uri="{9D8B030D-6E8A-4147-A177-3AD203B41FA5}">
                      <a16:colId xmlns:a16="http://schemas.microsoft.com/office/drawing/2014/main" val="20003"/>
                    </a:ext>
                  </a:extLst>
                </a:gridCol>
              </a:tblGrid>
              <a:tr h="510104">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ctr" defTabSz="914400" rtl="0" eaLnBrk="1" fontAlgn="base" latinLnBrk="0" hangingPunct="1">
                        <a:lnSpc>
                          <a:spcPct val="90000"/>
                        </a:lnSpc>
                        <a:spcBef>
                          <a:spcPct val="0"/>
                        </a:spcBef>
                        <a:spcAft>
                          <a:spcPct val="0"/>
                        </a:spcAft>
                        <a:buClr>
                          <a:srgbClr val="FC0128"/>
                        </a:buClr>
                        <a:buSzPct val="75000"/>
                        <a:buFont typeface="Wingdings" charset="2"/>
                        <a:buNone/>
                        <a:tabLst/>
                      </a:pPr>
                      <a:endParaRPr kumimoji="0" lang="en-US" altLang="en-US" sz="2000" b="0" i="0" u="none" strike="noStrike" cap="none" normalizeH="0" baseline="0" dirty="0">
                        <a:ln>
                          <a:noFill/>
                        </a:ln>
                        <a:solidFill>
                          <a:schemeClr val="tx1"/>
                        </a:solidFill>
                        <a:effectLst/>
                        <a:latin typeface="Arial Bold" charset="0"/>
                        <a:ea typeface="ヒラギノ角ゴ ProN W6" charset="0"/>
                        <a:cs typeface="ヒラギノ角ゴ ProN W6" charset="0"/>
                        <a:sym typeface="Arial Bold" charset="0"/>
                      </a:endParaRPr>
                    </a:p>
                  </a:txBody>
                  <a:tcPr marL="67732" marR="67732" marT="50790" marB="50790" anchor="b" horzOverflow="overflow"/>
                </a:tc>
                <a:tc gridSpan="3">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ctr"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dirty="0">
                          <a:ln>
                            <a:noFill/>
                          </a:ln>
                          <a:solidFill>
                            <a:schemeClr val="tx1"/>
                          </a:solidFill>
                          <a:effectLst/>
                          <a:sym typeface="Arial Bold" charset="0"/>
                        </a:rPr>
                        <a:t>Points</a:t>
                      </a:r>
                      <a:endParaRPr kumimoji="0" lang="en-US" altLang="en-US" sz="2000" b="0" i="0" u="none" strike="noStrike" cap="none" normalizeH="0" baseline="0" dirty="0">
                        <a:ln>
                          <a:noFill/>
                        </a:ln>
                        <a:solidFill>
                          <a:schemeClr val="tx1"/>
                        </a:solidFill>
                        <a:effectLst/>
                        <a:latin typeface="Arial Bold" charset="0"/>
                        <a:cs typeface="Arial Bold" charset="0"/>
                        <a:sym typeface="Arial Bold" charset="0"/>
                      </a:endParaRPr>
                    </a:p>
                  </a:txBody>
                  <a:tcPr marL="67732" marR="67732" marT="50790" marB="50790" anchor="b" horzOverflow="overflow"/>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5900">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ctr" defTabSz="914400" rtl="0" eaLnBrk="1" fontAlgn="base" latinLnBrk="0" hangingPunct="1">
                        <a:lnSpc>
                          <a:spcPct val="90000"/>
                        </a:lnSpc>
                        <a:spcBef>
                          <a:spcPct val="0"/>
                        </a:spcBef>
                        <a:spcAft>
                          <a:spcPct val="0"/>
                        </a:spcAft>
                        <a:buClr>
                          <a:srgbClr val="FC0128"/>
                        </a:buClr>
                        <a:buSzPct val="75000"/>
                        <a:buFont typeface="Wingdings" charset="2"/>
                        <a:buNone/>
                        <a:tabLst/>
                      </a:pPr>
                      <a:endParaRPr kumimoji="0" lang="en-US" altLang="en-US" sz="2000" b="0" i="0" u="none" strike="noStrike" cap="none" normalizeH="0" baseline="0" dirty="0">
                        <a:ln>
                          <a:noFill/>
                        </a:ln>
                        <a:solidFill>
                          <a:schemeClr val="tx1"/>
                        </a:solidFill>
                        <a:effectLst/>
                        <a:latin typeface="Arial Bold" charset="0"/>
                        <a:ea typeface="ヒラギノ角ゴ ProN W6" charset="0"/>
                        <a:cs typeface="ヒラギノ角ゴ ProN W6" charset="0"/>
                        <a:sym typeface="Arial Bold" charset="0"/>
                      </a:endParaRPr>
                    </a:p>
                  </a:txBody>
                  <a:tcPr marL="67732" marR="67732" marT="50790" marB="50790" anchor="b" horzOverflow="overflow"/>
                </a:tc>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ctr"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dirty="0">
                          <a:ln>
                            <a:noFill/>
                          </a:ln>
                          <a:solidFill>
                            <a:schemeClr val="tx1"/>
                          </a:solidFill>
                          <a:effectLst/>
                          <a:sym typeface="Arial Bold" charset="0"/>
                        </a:rPr>
                        <a:t>1</a:t>
                      </a:r>
                      <a:endParaRPr kumimoji="0" lang="en-US" altLang="en-US" sz="2000" b="0" i="0" u="none" strike="noStrike" cap="none" normalizeH="0" baseline="0" dirty="0">
                        <a:ln>
                          <a:noFill/>
                        </a:ln>
                        <a:solidFill>
                          <a:schemeClr val="tx1"/>
                        </a:solidFill>
                        <a:effectLst/>
                        <a:latin typeface="Arial Bold" charset="0"/>
                        <a:cs typeface="Arial Bold" charset="0"/>
                        <a:sym typeface="Arial Bold" charset="0"/>
                      </a:endParaRPr>
                    </a:p>
                  </a:txBody>
                  <a:tcPr marL="67732" marR="67732" marT="50790" marB="50790" anchor="b" horzOverflow="overflow"/>
                </a:tc>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ctr"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dirty="0">
                          <a:ln>
                            <a:noFill/>
                          </a:ln>
                          <a:solidFill>
                            <a:schemeClr val="tx1"/>
                          </a:solidFill>
                          <a:effectLst/>
                          <a:sym typeface="Arial Bold" charset="0"/>
                        </a:rPr>
                        <a:t>2</a:t>
                      </a:r>
                      <a:endParaRPr kumimoji="0" lang="en-US" altLang="en-US" sz="2000" b="0" i="0" u="none" strike="noStrike" cap="none" normalizeH="0" baseline="0" dirty="0">
                        <a:ln>
                          <a:noFill/>
                        </a:ln>
                        <a:solidFill>
                          <a:schemeClr val="tx1"/>
                        </a:solidFill>
                        <a:effectLst/>
                        <a:latin typeface="Arial Bold" charset="0"/>
                        <a:cs typeface="Arial Bold" charset="0"/>
                        <a:sym typeface="Arial Bold" charset="0"/>
                      </a:endParaRPr>
                    </a:p>
                  </a:txBody>
                  <a:tcPr marL="67732" marR="67732" marT="50790" marB="50790" anchor="b" horzOverflow="overflow"/>
                </a:tc>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ctr"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a:ln>
                            <a:noFill/>
                          </a:ln>
                          <a:solidFill>
                            <a:schemeClr val="tx1"/>
                          </a:solidFill>
                          <a:effectLst/>
                          <a:sym typeface="Arial Bold" charset="0"/>
                        </a:rPr>
                        <a:t>3</a:t>
                      </a:r>
                      <a:endParaRPr kumimoji="0" lang="en-US" altLang="en-US" sz="2000" b="0" i="0" u="none" strike="noStrike" cap="none" normalizeH="0" baseline="0">
                        <a:ln>
                          <a:noFill/>
                        </a:ln>
                        <a:solidFill>
                          <a:schemeClr val="tx1"/>
                        </a:solidFill>
                        <a:effectLst/>
                        <a:latin typeface="Arial Bold" charset="0"/>
                        <a:cs typeface="Arial Bold" charset="0"/>
                        <a:sym typeface="Arial Bold" charset="0"/>
                      </a:endParaRPr>
                    </a:p>
                  </a:txBody>
                  <a:tcPr marL="67732" marR="67732" marT="50790" marB="50790" anchor="b" horzOverflow="overflow"/>
                </a:tc>
                <a:extLst>
                  <a:ext uri="{0D108BD9-81ED-4DB2-BD59-A6C34878D82A}">
                    <a16:rowId xmlns:a16="http://schemas.microsoft.com/office/drawing/2014/main" val="10001"/>
                  </a:ext>
                </a:extLst>
              </a:tr>
              <a:tr h="510104">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l"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dirty="0">
                          <a:ln>
                            <a:noFill/>
                          </a:ln>
                          <a:solidFill>
                            <a:schemeClr val="tx1"/>
                          </a:solidFill>
                          <a:effectLst/>
                          <a:sym typeface="Arial" charset="0"/>
                        </a:rPr>
                        <a:t>Encephalopathy (grade)</a:t>
                      </a:r>
                      <a:endPar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67732" marR="67732" marT="50790" marB="50790" anchor="ctr" horzOverflow="overflow"/>
                </a:tc>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ctr"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dirty="0">
                          <a:ln>
                            <a:noFill/>
                          </a:ln>
                          <a:solidFill>
                            <a:schemeClr val="tx1"/>
                          </a:solidFill>
                          <a:effectLst/>
                          <a:sym typeface="Arial" charset="0"/>
                        </a:rPr>
                        <a:t>None</a:t>
                      </a:r>
                      <a:endPar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67732" marR="67732" marT="50790" marB="50790" anchor="ctr" horzOverflow="overflow"/>
                </a:tc>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ctr"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dirty="0">
                          <a:ln>
                            <a:noFill/>
                          </a:ln>
                          <a:solidFill>
                            <a:schemeClr val="tx1"/>
                          </a:solidFill>
                          <a:effectLst/>
                          <a:sym typeface="Arial" charset="0"/>
                        </a:rPr>
                        <a:t>1-2</a:t>
                      </a:r>
                      <a:endPar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67732" marR="67732" marT="50790" marB="50790" anchor="ctr" horzOverflow="overflow"/>
                </a:tc>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ctr"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a:ln>
                            <a:noFill/>
                          </a:ln>
                          <a:solidFill>
                            <a:schemeClr val="tx1"/>
                          </a:solidFill>
                          <a:effectLst/>
                          <a:sym typeface="Arial" charset="0"/>
                        </a:rPr>
                        <a:t>3-4</a:t>
                      </a:r>
                      <a:endParaRPr kumimoji="0" lang="en-US" altLang="en-US" sz="20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67732" marR="67732" marT="50790" marB="50790" anchor="ctr" horzOverflow="overflow"/>
                </a:tc>
                <a:extLst>
                  <a:ext uri="{0D108BD9-81ED-4DB2-BD59-A6C34878D82A}">
                    <a16:rowId xmlns:a16="http://schemas.microsoft.com/office/drawing/2014/main" val="10002"/>
                  </a:ext>
                </a:extLst>
              </a:tr>
              <a:tr h="511591">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l"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a:ln>
                            <a:noFill/>
                          </a:ln>
                          <a:solidFill>
                            <a:schemeClr val="tx1"/>
                          </a:solidFill>
                          <a:effectLst/>
                          <a:sym typeface="Arial" charset="0"/>
                        </a:rPr>
                        <a:t>Ascites</a:t>
                      </a:r>
                      <a:endParaRPr kumimoji="0" lang="en-US" altLang="en-US" sz="20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67732" marR="67732" marT="50790" marB="50790" anchor="ctr" horzOverflow="overflow"/>
                </a:tc>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ctr"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a:ln>
                            <a:noFill/>
                          </a:ln>
                          <a:solidFill>
                            <a:schemeClr val="tx1"/>
                          </a:solidFill>
                          <a:effectLst/>
                          <a:sym typeface="Arial" charset="0"/>
                        </a:rPr>
                        <a:t>None</a:t>
                      </a:r>
                      <a:endParaRPr kumimoji="0" lang="en-US" altLang="en-US" sz="20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67732" marR="67732" marT="50790" marB="50790" anchor="ctr" horzOverflow="overflow"/>
                </a:tc>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ctr"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dirty="0">
                          <a:ln>
                            <a:noFill/>
                          </a:ln>
                          <a:solidFill>
                            <a:schemeClr val="tx1"/>
                          </a:solidFill>
                          <a:effectLst/>
                          <a:sym typeface="Arial" charset="0"/>
                        </a:rPr>
                        <a:t>Slight</a:t>
                      </a:r>
                      <a:endPar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67732" marR="67732" marT="50790" marB="50790" anchor="ctr" horzOverflow="overflow"/>
                </a:tc>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ctr"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dirty="0">
                          <a:ln>
                            <a:noFill/>
                          </a:ln>
                          <a:solidFill>
                            <a:schemeClr val="tx1"/>
                          </a:solidFill>
                          <a:effectLst/>
                          <a:sym typeface="Arial" charset="0"/>
                        </a:rPr>
                        <a:t>Moderate</a:t>
                      </a:r>
                      <a:endPar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67732" marR="67732" marT="50790" marB="50790" anchor="ctr" horzOverflow="overflow"/>
                </a:tc>
                <a:extLst>
                  <a:ext uri="{0D108BD9-81ED-4DB2-BD59-A6C34878D82A}">
                    <a16:rowId xmlns:a16="http://schemas.microsoft.com/office/drawing/2014/main" val="10003"/>
                  </a:ext>
                </a:extLst>
              </a:tr>
              <a:tr h="508617">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l"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a:ln>
                            <a:noFill/>
                          </a:ln>
                          <a:solidFill>
                            <a:schemeClr val="tx1"/>
                          </a:solidFill>
                          <a:effectLst/>
                          <a:sym typeface="Arial" charset="0"/>
                        </a:rPr>
                        <a:t>Albumin (g/dL)</a:t>
                      </a:r>
                      <a:endParaRPr kumimoji="0" lang="en-US" altLang="en-US" sz="20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67732" marR="67732" marT="50790" marB="50790" anchor="ctr" horzOverflow="overflow"/>
                </a:tc>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ctr"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dirty="0">
                          <a:ln>
                            <a:noFill/>
                          </a:ln>
                          <a:solidFill>
                            <a:schemeClr val="tx1"/>
                          </a:solidFill>
                          <a:effectLst/>
                          <a:sym typeface="Arial" charset="0"/>
                        </a:rPr>
                        <a:t>&gt;3.5</a:t>
                      </a:r>
                      <a:endPar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67732" marR="67732" marT="50790" marB="50790" anchor="ctr" horzOverflow="overflow"/>
                </a:tc>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ctr"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a:ln>
                            <a:noFill/>
                          </a:ln>
                          <a:solidFill>
                            <a:schemeClr val="tx1"/>
                          </a:solidFill>
                          <a:effectLst/>
                          <a:sym typeface="Arial" charset="0"/>
                        </a:rPr>
                        <a:t>2.8-3.5</a:t>
                      </a:r>
                      <a:endParaRPr kumimoji="0" lang="en-US" altLang="en-US" sz="20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67732" marR="67732" marT="50790" marB="50790" anchor="ctr" horzOverflow="overflow"/>
                </a:tc>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ctr"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dirty="0">
                          <a:ln>
                            <a:noFill/>
                          </a:ln>
                          <a:solidFill>
                            <a:schemeClr val="tx1"/>
                          </a:solidFill>
                          <a:effectLst/>
                          <a:sym typeface="Arial" charset="0"/>
                        </a:rPr>
                        <a:t>&lt;2.8</a:t>
                      </a:r>
                      <a:endPar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67732" marR="67732" marT="50790" marB="50790" anchor="ctr" horzOverflow="overflow"/>
                </a:tc>
                <a:extLst>
                  <a:ext uri="{0D108BD9-81ED-4DB2-BD59-A6C34878D82A}">
                    <a16:rowId xmlns:a16="http://schemas.microsoft.com/office/drawing/2014/main" val="10004"/>
                  </a:ext>
                </a:extLst>
              </a:tr>
              <a:tr h="510104">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l"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dirty="0">
                          <a:ln>
                            <a:noFill/>
                          </a:ln>
                          <a:solidFill>
                            <a:schemeClr val="tx1"/>
                          </a:solidFill>
                          <a:effectLst/>
                          <a:sym typeface="Arial" charset="0"/>
                        </a:rPr>
                        <a:t>Prothrombin time prolonged (sec)</a:t>
                      </a:r>
                      <a:endPar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67732" marR="67732" marT="50790" marB="50790" anchor="ctr" horzOverflow="overflow"/>
                </a:tc>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ctr"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a:ln>
                            <a:noFill/>
                          </a:ln>
                          <a:solidFill>
                            <a:schemeClr val="tx1"/>
                          </a:solidFill>
                          <a:effectLst/>
                          <a:sym typeface="Arial" charset="0"/>
                        </a:rPr>
                        <a:t>1-4</a:t>
                      </a:r>
                      <a:endParaRPr kumimoji="0" lang="en-US" altLang="en-US" sz="20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67732" marR="67732" marT="50790" marB="50790" anchor="ctr" horzOverflow="overflow"/>
                </a:tc>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ctr"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a:ln>
                            <a:noFill/>
                          </a:ln>
                          <a:solidFill>
                            <a:schemeClr val="tx1"/>
                          </a:solidFill>
                          <a:effectLst/>
                          <a:sym typeface="Arial" charset="0"/>
                        </a:rPr>
                        <a:t>4-6</a:t>
                      </a:r>
                      <a:endParaRPr kumimoji="0" lang="en-US" altLang="en-US" sz="20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67732" marR="67732" marT="50790" marB="50790" anchor="ctr" horzOverflow="overflow"/>
                </a:tc>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ctr"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dirty="0">
                          <a:ln>
                            <a:noFill/>
                          </a:ln>
                          <a:solidFill>
                            <a:schemeClr val="tx1"/>
                          </a:solidFill>
                          <a:effectLst/>
                          <a:sym typeface="Arial" charset="0"/>
                        </a:rPr>
                        <a:t>&gt;6</a:t>
                      </a:r>
                      <a:endPar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67732" marR="67732" marT="50790" marB="50790" anchor="ctr" horzOverflow="overflow"/>
                </a:tc>
                <a:extLst>
                  <a:ext uri="{0D108BD9-81ED-4DB2-BD59-A6C34878D82A}">
                    <a16:rowId xmlns:a16="http://schemas.microsoft.com/office/drawing/2014/main" val="10005"/>
                  </a:ext>
                </a:extLst>
              </a:tr>
              <a:tr h="511591">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l"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a:ln>
                            <a:noFill/>
                          </a:ln>
                          <a:solidFill>
                            <a:schemeClr val="tx1"/>
                          </a:solidFill>
                          <a:effectLst/>
                          <a:sym typeface="Arial" charset="0"/>
                        </a:rPr>
                        <a:t>Bilirubin (mg/dL)</a:t>
                      </a:r>
                      <a:endParaRPr kumimoji="0" lang="en-US" altLang="en-US" sz="20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67732" marR="67732" marT="50790" marB="50790" anchor="ctr" horzOverflow="overflow"/>
                </a:tc>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ctr"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dirty="0">
                          <a:ln>
                            <a:noFill/>
                          </a:ln>
                          <a:solidFill>
                            <a:schemeClr val="tx1"/>
                          </a:solidFill>
                          <a:effectLst/>
                          <a:sym typeface="Arial" charset="0"/>
                        </a:rPr>
                        <a:t>1-2</a:t>
                      </a:r>
                      <a:endPar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67732" marR="67732" marT="50790" marB="50790" anchor="ctr" horzOverflow="overflow"/>
                </a:tc>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ctr"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a:ln>
                            <a:noFill/>
                          </a:ln>
                          <a:solidFill>
                            <a:schemeClr val="tx1"/>
                          </a:solidFill>
                          <a:effectLst/>
                          <a:sym typeface="Arial" charset="0"/>
                        </a:rPr>
                        <a:t>2-3</a:t>
                      </a:r>
                      <a:endParaRPr kumimoji="0" lang="en-US" altLang="en-US" sz="20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67732" marR="67732" marT="50790" marB="50790" anchor="ctr" horzOverflow="overflow"/>
                </a:tc>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ctr"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dirty="0">
                          <a:ln>
                            <a:noFill/>
                          </a:ln>
                          <a:solidFill>
                            <a:schemeClr val="tx1"/>
                          </a:solidFill>
                          <a:effectLst/>
                          <a:sym typeface="Arial" charset="0"/>
                        </a:rPr>
                        <a:t>&gt;3</a:t>
                      </a:r>
                      <a:endPar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67732" marR="67732" marT="50790" marB="50790" anchor="ctr" horzOverflow="overflow"/>
                </a:tc>
                <a:extLst>
                  <a:ext uri="{0D108BD9-81ED-4DB2-BD59-A6C34878D82A}">
                    <a16:rowId xmlns:a16="http://schemas.microsoft.com/office/drawing/2014/main" val="10006"/>
                  </a:ext>
                </a:extLst>
              </a:tr>
              <a:tr h="510104">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l"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dirty="0">
                          <a:ln>
                            <a:noFill/>
                          </a:ln>
                          <a:solidFill>
                            <a:schemeClr val="tx1"/>
                          </a:solidFill>
                          <a:effectLst/>
                          <a:sym typeface="Arial" charset="0"/>
                        </a:rPr>
                        <a:t>    For primary biliary cirrhosis</a:t>
                      </a:r>
                      <a:endPar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67732" marR="67732" marT="50790" marB="50790" anchor="ctr" horzOverflow="overflow"/>
                </a:tc>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ctr"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a:ln>
                            <a:noFill/>
                          </a:ln>
                          <a:solidFill>
                            <a:schemeClr val="tx1"/>
                          </a:solidFill>
                          <a:effectLst/>
                          <a:sym typeface="Arial" charset="0"/>
                        </a:rPr>
                        <a:t>1-4</a:t>
                      </a:r>
                      <a:endParaRPr kumimoji="0" lang="en-US" altLang="en-US" sz="20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67732" marR="67732" marT="50790" marB="50790" anchor="ctr" horzOverflow="overflow"/>
                </a:tc>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ctr"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a:ln>
                            <a:noFill/>
                          </a:ln>
                          <a:solidFill>
                            <a:schemeClr val="tx1"/>
                          </a:solidFill>
                          <a:effectLst/>
                          <a:sym typeface="Arial" charset="0"/>
                        </a:rPr>
                        <a:t>4-10</a:t>
                      </a:r>
                      <a:endParaRPr kumimoji="0" lang="en-US" altLang="en-US" sz="20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67732" marR="67732" marT="50790" marB="50790" anchor="ctr" horzOverflow="overflow"/>
                </a:tc>
                <a:tc>
                  <a:txBody>
                    <a:bodyPr/>
                    <a:lstStyle>
                      <a:lvl1pPr marL="39688" algn="l">
                        <a:spcBef>
                          <a:spcPts val="600"/>
                        </a:spcBef>
                        <a:buClr>
                          <a:srgbClr val="FC0128"/>
                        </a:buClr>
                        <a:buSzPct val="75000"/>
                        <a:buFont typeface="Wingdings" charset="2"/>
                        <a:defRPr sz="2400">
                          <a:solidFill>
                            <a:srgbClr val="FF8203"/>
                          </a:solidFill>
                          <a:latin typeface="Arial" charset="0"/>
                          <a:ea typeface="ヒラギノ角ゴ ProN W3" charset="0"/>
                          <a:cs typeface="ヒラギノ角ゴ ProN W3" charset="0"/>
                          <a:sym typeface="Arial" charset="0"/>
                        </a:defRPr>
                      </a:lvl1pPr>
                      <a:lvl2pPr marL="731838" indent="-285750" algn="l">
                        <a:spcBef>
                          <a:spcPts val="600"/>
                        </a:spcBef>
                        <a:buClr>
                          <a:srgbClr val="FF8203"/>
                        </a:buClr>
                        <a:buSzPct val="100000"/>
                        <a:buFont typeface="Arial" charset="0"/>
                        <a:defRPr sz="2400">
                          <a:solidFill>
                            <a:srgbClr val="FFFFFF"/>
                          </a:solidFill>
                          <a:latin typeface="Arial" charset="0"/>
                          <a:ea typeface="ヒラギノ角ゴ ProN W3" charset="0"/>
                          <a:cs typeface="ヒラギノ角ゴ ProN W3" charset="0"/>
                          <a:sym typeface="Arial" charset="0"/>
                        </a:defRPr>
                      </a:lvl2pPr>
                      <a:lvl3pPr marL="1131888" indent="-228600" algn="l">
                        <a:spcBef>
                          <a:spcPts val="600"/>
                        </a:spcBef>
                        <a:buClr>
                          <a:srgbClr val="E84400"/>
                        </a:buClr>
                        <a:buSzPct val="100000"/>
                        <a:buFont typeface="Arial" charset="0"/>
                        <a:defRPr sz="2000">
                          <a:solidFill>
                            <a:srgbClr val="FFFFFF"/>
                          </a:solidFill>
                          <a:latin typeface="Arial" charset="0"/>
                          <a:ea typeface="ヒラギノ角ゴ ProN W3" charset="0"/>
                          <a:cs typeface="ヒラギノ角ゴ ProN W3" charset="0"/>
                          <a:sym typeface="Arial" charset="0"/>
                        </a:defRPr>
                      </a:lvl3pPr>
                      <a:lvl4pPr marL="1589088" indent="-228600" algn="l">
                        <a:spcBef>
                          <a:spcPts val="500"/>
                        </a:spcBef>
                        <a:buClr>
                          <a:srgbClr val="E84400"/>
                        </a:buClr>
                        <a:buSzPct val="100000"/>
                        <a:buFont typeface="Arial" charset="0"/>
                        <a:defRPr>
                          <a:solidFill>
                            <a:srgbClr val="FFFFFF"/>
                          </a:solidFill>
                          <a:latin typeface="Arial" charset="0"/>
                          <a:ea typeface="ヒラギノ角ゴ ProN W3" charset="0"/>
                          <a:cs typeface="ヒラギノ角ゴ ProN W3" charset="0"/>
                          <a:sym typeface="Arial" charset="0"/>
                        </a:defRPr>
                      </a:lvl4pPr>
                      <a:lvl5pPr marL="2046288" indent="-228600" algn="l">
                        <a:spcBef>
                          <a:spcPts val="500"/>
                        </a:spcBef>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5pPr>
                      <a:lvl6pPr marL="25034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6pPr>
                      <a:lvl7pPr marL="29606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7pPr>
                      <a:lvl8pPr marL="34178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8pPr>
                      <a:lvl9pPr marL="3875088" indent="-228600" fontAlgn="base">
                        <a:spcBef>
                          <a:spcPts val="500"/>
                        </a:spcBef>
                        <a:spcAft>
                          <a:spcPct val="0"/>
                        </a:spcAft>
                        <a:buClr>
                          <a:srgbClr val="FF8203"/>
                        </a:buClr>
                        <a:buSzPct val="100000"/>
                        <a:buFont typeface="Arial" charset="0"/>
                        <a:defRPr>
                          <a:solidFill>
                            <a:srgbClr val="FFFFFF"/>
                          </a:solidFill>
                          <a:latin typeface="Arial" charset="0"/>
                          <a:ea typeface="ヒラギノ角ゴ ProN W3" charset="0"/>
                          <a:cs typeface="ヒラギノ角ゴ ProN W3" charset="0"/>
                          <a:sym typeface="Arial" charset="0"/>
                        </a:defRPr>
                      </a:lvl9pPr>
                    </a:lstStyle>
                    <a:p>
                      <a:pPr marL="39688" marR="0" lvl="0" indent="0" algn="ctr" defTabSz="914400" rtl="0" eaLnBrk="1" fontAlgn="base" latinLnBrk="0" hangingPunct="1">
                        <a:lnSpc>
                          <a:spcPct val="90000"/>
                        </a:lnSpc>
                        <a:spcBef>
                          <a:spcPct val="0"/>
                        </a:spcBef>
                        <a:spcAft>
                          <a:spcPct val="0"/>
                        </a:spcAft>
                        <a:buClr>
                          <a:srgbClr val="FC0128"/>
                        </a:buClr>
                        <a:buSzPct val="75000"/>
                        <a:buFont typeface="Wingdings" charset="2"/>
                        <a:buNone/>
                        <a:tabLst/>
                      </a:pPr>
                      <a:r>
                        <a:rPr kumimoji="0" lang="en-US" altLang="en-US" sz="2000" u="none" strike="noStrike" cap="none" normalizeH="0" baseline="0" dirty="0">
                          <a:ln>
                            <a:noFill/>
                          </a:ln>
                          <a:solidFill>
                            <a:schemeClr val="tx1"/>
                          </a:solidFill>
                          <a:effectLst/>
                          <a:sym typeface="Arial" charset="0"/>
                        </a:rPr>
                        <a:t>&gt;10</a:t>
                      </a:r>
                      <a:endParaRPr kumimoji="0" lang="en-US" altLang="en-US" sz="20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endParaRPr>
                    </a:p>
                  </a:txBody>
                  <a:tcPr marL="67732" marR="67732" marT="50790" marB="50790" anchor="ctr" horzOverflow="overflow"/>
                </a:tc>
                <a:extLst>
                  <a:ext uri="{0D108BD9-81ED-4DB2-BD59-A6C34878D82A}">
                    <a16:rowId xmlns:a16="http://schemas.microsoft.com/office/drawing/2014/main" val="10007"/>
                  </a:ext>
                </a:extLst>
              </a:tr>
            </a:tbl>
          </a:graphicData>
        </a:graphic>
      </p:graphicFrame>
      <p:sp>
        <p:nvSpPr>
          <p:cNvPr id="46128" name="Rectangle 110"/>
          <p:cNvSpPr>
            <a:spLocks/>
          </p:cNvSpPr>
          <p:nvPr/>
        </p:nvSpPr>
        <p:spPr bwMode="auto">
          <a:xfrm>
            <a:off x="546100" y="5705475"/>
            <a:ext cx="1098973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40639" bIns="0"/>
          <a:lstStyle>
            <a:lvl1pPr marL="39688" eaLnBrk="0" hangingPunct="0">
              <a:spcBef>
                <a:spcPct val="20000"/>
              </a:spcBef>
              <a:buChar char="•"/>
              <a:defRPr sz="3200">
                <a:solidFill>
                  <a:schemeClr val="tx1"/>
                </a:solidFill>
                <a:latin typeface="Arial" charset="0"/>
                <a:cs typeface="Arial" charset="0"/>
              </a:defRPr>
            </a:lvl1pPr>
            <a:lvl2pPr marL="731838" indent="-285750" eaLnBrk="0" hangingPunct="0">
              <a:spcBef>
                <a:spcPct val="20000"/>
              </a:spcBef>
              <a:buChar char="–"/>
              <a:defRPr sz="2800">
                <a:solidFill>
                  <a:schemeClr val="tx1"/>
                </a:solidFill>
                <a:latin typeface="Arial" charset="0"/>
                <a:cs typeface="Arial" charset="0"/>
              </a:defRPr>
            </a:lvl2pPr>
            <a:lvl3pPr marL="1131888" indent="-228600" eaLnBrk="0" hangingPunct="0">
              <a:spcBef>
                <a:spcPct val="20000"/>
              </a:spcBef>
              <a:buChar char="•"/>
              <a:defRPr sz="2400">
                <a:solidFill>
                  <a:schemeClr val="tx1"/>
                </a:solidFill>
                <a:latin typeface="Arial" charset="0"/>
                <a:cs typeface="Arial" charset="0"/>
              </a:defRPr>
            </a:lvl3pPr>
            <a:lvl4pPr marL="1589088" indent="-228600" eaLnBrk="0" hangingPunct="0">
              <a:spcBef>
                <a:spcPct val="20000"/>
              </a:spcBef>
              <a:buChar char="–"/>
              <a:defRPr sz="2000">
                <a:solidFill>
                  <a:schemeClr val="tx1"/>
                </a:solidFill>
                <a:latin typeface="Arial" charset="0"/>
                <a:cs typeface="Arial" charset="0"/>
              </a:defRPr>
            </a:lvl4pPr>
            <a:lvl5pPr marL="2046288" indent="-228600" eaLnBrk="0" hangingPunct="0">
              <a:spcBef>
                <a:spcPct val="20000"/>
              </a:spcBef>
              <a:buChar char="»"/>
              <a:defRPr sz="2000">
                <a:solidFill>
                  <a:schemeClr val="tx1"/>
                </a:solidFill>
                <a:latin typeface="Arial" charset="0"/>
                <a:cs typeface="Arial" charset="0"/>
              </a:defRPr>
            </a:lvl5pPr>
            <a:lvl6pPr marL="2503488" indent="-228600" eaLnBrk="0" fontAlgn="base" hangingPunct="0">
              <a:spcBef>
                <a:spcPct val="20000"/>
              </a:spcBef>
              <a:spcAft>
                <a:spcPct val="0"/>
              </a:spcAft>
              <a:buChar char="»"/>
              <a:defRPr sz="2000">
                <a:solidFill>
                  <a:schemeClr val="tx1"/>
                </a:solidFill>
                <a:latin typeface="Arial" charset="0"/>
                <a:cs typeface="Arial" charset="0"/>
              </a:defRPr>
            </a:lvl6pPr>
            <a:lvl7pPr marL="2960688" indent="-228600" eaLnBrk="0" fontAlgn="base" hangingPunct="0">
              <a:spcBef>
                <a:spcPct val="20000"/>
              </a:spcBef>
              <a:spcAft>
                <a:spcPct val="0"/>
              </a:spcAft>
              <a:buChar char="»"/>
              <a:defRPr sz="2000">
                <a:solidFill>
                  <a:schemeClr val="tx1"/>
                </a:solidFill>
                <a:latin typeface="Arial" charset="0"/>
                <a:cs typeface="Arial" charset="0"/>
              </a:defRPr>
            </a:lvl7pPr>
            <a:lvl8pPr marL="3417888" indent="-228600" eaLnBrk="0" fontAlgn="base" hangingPunct="0">
              <a:spcBef>
                <a:spcPct val="20000"/>
              </a:spcBef>
              <a:spcAft>
                <a:spcPct val="0"/>
              </a:spcAft>
              <a:buChar char="»"/>
              <a:defRPr sz="2000">
                <a:solidFill>
                  <a:schemeClr val="tx1"/>
                </a:solidFill>
                <a:latin typeface="Arial" charset="0"/>
                <a:cs typeface="Arial" charset="0"/>
              </a:defRPr>
            </a:lvl8pPr>
            <a:lvl9pPr marL="3875088"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lnSpc>
                <a:spcPct val="90000"/>
              </a:lnSpc>
              <a:spcBef>
                <a:spcPts val="450"/>
              </a:spcBef>
              <a:buFontTx/>
              <a:buNone/>
            </a:pPr>
            <a:r>
              <a:rPr lang="en-US" altLang="en-US" sz="2000">
                <a:latin typeface="Arial Bold" charset="0"/>
                <a:ea typeface="ヒラギノ角ゴ ProN W6" charset="0"/>
                <a:cs typeface="Arial Bold" charset="0"/>
                <a:sym typeface="Arial Bold" charset="0"/>
              </a:rPr>
              <a:t>Class A = 5-6 points; Class B = 7-9 points; Class C = 10-15 points.</a:t>
            </a:r>
          </a:p>
        </p:txBody>
      </p:sp>
      <p:sp>
        <p:nvSpPr>
          <p:cNvPr id="46129" name="Rectangle 111"/>
          <p:cNvSpPr>
            <a:spLocks/>
          </p:cNvSpPr>
          <p:nvPr/>
        </p:nvSpPr>
        <p:spPr bwMode="auto">
          <a:xfrm>
            <a:off x="177800" y="6504055"/>
            <a:ext cx="120311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nchor="b"/>
          <a:lstStyle>
            <a:lvl1pPr marL="39688" eaLnBrk="0" hangingPunct="0">
              <a:spcBef>
                <a:spcPct val="20000"/>
              </a:spcBef>
              <a:buChar char="•"/>
              <a:defRPr sz="3200">
                <a:solidFill>
                  <a:schemeClr val="tx1"/>
                </a:solidFill>
                <a:latin typeface="Arial" charset="0"/>
                <a:cs typeface="Arial" charset="0"/>
              </a:defRPr>
            </a:lvl1pPr>
            <a:lvl2pPr marL="731838" indent="-285750" eaLnBrk="0" hangingPunct="0">
              <a:spcBef>
                <a:spcPct val="20000"/>
              </a:spcBef>
              <a:buChar char="–"/>
              <a:defRPr sz="2800">
                <a:solidFill>
                  <a:schemeClr val="tx1"/>
                </a:solidFill>
                <a:latin typeface="Arial" charset="0"/>
                <a:cs typeface="Arial" charset="0"/>
              </a:defRPr>
            </a:lvl2pPr>
            <a:lvl3pPr marL="1131888" indent="-228600" eaLnBrk="0" hangingPunct="0">
              <a:spcBef>
                <a:spcPct val="20000"/>
              </a:spcBef>
              <a:buChar char="•"/>
              <a:defRPr sz="2400">
                <a:solidFill>
                  <a:schemeClr val="tx1"/>
                </a:solidFill>
                <a:latin typeface="Arial" charset="0"/>
                <a:cs typeface="Arial" charset="0"/>
              </a:defRPr>
            </a:lvl3pPr>
            <a:lvl4pPr marL="1589088" indent="-228600" eaLnBrk="0" hangingPunct="0">
              <a:spcBef>
                <a:spcPct val="20000"/>
              </a:spcBef>
              <a:buChar char="–"/>
              <a:defRPr sz="2000">
                <a:solidFill>
                  <a:schemeClr val="tx1"/>
                </a:solidFill>
                <a:latin typeface="Arial" charset="0"/>
                <a:cs typeface="Arial" charset="0"/>
              </a:defRPr>
            </a:lvl4pPr>
            <a:lvl5pPr marL="2046288" indent="-228600" eaLnBrk="0" hangingPunct="0">
              <a:spcBef>
                <a:spcPct val="20000"/>
              </a:spcBef>
              <a:buChar char="»"/>
              <a:defRPr sz="2000">
                <a:solidFill>
                  <a:schemeClr val="tx1"/>
                </a:solidFill>
                <a:latin typeface="Arial" charset="0"/>
                <a:cs typeface="Arial" charset="0"/>
              </a:defRPr>
            </a:lvl5pPr>
            <a:lvl6pPr marL="2503488" indent="-228600" eaLnBrk="0" fontAlgn="base" hangingPunct="0">
              <a:spcBef>
                <a:spcPct val="20000"/>
              </a:spcBef>
              <a:spcAft>
                <a:spcPct val="0"/>
              </a:spcAft>
              <a:buChar char="»"/>
              <a:defRPr sz="2000">
                <a:solidFill>
                  <a:schemeClr val="tx1"/>
                </a:solidFill>
                <a:latin typeface="Arial" charset="0"/>
                <a:cs typeface="Arial" charset="0"/>
              </a:defRPr>
            </a:lvl6pPr>
            <a:lvl7pPr marL="2960688" indent="-228600" eaLnBrk="0" fontAlgn="base" hangingPunct="0">
              <a:spcBef>
                <a:spcPct val="20000"/>
              </a:spcBef>
              <a:spcAft>
                <a:spcPct val="0"/>
              </a:spcAft>
              <a:buChar char="»"/>
              <a:defRPr sz="2000">
                <a:solidFill>
                  <a:schemeClr val="tx1"/>
                </a:solidFill>
                <a:latin typeface="Arial" charset="0"/>
                <a:cs typeface="Arial" charset="0"/>
              </a:defRPr>
            </a:lvl7pPr>
            <a:lvl8pPr marL="3417888" indent="-228600" eaLnBrk="0" fontAlgn="base" hangingPunct="0">
              <a:spcBef>
                <a:spcPct val="20000"/>
              </a:spcBef>
              <a:spcAft>
                <a:spcPct val="0"/>
              </a:spcAft>
              <a:buChar char="»"/>
              <a:defRPr sz="2000">
                <a:solidFill>
                  <a:schemeClr val="tx1"/>
                </a:solidFill>
                <a:latin typeface="Arial" charset="0"/>
                <a:cs typeface="Arial" charset="0"/>
              </a:defRPr>
            </a:lvl8pPr>
            <a:lvl9pPr marL="3875088"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ts val="900"/>
              </a:spcBef>
              <a:buFontTx/>
              <a:buNone/>
            </a:pPr>
            <a:r>
              <a:rPr lang="en-US" altLang="en-US" sz="1200">
                <a:solidFill>
                  <a:srgbClr val="FFFFFF"/>
                </a:solidFill>
                <a:latin typeface="Arial Bold" charset="0"/>
                <a:ea typeface="ヒラギノ角ゴ ProN W6" charset="0"/>
                <a:cs typeface="Arial Bold" charset="0"/>
                <a:sym typeface="Arial Bold" charset="0"/>
              </a:rPr>
              <a:t>Pugh RN, et al. </a:t>
            </a:r>
            <a:r>
              <a:rPr lang="en-US" altLang="en-US" sz="1200">
                <a:solidFill>
                  <a:srgbClr val="FFFFFF"/>
                </a:solidFill>
                <a:latin typeface="Arial Bold Italic" charset="0"/>
                <a:ea typeface="ヒラギノ角ゴ ProN W6" charset="0"/>
                <a:cs typeface="Arial Bold Italic" charset="0"/>
                <a:sym typeface="Arial Bold Italic" charset="0"/>
              </a:rPr>
              <a:t>Br J Surg</a:t>
            </a:r>
            <a:r>
              <a:rPr lang="en-US" altLang="en-US" sz="1200">
                <a:solidFill>
                  <a:srgbClr val="FFFFFF"/>
                </a:solidFill>
                <a:latin typeface="Arial Bold" charset="0"/>
                <a:ea typeface="ヒラギノ角ゴ ProN W6" charset="0"/>
                <a:cs typeface="Arial Bold" charset="0"/>
                <a:sym typeface="Arial Bold" charset="0"/>
              </a:rPr>
              <a:t>. 1973;60:646-649.</a:t>
            </a:r>
          </a:p>
        </p:txBody>
      </p:sp>
      <p:pic>
        <p:nvPicPr>
          <p:cNvPr id="6" name="Picture 5">
            <a:extLst>
              <a:ext uri="{FF2B5EF4-FFF2-40B4-BE49-F238E27FC236}">
                <a16:creationId xmlns:a16="http://schemas.microsoft.com/office/drawing/2014/main" id="{37DD18CC-EE84-4AF6-B22C-2FABAF6E5429}"/>
              </a:ext>
            </a:extLst>
          </p:cNvPr>
          <p:cNvPicPr>
            <a:picLocks noChangeAspect="1"/>
          </p:cNvPicPr>
          <p:nvPr/>
        </p:nvPicPr>
        <p:blipFill>
          <a:blip r:embed="rId2"/>
          <a:stretch>
            <a:fillRect/>
          </a:stretch>
        </p:blipFill>
        <p:spPr>
          <a:xfrm>
            <a:off x="9318173" y="101830"/>
            <a:ext cx="2598059" cy="1567794"/>
          </a:xfrm>
          <a:prstGeom prst="rect">
            <a:avLst/>
          </a:prstGeom>
        </p:spPr>
      </p:pic>
    </p:spTree>
    <p:extLst>
      <p:ext uri="{BB962C8B-B14F-4D97-AF65-F5344CB8AC3E}">
        <p14:creationId xmlns:p14="http://schemas.microsoft.com/office/powerpoint/2010/main" val="38422205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86814"/>
            <a:ext cx="9144000" cy="6587612"/>
          </a:xfrm>
        </p:spPr>
        <p:txBody>
          <a:bodyPr>
            <a:normAutofit/>
          </a:bodyPr>
          <a:lstStyle/>
          <a:p>
            <a:pPr algn="l"/>
            <a:r>
              <a:rPr lang="en-US" sz="3200" b="1" dirty="0">
                <a:solidFill>
                  <a:srgbClr val="FF0000"/>
                </a:solidFill>
                <a:latin typeface="David" panose="020E0502060401010101" pitchFamily="34" charset="-79"/>
                <a:cs typeface="David" panose="020E0502060401010101" pitchFamily="34" charset="-79"/>
              </a:rPr>
              <a:t>                                         Treatment</a:t>
            </a:r>
            <a:br>
              <a:rPr lang="en-US" sz="2400" b="1" dirty="0">
                <a:latin typeface="David" panose="020E0502060401010101" pitchFamily="34" charset="-79"/>
                <a:cs typeface="David" panose="020E0502060401010101" pitchFamily="34" charset="-79"/>
              </a:rPr>
            </a:br>
            <a:br>
              <a:rPr lang="en-US" sz="2400" b="1" dirty="0">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r>
              <a:rPr lang="en-US" sz="2400" dirty="0">
                <a:solidFill>
                  <a:srgbClr val="FF0000"/>
                </a:solidFill>
                <a:latin typeface="David" panose="020E0502060401010101" pitchFamily="34" charset="-79"/>
                <a:cs typeface="David" panose="020E0502060401010101" pitchFamily="34" charset="-79"/>
              </a:rPr>
              <a:t>1. Acute bleeding Gastroesophageal varices : </a:t>
            </a:r>
            <a:r>
              <a:rPr lang="en-US" sz="2400" dirty="0">
                <a:latin typeface="David" panose="020E0502060401010101" pitchFamily="34" charset="-79"/>
                <a:cs typeface="David" panose="020E0502060401010101" pitchFamily="34" charset="-79"/>
              </a:rPr>
              <a:t>Endoscopic banding or sclerotherapy injection. Uncontrolled bleeding may need surgical intervention.</a:t>
            </a:r>
            <a:br>
              <a:rPr lang="en-US" sz="2400" dirty="0">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r>
              <a:rPr lang="en-US" sz="2400" dirty="0">
                <a:solidFill>
                  <a:srgbClr val="FF0000"/>
                </a:solidFill>
                <a:latin typeface="David" panose="020E0502060401010101" pitchFamily="34" charset="-79"/>
                <a:cs typeface="David" panose="020E0502060401010101" pitchFamily="34" charset="-79"/>
              </a:rPr>
              <a:t>2. Ascites : </a:t>
            </a:r>
            <a:r>
              <a:rPr lang="en-US" sz="2400" dirty="0">
                <a:latin typeface="David" panose="020E0502060401010101" pitchFamily="34" charset="-79"/>
                <a:cs typeface="David" panose="020E0502060401010101" pitchFamily="34" charset="-79"/>
              </a:rPr>
              <a:t>can be treated by restriction of water and salt intake followed by diuretics . In advanced cases may need portosystemic shunting.</a:t>
            </a:r>
            <a:br>
              <a:rPr lang="ar-SA" sz="2400" dirty="0">
                <a:latin typeface="David" panose="020E0502060401010101" pitchFamily="34" charset="-79"/>
                <a:cs typeface="David" panose="020E0502060401010101" pitchFamily="34" charset="-79"/>
              </a:rPr>
            </a:br>
            <a:br>
              <a:rPr lang="en-US" sz="2400" dirty="0">
                <a:latin typeface="David" panose="020E0502060401010101" pitchFamily="34" charset="-79"/>
                <a:cs typeface="David" panose="020E0502060401010101" pitchFamily="34" charset="-79"/>
              </a:rPr>
            </a:br>
            <a:r>
              <a:rPr lang="en-US" sz="2400" dirty="0">
                <a:solidFill>
                  <a:srgbClr val="FF0000"/>
                </a:solidFill>
                <a:latin typeface="David" panose="020E0502060401010101" pitchFamily="34" charset="-79"/>
                <a:cs typeface="David" panose="020E0502060401010101" pitchFamily="34" charset="-79"/>
              </a:rPr>
              <a:t>3. Advanced cases of liver cirrhosis ( child C)  </a:t>
            </a:r>
            <a:r>
              <a:rPr lang="en-US" sz="2400" dirty="0">
                <a:latin typeface="David" panose="020E0502060401010101" pitchFamily="34" charset="-79"/>
                <a:cs typeface="David" panose="020E0502060401010101" pitchFamily="34" charset="-79"/>
              </a:rPr>
              <a:t>may need liver transplant as definitive treatment for the liver cirrhosis , portal hypertension and its complications.</a:t>
            </a:r>
            <a:r>
              <a:rPr lang="ar-SA" sz="2400" dirty="0">
                <a:latin typeface="David" panose="020E0502060401010101" pitchFamily="34" charset="-79"/>
              </a:rPr>
              <a:t>  </a:t>
            </a:r>
            <a:br>
              <a:rPr lang="en-US" dirty="0"/>
            </a:br>
            <a:endParaRPr lang="ar-SA" dirty="0"/>
          </a:p>
        </p:txBody>
      </p:sp>
    </p:spTree>
    <p:extLst>
      <p:ext uri="{BB962C8B-B14F-4D97-AF65-F5344CB8AC3E}">
        <p14:creationId xmlns:p14="http://schemas.microsoft.com/office/powerpoint/2010/main" val="24742750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07958" y="2100932"/>
            <a:ext cx="9144000" cy="2387600"/>
          </a:xfrm>
        </p:spPr>
        <p:txBody>
          <a:bodyPr>
            <a:normAutofit/>
          </a:bodyPr>
          <a:lstStyle/>
          <a:p>
            <a:r>
              <a:rPr lang="en-US" sz="6600" b="1" dirty="0">
                <a:solidFill>
                  <a:srgbClr val="FF0000"/>
                </a:solidFill>
                <a:latin typeface="David" panose="020E0502060401010101" pitchFamily="34" charset="-79"/>
                <a:cs typeface="David" panose="020E0502060401010101" pitchFamily="34" charset="-79"/>
              </a:rPr>
              <a:t>THANK  YOU</a:t>
            </a:r>
            <a:endParaRPr lang="ar-SA" sz="6600" b="1" dirty="0"/>
          </a:p>
        </p:txBody>
      </p:sp>
    </p:spTree>
    <p:extLst>
      <p:ext uri="{BB962C8B-B14F-4D97-AF65-F5344CB8AC3E}">
        <p14:creationId xmlns:p14="http://schemas.microsoft.com/office/powerpoint/2010/main" val="3235086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7477" y="264696"/>
            <a:ext cx="10396882" cy="641684"/>
          </a:xfrm>
        </p:spPr>
        <p:txBody>
          <a:bodyPr>
            <a:normAutofit fontScale="90000"/>
          </a:bodyPr>
          <a:lstStyle/>
          <a:p>
            <a:pPr algn="l"/>
            <a:r>
              <a:rPr lang="en-US" sz="2700" b="1" dirty="0">
                <a:solidFill>
                  <a:srgbClr val="FF0000"/>
                </a:solidFill>
                <a:latin typeface="David" panose="020E0502060401010101" pitchFamily="34" charset="-79"/>
                <a:cs typeface="David" panose="020E0502060401010101" pitchFamily="34" charset="-79"/>
              </a:rPr>
              <a:t>3. Post Hepatic (Biliary Obstruction – Surgical Jaundice)</a:t>
            </a:r>
            <a:br>
              <a:rPr lang="en-US" dirty="0"/>
            </a:br>
            <a:endParaRPr lang="ar-SA" dirty="0"/>
          </a:p>
        </p:txBody>
      </p:sp>
      <p:sp>
        <p:nvSpPr>
          <p:cNvPr id="3" name="عنصر نائب للمحتوى 2"/>
          <p:cNvSpPr>
            <a:spLocks noGrp="1"/>
          </p:cNvSpPr>
          <p:nvPr>
            <p:ph idx="1"/>
          </p:nvPr>
        </p:nvSpPr>
        <p:spPr>
          <a:xfrm>
            <a:off x="685800" y="727588"/>
            <a:ext cx="10394707" cy="4646998"/>
          </a:xfrm>
        </p:spPr>
        <p:txBody>
          <a:bodyPr>
            <a:normAutofit/>
          </a:bodyPr>
          <a:lstStyle/>
          <a:p>
            <a:pPr algn="l" rtl="0"/>
            <a:r>
              <a:rPr lang="en-US" sz="2400" cap="none" dirty="0">
                <a:solidFill>
                  <a:srgbClr val="00B0F0"/>
                </a:solidFill>
                <a:latin typeface="David" panose="020E0502060401010101" pitchFamily="34" charset="-79"/>
                <a:cs typeface="David" panose="020E0502060401010101" pitchFamily="34" charset="-79"/>
              </a:rPr>
              <a:t>Intraluminal </a:t>
            </a:r>
            <a:r>
              <a:rPr lang="en-US" sz="2400" cap="none" dirty="0">
                <a:latin typeface="David" panose="020E0502060401010101" pitchFamily="34" charset="-79"/>
                <a:cs typeface="David" panose="020E0502060401010101" pitchFamily="34" charset="-79"/>
              </a:rPr>
              <a:t>- gallstones</a:t>
            </a:r>
          </a:p>
          <a:p>
            <a:pPr marL="0" indent="0" algn="l" rtl="0">
              <a:buNone/>
            </a:pPr>
            <a:r>
              <a:rPr lang="en-US" sz="2400" b="1" cap="none" dirty="0">
                <a:solidFill>
                  <a:srgbClr val="00B0F0"/>
                </a:solidFill>
                <a:latin typeface="David" panose="020E0502060401010101" pitchFamily="34" charset="-79"/>
                <a:cs typeface="David" panose="020E0502060401010101" pitchFamily="34" charset="-79"/>
              </a:rPr>
              <a:t>• </a:t>
            </a:r>
            <a:r>
              <a:rPr lang="en-US" sz="2400" cap="none" dirty="0">
                <a:solidFill>
                  <a:srgbClr val="00B0F0"/>
                </a:solidFill>
                <a:latin typeface="David" panose="020E0502060401010101" pitchFamily="34" charset="-79"/>
                <a:cs typeface="David" panose="020E0502060401010101" pitchFamily="34" charset="-79"/>
              </a:rPr>
              <a:t>Intramural    </a:t>
            </a:r>
            <a:r>
              <a:rPr lang="en-US" sz="2400" cap="none" dirty="0">
                <a:latin typeface="David" panose="020E0502060401010101" pitchFamily="34" charset="-79"/>
                <a:cs typeface="David" panose="020E0502060401010101" pitchFamily="34" charset="-79"/>
              </a:rPr>
              <a:t>- benign biliary stricture</a:t>
            </a:r>
          </a:p>
          <a:p>
            <a:pPr marL="0" indent="0" algn="l" rtl="0">
              <a:buNone/>
            </a:pPr>
            <a:r>
              <a:rPr lang="en-US" sz="2400" cap="none" dirty="0">
                <a:latin typeface="David" panose="020E0502060401010101" pitchFamily="34" charset="-79"/>
                <a:cs typeface="David" panose="020E0502060401010101" pitchFamily="34" charset="-79"/>
              </a:rPr>
              <a:t>                            (ischemic, traumatic, primary sclerosing cholangitis)</a:t>
            </a:r>
          </a:p>
          <a:p>
            <a:pPr marL="0" indent="0" algn="l" rtl="0">
              <a:buNone/>
            </a:pPr>
            <a:r>
              <a:rPr lang="en-US" sz="2400" cap="none" dirty="0">
                <a:latin typeface="David" panose="020E0502060401010101" pitchFamily="34" charset="-79"/>
                <a:cs typeface="David" panose="020E0502060401010101" pitchFamily="34" charset="-79"/>
              </a:rPr>
              <a:t>                          - primary cancer (cholangiocarcinoma, Ampullary carcinoma)</a:t>
            </a:r>
          </a:p>
          <a:p>
            <a:pPr marL="0" indent="0" algn="l" rtl="0">
              <a:buNone/>
            </a:pPr>
            <a:r>
              <a:rPr lang="en-US" sz="2400" b="1" cap="none" dirty="0">
                <a:solidFill>
                  <a:srgbClr val="00B0F0"/>
                </a:solidFill>
                <a:latin typeface="David" panose="020E0502060401010101" pitchFamily="34" charset="-79"/>
                <a:cs typeface="David" panose="020E0502060401010101" pitchFamily="34" charset="-79"/>
              </a:rPr>
              <a:t>• </a:t>
            </a:r>
            <a:r>
              <a:rPr lang="en-US" sz="2400" cap="none" dirty="0">
                <a:solidFill>
                  <a:srgbClr val="00B0F0"/>
                </a:solidFill>
                <a:latin typeface="David" panose="020E0502060401010101" pitchFamily="34" charset="-79"/>
                <a:cs typeface="David" panose="020E0502060401010101" pitchFamily="34" charset="-79"/>
              </a:rPr>
              <a:t>Extramural  </a:t>
            </a:r>
            <a:r>
              <a:rPr lang="en-US" sz="2400" cap="none" dirty="0">
                <a:latin typeface="David" panose="020E0502060401010101" pitchFamily="34" charset="-79"/>
                <a:cs typeface="David" panose="020E0502060401010101" pitchFamily="34" charset="-79"/>
              </a:rPr>
              <a:t>- secondary carcinoma (e.g. portal nodes)</a:t>
            </a:r>
          </a:p>
          <a:p>
            <a:pPr marL="0" indent="0" algn="l" rtl="0">
              <a:buNone/>
            </a:pPr>
            <a:r>
              <a:rPr lang="en-US" sz="2400" cap="none" dirty="0">
                <a:latin typeface="David" panose="020E0502060401010101" pitchFamily="34" charset="-79"/>
                <a:cs typeface="David" panose="020E0502060401010101" pitchFamily="34" charset="-79"/>
              </a:rPr>
              <a:t>                         - carcinoma on the head of pancreas</a:t>
            </a:r>
          </a:p>
          <a:p>
            <a:pPr marL="0" indent="0" algn="l">
              <a:buNone/>
            </a:pPr>
            <a:r>
              <a:rPr lang="en-US" sz="2400" cap="none" dirty="0">
                <a:latin typeface="David" panose="020E0502060401010101" pitchFamily="34" charset="-79"/>
                <a:cs typeface="David" panose="020E0502060401010101" pitchFamily="34" charset="-79"/>
              </a:rPr>
              <a:t>                         - chronic pancreatitis with pressure on distal CBD</a:t>
            </a:r>
          </a:p>
          <a:p>
            <a:endParaRPr lang="ar-SA" dirty="0"/>
          </a:p>
        </p:txBody>
      </p:sp>
    </p:spTree>
    <p:extLst>
      <p:ext uri="{BB962C8B-B14F-4D97-AF65-F5344CB8AC3E}">
        <p14:creationId xmlns:p14="http://schemas.microsoft.com/office/powerpoint/2010/main" val="3869540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6368"/>
            <a:ext cx="10396882" cy="1388806"/>
          </a:xfrm>
        </p:spPr>
        <p:txBody>
          <a:bodyPr>
            <a:normAutofit fontScale="90000"/>
          </a:bodyPr>
          <a:lstStyle/>
          <a:p>
            <a:pPr algn="ctr"/>
            <a:r>
              <a:rPr lang="en-US" sz="3200" b="1" dirty="0">
                <a:solidFill>
                  <a:srgbClr val="C00000"/>
                </a:solidFill>
                <a:latin typeface="David" panose="020E0502060401010101" pitchFamily="34" charset="-79"/>
                <a:cs typeface="David" panose="020E0502060401010101" pitchFamily="34" charset="-79"/>
              </a:rPr>
              <a:t>Diagnosis</a:t>
            </a:r>
            <a:br>
              <a:rPr lang="en-US" sz="3200" b="1" dirty="0">
                <a:solidFill>
                  <a:srgbClr val="C00000"/>
                </a:solidFill>
                <a:latin typeface="David" panose="020E0502060401010101" pitchFamily="34" charset="-79"/>
                <a:cs typeface="David" panose="020E0502060401010101" pitchFamily="34" charset="-79"/>
              </a:rPr>
            </a:br>
            <a:br>
              <a:rPr lang="en-US" sz="3200" dirty="0">
                <a:latin typeface="David" panose="020E0502060401010101" pitchFamily="34" charset="-79"/>
                <a:cs typeface="David" panose="020E0502060401010101" pitchFamily="34" charset="-79"/>
              </a:rPr>
            </a:br>
            <a:r>
              <a:rPr lang="en-US" sz="3200" b="1" dirty="0">
                <a:solidFill>
                  <a:srgbClr val="0070C0"/>
                </a:solidFill>
                <a:latin typeface="David" panose="020E0502060401010101" pitchFamily="34" charset="-79"/>
                <a:cs typeface="David" panose="020E0502060401010101" pitchFamily="34" charset="-79"/>
              </a:rPr>
              <a:t>History and physical examination</a:t>
            </a:r>
            <a:endParaRPr lang="en-US" sz="3200" dirty="0">
              <a:solidFill>
                <a:srgbClr val="0070C0"/>
              </a:solidFill>
              <a:latin typeface="David" panose="020E0502060401010101" pitchFamily="34" charset="-79"/>
              <a:cs typeface="David" panose="020E0502060401010101" pitchFamily="34" charset="-79"/>
            </a:endParaRPr>
          </a:p>
        </p:txBody>
      </p:sp>
      <p:sp>
        <p:nvSpPr>
          <p:cNvPr id="3" name="عنصر نائب للمحتوى 2"/>
          <p:cNvSpPr>
            <a:spLocks noGrp="1"/>
          </p:cNvSpPr>
          <p:nvPr>
            <p:ph idx="1"/>
          </p:nvPr>
        </p:nvSpPr>
        <p:spPr>
          <a:xfrm>
            <a:off x="685800" y="1695029"/>
            <a:ext cx="10650794" cy="3422403"/>
          </a:xfrm>
        </p:spPr>
        <p:txBody>
          <a:bodyPr>
            <a:normAutofit/>
          </a:bodyPr>
          <a:lstStyle/>
          <a:p>
            <a:pPr marL="0" indent="0" algn="l">
              <a:buNone/>
            </a:pPr>
            <a:r>
              <a:rPr lang="en-US" sz="2400" b="1" cap="none" dirty="0">
                <a:solidFill>
                  <a:srgbClr val="FF0000"/>
                </a:solidFill>
                <a:latin typeface="David" panose="020E0502060401010101" pitchFamily="34" charset="-79"/>
                <a:cs typeface="David" panose="020E0502060401010101" pitchFamily="34" charset="-79"/>
              </a:rPr>
              <a:t>a) </a:t>
            </a:r>
            <a:r>
              <a:rPr lang="en-US" sz="2400" cap="none" dirty="0">
                <a:latin typeface="David" panose="020E0502060401010101" pitchFamily="34" charset="-79"/>
                <a:cs typeface="David" panose="020E0502060401010101" pitchFamily="34" charset="-79"/>
              </a:rPr>
              <a:t>Detailed history of the age , sex , occupation , social habits  , drug and alcohol intake , history of drug injection or blood transfusion.</a:t>
            </a:r>
          </a:p>
          <a:p>
            <a:pPr marL="0" indent="0" algn="l">
              <a:buNone/>
            </a:pPr>
            <a:r>
              <a:rPr lang="en-US" sz="2400" cap="none" dirty="0">
                <a:latin typeface="David" panose="020E0502060401010101" pitchFamily="34" charset="-79"/>
                <a:cs typeface="David" panose="020E0502060401010101" pitchFamily="34" charset="-79"/>
              </a:rPr>
              <a:t> </a:t>
            </a:r>
          </a:p>
          <a:p>
            <a:pPr marL="0" indent="0" algn="l">
              <a:buNone/>
            </a:pPr>
            <a:r>
              <a:rPr lang="en-US" sz="2400" b="1" cap="none" dirty="0">
                <a:solidFill>
                  <a:srgbClr val="FF0000"/>
                </a:solidFill>
                <a:latin typeface="David" panose="020E0502060401010101" pitchFamily="34" charset="-79"/>
                <a:cs typeface="David" panose="020E0502060401010101" pitchFamily="34" charset="-79"/>
              </a:rPr>
              <a:t>b) </a:t>
            </a:r>
            <a:r>
              <a:rPr lang="en-US" sz="2400" cap="none" dirty="0">
                <a:latin typeface="David" panose="020E0502060401010101" pitchFamily="34" charset="-79"/>
                <a:cs typeface="David" panose="020E0502060401010101" pitchFamily="34" charset="-79"/>
              </a:rPr>
              <a:t>History of intermittent pain , fluctuating jaundice and dyspepsia suggest calculus obstruction of the common bile duct.</a:t>
            </a:r>
          </a:p>
          <a:p>
            <a:pPr marL="0" indent="0" algn="l">
              <a:buNone/>
            </a:pPr>
            <a:endParaRPr lang="en-US" sz="2400" cap="none" dirty="0">
              <a:latin typeface="David" panose="020E0502060401010101" pitchFamily="34" charset="-79"/>
              <a:cs typeface="David" panose="020E0502060401010101" pitchFamily="34" charset="-79"/>
            </a:endParaRPr>
          </a:p>
          <a:p>
            <a:pPr marL="0" indent="0" algn="l">
              <a:buNone/>
            </a:pPr>
            <a:r>
              <a:rPr lang="en-US" sz="2400" b="1" cap="none" dirty="0">
                <a:solidFill>
                  <a:srgbClr val="FF0000"/>
                </a:solidFill>
                <a:latin typeface="David" panose="020E0502060401010101" pitchFamily="34" charset="-79"/>
                <a:cs typeface="David" panose="020E0502060401010101" pitchFamily="34" charset="-79"/>
              </a:rPr>
              <a:t>c) </a:t>
            </a:r>
            <a:r>
              <a:rPr lang="en-US" sz="2400" cap="none" dirty="0">
                <a:latin typeface="David" panose="020E0502060401010101" pitchFamily="34" charset="-79"/>
                <a:cs typeface="David" panose="020E0502060401010101" pitchFamily="34" charset="-79"/>
              </a:rPr>
              <a:t>History of weight loss and progressive jaundice favors diagnosis of neoplasia.</a:t>
            </a:r>
          </a:p>
          <a:p>
            <a:endParaRPr lang="ar-SA" dirty="0"/>
          </a:p>
        </p:txBody>
      </p:sp>
    </p:spTree>
    <p:extLst>
      <p:ext uri="{BB962C8B-B14F-4D97-AF65-F5344CB8AC3E}">
        <p14:creationId xmlns:p14="http://schemas.microsoft.com/office/powerpoint/2010/main" val="64774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45695" y="1150893"/>
            <a:ext cx="10394707" cy="3846223"/>
          </a:xfrm>
        </p:spPr>
        <p:txBody>
          <a:bodyPr>
            <a:normAutofit lnSpcReduction="10000"/>
          </a:bodyPr>
          <a:lstStyle/>
          <a:p>
            <a:pPr marL="0" indent="0" algn="l">
              <a:buNone/>
            </a:pPr>
            <a:r>
              <a:rPr lang="en-US" sz="2400" b="1" cap="none" dirty="0">
                <a:solidFill>
                  <a:srgbClr val="FF0000"/>
                </a:solidFill>
                <a:latin typeface="David" panose="020E0502060401010101" pitchFamily="34" charset="-79"/>
                <a:cs typeface="David" panose="020E0502060401010101" pitchFamily="34" charset="-79"/>
              </a:rPr>
              <a:t>d) </a:t>
            </a:r>
            <a:r>
              <a:rPr lang="en-US" sz="2400" cap="none" dirty="0">
                <a:latin typeface="David" panose="020E0502060401010101" pitchFamily="34" charset="-79"/>
                <a:cs typeface="David" panose="020E0502060401010101" pitchFamily="34" charset="-79"/>
              </a:rPr>
              <a:t>Obstructive jaundice is likely if there is a history of passage of dark urine ,pale stools and pruritus ( owing to inability to secret bile salts into the obstructed biliary system)</a:t>
            </a:r>
          </a:p>
          <a:p>
            <a:pPr marL="0" indent="0" algn="l">
              <a:buNone/>
            </a:pPr>
            <a:endParaRPr lang="en-US" sz="2400" cap="none" dirty="0">
              <a:latin typeface="David" panose="020E0502060401010101" pitchFamily="34" charset="-79"/>
              <a:cs typeface="David" panose="020E0502060401010101" pitchFamily="34" charset="-79"/>
            </a:endParaRPr>
          </a:p>
          <a:p>
            <a:pPr marL="0" indent="0" algn="l">
              <a:buNone/>
            </a:pPr>
            <a:r>
              <a:rPr lang="en-US" sz="2400" b="1" cap="none" dirty="0">
                <a:solidFill>
                  <a:srgbClr val="FF0000"/>
                </a:solidFill>
                <a:latin typeface="David" panose="020E0502060401010101" pitchFamily="34" charset="-79"/>
                <a:cs typeface="David" panose="020E0502060401010101" pitchFamily="34" charset="-79"/>
              </a:rPr>
              <a:t>e) </a:t>
            </a:r>
            <a:r>
              <a:rPr lang="en-US" sz="2400" cap="none" dirty="0">
                <a:latin typeface="David" panose="020E0502060401010101" pitchFamily="34" charset="-79"/>
                <a:cs typeface="David" panose="020E0502060401010101" pitchFamily="34" charset="-79"/>
              </a:rPr>
              <a:t>Hepatocellular jaundice is likely if there are stigmata of chronic liver disease such as liver palms , spider naevi , testicular atrophy , and gynaecomastia</a:t>
            </a:r>
            <a:endParaRPr lang="ar-SA" sz="2400" cap="none" dirty="0">
              <a:latin typeface="David" panose="020E0502060401010101" pitchFamily="34" charset="-79"/>
              <a:cs typeface="David" panose="020E0502060401010101" pitchFamily="34" charset="-79"/>
            </a:endParaRPr>
          </a:p>
          <a:p>
            <a:pPr marL="0" indent="0" algn="l">
              <a:buNone/>
            </a:pPr>
            <a:endParaRPr lang="en-US" sz="2400" cap="none" dirty="0">
              <a:latin typeface="David" panose="020E0502060401010101" pitchFamily="34" charset="-79"/>
              <a:cs typeface="David" panose="020E0502060401010101" pitchFamily="34" charset="-79"/>
            </a:endParaRPr>
          </a:p>
          <a:p>
            <a:pPr marL="0" indent="0" algn="l">
              <a:buNone/>
            </a:pPr>
            <a:r>
              <a:rPr lang="en-US" sz="2400" b="1" cap="none" dirty="0">
                <a:solidFill>
                  <a:srgbClr val="FF0000"/>
                </a:solidFill>
                <a:latin typeface="David" panose="020E0502060401010101" pitchFamily="34" charset="-79"/>
                <a:cs typeface="David" panose="020E0502060401010101" pitchFamily="34" charset="-79"/>
              </a:rPr>
              <a:t>f) </a:t>
            </a:r>
            <a:r>
              <a:rPr lang="en-US" sz="2400" cap="none" dirty="0">
                <a:latin typeface="David" panose="020E0502060401010101" pitchFamily="34" charset="-79"/>
                <a:cs typeface="David" panose="020E0502060401010101" pitchFamily="34" charset="-79"/>
              </a:rPr>
              <a:t>The abdomen must be examined for evidence of hepatomegaly , or distended gallbladder and for signs of portal hypertension such as splenomegaly , ascites and large collateral veins " caput medusa" in the abdominal wall</a:t>
            </a:r>
          </a:p>
          <a:p>
            <a:endParaRPr lang="ar-SA" dirty="0"/>
          </a:p>
        </p:txBody>
      </p:sp>
    </p:spTree>
    <p:extLst>
      <p:ext uri="{BB962C8B-B14F-4D97-AF65-F5344CB8AC3E}">
        <p14:creationId xmlns:p14="http://schemas.microsoft.com/office/powerpoint/2010/main" val="2117114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35000"/>
          </a:spcBef>
          <a:spcAft>
            <a:spcPct val="25000"/>
          </a:spcAft>
          <a:buClr>
            <a:schemeClr val="folHlink"/>
          </a:buClr>
          <a:buSzTx/>
          <a:buFont typeface="Arial" charset="0"/>
          <a:buChar char="•"/>
          <a:tabLst/>
          <a:defRPr kumimoji="0" lang="en-US" sz="1800" b="1"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none" w="med" len="med"/>
          <a:tailEnd type="triangle"/>
        </a:ln>
        <a:effectLst/>
      </a:spPr>
      <a:bodyPr/>
      <a:lstStyle/>
    </a:ln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3351</Words>
  <Application>Microsoft Office PowerPoint</Application>
  <PresentationFormat>Widescreen</PresentationFormat>
  <Paragraphs>353</Paragraphs>
  <Slides>66</Slides>
  <Notes>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66</vt:i4>
      </vt:variant>
    </vt:vector>
  </HeadingPairs>
  <TitlesOfParts>
    <vt:vector size="81" baseType="lpstr">
      <vt:lpstr>Arial</vt:lpstr>
      <vt:lpstr>Arial Bold</vt:lpstr>
      <vt:lpstr>Arial Bold Italic</vt:lpstr>
      <vt:lpstr>Calibri</vt:lpstr>
      <vt:lpstr>Calibri Light</vt:lpstr>
      <vt:lpstr>Comic Sans MS Bold</vt:lpstr>
      <vt:lpstr>Courier New</vt:lpstr>
      <vt:lpstr>David</vt:lpstr>
      <vt:lpstr>Times New Roman</vt:lpstr>
      <vt:lpstr>Times New Roman Bold</vt:lpstr>
      <vt:lpstr>Wingdings</vt:lpstr>
      <vt:lpstr>Office Theme</vt:lpstr>
      <vt:lpstr>1_Office Theme</vt:lpstr>
      <vt:lpstr>1_Custom Design</vt:lpstr>
      <vt:lpstr>نسق Office</vt:lpstr>
      <vt:lpstr>The Liver   </vt:lpstr>
      <vt:lpstr>Surgical anatomy of the liver </vt:lpstr>
      <vt:lpstr>Jaundice</vt:lpstr>
      <vt:lpstr>PowerPoint Presentation</vt:lpstr>
      <vt:lpstr>                                                Pathogenesis jaundice is caused by an increase in the level of circulating bilirubin and becomes obvious in the skin and sclera when levels exceed 50 µmol/ l.   Bile flow</vt:lpstr>
      <vt:lpstr>Causes of Jaundice</vt:lpstr>
      <vt:lpstr>3. Post Hepatic (Biliary Obstruction – Surgical Jaundice) </vt:lpstr>
      <vt:lpstr>Diagnosis  History and physical examination</vt:lpstr>
      <vt:lpstr>PowerPoint Presentation</vt:lpstr>
      <vt:lpstr> Biochemical and hematological investigations </vt:lpstr>
      <vt:lpstr>Radiological investigations </vt:lpstr>
      <vt:lpstr>PowerPoint Presentation</vt:lpstr>
      <vt:lpstr>PowerPoint Presentation</vt:lpstr>
      <vt:lpstr>PowerPoint Presentation</vt:lpstr>
      <vt:lpstr>d) Percutaneous transhepatic cholangiography (PTC) : it is invasive investigation used to outline the proximal biliary tree in obstructive jaundice by injecting contrast through slim flexible needle passed percutaneously to the liver parenchyma and biliary system. </vt:lpstr>
      <vt:lpstr>PowerPoint Presentation</vt:lpstr>
      <vt:lpstr>PowerPoint Presentation</vt:lpstr>
      <vt:lpstr>                                             liver biopsy  Liver biopsy may be considered in patients with unexplained jaundice , in whom an obstructing lesion has been excluded radiologically. </vt:lpstr>
      <vt:lpstr>PowerPoint Presentation</vt:lpstr>
      <vt:lpstr>Pyogenic liver abscess</vt:lpstr>
      <vt:lpstr>Clinical features </vt:lpstr>
      <vt:lpstr>Investigations </vt:lpstr>
      <vt:lpstr>PowerPoint Presentation</vt:lpstr>
      <vt:lpstr>Management</vt:lpstr>
      <vt:lpstr>Amoebic liver abscess</vt:lpstr>
      <vt:lpstr>1) Entamoeba histolytica is a protozoal parasite that infests the large intestine. Trophozoites released by the cyst in the intestine may penetrate the mucosa to gain access to the portal venous system and so spread to the liver to cause amoebic liver abscess.    2) The abscess is large and thin-walled , is usually solitary , and in the right lobe , and contains brown sterile pus resembling “anchovy sauce “. </vt:lpstr>
      <vt:lpstr>                Clinical features   Symptoms  1) Right upper quadrant abdominal pain is the commonest symptom 2) Anorexia , nausea , weight loss and night sweating  Signs  1) Tender hepatomegaly 2) Jaundice (uncommon) 2) Other signs includes basal pulmonary collapse , pleural effusion.</vt:lpstr>
      <vt:lpstr>Investigation        Lab tests: Leukocytosis , direct and indirect serological tests are extremely useful for diagnosis   Imaging: Ultrasound and CT scan are used to demonstrate the site and size of the abscess</vt:lpstr>
      <vt:lpstr>Complications of amebic abscess</vt:lpstr>
      <vt:lpstr>                                      Treatment  1) Treatment consist of administration of metronidazole 800mg  8hourly , for 7 – 10 days  2) The abscess should be aspirated under imaging guidance if no response to medical treatment within 72 hours</vt:lpstr>
      <vt:lpstr>PowerPoint Presentation</vt:lpstr>
      <vt:lpstr>PowerPoint Presentation</vt:lpstr>
      <vt:lpstr>PowerPoint Presentation</vt:lpstr>
      <vt:lpstr>Clinical features </vt:lpstr>
      <vt:lpstr>PowerPoint Presentation</vt:lpstr>
      <vt:lpstr>Investigations  </vt:lpstr>
      <vt:lpstr>PowerPoint Presentation</vt:lpstr>
      <vt:lpstr>PowerPoint Presentation</vt:lpstr>
      <vt:lpstr>Treatment </vt:lpstr>
      <vt:lpstr>Tumors of the liver </vt:lpstr>
      <vt:lpstr>PowerPoint Presentation</vt:lpstr>
      <vt:lpstr>Hepatocellular carcinoma (hepatoma)   Risk factors   1) Hepatitis b virus                                           2) Hepatitis c virus                                           3) Aflatoxin , derived from the fungus                                                 "Aspragellus flavus“                                                 4) Liver cirrhosis  </vt:lpstr>
      <vt:lpstr>Malignant Transformation Multistep</vt:lpstr>
      <vt:lpstr>                                          Clinical features  Symptoms 1. Asymptomatic in the early stage 2. Abdominal pain 3. Sudden deterioration in the liver function due to extension of the tumor into the portal vein in patient with chronic liver disease 4. Common presenting features involve progression of existing liver disease symptoms ( abdominal pain , weight loss , abdominal distention , fever , spontaneous intraperitoneal hemorrhage ) 5. Jaundice is not common unless there is advanced cirrhosis  Signs Examination may reveal features of established liver disease and hepatomegaly  </vt:lpstr>
      <vt:lpstr>                                      Investigations  Lab tests : LFT is generally deranged . α-fetoprotein (AFP) is tumor marker which elevated in some patient with HCC and can be used as screening test in high risk patients (e.g. cirrhosis)   Imaging : Ultrasound , CT scan and MRI can assess the site , size , diagnosis of the tumor and can help in planning the surgical resection. CT scan will show hypervascular tumor. </vt:lpstr>
      <vt:lpstr>HCC</vt:lpstr>
      <vt:lpstr>PowerPoint Presentation</vt:lpstr>
      <vt:lpstr>Hepatocellular Carcinoma</vt:lpstr>
      <vt:lpstr>PowerPoint Presentation</vt:lpstr>
      <vt:lpstr>HCC Staging is Multifaceted</vt:lpstr>
      <vt:lpstr>Liver Transplantation for HCC “Patient Selection”</vt:lpstr>
      <vt:lpstr>Barcelona Clinic Liver Cancer staging  and treatment strategy</vt:lpstr>
      <vt:lpstr>                            Cholangiocarcinoma   it is adenocarcinoma of intrahepatic biliary radicles.  Clinical features    Jaundice , pain and enlarged liver are the common presenting features.  Investigation Can be assessed by ultrasound , CT scan and MRI  Treatment  Surgical resection is the only curative treatment when appropriate </vt:lpstr>
      <vt:lpstr>PowerPoint Presentation</vt:lpstr>
      <vt:lpstr>PowerPoint Presentation</vt:lpstr>
      <vt:lpstr>Portal hypertension </vt:lpstr>
      <vt:lpstr>Portal Hypertension</vt:lpstr>
      <vt:lpstr>Cont.</vt:lpstr>
      <vt:lpstr>Portal hypertension is caused by increased resistance to portal blood flow. The normal pressure of 5 – 15 cmH2O in the portal vein is consistently exceeded. </vt:lpstr>
      <vt:lpstr>              Effect of portal hypertension  1. Formation of Porto-systemic shunting at three principal sites  :     a) Gastro-esophageal varices that may cause severe upper gastrointestinal  bleeding               b) Retroperitoneal and periumbilical collaterals " Caput medusa " that may cause excessive bleeding during surgery at these sites            c) Anorectal varices that may cause lower gastrointestinal bleeding  2. Splenomegaly and related hypersplenism with pancytopenia   3. Ascites that my be complicated by primary peritonitis and respiratory compromise.      4. Encephalopathy due to increase level of toxins such as ammonia in the   systemic circulation     </vt:lpstr>
      <vt:lpstr>PowerPoint Presentation</vt:lpstr>
      <vt:lpstr>                                    Clinical features   1. Patients with cirrhosis frequently develop anorexia , generalized malaise and weight loss.  2. Clinical manifestations include jaundice  , spider naevi , ascites and hepatosplenomegaly.  3. Slurring of speech , a flapping tremor or dysarthria may point to encephalopathy. </vt:lpstr>
      <vt:lpstr>                                           Investigations            Laboratory tests: may show elevated bilirubin , with depressed serum albumin. Anemia may be present. The prothrombin time and other indices of clotting may be abnormal. Serology tests for hepatitis B , C may be positive as underlying cause for liver cirrhosis.  </vt:lpstr>
      <vt:lpstr>Child-Pugh Scoring System</vt:lpstr>
      <vt:lpstr>                                         Treatment   1. Acute bleeding Gastroesophageal varices : Endoscopic banding or sclerotherapy injection. Uncontrolled bleeding may need surgical intervention.  2. Ascites : can be treated by restriction of water and salt intake followed by diuretics . In advanced cases may need portosystemic shunting.  3. Advanced cases of liver cirrhosis ( child C)  may need liver transplant as definitive treatment for the liver cirrhosis , portal hypertension and its complications.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Liver   </dc:title>
  <dc:creator>mohammed sebayel</dc:creator>
  <cp:lastModifiedBy>mohammed sebayel</cp:lastModifiedBy>
  <cp:revision>7</cp:revision>
  <dcterms:created xsi:type="dcterms:W3CDTF">2020-09-21T19:16:04Z</dcterms:created>
  <dcterms:modified xsi:type="dcterms:W3CDTF">2020-09-22T08:18:43Z</dcterms:modified>
</cp:coreProperties>
</file>