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43" r:id="rId1"/>
  </p:sldMasterIdLst>
  <p:notesMasterIdLst>
    <p:notesMasterId r:id="rId123"/>
  </p:notesMasterIdLst>
  <p:sldIdLst>
    <p:sldId id="313" r:id="rId2"/>
    <p:sldId id="257" r:id="rId3"/>
    <p:sldId id="258" r:id="rId4"/>
    <p:sldId id="261" r:id="rId5"/>
    <p:sldId id="412" r:id="rId6"/>
    <p:sldId id="260" r:id="rId7"/>
    <p:sldId id="259" r:id="rId8"/>
    <p:sldId id="262" r:id="rId9"/>
    <p:sldId id="263" r:id="rId10"/>
    <p:sldId id="264" r:id="rId11"/>
    <p:sldId id="314" r:id="rId12"/>
    <p:sldId id="265" r:id="rId13"/>
    <p:sldId id="266" r:id="rId14"/>
    <p:sldId id="267" r:id="rId15"/>
    <p:sldId id="351" r:id="rId16"/>
    <p:sldId id="315" r:id="rId17"/>
    <p:sldId id="413" r:id="rId18"/>
    <p:sldId id="317" r:id="rId19"/>
    <p:sldId id="269" r:id="rId20"/>
    <p:sldId id="319" r:id="rId21"/>
    <p:sldId id="270" r:id="rId22"/>
    <p:sldId id="272" r:id="rId23"/>
    <p:sldId id="414" r:id="rId24"/>
    <p:sldId id="274" r:id="rId25"/>
    <p:sldId id="275" r:id="rId26"/>
    <p:sldId id="276" r:id="rId27"/>
    <p:sldId id="277" r:id="rId28"/>
    <p:sldId id="278" r:id="rId29"/>
    <p:sldId id="279" r:id="rId30"/>
    <p:sldId id="321" r:id="rId31"/>
    <p:sldId id="323" r:id="rId32"/>
    <p:sldId id="350" r:id="rId33"/>
    <p:sldId id="326" r:id="rId34"/>
    <p:sldId id="327" r:id="rId35"/>
    <p:sldId id="346" r:id="rId36"/>
    <p:sldId id="330" r:id="rId37"/>
    <p:sldId id="329" r:id="rId38"/>
    <p:sldId id="332" r:id="rId39"/>
    <p:sldId id="333" r:id="rId40"/>
    <p:sldId id="336" r:id="rId41"/>
    <p:sldId id="415" r:id="rId42"/>
    <p:sldId id="347" r:id="rId43"/>
    <p:sldId id="337" r:id="rId44"/>
    <p:sldId id="342" r:id="rId45"/>
    <p:sldId id="343" r:id="rId46"/>
    <p:sldId id="344" r:id="rId47"/>
    <p:sldId id="280" r:id="rId48"/>
    <p:sldId id="281" r:id="rId49"/>
    <p:sldId id="360" r:id="rId50"/>
    <p:sldId id="282" r:id="rId51"/>
    <p:sldId id="283" r:id="rId52"/>
    <p:sldId id="284" r:id="rId53"/>
    <p:sldId id="285" r:id="rId54"/>
    <p:sldId id="286" r:id="rId55"/>
    <p:sldId id="287" r:id="rId56"/>
    <p:sldId id="361" r:id="rId57"/>
    <p:sldId id="362" r:id="rId58"/>
    <p:sldId id="363" r:id="rId59"/>
    <p:sldId id="364" r:id="rId60"/>
    <p:sldId id="365" r:id="rId61"/>
    <p:sldId id="367" r:id="rId62"/>
    <p:sldId id="368" r:id="rId63"/>
    <p:sldId id="369" r:id="rId64"/>
    <p:sldId id="377" r:id="rId65"/>
    <p:sldId id="378" r:id="rId66"/>
    <p:sldId id="379" r:id="rId67"/>
    <p:sldId id="380" r:id="rId68"/>
    <p:sldId id="411" r:id="rId69"/>
    <p:sldId id="345" r:id="rId70"/>
    <p:sldId id="348" r:id="rId71"/>
    <p:sldId id="352" r:id="rId72"/>
    <p:sldId id="288" r:id="rId73"/>
    <p:sldId id="301" r:id="rId74"/>
    <p:sldId id="354" r:id="rId75"/>
    <p:sldId id="353" r:id="rId76"/>
    <p:sldId id="291" r:id="rId77"/>
    <p:sldId id="292" r:id="rId78"/>
    <p:sldId id="293" r:id="rId79"/>
    <p:sldId id="294" r:id="rId80"/>
    <p:sldId id="359" r:id="rId81"/>
    <p:sldId id="295" r:id="rId82"/>
    <p:sldId id="355" r:id="rId83"/>
    <p:sldId id="356" r:id="rId84"/>
    <p:sldId id="296" r:id="rId85"/>
    <p:sldId id="298" r:id="rId86"/>
    <p:sldId id="299" r:id="rId87"/>
    <p:sldId id="300" r:id="rId88"/>
    <p:sldId id="358" r:id="rId89"/>
    <p:sldId id="381" r:id="rId90"/>
    <p:sldId id="382" r:id="rId91"/>
    <p:sldId id="383" r:id="rId92"/>
    <p:sldId id="384" r:id="rId93"/>
    <p:sldId id="385" r:id="rId94"/>
    <p:sldId id="386" r:id="rId95"/>
    <p:sldId id="387" r:id="rId96"/>
    <p:sldId id="388" r:id="rId97"/>
    <p:sldId id="389" r:id="rId98"/>
    <p:sldId id="390" r:id="rId99"/>
    <p:sldId id="391" r:id="rId100"/>
    <p:sldId id="392" r:id="rId101"/>
    <p:sldId id="393" r:id="rId102"/>
    <p:sldId id="394" r:id="rId103"/>
    <p:sldId id="395" r:id="rId104"/>
    <p:sldId id="396" r:id="rId105"/>
    <p:sldId id="397" r:id="rId106"/>
    <p:sldId id="398" r:id="rId107"/>
    <p:sldId id="399" r:id="rId108"/>
    <p:sldId id="400" r:id="rId109"/>
    <p:sldId id="401" r:id="rId110"/>
    <p:sldId id="402" r:id="rId111"/>
    <p:sldId id="403" r:id="rId112"/>
    <p:sldId id="404" r:id="rId113"/>
    <p:sldId id="405" r:id="rId114"/>
    <p:sldId id="406" r:id="rId115"/>
    <p:sldId id="407" r:id="rId116"/>
    <p:sldId id="408" r:id="rId117"/>
    <p:sldId id="409" r:id="rId118"/>
    <p:sldId id="331" r:id="rId119"/>
    <p:sldId id="418" r:id="rId120"/>
    <p:sldId id="416" r:id="rId121"/>
    <p:sldId id="410" r:id="rId1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8D1DF4-BF09-10B0-4E13-8460A3FE88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82D78-F8DE-BFF8-CA20-BB3AE629FD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730D18-37D0-8A4C-B07B-DA3B941FB62C}" type="datetimeFigureOut">
              <a:rPr lang="en-US"/>
              <a:pPr>
                <a:defRPr/>
              </a:pPr>
              <a:t>1/13/25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3BD79B-AA8A-751F-5AC7-B15384A649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829184-3A36-20D4-345E-BD9A02CE9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2C34D-E789-98B3-C9C0-1C897C3CF8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498E7-374B-4128-A5A2-294107139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A68F1-CF7D-2E42-9C66-BB51D46D1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C31E769A-A462-E350-BE7D-A1D8D153F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3099F88E-B0E1-2D3D-9037-6016C5E88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86F639CB-2872-A5BE-C884-A96EC1726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C628572-2B59-3F47-8746-9AD1755484BB}" type="slidenum">
              <a:rPr lang="en-US" altLang="en-US" sz="1200"/>
              <a:pPr/>
              <a:t>121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47A00682-23B6-C012-BB11-8CDEC3F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2704AF77-EBBF-2628-C78D-CD4CAA3B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6BA7AD4D-4D3C-E4AD-9273-142BCD77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188FA8C-93B9-C44A-8000-FB6220985EE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8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CD0ABF0-4DD4-FE70-D84D-3E1C4C7E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119F4D5-A9C0-4D5E-1073-DE21E1B2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93065F7-0554-F638-8762-B014D596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F02B-842A-9942-860D-83F24A2F922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6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6E7A2-1150-C648-0CDA-C034C9E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118DDD8-7DD2-D10F-C890-B5E2B1D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9EDD0E4-F614-E65C-5710-93D425BC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305A-565D-E046-AD19-3D4AE6F5CC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0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65099C1-A899-4D8A-12F4-5F44031C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96FD383-4BAD-9BEE-EE46-11DA41D1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5AB9638-E049-9B6D-89D4-2A9F9185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0139-31B0-1E4A-AB47-AD2052229B5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2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5F491523-8157-EE77-AE63-FDB2CB4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C1F0E350-E8BD-E215-C3C1-49A35264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56208813-B605-D3D6-83BA-DC8E1377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15C4-A624-E840-99FD-2CCE0D2FB7B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7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23A5626-612E-15D7-7F19-205F24C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6EE550A-F60A-A8A9-58B7-69122453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E93A80F-1B96-FA9D-B0C2-25090803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D5C9-0FDA-5F41-B049-DE3AC53155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89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C5E144AA-33BE-1203-1E4E-DE87805D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712E2655-313B-2E97-9D66-A9892A04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67634587-297C-8732-B0D1-A9639F33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981D-0DB3-2E42-A866-50C2F5EC914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5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6EF1344-76EE-C72D-4D13-AA4DDE17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86F1EF4-8C70-2E8B-1E4A-5173C8BC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1CEA5D3-6BA7-4526-CDD5-5F0FB39B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7A46-F4D1-DA46-938B-67A5C524F71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0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111AAF1-6F3A-FBA8-4709-E554D942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0430ABC-32B8-B21F-AC3F-8C3E33A9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BF3E067-7C3F-6423-9AD4-6DA331E7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23E-2109-FA43-AD14-84B8F8C3E8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9A05-8470-A768-8D07-1C3BA7DF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C188-A133-CBF3-FFD3-CFC017D1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C0AC-C2B9-B3C0-CBAE-DDE36B43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DCDEC41-F4D9-264A-A02E-C8201285598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4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C3463C1-5F34-83A5-5BAF-7D191187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7E569FB-6E55-934F-0017-3A64121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CC56134-C591-46F0-88D5-09A049D3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656F-E88A-FC4E-AD29-810D9C307A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8597D1-2044-D24E-86C1-C39C9EFB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86843FE-9DD9-73E1-CBE7-EE91F68D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E5F08A9-31F8-9142-0D86-9E825CB4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33AF-F705-9446-A7BD-9C07663CDAA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35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5AECE87-3627-8258-A3EF-1F409DF6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E8B3D4E-3E9E-98C9-BA45-30B8A326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F5B8153-26D4-0B51-E7DA-CF8A224B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59FF-2319-9A4D-9C0D-CC9953D9B6D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6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7FD34B4-0294-AD93-D3B6-B74C1F00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C024BDF-A433-23D9-D4A9-49FB1BD0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6E0C6F2-1679-0FA0-31B0-DFBD5DE6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9B43-30B5-AA44-84CC-F7BFC191C60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2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91732F9-D636-7AA5-D3C6-92CC8CA0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978997C-5CF8-7B9C-7050-80740BAE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A6C1FB9-5300-0EAD-7651-967482FB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4DB-02CF-B341-9F6C-446B6D8BFFC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4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BC581BEF-346F-4C93-46BD-0401A607D74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550FD7C-EAB8-F4E8-7EAD-230671F6FE9D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41BA75F-EE6E-8D68-64E8-DAC11745D4A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A2C7625-1F1E-9BB8-A5F9-9E6A31F8F4A9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129A538-1264-9E32-7015-85B0042E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E9A8580-C1B7-4CB5-0897-CAC46895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BA87114-7577-12E6-DE46-82478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7E33-668F-8548-A850-6DF911953B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5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A50E62A-B7B0-99EB-BFE8-2253FEBEB72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3F653A2-7F6A-E052-F06D-D82B0DB6B37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7FDCE8D2-A1B0-2A5A-A68F-61DA93079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7E0BB580-A658-D955-F23F-BADA34A738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EB9656C-D192-5180-A2D9-DB22A7E73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603339A-CA0E-25DB-62E1-15F2ED8B5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C8A42E-CA46-B16D-8C0D-E9AE0B399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AAD691BC-B232-C043-9478-79C55732041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B72E618-5D18-B2F6-62EE-18805C99565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91348C-7B42-5726-AED2-68E40DD4766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C0229FA-E3D5-98F6-D1C7-414860A667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39" r:id="rId2"/>
    <p:sldLayoutId id="2147483953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5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_of_2008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7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mailto:dr_of_2008@hot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43CDA5-76FE-9C82-80C8-FFFDCF8770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7772400" cy="14700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/>
              <a:t>Nose I&amp;II</a:t>
            </a:r>
            <a:endParaRPr lang="ar-sa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0308E17-B276-AAA8-A177-E5C93A6E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3716338"/>
            <a:ext cx="7854950" cy="2089150"/>
          </a:xfrm>
        </p:spPr>
        <p:txBody>
          <a:bodyPr/>
          <a:lstStyle/>
          <a:p>
            <a:pPr marR="0" algn="ctr" rtl="1" eaLnBrk="1" hangingPunct="1"/>
            <a:r>
              <a:rPr lang="ar-SA" altLang="en-US" sz="4800">
                <a:ea typeface="ＭＳ Ｐゴシック" panose="020B0600070205080204" pitchFamily="34" charset="-128"/>
              </a:rPr>
              <a:t>د.محمد القبساني </a:t>
            </a:r>
            <a:endParaRPr lang="ar-SA" altLang="en-US" sz="2000">
              <a:ea typeface="ＭＳ Ｐゴシック" panose="020B0600070205080204" pitchFamily="34" charset="-128"/>
            </a:endParaRPr>
          </a:p>
          <a:p>
            <a:pPr marR="0" algn="ctr" rtl="1" eaLnBrk="1" hangingPunct="1"/>
            <a:r>
              <a:rPr lang="ar-SA" altLang="en-US" sz="2000">
                <a:ea typeface="ＭＳ Ｐゴシック" panose="020B0600070205080204" pitchFamily="34" charset="-128"/>
              </a:rPr>
              <a:t>استشاري جراحه الانف والاذن و الحنجره والرأس و العنق</a:t>
            </a: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Email: </a:t>
            </a:r>
            <a:r>
              <a:rPr lang="en-US" altLang="en-US" sz="2000">
                <a:ea typeface="ＭＳ Ｐゴシック" panose="020B0600070205080204" pitchFamily="34" charset="-128"/>
                <a:hlinkClick r:id="rId2"/>
              </a:rPr>
              <a:t>dr_of_2008@hotmail.com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Twitter : </a:t>
            </a:r>
            <a:endParaRPr lang="ar-SA" altLang="en-US" sz="2000">
              <a:ea typeface="ＭＳ Ｐゴシック" panose="020B0600070205080204" pitchFamily="34" charset="-128"/>
            </a:endParaRP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@medoo2008</a:t>
            </a:r>
          </a:p>
          <a:p>
            <a:pPr marR="0" algn="ctr" rt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7211F83-5B36-E459-DD63-5D6ADD35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NASAL CAVITY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129C82-BAF6-8886-EA3A-6847EC73A9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Roof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Floor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Lateral wall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Medial wall (septum)</a:t>
            </a:r>
          </a:p>
        </p:txBody>
      </p:sp>
      <p:pic>
        <p:nvPicPr>
          <p:cNvPr id="27651" name="Picture 8" descr="Picture8">
            <a:extLst>
              <a:ext uri="{FF2B5EF4-FFF2-40B4-BE49-F238E27FC236}">
                <a16:creationId xmlns:a16="http://schemas.microsoft.com/office/drawing/2014/main" id="{FF8CD5BD-69D3-2847-5BBF-57A09BADD0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068763" cy="3821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410AC49D-8FA7-9FBC-8362-38B15F4731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DEVIATED NASAL SEPTUM</a:t>
            </a: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7EFA08D4-97FA-1298-EC3C-B226F4CD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A0D7BA78-ACCF-55C4-56AD-9B46B1F9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DBEDB49E-CBFF-089D-A9DB-4649C937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Trauma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Maldevelopment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39DA2B51-DC8E-C2A9-25D3-4C769919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Symptoms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69CB7D78-0DE0-60A8-65E3-17FFA7BAA88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Nasal obstruction</a:t>
            </a:r>
            <a:endParaRPr lang="ar-SA" altLang="en-US" sz="2800">
              <a:latin typeface="Majalla UI" charset="0"/>
              <a:ea typeface="ＭＳ Ｐゴシック" panose="020B0600070205080204" pitchFamily="34" charset="-128"/>
            </a:endParaRPr>
          </a:p>
        </p:txBody>
      </p:sp>
      <p:pic>
        <p:nvPicPr>
          <p:cNvPr id="218116" name="Picture 4" descr="bony turbinate hypertrophy">
            <a:extLst>
              <a:ext uri="{FF2B5EF4-FFF2-40B4-BE49-F238E27FC236}">
                <a16:creationId xmlns:a16="http://schemas.microsoft.com/office/drawing/2014/main" id="{20D68DFF-D89E-FDA4-CD3D-B79966CD47E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2288" y="1981200"/>
            <a:ext cx="1901825" cy="1981200"/>
          </a:xfrm>
        </p:spPr>
      </p:pic>
      <p:pic>
        <p:nvPicPr>
          <p:cNvPr id="218117" name="Picture 5" descr="Picture11">
            <a:extLst>
              <a:ext uri="{FF2B5EF4-FFF2-40B4-BE49-F238E27FC236}">
                <a16:creationId xmlns:a16="http://schemas.microsoft.com/office/drawing/2014/main" id="{36ACE8FC-89BC-BCC1-4E9A-770B102F95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9138"/>
            <a:ext cx="3810000" cy="1655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DEB5574A-08E9-4B0E-5868-902EF9E0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Symptoms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53AA99D-D636-615F-4639-1433099BE2F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Nasal obstruction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External deformity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Crusting, epistaxis</a:t>
            </a:r>
          </a:p>
        </p:txBody>
      </p:sp>
      <p:pic>
        <p:nvPicPr>
          <p:cNvPr id="219140" name="Picture 4" descr="Picture9">
            <a:extLst>
              <a:ext uri="{FF2B5EF4-FFF2-40B4-BE49-F238E27FC236}">
                <a16:creationId xmlns:a16="http://schemas.microsoft.com/office/drawing/2014/main" id="{F661704B-A7C5-D148-E67D-D33726F67F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1981200"/>
            <a:ext cx="1962150" cy="1981200"/>
          </a:xfrm>
          <a:noFill/>
        </p:spPr>
      </p:pic>
      <p:pic>
        <p:nvPicPr>
          <p:cNvPr id="219141" name="Picture 5" descr="NoseDeviatedDorsum">
            <a:extLst>
              <a:ext uri="{FF2B5EF4-FFF2-40B4-BE49-F238E27FC236}">
                <a16:creationId xmlns:a16="http://schemas.microsoft.com/office/drawing/2014/main" id="{62581B7C-F6A6-A768-C00F-6B5C81013A3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3019425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8402C75F-5FBB-1ABC-B676-B68614D74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Examination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220163" name="Picture 3" descr="Septal_Deviation_2_300sq">
            <a:extLst>
              <a:ext uri="{FF2B5EF4-FFF2-40B4-BE49-F238E27FC236}">
                <a16:creationId xmlns:a16="http://schemas.microsoft.com/office/drawing/2014/main" id="{07D6F8EC-EFC9-E0A3-2998-45BD50ADDFF2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857500" cy="2857500"/>
          </a:xfrm>
          <a:noFill/>
        </p:spPr>
      </p:pic>
      <p:pic>
        <p:nvPicPr>
          <p:cNvPr id="220164" name="Picture 4" descr="septal_spur_15">
            <a:extLst>
              <a:ext uri="{FF2B5EF4-FFF2-40B4-BE49-F238E27FC236}">
                <a16:creationId xmlns:a16="http://schemas.microsoft.com/office/drawing/2014/main" id="{7E176F68-67BE-EFDD-353D-EF4A443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5" name="Picture 5" descr="Septal_Deviation_1_300sq">
            <a:extLst>
              <a:ext uri="{FF2B5EF4-FFF2-40B4-BE49-F238E27FC236}">
                <a16:creationId xmlns:a16="http://schemas.microsoft.com/office/drawing/2014/main" id="{C4E9575F-90C1-5380-1EB0-57BAC4B9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6" name="Picture 6" descr="bony turbinate hypertrophy">
            <a:extLst>
              <a:ext uri="{FF2B5EF4-FFF2-40B4-BE49-F238E27FC236}">
                <a16:creationId xmlns:a16="http://schemas.microsoft.com/office/drawing/2014/main" id="{CA1A824A-3504-B5DE-82E8-88934081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23923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2A4A65D5-0AD0-D709-1985-E7FEC00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Radiology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FEB4796-673B-B577-5DC4-EB6C5DBCA9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08743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Unnecessary in most cases </a:t>
            </a:r>
            <a:endParaRPr lang="ar-SA" altLang="en-US" sz="2800">
              <a:latin typeface="Majalla UI" charset="0"/>
              <a:ea typeface="ＭＳ Ｐゴシック" panose="020B0600070205080204" pitchFamily="34" charset="-128"/>
            </a:endParaRPr>
          </a:p>
        </p:txBody>
      </p:sp>
      <p:pic>
        <p:nvPicPr>
          <p:cNvPr id="221189" name="Picture 5" descr="Picture1">
            <a:extLst>
              <a:ext uri="{FF2B5EF4-FFF2-40B4-BE49-F238E27FC236}">
                <a16:creationId xmlns:a16="http://schemas.microsoft.com/office/drawing/2014/main" id="{DCF2F16F-0CC1-2EFC-ADC0-63A3F10A0E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81300"/>
            <a:ext cx="3076575" cy="3349625"/>
          </a:xfrm>
        </p:spPr>
      </p:pic>
      <p:pic>
        <p:nvPicPr>
          <p:cNvPr id="221188" name="Picture 4" descr="deviatedseptum92">
            <a:extLst>
              <a:ext uri="{FF2B5EF4-FFF2-40B4-BE49-F238E27FC236}">
                <a16:creationId xmlns:a16="http://schemas.microsoft.com/office/drawing/2014/main" id="{73365115-D981-F638-3794-54EB081C1380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913" y="3068638"/>
            <a:ext cx="3240087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F55DB5AA-4F3E-E883-2B0F-1E8ABE81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92CCCB81-BAF9-927C-DE06-0D4041C1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 treatment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Septoplasty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5670EE99-4254-8651-6631-A0FFD9C4B626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Septoplasty</a:t>
            </a:r>
          </a:p>
        </p:txBody>
      </p:sp>
      <p:pic>
        <p:nvPicPr>
          <p:cNvPr id="223235" name="Picture 3" descr="Picture2">
            <a:extLst>
              <a:ext uri="{FF2B5EF4-FFF2-40B4-BE49-F238E27FC236}">
                <a16:creationId xmlns:a16="http://schemas.microsoft.com/office/drawing/2014/main" id="{E4F47189-1255-02D3-7B4C-09832FA2F9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287588" cy="3997325"/>
          </a:xfrm>
          <a:noFill/>
        </p:spPr>
      </p:pic>
      <p:pic>
        <p:nvPicPr>
          <p:cNvPr id="223236" name="Picture 4" descr="Picture3">
            <a:extLst>
              <a:ext uri="{FF2B5EF4-FFF2-40B4-BE49-F238E27FC236}">
                <a16:creationId xmlns:a16="http://schemas.microsoft.com/office/drawing/2014/main" id="{8FD782B4-F5D6-327F-CA1E-DA54640F658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73238"/>
            <a:ext cx="2165350" cy="4724400"/>
          </a:xfrm>
          <a:noFill/>
        </p:spPr>
      </p:pic>
      <p:pic>
        <p:nvPicPr>
          <p:cNvPr id="223237" name="Picture 5" descr="Picture4">
            <a:extLst>
              <a:ext uri="{FF2B5EF4-FFF2-40B4-BE49-F238E27FC236}">
                <a16:creationId xmlns:a16="http://schemas.microsoft.com/office/drawing/2014/main" id="{56AFFA2B-683A-1033-2507-9FE35BD430D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2079625" cy="4213225"/>
          </a:xfrm>
          <a:noFill/>
        </p:spPr>
      </p:pic>
      <p:pic>
        <p:nvPicPr>
          <p:cNvPr id="223238" name="Picture 6" descr="Picture5">
            <a:extLst>
              <a:ext uri="{FF2B5EF4-FFF2-40B4-BE49-F238E27FC236}">
                <a16:creationId xmlns:a16="http://schemas.microsoft.com/office/drawing/2014/main" id="{46F804F8-B280-9BC1-2FE9-94B153BC1CF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0" y="1989138"/>
            <a:ext cx="2254250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2B0B1D89-9E0C-5DE2-B00C-135E4FCB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Complications of Septoplasty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51F5BEC7-F5EB-E40C-4363-F4A2EC98102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Septal hematoma &amp; abscess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Septal perforation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Nasal deformity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Synechia (adhesion)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224260" name="Picture 4" descr="Picture18">
            <a:extLst>
              <a:ext uri="{FF2B5EF4-FFF2-40B4-BE49-F238E27FC236}">
                <a16:creationId xmlns:a16="http://schemas.microsoft.com/office/drawing/2014/main" id="{C824CA51-7CBE-A6A3-C373-8DA9C8A32BE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5" y="1981200"/>
            <a:ext cx="3143250" cy="1981200"/>
          </a:xfrm>
          <a:noFill/>
        </p:spPr>
      </p:pic>
      <p:pic>
        <p:nvPicPr>
          <p:cNvPr id="224261" name="Picture 5" descr="septal_hematoma2">
            <a:extLst>
              <a:ext uri="{FF2B5EF4-FFF2-40B4-BE49-F238E27FC236}">
                <a16:creationId xmlns:a16="http://schemas.microsoft.com/office/drawing/2014/main" id="{8AAC44C9-4BAF-0E2A-EC38-9051BD1F33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565400"/>
            <a:ext cx="3336925" cy="2724150"/>
          </a:xfrm>
          <a:noFill/>
        </p:spPr>
      </p:pic>
      <p:pic>
        <p:nvPicPr>
          <p:cNvPr id="224262" name="Picture 6" descr="septalperforation">
            <a:extLst>
              <a:ext uri="{FF2B5EF4-FFF2-40B4-BE49-F238E27FC236}">
                <a16:creationId xmlns:a16="http://schemas.microsoft.com/office/drawing/2014/main" id="{EFE9587B-825E-8222-62C7-9F5C8547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3" name="Picture 7" descr="Picture7">
            <a:extLst>
              <a:ext uri="{FF2B5EF4-FFF2-40B4-BE49-F238E27FC236}">
                <a16:creationId xmlns:a16="http://schemas.microsoft.com/office/drawing/2014/main" id="{7AC2FF78-0F39-9D44-5ACD-D6A54E4F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227012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4" name="Picture 8" descr="Picture6">
            <a:extLst>
              <a:ext uri="{FF2B5EF4-FFF2-40B4-BE49-F238E27FC236}">
                <a16:creationId xmlns:a16="http://schemas.microsoft.com/office/drawing/2014/main" id="{555CC236-700F-BBBE-0D73-298BB2E4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349500"/>
            <a:ext cx="24463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C9B08B2C-E621-7F66-AFFD-BE066DF4A2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HEMATOMA OF THE SEPTUM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7DE845E7-9404-A91D-6D12-59DC7DEDC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>
            <a:extLst>
              <a:ext uri="{FF2B5EF4-FFF2-40B4-BE49-F238E27FC236}">
                <a16:creationId xmlns:a16="http://schemas.microsoft.com/office/drawing/2014/main" id="{591FF474-BF64-F00C-57A6-9CD0937C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Roof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91141" name="Picture 5" descr="Picture7">
            <a:extLst>
              <a:ext uri="{FF2B5EF4-FFF2-40B4-BE49-F238E27FC236}">
                <a16:creationId xmlns:a16="http://schemas.microsoft.com/office/drawing/2014/main" id="{36F94772-50EA-3D2F-F80B-AC4EE357B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2671763"/>
            <a:ext cx="3286125" cy="2916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C103056F-D70E-CC7D-4FEA-583F364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D8C4329A-78AA-1AB9-CAA9-58009FCE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Direct trauma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Operative trauma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Blood dyscrasias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B41A0D8F-18AF-BDDB-CB46-DC80E2687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Clinical Features</a:t>
            </a:r>
          </a:p>
        </p:txBody>
      </p:sp>
      <p:pic>
        <p:nvPicPr>
          <p:cNvPr id="227331" name="Picture 3" descr="julph6a">
            <a:extLst>
              <a:ext uri="{FF2B5EF4-FFF2-40B4-BE49-F238E27FC236}">
                <a16:creationId xmlns:a16="http://schemas.microsoft.com/office/drawing/2014/main" id="{730A950A-8885-1840-0F85-FACD503D8D23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6788" y="2349500"/>
            <a:ext cx="3097212" cy="2817813"/>
          </a:xfrm>
          <a:noFill/>
        </p:spPr>
      </p:pic>
      <p:pic>
        <p:nvPicPr>
          <p:cNvPr id="227332" name="Picture 4" descr="img0039">
            <a:extLst>
              <a:ext uri="{FF2B5EF4-FFF2-40B4-BE49-F238E27FC236}">
                <a16:creationId xmlns:a16="http://schemas.microsoft.com/office/drawing/2014/main" id="{D74F4842-0D1A-7234-8945-02552222EC5B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3457575" cy="2755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0665F084-514A-27F9-C228-3E521C35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Complications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A1F07F7F-8CF1-2E9C-5D90-4E0B6F31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Cartilage necrosis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Septal abscess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Permanent thickening of the septum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A107A43B-721F-7B2D-E232-02330AEE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B6BFEBE-CC98-D9C8-4BD4-51098A31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Incision and drainage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Systemic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B7B9B95-37E4-8CF0-AEF3-A2CF287A76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PERFORATION OF SEPTUM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DD9D8416-3DC1-079F-6E34-0B9B868C3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924E244B-42DF-88BE-D476-E024DCFB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6972864C-A536-97A9-A278-3F98954E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Septal surgery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Other trauma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Cocaine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Chrome perforation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Syphilis, TB, Lupus, etc.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>
            <a:extLst>
              <a:ext uri="{FF2B5EF4-FFF2-40B4-BE49-F238E27FC236}">
                <a16:creationId xmlns:a16="http://schemas.microsoft.com/office/drawing/2014/main" id="{A9B83694-C1DA-7C2D-15EF-A2B557BA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Clinical features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C982AE31-4F8A-A692-1C68-954637AD484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Asymptomatic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Crusting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Epistaxis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Whistling</a:t>
            </a:r>
          </a:p>
        </p:txBody>
      </p:sp>
      <p:pic>
        <p:nvPicPr>
          <p:cNvPr id="136195" name="Picture 5" descr="Picture8">
            <a:extLst>
              <a:ext uri="{FF2B5EF4-FFF2-40B4-BE49-F238E27FC236}">
                <a16:creationId xmlns:a16="http://schemas.microsoft.com/office/drawing/2014/main" id="{7F84F927-5760-E9C1-9435-B54B160ED0C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2149475"/>
            <a:ext cx="1905000" cy="1644650"/>
          </a:xfrm>
        </p:spPr>
      </p:pic>
      <p:pic>
        <p:nvPicPr>
          <p:cNvPr id="136196" name="Picture 4" descr="septalperforation">
            <a:extLst>
              <a:ext uri="{FF2B5EF4-FFF2-40B4-BE49-F238E27FC236}">
                <a16:creationId xmlns:a16="http://schemas.microsoft.com/office/drawing/2014/main" id="{7AEDB38E-06C6-3854-F4A3-A995AECA49A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114800"/>
            <a:ext cx="2641600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B37F4088-ACD7-5DC2-3E78-B1BD88D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F9002366-2B8A-7E7B-396A-F596A02F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 treatment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Nasal wash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Surgical 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8245BBE6-D76C-967D-CCCE-406FE544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Turbinate Hypertrophy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62" name="Content Placeholder 2">
            <a:extLst>
              <a:ext uri="{FF2B5EF4-FFF2-40B4-BE49-F238E27FC236}">
                <a16:creationId xmlns:a16="http://schemas.microsoft.com/office/drawing/2014/main" id="{B07579A3-65F3-9533-646C-5A4613F8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Causes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Infection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Compensation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Dysfunctional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Allergies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43363" name="Picture 4">
            <a:extLst>
              <a:ext uri="{FF2B5EF4-FFF2-40B4-BE49-F238E27FC236}">
                <a16:creationId xmlns:a16="http://schemas.microsoft.com/office/drawing/2014/main" id="{BA9C9A8E-6C03-B12B-42AB-25A1D06F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5575"/>
            <a:ext cx="3886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9B038110-6509-6A32-982D-DCD921C0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REATMENT</a:t>
            </a:r>
          </a:p>
        </p:txBody>
      </p:sp>
      <p:sp>
        <p:nvSpPr>
          <p:cNvPr id="144386" name="Content Placeholder 2">
            <a:extLst>
              <a:ext uri="{FF2B5EF4-FFF2-40B4-BE49-F238E27FC236}">
                <a16:creationId xmlns:a16="http://schemas.microsoft.com/office/drawing/2014/main" id="{E03F25C5-7B95-B4E2-5F7A-264E8745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Treat underlying cause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Surgical treatment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SMR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Turbinoplasty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SMD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Turbinectomy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A060699-97CF-A7A2-AC58-5777AA84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Floor</a:t>
            </a:r>
            <a:br>
              <a:rPr lang="en-US" dirty="0"/>
            </a:br>
            <a:endParaRPr lang="en-US" dirty="0"/>
          </a:p>
        </p:txBody>
      </p:sp>
      <p:pic>
        <p:nvPicPr>
          <p:cNvPr id="29698" name="Picture 3" descr="nasal-anatomy-During-the-passage-across-this-broad-mucosal-surface-the-air-is-warmed-and-humidified-by-a-rich-vascular.png">
            <a:extLst>
              <a:ext uri="{FF2B5EF4-FFF2-40B4-BE49-F238E27FC236}">
                <a16:creationId xmlns:a16="http://schemas.microsoft.com/office/drawing/2014/main" id="{AC68DD48-1DBF-7D5D-B789-B296EF7A3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81200"/>
            <a:ext cx="66294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>
            <a:extLst>
              <a:ext uri="{FF2B5EF4-FFF2-40B4-BE49-F238E27FC236}">
                <a16:creationId xmlns:a16="http://schemas.microsoft.com/office/drawing/2014/main" id="{6D356274-1EDF-C23A-4DD3-D717E86E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572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horizontal plate of the palatine bone posteriorly and the palatine process of the maxilla anteriorly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>
            <a:extLst>
              <a:ext uri="{FF2B5EF4-FFF2-40B4-BE49-F238E27FC236}">
                <a16:creationId xmlns:a16="http://schemas.microsoft.com/office/drawing/2014/main" id="{3A07E939-C3D1-6E36-618D-E4FF4EA6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45410" name="Content Placeholder 3">
            <a:extLst>
              <a:ext uri="{FF2B5EF4-FFF2-40B4-BE49-F238E27FC236}">
                <a16:creationId xmlns:a16="http://schemas.microsoft.com/office/drawing/2014/main" id="{D67B2D74-D596-4767-1828-4DEF416BFC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0788"/>
            <a:ext cx="822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843066A7-EB2C-AAEC-3785-F127E81CF9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0098" y="476673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THANK YOU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6DCEF08F-6B09-1C3F-FCD8-CE478C00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52775"/>
          </a:xfrm>
        </p:spPr>
        <p:txBody>
          <a:bodyPr/>
          <a:lstStyle/>
          <a:p>
            <a:pPr marR="0" algn="ctr" rtl="1" eaLnBrk="1" hangingPunct="1"/>
            <a:r>
              <a:rPr lang="ar-SA" altLang="en-US" sz="3200">
                <a:ea typeface="ＭＳ Ｐゴシック" panose="020B0600070205080204" pitchFamily="34" charset="-128"/>
              </a:rPr>
              <a:t>د.محمد القبساني </a:t>
            </a:r>
          </a:p>
          <a:p>
            <a:pPr marR="0" algn="ctr" rtl="1" eaLnBrk="1" hangingPunct="1"/>
            <a:r>
              <a:rPr lang="ar-SA" altLang="en-US" sz="1600">
                <a:ea typeface="ＭＳ Ｐゴシック" panose="020B0600070205080204" pitchFamily="34" charset="-128"/>
              </a:rPr>
              <a:t>استشاري جراحه الانف والاذن و الحنجره والرأس و العنق</a:t>
            </a: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Email: </a:t>
            </a:r>
            <a:r>
              <a:rPr lang="en-US" altLang="en-US" sz="2000">
                <a:ea typeface="ＭＳ Ｐゴシック" panose="020B0600070205080204" pitchFamily="34" charset="-128"/>
                <a:hlinkClick r:id="rId3"/>
              </a:rPr>
              <a:t>dr_of_2008@hotmail.com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Twitter : </a:t>
            </a:r>
            <a:endParaRPr lang="ar-SA" altLang="en-US" sz="2000">
              <a:ea typeface="ＭＳ Ｐゴシック" panose="020B0600070205080204" pitchFamily="34" charset="-128"/>
            </a:endParaRPr>
          </a:p>
          <a:p>
            <a:pPr marR="0" algn="ctr" rtl="1" eaLnBrk="1" hangingPunct="1"/>
            <a:r>
              <a:rPr lang="en-US" altLang="en-US" sz="2000">
                <a:ea typeface="ＭＳ Ｐゴシック" panose="020B0600070205080204" pitchFamily="34" charset="-128"/>
              </a:rPr>
              <a:t>@medoo2008</a:t>
            </a:r>
          </a:p>
          <a:p>
            <a:pPr marR="0" rtl="1" eaLnBrk="1" hangingPunct="1"/>
            <a:endParaRPr lang="ar-SA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B40F5F1-99D7-CEAB-4EA5-A466A5A9F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36271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Medial Wall (Nasal Septum)</a:t>
            </a:r>
          </a:p>
        </p:txBody>
      </p:sp>
      <p:pic>
        <p:nvPicPr>
          <p:cNvPr id="30722" name="Picture 3" descr="nose-and-paranasal-sinus-16-638.jpg">
            <a:extLst>
              <a:ext uri="{FF2B5EF4-FFF2-40B4-BE49-F238E27FC236}">
                <a16:creationId xmlns:a16="http://schemas.microsoft.com/office/drawing/2014/main" id="{772FA78E-BB31-491E-501A-9620348B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02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C2493B8-BC77-BEE9-0068-E52208299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Lateral Nasal Wall</a:t>
            </a:r>
          </a:p>
        </p:txBody>
      </p:sp>
      <p:pic>
        <p:nvPicPr>
          <p:cNvPr id="13319" name="Picture 7" descr="Picture12">
            <a:extLst>
              <a:ext uri="{FF2B5EF4-FFF2-40B4-BE49-F238E27FC236}">
                <a16:creationId xmlns:a16="http://schemas.microsoft.com/office/drawing/2014/main" id="{972614EE-E0D0-E10B-635C-05E6C78A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90738"/>
            <a:ext cx="4618037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9">
            <a:extLst>
              <a:ext uri="{FF2B5EF4-FFF2-40B4-BE49-F238E27FC236}">
                <a16:creationId xmlns:a16="http://schemas.microsoft.com/office/drawing/2014/main" id="{38AFF584-7214-2065-DFEF-67552E28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Lateral Nasal Wall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32770" name="Rectangle 11">
            <a:extLst>
              <a:ext uri="{FF2B5EF4-FFF2-40B4-BE49-F238E27FC236}">
                <a16:creationId xmlns:a16="http://schemas.microsoft.com/office/drawing/2014/main" id="{CE804571-789B-E4A5-0BB5-906537E04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Rectangle 12">
            <a:extLst>
              <a:ext uri="{FF2B5EF4-FFF2-40B4-BE49-F238E27FC236}">
                <a16:creationId xmlns:a16="http://schemas.microsoft.com/office/drawing/2014/main" id="{39FB98D8-7E33-0FE4-D4ED-72D2D4A9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4637" name="Picture 13" descr="Picture2">
            <a:extLst>
              <a:ext uri="{FF2B5EF4-FFF2-40B4-BE49-F238E27FC236}">
                <a16:creationId xmlns:a16="http://schemas.microsoft.com/office/drawing/2014/main" id="{15DB3836-34E5-3849-68F5-7AB7AB72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279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8" name="Picture 14" descr="Picture1">
            <a:extLst>
              <a:ext uri="{FF2B5EF4-FFF2-40B4-BE49-F238E27FC236}">
                <a16:creationId xmlns:a16="http://schemas.microsoft.com/office/drawing/2014/main" id="{73F116EE-AA43-B1A0-14AD-805C0AD9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5720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EBAE70A-8B74-92BC-976D-738A6036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Lining Mucosa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EACE468-6AF2-F496-ED97-E46041A8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Respiratory mucosa</a:t>
            </a:r>
          </a:p>
          <a:p>
            <a:pPr eaLnBrk="1" hangingPunct="1">
              <a:lnSpc>
                <a:spcPct val="2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Olfactory mucosa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D489EFD-9282-1ED9-CCEA-7E23BFD5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4818" name="Content Placeholder 3" descr="images.jpg">
            <a:extLst>
              <a:ext uri="{FF2B5EF4-FFF2-40B4-BE49-F238E27FC236}">
                <a16:creationId xmlns:a16="http://schemas.microsoft.com/office/drawing/2014/main" id="{58B49025-FD62-2962-6D36-219A0DDCA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6553200" cy="4300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9">
            <a:extLst>
              <a:ext uri="{FF2B5EF4-FFF2-40B4-BE49-F238E27FC236}">
                <a16:creationId xmlns:a16="http://schemas.microsoft.com/office/drawing/2014/main" id="{4D88EF34-97E4-7FA7-F577-0F908678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Olfactory Mucosa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98309" name="Picture 5" descr="olfactory">
            <a:extLst>
              <a:ext uri="{FF2B5EF4-FFF2-40B4-BE49-F238E27FC236}">
                <a16:creationId xmlns:a16="http://schemas.microsoft.com/office/drawing/2014/main" id="{F31DF40E-5B02-A002-3E6D-C74756F9DF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924050"/>
            <a:ext cx="5508625" cy="3251200"/>
          </a:xfrm>
          <a:noFill/>
        </p:spPr>
      </p:pic>
      <p:pic>
        <p:nvPicPr>
          <p:cNvPr id="98312" name="Picture 8" descr="Picture13">
            <a:extLst>
              <a:ext uri="{FF2B5EF4-FFF2-40B4-BE49-F238E27FC236}">
                <a16:creationId xmlns:a16="http://schemas.microsoft.com/office/drawing/2014/main" id="{7D72C6E6-804D-D5EE-DB45-8405DFFE1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808288"/>
            <a:ext cx="3168650" cy="1965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2FC8803-DCC4-7E6C-CFD6-DDC8549A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Respiratory Mucosa</a:t>
            </a:r>
          </a:p>
        </p:txBody>
      </p:sp>
      <p:pic>
        <p:nvPicPr>
          <p:cNvPr id="15365" name="Picture 5" descr="Picture15">
            <a:extLst>
              <a:ext uri="{FF2B5EF4-FFF2-40B4-BE49-F238E27FC236}">
                <a16:creationId xmlns:a16="http://schemas.microsoft.com/office/drawing/2014/main" id="{D441CCB2-62C6-8B9E-FA54-1A66824896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76475"/>
            <a:ext cx="3503612" cy="3292475"/>
          </a:xfrm>
          <a:noFill/>
        </p:spPr>
      </p:pic>
      <p:pic>
        <p:nvPicPr>
          <p:cNvPr id="15367" name="Picture 7" descr="nasalmucosa">
            <a:extLst>
              <a:ext uri="{FF2B5EF4-FFF2-40B4-BE49-F238E27FC236}">
                <a16:creationId xmlns:a16="http://schemas.microsoft.com/office/drawing/2014/main" id="{AAA46859-5822-E93E-4770-496B614CD2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532063"/>
            <a:ext cx="4170363" cy="2887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DE5028C-2071-244D-3FA8-ACB3290DFF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1196752"/>
            <a:ext cx="7772400" cy="151216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ANATOMY OF THE NOSE &amp; PARANASAL SINUSES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>
            <a:extLst>
              <a:ext uri="{FF2B5EF4-FFF2-40B4-BE49-F238E27FC236}">
                <a16:creationId xmlns:a16="http://schemas.microsoft.com/office/drawing/2014/main" id="{7A19FE3C-B098-764A-025E-D21A5F61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Respiratory Mucosa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37890" name="Picture 5" descr="Picture19">
            <a:extLst>
              <a:ext uri="{FF2B5EF4-FFF2-40B4-BE49-F238E27FC236}">
                <a16:creationId xmlns:a16="http://schemas.microsoft.com/office/drawing/2014/main" id="{0FEADF1B-3AC8-F82B-4B43-2E0B7222F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843088"/>
            <a:ext cx="4946650" cy="41338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2871C61-99E3-5BDA-C7E2-19FDA67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Arterial Blood Supply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8504F34-1FE2-9345-765A-B2F5C5DA16D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External Carotid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Maxillary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Facial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Internal Carotid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Ophthalmic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6389" name="Picture 5" descr="Picture16">
            <a:extLst>
              <a:ext uri="{FF2B5EF4-FFF2-40B4-BE49-F238E27FC236}">
                <a16:creationId xmlns:a16="http://schemas.microsoft.com/office/drawing/2014/main" id="{4BE263CE-C1C7-A910-A832-6097649ED8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26261EBB-F6CC-422E-0004-9B274442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Blood Supply Of The Nasal Cavity</a:t>
            </a:r>
          </a:p>
        </p:txBody>
      </p:sp>
      <p:pic>
        <p:nvPicPr>
          <p:cNvPr id="39938" name="Picture 7" descr="Picture17">
            <a:extLst>
              <a:ext uri="{FF2B5EF4-FFF2-40B4-BE49-F238E27FC236}">
                <a16:creationId xmlns:a16="http://schemas.microsoft.com/office/drawing/2014/main" id="{53A600BC-7445-AA77-1654-791C45258E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544763"/>
            <a:ext cx="3200400" cy="3186112"/>
          </a:xfrm>
          <a:noFill/>
        </p:spPr>
      </p:pic>
      <p:pic>
        <p:nvPicPr>
          <p:cNvPr id="39939" name="Picture 9" descr="Picture18">
            <a:extLst>
              <a:ext uri="{FF2B5EF4-FFF2-40B4-BE49-F238E27FC236}">
                <a16:creationId xmlns:a16="http://schemas.microsoft.com/office/drawing/2014/main" id="{E4116B9A-E577-87E2-ECD1-397B07DA5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95550"/>
            <a:ext cx="4038600" cy="3284538"/>
          </a:xfrm>
          <a:noFill/>
        </p:spPr>
      </p:pic>
      <p:sp>
        <p:nvSpPr>
          <p:cNvPr id="39940" name="Text Box 3">
            <a:extLst>
              <a:ext uri="{FF2B5EF4-FFF2-40B4-BE49-F238E27FC236}">
                <a16:creationId xmlns:a16="http://schemas.microsoft.com/office/drawing/2014/main" id="{30DB4C4F-DEA5-8695-52B2-7A71A774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Lateral Wall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FE62F40A-F016-8CB4-4EAA-1C7BED83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Nasal Septum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9DE527D-ED05-985F-1226-33A754E3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3" descr="Nasalvascularsupply.jpg">
            <a:extLst>
              <a:ext uri="{FF2B5EF4-FFF2-40B4-BE49-F238E27FC236}">
                <a16:creationId xmlns:a16="http://schemas.microsoft.com/office/drawing/2014/main" id="{66D6820F-CBAB-7F54-F109-588DA5E57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7307263" cy="51673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46AEDA61-EEBB-1A85-49D9-2BB4E475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Venous Drainage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AAE743C-8527-51AF-D352-BFDF4134397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381375" cy="41148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Facial vein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r>
              <a:rPr lang="en-US" altLang="en-US" sz="2800">
                <a:solidFill>
                  <a:schemeClr val="tx2"/>
                </a:solidFill>
                <a:ea typeface="ＭＳ Ｐゴシック" panose="020B0600070205080204" pitchFamily="34" charset="-128"/>
              </a:rPr>
              <a:t>Internal jugular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Angular vein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Ophthalmic 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r>
              <a:rPr lang="en-US" altLang="en-US" sz="2800">
                <a:solidFill>
                  <a:schemeClr val="tx2"/>
                </a:solidFill>
                <a:ea typeface="ＭＳ Ｐゴシック" panose="020B0600070205080204" pitchFamily="34" charset="-128"/>
              </a:rPr>
              <a:t>Cavernous sinus</a:t>
            </a:r>
          </a:p>
        </p:txBody>
      </p:sp>
      <p:pic>
        <p:nvPicPr>
          <p:cNvPr id="20488" name="Picture 8" descr="Picture20">
            <a:extLst>
              <a:ext uri="{FF2B5EF4-FFF2-40B4-BE49-F238E27FC236}">
                <a16:creationId xmlns:a16="http://schemas.microsoft.com/office/drawing/2014/main" id="{9CA46C6C-6A17-D9F9-EDAF-E7A2897ACE7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5" y="1628775"/>
            <a:ext cx="4089400" cy="4895850"/>
          </a:xfrm>
          <a:noFill/>
        </p:spPr>
      </p:pic>
      <p:pic>
        <p:nvPicPr>
          <p:cNvPr id="20491" name="Picture 11" descr="Picture21">
            <a:extLst>
              <a:ext uri="{FF2B5EF4-FFF2-40B4-BE49-F238E27FC236}">
                <a16:creationId xmlns:a16="http://schemas.microsoft.com/office/drawing/2014/main" id="{84292C60-3A94-A14C-25C2-B5AA395B365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133600"/>
            <a:ext cx="4968875" cy="3617913"/>
          </a:xfrm>
        </p:spPr>
      </p:pic>
      <p:sp>
        <p:nvSpPr>
          <p:cNvPr id="20484" name="AutoShape 4">
            <a:extLst>
              <a:ext uri="{FF2B5EF4-FFF2-40B4-BE49-F238E27FC236}">
                <a16:creationId xmlns:a16="http://schemas.microsoft.com/office/drawing/2014/main" id="{3D2085EA-43DB-EA5F-84AD-546126E7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7813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5D7915D4-61D0-1F5F-8500-7BFF4FCB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221163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729EC635-E17E-AF3E-7F14-3A829B35E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084763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637B366-E07A-278C-C335-275C38B6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Lymphatic Drainage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097ED0-C02A-22C1-0E53-E81BB6E52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Submandibular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Retropharyngeal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Superior deep cervical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590D072-52E8-CFFA-791C-ED4BAA84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Nerve Supply Of The Nasal Cavity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908E5C9-E071-EFF4-46A6-42449F1F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Olfactory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6D31D47-79CE-9165-B309-4417A2BB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>
                <a:latin typeface="Times New Roman" panose="02020603050405020304" pitchFamily="18" charset="0"/>
              </a:rPr>
              <a:t>General sensory: Trigeminal  nerve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F1326F9-0911-6AC0-6343-9853B1EF6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>
                <a:latin typeface="Times New Roman" panose="02020603050405020304" pitchFamily="18" charset="0"/>
              </a:rPr>
              <a:t>Autonomic: sphenopalatine ganglion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  <p:bldP spid="225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11F95043-D459-7055-538D-20AF62E88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Olfactory Nerve Supply</a:t>
            </a:r>
          </a:p>
        </p:txBody>
      </p:sp>
      <p:pic>
        <p:nvPicPr>
          <p:cNvPr id="45058" name="Picture 6" descr="Picture22">
            <a:extLst>
              <a:ext uri="{FF2B5EF4-FFF2-40B4-BE49-F238E27FC236}">
                <a16:creationId xmlns:a16="http://schemas.microsoft.com/office/drawing/2014/main" id="{E133ABE8-B27F-F214-3FCB-BBD6CA47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956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7EBAD2B-56A7-3B94-8E8B-C9C71D81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Sensory Nerve Supply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49F75E0-A179-5D93-C560-ADBE2AC0B7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1916113"/>
            <a:ext cx="4392613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Ophthalmic and maxillary branches of the trigeminal</a:t>
            </a:r>
          </a:p>
        </p:txBody>
      </p:sp>
      <p:pic>
        <p:nvPicPr>
          <p:cNvPr id="24581" name="Picture 5" descr="Picture24">
            <a:extLst>
              <a:ext uri="{FF2B5EF4-FFF2-40B4-BE49-F238E27FC236}">
                <a16:creationId xmlns:a16="http://schemas.microsoft.com/office/drawing/2014/main" id="{8D5461DF-F4DB-50C0-2CFD-839F0C0604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33663"/>
            <a:ext cx="3810000" cy="280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72C42A4-B68C-F6C0-CE3B-4C1279EE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Autonomic Nerve Supply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99D6042-BE3E-ADDC-6922-34A30F90885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4787900" cy="4114800"/>
          </a:xfrm>
        </p:spPr>
        <p:txBody>
          <a:bodyPr/>
          <a:lstStyle/>
          <a:p>
            <a:pPr algn="ctr"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Sphenopalatine ganglion</a:t>
            </a:r>
          </a:p>
          <a:p>
            <a:pPr lvl="1"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Sympathetic</a:t>
            </a:r>
          </a:p>
          <a:p>
            <a:pPr lvl="1"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Parasympathetic</a:t>
            </a:r>
          </a:p>
        </p:txBody>
      </p:sp>
      <p:pic>
        <p:nvPicPr>
          <p:cNvPr id="25606" name="Picture 6" descr="Picture25">
            <a:extLst>
              <a:ext uri="{FF2B5EF4-FFF2-40B4-BE49-F238E27FC236}">
                <a16:creationId xmlns:a16="http://schemas.microsoft.com/office/drawing/2014/main" id="{4E961E4B-A909-19E3-7C8A-3230D8256E5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763" y="1981200"/>
            <a:ext cx="1920875" cy="1981200"/>
          </a:xfrm>
          <a:noFill/>
        </p:spPr>
      </p:pic>
      <p:pic>
        <p:nvPicPr>
          <p:cNvPr id="25608" name="Picture 8" descr="nnnasal">
            <a:extLst>
              <a:ext uri="{FF2B5EF4-FFF2-40B4-BE49-F238E27FC236}">
                <a16:creationId xmlns:a16="http://schemas.microsoft.com/office/drawing/2014/main" id="{7F891905-124D-788A-99BD-33BE854DE63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652837" cy="407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8AAB2EB-55C7-B5D2-ACDB-B17AAA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>
                <a:ea typeface="ＭＳ Ｐゴシック" panose="020B0600070205080204" pitchFamily="34" charset="-128"/>
              </a:rPr>
              <a:t>ANATOMY OF SINO-NASAL TRACT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19714C-2CA8-B135-08B1-CCB068FC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External nose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Nasal cavity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Paranasal sinuses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658061D-0922-F096-B3E9-E37D234669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1844824"/>
            <a:ext cx="77724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ANATOMY OF THE PARANASAL SINUSES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F35300C-138D-8906-E83E-254122718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en-US" altLang="en-US">
                <a:ea typeface="ＭＳ Ｐゴシック" panose="020B0600070205080204" pitchFamily="34" charset="-128"/>
              </a:rPr>
              <a:t>Dr.Mohammed ALQabasani</a:t>
            </a:r>
          </a:p>
          <a:p>
            <a:pPr marR="0" algn="ctr"/>
            <a:r>
              <a:rPr lang="en-US" altLang="en-US">
                <a:ea typeface="ＭＳ Ｐゴシック" panose="020B0600070205080204" pitchFamily="34" charset="-128"/>
              </a:rPr>
              <a:t>Consultant </a:t>
            </a:r>
          </a:p>
          <a:p>
            <a:pPr marR="0" algn="ctr"/>
            <a:r>
              <a:rPr lang="en-US" altLang="en-US">
                <a:ea typeface="ＭＳ Ｐゴシック" panose="020B0600070205080204" pitchFamily="34" charset="-128"/>
              </a:rPr>
              <a:t>Otorhinolaryngology </a:t>
            </a:r>
          </a:p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3F9B9A8C-F5DE-E53B-DAD0-7F7A6695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9154" name="Picture 3" descr="sinus">
            <a:extLst>
              <a:ext uri="{FF2B5EF4-FFF2-40B4-BE49-F238E27FC236}">
                <a16:creationId xmlns:a16="http://schemas.microsoft.com/office/drawing/2014/main" id="{AA5A8AE6-0E6B-943B-2669-E353EA560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217738"/>
            <a:ext cx="8140700" cy="38227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1636D08E-C65B-FEDC-2DB6-01C153717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Maxillary Sinus</a:t>
            </a:r>
            <a:endParaRPr lang="ar-sa"/>
          </a:p>
        </p:txBody>
      </p:sp>
      <p:pic>
        <p:nvPicPr>
          <p:cNvPr id="151559" name="Picture 7" descr="nnnasal">
            <a:extLst>
              <a:ext uri="{FF2B5EF4-FFF2-40B4-BE49-F238E27FC236}">
                <a16:creationId xmlns:a16="http://schemas.microsoft.com/office/drawing/2014/main" id="{35F8728A-4065-4C9D-1098-9DD4710991B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2362200"/>
            <a:ext cx="4824412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630851-60EB-AE3C-BD2F-3D607A6D2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Maxillary Sinus</a:t>
            </a:r>
          </a:p>
        </p:txBody>
      </p:sp>
      <p:pic>
        <p:nvPicPr>
          <p:cNvPr id="51202" name="Picture 3" descr="Picture4">
            <a:extLst>
              <a:ext uri="{FF2B5EF4-FFF2-40B4-BE49-F238E27FC236}">
                <a16:creationId xmlns:a16="http://schemas.microsoft.com/office/drawing/2014/main" id="{30D61FA0-5D3F-0726-4F62-3FF300CA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2703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Picture3">
            <a:extLst>
              <a:ext uri="{FF2B5EF4-FFF2-40B4-BE49-F238E27FC236}">
                <a16:creationId xmlns:a16="http://schemas.microsoft.com/office/drawing/2014/main" id="{B76D555F-52F5-C751-A7CF-1F0CDE22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41862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DF769AF-4D60-D09B-8854-76BEA6DF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Maxillary Sinus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2D747FFF-91C6-E98D-38DE-ABACA065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Sinus ostium located in the middle meatus</a:t>
            </a:r>
          </a:p>
        </p:txBody>
      </p:sp>
      <p:pic>
        <p:nvPicPr>
          <p:cNvPr id="52227" name="Picture 4" descr="Picture6">
            <a:extLst>
              <a:ext uri="{FF2B5EF4-FFF2-40B4-BE49-F238E27FC236}">
                <a16:creationId xmlns:a16="http://schemas.microsoft.com/office/drawing/2014/main" id="{13A81A7A-721A-ABB3-25CD-B6EDB04E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279241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Picture5">
            <a:extLst>
              <a:ext uri="{FF2B5EF4-FFF2-40B4-BE49-F238E27FC236}">
                <a16:creationId xmlns:a16="http://schemas.microsoft.com/office/drawing/2014/main" id="{F417652F-9DD1-0567-D6F9-5F2CD9AE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30670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9">
            <a:extLst>
              <a:ext uri="{FF2B5EF4-FFF2-40B4-BE49-F238E27FC236}">
                <a16:creationId xmlns:a16="http://schemas.microsoft.com/office/drawing/2014/main" id="{68E61584-9478-3FE6-9F4D-D2DF27C0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Ethmoid Sinuses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139269" name="Picture 5" descr="Picture7">
            <a:extLst>
              <a:ext uri="{FF2B5EF4-FFF2-40B4-BE49-F238E27FC236}">
                <a16:creationId xmlns:a16="http://schemas.microsoft.com/office/drawing/2014/main" id="{FF864067-C6E1-4BB1-7DB5-C75E3B2C45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2679700"/>
            <a:ext cx="3286125" cy="2916238"/>
          </a:xfrm>
          <a:noFill/>
        </p:spPr>
      </p:pic>
      <p:pic>
        <p:nvPicPr>
          <p:cNvPr id="139272" name="Picture 8" descr="Picture7">
            <a:extLst>
              <a:ext uri="{FF2B5EF4-FFF2-40B4-BE49-F238E27FC236}">
                <a16:creationId xmlns:a16="http://schemas.microsoft.com/office/drawing/2014/main" id="{CB3AAC43-3C24-4341-B6F1-948BFEC048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65400"/>
            <a:ext cx="3829050" cy="302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4A5A1B0-13F2-7FBF-0A48-D405791F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Ethmoid Sinuses</a:t>
            </a:r>
          </a:p>
        </p:txBody>
      </p:sp>
      <p:pic>
        <p:nvPicPr>
          <p:cNvPr id="54274" name="Picture 5" descr="Picture9">
            <a:extLst>
              <a:ext uri="{FF2B5EF4-FFF2-40B4-BE49-F238E27FC236}">
                <a16:creationId xmlns:a16="http://schemas.microsoft.com/office/drawing/2014/main" id="{94D0376F-C5C2-F76B-8087-7326BD524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3" y="3090863"/>
            <a:ext cx="3114675" cy="2076450"/>
          </a:xfrm>
          <a:noFill/>
        </p:spPr>
      </p:pic>
      <p:pic>
        <p:nvPicPr>
          <p:cNvPr id="54275" name="Picture 3" descr="Picture8">
            <a:extLst>
              <a:ext uri="{FF2B5EF4-FFF2-40B4-BE49-F238E27FC236}">
                <a16:creationId xmlns:a16="http://schemas.microsoft.com/office/drawing/2014/main" id="{5A722B75-EF9A-4400-CF0F-585230AB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527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61F35A7-0E90-B822-727C-4C3DCE1B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Ethmoid sinuses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B13B02B-052A-2802-3D58-55050CEFFAE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Anterior ethmoids: drain into the middle meatus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Posterior ethmoids: drain into superior meatus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120839" name="Picture 7" descr="Picture3">
            <a:extLst>
              <a:ext uri="{FF2B5EF4-FFF2-40B4-BE49-F238E27FC236}">
                <a16:creationId xmlns:a16="http://schemas.microsoft.com/office/drawing/2014/main" id="{53BB47C2-54E9-37E5-C047-ACBA180455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3810000" cy="284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3E1F7F0-A1BD-34BD-FE16-CD9F830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Frontal Sinus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8CF51F-AAFD-F68B-1249-1BF07991D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Rarely present at birth;  usually not visible until age 2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Great variability in size;  congenitally absent in 5%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0A92BF1-FC83-12E4-1F69-ABA09E0E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Frontal Sinus</a:t>
            </a:r>
          </a:p>
        </p:txBody>
      </p:sp>
      <p:pic>
        <p:nvPicPr>
          <p:cNvPr id="124931" name="Picture 3" descr="Picture11">
            <a:extLst>
              <a:ext uri="{FF2B5EF4-FFF2-40B4-BE49-F238E27FC236}">
                <a16:creationId xmlns:a16="http://schemas.microsoft.com/office/drawing/2014/main" id="{1A3CCCC3-0182-909A-6524-2C1DE710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5623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Picture10">
            <a:extLst>
              <a:ext uri="{FF2B5EF4-FFF2-40B4-BE49-F238E27FC236}">
                <a16:creationId xmlns:a16="http://schemas.microsoft.com/office/drawing/2014/main" id="{40C0EB89-3930-1938-4490-67DFF38B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09775"/>
            <a:ext cx="3816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C44D17-FD27-0AFD-96DF-FB49CFF39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Anatomy of the External Nose</a:t>
            </a:r>
          </a:p>
        </p:txBody>
      </p:sp>
      <p:pic>
        <p:nvPicPr>
          <p:cNvPr id="7173" name="Picture 5" descr="Picture4">
            <a:extLst>
              <a:ext uri="{FF2B5EF4-FFF2-40B4-BE49-F238E27FC236}">
                <a16:creationId xmlns:a16="http://schemas.microsoft.com/office/drawing/2014/main" id="{7A0C85CE-2308-532F-4BFF-0D7895E9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3238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icture3">
            <a:extLst>
              <a:ext uri="{FF2B5EF4-FFF2-40B4-BE49-F238E27FC236}">
                <a16:creationId xmlns:a16="http://schemas.microsoft.com/office/drawing/2014/main" id="{012CD4CF-92D9-2742-D467-B8CE1AE4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14325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A384301-3B5C-014A-AD5A-E1206691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Sphenoid Sinus</a:t>
            </a:r>
          </a:p>
        </p:txBody>
      </p:sp>
      <p:pic>
        <p:nvPicPr>
          <p:cNvPr id="128008" name="Picture 8" descr="Picture4">
            <a:extLst>
              <a:ext uri="{FF2B5EF4-FFF2-40B4-BE49-F238E27FC236}">
                <a16:creationId xmlns:a16="http://schemas.microsoft.com/office/drawing/2014/main" id="{7E08EDB4-0B58-5DC9-DCA6-90EC88BCE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276475"/>
            <a:ext cx="3435350" cy="3035300"/>
          </a:xfrm>
        </p:spPr>
      </p:pic>
      <p:pic>
        <p:nvPicPr>
          <p:cNvPr id="128005" name="Picture 5" descr="Picture14">
            <a:extLst>
              <a:ext uri="{FF2B5EF4-FFF2-40B4-BE49-F238E27FC236}">
                <a16:creationId xmlns:a16="http://schemas.microsoft.com/office/drawing/2014/main" id="{5E7DA407-F969-385B-84E0-0FE7D0FC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883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6A09DE4F-CC48-8977-E840-922642D9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9394" name="Content Placeholder 3" descr="nasal-anatomy-During-the-passage-across-this-broad-mucosal-surface-the-air-is-warmed-and-humidified-by-a-rich-vascular.png">
            <a:extLst>
              <a:ext uri="{FF2B5EF4-FFF2-40B4-BE49-F238E27FC236}">
                <a16:creationId xmlns:a16="http://schemas.microsoft.com/office/drawing/2014/main" id="{A665F875-12E1-C4C8-15A9-34B64ADC2B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638" y="1935163"/>
            <a:ext cx="5292725" cy="43894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5F8B5621-40EE-DEDA-95F9-AE923E6B5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Sphenoid Sinus</a:t>
            </a:r>
            <a:endParaRPr lang="ar-sa"/>
          </a:p>
        </p:txBody>
      </p:sp>
      <p:pic>
        <p:nvPicPr>
          <p:cNvPr id="145412" name="Picture 4" descr="Picture18">
            <a:extLst>
              <a:ext uri="{FF2B5EF4-FFF2-40B4-BE49-F238E27FC236}">
                <a16:creationId xmlns:a16="http://schemas.microsoft.com/office/drawing/2014/main" id="{FE00BB9E-F687-92CE-4281-9C1C2AB9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36226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Picture17">
            <a:extLst>
              <a:ext uri="{FF2B5EF4-FFF2-40B4-BE49-F238E27FC236}">
                <a16:creationId xmlns:a16="http://schemas.microsoft.com/office/drawing/2014/main" id="{62545C43-0039-CAB5-F74A-5CA1B1E4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33845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CF62295-6ADA-9E33-531F-D006C2555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Sphenoid Sinus</a:t>
            </a:r>
          </a:p>
        </p:txBody>
      </p:sp>
      <p:pic>
        <p:nvPicPr>
          <p:cNvPr id="129028" name="Picture 4" descr="anatomy_sphenoid">
            <a:extLst>
              <a:ext uri="{FF2B5EF4-FFF2-40B4-BE49-F238E27FC236}">
                <a16:creationId xmlns:a16="http://schemas.microsoft.com/office/drawing/2014/main" id="{6CE964F3-89C6-D105-B2F6-E673C513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05038"/>
            <a:ext cx="38877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9848B3D0-98C2-3B73-3B57-AD6FB365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Lining of the Sinuses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1057EF4-2F1F-D992-416D-9DE6E2638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>
                <a:ea typeface="ＭＳ Ｐゴシック" panose="020B0600070205080204" pitchFamily="34" charset="-128"/>
              </a:rPr>
              <a:t>Pseudostratified, columnar epithelium (respiratory epithelium) which is continuous with the nasal epithelium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0F99831D-BE0C-AA1F-9D5E-83A00685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Blood Supply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8EE11D6-DF05-FADE-DCF5-FD493A736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Branches from the internal and external carotids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F1F0CA02-FB4B-3265-22DD-FDA965C7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Nerve Supply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B035558-2ADC-667D-26E8-1801443A1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Branches from the trigeminal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207F8A75-6E61-42CB-2B91-BA64688A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Functions Of The Nose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87840B-13BD-C5F1-4719-1A746818CE6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Respiratory channel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Warming and humidifying inspired air</a:t>
            </a:r>
          </a:p>
        </p:txBody>
      </p:sp>
      <p:graphicFrame>
        <p:nvGraphicFramePr>
          <p:cNvPr id="26630" name="Object 2">
            <a:extLst>
              <a:ext uri="{FF2B5EF4-FFF2-40B4-BE49-F238E27FC236}">
                <a16:creationId xmlns:a16="http://schemas.microsoft.com/office/drawing/2014/main" id="{98D0FBF0-8A11-6277-DC8D-574C8D8EED7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268538" y="3500438"/>
          <a:ext cx="4537075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175000" imgH="1962150" progId="MSPhotoEd.3">
                  <p:embed/>
                </p:oleObj>
              </mc:Choice>
              <mc:Fallback>
                <p:oleObj name="Photo Editor Photo" r:id="rId2" imgW="3175000" imgH="196215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00438"/>
                        <a:ext cx="4537075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F6EC7F6-74D3-3E51-9083-2416AAE47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300">
                <a:ea typeface="ＭＳ Ｐゴシック" panose="020B0600070205080204" pitchFamily="34" charset="-128"/>
              </a:rPr>
              <a:t>Warming And Humidifying Inspired Air</a:t>
            </a:r>
          </a:p>
        </p:txBody>
      </p:sp>
      <p:pic>
        <p:nvPicPr>
          <p:cNvPr id="66562" name="Picture 5" descr="Picture26">
            <a:extLst>
              <a:ext uri="{FF2B5EF4-FFF2-40B4-BE49-F238E27FC236}">
                <a16:creationId xmlns:a16="http://schemas.microsoft.com/office/drawing/2014/main" id="{6E93A9E7-CA87-09E7-4173-17B4B21FB4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88" y="2386013"/>
            <a:ext cx="4187825" cy="348615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>
            <a:extLst>
              <a:ext uri="{FF2B5EF4-FFF2-40B4-BE49-F238E27FC236}">
                <a16:creationId xmlns:a16="http://schemas.microsoft.com/office/drawing/2014/main" id="{87DCAF21-F403-A6F7-49EB-55961502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Picture 4" descr="Picture2">
            <a:extLst>
              <a:ext uri="{FF2B5EF4-FFF2-40B4-BE49-F238E27FC236}">
                <a16:creationId xmlns:a16="http://schemas.microsoft.com/office/drawing/2014/main" id="{7CBAB706-C4E3-B651-F780-36C85ED6A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2627313"/>
            <a:ext cx="8166100" cy="300513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5A9D0B0-5005-8DEF-F570-CAA12213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0" name="Content Placeholder 3" descr="anatomy-of-nose-21-638.jpg">
            <a:extLst>
              <a:ext uri="{FF2B5EF4-FFF2-40B4-BE49-F238E27FC236}">
                <a16:creationId xmlns:a16="http://schemas.microsoft.com/office/drawing/2014/main" id="{2AC89489-D557-DF94-420D-8A47BCF42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8839200" cy="5867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0A309744-91A0-98A9-3BF2-F207C371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Functions Of The Nose 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26A4A862-B97F-B416-03DF-5C1714EE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Respiratory channel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Warming and humidifying inspired air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Cleaning and filtering inspired air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6C07F2D-85D7-C0B6-2310-218EDB7D1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Cleaning And Filtering Inspired Air</a:t>
            </a:r>
          </a:p>
        </p:txBody>
      </p:sp>
      <p:pic>
        <p:nvPicPr>
          <p:cNvPr id="69634" name="Picture 5" descr="Picture28">
            <a:extLst>
              <a:ext uri="{FF2B5EF4-FFF2-40B4-BE49-F238E27FC236}">
                <a16:creationId xmlns:a16="http://schemas.microsoft.com/office/drawing/2014/main" id="{2E638E7E-7D43-CB67-687B-341B026B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371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6" descr="Picture27">
            <a:extLst>
              <a:ext uri="{FF2B5EF4-FFF2-40B4-BE49-F238E27FC236}">
                <a16:creationId xmlns:a16="http://schemas.microsoft.com/office/drawing/2014/main" id="{6D5EE675-1C35-7B71-671B-869AA79C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371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78561141-F525-49BE-6F69-6704C8C2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>
                <a:ea typeface="ＭＳ Ｐゴシック" panose="020B0600070205080204" pitchFamily="34" charset="-128"/>
              </a:rPr>
              <a:t>Cleaning And Filtering Inspired Air</a:t>
            </a:r>
          </a:p>
        </p:txBody>
      </p:sp>
      <p:pic>
        <p:nvPicPr>
          <p:cNvPr id="70658" name="Picture 6" descr="Picture30">
            <a:extLst>
              <a:ext uri="{FF2B5EF4-FFF2-40B4-BE49-F238E27FC236}">
                <a16:creationId xmlns:a16="http://schemas.microsoft.com/office/drawing/2014/main" id="{D2B5AAD4-516A-79B9-8EDB-FCB76AE9D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2814638"/>
            <a:ext cx="4495800" cy="26289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E0CBACA-C74A-16FD-E923-624F30CEE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Cleaning And Filtering Inspired Air</a:t>
            </a:r>
          </a:p>
        </p:txBody>
      </p:sp>
      <p:pic>
        <p:nvPicPr>
          <p:cNvPr id="71682" name="Picture 5" descr="Picture32">
            <a:extLst>
              <a:ext uri="{FF2B5EF4-FFF2-40B4-BE49-F238E27FC236}">
                <a16:creationId xmlns:a16="http://schemas.microsoft.com/office/drawing/2014/main" id="{3F09C622-563B-EF28-B5E7-5250BDA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6576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6" descr="Picture31">
            <a:extLst>
              <a:ext uri="{FF2B5EF4-FFF2-40B4-BE49-F238E27FC236}">
                <a16:creationId xmlns:a16="http://schemas.microsoft.com/office/drawing/2014/main" id="{EAAE1666-82BD-B8E1-0004-3DBFAF04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33321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A30ECBE-D788-2D1D-287D-C86EB95C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Functions Of The Nose 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20C87D2-7FC9-6B04-BCC0-498DA214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Respiratory channel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Warming and humidifying inspired air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Cleaning and filtering inspired air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Olfaction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34949497-9A2E-04AC-020B-6404E376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Olfaction</a:t>
            </a:r>
          </a:p>
        </p:txBody>
      </p:sp>
      <p:pic>
        <p:nvPicPr>
          <p:cNvPr id="33796" name="Picture 4" descr="Picture33">
            <a:extLst>
              <a:ext uri="{FF2B5EF4-FFF2-40B4-BE49-F238E27FC236}">
                <a16:creationId xmlns:a16="http://schemas.microsoft.com/office/drawing/2014/main" id="{6EE6A25E-4CF2-F8D7-67BD-3DEB354FCA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201988"/>
            <a:ext cx="3810000" cy="1673225"/>
          </a:xfrm>
          <a:noFill/>
        </p:spPr>
      </p:pic>
      <p:pic>
        <p:nvPicPr>
          <p:cNvPr id="33798" name="Picture 6" descr="nose_olfaction">
            <a:extLst>
              <a:ext uri="{FF2B5EF4-FFF2-40B4-BE49-F238E27FC236}">
                <a16:creationId xmlns:a16="http://schemas.microsoft.com/office/drawing/2014/main" id="{1EB95FC5-5FA2-AC24-201B-083D400946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3038475" cy="3305175"/>
          </a:xfrm>
          <a:noFill/>
        </p:spPr>
      </p:pic>
      <p:pic>
        <p:nvPicPr>
          <p:cNvPr id="33800" name="Picture 8" descr="olfaction">
            <a:extLst>
              <a:ext uri="{FF2B5EF4-FFF2-40B4-BE49-F238E27FC236}">
                <a16:creationId xmlns:a16="http://schemas.microsoft.com/office/drawing/2014/main" id="{444E1E83-3211-38F2-CFCE-D330FD949EC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12875"/>
            <a:ext cx="3898900" cy="2430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378C0A7A-3253-BE65-04AE-C0404C6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Investigation of Nasal Diseases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F7479919-1A7B-D09B-7CB7-4BB56BFB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Endoscopy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Rhinometry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Measurement of olfaction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Skin allergy test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Mucociliary clearance tests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80813D06-672A-3B94-E6E8-54C34AD8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Endoscopy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185347" name="Picture 3" descr="1 JPEG">
            <a:extLst>
              <a:ext uri="{FF2B5EF4-FFF2-40B4-BE49-F238E27FC236}">
                <a16:creationId xmlns:a16="http://schemas.microsoft.com/office/drawing/2014/main" id="{93022565-976E-1401-FB9A-225CF549A5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36838"/>
            <a:ext cx="4038600" cy="2382837"/>
          </a:xfrm>
          <a:noFill/>
        </p:spPr>
      </p:pic>
      <p:pic>
        <p:nvPicPr>
          <p:cNvPr id="185348" name="Picture 4" descr="Picture15">
            <a:extLst>
              <a:ext uri="{FF2B5EF4-FFF2-40B4-BE49-F238E27FC236}">
                <a16:creationId xmlns:a16="http://schemas.microsoft.com/office/drawing/2014/main" id="{6A7B35ED-D3CA-D26D-B65E-E060451C7A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725738"/>
            <a:ext cx="3814762" cy="2624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171AE939-DD8E-4F60-8DC6-1D14D20A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Rhinometry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B6647537-816F-E161-FFD5-B4C4B6B7C5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just" eaLnBrk="1" hangingPunct="1">
              <a:lnSpc>
                <a:spcPct val="18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Objective measurement of the nasal </a:t>
            </a:r>
            <a:r>
              <a:rPr lang="en-US" altLang="en-US" sz="2800">
                <a:solidFill>
                  <a:srgbClr val="77D9E8"/>
                </a:solidFill>
                <a:ea typeface="ＭＳ Ｐゴシック" panose="020B0600070205080204" pitchFamily="34" charset="-128"/>
              </a:rPr>
              <a:t>resistance </a:t>
            </a:r>
            <a:r>
              <a:rPr lang="en-US" altLang="en-US" sz="2800">
                <a:ea typeface="ＭＳ Ｐゴシック" panose="020B0600070205080204" pitchFamily="34" charset="-128"/>
              </a:rPr>
              <a:t>or </a:t>
            </a:r>
            <a:r>
              <a:rPr lang="en-US" altLang="en-US" sz="2800">
                <a:solidFill>
                  <a:srgbClr val="77D9E8"/>
                </a:solidFill>
                <a:ea typeface="ＭＳ Ｐゴシック" panose="020B0600070205080204" pitchFamily="34" charset="-128"/>
              </a:rPr>
              <a:t>the flow </a:t>
            </a:r>
            <a:r>
              <a:rPr lang="en-US" altLang="en-US" sz="2800">
                <a:ea typeface="ＭＳ Ｐゴシック" panose="020B0600070205080204" pitchFamily="34" charset="-128"/>
              </a:rPr>
              <a:t>of air in the nasal cavities</a:t>
            </a:r>
            <a:endParaRPr lang="ar-SA" altLang="en-US" sz="2800">
              <a:latin typeface="Majalla UI" charset="0"/>
              <a:ea typeface="ＭＳ Ｐゴシック" panose="020B0600070205080204" pitchFamily="34" charset="-128"/>
            </a:endParaRPr>
          </a:p>
        </p:txBody>
      </p:sp>
      <p:pic>
        <p:nvPicPr>
          <p:cNvPr id="186372" name="Picture 4" descr="Picture1">
            <a:extLst>
              <a:ext uri="{FF2B5EF4-FFF2-40B4-BE49-F238E27FC236}">
                <a16:creationId xmlns:a16="http://schemas.microsoft.com/office/drawing/2014/main" id="{826937D9-1453-7CCF-4A89-E9531998F8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373313"/>
            <a:ext cx="4105275" cy="2211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CAAC627-3EA0-E169-0338-8CFE2419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Measurement Of Olfaction</a:t>
            </a:r>
            <a:endParaRPr lang="ar-SA" altLang="en-US" sz="4000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77878C0-8CF0-3C8C-E5F9-2DEF263D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Identification tests</a:t>
            </a:r>
          </a:p>
          <a:p>
            <a:pPr eaLnBrk="1" hangingPunct="1">
              <a:lnSpc>
                <a:spcPct val="2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Threshold detection tests</a:t>
            </a:r>
            <a:endParaRPr lang="ar-SA" altLang="en-US">
              <a:latin typeface="Majalla UI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E27F498-35BE-265D-1931-E7F6F821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Anatomy of the External Nose</a:t>
            </a:r>
          </a:p>
        </p:txBody>
      </p:sp>
      <p:pic>
        <p:nvPicPr>
          <p:cNvPr id="23554" name="Picture 5" descr="Picture2">
            <a:extLst>
              <a:ext uri="{FF2B5EF4-FFF2-40B4-BE49-F238E27FC236}">
                <a16:creationId xmlns:a16="http://schemas.microsoft.com/office/drawing/2014/main" id="{264937D6-4478-6885-140F-FA2F1DC44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16113"/>
            <a:ext cx="6388100" cy="4167187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5DD342E-45EB-908D-B563-DE9B6F5EA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Skin allergy test</a:t>
            </a:r>
            <a:endParaRPr lang="ar-sa"/>
          </a:p>
        </p:txBody>
      </p:sp>
      <p:pic>
        <p:nvPicPr>
          <p:cNvPr id="188420" name="Picture 4" descr="Picture8">
            <a:extLst>
              <a:ext uri="{FF2B5EF4-FFF2-40B4-BE49-F238E27FC236}">
                <a16:creationId xmlns:a16="http://schemas.microsoft.com/office/drawing/2014/main" id="{AD92C9AA-4F9C-97DD-C659-2AC1FFA3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81300"/>
            <a:ext cx="43386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5" descr="Picture7">
            <a:extLst>
              <a:ext uri="{FF2B5EF4-FFF2-40B4-BE49-F238E27FC236}">
                <a16:creationId xmlns:a16="http://schemas.microsoft.com/office/drawing/2014/main" id="{BFDA1125-4D87-8170-4572-62915021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0290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D7B46C7-B6B7-C568-C689-89DD96A89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Ultrastructure of The Cilia</a:t>
            </a:r>
          </a:p>
        </p:txBody>
      </p:sp>
      <p:pic>
        <p:nvPicPr>
          <p:cNvPr id="79874" name="Picture 3">
            <a:extLst>
              <a:ext uri="{FF2B5EF4-FFF2-40B4-BE49-F238E27FC236}">
                <a16:creationId xmlns:a16="http://schemas.microsoft.com/office/drawing/2014/main" id="{258F89FE-B97F-3E7D-7AE1-D43FB7E4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34004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D28402D-C0D2-B51C-41A9-D7984457B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X-Rays Nasal Bones</a:t>
            </a:r>
          </a:p>
        </p:txBody>
      </p:sp>
      <p:pic>
        <p:nvPicPr>
          <p:cNvPr id="191492" name="Picture 4" descr="Picture2">
            <a:extLst>
              <a:ext uri="{FF2B5EF4-FFF2-40B4-BE49-F238E27FC236}">
                <a16:creationId xmlns:a16="http://schemas.microsoft.com/office/drawing/2014/main" id="{8A15A379-DCBB-4258-A280-D62AA664A2D7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2778125" cy="4519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674A241B-0EC0-4FD0-ACBC-DE792B42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Imaging of The Paranasal Sinuses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C5E2BA8-370D-BCF2-F195-81C090F5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Plain X-Rays ?????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CT scan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E1D7B3F-52A0-8791-E958-C8005A5A9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CT  Paranasal Sinuses</a:t>
            </a: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76972FAC-3DA9-3296-8D01-6B947E7D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Axial</a:t>
            </a:r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7EDD1206-781E-01E5-AE76-6F9FCF9A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891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Coronal</a:t>
            </a:r>
          </a:p>
        </p:txBody>
      </p:sp>
      <p:pic>
        <p:nvPicPr>
          <p:cNvPr id="200711" name="Picture 7" descr="Picture6">
            <a:extLst>
              <a:ext uri="{FF2B5EF4-FFF2-40B4-BE49-F238E27FC236}">
                <a16:creationId xmlns:a16="http://schemas.microsoft.com/office/drawing/2014/main" id="{9B81C851-79F7-B7A6-D193-91637591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315118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2" name="Picture 8" descr="Picture5">
            <a:extLst>
              <a:ext uri="{FF2B5EF4-FFF2-40B4-BE49-F238E27FC236}">
                <a16:creationId xmlns:a16="http://schemas.microsoft.com/office/drawing/2014/main" id="{5243D218-6338-8052-110A-264E3198D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74491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>
            <a:extLst>
              <a:ext uri="{FF2B5EF4-FFF2-40B4-BE49-F238E27FC236}">
                <a16:creationId xmlns:a16="http://schemas.microsoft.com/office/drawing/2014/main" id="{06CD7F50-A921-6313-81E0-A191F543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Normal  Axial</a:t>
            </a:r>
          </a:p>
        </p:txBody>
      </p:sp>
      <p:pic>
        <p:nvPicPr>
          <p:cNvPr id="83970" name="Picture 3" descr="Picture7">
            <a:extLst>
              <a:ext uri="{FF2B5EF4-FFF2-40B4-BE49-F238E27FC236}">
                <a16:creationId xmlns:a16="http://schemas.microsoft.com/office/drawing/2014/main" id="{4E1F22BD-FFB8-5AA2-033F-8744DABE3B5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1222375" cy="1149350"/>
          </a:xfrm>
        </p:spPr>
      </p:pic>
      <p:pic>
        <p:nvPicPr>
          <p:cNvPr id="201732" name="Picture 4" descr="Picture11">
            <a:extLst>
              <a:ext uri="{FF2B5EF4-FFF2-40B4-BE49-F238E27FC236}">
                <a16:creationId xmlns:a16="http://schemas.microsoft.com/office/drawing/2014/main" id="{8D8658E6-736A-E4CF-495F-23CB9E67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0625"/>
            <a:ext cx="27876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Picture8">
            <a:extLst>
              <a:ext uri="{FF2B5EF4-FFF2-40B4-BE49-F238E27FC236}">
                <a16:creationId xmlns:a16="http://schemas.microsoft.com/office/drawing/2014/main" id="{2CA85033-5B12-3143-ECA0-29A381B7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8799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6" descr="Picture9">
            <a:extLst>
              <a:ext uri="{FF2B5EF4-FFF2-40B4-BE49-F238E27FC236}">
                <a16:creationId xmlns:a16="http://schemas.microsoft.com/office/drawing/2014/main" id="{E81AE75A-720E-7A78-D266-910C5E0C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033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5" name="Picture 7" descr="Picture10">
            <a:extLst>
              <a:ext uri="{FF2B5EF4-FFF2-40B4-BE49-F238E27FC236}">
                <a16:creationId xmlns:a16="http://schemas.microsoft.com/office/drawing/2014/main" id="{DC1FC28E-17BC-9C94-9700-62378E53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7433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>
            <a:extLst>
              <a:ext uri="{FF2B5EF4-FFF2-40B4-BE49-F238E27FC236}">
                <a16:creationId xmlns:a16="http://schemas.microsoft.com/office/drawing/2014/main" id="{BD9FC5A1-FD85-352A-8CD8-1F21F5AFE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1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Normal coronal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2755" name="Picture 3" descr="Picture16">
            <a:extLst>
              <a:ext uri="{FF2B5EF4-FFF2-40B4-BE49-F238E27FC236}">
                <a16:creationId xmlns:a16="http://schemas.microsoft.com/office/drawing/2014/main" id="{21893AB1-0B3F-6542-88DC-FB32AE68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00488"/>
            <a:ext cx="327183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 descr="Picture12">
            <a:extLst>
              <a:ext uri="{FF2B5EF4-FFF2-40B4-BE49-F238E27FC236}">
                <a16:creationId xmlns:a16="http://schemas.microsoft.com/office/drawing/2014/main" id="{5B39D14A-97CF-2610-95FF-D343844E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5113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Picture13">
            <a:extLst>
              <a:ext uri="{FF2B5EF4-FFF2-40B4-BE49-F238E27FC236}">
                <a16:creationId xmlns:a16="http://schemas.microsoft.com/office/drawing/2014/main" id="{55B77A7D-6478-6252-22AB-5CEBDE43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508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6" descr="Picture14">
            <a:extLst>
              <a:ext uri="{FF2B5EF4-FFF2-40B4-BE49-F238E27FC236}">
                <a16:creationId xmlns:a16="http://schemas.microsoft.com/office/drawing/2014/main" id="{692D8A01-4F45-14BB-C097-1BF7C76D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50678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9" name="Picture 7" descr="Picture15">
            <a:extLst>
              <a:ext uri="{FF2B5EF4-FFF2-40B4-BE49-F238E27FC236}">
                <a16:creationId xmlns:a16="http://schemas.microsoft.com/office/drawing/2014/main" id="{80EC5D6B-0D1A-CE16-1877-5D1B85E5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1513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02923AB8-12B3-CD9C-75B5-16AAD17C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MRI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DEE774D6-AAE6-11C4-4389-6CFE572E5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3780" name="Picture 4" descr="Sinusitis_Maxillary_MRI_Axial_Labeled">
            <a:extLst>
              <a:ext uri="{FF2B5EF4-FFF2-40B4-BE49-F238E27FC236}">
                <a16:creationId xmlns:a16="http://schemas.microsoft.com/office/drawing/2014/main" id="{C62AEB57-6332-7273-5AD5-9FD1B53E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SINUSITIS_MAXILLARY_ETHMOID_MRI_LABELED_SQ_300">
            <a:extLst>
              <a:ext uri="{FF2B5EF4-FFF2-40B4-BE49-F238E27FC236}">
                <a16:creationId xmlns:a16="http://schemas.microsoft.com/office/drawing/2014/main" id="{6E09C940-C478-DD18-96DA-D466AD84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D90F1FA6-6367-525A-E074-B785C072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Development Of The Nose</a:t>
            </a:r>
            <a:endParaRPr lang="ar-SA" altLang="en-US">
              <a:latin typeface="Traditional Arabic" panose="02020603050405020304" pitchFamily="18" charset="-78"/>
              <a:ea typeface="ＭＳ Ｐゴシック" panose="020B0600070205080204" pitchFamily="34" charset="-128"/>
            </a:endParaRPr>
          </a:p>
        </p:txBody>
      </p:sp>
      <p:pic>
        <p:nvPicPr>
          <p:cNvPr id="235523" name="Picture 3" descr="Picture5">
            <a:extLst>
              <a:ext uri="{FF2B5EF4-FFF2-40B4-BE49-F238E27FC236}">
                <a16:creationId xmlns:a16="http://schemas.microsoft.com/office/drawing/2014/main" id="{6530CE2C-EE5D-331A-A029-E65F77574C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4788"/>
            <a:ext cx="8229600" cy="2770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5">
            <a:extLst>
              <a:ext uri="{FF2B5EF4-FFF2-40B4-BE49-F238E27FC236}">
                <a16:creationId xmlns:a16="http://schemas.microsoft.com/office/drawing/2014/main" id="{1EA69BA1-2299-E02B-6496-955479D6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Development of the nose</a:t>
            </a:r>
          </a:p>
        </p:txBody>
      </p:sp>
      <p:pic>
        <p:nvPicPr>
          <p:cNvPr id="88066" name="Picture 4" descr="nasalplacodes">
            <a:extLst>
              <a:ext uri="{FF2B5EF4-FFF2-40B4-BE49-F238E27FC236}">
                <a16:creationId xmlns:a16="http://schemas.microsoft.com/office/drawing/2014/main" id="{7BD5B342-5857-D09A-E21C-A9CA91FE9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363" y="2322513"/>
            <a:ext cx="4613275" cy="361473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1B85A7-570E-A8A0-5C01-770BACDC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51511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Anatomy of the External Nose</a:t>
            </a:r>
          </a:p>
        </p:txBody>
      </p:sp>
      <p:pic>
        <p:nvPicPr>
          <p:cNvPr id="24578" name="Picture 3" descr="ba.jpg">
            <a:extLst>
              <a:ext uri="{FF2B5EF4-FFF2-40B4-BE49-F238E27FC236}">
                <a16:creationId xmlns:a16="http://schemas.microsoft.com/office/drawing/2014/main" id="{2269C9B2-728B-B1B8-F125-46A0AB30A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371600"/>
            <a:ext cx="70993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>
            <a:extLst>
              <a:ext uri="{FF2B5EF4-FFF2-40B4-BE49-F238E27FC236}">
                <a16:creationId xmlns:a16="http://schemas.microsoft.com/office/drawing/2014/main" id="{6F1F9FB1-37B8-5C11-577B-9040C0763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589588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A) at birth  B) at 10-years  C) at 15</a:t>
            </a:r>
          </a:p>
        </p:txBody>
      </p:sp>
      <p:pic>
        <p:nvPicPr>
          <p:cNvPr id="148483" name="Picture 3" descr="Picture19">
            <a:extLst>
              <a:ext uri="{FF2B5EF4-FFF2-40B4-BE49-F238E27FC236}">
                <a16:creationId xmlns:a16="http://schemas.microsoft.com/office/drawing/2014/main" id="{E59B23D2-316E-1C58-E74D-1539F5D6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2769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>
            <a:extLst>
              <a:ext uri="{FF2B5EF4-FFF2-40B4-BE49-F238E27FC236}">
                <a16:creationId xmlns:a16="http://schemas.microsoft.com/office/drawing/2014/main" id="{5EF6AADA-037F-E867-81DF-318EED228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Development of the sinuses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>
            <a:extLst>
              <a:ext uri="{FF2B5EF4-FFF2-40B4-BE49-F238E27FC236}">
                <a16:creationId xmlns:a16="http://schemas.microsoft.com/office/drawing/2014/main" id="{2739579C-B875-28E2-9CD9-D0BC54B34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Development of the sinuses</a:t>
            </a:r>
            <a:endParaRPr lang="ar-sa"/>
          </a:p>
        </p:txBody>
      </p:sp>
      <p:pic>
        <p:nvPicPr>
          <p:cNvPr id="161796" name="Picture 4" descr="mso2A900">
            <a:extLst>
              <a:ext uri="{FF2B5EF4-FFF2-40B4-BE49-F238E27FC236}">
                <a16:creationId xmlns:a16="http://schemas.microsoft.com/office/drawing/2014/main" id="{77CE8C14-1B8B-C24F-0C54-04F9474F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28305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5" descr="Picture2">
            <a:extLst>
              <a:ext uri="{FF2B5EF4-FFF2-40B4-BE49-F238E27FC236}">
                <a16:creationId xmlns:a16="http://schemas.microsoft.com/office/drawing/2014/main" id="{E96AC6F0-0CC6-8F06-37EA-56749BD5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5486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4C165AE-7927-3712-7569-5528381416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4675" y="1340768"/>
            <a:ext cx="77724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CONGENITAL ANOMALIES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Picture34">
            <a:extLst>
              <a:ext uri="{FF2B5EF4-FFF2-40B4-BE49-F238E27FC236}">
                <a16:creationId xmlns:a16="http://schemas.microsoft.com/office/drawing/2014/main" id="{DB0748FF-59C0-0C86-4CED-70D5964E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6718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Picture35">
            <a:extLst>
              <a:ext uri="{FF2B5EF4-FFF2-40B4-BE49-F238E27FC236}">
                <a16:creationId xmlns:a16="http://schemas.microsoft.com/office/drawing/2014/main" id="{A3894D1D-66C5-73C7-3844-F00961A9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3313112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Median nasal cleft">
            <a:extLst>
              <a:ext uri="{FF2B5EF4-FFF2-40B4-BE49-F238E27FC236}">
                <a16:creationId xmlns:a16="http://schemas.microsoft.com/office/drawing/2014/main" id="{DDA2087D-FE32-848B-8103-3D8D3D8A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27447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11">
            <a:extLst>
              <a:ext uri="{FF2B5EF4-FFF2-40B4-BE49-F238E27FC236}">
                <a16:creationId xmlns:a16="http://schemas.microsoft.com/office/drawing/2014/main" id="{33782F3E-4C87-28D0-097D-89D2238C9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Anterior Nares Deformity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>
            <a:extLst>
              <a:ext uri="{FF2B5EF4-FFF2-40B4-BE49-F238E27FC236}">
                <a16:creationId xmlns:a16="http://schemas.microsoft.com/office/drawing/2014/main" id="{F86618E9-8458-71B4-736B-389C5D70A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Dermoid cysts</a:t>
            </a:r>
            <a:endParaRPr lang="ar-sa"/>
          </a:p>
        </p:txBody>
      </p:sp>
      <p:pic>
        <p:nvPicPr>
          <p:cNvPr id="168968" name="Picture 8" descr="image">
            <a:extLst>
              <a:ext uri="{FF2B5EF4-FFF2-40B4-BE49-F238E27FC236}">
                <a16:creationId xmlns:a16="http://schemas.microsoft.com/office/drawing/2014/main" id="{58A54FF4-FB3F-3932-8B5A-98897243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449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>
            <a:extLst>
              <a:ext uri="{FF2B5EF4-FFF2-40B4-BE49-F238E27FC236}">
                <a16:creationId xmlns:a16="http://schemas.microsoft.com/office/drawing/2014/main" id="{022ADC0C-0F85-FC5C-D0A0-6C60930C5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Meningo and encephaloceles</a:t>
            </a:r>
            <a:endParaRPr lang="ar-sa"/>
          </a:p>
        </p:txBody>
      </p:sp>
      <p:pic>
        <p:nvPicPr>
          <p:cNvPr id="164871" name="Picture 7" descr="encephalocelemass">
            <a:extLst>
              <a:ext uri="{FF2B5EF4-FFF2-40B4-BE49-F238E27FC236}">
                <a16:creationId xmlns:a16="http://schemas.microsoft.com/office/drawing/2014/main" id="{F1A12F38-A504-C187-9857-5813A028C78D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8500"/>
            <a:ext cx="3217863" cy="1981200"/>
          </a:xfrm>
          <a:noFill/>
        </p:spPr>
      </p:pic>
      <p:pic>
        <p:nvPicPr>
          <p:cNvPr id="164874" name="Picture 10" descr="encephalocele">
            <a:extLst>
              <a:ext uri="{FF2B5EF4-FFF2-40B4-BE49-F238E27FC236}">
                <a16:creationId xmlns:a16="http://schemas.microsoft.com/office/drawing/2014/main" id="{58A57ACE-38F8-3CF6-BE9D-DE2B152EA569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2947988" cy="1981200"/>
          </a:xfrm>
          <a:noFill/>
        </p:spPr>
      </p:pic>
      <p:pic>
        <p:nvPicPr>
          <p:cNvPr id="164878" name="Picture 14" descr="image">
            <a:extLst>
              <a:ext uri="{FF2B5EF4-FFF2-40B4-BE49-F238E27FC236}">
                <a16:creationId xmlns:a16="http://schemas.microsoft.com/office/drawing/2014/main" id="{01D00E1A-7154-9170-6132-E7544D64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40322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0CE9AF1-83FD-C22B-8F05-0BC08DB06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CHOANAL ATRESIA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F15865A1-0137-7058-34DA-3BB7B32AA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4EBFD47-456C-EB80-161C-62EA34C3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CHOANA</a:t>
            </a:r>
          </a:p>
        </p:txBody>
      </p:sp>
      <p:pic>
        <p:nvPicPr>
          <p:cNvPr id="96258" name="Picture 6" descr="Picture37">
            <a:extLst>
              <a:ext uri="{FF2B5EF4-FFF2-40B4-BE49-F238E27FC236}">
                <a16:creationId xmlns:a16="http://schemas.microsoft.com/office/drawing/2014/main" id="{11A5A790-1107-CB0F-4ABF-48A2296E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1036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7" descr="Picture38">
            <a:extLst>
              <a:ext uri="{FF2B5EF4-FFF2-40B4-BE49-F238E27FC236}">
                <a16:creationId xmlns:a16="http://schemas.microsoft.com/office/drawing/2014/main" id="{2BD7492A-AD77-210A-250D-6E7ED2F1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4511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9278D7D-264F-381C-111A-587DE9345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>
                <a:ea typeface="ＭＳ Ｐゴシック" panose="020B0600070205080204" pitchFamily="34" charset="-128"/>
              </a:rPr>
              <a:t>Choanal Atresia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897A0C5-F5ED-FBE3-3E34-52BF4F457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90000"/>
              </a:lnSpc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? Due to persistence of the primitive bucconasal membrane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Unilateral or bilateral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Bony, membranous or mixed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34906E1-5474-7899-B78B-8E9BE777A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Unilateral Choanal Atresia</a:t>
            </a:r>
          </a:p>
        </p:txBody>
      </p:sp>
      <p:pic>
        <p:nvPicPr>
          <p:cNvPr id="98306" name="Picture 5" descr="Picture40">
            <a:extLst>
              <a:ext uri="{FF2B5EF4-FFF2-40B4-BE49-F238E27FC236}">
                <a16:creationId xmlns:a16="http://schemas.microsoft.com/office/drawing/2014/main" id="{03576439-9D8B-E63D-477B-985C8F67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6" descr="Picture39">
            <a:extLst>
              <a:ext uri="{FF2B5EF4-FFF2-40B4-BE49-F238E27FC236}">
                <a16:creationId xmlns:a16="http://schemas.microsoft.com/office/drawing/2014/main" id="{C6055CF9-843E-D626-3293-83005FF2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4124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4817BA7-7D30-7E7B-6D5F-0EDBC42E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NASAL CAVITY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B2A4B11-4DE9-8C0C-FB9C-F00F770D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2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Nasal Vestibule</a:t>
            </a:r>
          </a:p>
          <a:p>
            <a:pPr eaLnBrk="1" hangingPunct="1">
              <a:lnSpc>
                <a:spcPct val="22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Nasal Cavity Proper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>
            <a:extLst>
              <a:ext uri="{FF2B5EF4-FFF2-40B4-BE49-F238E27FC236}">
                <a16:creationId xmlns:a16="http://schemas.microsoft.com/office/drawing/2014/main" id="{D2FA2063-2DC6-56BC-4ADE-C2DEE082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9330" name="Picture 4" descr="fig3">
            <a:extLst>
              <a:ext uri="{FF2B5EF4-FFF2-40B4-BE49-F238E27FC236}">
                <a16:creationId xmlns:a16="http://schemas.microsoft.com/office/drawing/2014/main" id="{45BBF807-E592-72F0-8DBF-EC3008C6E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89138"/>
            <a:ext cx="3883025" cy="4114800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08E79DE4-030E-BC9E-C293-9E8059C7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Unilateral Choanal Atresia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C686CB6-1F47-7A0A-B7CB-196B350E2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Usually diagnosed late in life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Presents by unilateral nasal obstruction and unilateral mucoid nasal discharge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Treatment is by elective surgical repair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0DED9E5F-495B-7F93-8451-3EEF2963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>
                <a:ea typeface="ＭＳ Ｐゴシック" panose="020B0600070205080204" pitchFamily="34" charset="-128"/>
              </a:rPr>
              <a:t>Bilateral Choanal Atresia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D7BE460-AC0C-7ED6-2F4C-D7FF4E1CD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Isolated anomaly in 60-70%</a:t>
            </a:r>
          </a:p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May be linked to CHARGE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4779F95-43D3-A1A0-DB72-67C5F0279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CHARGE ASSOCIATION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09E3D0EB-4993-5093-4467-4D36BA2AA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oloboma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eart disease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tresia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etarded growth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enital hypoplasia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ar deformity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A7CEDC28-6913-1402-6F7D-2190A5D8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Bilateral Choanal Atresia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C05A40D-D5B6-5102-52F2-06F516D2B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Usually presents at birth by attacks of cyclic cyanosis and respiratory obstruction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Nasal 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55BA6529-67B7-6B19-6C53-8FD87A43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Diagnosis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6EE6863-DC16-C487-4A82-772A72645FD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Clinical examination: “mirror test”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Inability to pass a catheter into the nasopharynx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Endoscopy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Radiographs</a:t>
            </a:r>
          </a:p>
        </p:txBody>
      </p:sp>
      <p:pic>
        <p:nvPicPr>
          <p:cNvPr id="45060" name="Picture 4" descr="fig2choanal atresia">
            <a:extLst>
              <a:ext uri="{FF2B5EF4-FFF2-40B4-BE49-F238E27FC236}">
                <a16:creationId xmlns:a16="http://schemas.microsoft.com/office/drawing/2014/main" id="{E7B0E2B9-2501-C7FD-2FBD-1F9F353C6A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276475"/>
            <a:ext cx="3810000" cy="333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 descr="Picture41">
            <a:extLst>
              <a:ext uri="{FF2B5EF4-FFF2-40B4-BE49-F238E27FC236}">
                <a16:creationId xmlns:a16="http://schemas.microsoft.com/office/drawing/2014/main" id="{05DADF37-77F2-7E6B-DF77-7391E6BC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9100"/>
            <a:ext cx="3657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A80B5D69-D343-FD21-6CB8-54514461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Management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E022AB4-331F-07C4-070E-82A6B41C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Emergency 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Immediate airway support with oral airway, McGovern nipple, or intubation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Definitive surgery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9AAFDA16-EF40-F9EF-99FA-0E36E7D9F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5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Surgical Approaches to the Choana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A516590-B4C5-AAFA-66D5-9E53DB06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Transnasal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Transpalatal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Transseptal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Lateral rhinotomy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External rhinoplasty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B2E9AB3-DC0D-DC5F-5E70-7316A243F2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NASAL VESTIBULE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92C6A5FD-7395-B216-C3B4-EC8E0E563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EBEF363-62E8-C619-C010-4C772193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 NASAL VESTIBULE</a:t>
            </a:r>
          </a:p>
        </p:txBody>
      </p:sp>
      <p:pic>
        <p:nvPicPr>
          <p:cNvPr id="9223" name="Picture 7" descr="Picture7">
            <a:extLst>
              <a:ext uri="{FF2B5EF4-FFF2-40B4-BE49-F238E27FC236}">
                <a16:creationId xmlns:a16="http://schemas.microsoft.com/office/drawing/2014/main" id="{0A67632D-C5F4-5742-A3FC-A9A99D539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20938"/>
            <a:ext cx="3657600" cy="2817812"/>
          </a:xfrm>
          <a:noFill/>
        </p:spPr>
      </p:pic>
      <p:pic>
        <p:nvPicPr>
          <p:cNvPr id="9221" name="Picture 5" descr="Picture6">
            <a:extLst>
              <a:ext uri="{FF2B5EF4-FFF2-40B4-BE49-F238E27FC236}">
                <a16:creationId xmlns:a16="http://schemas.microsoft.com/office/drawing/2014/main" id="{37D2192C-9972-6F18-24FE-64696E8C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262188"/>
            <a:ext cx="44719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6BDBEF64-8738-7BF3-0603-C67AF2D0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Acute Infections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A078224-B86E-7088-2931-5C63A479D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Acute vestibulitis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Furunculosis</a:t>
            </a:r>
          </a:p>
          <a:p>
            <a:pPr eaLnBrk="1" hangingPunct="1">
              <a:lnSpc>
                <a:spcPct val="1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53E9048C-D86B-6180-D60F-6F8261EA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Acute Vestibulitis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DE8B488F-E952-2DD3-806D-54373611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Inflammation of the skin of the vestibule, usually due to Staphylococcus aureus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F3AB13C0-0E6F-54D3-EC72-5F494B15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Causes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17F0713D-B498-DCEE-4FC5-4BC85701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Habitual rubbing of the nose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Allergy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Rhinorrhea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C5456DB7-10A2-9293-7D71-74B13DA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Clinical Features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ADB8D009-3BEF-CCA9-6D1E-896A75F9D6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981200"/>
            <a:ext cx="4100512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Pain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Irritation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Redness and swelling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Crusting</a:t>
            </a:r>
          </a:p>
        </p:txBody>
      </p:sp>
      <p:pic>
        <p:nvPicPr>
          <p:cNvPr id="208900" name="Picture 4" descr="Picture1">
            <a:extLst>
              <a:ext uri="{FF2B5EF4-FFF2-40B4-BE49-F238E27FC236}">
                <a16:creationId xmlns:a16="http://schemas.microsoft.com/office/drawing/2014/main" id="{4028FE92-2F4F-9E1E-1D37-C6DA0EDD4B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89138"/>
            <a:ext cx="4067175" cy="3328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5F564A23-58E4-33EF-4FA2-75668912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00885D80-3950-6561-8414-BBA607C99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antibiotics and corticosteroids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E8DDBEB7-A16D-E226-D2AA-9A0179C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Furunculosis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2528DAB4-E1E8-73A8-4102-459BD2E780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318000" cy="4114800"/>
          </a:xfrm>
        </p:spPr>
        <p:txBody>
          <a:bodyPr/>
          <a:lstStyle/>
          <a:p>
            <a:pPr algn="just"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Acute infection of the hair follicles with Staphylococcus aureus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210948" name="Picture 4" descr="Picture2">
            <a:extLst>
              <a:ext uri="{FF2B5EF4-FFF2-40B4-BE49-F238E27FC236}">
                <a16:creationId xmlns:a16="http://schemas.microsoft.com/office/drawing/2014/main" id="{FEA1DF4D-1D0A-7081-1B8D-1A7A0BEA8F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541588"/>
            <a:ext cx="3048000" cy="299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C299BB99-FDE3-5C5F-5159-01D7AD6B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Complications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5046CE0E-A7B7-0E03-DE04-3BF72677299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Local abscess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Spreading cellulitis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Cavernous sinus thrombophlebitis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211972" name="Picture 4" descr="NASALABSCESS_236_SQ">
            <a:extLst>
              <a:ext uri="{FF2B5EF4-FFF2-40B4-BE49-F238E27FC236}">
                <a16:creationId xmlns:a16="http://schemas.microsoft.com/office/drawing/2014/main" id="{6BD0BCBC-A04F-D9E9-7198-0E9CB3A9E0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81200"/>
            <a:ext cx="1981200" cy="1981200"/>
          </a:xfrm>
        </p:spPr>
      </p:pic>
      <p:pic>
        <p:nvPicPr>
          <p:cNvPr id="211975" name="Picture 7" descr="Cavernous_Sinus_Thrombosis">
            <a:extLst>
              <a:ext uri="{FF2B5EF4-FFF2-40B4-BE49-F238E27FC236}">
                <a16:creationId xmlns:a16="http://schemas.microsoft.com/office/drawing/2014/main" id="{5F6AE09B-1CEC-F7EC-56B3-030A5F238E3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060575"/>
            <a:ext cx="3925888" cy="3448050"/>
          </a:xfrm>
          <a:noFill/>
        </p:spPr>
      </p:pic>
      <p:pic>
        <p:nvPicPr>
          <p:cNvPr id="211973" name="Picture 5" descr="Picture4">
            <a:extLst>
              <a:ext uri="{FF2B5EF4-FFF2-40B4-BE49-F238E27FC236}">
                <a16:creationId xmlns:a16="http://schemas.microsoft.com/office/drawing/2014/main" id="{4332BFC8-0ED8-F521-FD59-61E1E541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7289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6" descr="Picture3">
            <a:extLst>
              <a:ext uri="{FF2B5EF4-FFF2-40B4-BE49-F238E27FC236}">
                <a16:creationId xmlns:a16="http://schemas.microsoft.com/office/drawing/2014/main" id="{D26EDDEB-288D-9131-2790-A50B6CDF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0114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7DBF4A14-E82B-42D4-5408-99246F2B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75147F04-428A-6253-398D-EB58DB2B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Avoid squeezing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Local application of heat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Antibiotics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3B8F5F3C-04B8-2E36-236B-EF3651A5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Other Conditions of Vestibule and External Nose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14B3B053-C851-ADE7-83A5-F9BF17E593C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Erysipelas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Impetigo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Herpes simplex and zoster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Lupus vulgaris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Syphilis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Basal and squamous cell carcinoma</a:t>
            </a:r>
          </a:p>
        </p:txBody>
      </p:sp>
      <p:pic>
        <p:nvPicPr>
          <p:cNvPr id="214020" name="Picture 4" descr="benignsquamouspapilloma">
            <a:extLst>
              <a:ext uri="{FF2B5EF4-FFF2-40B4-BE49-F238E27FC236}">
                <a16:creationId xmlns:a16="http://schemas.microsoft.com/office/drawing/2014/main" id="{8F4F2B99-61BC-2203-05C9-11C4B98A75E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075" y="1981200"/>
            <a:ext cx="2508250" cy="1981200"/>
          </a:xfrm>
        </p:spPr>
      </p:pic>
      <p:pic>
        <p:nvPicPr>
          <p:cNvPr id="214021" name="Picture 5" descr="squamouscellcanasalvest">
            <a:extLst>
              <a:ext uri="{FF2B5EF4-FFF2-40B4-BE49-F238E27FC236}">
                <a16:creationId xmlns:a16="http://schemas.microsoft.com/office/drawing/2014/main" id="{3DDBDB39-A413-F621-6E07-D5806924AC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92375"/>
            <a:ext cx="4032250" cy="3171825"/>
          </a:xfrm>
          <a:noFill/>
        </p:spPr>
      </p:pic>
      <p:pic>
        <p:nvPicPr>
          <p:cNvPr id="214022" name="Picture 6" descr="Picture11">
            <a:extLst>
              <a:ext uri="{FF2B5EF4-FFF2-40B4-BE49-F238E27FC236}">
                <a16:creationId xmlns:a16="http://schemas.microsoft.com/office/drawing/2014/main" id="{00FA4CD7-40A6-82A0-8CA0-0B518A98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27416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7" descr="Picture10">
            <a:extLst>
              <a:ext uri="{FF2B5EF4-FFF2-40B4-BE49-F238E27FC236}">
                <a16:creationId xmlns:a16="http://schemas.microsoft.com/office/drawing/2014/main" id="{72650D50-97E9-6C4B-F446-A439CC06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35115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02CFCDA-FA3A-9122-4882-EE13B0B3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Diseases of the nasal septum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ABD380CB-ED67-D332-097F-10484DF5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Deviated nasal septum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Septal hematoma and abscess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Perforated septum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680</TotalTime>
  <Words>908</Words>
  <Application>Microsoft Macintosh PowerPoint</Application>
  <PresentationFormat>On-screen Show (4:3)</PresentationFormat>
  <Paragraphs>293</Paragraphs>
  <Slides>121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1" baseType="lpstr">
      <vt:lpstr>Times New Roman</vt:lpstr>
      <vt:lpstr>Arial</vt:lpstr>
      <vt:lpstr>Calibri</vt:lpstr>
      <vt:lpstr>ＭＳ Ｐゴシック</vt:lpstr>
      <vt:lpstr>Constantia</vt:lpstr>
      <vt:lpstr>Wingdings 2</vt:lpstr>
      <vt:lpstr>Traditional Arabic</vt:lpstr>
      <vt:lpstr>Majalla UI</vt:lpstr>
      <vt:lpstr>Flow</vt:lpstr>
      <vt:lpstr>Microsoft Photo Editor 3.0 Photo</vt:lpstr>
      <vt:lpstr>Nose I&amp;II</vt:lpstr>
      <vt:lpstr>ANATOMY OF THE NOSE &amp; PARANASAL SINUSES</vt:lpstr>
      <vt:lpstr>ANATOMY OF SINO-NASAL TRACT </vt:lpstr>
      <vt:lpstr>Anatomy of the External Nose</vt:lpstr>
      <vt:lpstr>PowerPoint Presentation</vt:lpstr>
      <vt:lpstr>Anatomy of the External Nose</vt:lpstr>
      <vt:lpstr>Anatomy of the External Nose</vt:lpstr>
      <vt:lpstr>THE NASAL CAVITY</vt:lpstr>
      <vt:lpstr>THE  NASAL VESTIBULE</vt:lpstr>
      <vt:lpstr>THE NASAL CAVITY</vt:lpstr>
      <vt:lpstr>The Roof</vt:lpstr>
      <vt:lpstr>The Floor </vt:lpstr>
      <vt:lpstr>The Medial Wall (Nasal Septum)</vt:lpstr>
      <vt:lpstr>Lateral Nasal Wall</vt:lpstr>
      <vt:lpstr>Lateral Nasal Wall</vt:lpstr>
      <vt:lpstr>The Lining Mucosa</vt:lpstr>
      <vt:lpstr>PowerPoint Presentation</vt:lpstr>
      <vt:lpstr>The Olfactory Mucosa</vt:lpstr>
      <vt:lpstr>The Respiratory Mucosa</vt:lpstr>
      <vt:lpstr>The Respiratory Mucosa</vt:lpstr>
      <vt:lpstr>Arterial Blood Supply</vt:lpstr>
      <vt:lpstr>Blood Supply Of The Nasal Cavity</vt:lpstr>
      <vt:lpstr>PowerPoint Presentation</vt:lpstr>
      <vt:lpstr>Venous Drainage</vt:lpstr>
      <vt:lpstr>Lymphatic Drainage</vt:lpstr>
      <vt:lpstr> Nerve Supply Of The Nasal Cavity</vt:lpstr>
      <vt:lpstr>Olfactory Nerve Supply</vt:lpstr>
      <vt:lpstr>Sensory Nerve Supply</vt:lpstr>
      <vt:lpstr>Autonomic Nerve Supply</vt:lpstr>
      <vt:lpstr>ANATOMY OF THE PARANASAL SINUSES</vt:lpstr>
      <vt:lpstr>PowerPoint Presentation</vt:lpstr>
      <vt:lpstr>The Maxillary Sinus</vt:lpstr>
      <vt:lpstr>The Maxillary Sinus</vt:lpstr>
      <vt:lpstr>The Maxillary Sinus</vt:lpstr>
      <vt:lpstr>The Ethmoid Sinuses</vt:lpstr>
      <vt:lpstr>The Ethmoid Sinuses</vt:lpstr>
      <vt:lpstr>The Ethmoid sinuses</vt:lpstr>
      <vt:lpstr>The Frontal Sinus</vt:lpstr>
      <vt:lpstr>The Frontal Sinus</vt:lpstr>
      <vt:lpstr>The Sphenoid Sinus</vt:lpstr>
      <vt:lpstr>PowerPoint Presentation</vt:lpstr>
      <vt:lpstr>The Sphenoid Sinus</vt:lpstr>
      <vt:lpstr>The Sphenoid Sinus</vt:lpstr>
      <vt:lpstr>Lining of the Sinuses</vt:lpstr>
      <vt:lpstr>Blood Supply</vt:lpstr>
      <vt:lpstr>Nerve Supply</vt:lpstr>
      <vt:lpstr>Functions Of The Nose </vt:lpstr>
      <vt:lpstr>Warming And Humidifying Inspired Air</vt:lpstr>
      <vt:lpstr>PowerPoint Presentation</vt:lpstr>
      <vt:lpstr>Functions Of The Nose </vt:lpstr>
      <vt:lpstr>Cleaning And Filtering Inspired Air</vt:lpstr>
      <vt:lpstr>Cleaning And Filtering Inspired Air</vt:lpstr>
      <vt:lpstr>Cleaning And Filtering Inspired Air</vt:lpstr>
      <vt:lpstr>Functions Of The Nose </vt:lpstr>
      <vt:lpstr>Olfaction</vt:lpstr>
      <vt:lpstr>Investigation of Nasal Diseases</vt:lpstr>
      <vt:lpstr>Endoscopy</vt:lpstr>
      <vt:lpstr>Rhinometry</vt:lpstr>
      <vt:lpstr>Measurement Of Olfaction</vt:lpstr>
      <vt:lpstr>Skin allergy test</vt:lpstr>
      <vt:lpstr>Ultrastructure of The Cilia</vt:lpstr>
      <vt:lpstr>X-Rays Nasal Bones</vt:lpstr>
      <vt:lpstr>Imaging of The Paranasal Sinuses</vt:lpstr>
      <vt:lpstr>CT  Paranasal Sinuses</vt:lpstr>
      <vt:lpstr>PowerPoint Presentation</vt:lpstr>
      <vt:lpstr>PowerPoint Presentation</vt:lpstr>
      <vt:lpstr>MRI</vt:lpstr>
      <vt:lpstr>Development Of The Nose</vt:lpstr>
      <vt:lpstr>Development of the nose</vt:lpstr>
      <vt:lpstr>Development of the sinuses </vt:lpstr>
      <vt:lpstr>Development of the sinuses</vt:lpstr>
      <vt:lpstr>CONGENITAL ANOMALIES</vt:lpstr>
      <vt:lpstr>Anterior Nares Deformity</vt:lpstr>
      <vt:lpstr>Dermoid cysts</vt:lpstr>
      <vt:lpstr>Meningo and encephaloceles</vt:lpstr>
      <vt:lpstr>CHOANAL ATRESIA</vt:lpstr>
      <vt:lpstr>THE CHOANA</vt:lpstr>
      <vt:lpstr>Choanal Atresia</vt:lpstr>
      <vt:lpstr>Unilateral Choanal Atresia</vt:lpstr>
      <vt:lpstr>PowerPoint Presentation</vt:lpstr>
      <vt:lpstr>Unilateral Choanal Atresia</vt:lpstr>
      <vt:lpstr>Bilateral Choanal Atresia</vt:lpstr>
      <vt:lpstr>CHARGE ASSOCIATION</vt:lpstr>
      <vt:lpstr>Bilateral Choanal Atresia</vt:lpstr>
      <vt:lpstr>Diagnosis</vt:lpstr>
      <vt:lpstr>PowerPoint Presentation</vt:lpstr>
      <vt:lpstr>Management</vt:lpstr>
      <vt:lpstr>Surgical Approaches to the Choana</vt:lpstr>
      <vt:lpstr>THE NASAL VESTIBULE</vt:lpstr>
      <vt:lpstr>Acute Infections</vt:lpstr>
      <vt:lpstr>Acute Vestibulitis</vt:lpstr>
      <vt:lpstr>Causes</vt:lpstr>
      <vt:lpstr>Clinical Features</vt:lpstr>
      <vt:lpstr>Treatment</vt:lpstr>
      <vt:lpstr>Furunculosis</vt:lpstr>
      <vt:lpstr>Complications</vt:lpstr>
      <vt:lpstr>Treatment</vt:lpstr>
      <vt:lpstr>Other Conditions of Vestibule and External Nose</vt:lpstr>
      <vt:lpstr>Diseases of the nasal septum</vt:lpstr>
      <vt:lpstr>DEVIATED NASAL SEPTUM</vt:lpstr>
      <vt:lpstr>Etiology</vt:lpstr>
      <vt:lpstr>Symptoms</vt:lpstr>
      <vt:lpstr>Symptoms</vt:lpstr>
      <vt:lpstr>Examination</vt:lpstr>
      <vt:lpstr>Radiology</vt:lpstr>
      <vt:lpstr>Treatment</vt:lpstr>
      <vt:lpstr>Septoplasty</vt:lpstr>
      <vt:lpstr>Complications of Septoplasty</vt:lpstr>
      <vt:lpstr>HEMATOMA OF THE SEPTUM</vt:lpstr>
      <vt:lpstr>Etiology</vt:lpstr>
      <vt:lpstr>Clinical Features</vt:lpstr>
      <vt:lpstr>Complications</vt:lpstr>
      <vt:lpstr>Treatment</vt:lpstr>
      <vt:lpstr>PERFORATION OF SEPTUM</vt:lpstr>
      <vt:lpstr>Etiology</vt:lpstr>
      <vt:lpstr>Clinical features</vt:lpstr>
      <vt:lpstr>Treatment</vt:lpstr>
      <vt:lpstr>Turbinate Hypertrophy</vt:lpstr>
      <vt:lpstr>REATMENT</vt:lpstr>
      <vt:lpstr>PowerPoint Presentation</vt:lpstr>
      <vt:lpstr>THANK YOU</vt:lpstr>
    </vt:vector>
  </TitlesOfParts>
  <Company>KAUH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NOSE &amp; PARANASAL SINUSES</dc:title>
  <dc:creator>El-Sayed</dc:creator>
  <cp:lastModifiedBy>Dralk F</cp:lastModifiedBy>
  <cp:revision>72</cp:revision>
  <dcterms:created xsi:type="dcterms:W3CDTF">2016-12-20T20:06:24Z</dcterms:created>
  <dcterms:modified xsi:type="dcterms:W3CDTF">2025-01-13T06:11:11Z</dcterms:modified>
</cp:coreProperties>
</file>