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sldIdLst>
    <p:sldId id="256" r:id="rId2"/>
    <p:sldId id="303" r:id="rId3"/>
    <p:sldId id="257" r:id="rId4"/>
    <p:sldId id="262" r:id="rId5"/>
    <p:sldId id="260" r:id="rId6"/>
    <p:sldId id="259" r:id="rId7"/>
    <p:sldId id="261" r:id="rId8"/>
    <p:sldId id="263" r:id="rId9"/>
    <p:sldId id="293" r:id="rId10"/>
    <p:sldId id="264" r:id="rId11"/>
    <p:sldId id="265" r:id="rId12"/>
    <p:sldId id="266" r:id="rId13"/>
    <p:sldId id="267" r:id="rId14"/>
    <p:sldId id="308" r:id="rId15"/>
    <p:sldId id="348" r:id="rId16"/>
    <p:sldId id="289" r:id="rId17"/>
    <p:sldId id="268" r:id="rId18"/>
    <p:sldId id="269" r:id="rId19"/>
    <p:sldId id="270" r:id="rId20"/>
    <p:sldId id="271" r:id="rId21"/>
    <p:sldId id="272" r:id="rId22"/>
    <p:sldId id="275" r:id="rId23"/>
    <p:sldId id="276" r:id="rId24"/>
    <p:sldId id="309" r:id="rId25"/>
    <p:sldId id="290" r:id="rId26"/>
    <p:sldId id="294" r:id="rId27"/>
    <p:sldId id="277" r:id="rId28"/>
    <p:sldId id="295" r:id="rId29"/>
    <p:sldId id="278" r:id="rId30"/>
    <p:sldId id="296" r:id="rId31"/>
    <p:sldId id="297" r:id="rId32"/>
    <p:sldId id="306" r:id="rId33"/>
    <p:sldId id="304" r:id="rId34"/>
    <p:sldId id="322" r:id="rId35"/>
    <p:sldId id="298" r:id="rId36"/>
    <p:sldId id="305" r:id="rId37"/>
    <p:sldId id="315" r:id="rId38"/>
    <p:sldId id="284" r:id="rId39"/>
    <p:sldId id="299" r:id="rId40"/>
    <p:sldId id="300" r:id="rId41"/>
    <p:sldId id="313" r:id="rId42"/>
    <p:sldId id="314" r:id="rId43"/>
    <p:sldId id="302" r:id="rId44"/>
    <p:sldId id="292" r:id="rId45"/>
    <p:sldId id="286" r:id="rId46"/>
    <p:sldId id="316" r:id="rId47"/>
    <p:sldId id="317" r:id="rId48"/>
    <p:sldId id="319" r:id="rId49"/>
    <p:sldId id="318" r:id="rId50"/>
    <p:sldId id="321" r:id="rId51"/>
    <p:sldId id="326" r:id="rId52"/>
    <p:sldId id="327" r:id="rId53"/>
    <p:sldId id="328" r:id="rId54"/>
    <p:sldId id="329" r:id="rId55"/>
    <p:sldId id="330" r:id="rId56"/>
    <p:sldId id="347" r:id="rId57"/>
    <p:sldId id="349" r:id="rId58"/>
    <p:sldId id="350" r:id="rId59"/>
    <p:sldId id="345" r:id="rId60"/>
    <p:sldId id="338" r:id="rId61"/>
    <p:sldId id="339" r:id="rId62"/>
    <p:sldId id="340" r:id="rId63"/>
    <p:sldId id="341" r:id="rId64"/>
    <p:sldId id="342" r:id="rId65"/>
    <p:sldId id="343" r:id="rId66"/>
    <p:sldId id="344" r:id="rId67"/>
    <p:sldId id="336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550"/>
  </p:normalViewPr>
  <p:slideViewPr>
    <p:cSldViewPr snapToObjects="1">
      <p:cViewPr varScale="1">
        <p:scale>
          <a:sx n="103" d="100"/>
          <a:sy n="103" d="100"/>
        </p:scale>
        <p:origin x="188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6E904-A1A2-5942-AA8D-140D2D29A438}" type="datetimeFigureOut">
              <a:rPr lang="en-US" smtClean="0"/>
              <a:pPr/>
              <a:t>8/24/24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A12BF-A7B5-E144-B6CC-D01EA1B6C1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0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A12BF-A7B5-E144-B6CC-D01EA1B6C1B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161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/>
              <a:t>Session agenda</a:t>
            </a:r>
          </a:p>
        </p:txBody>
      </p:sp>
      <p:sp>
        <p:nvSpPr>
          <p:cNvPr id="34820" name="Slide Number Placeholder 3"/>
          <p:cNvSpPr txBox="1">
            <a:spLocks noGrp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35" tIns="45718" rIns="91435" bIns="45718" anchor="b">
            <a:prstTxWarp prst="textNoShape">
              <a:avLst/>
            </a:prstTxWarp>
          </a:bodyPr>
          <a:lstStyle/>
          <a:p>
            <a:pPr algn="r"/>
            <a:fld id="{9C594DC7-1405-6740-A98E-D5DA68FAABE5}" type="slidenum">
              <a:rPr lang="en-US" sz="1200">
                <a:latin typeface="Calibri" pitchFamily="-95" charset="0"/>
              </a:rPr>
              <a:pPr algn="r"/>
              <a:t>14</a:t>
            </a:fld>
            <a:endParaRPr lang="en-US" sz="1200" dirty="0">
              <a:latin typeface="Calibri" pitchFamily="-9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543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/>
              <a:t>Session agenda</a:t>
            </a:r>
          </a:p>
        </p:txBody>
      </p:sp>
      <p:sp>
        <p:nvSpPr>
          <p:cNvPr id="34820" name="Slide Number Placeholder 3"/>
          <p:cNvSpPr txBox="1">
            <a:spLocks noGrp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35" tIns="45718" rIns="91435" bIns="45718" anchor="b">
            <a:prstTxWarp prst="textNoShape">
              <a:avLst/>
            </a:prstTxWarp>
          </a:bodyPr>
          <a:lstStyle/>
          <a:p>
            <a:pPr algn="r"/>
            <a:fld id="{8F1917FC-E269-EA46-AC62-A2680DDF4E07}" type="slidenum">
              <a:rPr lang="en-US" sz="1200">
                <a:latin typeface="Calibri" pitchFamily="-95" charset="0"/>
              </a:rPr>
              <a:pPr algn="r"/>
              <a:t>24</a:t>
            </a:fld>
            <a:endParaRPr lang="en-US" sz="1200" dirty="0">
              <a:latin typeface="Calibri" pitchFamily="-9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13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638D9-0596-A842-BDB3-51FDE9D32F62}" type="datetimeFigureOut">
              <a:rPr lang="en-US" smtClean="0"/>
              <a:pPr/>
              <a:t>8/24/24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E8AF1-33B4-AD47-8E93-6C3B8BAACD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638D9-0596-A842-BDB3-51FDE9D32F62}" type="datetimeFigureOut">
              <a:rPr lang="en-US" smtClean="0"/>
              <a:pPr/>
              <a:t>8/24/24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E8AF1-33B4-AD47-8E93-6C3B8BAACD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638D9-0596-A842-BDB3-51FDE9D32F62}" type="datetimeFigureOut">
              <a:rPr lang="en-US" smtClean="0"/>
              <a:pPr/>
              <a:t>8/24/24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E8AF1-33B4-AD47-8E93-6C3B8BAACD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638D9-0596-A842-BDB3-51FDE9D32F62}" type="datetimeFigureOut">
              <a:rPr lang="en-US" smtClean="0"/>
              <a:pPr/>
              <a:t>8/24/24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E8AF1-33B4-AD47-8E93-6C3B8BAACD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638D9-0596-A842-BDB3-51FDE9D32F62}" type="datetimeFigureOut">
              <a:rPr lang="en-US" smtClean="0"/>
              <a:pPr/>
              <a:t>8/24/24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E8AF1-33B4-AD47-8E93-6C3B8BAACD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638D9-0596-A842-BDB3-51FDE9D32F62}" type="datetimeFigureOut">
              <a:rPr lang="en-US" smtClean="0"/>
              <a:pPr/>
              <a:t>8/24/24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E8AF1-33B4-AD47-8E93-6C3B8BAACD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638D9-0596-A842-BDB3-51FDE9D32F62}" type="datetimeFigureOut">
              <a:rPr lang="en-US" smtClean="0"/>
              <a:pPr/>
              <a:t>8/24/24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E8AF1-33B4-AD47-8E93-6C3B8BAACD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638D9-0596-A842-BDB3-51FDE9D32F62}" type="datetimeFigureOut">
              <a:rPr lang="en-US" smtClean="0"/>
              <a:pPr/>
              <a:t>8/24/24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E8AF1-33B4-AD47-8E93-6C3B8BAACD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638D9-0596-A842-BDB3-51FDE9D32F62}" type="datetimeFigureOut">
              <a:rPr lang="en-US" smtClean="0"/>
              <a:pPr/>
              <a:t>8/24/24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E8AF1-33B4-AD47-8E93-6C3B8BAACD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638D9-0596-A842-BDB3-51FDE9D32F62}" type="datetimeFigureOut">
              <a:rPr lang="en-US" smtClean="0"/>
              <a:pPr/>
              <a:t>8/24/24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E8AF1-33B4-AD47-8E93-6C3B8BAACD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638D9-0596-A842-BDB3-51FDE9D32F62}" type="datetimeFigureOut">
              <a:rPr lang="en-US" smtClean="0"/>
              <a:pPr/>
              <a:t>8/24/24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E4E8AF1-33B4-AD47-8E93-6C3B8BAACD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C5638D9-0596-A842-BDB3-51FDE9D32F62}" type="datetimeFigureOut">
              <a:rPr lang="en-US" smtClean="0"/>
              <a:pPr/>
              <a:t>8/24/24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E4E8AF1-33B4-AD47-8E93-6C3B8BAACD09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mailto:dr_of_2008@hotmail.com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3400" y="404664"/>
            <a:ext cx="7851648" cy="279573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Up date in sinusitis</a:t>
            </a:r>
            <a:br>
              <a:rPr lang="en-US" dirty="0"/>
            </a:br>
            <a:r>
              <a:rPr lang="en-US" dirty="0"/>
              <a:t>NOSE III&amp;IV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R="0" algn="ctr"/>
            <a:r>
              <a:rPr lang="en-US" altLang="en-US" dirty="0" err="1">
                <a:ea typeface="ＭＳ Ｐゴシック" panose="020B0600070205080204" pitchFamily="34" charset="-128"/>
              </a:rPr>
              <a:t>Dr.Mohammed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ea typeface="ＭＳ Ｐゴシック" panose="020B0600070205080204" pitchFamily="34" charset="-128"/>
              </a:rPr>
              <a:t>ALQabasani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marR="0" algn="ctr"/>
            <a:r>
              <a:rPr lang="en-US" altLang="en-US" dirty="0">
                <a:ea typeface="ＭＳ Ｐゴシック" panose="020B0600070205080204" pitchFamily="34" charset="-128"/>
              </a:rPr>
              <a:t>Consultant </a:t>
            </a:r>
          </a:p>
          <a:p>
            <a:pPr marR="0" algn="ctr"/>
            <a:r>
              <a:rPr lang="en-US" altLang="en-US" dirty="0">
                <a:ea typeface="ＭＳ Ｐゴシック" panose="020B0600070205080204" pitchFamily="34" charset="-128"/>
              </a:rPr>
              <a:t>Otorhinolaryngology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Viral rhinosinusitis: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65000"/>
              </a:spcBef>
            </a:pPr>
            <a:r>
              <a:rPr lang="en-US" dirty="0"/>
              <a:t>Most upper respiratory infections are viral</a:t>
            </a:r>
          </a:p>
          <a:p>
            <a:pPr>
              <a:spcBef>
                <a:spcPct val="65000"/>
              </a:spcBef>
            </a:pPr>
            <a:r>
              <a:rPr lang="en-US" dirty="0"/>
              <a:t>Short lived, last less than 10 days</a:t>
            </a:r>
          </a:p>
          <a:p>
            <a:pPr>
              <a:spcBef>
                <a:spcPct val="65000"/>
              </a:spcBef>
            </a:pPr>
            <a:r>
              <a:rPr lang="en-US" dirty="0"/>
              <a:t>Sinus mucosa as well as nasal mucosa is involved</a:t>
            </a:r>
          </a:p>
          <a:p>
            <a:pPr>
              <a:spcBef>
                <a:spcPct val="65000"/>
              </a:spcBef>
            </a:pPr>
            <a:r>
              <a:rPr lang="en-US" dirty="0"/>
              <a:t>Most will clear without antibiotics</a:t>
            </a:r>
          </a:p>
          <a:p>
            <a:pPr>
              <a:spcBef>
                <a:spcPct val="65000"/>
              </a:spcBef>
            </a:pPr>
            <a:r>
              <a:rPr lang="en-US" dirty="0"/>
              <a:t>Treatment: decongestants, nasal </a:t>
            </a:r>
            <a:r>
              <a:rPr lang="en-US" dirty="0" err="1"/>
              <a:t>lavage</a:t>
            </a:r>
            <a:r>
              <a:rPr lang="en-US" dirty="0"/>
              <a:t>, rest, fluids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sinusitis: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65000"/>
              </a:spcBef>
            </a:pPr>
            <a:r>
              <a:rPr lang="en-US" u="sng" dirty="0"/>
              <a:t>Acute sinusitis</a:t>
            </a:r>
            <a:r>
              <a:rPr lang="en-US" dirty="0"/>
              <a:t>- infection  lasting 4 weeks, symptoms resolve completely </a:t>
            </a:r>
          </a:p>
          <a:p>
            <a:pPr>
              <a:lnSpc>
                <a:spcPct val="90000"/>
              </a:lnSpc>
              <a:spcBef>
                <a:spcPct val="65000"/>
              </a:spcBef>
            </a:pPr>
            <a:r>
              <a:rPr lang="en-US" u="sng" strike="sngStrike" dirty="0"/>
              <a:t>Subacute bacterial sinusitis</a:t>
            </a:r>
            <a:r>
              <a:rPr lang="en-US" strike="sngStrike" dirty="0"/>
              <a:t>- infection lasting between 4 to 12 weeks,  yet resolves completely</a:t>
            </a:r>
          </a:p>
          <a:p>
            <a:pPr>
              <a:lnSpc>
                <a:spcPct val="90000"/>
              </a:lnSpc>
              <a:spcBef>
                <a:spcPct val="65000"/>
              </a:spcBef>
            </a:pPr>
            <a:r>
              <a:rPr lang="en-US" u="sng" dirty="0"/>
              <a:t>Chronic sinusitis</a:t>
            </a:r>
            <a:r>
              <a:rPr lang="en-US" dirty="0"/>
              <a:t>- symptoms lasting more than 12 weeks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Recurrent Acute Bacterial Sinusitis: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65000"/>
              </a:spcBef>
            </a:pPr>
            <a:r>
              <a:rPr lang="en-US" dirty="0"/>
              <a:t>Episodes lasting fewer than 4 weeks and separated by intervals of at least 10 days during which the patient is totally asymptomatic</a:t>
            </a:r>
          </a:p>
          <a:p>
            <a:pPr>
              <a:spcBef>
                <a:spcPct val="65000"/>
              </a:spcBef>
            </a:pPr>
            <a:r>
              <a:rPr lang="en-US" dirty="0"/>
              <a:t>4 episodes in 1 year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u="sng" dirty="0"/>
              <a:t>Differentiating Sinusitis from Rhinitis: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spcBef>
                <a:spcPct val="40000"/>
              </a:spcBef>
              <a:buFontTx/>
              <a:buNone/>
            </a:pPr>
            <a:r>
              <a:rPr lang="en-US" dirty="0">
                <a:solidFill>
                  <a:schemeClr val="tx2"/>
                </a:solidFill>
                <a:latin typeface="Arial Black" pitchFamily="-95" charset="0"/>
              </a:rPr>
              <a:t>Sinusitis</a:t>
            </a:r>
            <a:endParaRPr lang="en-US" u="sng" dirty="0"/>
          </a:p>
          <a:p>
            <a:pPr>
              <a:spcBef>
                <a:spcPct val="40000"/>
              </a:spcBef>
              <a:buFontTx/>
              <a:buNone/>
            </a:pPr>
            <a:r>
              <a:rPr lang="en-US" dirty="0"/>
              <a:t>Nasal congestion</a:t>
            </a:r>
          </a:p>
          <a:p>
            <a:pPr>
              <a:spcBef>
                <a:spcPct val="40000"/>
              </a:spcBef>
              <a:buFontTx/>
              <a:buNone/>
            </a:pPr>
            <a:r>
              <a:rPr lang="en-US" dirty="0"/>
              <a:t>Purulent </a:t>
            </a:r>
            <a:r>
              <a:rPr lang="en-US" dirty="0" err="1"/>
              <a:t>rhinorrhea</a:t>
            </a:r>
            <a:r>
              <a:rPr lang="en-US" dirty="0"/>
              <a:t> </a:t>
            </a:r>
          </a:p>
          <a:p>
            <a:pPr>
              <a:spcBef>
                <a:spcPct val="40000"/>
              </a:spcBef>
              <a:buFontTx/>
              <a:buNone/>
            </a:pPr>
            <a:r>
              <a:rPr lang="en-US" dirty="0"/>
              <a:t>Postnasal drip</a:t>
            </a:r>
          </a:p>
          <a:p>
            <a:pPr>
              <a:spcBef>
                <a:spcPct val="40000"/>
              </a:spcBef>
              <a:buFontTx/>
              <a:buNone/>
            </a:pPr>
            <a:r>
              <a:rPr lang="en-US" dirty="0"/>
              <a:t>Headache</a:t>
            </a:r>
          </a:p>
          <a:p>
            <a:pPr>
              <a:spcBef>
                <a:spcPct val="40000"/>
              </a:spcBef>
              <a:buFontTx/>
              <a:buNone/>
            </a:pPr>
            <a:r>
              <a:rPr lang="en-US" dirty="0"/>
              <a:t>Facial pain</a:t>
            </a:r>
          </a:p>
          <a:p>
            <a:pPr>
              <a:spcBef>
                <a:spcPct val="40000"/>
              </a:spcBef>
              <a:buFontTx/>
              <a:buNone/>
            </a:pPr>
            <a:r>
              <a:rPr lang="en-US" dirty="0" err="1"/>
              <a:t>Anosmia</a:t>
            </a:r>
            <a:endParaRPr lang="en-US" dirty="0"/>
          </a:p>
          <a:p>
            <a:pPr>
              <a:spcBef>
                <a:spcPct val="40000"/>
              </a:spcBef>
              <a:buFontTx/>
              <a:buNone/>
            </a:pPr>
            <a:r>
              <a:rPr lang="en-US" dirty="0"/>
              <a:t>Cough, fever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spcBef>
                <a:spcPct val="35000"/>
              </a:spcBef>
              <a:buFontTx/>
              <a:buNone/>
            </a:pPr>
            <a:r>
              <a:rPr lang="en-US" dirty="0">
                <a:solidFill>
                  <a:schemeClr val="tx2"/>
                </a:solidFill>
                <a:latin typeface="Arial Black" pitchFamily="-95" charset="0"/>
              </a:rPr>
              <a:t>Rhinitis</a:t>
            </a:r>
            <a:endParaRPr lang="en-US" u="sng" dirty="0"/>
          </a:p>
          <a:p>
            <a:pPr>
              <a:spcBef>
                <a:spcPct val="35000"/>
              </a:spcBef>
              <a:buFontTx/>
              <a:buNone/>
            </a:pPr>
            <a:r>
              <a:rPr lang="en-US" dirty="0"/>
              <a:t>Nasal congestion</a:t>
            </a:r>
          </a:p>
          <a:p>
            <a:pPr>
              <a:spcBef>
                <a:spcPct val="35000"/>
              </a:spcBef>
              <a:buFontTx/>
              <a:buNone/>
            </a:pPr>
            <a:r>
              <a:rPr lang="en-US" dirty="0" err="1"/>
              <a:t>Rhinorrhea</a:t>
            </a:r>
            <a:r>
              <a:rPr lang="en-US" dirty="0"/>
              <a:t> clear</a:t>
            </a:r>
          </a:p>
          <a:p>
            <a:pPr>
              <a:spcBef>
                <a:spcPct val="35000"/>
              </a:spcBef>
              <a:buFontTx/>
              <a:buNone/>
            </a:pPr>
            <a:r>
              <a:rPr lang="en-US" dirty="0"/>
              <a:t>Runny nose</a:t>
            </a:r>
          </a:p>
          <a:p>
            <a:pPr>
              <a:spcBef>
                <a:spcPct val="35000"/>
              </a:spcBef>
              <a:buFontTx/>
              <a:buNone/>
            </a:pPr>
            <a:r>
              <a:rPr lang="en-US" dirty="0"/>
              <a:t>Itching, red eyes</a:t>
            </a:r>
          </a:p>
          <a:p>
            <a:pPr>
              <a:spcBef>
                <a:spcPct val="35000"/>
              </a:spcBef>
              <a:buFontTx/>
              <a:buNone/>
            </a:pPr>
            <a:r>
              <a:rPr lang="en-US" dirty="0"/>
              <a:t>Nasal crease</a:t>
            </a:r>
          </a:p>
          <a:p>
            <a:pPr>
              <a:spcBef>
                <a:spcPct val="35000"/>
              </a:spcBef>
              <a:buFontTx/>
              <a:buNone/>
            </a:pPr>
            <a:r>
              <a:rPr lang="en-US" dirty="0"/>
              <a:t>Seasonal symptoms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725488"/>
            <a:ext cx="8229600" cy="766762"/>
          </a:xfrm>
        </p:spPr>
        <p:txBody>
          <a:bodyPr/>
          <a:lstStyle/>
          <a:p>
            <a:pPr algn="ctr" eaLnBrk="1" hangingPunct="1"/>
            <a:r>
              <a:rPr lang="en-US" sz="3200" b="1" cap="none"/>
              <a:t>Common Clinical Presentations for ABS</a:t>
            </a:r>
          </a:p>
        </p:txBody>
      </p:sp>
      <p:sp>
        <p:nvSpPr>
          <p:cNvPr id="9219" name="AutoShape 3"/>
          <p:cNvSpPr>
            <a:spLocks noChangeArrowheads="1"/>
          </p:cNvSpPr>
          <p:nvPr/>
        </p:nvSpPr>
        <p:spPr bwMode="auto">
          <a:xfrm>
            <a:off x="-15875" y="2662238"/>
            <a:ext cx="3429000" cy="2590800"/>
          </a:xfrm>
          <a:prstGeom prst="rightArrow">
            <a:avLst>
              <a:gd name="adj1" fmla="val 50000"/>
              <a:gd name="adj2" fmla="val 33088"/>
            </a:avLst>
          </a:prstGeom>
          <a:solidFill>
            <a:srgbClr val="6495C6"/>
          </a:solidFill>
          <a:ln w="9525">
            <a:solidFill>
              <a:srgbClr val="6495C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60363" y="3621088"/>
            <a:ext cx="274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b="1">
                <a:solidFill>
                  <a:srgbClr val="17375E"/>
                </a:solidFill>
                <a:ea typeface="Arial" pitchFamily="-95" charset="0"/>
                <a:cs typeface="Arial" pitchFamily="-95" charset="0"/>
              </a:rPr>
              <a:t>Persistent</a:t>
            </a:r>
            <a:endParaRPr lang="en-US" sz="3600" b="1">
              <a:solidFill>
                <a:srgbClr val="17375E"/>
              </a:solidFill>
              <a:latin typeface="Times New Roman" pitchFamily="-95" charset="0"/>
              <a:ea typeface="Arial" pitchFamily="-95" charset="0"/>
              <a:cs typeface="Arial" pitchFamily="-95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638800" y="4154906"/>
            <a:ext cx="3505200" cy="1676400"/>
            <a:chOff x="3504" y="2688"/>
            <a:chExt cx="2208" cy="1056"/>
          </a:xfrm>
          <a:solidFill>
            <a:srgbClr val="6495C6"/>
          </a:solidFill>
        </p:grpSpPr>
        <p:sp>
          <p:nvSpPr>
            <p:cNvPr id="9226" name="AutoShape 6"/>
            <p:cNvSpPr>
              <a:spLocks noChangeArrowheads="1"/>
            </p:cNvSpPr>
            <p:nvPr/>
          </p:nvSpPr>
          <p:spPr bwMode="auto">
            <a:xfrm>
              <a:off x="3504" y="2688"/>
              <a:ext cx="2208" cy="1056"/>
            </a:xfrm>
            <a:prstGeom prst="leftArrow">
              <a:avLst>
                <a:gd name="adj1" fmla="val 50000"/>
                <a:gd name="adj2" fmla="val 52273"/>
              </a:avLst>
            </a:prstGeom>
            <a:grpFill/>
            <a:ln w="9525">
              <a:solidFill>
                <a:srgbClr val="6495C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9227" name="Text Box 7"/>
            <p:cNvSpPr txBox="1">
              <a:spLocks noChangeArrowheads="1"/>
            </p:cNvSpPr>
            <p:nvPr/>
          </p:nvSpPr>
          <p:spPr bwMode="auto">
            <a:xfrm>
              <a:off x="4020" y="3014"/>
              <a:ext cx="1632" cy="404"/>
            </a:xfrm>
            <a:prstGeom prst="rect">
              <a:avLst/>
            </a:prstGeom>
            <a:grpFill/>
            <a:ln w="9525">
              <a:solidFill>
                <a:srgbClr val="6495C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3600" b="1" dirty="0">
                  <a:solidFill>
                    <a:schemeClr val="tx2">
                      <a:lumMod val="75000"/>
                    </a:schemeClr>
                  </a:solidFill>
                  <a:cs typeface="Arial" charset="0"/>
                </a:rPr>
                <a:t>Worsening</a:t>
              </a:r>
            </a:p>
          </p:txBody>
        </p:sp>
      </p:grpSp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3657600" y="3652838"/>
            <a:ext cx="2286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1">
                <a:solidFill>
                  <a:srgbClr val="17375E"/>
                </a:solidFill>
                <a:ea typeface="Arial" pitchFamily="-95" charset="0"/>
                <a:cs typeface="Arial" pitchFamily="-95" charset="0"/>
              </a:rPr>
              <a:t>Symptoms</a:t>
            </a:r>
            <a:endParaRPr lang="en-US" sz="3200" b="1">
              <a:solidFill>
                <a:srgbClr val="17375E"/>
              </a:solidFill>
              <a:latin typeface="Times New Roman" pitchFamily="-95" charset="0"/>
              <a:ea typeface="Arial" pitchFamily="-95" charset="0"/>
              <a:cs typeface="Arial" pitchFamily="-95" charset="0"/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638800" y="2049380"/>
            <a:ext cx="3505200" cy="1676400"/>
            <a:chOff x="3552" y="1392"/>
            <a:chExt cx="2208" cy="1056"/>
          </a:xfrm>
          <a:solidFill>
            <a:srgbClr val="6495C6"/>
          </a:solidFill>
        </p:grpSpPr>
        <p:sp>
          <p:nvSpPr>
            <p:cNvPr id="9224" name="AutoShape 10"/>
            <p:cNvSpPr>
              <a:spLocks noChangeArrowheads="1"/>
            </p:cNvSpPr>
            <p:nvPr/>
          </p:nvSpPr>
          <p:spPr bwMode="auto">
            <a:xfrm>
              <a:off x="3552" y="1392"/>
              <a:ext cx="2208" cy="1056"/>
            </a:xfrm>
            <a:prstGeom prst="leftArrow">
              <a:avLst>
                <a:gd name="adj1" fmla="val 50000"/>
                <a:gd name="adj2" fmla="val 52273"/>
              </a:avLst>
            </a:prstGeom>
            <a:grpFill/>
            <a:ln w="9525">
              <a:solidFill>
                <a:srgbClr val="6495C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9225" name="Text Box 11"/>
            <p:cNvSpPr txBox="1">
              <a:spLocks noChangeArrowheads="1"/>
            </p:cNvSpPr>
            <p:nvPr/>
          </p:nvSpPr>
          <p:spPr bwMode="auto">
            <a:xfrm>
              <a:off x="4048" y="1718"/>
              <a:ext cx="1536" cy="40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3600" b="1" dirty="0">
                  <a:solidFill>
                    <a:schemeClr val="tx2">
                      <a:lumMod val="75000"/>
                    </a:schemeClr>
                  </a:solidFill>
                  <a:cs typeface="Arial" charset="0"/>
                </a:rPr>
                <a:t>Severe</a:t>
              </a:r>
            </a:p>
          </p:txBody>
        </p:sp>
      </p:grp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8D6A-3BFE-6647-94AE-785DE4D40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8BA5359-CAE0-E440-981D-077D29971F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704089"/>
            <a:ext cx="8229600" cy="562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595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400" dirty="0">
                <a:effectLst/>
                <a:latin typeface="Helvetica" pitchFamily="2" charset="0"/>
              </a:rPr>
              <a:t>Acute bacterial rhinosinusitis if defined by at least three symptoms/signs of the five below</a:t>
            </a:r>
            <a:r>
              <a:rPr lang="en-CA" sz="1600" dirty="0">
                <a:effectLst/>
                <a:latin typeface="Helvetica" pitchFamily="2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CA" dirty="0">
                <a:effectLst/>
                <a:latin typeface="Helvetica" pitchFamily="2" charset="0"/>
              </a:rPr>
              <a:t>• Discoloured mucus</a:t>
            </a:r>
          </a:p>
          <a:p>
            <a:r>
              <a:rPr lang="en-CA" dirty="0">
                <a:effectLst/>
                <a:latin typeface="Helvetica" pitchFamily="2" charset="0"/>
              </a:rPr>
              <a:t>• Severe local pain (often unilateral)</a:t>
            </a:r>
          </a:p>
          <a:p>
            <a:r>
              <a:rPr lang="en-CA" dirty="0">
                <a:effectLst/>
                <a:latin typeface="Helvetica" pitchFamily="2" charset="0"/>
              </a:rPr>
              <a:t>• Fever &gt; 38ÅãC</a:t>
            </a:r>
          </a:p>
          <a:p>
            <a:r>
              <a:rPr lang="en-CA" dirty="0">
                <a:effectLst/>
                <a:latin typeface="Helvetica" pitchFamily="2" charset="0"/>
              </a:rPr>
              <a:t>• Raised CRP/ESR</a:t>
            </a:r>
          </a:p>
          <a:p>
            <a:r>
              <a:rPr lang="en-CA" dirty="0">
                <a:effectLst/>
                <a:latin typeface="Helvetica" pitchFamily="2" charset="0"/>
              </a:rPr>
              <a:t>• ‘double’ sickening</a:t>
            </a:r>
          </a:p>
          <a:p>
            <a:pPr>
              <a:buFont typeface="Wingdings" charset="2"/>
              <a:buChar char="q"/>
            </a:pP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Why bacterial infection happen?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ct val="65000"/>
              </a:spcBef>
            </a:pPr>
            <a:r>
              <a:rPr lang="en-US" dirty="0"/>
              <a:t>Obstruction of the various </a:t>
            </a:r>
            <a:r>
              <a:rPr lang="en-US" dirty="0" err="1"/>
              <a:t>ostia</a:t>
            </a:r>
            <a:endParaRPr lang="en-US" dirty="0"/>
          </a:p>
          <a:p>
            <a:pPr>
              <a:spcBef>
                <a:spcPct val="65000"/>
              </a:spcBef>
            </a:pPr>
            <a:r>
              <a:rPr lang="en-US" dirty="0"/>
              <a:t>Impairment in </a:t>
            </a:r>
            <a:r>
              <a:rPr lang="en-US" dirty="0" err="1"/>
              <a:t>ciliary</a:t>
            </a:r>
            <a:r>
              <a:rPr lang="en-US" dirty="0"/>
              <a:t> function</a:t>
            </a:r>
          </a:p>
          <a:p>
            <a:pPr>
              <a:spcBef>
                <a:spcPct val="65000"/>
              </a:spcBef>
            </a:pPr>
            <a:r>
              <a:rPr lang="en-US" dirty="0"/>
              <a:t>Increased viscosity of secretions</a:t>
            </a:r>
          </a:p>
          <a:p>
            <a:pPr>
              <a:spcBef>
                <a:spcPct val="65000"/>
              </a:spcBef>
            </a:pPr>
            <a:r>
              <a:rPr lang="en-US" dirty="0"/>
              <a:t>Impaired immunity</a:t>
            </a:r>
          </a:p>
          <a:p>
            <a:pPr>
              <a:spcBef>
                <a:spcPct val="65000"/>
              </a:spcBef>
            </a:pPr>
            <a:r>
              <a:rPr lang="en-US" dirty="0"/>
              <a:t>Mucus accumulates</a:t>
            </a:r>
          </a:p>
          <a:p>
            <a:pPr>
              <a:spcBef>
                <a:spcPct val="65000"/>
              </a:spcBef>
            </a:pPr>
            <a:r>
              <a:rPr lang="en-US" dirty="0"/>
              <a:t>Decrease in oxygenation in the sinuses</a:t>
            </a:r>
          </a:p>
          <a:p>
            <a:pPr>
              <a:spcBef>
                <a:spcPct val="65000"/>
              </a:spcBef>
            </a:pPr>
            <a:r>
              <a:rPr lang="en-US" dirty="0"/>
              <a:t>Bacterial overgrowth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43712"/>
          </a:xfrm>
        </p:spPr>
        <p:txBody>
          <a:bodyPr>
            <a:normAutofit/>
          </a:bodyPr>
          <a:lstStyle/>
          <a:p>
            <a:r>
              <a:rPr lang="en-US" sz="3600" b="1" dirty="0"/>
              <a:t>Pathogenesis of Nasal Obstruction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45000"/>
              </a:spcBef>
            </a:pPr>
            <a:r>
              <a:rPr lang="en-US" sz="2400" dirty="0"/>
              <a:t>Viral upper respiratory infections</a:t>
            </a:r>
            <a:endParaRPr lang="en-US" sz="2800" dirty="0"/>
          </a:p>
          <a:p>
            <a:pPr lvl="1">
              <a:lnSpc>
                <a:spcPct val="90000"/>
              </a:lnSpc>
              <a:spcBef>
                <a:spcPct val="45000"/>
              </a:spcBef>
            </a:pPr>
            <a:r>
              <a:rPr lang="en-US" sz="2200" dirty="0"/>
              <a:t>Daycare centers</a:t>
            </a:r>
            <a:endParaRPr lang="en-US" sz="2400" dirty="0"/>
          </a:p>
          <a:p>
            <a:pPr>
              <a:lnSpc>
                <a:spcPct val="90000"/>
              </a:lnSpc>
              <a:spcBef>
                <a:spcPct val="45000"/>
              </a:spcBef>
            </a:pPr>
            <a:r>
              <a:rPr lang="en-US" sz="2400" dirty="0"/>
              <a:t>Allergic and </a:t>
            </a:r>
            <a:r>
              <a:rPr lang="en-US" sz="2400" dirty="0" err="1"/>
              <a:t>nonallergic</a:t>
            </a:r>
            <a:r>
              <a:rPr lang="en-US" sz="2400" dirty="0"/>
              <a:t> stimuli</a:t>
            </a:r>
          </a:p>
          <a:p>
            <a:pPr>
              <a:lnSpc>
                <a:spcPct val="90000"/>
              </a:lnSpc>
              <a:spcBef>
                <a:spcPct val="45000"/>
              </a:spcBef>
            </a:pPr>
            <a:r>
              <a:rPr lang="en-US" sz="2400" dirty="0"/>
              <a:t>Immunodeficiency disorders</a:t>
            </a:r>
            <a:endParaRPr lang="en-US" sz="2800" dirty="0"/>
          </a:p>
          <a:p>
            <a:pPr lvl="1">
              <a:lnSpc>
                <a:spcPct val="90000"/>
              </a:lnSpc>
              <a:spcBef>
                <a:spcPct val="45000"/>
              </a:spcBef>
            </a:pPr>
            <a:r>
              <a:rPr lang="en-US" sz="2200" dirty="0"/>
              <a:t>Immunoglobulin deficiency (</a:t>
            </a:r>
            <a:r>
              <a:rPr lang="en-US" sz="2200" dirty="0" err="1"/>
              <a:t>IgA</a:t>
            </a:r>
            <a:r>
              <a:rPr lang="en-US" sz="2200" dirty="0"/>
              <a:t>, </a:t>
            </a:r>
            <a:r>
              <a:rPr lang="en-US" sz="2200" dirty="0" err="1"/>
              <a:t>IgG</a:t>
            </a:r>
            <a:r>
              <a:rPr lang="en-US" sz="2200" dirty="0"/>
              <a:t>)</a:t>
            </a:r>
            <a:endParaRPr lang="en-US" sz="2400" dirty="0"/>
          </a:p>
          <a:p>
            <a:pPr>
              <a:lnSpc>
                <a:spcPct val="90000"/>
              </a:lnSpc>
              <a:spcBef>
                <a:spcPct val="45000"/>
              </a:spcBef>
            </a:pPr>
            <a:r>
              <a:rPr lang="en-US" sz="2400" dirty="0"/>
              <a:t>Anatomic changes</a:t>
            </a:r>
            <a:endParaRPr lang="en-US" sz="2800" dirty="0"/>
          </a:p>
          <a:p>
            <a:pPr lvl="1">
              <a:lnSpc>
                <a:spcPct val="90000"/>
              </a:lnSpc>
              <a:spcBef>
                <a:spcPct val="45000"/>
              </a:spcBef>
            </a:pPr>
            <a:r>
              <a:rPr lang="en-US" sz="2200" dirty="0"/>
              <a:t>Deviated septum, </a:t>
            </a:r>
            <a:r>
              <a:rPr lang="en-US" sz="2200" dirty="0" err="1"/>
              <a:t>concha</a:t>
            </a:r>
            <a:r>
              <a:rPr lang="en-US" sz="2200" dirty="0"/>
              <a:t> </a:t>
            </a:r>
            <a:r>
              <a:rPr lang="en-US" sz="2200" dirty="0" err="1"/>
              <a:t>bullosa</a:t>
            </a:r>
            <a:r>
              <a:rPr lang="en-US" sz="2200" dirty="0"/>
              <a:t>, polyps</a:t>
            </a:r>
            <a:endParaRPr lang="en-US" sz="2400" dirty="0"/>
          </a:p>
          <a:p>
            <a:endParaRPr lang="en-US" dirty="0"/>
          </a:p>
        </p:txBody>
      </p:sp>
      <p:pic>
        <p:nvPicPr>
          <p:cNvPr id="5" name="Content Placeholder 4" descr="Untitled.pngk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5800" y="1920086"/>
            <a:ext cx="4191000" cy="3733258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Causes of </a:t>
            </a:r>
            <a:r>
              <a:rPr lang="en-US" sz="3600" b="1" dirty="0" err="1"/>
              <a:t>Ciliary</a:t>
            </a:r>
            <a:r>
              <a:rPr lang="en-US" sz="3600" b="1" dirty="0"/>
              <a:t> Dysfunction: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65000"/>
              </a:spcBef>
            </a:pPr>
            <a:r>
              <a:rPr lang="en-US" sz="2400" dirty="0"/>
              <a:t>Immotile cilia syndrome</a:t>
            </a:r>
          </a:p>
          <a:p>
            <a:pPr>
              <a:lnSpc>
                <a:spcPct val="90000"/>
              </a:lnSpc>
              <a:spcBef>
                <a:spcPct val="65000"/>
              </a:spcBef>
            </a:pPr>
            <a:r>
              <a:rPr lang="en-US" sz="2400" dirty="0"/>
              <a:t>Prolonged exposure to cigarette smoke</a:t>
            </a:r>
          </a:p>
          <a:p>
            <a:pPr>
              <a:lnSpc>
                <a:spcPct val="90000"/>
              </a:lnSpc>
              <a:spcBef>
                <a:spcPct val="65000"/>
              </a:spcBef>
            </a:pPr>
            <a:r>
              <a:rPr lang="en-US" sz="2400" dirty="0"/>
              <a:t>Common cold viruses causing URI</a:t>
            </a:r>
          </a:p>
          <a:p>
            <a:pPr>
              <a:lnSpc>
                <a:spcPct val="90000"/>
              </a:lnSpc>
              <a:spcBef>
                <a:spcPct val="65000"/>
              </a:spcBef>
            </a:pPr>
            <a:r>
              <a:rPr lang="en-US" sz="2400" dirty="0"/>
              <a:t>Increased viscosity of mucus</a:t>
            </a:r>
          </a:p>
          <a:p>
            <a:pPr>
              <a:lnSpc>
                <a:spcPct val="90000"/>
              </a:lnSpc>
              <a:spcBef>
                <a:spcPct val="65000"/>
              </a:spcBef>
            </a:pPr>
            <a:r>
              <a:rPr lang="en-US" sz="2400" dirty="0"/>
              <a:t>Medications</a:t>
            </a:r>
            <a:endParaRPr lang="en-US" sz="2000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Sinusitis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Infection of the sinuses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Diseases Slowing </a:t>
            </a:r>
            <a:r>
              <a:rPr lang="en-US" sz="3600" b="1" dirty="0" err="1"/>
              <a:t>Ciliary</a:t>
            </a:r>
            <a:r>
              <a:rPr lang="en-US" sz="3600" b="1" dirty="0"/>
              <a:t> Function: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65000"/>
              </a:spcBef>
            </a:pPr>
            <a:r>
              <a:rPr lang="en-US" dirty="0"/>
              <a:t>Allergic and </a:t>
            </a:r>
            <a:r>
              <a:rPr lang="en-US" dirty="0" err="1"/>
              <a:t>nonallergic</a:t>
            </a:r>
            <a:r>
              <a:rPr lang="en-US" dirty="0"/>
              <a:t> rhinitis</a:t>
            </a:r>
          </a:p>
          <a:p>
            <a:pPr>
              <a:spcBef>
                <a:spcPct val="65000"/>
              </a:spcBef>
            </a:pPr>
            <a:r>
              <a:rPr lang="en-US" dirty="0"/>
              <a:t>Rhinosinusitis</a:t>
            </a:r>
          </a:p>
          <a:p>
            <a:pPr>
              <a:spcBef>
                <a:spcPct val="65000"/>
              </a:spcBef>
            </a:pPr>
            <a:r>
              <a:rPr lang="en-US" dirty="0"/>
              <a:t>Aging rhinitis</a:t>
            </a:r>
          </a:p>
          <a:p>
            <a:pPr>
              <a:spcBef>
                <a:spcPct val="65000"/>
              </a:spcBef>
            </a:pPr>
            <a:r>
              <a:rPr lang="en-US" dirty="0"/>
              <a:t>Cystic fibrosis</a:t>
            </a:r>
          </a:p>
          <a:p>
            <a:pPr>
              <a:spcBef>
                <a:spcPct val="65000"/>
              </a:spcBef>
            </a:pPr>
            <a:r>
              <a:rPr lang="en-US" dirty="0"/>
              <a:t>Any disease causing obstruction, crusting of the mucosa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Causes of Mechanical Obstruction: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90000"/>
              </a:lnSpc>
              <a:spcBef>
                <a:spcPct val="65000"/>
              </a:spcBef>
            </a:pPr>
            <a:r>
              <a:rPr lang="en-US" dirty="0"/>
              <a:t>Deviated nasal septum</a:t>
            </a:r>
          </a:p>
          <a:p>
            <a:pPr>
              <a:lnSpc>
                <a:spcPct val="90000"/>
              </a:lnSpc>
              <a:spcBef>
                <a:spcPct val="65000"/>
              </a:spcBef>
            </a:pPr>
            <a:r>
              <a:rPr lang="en-US" dirty="0" err="1"/>
              <a:t>Concha</a:t>
            </a:r>
            <a:r>
              <a:rPr lang="en-US" dirty="0"/>
              <a:t> </a:t>
            </a:r>
            <a:r>
              <a:rPr lang="en-US" dirty="0" err="1"/>
              <a:t>bullosa</a:t>
            </a:r>
            <a:endParaRPr lang="en-US" dirty="0"/>
          </a:p>
          <a:p>
            <a:pPr>
              <a:lnSpc>
                <a:spcPct val="90000"/>
              </a:lnSpc>
              <a:spcBef>
                <a:spcPct val="65000"/>
              </a:spcBef>
            </a:pPr>
            <a:r>
              <a:rPr lang="en-US" dirty="0"/>
              <a:t>Foreign body</a:t>
            </a:r>
          </a:p>
          <a:p>
            <a:pPr>
              <a:lnSpc>
                <a:spcPct val="90000"/>
              </a:lnSpc>
              <a:spcBef>
                <a:spcPct val="65000"/>
              </a:spcBef>
            </a:pPr>
            <a:r>
              <a:rPr lang="en-US" dirty="0"/>
              <a:t>Nasal polyps</a:t>
            </a:r>
          </a:p>
          <a:p>
            <a:pPr>
              <a:lnSpc>
                <a:spcPct val="90000"/>
              </a:lnSpc>
              <a:spcBef>
                <a:spcPct val="65000"/>
              </a:spcBef>
            </a:pPr>
            <a:r>
              <a:rPr lang="en-US" dirty="0"/>
              <a:t>Congenital </a:t>
            </a:r>
            <a:r>
              <a:rPr lang="en-US" dirty="0" err="1"/>
              <a:t>atresia</a:t>
            </a:r>
            <a:endParaRPr lang="en-US" dirty="0"/>
          </a:p>
          <a:p>
            <a:pPr>
              <a:lnSpc>
                <a:spcPct val="90000"/>
              </a:lnSpc>
              <a:spcBef>
                <a:spcPct val="65000"/>
              </a:spcBef>
            </a:pPr>
            <a:r>
              <a:rPr lang="en-US" dirty="0"/>
              <a:t>Lymphoid hyperplasia</a:t>
            </a:r>
          </a:p>
          <a:p>
            <a:pPr>
              <a:lnSpc>
                <a:spcPct val="90000"/>
              </a:lnSpc>
              <a:spcBef>
                <a:spcPct val="65000"/>
              </a:spcBef>
            </a:pPr>
            <a:r>
              <a:rPr lang="en-US" dirty="0"/>
              <a:t>Nasal structural changes found in Downs syndrome</a:t>
            </a:r>
          </a:p>
          <a:p>
            <a:endParaRPr lang="en-US" dirty="0"/>
          </a:p>
        </p:txBody>
      </p:sp>
      <p:pic>
        <p:nvPicPr>
          <p:cNvPr id="5" name="Content Placeholder 4" descr="Untitled.pngbb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05400" y="1920085"/>
            <a:ext cx="3054096" cy="2663952"/>
          </a:xfrm>
        </p:spPr>
      </p:pic>
      <p:pic>
        <p:nvPicPr>
          <p:cNvPr id="6" name="Picture 5" descr="Untitled.png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4584037"/>
            <a:ext cx="3054096" cy="204536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Physical finding: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65000"/>
              </a:spcBef>
            </a:pPr>
            <a:r>
              <a:rPr lang="en-US" sz="2400" dirty="0"/>
              <a:t>Mucopurulent nasal discharge</a:t>
            </a:r>
          </a:p>
          <a:p>
            <a:pPr lvl="1">
              <a:spcBef>
                <a:spcPct val="65000"/>
              </a:spcBef>
            </a:pPr>
            <a:r>
              <a:rPr lang="en-US" sz="2200" dirty="0"/>
              <a:t>Highest positive predictive value</a:t>
            </a:r>
            <a:endParaRPr lang="en-US" sz="2400" dirty="0"/>
          </a:p>
          <a:p>
            <a:pPr>
              <a:spcBef>
                <a:spcPct val="65000"/>
              </a:spcBef>
            </a:pPr>
            <a:r>
              <a:rPr lang="en-US" sz="2400" dirty="0"/>
              <a:t>Swelling of nasal mucosa	</a:t>
            </a:r>
          </a:p>
          <a:p>
            <a:pPr>
              <a:spcBef>
                <a:spcPct val="65000"/>
              </a:spcBef>
            </a:pPr>
            <a:r>
              <a:rPr lang="en-US" sz="2400" dirty="0"/>
              <a:t>Mild </a:t>
            </a:r>
            <a:r>
              <a:rPr lang="en-US" sz="2400" dirty="0" err="1"/>
              <a:t>erythema</a:t>
            </a:r>
            <a:endParaRPr lang="en-US" sz="2400" dirty="0"/>
          </a:p>
          <a:p>
            <a:pPr>
              <a:spcBef>
                <a:spcPct val="65000"/>
              </a:spcBef>
            </a:pPr>
            <a:r>
              <a:rPr lang="en-US" sz="2400" dirty="0"/>
              <a:t>Facial pain (unusual in children)</a:t>
            </a:r>
          </a:p>
          <a:p>
            <a:pPr>
              <a:spcBef>
                <a:spcPct val="65000"/>
              </a:spcBef>
            </a:pPr>
            <a:r>
              <a:rPr lang="en-US" sz="2400" dirty="0"/>
              <a:t>Periorbital swelling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Objectives of Treatment of Acute Bacterial Sinusitis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5486399" y="2420263"/>
            <a:ext cx="2816225" cy="2414016"/>
          </a:xfrm>
        </p:spPr>
      </p:pic>
      <p:sp>
        <p:nvSpPr>
          <p:cNvPr id="4" name="Rectangle 3"/>
          <p:cNvSpPr/>
          <p:nvPr/>
        </p:nvSpPr>
        <p:spPr>
          <a:xfrm>
            <a:off x="762000" y="2420263"/>
            <a:ext cx="3735388" cy="2017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65000"/>
              </a:spcBef>
            </a:pPr>
            <a:r>
              <a:rPr lang="en-US" dirty="0"/>
              <a:t>Decrease time of recovery</a:t>
            </a:r>
          </a:p>
          <a:p>
            <a:pPr>
              <a:spcBef>
                <a:spcPct val="65000"/>
              </a:spcBef>
            </a:pPr>
            <a:r>
              <a:rPr lang="en-US" dirty="0"/>
              <a:t>Prevent chronic disease</a:t>
            </a:r>
          </a:p>
          <a:p>
            <a:pPr>
              <a:spcBef>
                <a:spcPct val="65000"/>
              </a:spcBef>
            </a:pPr>
            <a:r>
              <a:rPr lang="en-US" dirty="0"/>
              <a:t>Decrease exacerbations of asthma or other secondary diseases</a:t>
            </a:r>
          </a:p>
          <a:p>
            <a:pPr>
              <a:spcBef>
                <a:spcPct val="65000"/>
              </a:spcBef>
            </a:pPr>
            <a:r>
              <a:rPr lang="en-US" dirty="0">
                <a:solidFill>
                  <a:srgbClr val="FF6600"/>
                </a:solidFill>
              </a:rPr>
              <a:t>Do so in a cost-effective way</a:t>
            </a:r>
            <a:r>
              <a:rPr lang="en-US" dirty="0"/>
              <a:t>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469900" y="790575"/>
            <a:ext cx="8742363" cy="681038"/>
          </a:xfrm>
        </p:spPr>
        <p:txBody>
          <a:bodyPr/>
          <a:lstStyle/>
          <a:p>
            <a:pPr eaLnBrk="1" hangingPunct="1"/>
            <a:r>
              <a:rPr lang="en-US" sz="3200" b="1" cap="none"/>
              <a:t>Suspected Microbiology of ABS, 2013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96888" y="1539875"/>
            <a:ext cx="8647112" cy="426720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ts val="1200"/>
              </a:spcBef>
              <a:buFont typeface="Wingdings" pitchFamily="-95" charset="2"/>
              <a:buChar char="§"/>
            </a:pPr>
            <a:r>
              <a:rPr lang="en-US" sz="2800" i="1" dirty="0">
                <a:solidFill>
                  <a:schemeClr val="accent1"/>
                </a:solidFill>
              </a:rPr>
              <a:t>Streptococcus </a:t>
            </a:r>
            <a:r>
              <a:rPr lang="en-US" sz="2800" i="1" dirty="0" err="1">
                <a:solidFill>
                  <a:schemeClr val="accent1"/>
                </a:solidFill>
              </a:rPr>
              <a:t>pneumoniae</a:t>
            </a:r>
            <a:r>
              <a:rPr lang="en-US" sz="2800" dirty="0">
                <a:solidFill>
                  <a:schemeClr val="accent1"/>
                </a:solidFill>
              </a:rPr>
              <a:t>			15–20%</a:t>
            </a:r>
          </a:p>
          <a:p>
            <a:pPr eaLnBrk="1" hangingPunct="1">
              <a:lnSpc>
                <a:spcPct val="110000"/>
              </a:lnSpc>
              <a:spcBef>
                <a:spcPts val="1200"/>
              </a:spcBef>
              <a:buFont typeface="Wingdings" pitchFamily="-95" charset="2"/>
              <a:buChar char="§"/>
            </a:pPr>
            <a:r>
              <a:rPr lang="en-US" sz="2800" i="1" dirty="0" err="1">
                <a:solidFill>
                  <a:schemeClr val="accent1"/>
                </a:solidFill>
              </a:rPr>
              <a:t>Haemophilus</a:t>
            </a:r>
            <a:r>
              <a:rPr lang="en-US" sz="2800" i="1" dirty="0">
                <a:solidFill>
                  <a:schemeClr val="accent1"/>
                </a:solidFill>
              </a:rPr>
              <a:t> </a:t>
            </a:r>
            <a:r>
              <a:rPr lang="en-US" sz="2800" i="1" dirty="0" err="1">
                <a:solidFill>
                  <a:schemeClr val="accent1"/>
                </a:solidFill>
              </a:rPr>
              <a:t>influenzae</a:t>
            </a:r>
            <a:r>
              <a:rPr lang="en-US" sz="2800" dirty="0">
                <a:solidFill>
                  <a:schemeClr val="accent1"/>
                </a:solidFill>
              </a:rPr>
              <a:t>			45–50%</a:t>
            </a:r>
          </a:p>
          <a:p>
            <a:pPr eaLnBrk="1" hangingPunct="1">
              <a:lnSpc>
                <a:spcPct val="110000"/>
              </a:lnSpc>
              <a:spcBef>
                <a:spcPts val="1200"/>
              </a:spcBef>
              <a:buFont typeface="Wingdings" pitchFamily="-95" charset="2"/>
              <a:buChar char="§"/>
            </a:pPr>
            <a:r>
              <a:rPr lang="en-US" sz="2800" i="1" dirty="0" err="1">
                <a:solidFill>
                  <a:schemeClr val="accent1"/>
                </a:solidFill>
              </a:rPr>
              <a:t>Moraxella</a:t>
            </a:r>
            <a:r>
              <a:rPr lang="en-US" sz="2800" i="1" dirty="0">
                <a:solidFill>
                  <a:schemeClr val="accent1"/>
                </a:solidFill>
              </a:rPr>
              <a:t> </a:t>
            </a:r>
            <a:r>
              <a:rPr lang="en-US" sz="2800" i="1" dirty="0" err="1">
                <a:solidFill>
                  <a:schemeClr val="accent1"/>
                </a:solidFill>
              </a:rPr>
              <a:t>catarrhalis</a:t>
            </a:r>
            <a:r>
              <a:rPr lang="en-US" sz="2800" dirty="0">
                <a:solidFill>
                  <a:schemeClr val="accent1"/>
                </a:solidFill>
              </a:rPr>
              <a:t>				10–15%</a:t>
            </a:r>
          </a:p>
          <a:p>
            <a:pPr eaLnBrk="1" hangingPunct="1">
              <a:lnSpc>
                <a:spcPct val="110000"/>
              </a:lnSpc>
              <a:spcBef>
                <a:spcPts val="1200"/>
              </a:spcBef>
              <a:buFont typeface="Wingdings" pitchFamily="-95" charset="2"/>
              <a:buChar char="§"/>
            </a:pPr>
            <a:r>
              <a:rPr lang="en-US" sz="2800" i="1" dirty="0">
                <a:solidFill>
                  <a:schemeClr val="accent1"/>
                </a:solidFill>
              </a:rPr>
              <a:t>Streptococcus pyogenes</a:t>
            </a:r>
            <a:r>
              <a:rPr lang="en-US" sz="2800" dirty="0">
                <a:solidFill>
                  <a:schemeClr val="accent1"/>
                </a:solidFill>
              </a:rPr>
              <a:t>                       	         5%</a:t>
            </a:r>
          </a:p>
          <a:p>
            <a:pPr eaLnBrk="1" hangingPunct="1">
              <a:lnSpc>
                <a:spcPct val="110000"/>
              </a:lnSpc>
              <a:spcBef>
                <a:spcPts val="1200"/>
              </a:spcBef>
              <a:buFont typeface="Wingdings" pitchFamily="-95" charset="2"/>
              <a:buChar char="§"/>
            </a:pPr>
            <a:r>
              <a:rPr lang="en-US" sz="2800" dirty="0">
                <a:solidFill>
                  <a:schemeClr val="accent1"/>
                </a:solidFill>
              </a:rPr>
              <a:t>		       </a:t>
            </a:r>
          </a:p>
          <a:p>
            <a:pPr eaLnBrk="1" hangingPunct="1">
              <a:buFont typeface="Wingdings" pitchFamily="-95" charset="2"/>
              <a:buNone/>
            </a:pPr>
            <a:endParaRPr lang="en-US" sz="28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9200"/>
            <a:ext cx="8458200" cy="54102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Adjunctive therapy: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r>
              <a:rPr lang="en-US" dirty="0"/>
              <a:t>Saline irrigation (physiological , hypertonic saline)</a:t>
            </a:r>
          </a:p>
          <a:p>
            <a:pPr>
              <a:buFont typeface="Wingdings" charset="2"/>
              <a:buChar char="v"/>
            </a:pPr>
            <a:r>
              <a:rPr lang="en-US" dirty="0"/>
              <a:t>Intranasal steroid </a:t>
            </a:r>
          </a:p>
          <a:p>
            <a:pPr>
              <a:buFont typeface="Wingdings" charset="2"/>
              <a:buChar char="v"/>
            </a:pPr>
            <a:r>
              <a:rPr lang="en-US" dirty="0"/>
              <a:t>Topical ,oral decongestants, </a:t>
            </a:r>
          </a:p>
          <a:p>
            <a:pPr>
              <a:buFont typeface="Wingdings" charset="2"/>
              <a:buChar char="v"/>
            </a:pPr>
            <a:r>
              <a:rPr lang="en-US" b="1" dirty="0">
                <a:solidFill>
                  <a:srgbClr val="FF0000"/>
                </a:solidFill>
              </a:rPr>
              <a:t>all the above have weak recommendation    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When initial empiric antimicrobial therapy for Acute Bacterial Sinusitis Fails…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3306763"/>
          </a:xfrm>
        </p:spPr>
        <p:txBody>
          <a:bodyPr/>
          <a:lstStyle/>
          <a:p>
            <a:r>
              <a:rPr lang="en-US" dirty="0"/>
              <a:t>Symptoms worse after 48-72 hours </a:t>
            </a:r>
          </a:p>
          <a:p>
            <a:r>
              <a:rPr lang="en-US" dirty="0"/>
              <a:t>Fail to improve after 3-5 days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Look for…</a:t>
            </a:r>
            <a:r>
              <a:rPr lang="en-US" b="1" dirty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u"/>
            </a:pPr>
            <a:r>
              <a:rPr lang="en-US" dirty="0"/>
              <a:t>Resistant pathogen </a:t>
            </a:r>
          </a:p>
          <a:p>
            <a:pPr>
              <a:buFont typeface="Wingdings" charset="2"/>
              <a:buChar char="u"/>
            </a:pPr>
            <a:r>
              <a:rPr lang="en-US" dirty="0"/>
              <a:t>Noninfectious etiology </a:t>
            </a:r>
          </a:p>
          <a:p>
            <a:pPr>
              <a:buFont typeface="Wingdings" charset="2"/>
              <a:buChar char="u"/>
            </a:pPr>
            <a:r>
              <a:rPr lang="en-US" dirty="0"/>
              <a:t> structural abnormality </a:t>
            </a:r>
          </a:p>
          <a:p>
            <a:pPr>
              <a:buFont typeface="Wingdings" charset="2"/>
              <a:buChar char="u"/>
            </a:pPr>
            <a:r>
              <a:rPr lang="en-US" dirty="0"/>
              <a:t> other cause for failure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u="sng" dirty="0"/>
              <a:t>Rhinoscopy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spcBef>
                <a:spcPct val="65000"/>
              </a:spcBef>
            </a:pPr>
            <a:r>
              <a:rPr lang="en-US" dirty="0"/>
              <a:t>Nasal polyps</a:t>
            </a:r>
          </a:p>
          <a:p>
            <a:pPr>
              <a:spcBef>
                <a:spcPct val="65000"/>
              </a:spcBef>
            </a:pPr>
            <a:r>
              <a:rPr lang="en-US" dirty="0" err="1"/>
              <a:t>Septal</a:t>
            </a:r>
            <a:r>
              <a:rPr lang="en-US" dirty="0"/>
              <a:t> deviation</a:t>
            </a:r>
          </a:p>
          <a:p>
            <a:pPr>
              <a:spcBef>
                <a:spcPct val="65000"/>
              </a:spcBef>
            </a:pPr>
            <a:r>
              <a:rPr lang="en-US" dirty="0" err="1"/>
              <a:t>Concha</a:t>
            </a:r>
            <a:r>
              <a:rPr lang="en-US" dirty="0"/>
              <a:t> </a:t>
            </a:r>
            <a:r>
              <a:rPr lang="en-US" dirty="0" err="1"/>
              <a:t>bullosa</a:t>
            </a:r>
            <a:endParaRPr lang="en-US" dirty="0"/>
          </a:p>
          <a:p>
            <a:pPr>
              <a:spcBef>
                <a:spcPct val="65000"/>
              </a:spcBef>
            </a:pPr>
            <a:r>
              <a:rPr lang="en-US" dirty="0"/>
              <a:t>Eustachian tube dysfunction</a:t>
            </a:r>
          </a:p>
          <a:p>
            <a:pPr>
              <a:spcBef>
                <a:spcPct val="65000"/>
              </a:spcBef>
            </a:pPr>
            <a:r>
              <a:rPr lang="en-US" dirty="0"/>
              <a:t>Adenoid hyperplasia</a:t>
            </a:r>
          </a:p>
          <a:p>
            <a:pPr>
              <a:spcBef>
                <a:spcPct val="65000"/>
              </a:spcBef>
            </a:pPr>
            <a:r>
              <a:rPr lang="en-US" dirty="0"/>
              <a:t>Tumors</a:t>
            </a:r>
          </a:p>
          <a:p>
            <a:endParaRPr lang="en-US" dirty="0"/>
          </a:p>
        </p:txBody>
      </p:sp>
      <p:pic>
        <p:nvPicPr>
          <p:cNvPr id="5" name="Content Placeholder 4" descr="Untitled.pngL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35652" y="2209800"/>
            <a:ext cx="3663696" cy="350688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Rhinosinusitis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65000"/>
              </a:spcBef>
            </a:pPr>
            <a:r>
              <a:rPr lang="en-US" dirty="0"/>
              <a:t>Allergic or non allergic rhinitis nearly always precedes sinusitis</a:t>
            </a:r>
          </a:p>
          <a:p>
            <a:pPr>
              <a:spcBef>
                <a:spcPct val="65000"/>
              </a:spcBef>
            </a:pPr>
            <a:r>
              <a:rPr lang="en-US" dirty="0"/>
              <a:t>Sinusitis without rhinitis is rare</a:t>
            </a:r>
          </a:p>
          <a:p>
            <a:pPr>
              <a:spcBef>
                <a:spcPct val="65000"/>
              </a:spcBef>
            </a:pPr>
            <a:r>
              <a:rPr lang="en-US" dirty="0"/>
              <a:t>Nasal discharge and congestion are prominent symptoms of sinusitis</a:t>
            </a:r>
          </a:p>
          <a:p>
            <a:pPr>
              <a:spcBef>
                <a:spcPct val="65000"/>
              </a:spcBef>
            </a:pPr>
            <a:r>
              <a:rPr lang="en-US" dirty="0"/>
              <a:t>Nasal mucosa and sinus mucosa are similar and are contiguous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1" dirty="0"/>
              <a:t>Swab culture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Direct sinus aspiration better than nasopharyngeal swab 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Imaging study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Structural abnormality </a:t>
            </a:r>
          </a:p>
          <a:p>
            <a:r>
              <a:rPr lang="en-US" dirty="0"/>
              <a:t> </a:t>
            </a:r>
            <a:r>
              <a:rPr lang="en-US" dirty="0" err="1"/>
              <a:t>suppurative</a:t>
            </a:r>
            <a:r>
              <a:rPr lang="en-US" dirty="0"/>
              <a:t> complications </a:t>
            </a:r>
          </a:p>
        </p:txBody>
      </p:sp>
      <p:pic>
        <p:nvPicPr>
          <p:cNvPr id="5" name="Content Placeholder 4" descr="Untitled.png hj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43400" y="1417638"/>
            <a:ext cx="4038600" cy="2660725"/>
          </a:xfrm>
        </p:spPr>
      </p:pic>
      <p:pic>
        <p:nvPicPr>
          <p:cNvPr id="6" name="Picture 5" descr="Untitled.png m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3200400"/>
            <a:ext cx="3429000" cy="320649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ntitled.pngl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7594" y="1935163"/>
            <a:ext cx="5848812" cy="4389437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Clinicians should obtain a contrast-enhanced CT scan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of the </a:t>
            </a:r>
            <a:r>
              <a:rPr lang="en-US" dirty="0" err="1">
                <a:solidFill>
                  <a:schemeClr val="accent1"/>
                </a:solidFill>
              </a:rPr>
              <a:t>paranasal</a:t>
            </a:r>
            <a:r>
              <a:rPr lang="en-US" dirty="0">
                <a:solidFill>
                  <a:schemeClr val="accent1"/>
                </a:solidFill>
              </a:rPr>
              <a:t> sinuses and/or an MRI with contrast whenever a child is suspected of having orbital or CNS complications of ABS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mplications Of Acute Bacterial Sinusitis Pediatric Emergency Medicine Practic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066801"/>
            <a:ext cx="5957887" cy="5125244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Suppurative</a:t>
            </a:r>
            <a:r>
              <a:rPr lang="en-US" dirty="0"/>
              <a:t> complications are rare .</a:t>
            </a:r>
          </a:p>
          <a:p>
            <a:r>
              <a:rPr lang="en-US" dirty="0"/>
              <a:t>3.7-11% among hospitalized pediatric patients with sinusitis are primary related to orbital cellulites or intracranial infection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dirty="0">
                <a:solidFill>
                  <a:schemeClr val="accent1"/>
                </a:solidFill>
              </a:rPr>
              <a:t>Suspected with very severe headache, photophobia, seizure, other focal neurologic findings</a:t>
            </a:r>
          </a:p>
          <a:p>
            <a:pPr marL="0" indent="0">
              <a:spcBef>
                <a:spcPts val="1200"/>
              </a:spcBef>
              <a:buFont typeface="Wingdings" pitchFamily="-95" charset="2"/>
              <a:buChar char="§"/>
            </a:pPr>
            <a:r>
              <a:rPr lang="en-US" dirty="0">
                <a:solidFill>
                  <a:schemeClr val="accent1"/>
                </a:solidFill>
              </a:rPr>
              <a:t>Subdural </a:t>
            </a:r>
            <a:r>
              <a:rPr lang="en-US" dirty="0" err="1">
                <a:solidFill>
                  <a:schemeClr val="accent1"/>
                </a:solidFill>
              </a:rPr>
              <a:t>empyema</a:t>
            </a:r>
            <a:endParaRPr lang="en-US" dirty="0">
              <a:solidFill>
                <a:schemeClr val="accent1"/>
              </a:solidFill>
            </a:endParaRPr>
          </a:p>
          <a:p>
            <a:pPr marL="0" indent="0">
              <a:spcBef>
                <a:spcPts val="1200"/>
              </a:spcBef>
              <a:buFont typeface="Wingdings" pitchFamily="-95" charset="2"/>
              <a:buChar char="§"/>
            </a:pPr>
            <a:r>
              <a:rPr lang="en-US" dirty="0">
                <a:solidFill>
                  <a:schemeClr val="accent1"/>
                </a:solidFill>
              </a:rPr>
              <a:t>Epidural </a:t>
            </a:r>
            <a:r>
              <a:rPr lang="en-US" dirty="0" err="1">
                <a:solidFill>
                  <a:schemeClr val="accent1"/>
                </a:solidFill>
              </a:rPr>
              <a:t>empyema</a:t>
            </a:r>
            <a:endParaRPr lang="en-US" dirty="0">
              <a:solidFill>
                <a:schemeClr val="accent1"/>
              </a:solidFill>
            </a:endParaRPr>
          </a:p>
          <a:p>
            <a:pPr marL="0" indent="0">
              <a:spcBef>
                <a:spcPts val="1200"/>
              </a:spcBef>
              <a:buFont typeface="Wingdings" pitchFamily="-95" charset="2"/>
              <a:buChar char="§"/>
            </a:pPr>
            <a:r>
              <a:rPr lang="en-US" dirty="0">
                <a:solidFill>
                  <a:schemeClr val="accent1"/>
                </a:solidFill>
              </a:rPr>
              <a:t>Venous thrombosis</a:t>
            </a:r>
          </a:p>
          <a:p>
            <a:pPr marL="0" indent="0">
              <a:spcBef>
                <a:spcPts val="1200"/>
              </a:spcBef>
              <a:buFont typeface="Wingdings" pitchFamily="-95" charset="2"/>
              <a:buChar char="§"/>
            </a:pPr>
            <a:r>
              <a:rPr lang="en-US" dirty="0">
                <a:solidFill>
                  <a:schemeClr val="accent1"/>
                </a:solidFill>
              </a:rPr>
              <a:t>Brain abscess</a:t>
            </a:r>
          </a:p>
          <a:p>
            <a:pPr marL="0" indent="0">
              <a:spcBef>
                <a:spcPts val="1200"/>
              </a:spcBef>
              <a:buFont typeface="Wingdings" pitchFamily="-95" charset="2"/>
              <a:buChar char="§"/>
            </a:pPr>
            <a:r>
              <a:rPr lang="en-US" dirty="0">
                <a:solidFill>
                  <a:schemeClr val="accent1"/>
                </a:solidFill>
              </a:rPr>
              <a:t>Meningitis</a:t>
            </a:r>
          </a:p>
          <a:p>
            <a:endParaRPr lang="en-US" dirty="0"/>
          </a:p>
        </p:txBody>
      </p:sp>
      <p:pic>
        <p:nvPicPr>
          <p:cNvPr id="5" name="Content Placeholder 4" descr="336139-336140-336829-2184831tn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91200" y="894588"/>
            <a:ext cx="2895600" cy="2915412"/>
          </a:xfrm>
        </p:spPr>
      </p:pic>
      <p:pic>
        <p:nvPicPr>
          <p:cNvPr id="6" name="Picture 5" descr="336139-336829-5602t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810000"/>
            <a:ext cx="2819400" cy="28194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Sinusitis-Complicatio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5692" y="1935163"/>
            <a:ext cx="6652615" cy="4389437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Complication of sinusitis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Bef>
                <a:spcPts val="1200"/>
              </a:spcBef>
              <a:buFont typeface="Wingdings" pitchFamily="-95" charset="2"/>
              <a:buChar char="§"/>
            </a:pPr>
            <a:r>
              <a:rPr lang="en-US" dirty="0">
                <a:solidFill>
                  <a:schemeClr val="accent1"/>
                </a:solidFill>
              </a:rPr>
              <a:t>Proptosis – anterior and lateral displacement of globe</a:t>
            </a:r>
          </a:p>
          <a:p>
            <a:pPr>
              <a:spcBef>
                <a:spcPts val="1200"/>
              </a:spcBef>
              <a:buFont typeface="Wingdings" pitchFamily="-95" charset="2"/>
              <a:buChar char="§"/>
            </a:pPr>
            <a:r>
              <a:rPr lang="en-US" dirty="0">
                <a:solidFill>
                  <a:schemeClr val="accent1"/>
                </a:solidFill>
              </a:rPr>
              <a:t>Impairment of </a:t>
            </a:r>
            <a:r>
              <a:rPr lang="en-US" dirty="0" err="1">
                <a:solidFill>
                  <a:schemeClr val="accent1"/>
                </a:solidFill>
              </a:rPr>
              <a:t>extraocular</a:t>
            </a:r>
            <a:r>
              <a:rPr lang="en-US" dirty="0">
                <a:solidFill>
                  <a:schemeClr val="accent1"/>
                </a:solidFill>
              </a:rPr>
              <a:t> movements</a:t>
            </a:r>
          </a:p>
          <a:p>
            <a:pPr>
              <a:spcBef>
                <a:spcPts val="1200"/>
              </a:spcBef>
              <a:buFont typeface="Wingdings" pitchFamily="-95" charset="2"/>
              <a:buChar char="§"/>
            </a:pPr>
            <a:r>
              <a:rPr lang="en-US" dirty="0">
                <a:solidFill>
                  <a:schemeClr val="accent1"/>
                </a:solidFill>
              </a:rPr>
              <a:t>Loss of visual acuity</a:t>
            </a:r>
          </a:p>
          <a:p>
            <a:pPr>
              <a:spcBef>
                <a:spcPts val="1200"/>
              </a:spcBef>
              <a:buFont typeface="Wingdings" pitchFamily="-95" charset="2"/>
              <a:buChar char="§"/>
            </a:pPr>
            <a:r>
              <a:rPr lang="en-US" dirty="0" err="1">
                <a:solidFill>
                  <a:schemeClr val="accent1"/>
                </a:solidFill>
              </a:rPr>
              <a:t>Chemosis</a:t>
            </a:r>
            <a:r>
              <a:rPr lang="en-US" dirty="0">
                <a:solidFill>
                  <a:schemeClr val="accent1"/>
                </a:solidFill>
              </a:rPr>
              <a:t> – edema of conjunctiva</a:t>
            </a:r>
          </a:p>
          <a:p>
            <a:endParaRPr lang="en-US" dirty="0"/>
          </a:p>
        </p:txBody>
      </p:sp>
      <p:pic>
        <p:nvPicPr>
          <p:cNvPr id="7" name="Content Placeholder 6" descr="Untitled.png kl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15000" y="1219200"/>
            <a:ext cx="2971800" cy="3171882"/>
          </a:xfrm>
        </p:spPr>
      </p:pic>
      <p:pic>
        <p:nvPicPr>
          <p:cNvPr id="8" name="Picture 7" descr="Untitled.png n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3526219"/>
            <a:ext cx="2971800" cy="259994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511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Periorbital and Orbital cellulites 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4038600" cy="4708525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The orbital septum</a:t>
            </a:r>
            <a:r>
              <a:rPr lang="en-US" dirty="0"/>
              <a:t>:  thin membrane that separates the superficial eyelid from the deeper eye structures. </a:t>
            </a:r>
          </a:p>
          <a:p>
            <a:r>
              <a:rPr lang="en-US" dirty="0"/>
              <a:t>Periorbital </a:t>
            </a:r>
            <a:r>
              <a:rPr lang="en-US" dirty="0" err="1"/>
              <a:t>cellulitis</a:t>
            </a:r>
            <a:r>
              <a:rPr lang="en-US" dirty="0"/>
              <a:t>,= “</a:t>
            </a:r>
            <a:r>
              <a:rPr lang="en-US" dirty="0" err="1"/>
              <a:t>preseptal</a:t>
            </a:r>
            <a:r>
              <a:rPr lang="en-US" dirty="0"/>
              <a:t>” </a:t>
            </a:r>
            <a:r>
              <a:rPr lang="en-US" dirty="0" err="1"/>
              <a:t>cellulitis</a:t>
            </a:r>
            <a:r>
              <a:rPr lang="en-US" dirty="0"/>
              <a:t>, is a bacterial infection of the eyelid and surrounding soft tissues that does not extend into the deeper orbital structures. </a:t>
            </a:r>
          </a:p>
          <a:p>
            <a:r>
              <a:rPr lang="en-US" dirty="0"/>
              <a:t>orbital </a:t>
            </a:r>
            <a:r>
              <a:rPr lang="en-US" dirty="0" err="1"/>
              <a:t>cellulitis</a:t>
            </a:r>
            <a:r>
              <a:rPr lang="en-US" dirty="0"/>
              <a:t>, =“</a:t>
            </a:r>
            <a:r>
              <a:rPr lang="en-US" dirty="0" err="1"/>
              <a:t>postseptal</a:t>
            </a:r>
            <a:r>
              <a:rPr lang="en-US" dirty="0"/>
              <a:t>” </a:t>
            </a:r>
            <a:r>
              <a:rPr lang="en-US" dirty="0" err="1"/>
              <a:t>cellulitis</a:t>
            </a:r>
            <a:r>
              <a:rPr lang="en-US" dirty="0"/>
              <a:t>, is an infection involving the fat and muscles posterior to the orbital 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2514600"/>
            <a:ext cx="3733800" cy="345916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sinusitis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79438" indent="0">
              <a:lnSpc>
                <a:spcPct val="90000"/>
              </a:lnSpc>
              <a:tabLst>
                <a:tab pos="911225" algn="l"/>
              </a:tabLst>
            </a:pPr>
            <a:r>
              <a:rPr lang="en-US" sz="2800" dirty="0"/>
              <a:t>	</a:t>
            </a:r>
            <a:r>
              <a:rPr lang="en-US" sz="2400" dirty="0"/>
              <a:t>4 </a:t>
            </a:r>
            <a:r>
              <a:rPr lang="en-US" sz="2400" dirty="0" err="1"/>
              <a:t>paranasal</a:t>
            </a:r>
            <a:r>
              <a:rPr lang="en-US" sz="2400" dirty="0"/>
              <a:t> sinuses </a:t>
            </a:r>
          </a:p>
          <a:p>
            <a:pPr marL="579438" indent="0">
              <a:lnSpc>
                <a:spcPct val="90000"/>
              </a:lnSpc>
              <a:tabLst>
                <a:tab pos="911225" algn="l"/>
              </a:tabLst>
            </a:pPr>
            <a:r>
              <a:rPr lang="en-US" sz="2400" dirty="0" err="1"/>
              <a:t>Inflamation</a:t>
            </a:r>
            <a:r>
              <a:rPr lang="en-US" sz="2400" dirty="0"/>
              <a:t> of one or more sinuses</a:t>
            </a:r>
            <a:endParaRPr lang="en-US" sz="2800" dirty="0"/>
          </a:p>
          <a:p>
            <a:pPr marL="1273175" lvl="1" indent="-350838">
              <a:lnSpc>
                <a:spcPct val="90000"/>
              </a:lnSpc>
              <a:tabLst>
                <a:tab pos="911225" algn="l"/>
              </a:tabLst>
            </a:pPr>
            <a:r>
              <a:rPr lang="en-US" sz="2200" dirty="0"/>
              <a:t>Frontal	</a:t>
            </a:r>
          </a:p>
          <a:p>
            <a:pPr marL="1273175" lvl="1" indent="-350838">
              <a:lnSpc>
                <a:spcPct val="90000"/>
              </a:lnSpc>
              <a:tabLst>
                <a:tab pos="911225" algn="l"/>
              </a:tabLst>
            </a:pPr>
            <a:r>
              <a:rPr lang="en-US" sz="2200" dirty="0"/>
              <a:t>Maxillary</a:t>
            </a:r>
          </a:p>
          <a:p>
            <a:pPr marL="1273175" lvl="1" indent="-350838">
              <a:lnSpc>
                <a:spcPct val="90000"/>
              </a:lnSpc>
              <a:tabLst>
                <a:tab pos="911225" algn="l"/>
              </a:tabLst>
            </a:pPr>
            <a:r>
              <a:rPr lang="en-US" sz="2200" dirty="0" err="1"/>
              <a:t>Ethmoid</a:t>
            </a:r>
            <a:endParaRPr lang="en-US" sz="2200" dirty="0"/>
          </a:p>
          <a:p>
            <a:pPr marL="1273175" lvl="1" indent="-350838">
              <a:lnSpc>
                <a:spcPct val="90000"/>
              </a:lnSpc>
              <a:tabLst>
                <a:tab pos="911225" algn="l"/>
              </a:tabLst>
            </a:pPr>
            <a:r>
              <a:rPr lang="en-US" sz="2200" dirty="0"/>
              <a:t>Sphenoid</a:t>
            </a:r>
            <a:endParaRPr lang="en-US" sz="2400" dirty="0"/>
          </a:p>
          <a:p>
            <a:endParaRPr lang="en-US" dirty="0"/>
          </a:p>
        </p:txBody>
      </p:sp>
      <p:pic>
        <p:nvPicPr>
          <p:cNvPr id="7" name="Content Placeholder 6" descr="Untitled.png  m,,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62500" y="2135283"/>
            <a:ext cx="3810000" cy="4005072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1535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6600"/>
                </a:solidFill>
              </a:rPr>
              <a:t>Chandler classification:</a:t>
            </a:r>
            <a:br>
              <a:rPr lang="en-US" b="1" dirty="0">
                <a:solidFill>
                  <a:srgbClr val="FF66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1: </a:t>
            </a:r>
            <a:r>
              <a:rPr lang="en-US" b="1" dirty="0" err="1"/>
              <a:t>Preseptal</a:t>
            </a:r>
            <a:r>
              <a:rPr lang="en-US" b="1" dirty="0"/>
              <a:t> cellulites </a:t>
            </a:r>
          </a:p>
          <a:p>
            <a:r>
              <a:rPr lang="en-US" b="1" dirty="0"/>
              <a:t>2: Orbital cellulites</a:t>
            </a:r>
          </a:p>
          <a:p>
            <a:r>
              <a:rPr lang="en-US" b="1" dirty="0"/>
              <a:t> 3: </a:t>
            </a:r>
            <a:r>
              <a:rPr lang="en-US" b="1" dirty="0" err="1"/>
              <a:t>Subperiosteal</a:t>
            </a:r>
            <a:r>
              <a:rPr lang="en-US" b="1" dirty="0"/>
              <a:t> abscess </a:t>
            </a:r>
          </a:p>
          <a:p>
            <a:r>
              <a:rPr lang="en-US" b="1" dirty="0"/>
              <a:t>4: </a:t>
            </a:r>
            <a:r>
              <a:rPr lang="en-US" b="1" dirty="0" err="1"/>
              <a:t>Intraorbital</a:t>
            </a:r>
            <a:r>
              <a:rPr lang="en-US" b="1" dirty="0"/>
              <a:t> abscess </a:t>
            </a:r>
          </a:p>
          <a:p>
            <a:r>
              <a:rPr lang="en-US" b="1" dirty="0"/>
              <a:t>5: Cavernous sinus thrombosis</a:t>
            </a:r>
            <a:endParaRPr lang="en-US" dirty="0"/>
          </a:p>
        </p:txBody>
      </p:sp>
      <p:pic>
        <p:nvPicPr>
          <p:cNvPr id="6" name="Content Placeholder 5" descr="756148-797762-798397-1787199tn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86400" y="2895600"/>
            <a:ext cx="2984500" cy="2351881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omplications-of-rhinosonusitis-12-72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5708" y="1295401"/>
            <a:ext cx="5852583" cy="5029200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hemosi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3200400"/>
            <a:ext cx="4064000" cy="3048000"/>
          </a:xfrm>
        </p:spPr>
      </p:pic>
      <p:pic>
        <p:nvPicPr>
          <p:cNvPr id="5" name="Picture 4" descr="Pre sept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457200"/>
            <a:ext cx="4343400" cy="29337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1-s2.0-S1319453410001025-gr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90800" y="1600200"/>
            <a:ext cx="3048000" cy="2971126"/>
          </a:xfr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04088"/>
            <a:ext cx="7391400" cy="585152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Indications for Hospitalization: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65000"/>
              </a:spcBef>
            </a:pPr>
            <a:r>
              <a:rPr lang="en-US" dirty="0"/>
              <a:t>Acutely ill child or adult with high fever, severe head pain</a:t>
            </a:r>
          </a:p>
          <a:p>
            <a:pPr>
              <a:spcBef>
                <a:spcPct val="65000"/>
              </a:spcBef>
            </a:pPr>
            <a:r>
              <a:rPr lang="en-US" dirty="0"/>
              <a:t>Suspected sphenoid sinusitis</a:t>
            </a:r>
          </a:p>
          <a:p>
            <a:pPr>
              <a:spcBef>
                <a:spcPct val="65000"/>
              </a:spcBef>
            </a:pPr>
            <a:r>
              <a:rPr lang="en-US" dirty="0"/>
              <a:t>Anytime complications of eye, bone or intracranial structures are present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Chronic sinusitis </a:t>
            </a:r>
          </a:p>
        </p:txBody>
      </p:sp>
      <p:pic>
        <p:nvPicPr>
          <p:cNvPr id="4" name="Content Placeholder 3" descr="image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362200"/>
            <a:ext cx="3898900" cy="3673443"/>
          </a:xfrm>
        </p:spPr>
      </p:pic>
      <p:pic>
        <p:nvPicPr>
          <p:cNvPr id="5" name="Picture 4" descr="images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2489199"/>
            <a:ext cx="3136900" cy="3546443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rt-6_img_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800" y="1600200"/>
            <a:ext cx="5374783" cy="3637264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g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4836" y="1935163"/>
            <a:ext cx="6454327" cy="4389437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Fungal sinusitis </a:t>
            </a:r>
          </a:p>
        </p:txBody>
      </p:sp>
      <p:pic>
        <p:nvPicPr>
          <p:cNvPr id="4" name="Content Placeholder 3" descr="a5097978d86222_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964531"/>
            <a:ext cx="7620000" cy="43307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Development of sinuses: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65000"/>
              </a:spcBef>
            </a:pPr>
            <a:r>
              <a:rPr lang="en-US" dirty="0"/>
              <a:t>Maxillary and </a:t>
            </a:r>
            <a:r>
              <a:rPr lang="en-US" dirty="0" err="1"/>
              <a:t>ethmoid</a:t>
            </a:r>
            <a:r>
              <a:rPr lang="en-US" dirty="0"/>
              <a:t> sinuses present at birth</a:t>
            </a:r>
          </a:p>
          <a:p>
            <a:pPr>
              <a:spcBef>
                <a:spcPct val="65000"/>
              </a:spcBef>
            </a:pPr>
            <a:r>
              <a:rPr lang="en-US" dirty="0"/>
              <a:t>Frontal sinus developed by age 5 .</a:t>
            </a:r>
          </a:p>
          <a:p>
            <a:pPr>
              <a:spcBef>
                <a:spcPct val="65000"/>
              </a:spcBef>
            </a:pPr>
            <a:r>
              <a:rPr lang="en-US" dirty="0"/>
              <a:t>Sphenoid sinus last to develop, by age of  8-10.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Functional endoscopic sinus surgery  FESS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Medialize middle turbinate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Excise </a:t>
            </a:r>
            <a:r>
              <a:rPr lang="en-US" sz="2800" dirty="0" err="1"/>
              <a:t>uncinate</a:t>
            </a:r>
            <a:r>
              <a:rPr lang="en-US" sz="2800" dirty="0"/>
              <a:t> process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Anterior then posterior </a:t>
            </a:r>
            <a:r>
              <a:rPr lang="en-US" sz="2800" dirty="0" err="1"/>
              <a:t>ethmoidectomies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 err="1"/>
              <a:t>Sphenoidotomy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Frontal recess dissection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Create maxillary </a:t>
            </a:r>
            <a:r>
              <a:rPr lang="en-US" sz="2800" dirty="0" err="1"/>
              <a:t>antrostomy</a:t>
            </a:r>
            <a:endParaRPr lang="en-US" sz="2800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b="1" dirty="0"/>
              <a:t>Indications for Endoscopic Sinus Surgery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Chronic sinusitis, </a:t>
            </a:r>
          </a:p>
          <a:p>
            <a:r>
              <a:rPr lang="en-US" dirty="0"/>
              <a:t>Complicated sinusitis,</a:t>
            </a:r>
          </a:p>
          <a:p>
            <a:r>
              <a:rPr lang="en-US" dirty="0"/>
              <a:t>Recurrent acute sinusitis,</a:t>
            </a:r>
          </a:p>
          <a:p>
            <a:r>
              <a:rPr lang="en-US" dirty="0"/>
              <a:t>Failed medical management of acute sinusitis, </a:t>
            </a:r>
          </a:p>
          <a:p>
            <a:r>
              <a:rPr lang="en-US" dirty="0"/>
              <a:t>Fungal sinusitis</a:t>
            </a:r>
          </a:p>
          <a:p>
            <a:r>
              <a:rPr lang="en-US" dirty="0"/>
              <a:t>Obstructive nasal </a:t>
            </a:r>
            <a:r>
              <a:rPr lang="en-US" dirty="0" err="1"/>
              <a:t>polyposis</a:t>
            </a:r>
            <a:endParaRPr lang="en-US" dirty="0"/>
          </a:p>
          <a:p>
            <a:r>
              <a:rPr lang="en-US" dirty="0"/>
              <a:t>Sinus </a:t>
            </a:r>
            <a:r>
              <a:rPr lang="en-US" dirty="0" err="1"/>
              <a:t>mucoceles</a:t>
            </a:r>
            <a:endParaRPr lang="en-US" dirty="0"/>
          </a:p>
          <a:p>
            <a:r>
              <a:rPr lang="en-US" dirty="0"/>
              <a:t>Remove foreign bodies</a:t>
            </a:r>
          </a:p>
          <a:p>
            <a:r>
              <a:rPr lang="en-US" dirty="0"/>
              <a:t>Tumor excision, 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Transsphenoidal </a:t>
            </a:r>
            <a:r>
              <a:rPr lang="en-US" dirty="0" err="1"/>
              <a:t>hypophysectomy</a:t>
            </a:r>
            <a:endParaRPr lang="en-US" dirty="0"/>
          </a:p>
          <a:p>
            <a:r>
              <a:rPr lang="en-US" dirty="0"/>
              <a:t>Orbital decompression, </a:t>
            </a:r>
          </a:p>
          <a:p>
            <a:r>
              <a:rPr lang="en-US" dirty="0" err="1"/>
              <a:t>Dacryocystorhinotomy</a:t>
            </a:r>
            <a:r>
              <a:rPr lang="en-US" dirty="0"/>
              <a:t>, </a:t>
            </a:r>
          </a:p>
          <a:p>
            <a:r>
              <a:rPr lang="en-US" dirty="0"/>
              <a:t>Orbital nerve decompression, </a:t>
            </a:r>
          </a:p>
          <a:p>
            <a:r>
              <a:rPr lang="en-US" dirty="0"/>
              <a:t>Grave’s </a:t>
            </a:r>
            <a:r>
              <a:rPr lang="en-US" dirty="0" err="1"/>
              <a:t>ophthalmopathy</a:t>
            </a:r>
            <a:endParaRPr lang="en-US" dirty="0"/>
          </a:p>
          <a:p>
            <a:r>
              <a:rPr lang="en-US" dirty="0" err="1"/>
              <a:t>Choanal</a:t>
            </a:r>
            <a:r>
              <a:rPr lang="en-US" dirty="0"/>
              <a:t> </a:t>
            </a:r>
            <a:r>
              <a:rPr lang="en-US" dirty="0" err="1"/>
              <a:t>atresia</a:t>
            </a:r>
            <a:r>
              <a:rPr lang="en-US" dirty="0"/>
              <a:t> repair</a:t>
            </a:r>
          </a:p>
          <a:p>
            <a:r>
              <a:rPr lang="en-US" dirty="0"/>
              <a:t>CSF leak repair</a:t>
            </a:r>
          </a:p>
          <a:p>
            <a:r>
              <a:rPr lang="en-US" dirty="0"/>
              <a:t>Control </a:t>
            </a:r>
            <a:r>
              <a:rPr lang="en-US" dirty="0" err="1"/>
              <a:t>epistaxis</a:t>
            </a:r>
            <a:endParaRPr lang="en-US" dirty="0"/>
          </a:p>
          <a:p>
            <a:r>
              <a:rPr lang="en-US" dirty="0" err="1"/>
              <a:t>Septoplasty</a:t>
            </a:r>
            <a:r>
              <a:rPr lang="en-US" dirty="0"/>
              <a:t>, </a:t>
            </a:r>
          </a:p>
          <a:p>
            <a:r>
              <a:rPr lang="en-US" dirty="0" err="1"/>
              <a:t>Turbinectomy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 OF FESS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Arial Black" pitchFamily="34" charset="0"/>
              </a:rPr>
              <a:t>Complete removal of all the disease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latin typeface="Arial Black" pitchFamily="34" charset="0"/>
              </a:rPr>
              <a:t>Permanent drainage and ventilation of the affected sinuses  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latin typeface="Arial Black" pitchFamily="34" charset="0"/>
              </a:rPr>
              <a:t>Postoperative access to the previously diseased areas.</a:t>
            </a:r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POLYPS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447800" y="914400"/>
            <a:ext cx="6324600" cy="5022850"/>
          </a:xfrm>
          <a:prstGeom prst="rect">
            <a:avLst/>
          </a:prstGeom>
          <a:noFill/>
          <a:ln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FESS Orbital Complications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400" b="1" dirty="0"/>
              <a:t>Blindness</a:t>
            </a:r>
          </a:p>
          <a:p>
            <a:r>
              <a:rPr lang="en-US" sz="2400" b="1" dirty="0"/>
              <a:t>	Indirect injury (</a:t>
            </a:r>
            <a:r>
              <a:rPr lang="en-US" sz="2400" b="1" dirty="0" err="1"/>
              <a:t>retrobulbar</a:t>
            </a:r>
            <a:r>
              <a:rPr lang="en-US" sz="2400" b="1" dirty="0"/>
              <a:t> </a:t>
            </a:r>
            <a:r>
              <a:rPr lang="en-US" sz="2400" dirty="0" err="1"/>
              <a:t>Hematoma</a:t>
            </a:r>
            <a:r>
              <a:rPr lang="en-US" sz="2400" dirty="0"/>
              <a:t>)</a:t>
            </a:r>
            <a:r>
              <a:rPr lang="en-US" sz="2400" i="1" dirty="0"/>
              <a:t> </a:t>
            </a:r>
          </a:p>
          <a:p>
            <a:r>
              <a:rPr lang="en-US" sz="2400" i="1" dirty="0"/>
              <a:t>	</a:t>
            </a:r>
            <a:r>
              <a:rPr lang="en-US" sz="2400" b="1" dirty="0"/>
              <a:t>Direct injury to the optic nerve</a:t>
            </a:r>
          </a:p>
          <a:p>
            <a:pPr>
              <a:buNone/>
            </a:pPr>
            <a:r>
              <a:rPr lang="en-US" sz="2400" b="1" dirty="0"/>
              <a:t>Orbital Fat Penetration: </a:t>
            </a:r>
          </a:p>
          <a:p>
            <a:pPr>
              <a:buNone/>
            </a:pPr>
            <a:r>
              <a:rPr lang="en-US" sz="2400" b="1" dirty="0"/>
              <a:t>	increases risk of </a:t>
            </a:r>
            <a:r>
              <a:rPr lang="en-US" sz="2400" b="1" dirty="0" err="1"/>
              <a:t>retrobulbar</a:t>
            </a:r>
            <a:r>
              <a:rPr lang="en-US" sz="2400" b="1" dirty="0"/>
              <a:t>  </a:t>
            </a:r>
            <a:r>
              <a:rPr lang="en-US" sz="2400" dirty="0" err="1"/>
              <a:t>hematoma</a:t>
            </a:r>
            <a:r>
              <a:rPr lang="en-US" sz="2400" dirty="0"/>
              <a:t> </a:t>
            </a:r>
          </a:p>
          <a:p>
            <a:pPr>
              <a:buNone/>
            </a:pPr>
            <a:r>
              <a:rPr lang="en-US" sz="2400" dirty="0"/>
              <a:t>	Rx: recognize orbital fat (orbital fat floats); </a:t>
            </a:r>
          </a:p>
          <a:p>
            <a:pPr>
              <a:buNone/>
            </a:pPr>
            <a:r>
              <a:rPr lang="en-US" sz="2400" dirty="0"/>
              <a:t>	avoid further trauma; may complete the FESS; </a:t>
            </a:r>
          </a:p>
          <a:p>
            <a:pPr>
              <a:buNone/>
            </a:pPr>
            <a:r>
              <a:rPr lang="en-US" sz="2400" dirty="0"/>
              <a:t>	avoid tight nasal packing; </a:t>
            </a:r>
          </a:p>
          <a:p>
            <a:pPr>
              <a:buNone/>
            </a:pPr>
            <a:r>
              <a:rPr lang="en-US" sz="2400" dirty="0"/>
              <a:t>	Observe for vision changes, </a:t>
            </a:r>
            <a:r>
              <a:rPr lang="en-US" sz="2400" dirty="0" err="1"/>
              <a:t>proptosis</a:t>
            </a:r>
            <a:r>
              <a:rPr lang="en-US" sz="2400" dirty="0"/>
              <a:t>, or restricted ocular gaze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•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b="1" dirty="0"/>
              <a:t>Diplopia: </a:t>
            </a:r>
          </a:p>
          <a:p>
            <a:pPr>
              <a:buNone/>
            </a:pPr>
            <a:r>
              <a:rPr lang="en-US" b="1" dirty="0"/>
              <a:t>		orbital muscle injury, most commonly from 	medial rectus </a:t>
            </a:r>
            <a:r>
              <a:rPr lang="en-US" dirty="0"/>
              <a:t>and superior oblique muscles</a:t>
            </a:r>
          </a:p>
          <a:p>
            <a:pPr>
              <a:buNone/>
            </a:pPr>
            <a:r>
              <a:rPr lang="en-US" dirty="0"/>
              <a:t>•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b="1" dirty="0" err="1"/>
              <a:t>Epiphora</a:t>
            </a:r>
            <a:r>
              <a:rPr lang="en-US" b="1" dirty="0"/>
              <a:t>:</a:t>
            </a:r>
          </a:p>
          <a:p>
            <a:pPr>
              <a:buNone/>
            </a:pPr>
            <a:r>
              <a:rPr lang="en-US" b="1" dirty="0"/>
              <a:t>		 injury to lacrimal duct system, avoid 	operating anterior </a:t>
            </a:r>
            <a:r>
              <a:rPr lang="en-US" dirty="0"/>
              <a:t>to the attachment of the 	</a:t>
            </a:r>
            <a:r>
              <a:rPr lang="en-US" dirty="0" err="1"/>
              <a:t>uncinate</a:t>
            </a:r>
            <a:r>
              <a:rPr lang="en-US" dirty="0"/>
              <a:t>; </a:t>
            </a:r>
          </a:p>
          <a:p>
            <a:pPr>
              <a:buNone/>
            </a:pPr>
            <a:r>
              <a:rPr lang="en-US" dirty="0"/>
              <a:t>	Rx: observation initially, if no resolution then </a:t>
            </a:r>
            <a:r>
              <a:rPr lang="en-US" dirty="0" err="1"/>
              <a:t>dacryocystorhinostomy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E8488-0F02-9B4B-AD80-9489178FB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SA" dirty="0"/>
              <a:t>Thank You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42213-9F98-874C-B50F-B505C2C26F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6896832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9789A-F8D5-0643-9F89-D3F35FD88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730" y="509404"/>
            <a:ext cx="8229600" cy="1143000"/>
          </a:xfrm>
        </p:spPr>
        <p:txBody>
          <a:bodyPr/>
          <a:lstStyle/>
          <a:p>
            <a:r>
              <a:rPr lang="en-US" dirty="0"/>
              <a:t>Approach to ENT patient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57977-24B9-5C40-B34A-7ECD7F529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404040"/>
                </a:solidFill>
              </a:rPr>
              <a:t>History of presenting illness (HPI) </a:t>
            </a:r>
            <a:r>
              <a:rPr lang="en-US" dirty="0">
                <a:solidFill>
                  <a:srgbClr val="404040"/>
                </a:solidFill>
              </a:rPr>
              <a:t>:f detailed HPI Focus history depends on differential diagnosis</a:t>
            </a:r>
          </a:p>
          <a:p>
            <a:r>
              <a:rPr lang="en-US" dirty="0">
                <a:solidFill>
                  <a:srgbClr val="404040"/>
                </a:solidFill>
              </a:rPr>
              <a:t>Important +</a:t>
            </a:r>
            <a:r>
              <a:rPr lang="en-US" dirty="0" err="1">
                <a:solidFill>
                  <a:srgbClr val="404040"/>
                </a:solidFill>
              </a:rPr>
              <a:t>ve</a:t>
            </a:r>
            <a:r>
              <a:rPr lang="en-US" dirty="0">
                <a:solidFill>
                  <a:srgbClr val="404040"/>
                </a:solidFill>
              </a:rPr>
              <a:t> and important -</a:t>
            </a:r>
            <a:r>
              <a:rPr lang="en-US" dirty="0" err="1">
                <a:solidFill>
                  <a:srgbClr val="404040"/>
                </a:solidFill>
              </a:rPr>
              <a:t>ve</a:t>
            </a:r>
            <a:r>
              <a:rPr lang="en-US" dirty="0">
                <a:solidFill>
                  <a:srgbClr val="404040"/>
                </a:solidFill>
              </a:rPr>
              <a:t> (KITTENS)</a:t>
            </a:r>
          </a:p>
          <a:p>
            <a:pPr marL="0" indent="0">
              <a:buNone/>
            </a:pPr>
            <a:endParaRPr lang="en-US" dirty="0">
              <a:solidFill>
                <a:srgbClr val="404040"/>
              </a:solidFill>
            </a:endParaRPr>
          </a:p>
          <a:p>
            <a:r>
              <a:rPr lang="en-US" b="1" dirty="0">
                <a:solidFill>
                  <a:srgbClr val="404040"/>
                </a:solidFill>
              </a:rPr>
              <a:t>Past medical history (PMH): </a:t>
            </a:r>
            <a:r>
              <a:rPr lang="en-US" dirty="0">
                <a:solidFill>
                  <a:srgbClr val="404040"/>
                </a:solidFill>
              </a:rPr>
              <a:t>chronic illness , hospitalization, blood transfusion </a:t>
            </a:r>
          </a:p>
          <a:p>
            <a:r>
              <a:rPr lang="en-US" b="1" dirty="0">
                <a:solidFill>
                  <a:srgbClr val="404040"/>
                </a:solidFill>
              </a:rPr>
              <a:t> Past surgical history (PSH):</a:t>
            </a:r>
          </a:p>
          <a:p>
            <a:pPr marL="0" indent="0">
              <a:buNone/>
            </a:pPr>
            <a:endParaRPr lang="en-US" b="1" dirty="0">
              <a:solidFill>
                <a:srgbClr val="404040"/>
              </a:solidFill>
            </a:endParaRPr>
          </a:p>
          <a:p>
            <a:r>
              <a:rPr lang="en-US" b="1" dirty="0">
                <a:solidFill>
                  <a:srgbClr val="404040"/>
                </a:solidFill>
              </a:rPr>
              <a:t>Medication history </a:t>
            </a:r>
            <a:r>
              <a:rPr lang="en-US" dirty="0">
                <a:solidFill>
                  <a:srgbClr val="404040"/>
                </a:solidFill>
              </a:rPr>
              <a:t>:Current Medication ,Allergy ,Over counter and herpal products 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4953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B11C5-7EAF-3148-B6AD-107E90AFF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to ENT patient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E079B-801F-8B4E-85E1-6165CB034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404040"/>
                </a:solidFill>
              </a:rPr>
              <a:t>Family history </a:t>
            </a:r>
            <a:r>
              <a:rPr lang="en-US" dirty="0">
                <a:solidFill>
                  <a:srgbClr val="404040"/>
                </a:solidFill>
              </a:rPr>
              <a:t>: similar disease ,anemia ,bleeding disorder 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rgbClr val="404040"/>
              </a:solidFill>
            </a:endParaRP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404040"/>
                </a:solidFill>
              </a:rPr>
              <a:t>Social history </a:t>
            </a:r>
            <a:r>
              <a:rPr lang="en-US" dirty="0">
                <a:solidFill>
                  <a:srgbClr val="404040"/>
                </a:solidFill>
              </a:rPr>
              <a:t>: 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>
              <a:solidFill>
                <a:srgbClr val="40404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dirty="0">
                <a:solidFill>
                  <a:srgbClr val="404040"/>
                </a:solidFill>
              </a:rPr>
              <a:t>Smoking years/pack/day other type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dirty="0">
                <a:solidFill>
                  <a:srgbClr val="404040"/>
                </a:solidFill>
              </a:rPr>
              <a:t>Alcohol amounts , frequency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dirty="0">
                <a:solidFill>
                  <a:srgbClr val="404040"/>
                </a:solidFill>
              </a:rPr>
              <a:t>Travel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dirty="0">
                <a:solidFill>
                  <a:srgbClr val="404040"/>
                </a:solidFill>
              </a:rPr>
              <a:t>Occupation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dirty="0">
                <a:solidFill>
                  <a:srgbClr val="404040"/>
                </a:solidFill>
              </a:rPr>
              <a:t>Stress ,sexual history 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>
              <a:solidFill>
                <a:srgbClr val="404040"/>
              </a:solidFill>
            </a:endParaRP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404040"/>
                </a:solidFill>
              </a:rPr>
              <a:t>Systematic  review </a:t>
            </a:r>
            <a:r>
              <a:rPr lang="en-US" dirty="0">
                <a:solidFill>
                  <a:srgbClr val="404040"/>
                </a:solidFill>
              </a:rPr>
              <a:t>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8604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1B57B-4325-E04E-B137-D79FA9C2F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Rhinology case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B5325-A759-F34C-B491-70C9E0BBD4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14 years old boy presented with right side nasal bleeding ?</a:t>
            </a:r>
          </a:p>
        </p:txBody>
      </p:sp>
    </p:spTree>
    <p:extLst>
      <p:ext uri="{BB962C8B-B14F-4D97-AF65-F5344CB8AC3E}">
        <p14:creationId xmlns:p14="http://schemas.microsoft.com/office/powerpoint/2010/main" val="232693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Normal sinus: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Bef>
                <a:spcPct val="65000"/>
              </a:spcBef>
            </a:pPr>
            <a:r>
              <a:rPr lang="en-US" sz="2400" dirty="0"/>
              <a:t>Sinus health depends on:</a:t>
            </a:r>
            <a:r>
              <a:rPr lang="en-US" sz="2800" dirty="0"/>
              <a:t> </a:t>
            </a:r>
          </a:p>
          <a:p>
            <a:pPr lvl="1">
              <a:spcBef>
                <a:spcPct val="65000"/>
              </a:spcBef>
            </a:pPr>
            <a:r>
              <a:rPr lang="en-US" sz="2200" dirty="0"/>
              <a:t>Mucous secretion of normal viscosity, volume, and composition.</a:t>
            </a:r>
          </a:p>
          <a:p>
            <a:pPr lvl="1">
              <a:spcBef>
                <a:spcPct val="65000"/>
              </a:spcBef>
            </a:pPr>
            <a:r>
              <a:rPr lang="en-US" sz="2200" dirty="0"/>
              <a:t> normal </a:t>
            </a:r>
            <a:r>
              <a:rPr lang="en-US" sz="2200" dirty="0" err="1"/>
              <a:t>mucociliary</a:t>
            </a:r>
            <a:r>
              <a:rPr lang="en-US" sz="2200" dirty="0"/>
              <a:t> flow to prevent mucous stasis and subsequent infection. </a:t>
            </a:r>
          </a:p>
          <a:p>
            <a:pPr lvl="1">
              <a:spcBef>
                <a:spcPct val="65000"/>
              </a:spcBef>
            </a:pPr>
            <a:r>
              <a:rPr lang="en-US" sz="2200" dirty="0"/>
              <a:t>open sinus </a:t>
            </a:r>
            <a:r>
              <a:rPr lang="en-US" sz="2200" dirty="0" err="1"/>
              <a:t>ostia</a:t>
            </a:r>
            <a:r>
              <a:rPr lang="en-US" sz="2200" dirty="0"/>
              <a:t> to allow adequate drainage and aeration.</a:t>
            </a:r>
          </a:p>
          <a:p>
            <a:endParaRPr lang="en-US" dirty="0"/>
          </a:p>
        </p:txBody>
      </p:sp>
      <p:pic>
        <p:nvPicPr>
          <p:cNvPr id="5" name="Content Placeholder 4" descr="Untitled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64608" y="1847088"/>
            <a:ext cx="3822192" cy="4017264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EPISTAXIS ( KITTEN)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Nasal trauma (nose picking, foreign bodies, forceful nose blowing)</a:t>
            </a:r>
          </a:p>
          <a:p>
            <a:r>
              <a:rPr lang="en-US" dirty="0"/>
              <a:t>Allergic, chronic or infectious rhinitis</a:t>
            </a:r>
          </a:p>
          <a:p>
            <a:r>
              <a:rPr lang="en-US" dirty="0"/>
              <a:t>Chemical irritants</a:t>
            </a:r>
          </a:p>
          <a:p>
            <a:r>
              <a:rPr lang="en-US" dirty="0"/>
              <a:t>Medications (topical)</a:t>
            </a:r>
          </a:p>
          <a:p>
            <a:r>
              <a:rPr lang="en-US" dirty="0"/>
              <a:t>Drying of the nasal mucosa from low humidity</a:t>
            </a:r>
          </a:p>
          <a:p>
            <a:r>
              <a:rPr lang="en-US" dirty="0"/>
              <a:t>Deviation of nasal septum or septal perforation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Bleeding polyp of the septum or lateral nasal wall (inverted </a:t>
            </a:r>
            <a:r>
              <a:rPr lang="en-US" dirty="0" err="1"/>
              <a:t>papilloma</a:t>
            </a:r>
            <a:r>
              <a:rPr lang="en-US" dirty="0"/>
              <a:t>)</a:t>
            </a:r>
          </a:p>
          <a:p>
            <a:r>
              <a:rPr lang="en-US" dirty="0" err="1"/>
              <a:t>Neoplasms</a:t>
            </a:r>
            <a:r>
              <a:rPr lang="en-US" dirty="0"/>
              <a:t> of the nose or sinuses </a:t>
            </a:r>
          </a:p>
          <a:p>
            <a:r>
              <a:rPr lang="en-US" dirty="0"/>
              <a:t>Tumors of the </a:t>
            </a:r>
            <a:r>
              <a:rPr lang="en-US" dirty="0" err="1"/>
              <a:t>nasopharynx</a:t>
            </a:r>
            <a:r>
              <a:rPr lang="en-US" dirty="0"/>
              <a:t> especially Nasopharyngeal </a:t>
            </a:r>
            <a:r>
              <a:rPr lang="en-US" dirty="0" err="1"/>
              <a:t>Angiofibroma</a:t>
            </a:r>
            <a:endParaRPr lang="en-US" dirty="0"/>
          </a:p>
          <a:p>
            <a:r>
              <a:rPr lang="en-US" dirty="0"/>
              <a:t>Vascular malformation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5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13792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EPISTAXIS( KITTEN)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dirty="0"/>
              <a:t>Systemic arterial hypertension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dirty="0"/>
              <a:t>Endocrine Causes: pregnancy, </a:t>
            </a:r>
            <a:r>
              <a:rPr lang="en-US" sz="2800" dirty="0" err="1"/>
              <a:t>pheochromocytoma</a:t>
            </a:r>
            <a:r>
              <a:rPr lang="en-US" sz="2800" dirty="0"/>
              <a:t> 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dirty="0"/>
              <a:t>Hereditary hemorrhagic </a:t>
            </a:r>
            <a:r>
              <a:rPr lang="en-US" sz="2800" dirty="0" err="1"/>
              <a:t>telangectasias</a:t>
            </a:r>
            <a:r>
              <a:rPr lang="en-US" sz="2800" dirty="0"/>
              <a:t>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dirty="0"/>
              <a:t>Anticoagulants (ASA, NSAIDS)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dirty="0"/>
              <a:t>Hepatic disease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dirty="0"/>
              <a:t>Blood diseases and </a:t>
            </a:r>
            <a:r>
              <a:rPr lang="en-US" sz="2800" dirty="0" err="1"/>
              <a:t>coagulopathies</a:t>
            </a:r>
            <a:r>
              <a:rPr lang="en-US" sz="2800" dirty="0"/>
              <a:t> such as  Thrombocytopenia, ITP, Leukemia, Hemophilia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308323"/>
            <a:ext cx="42672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71600"/>
            <a:ext cx="7010400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ANTERIOR PACKING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7" y="3276600"/>
            <a:ext cx="6119813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7" y="1935480"/>
            <a:ext cx="28956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POSTERIOR  PACKING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939" y="1973635"/>
            <a:ext cx="3200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914" y="2362200"/>
            <a:ext cx="3629025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Septoplasty</a:t>
            </a:r>
          </a:p>
          <a:p>
            <a:r>
              <a:rPr lang="en-US" sz="2400" dirty="0"/>
              <a:t>Endoscopic cauterization</a:t>
            </a:r>
          </a:p>
          <a:p>
            <a:r>
              <a:rPr lang="en-US" sz="2400" dirty="0"/>
              <a:t>Selective </a:t>
            </a:r>
            <a:r>
              <a:rPr lang="en-US" sz="2400" dirty="0" err="1"/>
              <a:t>embolization</a:t>
            </a:r>
            <a:r>
              <a:rPr lang="en-US" sz="2400" dirty="0"/>
              <a:t> by interventional radiologist</a:t>
            </a:r>
          </a:p>
          <a:p>
            <a:r>
              <a:rPr lang="en-US" sz="2400" dirty="0" err="1"/>
              <a:t>Transantral</a:t>
            </a:r>
            <a:r>
              <a:rPr lang="en-US" sz="2400" dirty="0"/>
              <a:t> internal maxillary artery ligation</a:t>
            </a:r>
          </a:p>
          <a:p>
            <a:r>
              <a:rPr lang="en-US" sz="2400" dirty="0"/>
              <a:t>Anterior and posterior </a:t>
            </a:r>
            <a:r>
              <a:rPr lang="en-US" sz="2400" dirty="0" err="1"/>
              <a:t>ethmoid</a:t>
            </a:r>
            <a:r>
              <a:rPr lang="en-US" sz="2400" dirty="0"/>
              <a:t> artery ligation</a:t>
            </a:r>
          </a:p>
          <a:p>
            <a:r>
              <a:rPr lang="en-US" sz="2400" dirty="0"/>
              <a:t>External carotid artery ligation</a:t>
            </a:r>
          </a:p>
          <a:p>
            <a:r>
              <a:rPr lang="en-US" sz="2400" b="1" i="1" dirty="0"/>
              <a:t>Endoscopic </a:t>
            </a:r>
            <a:r>
              <a:rPr lang="en-US" sz="2400" b="1" i="1" dirty="0" err="1"/>
              <a:t>Sphenopalatine</a:t>
            </a:r>
            <a:r>
              <a:rPr lang="en-US" sz="2400" b="1" i="1" dirty="0"/>
              <a:t> Artery Ligation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903712"/>
          </a:xfrm>
        </p:spPr>
        <p:txBody>
          <a:bodyPr/>
          <a:lstStyle/>
          <a:p>
            <a:pPr marL="0" indent="0" algn="ctr" rtl="1">
              <a:buNone/>
            </a:pPr>
            <a:r>
              <a:rPr lang="ar-SA" altLang="en-US" sz="2400" dirty="0" err="1">
                <a:ea typeface="ＭＳ Ｐゴシック" panose="020B0600070205080204" pitchFamily="34" charset="-128"/>
              </a:rPr>
              <a:t>د.محمد</a:t>
            </a:r>
            <a:r>
              <a:rPr lang="ar-SA" altLang="en-US" sz="2400" dirty="0">
                <a:ea typeface="ＭＳ Ｐゴシック" panose="020B0600070205080204" pitchFamily="34" charset="-128"/>
              </a:rPr>
              <a:t> </a:t>
            </a:r>
            <a:r>
              <a:rPr lang="ar-SA" altLang="en-US" sz="2400" dirty="0" err="1">
                <a:ea typeface="ＭＳ Ｐゴシック" panose="020B0600070205080204" pitchFamily="34" charset="-128"/>
              </a:rPr>
              <a:t>القبساني</a:t>
            </a:r>
            <a:r>
              <a:rPr lang="ar-SA" altLang="en-US" sz="2400" dirty="0">
                <a:ea typeface="ＭＳ Ｐゴシック" panose="020B0600070205080204" pitchFamily="34" charset="-128"/>
              </a:rPr>
              <a:t> </a:t>
            </a:r>
          </a:p>
          <a:p>
            <a:pPr marL="0" indent="0" algn="ctr" rtl="1">
              <a:buNone/>
            </a:pPr>
            <a:r>
              <a:rPr lang="ar-SA" altLang="en-US" sz="2400" dirty="0">
                <a:ea typeface="ＭＳ Ｐゴシック" panose="020B0600070205080204" pitchFamily="34" charset="-128"/>
              </a:rPr>
              <a:t>استشاري جراحه الانف والاذن و </a:t>
            </a:r>
            <a:r>
              <a:rPr lang="ar-SA" altLang="en-US" sz="2400" dirty="0" err="1">
                <a:ea typeface="ＭＳ Ｐゴシック" panose="020B0600070205080204" pitchFamily="34" charset="-128"/>
              </a:rPr>
              <a:t>الحنجره</a:t>
            </a:r>
            <a:r>
              <a:rPr lang="ar-SA" altLang="en-US" sz="2400" dirty="0">
                <a:ea typeface="ＭＳ Ｐゴシック" panose="020B0600070205080204" pitchFamily="34" charset="-128"/>
              </a:rPr>
              <a:t> والرأس و العنق</a:t>
            </a:r>
          </a:p>
          <a:p>
            <a:pPr marL="0" indent="0" algn="ctr" rtl="1">
              <a:buNone/>
            </a:pPr>
            <a:r>
              <a:rPr lang="en-US" altLang="en-US" sz="2400" dirty="0">
                <a:ea typeface="ＭＳ Ｐゴシック" panose="020B0600070205080204" pitchFamily="34" charset="-128"/>
              </a:rPr>
              <a:t>Email: </a:t>
            </a:r>
            <a:r>
              <a:rPr lang="en-US" altLang="en-US" sz="2400" dirty="0">
                <a:ea typeface="ＭＳ Ｐゴシック" panose="020B0600070205080204" pitchFamily="34" charset="-128"/>
                <a:hlinkClick r:id="rId2"/>
              </a:rPr>
              <a:t>dr_of_2008@hotmail.com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pPr marL="0" indent="0" algn="ctr" rtl="1">
              <a:buNone/>
            </a:pPr>
            <a:r>
              <a:rPr lang="en-US" altLang="en-US" sz="2400" dirty="0">
                <a:ea typeface="ＭＳ Ｐゴシック" panose="020B0600070205080204" pitchFamily="34" charset="-128"/>
              </a:rPr>
              <a:t>Twitter : </a:t>
            </a:r>
            <a:endParaRPr lang="ar-SA" altLang="en-US" sz="2400" dirty="0">
              <a:ea typeface="ＭＳ Ｐゴシック" panose="020B0600070205080204" pitchFamily="34" charset="-128"/>
            </a:endParaRPr>
          </a:p>
          <a:p>
            <a:pPr marL="0" indent="0" algn="ctr" rtl="1">
              <a:buNone/>
            </a:pPr>
            <a:r>
              <a:rPr lang="en-US" altLang="en-US" sz="2400" dirty="0">
                <a:ea typeface="ＭＳ Ｐゴシック" panose="020B0600070205080204" pitchFamily="34" charset="-128"/>
              </a:rPr>
              <a:t>@medoo2008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Physiologic Importance of Sinuses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65000"/>
              </a:spcBef>
            </a:pPr>
            <a:r>
              <a:rPr lang="en-US" sz="2400" dirty="0"/>
              <a:t>Provide mucus to upper airways</a:t>
            </a:r>
          </a:p>
          <a:p>
            <a:pPr lvl="1">
              <a:lnSpc>
                <a:spcPct val="90000"/>
              </a:lnSpc>
              <a:spcBef>
                <a:spcPct val="65000"/>
              </a:spcBef>
            </a:pPr>
            <a:r>
              <a:rPr lang="en-US" sz="2200" dirty="0"/>
              <a:t>Lubrication</a:t>
            </a:r>
          </a:p>
          <a:p>
            <a:pPr lvl="1">
              <a:lnSpc>
                <a:spcPct val="90000"/>
              </a:lnSpc>
              <a:spcBef>
                <a:spcPct val="65000"/>
              </a:spcBef>
            </a:pPr>
            <a:r>
              <a:rPr lang="en-US" sz="2200" dirty="0"/>
              <a:t>Vehicle for trapping viruses, bacteria, foreign material for removal</a:t>
            </a:r>
          </a:p>
          <a:p>
            <a:pPr>
              <a:lnSpc>
                <a:spcPct val="90000"/>
              </a:lnSpc>
              <a:spcBef>
                <a:spcPct val="65000"/>
              </a:spcBef>
            </a:pPr>
            <a:r>
              <a:rPr lang="en-US" sz="2400" dirty="0"/>
              <a:t>Give characteristics to  voice</a:t>
            </a:r>
          </a:p>
          <a:p>
            <a:pPr>
              <a:lnSpc>
                <a:spcPct val="90000"/>
              </a:lnSpc>
              <a:spcBef>
                <a:spcPct val="65000"/>
              </a:spcBef>
            </a:pPr>
            <a:r>
              <a:rPr lang="en-US" sz="2400" dirty="0"/>
              <a:t>Lessen skull weight</a:t>
            </a:r>
          </a:p>
          <a:p>
            <a:pPr>
              <a:lnSpc>
                <a:spcPct val="90000"/>
              </a:lnSpc>
              <a:spcBef>
                <a:spcPct val="65000"/>
              </a:spcBef>
            </a:pPr>
            <a:r>
              <a:rPr lang="en-US" sz="2400" dirty="0"/>
              <a:t>Involved with olfaction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29932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i="1" dirty="0"/>
              <a:t>Ostiomeatal complex: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7720" y="1650518"/>
            <a:ext cx="4038600" cy="443484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ct val="65000"/>
              </a:spcBef>
            </a:pPr>
            <a:r>
              <a:rPr lang="en-US" dirty="0"/>
              <a:t>Ostiomeatal complex is that area under the middle </a:t>
            </a:r>
            <a:r>
              <a:rPr lang="en-US" dirty="0" err="1"/>
              <a:t>meatus</a:t>
            </a:r>
            <a:r>
              <a:rPr lang="en-US" dirty="0"/>
              <a:t> (airspace) into which the anterior </a:t>
            </a:r>
            <a:r>
              <a:rPr lang="en-US" dirty="0" err="1"/>
              <a:t>ethmoid</a:t>
            </a:r>
            <a:r>
              <a:rPr lang="en-US" dirty="0"/>
              <a:t>, frontal and maxillary sinuses drain</a:t>
            </a:r>
          </a:p>
          <a:p>
            <a:pPr>
              <a:spcBef>
                <a:spcPct val="65000"/>
              </a:spcBef>
            </a:pPr>
            <a:r>
              <a:rPr lang="en-US" dirty="0"/>
              <a:t>Posterior </a:t>
            </a:r>
            <a:r>
              <a:rPr lang="en-US" dirty="0" err="1"/>
              <a:t>ethmoids</a:t>
            </a:r>
            <a:r>
              <a:rPr lang="en-US" dirty="0"/>
              <a:t> drain into the upper </a:t>
            </a:r>
            <a:r>
              <a:rPr lang="en-US" dirty="0" err="1"/>
              <a:t>meatus</a:t>
            </a:r>
            <a:endParaRPr lang="en-US" dirty="0"/>
          </a:p>
          <a:p>
            <a:pPr>
              <a:spcBef>
                <a:spcPct val="65000"/>
              </a:spcBef>
            </a:pPr>
            <a:r>
              <a:rPr lang="en-US" i="1" dirty="0"/>
              <a:t>Ostiomeatal complex is the functional relationship between the space and the </a:t>
            </a:r>
            <a:r>
              <a:rPr lang="en-US" i="1" dirty="0" err="1"/>
              <a:t>ostia</a:t>
            </a:r>
            <a:r>
              <a:rPr lang="en-US" i="1" dirty="0"/>
              <a:t> that drain into it</a:t>
            </a:r>
          </a:p>
          <a:p>
            <a:endParaRPr lang="en-US" dirty="0"/>
          </a:p>
        </p:txBody>
      </p:sp>
      <p:pic>
        <p:nvPicPr>
          <p:cNvPr id="5" name="Content Placeholder 4" descr="Untitled.png bb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10200" y="1143000"/>
            <a:ext cx="3276600" cy="2724938"/>
          </a:xfrm>
        </p:spPr>
      </p:pic>
      <p:pic>
        <p:nvPicPr>
          <p:cNvPr id="6" name="Picture 5" descr="Untitled.png nk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3505200"/>
            <a:ext cx="3276600" cy="28956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689240"/>
            <a:ext cx="9036495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AA2E7D-A267-454D-9E83-093DBC4C0372}"/>
              </a:ext>
            </a:extLst>
          </p:cNvPr>
          <p:cNvSpPr txBox="1"/>
          <p:nvPr/>
        </p:nvSpPr>
        <p:spPr>
          <a:xfrm>
            <a:off x="899592" y="146139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Sinusitis classification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ＭＳ Ｐ明朝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Flow.thmx</Template>
  <TotalTime>4946</TotalTime>
  <Words>1487</Words>
  <Application>Microsoft Macintosh PowerPoint</Application>
  <PresentationFormat>On-screen Show (4:3)</PresentationFormat>
  <Paragraphs>299</Paragraphs>
  <Slides>67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6" baseType="lpstr">
      <vt:lpstr>Arial</vt:lpstr>
      <vt:lpstr>Arial Black</vt:lpstr>
      <vt:lpstr>Calibri</vt:lpstr>
      <vt:lpstr>Constantia</vt:lpstr>
      <vt:lpstr>Helvetica</vt:lpstr>
      <vt:lpstr>Times New Roman</vt:lpstr>
      <vt:lpstr>Wingdings</vt:lpstr>
      <vt:lpstr>Wingdings 2</vt:lpstr>
      <vt:lpstr>Flow</vt:lpstr>
      <vt:lpstr>Up date in sinusitis NOSE III&amp;IV </vt:lpstr>
      <vt:lpstr>Sinusitis </vt:lpstr>
      <vt:lpstr>Rhinosinusitis </vt:lpstr>
      <vt:lpstr>sinusitis</vt:lpstr>
      <vt:lpstr>Development of sinuses:</vt:lpstr>
      <vt:lpstr>Normal sinus:</vt:lpstr>
      <vt:lpstr>Physiologic Importance of Sinuses</vt:lpstr>
      <vt:lpstr>Ostiomeatal complex: </vt:lpstr>
      <vt:lpstr>PowerPoint Presentation</vt:lpstr>
      <vt:lpstr>Viral rhinosinusitis:</vt:lpstr>
      <vt:lpstr>sinusitis: </vt:lpstr>
      <vt:lpstr>Recurrent Acute Bacterial Sinusitis:</vt:lpstr>
      <vt:lpstr>Differentiating Sinusitis from Rhinitis:</vt:lpstr>
      <vt:lpstr>Common Clinical Presentations for ABS</vt:lpstr>
      <vt:lpstr>PowerPoint Presentation</vt:lpstr>
      <vt:lpstr>Acute bacterial rhinosinusitis if defined by at least three symptoms/signs of the five below:</vt:lpstr>
      <vt:lpstr>Why bacterial infection happen?</vt:lpstr>
      <vt:lpstr>Pathogenesis of Nasal Obstruction</vt:lpstr>
      <vt:lpstr>Causes of Ciliary Dysfunction:</vt:lpstr>
      <vt:lpstr>Diseases Slowing Ciliary Function:</vt:lpstr>
      <vt:lpstr>Causes of Mechanical Obstruction:</vt:lpstr>
      <vt:lpstr>Physical finding:</vt:lpstr>
      <vt:lpstr>Objectives of Treatment of Acute Bacterial Sinusitis</vt:lpstr>
      <vt:lpstr>Suspected Microbiology of ABS, 2013</vt:lpstr>
      <vt:lpstr>Treatment </vt:lpstr>
      <vt:lpstr>Adjunctive therapy:   </vt:lpstr>
      <vt:lpstr>When initial empiric antimicrobial therapy for Acute Bacterial Sinusitis Fails…</vt:lpstr>
      <vt:lpstr>Look for….</vt:lpstr>
      <vt:lpstr>Rhinoscopy</vt:lpstr>
      <vt:lpstr>Swab culture </vt:lpstr>
      <vt:lpstr>Imaging study </vt:lpstr>
      <vt:lpstr>PowerPoint Presentation</vt:lpstr>
      <vt:lpstr>PowerPoint Presentation</vt:lpstr>
      <vt:lpstr>PowerPoint Presentation</vt:lpstr>
      <vt:lpstr>PowerPoint Presentation</vt:lpstr>
      <vt:lpstr>CNS</vt:lpstr>
      <vt:lpstr>PowerPoint Presentation</vt:lpstr>
      <vt:lpstr>Complication of sinusitis</vt:lpstr>
      <vt:lpstr>Periorbital and Orbital cellulites </vt:lpstr>
      <vt:lpstr>Chandler classification: </vt:lpstr>
      <vt:lpstr>PowerPoint Presentation</vt:lpstr>
      <vt:lpstr>PowerPoint Presentation</vt:lpstr>
      <vt:lpstr>PowerPoint Presentation</vt:lpstr>
      <vt:lpstr>PowerPoint Presentation</vt:lpstr>
      <vt:lpstr>Indications for Hospitalization:</vt:lpstr>
      <vt:lpstr>Chronic sinusitis </vt:lpstr>
      <vt:lpstr>PowerPoint Presentation</vt:lpstr>
      <vt:lpstr>PowerPoint Presentation</vt:lpstr>
      <vt:lpstr>Fungal sinusitis </vt:lpstr>
      <vt:lpstr>Functional endoscopic sinus surgery  FESS</vt:lpstr>
      <vt:lpstr>Indications for Endoscopic Sinus Surgery</vt:lpstr>
      <vt:lpstr>GOALS  OF FESS</vt:lpstr>
      <vt:lpstr>PowerPoint Presentation</vt:lpstr>
      <vt:lpstr>FESS Orbital Complications</vt:lpstr>
      <vt:lpstr>PowerPoint Presentation</vt:lpstr>
      <vt:lpstr>Thank You </vt:lpstr>
      <vt:lpstr>Approach to ENT patient </vt:lpstr>
      <vt:lpstr>Approach to ENT patient </vt:lpstr>
      <vt:lpstr>Rhinology case presentation</vt:lpstr>
      <vt:lpstr>EPISTAXIS ( KITTEN)</vt:lpstr>
      <vt:lpstr>EPISTAXIS( KITTEN)</vt:lpstr>
      <vt:lpstr>PowerPoint Presentation</vt:lpstr>
      <vt:lpstr>PowerPoint Presentation</vt:lpstr>
      <vt:lpstr>ANTERIOR PACKING </vt:lpstr>
      <vt:lpstr>POSTERIOR  PACKING </vt:lpstr>
      <vt:lpstr>SURGICAL 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 date in sinusitis</dc:title>
  <dc:creator>MacBook</dc:creator>
  <cp:lastModifiedBy>ROLA,MOHAMMAD,GHANM,ALJOHANI</cp:lastModifiedBy>
  <cp:revision>71</cp:revision>
  <dcterms:created xsi:type="dcterms:W3CDTF">2016-12-20T21:21:50Z</dcterms:created>
  <dcterms:modified xsi:type="dcterms:W3CDTF">2024-08-24T09:12:05Z</dcterms:modified>
</cp:coreProperties>
</file>